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33"/>
  </p:notesMasterIdLst>
  <p:sldIdLst>
    <p:sldId id="256" r:id="rId2"/>
    <p:sldId id="276" r:id="rId3"/>
    <p:sldId id="258" r:id="rId4"/>
    <p:sldId id="597" r:id="rId5"/>
    <p:sldId id="260" r:id="rId6"/>
    <p:sldId id="259" r:id="rId7"/>
    <p:sldId id="281" r:id="rId8"/>
    <p:sldId id="275" r:id="rId9"/>
    <p:sldId id="270" r:id="rId10"/>
    <p:sldId id="596" r:id="rId11"/>
    <p:sldId id="262" r:id="rId12"/>
    <p:sldId id="283" r:id="rId13"/>
    <p:sldId id="263" r:id="rId14"/>
    <p:sldId id="264" r:id="rId15"/>
    <p:sldId id="265" r:id="rId16"/>
    <p:sldId id="266" r:id="rId17"/>
    <p:sldId id="267" r:id="rId18"/>
    <p:sldId id="284" r:id="rId19"/>
    <p:sldId id="285" r:id="rId20"/>
    <p:sldId id="268" r:id="rId21"/>
    <p:sldId id="269" r:id="rId22"/>
    <p:sldId id="271" r:id="rId23"/>
    <p:sldId id="598" r:id="rId24"/>
    <p:sldId id="599" r:id="rId25"/>
    <p:sldId id="600" r:id="rId26"/>
    <p:sldId id="601" r:id="rId27"/>
    <p:sldId id="277" r:id="rId28"/>
    <p:sldId id="282" r:id="rId29"/>
    <p:sldId id="272" r:id="rId30"/>
    <p:sldId id="273" r:id="rId31"/>
    <p:sldId id="274" r:id="rId3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B0F0"/>
    <a:srgbClr val="000000"/>
    <a:srgbClr val="789ADE"/>
    <a:srgbClr val="FF7C80"/>
    <a:srgbClr val="003399"/>
    <a:srgbClr val="CC0000"/>
    <a:srgbClr val="FF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6"/>
    <p:restoredTop sz="94762"/>
  </p:normalViewPr>
  <p:slideViewPr>
    <p:cSldViewPr>
      <p:cViewPr varScale="1">
        <p:scale>
          <a:sx n="117" d="100"/>
          <a:sy n="117" d="100"/>
        </p:scale>
        <p:origin x="1168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0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image" Target="../media/image68.png"/><Relationship Id="rId12" Type="http://schemas.openxmlformats.org/officeDocument/2006/relationships/image" Target="../media/image710.png"/><Relationship Id="rId17" Type="http://schemas.openxmlformats.org/officeDocument/2006/relationships/image" Target="../media/image76.png"/><Relationship Id="rId2" Type="http://schemas.openxmlformats.org/officeDocument/2006/relationships/image" Target="../media/image67.png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15" Type="http://schemas.openxmlformats.org/officeDocument/2006/relationships/image" Target="../media/image74.png"/><Relationship Id="rId4" Type="http://schemas.openxmlformats.org/officeDocument/2006/relationships/image" Target="../media/image70.png"/><Relationship Id="rId14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3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image" Target="../media/image6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5.png"/><Relationship Id="rId5" Type="http://schemas.openxmlformats.org/officeDocument/2006/relationships/image" Target="../media/image82.png"/><Relationship Id="rId10" Type="http://schemas.openxmlformats.org/officeDocument/2006/relationships/image" Target="../media/image84.png"/><Relationship Id="rId4" Type="http://schemas.openxmlformats.org/officeDocument/2006/relationships/image" Target="../media/image810.png"/><Relationship Id="rId9" Type="http://schemas.openxmlformats.org/officeDocument/2006/relationships/image" Target="../media/image70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0.png"/><Relationship Id="rId3" Type="http://schemas.openxmlformats.org/officeDocument/2006/relationships/image" Target="../media/image860.png"/><Relationship Id="rId7" Type="http://schemas.openxmlformats.org/officeDocument/2006/relationships/image" Target="../media/image90.png"/><Relationship Id="rId12" Type="http://schemas.openxmlformats.org/officeDocument/2006/relationships/image" Target="../media/image9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3.png"/><Relationship Id="rId5" Type="http://schemas.openxmlformats.org/officeDocument/2006/relationships/image" Target="../media/image88.png"/><Relationship Id="rId10" Type="http://schemas.openxmlformats.org/officeDocument/2006/relationships/image" Target="../media/image92.png"/><Relationship Id="rId4" Type="http://schemas.openxmlformats.org/officeDocument/2006/relationships/image" Target="../media/image87.png"/><Relationship Id="rId9" Type="http://schemas.openxmlformats.org/officeDocument/2006/relationships/image" Target="../media/image91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8.png"/><Relationship Id="rId18" Type="http://schemas.openxmlformats.org/officeDocument/2006/relationships/image" Target="../media/image102.png"/><Relationship Id="rId3" Type="http://schemas.openxmlformats.org/officeDocument/2006/relationships/image" Target="../media/image81.png"/><Relationship Id="rId12" Type="http://schemas.openxmlformats.org/officeDocument/2006/relationships/image" Target="../media/image930.png"/><Relationship Id="rId17" Type="http://schemas.openxmlformats.org/officeDocument/2006/relationships/image" Target="../media/image101.png"/><Relationship Id="rId2" Type="http://schemas.openxmlformats.org/officeDocument/2006/relationships/image" Target="../media/image95.png"/><Relationship Id="rId16" Type="http://schemas.openxmlformats.org/officeDocument/2006/relationships/image" Target="../media/image94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920.png"/><Relationship Id="rId5" Type="http://schemas.openxmlformats.org/officeDocument/2006/relationships/image" Target="../media/image97.png"/><Relationship Id="rId15" Type="http://schemas.openxmlformats.org/officeDocument/2006/relationships/image" Target="../media/image100.png"/><Relationship Id="rId10" Type="http://schemas.openxmlformats.org/officeDocument/2006/relationships/image" Target="../media/image910.png"/><Relationship Id="rId4" Type="http://schemas.openxmlformats.org/officeDocument/2006/relationships/image" Target="../media/image96.png"/><Relationship Id="rId9" Type="http://schemas.openxmlformats.org/officeDocument/2006/relationships/image" Target="../media/image850.png"/><Relationship Id="rId14" Type="http://schemas.openxmlformats.org/officeDocument/2006/relationships/image" Target="../media/image9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1.png"/><Relationship Id="rId13" Type="http://schemas.openxmlformats.org/officeDocument/2006/relationships/image" Target="../media/image105.gif"/><Relationship Id="rId3" Type="http://schemas.openxmlformats.org/officeDocument/2006/relationships/image" Target="../media/image990.png"/><Relationship Id="rId7" Type="http://schemas.openxmlformats.org/officeDocument/2006/relationships/image" Target="../media/image1030.png"/><Relationship Id="rId12" Type="http://schemas.openxmlformats.org/officeDocument/2006/relationships/image" Target="../media/image104.png"/><Relationship Id="rId2" Type="http://schemas.openxmlformats.org/officeDocument/2006/relationships/image" Target="../media/image9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0.png"/><Relationship Id="rId11" Type="http://schemas.openxmlformats.org/officeDocument/2006/relationships/image" Target="../media/image84.gif"/><Relationship Id="rId5" Type="http://schemas.openxmlformats.org/officeDocument/2006/relationships/image" Target="../media/image103.png"/><Relationship Id="rId15" Type="http://schemas.openxmlformats.org/officeDocument/2006/relationships/image" Target="../media/image107.gif"/><Relationship Id="rId10" Type="http://schemas.openxmlformats.org/officeDocument/2006/relationships/image" Target="../media/image83.gif"/><Relationship Id="rId4" Type="http://schemas.openxmlformats.org/officeDocument/2006/relationships/image" Target="../media/image1000.png"/><Relationship Id="rId9" Type="http://schemas.openxmlformats.org/officeDocument/2006/relationships/image" Target="../media/image82.gif"/><Relationship Id="rId14" Type="http://schemas.openxmlformats.org/officeDocument/2006/relationships/image" Target="../media/image106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08.png"/><Relationship Id="rId3" Type="http://schemas.openxmlformats.org/officeDocument/2006/relationships/image" Target="../media/image1000.png"/><Relationship Id="rId7" Type="http://schemas.openxmlformats.org/officeDocument/2006/relationships/image" Target="../media/image680.png"/><Relationship Id="rId12" Type="http://schemas.openxmlformats.org/officeDocument/2006/relationships/image" Target="../media/image1120.png"/><Relationship Id="rId2" Type="http://schemas.openxmlformats.org/officeDocument/2006/relationships/image" Target="../media/image9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0.png"/><Relationship Id="rId11" Type="http://schemas.openxmlformats.org/officeDocument/2006/relationships/image" Target="../media/image115.png"/><Relationship Id="rId5" Type="http://schemas.openxmlformats.org/officeDocument/2006/relationships/image" Target="../media/image1020.png"/><Relationship Id="rId10" Type="http://schemas.openxmlformats.org/officeDocument/2006/relationships/image" Target="../media/image112.png"/><Relationship Id="rId4" Type="http://schemas.openxmlformats.org/officeDocument/2006/relationships/image" Target="../media/image103.png"/><Relationship Id="rId9" Type="http://schemas.openxmlformats.org/officeDocument/2006/relationships/image" Target="../media/image113.png"/><Relationship Id="rId14" Type="http://schemas.openxmlformats.org/officeDocument/2006/relationships/image" Target="../media/image10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6.png"/><Relationship Id="rId18" Type="http://schemas.openxmlformats.org/officeDocument/2006/relationships/image" Target="../media/image1160.png"/><Relationship Id="rId21" Type="http://schemas.openxmlformats.org/officeDocument/2006/relationships/image" Target="../media/image1210.png"/><Relationship Id="rId17" Type="http://schemas.openxmlformats.org/officeDocument/2006/relationships/image" Target="../media/image1100.png"/><Relationship Id="rId2" Type="http://schemas.openxmlformats.org/officeDocument/2006/relationships/image" Target="../media/image120.png"/><Relationship Id="rId16" Type="http://schemas.openxmlformats.org/officeDocument/2006/relationships/image" Target="../media/image1090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080.png"/><Relationship Id="rId23" Type="http://schemas.openxmlformats.org/officeDocument/2006/relationships/image" Target="../media/image121.png"/><Relationship Id="rId19" Type="http://schemas.openxmlformats.org/officeDocument/2006/relationships/image" Target="../media/image122.png"/><Relationship Id="rId9" Type="http://schemas.openxmlformats.org/officeDocument/2006/relationships/image" Target="../media/image1180.png"/><Relationship Id="rId14" Type="http://schemas.openxmlformats.org/officeDocument/2006/relationships/image" Target="../media/image1070.png"/><Relationship Id="rId22" Type="http://schemas.openxmlformats.org/officeDocument/2006/relationships/image" Target="../media/image122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8" Type="http://schemas.openxmlformats.org/officeDocument/2006/relationships/image" Target="../media/image111.gif"/><Relationship Id="rId3" Type="http://schemas.openxmlformats.org/officeDocument/2006/relationships/image" Target="../media/image1170.png"/><Relationship Id="rId21" Type="http://schemas.openxmlformats.org/officeDocument/2006/relationships/image" Target="../media/image129.png"/><Relationship Id="rId7" Type="http://schemas.openxmlformats.org/officeDocument/2006/relationships/image" Target="../media/image127.png"/><Relationship Id="rId17" Type="http://schemas.openxmlformats.org/officeDocument/2006/relationships/image" Target="../media/image110.gif"/><Relationship Id="rId16" Type="http://schemas.openxmlformats.org/officeDocument/2006/relationships/image" Target="../media/image136.png"/><Relationship Id="rId20" Type="http://schemas.openxmlformats.org/officeDocument/2006/relationships/image" Target="../media/image1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15" Type="http://schemas.openxmlformats.org/officeDocument/2006/relationships/image" Target="../media/image135.png"/><Relationship Id="rId19" Type="http://schemas.openxmlformats.org/officeDocument/2006/relationships/image" Target="../media/image112.gif"/><Relationship Id="rId4" Type="http://schemas.openxmlformats.org/officeDocument/2006/relationships/image" Target="../media/image1110.png"/><Relationship Id="rId9" Type="http://schemas.openxmlformats.org/officeDocument/2006/relationships/image" Target="../media/image124.png"/><Relationship Id="rId22" Type="http://schemas.openxmlformats.org/officeDocument/2006/relationships/image" Target="../media/image1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00.png"/><Relationship Id="rId18" Type="http://schemas.openxmlformats.org/officeDocument/2006/relationships/image" Target="../media/image138.png"/><Relationship Id="rId3" Type="http://schemas.openxmlformats.org/officeDocument/2006/relationships/image" Target="../media/image1211.png"/><Relationship Id="rId7" Type="http://schemas.openxmlformats.org/officeDocument/2006/relationships/image" Target="../media/image131.png"/><Relationship Id="rId12" Type="http://schemas.openxmlformats.org/officeDocument/2006/relationships/image" Target="../media/image137.png"/><Relationship Id="rId17" Type="http://schemas.openxmlformats.org/officeDocument/2006/relationships/image" Target="../media/image133.png"/><Relationship Id="rId2" Type="http://schemas.openxmlformats.org/officeDocument/2006/relationships/image" Target="../media/image1200.png"/><Relationship Id="rId16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134.png"/><Relationship Id="rId5" Type="http://schemas.openxmlformats.org/officeDocument/2006/relationships/image" Target="../media/image1230.png"/><Relationship Id="rId15" Type="http://schemas.openxmlformats.org/officeDocument/2006/relationships/image" Target="../media/image142.png"/><Relationship Id="rId4" Type="http://schemas.openxmlformats.org/officeDocument/2006/relationships/image" Target="../media/image1220.png"/><Relationship Id="rId14" Type="http://schemas.openxmlformats.org/officeDocument/2006/relationships/image" Target="../media/image13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45.png"/><Relationship Id="rId7" Type="http://schemas.openxmlformats.org/officeDocument/2006/relationships/image" Target="../media/image14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5" Type="http://schemas.openxmlformats.org/officeDocument/2006/relationships/image" Target="../media/image141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151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10" Type="http://schemas.openxmlformats.org/officeDocument/2006/relationships/image" Target="../media/image152.png"/><Relationship Id="rId4" Type="http://schemas.openxmlformats.org/officeDocument/2006/relationships/image" Target="../media/image148.png"/><Relationship Id="rId9" Type="http://schemas.openxmlformats.org/officeDocument/2006/relationships/image" Target="../media/image15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5.png"/><Relationship Id="rId7" Type="http://schemas.openxmlformats.org/officeDocument/2006/relationships/image" Target="../media/image159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11" Type="http://schemas.openxmlformats.org/officeDocument/2006/relationships/image" Target="../media/image163.png"/><Relationship Id="rId5" Type="http://schemas.openxmlformats.org/officeDocument/2006/relationships/image" Target="../media/image157.png"/><Relationship Id="rId10" Type="http://schemas.openxmlformats.org/officeDocument/2006/relationships/image" Target="../media/image162.png"/><Relationship Id="rId4" Type="http://schemas.openxmlformats.org/officeDocument/2006/relationships/image" Target="../media/image156.png"/><Relationship Id="rId9" Type="http://schemas.openxmlformats.org/officeDocument/2006/relationships/image" Target="../media/image1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ovunOxlY1k&amp;t=38s" TargetMode="External"/><Relationship Id="rId2" Type="http://schemas.openxmlformats.org/officeDocument/2006/relationships/hyperlink" Target="https://www.youtube.com/watch?v=I9m2w4DgeV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0.png"/><Relationship Id="rId4" Type="http://schemas.openxmlformats.org/officeDocument/2006/relationships/hyperlink" Target="https://www.fritz.dellsperger.net/smith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8" Type="http://schemas.openxmlformats.org/officeDocument/2006/relationships/image" Target="../media/image11.svg"/><Relationship Id="rId26" Type="http://schemas.openxmlformats.org/officeDocument/2006/relationships/image" Target="../media/image20.png"/><Relationship Id="rId3" Type="http://schemas.openxmlformats.org/officeDocument/2006/relationships/image" Target="../media/image4.png"/><Relationship Id="rId21" Type="http://schemas.openxmlformats.org/officeDocument/2006/relationships/image" Target="../media/image15.png"/><Relationship Id="rId12" Type="http://schemas.openxmlformats.org/officeDocument/2006/relationships/image" Target="../media/image6.png"/><Relationship Id="rId17" Type="http://schemas.openxmlformats.org/officeDocument/2006/relationships/image" Target="../media/image10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sv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0.png"/><Relationship Id="rId24" Type="http://schemas.openxmlformats.org/officeDocument/2006/relationships/image" Target="../media/image18.png"/><Relationship Id="rId15" Type="http://schemas.openxmlformats.org/officeDocument/2006/relationships/image" Target="../media/image8.png"/><Relationship Id="rId23" Type="http://schemas.openxmlformats.org/officeDocument/2006/relationships/image" Target="../media/image17.png"/><Relationship Id="rId10" Type="http://schemas.openxmlformats.org/officeDocument/2006/relationships/image" Target="../media/image310.png"/><Relationship Id="rId19" Type="http://schemas.openxmlformats.org/officeDocument/2006/relationships/image" Target="../media/image12.gif"/><Relationship Id="rId14" Type="http://schemas.openxmlformats.org/officeDocument/2006/relationships/image" Target="../media/image7.png"/><Relationship Id="rId22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4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0.png"/><Relationship Id="rId4" Type="http://schemas.openxmlformats.org/officeDocument/2006/relationships/image" Target="../media/image14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s://www.falstad.com/circui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26" Type="http://schemas.openxmlformats.org/officeDocument/2006/relationships/image" Target="../media/image30.png"/><Relationship Id="rId21" Type="http://schemas.openxmlformats.org/officeDocument/2006/relationships/image" Target="../media/image36.png"/><Relationship Id="rId7" Type="http://schemas.openxmlformats.org/officeDocument/2006/relationships/image" Target="../media/image14.gif"/><Relationship Id="rId25" Type="http://schemas.openxmlformats.org/officeDocument/2006/relationships/image" Target="../media/image27.png"/><Relationship Id="rId2" Type="http://schemas.openxmlformats.org/officeDocument/2006/relationships/image" Target="../media/image21.png"/><Relationship Id="rId20" Type="http://schemas.openxmlformats.org/officeDocument/2006/relationships/image" Target="../media/image16.gif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24" Type="http://schemas.openxmlformats.org/officeDocument/2006/relationships/image" Target="../media/image25.png"/><Relationship Id="rId23" Type="http://schemas.openxmlformats.org/officeDocument/2006/relationships/image" Target="../media/image23.png"/><Relationship Id="rId28" Type="http://schemas.openxmlformats.org/officeDocument/2006/relationships/image" Target="../media/image32.png"/><Relationship Id="rId10" Type="http://schemas.openxmlformats.org/officeDocument/2006/relationships/image" Target="../media/image15.gif"/><Relationship Id="rId19" Type="http://schemas.openxmlformats.org/officeDocument/2006/relationships/image" Target="../media/image29.png"/><Relationship Id="rId31" Type="http://schemas.openxmlformats.org/officeDocument/2006/relationships/image" Target="../media/image35.png"/><Relationship Id="rId9" Type="http://schemas.openxmlformats.org/officeDocument/2006/relationships/image" Target="../media/image26.png"/><Relationship Id="rId22" Type="http://schemas.openxmlformats.org/officeDocument/2006/relationships/image" Target="../media/image22.png"/><Relationship Id="rId27" Type="http://schemas.openxmlformats.org/officeDocument/2006/relationships/image" Target="../media/image31.png"/><Relationship Id="rId30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8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48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47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0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49.png"/><Relationship Id="rId9" Type="http://schemas.openxmlformats.org/officeDocument/2006/relationships/image" Target="../media/image57.png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44.png"/><Relationship Id="rId3" Type="http://schemas.openxmlformats.org/officeDocument/2006/relationships/image" Target="../media/image350.png"/><Relationship Id="rId12" Type="http://schemas.openxmlformats.org/officeDocument/2006/relationships/image" Target="../media/image4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.png"/><Relationship Id="rId10" Type="http://schemas.openxmlformats.org/officeDocument/2006/relationships/image" Target="../media/image53.png"/><Relationship Id="rId4" Type="http://schemas.openxmlformats.org/officeDocument/2006/relationships/image" Target="../media/image46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Introduction to the </a:t>
            </a:r>
            <a:r>
              <a:rPr lang="en-US" i="1" dirty="0">
                <a:solidFill>
                  <a:srgbClr val="C00000"/>
                </a:solidFill>
              </a:rPr>
              <a:t>Smith</a:t>
            </a:r>
            <a:r>
              <a:rPr lang="en-US" dirty="0">
                <a:solidFill>
                  <a:srgbClr val="C00000"/>
                </a:solidFill>
              </a:rPr>
              <a:t> Chart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</a:t>
            </a:r>
            <a:r>
              <a:rPr lang="en-US" dirty="0"/>
              <a:t>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rc 92">
            <a:extLst>
              <a:ext uri="{FF2B5EF4-FFF2-40B4-BE49-F238E27FC236}">
                <a16:creationId xmlns:a16="http://schemas.microsoft.com/office/drawing/2014/main" id="{456797F4-CC27-0942-B8F3-C71125BD5058}"/>
              </a:ext>
            </a:extLst>
          </p:cNvPr>
          <p:cNvSpPr/>
          <p:nvPr/>
        </p:nvSpPr>
        <p:spPr bwMode="auto">
          <a:xfrm rot="2818083">
            <a:off x="2598761" y="2704215"/>
            <a:ext cx="3620135" cy="2112730"/>
          </a:xfrm>
          <a:prstGeom prst="arc">
            <a:avLst>
              <a:gd name="adj1" fmla="val 10400684"/>
              <a:gd name="adj2" fmla="val 19375326"/>
            </a:avLst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0DF615C4-A89C-A24A-87FF-82597778E146}"/>
              </a:ext>
            </a:extLst>
          </p:cNvPr>
          <p:cNvSpPr/>
          <p:nvPr/>
        </p:nvSpPr>
        <p:spPr bwMode="auto">
          <a:xfrm rot="2818083">
            <a:off x="3379928" y="2464860"/>
            <a:ext cx="2113200" cy="3621600"/>
          </a:xfrm>
          <a:prstGeom prst="arc">
            <a:avLst>
              <a:gd name="adj1" fmla="val 18716832"/>
              <a:gd name="adj2" fmla="val 5417338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3A73129-3D9F-B34A-878F-62C2E07AFD6C}"/>
              </a:ext>
            </a:extLst>
          </p:cNvPr>
          <p:cNvGrpSpPr/>
          <p:nvPr/>
        </p:nvGrpSpPr>
        <p:grpSpPr>
          <a:xfrm>
            <a:off x="7359974" y="2116070"/>
            <a:ext cx="3918474" cy="3922776"/>
            <a:chOff x="7359974" y="2116070"/>
            <a:chExt cx="3918474" cy="39227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d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m:rPr>
                            <m:sty m:val="p"/>
                          </m:rPr>
                          <a:rPr lang="el-GR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Oval 41">
              <a:extLst>
                <a:ext uri="{FF2B5EF4-FFF2-40B4-BE49-F238E27FC236}">
                  <a16:creationId xmlns:a16="http://schemas.microsoft.com/office/drawing/2014/main" id="{0EE929A9-037E-CD43-BFDF-E351ACAA37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45481" y="2402942"/>
              <a:ext cx="3379787" cy="338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3" name="Straight Arrow Connector 83">
              <a:extLst>
                <a:ext uri="{FF2B5EF4-FFF2-40B4-BE49-F238E27FC236}">
                  <a16:creationId xmlns:a16="http://schemas.microsoft.com/office/drawing/2014/main" id="{5A36D0AF-43D2-A84B-BAF3-1F29690BF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59974" y="4096512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Straight Arrow Connector 84">
              <a:extLst>
                <a:ext uri="{FF2B5EF4-FFF2-40B4-BE49-F238E27FC236}">
                  <a16:creationId xmlns:a16="http://schemas.microsoft.com/office/drawing/2014/main" id="{D82864EA-64AC-E048-91EA-F909EF1229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7278624" y="4076665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5" name="Oval 41">
              <a:extLst>
                <a:ext uri="{FF2B5EF4-FFF2-40B4-BE49-F238E27FC236}">
                  <a16:creationId xmlns:a16="http://schemas.microsoft.com/office/drawing/2014/main" id="{59E0E602-0300-7A4E-8C91-11FEC528CA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905028" y="2758020"/>
              <a:ext cx="2660687" cy="266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6" name="Oval 41">
              <a:extLst>
                <a:ext uri="{FF2B5EF4-FFF2-40B4-BE49-F238E27FC236}">
                  <a16:creationId xmlns:a16="http://schemas.microsoft.com/office/drawing/2014/main" id="{2E498FF6-E97D-DC45-9935-C661BD7A1A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64579" y="3122942"/>
              <a:ext cx="1941587" cy="194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7" name="Oval 41">
              <a:extLst>
                <a:ext uri="{FF2B5EF4-FFF2-40B4-BE49-F238E27FC236}">
                  <a16:creationId xmlns:a16="http://schemas.microsoft.com/office/drawing/2014/main" id="{BF3167F7-36DF-E240-A451-F0F1A3A594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36247" y="3489567"/>
              <a:ext cx="1222487" cy="122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8" name="Oval 41">
              <a:extLst>
                <a:ext uri="{FF2B5EF4-FFF2-40B4-BE49-F238E27FC236}">
                  <a16:creationId xmlns:a16="http://schemas.microsoft.com/office/drawing/2014/main" id="{6401CACE-63E5-A345-9EC4-1FA128FDB4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96236" y="3834675"/>
              <a:ext cx="503377" cy="50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E03F474-5637-B741-93EC-5CED329277B4}"/>
                </a:ext>
              </a:extLst>
            </p:cNvPr>
            <p:cNvCxnSpPr>
              <a:cxnSpLocks/>
              <a:stCxn id="82" idx="0"/>
              <a:endCxn id="82" idx="4"/>
            </p:cNvCxnSpPr>
            <p:nvPr/>
          </p:nvCxnSpPr>
          <p:spPr bwMode="auto">
            <a:xfrm>
              <a:off x="9235375" y="2402942"/>
              <a:ext cx="0" cy="3384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B32A2EE-A14F-3C45-8E7A-56ADE1B07DD9}"/>
                </a:ext>
              </a:extLst>
            </p:cNvPr>
            <p:cNvCxnSpPr>
              <a:cxnSpLocks/>
              <a:stCxn id="82" idx="2"/>
              <a:endCxn id="82" idx="6"/>
            </p:cNvCxnSpPr>
            <p:nvPr/>
          </p:nvCxnSpPr>
          <p:spPr bwMode="auto">
            <a:xfrm>
              <a:off x="7545481" y="4094942"/>
              <a:ext cx="337978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F5CE121-CC92-8240-BCE8-EE119D9660A3}"/>
                </a:ext>
              </a:extLst>
            </p:cNvPr>
            <p:cNvCxnSpPr>
              <a:cxnSpLocks/>
              <a:stCxn id="82" idx="1"/>
              <a:endCxn id="82" idx="5"/>
            </p:cNvCxnSpPr>
            <p:nvPr/>
          </p:nvCxnSpPr>
          <p:spPr bwMode="auto">
            <a:xfrm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D110519-15D0-2E4D-B577-FF896F58DC26}"/>
                </a:ext>
              </a:extLst>
            </p:cNvPr>
            <p:cNvCxnSpPr>
              <a:cxnSpLocks/>
              <a:stCxn id="82" idx="3"/>
              <a:endCxn id="82" idx="7"/>
            </p:cNvCxnSpPr>
            <p:nvPr/>
          </p:nvCxnSpPr>
          <p:spPr bwMode="auto">
            <a:xfrm flipV="1"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>
                    <a:solidFill>
                      <a:srgbClr val="FF0000"/>
                    </a:solidFill>
                  </a:rPr>
                  <a:t>Smith</a:t>
                </a:r>
                <a:r>
                  <a:rPr lang="en-US" dirty="0">
                    <a:solidFill>
                      <a:srgbClr val="FF0000"/>
                    </a:solidFill>
                  </a:rPr>
                  <a:t> chart </a:t>
                </a:r>
                <a:r>
                  <a:rPr lang="en-US" dirty="0"/>
                  <a:t>(in impedance / admittance coordinates)</a:t>
                </a:r>
                <a:br>
                  <a:rPr lang="en-US" dirty="0"/>
                </a:br>
                <a:r>
                  <a:rPr lang="en-US" dirty="0"/>
                  <a:t>represents 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-plane </a:t>
                </a:r>
                <a:r>
                  <a:rPr lang="en-US" dirty="0"/>
                  <a:t>(in polar coordinates) within the unit circle.</a:t>
                </a:r>
              </a:p>
              <a:p>
                <a:r>
                  <a:rPr lang="en-US" dirty="0"/>
                  <a:t>It is a conformal mapping of 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-plane </a:t>
                </a:r>
                <a:br>
                  <a:rPr lang="en-US" dirty="0"/>
                </a:b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  <a:sym typeface="Symbol" pitchFamily="18" charset="2"/>
                  </a:rPr>
                  <a:t>-plane </a:t>
                </a:r>
                <a:r>
                  <a:rPr lang="en-US" dirty="0">
                    <a:sym typeface="Symbol" pitchFamily="18" charset="2"/>
                  </a:rPr>
                  <a:t>by applying the transformation:</a:t>
                </a:r>
              </a:p>
              <a:p>
                <a:pPr lvl="8"/>
                <a:endParaRPr lang="en-US" sz="2000" dirty="0">
                  <a:sym typeface="Symbol" pitchFamily="18" charset="2"/>
                </a:endParaRPr>
              </a:p>
              <a:p>
                <a:pPr lvl="8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⇒ the real positive half plane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thus </a:t>
                </a:r>
                <a:br>
                  <a:rPr lang="en-US" dirty="0"/>
                </a:br>
                <a:r>
                  <a:rPr lang="en-US" dirty="0"/>
                  <a:t>transformed (</a:t>
                </a:r>
                <a:r>
                  <a:rPr lang="en-US" i="1" dirty="0"/>
                  <a:t>Möbius</a:t>
                </a:r>
                <a:r>
                  <a:rPr lang="en-US" dirty="0"/>
                  <a:t>) into the interior of the unit circle!</a:t>
                </a:r>
              </a:p>
            </p:txBody>
          </p:sp>
        </mc:Choice>
        <mc:Fallback xmlns="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  <a:blipFill>
                <a:blip r:embed="rId4"/>
                <a:stretch>
                  <a:fillRect l="-719" t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BA806DF-9DB9-CA4A-9067-ED400B58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/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blipFill>
                <a:blip r:embed="rId5"/>
                <a:stretch>
                  <a:fillRect l="-4819" t="-3846" r="-361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65DF8027-E32A-10EA-5BE1-47DFCE9B69DE}"/>
              </a:ext>
            </a:extLst>
          </p:cNvPr>
          <p:cNvGrpSpPr/>
          <p:nvPr/>
        </p:nvGrpSpPr>
        <p:grpSpPr>
          <a:xfrm>
            <a:off x="7324960" y="-3483900"/>
            <a:ext cx="7231062" cy="15125701"/>
            <a:chOff x="7324960" y="-3483900"/>
            <a:chExt cx="7231062" cy="151257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5692" y="1980739"/>
                  <a:ext cx="1808162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15692" y="1980739"/>
                  <a:ext cx="1808162" cy="286874"/>
                </a:xfrm>
                <a:prstGeom prst="rect">
                  <a:avLst/>
                </a:prstGeom>
                <a:blipFill>
                  <a:blip r:embed="rId12"/>
                  <a:stretch>
                    <a:fillRect b="-21739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03196" y="4190076"/>
                  <a:ext cx="854075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03196" y="4190076"/>
                  <a:ext cx="854075" cy="286874"/>
                </a:xfrm>
                <a:prstGeom prst="rect">
                  <a:avLst/>
                </a:prstGeom>
                <a:blipFill>
                  <a:blip r:embed="rId13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41">
              <a:extLst>
                <a:ext uri="{FF2B5EF4-FFF2-40B4-BE49-F238E27FC236}">
                  <a16:creationId xmlns:a16="http://schemas.microsoft.com/office/drawing/2014/main" id="{B61FD909-6B0D-E44E-BEC5-7576B0043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6998" y="2947380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1" name="Oval 42">
              <a:extLst>
                <a:ext uri="{FF2B5EF4-FFF2-40B4-BE49-F238E27FC236}">
                  <a16:creationId xmlns:a16="http://schemas.microsoft.com/office/drawing/2014/main" id="{12B28D1D-A66B-D241-98AA-64C7782D72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20259" y="3221700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2" name="Oval 43">
              <a:extLst>
                <a:ext uri="{FF2B5EF4-FFF2-40B4-BE49-F238E27FC236}">
                  <a16:creationId xmlns:a16="http://schemas.microsoft.com/office/drawing/2014/main" id="{D7D6B374-2853-C345-B039-51D136AE42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91133" y="3503640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63" name="Group 52">
              <a:extLst>
                <a:ext uri="{FF2B5EF4-FFF2-40B4-BE49-F238E27FC236}">
                  <a16:creationId xmlns:a16="http://schemas.microsoft.com/office/drawing/2014/main" id="{7E50E5AB-4955-C442-AABE-0591582F4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4960" y="-3483900"/>
              <a:ext cx="7215839" cy="7559040"/>
              <a:chOff x="4838700" y="-3147060"/>
              <a:chExt cx="7223760" cy="7559040"/>
            </a:xfrm>
          </p:grpSpPr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B7221C70-897F-5945-B27E-A49AD55D3F7D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4" name="Arc 73">
                <a:extLst>
                  <a:ext uri="{FF2B5EF4-FFF2-40B4-BE49-F238E27FC236}">
                    <a16:creationId xmlns:a16="http://schemas.microsoft.com/office/drawing/2014/main" id="{02AE678B-9165-8946-993D-17975515B3DE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A1358D41-8BC2-3D4C-B9B0-BE28EC4ED5E6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64" name="Group 57">
              <a:extLst>
                <a:ext uri="{FF2B5EF4-FFF2-40B4-BE49-F238E27FC236}">
                  <a16:creationId xmlns:a16="http://schemas.microsoft.com/office/drawing/2014/main" id="{4C423624-122C-C84D-A032-68585BDC06B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340183" y="4082761"/>
              <a:ext cx="7215839" cy="7559040"/>
              <a:chOff x="4838700" y="-3147060"/>
              <a:chExt cx="7223760" cy="7559040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FD321038-E66A-4B47-BFEB-5E0BD1128D05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1B2CF64B-0401-424E-B265-7A2E419AAD5A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84F1D6CA-A9F1-0A4E-8019-25EE4DB0D8EC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4790F8BF-DF10-8F44-8956-66288992938C}"/>
                </a:ext>
              </a:extLst>
            </p:cNvPr>
            <p:cNvSpPr/>
            <p:nvPr/>
          </p:nvSpPr>
          <p:spPr bwMode="auto">
            <a:xfrm>
              <a:off x="10071335" y="3637626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070B8080-7557-1A42-AC5F-25B19A52B9AC}"/>
                </a:ext>
              </a:extLst>
            </p:cNvPr>
            <p:cNvSpPr/>
            <p:nvPr/>
          </p:nvSpPr>
          <p:spPr bwMode="auto">
            <a:xfrm>
              <a:off x="10331685" y="3790026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54CB0132-ADB1-CA4E-AD82-54A5A1E619F4}"/>
                </a:ext>
              </a:extLst>
            </p:cNvPr>
            <p:cNvSpPr/>
            <p:nvPr/>
          </p:nvSpPr>
          <p:spPr bwMode="auto">
            <a:xfrm>
              <a:off x="7537686" y="2412316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2B413D2E-8F57-6842-9D84-FC6AEDA11B35}"/>
                </a:ext>
              </a:extLst>
            </p:cNvPr>
            <p:cNvSpPr/>
            <p:nvPr/>
          </p:nvSpPr>
          <p:spPr bwMode="auto">
            <a:xfrm flipV="1">
              <a:off x="7531335" y="2385088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69" name="Straight Arrow Connector 23">
              <a:extLst>
                <a:ext uri="{FF2B5EF4-FFF2-40B4-BE49-F238E27FC236}">
                  <a16:creationId xmlns:a16="http://schemas.microsoft.com/office/drawing/2014/main" id="{E5BC24EE-22CB-4A49-8258-F124082D42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16368" y="4096512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Arrow Connector 83">
              <a:extLst>
                <a:ext uri="{FF2B5EF4-FFF2-40B4-BE49-F238E27FC236}">
                  <a16:creationId xmlns:a16="http://schemas.microsoft.com/office/drawing/2014/main" id="{17D6D279-D3FC-9846-B126-1750D5D0BB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60920" y="4096512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Straight Arrow Connector 84">
              <a:extLst>
                <a:ext uri="{FF2B5EF4-FFF2-40B4-BE49-F238E27FC236}">
                  <a16:creationId xmlns:a16="http://schemas.microsoft.com/office/drawing/2014/main" id="{1DF4CA17-136C-284F-8F68-5BC83D3B76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7278624" y="4078224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1B29AB-F555-AB55-F1A9-2E3CD2AA8958}"/>
                    </a:ext>
                  </a:extLst>
                </p:cNvPr>
                <p:cNvSpPr txBox="1"/>
                <p:nvPr/>
              </p:nvSpPr>
              <p:spPr>
                <a:xfrm>
                  <a:off x="9265646" y="4081676"/>
                  <a:ext cx="3205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1B29AB-F555-AB55-F1A9-2E3CD2AA89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5646" y="4081676"/>
                  <a:ext cx="320536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1481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/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blipFill>
                <a:blip r:embed="rId15"/>
                <a:stretch>
                  <a:fillRect l="-4819" t="-5769" r="-481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A4915227-9A86-7053-2C20-3B9241A11808}"/>
              </a:ext>
            </a:extLst>
          </p:cNvPr>
          <p:cNvGrpSpPr/>
          <p:nvPr/>
        </p:nvGrpSpPr>
        <p:grpSpPr>
          <a:xfrm>
            <a:off x="2835510" y="2385088"/>
            <a:ext cx="3535362" cy="3084513"/>
            <a:chOff x="2835510" y="2385088"/>
            <a:chExt cx="3535362" cy="3084513"/>
          </a:xfrm>
        </p:grpSpPr>
        <p:grpSp>
          <p:nvGrpSpPr>
            <p:cNvPr id="34" name="Group 73">
              <a:extLst>
                <a:ext uri="{FF2B5EF4-FFF2-40B4-BE49-F238E27FC236}">
                  <a16:creationId xmlns:a16="http://schemas.microsoft.com/office/drawing/2014/main" id="{4C504CB0-5250-6F4C-9288-56B11C104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4606" y="2688879"/>
              <a:ext cx="2861904" cy="2780722"/>
              <a:chOff x="1188720" y="3265201"/>
              <a:chExt cx="2642616" cy="2779776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2D0704C-C9D0-F749-A19F-4EE5E310B9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35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7A7247CD-7EAE-294A-A6CC-70635F1B50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0960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555CEA3-9EA6-4F4F-A4A8-1D5C6F5D10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5824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71CA377-BDF3-5A49-8F03-36766A7923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68402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7240F12C-49EB-3340-B4A1-CF58A2D2CB2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240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2" name="Group 47">
                <a:extLst>
                  <a:ext uri="{FF2B5EF4-FFF2-40B4-BE49-F238E27FC236}">
                    <a16:creationId xmlns:a16="http://schemas.microsoft.com/office/drawing/2014/main" id="{24BDEE6C-F381-DC41-8C28-617C08686E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80406" y="278971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663EE033-7413-0644-8B7F-889BA767952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2732450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B50CFBA-580A-0748-AE80-2BFC6FE51EA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006994" y="4724025"/>
                  <a:ext cx="2408408" cy="1587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D00182B-830D-7746-B8E0-7D10A4D38F89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589408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3" name="Group 53">
                <a:extLst>
                  <a:ext uri="{FF2B5EF4-FFF2-40B4-BE49-F238E27FC236}">
                    <a16:creationId xmlns:a16="http://schemas.microsoft.com/office/drawing/2014/main" id="{8D64B266-1006-F147-8CEA-01A25539DB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 flipV="1">
                <a:off x="1980406" y="415369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47" name="Straight Connector 54">
                  <a:extLst>
                    <a:ext uri="{FF2B5EF4-FFF2-40B4-BE49-F238E27FC236}">
                      <a16:creationId xmlns:a16="http://schemas.microsoft.com/office/drawing/2014/main" id="{0C933083-0AB1-C14B-BDFF-C83D99AC324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69748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Straight Connector 55">
                  <a:extLst>
                    <a:ext uri="{FF2B5EF4-FFF2-40B4-BE49-F238E27FC236}">
                      <a16:creationId xmlns:a16="http://schemas.microsoft.com/office/drawing/2014/main" id="{A8DE6728-52C2-A040-BC4D-0057B856460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97180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Straight Connector 56">
                  <a:extLst>
                    <a:ext uri="{FF2B5EF4-FFF2-40B4-BE49-F238E27FC236}">
                      <a16:creationId xmlns:a16="http://schemas.microsoft.com/office/drawing/2014/main" id="{FC41E30D-A0A3-FD43-960F-73CDE5869B5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52044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44" name="Straight Arrow Connector 27">
                <a:extLst>
                  <a:ext uri="{FF2B5EF4-FFF2-40B4-BE49-F238E27FC236}">
                    <a16:creationId xmlns:a16="http://schemas.microsoft.com/office/drawing/2014/main" id="{87A56991-47C2-E845-8C2B-81480F1F976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76072" y="5349239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Straight Arrow Connector 30">
                <a:extLst>
                  <a:ext uri="{FF2B5EF4-FFF2-40B4-BE49-F238E27FC236}">
                    <a16:creationId xmlns:a16="http://schemas.microsoft.com/office/drawing/2014/main" id="{77C4C42B-B700-7149-8272-51AA353B90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576072" y="3959351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8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Straight Arrow Connector 22">
                <a:extLst>
                  <a:ext uri="{FF2B5EF4-FFF2-40B4-BE49-F238E27FC236}">
                    <a16:creationId xmlns:a16="http://schemas.microsoft.com/office/drawing/2014/main" id="{559A2CAF-2217-1D49-B99D-E4C68DE27B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97864" y="4663439"/>
                <a:ext cx="2633472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Box 207">
                  <a:extLst>
                    <a:ext uri="{FF2B5EF4-FFF2-40B4-BE49-F238E27FC236}">
                      <a16:creationId xmlns:a16="http://schemas.microsoft.com/office/drawing/2014/main" id="{2F254450-FF62-D048-8344-0ED85B1BBE8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16797" y="4190076"/>
                  <a:ext cx="854075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 Box 207">
                  <a:extLst>
                    <a:ext uri="{FF2B5EF4-FFF2-40B4-BE49-F238E27FC236}">
                      <a16:creationId xmlns:a16="http://schemas.microsoft.com/office/drawing/2014/main" id="{2F254450-FF62-D048-8344-0ED85B1BBE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16797" y="4190076"/>
                  <a:ext cx="854075" cy="286874"/>
                </a:xfrm>
                <a:prstGeom prst="rect">
                  <a:avLst/>
                </a:prstGeom>
                <a:blipFill>
                  <a:blip r:embed="rId13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08">
                  <a:extLst>
                    <a:ext uri="{FF2B5EF4-FFF2-40B4-BE49-F238E27FC236}">
                      <a16:creationId xmlns:a16="http://schemas.microsoft.com/office/drawing/2014/main" id="{6B29EF2F-8466-6D44-841E-05622B5BA2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35510" y="2385088"/>
                  <a:ext cx="1808162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Box 208">
                  <a:extLst>
                    <a:ext uri="{FF2B5EF4-FFF2-40B4-BE49-F238E27FC236}">
                      <a16:creationId xmlns:a16="http://schemas.microsoft.com/office/drawing/2014/main" id="{6B29EF2F-8466-6D44-841E-05622B5BA2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35510" y="2385088"/>
                  <a:ext cx="1808162" cy="286874"/>
                </a:xfrm>
                <a:prstGeom prst="rect">
                  <a:avLst/>
                </a:prstGeom>
                <a:blipFill>
                  <a:blip r:embed="rId16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6DEE0F7-EA59-D963-AA86-E84AEDE24E76}"/>
                    </a:ext>
                  </a:extLst>
                </p:cNvPr>
                <p:cNvSpPr txBox="1"/>
                <p:nvPr/>
              </p:nvSpPr>
              <p:spPr>
                <a:xfrm>
                  <a:off x="3580387" y="4101176"/>
                  <a:ext cx="3205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6DEE0F7-EA59-D963-AA86-E84AEDE24E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0387" y="4101176"/>
                  <a:ext cx="320536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11111" r="-3704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32CE2FC-2269-640D-80E2-8ED3976DB10D}"/>
              </a:ext>
            </a:extLst>
          </p:cNvPr>
          <p:cNvGrpSpPr/>
          <p:nvPr/>
        </p:nvGrpSpPr>
        <p:grpSpPr>
          <a:xfrm>
            <a:off x="5045138" y="2248455"/>
            <a:ext cx="3076884" cy="2185281"/>
            <a:chOff x="4219735" y="2362503"/>
            <a:chExt cx="3076884" cy="21852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F5EABEF-8075-5E07-46A3-5FEFA6FE8382}"/>
                    </a:ext>
                  </a:extLst>
                </p:cNvPr>
                <p:cNvSpPr txBox="1"/>
                <p:nvPr/>
              </p:nvSpPr>
              <p:spPr>
                <a:xfrm>
                  <a:off x="4988065" y="3116294"/>
                  <a:ext cx="1334770" cy="71062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𝚪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𝒁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𝒁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F5EABEF-8075-5E07-46A3-5FEFA6FE83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8065" y="3116294"/>
                  <a:ext cx="1334770" cy="710626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Circular Arrow 6">
              <a:extLst>
                <a:ext uri="{FF2B5EF4-FFF2-40B4-BE49-F238E27FC236}">
                  <a16:creationId xmlns:a16="http://schemas.microsoft.com/office/drawing/2014/main" id="{4DB27E3C-A365-9225-AB0D-E3CD95D21EEF}"/>
                </a:ext>
              </a:extLst>
            </p:cNvPr>
            <p:cNvSpPr/>
            <p:nvPr/>
          </p:nvSpPr>
          <p:spPr bwMode="auto">
            <a:xfrm>
              <a:off x="4219735" y="2362503"/>
              <a:ext cx="3076884" cy="2185281"/>
            </a:xfrm>
            <a:prstGeom prst="circularArrow">
              <a:avLst>
                <a:gd name="adj1" fmla="val 6355"/>
                <a:gd name="adj2" fmla="val 1309556"/>
                <a:gd name="adj3" fmla="val 18670983"/>
                <a:gd name="adj4" fmla="val 13165854"/>
                <a:gd name="adj5" fmla="val 12006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B8A0BE4-DD08-5308-9FAE-332A07CA2B35}"/>
              </a:ext>
            </a:extLst>
          </p:cNvPr>
          <p:cNvSpPr/>
          <p:nvPr/>
        </p:nvSpPr>
        <p:spPr bwMode="auto">
          <a:xfrm>
            <a:off x="8636247" y="609047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1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3" grpId="1" animBg="1"/>
      <p:bldP spid="94" grpId="0" animBg="1"/>
      <p:bldP spid="94" grpId="1" animBg="1"/>
      <p:bldP spid="78" grpId="0" build="p"/>
      <p:bldP spid="96" grpId="0"/>
      <p:bldP spid="95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6BEC-577E-F948-8A42-BBF61AAA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E92EC-4AB2-6C4D-B5E2-5B7C1910FB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799" y="1201511"/>
                <a:ext cx="10717903" cy="500879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In the classic </a:t>
                </a:r>
                <a:r>
                  <a:rPr lang="en-US" dirty="0">
                    <a:solidFill>
                      <a:srgbClr val="FF0000"/>
                    </a:solidFill>
                  </a:rPr>
                  <a:t>paper </a:t>
                </a:r>
                <a:r>
                  <a:rPr lang="en-US" i="1" dirty="0">
                    <a:solidFill>
                      <a:srgbClr val="FF0000"/>
                    </a:solidFill>
                  </a:rPr>
                  <a:t>Smith</a:t>
                </a:r>
                <a:r>
                  <a:rPr lang="en-US" dirty="0">
                    <a:solidFill>
                      <a:srgbClr val="FF0000"/>
                    </a:solidFill>
                  </a:rPr>
                  <a:t> chart </a:t>
                </a:r>
                <a:r>
                  <a:rPr lang="en-US" dirty="0"/>
                  <a:t>the impedance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</a:t>
                </a:r>
                <a:r>
                  <a:rPr lang="en-US" dirty="0">
                    <a:solidFill>
                      <a:srgbClr val="FF0000"/>
                    </a:solidFill>
                  </a:rPr>
                  <a:t>normalized</a:t>
                </a:r>
                <a:r>
                  <a:rPr lang="en-US" dirty="0"/>
                  <a:t>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to a </a:t>
                </a:r>
                <a:r>
                  <a:rPr lang="en-US" dirty="0">
                    <a:solidFill>
                      <a:srgbClr val="FF0000"/>
                    </a:solidFill>
                  </a:rPr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typically, to the characteristic impedance of the coaxial cable transmission-lines used in RF / microwave engineering: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The normalized form of the transformation follows then as:</a:t>
                </a:r>
              </a:p>
              <a:p>
                <a:pPr marL="400050" lvl="1" indent="0">
                  <a:lnSpc>
                    <a:spcPct val="120000"/>
                  </a:lnSpc>
                  <a:buNone/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The Smith chart is a </a:t>
                </a:r>
                <a:r>
                  <a:rPr lang="en-US" dirty="0">
                    <a:solidFill>
                      <a:srgbClr val="FF0000"/>
                    </a:solidFill>
                  </a:rPr>
                  <a:t>parametric graph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with the </a:t>
                </a:r>
                <a:r>
                  <a:rPr lang="en-US" dirty="0">
                    <a:solidFill>
                      <a:srgbClr val="FF0000"/>
                    </a:solidFill>
                  </a:rPr>
                  <a:t>frequency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as parameter</a:t>
                </a:r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and the </a:t>
                </a:r>
                <a:r>
                  <a:rPr lang="en-US" dirty="0">
                    <a:solidFill>
                      <a:srgbClr val="FF0000"/>
                    </a:solidFill>
                  </a:rPr>
                  <a:t>normalized, complex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FF0000"/>
                    </a:solidFill>
                  </a:rPr>
                  <a:t>complex reflection coefficient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as variables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also, the normalized, complex admittance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is mapped and can be used as variable.</a:t>
                </a:r>
              </a:p>
              <a:p>
                <a:pPr lvl="2"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In the past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was used as a calculation tool for impedance matching, e.g., antennas to transmitters or receivers, amplifier input / output stages, couplers of accelerating cavities, etc.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At presence, the </a:t>
                </a:r>
                <a:r>
                  <a:rPr lang="en-US" i="1" dirty="0"/>
                  <a:t>Smith</a:t>
                </a:r>
                <a:r>
                  <a:rPr lang="en-US" dirty="0"/>
                  <a:t> chart is still popular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for visualization purposes, e.g., vector network analyzer (VNA) measurement of input / output impedances (display of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𝑺𝒊𝒊</m:t>
                    </m:r>
                  </m:oMath>
                </a14:m>
                <a:r>
                  <a:rPr lang="en-US" dirty="0"/>
                  <a:t> scattering parameters), in software tools, etc., usually using the </a:t>
                </a:r>
                <a:r>
                  <a:rPr lang="en-US" dirty="0">
                    <a:solidFill>
                      <a:srgbClr val="FF0000"/>
                    </a:solidFill>
                  </a:rPr>
                  <a:t>un-normalized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for the optimization of the coupling between RF source and a cavity resonator.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E92EC-4AB2-6C4D-B5E2-5B7C1910FB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1201511"/>
                <a:ext cx="10717903" cy="5008790"/>
              </a:xfrm>
              <a:blipFill>
                <a:blip r:embed="rId2"/>
                <a:stretch>
                  <a:fillRect l="-355" t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49830E-A62A-9745-AD83-F89A3EA8FC2A}"/>
                  </a:ext>
                </a:extLst>
              </p:cNvPr>
              <p:cNvSpPr txBox="1"/>
              <p:nvPr/>
            </p:nvSpPr>
            <p:spPr>
              <a:xfrm>
                <a:off x="7132935" y="2276850"/>
                <a:ext cx="3284022" cy="7124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⇒ 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mr-IN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1" i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b="1" i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49830E-A62A-9745-AD83-F89A3EA8F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935" y="2276850"/>
                <a:ext cx="3284022" cy="7124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0809D-CFCE-4F40-94A6-9BC27B78061F}"/>
                  </a:ext>
                </a:extLst>
              </p:cNvPr>
              <p:cNvSpPr txBox="1"/>
              <p:nvPr/>
            </p:nvSpPr>
            <p:spPr>
              <a:xfrm>
                <a:off x="7505700" y="1006992"/>
                <a:ext cx="885929" cy="7106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0809D-CFCE-4F40-94A6-9BC27B780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700" y="1006992"/>
                <a:ext cx="885929" cy="7106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6D6484F-FED0-EC66-3D42-2C2DF3A44A43}"/>
              </a:ext>
            </a:extLst>
          </p:cNvPr>
          <p:cNvSpPr/>
          <p:nvPr/>
        </p:nvSpPr>
        <p:spPr bwMode="auto">
          <a:xfrm>
            <a:off x="8636247" y="609047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82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AB4D0-C275-A647-880C-7874A6503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15FBDC-5EFC-BB4E-8046-2ED15148F9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2793735"/>
                <a:ext cx="10566400" cy="3400426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No signal reflections are observed at the end of a transmission-line, this means:</a:t>
                </a: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𝒔𝒐𝒖𝒓𝒄𝒆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𝒍𝒐𝒂𝒅</m:t>
                        </m:r>
                      </m:sub>
                    </m:sSub>
                  </m:oMath>
                </a14:m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𝒔𝒐𝒖𝒓𝒄𝒆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𝒍𝒐𝒂𝒅</m:t>
                        </m:r>
                      </m:sub>
                    </m:sSub>
                  </m:oMath>
                </a14:m>
                <a:r>
                  <a:rPr lang="en-CH" dirty="0"/>
                  <a:t> </a:t>
                </a:r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𝒔𝒐𝒖𝒓𝒄𝒆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𝒍𝒐𝒂𝒅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marL="400050" lvl="1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The Smith chart transforms 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impedance plane</a:t>
                </a:r>
                <a:r>
                  <a:rPr lang="en-CH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onto the complex</a:t>
                </a:r>
                <a:br>
                  <a:rPr lang="en-US" dirty="0"/>
                </a:br>
                <a:r>
                  <a:rPr lang="en-US" dirty="0"/>
                  <a:t>Gamma (reflection coefficient) plane within the unit circle.</a:t>
                </a:r>
                <a:r>
                  <a:rPr lang="en-CH" dirty="0"/>
                  <a:t> </a:t>
                </a:r>
                <a:endParaRPr lang="en-US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endParaRPr lang="en-CH" dirty="0"/>
              </a:p>
              <a:p>
                <a:pPr marL="400050" lvl="1" indent="0">
                  <a:buNone/>
                </a:pPr>
                <a:endParaRPr lang="en-CH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15FBDC-5EFC-BB4E-8046-2ED15148F9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2793735"/>
                <a:ext cx="10566400" cy="3400426"/>
              </a:xfrm>
              <a:blipFill>
                <a:blip r:embed="rId2"/>
                <a:stretch>
                  <a:fillRect l="-719" t="-2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1A6546DE-EA82-4946-A5C2-9A02AB7819C6}"/>
              </a:ext>
            </a:extLst>
          </p:cNvPr>
          <p:cNvGrpSpPr/>
          <p:nvPr/>
        </p:nvGrpSpPr>
        <p:grpSpPr>
          <a:xfrm>
            <a:off x="3644819" y="1036619"/>
            <a:ext cx="4172665" cy="1364767"/>
            <a:chOff x="3689965" y="1577617"/>
            <a:chExt cx="4172665" cy="136476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46719D-55E1-2D4E-8120-F85547AE56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57781" y="2042384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45C2436-5C0B-ED40-8586-37A39D2C789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57781" y="2814591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5DEDE39-FDBC-9C44-80C5-98FF5A888C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57781" y="2042384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1C451C5-5273-B740-85B9-3495788112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57781" y="2620075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68D1A52-D2F3-0746-A6DC-16A5E1B0B5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77922" y="222587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E9C8152-45FD-184F-8549-BCCC357389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77922" y="262007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27DF04-06D5-B14A-92D2-49B03E3FC5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76362" y="222587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C048432-B73A-AE4F-82BF-D5D1CD2180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76362" y="261822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1EB5A450-E4CE-9D42-B8E6-26F54E97768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4043" y="2242230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1EB5A450-E4CE-9D42-B8E6-26F54E9776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24043" y="2242230"/>
                  <a:ext cx="565110" cy="333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CB90284-1DB6-154F-B7D5-92C37C0CF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81659" y="2042384"/>
              <a:ext cx="0" cy="90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26">
                  <a:extLst>
                    <a:ext uri="{FF2B5EF4-FFF2-40B4-BE49-F238E27FC236}">
                      <a16:creationId xmlns:a16="http://schemas.microsoft.com/office/drawing/2014/main" id="{EEC10317-0DF9-0745-8F3C-B986469925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94523" y="2253255"/>
                  <a:ext cx="668107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𝒍𝒐𝒂𝒅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 Box 26">
                  <a:extLst>
                    <a:ext uri="{FF2B5EF4-FFF2-40B4-BE49-F238E27FC236}">
                      <a16:creationId xmlns:a16="http://schemas.microsoft.com/office/drawing/2014/main" id="{EEC10317-0DF9-0745-8F3C-B986469925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94523" y="2253255"/>
                  <a:ext cx="668107" cy="3391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8681A2-4E96-BF49-B1F0-E4629DCF0C0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769825" y="2042384"/>
              <a:ext cx="0" cy="90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E78DB848-E9A2-C345-B679-E7C41A4FB0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42123" y="204238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7E51066-4561-7045-8A5D-3715E2A015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89825" y="222587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5B7D793-C2FE-D74C-8BDE-435627CA69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89825" y="262007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F7F8171-BDF1-044E-A4F1-C11AD1D8805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597707" y="2045945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9A44F0F-54AE-254B-A50A-A7191B27F4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97707" y="2623636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DA8AAD-171E-3E4E-ACB4-DFE3FD0B7D46}"/>
                </a:ext>
              </a:extLst>
            </p:cNvPr>
            <p:cNvCxnSpPr>
              <a:cxnSpLocks/>
              <a:stCxn id="28" idx="0"/>
            </p:cNvCxnSpPr>
            <p:nvPr/>
          </p:nvCxnSpPr>
          <p:spPr bwMode="auto">
            <a:xfrm>
              <a:off x="3842365" y="2804384"/>
              <a:ext cx="755342" cy="102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15079080-1C43-C247-8FCB-9467019A007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140507" y="1663165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207">
              <a:extLst>
                <a:ext uri="{FF2B5EF4-FFF2-40B4-BE49-F238E27FC236}">
                  <a16:creationId xmlns:a16="http://schemas.microsoft.com/office/drawing/2014/main" id="{F0928CB8-FC1B-FF49-8567-6018D51DEB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9965" y="2042384"/>
              <a:ext cx="304800" cy="762000"/>
              <a:chOff x="4560" y="2400"/>
              <a:chExt cx="192" cy="480"/>
            </a:xfrm>
          </p:grpSpPr>
          <p:sp>
            <p:nvSpPr>
              <p:cNvPr id="26" name="Oval 111">
                <a:extLst>
                  <a:ext uri="{FF2B5EF4-FFF2-40B4-BE49-F238E27FC236}">
                    <a16:creationId xmlns:a16="http://schemas.microsoft.com/office/drawing/2014/main" id="{E0D431BE-657C-B544-A4AF-E60C08AD9B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27" name="Line 112">
                <a:extLst>
                  <a:ext uri="{FF2B5EF4-FFF2-40B4-BE49-F238E27FC236}">
                    <a16:creationId xmlns:a16="http://schemas.microsoft.com/office/drawing/2014/main" id="{3D884B03-5D60-B14B-BC18-274952ED81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113">
                <a:extLst>
                  <a:ext uri="{FF2B5EF4-FFF2-40B4-BE49-F238E27FC236}">
                    <a16:creationId xmlns:a16="http://schemas.microsoft.com/office/drawing/2014/main" id="{8068EC3B-747F-544A-9502-5EAE973B48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" name="Group 117">
                <a:extLst>
                  <a:ext uri="{FF2B5EF4-FFF2-40B4-BE49-F238E27FC236}">
                    <a16:creationId xmlns:a16="http://schemas.microsoft.com/office/drawing/2014/main" id="{0109021B-47CC-7E46-AFF7-A2EB0BEB4F5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30" name="Arc 118">
                  <a:extLst>
                    <a:ext uri="{FF2B5EF4-FFF2-40B4-BE49-F238E27FC236}">
                      <a16:creationId xmlns:a16="http://schemas.microsoft.com/office/drawing/2014/main" id="{B72AAF2E-633A-7D46-A119-CC623133E07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119">
                  <a:extLst>
                    <a:ext uri="{FF2B5EF4-FFF2-40B4-BE49-F238E27FC236}">
                      <a16:creationId xmlns:a16="http://schemas.microsoft.com/office/drawing/2014/main" id="{FF73C9BD-29FF-7241-940A-762CA6B247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Box 26">
                  <a:extLst>
                    <a:ext uri="{FF2B5EF4-FFF2-40B4-BE49-F238E27FC236}">
                      <a16:creationId xmlns:a16="http://schemas.microsoft.com/office/drawing/2014/main" id="{3A32EEB8-80E8-1D47-A2E1-E85F2DDE71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35707" y="1577617"/>
                  <a:ext cx="1107438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𝒔𝒐𝒖𝒓𝒄𝒆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 Box 26">
                  <a:extLst>
                    <a:ext uri="{FF2B5EF4-FFF2-40B4-BE49-F238E27FC236}">
                      <a16:creationId xmlns:a16="http://schemas.microsoft.com/office/drawing/2014/main" id="{3A32EEB8-80E8-1D47-A2E1-E85F2DDE71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35707" y="1577617"/>
                  <a:ext cx="1107438" cy="3391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0" name="Multiply 39">
            <a:extLst>
              <a:ext uri="{FF2B5EF4-FFF2-40B4-BE49-F238E27FC236}">
                <a16:creationId xmlns:a16="http://schemas.microsoft.com/office/drawing/2014/main" id="{85B86298-AB4D-0949-992C-C59C2743DCF2}"/>
              </a:ext>
            </a:extLst>
          </p:cNvPr>
          <p:cNvSpPr>
            <a:spLocks noChangeAspect="1"/>
          </p:cNvSpPr>
          <p:nvPr/>
        </p:nvSpPr>
        <p:spPr bwMode="auto">
          <a:xfrm>
            <a:off x="1199400" y="392826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Multiply 40">
            <a:extLst>
              <a:ext uri="{FF2B5EF4-FFF2-40B4-BE49-F238E27FC236}">
                <a16:creationId xmlns:a16="http://schemas.microsoft.com/office/drawing/2014/main" id="{2B290D6E-F50C-2945-B79E-A5AF9F908B54}"/>
              </a:ext>
            </a:extLst>
          </p:cNvPr>
          <p:cNvSpPr>
            <a:spLocks noChangeAspect="1"/>
          </p:cNvSpPr>
          <p:nvPr/>
        </p:nvSpPr>
        <p:spPr bwMode="auto">
          <a:xfrm>
            <a:off x="1199400" y="421901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C84E027-D7A6-464C-B1B7-D443B01A2CC4}"/>
              </a:ext>
            </a:extLst>
          </p:cNvPr>
          <p:cNvSpPr/>
          <p:nvPr/>
        </p:nvSpPr>
        <p:spPr bwMode="auto">
          <a:xfrm>
            <a:off x="5181600" y="4849528"/>
            <a:ext cx="3214761" cy="3072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D1FA5-2747-C24E-A245-6461EBEA2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8EFA28-22FC-7C4A-8B39-C48ECAA614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08241" y="1922124"/>
                <a:ext cx="5537309" cy="3332600"/>
              </a:xfrm>
            </p:spPr>
            <p:txBody>
              <a:bodyPr/>
              <a:lstStyle/>
              <a:p>
                <a:r>
                  <a:rPr lang="en-US" dirty="0"/>
                  <a:t>In the </a:t>
                </a:r>
                <a:r>
                  <a:rPr lang="en-US" i="1" dirty="0"/>
                  <a:t>Smith</a:t>
                </a:r>
                <a:r>
                  <a:rPr lang="en-US" dirty="0"/>
                  <a:t> chart, </a:t>
                </a:r>
                <a:br>
                  <a:rPr lang="en-US" dirty="0"/>
                </a:br>
                <a:r>
                  <a:rPr lang="en-US" dirty="0"/>
                  <a:t>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reflection factor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is expressed in linear</a:t>
                </a:r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polar coordinates</a:t>
                </a:r>
                <a:r>
                  <a:rPr lang="en-US" dirty="0"/>
                  <a:t>, representing the ratio of backward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dirty="0"/>
                  <a:t> vs. forward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dirty="0"/>
                  <a:t> traveling waves.</a:t>
                </a:r>
                <a:endParaRPr lang="en-US" sz="1800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8EFA28-22FC-7C4A-8B39-C48ECAA61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8241" y="1922124"/>
                <a:ext cx="5537309" cy="3332600"/>
              </a:xfrm>
              <a:blipFill>
                <a:blip r:embed="rId2"/>
                <a:stretch>
                  <a:fillRect l="-1602" t="-3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>
            <a:extLst>
              <a:ext uri="{FF2B5EF4-FFF2-40B4-BE49-F238E27FC236}">
                <a16:creationId xmlns:a16="http://schemas.microsoft.com/office/drawing/2014/main" id="{0B702ADC-C85F-1A48-A4D4-FD2901A3FC7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rgbClr val="919191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680895" y="1201510"/>
            <a:ext cx="510557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5">
            <a:extLst>
              <a:ext uri="{FF2B5EF4-FFF2-40B4-BE49-F238E27FC236}">
                <a16:creationId xmlns:a16="http://schemas.microsoft.com/office/drawing/2014/main" id="{A225A98C-2A3E-6D42-953E-12C45C1E09C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292435" y="2691600"/>
            <a:ext cx="1078821" cy="1083045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Arc 11">
            <a:extLst>
              <a:ext uri="{FF2B5EF4-FFF2-40B4-BE49-F238E27FC236}">
                <a16:creationId xmlns:a16="http://schemas.microsoft.com/office/drawing/2014/main" id="{36BD6757-7E22-2341-B4B1-267F13878AC9}"/>
              </a:ext>
            </a:extLst>
          </p:cNvPr>
          <p:cNvSpPr/>
          <p:nvPr/>
        </p:nvSpPr>
        <p:spPr bwMode="auto">
          <a:xfrm>
            <a:off x="2612393" y="3044950"/>
            <a:ext cx="1413345" cy="1420985"/>
          </a:xfrm>
          <a:prstGeom prst="arc">
            <a:avLst>
              <a:gd name="adj1" fmla="val 18930177"/>
              <a:gd name="adj2" fmla="val 0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DC743C-E808-A44E-936D-FAF384D0C6FD}"/>
                  </a:ext>
                </a:extLst>
              </p:cNvPr>
              <p:cNvSpPr txBox="1"/>
              <p:nvPr/>
            </p:nvSpPr>
            <p:spPr>
              <a:xfrm>
                <a:off x="4514248" y="2462243"/>
                <a:ext cx="454483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hr-HR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DC743C-E808-A44E-936D-FAF384D0C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248" y="2462243"/>
                <a:ext cx="454483" cy="332399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25BC55-EFA6-0244-82D3-BF40C0089F61}"/>
                  </a:ext>
                </a:extLst>
              </p:cNvPr>
              <p:cNvSpPr txBox="1"/>
              <p:nvPr/>
            </p:nvSpPr>
            <p:spPr>
              <a:xfrm>
                <a:off x="4098940" y="3342556"/>
                <a:ext cx="1018484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𝐚𝐫𝐠</m:t>
                      </m:r>
                      <m:d>
                        <m:d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mr-IN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25BC55-EFA6-0244-82D3-BF40C0089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940" y="3342556"/>
                <a:ext cx="1018484" cy="332399"/>
              </a:xfrm>
              <a:prstGeom prst="rect">
                <a:avLst/>
              </a:prstGeom>
              <a:blipFill>
                <a:blip r:embed="rId5"/>
                <a:stretch>
                  <a:fillRect l="-4878" b="-28571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7E9DEC-4881-244D-9D00-C6E2AFA9A9B4}"/>
                  </a:ext>
                </a:extLst>
              </p:cNvPr>
              <p:cNvSpPr txBox="1"/>
              <p:nvPr/>
            </p:nvSpPr>
            <p:spPr>
              <a:xfrm>
                <a:off x="7856898" y="2754087"/>
                <a:ext cx="2226745" cy="8468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lang="en-US" sz="2400" b="1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hr-HR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hr-HR" sz="2400" b="1" i="0">
                              <a:solidFill>
                                <a:srgbClr val="0000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  <m:sSup>
                        <m:sSupPr>
                          <m:ctrlPr>
                            <a:rPr lang="hr-HR" sz="2400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hr-HR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𝒋</m:t>
                          </m:r>
                          <m:r>
                            <a:rPr lang="hr-HR" sz="24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𝝋</m:t>
                          </m:r>
                        </m:sup>
                      </m:sSup>
                      <m:r>
                        <a:rPr lang="en-US" sz="2400" b="1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𝒃</m:t>
                          </m:r>
                        </m:num>
                        <m:den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7E9DEC-4881-244D-9D00-C6E2AFA9A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898" y="2754087"/>
                <a:ext cx="2226745" cy="8468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4ABC27-0B30-C84A-8079-ED9A630AC1EB}"/>
                  </a:ext>
                </a:extLst>
              </p:cNvPr>
              <p:cNvSpPr txBox="1"/>
              <p:nvPr/>
            </p:nvSpPr>
            <p:spPr>
              <a:xfrm>
                <a:off x="3676485" y="3463774"/>
                <a:ext cx="238848" cy="2492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</m:oMath>
                  </m:oMathPara>
                </a14:m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4ABC27-0B30-C84A-8079-ED9A630AC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485" y="3463774"/>
                <a:ext cx="238848" cy="249299"/>
              </a:xfrm>
              <a:prstGeom prst="rect">
                <a:avLst/>
              </a:prstGeom>
              <a:blipFill>
                <a:blip r:embed="rId8"/>
                <a:stretch>
                  <a:fillRect l="-14286" r="-19048" b="-28571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02E806-2234-7D4B-9A8A-E7C2D11D6FE9}"/>
                  </a:ext>
                </a:extLst>
              </p:cNvPr>
              <p:cNvSpPr txBox="1"/>
              <p:nvPr/>
            </p:nvSpPr>
            <p:spPr>
              <a:xfrm>
                <a:off x="3100075" y="3744406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02E806-2234-7D4B-9A8A-E7C2D11D6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075" y="3744406"/>
                <a:ext cx="192360" cy="276999"/>
              </a:xfrm>
              <a:prstGeom prst="rect">
                <a:avLst/>
              </a:prstGeom>
              <a:blipFill>
                <a:blip r:embed="rId9"/>
                <a:stretch>
                  <a:fillRect l="-25000" r="-25000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ine 203">
            <a:extLst>
              <a:ext uri="{FF2B5EF4-FFF2-40B4-BE49-F238E27FC236}">
                <a16:creationId xmlns:a16="http://schemas.microsoft.com/office/drawing/2014/main" id="{2700AD4D-C6A5-1242-A4C7-C258832DA3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8430" y="3762000"/>
            <a:ext cx="534127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8" name="Line 204">
            <a:extLst>
              <a:ext uri="{FF2B5EF4-FFF2-40B4-BE49-F238E27FC236}">
                <a16:creationId xmlns:a16="http://schemas.microsoft.com/office/drawing/2014/main" id="{1D4CA173-0B75-0D41-829D-FBEC768101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04800" y="1086295"/>
            <a:ext cx="0" cy="518504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07">
                <a:extLst>
                  <a:ext uri="{FF2B5EF4-FFF2-40B4-BE49-F238E27FC236}">
                    <a16:creationId xmlns:a16="http://schemas.microsoft.com/office/drawing/2014/main" id="{CF9D4300-8037-5246-B83C-2F2964406A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31152" y="3293684"/>
                <a:ext cx="693713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 Box 207">
                <a:extLst>
                  <a:ext uri="{FF2B5EF4-FFF2-40B4-BE49-F238E27FC236}">
                    <a16:creationId xmlns:a16="http://schemas.microsoft.com/office/drawing/2014/main" id="{CF9D4300-8037-5246-B83C-2F2964406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31152" y="3293684"/>
                <a:ext cx="693713" cy="400752"/>
              </a:xfrm>
              <a:prstGeom prst="rect">
                <a:avLst/>
              </a:prstGeom>
              <a:blipFill>
                <a:blip r:embed="rId10"/>
                <a:stretch>
                  <a:fillRect l="-1818" r="-7273"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08">
                <a:extLst>
                  <a:ext uri="{FF2B5EF4-FFF2-40B4-BE49-F238E27FC236}">
                    <a16:creationId xmlns:a16="http://schemas.microsoft.com/office/drawing/2014/main" id="{DCBF9BAF-9923-BE4D-945F-F594C91EF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9065" y="980655"/>
                <a:ext cx="881062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 Box 208">
                <a:extLst>
                  <a:ext uri="{FF2B5EF4-FFF2-40B4-BE49-F238E27FC236}">
                    <a16:creationId xmlns:a16="http://schemas.microsoft.com/office/drawing/2014/main" id="{DCBF9BAF-9923-BE4D-945F-F594C91EF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9065" y="980655"/>
                <a:ext cx="881062" cy="400752"/>
              </a:xfrm>
              <a:prstGeom prst="rect">
                <a:avLst/>
              </a:prstGeom>
              <a:blipFill>
                <a:blip r:embed="rId11"/>
                <a:stretch>
                  <a:fillRect l="-1429"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7">
                <a:extLst>
                  <a:ext uri="{FF2B5EF4-FFF2-40B4-BE49-F238E27FC236}">
                    <a16:creationId xmlns:a16="http://schemas.microsoft.com/office/drawing/2014/main" id="{BAC21E83-1E64-E646-B4E2-E625B47AD9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8559" y="4198080"/>
                <a:ext cx="3148013" cy="830997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 is the ratio </a:t>
                </a:r>
                <a:r>
                  <a: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between </a:t>
                </a:r>
                <a:br>
                  <a: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</a:br>
                <a:r>
                  <a: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backward 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and forward wave 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sz="1600" b="0" i="0" u="sng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implied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 forward wave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𝑎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3" name="TextBox 7">
                <a:extLst>
                  <a:ext uri="{FF2B5EF4-FFF2-40B4-BE49-F238E27FC236}">
                    <a16:creationId xmlns:a16="http://schemas.microsoft.com/office/drawing/2014/main" id="{BAC21E83-1E64-E646-B4E2-E625B47AD9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8559" y="4198080"/>
                <a:ext cx="3148013" cy="830997"/>
              </a:xfrm>
              <a:prstGeom prst="rect">
                <a:avLst/>
              </a:prstGeom>
              <a:blipFill>
                <a:blip r:embed="rId12"/>
                <a:stretch>
                  <a:fillRect l="-800" t="-4478" b="-7463"/>
                </a:stretch>
              </a:blip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DE5327-4E39-B179-EF7D-D417CAC16AB9}"/>
              </a:ext>
            </a:extLst>
          </p:cNvPr>
          <p:cNvSpPr/>
          <p:nvPr/>
        </p:nvSpPr>
        <p:spPr bwMode="auto">
          <a:xfrm>
            <a:off x="8636247" y="609047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945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EAFAD-326A-7245-BB95-074B037D1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(5)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9D8DFFC-8209-C340-B4F6-C4B11CF4762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17166" y="1508750"/>
            <a:ext cx="4640929" cy="455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28">
            <a:extLst>
              <a:ext uri="{FF2B5EF4-FFF2-40B4-BE49-F238E27FC236}">
                <a16:creationId xmlns:a16="http://schemas.microsoft.com/office/drawing/2014/main" id="{5413B549-A751-5343-A131-426A9D90B0E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763544" y="3775142"/>
            <a:ext cx="84092" cy="84031"/>
          </a:xfrm>
          <a:prstGeom prst="ellipse">
            <a:avLst/>
          </a:prstGeom>
          <a:solidFill>
            <a:schemeClr val="tx1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rot="10800000" lIns="92075" tIns="46038" rIns="92075" bIns="46038"/>
          <a:lstStyle/>
          <a:p>
            <a:pPr marL="571500" indent="-571500"/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C8285C-4040-D847-80E3-2D64484EDA26}"/>
                  </a:ext>
                </a:extLst>
              </p:cNvPr>
              <p:cNvSpPr txBox="1"/>
              <p:nvPr/>
            </p:nvSpPr>
            <p:spPr bwMode="auto">
              <a:xfrm>
                <a:off x="8961964" y="1664915"/>
                <a:ext cx="782457" cy="308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C8285C-4040-D847-80E3-2D64484ED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61964" y="1664915"/>
                <a:ext cx="782457" cy="3084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C1D7-BEA3-9E42-94FC-018A6C47DAD7}"/>
                  </a:ext>
                </a:extLst>
              </p:cNvPr>
              <p:cNvSpPr txBox="1"/>
              <p:nvPr/>
            </p:nvSpPr>
            <p:spPr bwMode="auto">
              <a:xfrm>
                <a:off x="8750497" y="2105409"/>
                <a:ext cx="1064074" cy="308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C1D7-BEA3-9E42-94FC-018A6C47D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50497" y="2105409"/>
                <a:ext cx="1064074" cy="3084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F1259-C47A-1B48-99C7-E5AAAE29A5EB}"/>
                  </a:ext>
                </a:extLst>
              </p:cNvPr>
              <p:cNvSpPr txBox="1"/>
              <p:nvPr/>
            </p:nvSpPr>
            <p:spPr bwMode="auto">
              <a:xfrm>
                <a:off x="8749208" y="2587269"/>
                <a:ext cx="956672" cy="308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F1259-C47A-1B48-99C7-E5AAAE29A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9208" y="2587269"/>
                <a:ext cx="956672" cy="3084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97A1B59-7DDA-4C4F-BCEE-6D790E049764}"/>
                  </a:ext>
                </a:extLst>
              </p:cNvPr>
              <p:cNvSpPr txBox="1"/>
              <p:nvPr/>
            </p:nvSpPr>
            <p:spPr bwMode="auto">
              <a:xfrm>
                <a:off x="8455084" y="3052026"/>
                <a:ext cx="1064074" cy="308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97A1B59-7DDA-4C4F-BCEE-6D790E049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5084" y="3052026"/>
                <a:ext cx="1064074" cy="3084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52FEBD-7C91-FB4D-830F-792E841DCC19}"/>
                  </a:ext>
                </a:extLst>
              </p:cNvPr>
              <p:cNvSpPr txBox="1"/>
              <p:nvPr/>
            </p:nvSpPr>
            <p:spPr bwMode="auto">
              <a:xfrm>
                <a:off x="8438674" y="3475402"/>
                <a:ext cx="782457" cy="308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52FEBD-7C91-FB4D-830F-792E841DC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38674" y="3475402"/>
                <a:ext cx="782457" cy="3084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14">
            <a:extLst>
              <a:ext uri="{FF2B5EF4-FFF2-40B4-BE49-F238E27FC236}">
                <a16:creationId xmlns:a16="http://schemas.microsoft.com/office/drawing/2014/main" id="{AB5100AC-BD91-8041-88B1-C715470EB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874" y="3345289"/>
            <a:ext cx="950883" cy="95020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7" name="Oval 15">
            <a:extLst>
              <a:ext uri="{FF2B5EF4-FFF2-40B4-BE49-F238E27FC236}">
                <a16:creationId xmlns:a16="http://schemas.microsoft.com/office/drawing/2014/main" id="{9EA1D0D1-3508-5846-848D-B9301724B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1175" y="2854028"/>
            <a:ext cx="1926000" cy="192626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8" name="Oval 16">
            <a:extLst>
              <a:ext uri="{FF2B5EF4-FFF2-40B4-BE49-F238E27FC236}">
                <a16:creationId xmlns:a16="http://schemas.microsoft.com/office/drawing/2014/main" id="{6138EEAB-5F8D-2A48-8375-C76C8DCF2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9265" y="2372463"/>
            <a:ext cx="2880000" cy="2882926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8BCBC3-1327-214D-BC6B-9AA510AEE8A8}"/>
                  </a:ext>
                </a:extLst>
              </p:cNvPr>
              <p:cNvSpPr txBox="1"/>
              <p:nvPr/>
            </p:nvSpPr>
            <p:spPr>
              <a:xfrm>
                <a:off x="2294721" y="4037440"/>
                <a:ext cx="2107885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𝐏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8BCBC3-1327-214D-BC6B-9AA510AEE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721" y="4037440"/>
                <a:ext cx="2107885" cy="377667"/>
              </a:xfrm>
              <a:prstGeom prst="rect">
                <a:avLst/>
              </a:prstGeom>
              <a:blipFill>
                <a:blip r:embed="rId8"/>
                <a:stretch>
                  <a:fillRect l="-2395" r="-599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86A0E-D169-7D4E-8FE3-5C8B76BDE799}"/>
                  </a:ext>
                </a:extLst>
              </p:cNvPr>
              <p:cNvSpPr txBox="1"/>
              <p:nvPr/>
            </p:nvSpPr>
            <p:spPr>
              <a:xfrm>
                <a:off x="2558596" y="4418358"/>
                <a:ext cx="2276456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mr-I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hr-HR" sz="2400" b="1" i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𝚪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86A0E-D169-7D4E-8FE3-5C8B76BDE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596" y="4418358"/>
                <a:ext cx="2276456" cy="416845"/>
              </a:xfrm>
              <a:prstGeom prst="rect">
                <a:avLst/>
              </a:prstGeom>
              <a:blipFill>
                <a:blip r:embed="rId9"/>
                <a:stretch>
                  <a:fillRect l="-556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33">
            <a:extLst>
              <a:ext uri="{FF2B5EF4-FFF2-40B4-BE49-F238E27FC236}">
                <a16:creationId xmlns:a16="http://schemas.microsoft.com/office/drawing/2014/main" id="{0AABD08A-4C9C-2A4B-9895-3974789F7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084" y="5255389"/>
            <a:ext cx="16160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b="0">
                <a:solidFill>
                  <a:schemeClr val="tx1"/>
                </a:solidFill>
              </a:rPr>
              <a:t>mismatch losses</a:t>
            </a:r>
            <a:endParaRPr lang="en-GB" sz="1800" b="0">
              <a:solidFill>
                <a:schemeClr val="tx1"/>
              </a:solidFill>
            </a:endParaRPr>
          </a:p>
        </p:txBody>
      </p:sp>
      <p:sp>
        <p:nvSpPr>
          <p:cNvPr id="19" name="TextBox 34">
            <a:extLst>
              <a:ext uri="{FF2B5EF4-FFF2-40B4-BE49-F238E27FC236}">
                <a16:creationId xmlns:a16="http://schemas.microsoft.com/office/drawing/2014/main" id="{3EE494DB-1268-1943-B9B1-9313E75DE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1646" y="5236339"/>
            <a:ext cx="1614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b="0" dirty="0">
                <a:solidFill>
                  <a:srgbClr val="008000"/>
                </a:solidFill>
              </a:rPr>
              <a:t>available source power</a:t>
            </a:r>
            <a:endParaRPr lang="en-GB" sz="1800" b="0" dirty="0">
              <a:solidFill>
                <a:srgbClr val="008000"/>
              </a:solidFill>
            </a:endParaRPr>
          </a:p>
        </p:txBody>
      </p:sp>
      <p:cxnSp>
        <p:nvCxnSpPr>
          <p:cNvPr id="20" name="Straight Connector 36">
            <a:extLst>
              <a:ext uri="{FF2B5EF4-FFF2-40B4-BE49-F238E27FC236}">
                <a16:creationId xmlns:a16="http://schemas.microsoft.com/office/drawing/2014/main" id="{D1975BDD-2D51-FA49-98EF-E84CA59568C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813002" y="4941858"/>
            <a:ext cx="411163" cy="177800"/>
          </a:xfrm>
          <a:prstGeom prst="line">
            <a:avLst/>
          </a:prstGeom>
          <a:noFill/>
          <a:ln w="15875" algn="ctr">
            <a:solidFill>
              <a:srgbClr val="008000"/>
            </a:solidFill>
            <a:round/>
            <a:headEnd type="none"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38">
            <a:extLst>
              <a:ext uri="{FF2B5EF4-FFF2-40B4-BE49-F238E27FC236}">
                <a16:creationId xmlns:a16="http://schemas.microsoft.com/office/drawing/2014/main" id="{64C57E9E-5952-8E45-A9FF-6ED01183522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321293" y="4816047"/>
            <a:ext cx="133979" cy="439343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1C5ADF-CA21-9448-8439-355B4C7C26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201510"/>
                <a:ext cx="10566400" cy="4992651"/>
              </a:xfrm>
            </p:spPr>
            <p:txBody>
              <a:bodyPr/>
              <a:lstStyle/>
              <a:p>
                <a:r>
                  <a:rPr lang="en-US" sz="1800" dirty="0"/>
                  <a:t>The distance from the center of the directly proportional to the </a:t>
                </a:r>
                <a:br>
                  <a:rPr lang="en-US" sz="1800" dirty="0"/>
                </a:br>
                <a:r>
                  <a:rPr lang="en-US" sz="1800" dirty="0">
                    <a:solidFill>
                      <a:srgbClr val="FF0000"/>
                    </a:solidFill>
                  </a:rPr>
                  <a:t>magnitude of the reflection factor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/>
                  <a:t>and </a:t>
                </a:r>
                <a:br>
                  <a:rPr lang="en-US" sz="1800" dirty="0"/>
                </a:br>
                <a:r>
                  <a:rPr lang="en-US" sz="1800" dirty="0"/>
                  <a:t>permits an easy visualization </a:t>
                </a:r>
                <a:br>
                  <a:rPr lang="en-US" sz="1800" dirty="0"/>
                </a:br>
                <a:r>
                  <a:rPr lang="en-US" sz="1800" dirty="0"/>
                  <a:t>of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matching performance</a:t>
                </a:r>
                <a:r>
                  <a:rPr lang="en-US" sz="1800" dirty="0"/>
                  <a:t>.</a:t>
                </a:r>
              </a:p>
              <a:p>
                <a:pPr lvl="1"/>
                <a:r>
                  <a:rPr lang="en-US" dirty="0"/>
                  <a:t>In particular, the perimeter </a:t>
                </a:r>
                <a:br>
                  <a:rPr lang="en-US" dirty="0"/>
                </a:br>
                <a:r>
                  <a:rPr lang="en-US" dirty="0"/>
                  <a:t>of the diagram represents </a:t>
                </a:r>
                <a:br>
                  <a:rPr lang="en-US" dirty="0"/>
                </a:br>
                <a:r>
                  <a:rPr lang="en-US" dirty="0"/>
                  <a:t>total reflection: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 </a:t>
                </a:r>
              </a:p>
              <a:p>
                <a:pPr lvl="1"/>
                <a:r>
                  <a:rPr lang="en-US" dirty="0"/>
                  <a:t>(power dissipated in the load) = </a:t>
                </a:r>
                <a:br>
                  <a:rPr lang="en-US" dirty="0"/>
                </a:br>
                <a:r>
                  <a:rPr lang="en-US" dirty="0"/>
                  <a:t>(forward power) </a:t>
                </a:r>
                <a:r>
                  <a:rPr lang="mr-IN" dirty="0"/>
                  <a:t>–</a:t>
                </a:r>
                <a:r>
                  <a:rPr lang="en-US" dirty="0"/>
                  <a:t> (reflected power) </a:t>
                </a:r>
                <a:endParaRPr lang="en-US" sz="1600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1C5ADF-CA21-9448-8439-355B4C7C26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201510"/>
                <a:ext cx="10566400" cy="4992651"/>
              </a:xfrm>
              <a:blipFill>
                <a:blip r:embed="rId10"/>
                <a:stretch>
                  <a:fillRect l="-6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Line 203">
            <a:extLst>
              <a:ext uri="{FF2B5EF4-FFF2-40B4-BE49-F238E27FC236}">
                <a16:creationId xmlns:a16="http://schemas.microsoft.com/office/drawing/2014/main" id="{BA710BE6-E3BA-7348-AF9F-4DA852DB550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11200" y="3816566"/>
            <a:ext cx="496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23" name="Line 204">
            <a:extLst>
              <a:ext uri="{FF2B5EF4-FFF2-40B4-BE49-F238E27FC236}">
                <a16:creationId xmlns:a16="http://schemas.microsoft.com/office/drawing/2014/main" id="{86D8D842-07BE-8C41-B1D6-AF5DF8F1B5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09210" y="1401540"/>
            <a:ext cx="0" cy="479262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207">
                <a:extLst>
                  <a:ext uri="{FF2B5EF4-FFF2-40B4-BE49-F238E27FC236}">
                    <a16:creationId xmlns:a16="http://schemas.microsoft.com/office/drawing/2014/main" id="{8EDE7128-9464-6740-912C-E0C55FE719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88157" y="3383191"/>
                <a:ext cx="693713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 Box 207">
                <a:extLst>
                  <a:ext uri="{FF2B5EF4-FFF2-40B4-BE49-F238E27FC236}">
                    <a16:creationId xmlns:a16="http://schemas.microsoft.com/office/drawing/2014/main" id="{8EDE7128-9464-6740-912C-E0C55FE71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88157" y="3383191"/>
                <a:ext cx="693713" cy="400752"/>
              </a:xfrm>
              <a:prstGeom prst="rect">
                <a:avLst/>
              </a:prstGeom>
              <a:blipFill>
                <a:blip r:embed="rId11"/>
                <a:stretch>
                  <a:fillRect l="-1818" r="-5455" b="-1212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208">
                <a:extLst>
                  <a:ext uri="{FF2B5EF4-FFF2-40B4-BE49-F238E27FC236}">
                    <a16:creationId xmlns:a16="http://schemas.microsoft.com/office/drawing/2014/main" id="{87622F9E-FA8A-E24C-919B-04CD7559FB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54599" y="1149269"/>
                <a:ext cx="881062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 Box 208">
                <a:extLst>
                  <a:ext uri="{FF2B5EF4-FFF2-40B4-BE49-F238E27FC236}">
                    <a16:creationId xmlns:a16="http://schemas.microsoft.com/office/drawing/2014/main" id="{87622F9E-FA8A-E24C-919B-04CD7559F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54599" y="1149269"/>
                <a:ext cx="881062" cy="400752"/>
              </a:xfrm>
              <a:prstGeom prst="rect">
                <a:avLst/>
              </a:prstGeom>
              <a:blipFill>
                <a:blip r:embed="rId12"/>
                <a:stretch>
                  <a:fillRect l="-1429"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17">
            <a:extLst>
              <a:ext uri="{FF2B5EF4-FFF2-40B4-BE49-F238E27FC236}">
                <a16:creationId xmlns:a16="http://schemas.microsoft.com/office/drawing/2014/main" id="{6D84755B-2FFF-C448-B088-2C1A477C0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590" y="1920329"/>
            <a:ext cx="3816000" cy="3816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5CA471-1F87-4DBA-365E-C125A8BAD691}"/>
              </a:ext>
            </a:extLst>
          </p:cNvPr>
          <p:cNvSpPr/>
          <p:nvPr/>
        </p:nvSpPr>
        <p:spPr bwMode="auto">
          <a:xfrm>
            <a:off x="8636247" y="609047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078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87AF-6F57-174D-B9A7-C78A371A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“Important Points”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1BDE0C-CF7B-7A49-B6C2-A1D0D4225C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7280" y="1086296"/>
                <a:ext cx="6124925" cy="5107865"/>
              </a:xfrm>
            </p:spPr>
            <p:txBody>
              <a:bodyPr/>
              <a:lstStyle/>
              <a:p>
                <a:pPr>
                  <a:buFont typeface="Wingdings" pitchFamily="2" charset="2"/>
                  <a:buNone/>
                </a:pPr>
                <a:r>
                  <a:rPr lang="en-US" dirty="0"/>
                  <a:t>Important Points:</a:t>
                </a:r>
              </a:p>
              <a:p>
                <a:r>
                  <a:rPr lang="en-US" sz="1800" dirty="0">
                    <a:solidFill>
                      <a:srgbClr val="FF0000"/>
                    </a:solidFill>
                  </a:rPr>
                  <a:t>Short Circuit</a:t>
                </a:r>
                <a:br>
                  <a:rPr lang="en-US" sz="1800" dirty="0">
                    <a:solidFill>
                      <a:srgbClr val="FF0000"/>
                    </a:solidFill>
                  </a:rPr>
                </a:br>
                <a:r>
                  <a:rPr lang="en-US" sz="1800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800" dirty="0">
                  <a:solidFill>
                    <a:srgbClr val="FF0000"/>
                  </a:solidFill>
                </a:endParaRPr>
              </a:p>
              <a:p>
                <a:r>
                  <a:rPr lang="en-US" sz="1800" dirty="0">
                    <a:solidFill>
                      <a:srgbClr val="0000FF"/>
                    </a:solidFill>
                  </a:rPr>
                  <a:t>Open Circuit</a:t>
                </a:r>
                <a:br>
                  <a:rPr lang="en-US" sz="1800" dirty="0">
                    <a:solidFill>
                      <a:srgbClr val="0000FF"/>
                    </a:solidFill>
                  </a:rPr>
                </a:br>
                <a:r>
                  <a:rPr lang="en-US" sz="1800" b="0" i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=+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1800" dirty="0">
                  <a:solidFill>
                    <a:srgbClr val="0000FF"/>
                  </a:solidFill>
                </a:endParaRPr>
              </a:p>
              <a:p>
                <a:r>
                  <a:rPr lang="en-US" sz="1800" dirty="0">
                    <a:solidFill>
                      <a:srgbClr val="008000"/>
                    </a:solidFill>
                  </a:rPr>
                  <a:t>Matched Load</a:t>
                </a:r>
                <a:br>
                  <a:rPr lang="en-US" sz="1800" dirty="0">
                    <a:solidFill>
                      <a:srgbClr val="008000"/>
                    </a:solidFill>
                  </a:rPr>
                </a:br>
                <a:r>
                  <a:rPr lang="en-US" sz="1800" i="1" dirty="0">
                    <a:solidFill>
                      <a:srgbClr val="008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1800" dirty="0">
                  <a:solidFill>
                    <a:srgbClr val="008000"/>
                  </a:solidFill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On the circle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:</a:t>
                </a:r>
                <a:br>
                  <a:rPr lang="en-US" sz="1800" dirty="0">
                    <a:solidFill>
                      <a:schemeClr val="tx1"/>
                    </a:solidFill>
                  </a:rPr>
                </a:br>
                <a:r>
                  <a:rPr lang="en-US" sz="1800" dirty="0">
                    <a:solidFill>
                      <a:schemeClr val="tx1"/>
                    </a:solidFill>
                  </a:rPr>
                  <a:t>lossless element</a:t>
                </a:r>
              </a:p>
              <a:p>
                <a:r>
                  <a:rPr lang="en-US" sz="1800" dirty="0">
                    <a:solidFill>
                      <a:srgbClr val="C00000"/>
                    </a:solidFill>
                  </a:rPr>
                  <a:t>Upper half:</a:t>
                </a:r>
                <a:br>
                  <a:rPr lang="en-US" sz="1800" dirty="0">
                    <a:solidFill>
                      <a:srgbClr val="C00000"/>
                    </a:solidFill>
                  </a:rPr>
                </a:br>
                <a:r>
                  <a:rPr lang="en-US" sz="1800" dirty="0">
                    <a:solidFill>
                      <a:srgbClr val="C00000"/>
                    </a:solidFill>
                  </a:rPr>
                  <a:t>”inductive”</a:t>
                </a:r>
                <a:r>
                  <a:rPr lang="en-US" sz="1800" b="0" dirty="0">
                    <a:solidFill>
                      <a:srgbClr val="C00000"/>
                    </a:solidFill>
                  </a:rPr>
                  <a:t> </a:t>
                </a:r>
                <a:r>
                  <a:rPr lang="en-US" sz="1800" dirty="0">
                    <a:solidFill>
                      <a:srgbClr val="C00000"/>
                    </a:solidFill>
                  </a:rPr>
                  <a:t>= </a:t>
                </a:r>
                <a:br>
                  <a:rPr lang="en-US" sz="1800" dirty="0">
                    <a:solidFill>
                      <a:srgbClr val="C00000"/>
                    </a:solidFill>
                  </a:rPr>
                </a:br>
                <a:r>
                  <a:rPr lang="en-US" sz="1800" dirty="0">
                    <a:solidFill>
                      <a:srgbClr val="C00000"/>
                    </a:solidFill>
                  </a:rPr>
                  <a:t>positive imaginary part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sz="1800" dirty="0">
                  <a:solidFill>
                    <a:srgbClr val="C00000"/>
                  </a:solidFill>
                </a:endParaRPr>
              </a:p>
              <a:p>
                <a:r>
                  <a:rPr lang="en-US" sz="1800" dirty="0">
                    <a:solidFill>
                      <a:srgbClr val="7030A0"/>
                    </a:solidFill>
                  </a:rPr>
                  <a:t>Lower half:</a:t>
                </a:r>
                <a:br>
                  <a:rPr lang="en-US" sz="1800" dirty="0">
                    <a:solidFill>
                      <a:srgbClr val="7030A0"/>
                    </a:solidFill>
                  </a:rPr>
                </a:br>
                <a:r>
                  <a:rPr lang="en-US" sz="1800" dirty="0">
                    <a:solidFill>
                      <a:srgbClr val="7030A0"/>
                    </a:solidFill>
                  </a:rPr>
                  <a:t>”capacitive” = </a:t>
                </a:r>
                <a:br>
                  <a:rPr lang="en-US" sz="1800" dirty="0">
                    <a:solidFill>
                      <a:srgbClr val="7030A0"/>
                    </a:solidFill>
                  </a:rPr>
                </a:br>
                <a:r>
                  <a:rPr lang="en-US" sz="1800" dirty="0">
                    <a:solidFill>
                      <a:srgbClr val="7030A0"/>
                    </a:solidFill>
                  </a:rPr>
                  <a:t>negative imaginary part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sz="1800" dirty="0">
                  <a:solidFill>
                    <a:srgbClr val="7030A0"/>
                  </a:solidFill>
                </a:endParaRPr>
              </a:p>
              <a:p>
                <a:pPr lvl="1"/>
                <a:r>
                  <a:rPr lang="en-US" sz="1400" dirty="0"/>
                  <a:t>Outside the circle, </a:t>
                </a:r>
                <a14:m>
                  <m:oMath xmlns:m="http://schemas.openxmlformats.org/officeDocument/2006/math">
                    <m:r>
                      <a:rPr lang="en-US" sz="1400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400" dirty="0"/>
                  <a:t>: </a:t>
                </a:r>
                <a:br>
                  <a:rPr lang="en-US" sz="1400" dirty="0"/>
                </a:br>
                <a:r>
                  <a:rPr lang="en-US" sz="1400" dirty="0"/>
                  <a:t>active element, e.g., tunnel diode reflection amplifier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1BDE0C-CF7B-7A49-B6C2-A1D0D4225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280" y="1086296"/>
                <a:ext cx="6124925" cy="5107865"/>
              </a:xfrm>
              <a:blipFill>
                <a:blip r:embed="rId2"/>
                <a:stretch>
                  <a:fillRect l="-1242" t="-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>
            <a:extLst>
              <a:ext uri="{FF2B5EF4-FFF2-40B4-BE49-F238E27FC236}">
                <a16:creationId xmlns:a16="http://schemas.microsoft.com/office/drawing/2014/main" id="{67904EAF-50F2-E34A-9378-F980209C9C6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43115" y="1349338"/>
            <a:ext cx="4366286" cy="427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191">
            <a:extLst>
              <a:ext uri="{FF2B5EF4-FFF2-40B4-BE49-F238E27FC236}">
                <a16:creationId xmlns:a16="http://schemas.microsoft.com/office/drawing/2014/main" id="{62316927-7A7F-B041-A400-F24AEA02D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911" y="1589911"/>
            <a:ext cx="2022475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571500"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000" b="0" dirty="0">
                <a:solidFill>
                  <a:srgbClr val="FF0000"/>
                </a:solidFill>
              </a:rPr>
              <a:t>Short Circuit</a:t>
            </a:r>
          </a:p>
        </p:txBody>
      </p:sp>
      <p:sp>
        <p:nvSpPr>
          <p:cNvPr id="11" name="Line 203">
            <a:extLst>
              <a:ext uri="{FF2B5EF4-FFF2-40B4-BE49-F238E27FC236}">
                <a16:creationId xmlns:a16="http://schemas.microsoft.com/office/drawing/2014/main" id="{DB9E75F3-A23C-6A4C-93B0-82652C0C35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636" y="3520735"/>
            <a:ext cx="4752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2" name="Line 204">
            <a:extLst>
              <a:ext uri="{FF2B5EF4-FFF2-40B4-BE49-F238E27FC236}">
                <a16:creationId xmlns:a16="http://schemas.microsoft.com/office/drawing/2014/main" id="{EEB9FD65-FF72-324B-810B-92EC5157BA8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89098" y="1165553"/>
            <a:ext cx="0" cy="446223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207">
                <a:extLst>
                  <a:ext uri="{FF2B5EF4-FFF2-40B4-BE49-F238E27FC236}">
                    <a16:creationId xmlns:a16="http://schemas.microsoft.com/office/drawing/2014/main" id="{3AB58923-2C1A-6741-9351-25B656EAE1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15685" y="3485031"/>
                <a:ext cx="751946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 Box 207">
                <a:extLst>
                  <a:ext uri="{FF2B5EF4-FFF2-40B4-BE49-F238E27FC236}">
                    <a16:creationId xmlns:a16="http://schemas.microsoft.com/office/drawing/2014/main" id="{3AB58923-2C1A-6741-9351-25B656EAE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15685" y="3485031"/>
                <a:ext cx="751946" cy="400752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208">
                <a:extLst>
                  <a:ext uri="{FF2B5EF4-FFF2-40B4-BE49-F238E27FC236}">
                    <a16:creationId xmlns:a16="http://schemas.microsoft.com/office/drawing/2014/main" id="{70301541-8EEC-D141-9975-F9A5224C02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50799" y="1073973"/>
                <a:ext cx="881062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 Box 208">
                <a:extLst>
                  <a:ext uri="{FF2B5EF4-FFF2-40B4-BE49-F238E27FC236}">
                    <a16:creationId xmlns:a16="http://schemas.microsoft.com/office/drawing/2014/main" id="{70301541-8EEC-D141-9975-F9A5224C0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0799" y="1073973"/>
                <a:ext cx="881062" cy="400752"/>
              </a:xfrm>
              <a:prstGeom prst="rect">
                <a:avLst/>
              </a:prstGeom>
              <a:blipFill>
                <a:blip r:embed="rId5"/>
                <a:stretch>
                  <a:fillRect l="-1429" b="-1212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7">
            <a:extLst>
              <a:ext uri="{FF2B5EF4-FFF2-40B4-BE49-F238E27FC236}">
                <a16:creationId xmlns:a16="http://schemas.microsoft.com/office/drawing/2014/main" id="{A63CE796-9368-6F42-843E-197E98DD7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9788" y="2705755"/>
            <a:ext cx="1013375" cy="313932"/>
          </a:xfrm>
          <a:prstGeom prst="rect">
            <a:avLst/>
          </a:prstGeom>
          <a:solidFill>
            <a:srgbClr val="FFFFFF">
              <a:alpha val="67000"/>
            </a:srgb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600" b="0" kern="0" dirty="0">
                <a:solidFill>
                  <a:srgbClr val="C00000"/>
                </a:solidFill>
              </a:rPr>
              <a:t>inductive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C31CDA15-A9A5-6042-94D8-B4FB88CC9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154" y="3952254"/>
            <a:ext cx="1095418" cy="313932"/>
          </a:xfrm>
          <a:prstGeom prst="rect">
            <a:avLst/>
          </a:prstGeom>
          <a:solidFill>
            <a:srgbClr val="FFFFFF">
              <a:alpha val="67000"/>
            </a:srgbClr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capacitive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Oval 42">
            <a:extLst>
              <a:ext uri="{FF2B5EF4-FFF2-40B4-BE49-F238E27FC236}">
                <a16:creationId xmlns:a16="http://schemas.microsoft.com/office/drawing/2014/main" id="{6DED7836-1C61-E944-B4F6-2147865BF45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692224" y="2622495"/>
            <a:ext cx="1797551" cy="1796400"/>
          </a:xfrm>
          <a:prstGeom prst="ellipse">
            <a:avLst/>
          </a:prstGeom>
          <a:noFill/>
          <a:ln w="158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32" name="Oval 41">
            <a:extLst>
              <a:ext uri="{FF2B5EF4-FFF2-40B4-BE49-F238E27FC236}">
                <a16:creationId xmlns:a16="http://schemas.microsoft.com/office/drawing/2014/main" id="{25475B5A-6B75-1545-A7D8-E4A8F74A7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59" y="1729373"/>
            <a:ext cx="3596840" cy="3581999"/>
          </a:xfrm>
          <a:prstGeom prst="ellipse">
            <a:avLst/>
          </a:prstGeom>
          <a:noFill/>
          <a:ln w="158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636477A8-4C86-0E4D-8ACD-4DDB0DC3E9C9}"/>
              </a:ext>
            </a:extLst>
          </p:cNvPr>
          <p:cNvSpPr/>
          <p:nvPr/>
        </p:nvSpPr>
        <p:spPr bwMode="auto">
          <a:xfrm>
            <a:off x="5883367" y="1729737"/>
            <a:ext cx="3604508" cy="3581635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C00000">
              <a:alpha val="10000"/>
            </a:srgbClr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2F222E98-2A5E-0D4B-81C7-D8FAE0FAC1AB}"/>
              </a:ext>
            </a:extLst>
          </p:cNvPr>
          <p:cNvSpPr/>
          <p:nvPr/>
        </p:nvSpPr>
        <p:spPr bwMode="auto">
          <a:xfrm rot="10800000">
            <a:off x="5883256" y="1729736"/>
            <a:ext cx="3596841" cy="3581634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7030A0">
              <a:alpha val="10000"/>
            </a:srgbClr>
          </a:solidFill>
          <a:ln w="254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3134D3E2-5985-7B46-A942-D178271C4C7D}"/>
              </a:ext>
            </a:extLst>
          </p:cNvPr>
          <p:cNvSpPr/>
          <p:nvPr/>
        </p:nvSpPr>
        <p:spPr bwMode="auto">
          <a:xfrm rot="16200000" flipH="1">
            <a:off x="7692167" y="-79927"/>
            <a:ext cx="3600000" cy="3600000"/>
          </a:xfrm>
          <a:prstGeom prst="arc">
            <a:avLst>
              <a:gd name="adj1" fmla="val 16238056"/>
              <a:gd name="adj2" fmla="val 0"/>
            </a:avLst>
          </a:prstGeom>
          <a:noFill/>
          <a:ln w="15875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692A00CA-48BB-AF47-A444-FA8E27BF430B}"/>
              </a:ext>
            </a:extLst>
          </p:cNvPr>
          <p:cNvSpPr/>
          <p:nvPr/>
        </p:nvSpPr>
        <p:spPr bwMode="auto">
          <a:xfrm rot="5400000" flipH="1" flipV="1">
            <a:off x="7688825" y="3518967"/>
            <a:ext cx="3600000" cy="3600000"/>
          </a:xfrm>
          <a:prstGeom prst="arc">
            <a:avLst>
              <a:gd name="adj1" fmla="val 16191241"/>
              <a:gd name="adj2" fmla="val 0"/>
            </a:avLst>
          </a:prstGeom>
          <a:noFill/>
          <a:ln w="15875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2C42DF0-882D-9F46-A834-C9D5AF395E86}"/>
                  </a:ext>
                </a:extLst>
              </p:cNvPr>
              <p:cNvSpPr txBox="1"/>
              <p:nvPr/>
            </p:nvSpPr>
            <p:spPr bwMode="auto">
              <a:xfrm rot="17769019">
                <a:off x="7587597" y="2528967"/>
                <a:ext cx="1980000" cy="19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00B0F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2C42DF0-882D-9F46-A834-C9D5AF395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7769019">
                <a:off x="7587597" y="2528967"/>
                <a:ext cx="1980000" cy="1980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BFD7699-DCD8-BD42-8BF7-6A5D4C5BC3F2}"/>
                  </a:ext>
                </a:extLst>
              </p:cNvPr>
              <p:cNvSpPr txBox="1"/>
              <p:nvPr/>
            </p:nvSpPr>
            <p:spPr bwMode="auto">
              <a:xfrm rot="18917316">
                <a:off x="5738509" y="1607746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i="1" dirty="0">
                  <a:solidFill>
                    <a:srgbClr val="00B0F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BFD7699-DCD8-BD42-8BF7-6A5D4C5BC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8917316">
                <a:off x="5738509" y="1607746"/>
                <a:ext cx="3816000" cy="3816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DA09387-0997-3C46-B172-68751D042B20}"/>
                  </a:ext>
                </a:extLst>
              </p:cNvPr>
              <p:cNvSpPr txBox="1"/>
              <p:nvPr/>
            </p:nvSpPr>
            <p:spPr bwMode="auto">
              <a:xfrm rot="17559812">
                <a:off x="7550377" y="3393503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DA09387-0997-3C46-B172-68751D042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7559812">
                <a:off x="7550377" y="3393503"/>
                <a:ext cx="3816000" cy="3816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0E047D-4535-AC4C-A1AA-2FE9CA5B9736}"/>
                  </a:ext>
                </a:extLst>
              </p:cNvPr>
              <p:cNvSpPr txBox="1"/>
              <p:nvPr/>
            </p:nvSpPr>
            <p:spPr bwMode="auto">
              <a:xfrm rot="15441974">
                <a:off x="7570888" y="-186815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712497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0E047D-4535-AC4C-A1AA-2FE9CA5B9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5441974">
                <a:off x="7570888" y="-186815"/>
                <a:ext cx="3816000" cy="3816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BD0BA49E-6822-F243-9B1F-813C09612970}"/>
              </a:ext>
            </a:extLst>
          </p:cNvPr>
          <p:cNvGrpSpPr/>
          <p:nvPr/>
        </p:nvGrpSpPr>
        <p:grpSpPr>
          <a:xfrm>
            <a:off x="7655089" y="3485031"/>
            <a:ext cx="2940522" cy="2514099"/>
            <a:chOff x="7655089" y="3485031"/>
            <a:chExt cx="2940522" cy="2514099"/>
          </a:xfrm>
        </p:grpSpPr>
        <p:sp>
          <p:nvSpPr>
            <p:cNvPr id="6" name="Text Box 195">
              <a:extLst>
                <a:ext uri="{FF2B5EF4-FFF2-40B4-BE49-F238E27FC236}">
                  <a16:creationId xmlns:a16="http://schemas.microsoft.com/office/drawing/2014/main" id="{0B34D831-3205-B54E-918E-CB6DBB6561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6611" y="5632417"/>
              <a:ext cx="2159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2000" b="0" dirty="0">
                  <a:solidFill>
                    <a:srgbClr val="008000"/>
                  </a:solidFill>
                </a:rPr>
                <a:t>Matched Load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3C101B0-598A-E347-ABCB-71041EC59412}"/>
                    </a:ext>
                  </a:extLst>
                </p:cNvPr>
                <p:cNvSpPr txBox="1"/>
                <p:nvPr/>
              </p:nvSpPr>
              <p:spPr bwMode="auto">
                <a:xfrm>
                  <a:off x="9291785" y="5184223"/>
                  <a:ext cx="566052" cy="4924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  <m:oMath xmlns:m="http://schemas.openxmlformats.org/officeDocument/2006/math">
                        <m:r>
                          <a:rPr lang="en-US" sz="1600" b="1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008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3C101B0-598A-E347-ABCB-71041EC594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91785" y="5184223"/>
                  <a:ext cx="566052" cy="492443"/>
                </a:xfrm>
                <a:prstGeom prst="rect">
                  <a:avLst/>
                </a:prstGeom>
                <a:blipFill>
                  <a:blip r:embed="rId13"/>
                  <a:stretch>
                    <a:fillRect l="-6522" r="-6522" b="-256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Line 193">
              <a:extLst>
                <a:ext uri="{FF2B5EF4-FFF2-40B4-BE49-F238E27FC236}">
                  <a16:creationId xmlns:a16="http://schemas.microsoft.com/office/drawing/2014/main" id="{EE3DDD0A-7DC9-764A-8E93-5B08170C1F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788911" y="3640961"/>
              <a:ext cx="1350963" cy="1946275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9" name="Oval 189">
              <a:extLst>
                <a:ext uri="{FF2B5EF4-FFF2-40B4-BE49-F238E27FC236}">
                  <a16:creationId xmlns:a16="http://schemas.microsoft.com/office/drawing/2014/main" id="{9339EBFA-88AB-3A4B-B655-B117F25A1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5089" y="3485031"/>
              <a:ext cx="74612" cy="68262"/>
            </a:xfrm>
            <a:prstGeom prst="ellipse">
              <a:avLst/>
            </a:prstGeom>
            <a:solidFill>
              <a:srgbClr val="008000"/>
            </a:solidFill>
            <a:ln w="19050" algn="ctr">
              <a:solidFill>
                <a:srgbClr val="008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A2D0C3-AC2A-EA47-8F27-049A123AC8B0}"/>
              </a:ext>
            </a:extLst>
          </p:cNvPr>
          <p:cNvGrpSpPr/>
          <p:nvPr/>
        </p:nvGrpSpPr>
        <p:grpSpPr>
          <a:xfrm>
            <a:off x="4572435" y="1950702"/>
            <a:ext cx="1347989" cy="1607709"/>
            <a:chOff x="4572435" y="1950702"/>
            <a:chExt cx="1347989" cy="1607709"/>
          </a:xfrm>
        </p:grpSpPr>
        <p:sp>
          <p:nvSpPr>
            <p:cNvPr id="15" name="Line 188">
              <a:extLst>
                <a:ext uri="{FF2B5EF4-FFF2-40B4-BE49-F238E27FC236}">
                  <a16:creationId xmlns:a16="http://schemas.microsoft.com/office/drawing/2014/main" id="{12B9356F-CE2E-364D-B0CF-B1E4307E6E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636" y="1967736"/>
              <a:ext cx="514350" cy="145891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825E453-1FCE-5140-9ACD-7622783E9EAF}"/>
                    </a:ext>
                  </a:extLst>
                </p:cNvPr>
                <p:cNvSpPr txBox="1"/>
                <p:nvPr/>
              </p:nvSpPr>
              <p:spPr bwMode="auto">
                <a:xfrm>
                  <a:off x="4572435" y="1950702"/>
                  <a:ext cx="719941" cy="4924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  <m:oMath xmlns:m="http://schemas.openxmlformats.org/officeDocument/2006/math"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FF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825E453-1FCE-5140-9ACD-7622783E9E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72435" y="1950702"/>
                  <a:ext cx="719941" cy="492443"/>
                </a:xfrm>
                <a:prstGeom prst="rect">
                  <a:avLst/>
                </a:prstGeom>
                <a:blipFill>
                  <a:blip r:embed="rId14"/>
                  <a:stretch>
                    <a:fillRect l="-7018" r="-7018" b="-2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Oval 187">
              <a:extLst>
                <a:ext uri="{FF2B5EF4-FFF2-40B4-BE49-F238E27FC236}">
                  <a16:creationId xmlns:a16="http://schemas.microsoft.com/office/drawing/2014/main" id="{91C7EFF9-4098-5642-8496-2A96F1149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4224" y="3490148"/>
              <a:ext cx="76200" cy="68263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027165-87F4-2546-9834-65912301481E}"/>
              </a:ext>
            </a:extLst>
          </p:cNvPr>
          <p:cNvGrpSpPr/>
          <p:nvPr/>
        </p:nvGrpSpPr>
        <p:grpSpPr>
          <a:xfrm>
            <a:off x="9447849" y="2040761"/>
            <a:ext cx="1878012" cy="1512338"/>
            <a:chOff x="9447849" y="2040761"/>
            <a:chExt cx="1878012" cy="1512338"/>
          </a:xfrm>
        </p:grpSpPr>
        <p:sp>
          <p:nvSpPr>
            <p:cNvPr id="7" name="Text Box 196">
              <a:extLst>
                <a:ext uri="{FF2B5EF4-FFF2-40B4-BE49-F238E27FC236}">
                  <a16:creationId xmlns:a16="http://schemas.microsoft.com/office/drawing/2014/main" id="{D18C698E-AA37-B944-896A-CD66B5177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16111" y="2040761"/>
              <a:ext cx="18097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2000" b="0" dirty="0"/>
                <a:t>Open Circuit</a:t>
              </a:r>
            </a:p>
          </p:txBody>
        </p:sp>
        <p:sp>
          <p:nvSpPr>
            <p:cNvPr id="17" name="Line 194">
              <a:extLst>
                <a:ext uri="{FF2B5EF4-FFF2-40B4-BE49-F238E27FC236}">
                  <a16:creationId xmlns:a16="http://schemas.microsoft.com/office/drawing/2014/main" id="{49D29C6E-F335-994C-B124-BCEB3F3E9E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24049" y="2466211"/>
              <a:ext cx="712787" cy="1003300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0" name="Oval 190">
              <a:extLst>
                <a:ext uri="{FF2B5EF4-FFF2-40B4-BE49-F238E27FC236}">
                  <a16:creationId xmlns:a16="http://schemas.microsoft.com/office/drawing/2014/main" id="{CD1B89A6-005D-D041-97A8-7BF74ECDD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7849" y="3484836"/>
              <a:ext cx="76200" cy="6826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95E912F-AA19-7E4A-B62F-59C528EDB260}"/>
                    </a:ext>
                  </a:extLst>
                </p:cNvPr>
                <p:cNvSpPr txBox="1"/>
                <p:nvPr/>
              </p:nvSpPr>
              <p:spPr bwMode="auto">
                <a:xfrm>
                  <a:off x="10394979" y="2363224"/>
                  <a:ext cx="719941" cy="4924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=∞</m:t>
                        </m:r>
                      </m:oMath>
                      <m:oMath xmlns:m="http://schemas.openxmlformats.org/officeDocument/2006/math"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=+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0000FF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95E912F-AA19-7E4A-B62F-59C528EDB2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94979" y="2363224"/>
                  <a:ext cx="719941" cy="492443"/>
                </a:xfrm>
                <a:prstGeom prst="rect">
                  <a:avLst/>
                </a:prstGeom>
                <a:blipFill>
                  <a:blip r:embed="rId15"/>
                  <a:stretch>
                    <a:fillRect l="-5172" r="-5172" b="-256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B7AD176-D515-E443-B713-8037BB6D9A6D}"/>
                  </a:ext>
                </a:extLst>
              </p:cNvPr>
              <p:cNvSpPr txBox="1"/>
              <p:nvPr/>
            </p:nvSpPr>
            <p:spPr bwMode="auto">
              <a:xfrm rot="19385984">
                <a:off x="6079881" y="1905592"/>
                <a:ext cx="3240000" cy="32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B7AD176-D515-E443-B713-8037BB6D9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9385984">
                <a:off x="6079881" y="1905592"/>
                <a:ext cx="3240000" cy="32400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3245CDC3-DE74-4449-BD63-A5CCD833D2B2}"/>
              </a:ext>
            </a:extLst>
          </p:cNvPr>
          <p:cNvGrpSpPr/>
          <p:nvPr/>
        </p:nvGrpSpPr>
        <p:grpSpPr>
          <a:xfrm>
            <a:off x="6629373" y="1197726"/>
            <a:ext cx="1098070" cy="564738"/>
            <a:chOff x="6629373" y="1197726"/>
            <a:chExt cx="1098070" cy="564738"/>
          </a:xfrm>
        </p:grpSpPr>
        <p:sp>
          <p:nvSpPr>
            <p:cNvPr id="42" name="Oval 187">
              <a:extLst>
                <a:ext uri="{FF2B5EF4-FFF2-40B4-BE49-F238E27FC236}">
                  <a16:creationId xmlns:a16="http://schemas.microsoft.com/office/drawing/2014/main" id="{AEBD8D26-B836-9341-A6D9-B6DB03FE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1243" y="1694201"/>
              <a:ext cx="76200" cy="68263"/>
            </a:xfrm>
            <a:prstGeom prst="ellipse">
              <a:avLst/>
            </a:prstGeom>
            <a:solidFill>
              <a:srgbClr val="C00000"/>
            </a:solidFill>
            <a:ln w="19050" algn="ctr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788F249-0A34-3E40-8015-AEC686044AE0}"/>
                    </a:ext>
                  </a:extLst>
                </p:cNvPr>
                <p:cNvSpPr txBox="1"/>
                <p:nvPr/>
              </p:nvSpPr>
              <p:spPr bwMode="auto">
                <a:xfrm>
                  <a:off x="6629373" y="1197726"/>
                  <a:ext cx="522771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788F249-0A34-3E40-8015-AEC686044A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29373" y="1197726"/>
                  <a:ext cx="522771" cy="246221"/>
                </a:xfrm>
                <a:prstGeom prst="rect">
                  <a:avLst/>
                </a:prstGeom>
                <a:blipFill>
                  <a:blip r:embed="rId17"/>
                  <a:stretch>
                    <a:fillRect l="-6977" r="-9302" b="-3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Line 188">
              <a:extLst>
                <a:ext uri="{FF2B5EF4-FFF2-40B4-BE49-F238E27FC236}">
                  <a16:creationId xmlns:a16="http://schemas.microsoft.com/office/drawing/2014/main" id="{C3F88B09-F613-FF45-99AD-02337F70E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1726" y="1389103"/>
              <a:ext cx="424191" cy="308508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12CC6D-2497-324E-AAC6-F578B29DCDBF}"/>
              </a:ext>
            </a:extLst>
          </p:cNvPr>
          <p:cNvGrpSpPr/>
          <p:nvPr/>
        </p:nvGrpSpPr>
        <p:grpSpPr>
          <a:xfrm>
            <a:off x="6549253" y="5274872"/>
            <a:ext cx="1173456" cy="509866"/>
            <a:chOff x="6549253" y="5274872"/>
            <a:chExt cx="1173456" cy="509866"/>
          </a:xfrm>
        </p:grpSpPr>
        <p:sp>
          <p:nvSpPr>
            <p:cNvPr id="43" name="Oval 187">
              <a:extLst>
                <a:ext uri="{FF2B5EF4-FFF2-40B4-BE49-F238E27FC236}">
                  <a16:creationId xmlns:a16="http://schemas.microsoft.com/office/drawing/2014/main" id="{4313ABA6-5082-7547-9FED-5CD5349E4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6509" y="5274872"/>
              <a:ext cx="76200" cy="68263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7030A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47" name="Line 188">
              <a:extLst>
                <a:ext uri="{FF2B5EF4-FFF2-40B4-BE49-F238E27FC236}">
                  <a16:creationId xmlns:a16="http://schemas.microsoft.com/office/drawing/2014/main" id="{A7011791-514B-8E4B-9088-75521B7B15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63109" y="5384758"/>
              <a:ext cx="349800" cy="282791"/>
            </a:xfrm>
            <a:prstGeom prst="line">
              <a:avLst/>
            </a:prstGeom>
            <a:noFill/>
            <a:ln w="31750">
              <a:solidFill>
                <a:srgbClr val="7030A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C2DA2BE-5743-FE4E-97DA-58F48D16E1A7}"/>
                    </a:ext>
                  </a:extLst>
                </p:cNvPr>
                <p:cNvSpPr txBox="1"/>
                <p:nvPr/>
              </p:nvSpPr>
              <p:spPr bwMode="auto">
                <a:xfrm>
                  <a:off x="6549253" y="5538517"/>
                  <a:ext cx="676660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7030A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C2DA2BE-5743-FE4E-97DA-58F48D16E1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49253" y="5538517"/>
                  <a:ext cx="676660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5556" r="-9259" b="-3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8785602-2CF5-1945-A58F-C06B34B10662}"/>
              </a:ext>
            </a:extLst>
          </p:cNvPr>
          <p:cNvSpPr/>
          <p:nvPr/>
        </p:nvSpPr>
        <p:spPr bwMode="auto">
          <a:xfrm>
            <a:off x="8636247" y="609047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00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  <p:bldP spid="24" grpId="0" animBg="1"/>
      <p:bldP spid="18" grpId="0" animBg="1"/>
      <p:bldP spid="19" grpId="0" animBg="1"/>
      <p:bldP spid="44" grpId="0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Complex impedance based on </a:t>
                </a:r>
                <a:br>
                  <a:rPr lang="en-US" dirty="0"/>
                </a:br>
                <a:r>
                  <a:rPr lang="en-US" dirty="0"/>
                  <a:t>lumped element components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for a given frequency,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𝟏𝟐𝟔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the Smith chart</a:t>
                </a:r>
              </a:p>
              <a:p>
                <a:pPr lvl="1"/>
                <a:r>
                  <a:rPr lang="en-US" dirty="0"/>
                  <a:t>Retrieve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𝟖𝟏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Repeat for other frequencies…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  <a:blipFill>
                <a:blip r:embed="rId2"/>
                <a:stretch>
                  <a:fillRect l="-1679" t="-1220" r="-240" b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4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6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7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b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</a:br>
                <a: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blipFill>
                <a:blip r:embed="rId8"/>
                <a:stretch>
                  <a:fillRect l="-5000" r="-6667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70AA68-FB96-5940-AB80-5F1D068BF67A}"/>
              </a:ext>
            </a:extLst>
          </p:cNvPr>
          <p:cNvSpPr txBox="1"/>
          <p:nvPr/>
        </p:nvSpPr>
        <p:spPr>
          <a:xfrm>
            <a:off x="5505062" y="1561268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reactive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CB6681-46B2-1C47-ACAD-C92573160DD1}"/>
              </a:ext>
            </a:extLst>
          </p:cNvPr>
          <p:cNvCxnSpPr>
            <a:cxnSpLocks/>
          </p:cNvCxnSpPr>
          <p:nvPr/>
        </p:nvCxnSpPr>
        <p:spPr bwMode="auto">
          <a:xfrm>
            <a:off x="5066212" y="1801845"/>
            <a:ext cx="110989" cy="2808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412397D-9CBC-0746-8376-6A159A370660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121" y="1804857"/>
            <a:ext cx="135217" cy="2673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D88FCB7-4E40-694F-8906-20C7A36DD756}"/>
              </a:ext>
            </a:extLst>
          </p:cNvPr>
          <p:cNvSpPr txBox="1"/>
          <p:nvPr/>
        </p:nvSpPr>
        <p:spPr>
          <a:xfrm>
            <a:off x="4711805" y="1561268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resistive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C8C47F7-A771-D34B-BF97-426AD14005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33BC39-9B70-A94F-AD71-F000AEE93F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9EE4A7C-B928-BD47-9DEF-F3207ED711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94F94-AE1D-AD45-B2EA-39B53AA455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AA07F93-6AB0-3442-A20E-F19A7D96CF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4902B44-EF40-FB45-B184-EFE090387D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5710BD-B5C6-5745-AB34-1DFE72E234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1C6550E-EEAB-C973-D91E-CC996A1E74CA}"/>
              </a:ext>
            </a:extLst>
          </p:cNvPr>
          <p:cNvSpPr/>
          <p:nvPr/>
        </p:nvSpPr>
        <p:spPr bwMode="auto">
          <a:xfrm>
            <a:off x="8636247" y="6090473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817/818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83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E6D68-7CE8-CE46-B200-3AACC185F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374" y="3101174"/>
            <a:ext cx="5283199" cy="777479"/>
          </a:xfrm>
        </p:spPr>
        <p:txBody>
          <a:bodyPr>
            <a:normAutofit/>
          </a:bodyPr>
          <a:lstStyle/>
          <a:p>
            <a:r>
              <a:rPr lang="en-US" dirty="0"/>
              <a:t>…and for different component values and circuit combinations</a:t>
            </a:r>
          </a:p>
        </p:txBody>
      </p:sp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2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5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6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blipFill>
                <a:blip r:embed="rId7"/>
                <a:stretch>
                  <a:fillRect l="-2586" r="-517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9" name="Freeform 12">
            <a:extLst>
              <a:ext uri="{FF2B5EF4-FFF2-40B4-BE49-F238E27FC236}">
                <a16:creationId xmlns:a16="http://schemas.microsoft.com/office/drawing/2014/main" id="{52765CF6-869A-BF4B-BDE6-4FA201F4DFAD}"/>
              </a:ext>
            </a:extLst>
          </p:cNvPr>
          <p:cNvSpPr>
            <a:spLocks noChangeAspect="1"/>
          </p:cNvSpPr>
          <p:nvPr/>
        </p:nvSpPr>
        <p:spPr bwMode="auto">
          <a:xfrm>
            <a:off x="3067242" y="437162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66066F6-5CB1-B749-8234-E2B3C7F6E6CE}"/>
              </a:ext>
            </a:extLst>
          </p:cNvPr>
          <p:cNvCxnSpPr>
            <a:cxnSpLocks/>
          </p:cNvCxnSpPr>
          <p:nvPr/>
        </p:nvCxnSpPr>
        <p:spPr bwMode="auto">
          <a:xfrm>
            <a:off x="2606382" y="437732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D159E2-9C0D-8149-A7CC-4D4424AC1778}"/>
              </a:ext>
            </a:extLst>
          </p:cNvPr>
          <p:cNvCxnSpPr>
            <a:cxnSpLocks/>
          </p:cNvCxnSpPr>
          <p:nvPr/>
        </p:nvCxnSpPr>
        <p:spPr bwMode="auto">
          <a:xfrm>
            <a:off x="2606382" y="584582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013DE8E-CA3B-594E-9934-5379B380AC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437162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7236E4B-E2E3-2F44-A829-22C0611BAD79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530582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10BC0F5-2392-564F-A12D-5664D8CFE001}"/>
              </a:ext>
            </a:extLst>
          </p:cNvPr>
          <p:cNvCxnSpPr>
            <a:cxnSpLocks/>
          </p:cNvCxnSpPr>
          <p:nvPr/>
        </p:nvCxnSpPr>
        <p:spPr bwMode="auto">
          <a:xfrm>
            <a:off x="2426382" y="491162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849EBF4-FCA9-FC45-91CA-65DB939F62AD}"/>
              </a:ext>
            </a:extLst>
          </p:cNvPr>
          <p:cNvCxnSpPr>
            <a:cxnSpLocks/>
          </p:cNvCxnSpPr>
          <p:nvPr/>
        </p:nvCxnSpPr>
        <p:spPr bwMode="auto">
          <a:xfrm>
            <a:off x="2426382" y="530582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060F86D-3E65-2F43-B46D-D3FAE8C58F57}"/>
              </a:ext>
            </a:extLst>
          </p:cNvPr>
          <p:cNvCxnSpPr>
            <a:cxnSpLocks/>
          </p:cNvCxnSpPr>
          <p:nvPr/>
        </p:nvCxnSpPr>
        <p:spPr bwMode="auto">
          <a:xfrm>
            <a:off x="993372" y="4911621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554E4DE-704F-3840-A639-284BCD85C230}"/>
              </a:ext>
            </a:extLst>
          </p:cNvPr>
          <p:cNvCxnSpPr>
            <a:cxnSpLocks/>
          </p:cNvCxnSpPr>
          <p:nvPr/>
        </p:nvCxnSpPr>
        <p:spPr bwMode="auto">
          <a:xfrm>
            <a:off x="993372" y="5305826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blipFill>
                <a:blip r:embed="rId8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blipFill>
                <a:blip r:embed="rId9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𝒑𝑭</m:t>
                      </m:r>
                    </m:oMath>
                  </m:oMathPara>
                </a14:m>
                <a:endParaRPr lang="en-US" sz="1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blipFill>
                <a:blip r:embed="rId10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Freeform 90">
            <a:extLst>
              <a:ext uri="{FF2B5EF4-FFF2-40B4-BE49-F238E27FC236}">
                <a16:creationId xmlns:a16="http://schemas.microsoft.com/office/drawing/2014/main" id="{5AB0235A-C791-E54D-8F18-A7965D4203C0}"/>
              </a:ext>
            </a:extLst>
          </p:cNvPr>
          <p:cNvSpPr/>
          <p:nvPr/>
        </p:nvSpPr>
        <p:spPr bwMode="auto">
          <a:xfrm>
            <a:off x="923309" y="4768170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2901783-C375-5043-B52C-0DC9FCD08543}"/>
              </a:ext>
            </a:extLst>
          </p:cNvPr>
          <p:cNvCxnSpPr>
            <a:cxnSpLocks/>
          </p:cNvCxnSpPr>
          <p:nvPr/>
        </p:nvCxnSpPr>
        <p:spPr bwMode="auto">
          <a:xfrm>
            <a:off x="2424822" y="4182737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/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blipFill>
                <a:blip r:embed="rId11"/>
                <a:stretch>
                  <a:fillRect l="-1515" t="-71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/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blipFill>
                <a:blip r:embed="rId12"/>
                <a:stretch>
                  <a:fillRect l="-2174" t="-7407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/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7030A0"/>
                    </a:solidFill>
                  </a:rPr>
                </a:br>
                <a:r>
                  <a:rPr lang="en-US" dirty="0">
                    <a:solidFill>
                      <a:srgbClr val="7030A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blipFill>
                <a:blip r:embed="rId13"/>
                <a:stretch>
                  <a:fillRect l="-7339" r="-367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ight Brace 95">
            <a:extLst>
              <a:ext uri="{FF2B5EF4-FFF2-40B4-BE49-F238E27FC236}">
                <a16:creationId xmlns:a16="http://schemas.microsoft.com/office/drawing/2014/main" id="{90BCDDDF-5C3C-FE42-950E-6742E11F651B}"/>
              </a:ext>
            </a:extLst>
          </p:cNvPr>
          <p:cNvSpPr/>
          <p:nvPr/>
        </p:nvSpPr>
        <p:spPr bwMode="auto">
          <a:xfrm>
            <a:off x="4312247" y="4585844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C3002-0D26-F148-90FD-ED9BA8D3CF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grpSp>
        <p:nvGrpSpPr>
          <p:cNvPr id="101" name="Group 210">
            <a:extLst>
              <a:ext uri="{FF2B5EF4-FFF2-40B4-BE49-F238E27FC236}">
                <a16:creationId xmlns:a16="http://schemas.microsoft.com/office/drawing/2014/main" id="{34E8A1D6-B75C-6F46-B501-0CDDF777EEE0}"/>
              </a:ext>
            </a:extLst>
          </p:cNvPr>
          <p:cNvGrpSpPr>
            <a:grpSpLocks/>
          </p:cNvGrpSpPr>
          <p:nvPr/>
        </p:nvGrpSpPr>
        <p:grpSpPr bwMode="auto">
          <a:xfrm>
            <a:off x="2990608" y="5084517"/>
            <a:ext cx="304800" cy="762000"/>
            <a:chOff x="3216" y="1728"/>
            <a:chExt cx="192" cy="480"/>
          </a:xfrm>
        </p:grpSpPr>
        <p:sp>
          <p:nvSpPr>
            <p:cNvPr id="102" name="Line 8">
              <a:extLst>
                <a:ext uri="{FF2B5EF4-FFF2-40B4-BE49-F238E27FC236}">
                  <a16:creationId xmlns:a16="http://schemas.microsoft.com/office/drawing/2014/main" id="{D0ADD07E-0906-1E4B-949F-9BC7F63B6A6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">
              <a:extLst>
                <a:ext uri="{FF2B5EF4-FFF2-40B4-BE49-F238E27FC236}">
                  <a16:creationId xmlns:a16="http://schemas.microsoft.com/office/drawing/2014/main" id="{D5274C1F-EF96-FC43-9B43-527659049A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0">
              <a:extLst>
                <a:ext uri="{FF2B5EF4-FFF2-40B4-BE49-F238E27FC236}">
                  <a16:creationId xmlns:a16="http://schemas.microsoft.com/office/drawing/2014/main" id="{9FBF9E12-75E5-0447-BEA2-4623FDC89E9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1">
              <a:extLst>
                <a:ext uri="{FF2B5EF4-FFF2-40B4-BE49-F238E27FC236}">
                  <a16:creationId xmlns:a16="http://schemas.microsoft.com/office/drawing/2014/main" id="{B977290F-6657-8B4F-867F-90ADB389B0A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E3F47FD-D017-580A-D6C3-B0E0C75AEBE3}"/>
              </a:ext>
            </a:extLst>
          </p:cNvPr>
          <p:cNvSpPr/>
          <p:nvPr/>
        </p:nvSpPr>
        <p:spPr bwMode="auto">
          <a:xfrm>
            <a:off x="8636247" y="6090473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817/818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06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4CB53-C582-CE42-B7DF-62289E6D0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D378E501-2CD4-9E4A-9B47-3928DF2947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891319"/>
                  </p:ext>
                </p:extLst>
              </p:nvPr>
            </p:nvGraphicFramePr>
            <p:xfrm>
              <a:off x="680895" y="2084825"/>
              <a:ext cx="6598729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97060">
                      <a:extLst>
                        <a:ext uri="{9D8B030D-6E8A-4147-A177-3AD203B41FA5}">
                          <a16:colId xmlns:a16="http://schemas.microsoft.com/office/drawing/2014/main" val="1774728046"/>
                        </a:ext>
                      </a:extLst>
                    </a:gridCol>
                    <a:gridCol w="768100">
                      <a:extLst>
                        <a:ext uri="{9D8B030D-6E8A-4147-A177-3AD203B41FA5}">
                          <a16:colId xmlns:a16="http://schemas.microsoft.com/office/drawing/2014/main" val="2691694752"/>
                        </a:ext>
                      </a:extLst>
                    </a:gridCol>
                    <a:gridCol w="3833569">
                      <a:extLst>
                        <a:ext uri="{9D8B030D-6E8A-4147-A177-3AD203B41FA5}">
                          <a16:colId xmlns:a16="http://schemas.microsoft.com/office/drawing/2014/main" val="12562334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Prompts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Possible Answers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extLst>
                      <a:ext uri="{0D108BD9-81ED-4DB2-BD59-A6C34878D82A}">
                        <a16:rowId xmlns:a16="http://schemas.microsoft.com/office/drawing/2014/main" val="21522245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A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A5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/>
                          </a:pPr>
                          <a:r>
                            <a:rPr lang="en-US" sz="1800" i="1" dirty="0">
                              <a:effectLst/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=+1, 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37402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2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B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B4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2"/>
                          </a:pPr>
                          <a:r>
                            <a:rPr lang="en-US" sz="1800" i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87926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C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C1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=0, 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=1,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match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912735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D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D3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Point in the capacitive half plane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88558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5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E6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5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=+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66814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6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=−1, 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=0</m:t>
                              </m:r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53704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7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Point in the inductive half plane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538629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D378E501-2CD4-9E4A-9B47-3928DF2947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891319"/>
                  </p:ext>
                </p:extLst>
              </p:nvPr>
            </p:nvGraphicFramePr>
            <p:xfrm>
              <a:off x="680895" y="2084825"/>
              <a:ext cx="6598729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97060">
                      <a:extLst>
                        <a:ext uri="{9D8B030D-6E8A-4147-A177-3AD203B41FA5}">
                          <a16:colId xmlns:a16="http://schemas.microsoft.com/office/drawing/2014/main" val="1774728046"/>
                        </a:ext>
                      </a:extLst>
                    </a:gridCol>
                    <a:gridCol w="768100">
                      <a:extLst>
                        <a:ext uri="{9D8B030D-6E8A-4147-A177-3AD203B41FA5}">
                          <a16:colId xmlns:a16="http://schemas.microsoft.com/office/drawing/2014/main" val="2691694752"/>
                        </a:ext>
                      </a:extLst>
                    </a:gridCol>
                    <a:gridCol w="3833569">
                      <a:extLst>
                        <a:ext uri="{9D8B030D-6E8A-4147-A177-3AD203B41FA5}">
                          <a16:colId xmlns:a16="http://schemas.microsoft.com/office/drawing/2014/main" val="12562334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Prompts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Possible Answers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extLst>
                      <a:ext uri="{0D108BD9-81ED-4DB2-BD59-A6C34878D82A}">
                        <a16:rowId xmlns:a16="http://schemas.microsoft.com/office/drawing/2014/main" val="21522245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A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A5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2277" t="-103333" r="-660" b="-6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402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2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B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B4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2277" t="-210345" r="-660" b="-5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7926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C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C1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2277" t="-310345" r="-660" b="-4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12735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D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D3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Point in the capacitive half plane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88558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lphaUcPeriod" startAt="5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Point 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E6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2277" t="-493333" r="-66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814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2277" t="-613793" r="-660" b="-1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53704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7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Point in the inductive half plane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53862950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28AF4CB0-0AC7-4041-BA34-24032DC51FA5}"/>
              </a:ext>
            </a:extLst>
          </p:cNvPr>
          <p:cNvGrpSpPr/>
          <p:nvPr/>
        </p:nvGrpSpPr>
        <p:grpSpPr>
          <a:xfrm>
            <a:off x="7516985" y="-3994666"/>
            <a:ext cx="7231062" cy="15125701"/>
            <a:chOff x="3263001" y="-4133851"/>
            <a:chExt cx="7231062" cy="15125701"/>
          </a:xfrm>
        </p:grpSpPr>
        <p:sp>
          <p:nvSpPr>
            <p:cNvPr id="8" name="Oval 41">
              <a:extLst>
                <a:ext uri="{FF2B5EF4-FFF2-40B4-BE49-F238E27FC236}">
                  <a16:creationId xmlns:a16="http://schemas.microsoft.com/office/drawing/2014/main" id="{A8B2BB94-8D2C-4642-8559-E781CE414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039" y="2297429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49804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9" name="Oval 42">
              <a:extLst>
                <a:ext uri="{FF2B5EF4-FFF2-40B4-BE49-F238E27FC236}">
                  <a16:creationId xmlns:a16="http://schemas.microsoft.com/office/drawing/2014/main" id="{23DF6BFA-E076-384B-9F13-0443D234D7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58300" y="2571749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0" name="Oval 43">
              <a:extLst>
                <a:ext uri="{FF2B5EF4-FFF2-40B4-BE49-F238E27FC236}">
                  <a16:creationId xmlns:a16="http://schemas.microsoft.com/office/drawing/2014/main" id="{4FB9145D-3AF6-424E-B124-E3643BF08EB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29174" y="2853689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11" name="Group 52">
              <a:extLst>
                <a:ext uri="{FF2B5EF4-FFF2-40B4-BE49-F238E27FC236}">
                  <a16:creationId xmlns:a16="http://schemas.microsoft.com/office/drawing/2014/main" id="{C305DFA9-B420-054B-9C45-9A0839EB9D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3001" y="-4133851"/>
              <a:ext cx="7215839" cy="7559040"/>
              <a:chOff x="4838700" y="-3147060"/>
              <a:chExt cx="7223760" cy="7559040"/>
            </a:xfrm>
          </p:grpSpPr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4E61A4D7-EDF2-B544-93F8-BBB41384FE71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62C4E97D-DDF7-7144-BEE0-1201146FA0B3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CEFCD553-1BA0-784F-B42D-690FAF4C76B2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789AD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12" name="Group 57">
              <a:extLst>
                <a:ext uri="{FF2B5EF4-FFF2-40B4-BE49-F238E27FC236}">
                  <a16:creationId xmlns:a16="http://schemas.microsoft.com/office/drawing/2014/main" id="{8194D1B1-CA1D-3940-ABFD-86678AE49C09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278224" y="3432810"/>
              <a:ext cx="7215839" cy="7559040"/>
              <a:chOff x="4838700" y="-3147060"/>
              <a:chExt cx="7223760" cy="7559040"/>
            </a:xfrm>
          </p:grpSpPr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D12557F5-3F89-D54B-A1C0-2F36E4E4106B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5EADB824-921E-4F47-A360-BEAD18CFBCB6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2A0D826D-301A-9142-94CF-F1EA42455419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3E8DE50-D708-FB41-95CD-3BAD307B4AD2}"/>
                </a:ext>
              </a:extLst>
            </p:cNvPr>
            <p:cNvSpPr/>
            <p:nvPr/>
          </p:nvSpPr>
          <p:spPr bwMode="auto">
            <a:xfrm>
              <a:off x="6009376" y="2987675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012C2591-FB7B-234C-AC7E-2F44B72AF6DB}"/>
                </a:ext>
              </a:extLst>
            </p:cNvPr>
            <p:cNvSpPr/>
            <p:nvPr/>
          </p:nvSpPr>
          <p:spPr bwMode="auto">
            <a:xfrm>
              <a:off x="6269726" y="3140075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8121324A-FDFF-214B-A3B0-7988653E7ADC}"/>
                </a:ext>
              </a:extLst>
            </p:cNvPr>
            <p:cNvSpPr/>
            <p:nvPr/>
          </p:nvSpPr>
          <p:spPr bwMode="auto">
            <a:xfrm>
              <a:off x="3463026" y="1738312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9D86FE22-60E9-D84E-9BE1-AD88C2C282FD}"/>
                </a:ext>
              </a:extLst>
            </p:cNvPr>
            <p:cNvSpPr/>
            <p:nvPr/>
          </p:nvSpPr>
          <p:spPr bwMode="auto">
            <a:xfrm flipV="1">
              <a:off x="3469376" y="1735137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17" name="Straight Arrow Connector 23">
              <a:extLst>
                <a:ext uri="{FF2B5EF4-FFF2-40B4-BE49-F238E27FC236}">
                  <a16:creationId xmlns:a16="http://schemas.microsoft.com/office/drawing/2014/main" id="{930AEF34-3678-D248-BD48-C9D73A738E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46949" y="3426459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Straight Arrow Connector 83">
              <a:extLst>
                <a:ext uri="{FF2B5EF4-FFF2-40B4-BE49-F238E27FC236}">
                  <a16:creationId xmlns:a16="http://schemas.microsoft.com/office/drawing/2014/main" id="{563ABEF1-73D7-4545-B290-D3C9D078D5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395062" y="3431350"/>
              <a:ext cx="3821427" cy="629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Straight Arrow Connector 84">
              <a:extLst>
                <a:ext uri="{FF2B5EF4-FFF2-40B4-BE49-F238E27FC236}">
                  <a16:creationId xmlns:a16="http://schemas.microsoft.com/office/drawing/2014/main" id="{25466DCD-21E1-2046-8C0D-1662BC67F7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192345" y="3426714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9C5ED8-12D7-AF4B-B91E-856190F6EC7F}"/>
                </a:ext>
              </a:extLst>
            </p:cNvPr>
            <p:cNvSpPr txBox="1"/>
            <p:nvPr/>
          </p:nvSpPr>
          <p:spPr>
            <a:xfrm>
              <a:off x="6310331" y="1573606"/>
              <a:ext cx="135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Smith</a:t>
              </a:r>
              <a:r>
                <a:rPr lang="en-US" dirty="0"/>
                <a:t> chart</a:t>
              </a:r>
              <a:br>
                <a:rPr lang="en-US" dirty="0"/>
              </a:br>
              <a:r>
                <a:rPr lang="en-US" dirty="0"/>
                <a:t>(simplified)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CC7EA6C-D7A5-6240-9D1B-66712829AE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75601" y="3327887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AEE218C-3F9D-E44E-B6A2-58E91524F0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66413" y="3350110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D253DCB-834A-1145-8678-39498ACE6D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66413" y="1653537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D946F13-2260-3546-B5FB-4012B74D325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28378" y="4033073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F2EFCD5-17C1-3047-8471-568D422B2C3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56802" y="3341350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D38B62-6759-0346-BED7-8E480F3E526D}"/>
                </a:ext>
              </a:extLst>
            </p:cNvPr>
            <p:cNvSpPr txBox="1"/>
            <p:nvPr/>
          </p:nvSpPr>
          <p:spPr>
            <a:xfrm>
              <a:off x="5150537" y="171569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566DA7E-18B8-CC4B-BB08-12B4B4EB8FD1}"/>
                </a:ext>
              </a:extLst>
            </p:cNvPr>
            <p:cNvSpPr txBox="1"/>
            <p:nvPr/>
          </p:nvSpPr>
          <p:spPr>
            <a:xfrm>
              <a:off x="5578155" y="380563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CE86CF-405A-5048-9BAB-9E405D0DD831}"/>
                </a:ext>
              </a:extLst>
            </p:cNvPr>
            <p:cNvSpPr txBox="1"/>
            <p:nvPr/>
          </p:nvSpPr>
          <p:spPr>
            <a:xfrm>
              <a:off x="6518281" y="303847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84A31D2-9813-C047-95AE-1C53B5CCCDC7}"/>
                </a:ext>
              </a:extLst>
            </p:cNvPr>
            <p:cNvSpPr txBox="1"/>
            <p:nvPr/>
          </p:nvSpPr>
          <p:spPr>
            <a:xfrm>
              <a:off x="5173742" y="305293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F637E8-7C97-E74B-9BCC-774A7234EE99}"/>
                </a:ext>
              </a:extLst>
            </p:cNvPr>
            <p:cNvSpPr txBox="1"/>
            <p:nvPr/>
          </p:nvSpPr>
          <p:spPr>
            <a:xfrm>
              <a:off x="3477731" y="305884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42B9CFB-A46B-E543-A80F-B496F4E3BF03}"/>
              </a:ext>
            </a:extLst>
          </p:cNvPr>
          <p:cNvSpPr/>
          <p:nvPr/>
        </p:nvSpPr>
        <p:spPr bwMode="auto">
          <a:xfrm>
            <a:off x="2691603" y="2436615"/>
            <a:ext cx="754452" cy="377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1D162B-599F-3A49-8294-FB988B1E65C0}"/>
              </a:ext>
            </a:extLst>
          </p:cNvPr>
          <p:cNvSpPr/>
          <p:nvPr/>
        </p:nvSpPr>
        <p:spPr bwMode="auto">
          <a:xfrm>
            <a:off x="2692905" y="2803921"/>
            <a:ext cx="754452" cy="377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185BB-0CF8-3320-FB8B-D5160B3078C4}"/>
              </a:ext>
            </a:extLst>
          </p:cNvPr>
          <p:cNvSpPr/>
          <p:nvPr/>
        </p:nvSpPr>
        <p:spPr bwMode="auto">
          <a:xfrm>
            <a:off x="2691603" y="3169087"/>
            <a:ext cx="754452" cy="377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19627D-3CDD-E72B-A185-ADFB0E4AD3BE}"/>
              </a:ext>
            </a:extLst>
          </p:cNvPr>
          <p:cNvSpPr/>
          <p:nvPr/>
        </p:nvSpPr>
        <p:spPr bwMode="auto">
          <a:xfrm>
            <a:off x="2691603" y="3550617"/>
            <a:ext cx="754452" cy="377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CCC2F25-BFEF-E52F-C9BD-49E9F755F86B}"/>
              </a:ext>
            </a:extLst>
          </p:cNvPr>
          <p:cNvSpPr/>
          <p:nvPr/>
        </p:nvSpPr>
        <p:spPr bwMode="auto">
          <a:xfrm>
            <a:off x="2691603" y="3937898"/>
            <a:ext cx="754452" cy="377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98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" grpId="0" animBg="1"/>
      <p:bldP spid="5" grpId="0" animBg="1"/>
      <p:bldP spid="6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D7FAA-053C-654E-BBF4-AEAA347A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C78F2-5268-4A46-AB5E-F0F140452C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1189" y="2219937"/>
                <a:ext cx="6500474" cy="2297917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4"/>
                </a:pPr>
                <a:r>
                  <a:rPr lang="en-US" dirty="0"/>
                  <a:t>Trace with marker points in the simplified </a:t>
                </a:r>
                <a:br>
                  <a:rPr lang="en-US" dirty="0"/>
                </a:br>
                <a:r>
                  <a:rPr lang="en-US" i="1" dirty="0"/>
                  <a:t>Smith</a:t>
                </a:r>
                <a:r>
                  <a:rPr lang="en-US" dirty="0"/>
                  <a:t> chart for an RL series impedance</a:t>
                </a:r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endParaRPr lang="en-US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endParaRPr lang="en-US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There is no frequency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 related to points A and B</a:t>
                </a: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endParaRPr lang="en-CH" dirty="0"/>
              </a:p>
              <a:p>
                <a:pPr marL="400050" lvl="1" indent="0">
                  <a:buNone/>
                </a:pP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endParaRPr lang="en-CH" dirty="0"/>
              </a:p>
              <a:p>
                <a:pPr marL="457200" indent="-457200">
                  <a:buFont typeface="+mj-lt"/>
                  <a:buAutoNum type="arabicPeriod" startAt="4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C78F2-5268-4A46-AB5E-F0F140452C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1189" y="2219937"/>
                <a:ext cx="6500474" cy="2297917"/>
              </a:xfrm>
              <a:blipFill>
                <a:blip r:embed="rId2"/>
                <a:stretch>
                  <a:fillRect l="-1313" t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33158BAD-2535-BC44-9B96-FC7B0E789034}"/>
              </a:ext>
            </a:extLst>
          </p:cNvPr>
          <p:cNvGrpSpPr/>
          <p:nvPr/>
        </p:nvGrpSpPr>
        <p:grpSpPr>
          <a:xfrm>
            <a:off x="7209745" y="-4133851"/>
            <a:ext cx="7231062" cy="15125701"/>
            <a:chOff x="3983725" y="-3791140"/>
            <a:chExt cx="7231062" cy="15125701"/>
          </a:xfrm>
        </p:grpSpPr>
        <p:sp>
          <p:nvSpPr>
            <p:cNvPr id="5" name="Oval 41">
              <a:extLst>
                <a:ext uri="{FF2B5EF4-FFF2-40B4-BE49-F238E27FC236}">
                  <a16:creationId xmlns:a16="http://schemas.microsoft.com/office/drawing/2014/main" id="{317C86E1-FAB2-5B46-8FF0-D3486DD9F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5763" y="2640140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49804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" name="Oval 42">
              <a:extLst>
                <a:ext uri="{FF2B5EF4-FFF2-40B4-BE49-F238E27FC236}">
                  <a16:creationId xmlns:a16="http://schemas.microsoft.com/office/drawing/2014/main" id="{E0FFF0A9-96DC-0D4F-8FC8-56065D5991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879024" y="2914460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7" name="Oval 43">
              <a:extLst>
                <a:ext uri="{FF2B5EF4-FFF2-40B4-BE49-F238E27FC236}">
                  <a16:creationId xmlns:a16="http://schemas.microsoft.com/office/drawing/2014/main" id="{C97FD962-69C8-EA4D-9C46-9C2FE53F1E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449898" y="3196400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8" name="Group 52">
              <a:extLst>
                <a:ext uri="{FF2B5EF4-FFF2-40B4-BE49-F238E27FC236}">
                  <a16:creationId xmlns:a16="http://schemas.microsoft.com/office/drawing/2014/main" id="{5E0CEFAD-1BCB-E047-8D03-4BA70A6C3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3725" y="-3791140"/>
              <a:ext cx="7215839" cy="7559040"/>
              <a:chOff x="4838700" y="-3147060"/>
              <a:chExt cx="7223760" cy="7559040"/>
            </a:xfrm>
          </p:grpSpPr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45D88C1E-E97A-754F-9AE0-845C052EDBB5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A6948EB8-ACBB-4941-BB53-C8D4599A6482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DB0FFB9A-2F52-1744-B177-4B17D35CF876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789AD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9" name="Group 57">
              <a:extLst>
                <a:ext uri="{FF2B5EF4-FFF2-40B4-BE49-F238E27FC236}">
                  <a16:creationId xmlns:a16="http://schemas.microsoft.com/office/drawing/2014/main" id="{B58F80C5-5A7B-4E49-811F-179CA67DE16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998948" y="3775521"/>
              <a:ext cx="7215839" cy="7559040"/>
              <a:chOff x="4838700" y="-3147060"/>
              <a:chExt cx="7223760" cy="7559040"/>
            </a:xfrm>
          </p:grpSpPr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CE48EBB9-AD6E-EC4D-98E3-220954929A4A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9C79BEAA-F8FA-E645-9795-A333DB3C0170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98364BD9-4A2E-2F4C-AA26-4D13D2E45ED0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C2B3DF1-0875-F341-852E-70CACC939420}"/>
                </a:ext>
              </a:extLst>
            </p:cNvPr>
            <p:cNvSpPr/>
            <p:nvPr/>
          </p:nvSpPr>
          <p:spPr bwMode="auto">
            <a:xfrm>
              <a:off x="6730100" y="3330386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7DBDA0A5-4B55-1E42-BAD2-2CE53F373150}"/>
                </a:ext>
              </a:extLst>
            </p:cNvPr>
            <p:cNvSpPr/>
            <p:nvPr/>
          </p:nvSpPr>
          <p:spPr bwMode="auto">
            <a:xfrm>
              <a:off x="6990450" y="3482786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716193D5-56AD-E34E-AD2E-3CD9E79CFA32}"/>
                </a:ext>
              </a:extLst>
            </p:cNvPr>
            <p:cNvSpPr/>
            <p:nvPr/>
          </p:nvSpPr>
          <p:spPr bwMode="auto">
            <a:xfrm>
              <a:off x="4183750" y="2081023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8942B5D-D1C6-8A45-9AC3-1AB668A57866}"/>
                </a:ext>
              </a:extLst>
            </p:cNvPr>
            <p:cNvSpPr/>
            <p:nvPr/>
          </p:nvSpPr>
          <p:spPr bwMode="auto">
            <a:xfrm flipV="1">
              <a:off x="4190100" y="2077848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14" name="Straight Arrow Connector 23">
              <a:extLst>
                <a:ext uri="{FF2B5EF4-FFF2-40B4-BE49-F238E27FC236}">
                  <a16:creationId xmlns:a16="http://schemas.microsoft.com/office/drawing/2014/main" id="{273D885F-3504-0341-904D-92F6C54958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67673" y="3769170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83">
              <a:extLst>
                <a:ext uri="{FF2B5EF4-FFF2-40B4-BE49-F238E27FC236}">
                  <a16:creationId xmlns:a16="http://schemas.microsoft.com/office/drawing/2014/main" id="{DB97A853-A01F-0B4C-8109-85582423A8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115786" y="3774061"/>
              <a:ext cx="3821427" cy="629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84">
              <a:extLst>
                <a:ext uri="{FF2B5EF4-FFF2-40B4-BE49-F238E27FC236}">
                  <a16:creationId xmlns:a16="http://schemas.microsoft.com/office/drawing/2014/main" id="{C25EA950-8C2D-7A40-9700-CA5ACAEAA8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913069" y="3769425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1874041-762C-2E49-ACD3-E86B7A6053E6}"/>
                </a:ext>
              </a:extLst>
            </p:cNvPr>
            <p:cNvSpPr txBox="1"/>
            <p:nvPr/>
          </p:nvSpPr>
          <p:spPr>
            <a:xfrm>
              <a:off x="7031055" y="1916317"/>
              <a:ext cx="135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Smith</a:t>
              </a:r>
              <a:r>
                <a:rPr lang="en-US" dirty="0"/>
                <a:t> chart</a:t>
              </a:r>
              <a:br>
                <a:rPr lang="en-US" dirty="0"/>
              </a:br>
              <a:r>
                <a:rPr lang="en-US" dirty="0"/>
                <a:t>(simplified)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810EE66-58B7-6F45-B86E-61DDBC2252C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16288" y="284050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257DB73-CF72-D147-848B-B195DB4939C1}"/>
                </a:ext>
              </a:extLst>
            </p:cNvPr>
            <p:cNvSpPr txBox="1"/>
            <p:nvPr/>
          </p:nvSpPr>
          <p:spPr>
            <a:xfrm>
              <a:off x="6704101" y="288664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C29F4DC4-709F-784C-8558-863BF516484D}"/>
                </a:ext>
              </a:extLst>
            </p:cNvPr>
            <p:cNvSpPr/>
            <p:nvPr/>
          </p:nvSpPr>
          <p:spPr bwMode="auto">
            <a:xfrm>
              <a:off x="5868088" y="2928780"/>
              <a:ext cx="1693862" cy="1691290"/>
            </a:xfrm>
            <a:prstGeom prst="arc">
              <a:avLst>
                <a:gd name="adj1" fmla="val 12477725"/>
                <a:gd name="adj2" fmla="val 16180815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BEDE725-224F-B24D-B87D-325B17DB916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91327" y="3288161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986A601-6415-AD4D-90A5-138B9A7BEECA}"/>
                </a:ext>
              </a:extLst>
            </p:cNvPr>
            <p:cNvSpPr txBox="1"/>
            <p:nvPr/>
          </p:nvSpPr>
          <p:spPr>
            <a:xfrm>
              <a:off x="6024696" y="324433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</p:grpSp>
      <p:sp>
        <p:nvSpPr>
          <p:cNvPr id="29" name="Multiply 28">
            <a:extLst>
              <a:ext uri="{FF2B5EF4-FFF2-40B4-BE49-F238E27FC236}">
                <a16:creationId xmlns:a16="http://schemas.microsoft.com/office/drawing/2014/main" id="{EB456F40-CED8-3146-A4D7-E661671E6F5B}"/>
              </a:ext>
            </a:extLst>
          </p:cNvPr>
          <p:cNvSpPr>
            <a:spLocks noChangeAspect="1"/>
          </p:cNvSpPr>
          <p:nvPr/>
        </p:nvSpPr>
        <p:spPr bwMode="auto">
          <a:xfrm>
            <a:off x="1237947" y="328182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86D7B13-2786-D37C-33AA-204D7F472F5B}"/>
              </a:ext>
            </a:extLst>
          </p:cNvPr>
          <p:cNvSpPr/>
          <p:nvPr/>
        </p:nvSpPr>
        <p:spPr bwMode="auto">
          <a:xfrm>
            <a:off x="1536833" y="4931695"/>
            <a:ext cx="1920240" cy="91440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Please try to complete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E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xercise II.2.6.2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820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86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and Objectives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357655-1434-2E49-A9B9-9F6F27248C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Signals and reflections on transmission-lines</a:t>
                </a:r>
              </a:p>
              <a:p>
                <a:pPr lvl="1"/>
                <a:r>
                  <a:rPr lang="en-US" dirty="0"/>
                  <a:t>Reflections effects of pulse signals on transmission-lines </a:t>
                </a:r>
                <a:br>
                  <a:rPr lang="en-US" dirty="0"/>
                </a:br>
                <a:r>
                  <a:rPr lang="en-US" dirty="0"/>
                  <a:t>due to characteristic-termination impedance mismatch</a:t>
                </a:r>
              </a:p>
              <a:p>
                <a:pPr lvl="1"/>
                <a:r>
                  <a:rPr lang="en-US" dirty="0"/>
                  <a:t>Standing waves on transmission-lines for continuous wave (CW) sinusoidal signals, definition of the reflection coefficient</a:t>
                </a:r>
              </a:p>
              <a:p>
                <a:pPr lvl="1"/>
                <a:r>
                  <a:rPr lang="en-US" dirty="0"/>
                  <a:t>Relation between reflection coefficient, standing wave ration and return loss</a:t>
                </a:r>
              </a:p>
              <a:p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</a:t>
                </a:r>
              </a:p>
              <a:p>
                <a:pPr lvl="1"/>
                <a:r>
                  <a:rPr lang="en-US" dirty="0"/>
                  <a:t>Refresher: Visualization of a complex impedance in the frequency domain</a:t>
                </a:r>
              </a:p>
              <a:p>
                <a:pPr lvl="1"/>
                <a:r>
                  <a:rPr lang="en-US" dirty="0"/>
                  <a:t>Definition of the </a:t>
                </a:r>
                <a:r>
                  <a:rPr lang="en-US" i="1" dirty="0"/>
                  <a:t>Smith</a:t>
                </a:r>
                <a:r>
                  <a:rPr lang="en-US" dirty="0"/>
                  <a:t> chart, mapping the complex impedance / admittance plane </a:t>
                </a:r>
                <a:br>
                  <a:rPr lang="en-US" dirty="0"/>
                </a:br>
                <a:r>
                  <a:rPr lang="en-US" dirty="0"/>
                  <a:t>with the complex reflection coefficient</a:t>
                </a:r>
              </a:p>
              <a:p>
                <a:pPr lvl="1"/>
                <a:r>
                  <a:rPr lang="en-US" dirty="0"/>
                  <a:t>Basic facts and important points on the </a:t>
                </a:r>
                <a:r>
                  <a:rPr lang="en-US" i="1" dirty="0"/>
                  <a:t>Smith</a:t>
                </a:r>
                <a:r>
                  <a:rPr lang="en-US" dirty="0"/>
                  <a:t> chart</a:t>
                </a:r>
              </a:p>
              <a:p>
                <a:pPr lvl="1"/>
                <a:r>
                  <a:rPr lang="en-US" dirty="0"/>
                  <a:t>Examples for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𝑹𝑳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𝑹𝑪</m:t>
                    </m:r>
                  </m:oMath>
                </a14:m>
                <a:r>
                  <a:rPr lang="en-US" dirty="0"/>
                  <a:t> series circuit, </a:t>
                </a:r>
                <a:br>
                  <a:rPr lang="en-US" dirty="0"/>
                </a:br>
                <a:r>
                  <a:rPr lang="en-US" dirty="0"/>
                  <a:t>and for a transmission-line terminated with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𝑹𝑳</m:t>
                    </m:r>
                  </m:oMath>
                </a14:m>
                <a:r>
                  <a:rPr lang="en-US" dirty="0"/>
                  <a:t> series circuit.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Operation of 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transformer based on a transmission-line </a:t>
                </a:r>
                <a:br>
                  <a:rPr lang="en-US" dirty="0"/>
                </a:br>
                <a:r>
                  <a:rPr lang="en-US" dirty="0"/>
                  <a:t>as a (normalized) impedance inverter</a:t>
                </a:r>
              </a:p>
              <a:p>
                <a:r>
                  <a:rPr lang="en-US" i="1" dirty="0"/>
                  <a:t>Smith</a:t>
                </a:r>
                <a:r>
                  <a:rPr lang="en-US" dirty="0"/>
                  <a:t> chart exercise (if time permits…)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357655-1434-2E49-A9B9-9F6F27248C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9" t="-1985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3466210-ADDA-71A4-22BA-AB52670FBD2A}"/>
              </a:ext>
            </a:extLst>
          </p:cNvPr>
          <p:cNvSpPr/>
          <p:nvPr/>
        </p:nvSpPr>
        <p:spPr bwMode="auto">
          <a:xfrm>
            <a:off x="8991600" y="6057900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II.2.x.y.z, p.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nnn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95DDED-8106-FC4F-B206-2CF0165D6867}"/>
              </a:ext>
            </a:extLst>
          </p:cNvPr>
          <p:cNvSpPr txBox="1"/>
          <p:nvPr/>
        </p:nvSpPr>
        <p:spPr>
          <a:xfrm>
            <a:off x="8607304" y="5529237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Please note the references</a:t>
            </a:r>
            <a:br>
              <a:rPr lang="en-US" sz="1400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to the JUAS proceedings!</a:t>
            </a:r>
          </a:p>
        </p:txBody>
      </p:sp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S-parameter of a lossless transmission-line: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Phase delay (electrical length) of 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with: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/>
                  <a:t> (wave number)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  <a:blipFill>
                <a:blip r:embed="rId2"/>
                <a:stretch>
                  <a:fillRect l="-1823" t="-2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/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𝑺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FEFCA8-A2C6-7A4C-A8CD-703AFC71FB60}"/>
              </a:ext>
            </a:extLst>
          </p:cNvPr>
          <p:cNvGrpSpPr/>
          <p:nvPr/>
        </p:nvGrpSpPr>
        <p:grpSpPr>
          <a:xfrm>
            <a:off x="4343310" y="3336440"/>
            <a:ext cx="1754095" cy="646331"/>
            <a:chOff x="4343310" y="3336440"/>
            <a:chExt cx="1754095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D88FBA-C9E9-4A44-8A71-7C4B081668A3}"/>
                </a:ext>
              </a:extLst>
            </p:cNvPr>
            <p:cNvSpPr txBox="1"/>
            <p:nvPr/>
          </p:nvSpPr>
          <p:spPr>
            <a:xfrm>
              <a:off x="4875147" y="3336440"/>
              <a:ext cx="12222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backward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S12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3D1842E-52BA-B44E-BC1B-7A91E8D137EB}"/>
                </a:ext>
              </a:extLst>
            </p:cNvPr>
            <p:cNvCxnSpPr>
              <a:cxnSpLocks/>
              <a:stCxn id="24" idx="1"/>
            </p:cNvCxnSpPr>
            <p:nvPr/>
          </p:nvCxnSpPr>
          <p:spPr bwMode="auto">
            <a:xfrm flipH="1">
              <a:off x="4343310" y="3659606"/>
              <a:ext cx="531837" cy="1793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35CD12E-0557-A349-93B8-BCECC9445763}"/>
              </a:ext>
            </a:extLst>
          </p:cNvPr>
          <p:cNvGrpSpPr/>
          <p:nvPr/>
        </p:nvGrpSpPr>
        <p:grpSpPr>
          <a:xfrm>
            <a:off x="542316" y="4301490"/>
            <a:ext cx="1824820" cy="646331"/>
            <a:chOff x="542316" y="4301490"/>
            <a:chExt cx="1824820" cy="646331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1F3FE93-FF19-904D-93EB-391C3FAF0AF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74830" y="4354003"/>
              <a:ext cx="892306" cy="13831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6DA6C0-8519-E54C-9918-ECA27BAE25C0}"/>
                </a:ext>
              </a:extLst>
            </p:cNvPr>
            <p:cNvSpPr txBox="1"/>
            <p:nvPr/>
          </p:nvSpPr>
          <p:spPr>
            <a:xfrm>
              <a:off x="542316" y="4301490"/>
              <a:ext cx="11885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forward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S21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6FDADEE-D030-6E4B-9F80-E70E7A9999AC}"/>
              </a:ext>
            </a:extLst>
          </p:cNvPr>
          <p:cNvGrpSpPr/>
          <p:nvPr/>
        </p:nvGrpSpPr>
        <p:grpSpPr>
          <a:xfrm>
            <a:off x="504867" y="1097133"/>
            <a:ext cx="4693620" cy="1758912"/>
            <a:chOff x="504867" y="1097133"/>
            <a:chExt cx="4693620" cy="17589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61752F8-B324-E44C-A3F4-9BA701DBC4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96635" y="1930485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D53995C-2815-C64D-8462-C91EA8FB89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702692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CAE1667-D607-8343-B0D9-5DB86BC2EA1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196635" y="1930485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4CFA2E2-1CD9-3D42-80A9-B3C3A193EB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508176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F231D68-929B-FF4E-B19F-ED41830D63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113971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B298969-593E-F145-8293-3C7C2D0062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508176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22A58D0-5F1F-A04F-9A05-72B175034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11397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0CC3953-00F0-A64B-8DED-C8D98C0387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50632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blipFill>
                  <a:blip r:embed="rId13"/>
                  <a:stretch>
                    <a:fillRect r="-11111" b="-111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7441366-92FC-2040-A4FF-39658AB5F3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03701" y="109713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/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8000"/>
                      </a:solidFill>
                    </a:rPr>
                    <a:t>incident wave 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endParaRPr lang="en-US" sz="1600" b="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blipFill>
                  <a:blip r:embed="rId14"/>
                  <a:stretch>
                    <a:fillRect l="-758" t="-3571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/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00FF"/>
                      </a:solidFill>
                    </a:rPr>
                    <a:t>reflected wave </a:t>
                  </a:r>
                  <a14:m>
                    <m:oMath xmlns:m="http://schemas.openxmlformats.org/officeDocument/2006/math">
                      <m:r>
                        <a:rPr lang="pl-PL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⇐</m:t>
                      </m:r>
                    </m:oMath>
                  </a14:m>
                  <a:endParaRPr lang="en-US" sz="1600" b="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blipFill>
                  <a:blip r:embed="rId15"/>
                  <a:stretch>
                    <a:fillRect l="-725" t="-7407" b="-259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8713AE2-6E13-9A49-BE4A-7C9B1A750A28}"/>
                </a:ext>
              </a:extLst>
            </p:cNvPr>
            <p:cNvCxnSpPr>
              <a:stCxn id="74" idx="1"/>
            </p:cNvCxnSpPr>
            <p:nvPr/>
          </p:nvCxnSpPr>
          <p:spPr bwMode="auto">
            <a:xfrm flipH="1">
              <a:off x="2213656" y="2689268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29C334D-44E2-C449-88EB-9580DCFEC4F1}"/>
                </a:ext>
              </a:extLst>
            </p:cNvPr>
            <p:cNvCxnSpPr>
              <a:stCxn id="74" idx="3"/>
            </p:cNvCxnSpPr>
            <p:nvPr/>
          </p:nvCxnSpPr>
          <p:spPr bwMode="auto">
            <a:xfrm flipV="1">
              <a:off x="3313461" y="2687193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𝜞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30371-79E7-5F43-9F86-CB2E12FBA9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7164" y="112012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𝜞</m:t>
                        </m:r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sup>
                        </m:sSup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5358B67-EC07-6D40-A31D-9E47441B77AC}"/>
                </a:ext>
              </a:extLst>
            </p:cNvPr>
            <p:cNvSpPr/>
            <p:nvPr/>
          </p:nvSpPr>
          <p:spPr bwMode="auto">
            <a:xfrm rot="5400000">
              <a:off x="4313742" y="2230083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Line 15">
              <a:extLst>
                <a:ext uri="{FF2B5EF4-FFF2-40B4-BE49-F238E27FC236}">
                  <a16:creationId xmlns:a16="http://schemas.microsoft.com/office/drawing/2014/main" id="{AFD6ACF1-F97F-924F-9747-CF59867056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6827" y="1937085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37" name="Line 15">
              <a:extLst>
                <a:ext uri="{FF2B5EF4-FFF2-40B4-BE49-F238E27FC236}">
                  <a16:creationId xmlns:a16="http://schemas.microsoft.com/office/drawing/2014/main" id="{2B431D26-E1C7-A540-AC87-F1D8F53DE6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5675" y="255908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5999" y="1378620"/>
                <a:ext cx="5461557" cy="458510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The lossless transmission-line adds a phase delay of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kern="0" dirty="0"/>
                  <a:t>, seen at its input,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kern="0" dirty="0"/>
                  <a:t>, to the reflection coefficient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kern="0" dirty="0"/>
                  <a:t> at its output: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This results in a transformation of the impedance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kern="0" dirty="0"/>
                  <a:t> at the end of the line to a different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kern="0" dirty="0"/>
                  <a:t> at the input of the line</a:t>
                </a:r>
              </a:p>
              <a:p>
                <a:pPr lvl="1"/>
                <a:r>
                  <a:rPr lang="en-US" kern="0" dirty="0"/>
                  <a:t>The </a:t>
                </a:r>
                <a:r>
                  <a:rPr lang="en-US" i="1" kern="0" dirty="0"/>
                  <a:t>Smith</a:t>
                </a:r>
                <a:r>
                  <a:rPr lang="en-US" kern="0" dirty="0"/>
                  <a:t> chart offers an effective, simple graphical way to calculate this transmission-line based impedance transformation</a:t>
                </a:r>
              </a:p>
            </p:txBody>
          </p:sp>
        </mc:Choice>
        <mc:Fallback xmlns="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9" y="1378620"/>
                <a:ext cx="5461557" cy="4585109"/>
              </a:xfrm>
              <a:prstGeom prst="rect">
                <a:avLst/>
              </a:prstGeom>
              <a:blipFill>
                <a:blip r:embed="rId21"/>
                <a:stretch>
                  <a:fillRect l="-1856" t="-2210" r="-1392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/>
              <p:nvPr/>
            </p:nvSpPr>
            <p:spPr>
              <a:xfrm>
                <a:off x="2083399" y="5122422"/>
                <a:ext cx="1189987" cy="51473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399" y="5122422"/>
                <a:ext cx="1189987" cy="51473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/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US" sz="2400" b="1" i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656C01A-F382-2AEC-7401-743548BB3ADF}"/>
              </a:ext>
            </a:extLst>
          </p:cNvPr>
          <p:cNvSpPr/>
          <p:nvPr/>
        </p:nvSpPr>
        <p:spPr bwMode="auto">
          <a:xfrm>
            <a:off x="8636245" y="6090473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825/826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10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2" grpId="0" animBg="1"/>
      <p:bldP spid="40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FF87B-110E-BD41-BF46-1D430C7ED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𝟕𝟏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blipFill>
                <a:blip r:embed="rId3"/>
                <a:stretch>
                  <a:fillRect b="-148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701189B-714F-A84F-B5F6-883B50A715C9}"/>
              </a:ext>
            </a:extLst>
          </p:cNvPr>
          <p:cNvGrpSpPr/>
          <p:nvPr/>
        </p:nvGrpSpPr>
        <p:grpSpPr>
          <a:xfrm>
            <a:off x="2652612" y="2145436"/>
            <a:ext cx="1790043" cy="561309"/>
            <a:chOff x="2652612" y="2145436"/>
            <a:chExt cx="1790043" cy="5613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en-US" sz="1600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blipFill>
                  <a:blip r:embed="rId4"/>
                  <a:stretch>
                    <a:fillRect b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11B2D42-0E2E-E846-AE2B-5F3DA1C3CF0D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>
              <a:off x="2652612" y="2426091"/>
              <a:ext cx="56274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90B43FE-F498-FD4C-8E6F-4103F4D9540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10978" y="2424019"/>
              <a:ext cx="531677" cy="81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09">
            <a:extLst>
              <a:ext uri="{FF2B5EF4-FFF2-40B4-BE49-F238E27FC236}">
                <a16:creationId xmlns:a16="http://schemas.microsoft.com/office/drawing/2014/main" id="{6D770F82-8DC1-BC43-A84E-A8BB6EB277D3}"/>
              </a:ext>
            </a:extLst>
          </p:cNvPr>
          <p:cNvGrpSpPr>
            <a:grpSpLocks/>
          </p:cNvGrpSpPr>
          <p:nvPr/>
        </p:nvGrpSpPr>
        <p:grpSpPr bwMode="auto">
          <a:xfrm>
            <a:off x="5095801" y="1919449"/>
            <a:ext cx="152400" cy="762000"/>
            <a:chOff x="3935" y="1728"/>
            <a:chExt cx="96" cy="480"/>
          </a:xfrm>
        </p:grpSpPr>
        <p:sp>
          <p:nvSpPr>
            <p:cNvPr id="27" name="Arc 59">
              <a:extLst>
                <a:ext uri="{FF2B5EF4-FFF2-40B4-BE49-F238E27FC236}">
                  <a16:creationId xmlns:a16="http://schemas.microsoft.com/office/drawing/2014/main" id="{1A61AB9B-ED62-2E47-BB7D-C87A660CB47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rc 60">
              <a:extLst>
                <a:ext uri="{FF2B5EF4-FFF2-40B4-BE49-F238E27FC236}">
                  <a16:creationId xmlns:a16="http://schemas.microsoft.com/office/drawing/2014/main" id="{A791796F-F0E2-E940-8588-273E661946C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rc 61">
              <a:extLst>
                <a:ext uri="{FF2B5EF4-FFF2-40B4-BE49-F238E27FC236}">
                  <a16:creationId xmlns:a16="http://schemas.microsoft.com/office/drawing/2014/main" id="{9A8B8103-0E20-A445-835C-4F808B13B3B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rc 62">
              <a:extLst>
                <a:ext uri="{FF2B5EF4-FFF2-40B4-BE49-F238E27FC236}">
                  <a16:creationId xmlns:a16="http://schemas.microsoft.com/office/drawing/2014/main" id="{1263AE74-4B10-7E48-B12B-2D8D48EF8C8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63">
              <a:extLst>
                <a:ext uri="{FF2B5EF4-FFF2-40B4-BE49-F238E27FC236}">
                  <a16:creationId xmlns:a16="http://schemas.microsoft.com/office/drawing/2014/main" id="{47867526-5B62-9148-964C-5637B96E58C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FEA57395-E3E4-2A47-832D-F0AFD68F94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rc 65">
              <a:extLst>
                <a:ext uri="{FF2B5EF4-FFF2-40B4-BE49-F238E27FC236}">
                  <a16:creationId xmlns:a16="http://schemas.microsoft.com/office/drawing/2014/main" id="{4FB49BFF-2BE0-1449-8352-BDF555C416C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rc 66">
              <a:extLst>
                <a:ext uri="{FF2B5EF4-FFF2-40B4-BE49-F238E27FC236}">
                  <a16:creationId xmlns:a16="http://schemas.microsoft.com/office/drawing/2014/main" id="{337B5AF1-EC61-1A49-B31A-B243884CE6F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rc 67">
              <a:extLst>
                <a:ext uri="{FF2B5EF4-FFF2-40B4-BE49-F238E27FC236}">
                  <a16:creationId xmlns:a16="http://schemas.microsoft.com/office/drawing/2014/main" id="{4A251E8A-5DC9-014C-B190-FF5A86ADCD2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rc 68">
              <a:extLst>
                <a:ext uri="{FF2B5EF4-FFF2-40B4-BE49-F238E27FC236}">
                  <a16:creationId xmlns:a16="http://schemas.microsoft.com/office/drawing/2014/main" id="{A012E748-BEE7-BC49-A9BC-4533ED6D2BF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rc 69">
              <a:extLst>
                <a:ext uri="{FF2B5EF4-FFF2-40B4-BE49-F238E27FC236}">
                  <a16:creationId xmlns:a16="http://schemas.microsoft.com/office/drawing/2014/main" id="{1D46594E-2946-8249-99B9-A2021ACAACC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rc 70">
              <a:extLst>
                <a:ext uri="{FF2B5EF4-FFF2-40B4-BE49-F238E27FC236}">
                  <a16:creationId xmlns:a16="http://schemas.microsoft.com/office/drawing/2014/main" id="{5936DB27-90F1-324F-A61C-15854C5F28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rc 71">
              <a:extLst>
                <a:ext uri="{FF2B5EF4-FFF2-40B4-BE49-F238E27FC236}">
                  <a16:creationId xmlns:a16="http://schemas.microsoft.com/office/drawing/2014/main" id="{E898714D-9515-744B-A886-CF4561AD87F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2D99E285-8F39-CE47-A811-D9745DA570CF}"/>
              </a:ext>
            </a:extLst>
          </p:cNvPr>
          <p:cNvSpPr>
            <a:spLocks noChangeAspect="1"/>
          </p:cNvSpPr>
          <p:nvPr/>
        </p:nvSpPr>
        <p:spPr bwMode="auto">
          <a:xfrm>
            <a:off x="5095801" y="119506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673CD62-8521-AC4A-94B3-400AB47D2A40}"/>
              </a:ext>
            </a:extLst>
          </p:cNvPr>
          <p:cNvCxnSpPr>
            <a:cxnSpLocks/>
          </p:cNvCxnSpPr>
          <p:nvPr/>
        </p:nvCxnSpPr>
        <p:spPr bwMode="auto">
          <a:xfrm>
            <a:off x="4634941" y="120076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5F6A78-EB2B-CD40-8FC6-2890C5F3488B}"/>
              </a:ext>
            </a:extLst>
          </p:cNvPr>
          <p:cNvCxnSpPr>
            <a:cxnSpLocks/>
          </p:cNvCxnSpPr>
          <p:nvPr/>
        </p:nvCxnSpPr>
        <p:spPr bwMode="auto">
          <a:xfrm>
            <a:off x="4634941" y="266926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1BB239C-013D-C643-8A34-8033FCCC53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119506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938EED2-7E4E-5B47-8C79-678579A646D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212926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0798D1A-4F20-7D47-81B5-275363542909}"/>
              </a:ext>
            </a:extLst>
          </p:cNvPr>
          <p:cNvCxnSpPr>
            <a:cxnSpLocks/>
          </p:cNvCxnSpPr>
          <p:nvPr/>
        </p:nvCxnSpPr>
        <p:spPr bwMode="auto">
          <a:xfrm>
            <a:off x="4454941" y="173506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EC6A51-52FF-314D-A6FA-DE794FA25B4D}"/>
              </a:ext>
            </a:extLst>
          </p:cNvPr>
          <p:cNvCxnSpPr>
            <a:cxnSpLocks/>
          </p:cNvCxnSpPr>
          <p:nvPr/>
        </p:nvCxnSpPr>
        <p:spPr bwMode="auto">
          <a:xfrm>
            <a:off x="4454941" y="212926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blipFill>
                <a:blip r:embed="rId7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blipFill>
                <a:blip r:embed="rId8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9D245D72-8F97-2D40-AD01-1ECAD46514EC}"/>
              </a:ext>
            </a:extLst>
          </p:cNvPr>
          <p:cNvGrpSpPr/>
          <p:nvPr/>
        </p:nvGrpSpPr>
        <p:grpSpPr>
          <a:xfrm>
            <a:off x="2647634" y="1127314"/>
            <a:ext cx="1806536" cy="1419991"/>
            <a:chOff x="2647634" y="1127314"/>
            <a:chExt cx="1806536" cy="141999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83C226A-C942-CD4D-818F-C62FAF6F00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173691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D52D789-0E5B-BC42-BF6D-344317FAE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212926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blipFill>
                  <a:blip r:embed="rId9"/>
                  <a:stretch>
                    <a:fillRect b="-14815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23CEC75-241B-DF4C-B7B3-E333C24D98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7634" y="1127314"/>
              <a:ext cx="0" cy="1379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64353F-8818-DB4A-A47C-21F637AECB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42655" y="1127314"/>
              <a:ext cx="0" cy="141999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5" name="Right Brace 64">
            <a:extLst>
              <a:ext uri="{FF2B5EF4-FFF2-40B4-BE49-F238E27FC236}">
                <a16:creationId xmlns:a16="http://schemas.microsoft.com/office/drawing/2014/main" id="{6181AD5D-530D-5A46-909E-A2E81DE21212}"/>
              </a:ext>
            </a:extLst>
          </p:cNvPr>
          <p:cNvSpPr/>
          <p:nvPr/>
        </p:nvSpPr>
        <p:spPr bwMode="auto">
          <a:xfrm>
            <a:off x="6335086" y="1419812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𝟖𝟕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blipFill>
                <a:blip r:embed="rId15"/>
                <a:stretch>
                  <a:fillRect b="-1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𝟎𝟐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𝟒𝟑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blipFill>
                <a:blip r:embed="rId16"/>
                <a:stretch>
                  <a:fillRect b="-74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>
            <a:extLst>
              <a:ext uri="{FF2B5EF4-FFF2-40B4-BE49-F238E27FC236}">
                <a16:creationId xmlns:a16="http://schemas.microsoft.com/office/drawing/2014/main" id="{D3CE3C2E-8018-694F-BAC4-699FE971D0E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1AB9DB5-3C66-4949-BD2B-D3E9AE7B6DD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B90C602-6B05-ED46-84EB-FDC8F77A39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DD2F3F9-B89A-694A-B819-42F62169059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/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𝟒𝟑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@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=345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US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blipFill>
                <a:blip r:embed="rId21"/>
                <a:stretch>
                  <a:fillRect t="-2222" r="-295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72920" y="2675561"/>
                <a:ext cx="10997647" cy="3804441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dirty="0"/>
                  <a:t>Based on the previous example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for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𝐚𝐧𝐝</m:t>
                    </m:r>
                  </m:oMath>
                </a14:m>
                <a:r>
                  <a:rPr lang="en-US" dirty="0"/>
                  <a:t> locate the point in the Smith chart.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Notice the corresponding 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and read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-length value on the rim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Add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/>
                  <a:t> by rotating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From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endParaRPr lang="en-US" dirty="0"/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The phase is subtracted, therefore clockwise rotation!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Notice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dirty="0"/>
                  <a:t> and read the corresponding </a:t>
                </a:r>
                <a:br>
                  <a:rPr lang="en-US" dirty="0"/>
                </a:br>
                <a:r>
                  <a:rPr lang="en-US" dirty="0"/>
                  <a:t>value of the normalized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Calculate the transformed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@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endParaRPr lang="en-US" b="1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 What is the equivalent circuit, and what are the component values?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…and what is the physical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dirty="0"/>
                  <a:t> of the transmission-line? </a:t>
                </a:r>
              </a:p>
              <a:p>
                <a:pPr lvl="3">
                  <a:lnSpc>
                    <a:spcPct val="120000"/>
                  </a:lnSpc>
                </a:pPr>
                <a:r>
                  <a:rPr lang="en-US" dirty="0"/>
                  <a:t>assuming a coaxial cable as transmission-line with a dielectric constant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2920" y="2675561"/>
                <a:ext cx="10997647" cy="3804441"/>
              </a:xfrm>
              <a:blipFill>
                <a:blip r:embed="rId22"/>
                <a:stretch>
                  <a:fillRect l="-461" t="-3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CA3DF3F-8F3D-D08A-81B9-9CC30F0040AC}"/>
              </a:ext>
            </a:extLst>
          </p:cNvPr>
          <p:cNvSpPr/>
          <p:nvPr/>
        </p:nvSpPr>
        <p:spPr bwMode="auto">
          <a:xfrm>
            <a:off x="8636245" y="6090473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825/826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6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  <p:bldP spid="77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EB8F2-47A7-6441-AD77-7915DB58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transmission-line </a:t>
                </a:r>
                <a:br>
                  <a:rPr lang="en-US" dirty="0"/>
                </a:br>
                <a:r>
                  <a:rPr lang="en-US" dirty="0"/>
                  <a:t>of length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transforms a reflection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at the end of the line to its input as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This results the unitless,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at the end of the line to be transformed into: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at the beginning of the line </a:t>
                </a:r>
              </a:p>
              <a:p>
                <a:r>
                  <a:rPr lang="en-US" dirty="0"/>
                  <a:t>A short circuit at the end of the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-transformer </a:t>
                </a:r>
                <a:r>
                  <a:rPr lang="en-US" dirty="0"/>
                  <a:t>is transformed </a:t>
                </a:r>
                <a:br>
                  <a:rPr lang="en-US" dirty="0"/>
                </a:br>
                <a:r>
                  <a:rPr lang="en-US" dirty="0"/>
                  <a:t>to an open, and vice versa</a:t>
                </a:r>
              </a:p>
              <a:p>
                <a:pPr lvl="1"/>
                <a:r>
                  <a:rPr lang="en-US" dirty="0"/>
                  <a:t>This is the principle </a:t>
                </a:r>
                <a:br>
                  <a:rPr lang="en-US" dirty="0"/>
                </a:br>
                <a:r>
                  <a:rPr lang="en-US" dirty="0"/>
                  <a:t>of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-resonator.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  <a:blipFill>
                <a:blip r:embed="rId2"/>
                <a:stretch>
                  <a:fillRect l="-1425" t="-2415" r="-1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/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/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blipFill>
                <a:blip r:embed="rId4"/>
                <a:stretch>
                  <a:fillRect b="-13953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/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5">
            <a:extLst>
              <a:ext uri="{FF2B5EF4-FFF2-40B4-BE49-F238E27FC236}">
                <a16:creationId xmlns:a16="http://schemas.microsoft.com/office/drawing/2014/main" id="{5964E3E1-48F3-704E-A83C-6E9C1CFBB4B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57" y="1215474"/>
            <a:ext cx="4367212" cy="43053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686814B-8411-2E46-B3CB-E3C782A7F50D}"/>
              </a:ext>
            </a:extLst>
          </p:cNvPr>
          <p:cNvGrpSpPr/>
          <p:nvPr/>
        </p:nvGrpSpPr>
        <p:grpSpPr>
          <a:xfrm>
            <a:off x="3224655" y="4233311"/>
            <a:ext cx="3515706" cy="2093563"/>
            <a:chOff x="3224655" y="4233311"/>
            <a:chExt cx="3515706" cy="2093563"/>
          </a:xfrm>
        </p:grpSpPr>
        <p:cxnSp>
          <p:nvCxnSpPr>
            <p:cNvPr id="28" name="Straight Connector 56">
              <a:extLst>
                <a:ext uri="{FF2B5EF4-FFF2-40B4-BE49-F238E27FC236}">
                  <a16:creationId xmlns:a16="http://schemas.microsoft.com/office/drawing/2014/main" id="{7CA73CBD-60BC-764C-A6FF-A2CADB138C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216169" y="4617486"/>
              <a:ext cx="1381125" cy="612775"/>
            </a:xfrm>
            <a:prstGeom prst="line">
              <a:avLst/>
            </a:prstGeom>
            <a:noFill/>
            <a:ln w="158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" name="TextBox 57">
              <a:extLst>
                <a:ext uri="{FF2B5EF4-FFF2-40B4-BE49-F238E27FC236}">
                  <a16:creationId xmlns:a16="http://schemas.microsoft.com/office/drawing/2014/main" id="{B18FC44E-028D-774E-AF04-DFE2DD2BA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4655" y="5588210"/>
              <a:ext cx="351570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when adding a transmission-line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to some terminating impedance we rotate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clockwise through the </a:t>
              </a:r>
              <a:r>
                <a:rPr lang="en-US" sz="1400" b="0" i="1" dirty="0">
                  <a:solidFill>
                    <a:srgbClr val="C00000"/>
                  </a:solidFill>
                </a:rPr>
                <a:t>Smith</a:t>
              </a:r>
              <a:r>
                <a:rPr lang="en-US" sz="1400" b="0" dirty="0">
                  <a:solidFill>
                    <a:srgbClr val="C00000"/>
                  </a:solidFill>
                </a:rPr>
                <a:t>-Chart</a:t>
              </a:r>
              <a:endParaRPr lang="en-GB" sz="1400" b="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/>
              <p:nvPr/>
            </p:nvSpPr>
            <p:spPr bwMode="auto">
              <a:xfrm>
                <a:off x="3009241" y="2191818"/>
                <a:ext cx="391006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000" b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09241" y="2191818"/>
                <a:ext cx="391006" cy="402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/>
              <p:nvPr/>
            </p:nvSpPr>
            <p:spPr bwMode="auto">
              <a:xfrm>
                <a:off x="2419860" y="4154675"/>
                <a:ext cx="564387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9860" y="4154675"/>
                <a:ext cx="564387" cy="4022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7AB5C9E0-B535-FE4B-977F-0B519208EDF7}"/>
              </a:ext>
            </a:extLst>
          </p:cNvPr>
          <p:cNvGrpSpPr/>
          <p:nvPr/>
        </p:nvGrpSpPr>
        <p:grpSpPr>
          <a:xfrm>
            <a:off x="1012510" y="4746065"/>
            <a:ext cx="2130010" cy="1166866"/>
            <a:chOff x="1012510" y="4746065"/>
            <a:chExt cx="2130010" cy="1166866"/>
          </a:xfrm>
        </p:grpSpPr>
        <p:cxnSp>
          <p:nvCxnSpPr>
            <p:cNvPr id="26" name="Straight Arrow Connector 52">
              <a:extLst>
                <a:ext uri="{FF2B5EF4-FFF2-40B4-BE49-F238E27FC236}">
                  <a16:creationId xmlns:a16="http://schemas.microsoft.com/office/drawing/2014/main" id="{EE4929BF-80B7-5B47-851C-74C560208D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79044" y="4849985"/>
              <a:ext cx="728010" cy="662836"/>
            </a:xfrm>
            <a:prstGeom prst="straightConnector1">
              <a:avLst/>
            </a:prstGeom>
            <a:noFill/>
            <a:ln w="15875" algn="ctr">
              <a:solidFill>
                <a:srgbClr val="0000FF"/>
              </a:solidFill>
              <a:round/>
              <a:headEnd/>
              <a:tailEnd type="arrow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ctr"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0000FF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a14:m>
                  <a:endParaRPr lang="en-GB" sz="2000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blipFill>
                  <a:blip r:embed="rId11"/>
                  <a:stretch>
                    <a:fillRect l="-2055" t="-115152" r="-7534" b="-16969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E65E76E-A3B3-164E-A550-344B869A9E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49051" y="4746065"/>
              <a:ext cx="93469" cy="90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4EDF26-87E2-F34B-B8B8-851AFC2645D6}"/>
              </a:ext>
            </a:extLst>
          </p:cNvPr>
          <p:cNvGrpSpPr/>
          <p:nvPr/>
        </p:nvGrpSpPr>
        <p:grpSpPr>
          <a:xfrm>
            <a:off x="1487400" y="1001505"/>
            <a:ext cx="2195653" cy="1068384"/>
            <a:chOff x="1487400" y="1001505"/>
            <a:chExt cx="2195653" cy="1068384"/>
          </a:xfrm>
        </p:grpSpPr>
        <p:cxnSp>
          <p:nvCxnSpPr>
            <p:cNvPr id="24" name="Straight Arrow Connector 49">
              <a:extLst>
                <a:ext uri="{FF2B5EF4-FFF2-40B4-BE49-F238E27FC236}">
                  <a16:creationId xmlns:a16="http://schemas.microsoft.com/office/drawing/2014/main" id="{F6DCAA37-8E38-2A46-B151-C4E87ACD5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24335" y="1389507"/>
              <a:ext cx="998530" cy="581542"/>
            </a:xfrm>
            <a:prstGeom prst="straightConnector1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 type="arrow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FF0000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</m:oMath>
                  </a14:m>
                  <a:endParaRPr lang="en-GB" sz="2000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blipFill>
                  <a:blip r:embed="rId12"/>
                  <a:stretch>
                    <a:fillRect l="-4615" t="-6061" b="-2424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DD6602C-C505-8F4D-BDAE-4F21275264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9584" y="1979889"/>
              <a:ext cx="93469" cy="90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78D234-B1B5-4F45-85B5-7489CAEB78E2}"/>
              </a:ext>
            </a:extLst>
          </p:cNvPr>
          <p:cNvGrpSpPr/>
          <p:nvPr/>
        </p:nvGrpSpPr>
        <p:grpSpPr>
          <a:xfrm>
            <a:off x="2503382" y="2602949"/>
            <a:ext cx="1765300" cy="1630362"/>
            <a:chOff x="2503382" y="2602949"/>
            <a:chExt cx="1765300" cy="1630362"/>
          </a:xfrm>
        </p:grpSpPr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089661F8-FB94-6E40-8771-BDCAAC4941D1}"/>
                </a:ext>
              </a:extLst>
            </p:cNvPr>
            <p:cNvSpPr/>
            <p:nvPr/>
          </p:nvSpPr>
          <p:spPr bwMode="auto">
            <a:xfrm>
              <a:off x="2503382" y="2602949"/>
              <a:ext cx="1765300" cy="1630362"/>
            </a:xfrm>
            <a:prstGeom prst="arc">
              <a:avLst>
                <a:gd name="adj1" fmla="val 16855839"/>
                <a:gd name="adj2" fmla="val 6100762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/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A872B34-C8CF-8745-AC40-6469D9686E52}"/>
              </a:ext>
            </a:extLst>
          </p:cNvPr>
          <p:cNvCxnSpPr>
            <a:cxnSpLocks/>
          </p:cNvCxnSpPr>
          <p:nvPr/>
        </p:nvCxnSpPr>
        <p:spPr bwMode="auto">
          <a:xfrm flipH="1">
            <a:off x="3085464" y="2020906"/>
            <a:ext cx="550855" cy="277944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EF47D2-F18D-8A47-8442-4DE0990A6F4C}"/>
              </a:ext>
            </a:extLst>
          </p:cNvPr>
          <p:cNvCxnSpPr>
            <a:cxnSpLocks/>
          </p:cNvCxnSpPr>
          <p:nvPr/>
        </p:nvCxnSpPr>
        <p:spPr bwMode="auto">
          <a:xfrm flipH="1">
            <a:off x="1559065" y="3399541"/>
            <a:ext cx="360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BD0FFB-1082-064E-AA45-B92DFDB513FE}"/>
              </a:ext>
            </a:extLst>
          </p:cNvPr>
          <p:cNvGrpSpPr/>
          <p:nvPr/>
        </p:nvGrpSpPr>
        <p:grpSpPr>
          <a:xfrm>
            <a:off x="2503382" y="2603797"/>
            <a:ext cx="1765300" cy="1630362"/>
            <a:chOff x="2503382" y="2603797"/>
            <a:chExt cx="1765300" cy="1630362"/>
          </a:xfrm>
        </p:grpSpPr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187C2B2B-D02F-AE4E-AAC7-713877CA01B6}"/>
                </a:ext>
              </a:extLst>
            </p:cNvPr>
            <p:cNvSpPr/>
            <p:nvPr/>
          </p:nvSpPr>
          <p:spPr bwMode="auto">
            <a:xfrm>
              <a:off x="2503382" y="2603797"/>
              <a:ext cx="1765300" cy="1630362"/>
            </a:xfrm>
            <a:prstGeom prst="arc">
              <a:avLst>
                <a:gd name="adj1" fmla="val 10934617"/>
                <a:gd name="adj2" fmla="val 21411848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/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19D258C-4A1F-C348-BF69-E59F18CE78D2}"/>
              </a:ext>
            </a:extLst>
          </p:cNvPr>
          <p:cNvGrpSpPr/>
          <p:nvPr/>
        </p:nvGrpSpPr>
        <p:grpSpPr>
          <a:xfrm>
            <a:off x="697373" y="3180150"/>
            <a:ext cx="914017" cy="400110"/>
            <a:chOff x="697373" y="3180150"/>
            <a:chExt cx="914017" cy="40011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A4BC5CC-FFCC-9F4E-A7F6-DB449D6D66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17921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BC80535-3405-914B-A051-0B6F456F5BA4}"/>
              </a:ext>
            </a:extLst>
          </p:cNvPr>
          <p:cNvGrpSpPr/>
          <p:nvPr/>
        </p:nvGrpSpPr>
        <p:grpSpPr>
          <a:xfrm>
            <a:off x="5128358" y="3180150"/>
            <a:ext cx="1042585" cy="400110"/>
            <a:chOff x="5128358" y="3180150"/>
            <a:chExt cx="1042585" cy="40011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4BFEC4F-563F-F446-AA93-FB0C7B09FA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28358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7E1D18-637B-BB33-DF28-FD48C8DF74DA}"/>
                  </a:ext>
                </a:extLst>
              </p:cNvPr>
              <p:cNvSpPr txBox="1"/>
              <p:nvPr/>
            </p:nvSpPr>
            <p:spPr>
              <a:xfrm>
                <a:off x="1643706" y="2833770"/>
                <a:ext cx="401072" cy="40011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7E1D18-637B-BB33-DF28-FD48C8DF7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706" y="2833770"/>
                <a:ext cx="401072" cy="4001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093627D-9C4E-FA88-4886-21533E922D53}"/>
                  </a:ext>
                </a:extLst>
              </p:cNvPr>
              <p:cNvSpPr txBox="1"/>
              <p:nvPr/>
            </p:nvSpPr>
            <p:spPr>
              <a:xfrm>
                <a:off x="4532430" y="2833770"/>
                <a:ext cx="574453" cy="40011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093627D-9C4E-FA88-4886-21533E922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430" y="2833770"/>
                <a:ext cx="574453" cy="40011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FA901A8-6421-AD0B-AFF8-EA687A38C395}"/>
              </a:ext>
            </a:extLst>
          </p:cNvPr>
          <p:cNvSpPr/>
          <p:nvPr/>
        </p:nvSpPr>
        <p:spPr bwMode="auto">
          <a:xfrm>
            <a:off x="8636245" y="6090473"/>
            <a:ext cx="16459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.2.6.4.3,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01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17" grpId="0" animBg="1"/>
      <p:bldP spid="18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C05C5-47C5-316F-3EFC-36B009D59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Smith</a:t>
            </a:r>
            <a:r>
              <a:rPr lang="en-US" dirty="0"/>
              <a:t> Chart matching Exercise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E50531-8E21-7D00-8655-83A8FB5CBC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network analyzer measurement of a RF amplifier, operated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 shows a reflection coefficient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𝟐𝟒𝟐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in the paper Smith chart</a:t>
                </a:r>
              </a:p>
              <a:p>
                <a:pPr lvl="1"/>
                <a:r>
                  <a:rPr lang="en-US" dirty="0"/>
                  <a:t>What is the un-normalized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?</a:t>
                </a:r>
              </a:p>
              <a:p>
                <a:pPr lvl="1"/>
                <a:r>
                  <a:rPr lang="en-US" dirty="0"/>
                  <a:t>What is the lumped-element series equivalent circuit </a:t>
                </a:r>
                <a:br>
                  <a:rPr lang="en-US" dirty="0"/>
                </a:br>
                <a:r>
                  <a:rPr lang="en-US" dirty="0"/>
                  <a:t>and what are the element values the make up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?</a:t>
                </a:r>
              </a:p>
              <a:p>
                <a:pPr lvl="1"/>
                <a:r>
                  <a:rPr lang="en-US" dirty="0"/>
                  <a:t>What circuit element , and its value, is required to match the impedance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?</a:t>
                </a:r>
              </a:p>
              <a:p>
                <a:pPr lvl="2"/>
                <a:r>
                  <a:rPr lang="en-US" dirty="0"/>
                  <a:t>Please use the paper Smith chart and find the value of the normalized matching impedance</a:t>
                </a:r>
              </a:p>
              <a:p>
                <a:pPr lvl="2"/>
                <a:r>
                  <a:rPr lang="en-US" dirty="0"/>
                  <a:t>Then de-normalize the value and calculate the value of the lumped element.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E50531-8E21-7D00-8655-83A8FB5CBC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7347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553CF1-35B6-5CD3-1451-120344F0F4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𝟐𝟒𝟐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𝟕𝟔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553CF1-35B6-5CD3-1451-120344F0F4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DEFC0300-A227-10C3-AC3A-382562F0FD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759" r="6862" b="31495"/>
          <a:stretch/>
        </p:blipFill>
        <p:spPr>
          <a:xfrm>
            <a:off x="457200" y="1047890"/>
            <a:ext cx="4992650" cy="5115442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B5C0BA8-44F8-B9DA-4AB7-22DA382A07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" t="67338" r="3631" b="22000"/>
          <a:stretch/>
        </p:blipFill>
        <p:spPr>
          <a:xfrm>
            <a:off x="5596735" y="3605611"/>
            <a:ext cx="6454640" cy="1066848"/>
          </a:xfrm>
          <a:prstGeom prst="rect">
            <a:avLst/>
          </a:prstGeom>
        </p:spPr>
      </p:pic>
      <p:sp>
        <p:nvSpPr>
          <p:cNvPr id="6" name="Oval 17">
            <a:extLst>
              <a:ext uri="{FF2B5EF4-FFF2-40B4-BE49-F238E27FC236}">
                <a16:creationId xmlns:a16="http://schemas.microsoft.com/office/drawing/2014/main" id="{9C2E0E4D-CFA8-C55A-340B-9B73626C87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3544" y="1655064"/>
            <a:ext cx="4114800" cy="4114800"/>
          </a:xfrm>
          <a:prstGeom prst="ellipse">
            <a:avLst/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7" name="Oval 17">
            <a:extLst>
              <a:ext uri="{FF2B5EF4-FFF2-40B4-BE49-F238E27FC236}">
                <a16:creationId xmlns:a16="http://schemas.microsoft.com/office/drawing/2014/main" id="{AC33BB33-CFBB-F0BC-5722-472791E071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82596" y="3214116"/>
            <a:ext cx="996696" cy="996696"/>
          </a:xfrm>
          <a:prstGeom prst="ellipse">
            <a:avLst/>
          </a:prstGeom>
          <a:noFill/>
          <a:ln w="25400" algn="ctr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043439-FF4F-5640-F700-8659DF28AF39}"/>
              </a:ext>
            </a:extLst>
          </p:cNvPr>
          <p:cNvCxnSpPr>
            <a:cxnSpLocks/>
          </p:cNvCxnSpPr>
          <p:nvPr/>
        </p:nvCxnSpPr>
        <p:spPr bwMode="auto">
          <a:xfrm>
            <a:off x="2985195" y="3697835"/>
            <a:ext cx="564458" cy="23262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4E0B85F5-8F4C-599B-1283-484B0EEA9826}"/>
              </a:ext>
            </a:extLst>
          </p:cNvPr>
          <p:cNvSpPr/>
          <p:nvPr/>
        </p:nvSpPr>
        <p:spPr bwMode="auto">
          <a:xfrm>
            <a:off x="3395476" y="5670218"/>
            <a:ext cx="182880" cy="18288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35DF58-71AD-56CA-856C-F1D364A9E9E3}"/>
              </a:ext>
            </a:extLst>
          </p:cNvPr>
          <p:cNvSpPr/>
          <p:nvPr/>
        </p:nvSpPr>
        <p:spPr bwMode="auto">
          <a:xfrm>
            <a:off x="8092440" y="4288536"/>
            <a:ext cx="182880" cy="18288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5E07C76-9D09-48C3-CD61-250B7B6DFAB9}"/>
              </a:ext>
            </a:extLst>
          </p:cNvPr>
          <p:cNvCxnSpPr>
            <a:cxnSpLocks/>
          </p:cNvCxnSpPr>
          <p:nvPr/>
        </p:nvCxnSpPr>
        <p:spPr bwMode="auto">
          <a:xfrm flipH="1">
            <a:off x="8156448" y="4379976"/>
            <a:ext cx="614480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618062D-2037-7CC9-067C-E3A4CB8595A8}"/>
              </a:ext>
            </a:extLst>
          </p:cNvPr>
          <p:cNvSpPr/>
          <p:nvPr/>
        </p:nvSpPr>
        <p:spPr bwMode="auto">
          <a:xfrm rot="2650661">
            <a:off x="5655867" y="4107762"/>
            <a:ext cx="637339" cy="156523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697D8F4-E00D-A0C6-26CF-499D2C897435}"/>
              </a:ext>
            </a:extLst>
          </p:cNvPr>
          <p:cNvCxnSpPr>
            <a:cxnSpLocks/>
          </p:cNvCxnSpPr>
          <p:nvPr/>
        </p:nvCxnSpPr>
        <p:spPr bwMode="auto">
          <a:xfrm>
            <a:off x="2985195" y="3697835"/>
            <a:ext cx="238111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Arc 27">
            <a:extLst>
              <a:ext uri="{FF2B5EF4-FFF2-40B4-BE49-F238E27FC236}">
                <a16:creationId xmlns:a16="http://schemas.microsoft.com/office/drawing/2014/main" id="{8EF86903-25B1-5220-DD9E-9B8541B3D535}"/>
              </a:ext>
            </a:extLst>
          </p:cNvPr>
          <p:cNvSpPr>
            <a:spLocks noChangeAspect="1"/>
          </p:cNvSpPr>
          <p:nvPr/>
        </p:nvSpPr>
        <p:spPr bwMode="auto">
          <a:xfrm>
            <a:off x="2074064" y="2783436"/>
            <a:ext cx="1828800" cy="1828800"/>
          </a:xfrm>
          <a:prstGeom prst="arc">
            <a:avLst>
              <a:gd name="adj1" fmla="val 21560928"/>
              <a:gd name="adj2" fmla="val 4541774"/>
            </a:avLst>
          </a:prstGeom>
          <a:noFill/>
          <a:ln w="15875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06F5065-D206-2865-08CA-51E8AF7443DB}"/>
              </a:ext>
            </a:extLst>
          </p:cNvPr>
          <p:cNvSpPr/>
          <p:nvPr/>
        </p:nvSpPr>
        <p:spPr bwMode="auto">
          <a:xfrm>
            <a:off x="3062005" y="4147059"/>
            <a:ext cx="91440" cy="9144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3624EE5-2262-B791-3CF3-0962115306AB}"/>
                  </a:ext>
                </a:extLst>
              </p:cNvPr>
              <p:cNvSpPr txBox="1"/>
              <p:nvPr/>
            </p:nvSpPr>
            <p:spPr>
              <a:xfrm>
                <a:off x="5269670" y="5060774"/>
                <a:ext cx="76322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3624EE5-2262-B791-3CF3-096211530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670" y="5060774"/>
                <a:ext cx="763222" cy="276999"/>
              </a:xfrm>
              <a:prstGeom prst="rect">
                <a:avLst/>
              </a:prstGeom>
              <a:blipFill>
                <a:blip r:embed="rId5"/>
                <a:stretch>
                  <a:fillRect r="-4839" b="-8333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667C2FB-9958-B7DD-6283-AF3FA40B1F99}"/>
              </a:ext>
            </a:extLst>
          </p:cNvPr>
          <p:cNvCxnSpPr>
            <a:cxnSpLocks/>
            <a:stCxn id="30" idx="1"/>
          </p:cNvCxnSpPr>
          <p:nvPr/>
        </p:nvCxnSpPr>
        <p:spPr bwMode="auto">
          <a:xfrm flipH="1" flipV="1">
            <a:off x="4598205" y="5027398"/>
            <a:ext cx="671465" cy="1718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DCCB3C8-A23F-A880-A302-ABFEEECC2E7E}"/>
                  </a:ext>
                </a:extLst>
              </p:cNvPr>
              <p:cNvSpPr txBox="1"/>
              <p:nvPr/>
            </p:nvSpPr>
            <p:spPr>
              <a:xfrm>
                <a:off x="3549653" y="3158850"/>
                <a:ext cx="1196033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d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0.242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DCCB3C8-A23F-A880-A302-ABFEEECC2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53" y="3158850"/>
                <a:ext cx="1196033" cy="276999"/>
              </a:xfrm>
              <a:prstGeom prst="rect">
                <a:avLst/>
              </a:prstGeom>
              <a:blipFill>
                <a:blip r:embed="rId6"/>
                <a:stretch>
                  <a:fillRect r="-3125" b="-8333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65EF664-023A-DB74-E24F-04F25C04B94A}"/>
              </a:ext>
            </a:extLst>
          </p:cNvPr>
          <p:cNvCxnSpPr>
            <a:cxnSpLocks/>
            <a:endCxn id="30" idx="0"/>
          </p:cNvCxnSpPr>
          <p:nvPr/>
        </p:nvCxnSpPr>
        <p:spPr bwMode="auto">
          <a:xfrm flipH="1">
            <a:off x="5651281" y="4186023"/>
            <a:ext cx="606339" cy="8747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8579413-3114-684E-89AF-C6C7F476F755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flipH="1">
            <a:off x="3414446" y="3297350"/>
            <a:ext cx="135207" cy="1624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0B7CFE-55DD-F1DD-6777-00B8A5B24E2E}"/>
              </a:ext>
            </a:extLst>
          </p:cNvPr>
          <p:cNvCxnSpPr>
            <a:cxnSpLocks/>
            <a:endCxn id="34" idx="3"/>
          </p:cNvCxnSpPr>
          <p:nvPr/>
        </p:nvCxnSpPr>
        <p:spPr bwMode="auto">
          <a:xfrm flipH="1" flipV="1">
            <a:off x="4745686" y="3297350"/>
            <a:ext cx="3410762" cy="10826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C5EC1FC-44CD-F7AB-3B5F-212C2903FC8B}"/>
                  </a:ext>
                </a:extLst>
              </p:cNvPr>
              <p:cNvSpPr txBox="1"/>
              <p:nvPr/>
            </p:nvSpPr>
            <p:spPr>
              <a:xfrm>
                <a:off x="3902441" y="4393471"/>
                <a:ext cx="1033937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−76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US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C5EC1FC-44CD-F7AB-3B5F-212C2903F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441" y="4393471"/>
                <a:ext cx="1033937" cy="276999"/>
              </a:xfrm>
              <a:prstGeom prst="rect">
                <a:avLst/>
              </a:prstGeom>
              <a:blipFill>
                <a:blip r:embed="rId7"/>
                <a:stretch>
                  <a:fillRect l="-2381" r="-3571" b="-8333"/>
                </a:stretch>
              </a:blipFill>
              <a:ln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9AB082F-E083-E12F-E90C-90FD0E90DEC0}"/>
              </a:ext>
            </a:extLst>
          </p:cNvPr>
          <p:cNvCxnSpPr>
            <a:cxnSpLocks/>
            <a:endCxn id="49" idx="1"/>
          </p:cNvCxnSpPr>
          <p:nvPr/>
        </p:nvCxnSpPr>
        <p:spPr bwMode="auto">
          <a:xfrm>
            <a:off x="3650808" y="4312315"/>
            <a:ext cx="251633" cy="219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E97BAF6-411E-911A-A06E-8D2494DD0433}"/>
              </a:ext>
            </a:extLst>
          </p:cNvPr>
          <p:cNvCxnSpPr>
            <a:cxnSpLocks/>
            <a:endCxn id="49" idx="0"/>
          </p:cNvCxnSpPr>
          <p:nvPr/>
        </p:nvCxnSpPr>
        <p:spPr bwMode="auto">
          <a:xfrm flipH="1">
            <a:off x="4419410" y="3697835"/>
            <a:ext cx="696766" cy="6956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D4A8663B-5377-9AC7-B5A7-953CB03D1D2D}"/>
              </a:ext>
            </a:extLst>
          </p:cNvPr>
          <p:cNvSpPr/>
          <p:nvPr/>
        </p:nvSpPr>
        <p:spPr bwMode="auto">
          <a:xfrm rot="5400000">
            <a:off x="4478669" y="3592224"/>
            <a:ext cx="1228960" cy="211222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60CA9-168E-49DE-FEB8-E21E392045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78230" y="1201510"/>
                <a:ext cx="7013770" cy="4992651"/>
              </a:xfrm>
            </p:spPr>
            <p:txBody>
              <a:bodyPr/>
              <a:lstStyle/>
              <a:p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∠≅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𝟕𝟔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on the circle </a:t>
                </a:r>
                <a:br>
                  <a:rPr lang="en-US" dirty="0"/>
                </a:br>
                <a:r>
                  <a:rPr lang="en-US" dirty="0">
                    <a:solidFill>
                      <a:schemeClr val="tx1"/>
                    </a:solidFill>
                  </a:rPr>
                  <a:t>ANGLE OF REFLECTION COEFFICIENT IN DEGREES</a:t>
                </a:r>
              </a:p>
              <a:p>
                <a:pPr lvl="1"/>
                <a:r>
                  <a:rPr lang="en-US" dirty="0"/>
                  <a:t>Mark with a </a:t>
                </a:r>
                <a:r>
                  <a:rPr lang="en-US" dirty="0">
                    <a:solidFill>
                      <a:srgbClr val="008000"/>
                    </a:solidFill>
                  </a:rPr>
                  <a:t>line</a:t>
                </a:r>
              </a:p>
              <a:p>
                <a:r>
                  <a:rPr lang="en-US" dirty="0"/>
                  <a:t>Locate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𝟐𝟒𝟐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on the ruler </a:t>
                </a:r>
                <a:br>
                  <a:rPr lang="en-US" dirty="0"/>
                </a:br>
                <a:r>
                  <a:rPr lang="en-US" dirty="0">
                    <a:solidFill>
                      <a:schemeClr val="tx1"/>
                    </a:solidFill>
                  </a:rPr>
                  <a:t>RFL. COEFF, E or I</a:t>
                </a:r>
              </a:p>
              <a:p>
                <a:pPr lvl="1"/>
                <a:r>
                  <a:rPr lang="en-US" dirty="0"/>
                  <a:t>Mark the point crossing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en-US" dirty="0"/>
                  <a:t>-line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60CA9-168E-49DE-FEB8-E21E392045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78230" y="1201510"/>
                <a:ext cx="7013770" cy="4992651"/>
              </a:xfrm>
              <a:blipFill>
                <a:blip r:embed="rId8"/>
                <a:stretch>
                  <a:fillRect l="-1264" t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19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6" grpId="0" animBg="1"/>
      <p:bldP spid="21" grpId="0" animBg="1"/>
      <p:bldP spid="29" grpId="0" animBg="1"/>
      <p:bldP spid="30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553CF1-35B6-5CD3-1451-120344F0F4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553CF1-35B6-5CD3-1451-120344F0F4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Arc 54">
            <a:extLst>
              <a:ext uri="{FF2B5EF4-FFF2-40B4-BE49-F238E27FC236}">
                <a16:creationId xmlns:a16="http://schemas.microsoft.com/office/drawing/2014/main" id="{248AC729-ED62-ED58-5C11-144CE250692C}"/>
              </a:ext>
            </a:extLst>
          </p:cNvPr>
          <p:cNvSpPr>
            <a:spLocks noChangeAspect="1"/>
          </p:cNvSpPr>
          <p:nvPr/>
        </p:nvSpPr>
        <p:spPr bwMode="auto">
          <a:xfrm>
            <a:off x="921205" y="3713541"/>
            <a:ext cx="8125449" cy="8183880"/>
          </a:xfrm>
          <a:prstGeom prst="arc">
            <a:avLst>
              <a:gd name="adj1" fmla="val 13030207"/>
              <a:gd name="adj2" fmla="val 14543616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CA0BB6-6E7D-31A9-4A0E-4BE1235B3AAB}"/>
              </a:ext>
            </a:extLst>
          </p:cNvPr>
          <p:cNvGrpSpPr/>
          <p:nvPr/>
        </p:nvGrpSpPr>
        <p:grpSpPr>
          <a:xfrm>
            <a:off x="457200" y="1051560"/>
            <a:ext cx="4992650" cy="5115442"/>
            <a:chOff x="457200" y="1047890"/>
            <a:chExt cx="4992650" cy="5115442"/>
          </a:xfrm>
        </p:grpSpPr>
        <p:pic>
          <p:nvPicPr>
            <p:cNvPr id="4" name="Picture 3" descr="Chart&#10;&#10;Description automatically generated">
              <a:extLst>
                <a:ext uri="{FF2B5EF4-FFF2-40B4-BE49-F238E27FC236}">
                  <a16:creationId xmlns:a16="http://schemas.microsoft.com/office/drawing/2014/main" id="{DEFC0300-A227-10C3-AC3A-382562F0F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80" t="5759" r="6862" b="31495"/>
            <a:stretch/>
          </p:blipFill>
          <p:spPr>
            <a:xfrm>
              <a:off x="457200" y="1047890"/>
              <a:ext cx="4992650" cy="5115442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6043439-FF4F-5640-F700-8659DF28AF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5195" y="3697835"/>
              <a:ext cx="123883" cy="49316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06F5065-D206-2865-08CA-51E8AF7443DB}"/>
                </a:ext>
              </a:extLst>
            </p:cNvPr>
            <p:cNvSpPr/>
            <p:nvPr/>
          </p:nvSpPr>
          <p:spPr bwMode="auto">
            <a:xfrm>
              <a:off x="3054690" y="4145280"/>
              <a:ext cx="91440" cy="9144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C5EC1FC-44CD-F7AB-3B5F-212C2903FC8B}"/>
                    </a:ext>
                  </a:extLst>
                </p:cNvPr>
                <p:cNvSpPr txBox="1"/>
                <p:nvPr/>
              </p:nvSpPr>
              <p:spPr>
                <a:xfrm>
                  <a:off x="3372888" y="3805283"/>
                  <a:ext cx="1644168" cy="2859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≅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0.242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76°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C5EC1FC-44CD-F7AB-3B5F-212C2903FC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888" y="3805283"/>
                  <a:ext cx="1644168" cy="285912"/>
                </a:xfrm>
                <a:prstGeom prst="rect">
                  <a:avLst/>
                </a:prstGeom>
                <a:blipFill>
                  <a:blip r:embed="rId4"/>
                  <a:stretch>
                    <a:fillRect l="-2290" r="-1527" b="-833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EC7923E5-4DA0-DB88-8EA7-378B922A7B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85195" y="2680102"/>
              <a:ext cx="2057400" cy="2066878"/>
            </a:xfrm>
            <a:prstGeom prst="arc">
              <a:avLst>
                <a:gd name="adj1" fmla="val 9103728"/>
                <a:gd name="adj2" fmla="val 10861961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E7ECFED-B56C-172A-D354-24462C977C0C}"/>
                </a:ext>
              </a:extLst>
            </p:cNvPr>
            <p:cNvCxnSpPr>
              <a:cxnSpLocks/>
              <a:stCxn id="49" idx="1"/>
            </p:cNvCxnSpPr>
            <p:nvPr/>
          </p:nvCxnSpPr>
          <p:spPr bwMode="auto">
            <a:xfrm flipH="1">
              <a:off x="3048340" y="3948239"/>
              <a:ext cx="324548" cy="84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60964D3-9DD5-E013-A0CA-C709E9BDA607}"/>
                    </a:ext>
                  </a:extLst>
                </p:cNvPr>
                <p:cNvSpPr txBox="1"/>
                <p:nvPr/>
              </p:nvSpPr>
              <p:spPr>
                <a:xfrm>
                  <a:off x="3748216" y="4387704"/>
                  <a:ext cx="1261564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≅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0.5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60964D3-9DD5-E013-A0CA-C709E9BDA6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8216" y="4387704"/>
                  <a:ext cx="126156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980" r="-2941" b="-3333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A98743-6D2F-50AE-B8B8-2403688B36EE}"/>
                </a:ext>
              </a:extLst>
            </p:cNvPr>
            <p:cNvCxnSpPr>
              <a:cxnSpLocks/>
              <a:stCxn id="23" idx="1"/>
              <a:endCxn id="12" idx="0"/>
            </p:cNvCxnSpPr>
            <p:nvPr/>
          </p:nvCxnSpPr>
          <p:spPr bwMode="auto">
            <a:xfrm flipH="1" flipV="1">
              <a:off x="3106972" y="4201281"/>
              <a:ext cx="641244" cy="3249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CAFF084B-B30B-9A66-7B21-184B04DC4AD7}"/>
                    </a:ext>
                  </a:extLst>
                </p:cNvPr>
                <p:cNvSpPr txBox="1"/>
                <p:nvPr/>
              </p:nvSpPr>
              <p:spPr>
                <a:xfrm>
                  <a:off x="1542369" y="3836646"/>
                  <a:ext cx="965008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≅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CAFF084B-B30B-9A66-7B21-184B04DC4A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2369" y="3836646"/>
                  <a:ext cx="96500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5195" r="-3896" b="-3750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5DE2D02-D221-7C24-52B2-0306BEC6EF0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507377" y="3983552"/>
              <a:ext cx="535425" cy="252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11BB411-E8A6-E6EA-6B2D-E922CE53EEA9}"/>
                    </a:ext>
                  </a:extLst>
                </p:cNvPr>
                <p:cNvSpPr txBox="1"/>
                <p:nvPr/>
              </p:nvSpPr>
              <p:spPr>
                <a:xfrm>
                  <a:off x="2629320" y="4842834"/>
                  <a:ext cx="1291251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7030A0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z</m:t>
                            </m:r>
                          </m:e>
                        </m:d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≅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−0.5</m:t>
                        </m:r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11BB411-E8A6-E6EA-6B2D-E922CE53E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9320" y="4842834"/>
                  <a:ext cx="1291251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3846" r="-2885" b="-12500"/>
                  </a:stretch>
                </a:blipFill>
                <a:ln>
                  <a:solidFill>
                    <a:srgbClr val="7030A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5F11E71-B629-8915-BD79-77844FF768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47900" y="4800600"/>
              <a:ext cx="381420" cy="18073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39A1E20-F6F6-56A5-E116-181CFC8E92B5}"/>
                </a:ext>
              </a:extLst>
            </p:cNvPr>
            <p:cNvSpPr/>
            <p:nvPr/>
          </p:nvSpPr>
          <p:spPr bwMode="auto">
            <a:xfrm>
              <a:off x="1638300" y="5257800"/>
              <a:ext cx="182880" cy="18288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5C13AF9-BE13-6E05-2332-68BE7863A135}"/>
                </a:ext>
              </a:extLst>
            </p:cNvPr>
            <p:cNvSpPr/>
            <p:nvPr/>
          </p:nvSpPr>
          <p:spPr bwMode="auto">
            <a:xfrm>
              <a:off x="2878160" y="3612164"/>
              <a:ext cx="182880" cy="18288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8D8906-5118-7CF4-31D8-BC108595106B}"/>
                  </a:ext>
                </a:extLst>
              </p:cNvPr>
              <p:cNvSpPr txBox="1"/>
              <p:nvPr/>
            </p:nvSpPr>
            <p:spPr>
              <a:xfrm>
                <a:off x="6324287" y="4236720"/>
                <a:ext cx="41835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25</m:t>
                          </m:r>
                        </m:e>
                      </m:d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8D8906-5118-7CF4-31D8-BC1085951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287" y="4236720"/>
                <a:ext cx="4183518" cy="276999"/>
              </a:xfrm>
              <a:prstGeom prst="rect">
                <a:avLst/>
              </a:prstGeom>
              <a:blipFill>
                <a:blip r:embed="rId9"/>
                <a:stretch>
                  <a:fillRect l="-604" t="-4348" r="-60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60CA9-168E-49DE-FEB8-E21E392045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06405" y="1201510"/>
                <a:ext cx="6695095" cy="4992651"/>
              </a:xfrm>
            </p:spPr>
            <p:txBody>
              <a:bodyPr/>
              <a:lstStyle/>
              <a:p>
                <a:r>
                  <a:rPr lang="en-US" dirty="0"/>
                  <a:t>Follow the real part circle to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br>
                  <a:rPr lang="en-US" dirty="0"/>
                </a:br>
                <a:r>
                  <a:rPr lang="en-US" dirty="0"/>
                  <a:t>on the real axis </a:t>
                </a:r>
                <a:br>
                  <a:rPr lang="en-US" dirty="0"/>
                </a:br>
                <a:r>
                  <a:rPr lang="en-US" dirty="0"/>
                  <a:t>RESISTANCE COMPONENT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)≅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/>
                  <a:t>Follow the imaginary part to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br>
                  <a:rPr lang="en-US" dirty="0"/>
                </a:br>
                <a:r>
                  <a:rPr lang="en-US" dirty="0"/>
                  <a:t>to the positive imaginary axis </a:t>
                </a:r>
                <a:br>
                  <a:rPr lang="en-US" dirty="0"/>
                </a:br>
                <a:r>
                  <a:rPr lang="en-US" dirty="0"/>
                  <a:t>CAPACITIVE REACTANCE COMPONENT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𝒋𝑿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  <a:p>
                <a:r>
                  <a:rPr lang="en-US" dirty="0"/>
                  <a:t>De-normalize the impedance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⇒ </m:t>
                    </m:r>
                  </m:oMath>
                </a14:m>
                <a:r>
                  <a:rPr lang="en-US" b="0" dirty="0"/>
                  <a:t>capacitive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60CA9-168E-49DE-FEB8-E21E392045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06405" y="1201510"/>
                <a:ext cx="6695095" cy="4992651"/>
              </a:xfrm>
              <a:blipFill>
                <a:blip r:embed="rId10"/>
                <a:stretch>
                  <a:fillRect l="-1323" t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231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7366-CCCB-E9BF-B133-5A7D3C7C5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Matching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B84716-B5B9-F879-8B71-ED899AE543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799" y="1086296"/>
                <a:ext cx="10342499" cy="5107865"/>
              </a:xfrm>
            </p:spPr>
            <p:txBody>
              <a:bodyPr/>
              <a:lstStyle/>
              <a:p>
                <a:r>
                  <a:rPr lang="en-US" dirty="0"/>
                  <a:t>As the imaginary part of the impedance is negative,</a:t>
                </a:r>
                <a:br>
                  <a:rPr lang="en-US" dirty="0"/>
                </a:br>
                <a:r>
                  <a:rPr lang="en-US" dirty="0"/>
                  <a:t>the lumped-element equivalent series-impedance circuit is a RC series circuit</a:t>
                </a:r>
              </a:p>
              <a:p>
                <a:pPr lvl="1"/>
                <a:r>
                  <a:rPr lang="en-US" dirty="0"/>
                  <a:t>We are in the lower, capacitive half plane of the Smith chart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1771650" lvl="4" indent="0">
                  <a:buNone/>
                </a:pPr>
                <a:endParaRPr lang="en-US" dirty="0"/>
              </a:p>
              <a:p>
                <a:pPr marL="1771650" lvl="4" indent="0">
                  <a:buNone/>
                </a:pPr>
                <a:endParaRPr lang="en-US" dirty="0"/>
              </a:p>
              <a:p>
                <a:r>
                  <a:rPr lang="en-US" dirty="0"/>
                  <a:t>We need to compensate the capacitive element </a:t>
                </a:r>
                <a:br>
                  <a:rPr lang="en-US" dirty="0"/>
                </a:br>
                <a:r>
                  <a:rPr lang="en-US" dirty="0"/>
                  <a:t>by an inductive series element to get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𝟓𝟎𝟎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𝑴𝑯𝒛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This is called a “dual” network: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This is equivalent with the Smith chart operation: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B84716-B5B9-F879-8B71-ED899AE543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1086296"/>
                <a:ext cx="10342499" cy="5107865"/>
              </a:xfrm>
              <a:blipFill>
                <a:blip r:embed="rId2"/>
                <a:stretch>
                  <a:fillRect l="-735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12">
            <a:extLst>
              <a:ext uri="{FF2B5EF4-FFF2-40B4-BE49-F238E27FC236}">
                <a16:creationId xmlns:a16="http://schemas.microsoft.com/office/drawing/2014/main" id="{DE8A8727-580C-4BDE-F96E-F7BFBF2DCA5D}"/>
              </a:ext>
            </a:extLst>
          </p:cNvPr>
          <p:cNvSpPr>
            <a:spLocks noChangeAspect="1"/>
          </p:cNvSpPr>
          <p:nvPr/>
        </p:nvSpPr>
        <p:spPr bwMode="auto">
          <a:xfrm>
            <a:off x="11155298" y="2343044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Oval 245">
            <a:extLst>
              <a:ext uri="{FF2B5EF4-FFF2-40B4-BE49-F238E27FC236}">
                <a16:creationId xmlns:a16="http://schemas.microsoft.com/office/drawing/2014/main" id="{28E802D8-80E3-A954-9B97-BE6C8480ED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192605" y="225584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8" name="Oval 245">
            <a:extLst>
              <a:ext uri="{FF2B5EF4-FFF2-40B4-BE49-F238E27FC236}">
                <a16:creationId xmlns:a16="http://schemas.microsoft.com/office/drawing/2014/main" id="{B4A1C884-3176-AF38-8871-6A31D8308E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193130" y="377742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C70454-65E6-B99A-E378-CC4E499AE4A0}"/>
                  </a:ext>
                </a:extLst>
              </p:cNvPr>
              <p:cNvSpPr txBox="1"/>
              <p:nvPr/>
            </p:nvSpPr>
            <p:spPr>
              <a:xfrm>
                <a:off x="11482387" y="2585544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C70454-65E6-B99A-E378-CC4E499AE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2387" y="2585544"/>
                <a:ext cx="218330" cy="276999"/>
              </a:xfrm>
              <a:prstGeom prst="rect">
                <a:avLst/>
              </a:prstGeom>
              <a:blipFill>
                <a:blip r:embed="rId3"/>
                <a:stretch>
                  <a:fillRect l="-22222" r="-16667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10">
            <a:extLst>
              <a:ext uri="{FF2B5EF4-FFF2-40B4-BE49-F238E27FC236}">
                <a16:creationId xmlns:a16="http://schemas.microsoft.com/office/drawing/2014/main" id="{DE4AB9C7-3C3B-C654-1166-2932F7893DBF}"/>
              </a:ext>
            </a:extLst>
          </p:cNvPr>
          <p:cNvGrpSpPr>
            <a:grpSpLocks/>
          </p:cNvGrpSpPr>
          <p:nvPr/>
        </p:nvGrpSpPr>
        <p:grpSpPr bwMode="auto">
          <a:xfrm>
            <a:off x="11079667" y="3017117"/>
            <a:ext cx="304800" cy="762000"/>
            <a:chOff x="3216" y="1728"/>
            <a:chExt cx="192" cy="480"/>
          </a:xfrm>
        </p:grpSpPr>
        <p:sp>
          <p:nvSpPr>
            <p:cNvPr id="37" name="Line 8">
              <a:extLst>
                <a:ext uri="{FF2B5EF4-FFF2-40B4-BE49-F238E27FC236}">
                  <a16:creationId xmlns:a16="http://schemas.microsoft.com/office/drawing/2014/main" id="{1065BCEB-1392-619E-6591-A2FE631AABD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9">
              <a:extLst>
                <a:ext uri="{FF2B5EF4-FFF2-40B4-BE49-F238E27FC236}">
                  <a16:creationId xmlns:a16="http://schemas.microsoft.com/office/drawing/2014/main" id="{6CFAE2A1-5CBE-6C34-AEF3-5826DFB9437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">
              <a:extLst>
                <a:ext uri="{FF2B5EF4-FFF2-40B4-BE49-F238E27FC236}">
                  <a16:creationId xmlns:a16="http://schemas.microsoft.com/office/drawing/2014/main" id="{F4363A3F-EE2E-12ED-ECB4-9261C636183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1">
              <a:extLst>
                <a:ext uri="{FF2B5EF4-FFF2-40B4-BE49-F238E27FC236}">
                  <a16:creationId xmlns:a16="http://schemas.microsoft.com/office/drawing/2014/main" id="{14D01BD9-24AD-7693-AEB0-411F8DADFB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F567229-59FC-B2A2-2944-B741C27303BF}"/>
                  </a:ext>
                </a:extLst>
              </p:cNvPr>
              <p:cNvSpPr txBox="1"/>
              <p:nvPr/>
            </p:nvSpPr>
            <p:spPr>
              <a:xfrm>
                <a:off x="11482258" y="3250201"/>
                <a:ext cx="2121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F567229-59FC-B2A2-2944-B741C2730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2258" y="3250201"/>
                <a:ext cx="212109" cy="276999"/>
              </a:xfrm>
              <a:prstGeom prst="rect">
                <a:avLst/>
              </a:prstGeom>
              <a:blipFill>
                <a:blip r:embed="rId4"/>
                <a:stretch>
                  <a:fillRect l="-23529" r="-17647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F84B96-CDF4-981F-334D-93B9DB0C4414}"/>
                  </a:ext>
                </a:extLst>
              </p:cNvPr>
              <p:cNvSpPr txBox="1"/>
              <p:nvPr/>
            </p:nvSpPr>
            <p:spPr>
              <a:xfrm>
                <a:off x="10607160" y="2927618"/>
                <a:ext cx="2060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F84B96-CDF4-981F-334D-93B9DB0C4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7160" y="2927618"/>
                <a:ext cx="206018" cy="276999"/>
              </a:xfrm>
              <a:prstGeom prst="rect">
                <a:avLst/>
              </a:prstGeom>
              <a:blipFill>
                <a:blip r:embed="rId5"/>
                <a:stretch>
                  <a:fillRect l="-23529" r="-17647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BD55D23-9051-B9A5-E804-FB3ECB606482}"/>
              </a:ext>
            </a:extLst>
          </p:cNvPr>
          <p:cNvCxnSpPr>
            <a:cxnSpLocks/>
            <a:stCxn id="44" idx="0"/>
            <a:endCxn id="13" idx="4"/>
          </p:cNvCxnSpPr>
          <p:nvPr/>
        </p:nvCxnSpPr>
        <p:spPr bwMode="auto">
          <a:xfrm flipV="1">
            <a:off x="10710169" y="2332049"/>
            <a:ext cx="4438" cy="5955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D7C35E3-99BE-B296-802C-ADEBDC565AA9}"/>
              </a:ext>
            </a:extLst>
          </p:cNvPr>
          <p:cNvCxnSpPr>
            <a:cxnSpLocks/>
            <a:stCxn id="44" idx="2"/>
            <a:endCxn id="15" idx="0"/>
          </p:cNvCxnSpPr>
          <p:nvPr/>
        </p:nvCxnSpPr>
        <p:spPr bwMode="auto">
          <a:xfrm>
            <a:off x="10710169" y="3204617"/>
            <a:ext cx="4438" cy="5728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300941-8A6B-8D1D-4D09-A249C173A518}"/>
                  </a:ext>
                </a:extLst>
              </p:cNvPr>
              <p:cNvSpPr txBox="1"/>
              <p:nvPr/>
            </p:nvSpPr>
            <p:spPr>
              <a:xfrm>
                <a:off x="1682311" y="2050467"/>
                <a:ext cx="5834161" cy="14149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𝑗𝑋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50−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e>
                      </m:d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=25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500∙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25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12.7 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𝑝𝐹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300941-8A6B-8D1D-4D09-A249C173A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311" y="2050467"/>
                <a:ext cx="5834161" cy="1414939"/>
              </a:xfrm>
              <a:prstGeom prst="rect">
                <a:avLst/>
              </a:prstGeom>
              <a:blipFill>
                <a:blip r:embed="rId6"/>
                <a:stretch>
                  <a:fillRect l="-1304" t="-1786" r="-217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95447A-2A05-54F5-EDFA-7EE511800DC7}"/>
                  </a:ext>
                </a:extLst>
              </p:cNvPr>
              <p:cNvSpPr txBox="1"/>
              <p:nvPr/>
            </p:nvSpPr>
            <p:spPr>
              <a:xfrm>
                <a:off x="5219700" y="4429577"/>
                <a:ext cx="2370008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95447A-2A05-54F5-EDFA-7EE511800D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700" y="4429577"/>
                <a:ext cx="2370008" cy="520399"/>
              </a:xfrm>
              <a:prstGeom prst="rect">
                <a:avLst/>
              </a:prstGeom>
              <a:blipFill>
                <a:blip r:embed="rId7"/>
                <a:stretch>
                  <a:fillRect l="-532" t="-4762" r="-1064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C69CC2-642C-8799-43E3-303E5BB2A605}"/>
                  </a:ext>
                </a:extLst>
              </p:cNvPr>
              <p:cNvSpPr txBox="1"/>
              <p:nvPr/>
            </p:nvSpPr>
            <p:spPr>
              <a:xfrm>
                <a:off x="7126714" y="5236204"/>
                <a:ext cx="3625993" cy="8030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br>
                  <a:rPr lang="en-US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25 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500∙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=7.96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C69CC2-642C-8799-43E3-303E5BB2A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6714" y="5236204"/>
                <a:ext cx="3625993" cy="803040"/>
              </a:xfrm>
              <a:prstGeom prst="rect">
                <a:avLst/>
              </a:prstGeom>
              <a:blipFill>
                <a:blip r:embed="rId8"/>
                <a:stretch>
                  <a:fillRect l="-2448" t="-3125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C37FBD-0E0D-CC69-FED2-33E09B951E77}"/>
              </a:ext>
            </a:extLst>
          </p:cNvPr>
          <p:cNvCxnSpPr>
            <a:cxnSpLocks/>
          </p:cNvCxnSpPr>
          <p:nvPr/>
        </p:nvCxnSpPr>
        <p:spPr bwMode="auto">
          <a:xfrm flipH="1">
            <a:off x="10735405" y="2293949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Oval 245">
            <a:extLst>
              <a:ext uri="{FF2B5EF4-FFF2-40B4-BE49-F238E27FC236}">
                <a16:creationId xmlns:a16="http://schemas.microsoft.com/office/drawing/2014/main" id="{53AB9CB6-DCE6-B18F-721B-1AF78072D2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76507" y="225584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69BDE6-4603-C0A6-6DDC-015E6E11976C}"/>
              </a:ext>
            </a:extLst>
          </p:cNvPr>
          <p:cNvCxnSpPr>
            <a:cxnSpLocks/>
          </p:cNvCxnSpPr>
          <p:nvPr/>
        </p:nvCxnSpPr>
        <p:spPr bwMode="auto">
          <a:xfrm flipH="1">
            <a:off x="10735405" y="3815523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245">
            <a:extLst>
              <a:ext uri="{FF2B5EF4-FFF2-40B4-BE49-F238E27FC236}">
                <a16:creationId xmlns:a16="http://schemas.microsoft.com/office/drawing/2014/main" id="{AE378C98-709C-E5B1-4BBE-2599EDE76D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76507" y="377742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DC60572-42BE-8FA5-0D52-571913E6A5D4}"/>
              </a:ext>
            </a:extLst>
          </p:cNvPr>
          <p:cNvGrpSpPr/>
          <p:nvPr/>
        </p:nvGrpSpPr>
        <p:grpSpPr>
          <a:xfrm rot="5400000">
            <a:off x="10234330" y="1928919"/>
            <a:ext cx="145418" cy="730060"/>
            <a:chOff x="9902196" y="2156763"/>
            <a:chExt cx="145418" cy="73006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D17BE4E-A1CF-CF49-1E86-047ADC149DA1}"/>
                </a:ext>
              </a:extLst>
            </p:cNvPr>
            <p:cNvSpPr/>
            <p:nvPr/>
          </p:nvSpPr>
          <p:spPr bwMode="auto">
            <a:xfrm rot="5400000">
              <a:off x="9794905" y="2450335"/>
              <a:ext cx="360000" cy="14541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7D58DB0-8E77-78A2-B85B-DC1F959B71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77482" y="2156763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3A1A7D4-159F-9B8D-F653-B02ACC4026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76247" y="2706869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079FDFA-6804-2B13-22D6-CA946AEB210C}"/>
              </a:ext>
            </a:extLst>
          </p:cNvPr>
          <p:cNvCxnSpPr>
            <a:cxnSpLocks/>
            <a:endCxn id="30" idx="6"/>
          </p:cNvCxnSpPr>
          <p:nvPr/>
        </p:nvCxnSpPr>
        <p:spPr bwMode="auto">
          <a:xfrm flipH="1">
            <a:off x="9942009" y="3815523"/>
            <a:ext cx="730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al 245">
            <a:extLst>
              <a:ext uri="{FF2B5EF4-FFF2-40B4-BE49-F238E27FC236}">
                <a16:creationId xmlns:a16="http://schemas.microsoft.com/office/drawing/2014/main" id="{6A790643-99A6-9632-7681-5A349F1930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65284" y="225584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30" name="Oval 245">
            <a:extLst>
              <a:ext uri="{FF2B5EF4-FFF2-40B4-BE49-F238E27FC236}">
                <a16:creationId xmlns:a16="http://schemas.microsoft.com/office/drawing/2014/main" id="{64F55E32-A54D-1510-3DAC-59515AB0B2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65809" y="377742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E54AA8E-87AF-5693-2EFF-57E3D4B03336}"/>
                  </a:ext>
                </a:extLst>
              </p:cNvPr>
              <p:cNvSpPr txBox="1"/>
              <p:nvPr/>
            </p:nvSpPr>
            <p:spPr>
              <a:xfrm>
                <a:off x="9448800" y="2927618"/>
                <a:ext cx="90373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E54AA8E-87AF-5693-2EFF-57E3D4B03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0" y="2927618"/>
                <a:ext cx="903732" cy="276999"/>
              </a:xfrm>
              <a:prstGeom prst="rect">
                <a:avLst/>
              </a:prstGeom>
              <a:blipFill>
                <a:blip r:embed="rId9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3466358-DF6F-5B16-2493-908169B0A150}"/>
              </a:ext>
            </a:extLst>
          </p:cNvPr>
          <p:cNvCxnSpPr>
            <a:cxnSpLocks/>
            <a:stCxn id="32" idx="0"/>
          </p:cNvCxnSpPr>
          <p:nvPr/>
        </p:nvCxnSpPr>
        <p:spPr bwMode="auto">
          <a:xfrm flipV="1">
            <a:off x="9900666" y="2332049"/>
            <a:ext cx="4074" cy="5955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5413BFA-1AC3-D41E-FA2B-AC004B9F1C82}"/>
              </a:ext>
            </a:extLst>
          </p:cNvPr>
          <p:cNvCxnSpPr>
            <a:cxnSpLocks/>
            <a:stCxn id="32" idx="2"/>
          </p:cNvCxnSpPr>
          <p:nvPr/>
        </p:nvCxnSpPr>
        <p:spPr bwMode="auto">
          <a:xfrm>
            <a:off x="9900666" y="3204617"/>
            <a:ext cx="4074" cy="5728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50CECE3-D92E-1A0F-B8D1-ED3BB872522A}"/>
                  </a:ext>
                </a:extLst>
              </p:cNvPr>
              <p:cNvSpPr txBox="1"/>
              <p:nvPr/>
            </p:nvSpPr>
            <p:spPr>
              <a:xfrm>
                <a:off x="10219333" y="2447044"/>
                <a:ext cx="2060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50CECE3-D92E-1A0F-B8D1-ED3BB8725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9333" y="2447044"/>
                <a:ext cx="206018" cy="276999"/>
              </a:xfrm>
              <a:prstGeom prst="rect">
                <a:avLst/>
              </a:prstGeom>
              <a:blipFill>
                <a:blip r:embed="rId10"/>
                <a:stretch>
                  <a:fillRect l="-11765" r="-1176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DEBBC7A-463E-7C3B-370E-FF955A2BB2FF}"/>
                  </a:ext>
                </a:extLst>
              </p:cNvPr>
              <p:cNvSpPr txBox="1"/>
              <p:nvPr/>
            </p:nvSpPr>
            <p:spPr>
              <a:xfrm>
                <a:off x="10220270" y="2444548"/>
                <a:ext cx="2060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DEBBC7A-463E-7C3B-370E-FF955A2BB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270" y="2444548"/>
                <a:ext cx="206018" cy="276999"/>
              </a:xfrm>
              <a:prstGeom prst="rect">
                <a:avLst/>
              </a:prstGeom>
              <a:blipFill>
                <a:blip r:embed="rId11"/>
                <a:stretch>
                  <a:fillRect l="-17647" r="-17647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209">
            <a:extLst>
              <a:ext uri="{FF2B5EF4-FFF2-40B4-BE49-F238E27FC236}">
                <a16:creationId xmlns:a16="http://schemas.microsoft.com/office/drawing/2014/main" id="{33950412-C4D0-24BA-B8B2-C5E32EAEF92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30839" y="1916439"/>
            <a:ext cx="152400" cy="762000"/>
            <a:chOff x="3935" y="1728"/>
            <a:chExt cx="96" cy="480"/>
          </a:xfrm>
        </p:grpSpPr>
        <p:sp>
          <p:nvSpPr>
            <p:cNvPr id="57" name="Arc 59">
              <a:extLst>
                <a:ext uri="{FF2B5EF4-FFF2-40B4-BE49-F238E27FC236}">
                  <a16:creationId xmlns:a16="http://schemas.microsoft.com/office/drawing/2014/main" id="{DE57CF98-0C1B-EAA3-4E08-7B97A0BEAA6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Arc 60">
              <a:extLst>
                <a:ext uri="{FF2B5EF4-FFF2-40B4-BE49-F238E27FC236}">
                  <a16:creationId xmlns:a16="http://schemas.microsoft.com/office/drawing/2014/main" id="{532E9A1F-2970-B736-1279-EEC6D3E8A3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Arc 61">
              <a:extLst>
                <a:ext uri="{FF2B5EF4-FFF2-40B4-BE49-F238E27FC236}">
                  <a16:creationId xmlns:a16="http://schemas.microsoft.com/office/drawing/2014/main" id="{6F4040AE-8800-C5FF-0667-7197734EE6A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Arc 62">
              <a:extLst>
                <a:ext uri="{FF2B5EF4-FFF2-40B4-BE49-F238E27FC236}">
                  <a16:creationId xmlns:a16="http://schemas.microsoft.com/office/drawing/2014/main" id="{8ED64DB0-9EA8-F52D-D108-32CF020FB52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63">
              <a:extLst>
                <a:ext uri="{FF2B5EF4-FFF2-40B4-BE49-F238E27FC236}">
                  <a16:creationId xmlns:a16="http://schemas.microsoft.com/office/drawing/2014/main" id="{A62E2F8F-B11A-6085-FFE4-E2B1F40DF4A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64">
              <a:extLst>
                <a:ext uri="{FF2B5EF4-FFF2-40B4-BE49-F238E27FC236}">
                  <a16:creationId xmlns:a16="http://schemas.microsoft.com/office/drawing/2014/main" id="{C295ECBE-CC98-04DC-3022-3DB7CE94417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Arc 65">
              <a:extLst>
                <a:ext uri="{FF2B5EF4-FFF2-40B4-BE49-F238E27FC236}">
                  <a16:creationId xmlns:a16="http://schemas.microsoft.com/office/drawing/2014/main" id="{EBEFF794-75AF-F8EC-B6E9-6EC9FB89C71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Arc 66">
              <a:extLst>
                <a:ext uri="{FF2B5EF4-FFF2-40B4-BE49-F238E27FC236}">
                  <a16:creationId xmlns:a16="http://schemas.microsoft.com/office/drawing/2014/main" id="{6328228F-E507-C8FB-FDAD-241F0B720DC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rc 67">
              <a:extLst>
                <a:ext uri="{FF2B5EF4-FFF2-40B4-BE49-F238E27FC236}">
                  <a16:creationId xmlns:a16="http://schemas.microsoft.com/office/drawing/2014/main" id="{7A8D77FB-2AB5-E1B1-C48B-8043E6AA514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Arc 68">
              <a:extLst>
                <a:ext uri="{FF2B5EF4-FFF2-40B4-BE49-F238E27FC236}">
                  <a16:creationId xmlns:a16="http://schemas.microsoft.com/office/drawing/2014/main" id="{46007DB7-7832-BCFD-D256-42DAE8CA69D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Arc 69">
              <a:extLst>
                <a:ext uri="{FF2B5EF4-FFF2-40B4-BE49-F238E27FC236}">
                  <a16:creationId xmlns:a16="http://schemas.microsoft.com/office/drawing/2014/main" id="{D0D44ABF-17F2-03D6-AE3F-1F9937769AE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rc 70">
              <a:extLst>
                <a:ext uri="{FF2B5EF4-FFF2-40B4-BE49-F238E27FC236}">
                  <a16:creationId xmlns:a16="http://schemas.microsoft.com/office/drawing/2014/main" id="{309859A7-D45D-7E98-4F21-7BDAE6C71DF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Arc 71">
              <a:extLst>
                <a:ext uri="{FF2B5EF4-FFF2-40B4-BE49-F238E27FC236}">
                  <a16:creationId xmlns:a16="http://schemas.microsoft.com/office/drawing/2014/main" id="{F98FA2DC-F11F-9172-84EC-72FD6508DA8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244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9" grpId="0" animBg="1"/>
      <p:bldP spid="30" grpId="0" animBg="1"/>
      <p:bldP spid="32" grpId="0"/>
      <p:bldP spid="51" grpId="0"/>
      <p:bldP spid="51" grpId="1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8258AA-7665-C742-A297-7098449C60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lIns="90000">
                <a:normAutofit fontScale="92500"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is a special type of a parametric plot for the complex impedance or admittance, mapped to the complex reflection coefficient.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The use of the </a:t>
                </a:r>
                <a:r>
                  <a:rPr lang="en-US" i="1" dirty="0"/>
                  <a:t>Smith</a:t>
                </a:r>
                <a:r>
                  <a:rPr lang="en-US" dirty="0"/>
                  <a:t> chart can be viewed in two ways: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As a calculation and impedance matching tool as originally envisioned.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However, today this will happen rather rarely!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Please notice: All the examples presented are based on the paper-style </a:t>
                </a:r>
                <a:r>
                  <a:rPr lang="en-US" i="1" dirty="0"/>
                  <a:t>Smith</a:t>
                </a:r>
                <a:r>
                  <a:rPr lang="en-US" dirty="0"/>
                  <a:t> chart, </a:t>
                </a:r>
                <a:br>
                  <a:rPr lang="en-US" dirty="0"/>
                </a:br>
                <a:r>
                  <a:rPr lang="en-US" dirty="0"/>
                  <a:t>which is always based on an unitless, normalized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 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As a visualization tool for the complex impedance, along with the reflection coefficient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Still very popular and useful for displaying and analyzing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𝑖𝑖</m:t>
                        </m:r>
                      </m:sub>
                    </m:sSub>
                  </m:oMath>
                </a14:m>
                <a:r>
                  <a:rPr lang="en-US" dirty="0"/>
                  <a:t> on a vector network analyzer, also used in data-sheets, and RF simulation and education software.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Here the </a:t>
                </a:r>
                <a:r>
                  <a:rPr lang="en-US" i="1" dirty="0"/>
                  <a:t>Smith</a:t>
                </a:r>
                <a:r>
                  <a:rPr lang="en-US" dirty="0"/>
                  <a:t> chart utilizes the actual complex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in units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! Markers on the parametric trace give all relevant information, including the element values of a selected equivalent circuit.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Old, but excellent information on transmission-lines and standing waves: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cs typeface="Arial" charset="0"/>
                    <a:hlinkClick r:id="rId2"/>
                  </a:rPr>
                  <a:t>https://www.youtube.com/watch?v=I9m2w4DgeVk</a:t>
                </a:r>
                <a:endParaRPr lang="en-US" dirty="0">
                  <a:cs typeface="Arial" charset="0"/>
                </a:endParaRP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hlinkClick r:id="rId3"/>
                  </a:rPr>
                  <a:t>https://www.youtube.com/watch?v=DovunOxlY1k&amp;t=38s</a:t>
                </a:r>
                <a:endParaRPr lang="en-US" dirty="0"/>
              </a:p>
              <a:p>
                <a:pPr>
                  <a:lnSpc>
                    <a:spcPct val="110000"/>
                  </a:lnSpc>
                </a:pPr>
                <a:r>
                  <a:rPr lang="en-US" i="1" dirty="0"/>
                  <a:t>Smith</a:t>
                </a:r>
                <a:r>
                  <a:rPr lang="en-US" dirty="0"/>
                  <a:t> chart education software (only for MS-Windows):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hlinkClick r:id="rId4"/>
                  </a:rPr>
                  <a:t>https://www.fritz.dellsperger.net/smith.html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8258AA-7665-C742-A297-7098449C60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 l="-719" t="-1737" b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54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A584-86AA-B24E-A6F9-7150A9EF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E20B7-1719-2C4C-BDD4-80720E806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86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3081-5042-2F43-B005-C60D92AF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This is a “bilinear” transformation with the following properties:</a:t>
                </a:r>
              </a:p>
              <a:p>
                <a:r>
                  <a:rPr lang="en-US" dirty="0"/>
                  <a:t>Generalized circles are transformed into generalized circles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r>
                  <a:rPr lang="en-US" dirty="0"/>
                  <a:t>Angles are preserved locally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  <a:blipFill>
                <a:blip r:embed="rId2"/>
                <a:stretch>
                  <a:fillRect l="-897" t="-2367" b="-5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184367-C148-6342-873B-0C1F219016A1}"/>
              </a:ext>
            </a:extLst>
          </p:cNvPr>
          <p:cNvSpPr txBox="1">
            <a:spLocks/>
          </p:cNvSpPr>
          <p:nvPr/>
        </p:nvSpPr>
        <p:spPr bwMode="auto">
          <a:xfrm>
            <a:off x="4637933" y="1922086"/>
            <a:ext cx="6644065" cy="7392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r>
              <a:rPr lang="en-US" kern="0" dirty="0"/>
              <a:t>a straight line is equivalent to a circle with infinite radius</a:t>
            </a:r>
          </a:p>
          <a:p>
            <a:pPr lvl="2"/>
            <a:r>
              <a:rPr lang="en-US" kern="0" dirty="0"/>
              <a:t>a circle is defined by 3 points</a:t>
            </a:r>
          </a:p>
          <a:p>
            <a:pPr lvl="2"/>
            <a:r>
              <a:rPr lang="en-US" kern="0" dirty="0"/>
              <a:t>a straight line is defined by 2 points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</p:txBody>
      </p:sp>
      <p:grpSp>
        <p:nvGrpSpPr>
          <p:cNvPr id="5" name="Group 73">
            <a:extLst>
              <a:ext uri="{FF2B5EF4-FFF2-40B4-BE49-F238E27FC236}">
                <a16:creationId xmlns:a16="http://schemas.microsoft.com/office/drawing/2014/main" id="{75FBB93E-21D5-A647-A4F4-E6D706A7251F}"/>
              </a:ext>
            </a:extLst>
          </p:cNvPr>
          <p:cNvGrpSpPr>
            <a:grpSpLocks/>
          </p:cNvGrpSpPr>
          <p:nvPr/>
        </p:nvGrpSpPr>
        <p:grpSpPr bwMode="auto">
          <a:xfrm>
            <a:off x="2221488" y="3161067"/>
            <a:ext cx="2863850" cy="2779712"/>
            <a:chOff x="1188720" y="3265201"/>
            <a:chExt cx="2642616" cy="2779776"/>
          </a:xfrm>
        </p:grpSpPr>
        <p:sp>
          <p:nvSpPr>
            <p:cNvPr id="6" name="Rectangle 66">
              <a:extLst>
                <a:ext uri="{FF2B5EF4-FFF2-40B4-BE49-F238E27FC236}">
                  <a16:creationId xmlns:a16="http://schemas.microsoft.com/office/drawing/2014/main" id="{893309FA-124E-2A4C-B081-1876CDD96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650" y="4654550"/>
              <a:ext cx="285750" cy="285750"/>
            </a:xfrm>
            <a:prstGeom prst="rect">
              <a:avLst/>
            </a:pr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7" name="Straight Connector 36">
              <a:extLst>
                <a:ext uri="{FF2B5EF4-FFF2-40B4-BE49-F238E27FC236}">
                  <a16:creationId xmlns:a16="http://schemas.microsoft.com/office/drawing/2014/main" id="{04FAB5BD-46E3-D244-B052-C9D31890B9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5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" name="Straight Connector 37">
              <a:extLst>
                <a:ext uri="{FF2B5EF4-FFF2-40B4-BE49-F238E27FC236}">
                  <a16:creationId xmlns:a16="http://schemas.microsoft.com/office/drawing/2014/main" id="{1F51D6E8-FC08-E746-B35B-59DFE67ACE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960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9" name="Straight Connector 38">
              <a:extLst>
                <a:ext uri="{FF2B5EF4-FFF2-40B4-BE49-F238E27FC236}">
                  <a16:creationId xmlns:a16="http://schemas.microsoft.com/office/drawing/2014/main" id="{05132376-4001-5F43-8BCC-AB5D0CA695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5824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" name="Straight Connector 39">
              <a:extLst>
                <a:ext uri="{FF2B5EF4-FFF2-40B4-BE49-F238E27FC236}">
                  <a16:creationId xmlns:a16="http://schemas.microsoft.com/office/drawing/2014/main" id="{296B1423-E935-C746-B7D4-A8EFB59CE9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68402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Straight Connector 40">
              <a:extLst>
                <a:ext uri="{FF2B5EF4-FFF2-40B4-BE49-F238E27FC236}">
                  <a16:creationId xmlns:a16="http://schemas.microsoft.com/office/drawing/2014/main" id="{06B84BBF-8954-9444-A88D-0F96D7355F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240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64E7FBE8-2CD4-644C-9139-C165A003A18B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980406" y="2789714"/>
              <a:ext cx="824548" cy="2407920"/>
              <a:chOff x="3900646" y="3521234"/>
              <a:chExt cx="824548" cy="2407920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87A7CC5-D3CB-224E-8CFF-BD95B10C0DBB}"/>
                  </a:ext>
                </a:extLst>
              </p:cNvPr>
              <p:cNvCxnSpPr/>
              <p:nvPr/>
            </p:nvCxnSpPr>
            <p:spPr bwMode="auto">
              <a:xfrm rot="5400000">
                <a:off x="2731555" y="4724560"/>
                <a:ext cx="2408237" cy="1587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43F6405-A562-7340-A7DE-F22E5097EFB3}"/>
                  </a:ext>
                </a:extLst>
              </p:cNvPr>
              <p:cNvCxnSpPr/>
              <p:nvPr/>
            </p:nvCxnSpPr>
            <p:spPr bwMode="auto">
              <a:xfrm rot="5400000">
                <a:off x="3006199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A307918-2378-8F40-9AAB-BBC9B24D05E1}"/>
                  </a:ext>
                </a:extLst>
              </p:cNvPr>
              <p:cNvCxnSpPr/>
              <p:nvPr/>
            </p:nvCxnSpPr>
            <p:spPr bwMode="auto">
              <a:xfrm rot="5400000">
                <a:off x="3555487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" name="Group 53">
              <a:extLst>
                <a:ext uri="{FF2B5EF4-FFF2-40B4-BE49-F238E27FC236}">
                  <a16:creationId xmlns:a16="http://schemas.microsoft.com/office/drawing/2014/main" id="{F18FB872-1149-2748-B338-3C900A78F7B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1980406" y="4153694"/>
              <a:ext cx="824548" cy="2407920"/>
              <a:chOff x="3900646" y="3521234"/>
              <a:chExt cx="824548" cy="2407920"/>
            </a:xfrm>
          </p:grpSpPr>
          <p:cxnSp>
            <p:nvCxnSpPr>
              <p:cNvPr id="20" name="Straight Connector 54">
                <a:extLst>
                  <a:ext uri="{FF2B5EF4-FFF2-40B4-BE49-F238E27FC236}">
                    <a16:creationId xmlns:a16="http://schemas.microsoft.com/office/drawing/2014/main" id="{8FD82D4D-C008-D642-B5E1-E22CAB6DE2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69748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1" name="Straight Connector 55">
                <a:extLst>
                  <a:ext uri="{FF2B5EF4-FFF2-40B4-BE49-F238E27FC236}">
                    <a16:creationId xmlns:a16="http://schemas.microsoft.com/office/drawing/2014/main" id="{F0F74E55-209C-084F-A841-3D1FE7DF0F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97180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2" name="Straight Connector 56">
                <a:extLst>
                  <a:ext uri="{FF2B5EF4-FFF2-40B4-BE49-F238E27FC236}">
                    <a16:creationId xmlns:a16="http://schemas.microsoft.com/office/drawing/2014/main" id="{91DA5228-4B6D-4642-B648-4CA73CA238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52044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14" name="Straight Arrow Connector 62">
              <a:extLst>
                <a:ext uri="{FF2B5EF4-FFF2-40B4-BE49-F238E27FC236}">
                  <a16:creationId xmlns:a16="http://schemas.microsoft.com/office/drawing/2014/main" id="{CCE98C50-610D-754C-A20D-A457674D28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257300" y="4145280"/>
              <a:ext cx="1866900" cy="182118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Straight Arrow Connector 27">
              <a:extLst>
                <a:ext uri="{FF2B5EF4-FFF2-40B4-BE49-F238E27FC236}">
                  <a16:creationId xmlns:a16="http://schemas.microsoft.com/office/drawing/2014/main" id="{7C5B581C-10A0-1C48-AB2B-0A646788AD9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76072" y="5349239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" name="Straight Arrow Connector 30">
              <a:extLst>
                <a:ext uri="{FF2B5EF4-FFF2-40B4-BE49-F238E27FC236}">
                  <a16:creationId xmlns:a16="http://schemas.microsoft.com/office/drawing/2014/main" id="{2C90CE3F-7C90-014B-9AF6-7F13FFAC67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576072" y="3959351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Arrow Connector 22">
              <a:extLst>
                <a:ext uri="{FF2B5EF4-FFF2-40B4-BE49-F238E27FC236}">
                  <a16:creationId xmlns:a16="http://schemas.microsoft.com/office/drawing/2014/main" id="{8BD2E51B-7020-D14A-921C-7D1C1BA879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97864" y="4663439"/>
              <a:ext cx="2633472" cy="1588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Oval 33">
              <a:extLst>
                <a:ext uri="{FF2B5EF4-FFF2-40B4-BE49-F238E27FC236}">
                  <a16:creationId xmlns:a16="http://schemas.microsoft.com/office/drawing/2014/main" id="{2BDC96E7-6C4B-A240-9E84-8CFF76EF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492" y="5222748"/>
              <a:ext cx="539496" cy="539496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9" name="Oval 31">
              <a:extLst>
                <a:ext uri="{FF2B5EF4-FFF2-40B4-BE49-F238E27FC236}">
                  <a16:creationId xmlns:a16="http://schemas.microsoft.com/office/drawing/2014/main" id="{2F0B3D41-1DE8-124F-B8CA-768193A71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0512" y="3584448"/>
              <a:ext cx="539496" cy="539496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</p:grpSp>
      <p:grpSp>
        <p:nvGrpSpPr>
          <p:cNvPr id="26" name="Group 52">
            <a:extLst>
              <a:ext uri="{FF2B5EF4-FFF2-40B4-BE49-F238E27FC236}">
                <a16:creationId xmlns:a16="http://schemas.microsoft.com/office/drawing/2014/main" id="{7168B9FA-63B9-8246-AF18-1A056AEA20FC}"/>
              </a:ext>
            </a:extLst>
          </p:cNvPr>
          <p:cNvGrpSpPr>
            <a:grpSpLocks/>
          </p:cNvGrpSpPr>
          <p:nvPr/>
        </p:nvGrpSpPr>
        <p:grpSpPr bwMode="auto">
          <a:xfrm>
            <a:off x="6610675" y="-3023040"/>
            <a:ext cx="7324725" cy="15125701"/>
            <a:chOff x="3457" y="-1737"/>
            <a:chExt cx="4940" cy="9528"/>
          </a:xfrm>
        </p:grpSpPr>
        <p:sp>
          <p:nvSpPr>
            <p:cNvPr id="27" name="Oval 41">
              <a:extLst>
                <a:ext uri="{FF2B5EF4-FFF2-40B4-BE49-F238E27FC236}">
                  <a16:creationId xmlns:a16="http://schemas.microsoft.com/office/drawing/2014/main" id="{A2537549-5FF4-084A-A9E1-6C2E171DC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314"/>
              <a:ext cx="1550" cy="1431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8" name="Oval 42">
              <a:extLst>
                <a:ext uri="{FF2B5EF4-FFF2-40B4-BE49-F238E27FC236}">
                  <a16:creationId xmlns:a16="http://schemas.microsoft.com/office/drawing/2014/main" id="{8683A38F-B0C5-1A4D-9C07-3E4E788471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52" y="2487"/>
              <a:ext cx="1159" cy="107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9" name="Oval 43">
              <a:extLst>
                <a:ext uri="{FF2B5EF4-FFF2-40B4-BE49-F238E27FC236}">
                  <a16:creationId xmlns:a16="http://schemas.microsoft.com/office/drawing/2014/main" id="{DB81C0C9-53E5-A543-9535-5C4313A21C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42" y="2665"/>
              <a:ext cx="764" cy="715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30" name="Group 52">
              <a:extLst>
                <a:ext uri="{FF2B5EF4-FFF2-40B4-BE49-F238E27FC236}">
                  <a16:creationId xmlns:a16="http://schemas.microsoft.com/office/drawing/2014/main" id="{7EC0887F-A308-2D4B-9141-A1E871672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7" y="-1737"/>
              <a:ext cx="4930" cy="4762"/>
              <a:chOff x="4838700" y="-3147060"/>
              <a:chExt cx="7223760" cy="7559040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A0F2A19-30A5-A342-9196-A8B495BADA1C}"/>
                  </a:ext>
                </a:extLst>
              </p:cNvPr>
              <p:cNvSpPr/>
              <p:nvPr/>
            </p:nvSpPr>
            <p:spPr bwMode="auto">
              <a:xfrm rot="16200000" flipH="1">
                <a:off x="7567044" y="2705348"/>
                <a:ext cx="1706420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1DCD88E2-F15C-2A49-A9B2-42965BC8A0D7}"/>
                  </a:ext>
                </a:extLst>
              </p:cNvPr>
              <p:cNvSpPr/>
              <p:nvPr/>
            </p:nvSpPr>
            <p:spPr bwMode="auto">
              <a:xfrm rot="16200000" flipH="1">
                <a:off x="6727863" y="974996"/>
                <a:ext cx="3428712" cy="3429382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9B8A9A91-8AD2-1A4C-8887-0185BF49F061}"/>
                  </a:ext>
                </a:extLst>
              </p:cNvPr>
              <p:cNvSpPr/>
              <p:nvPr/>
            </p:nvSpPr>
            <p:spPr bwMode="auto">
              <a:xfrm rot="16200000" flipH="1">
                <a:off x="4671326" y="-2979686"/>
                <a:ext cx="7559041" cy="7224293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31" name="Group 57">
              <a:extLst>
                <a:ext uri="{FF2B5EF4-FFF2-40B4-BE49-F238E27FC236}">
                  <a16:creationId xmlns:a16="http://schemas.microsoft.com/office/drawing/2014/main" id="{12D791C7-4DCC-DC49-9BD0-0B52C7556A08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467" y="3029"/>
              <a:ext cx="4930" cy="4762"/>
              <a:chOff x="4838700" y="-3147060"/>
              <a:chExt cx="7223760" cy="7559040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997A140B-0DB1-3946-ABF8-1C8D5C988F81}"/>
                  </a:ext>
                </a:extLst>
              </p:cNvPr>
              <p:cNvSpPr/>
              <p:nvPr/>
            </p:nvSpPr>
            <p:spPr bwMode="auto">
              <a:xfrm rot="16200000" flipH="1">
                <a:off x="7566513" y="2705347"/>
                <a:ext cx="1706419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A5C5199C-B773-124C-A941-C39C351AEEDA}"/>
                  </a:ext>
                </a:extLst>
              </p:cNvPr>
              <p:cNvSpPr/>
              <p:nvPr/>
            </p:nvSpPr>
            <p:spPr bwMode="auto">
              <a:xfrm rot="16200000" flipH="1">
                <a:off x="6710857" y="975781"/>
                <a:ext cx="3428712" cy="3427814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92B4E86C-3B7C-7045-A63B-5520468F175F}"/>
                  </a:ext>
                </a:extLst>
              </p:cNvPr>
              <p:cNvSpPr/>
              <p:nvPr/>
            </p:nvSpPr>
            <p:spPr bwMode="auto">
              <a:xfrm rot="16200000" flipH="1">
                <a:off x="4670793" y="-2979687"/>
                <a:ext cx="7559040" cy="7224294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32" name="Freeform 65">
              <a:extLst>
                <a:ext uri="{FF2B5EF4-FFF2-40B4-BE49-F238E27FC236}">
                  <a16:creationId xmlns:a16="http://schemas.microsoft.com/office/drawing/2014/main" id="{83236BFE-BCD6-A24B-98E8-78367096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026"/>
              <a:ext cx="923" cy="848"/>
            </a:xfrm>
            <a:custGeom>
              <a:avLst/>
              <a:gdLst>
                <a:gd name="T0" fmla="*/ 0 w 1352550"/>
                <a:gd name="T1" fmla="*/ 0 h 1345406"/>
                <a:gd name="T2" fmla="*/ 1 w 1352550"/>
                <a:gd name="T3" fmla="*/ 0 h 1345406"/>
                <a:gd name="T4" fmla="*/ 1 w 1352550"/>
                <a:gd name="T5" fmla="*/ 0 h 1345406"/>
                <a:gd name="T6" fmla="*/ 1 w 1352550"/>
                <a:gd name="T7" fmla="*/ 0 h 1345406"/>
                <a:gd name="T8" fmla="*/ 1 w 1352550"/>
                <a:gd name="T9" fmla="*/ 0 h 1345406"/>
                <a:gd name="T10" fmla="*/ 1 w 1352550"/>
                <a:gd name="T11" fmla="*/ 0 h 1345406"/>
                <a:gd name="T12" fmla="*/ 1 w 1352550"/>
                <a:gd name="T13" fmla="*/ 0 h 1345406"/>
                <a:gd name="T14" fmla="*/ 1 w 1352550"/>
                <a:gd name="T15" fmla="*/ 0 h 1345406"/>
                <a:gd name="T16" fmla="*/ 0 w 1352550"/>
                <a:gd name="T17" fmla="*/ 0 h 1345406"/>
                <a:gd name="T18" fmla="*/ 0 w 1352550"/>
                <a:gd name="T19" fmla="*/ 0 h 1345406"/>
                <a:gd name="T20" fmla="*/ 0 w 1352550"/>
                <a:gd name="T21" fmla="*/ 1 h 1345406"/>
                <a:gd name="T22" fmla="*/ 0 w 1352550"/>
                <a:gd name="T23" fmla="*/ 1 h 1345406"/>
                <a:gd name="T24" fmla="*/ 0 w 1352550"/>
                <a:gd name="T25" fmla="*/ 0 h 1345406"/>
                <a:gd name="T26" fmla="*/ 0 w 1352550"/>
                <a:gd name="T27" fmla="*/ 0 h 1345406"/>
                <a:gd name="T28" fmla="*/ 0 w 1352550"/>
                <a:gd name="T29" fmla="*/ 0 h 1345406"/>
                <a:gd name="T30" fmla="*/ 0 w 1352550"/>
                <a:gd name="T31" fmla="*/ 0 h 1345406"/>
                <a:gd name="T32" fmla="*/ 0 w 1352550"/>
                <a:gd name="T33" fmla="*/ 0 h 13454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52550"/>
                <a:gd name="T52" fmla="*/ 0 h 1345406"/>
                <a:gd name="T53" fmla="*/ 1352550 w 1352550"/>
                <a:gd name="T54" fmla="*/ 1345406 h 13454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52550" h="1345406">
                  <a:moveTo>
                    <a:pt x="0" y="0"/>
                  </a:moveTo>
                  <a:lnTo>
                    <a:pt x="1123950" y="0"/>
                  </a:lnTo>
                  <a:lnTo>
                    <a:pt x="1128713" y="111918"/>
                  </a:lnTo>
                  <a:lnTo>
                    <a:pt x="1159669" y="292893"/>
                  </a:lnTo>
                  <a:lnTo>
                    <a:pt x="1219200" y="461962"/>
                  </a:lnTo>
                  <a:lnTo>
                    <a:pt x="1297781" y="614362"/>
                  </a:lnTo>
                  <a:lnTo>
                    <a:pt x="1352550" y="692943"/>
                  </a:lnTo>
                  <a:lnTo>
                    <a:pt x="1173956" y="823912"/>
                  </a:lnTo>
                  <a:lnTo>
                    <a:pt x="1014413" y="969168"/>
                  </a:lnTo>
                  <a:lnTo>
                    <a:pt x="876300" y="1102518"/>
                  </a:lnTo>
                  <a:lnTo>
                    <a:pt x="704850" y="1295400"/>
                  </a:lnTo>
                  <a:lnTo>
                    <a:pt x="659606" y="1345406"/>
                  </a:lnTo>
                  <a:lnTo>
                    <a:pt x="452438" y="1162050"/>
                  </a:lnTo>
                  <a:lnTo>
                    <a:pt x="226219" y="862012"/>
                  </a:lnTo>
                  <a:lnTo>
                    <a:pt x="69056" y="497681"/>
                  </a:lnTo>
                  <a:lnTo>
                    <a:pt x="7144" y="19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ADA45FB3-65AE-B044-A737-51F4A99E59AA}"/>
                </a:ext>
              </a:extLst>
            </p:cNvPr>
            <p:cNvSpPr/>
            <p:nvPr/>
          </p:nvSpPr>
          <p:spPr bwMode="auto">
            <a:xfrm>
              <a:off x="5333" y="2749"/>
              <a:ext cx="564" cy="52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CC0F6FBA-3EBD-3745-867C-AEAD2E3DB31B}"/>
                </a:ext>
              </a:extLst>
            </p:cNvPr>
            <p:cNvSpPr/>
            <p:nvPr/>
          </p:nvSpPr>
          <p:spPr bwMode="auto">
            <a:xfrm>
              <a:off x="5511" y="2845"/>
              <a:ext cx="393" cy="36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A90F0D47-84F8-EA4A-8C6F-0E188F628093}"/>
                </a:ext>
              </a:extLst>
            </p:cNvPr>
            <p:cNvSpPr/>
            <p:nvPr/>
          </p:nvSpPr>
          <p:spPr bwMode="auto">
            <a:xfrm>
              <a:off x="3594" y="1962"/>
              <a:ext cx="2308" cy="2131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1986AA6-3E6C-314A-83F1-1BC7DC396D57}"/>
                </a:ext>
              </a:extLst>
            </p:cNvPr>
            <p:cNvSpPr/>
            <p:nvPr/>
          </p:nvSpPr>
          <p:spPr bwMode="auto">
            <a:xfrm flipV="1">
              <a:off x="3598" y="1960"/>
              <a:ext cx="2306" cy="2131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37" name="Straight Arrow Connector 23">
              <a:extLst>
                <a:ext uri="{FF2B5EF4-FFF2-40B4-BE49-F238E27FC236}">
                  <a16:creationId xmlns:a16="http://schemas.microsoft.com/office/drawing/2014/main" id="{C53BDBB1-9337-AA4E-AB34-74B45748D9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83" y="3025"/>
              <a:ext cx="2323" cy="4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8" name="Oval 32">
              <a:extLst>
                <a:ext uri="{FF2B5EF4-FFF2-40B4-BE49-F238E27FC236}">
                  <a16:creationId xmlns:a16="http://schemas.microsoft.com/office/drawing/2014/main" id="{54A27AF9-136B-3F40-BE8A-DA5552D18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" y="2506"/>
              <a:ext cx="275" cy="254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39" name="Oval 34">
              <a:extLst>
                <a:ext uri="{FF2B5EF4-FFF2-40B4-BE49-F238E27FC236}">
                  <a16:creationId xmlns:a16="http://schemas.microsoft.com/office/drawing/2014/main" id="{921BB1D3-A89C-9D42-933D-E4D1E5666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3532"/>
              <a:ext cx="530" cy="490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13F1B842-A2D7-0742-9C25-8D161E90E3C8}"/>
                </a:ext>
              </a:extLst>
            </p:cNvPr>
            <p:cNvSpPr/>
            <p:nvPr/>
          </p:nvSpPr>
          <p:spPr bwMode="auto">
            <a:xfrm>
              <a:off x="4512" y="1738"/>
              <a:ext cx="1628" cy="1503"/>
            </a:xfrm>
            <a:prstGeom prst="arc">
              <a:avLst>
                <a:gd name="adj1" fmla="val 2733100"/>
                <a:gd name="adj2" fmla="val 13501025"/>
              </a:avLst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</p:grpSp>
      <p:sp>
        <p:nvSpPr>
          <p:cNvPr id="47" name="Left-Right Arrow 74">
            <a:extLst>
              <a:ext uri="{FF2B5EF4-FFF2-40B4-BE49-F238E27FC236}">
                <a16:creationId xmlns:a16="http://schemas.microsoft.com/office/drawing/2014/main" id="{39AB2B20-6FC3-504E-B446-A0E22E332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232" y="4406460"/>
            <a:ext cx="969962" cy="273050"/>
          </a:xfrm>
          <a:prstGeom prst="leftRightArrow">
            <a:avLst>
              <a:gd name="adj1" fmla="val 50000"/>
              <a:gd name="adj2" fmla="val 54370"/>
            </a:avLst>
          </a:prstGeom>
          <a:solidFill>
            <a:schemeClr val="bg1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80723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0233F-8B90-994E-86B6-966A2BCB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8070AD-3069-8A40-8700-1125BE75F1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3813" y="1094905"/>
                <a:ext cx="10566400" cy="5092028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TEM: coaxial cable</a:t>
                </a:r>
                <a:r>
                  <a:rPr lang="en-US" dirty="0"/>
                  <a:t>, PCB </a:t>
                </a:r>
                <a:r>
                  <a:rPr lang="en-US" dirty="0" err="1"/>
                  <a:t>stripline</a:t>
                </a:r>
                <a:r>
                  <a:rPr lang="en-US" dirty="0"/>
                  <a:t>, micro-</a:t>
                </a:r>
                <a:r>
                  <a:rPr lang="en-US" dirty="0" err="1"/>
                  <a:t>stripline</a:t>
                </a:r>
                <a:r>
                  <a:rPr lang="en-US" dirty="0"/>
                  <a:t>, co-planar waveguide, etc.</a:t>
                </a:r>
              </a:p>
              <a:p>
                <a:pPr lvl="1"/>
                <a:r>
                  <a:rPr lang="en-US" dirty="0"/>
                  <a:t>but also, </a:t>
                </a:r>
                <a:r>
                  <a:rPr lang="en-US" dirty="0">
                    <a:solidFill>
                      <a:srgbClr val="C00000"/>
                    </a:solidFill>
                  </a:rPr>
                  <a:t>TE / TM: waveguides</a:t>
                </a:r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(rectangular, circular, elliptical)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Transport RF energy (EM waves) </a:t>
                </a:r>
                <a:r>
                  <a:rPr lang="en-US" dirty="0"/>
                  <a:t>from a RF source to a load.</a:t>
                </a:r>
              </a:p>
              <a:p>
                <a:r>
                  <a:rPr lang="en-US" dirty="0"/>
                  <a:t>Physical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dirty="0"/>
                  <a:t> becomes relevant for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Reflections</a:t>
                </a:r>
                <a:r>
                  <a:rPr lang="en-US" dirty="0"/>
                  <a:t> occur if the load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is not matched to the characteristic </a:t>
                </a:r>
                <a:br>
                  <a:rPr lang="en-US" dirty="0"/>
                </a:br>
                <a:r>
                  <a:rPr lang="en-US" dirty="0"/>
                  <a:t>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of the TL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8070AD-3069-8A40-8700-1125BE75F1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3813" y="1094905"/>
                <a:ext cx="10566400" cy="5092028"/>
              </a:xfrm>
              <a:blipFill>
                <a:blip r:embed="rId3"/>
                <a:stretch>
                  <a:fillRect l="-962" t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3A8B27A9-4450-694C-8B04-B2329766C2C8}"/>
              </a:ext>
            </a:extLst>
          </p:cNvPr>
          <p:cNvGrpSpPr/>
          <p:nvPr/>
        </p:nvGrpSpPr>
        <p:grpSpPr>
          <a:xfrm>
            <a:off x="938501" y="2546387"/>
            <a:ext cx="4792651" cy="1464119"/>
            <a:chOff x="938501" y="2546387"/>
            <a:chExt cx="4792651" cy="14641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89C8273-90B6-5D46-AFC9-7F6964286DA2}"/>
                    </a:ext>
                  </a:extLst>
                </p:cNvPr>
                <p:cNvSpPr txBox="1"/>
                <p:nvPr/>
              </p:nvSpPr>
              <p:spPr>
                <a:xfrm>
                  <a:off x="938501" y="2546387"/>
                  <a:ext cx="4669420" cy="5873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ℓ≳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𝒈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with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guide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wavelength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89C8273-90B6-5D46-AFC9-7F6964286D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501" y="2546387"/>
                  <a:ext cx="4669420" cy="587340"/>
                </a:xfrm>
                <a:prstGeom prst="rect">
                  <a:avLst/>
                </a:prstGeom>
                <a:blipFill>
                  <a:blip r:embed="rId10"/>
                  <a:stretch>
                    <a:fillRect t="-2128" b="-191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8C352FA-53F3-F548-A7D2-4ACB4952BC53}"/>
                    </a:ext>
                  </a:extLst>
                </p:cNvPr>
                <p:cNvSpPr txBox="1"/>
                <p:nvPr/>
              </p:nvSpPr>
              <p:spPr>
                <a:xfrm>
                  <a:off x="1942681" y="3150140"/>
                  <a:ext cx="30296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operating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frequency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.)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8C352FA-53F3-F548-A7D2-4ACB4952B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2681" y="3150140"/>
                  <a:ext cx="3029676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510" t="-4545" r="-2092" b="-4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F3BD375-8259-BD4C-A7A0-2B1DACE5B959}"/>
                    </a:ext>
                  </a:extLst>
                </p:cNvPr>
                <p:cNvSpPr txBox="1"/>
                <p:nvPr/>
              </p:nvSpPr>
              <p:spPr>
                <a:xfrm>
                  <a:off x="1808540" y="3429000"/>
                  <a:ext cx="3922612" cy="5815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e>
                            </m:rad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propagation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velocity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F3BD375-8259-BD4C-A7A0-2B1DACE5B9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8540" y="3429000"/>
                  <a:ext cx="3922612" cy="581506"/>
                </a:xfrm>
                <a:prstGeom prst="rect">
                  <a:avLst/>
                </a:prstGeom>
                <a:blipFill>
                  <a:blip r:embed="rId12"/>
                  <a:stretch>
                    <a:fillRect l="-323" t="-6522" r="-161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DE5734F-C774-694C-8A01-A1E395A0C9B0}"/>
              </a:ext>
            </a:extLst>
          </p:cNvPr>
          <p:cNvGrpSpPr/>
          <p:nvPr/>
        </p:nvGrpSpPr>
        <p:grpSpPr>
          <a:xfrm>
            <a:off x="874581" y="5035712"/>
            <a:ext cx="3606947" cy="763772"/>
            <a:chOff x="874581" y="5035712"/>
            <a:chExt cx="3606947" cy="7637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FC37A-84EC-D143-B13A-5CDD381D2CF6}"/>
                    </a:ext>
                  </a:extLst>
                </p:cNvPr>
                <p:cNvSpPr txBox="1"/>
                <p:nvPr/>
              </p:nvSpPr>
              <p:spPr>
                <a:xfrm>
                  <a:off x="874581" y="5088445"/>
                  <a:ext cx="326518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reflections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FC37A-84EC-D143-B13A-5CDD381D2C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581" y="5088445"/>
                  <a:ext cx="3265188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775" t="-4348" r="-1163" b="-4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EAE3CE0-2A58-A847-BDBE-E2116F147210}"/>
                    </a:ext>
                  </a:extLst>
                </p:cNvPr>
                <p:cNvSpPr txBox="1"/>
                <p:nvPr/>
              </p:nvSpPr>
              <p:spPr>
                <a:xfrm>
                  <a:off x="942834" y="5489944"/>
                  <a:ext cx="29638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reflections</m:t>
                      </m:r>
                    </m:oMath>
                  </a14:m>
                  <a:r>
                    <a:rPr lang="en-US" dirty="0"/>
                    <a:t>!</a:t>
                  </a: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EAE3CE0-2A58-A847-BDBE-E2116F1472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834" y="5489944"/>
                  <a:ext cx="2963825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564" t="-26087" r="-3846" b="-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6" name="Graphic 45" descr="Smiling face outline with solid fill">
              <a:extLst>
                <a:ext uri="{FF2B5EF4-FFF2-40B4-BE49-F238E27FC236}">
                  <a16:creationId xmlns:a16="http://schemas.microsoft.com/office/drawing/2014/main" id="{CEE3B2B1-6123-2848-9049-36E9D2B74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121528" y="5035712"/>
              <a:ext cx="360000" cy="360000"/>
            </a:xfrm>
            <a:prstGeom prst="rect">
              <a:avLst/>
            </a:prstGeom>
          </p:spPr>
        </p:pic>
        <p:pic>
          <p:nvPicPr>
            <p:cNvPr id="54" name="Graphic 53" descr="Sad face outline with solid fill">
              <a:extLst>
                <a:ext uri="{FF2B5EF4-FFF2-40B4-BE49-F238E27FC236}">
                  <a16:creationId xmlns:a16="http://schemas.microsoft.com/office/drawing/2014/main" id="{42FD8C6D-7C86-9846-B549-F7F7B685B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908535" y="5439484"/>
              <a:ext cx="360000" cy="36000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79EB3B-B12B-B448-B55F-75DA2EF6490E}"/>
              </a:ext>
            </a:extLst>
          </p:cNvPr>
          <p:cNvGrpSpPr/>
          <p:nvPr/>
        </p:nvGrpSpPr>
        <p:grpSpPr>
          <a:xfrm>
            <a:off x="4854514" y="1236782"/>
            <a:ext cx="7337486" cy="5068625"/>
            <a:chOff x="4854514" y="1236782"/>
            <a:chExt cx="7337486" cy="50686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2892CD-6FDA-7146-9DBF-FECEAB8C77E1}"/>
                </a:ext>
              </a:extLst>
            </p:cNvPr>
            <p:cNvGrpSpPr/>
            <p:nvPr/>
          </p:nvGrpSpPr>
          <p:grpSpPr>
            <a:xfrm>
              <a:off x="4854514" y="1236782"/>
              <a:ext cx="7337486" cy="5068625"/>
              <a:chOff x="4854514" y="1236782"/>
              <a:chExt cx="7337486" cy="5068625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E9B5B38-063E-EA46-B0CC-A1943D24BD42}"/>
                  </a:ext>
                </a:extLst>
              </p:cNvPr>
              <p:cNvSpPr txBox="1"/>
              <p:nvPr/>
            </p:nvSpPr>
            <p:spPr>
              <a:xfrm>
                <a:off x="11294667" y="1236782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</a:rPr>
                  <a:t>load</a:t>
                </a:r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4FF1E91-D421-874C-8386-8010670852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75" t="4601" r="12459" b="3611"/>
              <a:stretch/>
            </p:blipFill>
            <p:spPr>
              <a:xfrm>
                <a:off x="6204370" y="2173800"/>
                <a:ext cx="5339817" cy="3314284"/>
              </a:xfrm>
              <a:prstGeom prst="rect">
                <a:avLst/>
              </a:prstGeom>
            </p:spPr>
          </p:pic>
          <p:sp>
            <p:nvSpPr>
              <p:cNvPr id="5" name="Line 21">
                <a:extLst>
                  <a:ext uri="{FF2B5EF4-FFF2-40B4-BE49-F238E27FC236}">
                    <a16:creationId xmlns:a16="http://schemas.microsoft.com/office/drawing/2014/main" id="{0C9CE918-2FAE-E948-B214-F2CB3A4B5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264245" y="2426153"/>
                <a:ext cx="3600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6" name="Line 22">
                <a:extLst>
                  <a:ext uri="{FF2B5EF4-FFF2-40B4-BE49-F238E27FC236}">
                    <a16:creationId xmlns:a16="http://schemas.microsoft.com/office/drawing/2014/main" id="{ADBE84DA-FB34-4D46-BDC4-3E0FAE89D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158615" y="1669048"/>
                <a:ext cx="0" cy="54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7" name="Line 23">
                <a:extLst>
                  <a:ext uri="{FF2B5EF4-FFF2-40B4-BE49-F238E27FC236}">
                    <a16:creationId xmlns:a16="http://schemas.microsoft.com/office/drawing/2014/main" id="{1EE9D0CE-7A6C-8741-B0AA-744A1A4A5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153499" y="1669048"/>
                <a:ext cx="470746" cy="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 Box 26">
                    <a:extLst>
                      <a:ext uri="{FF2B5EF4-FFF2-40B4-BE49-F238E27FC236}">
                        <a16:creationId xmlns:a16="http://schemas.microsoft.com/office/drawing/2014/main" id="{BB825EC1-BBF9-B046-8FA6-D4FB1C2533C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636375" y="1825882"/>
                    <a:ext cx="555625" cy="36356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10" name="Text Box 26">
                    <a:extLst>
                      <a:ext uri="{FF2B5EF4-FFF2-40B4-BE49-F238E27FC236}">
                        <a16:creationId xmlns:a16="http://schemas.microsoft.com/office/drawing/2014/main" id="{BB825EC1-BBF9-B046-8FA6-D4FB1C2533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636375" y="1825882"/>
                    <a:ext cx="555625" cy="36356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b="-1034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3F69B3-FAC8-194A-92E9-0F42663E17B3}"/>
                  </a:ext>
                </a:extLst>
              </p:cNvPr>
              <p:cNvSpPr txBox="1"/>
              <p:nvPr/>
            </p:nvSpPr>
            <p:spPr>
              <a:xfrm>
                <a:off x="5362560" y="5936075"/>
                <a:ext cx="1313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rgbClr val="0000FF"/>
                    </a:solidFill>
                  </a:rPr>
                  <a:t>RF source</a:t>
                </a:r>
              </a:p>
            </p:txBody>
          </p:sp>
          <p:sp>
            <p:nvSpPr>
              <p:cNvPr id="12" name="Line 7">
                <a:extLst>
                  <a:ext uri="{FF2B5EF4-FFF2-40B4-BE49-F238E27FC236}">
                    <a16:creationId xmlns:a16="http://schemas.microsoft.com/office/drawing/2014/main" id="{932961D1-52C8-F942-9BA4-1CED983F8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50445" y="5373389"/>
                <a:ext cx="0" cy="5101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14" name="Line 15">
                <a:extLst>
                  <a:ext uri="{FF2B5EF4-FFF2-40B4-BE49-F238E27FC236}">
                    <a16:creationId xmlns:a16="http://schemas.microsoft.com/office/drawing/2014/main" id="{27977980-AA99-814E-A272-73FD49C3F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50190" y="5203958"/>
                <a:ext cx="141" cy="18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16" name="Line 29">
                <a:extLst>
                  <a:ext uri="{FF2B5EF4-FFF2-40B4-BE49-F238E27FC236}">
                    <a16:creationId xmlns:a16="http://schemas.microsoft.com/office/drawing/2014/main" id="{DEB9F0F6-AE4C-CA4C-A4F6-D63895850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5999" y="5208093"/>
                <a:ext cx="454445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 Box 26">
                    <a:extLst>
                      <a:ext uri="{FF2B5EF4-FFF2-40B4-BE49-F238E27FC236}">
                        <a16:creationId xmlns:a16="http://schemas.microsoft.com/office/drawing/2014/main" id="{0B23B538-656F-D04F-8A6A-E38896D1096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26390" y="4683219"/>
                    <a:ext cx="638011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17" name="Text Box 26">
                    <a:extLst>
                      <a:ext uri="{FF2B5EF4-FFF2-40B4-BE49-F238E27FC236}">
                        <a16:creationId xmlns:a16="http://schemas.microsoft.com/office/drawing/2014/main" id="{0B23B538-656F-D04F-8A6A-E38896D109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526390" y="4683219"/>
                    <a:ext cx="638011" cy="393635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312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9" name="Group 207">
                <a:extLst>
                  <a:ext uri="{FF2B5EF4-FFF2-40B4-BE49-F238E27FC236}">
                    <a16:creationId xmlns:a16="http://schemas.microsoft.com/office/drawing/2014/main" id="{CD5DEAC6-73FA-554F-BB93-EEAD6B6A41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97790" y="5383958"/>
                <a:ext cx="304800" cy="304800"/>
                <a:chOff x="4560" y="2544"/>
                <a:chExt cx="192" cy="192"/>
              </a:xfrm>
            </p:grpSpPr>
            <p:sp>
              <p:nvSpPr>
                <p:cNvPr id="20" name="Oval 111">
                  <a:extLst>
                    <a:ext uri="{FF2B5EF4-FFF2-40B4-BE49-F238E27FC236}">
                      <a16:creationId xmlns:a16="http://schemas.microsoft.com/office/drawing/2014/main" id="{D69E0056-DF0A-9E41-BFBB-DFEF41EA915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60" y="2544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Times New Roman" pitchFamily="2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Times New Roman" pitchFamily="2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Times New Roman" pitchFamily="2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n-US" sz="2000" dirty="0"/>
                </a:p>
              </p:txBody>
            </p:sp>
            <p:grpSp>
              <p:nvGrpSpPr>
                <p:cNvPr id="21" name="Group 117">
                  <a:extLst>
                    <a:ext uri="{FF2B5EF4-FFF2-40B4-BE49-F238E27FC236}">
                      <a16:creationId xmlns:a16="http://schemas.microsoft.com/office/drawing/2014/main" id="{5D7E42B2-AE00-3B47-A46B-831F375985E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4608" y="2592"/>
                  <a:ext cx="96" cy="96"/>
                  <a:chOff x="2929" y="3217"/>
                  <a:chExt cx="383" cy="191"/>
                </a:xfrm>
              </p:grpSpPr>
              <p:sp>
                <p:nvSpPr>
                  <p:cNvPr id="22" name="Arc 118">
                    <a:extLst>
                      <a:ext uri="{FF2B5EF4-FFF2-40B4-BE49-F238E27FC236}">
                        <a16:creationId xmlns:a16="http://schemas.microsoft.com/office/drawing/2014/main" id="{7CFE4A4E-1117-1D4D-8CB8-C98E88F9746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2929" y="3217"/>
                    <a:ext cx="192" cy="96"/>
                  </a:xfrm>
                  <a:custGeom>
                    <a:avLst/>
                    <a:gdLst>
                      <a:gd name="T0" fmla="*/ 0 w 43200"/>
                      <a:gd name="T1" fmla="*/ 0 h 21600"/>
                      <a:gd name="T2" fmla="*/ 0 w 43200"/>
                      <a:gd name="T3" fmla="*/ 0 h 21600"/>
                      <a:gd name="T4" fmla="*/ 0 w 432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21600"/>
                      <a:gd name="T11" fmla="*/ 43200 w 432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21600" fill="none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</a:path>
                      <a:path w="43200" h="21600" stroke="0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3" name="Arc 119">
                    <a:extLst>
                      <a:ext uri="{FF2B5EF4-FFF2-40B4-BE49-F238E27FC236}">
                        <a16:creationId xmlns:a16="http://schemas.microsoft.com/office/drawing/2014/main" id="{2AD841BF-0EEB-8844-BCCE-ECC08F16F7C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 flipV="1">
                    <a:off x="3120" y="3312"/>
                    <a:ext cx="192" cy="96"/>
                  </a:xfrm>
                  <a:custGeom>
                    <a:avLst/>
                    <a:gdLst>
                      <a:gd name="T0" fmla="*/ 0 w 43200"/>
                      <a:gd name="T1" fmla="*/ 0 h 21600"/>
                      <a:gd name="T2" fmla="*/ 0 w 43200"/>
                      <a:gd name="T3" fmla="*/ 0 h 21600"/>
                      <a:gd name="T4" fmla="*/ 0 w 432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21600"/>
                      <a:gd name="T11" fmla="*/ 43200 w 432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21600" fill="none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</a:path>
                      <a:path w="43200" h="21600" stroke="0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4" name="Line 15">
                <a:extLst>
                  <a:ext uri="{FF2B5EF4-FFF2-40B4-BE49-F238E27FC236}">
                    <a16:creationId xmlns:a16="http://schemas.microsoft.com/office/drawing/2014/main" id="{C82EB44D-AF8B-824B-AF5A-D85901F18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9991" y="5685779"/>
                <a:ext cx="141" cy="18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 Box 26">
                    <a:extLst>
                      <a:ext uri="{FF2B5EF4-FFF2-40B4-BE49-F238E27FC236}">
                        <a16:creationId xmlns:a16="http://schemas.microsoft.com/office/drawing/2014/main" id="{EF1B7D59-C9B1-F749-815A-A3401BE71D1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54514" y="5339141"/>
                    <a:ext cx="448182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25" name="Text Box 26">
                    <a:extLst>
                      <a:ext uri="{FF2B5EF4-FFF2-40B4-BE49-F238E27FC236}">
                        <a16:creationId xmlns:a16="http://schemas.microsoft.com/office/drawing/2014/main" id="{EF1B7D59-C9B1-F749-815A-A3401BE71D1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854514" y="5339141"/>
                    <a:ext cx="448182" cy="393635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312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Line 14">
                <a:extLst>
                  <a:ext uri="{FF2B5EF4-FFF2-40B4-BE49-F238E27FC236}">
                    <a16:creationId xmlns:a16="http://schemas.microsoft.com/office/drawing/2014/main" id="{4BC63D5D-E3E3-9743-B5CC-BDADD5908E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39005" y="5865779"/>
                <a:ext cx="11114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AE39A42F-D788-0445-8613-6E31D2204071}"/>
                  </a:ext>
                </a:extLst>
              </p:cNvPr>
              <p:cNvSpPr/>
              <p:nvPr/>
            </p:nvSpPr>
            <p:spPr bwMode="auto">
              <a:xfrm>
                <a:off x="5624016" y="5118093"/>
                <a:ext cx="466170" cy="1800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" name="Line 29">
                <a:extLst>
                  <a:ext uri="{FF2B5EF4-FFF2-40B4-BE49-F238E27FC236}">
                    <a16:creationId xmlns:a16="http://schemas.microsoft.com/office/drawing/2014/main" id="{38C97625-E62E-C242-8895-7ABBB6A77A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8546" y="5206937"/>
                <a:ext cx="180000" cy="8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3483736-7FB4-584C-8CB8-D74AA4ADF4CA}"/>
                  </a:ext>
                </a:extLst>
              </p:cNvPr>
              <p:cNvSpPr/>
              <p:nvPr/>
            </p:nvSpPr>
            <p:spPr bwMode="auto">
              <a:xfrm rot="5400000">
                <a:off x="11388554" y="1951295"/>
                <a:ext cx="466170" cy="1800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Line 22">
                <a:extLst>
                  <a:ext uri="{FF2B5EF4-FFF2-40B4-BE49-F238E27FC236}">
                    <a16:creationId xmlns:a16="http://schemas.microsoft.com/office/drawing/2014/main" id="{95623194-5151-ED44-8B10-9F89BD3C2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621639" y="2282153"/>
                <a:ext cx="0" cy="144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49" name="Line 22">
                <a:extLst>
                  <a:ext uri="{FF2B5EF4-FFF2-40B4-BE49-F238E27FC236}">
                    <a16:creationId xmlns:a16="http://schemas.microsoft.com/office/drawing/2014/main" id="{89A501D2-5F69-7349-B95A-2F79C6A61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621639" y="1669048"/>
                <a:ext cx="0" cy="144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9F5B59F-738F-9C43-8D4F-7F9F0058D2D4}"/>
                </a:ext>
              </a:extLst>
            </p:cNvPr>
            <p:cNvGrpSpPr/>
            <p:nvPr/>
          </p:nvGrpSpPr>
          <p:grpSpPr>
            <a:xfrm>
              <a:off x="7349858" y="2404881"/>
              <a:ext cx="2159566" cy="1001073"/>
              <a:chOff x="7349858" y="2404881"/>
              <a:chExt cx="2159566" cy="10010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 Box 26">
                    <a:extLst>
                      <a:ext uri="{FF2B5EF4-FFF2-40B4-BE49-F238E27FC236}">
                        <a16:creationId xmlns:a16="http://schemas.microsoft.com/office/drawing/2014/main" id="{B72B5976-68D3-064E-8C77-F0B99C2A40E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38812" y="3012319"/>
                    <a:ext cx="803943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35" name="Text Box 26">
                    <a:extLst>
                      <a:ext uri="{FF2B5EF4-FFF2-40B4-BE49-F238E27FC236}">
                        <a16:creationId xmlns:a16="http://schemas.microsoft.com/office/drawing/2014/main" id="{B72B5976-68D3-064E-8C77-F0B99C2A40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438812" y="3012319"/>
                    <a:ext cx="803943" cy="393635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b="-937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27C37CE-A040-5045-A0C4-FCCBDDEC2D55}"/>
                  </a:ext>
                </a:extLst>
              </p:cNvPr>
              <p:cNvSpPr txBox="1"/>
              <p:nvPr/>
            </p:nvSpPr>
            <p:spPr>
              <a:xfrm>
                <a:off x="7349858" y="2404881"/>
                <a:ext cx="21595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</a:rPr>
                  <a:t>transmission-line,</a:t>
                </a:r>
                <a:br>
                  <a:rPr lang="en-US" b="1" dirty="0">
                    <a:solidFill>
                      <a:srgbClr val="0000FF"/>
                    </a:solidFill>
                  </a:rPr>
                </a:br>
                <a:r>
                  <a:rPr lang="en-US" b="1" dirty="0">
                    <a:solidFill>
                      <a:srgbClr val="0000FF"/>
                    </a:solidFill>
                  </a:rPr>
                  <a:t>here: TEM coaxial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FD9EA5D-07AF-3D40-9DF3-990334B66FC0}"/>
              </a:ext>
            </a:extLst>
          </p:cNvPr>
          <p:cNvGrpSpPr/>
          <p:nvPr/>
        </p:nvGrpSpPr>
        <p:grpSpPr>
          <a:xfrm>
            <a:off x="6604394" y="2852574"/>
            <a:ext cx="4626629" cy="2775870"/>
            <a:chOff x="6604394" y="2852574"/>
            <a:chExt cx="4626629" cy="27758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 Box 26">
                  <a:extLst>
                    <a:ext uri="{FF2B5EF4-FFF2-40B4-BE49-F238E27FC236}">
                      <a16:creationId xmlns:a16="http://schemas.microsoft.com/office/drawing/2014/main" id="{4E5A0AA0-A034-CB46-8AAE-DCE825415AD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1612" y="3757111"/>
                  <a:ext cx="555625" cy="3936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2000" baseline="-25000" dirty="0"/>
                </a:p>
              </p:txBody>
            </p:sp>
          </mc:Choice>
          <mc:Fallback xmlns="">
            <p:sp>
              <p:nvSpPr>
                <p:cNvPr id="27" name="Text Box 26">
                  <a:extLst>
                    <a:ext uri="{FF2B5EF4-FFF2-40B4-BE49-F238E27FC236}">
                      <a16:creationId xmlns:a16="http://schemas.microsoft.com/office/drawing/2014/main" id="{4E5A0AA0-A034-CB46-8AAE-DCE825415A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31612" y="3757111"/>
                  <a:ext cx="555625" cy="393635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11F59B7-B2CD-6B4F-A5D4-8DB9789DFFB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46409" y="2852574"/>
              <a:ext cx="1584614" cy="9604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F3D9ED6-B223-8C45-BDA2-61EFB8B0932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604394" y="4065791"/>
              <a:ext cx="2627412" cy="156265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3293208-893A-2E4B-82F6-AFBF542DC336}"/>
              </a:ext>
            </a:extLst>
          </p:cNvPr>
          <p:cNvGrpSpPr/>
          <p:nvPr/>
        </p:nvGrpSpPr>
        <p:grpSpPr>
          <a:xfrm>
            <a:off x="7700885" y="4122350"/>
            <a:ext cx="4190571" cy="2135900"/>
            <a:chOff x="7700885" y="4122350"/>
            <a:chExt cx="4190571" cy="213590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8BB3A54-896E-AE4D-8893-3EDC7316054E}"/>
                </a:ext>
              </a:extLst>
            </p:cNvPr>
            <p:cNvSpPr txBox="1"/>
            <p:nvPr/>
          </p:nvSpPr>
          <p:spPr>
            <a:xfrm>
              <a:off x="9426923" y="5919696"/>
              <a:ext cx="2282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with losses    no losses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6">
                  <a:extLst>
                    <a:ext uri="{FF2B5EF4-FFF2-40B4-BE49-F238E27FC236}">
                      <a16:creationId xmlns:a16="http://schemas.microsoft.com/office/drawing/2014/main" id="{C2E56532-A3C3-074F-9DE6-4DD897F7C6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71404" y="5100313"/>
                  <a:ext cx="3888116" cy="9478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den>
                        </m:f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𝝎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𝝎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ad>
                          <m:radPr>
                            <m:degHide m:val="on"/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num>
                              <m:den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1800" baseline="-25000" dirty="0"/>
                </a:p>
              </p:txBody>
            </p:sp>
          </mc:Choice>
          <mc:Fallback xmlns="">
            <p:sp>
              <p:nvSpPr>
                <p:cNvPr id="55" name="Text Box 26">
                  <a:extLst>
                    <a:ext uri="{FF2B5EF4-FFF2-40B4-BE49-F238E27FC236}">
                      <a16:creationId xmlns:a16="http://schemas.microsoft.com/office/drawing/2014/main" id="{C2E56532-A3C3-074F-9DE6-4DD897F7C6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71404" y="5100313"/>
                  <a:ext cx="3888116" cy="947889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AAC0B18-E20C-0240-8058-9702BF801295}"/>
                    </a:ext>
                  </a:extLst>
                </p:cNvPr>
                <p:cNvSpPr txBox="1"/>
                <p:nvPr/>
              </p:nvSpPr>
              <p:spPr>
                <a:xfrm>
                  <a:off x="7700885" y="4122350"/>
                  <a:ext cx="4190571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dirty="0"/>
                    <a:t>Remember:</a:t>
                  </a:r>
                  <a:br>
                    <a:rPr lang="en-US" sz="1600" dirty="0"/>
                  </a:br>
                  <a:r>
                    <a:rPr lang="en-US" sz="1600" dirty="0"/>
                    <a:t>The characteristic impedance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600" dirty="0"/>
                    <a:t> is</a:t>
                  </a:r>
                  <a:br>
                    <a:rPr lang="en-US" sz="1600" dirty="0"/>
                  </a:br>
                  <a:r>
                    <a:rPr lang="en-US" sz="1600" dirty="0"/>
                    <a:t>defined by the cross-section geometry</a:t>
                  </a:r>
                  <a:br>
                    <a:rPr lang="en-US" sz="1600" dirty="0"/>
                  </a:br>
                  <a:r>
                    <a:rPr lang="en-US" sz="1600" dirty="0"/>
                    <a:t>and is typically a real number with the unit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AAC0B18-E20C-0240-8058-9702BF8012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0885" y="4122350"/>
                  <a:ext cx="4190571" cy="1077218"/>
                </a:xfrm>
                <a:prstGeom prst="rect">
                  <a:avLst/>
                </a:prstGeom>
                <a:blipFill>
                  <a:blip r:embed="rId26"/>
                  <a:stretch>
                    <a:fillRect t="-1163" r="-604" b="-58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0397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5ADE-7547-0C45-94FA-230192D2E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(2)</a:t>
            </a:r>
          </a:p>
        </p:txBody>
      </p:sp>
      <p:graphicFrame>
        <p:nvGraphicFramePr>
          <p:cNvPr id="4" name="Group 4">
            <a:extLst>
              <a:ext uri="{FF2B5EF4-FFF2-40B4-BE49-F238E27FC236}">
                <a16:creationId xmlns:a16="http://schemas.microsoft.com/office/drawing/2014/main" id="{4CD025BF-3FFC-DE47-A69F-6D3CF84CBE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750922"/>
              </p:ext>
            </p:extLst>
          </p:nvPr>
        </p:nvGraphicFramePr>
        <p:xfrm>
          <a:off x="6376831" y="3008313"/>
          <a:ext cx="3408361" cy="1630374"/>
        </p:xfrm>
        <a:graphic>
          <a:graphicData uri="http://schemas.openxmlformats.org/drawingml/2006/table">
            <a:tbl>
              <a:tblPr/>
              <a:tblGrid>
                <a:gridCol w="1136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2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Down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1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Red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Blue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C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val 25">
            <a:extLst>
              <a:ext uri="{FF2B5EF4-FFF2-40B4-BE49-F238E27FC236}">
                <a16:creationId xmlns:a16="http://schemas.microsoft.com/office/drawing/2014/main" id="{2CC0AB2F-2DA0-A145-BB0A-31FA5CACF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88" y="844550"/>
            <a:ext cx="1317625" cy="9953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endParaRPr lang="en-GB" b="0"/>
          </a:p>
        </p:txBody>
      </p:sp>
      <p:grpSp>
        <p:nvGrpSpPr>
          <p:cNvPr id="7" name="Group 44">
            <a:extLst>
              <a:ext uri="{FF2B5EF4-FFF2-40B4-BE49-F238E27FC236}">
                <a16:creationId xmlns:a16="http://schemas.microsoft.com/office/drawing/2014/main" id="{1180DE05-28CE-B346-AF06-F7C201181FD9}"/>
              </a:ext>
            </a:extLst>
          </p:cNvPr>
          <p:cNvGrpSpPr>
            <a:grpSpLocks/>
          </p:cNvGrpSpPr>
          <p:nvPr/>
        </p:nvGrpSpPr>
        <p:grpSpPr bwMode="auto">
          <a:xfrm>
            <a:off x="1427163" y="1709738"/>
            <a:ext cx="4070350" cy="3975100"/>
            <a:chOff x="899" y="1077"/>
            <a:chExt cx="2564" cy="250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408A2477-E845-7548-9BFB-E4BFD16D148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22">
              <a:extLst>
                <a:ext uri="{FF2B5EF4-FFF2-40B4-BE49-F238E27FC236}">
                  <a16:creationId xmlns:a16="http://schemas.microsoft.com/office/drawing/2014/main" id="{11541FAC-40E4-2043-8895-3D0AFBDFD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618"/>
              <a:ext cx="1462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Oval 23">
              <a:extLst>
                <a:ext uri="{FF2B5EF4-FFF2-40B4-BE49-F238E27FC236}">
                  <a16:creationId xmlns:a16="http://schemas.microsoft.com/office/drawing/2014/main" id="{4B1FE6F3-6A04-1548-9CDB-0BD1E6475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1" name="Text Box 35">
              <a:extLst>
                <a:ext uri="{FF2B5EF4-FFF2-40B4-BE49-F238E27FC236}">
                  <a16:creationId xmlns:a16="http://schemas.microsoft.com/office/drawing/2014/main" id="{C3291A95-FBB8-724F-A414-4B76D616F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525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/>
                <a:t>Shunt L</a:t>
              </a:r>
            </a:p>
          </p:txBody>
        </p:sp>
        <p:sp>
          <p:nvSpPr>
            <p:cNvPr id="12" name="Oval 42">
              <a:extLst>
                <a:ext uri="{FF2B5EF4-FFF2-40B4-BE49-F238E27FC236}">
                  <a16:creationId xmlns:a16="http://schemas.microsoft.com/office/drawing/2014/main" id="{A03104E2-6454-E141-BDF3-DBDA74BA3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1506"/>
              <a:ext cx="1677" cy="1677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3" name="Oval 43">
              <a:extLst>
                <a:ext uri="{FF2B5EF4-FFF2-40B4-BE49-F238E27FC236}">
                  <a16:creationId xmlns:a16="http://schemas.microsoft.com/office/drawing/2014/main" id="{FD3CB1CB-046F-D34F-A96D-3DB6B1B56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782"/>
              <a:ext cx="1130" cy="1130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" name="Line 32">
              <a:extLst>
                <a:ext uri="{FF2B5EF4-FFF2-40B4-BE49-F238E27FC236}">
                  <a16:creationId xmlns:a16="http://schemas.microsoft.com/office/drawing/2014/main" id="{5C194202-DBDE-3743-8E7D-7DCB83A2F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2" y="1787"/>
              <a:ext cx="210" cy="10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C9F75E46-4896-2E49-BB6C-128E12E70D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9" y="1609"/>
              <a:ext cx="203" cy="14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00180658-4EFB-B84C-A752-A669751174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1800"/>
              <a:ext cx="126" cy="19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A690FAE2-FA17-9D48-B505-6964612EF7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63" y="1784"/>
              <a:ext cx="232" cy="1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A9E0B479-243D-1F43-9DFE-7A7A2C8926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79" y="1743"/>
              <a:ext cx="87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  <p:sp>
          <p:nvSpPr>
            <p:cNvPr id="19" name="Text Box 36">
              <a:extLst>
                <a:ext uri="{FF2B5EF4-FFF2-40B4-BE49-F238E27FC236}">
                  <a16:creationId xmlns:a16="http://schemas.microsoft.com/office/drawing/2014/main" id="{BAFEB16B-0EEB-E54F-9276-A70EC67B6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8" y="1880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/>
                <a:t>Shunt C</a:t>
              </a:r>
            </a:p>
          </p:txBody>
        </p:sp>
        <p:sp>
          <p:nvSpPr>
            <p:cNvPr id="20" name="Text Box 34">
              <a:extLst>
                <a:ext uri="{FF2B5EF4-FFF2-40B4-BE49-F238E27FC236}">
                  <a16:creationId xmlns:a16="http://schemas.microsoft.com/office/drawing/2014/main" id="{9AFA682A-CA54-4442-BBAF-1FA550BF6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" y="1994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dirty="0">
                  <a:solidFill>
                    <a:srgbClr val="FF0000"/>
                  </a:solidFill>
                </a:rPr>
                <a:t>Series C</a:t>
              </a:r>
            </a:p>
          </p:txBody>
        </p:sp>
        <p:sp>
          <p:nvSpPr>
            <p:cNvPr id="21" name="Text Box 33">
              <a:extLst>
                <a:ext uri="{FF2B5EF4-FFF2-40B4-BE49-F238E27FC236}">
                  <a16:creationId xmlns:a16="http://schemas.microsoft.com/office/drawing/2014/main" id="{0453CAF0-61FF-224B-B8F5-DFADF2843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3" y="1392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 dirty="0">
                  <a:solidFill>
                    <a:srgbClr val="FF0000"/>
                  </a:solidFill>
                </a:rPr>
                <a:t>Series 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FF0000"/>
                    </a:solidFill>
                  </a:rPr>
                  <a:t>in red: impedance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sz="1800" b="0" dirty="0">
                    <a:solidFill>
                      <a:srgbClr val="FF0000"/>
                    </a:solidFill>
                  </a:rPr>
                  <a:t>)</a:t>
                </a:r>
              </a:p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0000FF"/>
                    </a:solidFill>
                  </a:rPr>
                  <a:t>in blue: </a:t>
                </a:r>
                <a:r>
                  <a:rPr lang="en-US" sz="1800" b="0" dirty="0"/>
                  <a:t>a</a:t>
                </a:r>
                <a:r>
                  <a:rPr lang="en-US" sz="1800" b="0" dirty="0">
                    <a:solidFill>
                      <a:srgbClr val="0000FF"/>
                    </a:solidFill>
                  </a:rPr>
                  <a:t>dmittance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800" b="0" dirty="0">
                    <a:solidFill>
                      <a:srgbClr val="0000FF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blipFill>
                <a:blip r:embed="rId3"/>
                <a:stretch>
                  <a:fillRect l="-1141" t="-3226" r="-1521" b="-12903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157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0A041-56CB-C742-98A7-16E15833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Resistance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Conductance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2416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429" r="-930" b="-2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1429" r="-930" b="-1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5044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4">
            <a:extLst>
              <a:ext uri="{FF2B5EF4-FFF2-40B4-BE49-F238E27FC236}">
                <a16:creationId xmlns:a16="http://schemas.microsoft.com/office/drawing/2014/main" id="{88440A94-7CEC-AE42-9079-75DE7D6EBE14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1479550"/>
            <a:ext cx="5507037" cy="4243388"/>
            <a:chOff x="447" y="932"/>
            <a:chExt cx="3469" cy="2673"/>
          </a:xfrm>
        </p:grpSpPr>
        <p:sp>
          <p:nvSpPr>
            <p:cNvPr id="6" name="Rectangle 43">
              <a:extLst>
                <a:ext uri="{FF2B5EF4-FFF2-40B4-BE49-F238E27FC236}">
                  <a16:creationId xmlns:a16="http://schemas.microsoft.com/office/drawing/2014/main" id="{E4535249-E44D-654A-9DC2-BC05ED5A0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" y="932"/>
              <a:ext cx="3469" cy="2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C50C38F3-31A4-5F4B-9602-A1E7E638CA9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31">
              <a:extLst>
                <a:ext uri="{FF2B5EF4-FFF2-40B4-BE49-F238E27FC236}">
                  <a16:creationId xmlns:a16="http://schemas.microsoft.com/office/drawing/2014/main" id="{E1E4110E-5E1B-F54E-AEAF-60CD8EB4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1640"/>
              <a:ext cx="1461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9" name="Oval 32">
              <a:extLst>
                <a:ext uri="{FF2B5EF4-FFF2-40B4-BE49-F238E27FC236}">
                  <a16:creationId xmlns:a16="http://schemas.microsoft.com/office/drawing/2014/main" id="{BB61AB97-8CB6-6E4D-AFF6-4E002B6A1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Line 45">
              <a:extLst>
                <a:ext uri="{FF2B5EF4-FFF2-40B4-BE49-F238E27FC236}">
                  <a16:creationId xmlns:a16="http://schemas.microsoft.com/office/drawing/2014/main" id="{03FD9F25-B86C-CF48-9CFB-6AA8EFD25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8" y="2169"/>
              <a:ext cx="166" cy="12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7">
              <a:extLst>
                <a:ext uri="{FF2B5EF4-FFF2-40B4-BE49-F238E27FC236}">
                  <a16:creationId xmlns:a16="http://schemas.microsoft.com/office/drawing/2014/main" id="{4B7B45AE-24DF-3E4F-B530-135B45CFD2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91" y="1732"/>
              <a:ext cx="278" cy="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4" name="Oval 38">
              <a:extLst>
                <a:ext uri="{FF2B5EF4-FFF2-40B4-BE49-F238E27FC236}">
                  <a16:creationId xmlns:a16="http://schemas.microsoft.com/office/drawing/2014/main" id="{1A71D0A1-D41B-5B4F-8A30-21A1D3A00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5" name="Line 44">
              <a:extLst>
                <a:ext uri="{FF2B5EF4-FFF2-40B4-BE49-F238E27FC236}">
                  <a16:creationId xmlns:a16="http://schemas.microsoft.com/office/drawing/2014/main" id="{D124FC51-D754-6343-9131-F6739A252A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167"/>
              <a:ext cx="180" cy="1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Oval 39">
              <a:extLst>
                <a:ext uri="{FF2B5EF4-FFF2-40B4-BE49-F238E27FC236}">
                  <a16:creationId xmlns:a16="http://schemas.microsoft.com/office/drawing/2014/main" id="{6AC32A2E-AB90-8141-BC6C-F47E47BE3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0000CC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7" name="Text Box 53">
              <a:extLst>
                <a:ext uri="{FF2B5EF4-FFF2-40B4-BE49-F238E27FC236}">
                  <a16:creationId xmlns:a16="http://schemas.microsoft.com/office/drawing/2014/main" id="{07DB097A-9928-2845-B287-399AFDEAC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" y="1522"/>
              <a:ext cx="942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Toward load</a:t>
              </a:r>
            </a:p>
          </p:txBody>
        </p:sp>
        <p:sp>
          <p:nvSpPr>
            <p:cNvPr id="18" name="Text Box 52">
              <a:extLst>
                <a:ext uri="{FF2B5EF4-FFF2-40B4-BE49-F238E27FC236}">
                  <a16:creationId xmlns:a16="http://schemas.microsoft.com/office/drawing/2014/main" id="{2A84331E-D9A0-214C-9D9E-E3ED9A344C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1504"/>
              <a:ext cx="1228" cy="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>
                  <a:solidFill>
                    <a:srgbClr val="5F5F5F"/>
                  </a:solidFill>
                </a:rPr>
                <a:t>Toward generator</a:t>
              </a:r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1CAAD00F-074F-0E4B-9C54-BD5CA1A5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1734"/>
              <a:ext cx="1226" cy="122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20" name="Line 46">
              <a:extLst>
                <a:ext uri="{FF2B5EF4-FFF2-40B4-BE49-F238E27FC236}">
                  <a16:creationId xmlns:a16="http://schemas.microsoft.com/office/drawing/2014/main" id="{840C0A20-F901-CF4C-BBF6-9764769E7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0" y="1748"/>
              <a:ext cx="249" cy="118"/>
            </a:xfrm>
            <a:prstGeom prst="line">
              <a:avLst/>
            </a:prstGeom>
            <a:noFill/>
            <a:ln w="50800">
              <a:solidFill>
                <a:srgbClr val="5F5F5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1" name="Oval 22">
              <a:extLst>
                <a:ext uri="{FF2B5EF4-FFF2-40B4-BE49-F238E27FC236}">
                  <a16:creationId xmlns:a16="http://schemas.microsoft.com/office/drawing/2014/main" id="{7EBE1E20-9635-B043-9A90-10C0C0B374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65" y="1694"/>
              <a:ext cx="88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</p:grpSp>
    </p:spTree>
    <p:extLst>
      <p:ext uri="{BB962C8B-B14F-4D97-AF65-F5344CB8AC3E}">
        <p14:creationId xmlns:p14="http://schemas.microsoft.com/office/powerpoint/2010/main" val="4081130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BA60-32F0-8D47-B337-65217E924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399" y="164576"/>
            <a:ext cx="8487505" cy="629095"/>
          </a:xfrm>
        </p:spPr>
        <p:txBody>
          <a:bodyPr/>
          <a:lstStyle/>
          <a:p>
            <a:r>
              <a:rPr lang="en-US"/>
              <a:t>TL: Signal visualization in time-domain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441833-FCFF-3640-9D07-79E63ACA8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9315" y="1239916"/>
            <a:ext cx="4608600" cy="4954246"/>
          </a:xfrm>
        </p:spPr>
        <p:txBody>
          <a:bodyPr>
            <a:normAutofit/>
          </a:bodyPr>
          <a:lstStyle/>
          <a:p>
            <a:r>
              <a:rPr lang="en-US" dirty="0"/>
              <a:t>Circuit simulator applet:</a:t>
            </a:r>
            <a:br>
              <a:rPr lang="en-US" dirty="0"/>
            </a:br>
            <a:r>
              <a:rPr lang="en-US" dirty="0">
                <a:hlinkClick r:id="rId2"/>
              </a:rPr>
              <a:t>https://www.falstad.com/circuit/</a:t>
            </a:r>
            <a:endParaRPr lang="en-US" dirty="0"/>
          </a:p>
          <a:p>
            <a:pPr lvl="1"/>
            <a:r>
              <a:rPr lang="en-US" dirty="0"/>
              <a:t>Load file: </a:t>
            </a:r>
            <a:r>
              <a:rPr lang="en-US" i="1" dirty="0"/>
              <a:t>IdealTL_DCswitched_Z050-RL.txt</a:t>
            </a:r>
          </a:p>
          <a:p>
            <a:pPr lvl="2"/>
            <a:r>
              <a:rPr lang="en-US" dirty="0"/>
              <a:t>Change the load resistor value:</a:t>
            </a:r>
            <a:br>
              <a:rPr lang="en-US" dirty="0"/>
            </a:br>
            <a:r>
              <a:rPr lang="en-US" i="1" dirty="0"/>
              <a:t>RL = 50, 100, 25 </a:t>
            </a:r>
            <a:r>
              <a:rPr lang="en-US" i="1" dirty="0" err="1"/>
              <a:t>Ω</a:t>
            </a:r>
            <a:r>
              <a:rPr lang="en-US" i="1" dirty="0"/>
              <a:t> </a:t>
            </a:r>
          </a:p>
          <a:p>
            <a:pPr lvl="2"/>
            <a:r>
              <a:rPr lang="en-US" dirty="0"/>
              <a:t>Operate the switch and observe the signals at the beginning, and at the end of the transmission-line.</a:t>
            </a:r>
          </a:p>
          <a:p>
            <a:pPr lvl="1"/>
            <a:r>
              <a:rPr lang="en-US" dirty="0"/>
              <a:t>Load file: </a:t>
            </a:r>
            <a:br>
              <a:rPr lang="en-US" i="1" dirty="0"/>
            </a:br>
            <a:r>
              <a:rPr lang="en-US" i="1" dirty="0"/>
              <a:t>IdealTL_pulsed_Z050-RL.txt</a:t>
            </a:r>
          </a:p>
          <a:p>
            <a:pPr lvl="2"/>
            <a:r>
              <a:rPr lang="en-US" dirty="0"/>
              <a:t>Change the load resistor value:</a:t>
            </a:r>
            <a:br>
              <a:rPr lang="en-US" dirty="0"/>
            </a:br>
            <a:r>
              <a:rPr lang="en-US" i="1" dirty="0"/>
              <a:t>RL = 50, 100, 25 </a:t>
            </a:r>
            <a:r>
              <a:rPr lang="en-US" i="1" dirty="0" err="1"/>
              <a:t>Ω</a:t>
            </a:r>
            <a:r>
              <a:rPr lang="en-US" i="1" dirty="0"/>
              <a:t> </a:t>
            </a:r>
          </a:p>
          <a:p>
            <a:pPr lvl="2"/>
            <a:r>
              <a:rPr lang="en-US" dirty="0"/>
              <a:t>Observe the signal waveforms!</a:t>
            </a:r>
            <a:br>
              <a:rPr lang="en-US" dirty="0"/>
            </a:br>
            <a:r>
              <a:rPr lang="en-US" dirty="0"/>
              <a:t>Can you predict the values?!</a:t>
            </a:r>
          </a:p>
          <a:p>
            <a:pPr lvl="3"/>
            <a:r>
              <a:rPr lang="en-US" dirty="0"/>
              <a:t>(Press </a:t>
            </a:r>
            <a:r>
              <a:rPr lang="en-US" i="1" dirty="0"/>
              <a:t>Run/STOP </a:t>
            </a:r>
            <a:r>
              <a:rPr lang="en-US" dirty="0"/>
              <a:t>and hover with the mouse over the waveform)</a:t>
            </a:r>
          </a:p>
          <a:p>
            <a:pPr lvl="1"/>
            <a:endParaRPr lang="en-US" dirty="0"/>
          </a:p>
        </p:txBody>
      </p:sp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40146BC-ABE4-6A3B-7695-DBF1BEE1F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1163104"/>
            <a:ext cx="6605660" cy="495840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9C9B63D-F1F0-6ECC-8640-61C849AB43F2}"/>
              </a:ext>
            </a:extLst>
          </p:cNvPr>
          <p:cNvSpPr/>
          <p:nvPr/>
        </p:nvSpPr>
        <p:spPr bwMode="auto">
          <a:xfrm>
            <a:off x="8991600" y="6057900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807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1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5894-3AA8-4E4A-BE30-1687CC32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TL: Operating with sinusoidal signals (FD)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0EFBF-57C7-EA4D-9255-8F13B7AB67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36468" y="968190"/>
                <a:ext cx="4278519" cy="5375989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For a single frequency, </a:t>
                </a:r>
                <a:br>
                  <a:rPr lang="en-US" dirty="0"/>
                </a:br>
                <a:r>
                  <a:rPr lang="en-US" dirty="0"/>
                  <a:t>continues wave (CW) signal </a:t>
                </a:r>
                <a:br>
                  <a:rPr lang="en-US" dirty="0"/>
                </a:br>
                <a:r>
                  <a:rPr lang="en-US" dirty="0"/>
                  <a:t>on a transmission-line</a:t>
                </a:r>
              </a:p>
              <a:p>
                <a:pPr lvl="1"/>
                <a:r>
                  <a:rPr lang="en-US" dirty="0"/>
                  <a:t>Superposition of </a:t>
                </a:r>
                <a:r>
                  <a:rPr lang="en-US" dirty="0">
                    <a:solidFill>
                      <a:srgbClr val="008000"/>
                    </a:solidFill>
                  </a:rPr>
                  <a:t>forward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𝒊𝒏𝒄</m:t>
                        </m:r>
                      </m:sup>
                    </m:sSup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backward b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𝒓𝒆𝒇𝒍</m:t>
                        </m:r>
                      </m:sup>
                    </m:sSup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/>
                  <a:t>traveling waves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standing waves</a:t>
                </a:r>
              </a:p>
              <a:p>
                <a:r>
                  <a:rPr lang="en-US" u="sng" dirty="0">
                    <a:solidFill>
                      <a:srgbClr val="FF0000"/>
                    </a:solidFill>
                  </a:rPr>
                  <a:t>Reflection coefficient </a:t>
                </a:r>
                <a14:m>
                  <m:oMath xmlns:m="http://schemas.openxmlformats.org/officeDocument/2006/math">
                    <m:r>
                      <a:rPr lang="en-US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endParaRPr lang="en-US" u="sng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3"/>
                <a:endParaRPr lang="en-US" dirty="0"/>
              </a:p>
              <a:p>
                <a:pPr lvl="3"/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is related to the </a:t>
                </a:r>
                <a:br>
                  <a:rPr lang="en-US" dirty="0"/>
                </a:br>
                <a:r>
                  <a:rPr lang="en-US" dirty="0"/>
                  <a:t>impedance ratio: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The load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can be complex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is a complex number</a:t>
                </a:r>
              </a:p>
              <a:p>
                <a:r>
                  <a:rPr lang="en-US" dirty="0"/>
                  <a:t>Reflections also originate due to discontinuities of the TL along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does not prevent reflections! EM-field effect!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0EFBF-57C7-EA4D-9255-8F13B7AB6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36468" y="968190"/>
                <a:ext cx="4278519" cy="5375989"/>
              </a:xfrm>
              <a:blipFill>
                <a:blip r:embed="rId2"/>
                <a:stretch>
                  <a:fillRect l="-1479" t="-1887" b="-1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B1970066-138B-9E4D-9AEC-A5DC676CBBF6}"/>
              </a:ext>
            </a:extLst>
          </p:cNvPr>
          <p:cNvGrpSpPr/>
          <p:nvPr/>
        </p:nvGrpSpPr>
        <p:grpSpPr>
          <a:xfrm>
            <a:off x="5062005" y="3030684"/>
            <a:ext cx="3353297" cy="1147175"/>
            <a:chOff x="5062005" y="3030684"/>
            <a:chExt cx="3353297" cy="11471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199F658-C7B4-4142-AC95-32D857F20119}"/>
                    </a:ext>
                  </a:extLst>
                </p:cNvPr>
                <p:cNvSpPr txBox="1"/>
                <p:nvPr/>
              </p:nvSpPr>
              <p:spPr>
                <a:xfrm>
                  <a:off x="5062005" y="3030684"/>
                  <a:ext cx="3250166" cy="75948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𝚪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𝒂</m:t>
                            </m:r>
                          </m:den>
                        </m:f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𝑬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𝒓𝒆𝒇𝒍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𝑬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𝒊𝒏𝒄</m:t>
                                </m:r>
                              </m:sup>
                            </m:sSup>
                          </m:den>
                        </m:f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−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+</m:t>
                                </m:r>
                              </m:sup>
                            </m:sSup>
                          </m:den>
                        </m:f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199F658-C7B4-4142-AC95-32D857F201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2005" y="3030684"/>
                  <a:ext cx="3250166" cy="7594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778C16-55D5-D348-A6D8-8BDD0B7641EB}"/>
                </a:ext>
              </a:extLst>
            </p:cNvPr>
            <p:cNvSpPr txBox="1"/>
            <p:nvPr/>
          </p:nvSpPr>
          <p:spPr>
            <a:xfrm>
              <a:off x="5129005" y="3870080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waves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573AD44-FE10-DE45-AAF9-C443078F49ED}"/>
                </a:ext>
              </a:extLst>
            </p:cNvPr>
            <p:cNvSpPr txBox="1"/>
            <p:nvPr/>
          </p:nvSpPr>
          <p:spPr>
            <a:xfrm>
              <a:off x="5770611" y="3870081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E-fields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C91DDC-E5DC-7441-9352-5A51C2B2F9E0}"/>
                </a:ext>
              </a:extLst>
            </p:cNvPr>
            <p:cNvSpPr txBox="1"/>
            <p:nvPr/>
          </p:nvSpPr>
          <p:spPr>
            <a:xfrm>
              <a:off x="6483041" y="3870082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voltages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FF0ABAA-F9F6-5D4E-A5CB-5F20B56A0119}"/>
                </a:ext>
              </a:extLst>
            </p:cNvPr>
            <p:cNvSpPr txBox="1"/>
            <p:nvPr/>
          </p:nvSpPr>
          <p:spPr>
            <a:xfrm>
              <a:off x="7265628" y="3870080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impedances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561AD8E-E0E5-6344-A0F5-EB9CBD7659D1}"/>
                </a:ext>
              </a:extLst>
            </p:cNvPr>
            <p:cNvCxnSpPr/>
            <p:nvPr/>
          </p:nvCxnSpPr>
          <p:spPr bwMode="auto">
            <a:xfrm flipV="1">
              <a:off x="5581578" y="3679737"/>
              <a:ext cx="46141" cy="2688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567A753-767B-F248-B76F-E01A61DC75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92242" y="3690846"/>
              <a:ext cx="30450" cy="2269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59FAD52-7B9C-4049-81EF-7C59D8AA642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942379" y="3690846"/>
              <a:ext cx="18415" cy="2268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6FAA1A4A-0803-4F47-B343-110797B0F65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836831" y="3679737"/>
              <a:ext cx="38359" cy="2688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B74C4A5-9CDF-734C-9552-8B2A708D7552}"/>
              </a:ext>
            </a:extLst>
          </p:cNvPr>
          <p:cNvGrpSpPr/>
          <p:nvPr/>
        </p:nvGrpSpPr>
        <p:grpSpPr>
          <a:xfrm>
            <a:off x="8312172" y="1018623"/>
            <a:ext cx="3521977" cy="1702538"/>
            <a:chOff x="8312172" y="1018623"/>
            <a:chExt cx="3521977" cy="1702538"/>
          </a:xfrm>
        </p:grpSpPr>
        <p:pic>
          <p:nvPicPr>
            <p:cNvPr id="4" name="Picture 40" descr="load_1Ghz">
              <a:extLst>
                <a:ext uri="{FF2B5EF4-FFF2-40B4-BE49-F238E27FC236}">
                  <a16:creationId xmlns:a16="http://schemas.microsoft.com/office/drawing/2014/main" id="{4BB21892-2AB8-0849-8DBD-C8F254145EB6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0269" y="1041892"/>
              <a:ext cx="2789628" cy="1656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10" name="Rectangle 24">
              <a:extLst>
                <a:ext uri="{FF2B5EF4-FFF2-40B4-BE49-F238E27FC236}">
                  <a16:creationId xmlns:a16="http://schemas.microsoft.com/office/drawing/2014/main" id="{E405B91A-EEDE-CC4A-AE3E-8C19A08A4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1018623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41">
                  <a:extLst>
                    <a:ext uri="{FF2B5EF4-FFF2-40B4-BE49-F238E27FC236}">
                      <a16:creationId xmlns:a16="http://schemas.microsoft.com/office/drawing/2014/main" id="{C281ADB2-0CC4-E941-B715-80CC874B10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12172" y="1034713"/>
                  <a:ext cx="2256568" cy="5854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𝑮𝑯𝒛</m:t>
                        </m:r>
                      </m:oMath>
                    </m:oMathPara>
                  </a14:m>
                  <a:br>
                    <a:rPr lang="en-US" sz="1600" b="1" dirty="0"/>
                  </a:br>
                  <a:endParaRPr lang="en-US" sz="1600" b="1" dirty="0"/>
                </a:p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7" name="Text Box 41">
                  <a:extLst>
                    <a:ext uri="{FF2B5EF4-FFF2-40B4-BE49-F238E27FC236}">
                      <a16:creationId xmlns:a16="http://schemas.microsoft.com/office/drawing/2014/main" id="{C281ADB2-0CC4-E941-B715-80CC874B10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12172" y="1034713"/>
                  <a:ext cx="2256568" cy="585418"/>
                </a:xfrm>
                <a:prstGeom prst="rect">
                  <a:avLst/>
                </a:prstGeom>
                <a:blipFill>
                  <a:blip r:embed="rId8"/>
                  <a:stretch>
                    <a:fillRect b="-85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 Box 41">
                  <a:extLst>
                    <a:ext uri="{FF2B5EF4-FFF2-40B4-BE49-F238E27FC236}">
                      <a16:creationId xmlns:a16="http://schemas.microsoft.com/office/drawing/2014/main" id="{15E1E890-6B05-8E45-A290-E5BA79019F7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24857" y="1830648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matched: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pure travelling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8" name="Text Box 41">
                  <a:extLst>
                    <a:ext uri="{FF2B5EF4-FFF2-40B4-BE49-F238E27FC236}">
                      <a16:creationId xmlns:a16="http://schemas.microsoft.com/office/drawing/2014/main" id="{15E1E890-6B05-8E45-A290-E5BA79019F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24857" y="1830648"/>
                  <a:ext cx="2670996" cy="831639"/>
                </a:xfrm>
                <a:prstGeom prst="rect">
                  <a:avLst/>
                </a:prstGeom>
                <a:blipFill>
                  <a:blip r:embed="rId9"/>
                  <a:stretch>
                    <a:fillRect t="-3030" r="-14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7B7D9D-D522-B84D-B64B-39E054838DDA}"/>
              </a:ext>
            </a:extLst>
          </p:cNvPr>
          <p:cNvGrpSpPr/>
          <p:nvPr/>
        </p:nvGrpSpPr>
        <p:grpSpPr>
          <a:xfrm>
            <a:off x="8608128" y="2779473"/>
            <a:ext cx="3226021" cy="1702538"/>
            <a:chOff x="8608128" y="2779473"/>
            <a:chExt cx="3226021" cy="1702538"/>
          </a:xfrm>
        </p:grpSpPr>
        <p:pic>
          <p:nvPicPr>
            <p:cNvPr id="5" name="Picture 37" descr="open_1Ghz">
              <a:extLst>
                <a:ext uri="{FF2B5EF4-FFF2-40B4-BE49-F238E27FC236}">
                  <a16:creationId xmlns:a16="http://schemas.microsoft.com/office/drawing/2014/main" id="{D016AC3E-D365-F14E-BA04-706F4EFA16D6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15556" y="2832217"/>
              <a:ext cx="2728986" cy="162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41">
                  <a:extLst>
                    <a:ext uri="{FF2B5EF4-FFF2-40B4-BE49-F238E27FC236}">
                      <a16:creationId xmlns:a16="http://schemas.microsoft.com/office/drawing/2014/main" id="{65FD31F7-585A-F94D-856C-C8750B9F74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44482" y="3571052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open: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standing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=+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5" name="Text Box 41">
                  <a:extLst>
                    <a:ext uri="{FF2B5EF4-FFF2-40B4-BE49-F238E27FC236}">
                      <a16:creationId xmlns:a16="http://schemas.microsoft.com/office/drawing/2014/main" id="{65FD31F7-585A-F94D-856C-C8750B9F74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4482" y="3571052"/>
                  <a:ext cx="2670996" cy="831639"/>
                </a:xfrm>
                <a:prstGeom prst="rect">
                  <a:avLst/>
                </a:prstGeom>
                <a:blipFill>
                  <a:blip r:embed="rId19"/>
                  <a:stretch>
                    <a:fillRect t="-3030" r="-9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6" name="Rectangle 24">
              <a:extLst>
                <a:ext uri="{FF2B5EF4-FFF2-40B4-BE49-F238E27FC236}">
                  <a16:creationId xmlns:a16="http://schemas.microsoft.com/office/drawing/2014/main" id="{FFD5BD4F-AF40-B048-9615-69D919749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2779473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6FBD24B-0515-DA47-874A-35321F62F4CB}"/>
              </a:ext>
            </a:extLst>
          </p:cNvPr>
          <p:cNvGrpSpPr/>
          <p:nvPr/>
        </p:nvGrpSpPr>
        <p:grpSpPr>
          <a:xfrm>
            <a:off x="8608128" y="4540885"/>
            <a:ext cx="3226021" cy="1702538"/>
            <a:chOff x="8608128" y="4540885"/>
            <a:chExt cx="3226021" cy="1702538"/>
          </a:xfrm>
        </p:grpSpPr>
        <p:pic>
          <p:nvPicPr>
            <p:cNvPr id="6" name="Picture 38" descr="short_1Ghz">
              <a:extLst>
                <a:ext uri="{FF2B5EF4-FFF2-40B4-BE49-F238E27FC236}">
                  <a16:creationId xmlns:a16="http://schemas.microsoft.com/office/drawing/2014/main" id="{F93D2746-BD18-0147-B19A-812E462FEECB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15556" y="4572621"/>
              <a:ext cx="2728986" cy="162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 Box 41">
                  <a:extLst>
                    <a:ext uri="{FF2B5EF4-FFF2-40B4-BE49-F238E27FC236}">
                      <a16:creationId xmlns:a16="http://schemas.microsoft.com/office/drawing/2014/main" id="{386291FC-2EC5-FD43-81D4-23FD7ACB62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44482" y="5368161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short: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standing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8" name="Text Box 41">
                  <a:extLst>
                    <a:ext uri="{FF2B5EF4-FFF2-40B4-BE49-F238E27FC236}">
                      <a16:creationId xmlns:a16="http://schemas.microsoft.com/office/drawing/2014/main" id="{386291FC-2EC5-FD43-81D4-23FD7ACB62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4482" y="5368161"/>
                  <a:ext cx="2670996" cy="831639"/>
                </a:xfrm>
                <a:prstGeom prst="rect">
                  <a:avLst/>
                </a:prstGeom>
                <a:blipFill>
                  <a:blip r:embed="rId21"/>
                  <a:stretch>
                    <a:fillRect t="-1493" r="-9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Rectangle 24">
              <a:extLst>
                <a:ext uri="{FF2B5EF4-FFF2-40B4-BE49-F238E27FC236}">
                  <a16:creationId xmlns:a16="http://schemas.microsoft.com/office/drawing/2014/main" id="{7AB83AF5-1BA4-DF42-81F0-863750C8E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4540885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3A830D6-3EAD-683E-12E9-D4BAA8472777}"/>
              </a:ext>
            </a:extLst>
          </p:cNvPr>
          <p:cNvSpPr/>
          <p:nvPr/>
        </p:nvSpPr>
        <p:spPr bwMode="auto">
          <a:xfrm>
            <a:off x="3507525" y="6144784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810/811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5A44D3E-287B-991C-84B1-7DD6AC16EF32}"/>
              </a:ext>
            </a:extLst>
          </p:cNvPr>
          <p:cNvCxnSpPr>
            <a:cxnSpLocks/>
          </p:cNvCxnSpPr>
          <p:nvPr/>
        </p:nvCxnSpPr>
        <p:spPr>
          <a:xfrm>
            <a:off x="4125253" y="1274911"/>
            <a:ext cx="0" cy="2100953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A7C933-3D9A-6B6F-41C6-489B6765B57C}"/>
              </a:ext>
            </a:extLst>
          </p:cNvPr>
          <p:cNvCxnSpPr/>
          <p:nvPr/>
        </p:nvCxnSpPr>
        <p:spPr>
          <a:xfrm>
            <a:off x="1289371" y="1993552"/>
            <a:ext cx="0" cy="1371600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3E8C34F-01F8-4CFE-AEBF-B5406FD2B985}"/>
              </a:ext>
            </a:extLst>
          </p:cNvPr>
          <p:cNvGrpSpPr/>
          <p:nvPr/>
        </p:nvGrpSpPr>
        <p:grpSpPr>
          <a:xfrm>
            <a:off x="186575" y="2126184"/>
            <a:ext cx="304800" cy="762000"/>
            <a:chOff x="2523162" y="2765461"/>
            <a:chExt cx="304800" cy="762000"/>
          </a:xfrm>
        </p:grpSpPr>
        <p:sp>
          <p:nvSpPr>
            <p:cNvPr id="104" name="Oval 111">
              <a:extLst>
                <a:ext uri="{FF2B5EF4-FFF2-40B4-BE49-F238E27FC236}">
                  <a16:creationId xmlns:a16="http://schemas.microsoft.com/office/drawing/2014/main" id="{D37656CB-33CE-2275-DF9C-5AE07B3804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162" y="2994061"/>
              <a:ext cx="304800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105" name="Line 112">
              <a:extLst>
                <a:ext uri="{FF2B5EF4-FFF2-40B4-BE49-F238E27FC236}">
                  <a16:creationId xmlns:a16="http://schemas.microsoft.com/office/drawing/2014/main" id="{F507E0FA-239D-6545-D2CE-39114F8840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675562" y="2765461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13">
              <a:extLst>
                <a:ext uri="{FF2B5EF4-FFF2-40B4-BE49-F238E27FC236}">
                  <a16:creationId xmlns:a16="http://schemas.microsoft.com/office/drawing/2014/main" id="{1135D089-BD10-EAA3-A6A3-83465CFE41C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675562" y="3298861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7" name="Group 117">
              <a:extLst>
                <a:ext uri="{FF2B5EF4-FFF2-40B4-BE49-F238E27FC236}">
                  <a16:creationId xmlns:a16="http://schemas.microsoft.com/office/drawing/2014/main" id="{17C0ACAD-34F5-7200-FA49-59D5C3422A7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99362" y="3070261"/>
              <a:ext cx="152400" cy="152400"/>
              <a:chOff x="2929" y="3217"/>
              <a:chExt cx="383" cy="191"/>
            </a:xfrm>
          </p:grpSpPr>
          <p:sp>
            <p:nvSpPr>
              <p:cNvPr id="108" name="Arc 118">
                <a:extLst>
                  <a:ext uri="{FF2B5EF4-FFF2-40B4-BE49-F238E27FC236}">
                    <a16:creationId xmlns:a16="http://schemas.microsoft.com/office/drawing/2014/main" id="{AE989DF2-BCE2-DB3F-7649-05CAC74041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9" y="3217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Arc 119">
                <a:extLst>
                  <a:ext uri="{FF2B5EF4-FFF2-40B4-BE49-F238E27FC236}">
                    <a16:creationId xmlns:a16="http://schemas.microsoft.com/office/drawing/2014/main" id="{6BE4E39C-1F46-E706-C737-5EA076AA71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3120" y="3312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0DB25A2E-7BBD-6D29-73EA-7A51BA76BD77}"/>
              </a:ext>
            </a:extLst>
          </p:cNvPr>
          <p:cNvSpPr/>
          <p:nvPr/>
        </p:nvSpPr>
        <p:spPr>
          <a:xfrm rot="5400000">
            <a:off x="666635" y="1912824"/>
            <a:ext cx="18288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45">
            <a:extLst>
              <a:ext uri="{FF2B5EF4-FFF2-40B4-BE49-F238E27FC236}">
                <a16:creationId xmlns:a16="http://schemas.microsoft.com/office/drawing/2014/main" id="{C24A1E8C-03F1-3999-94A4-1B5E818528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1271" y="2110310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30" name="Line 15">
            <a:extLst>
              <a:ext uri="{FF2B5EF4-FFF2-40B4-BE49-F238E27FC236}">
                <a16:creationId xmlns:a16="http://schemas.microsoft.com/office/drawing/2014/main" id="{1DB52CBF-CDCC-3C23-74E9-A0F464DCE5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150" y="2138884"/>
            <a:ext cx="1848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31" name="Line 15">
            <a:extLst>
              <a:ext uri="{FF2B5EF4-FFF2-40B4-BE49-F238E27FC236}">
                <a16:creationId xmlns:a16="http://schemas.microsoft.com/office/drawing/2014/main" id="{52CFFD8E-8A6F-8E54-9ECE-BB3E3CC2A8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85964" y="2148410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32" name="Oval 245">
            <a:extLst>
              <a:ext uri="{FF2B5EF4-FFF2-40B4-BE49-F238E27FC236}">
                <a16:creationId xmlns:a16="http://schemas.microsoft.com/office/drawing/2014/main" id="{C784CEE2-B685-ECC1-683D-EAD1231A2E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1271" y="2844947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33" name="Line 15">
            <a:extLst>
              <a:ext uri="{FF2B5EF4-FFF2-40B4-BE49-F238E27FC236}">
                <a16:creationId xmlns:a16="http://schemas.microsoft.com/office/drawing/2014/main" id="{7D28861D-F807-6B3D-6B1D-3D7DE49435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800" y="2885009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34" name="Line 15">
            <a:extLst>
              <a:ext uri="{FF2B5EF4-FFF2-40B4-BE49-F238E27FC236}">
                <a16:creationId xmlns:a16="http://schemas.microsoft.com/office/drawing/2014/main" id="{7FEB2D43-B2D8-2882-DFAA-0913ACB54D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27471" y="2148410"/>
            <a:ext cx="2743200" cy="0"/>
          </a:xfrm>
          <a:prstGeom prst="lin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35" name="Line 15">
            <a:extLst>
              <a:ext uri="{FF2B5EF4-FFF2-40B4-BE49-F238E27FC236}">
                <a16:creationId xmlns:a16="http://schemas.microsoft.com/office/drawing/2014/main" id="{8FA09E5E-3EB0-AF5B-E17A-42E7278F20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7682" y="2883047"/>
            <a:ext cx="2743200" cy="0"/>
          </a:xfrm>
          <a:prstGeom prst="lin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39" name="Oval 245">
            <a:extLst>
              <a:ext uri="{FF2B5EF4-FFF2-40B4-BE49-F238E27FC236}">
                <a16:creationId xmlns:a16="http://schemas.microsoft.com/office/drawing/2014/main" id="{429455B0-A9FE-6551-3BFC-342752D887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83988" y="2110161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41" name="Oval 245">
            <a:extLst>
              <a:ext uri="{FF2B5EF4-FFF2-40B4-BE49-F238E27FC236}">
                <a16:creationId xmlns:a16="http://schemas.microsoft.com/office/drawing/2014/main" id="{9DC52F2C-F253-EC93-A58D-08D931E8EC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83988" y="2844798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76EE6F3-9219-68CA-09FC-2F9C12FD61F7}"/>
              </a:ext>
            </a:extLst>
          </p:cNvPr>
          <p:cNvSpPr/>
          <p:nvPr/>
        </p:nvSpPr>
        <p:spPr>
          <a:xfrm>
            <a:off x="4342194" y="2287931"/>
            <a:ext cx="18288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 15">
            <a:extLst>
              <a:ext uri="{FF2B5EF4-FFF2-40B4-BE49-F238E27FC236}">
                <a16:creationId xmlns:a16="http://schemas.microsoft.com/office/drawing/2014/main" id="{F4917CD5-AFBE-F5B9-DA9D-969E2E6A3B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69399" y="2148410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44" name="Line 15">
            <a:extLst>
              <a:ext uri="{FF2B5EF4-FFF2-40B4-BE49-F238E27FC236}">
                <a16:creationId xmlns:a16="http://schemas.microsoft.com/office/drawing/2014/main" id="{E4436732-5C42-2FE8-EEF8-30582C9553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69399" y="2882898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46" name="Line 15">
            <a:extLst>
              <a:ext uri="{FF2B5EF4-FFF2-40B4-BE49-F238E27FC236}">
                <a16:creationId xmlns:a16="http://schemas.microsoft.com/office/drawing/2014/main" id="{362A7B47-68CF-CF21-C9EB-526E8306CF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3633" y="2745131"/>
            <a:ext cx="0" cy="1459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51" name="Line 15">
            <a:extLst>
              <a:ext uri="{FF2B5EF4-FFF2-40B4-BE49-F238E27FC236}">
                <a16:creationId xmlns:a16="http://schemas.microsoft.com/office/drawing/2014/main" id="{ED44638B-5EC6-6F54-52F1-D32DE85DC0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4683" y="2138884"/>
            <a:ext cx="0" cy="1459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 Box 26">
                <a:extLst>
                  <a:ext uri="{FF2B5EF4-FFF2-40B4-BE49-F238E27FC236}">
                    <a16:creationId xmlns:a16="http://schemas.microsoft.com/office/drawing/2014/main" id="{F94FF146-85CF-ED70-BAB9-EC103ED358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5347" y="2334801"/>
                <a:ext cx="121950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2" name="Text Box 26">
                <a:extLst>
                  <a:ext uri="{FF2B5EF4-FFF2-40B4-BE49-F238E27FC236}">
                    <a16:creationId xmlns:a16="http://schemas.microsoft.com/office/drawing/2014/main" id="{F94FF146-85CF-ED70-BAB9-EC103ED35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25347" y="2334801"/>
                <a:ext cx="1219504" cy="333554"/>
              </a:xfrm>
              <a:prstGeom prst="rect">
                <a:avLst/>
              </a:prstGeom>
              <a:blipFill>
                <a:blip r:embed="rId22"/>
                <a:stretch>
                  <a:fillRect b="-71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87">
            <a:extLst>
              <a:ext uri="{FF2B5EF4-FFF2-40B4-BE49-F238E27FC236}">
                <a16:creationId xmlns:a16="http://schemas.microsoft.com/office/drawing/2014/main" id="{04F716AC-3734-5278-3774-67C7D5F5CCDC}"/>
              </a:ext>
            </a:extLst>
          </p:cNvPr>
          <p:cNvSpPr txBox="1"/>
          <p:nvPr/>
        </p:nvSpPr>
        <p:spPr>
          <a:xfrm>
            <a:off x="1921266" y="1743037"/>
            <a:ext cx="1721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transmission-line</a:t>
            </a:r>
            <a:endParaRPr lang="en-US" sz="16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080AFA61-0E1C-1225-1435-1CBE917927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505" y="1653895"/>
                <a:ext cx="98764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080AFA61-0E1C-1225-1435-1CBE91792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0505" y="1653895"/>
                <a:ext cx="987642" cy="33355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9C16537F-9D4D-BD71-A819-F9A89DF43C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1743" y="2314501"/>
                <a:ext cx="36708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9C16537F-9D4D-BD71-A819-F9A89DF43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1743" y="2314501"/>
                <a:ext cx="367082" cy="33355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Box 90">
            <a:extLst>
              <a:ext uri="{FF2B5EF4-FFF2-40B4-BE49-F238E27FC236}">
                <a16:creationId xmlns:a16="http://schemas.microsoft.com/office/drawing/2014/main" id="{E78DC588-0453-B6B0-139E-1CCFC39E79DC}"/>
              </a:ext>
            </a:extLst>
          </p:cNvPr>
          <p:cNvSpPr txBox="1"/>
          <p:nvPr/>
        </p:nvSpPr>
        <p:spPr>
          <a:xfrm>
            <a:off x="4160188" y="1740096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0" dirty="0"/>
              <a:t>load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6A2A7A-E90E-A776-4164-A5FD36C11A22}"/>
              </a:ext>
            </a:extLst>
          </p:cNvPr>
          <p:cNvSpPr txBox="1"/>
          <p:nvPr/>
        </p:nvSpPr>
        <p:spPr>
          <a:xfrm>
            <a:off x="21384" y="2852735"/>
            <a:ext cx="1079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source</a:t>
            </a:r>
          </a:p>
          <a:p>
            <a:pPr algn="ctr">
              <a:buNone/>
            </a:pPr>
            <a:r>
              <a:rPr lang="en-US" sz="1600" dirty="0"/>
              <a:t>(sine-wave</a:t>
            </a:r>
            <a:br>
              <a:rPr lang="en-US" sz="1600" b="0" dirty="0"/>
            </a:br>
            <a:r>
              <a:rPr lang="en-US" sz="1600" b="0" dirty="0"/>
              <a:t>generator</a:t>
            </a:r>
            <a:r>
              <a:rPr lang="en-US" sz="1600" dirty="0"/>
              <a:t>)</a:t>
            </a:r>
            <a:endParaRPr lang="en-US" sz="1600" b="0" dirty="0"/>
          </a:p>
        </p:txBody>
      </p:sp>
      <p:sp>
        <p:nvSpPr>
          <p:cNvPr id="93" name="Line 227">
            <a:extLst>
              <a:ext uri="{FF2B5EF4-FFF2-40B4-BE49-F238E27FC236}">
                <a16:creationId xmlns:a16="http://schemas.microsoft.com/office/drawing/2014/main" id="{AE070CBE-3D6A-7CC9-39EB-D9091F84D1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89371" y="3278325"/>
            <a:ext cx="2834640" cy="988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26">
                <a:extLst>
                  <a:ext uri="{FF2B5EF4-FFF2-40B4-BE49-F238E27FC236}">
                    <a16:creationId xmlns:a16="http://schemas.microsoft.com/office/drawing/2014/main" id="{302E769F-AE99-7EAD-C0CC-07880CCDC9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0302" y="3095716"/>
                <a:ext cx="367082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Text Box 26">
                <a:extLst>
                  <a:ext uri="{FF2B5EF4-FFF2-40B4-BE49-F238E27FC236}">
                    <a16:creationId xmlns:a16="http://schemas.microsoft.com/office/drawing/2014/main" id="{302E769F-AE99-7EAD-C0CC-07880CCDC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0302" y="3095716"/>
                <a:ext cx="367082" cy="339196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26">
                <a:extLst>
                  <a:ext uri="{FF2B5EF4-FFF2-40B4-BE49-F238E27FC236}">
                    <a16:creationId xmlns:a16="http://schemas.microsoft.com/office/drawing/2014/main" id="{90376FCD-0A5B-E3B6-F462-0C7E4A2167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75112" y="3326550"/>
                <a:ext cx="367082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5" name="Text Box 26">
                <a:extLst>
                  <a:ext uri="{FF2B5EF4-FFF2-40B4-BE49-F238E27FC236}">
                    <a16:creationId xmlns:a16="http://schemas.microsoft.com/office/drawing/2014/main" id="{90376FCD-0A5B-E3B6-F462-0C7E4A216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5112" y="3326550"/>
                <a:ext cx="367082" cy="33919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 Box 26">
                <a:extLst>
                  <a:ext uri="{FF2B5EF4-FFF2-40B4-BE49-F238E27FC236}">
                    <a16:creationId xmlns:a16="http://schemas.microsoft.com/office/drawing/2014/main" id="{E4EAA5F4-025E-0CE1-3473-4E12FE41F8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6834" y="3326550"/>
                <a:ext cx="36708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6" name="Text Box 26">
                <a:extLst>
                  <a:ext uri="{FF2B5EF4-FFF2-40B4-BE49-F238E27FC236}">
                    <a16:creationId xmlns:a16="http://schemas.microsoft.com/office/drawing/2014/main" id="{E4EAA5F4-025E-0CE1-3473-4E12FE41F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6834" y="3326550"/>
                <a:ext cx="367082" cy="333554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>
            <a:extLst>
              <a:ext uri="{FF2B5EF4-FFF2-40B4-BE49-F238E27FC236}">
                <a16:creationId xmlns:a16="http://schemas.microsoft.com/office/drawing/2014/main" id="{8079DCBB-7174-AEA6-A1CF-78FAB128652E}"/>
              </a:ext>
            </a:extLst>
          </p:cNvPr>
          <p:cNvSpPr txBox="1"/>
          <p:nvPr/>
        </p:nvSpPr>
        <p:spPr>
          <a:xfrm>
            <a:off x="1250161" y="233417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p1</a:t>
            </a:r>
            <a:endParaRPr lang="en-US" sz="1600" b="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80E18A-8116-9605-F11B-41DC3AA28993}"/>
              </a:ext>
            </a:extLst>
          </p:cNvPr>
          <p:cNvSpPr txBox="1"/>
          <p:nvPr/>
        </p:nvSpPr>
        <p:spPr>
          <a:xfrm>
            <a:off x="3776981" y="2335864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p2</a:t>
            </a:r>
            <a:endParaRPr lang="en-US" sz="16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3F91954-268F-5594-4188-CDA602E0C736}"/>
                  </a:ext>
                </a:extLst>
              </p:cNvPr>
              <p:cNvSpPr txBox="1"/>
              <p:nvPr/>
            </p:nvSpPr>
            <p:spPr>
              <a:xfrm>
                <a:off x="1709502" y="1245545"/>
                <a:ext cx="2427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l-PL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⟹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3F91954-268F-5594-4188-CDA602E0C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502" y="1245545"/>
                <a:ext cx="2427588" cy="338554"/>
              </a:xfrm>
              <a:prstGeom prst="rect">
                <a:avLst/>
              </a:prstGeom>
              <a:blipFill>
                <a:blip r:embed="rId28"/>
                <a:stretch>
                  <a:fillRect l="-1042" t="-3571" r="-208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1BD2D7F-7A01-4A5F-1B23-EE582C91E903}"/>
                  </a:ext>
                </a:extLst>
              </p:cNvPr>
              <p:cNvSpPr txBox="1"/>
              <p:nvPr/>
            </p:nvSpPr>
            <p:spPr>
              <a:xfrm>
                <a:off x="1646423" y="1502181"/>
                <a:ext cx="24821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pl-PL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⟸</m:t>
                    </m:r>
                  </m:oMath>
                </a14:m>
                <a:endParaRPr lang="en-US" sz="16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1BD2D7F-7A01-4A5F-1B23-EE582C91E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423" y="1502181"/>
                <a:ext cx="2482154" cy="338554"/>
              </a:xfrm>
              <a:prstGeom prst="rect">
                <a:avLst/>
              </a:prstGeom>
              <a:blipFill>
                <a:blip r:embed="rId29"/>
                <a:stretch>
                  <a:fillRect l="-1020" t="-3704" r="-2551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" name="Picture 101">
            <a:extLst>
              <a:ext uri="{FF2B5EF4-FFF2-40B4-BE49-F238E27FC236}">
                <a16:creationId xmlns:a16="http://schemas.microsoft.com/office/drawing/2014/main" id="{832368BA-31B8-D70C-A4DB-F84C1B916E06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93256" y="3750526"/>
            <a:ext cx="3138047" cy="20334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34DC6B1-B96D-18E1-6254-B94354BE3041}"/>
                  </a:ext>
                </a:extLst>
              </p:cNvPr>
              <p:cNvSpPr txBox="1"/>
              <p:nvPr/>
            </p:nvSpPr>
            <p:spPr>
              <a:xfrm>
                <a:off x="166314" y="5250934"/>
                <a:ext cx="110639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400" dirty="0">
                    <a:solidFill>
                      <a:schemeClr val="tx1"/>
                    </a:solidFill>
                  </a:rPr>
                  <a:t>h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ere: </a:t>
                </a:r>
                <a:br>
                  <a:rPr lang="en-US" sz="14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400" b="0" dirty="0">
                    <a:solidFill>
                      <a:schemeClr val="tx1"/>
                    </a:solidFill>
                  </a:rPr>
                  <a:t> for a </a:t>
                </a:r>
                <a:br>
                  <a:rPr lang="en-US" sz="1400" b="0" dirty="0">
                    <a:solidFill>
                      <a:schemeClr val="tx1"/>
                    </a:solidFill>
                  </a:rPr>
                </a:br>
                <a:r>
                  <a:rPr lang="en-US" sz="1400" b="0" dirty="0">
                    <a:solidFill>
                      <a:schemeClr val="tx1"/>
                    </a:solidFill>
                  </a:rPr>
                  <a:t>lossless TL</a:t>
                </a:r>
                <a:br>
                  <a:rPr lang="en-US" sz="1400" b="0" dirty="0">
                    <a:solidFill>
                      <a:schemeClr val="tx1"/>
                    </a:solidFill>
                  </a:rPr>
                </a:br>
                <a:r>
                  <a:rPr lang="en-US" sz="1400" b="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b="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34DC6B1-B96D-18E1-6254-B94354BE3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314" y="5250934"/>
                <a:ext cx="1106393" cy="954107"/>
              </a:xfrm>
              <a:prstGeom prst="rect">
                <a:avLst/>
              </a:prstGeom>
              <a:blipFill>
                <a:blip r:embed="rId31"/>
                <a:stretch>
                  <a:fillRect l="-1124" t="-2632" r="-1124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47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59B88-5E2A-954C-BFC3-2D7211C8D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TL: Voltage Standing Wave Ratio (VSWR)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3B442-380E-5A49-8886-8D048DED3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1" y="1086296"/>
            <a:ext cx="10676590" cy="5146269"/>
          </a:xfrm>
        </p:spPr>
        <p:txBody>
          <a:bodyPr/>
          <a:lstStyle/>
          <a:p>
            <a:r>
              <a:rPr lang="en-US" dirty="0"/>
              <a:t>The voltage standing wave ratio (VSWR) expresses the ratio between the maximum and minimum voltage of a standing wave along a transmission-line</a:t>
            </a:r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The VSWR is a function of the frequency. </a:t>
            </a:r>
          </a:p>
          <a:p>
            <a:pPr lvl="1"/>
            <a:endParaRPr lang="en-US" dirty="0"/>
          </a:p>
          <a:p>
            <a:pPr marL="1314450" lvl="3" indent="0">
              <a:buNone/>
            </a:pPr>
            <a:endParaRPr lang="en-US" dirty="0"/>
          </a:p>
          <a:p>
            <a:r>
              <a:rPr lang="en-US" dirty="0"/>
              <a:t>The return loss (RL) is another way </a:t>
            </a:r>
            <a:br>
              <a:rPr lang="en-US" dirty="0"/>
            </a:br>
            <a:r>
              <a:rPr lang="en-US" dirty="0"/>
              <a:t>to express reflection effects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1810AE-600C-7749-A9A8-5A7922FA440B}"/>
              </a:ext>
            </a:extLst>
          </p:cNvPr>
          <p:cNvGrpSpPr/>
          <p:nvPr/>
        </p:nvGrpSpPr>
        <p:grpSpPr>
          <a:xfrm>
            <a:off x="1717830" y="1854395"/>
            <a:ext cx="7681207" cy="736337"/>
            <a:chOff x="1717830" y="1854395"/>
            <a:chExt cx="7681207" cy="7363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05B5C52-3CFC-364F-96A7-8A72747FA359}"/>
                    </a:ext>
                  </a:extLst>
                </p:cNvPr>
                <p:cNvSpPr txBox="1"/>
                <p:nvPr/>
              </p:nvSpPr>
              <p:spPr>
                <a:xfrm>
                  <a:off x="1717830" y="1854395"/>
                  <a:ext cx="4690497" cy="72755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𝑽𝑺𝑾𝑹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𝒎𝒂𝒙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𝒎𝒊𝒏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mr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𝒂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𝒃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𝒂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𝒃</m:t>
                                </m:r>
                              </m:e>
                            </m:d>
                          </m:den>
                        </m:f>
                        <m:r>
                          <a:rPr lang="en-US" b="1" i="1"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e>
                            </m:d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e>
                            </m:d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05B5C52-3CFC-364F-96A7-8A72747FA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830" y="1854395"/>
                  <a:ext cx="4690497" cy="727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4EC57C5-3E55-044C-A55B-295C019E2758}"/>
                    </a:ext>
                  </a:extLst>
                </p:cNvPr>
                <p:cNvSpPr txBox="1"/>
                <p:nvPr/>
              </p:nvSpPr>
              <p:spPr>
                <a:xfrm>
                  <a:off x="6710480" y="1871304"/>
                  <a:ext cx="2688557" cy="7194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dirty="0"/>
                    <a:t>with: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eqArr>
                        </m:e>
                      </m:d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4EC57C5-3E55-044C-A55B-295C019E27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0480" y="1871304"/>
                  <a:ext cx="2688557" cy="719428"/>
                </a:xfrm>
                <a:prstGeom prst="rect">
                  <a:avLst/>
                </a:prstGeom>
                <a:blipFill>
                  <a:blip r:embed="rId3"/>
                  <a:stretch>
                    <a:fillRect l="-30047" t="-222414" b="-3189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CE06E0-EFD5-EF4F-9009-57E0BD306C77}"/>
                  </a:ext>
                </a:extLst>
              </p:cNvPr>
              <p:cNvSpPr txBox="1"/>
              <p:nvPr/>
            </p:nvSpPr>
            <p:spPr>
              <a:xfrm>
                <a:off x="1218565" y="4619555"/>
                <a:ext cx="4205940" cy="7074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𝑹𝑳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𝒅𝑩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𝟏𝟎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𝐥𝐨𝐠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𝟏𝟎</m:t>
                          </m:r>
                        </m:sub>
                      </m:sSub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=−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𝟐𝟎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𝐥𝐨𝐠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CE06E0-EFD5-EF4F-9009-57E0BD306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565" y="4619555"/>
                <a:ext cx="4205940" cy="7074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Group 64">
                <a:extLst>
                  <a:ext uri="{FF2B5EF4-FFF2-40B4-BE49-F238E27FC236}">
                    <a16:creationId xmlns:a16="http://schemas.microsoft.com/office/drawing/2014/main" id="{E4D33860-4916-E04B-8C44-0F07DE4094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729381"/>
                  </p:ext>
                </p:extLst>
              </p:nvPr>
            </p:nvGraphicFramePr>
            <p:xfrm>
              <a:off x="6381422" y="3303248"/>
              <a:ext cx="5467650" cy="2929317"/>
            </p:xfrm>
            <a:graphic>
              <a:graphicData uri="http://schemas.openxmlformats.org/drawingml/2006/table">
                <a:tbl>
                  <a:tblPr/>
                  <a:tblGrid>
                    <a:gridCol w="43968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4180373145"/>
                        </a:ext>
                      </a:extLst>
                    </a:gridCol>
                    <a:gridCol w="1160300">
                      <a:extLst>
                        <a:ext uri="{9D8B030D-6E8A-4147-A177-3AD203B41FA5}">
                          <a16:colId xmlns:a16="http://schemas.microsoft.com/office/drawing/2014/main" val="3390184871"/>
                        </a:ext>
                      </a:extLst>
                    </a:gridCol>
                    <a:gridCol w="13923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7493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oMath>
                            </m:oMathPara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𝑽𝑺𝑾𝑹</m:t>
                                </m:r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Return Loss [dB]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Refl. Power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Inc. Power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kumimoji="0" lang="en-GB" sz="1000" b="1" i="1" u="none" strike="noStrike" cap="none" normalizeH="0" baseline="300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1.22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0.99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1.50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14.0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1.87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10.5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2.33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8.0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0.5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3.00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6.0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0.25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0.75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5.67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Group 64">
                <a:extLst>
                  <a:ext uri="{FF2B5EF4-FFF2-40B4-BE49-F238E27FC236}">
                    <a16:creationId xmlns:a16="http://schemas.microsoft.com/office/drawing/2014/main" id="{E4D33860-4916-E04B-8C44-0F07DE4094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729381"/>
                  </p:ext>
                </p:extLst>
              </p:nvPr>
            </p:nvGraphicFramePr>
            <p:xfrm>
              <a:off x="6381422" y="3303248"/>
              <a:ext cx="5467650" cy="2929317"/>
            </p:xfrm>
            <a:graphic>
              <a:graphicData uri="http://schemas.openxmlformats.org/drawingml/2006/table">
                <a:tbl>
                  <a:tblPr/>
                  <a:tblGrid>
                    <a:gridCol w="43968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4180373145"/>
                        </a:ext>
                      </a:extLst>
                    </a:gridCol>
                    <a:gridCol w="1160300">
                      <a:extLst>
                        <a:ext uri="{9D8B030D-6E8A-4147-A177-3AD203B41FA5}">
                          <a16:colId xmlns:a16="http://schemas.microsoft.com/office/drawing/2014/main" val="3390184871"/>
                        </a:ext>
                      </a:extLst>
                    </a:gridCol>
                    <a:gridCol w="13923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47253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6"/>
                          <a:stretch>
                            <a:fillRect l="-2857" t="-5263" r="-1137143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6"/>
                          <a:stretch>
                            <a:fillRect l="-37113" t="-5263" r="-310309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Return Loss [dB]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6"/>
                          <a:stretch>
                            <a:fillRect l="-253846" t="-5263" r="-123077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6"/>
                          <a:stretch>
                            <a:fillRect l="-292727" t="-5263" r="-1818" b="-1131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1.22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0.99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1.50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14.0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1.87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10.5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2.33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8.0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0.5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3.00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6.0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0.25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0.75</a:t>
                          </a:r>
                          <a:endParaRPr kumimoji="0" lang="en-GB" sz="1000" b="1" i="0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5.67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50395E-DF66-8746-997B-C9522D43B99C}"/>
                  </a:ext>
                </a:extLst>
              </p:cNvPr>
              <p:cNvSpPr txBox="1"/>
              <p:nvPr/>
            </p:nvSpPr>
            <p:spPr>
              <a:xfrm>
                <a:off x="6998303" y="2590969"/>
                <a:ext cx="4318233" cy="58477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/>
                  <a:t>symbols:     </a:t>
                </a:r>
                <a:r>
                  <a:rPr lang="en-US" sz="1600" b="1" dirty="0">
                    <a:solidFill>
                      <a:srgbClr val="008000"/>
                    </a:solidFill>
                  </a:rPr>
                  <a:t>incident (forward) wave: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b="1" dirty="0"/>
                  <a:t> </a:t>
                </a:r>
                <a:br>
                  <a:rPr lang="en-US" sz="1600" b="1" dirty="0"/>
                </a:br>
                <a:r>
                  <a:rPr lang="en-US" sz="1600" b="1" dirty="0">
                    <a:solidFill>
                      <a:srgbClr val="0000FF"/>
                    </a:solidFill>
                  </a:rPr>
                  <a:t>reflected (backward) wave: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50395E-DF66-8746-997B-C9522D43B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303" y="2590969"/>
                <a:ext cx="4318233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F4CDBF-36B3-81F3-1564-50AD9F5A530F}"/>
              </a:ext>
            </a:extLst>
          </p:cNvPr>
          <p:cNvSpPr/>
          <p:nvPr/>
        </p:nvSpPr>
        <p:spPr bwMode="auto">
          <a:xfrm>
            <a:off x="3507525" y="6144784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810/811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86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09F48-8612-DE4F-8AD6-C39C65EC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Circuit Vocabulary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6B7E6-21FC-4E40-9906-08743F1C0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897" y="4693489"/>
            <a:ext cx="7455381" cy="1500672"/>
          </a:xfrm>
        </p:spPr>
        <p:txBody>
          <a:bodyPr/>
          <a:lstStyle/>
          <a:p>
            <a:r>
              <a:rPr lang="en-US" dirty="0"/>
              <a:t>Resistance, impedance, reactance are inverse proportional to conductance, susceptance, admittance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437D81-D417-C64C-A65D-7981C4DA5B87}"/>
                  </a:ext>
                </a:extLst>
              </p:cNvPr>
              <p:cNvSpPr txBox="1"/>
              <p:nvPr/>
            </p:nvSpPr>
            <p:spPr>
              <a:xfrm>
                <a:off x="3694847" y="1389164"/>
                <a:ext cx="19832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resistor, with:</a:t>
                </a:r>
                <a:br>
                  <a:rPr lang="en-US" dirty="0"/>
                </a:br>
                <a:r>
                  <a:rPr lang="en-US" b="1" dirty="0"/>
                  <a:t>resistance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437D81-D417-C64C-A65D-7981C4DA5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1389164"/>
                <a:ext cx="1983235" cy="646331"/>
              </a:xfrm>
              <a:prstGeom prst="rect">
                <a:avLst/>
              </a:prstGeom>
              <a:blipFill>
                <a:blip r:embed="rId2"/>
                <a:stretch>
                  <a:fillRect l="-1911" t="-3846" r="-637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C790CE-E9CA-6747-B99E-A6291BE3AB01}"/>
                  </a:ext>
                </a:extLst>
              </p:cNvPr>
              <p:cNvSpPr txBox="1"/>
              <p:nvPr/>
            </p:nvSpPr>
            <p:spPr>
              <a:xfrm>
                <a:off x="1015564" y="1373197"/>
                <a:ext cx="22220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/>
                  <a:t>conductor, with:</a:t>
                </a:r>
                <a:br>
                  <a:rPr lang="en-US" dirty="0"/>
                </a:br>
                <a:r>
                  <a:rPr lang="en-US" b="1" dirty="0"/>
                  <a:t>conductance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C790CE-E9CA-6747-B99E-A6291BE3A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564" y="1373197"/>
                <a:ext cx="2222083" cy="646331"/>
              </a:xfrm>
              <a:prstGeom prst="rect">
                <a:avLst/>
              </a:prstGeom>
              <a:blipFill>
                <a:blip r:embed="rId3"/>
                <a:stretch>
                  <a:fillRect l="-1714" t="-3922" r="-2286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BC147B-C2DA-6140-A861-44E725AC1BEB}"/>
                  </a:ext>
                </a:extLst>
              </p:cNvPr>
              <p:cNvSpPr txBox="1"/>
              <p:nvPr/>
            </p:nvSpPr>
            <p:spPr>
              <a:xfrm>
                <a:off x="3694847" y="2392311"/>
                <a:ext cx="270452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inductor, with:</a:t>
                </a:r>
                <a:br>
                  <a:rPr lang="en-US" dirty="0"/>
                </a:br>
                <a:r>
                  <a:rPr lang="en-US" b="1" dirty="0"/>
                  <a:t>inductance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  <a:p>
                <a:r>
                  <a:rPr lang="en-US" b="1" dirty="0"/>
                  <a:t>reactance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BC147B-C2DA-6140-A861-44E725AC1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2392311"/>
                <a:ext cx="2704523" cy="923330"/>
              </a:xfrm>
              <a:prstGeom prst="rect">
                <a:avLst/>
              </a:prstGeom>
              <a:blipFill>
                <a:blip r:embed="rId4"/>
                <a:stretch>
                  <a:fillRect l="-1395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EF2BB33-8CC8-F84B-A32F-2A3B1B4636A5}"/>
                  </a:ext>
                </a:extLst>
              </p:cNvPr>
              <p:cNvSpPr txBox="1"/>
              <p:nvPr/>
            </p:nvSpPr>
            <p:spPr>
              <a:xfrm>
                <a:off x="107027" y="3556536"/>
                <a:ext cx="304756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/>
                  <a:t>capacitor, with:</a:t>
                </a:r>
                <a:br>
                  <a:rPr lang="en-US" dirty="0"/>
                </a:br>
                <a:r>
                  <a:rPr lang="en-US" b="1" dirty="0"/>
                  <a:t>capacitance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</m:d>
                  </m:oMath>
                </a14:m>
                <a:endParaRPr lang="en-US" b="1" dirty="0"/>
              </a:p>
              <a:p>
                <a:pPr algn="r"/>
                <a:r>
                  <a:rPr lang="en-US" b="1" dirty="0"/>
                  <a:t>susceptance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EF2BB33-8CC8-F84B-A32F-2A3B1B4636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27" y="3556536"/>
                <a:ext cx="3047566" cy="923330"/>
              </a:xfrm>
              <a:prstGeom prst="rect">
                <a:avLst/>
              </a:prstGeom>
              <a:blipFill>
                <a:blip r:embed="rId5"/>
                <a:stretch>
                  <a:fillRect t="-2703" r="-1660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11122D-E5B7-3C48-BCC0-9D446AE61132}"/>
                  </a:ext>
                </a:extLst>
              </p:cNvPr>
              <p:cNvSpPr txBox="1"/>
              <p:nvPr/>
            </p:nvSpPr>
            <p:spPr>
              <a:xfrm>
                <a:off x="9439644" y="1557985"/>
                <a:ext cx="239039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+mn-lt"/>
                  </a:rPr>
                  <a:t>complex impedance</a:t>
                </a:r>
              </a:p>
              <a:p>
                <a:r>
                  <a:rPr lang="en-US" b="1" dirty="0">
                    <a:latin typeface="+mn-lt"/>
                  </a:rPr>
                  <a:t>example: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11122D-E5B7-3C48-BCC0-9D446AE611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9644" y="1557985"/>
                <a:ext cx="2390398" cy="923330"/>
              </a:xfrm>
              <a:prstGeom prst="rect">
                <a:avLst/>
              </a:prstGeom>
              <a:blipFill>
                <a:blip r:embed="rId6"/>
                <a:stretch>
                  <a:fillRect l="-2116" t="-2703" r="-1058"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9A36EF3-E61D-C04B-A7D6-CB321EA1B334}"/>
                  </a:ext>
                </a:extLst>
              </p:cNvPr>
              <p:cNvSpPr txBox="1"/>
              <p:nvPr/>
            </p:nvSpPr>
            <p:spPr>
              <a:xfrm>
                <a:off x="9547177" y="3179177"/>
                <a:ext cx="240322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+mn-lt"/>
                  </a:rPr>
                  <a:t>complex admittance</a:t>
                </a:r>
              </a:p>
              <a:p>
                <a:r>
                  <a:rPr lang="en-US" b="1" dirty="0">
                    <a:latin typeface="+mn-lt"/>
                  </a:rPr>
                  <a:t>example: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9A36EF3-E61D-C04B-A7D6-CB321EA1B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7177" y="3179177"/>
                <a:ext cx="2403222" cy="923330"/>
              </a:xfrm>
              <a:prstGeom prst="rect">
                <a:avLst/>
              </a:prstGeom>
              <a:blipFill>
                <a:blip r:embed="rId7"/>
                <a:stretch>
                  <a:fillRect l="-2105" t="-2703" r="-1579"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F83A10A9-CB24-E64E-B4F6-BC4AD93A0F11}"/>
              </a:ext>
            </a:extLst>
          </p:cNvPr>
          <p:cNvGrpSpPr/>
          <p:nvPr/>
        </p:nvGrpSpPr>
        <p:grpSpPr>
          <a:xfrm>
            <a:off x="3390047" y="1245225"/>
            <a:ext cx="152400" cy="932635"/>
            <a:chOff x="3390047" y="1245225"/>
            <a:chExt cx="152400" cy="932635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584E795B-F217-834F-8247-835694CB46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90047" y="1331330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DA9D22C4-E996-F340-A145-70A7EE4A5C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8147" y="12452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77E23AE1-667C-5740-8805-8F3AFA5B3D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4468" y="210166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04BF16D-33AA-AF4E-8F53-38B0F376263F}"/>
              </a:ext>
            </a:extLst>
          </p:cNvPr>
          <p:cNvGrpSpPr/>
          <p:nvPr/>
        </p:nvGrpSpPr>
        <p:grpSpPr>
          <a:xfrm>
            <a:off x="3386863" y="2369639"/>
            <a:ext cx="152400" cy="937074"/>
            <a:chOff x="3387161" y="2336760"/>
            <a:chExt cx="152400" cy="937074"/>
          </a:xfrm>
        </p:grpSpPr>
        <p:grpSp>
          <p:nvGrpSpPr>
            <p:cNvPr id="5" name="Group 209">
              <a:extLst>
                <a:ext uri="{FF2B5EF4-FFF2-40B4-BE49-F238E27FC236}">
                  <a16:creationId xmlns:a16="http://schemas.microsoft.com/office/drawing/2014/main" id="{A08555C9-3EE6-6D4E-B953-AD3A246EEA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7161" y="2422634"/>
              <a:ext cx="152400" cy="762000"/>
              <a:chOff x="3935" y="1728"/>
              <a:chExt cx="96" cy="480"/>
            </a:xfrm>
          </p:grpSpPr>
          <p:sp>
            <p:nvSpPr>
              <p:cNvPr id="6" name="Arc 59">
                <a:extLst>
                  <a:ext uri="{FF2B5EF4-FFF2-40B4-BE49-F238E27FC236}">
                    <a16:creationId xmlns:a16="http://schemas.microsoft.com/office/drawing/2014/main" id="{A1BDABEE-7055-A64A-B749-21FD22809C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0">
                <a:extLst>
                  <a:ext uri="{FF2B5EF4-FFF2-40B4-BE49-F238E27FC236}">
                    <a16:creationId xmlns:a16="http://schemas.microsoft.com/office/drawing/2014/main" id="{44E23ED3-CD3B-334E-8AEC-EFE84918AE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1">
                <a:extLst>
                  <a:ext uri="{FF2B5EF4-FFF2-40B4-BE49-F238E27FC236}">
                    <a16:creationId xmlns:a16="http://schemas.microsoft.com/office/drawing/2014/main" id="{E4772D61-65F5-5E4C-9FC4-929AD871C56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rc 62">
                <a:extLst>
                  <a:ext uri="{FF2B5EF4-FFF2-40B4-BE49-F238E27FC236}">
                    <a16:creationId xmlns:a16="http://schemas.microsoft.com/office/drawing/2014/main" id="{6EAF6F74-50E3-B94C-B876-CD46AB17E6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Line 63">
                <a:extLst>
                  <a:ext uri="{FF2B5EF4-FFF2-40B4-BE49-F238E27FC236}">
                    <a16:creationId xmlns:a16="http://schemas.microsoft.com/office/drawing/2014/main" id="{8BDA11C1-669A-4A4B-BD9F-3A71FB87CD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64">
                <a:extLst>
                  <a:ext uri="{FF2B5EF4-FFF2-40B4-BE49-F238E27FC236}">
                    <a16:creationId xmlns:a16="http://schemas.microsoft.com/office/drawing/2014/main" id="{712E88ED-61A2-D345-83DC-063803717E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Arc 65">
                <a:extLst>
                  <a:ext uri="{FF2B5EF4-FFF2-40B4-BE49-F238E27FC236}">
                    <a16:creationId xmlns:a16="http://schemas.microsoft.com/office/drawing/2014/main" id="{31E973F6-1C2E-5B47-B286-4D385C7FB2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6">
                <a:extLst>
                  <a:ext uri="{FF2B5EF4-FFF2-40B4-BE49-F238E27FC236}">
                    <a16:creationId xmlns:a16="http://schemas.microsoft.com/office/drawing/2014/main" id="{2985B519-E14B-6246-BE82-B158B8DF6A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7">
                <a:extLst>
                  <a:ext uri="{FF2B5EF4-FFF2-40B4-BE49-F238E27FC236}">
                    <a16:creationId xmlns:a16="http://schemas.microsoft.com/office/drawing/2014/main" id="{5426B112-349E-D14B-A456-F62AD32007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8">
                <a:extLst>
                  <a:ext uri="{FF2B5EF4-FFF2-40B4-BE49-F238E27FC236}">
                    <a16:creationId xmlns:a16="http://schemas.microsoft.com/office/drawing/2014/main" id="{1170AAEC-41D1-7040-A283-C7437F4F34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69">
                <a:extLst>
                  <a:ext uri="{FF2B5EF4-FFF2-40B4-BE49-F238E27FC236}">
                    <a16:creationId xmlns:a16="http://schemas.microsoft.com/office/drawing/2014/main" id="{2012EBC0-DBE5-3B48-87D6-FD4C30D8BD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0">
                <a:extLst>
                  <a:ext uri="{FF2B5EF4-FFF2-40B4-BE49-F238E27FC236}">
                    <a16:creationId xmlns:a16="http://schemas.microsoft.com/office/drawing/2014/main" id="{F5B0D569-CFB8-0742-8233-FFFE904FBC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rc 71">
                <a:extLst>
                  <a:ext uri="{FF2B5EF4-FFF2-40B4-BE49-F238E27FC236}">
                    <a16:creationId xmlns:a16="http://schemas.microsoft.com/office/drawing/2014/main" id="{A9C85F47-4C09-304C-AA01-D9340EB5F8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4" name="Oval 245">
              <a:extLst>
                <a:ext uri="{FF2B5EF4-FFF2-40B4-BE49-F238E27FC236}">
                  <a16:creationId xmlns:a16="http://schemas.microsoft.com/office/drawing/2014/main" id="{6144010D-662F-A949-9016-6B6F286EA6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8147" y="233676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5" name="Oval 245">
              <a:extLst>
                <a:ext uri="{FF2B5EF4-FFF2-40B4-BE49-F238E27FC236}">
                  <a16:creationId xmlns:a16="http://schemas.microsoft.com/office/drawing/2014/main" id="{38A4B285-D465-414D-83E2-2F80DB2AB70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1292" y="319763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A9EA024-BBA9-3149-BADA-773A23385C88}"/>
              </a:ext>
            </a:extLst>
          </p:cNvPr>
          <p:cNvGrpSpPr/>
          <p:nvPr/>
        </p:nvGrpSpPr>
        <p:grpSpPr>
          <a:xfrm>
            <a:off x="3306992" y="3522900"/>
            <a:ext cx="304800" cy="917582"/>
            <a:chOff x="3306992" y="3522900"/>
            <a:chExt cx="304800" cy="917582"/>
          </a:xfrm>
        </p:grpSpPr>
        <p:grpSp>
          <p:nvGrpSpPr>
            <p:cNvPr id="19" name="Group 210">
              <a:extLst>
                <a:ext uri="{FF2B5EF4-FFF2-40B4-BE49-F238E27FC236}">
                  <a16:creationId xmlns:a16="http://schemas.microsoft.com/office/drawing/2014/main" id="{6D2ACAD6-00A6-C649-916A-A3D6DACA0D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6992" y="3599101"/>
              <a:ext cx="304800" cy="762000"/>
              <a:chOff x="3216" y="1728"/>
              <a:chExt cx="192" cy="480"/>
            </a:xfrm>
          </p:grpSpPr>
          <p:sp>
            <p:nvSpPr>
              <p:cNvPr id="20" name="Line 8">
                <a:extLst>
                  <a:ext uri="{FF2B5EF4-FFF2-40B4-BE49-F238E27FC236}">
                    <a16:creationId xmlns:a16="http://schemas.microsoft.com/office/drawing/2014/main" id="{A0CCC9EC-99A1-0147-B1A9-F55ACB473E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9">
                <a:extLst>
                  <a:ext uri="{FF2B5EF4-FFF2-40B4-BE49-F238E27FC236}">
                    <a16:creationId xmlns:a16="http://schemas.microsoft.com/office/drawing/2014/main" id="{49F1572D-1108-CA48-AA18-68A0152C37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0">
                <a:extLst>
                  <a:ext uri="{FF2B5EF4-FFF2-40B4-BE49-F238E27FC236}">
                    <a16:creationId xmlns:a16="http://schemas.microsoft.com/office/drawing/2014/main" id="{E011CE50-C42F-154D-AC16-84DB8D6B31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1">
                <a:extLst>
                  <a:ext uri="{FF2B5EF4-FFF2-40B4-BE49-F238E27FC236}">
                    <a16:creationId xmlns:a16="http://schemas.microsoft.com/office/drawing/2014/main" id="{366FC118-AFBD-FF4D-83C6-55B05EB5CD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6" name="Oval 245">
              <a:extLst>
                <a:ext uri="{FF2B5EF4-FFF2-40B4-BE49-F238E27FC236}">
                  <a16:creationId xmlns:a16="http://schemas.microsoft.com/office/drawing/2014/main" id="{C23C424E-AB46-F54F-8CFB-6FBC7F8D0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3109" y="352290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7" name="Oval 245">
              <a:extLst>
                <a:ext uri="{FF2B5EF4-FFF2-40B4-BE49-F238E27FC236}">
                  <a16:creationId xmlns:a16="http://schemas.microsoft.com/office/drawing/2014/main" id="{108710A7-773F-944C-A4CE-DCB23271E2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1292" y="436428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758640A-5380-AA46-ADB6-0FB76C892421}"/>
              </a:ext>
            </a:extLst>
          </p:cNvPr>
          <p:cNvGrpSpPr/>
          <p:nvPr/>
        </p:nvGrpSpPr>
        <p:grpSpPr>
          <a:xfrm>
            <a:off x="8630712" y="1253548"/>
            <a:ext cx="453028" cy="1597774"/>
            <a:chOff x="8630712" y="1253548"/>
            <a:chExt cx="453028" cy="1597774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BBFA32C2-2439-CB48-8B51-B5B8EF6DDF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31340" y="134074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" name="Group 209">
              <a:extLst>
                <a:ext uri="{FF2B5EF4-FFF2-40B4-BE49-F238E27FC236}">
                  <a16:creationId xmlns:a16="http://schemas.microsoft.com/office/drawing/2014/main" id="{D222F825-77BF-754B-8615-2E592A6BA3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1340" y="2006652"/>
              <a:ext cx="152400" cy="762000"/>
              <a:chOff x="3935" y="1728"/>
              <a:chExt cx="96" cy="480"/>
            </a:xfrm>
          </p:grpSpPr>
          <p:sp>
            <p:nvSpPr>
              <p:cNvPr id="30" name="Arc 59">
                <a:extLst>
                  <a:ext uri="{FF2B5EF4-FFF2-40B4-BE49-F238E27FC236}">
                    <a16:creationId xmlns:a16="http://schemas.microsoft.com/office/drawing/2014/main" id="{C9887A5E-58D2-A448-8140-D4F7629D0C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Arc 60">
                <a:extLst>
                  <a:ext uri="{FF2B5EF4-FFF2-40B4-BE49-F238E27FC236}">
                    <a16:creationId xmlns:a16="http://schemas.microsoft.com/office/drawing/2014/main" id="{89FF31B3-5B04-8346-B6E1-9747507347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rc 61">
                <a:extLst>
                  <a:ext uri="{FF2B5EF4-FFF2-40B4-BE49-F238E27FC236}">
                    <a16:creationId xmlns:a16="http://schemas.microsoft.com/office/drawing/2014/main" id="{8D64C1AA-054B-4647-B725-32A821801C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rc 62">
                <a:extLst>
                  <a:ext uri="{FF2B5EF4-FFF2-40B4-BE49-F238E27FC236}">
                    <a16:creationId xmlns:a16="http://schemas.microsoft.com/office/drawing/2014/main" id="{77641F02-B70F-6D43-A4FF-717C15AC71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63">
                <a:extLst>
                  <a:ext uri="{FF2B5EF4-FFF2-40B4-BE49-F238E27FC236}">
                    <a16:creationId xmlns:a16="http://schemas.microsoft.com/office/drawing/2014/main" id="{3C8F1CC3-7A68-A741-821A-3E150AAF21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4">
                <a:extLst>
                  <a:ext uri="{FF2B5EF4-FFF2-40B4-BE49-F238E27FC236}">
                    <a16:creationId xmlns:a16="http://schemas.microsoft.com/office/drawing/2014/main" id="{83EC9B93-1975-DA4B-9CD0-DA7D5B757C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rc 65">
                <a:extLst>
                  <a:ext uri="{FF2B5EF4-FFF2-40B4-BE49-F238E27FC236}">
                    <a16:creationId xmlns:a16="http://schemas.microsoft.com/office/drawing/2014/main" id="{9AEC194A-52BE-BD43-AAB2-5894780A48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rc 66">
                <a:extLst>
                  <a:ext uri="{FF2B5EF4-FFF2-40B4-BE49-F238E27FC236}">
                    <a16:creationId xmlns:a16="http://schemas.microsoft.com/office/drawing/2014/main" id="{9C3F7B50-2192-9F44-B450-85C70A4C57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rc 67">
                <a:extLst>
                  <a:ext uri="{FF2B5EF4-FFF2-40B4-BE49-F238E27FC236}">
                    <a16:creationId xmlns:a16="http://schemas.microsoft.com/office/drawing/2014/main" id="{442588F0-6EFC-E94F-AFDD-DE1B9F01F9A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rc 68">
                <a:extLst>
                  <a:ext uri="{FF2B5EF4-FFF2-40B4-BE49-F238E27FC236}">
                    <a16:creationId xmlns:a16="http://schemas.microsoft.com/office/drawing/2014/main" id="{1221B6D6-1727-114F-8B1F-E39425194D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rc 69">
                <a:extLst>
                  <a:ext uri="{FF2B5EF4-FFF2-40B4-BE49-F238E27FC236}">
                    <a16:creationId xmlns:a16="http://schemas.microsoft.com/office/drawing/2014/main" id="{AF52E2DB-E977-484F-9C34-F9F3C658E4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rc 70">
                <a:extLst>
                  <a:ext uri="{FF2B5EF4-FFF2-40B4-BE49-F238E27FC236}">
                    <a16:creationId xmlns:a16="http://schemas.microsoft.com/office/drawing/2014/main" id="{756EF771-507D-A743-B61C-9A13387230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rc 71">
                <a:extLst>
                  <a:ext uri="{FF2B5EF4-FFF2-40B4-BE49-F238E27FC236}">
                    <a16:creationId xmlns:a16="http://schemas.microsoft.com/office/drawing/2014/main" id="{379C1D9C-8609-8C43-9090-8B09E28FE1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8" name="Oval 245">
              <a:extLst>
                <a:ext uri="{FF2B5EF4-FFF2-40B4-BE49-F238E27FC236}">
                  <a16:creationId xmlns:a16="http://schemas.microsoft.com/office/drawing/2014/main" id="{C9CA7722-1981-E941-B53A-A4381786127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68647" y="125354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9" name="Oval 245">
              <a:extLst>
                <a:ext uri="{FF2B5EF4-FFF2-40B4-BE49-F238E27FC236}">
                  <a16:creationId xmlns:a16="http://schemas.microsoft.com/office/drawing/2014/main" id="{F0631245-D99E-4B43-8B6C-948E0467DB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69172" y="277512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85F4460-A318-684A-8F00-75309208C9CC}"/>
                    </a:ext>
                  </a:extLst>
                </p:cNvPr>
                <p:cNvSpPr txBox="1"/>
                <p:nvPr/>
              </p:nvSpPr>
              <p:spPr>
                <a:xfrm>
                  <a:off x="8630712" y="1575374"/>
                  <a:ext cx="2183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85F4460-A318-684A-8F00-75309208C9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0712" y="1575374"/>
                  <a:ext cx="21833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2222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4AD0A5C0-B262-B54D-A65E-128D64EE1331}"/>
                    </a:ext>
                  </a:extLst>
                </p:cNvPr>
                <p:cNvSpPr txBox="1"/>
                <p:nvPr/>
              </p:nvSpPr>
              <p:spPr>
                <a:xfrm>
                  <a:off x="8657255" y="2237692"/>
                  <a:ext cx="1922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4AD0A5C0-B262-B54D-A65E-128D64EE13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7255" y="2237692"/>
                  <a:ext cx="192297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65AC433-37E9-5348-A425-C5BDA14E3BEB}"/>
              </a:ext>
            </a:extLst>
          </p:cNvPr>
          <p:cNvGrpSpPr/>
          <p:nvPr/>
        </p:nvGrpSpPr>
        <p:grpSpPr>
          <a:xfrm>
            <a:off x="8284861" y="4541089"/>
            <a:ext cx="870795" cy="887519"/>
            <a:chOff x="8284861" y="4541089"/>
            <a:chExt cx="870795" cy="88751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F943231-3E1D-F242-A1D6-3C9CF72E07EE}"/>
                </a:ext>
              </a:extLst>
            </p:cNvPr>
            <p:cNvSpPr/>
            <p:nvPr/>
          </p:nvSpPr>
          <p:spPr bwMode="auto">
            <a:xfrm rot="5400000">
              <a:off x="8902947" y="4915920"/>
              <a:ext cx="360000" cy="14541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8206C4B-09FF-A146-AB64-A97F94819A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85524" y="4622348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Oval 245">
              <a:extLst>
                <a:ext uri="{FF2B5EF4-FFF2-40B4-BE49-F238E27FC236}">
                  <a16:creationId xmlns:a16="http://schemas.microsoft.com/office/drawing/2014/main" id="{AA7FAEC8-1D09-304A-AB79-ED6B8927B2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047424" y="45410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2D5C614-0F16-144F-94FA-5CF7BF6B29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84289" y="5172454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245">
              <a:extLst>
                <a:ext uri="{FF2B5EF4-FFF2-40B4-BE49-F238E27FC236}">
                  <a16:creationId xmlns:a16="http://schemas.microsoft.com/office/drawing/2014/main" id="{0E146C93-C8B7-1A40-AF1E-9354BDD2EF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050889" y="535240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54DCB48-981D-B942-8872-A0706EEE2AAD}"/>
                    </a:ext>
                  </a:extLst>
                </p:cNvPr>
                <p:cNvSpPr txBox="1"/>
                <p:nvPr/>
              </p:nvSpPr>
              <p:spPr>
                <a:xfrm>
                  <a:off x="8284861" y="4851669"/>
                  <a:ext cx="6204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a14:m>
                  <a:r>
                    <a:rPr lang="en-US" b="0" dirty="0"/>
                    <a:t> or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54DCB48-981D-B942-8872-A0706EEE2A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4861" y="4851669"/>
                  <a:ext cx="620426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2000" t="-27273" r="-10000" b="-5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C7AD1F0-17A5-E941-99EE-75D255AE73C4}"/>
                  </a:ext>
                </a:extLst>
              </p:cNvPr>
              <p:cNvSpPr txBox="1"/>
              <p:nvPr/>
            </p:nvSpPr>
            <p:spPr>
              <a:xfrm>
                <a:off x="9437235" y="4515308"/>
                <a:ext cx="25098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complex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latin typeface="+mn-lt"/>
                  </a:rPr>
                  <a:t>or</a:t>
                </a:r>
                <a:endParaRPr lang="en-US" b="0" dirty="0">
                  <a:latin typeface="+mn-lt"/>
                </a:endParaRPr>
              </a:p>
              <a:p>
                <a:r>
                  <a:rPr lang="en-US" dirty="0"/>
                  <a:t>c</a:t>
                </a:r>
                <a:r>
                  <a:rPr lang="en-US" b="0" dirty="0"/>
                  <a:t>omplex admittance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C7AD1F0-17A5-E941-99EE-75D255AE73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7235" y="4515308"/>
                <a:ext cx="2509854" cy="923330"/>
              </a:xfrm>
              <a:prstGeom prst="rect">
                <a:avLst/>
              </a:prstGeom>
              <a:blipFill>
                <a:blip r:embed="rId11"/>
                <a:stretch>
                  <a:fillRect l="-2020" t="-4054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17FA3B7-E00D-2049-B80C-DF4602DBD041}"/>
                  </a:ext>
                </a:extLst>
              </p:cNvPr>
              <p:cNvSpPr txBox="1"/>
              <p:nvPr/>
            </p:nvSpPr>
            <p:spPr>
              <a:xfrm>
                <a:off x="2140956" y="5482899"/>
                <a:ext cx="826683" cy="6658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17FA3B7-E00D-2049-B80C-DF4602DBD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956" y="5482899"/>
                <a:ext cx="826683" cy="6658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E09492-AD54-9B4B-BFCB-86EF460E9F97}"/>
                  </a:ext>
                </a:extLst>
              </p:cNvPr>
              <p:cNvSpPr txBox="1"/>
              <p:nvPr/>
            </p:nvSpPr>
            <p:spPr>
              <a:xfrm>
                <a:off x="3694847" y="5482899"/>
                <a:ext cx="802637" cy="6640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E09492-AD54-9B4B-BFCB-86EF460E9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5482899"/>
                <a:ext cx="802637" cy="6640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3F32754-BE94-EE4B-8A5E-0E8A19848F32}"/>
                  </a:ext>
                </a:extLst>
              </p:cNvPr>
              <p:cNvSpPr txBox="1"/>
              <p:nvPr/>
            </p:nvSpPr>
            <p:spPr>
              <a:xfrm>
                <a:off x="5224692" y="5482899"/>
                <a:ext cx="1049500" cy="6640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3F32754-BE94-EE4B-8A5E-0E8A19848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692" y="5482899"/>
                <a:ext cx="1049500" cy="6640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>
            <a:extLst>
              <a:ext uri="{FF2B5EF4-FFF2-40B4-BE49-F238E27FC236}">
                <a16:creationId xmlns:a16="http://schemas.microsoft.com/office/drawing/2014/main" id="{E55ED436-CF9C-E64E-B5E3-13A426EFDBA8}"/>
              </a:ext>
            </a:extLst>
          </p:cNvPr>
          <p:cNvGrpSpPr/>
          <p:nvPr/>
        </p:nvGrpSpPr>
        <p:grpSpPr>
          <a:xfrm>
            <a:off x="7924169" y="3034325"/>
            <a:ext cx="1158778" cy="1283430"/>
            <a:chOff x="7924169" y="3034325"/>
            <a:chExt cx="1158778" cy="1283430"/>
          </a:xfrm>
        </p:grpSpPr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60EAA97-7316-9643-A5DF-91A6CECB6AB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30547" y="329960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" name="Group 210">
              <a:extLst>
                <a:ext uri="{FF2B5EF4-FFF2-40B4-BE49-F238E27FC236}">
                  <a16:creationId xmlns:a16="http://schemas.microsoft.com/office/drawing/2014/main" id="{8644A3F9-ED94-6A4A-B064-ADD2018F05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45856" y="3299601"/>
              <a:ext cx="304800" cy="762000"/>
              <a:chOff x="3216" y="1728"/>
              <a:chExt cx="192" cy="480"/>
            </a:xfrm>
          </p:grpSpPr>
          <p:sp>
            <p:nvSpPr>
              <p:cNvPr id="46" name="Line 8">
                <a:extLst>
                  <a:ext uri="{FF2B5EF4-FFF2-40B4-BE49-F238E27FC236}">
                    <a16:creationId xmlns:a16="http://schemas.microsoft.com/office/drawing/2014/main" id="{A2B5880E-CF27-A849-A523-E5E198E3E4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9">
                <a:extLst>
                  <a:ext uri="{FF2B5EF4-FFF2-40B4-BE49-F238E27FC236}">
                    <a16:creationId xmlns:a16="http://schemas.microsoft.com/office/drawing/2014/main" id="{6E35A286-FB94-884B-BCBF-7FF6EB8F2E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0">
                <a:extLst>
                  <a:ext uri="{FF2B5EF4-FFF2-40B4-BE49-F238E27FC236}">
                    <a16:creationId xmlns:a16="http://schemas.microsoft.com/office/drawing/2014/main" id="{A2989A36-7DC5-E544-AB55-840FA33C95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1">
                <a:extLst>
                  <a:ext uri="{FF2B5EF4-FFF2-40B4-BE49-F238E27FC236}">
                    <a16:creationId xmlns:a16="http://schemas.microsoft.com/office/drawing/2014/main" id="{6BDEA7E5-45A6-FD43-9CA1-14AF347E38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53D2A04-8C9D-AD49-8818-7CF0303B2937}"/>
                </a:ext>
              </a:extLst>
            </p:cNvPr>
            <p:cNvCxnSpPr>
              <a:cxnSpLocks/>
              <a:stCxn id="46" idx="0"/>
            </p:cNvCxnSpPr>
            <p:nvPr/>
          </p:nvCxnSpPr>
          <p:spPr bwMode="auto">
            <a:xfrm>
              <a:off x="8298256" y="3299601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0D7388D-BAD1-E14C-8C6E-DF26EADD86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286747" y="4067927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BE83372-4BBB-6244-8C3F-851F39984FB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83526" y="3115584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B835F09-643F-0E4E-9BBC-DA3A3EFCF4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76911" y="4061601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Oval 245">
              <a:extLst>
                <a:ext uri="{FF2B5EF4-FFF2-40B4-BE49-F238E27FC236}">
                  <a16:creationId xmlns:a16="http://schemas.microsoft.com/office/drawing/2014/main" id="{94F10BE6-B24E-6746-8BE3-EB6809890F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5426" y="30343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0" name="Oval 245">
              <a:extLst>
                <a:ext uri="{FF2B5EF4-FFF2-40B4-BE49-F238E27FC236}">
                  <a16:creationId xmlns:a16="http://schemas.microsoft.com/office/drawing/2014/main" id="{209F3D0B-11B5-EC4C-BE6B-ACE732BCC8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3511" y="42415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397D44F-E326-2B4C-996F-8CDF61C63886}"/>
                    </a:ext>
                  </a:extLst>
                </p:cNvPr>
                <p:cNvSpPr txBox="1"/>
                <p:nvPr/>
              </p:nvSpPr>
              <p:spPr>
                <a:xfrm>
                  <a:off x="8694763" y="3538381"/>
                  <a:ext cx="2201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397D44F-E326-2B4C-996F-8CDF61C638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763" y="3538381"/>
                  <a:ext cx="220124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C0C55AFF-AA9B-2944-9C20-62A121FCF1AE}"/>
                    </a:ext>
                  </a:extLst>
                </p:cNvPr>
                <p:cNvSpPr txBox="1"/>
                <p:nvPr/>
              </p:nvSpPr>
              <p:spPr>
                <a:xfrm>
                  <a:off x="7924169" y="3538380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C0C55AFF-AA9B-2944-9C20-62A121FCF1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4169" y="3538380"/>
                  <a:ext cx="212109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23529" r="-1764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2" name="Oval 250">
              <a:extLst>
                <a:ext uri="{FF2B5EF4-FFF2-40B4-BE49-F238E27FC236}">
                  <a16:creationId xmlns:a16="http://schemas.microsoft.com/office/drawing/2014/main" id="{9E068998-DAC5-DB4F-AA87-7A21CE2E7F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52808" y="326861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3" name="Oval 250">
              <a:extLst>
                <a:ext uri="{FF2B5EF4-FFF2-40B4-BE49-F238E27FC236}">
                  <a16:creationId xmlns:a16="http://schemas.microsoft.com/office/drawing/2014/main" id="{31B6FF07-E0EA-8C49-BD9F-D1564D3BA4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9129" y="403702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6DCD0E-CEE1-7245-9D59-B6AE213F9529}"/>
                  </a:ext>
                </a:extLst>
              </p:cNvPr>
              <p:cNvSpPr txBox="1"/>
              <p:nvPr/>
            </p:nvSpPr>
            <p:spPr>
              <a:xfrm>
                <a:off x="219541" y="2930918"/>
                <a:ext cx="311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suceptance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6DCD0E-CEE1-7245-9D59-B6AE213F9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41" y="2930918"/>
                <a:ext cx="3116494" cy="369332"/>
              </a:xfrm>
              <a:prstGeom prst="rect">
                <a:avLst/>
              </a:prstGeom>
              <a:blipFill>
                <a:blip r:embed="rId17"/>
                <a:stretch>
                  <a:fillRect l="-1626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DC3C82D-C9D5-1245-B8F6-E18586B55536}"/>
                  </a:ext>
                </a:extLst>
              </p:cNvPr>
              <p:cNvSpPr txBox="1"/>
              <p:nvPr/>
            </p:nvSpPr>
            <p:spPr>
              <a:xfrm>
                <a:off x="3694847" y="4105051"/>
                <a:ext cx="315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reactance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DC3C82D-C9D5-1245-B8F6-E18586B55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4105051"/>
                <a:ext cx="3153364" cy="369332"/>
              </a:xfrm>
              <a:prstGeom prst="rect">
                <a:avLst/>
              </a:prstGeom>
              <a:blipFill>
                <a:blip r:embed="rId18"/>
                <a:stretch>
                  <a:fillRect l="-120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28A3383F-E212-D52E-B257-C44D471E589A}"/>
              </a:ext>
            </a:extLst>
          </p:cNvPr>
          <p:cNvSpPr/>
          <p:nvPr/>
        </p:nvSpPr>
        <p:spPr bwMode="auto">
          <a:xfrm>
            <a:off x="6918181" y="6102376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811/812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86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6" grpId="0"/>
      <p:bldP spid="27" grpId="0"/>
      <p:bldP spid="43" grpId="0"/>
      <p:bldP spid="50" grpId="0"/>
      <p:bldP spid="88" grpId="0"/>
      <p:bldP spid="89" grpId="0" animBg="1"/>
      <p:bldP spid="90" grpId="0" animBg="1"/>
      <p:bldP spid="91" grpId="0" animBg="1"/>
      <p:bldP spid="97" grpId="0"/>
      <p:bldP spid="98" grpId="0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A graph of a graph with red lines&#10;&#10;Description automatically generated">
            <a:extLst>
              <a:ext uri="{FF2B5EF4-FFF2-40B4-BE49-F238E27FC236}">
                <a16:creationId xmlns:a16="http://schemas.microsoft.com/office/drawing/2014/main" id="{ACFD96D4-DB8A-A597-F923-D09432035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802" y="1162417"/>
            <a:ext cx="3017520" cy="51297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5DA663-F4FF-2D4C-8E41-6C43F893D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Reminder: The complex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5DA663-F4FF-2D4C-8E41-6C43F893D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4CA8D7-884A-7244-87E1-7DD357FDB9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60535" y="1141823"/>
                <a:ext cx="4781367" cy="2478099"/>
              </a:xfrm>
            </p:spPr>
            <p:txBody>
              <a:bodyPr/>
              <a:lstStyle/>
              <a:p>
                <a:r>
                  <a:rPr lang="en-US" dirty="0"/>
                  <a:t>Different ways to visualize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magnitude / phase</a:t>
                </a:r>
              </a:p>
              <a:p>
                <a:pPr lvl="1"/>
                <a:r>
                  <a:rPr lang="en-US" dirty="0"/>
                  <a:t>real / imaginary</a:t>
                </a:r>
              </a:p>
              <a:p>
                <a:pPr lvl="1"/>
                <a:r>
                  <a:rPr lang="en-US" dirty="0"/>
                  <a:t>complex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-plane</a:t>
                </a:r>
              </a:p>
              <a:p>
                <a:pPr lvl="2"/>
                <a:r>
                  <a:rPr lang="en-US" dirty="0"/>
                  <a:t>Plot in the </a:t>
                </a:r>
                <a:br>
                  <a:rPr lang="en-US" dirty="0"/>
                </a:br>
                <a:r>
                  <a:rPr lang="en-US" dirty="0"/>
                  <a:t>complex plane </a:t>
                </a:r>
                <a:br>
                  <a:rPr lang="en-US" dirty="0"/>
                </a:b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as parameter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4CA8D7-884A-7244-87E1-7DD357FDB9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60535" y="1141823"/>
                <a:ext cx="4781367" cy="2478099"/>
              </a:xfrm>
              <a:blipFill>
                <a:blip r:embed="rId4"/>
                <a:stretch>
                  <a:fillRect l="-1857" t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9B67F870-37C8-F241-B278-3E626CDEB280}"/>
              </a:ext>
            </a:extLst>
          </p:cNvPr>
          <p:cNvGrpSpPr/>
          <p:nvPr/>
        </p:nvGrpSpPr>
        <p:grpSpPr>
          <a:xfrm>
            <a:off x="7100536" y="1741704"/>
            <a:ext cx="2188095" cy="1564045"/>
            <a:chOff x="7100536" y="1741704"/>
            <a:chExt cx="2188095" cy="1564045"/>
          </a:xfrm>
        </p:grpSpPr>
        <p:grpSp>
          <p:nvGrpSpPr>
            <p:cNvPr id="4" name="Group 209">
              <a:extLst>
                <a:ext uri="{FF2B5EF4-FFF2-40B4-BE49-F238E27FC236}">
                  <a16:creationId xmlns:a16="http://schemas.microsoft.com/office/drawing/2014/main" id="{9D606BE5-157F-CF4C-A095-17383E8FDA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89424" y="2504192"/>
              <a:ext cx="152400" cy="762000"/>
              <a:chOff x="3935" y="1728"/>
              <a:chExt cx="96" cy="480"/>
            </a:xfrm>
          </p:grpSpPr>
          <p:sp>
            <p:nvSpPr>
              <p:cNvPr id="5" name="Arc 59">
                <a:extLst>
                  <a:ext uri="{FF2B5EF4-FFF2-40B4-BE49-F238E27FC236}">
                    <a16:creationId xmlns:a16="http://schemas.microsoft.com/office/drawing/2014/main" id="{DB14F85D-9E56-5249-BA88-5424970D7F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Arc 60">
                <a:extLst>
                  <a:ext uri="{FF2B5EF4-FFF2-40B4-BE49-F238E27FC236}">
                    <a16:creationId xmlns:a16="http://schemas.microsoft.com/office/drawing/2014/main" id="{9182512D-2715-7845-8F56-7F24C26DB6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1">
                <a:extLst>
                  <a:ext uri="{FF2B5EF4-FFF2-40B4-BE49-F238E27FC236}">
                    <a16:creationId xmlns:a16="http://schemas.microsoft.com/office/drawing/2014/main" id="{22A43080-7543-EB41-8AB3-FA59DB4550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2">
                <a:extLst>
                  <a:ext uri="{FF2B5EF4-FFF2-40B4-BE49-F238E27FC236}">
                    <a16:creationId xmlns:a16="http://schemas.microsoft.com/office/drawing/2014/main" id="{1820909B-D51D-634E-AA3B-966DDB66B4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3">
                <a:extLst>
                  <a:ext uri="{FF2B5EF4-FFF2-40B4-BE49-F238E27FC236}">
                    <a16:creationId xmlns:a16="http://schemas.microsoft.com/office/drawing/2014/main" id="{4045F814-0AC8-5548-BE72-4EEF95691A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64">
                <a:extLst>
                  <a:ext uri="{FF2B5EF4-FFF2-40B4-BE49-F238E27FC236}">
                    <a16:creationId xmlns:a16="http://schemas.microsoft.com/office/drawing/2014/main" id="{BD8AF021-454B-DB4E-AEDC-4E2E8E3FF5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Arc 65">
                <a:extLst>
                  <a:ext uri="{FF2B5EF4-FFF2-40B4-BE49-F238E27FC236}">
                    <a16:creationId xmlns:a16="http://schemas.microsoft.com/office/drawing/2014/main" id="{B97C6FD4-4B36-6E4C-A6D1-17127DCA459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rc 66">
                <a:extLst>
                  <a:ext uri="{FF2B5EF4-FFF2-40B4-BE49-F238E27FC236}">
                    <a16:creationId xmlns:a16="http://schemas.microsoft.com/office/drawing/2014/main" id="{1E96BD5B-0EF6-4A46-B662-2BDFA5A37A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7">
                <a:extLst>
                  <a:ext uri="{FF2B5EF4-FFF2-40B4-BE49-F238E27FC236}">
                    <a16:creationId xmlns:a16="http://schemas.microsoft.com/office/drawing/2014/main" id="{B5A4EA90-3F23-9B43-8E34-8A2FBCC1FB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8">
                <a:extLst>
                  <a:ext uri="{FF2B5EF4-FFF2-40B4-BE49-F238E27FC236}">
                    <a16:creationId xmlns:a16="http://schemas.microsoft.com/office/drawing/2014/main" id="{8FE8E358-4C56-EF4B-AAAB-B297AE004F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9">
                <a:extLst>
                  <a:ext uri="{FF2B5EF4-FFF2-40B4-BE49-F238E27FC236}">
                    <a16:creationId xmlns:a16="http://schemas.microsoft.com/office/drawing/2014/main" id="{3092B967-D488-FD46-80A8-82E75F5756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70">
                <a:extLst>
                  <a:ext uri="{FF2B5EF4-FFF2-40B4-BE49-F238E27FC236}">
                    <a16:creationId xmlns:a16="http://schemas.microsoft.com/office/drawing/2014/main" id="{F5891449-F2DA-A64E-8D6C-3AE8742307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1">
                <a:extLst>
                  <a:ext uri="{FF2B5EF4-FFF2-40B4-BE49-F238E27FC236}">
                    <a16:creationId xmlns:a16="http://schemas.microsoft.com/office/drawing/2014/main" id="{06A23C52-ECE0-8546-AC9F-C33F6391CE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A63DEB3-7282-D043-8F1F-4FABDB15B1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889424" y="177980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C13D4DF6-8BAB-C144-9CBC-CB244A5420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45454" y="1994027"/>
                  <a:ext cx="112796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C13D4DF6-8BAB-C144-9CBC-CB244A5420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45454" y="1994027"/>
                  <a:ext cx="1127960" cy="333554"/>
                </a:xfrm>
                <a:prstGeom prst="rect">
                  <a:avLst/>
                </a:prstGeom>
                <a:blipFill>
                  <a:blip r:embed="rId8"/>
                  <a:stretch>
                    <a:fillRect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 Box 26">
                  <a:extLst>
                    <a:ext uri="{FF2B5EF4-FFF2-40B4-BE49-F238E27FC236}">
                      <a16:creationId xmlns:a16="http://schemas.microsoft.com/office/drawing/2014/main" id="{73042BA5-D7A4-3746-A679-564263387C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76976" y="2714009"/>
                  <a:ext cx="1211655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𝒏𝑯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 Box 26">
                  <a:extLst>
                    <a:ext uri="{FF2B5EF4-FFF2-40B4-BE49-F238E27FC236}">
                      <a16:creationId xmlns:a16="http://schemas.microsoft.com/office/drawing/2014/main" id="{73042BA5-D7A4-3746-A679-564263387C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76976" y="2714009"/>
                  <a:ext cx="1211655" cy="339196"/>
                </a:xfrm>
                <a:prstGeom prst="rect">
                  <a:avLst/>
                </a:prstGeom>
                <a:blipFill>
                  <a:blip r:embed="rId9"/>
                  <a:stretch>
                    <a:fillRect b="-1785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0675EDC-A417-2B48-9295-D02A600301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4595" y="1786456"/>
              <a:ext cx="53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33A3A57-20F3-AA4E-933B-A6EDA0785A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4595" y="3266986"/>
              <a:ext cx="53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245">
              <a:extLst>
                <a:ext uri="{FF2B5EF4-FFF2-40B4-BE49-F238E27FC236}">
                  <a16:creationId xmlns:a16="http://schemas.microsoft.com/office/drawing/2014/main" id="{1F321BF1-A315-0D4A-B586-15C0A63350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45219" y="322954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3" name="Oval 245">
              <a:extLst>
                <a:ext uri="{FF2B5EF4-FFF2-40B4-BE49-F238E27FC236}">
                  <a16:creationId xmlns:a16="http://schemas.microsoft.com/office/drawing/2014/main" id="{E3D0C336-B023-9044-BBC6-9D12E858F7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44426" y="174170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 Box 26">
                  <a:extLst>
                    <a:ext uri="{FF2B5EF4-FFF2-40B4-BE49-F238E27FC236}">
                      <a16:creationId xmlns:a16="http://schemas.microsoft.com/office/drawing/2014/main" id="{56068390-1BA6-DF4D-99C5-33355C5DDB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00536" y="2341240"/>
                  <a:ext cx="563980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 Box 26">
                  <a:extLst>
                    <a:ext uri="{FF2B5EF4-FFF2-40B4-BE49-F238E27FC236}">
                      <a16:creationId xmlns:a16="http://schemas.microsoft.com/office/drawing/2014/main" id="{56068390-1BA6-DF4D-99C5-33355C5DDB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00536" y="2341240"/>
                  <a:ext cx="563980" cy="339196"/>
                </a:xfrm>
                <a:prstGeom prst="rect">
                  <a:avLst/>
                </a:prstGeom>
                <a:blipFill>
                  <a:blip r:embed="rId10"/>
                  <a:stretch>
                    <a:fillRect r="-6667"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14643BC-6A23-8D48-889C-06AB648DBA89}"/>
                </a:ext>
              </a:extLst>
            </p:cNvPr>
            <p:cNvCxnSpPr>
              <a:stCxn id="34" idx="0"/>
            </p:cNvCxnSpPr>
            <p:nvPr/>
          </p:nvCxnSpPr>
          <p:spPr bwMode="auto">
            <a:xfrm flipV="1">
              <a:off x="7382526" y="1865546"/>
              <a:ext cx="0" cy="4756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B556504-354E-7441-BE10-E5ABCD06F45E}"/>
                </a:ext>
              </a:extLst>
            </p:cNvPr>
            <p:cNvCxnSpPr/>
            <p:nvPr/>
          </p:nvCxnSpPr>
          <p:spPr bwMode="auto">
            <a:xfrm flipV="1">
              <a:off x="7382526" y="2680436"/>
              <a:ext cx="0" cy="4756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FE034E4-098A-0145-AC2F-63FDB2A9698F}"/>
              </a:ext>
            </a:extLst>
          </p:cNvPr>
          <p:cNvSpPr/>
          <p:nvPr/>
        </p:nvSpPr>
        <p:spPr>
          <a:xfrm>
            <a:off x="9179420" y="4678293"/>
            <a:ext cx="2864887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omplex impedance plane</a:t>
            </a:r>
          </a:p>
        </p:txBody>
      </p:sp>
      <p:pic>
        <p:nvPicPr>
          <p:cNvPr id="30" name="Picture 29" descr="A green line graph with numbers&#10;&#10;Description automatically generated">
            <a:extLst>
              <a:ext uri="{FF2B5EF4-FFF2-40B4-BE49-F238E27FC236}">
                <a16:creationId xmlns:a16="http://schemas.microsoft.com/office/drawing/2014/main" id="{AFF893C9-5744-6591-B8BD-0D86D9D6AD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80" y="1036412"/>
            <a:ext cx="3840480" cy="2565438"/>
          </a:xfrm>
          <a:prstGeom prst="rect">
            <a:avLst/>
          </a:prstGeom>
        </p:spPr>
      </p:pic>
      <p:pic>
        <p:nvPicPr>
          <p:cNvPr id="35" name="Picture 34" descr="A graph with a line&#10;&#10;Description automatically generated">
            <a:extLst>
              <a:ext uri="{FF2B5EF4-FFF2-40B4-BE49-F238E27FC236}">
                <a16:creationId xmlns:a16="http://schemas.microsoft.com/office/drawing/2014/main" id="{36AAF627-0700-0517-6356-0C19BEBFB22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61" y="3619922"/>
            <a:ext cx="3840480" cy="2603853"/>
          </a:xfrm>
          <a:prstGeom prst="rect">
            <a:avLst/>
          </a:prstGeom>
        </p:spPr>
      </p:pic>
      <p:pic>
        <p:nvPicPr>
          <p:cNvPr id="39" name="Picture 38" descr="A graph with a line and a square with a blue line&#10;&#10;Description automatically generated with medium confidence">
            <a:extLst>
              <a:ext uri="{FF2B5EF4-FFF2-40B4-BE49-F238E27FC236}">
                <a16:creationId xmlns:a16="http://schemas.microsoft.com/office/drawing/2014/main" id="{C6989780-8FC1-7965-61D9-68F7619FE3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699" y="3596888"/>
            <a:ext cx="3840480" cy="2626887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ED4617-5CCE-9A96-4051-3BE190FCCAFF}"/>
              </a:ext>
            </a:extLst>
          </p:cNvPr>
          <p:cNvSpPr/>
          <p:nvPr/>
        </p:nvSpPr>
        <p:spPr bwMode="auto">
          <a:xfrm>
            <a:off x="8495179" y="6084465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II.2.6.2,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ED9B6-0BF3-904B-8A1E-D35A89F5E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(1)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D3AB56A-316E-5844-A04E-496EE70812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759" r="6862" b="31495"/>
          <a:stretch/>
        </p:blipFill>
        <p:spPr>
          <a:xfrm>
            <a:off x="450465" y="1047890"/>
            <a:ext cx="4992650" cy="5115442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03D945A9-D999-E24F-A1C1-FC96BB6E63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" t="67338" r="3631" b="22000"/>
          <a:stretch/>
        </p:blipFill>
        <p:spPr>
          <a:xfrm>
            <a:off x="5596735" y="3605611"/>
            <a:ext cx="6454640" cy="10668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C4B06A7-9554-D044-BFC0-49F091D9E3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03974" y="1086296"/>
                <a:ext cx="5475225" cy="5107865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is a calculation tool, divided in 2 parts:</a:t>
                </a:r>
              </a:p>
              <a:p>
                <a:pPr lvl="1"/>
                <a:r>
                  <a:rPr lang="en-US" dirty="0"/>
                  <a:t>A transformation of the </a:t>
                </a:r>
                <a:br>
                  <a:rPr lang="en-US" dirty="0"/>
                </a:br>
                <a:r>
                  <a:rPr lang="en-US" dirty="0"/>
                  <a:t>complex, normalized </a:t>
                </a:r>
                <a:r>
                  <a:rPr lang="en-US" dirty="0">
                    <a:solidFill>
                      <a:srgbClr val="FF0000"/>
                    </a:solidFill>
                  </a:rPr>
                  <a:t>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b="0" dirty="0">
                    <a:solidFill>
                      <a:srgbClr val="0000FF"/>
                    </a:solidFill>
                  </a:rPr>
                  <a:t>admittance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planes</a:t>
                </a:r>
                <a:r>
                  <a:rPr lang="en-US" b="0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on a circle.</a:t>
                </a:r>
              </a:p>
              <a:p>
                <a:pPr lvl="1"/>
                <a:r>
                  <a:rPr lang="en-US" dirty="0"/>
                  <a:t>A set of “rulers” below, for additional computations</a:t>
                </a:r>
              </a:p>
              <a:p>
                <a:pPr lvl="2"/>
                <a:r>
                  <a:rPr lang="en-US" dirty="0"/>
                  <a:t>VSWR, return and reflection loss, etc.</a:t>
                </a:r>
              </a:p>
              <a:p>
                <a:pPr lvl="5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At a 1</a:t>
                </a:r>
                <a:r>
                  <a:rPr lang="en-US" baseline="30000" dirty="0"/>
                  <a:t>st</a:t>
                </a:r>
                <a:r>
                  <a:rPr lang="en-US" dirty="0"/>
                  <a:t> look the Smith chart is quite overwhelming</a:t>
                </a:r>
              </a:p>
              <a:p>
                <a:pPr lvl="1"/>
                <a:r>
                  <a:rPr lang="en-US" dirty="0"/>
                  <a:t>In this introduction the focus is on 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z-plane 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C4B06A7-9554-D044-BFC0-49F091D9E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03974" y="1086296"/>
                <a:ext cx="5475225" cy="5107865"/>
              </a:xfrm>
              <a:blipFill>
                <a:blip r:embed="rId4"/>
                <a:stretch>
                  <a:fillRect l="-1617" t="-1985" b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A4F2373-05B4-CE04-E7AA-91033A9B5118}"/>
              </a:ext>
            </a:extLst>
          </p:cNvPr>
          <p:cNvSpPr/>
          <p:nvPr/>
        </p:nvSpPr>
        <p:spPr bwMode="auto">
          <a:xfrm>
            <a:off x="4349494" y="610122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II.2.6.3,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814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7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14647</TotalTime>
  <Words>3720</Words>
  <Application>Microsoft Macintosh PowerPoint</Application>
  <PresentationFormat>Widescreen</PresentationFormat>
  <Paragraphs>589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 Math</vt:lpstr>
      <vt:lpstr>Comic Sans MS</vt:lpstr>
      <vt:lpstr>Courier New</vt:lpstr>
      <vt:lpstr>Symbol</vt:lpstr>
      <vt:lpstr>Times New Roman</vt:lpstr>
      <vt:lpstr>Wingdings</vt:lpstr>
      <vt:lpstr>2_new-NLC</vt:lpstr>
      <vt:lpstr>RF Engineering Introduction to the Smith Chart</vt:lpstr>
      <vt:lpstr>Outline and Objectives</vt:lpstr>
      <vt:lpstr>Transmission-lines </vt:lpstr>
      <vt:lpstr>TL: Signal visualization in time-domain</vt:lpstr>
      <vt:lpstr>TL: Operating with sinusoidal signals (FD)</vt:lpstr>
      <vt:lpstr>TL: Voltage Standing Wave Ratio (VSWR)</vt:lpstr>
      <vt:lpstr>Reminder: Circuit Vocabulary</vt:lpstr>
      <vt:lpstr>Reminder: The complex Z-Plane</vt:lpstr>
      <vt:lpstr>The Smith Chart (1)</vt:lpstr>
      <vt:lpstr>The Smith Chart (2)</vt:lpstr>
      <vt:lpstr>The Smith Chart (3)</vt:lpstr>
      <vt:lpstr>Quiz (1)</vt:lpstr>
      <vt:lpstr>The Smith Chart (4)</vt:lpstr>
      <vt:lpstr>The Smith Chart (5)</vt:lpstr>
      <vt:lpstr>The Smith Chart – “Important Points”</vt:lpstr>
      <vt:lpstr>The Smith Chart – Basic Example (1)</vt:lpstr>
      <vt:lpstr>The Smith Chart – Basic Example (2)</vt:lpstr>
      <vt:lpstr>Quiz (2)</vt:lpstr>
      <vt:lpstr>Quiz (3)</vt:lpstr>
      <vt:lpstr>The Smith Chart – TL Transformer (1)</vt:lpstr>
      <vt:lpstr>The Smith Chart – TL Transformer (2)</vt:lpstr>
      <vt:lpstr>The Smith Chart – TL Transformer (3)</vt:lpstr>
      <vt:lpstr>A Smith Chart matching Exercise</vt:lpstr>
      <vt:lpstr>Γ=0.242e^(-j76°)</vt:lpstr>
      <vt:lpstr>z=1-j0.5</vt:lpstr>
      <vt:lpstr>Impedance Matching</vt:lpstr>
      <vt:lpstr>Final Remarks</vt:lpstr>
      <vt:lpstr>Backup Slides</vt:lpstr>
      <vt:lpstr>Navigation in the Smith Chart (1)</vt:lpstr>
      <vt:lpstr>Navigation in the Smith Chart (2)</vt:lpstr>
      <vt:lpstr>Navigation in the Smith Chart (3)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1230</cp:revision>
  <dcterms:created xsi:type="dcterms:W3CDTF">2009-03-16T15:06:27Z</dcterms:created>
  <dcterms:modified xsi:type="dcterms:W3CDTF">2025-02-25T07:15:59Z</dcterms:modified>
</cp:coreProperties>
</file>