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10"/>
  </p:notesMasterIdLst>
  <p:sldIdLst>
    <p:sldId id="256" r:id="rId2"/>
    <p:sldId id="276" r:id="rId3"/>
    <p:sldId id="277" r:id="rId4"/>
    <p:sldId id="498" r:id="rId5"/>
    <p:sldId id="499" r:id="rId6"/>
    <p:sldId id="500" r:id="rId7"/>
    <p:sldId id="501" r:id="rId8"/>
    <p:sldId id="502" r:id="rId9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D27507"/>
    <a:srgbClr val="FF40FF"/>
    <a:srgbClr val="EE3CF0"/>
    <a:srgbClr val="942093"/>
    <a:srgbClr val="008000"/>
    <a:srgbClr val="945200"/>
    <a:srgbClr val="DD7A00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64"/>
    <p:restoredTop sz="94762"/>
  </p:normalViewPr>
  <p:slideViewPr>
    <p:cSldViewPr>
      <p:cViewPr varScale="1">
        <p:scale>
          <a:sx n="117" d="100"/>
          <a:sy n="117" d="100"/>
        </p:scale>
        <p:origin x="760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0443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500000" y="164576"/>
            <a:ext cx="847268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9159881" cy="90477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52832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JUAS 2025 RF Engineering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FFC1E18-0811-0941-B609-8DC3C71FA8B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5" r="23917"/>
          <a:stretch/>
        </p:blipFill>
        <p:spPr bwMode="auto">
          <a:xfrm>
            <a:off x="10026340" y="55418"/>
            <a:ext cx="2160000" cy="993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7FE7612-8BE1-D04D-BBD4-C3DFD4947AA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80"/>
            <a:ext cx="1440000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emf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18" Type="http://schemas.openxmlformats.org/officeDocument/2006/relationships/image" Target="../media/image13.emf"/><Relationship Id="rId3" Type="http://schemas.openxmlformats.org/officeDocument/2006/relationships/image" Target="../media/image286.png"/><Relationship Id="rId21" Type="http://schemas.openxmlformats.org/officeDocument/2006/relationships/image" Target="../media/image28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3.png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24" Type="http://schemas.openxmlformats.org/officeDocument/2006/relationships/image" Target="../media/image31.png"/><Relationship Id="rId5" Type="http://schemas.openxmlformats.org/officeDocument/2006/relationships/image" Target="../media/image12.png"/><Relationship Id="rId15" Type="http://schemas.openxmlformats.org/officeDocument/2006/relationships/image" Target="../media/image22.png"/><Relationship Id="rId23" Type="http://schemas.openxmlformats.org/officeDocument/2006/relationships/image" Target="../media/image30.png"/><Relationship Id="rId10" Type="http://schemas.openxmlformats.org/officeDocument/2006/relationships/image" Target="../media/image17.png"/><Relationship Id="rId19" Type="http://schemas.openxmlformats.org/officeDocument/2006/relationships/image" Target="../media/image26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Relationship Id="rId14" Type="http://schemas.openxmlformats.org/officeDocument/2006/relationships/image" Target="../media/image21.png"/><Relationship Id="rId22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99928-AA24-A648-84AD-B1A0BB61F2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8870" y="1470345"/>
            <a:ext cx="11060640" cy="2342705"/>
          </a:xfrm>
        </p:spPr>
        <p:txBody>
          <a:bodyPr/>
          <a:lstStyle/>
          <a:p>
            <a:r>
              <a:rPr lang="en-US" dirty="0"/>
              <a:t>RF Engineering</a:t>
            </a:r>
            <a:br>
              <a:rPr lang="en-US" dirty="0"/>
            </a:br>
            <a:r>
              <a:rPr lang="en-US" dirty="0">
                <a:solidFill>
                  <a:srgbClr val="C00000"/>
                </a:solidFill>
              </a:rPr>
              <a:t>A very brief Introduction 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dirty="0">
                <a:solidFill>
                  <a:srgbClr val="C00000"/>
                </a:solidFill>
              </a:rPr>
              <a:t>into </a:t>
            </a:r>
            <a:r>
              <a:rPr lang="en-US" i="1" dirty="0" err="1">
                <a:solidFill>
                  <a:srgbClr val="C00000"/>
                </a:solidFill>
              </a:rPr>
              <a:t>QucsStudio</a:t>
            </a:r>
            <a:endParaRPr lang="en-US" i="1" dirty="0">
              <a:solidFill>
                <a:srgbClr val="C00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8A79DF-6EB2-F745-BCA7-4FFD528E24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Christine </a:t>
            </a:r>
            <a:r>
              <a:rPr lang="en-US" dirty="0" err="1"/>
              <a:t>Völlinger</a:t>
            </a:r>
            <a:r>
              <a:rPr lang="en-US" dirty="0"/>
              <a:t> &amp; </a:t>
            </a:r>
            <a:r>
              <a:rPr lang="en-US" u="sng" dirty="0"/>
              <a:t>Manfred Wendt </a:t>
            </a:r>
            <a:r>
              <a:rPr lang="en-US" dirty="0"/>
              <a:t>– </a:t>
            </a:r>
            <a:r>
              <a:rPr lang="en-US" i="0" dirty="0"/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75920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Circuit Simulation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B6E13F7-C6DF-C74E-88AD-5FD831EB01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316726"/>
            <a:ext cx="10566400" cy="4877436"/>
          </a:xfrm>
        </p:spPr>
        <p:txBody>
          <a:bodyPr/>
          <a:lstStyle/>
          <a:p>
            <a:r>
              <a:rPr lang="en-US" dirty="0"/>
              <a:t>Three ways to analyze a RF subsystem or component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Applying Maxwell’s equations, analytical (if possible), but usually numerically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Approximation by an equivalent circuit, to be analyzed analytically or numerically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/>
              <a:t>Building the RF subsystem or component, and characterize it by measurements</a:t>
            </a:r>
          </a:p>
          <a:p>
            <a:pPr marL="400050"/>
            <a:r>
              <a:rPr lang="en-US" dirty="0"/>
              <a:t>In an ideal world all three methods will agree</a:t>
            </a:r>
          </a:p>
          <a:p>
            <a:pPr marL="400050"/>
            <a:endParaRPr lang="en-US" dirty="0"/>
          </a:p>
          <a:p>
            <a:pPr marL="400050"/>
            <a:r>
              <a:rPr lang="en-US" dirty="0"/>
              <a:t>Even simple equivalent circuit problems quickly become too complicated </a:t>
            </a:r>
            <a:br>
              <a:rPr lang="en-US" dirty="0"/>
            </a:br>
            <a:r>
              <a:rPr lang="en-US" dirty="0"/>
              <a:t>to be solved analytically</a:t>
            </a:r>
          </a:p>
          <a:p>
            <a:pPr marL="800100" lvl="1"/>
            <a:r>
              <a:rPr lang="en-US" dirty="0"/>
              <a:t>Industry offers a large variety of numerical circuit and system simulation tools, e.g., Advance Design System (ADS), Microwave Office, many SPICE variants, etc.</a:t>
            </a:r>
          </a:p>
          <a:p>
            <a:pPr marL="1200150" lvl="2"/>
            <a:r>
              <a:rPr lang="en-US" dirty="0"/>
              <a:t>Some include EM </a:t>
            </a:r>
            <a:r>
              <a:rPr lang="en-US" i="1" dirty="0"/>
              <a:t>Maxwell</a:t>
            </a:r>
            <a:r>
              <a:rPr lang="en-US" dirty="0"/>
              <a:t> solvers, linear, transient and harmonic balance solvers, and digital signal processing and system design including FPGAs </a:t>
            </a:r>
          </a:p>
          <a:p>
            <a:pPr marL="800100" lvl="1"/>
            <a:r>
              <a:rPr lang="en-US" dirty="0"/>
              <a:t>Freeware tools, e.g., </a:t>
            </a:r>
            <a:r>
              <a:rPr lang="en-US" dirty="0" err="1"/>
              <a:t>Qucs</a:t>
            </a:r>
            <a:r>
              <a:rPr lang="en-US" dirty="0"/>
              <a:t>, </a:t>
            </a:r>
            <a:r>
              <a:rPr lang="en-US" dirty="0" err="1"/>
              <a:t>Qucs</a:t>
            </a:r>
            <a:r>
              <a:rPr lang="en-US" dirty="0"/>
              <a:t>-S, </a:t>
            </a:r>
            <a:r>
              <a:rPr lang="en-US" dirty="0" err="1">
                <a:solidFill>
                  <a:srgbClr val="C00000"/>
                </a:solidFill>
              </a:rPr>
              <a:t>QucsStudio</a:t>
            </a:r>
            <a:r>
              <a:rPr lang="en-US" dirty="0"/>
              <a:t>, </a:t>
            </a:r>
            <a:r>
              <a:rPr lang="en-US" dirty="0" err="1"/>
              <a:t>LTSpice</a:t>
            </a:r>
            <a:r>
              <a:rPr lang="en-US" dirty="0"/>
              <a:t>, </a:t>
            </a:r>
            <a:r>
              <a:rPr lang="en-US" dirty="0" err="1"/>
              <a:t>Ngspice</a:t>
            </a:r>
            <a:r>
              <a:rPr lang="en-US" dirty="0"/>
              <a:t>, SPICE, etc., have many limitations, but are educationally valuable! </a:t>
            </a:r>
          </a:p>
        </p:txBody>
      </p:sp>
    </p:spTree>
    <p:extLst>
      <p:ext uri="{BB962C8B-B14F-4D97-AF65-F5344CB8AC3E}">
        <p14:creationId xmlns:p14="http://schemas.microsoft.com/office/powerpoint/2010/main" val="3454251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3BDEA-7E45-D343-BD4A-2D9B2C2A6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Pillbox TM010 Mode</a:t>
            </a:r>
          </a:p>
        </p:txBody>
      </p:sp>
      <p:pic>
        <p:nvPicPr>
          <p:cNvPr id="4" name="Imagen 38">
            <a:extLst>
              <a:ext uri="{FF2B5EF4-FFF2-40B4-BE49-F238E27FC236}">
                <a16:creationId xmlns:a16="http://schemas.microsoft.com/office/drawing/2014/main" id="{11A58151-09CA-ED44-95E1-C5C0F6DDF8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745" y="1040476"/>
            <a:ext cx="4319724" cy="31006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78AFBC27-5CDC-BB48-9E06-1E51210A4D8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8" r="8875" b="2042"/>
          <a:stretch/>
        </p:blipFill>
        <p:spPr bwMode="auto">
          <a:xfrm>
            <a:off x="8745945" y="3405887"/>
            <a:ext cx="3284600" cy="28892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Imagen 1">
            <a:extLst>
              <a:ext uri="{FF2B5EF4-FFF2-40B4-BE49-F238E27FC236}">
                <a16:creationId xmlns:a16="http://schemas.microsoft.com/office/drawing/2014/main" id="{08205A6C-5C62-A549-AABF-4D4FD4E3D0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0567" y="3612800"/>
            <a:ext cx="4124325" cy="151257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910F72F-8803-2446-A7AB-114C4498F3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6657946"/>
              </p:ext>
            </p:extLst>
          </p:nvPr>
        </p:nvGraphicFramePr>
        <p:xfrm>
          <a:off x="5519925" y="5021212"/>
          <a:ext cx="2995590" cy="1238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2791">
                  <a:extLst>
                    <a:ext uri="{9D8B030D-6E8A-4147-A177-3AD203B41FA5}">
                      <a16:colId xmlns:a16="http://schemas.microsoft.com/office/drawing/2014/main" val="2504701788"/>
                    </a:ext>
                  </a:extLst>
                </a:gridCol>
                <a:gridCol w="1902799">
                  <a:extLst>
                    <a:ext uri="{9D8B030D-6E8A-4147-A177-3AD203B41FA5}">
                      <a16:colId xmlns:a16="http://schemas.microsoft.com/office/drawing/2014/main" val="3940755302"/>
                    </a:ext>
                  </a:extLst>
                </a:gridCol>
              </a:tblGrid>
              <a:tr h="216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Element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Value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4870970"/>
                  </a:ext>
                </a:extLst>
              </a:tr>
              <a:tr h="216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R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84.655 kΩ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5676717"/>
                  </a:ext>
                </a:extLst>
              </a:tr>
              <a:tr h="216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L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2.6883 nH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4131871"/>
                  </a:ext>
                </a:extLst>
              </a:tr>
              <a:tr h="216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C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15.405 pF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91593378"/>
                  </a:ext>
                </a:extLst>
              </a:tr>
              <a:tr h="21634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n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R="2159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41.14</a:t>
                      </a:r>
                      <a:endParaRPr lang="en-CH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4141515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0A6190-1C65-6649-B66D-924CC9E53E8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73655" y="932676"/>
                <a:ext cx="6836089" cy="5261486"/>
              </a:xfrm>
            </p:spPr>
            <p:txBody>
              <a:bodyPr/>
              <a:lstStyle/>
              <a:p>
                <a:r>
                  <a:rPr lang="en-US" dirty="0"/>
                  <a:t>A cylindrical resonator was analyzed numerically and by measurement characterization:</a:t>
                </a:r>
              </a:p>
              <a:p>
                <a:endParaRPr lang="en-US" dirty="0"/>
              </a:p>
              <a:p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r>
                  <a:rPr lang="en-US" dirty="0"/>
                  <a:t>We can extract the values of an equivalent 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𝑹𝑳𝑪</m:t>
                    </m:r>
                  </m:oMath>
                </a14:m>
                <a:r>
                  <a:rPr lang="en-US" dirty="0"/>
                  <a:t> parallel circuit for critical coupling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𝒈</m:t>
                        </m:r>
                      </m:sub>
                    </m:sSub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𝟓𝟎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dirty="0"/>
                  <a:t>):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D0A6190-1C65-6649-B66D-924CC9E53E8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73655" y="932676"/>
                <a:ext cx="6836089" cy="5261486"/>
              </a:xfrm>
              <a:blipFill>
                <a:blip r:embed="rId5"/>
                <a:stretch>
                  <a:fillRect l="-1299" t="-19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8CD75A5-56D9-FE40-8C4A-4E16C4682B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204405"/>
              </p:ext>
            </p:extLst>
          </p:nvPr>
        </p:nvGraphicFramePr>
        <p:xfrm>
          <a:off x="812262" y="1667490"/>
          <a:ext cx="6067989" cy="12385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00995">
                  <a:extLst>
                    <a:ext uri="{9D8B030D-6E8A-4147-A177-3AD203B41FA5}">
                      <a16:colId xmlns:a16="http://schemas.microsoft.com/office/drawing/2014/main" val="562301094"/>
                    </a:ext>
                  </a:extLst>
                </a:gridCol>
                <a:gridCol w="1090870">
                  <a:extLst>
                    <a:ext uri="{9D8B030D-6E8A-4147-A177-3AD203B41FA5}">
                      <a16:colId xmlns:a16="http://schemas.microsoft.com/office/drawing/2014/main" val="394443664"/>
                    </a:ext>
                  </a:extLst>
                </a:gridCol>
                <a:gridCol w="1238062">
                  <a:extLst>
                    <a:ext uri="{9D8B030D-6E8A-4147-A177-3AD203B41FA5}">
                      <a16:colId xmlns:a16="http://schemas.microsoft.com/office/drawing/2014/main" val="749737525"/>
                    </a:ext>
                  </a:extLst>
                </a:gridCol>
                <a:gridCol w="1238062">
                  <a:extLst>
                    <a:ext uri="{9D8B030D-6E8A-4147-A177-3AD203B41FA5}">
                      <a16:colId xmlns:a16="http://schemas.microsoft.com/office/drawing/2014/main" val="30465051"/>
                    </a:ext>
                  </a:extLst>
                </a:gridCol>
              </a:tblGrid>
              <a:tr h="1922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Method</a:t>
                      </a:r>
                      <a:endParaRPr lang="en-CH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Q</a:t>
                      </a:r>
                      <a:r>
                        <a:rPr lang="en-GB" sz="1600" baseline="-25000" dirty="0">
                          <a:effectLst/>
                        </a:rPr>
                        <a:t>0</a:t>
                      </a:r>
                      <a:r>
                        <a:rPr lang="en-GB" sz="1600" dirty="0">
                          <a:effectLst/>
                        </a:rPr>
                        <a:t> value</a:t>
                      </a:r>
                      <a:endParaRPr lang="en-CH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R/Q 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R</a:t>
                      </a:r>
                      <a:r>
                        <a:rPr lang="en-GB" sz="1600" baseline="-25000">
                          <a:effectLst/>
                        </a:rPr>
                        <a:t>shunt</a:t>
                      </a:r>
                      <a:r>
                        <a:rPr lang="en-GB" sz="1600">
                          <a:effectLst/>
                        </a:rPr>
                        <a:t> (MΩ)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16783026"/>
                  </a:ext>
                </a:extLst>
              </a:tr>
              <a:tr h="1922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Frequency shift 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6180.3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15.54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9.6 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32278685"/>
                  </a:ext>
                </a:extLst>
              </a:tr>
              <a:tr h="1922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Phase shift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16.55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10.2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4093962"/>
                  </a:ext>
                </a:extLst>
              </a:tr>
              <a:tr h="1922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CST 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6408.4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13.21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10.1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6116052"/>
                  </a:ext>
                </a:extLst>
              </a:tr>
              <a:tr h="19226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From CST electric field 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>
                          <a:effectLst/>
                        </a:rPr>
                        <a:t>14.61</a:t>
                      </a:r>
                      <a:endParaRPr lang="en-CH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GB" sz="1600" dirty="0">
                          <a:effectLst/>
                        </a:rPr>
                        <a:t>9.5</a:t>
                      </a:r>
                      <a:endParaRPr lang="en-CH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86672915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49D1014-9A98-E24A-8BB0-67B144AE763E}"/>
                  </a:ext>
                </a:extLst>
              </p:cNvPr>
              <p:cNvSpPr txBox="1"/>
              <p:nvPr/>
            </p:nvSpPr>
            <p:spPr>
              <a:xfrm>
                <a:off x="916290" y="3898427"/>
                <a:ext cx="1185510" cy="6521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·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849D1014-9A98-E24A-8BB0-67B144AE76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290" y="3898427"/>
                <a:ext cx="1185510" cy="652102"/>
              </a:xfrm>
              <a:prstGeom prst="rect">
                <a:avLst/>
              </a:prstGeom>
              <a:blipFill>
                <a:blip r:embed="rId6"/>
                <a:stretch>
                  <a:fillRect b="-576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8B705C-59B5-F249-BE80-BA406E859AE1}"/>
                  </a:ext>
                </a:extLst>
              </p:cNvPr>
              <p:cNvSpPr txBox="1"/>
              <p:nvPr/>
            </p:nvSpPr>
            <p:spPr>
              <a:xfrm>
                <a:off x="760147" y="4550529"/>
                <a:ext cx="1262320" cy="6646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𝐿𝐶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8B705C-59B5-F249-BE80-BA406E859A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147" y="4550529"/>
                <a:ext cx="1262320" cy="66460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97C2318-8C4F-644A-9F69-04EBC6862313}"/>
                  </a:ext>
                </a:extLst>
              </p:cNvPr>
              <p:cNvSpPr txBox="1"/>
              <p:nvPr/>
            </p:nvSpPr>
            <p:spPr>
              <a:xfrm>
                <a:off x="830021" y="5304899"/>
                <a:ext cx="2145635" cy="65793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·</m:t>
                      </m:r>
                      <m:sSub>
                        <m:sSub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𝐶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97C2318-8C4F-644A-9F69-04EBC68623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021" y="5304899"/>
                <a:ext cx="2145635" cy="65793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9294F76-DA33-5B41-9B51-0495F9586629}"/>
                  </a:ext>
                </a:extLst>
              </p:cNvPr>
              <p:cNvSpPr txBox="1"/>
              <p:nvPr/>
            </p:nvSpPr>
            <p:spPr>
              <a:xfrm>
                <a:off x="2971037" y="5299907"/>
                <a:ext cx="1684775" cy="6560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f>
                                <m:fPr>
                                  <m:type m:val="li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den>
                              </m:f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9294F76-DA33-5B41-9B51-0495F95866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1037" y="5299907"/>
                <a:ext cx="1684775" cy="656013"/>
              </a:xfrm>
              <a:prstGeom prst="rect">
                <a:avLst/>
              </a:prstGeom>
              <a:blipFill>
                <a:blip r:embed="rId9"/>
                <a:stretch>
                  <a:fillRect t="-44231" b="-730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Oval 16">
            <a:extLst>
              <a:ext uri="{FF2B5EF4-FFF2-40B4-BE49-F238E27FC236}">
                <a16:creationId xmlns:a16="http://schemas.microsoft.com/office/drawing/2014/main" id="{FF18E71A-DAAC-3B48-9897-99D0AFB5B990}"/>
              </a:ext>
            </a:extLst>
          </p:cNvPr>
          <p:cNvSpPr/>
          <p:nvPr/>
        </p:nvSpPr>
        <p:spPr bwMode="auto">
          <a:xfrm>
            <a:off x="8209192" y="3795150"/>
            <a:ext cx="621296" cy="206553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343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Q-factor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𝑺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𝟏𝟏</m:t>
                        </m:r>
                      </m:sub>
                    </m:sSub>
                  </m:oMath>
                </a14:m>
                <a:r>
                  <a:rPr lang="en-US" dirty="0"/>
                  <a:t> Measurement</a:t>
                </a:r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t="-10345" b="-275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57706" y="3982116"/>
                <a:ext cx="5754200" cy="2423022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Correct for the uncompensated effects of the coupling loop</a:t>
                </a:r>
              </a:p>
              <a:p>
                <a:pPr lvl="1"/>
                <a:r>
                  <a:rPr lang="en-US" dirty="0"/>
                  <a:t>Electrical length adjustment: ”straight”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}(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𝒇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i="1" dirty="0"/>
              </a:p>
              <a:p>
                <a:r>
                  <a:rPr lang="en-US" dirty="0"/>
                  <a:t>Adjust the locus circle to the detuned short location</a:t>
                </a:r>
              </a:p>
              <a:p>
                <a:pPr lvl="1"/>
                <a:r>
                  <a:rPr lang="en-US" dirty="0"/>
                  <a:t>Phase offset</a:t>
                </a:r>
              </a:p>
              <a:p>
                <a:r>
                  <a:rPr lang="en-US" dirty="0"/>
                  <a:t>Verify no evanescent fields </a:t>
                </a:r>
                <a:br>
                  <a:rPr lang="en-US" dirty="0"/>
                </a:br>
                <a:r>
                  <a:rPr lang="en-US" dirty="0"/>
                  <a:t>penetrating outside the beam ports</a:t>
                </a:r>
              </a:p>
              <a:p>
                <a:pPr lvl="1"/>
                <a:r>
                  <a:rPr lang="en-US" dirty="0"/>
                  <a:t>i.e., no frequency shifts if the boundaries at the beam ports are altered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57706" y="3982116"/>
                <a:ext cx="5754200" cy="2423022"/>
              </a:xfrm>
              <a:blipFill>
                <a:blip r:embed="rId4"/>
                <a:stretch>
                  <a:fillRect l="-1101" t="-5208" r="-13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5"/>
          <p:cNvPicPr preferRelativeResize="0"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7198" y="1222027"/>
            <a:ext cx="4005803" cy="3949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>
            <a:spLocks noChangeAspect="1"/>
          </p:cNvSpPr>
          <p:nvPr/>
        </p:nvSpPr>
        <p:spPr bwMode="auto">
          <a:xfrm>
            <a:off x="6993000" y="2394000"/>
            <a:ext cx="1655592" cy="165559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/>
              <p:cNvSpPr txBox="1"/>
              <p:nvPr/>
            </p:nvSpPr>
            <p:spPr>
              <a:xfrm>
                <a:off x="5915976" y="1845769"/>
                <a:ext cx="925253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/>
                  <a:t>detuned</a:t>
                </a:r>
                <a:br>
                  <a:rPr lang="en-US" sz="1600" dirty="0"/>
                </a:br>
                <a:r>
                  <a:rPr lang="en-US" sz="1600" dirty="0"/>
                  <a:t>short</a:t>
                </a:r>
                <a:br>
                  <a:rPr lang="en-US" sz="1600" dirty="0"/>
                </a:br>
                <a:r>
                  <a:rPr lang="en-US" sz="1600" dirty="0"/>
                  <a:t>position</a:t>
                </a:r>
              </a:p>
              <a:p>
                <a:pPr>
                  <a:buNone/>
                </a:pPr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𝒁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 xmlns=""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5976" y="1845769"/>
                <a:ext cx="925253" cy="1077218"/>
              </a:xfrm>
              <a:prstGeom prst="rect">
                <a:avLst/>
              </a:prstGeom>
              <a:blipFill>
                <a:blip r:embed="rId6"/>
                <a:stretch>
                  <a:fillRect l="-2703" t="-1176" r="-2703" b="-70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9799412" y="4160378"/>
                <a:ext cx="925253" cy="107721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dirty="0"/>
                  <a:t>detuned</a:t>
                </a:r>
                <a:br>
                  <a:rPr lang="en-US" sz="1600" dirty="0"/>
                </a:br>
                <a:r>
                  <a:rPr lang="en-US" sz="1600" dirty="0"/>
                  <a:t>open</a:t>
                </a:r>
                <a:br>
                  <a:rPr lang="en-US" sz="1600" dirty="0"/>
                </a:br>
                <a:r>
                  <a:rPr lang="en-US" sz="1600" dirty="0"/>
                  <a:t>position</a:t>
                </a:r>
              </a:p>
              <a:p>
                <a:pPr>
                  <a:buNone/>
                </a:pPr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𝟎</m:t>
                    </m:r>
                  </m:oMath>
                </a14:m>
                <a:r>
                  <a:rPr lang="en-US" sz="1600" dirty="0"/>
                  <a:t>)</a:t>
                </a:r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9412" y="4160378"/>
                <a:ext cx="925253" cy="1077218"/>
              </a:xfrm>
              <a:prstGeom prst="rect">
                <a:avLst/>
              </a:prstGeom>
              <a:blipFill>
                <a:blip r:embed="rId7"/>
                <a:stretch>
                  <a:fillRect l="-4054" t="-1163" r="-2703" b="-69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7" name="Straight Connector 56"/>
          <p:cNvCxnSpPr/>
          <p:nvPr/>
        </p:nvCxnSpPr>
        <p:spPr bwMode="auto">
          <a:xfrm>
            <a:off x="5826502" y="1480826"/>
            <a:ext cx="900000" cy="0"/>
          </a:xfrm>
          <a:prstGeom prst="lin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TextBox 58"/>
          <p:cNvSpPr txBox="1"/>
          <p:nvPr/>
        </p:nvSpPr>
        <p:spPr>
          <a:xfrm>
            <a:off x="6794150" y="1325959"/>
            <a:ext cx="1584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>
                <a:solidFill>
                  <a:srgbClr val="FF0000"/>
                </a:solidFill>
              </a:rPr>
              <a:t>critical coupling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5BAF8D2-A847-FF42-AAAA-23BF089EF157}"/>
              </a:ext>
            </a:extLst>
          </p:cNvPr>
          <p:cNvGrpSpPr/>
          <p:nvPr/>
        </p:nvGrpSpPr>
        <p:grpSpPr>
          <a:xfrm>
            <a:off x="5826502" y="936000"/>
            <a:ext cx="4766498" cy="3335882"/>
            <a:chOff x="4683502" y="936000"/>
            <a:chExt cx="4766498" cy="333588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21C209AF-59EA-B64B-B4D5-F578412B194A}"/>
                </a:ext>
              </a:extLst>
            </p:cNvPr>
            <p:cNvGrpSpPr/>
            <p:nvPr/>
          </p:nvGrpSpPr>
          <p:grpSpPr>
            <a:xfrm>
              <a:off x="4683502" y="936000"/>
              <a:ext cx="4766498" cy="3335882"/>
              <a:chOff x="4683502" y="936000"/>
              <a:chExt cx="4766498" cy="3335882"/>
            </a:xfrm>
          </p:grpSpPr>
          <p:sp>
            <p:nvSpPr>
              <p:cNvPr id="18" name="Oval 17"/>
              <p:cNvSpPr>
                <a:spLocks noChangeAspect="1"/>
              </p:cNvSpPr>
              <p:nvPr/>
            </p:nvSpPr>
            <p:spPr bwMode="auto">
              <a:xfrm>
                <a:off x="5850000" y="2183882"/>
                <a:ext cx="2088000" cy="2088000"/>
              </a:xfrm>
              <a:prstGeom prst="ellips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2075" tIns="46038" rIns="92075" bIns="46038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81000" indent="-381000" eaLnBrk="0" hangingPunct="0">
                  <a:lnSpc>
                    <a:spcPct val="90000"/>
                  </a:lnSpc>
                  <a:spcBef>
                    <a:spcPct val="30000"/>
                  </a:spcBef>
                  <a:buClr>
                    <a:schemeClr val="hlink"/>
                  </a:buClr>
                  <a:buSzPct val="70000"/>
                  <a:buFont typeface="Wingdings" pitchFamily="2" charset="2"/>
                  <a:buAutoNum type="arabicPeriod"/>
                </a:pPr>
                <a:endParaRPr lang="en-US" sz="2000" i="1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56" name="Straight Connector 55"/>
              <p:cNvCxnSpPr/>
              <p:nvPr/>
            </p:nvCxnSpPr>
            <p:spPr bwMode="auto">
              <a:xfrm>
                <a:off x="4683502" y="1105938"/>
                <a:ext cx="900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58" name="TextBox 57"/>
              <p:cNvSpPr txBox="1"/>
              <p:nvPr/>
            </p:nvSpPr>
            <p:spPr>
              <a:xfrm>
                <a:off x="5617401" y="936000"/>
                <a:ext cx="3832599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600" dirty="0">
                    <a:solidFill>
                      <a:srgbClr val="FF0000"/>
                    </a:solidFill>
                  </a:rPr>
                  <a:t>arbitrary coupling (here: over-critical)</a:t>
                </a:r>
                <a:endParaRPr lang="en-US" sz="1600" i="1" dirty="0"/>
              </a:p>
            </p:txBody>
          </p:sp>
        </p:grpSp>
        <p:sp>
          <p:nvSpPr>
            <p:cNvPr id="63" name="Oval 62"/>
            <p:cNvSpPr>
              <a:spLocks noChangeAspect="1"/>
            </p:cNvSpPr>
            <p:nvPr/>
          </p:nvSpPr>
          <p:spPr bwMode="auto">
            <a:xfrm>
              <a:off x="7899256" y="3196533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/>
                <p:cNvSpPr txBox="1"/>
                <p:nvPr/>
              </p:nvSpPr>
              <p:spPr>
                <a:xfrm>
                  <a:off x="7927103" y="3093540"/>
                  <a:ext cx="584326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𝒓𝒆𝒔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8" name="TextBox 6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7103" y="3093540"/>
                  <a:ext cx="584326" cy="332912"/>
                </a:xfrm>
                <a:prstGeom prst="rect">
                  <a:avLst/>
                </a:prstGeom>
                <a:blipFill>
                  <a:blip r:embed="rId8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9620E8B-6BDB-FA47-B2B8-6242CCD7F3A8}"/>
              </a:ext>
            </a:extLst>
          </p:cNvPr>
          <p:cNvGrpSpPr/>
          <p:nvPr/>
        </p:nvGrpSpPr>
        <p:grpSpPr>
          <a:xfrm>
            <a:off x="6993000" y="1574800"/>
            <a:ext cx="1655592" cy="3293992"/>
            <a:chOff x="5850000" y="1574800"/>
            <a:chExt cx="1655592" cy="3293992"/>
          </a:xfrm>
        </p:grpSpPr>
        <p:cxnSp>
          <p:nvCxnSpPr>
            <p:cNvPr id="8" name="Straight Connector 7"/>
            <p:cNvCxnSpPr>
              <a:stCxn id="6" idx="2"/>
            </p:cNvCxnSpPr>
            <p:nvPr/>
          </p:nvCxnSpPr>
          <p:spPr bwMode="auto">
            <a:xfrm flipV="1">
              <a:off x="5850000" y="1574800"/>
              <a:ext cx="1655592" cy="1646996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>
              <a:stCxn id="6" idx="2"/>
            </p:cNvCxnSpPr>
            <p:nvPr/>
          </p:nvCxnSpPr>
          <p:spPr bwMode="auto">
            <a:xfrm>
              <a:off x="5850000" y="3221796"/>
              <a:ext cx="1655592" cy="1646996"/>
            </a:xfrm>
            <a:prstGeom prst="line">
              <a:avLst/>
            </a:prstGeom>
            <a:noFill/>
            <a:ln w="19050" cap="flat" cmpd="sng" algn="ctr">
              <a:solidFill>
                <a:srgbClr val="0000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0" name="Oval 59"/>
            <p:cNvSpPr>
              <a:spLocks noChangeAspect="1"/>
            </p:cNvSpPr>
            <p:nvPr/>
          </p:nvSpPr>
          <p:spPr bwMode="auto">
            <a:xfrm>
              <a:off x="6840501" y="2149500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67" name="Oval 66"/>
            <p:cNvSpPr>
              <a:spLocks noChangeAspect="1"/>
            </p:cNvSpPr>
            <p:nvPr/>
          </p:nvSpPr>
          <p:spPr bwMode="auto">
            <a:xfrm>
              <a:off x="6858000" y="4234264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9" name="TextBox 68"/>
                <p:cNvSpPr txBox="1"/>
                <p:nvPr/>
              </p:nvSpPr>
              <p:spPr>
                <a:xfrm>
                  <a:off x="6606230" y="1797420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69" name="TextBox 6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6230" y="1797420"/>
                  <a:ext cx="436850" cy="332912"/>
                </a:xfrm>
                <a:prstGeom prst="rect">
                  <a:avLst/>
                </a:prstGeom>
                <a:blipFill>
                  <a:blip r:embed="rId9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/>
                <p:cNvSpPr txBox="1"/>
                <p:nvPr/>
              </p:nvSpPr>
              <p:spPr>
                <a:xfrm>
                  <a:off x="6606896" y="4287851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0" name="TextBox 6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606896" y="4287851"/>
                  <a:ext cx="436850" cy="332912"/>
                </a:xfrm>
                <a:prstGeom prst="rect">
                  <a:avLst/>
                </a:prstGeom>
                <a:blipFill>
                  <a:blip r:embed="rId10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DA984F6-73D7-8C4D-9242-F5F90392EBB4}"/>
              </a:ext>
            </a:extLst>
          </p:cNvPr>
          <p:cNvGrpSpPr/>
          <p:nvPr/>
        </p:nvGrpSpPr>
        <p:grpSpPr>
          <a:xfrm>
            <a:off x="5355000" y="-62066"/>
            <a:ext cx="4009148" cy="6560066"/>
            <a:chOff x="4212000" y="-62066"/>
            <a:chExt cx="4009148" cy="6560066"/>
          </a:xfrm>
        </p:grpSpPr>
        <p:sp>
          <p:nvSpPr>
            <p:cNvPr id="14" name="Arc 13"/>
            <p:cNvSpPr>
              <a:spLocks noChangeAspect="1"/>
            </p:cNvSpPr>
            <p:nvPr/>
          </p:nvSpPr>
          <p:spPr bwMode="auto">
            <a:xfrm rot="7620000">
              <a:off x="4230000" y="-61200"/>
              <a:ext cx="3277732" cy="3276000"/>
            </a:xfrm>
            <a:prstGeom prst="arc">
              <a:avLst>
                <a:gd name="adj1" fmla="val 13991062"/>
                <a:gd name="adj2" fmla="val 19377767"/>
              </a:avLst>
            </a:prstGeom>
            <a:noFill/>
            <a:ln w="1905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15" name="Arc 14"/>
            <p:cNvSpPr>
              <a:spLocks noChangeAspect="1"/>
            </p:cNvSpPr>
            <p:nvPr/>
          </p:nvSpPr>
          <p:spPr bwMode="auto">
            <a:xfrm rot="2280000">
              <a:off x="4212000" y="3222000"/>
              <a:ext cx="3277732" cy="3276000"/>
            </a:xfrm>
            <a:prstGeom prst="arc">
              <a:avLst>
                <a:gd name="adj1" fmla="val 13991062"/>
                <a:gd name="adj2" fmla="val 19377767"/>
              </a:avLst>
            </a:prstGeom>
            <a:noFill/>
            <a:ln w="19050" cap="flat" cmpd="sng" algn="ctr">
              <a:solidFill>
                <a:srgbClr val="0000FF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/>
                <p:cNvSpPr txBox="1"/>
                <p:nvPr/>
              </p:nvSpPr>
              <p:spPr>
                <a:xfrm>
                  <a:off x="7455297" y="1780446"/>
                  <a:ext cx="76585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1600" b="1" dirty="0"/>
                    <a:t>Y</a:t>
                  </a:r>
                  <a14:m>
                    <m:oMath xmlns:m="http://schemas.openxmlformats.org/officeDocument/2006/math">
                      <m:r>
                        <a:rPr lang="en-US" sz="1600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𝒋</m:t>
                      </m:r>
                    </m:oMath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52" name="TextBox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55297" y="1780446"/>
                  <a:ext cx="765851" cy="338554"/>
                </a:xfrm>
                <a:prstGeom prst="rect">
                  <a:avLst/>
                </a:prstGeom>
                <a:blipFill>
                  <a:blip r:embed="rId11"/>
                  <a:stretch>
                    <a:fillRect l="-3226" t="-7143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1" name="Oval 60"/>
            <p:cNvSpPr>
              <a:spLocks noChangeAspect="1"/>
            </p:cNvSpPr>
            <p:nvPr/>
          </p:nvSpPr>
          <p:spPr bwMode="auto">
            <a:xfrm>
              <a:off x="7306462" y="2245973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65" name="Oval 64"/>
            <p:cNvSpPr>
              <a:spLocks noChangeAspect="1"/>
            </p:cNvSpPr>
            <p:nvPr/>
          </p:nvSpPr>
          <p:spPr bwMode="auto">
            <a:xfrm>
              <a:off x="7306462" y="4131668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/>
                <p:cNvSpPr txBox="1"/>
                <p:nvPr/>
              </p:nvSpPr>
              <p:spPr>
                <a:xfrm>
                  <a:off x="7433557" y="2077657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𝟑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1" name="TextBox 7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33557" y="2077657"/>
                  <a:ext cx="436850" cy="332912"/>
                </a:xfrm>
                <a:prstGeom prst="rect">
                  <a:avLst/>
                </a:prstGeom>
                <a:blipFill>
                  <a:blip r:embed="rId12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2" name="TextBox 71"/>
                <p:cNvSpPr txBox="1"/>
                <p:nvPr/>
              </p:nvSpPr>
              <p:spPr>
                <a:xfrm>
                  <a:off x="7374380" y="4130450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𝟒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2" name="TextBox 7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74380" y="4130450"/>
                  <a:ext cx="436850" cy="332912"/>
                </a:xfrm>
                <a:prstGeom prst="rect">
                  <a:avLst/>
                </a:prstGeom>
                <a:blipFill>
                  <a:blip r:embed="rId13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1FF15F7-81A7-3542-9A4D-F24474E985C3}"/>
              </a:ext>
            </a:extLst>
          </p:cNvPr>
          <p:cNvGrpSpPr/>
          <p:nvPr/>
        </p:nvGrpSpPr>
        <p:grpSpPr>
          <a:xfrm>
            <a:off x="6363000" y="-684000"/>
            <a:ext cx="4593728" cy="7803000"/>
            <a:chOff x="5220000" y="-684000"/>
            <a:chExt cx="4593728" cy="7803000"/>
          </a:xfrm>
        </p:grpSpPr>
        <p:sp>
          <p:nvSpPr>
            <p:cNvPr id="16" name="Arc 15"/>
            <p:cNvSpPr>
              <a:spLocks noChangeAspect="1"/>
            </p:cNvSpPr>
            <p:nvPr/>
          </p:nvSpPr>
          <p:spPr bwMode="auto">
            <a:xfrm rot="-2700000">
              <a:off x="5223728" y="2529000"/>
              <a:ext cx="4590000" cy="4590000"/>
            </a:xfrm>
            <a:prstGeom prst="arc">
              <a:avLst>
                <a:gd name="adj1" fmla="val 16179862"/>
                <a:gd name="adj2" fmla="val 33826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17" name="Arc 16"/>
            <p:cNvSpPr>
              <a:spLocks noChangeAspect="1"/>
            </p:cNvSpPr>
            <p:nvPr/>
          </p:nvSpPr>
          <p:spPr bwMode="auto">
            <a:xfrm rot="8100000">
              <a:off x="5220000" y="-684000"/>
              <a:ext cx="4590000" cy="4590000"/>
            </a:xfrm>
            <a:prstGeom prst="arc">
              <a:avLst>
                <a:gd name="adj1" fmla="val 16179862"/>
                <a:gd name="adj2" fmla="val 33826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Box 50"/>
                <p:cNvSpPr txBox="1"/>
                <p:nvPr/>
              </p:nvSpPr>
              <p:spPr>
                <a:xfrm>
                  <a:off x="8184096" y="2377201"/>
                  <a:ext cx="137928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ℜ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𝒁</m:t>
                            </m:r>
                          </m:e>
                        </m:d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ℑ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{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}</m:t>
                        </m:r>
                      </m:oMath>
                    </m:oMathPara>
                  </a14:m>
                  <a:endParaRPr lang="en-US" sz="1600" i="1" dirty="0"/>
                </a:p>
              </p:txBody>
            </p:sp>
          </mc:Choice>
          <mc:Fallback xmlns="">
            <p:sp>
              <p:nvSpPr>
                <p:cNvPr id="51" name="TextBox 5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84096" y="2377201"/>
                  <a:ext cx="1379287" cy="338554"/>
                </a:xfrm>
                <a:prstGeom prst="rect">
                  <a:avLst/>
                </a:prstGeom>
                <a:blipFill>
                  <a:blip r:embed="rId14"/>
                  <a:stretch>
                    <a:fillRect b="-1851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2" name="Oval 61"/>
            <p:cNvSpPr>
              <a:spLocks noChangeAspect="1"/>
            </p:cNvSpPr>
            <p:nvPr/>
          </p:nvSpPr>
          <p:spPr bwMode="auto">
            <a:xfrm>
              <a:off x="7650475" y="2497296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p:sp>
          <p:nvSpPr>
            <p:cNvPr id="64" name="Oval 63"/>
            <p:cNvSpPr>
              <a:spLocks noChangeAspect="1"/>
            </p:cNvSpPr>
            <p:nvPr/>
          </p:nvSpPr>
          <p:spPr bwMode="auto">
            <a:xfrm>
              <a:off x="7650475" y="3862385"/>
              <a:ext cx="72000" cy="72000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381000" indent="-381000" eaLnBrk="0" hangingPunct="0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AutoNum type="arabicPeriod"/>
              </a:pPr>
              <a:endParaRPr lang="en-US" sz="2000" i="1">
                <a:solidFill>
                  <a:srgbClr val="0000FF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3" name="TextBox 72"/>
                <p:cNvSpPr txBox="1"/>
                <p:nvPr/>
              </p:nvSpPr>
              <p:spPr>
                <a:xfrm>
                  <a:off x="7814340" y="2567247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𝟓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3" name="TextBox 7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4340" y="2567247"/>
                  <a:ext cx="436850" cy="332912"/>
                </a:xfrm>
                <a:prstGeom prst="rect">
                  <a:avLst/>
                </a:prstGeom>
                <a:blipFill>
                  <a:blip r:embed="rId15"/>
                  <a:stretch>
                    <a:fillRect b="-74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4" name="TextBox 73"/>
                <p:cNvSpPr txBox="1"/>
                <p:nvPr/>
              </p:nvSpPr>
              <p:spPr>
                <a:xfrm>
                  <a:off x="7811734" y="3564494"/>
                  <a:ext cx="436850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</a:rPr>
                              <m:t>𝟔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/>
                </a:p>
              </p:txBody>
            </p:sp>
          </mc:Choice>
          <mc:Fallback xmlns="">
            <p:sp>
              <p:nvSpPr>
                <p:cNvPr id="74" name="TextBox 7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11734" y="3564494"/>
                  <a:ext cx="436850" cy="332912"/>
                </a:xfrm>
                <a:prstGeom prst="rect">
                  <a:avLst/>
                </a:prstGeom>
                <a:blipFill>
                  <a:blip r:embed="rId16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5" name="TextBox 74"/>
              <p:cNvSpPr txBox="1"/>
              <p:nvPr/>
            </p:nvSpPr>
            <p:spPr>
              <a:xfrm>
                <a:off x="6469093" y="5240499"/>
                <a:ext cx="4543865" cy="11095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None/>
                </a:pPr>
                <a:r>
                  <a:rPr lang="en-US" sz="1600" dirty="0"/>
                  <a:t>Frequency marker points in the Smith chart:</a:t>
                </a:r>
              </a:p>
              <a:p>
                <a:pPr marL="742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d>
                      <m:dPr>
                        <m:begChr m:val="{"/>
                        <m:endChr m:val="}"/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𝑺</m:t>
                            </m:r>
                          </m:e>
                          <m:sub>
                            <m:r>
                              <a:rPr lang="en-US" sz="16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𝟏𝟏</m:t>
                            </m:r>
                          </m:sub>
                        </m:sSub>
                      </m:e>
                    </m:d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𝒎𝒂𝒙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en-US" sz="1600" dirty="0"/>
                  <a:t> 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endParaRPr lang="en-US" sz="1600" i="1" baseline="-25000" dirty="0"/>
              </a:p>
              <a:p>
                <a:pPr marL="742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𝟑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𝟒</m:t>
                        </m:r>
                      </m:sub>
                    </m:sSub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b="1" i="1">
                        <a:latin typeface="Cambria Math" panose="02040503050406030204" pitchFamily="18" charset="0"/>
                      </a:rPr>
                      <m:t>𝒀</m:t>
                    </m:r>
                    <m:r>
                      <a:rPr lang="en-US" sz="1600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𝒋</m:t>
                    </m:r>
                  </m:oMath>
                </a14:m>
                <a:r>
                  <a:rPr lang="en-US" sz="1600" dirty="0"/>
                  <a:t> 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𝒆𝒙𝒕</m:t>
                        </m:r>
                      </m:sub>
                    </m:sSub>
                  </m:oMath>
                </a14:m>
                <a:endParaRPr lang="en-US" sz="1600" i="1" baseline="-25000" dirty="0"/>
              </a:p>
              <a:p>
                <a:pPr marL="742950" lvl="1" indent="-285750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𝟓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𝟔</m:t>
                        </m:r>
                      </m:sub>
                    </m:sSub>
                  </m:oMath>
                </a14:m>
                <a:r>
                  <a:rPr lang="en-US" sz="1600" dirty="0"/>
                  <a:t>: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ℜ</m:t>
                    </m:r>
                    <m:d>
                      <m:dPr>
                        <m:begChr m:val="{"/>
                        <m:endChr m:val="}"/>
                        <m:ctrlP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𝒁</m:t>
                        </m:r>
                      </m:e>
                    </m:d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ℑ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{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𝒁</m:t>
                    </m:r>
                    <m:r>
                      <a:rPr lang="en-US" sz="16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sz="1600" i="1" dirty="0"/>
                  <a:t> </a:t>
                </a:r>
                <a:r>
                  <a:rPr lang="en-US" sz="1600" dirty="0"/>
                  <a:t>to calculate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endParaRPr lang="en-US" sz="1600" i="1" baseline="-25000" dirty="0"/>
              </a:p>
            </p:txBody>
          </p:sp>
        </mc:Choice>
        <mc:Fallback xmlns="">
          <p:sp>
            <p:nvSpPr>
              <p:cNvPr id="75" name="TextBox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9093" y="5240499"/>
                <a:ext cx="4543865" cy="1109535"/>
              </a:xfrm>
              <a:prstGeom prst="rect">
                <a:avLst/>
              </a:prstGeom>
              <a:blipFill>
                <a:blip r:embed="rId17"/>
                <a:stretch>
                  <a:fillRect l="-836" t="-1124" b="-44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7" name="Straight Arrow Connector 76"/>
          <p:cNvCxnSpPr/>
          <p:nvPr/>
        </p:nvCxnSpPr>
        <p:spPr bwMode="auto">
          <a:xfrm>
            <a:off x="6726502" y="2621763"/>
            <a:ext cx="266498" cy="574770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0" name="Straight Arrow Connector 79"/>
          <p:cNvCxnSpPr>
            <a:stCxn id="54" idx="0"/>
          </p:cNvCxnSpPr>
          <p:nvPr/>
        </p:nvCxnSpPr>
        <p:spPr bwMode="auto">
          <a:xfrm flipV="1">
            <a:off x="10262038" y="3293796"/>
            <a:ext cx="53100" cy="866582"/>
          </a:xfrm>
          <a:prstGeom prst="straightConnector1">
            <a:avLst/>
          </a:prstGeom>
          <a:noFill/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DB01D96-E10E-CF41-B201-0DE9415C3D9F}"/>
              </a:ext>
            </a:extLst>
          </p:cNvPr>
          <p:cNvGrpSpPr/>
          <p:nvPr/>
        </p:nvGrpSpPr>
        <p:grpSpPr>
          <a:xfrm>
            <a:off x="1129359" y="993170"/>
            <a:ext cx="3860800" cy="2988945"/>
            <a:chOff x="1129359" y="993170"/>
            <a:chExt cx="3860800" cy="2988945"/>
          </a:xfrm>
        </p:grpSpPr>
        <p:pic>
          <p:nvPicPr>
            <p:cNvPr id="50" name="Imagen 10"/>
            <p:cNvPicPr/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72" t="5000" r="6429" b="1904"/>
            <a:stretch>
              <a:fillRect/>
            </a:stretch>
          </p:blipFill>
          <p:spPr bwMode="auto">
            <a:xfrm>
              <a:off x="1129359" y="993170"/>
              <a:ext cx="3860800" cy="2988945"/>
            </a:xfrm>
            <a:prstGeom prst="rect">
              <a:avLst/>
            </a:prstGeom>
            <a:noFill/>
            <a:ln>
              <a:noFill/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Box 82"/>
                <p:cNvSpPr txBox="1"/>
                <p:nvPr/>
              </p:nvSpPr>
              <p:spPr>
                <a:xfrm>
                  <a:off x="2817038" y="1112763"/>
                  <a:ext cx="1800493" cy="83099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ℑ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{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𝒁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}(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𝒇</m:t>
                      </m:r>
                      <m:r>
                        <a:rPr lang="en-US" sz="16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a14:m>
                  <a:r>
                    <a:rPr lang="en-US" sz="1600" i="1" dirty="0"/>
                    <a:t> </a:t>
                  </a:r>
                  <a:br>
                    <a:rPr lang="en-US" sz="1600" dirty="0"/>
                  </a:br>
                  <a:r>
                    <a:rPr lang="en-US" sz="1600" dirty="0"/>
                    <a:t>for a resonator</a:t>
                  </a:r>
                  <a:br>
                    <a:rPr lang="en-US" sz="1600" dirty="0"/>
                  </a:br>
                  <a:r>
                    <a:rPr lang="en-US" sz="1600" dirty="0"/>
                    <a:t>in critical coupling</a:t>
                  </a:r>
                </a:p>
              </p:txBody>
            </p:sp>
          </mc:Choice>
          <mc:Fallback xmlns="">
            <p:sp>
              <p:nvSpPr>
                <p:cNvPr id="83" name="TextBox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17038" y="1112763"/>
                  <a:ext cx="1800493" cy="830997"/>
                </a:xfrm>
                <a:prstGeom prst="rect">
                  <a:avLst/>
                </a:prstGeom>
                <a:blipFill>
                  <a:blip r:embed="rId19"/>
                  <a:stretch>
                    <a:fillRect l="-1399" r="-699" b="-74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Box 83"/>
                <p:cNvSpPr txBox="1"/>
                <p:nvPr/>
              </p:nvSpPr>
              <p:spPr>
                <a:xfrm>
                  <a:off x="2564914" y="3092197"/>
                  <a:ext cx="446468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𝑨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4" name="TextBox 8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4914" y="3092197"/>
                  <a:ext cx="446468" cy="332912"/>
                </a:xfrm>
                <a:prstGeom prst="rect">
                  <a:avLst/>
                </a:prstGeom>
                <a:blipFill>
                  <a:blip r:embed="rId20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TextBox 84"/>
                <p:cNvSpPr txBox="1"/>
                <p:nvPr/>
              </p:nvSpPr>
              <p:spPr>
                <a:xfrm>
                  <a:off x="2211932" y="1416491"/>
                  <a:ext cx="456086" cy="33291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𝒇</m:t>
                            </m:r>
                          </m:e>
                          <m:sub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𝑩</m:t>
                            </m:r>
                          </m:sub>
                        </m:sSub>
                      </m:oMath>
                    </m:oMathPara>
                  </a14:m>
                  <a:endParaRPr lang="en-US" sz="1600" i="1" baseline="-250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5" name="TextBox 8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1932" y="1416491"/>
                  <a:ext cx="456086" cy="332912"/>
                </a:xfrm>
                <a:prstGeom prst="rect">
                  <a:avLst/>
                </a:prstGeom>
                <a:blipFill>
                  <a:blip r:embed="rId21"/>
                  <a:stretch>
                    <a:fillRect b="-111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Box 85"/>
                <p:cNvSpPr txBox="1"/>
                <p:nvPr/>
              </p:nvSpPr>
              <p:spPr>
                <a:xfrm>
                  <a:off x="3154496" y="2807447"/>
                  <a:ext cx="1432893" cy="57515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>
                    <a:buNone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𝑸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𝟎</m:t>
                            </m:r>
                          </m:sub>
                        </m:s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𝑨</m:t>
                                </m:r>
                              </m:sub>
                            </m:sSub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𝑩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𝑨</m:t>
                                </m:r>
                              </m:sub>
                            </m:sSub>
                            <m:r>
                              <a:rPr lang="en-US" b="1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𝒇</m:t>
                                </m:r>
                              </m:e>
                              <m:sub>
                                <m:r>
                                  <a:rPr lang="en-US" b="1" i="1">
                                    <a:solidFill>
                                      <a:srgbClr val="FF0000"/>
                                    </a:solidFill>
                                    <a:latin typeface="Cambria Math" charset="0"/>
                                  </a:rPr>
                                  <m:t>𝑩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US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86" name="TextBox 8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54496" y="2807447"/>
                  <a:ext cx="1432893" cy="575157"/>
                </a:xfrm>
                <a:prstGeom prst="rect">
                  <a:avLst/>
                </a:prstGeom>
                <a:blipFill>
                  <a:blip r:embed="rId22"/>
                  <a:stretch>
                    <a:fillRect l="-4386" t="-6522" b="-1956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913813" y="6550025"/>
            <a:ext cx="992187" cy="307975"/>
          </a:xfrm>
          <a:prstGeom prst="rect">
            <a:avLst/>
          </a:prstGeom>
          <a:ln/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1200" b="1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rgbClr val="0000FF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buFont typeface="Wingdings" pitchFamily="2" charset="2"/>
              <a:buNone/>
              <a:defRPr/>
            </a:pPr>
            <a:fld id="{4714A38C-A825-40A5-8127-4A031F5E4AE3}" type="slidenum">
              <a:rPr lang="en-US" smtClean="0"/>
              <a:pPr>
                <a:buFont typeface="Wingdings" pitchFamily="2" charset="2"/>
                <a:buNone/>
                <a:defRPr/>
              </a:pPr>
              <a:t>4</a:t>
            </a:fld>
            <a:endParaRPr lang="en-US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D548534-6AAD-3F48-A41E-D5317C42FBA3}"/>
              </a:ext>
            </a:extLst>
          </p:cNvPr>
          <p:cNvSpPr>
            <a:spLocks noChangeAspect="1"/>
          </p:cNvSpPr>
          <p:nvPr/>
        </p:nvSpPr>
        <p:spPr bwMode="auto">
          <a:xfrm>
            <a:off x="8284429" y="2520646"/>
            <a:ext cx="72000" cy="72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1A0CC62E-F90E-A44A-BC93-461379122D80}"/>
              </a:ext>
            </a:extLst>
          </p:cNvPr>
          <p:cNvSpPr>
            <a:spLocks noChangeAspect="1"/>
          </p:cNvSpPr>
          <p:nvPr/>
        </p:nvSpPr>
        <p:spPr bwMode="auto">
          <a:xfrm>
            <a:off x="8290529" y="3846954"/>
            <a:ext cx="72000" cy="72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21931C8-D455-CE47-9210-21F1BA92A89E}"/>
                  </a:ext>
                </a:extLst>
              </p:cNvPr>
              <p:cNvSpPr txBox="1"/>
              <p:nvPr/>
            </p:nvSpPr>
            <p:spPr>
              <a:xfrm>
                <a:off x="8033811" y="2540860"/>
                <a:ext cx="456086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21931C8-D455-CE47-9210-21F1BA92A8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33811" y="2540860"/>
                <a:ext cx="456086" cy="332912"/>
              </a:xfrm>
              <a:prstGeom prst="rect">
                <a:avLst/>
              </a:prstGeom>
              <a:blipFill>
                <a:blip r:embed="rId23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31D5830-639E-4543-AB75-EE9728B62FC6}"/>
                  </a:ext>
                </a:extLst>
              </p:cNvPr>
              <p:cNvSpPr txBox="1"/>
              <p:nvPr/>
            </p:nvSpPr>
            <p:spPr>
              <a:xfrm>
                <a:off x="8022902" y="3514185"/>
                <a:ext cx="446468" cy="3329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</m:oMath>
                  </m:oMathPara>
                </a14:m>
                <a:endParaRPr lang="en-US" sz="1600" i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731D5830-639E-4543-AB75-EE9728B62F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2902" y="3514185"/>
                <a:ext cx="446468" cy="332912"/>
              </a:xfrm>
              <a:prstGeom prst="rect">
                <a:avLst/>
              </a:prstGeom>
              <a:blipFill>
                <a:blip r:embed="rId24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6841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ED534-56E5-11B4-C5A5-4FBC440858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QucsStudio</a:t>
            </a:r>
            <a:r>
              <a:rPr lang="en-US" dirty="0"/>
              <a:t> (1)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2DDDA5CA-978C-FCF3-3E10-88E9119B8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940" y="1739180"/>
            <a:ext cx="7772400" cy="4244313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3E863-C0FA-0E6F-E226-09613EA5E0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799" y="1086296"/>
            <a:ext cx="10698306" cy="5107865"/>
          </a:xfrm>
        </p:spPr>
        <p:txBody>
          <a:bodyPr/>
          <a:lstStyle/>
          <a:p>
            <a:r>
              <a:rPr lang="en-US" dirty="0"/>
              <a:t>Is a better maintained derivate of </a:t>
            </a:r>
            <a:r>
              <a:rPr lang="en-US" dirty="0" err="1"/>
              <a:t>Qucs</a:t>
            </a:r>
            <a:endParaRPr lang="en-US" dirty="0"/>
          </a:p>
          <a:p>
            <a:pPr lvl="1"/>
            <a:r>
              <a:rPr lang="en-US" dirty="0"/>
              <a:t>Runs unfortunately only under Windows and files are incompatible with </a:t>
            </a:r>
            <a:r>
              <a:rPr lang="en-US" dirty="0" err="1"/>
              <a:t>Qucs</a:t>
            </a:r>
            <a:endParaRPr lang="en-US" dirty="0"/>
          </a:p>
          <a:p>
            <a:r>
              <a:rPr lang="en-US" dirty="0"/>
              <a:t>Locate “</a:t>
            </a:r>
            <a:r>
              <a:rPr lang="en-US" dirty="0" err="1"/>
              <a:t>start.bat</a:t>
            </a:r>
            <a:r>
              <a:rPr lang="en-US" dirty="0"/>
              <a:t>” </a:t>
            </a:r>
            <a:br>
              <a:rPr lang="en-US" dirty="0"/>
            </a:br>
            <a:r>
              <a:rPr lang="en-US" dirty="0"/>
              <a:t>in the installation folder </a:t>
            </a:r>
            <a:br>
              <a:rPr lang="en-US" dirty="0"/>
            </a:br>
            <a:r>
              <a:rPr lang="en-US" dirty="0"/>
              <a:t>to start the program</a:t>
            </a:r>
          </a:p>
          <a:p>
            <a:pPr lvl="1"/>
            <a:r>
              <a:rPr lang="en-US" dirty="0"/>
              <a:t>Eventually link a shortcut </a:t>
            </a:r>
            <a:br>
              <a:rPr lang="en-US" dirty="0"/>
            </a:br>
            <a:r>
              <a:rPr lang="en-US" dirty="0"/>
              <a:t>on the desktop screen </a:t>
            </a:r>
            <a:br>
              <a:rPr lang="en-US" dirty="0"/>
            </a:br>
            <a:r>
              <a:rPr lang="en-US" dirty="0"/>
              <a:t>for convenience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Open a “New project” and give it meaningful name, e.g., “pillbox”</a:t>
            </a:r>
          </a:p>
          <a:p>
            <a:pPr lvl="1"/>
            <a:r>
              <a:rPr lang="en-US" dirty="0"/>
              <a:t>The project name will be automatically extended by “_</a:t>
            </a:r>
            <a:r>
              <a:rPr lang="en-US" dirty="0" err="1"/>
              <a:t>prj</a:t>
            </a:r>
            <a:r>
              <a:rPr lang="en-US" dirty="0"/>
              <a:t>”, e.g., “</a:t>
            </a:r>
            <a:r>
              <a:rPr lang="en-US" i="1" dirty="0" err="1"/>
              <a:t>pillbox_prj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You find the project folder under “…User/</a:t>
            </a:r>
            <a:r>
              <a:rPr lang="en-US" i="1" dirty="0"/>
              <a:t>username</a:t>
            </a:r>
            <a:r>
              <a:rPr lang="en-US" dirty="0"/>
              <a:t>/.</a:t>
            </a:r>
            <a:r>
              <a:rPr lang="en-US" dirty="0" err="1"/>
              <a:t>qucs</a:t>
            </a:r>
            <a:r>
              <a:rPr lang="en-US" dirty="0"/>
              <a:t>/</a:t>
            </a:r>
            <a:r>
              <a:rPr lang="en-US" i="1" dirty="0" err="1"/>
              <a:t>pillbox_prj</a:t>
            </a:r>
            <a:r>
              <a:rPr lang="en-US" dirty="0"/>
              <a:t>”.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39478F0-3D89-1ADA-24E8-1D35938EA14C}"/>
              </a:ext>
            </a:extLst>
          </p:cNvPr>
          <p:cNvSpPr/>
          <p:nvPr/>
        </p:nvSpPr>
        <p:spPr bwMode="auto">
          <a:xfrm>
            <a:off x="4214155" y="2353660"/>
            <a:ext cx="457200" cy="2743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A66FB0D-B305-982C-586F-92D6B884065E}"/>
              </a:ext>
            </a:extLst>
          </p:cNvPr>
          <p:cNvSpPr/>
          <p:nvPr/>
        </p:nvSpPr>
        <p:spPr bwMode="auto">
          <a:xfrm>
            <a:off x="6672075" y="3313785"/>
            <a:ext cx="2560320" cy="10972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117F7DD-EA08-AA48-8293-CEBC83D6938A}"/>
              </a:ext>
            </a:extLst>
          </p:cNvPr>
          <p:cNvCxnSpPr>
            <a:cxnSpLocks/>
          </p:cNvCxnSpPr>
          <p:nvPr/>
        </p:nvCxnSpPr>
        <p:spPr bwMode="auto">
          <a:xfrm>
            <a:off x="4671355" y="2627980"/>
            <a:ext cx="1923910" cy="993045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6421759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A94C9-76EC-4D4B-0F38-57A210DD8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QucsStudio</a:t>
            </a:r>
            <a:r>
              <a:rPr lang="en-US" dirty="0"/>
              <a:t> (2)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37084E81-10F2-9218-775C-06E4D2430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269" y="1918480"/>
            <a:ext cx="7964425" cy="4345056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6FC785-AA77-287F-5850-EBEE5E4B4C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7"/>
            <a:ext cx="10566400" cy="1305768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Locate the “Component” tap and select “lumped components” from the drop-down bar (default)</a:t>
            </a:r>
          </a:p>
          <a:p>
            <a:r>
              <a:rPr lang="en-US" dirty="0"/>
              <a:t>Select your components on the schematics screen and edit the values</a:t>
            </a:r>
          </a:p>
          <a:p>
            <a:pPr lvl="1"/>
            <a:r>
              <a:rPr lang="en-US" dirty="0"/>
              <a:t>Use “esc” to unselect an action</a:t>
            </a:r>
          </a:p>
          <a:p>
            <a:r>
              <a:rPr lang="en-US" dirty="0"/>
              <a:t>Wire up the components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5EFCBC8-1F6D-91C7-5C62-9EE5F5A4BDD5}"/>
              </a:ext>
            </a:extLst>
          </p:cNvPr>
          <p:cNvSpPr/>
          <p:nvPr/>
        </p:nvSpPr>
        <p:spPr bwMode="auto">
          <a:xfrm>
            <a:off x="7324960" y="2200040"/>
            <a:ext cx="274320" cy="2743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B658417-64BB-D29C-BEDD-F657E5B8D7D4}"/>
              </a:ext>
            </a:extLst>
          </p:cNvPr>
          <p:cNvSpPr/>
          <p:nvPr/>
        </p:nvSpPr>
        <p:spPr bwMode="auto">
          <a:xfrm>
            <a:off x="8707540" y="2200040"/>
            <a:ext cx="274320" cy="2743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3366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02C496-2F88-A1B6-D3D0-A3D744E7B0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799" y="1009485"/>
            <a:ext cx="11005545" cy="52876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Finalize the schematics input by adding</a:t>
            </a:r>
          </a:p>
          <a:p>
            <a:pPr lvl="1"/>
            <a:r>
              <a:rPr lang="en-US" dirty="0"/>
              <a:t>“power source” and “s-parameter simulation”, grounding, “equation” for dBS11 and ImS11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Save your schematic under a meaningful name</a:t>
            </a:r>
          </a:p>
          <a:p>
            <a:pPr lvl="1"/>
            <a:endParaRPr lang="en-US" dirty="0"/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FE909386-C7B5-BCD4-E8DD-535F196BDE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9585" y="1582146"/>
            <a:ext cx="7432829" cy="438912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F7FF3B1-D810-2F31-B2ED-371DC7D4C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QucsStudio</a:t>
            </a:r>
            <a:r>
              <a:rPr lang="en-US" dirty="0"/>
              <a:t> (3)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B6C7366-5DBE-AFD9-70E7-E1C64E5A1650}"/>
              </a:ext>
            </a:extLst>
          </p:cNvPr>
          <p:cNvSpPr/>
          <p:nvPr/>
        </p:nvSpPr>
        <p:spPr bwMode="auto">
          <a:xfrm>
            <a:off x="6165706" y="2782855"/>
            <a:ext cx="1554480" cy="100584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5314A68-9A9A-82F7-5974-DDB8B1585D1C}"/>
              </a:ext>
            </a:extLst>
          </p:cNvPr>
          <p:cNvSpPr/>
          <p:nvPr/>
        </p:nvSpPr>
        <p:spPr bwMode="auto">
          <a:xfrm>
            <a:off x="3906915" y="2315255"/>
            <a:ext cx="1554480" cy="168685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1312253-A836-5F63-576B-56B800DFC1FE}"/>
              </a:ext>
            </a:extLst>
          </p:cNvPr>
          <p:cNvSpPr/>
          <p:nvPr/>
        </p:nvSpPr>
        <p:spPr bwMode="auto">
          <a:xfrm>
            <a:off x="7430254" y="4685633"/>
            <a:ext cx="274320" cy="2743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B23BF9A-B546-9AF5-CCAA-BE1DA59F361E}"/>
              </a:ext>
            </a:extLst>
          </p:cNvPr>
          <p:cNvSpPr/>
          <p:nvPr/>
        </p:nvSpPr>
        <p:spPr bwMode="auto">
          <a:xfrm>
            <a:off x="4017246" y="4110013"/>
            <a:ext cx="822960" cy="82296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531FB46-D212-6EF5-8BF9-AB0467213121}"/>
              </a:ext>
            </a:extLst>
          </p:cNvPr>
          <p:cNvSpPr/>
          <p:nvPr/>
        </p:nvSpPr>
        <p:spPr bwMode="auto">
          <a:xfrm>
            <a:off x="5252007" y="4799734"/>
            <a:ext cx="773586" cy="45306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AF607B3-599E-E74C-AE04-7DE819905890}"/>
                  </a:ext>
                </a:extLst>
              </p:cNvPr>
              <p:cNvSpPr txBox="1"/>
              <p:nvPr/>
            </p:nvSpPr>
            <p:spPr>
              <a:xfrm>
                <a:off x="5962494" y="5244845"/>
                <a:ext cx="2751331" cy="369332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=0.0243:1 ≡1:41.14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AF607B3-599E-E74C-AE04-7DE8199058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2494" y="5244845"/>
                <a:ext cx="2751331" cy="369332"/>
              </a:xfrm>
              <a:prstGeom prst="rect">
                <a:avLst/>
              </a:prstGeom>
              <a:blipFill>
                <a:blip r:embed="rId3"/>
                <a:stretch>
                  <a:fillRect b="-12500"/>
                </a:stretch>
              </a:blipFill>
              <a:ln w="158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Oval 11">
            <a:extLst>
              <a:ext uri="{FF2B5EF4-FFF2-40B4-BE49-F238E27FC236}">
                <a16:creationId xmlns:a16="http://schemas.microsoft.com/office/drawing/2014/main" id="{6C327F6E-996B-6C0A-23F1-45A33E81E30B}"/>
              </a:ext>
            </a:extLst>
          </p:cNvPr>
          <p:cNvSpPr/>
          <p:nvPr/>
        </p:nvSpPr>
        <p:spPr bwMode="auto">
          <a:xfrm>
            <a:off x="2716360" y="2028592"/>
            <a:ext cx="457200" cy="36576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042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6DDAF-679F-2AB9-FDD2-79CB24168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QucsStudio</a:t>
            </a:r>
            <a:r>
              <a:rPr lang="en-US" dirty="0"/>
              <a:t> (4)</a:t>
            </a:r>
          </a:p>
        </p:txBody>
      </p:sp>
      <p:pic>
        <p:nvPicPr>
          <p:cNvPr id="5" name="Picture 4" descr="Diagram, engineering drawing&#10;&#10;Description automatically generated">
            <a:extLst>
              <a:ext uri="{FF2B5EF4-FFF2-40B4-BE49-F238E27FC236}">
                <a16:creationId xmlns:a16="http://schemas.microsoft.com/office/drawing/2014/main" id="{D45B8C52-7D70-9F67-B513-6301999C24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017" y="1508750"/>
            <a:ext cx="8098342" cy="4771051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A912FE-CCB7-FE9B-48D6-521517353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086295"/>
            <a:ext cx="10566400" cy="5376699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Execute the “simulation” and display the results using “Cartesian” and “Smith Charts” plots</a:t>
            </a:r>
          </a:p>
          <a:p>
            <a:pPr lvl="1"/>
            <a:r>
              <a:rPr lang="en-US" dirty="0"/>
              <a:t>Use the “dBS11”and “ImS11” data defined by the equations</a:t>
            </a:r>
          </a:p>
          <a:p>
            <a:pPr lvl="1"/>
            <a:r>
              <a:rPr lang="en-US" dirty="0"/>
              <a:t>Add markers to the traces with an appropriate format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Save you data display and schematics for later use, “Save All”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45565A7-E4B7-F012-D235-562944D66FCE}"/>
              </a:ext>
            </a:extLst>
          </p:cNvPr>
          <p:cNvSpPr/>
          <p:nvPr/>
        </p:nvSpPr>
        <p:spPr bwMode="auto">
          <a:xfrm>
            <a:off x="7901035" y="1777585"/>
            <a:ext cx="274320" cy="2743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A30642D-4A96-C7F6-E4D5-6991C4660CC7}"/>
              </a:ext>
            </a:extLst>
          </p:cNvPr>
          <p:cNvSpPr/>
          <p:nvPr/>
        </p:nvSpPr>
        <p:spPr bwMode="auto">
          <a:xfrm>
            <a:off x="2180832" y="2185425"/>
            <a:ext cx="457200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9A7073C-AA87-C624-EA31-468E8EA1D875}"/>
              </a:ext>
            </a:extLst>
          </p:cNvPr>
          <p:cNvSpPr/>
          <p:nvPr/>
        </p:nvSpPr>
        <p:spPr bwMode="auto">
          <a:xfrm>
            <a:off x="3005167" y="2185425"/>
            <a:ext cx="457200" cy="4572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CA91F6B-6713-21EA-B7A8-39A8143F71E8}"/>
              </a:ext>
            </a:extLst>
          </p:cNvPr>
          <p:cNvSpPr/>
          <p:nvPr/>
        </p:nvSpPr>
        <p:spPr bwMode="auto">
          <a:xfrm>
            <a:off x="2942942" y="1764793"/>
            <a:ext cx="274320" cy="2743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811823DC-6F21-59B7-8A06-317B711D6AF3}"/>
              </a:ext>
            </a:extLst>
          </p:cNvPr>
          <p:cNvSpPr/>
          <p:nvPr/>
        </p:nvSpPr>
        <p:spPr bwMode="auto">
          <a:xfrm>
            <a:off x="8485455" y="1764793"/>
            <a:ext cx="274320" cy="27432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283657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29024</TotalTime>
  <Words>693</Words>
  <Application>Microsoft Macintosh PowerPoint</Application>
  <PresentationFormat>Widescreen</PresentationFormat>
  <Paragraphs>149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 Math</vt:lpstr>
      <vt:lpstr>Comic Sans MS</vt:lpstr>
      <vt:lpstr>Times New Roman</vt:lpstr>
      <vt:lpstr>Wingdings</vt:lpstr>
      <vt:lpstr>2_new-NLC</vt:lpstr>
      <vt:lpstr>RF Engineering A very brief Introduction  into QucsStudio</vt:lpstr>
      <vt:lpstr>Circuit Simulation</vt:lpstr>
      <vt:lpstr>Example: Pillbox TM010 Mode</vt:lpstr>
      <vt:lpstr>Q-factor from S_11 Measurement</vt:lpstr>
      <vt:lpstr>QucsStudio (1)</vt:lpstr>
      <vt:lpstr>QucsStudio (2)</vt:lpstr>
      <vt:lpstr>QucsStudio (3)</vt:lpstr>
      <vt:lpstr>QucsStudio (4)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1491</cp:revision>
  <dcterms:created xsi:type="dcterms:W3CDTF">2009-03-16T15:06:27Z</dcterms:created>
  <dcterms:modified xsi:type="dcterms:W3CDTF">2025-02-20T19:11:57Z</dcterms:modified>
</cp:coreProperties>
</file>