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3"/>
  </p:notesMasterIdLst>
  <p:sldIdLst>
    <p:sldId id="256" r:id="rId2"/>
    <p:sldId id="834" r:id="rId3"/>
    <p:sldId id="840" r:id="rId4"/>
    <p:sldId id="838" r:id="rId5"/>
    <p:sldId id="839" r:id="rId6"/>
    <p:sldId id="515" r:id="rId7"/>
    <p:sldId id="609" r:id="rId8"/>
    <p:sldId id="613" r:id="rId9"/>
    <p:sldId id="836" r:id="rId10"/>
    <p:sldId id="514" r:id="rId11"/>
    <p:sldId id="510" r:id="rId12"/>
    <p:sldId id="610" r:id="rId13"/>
    <p:sldId id="614" r:id="rId14"/>
    <p:sldId id="616" r:id="rId15"/>
    <p:sldId id="611" r:id="rId16"/>
    <p:sldId id="830" r:id="rId17"/>
    <p:sldId id="831" r:id="rId18"/>
    <p:sldId id="837" r:id="rId19"/>
    <p:sldId id="832" r:id="rId20"/>
    <p:sldId id="809" r:id="rId21"/>
    <p:sldId id="833" r:id="rId22"/>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1905"/>
  </p:normalViewPr>
  <p:slideViewPr>
    <p:cSldViewPr snapToGrid="0" snapToObjects="1">
      <p:cViewPr varScale="1">
        <p:scale>
          <a:sx n="147" d="100"/>
          <a:sy n="147" d="100"/>
        </p:scale>
        <p:origin x="77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660E50-715E-4747-BE70-DF886F93C71D}" type="datetimeFigureOut">
              <a:rPr lang="en-GB" smtClean="0"/>
              <a:t>20/02/2025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85832E-B946-429B-A522-0BCD0336A86B}" type="slidenum">
              <a:rPr lang="en-GB" smtClean="0"/>
              <a:t>‹#›</a:t>
            </a:fld>
            <a:endParaRPr lang="en-GB"/>
          </a:p>
        </p:txBody>
      </p:sp>
    </p:spTree>
    <p:extLst>
      <p:ext uri="{BB962C8B-B14F-4D97-AF65-F5344CB8AC3E}">
        <p14:creationId xmlns:p14="http://schemas.microsoft.com/office/powerpoint/2010/main" val="15401024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a:t>
            </a:fld>
            <a:endParaRPr lang="en-US"/>
          </a:p>
        </p:txBody>
      </p:sp>
    </p:spTree>
    <p:extLst>
      <p:ext uri="{BB962C8B-B14F-4D97-AF65-F5344CB8AC3E}">
        <p14:creationId xmlns:p14="http://schemas.microsoft.com/office/powerpoint/2010/main" val="118775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793329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 y="766763"/>
            <a:ext cx="6823075" cy="3838575"/>
          </a:xfrm>
        </p:spPr>
      </p:sp>
      <p:sp>
        <p:nvSpPr>
          <p:cNvPr id="3" name="Notes Placeholder 2"/>
          <p:cNvSpPr>
            <a:spLocks noGrp="1"/>
          </p:cNvSpPr>
          <p:nvPr>
            <p:ph type="body" idx="1"/>
          </p:nvPr>
        </p:nvSpPr>
        <p:spPr/>
        <p:txBody>
          <a:bodyPr>
            <a:normAutofit/>
          </a:bodyPr>
          <a:lstStyle/>
          <a:p>
            <a:pPr>
              <a:buFont typeface="Arial" pitchFamily="34" charset="0"/>
              <a:buNone/>
            </a:pPr>
            <a:endParaRPr lang="en-US" baseline="0" dirty="0"/>
          </a:p>
        </p:txBody>
      </p:sp>
      <p:sp>
        <p:nvSpPr>
          <p:cNvPr id="4" name="Slide Number Placeholder 3"/>
          <p:cNvSpPr>
            <a:spLocks noGrp="1"/>
          </p:cNvSpPr>
          <p:nvPr>
            <p:ph type="sldNum" sz="quarter" idx="10"/>
          </p:nvPr>
        </p:nvSpPr>
        <p:spPr/>
        <p:txBody>
          <a:bodyPr/>
          <a:lstStyle/>
          <a:p>
            <a:fld id="{12D152AB-0279-4F27-B745-9AE7AB92DAAB}"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0115323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777576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AE11AB-0296-3E4F-BC81-E4B843AB54FF}"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347965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633F14C6-E51F-417B-8508-30E5EF41B37F}" type="slidenum">
              <a:rPr lang="en-GB" smtClean="0"/>
              <a:t>18</a:t>
            </a:fld>
            <a:endParaRPr lang="en-GB"/>
          </a:p>
        </p:txBody>
      </p:sp>
    </p:spTree>
    <p:extLst>
      <p:ext uri="{BB962C8B-B14F-4D97-AF65-F5344CB8AC3E}">
        <p14:creationId xmlns:p14="http://schemas.microsoft.com/office/powerpoint/2010/main" val="24396009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19</a:t>
            </a:fld>
            <a:endParaRPr lang="en-US"/>
          </a:p>
        </p:txBody>
      </p:sp>
    </p:spTree>
    <p:extLst>
      <p:ext uri="{BB962C8B-B14F-4D97-AF65-F5344CB8AC3E}">
        <p14:creationId xmlns:p14="http://schemas.microsoft.com/office/powerpoint/2010/main" val="1855133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20</a:t>
            </a:fld>
            <a:endParaRPr lang="en-US"/>
          </a:p>
        </p:txBody>
      </p:sp>
    </p:spTree>
    <p:extLst>
      <p:ext uri="{BB962C8B-B14F-4D97-AF65-F5344CB8AC3E}">
        <p14:creationId xmlns:p14="http://schemas.microsoft.com/office/powerpoint/2010/main" val="39979604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21</a:t>
            </a:fld>
            <a:endParaRPr lang="en-US"/>
          </a:p>
        </p:txBody>
      </p:sp>
    </p:spTree>
    <p:extLst>
      <p:ext uri="{BB962C8B-B14F-4D97-AF65-F5344CB8AC3E}">
        <p14:creationId xmlns:p14="http://schemas.microsoft.com/office/powerpoint/2010/main" val="4291173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97" name="Rectangle 25"/>
          <p:cNvSpPr>
            <a:spLocks noGrp="1" noChangeArrowheads="1"/>
          </p:cNvSpPr>
          <p:nvPr>
            <p:ph type="ctrTitle"/>
          </p:nvPr>
        </p:nvSpPr>
        <p:spPr>
          <a:xfrm>
            <a:off x="1320800" y="1470345"/>
            <a:ext cx="9550400" cy="1958655"/>
          </a:xfrm>
        </p:spPr>
        <p:txBody>
          <a:bodyPr anchorCtr="1"/>
          <a:lstStyle>
            <a:lvl1pPr>
              <a:defRPr sz="4800" b="1"/>
            </a:lvl1pPr>
          </a:lstStyle>
          <a:p>
            <a:r>
              <a:rPr lang="en-US" dirty="0"/>
              <a:t>Click to edit Master title style</a:t>
            </a:r>
          </a:p>
        </p:txBody>
      </p:sp>
      <p:sp>
        <p:nvSpPr>
          <p:cNvPr id="3098" name="Rectangle 26"/>
          <p:cNvSpPr>
            <a:spLocks noGrp="1" noChangeArrowheads="1"/>
          </p:cNvSpPr>
          <p:nvPr>
            <p:ph type="subTitle" idx="1"/>
          </p:nvPr>
        </p:nvSpPr>
        <p:spPr>
          <a:xfrm>
            <a:off x="1826684" y="4298894"/>
            <a:ext cx="8534400" cy="1752600"/>
          </a:xfrm>
          <a:ln w="9525"/>
        </p:spPr>
        <p:txBody>
          <a:bodyPr/>
          <a:lstStyle>
            <a:lvl1pPr marL="0" indent="0" algn="ctr">
              <a:buFontTx/>
              <a:buNone/>
              <a:defRPr sz="2400" b="1" i="1"/>
            </a:lvl1pPr>
          </a:lstStyle>
          <a:p>
            <a:r>
              <a:rPr lang="en-US" dirty="0"/>
              <a:t>Click to edit Master subtitle style</a:t>
            </a:r>
          </a:p>
        </p:txBody>
      </p:sp>
    </p:spTree>
    <p:extLst>
      <p:ext uri="{BB962C8B-B14F-4D97-AF65-F5344CB8AC3E}">
        <p14:creationId xmlns:p14="http://schemas.microsoft.com/office/powerpoint/2010/main" val="1473765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1924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457200"/>
            <a:ext cx="2641600" cy="533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12800" y="457200"/>
            <a:ext cx="7721600" cy="533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11391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89586" indent="0" algn="ctr">
              <a:buNone/>
              <a:defRPr>
                <a:solidFill>
                  <a:schemeClr val="tx1">
                    <a:tint val="75000"/>
                  </a:schemeClr>
                </a:solidFill>
              </a:defRPr>
            </a:lvl2pPr>
            <a:lvl3pPr marL="779173" indent="0" algn="ctr">
              <a:buNone/>
              <a:defRPr>
                <a:solidFill>
                  <a:schemeClr val="tx1">
                    <a:tint val="75000"/>
                  </a:schemeClr>
                </a:solidFill>
              </a:defRPr>
            </a:lvl3pPr>
            <a:lvl4pPr marL="1168759" indent="0" algn="ctr">
              <a:buNone/>
              <a:defRPr>
                <a:solidFill>
                  <a:schemeClr val="tx1">
                    <a:tint val="75000"/>
                  </a:schemeClr>
                </a:solidFill>
              </a:defRPr>
            </a:lvl4pPr>
            <a:lvl5pPr marL="1558345" indent="0" algn="ctr">
              <a:buNone/>
              <a:defRPr>
                <a:solidFill>
                  <a:schemeClr val="tx1">
                    <a:tint val="75000"/>
                  </a:schemeClr>
                </a:solidFill>
              </a:defRPr>
            </a:lvl5pPr>
            <a:lvl6pPr marL="1947932" indent="0" algn="ctr">
              <a:buNone/>
              <a:defRPr>
                <a:solidFill>
                  <a:schemeClr val="tx1">
                    <a:tint val="75000"/>
                  </a:schemeClr>
                </a:solidFill>
              </a:defRPr>
            </a:lvl6pPr>
            <a:lvl7pPr marL="2337518" indent="0" algn="ctr">
              <a:buNone/>
              <a:defRPr>
                <a:solidFill>
                  <a:schemeClr val="tx1">
                    <a:tint val="75000"/>
                  </a:schemeClr>
                </a:solidFill>
              </a:defRPr>
            </a:lvl7pPr>
            <a:lvl8pPr marL="2727104" indent="0" algn="ctr">
              <a:buNone/>
              <a:defRPr>
                <a:solidFill>
                  <a:schemeClr val="tx1">
                    <a:tint val="75000"/>
                  </a:schemeClr>
                </a:solidFill>
              </a:defRPr>
            </a:lvl8pPr>
            <a:lvl9pPr marL="3116691" indent="0" algn="ctr">
              <a:buNone/>
              <a:defRPr>
                <a:solidFill>
                  <a:schemeClr val="tx1">
                    <a:tint val="75000"/>
                  </a:schemeClr>
                </a:solidFill>
              </a:defRPr>
            </a:lvl9pPr>
          </a:lstStyle>
          <a:p>
            <a:r>
              <a:rPr lang="en-US"/>
              <a:t>Click to edit Master subtitle style</a:t>
            </a:r>
          </a:p>
        </p:txBody>
      </p:sp>
      <p:sp>
        <p:nvSpPr>
          <p:cNvPr id="9" name="Text Placeholder 5"/>
          <p:cNvSpPr>
            <a:spLocks noGrp="1"/>
          </p:cNvSpPr>
          <p:nvPr>
            <p:ph type="body" sz="quarter" idx="10"/>
          </p:nvPr>
        </p:nvSpPr>
        <p:spPr>
          <a:xfrm>
            <a:off x="270934" y="1255061"/>
            <a:ext cx="11684045" cy="4745691"/>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031538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613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87400" y="164576"/>
            <a:ext cx="8487505" cy="629095"/>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8840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809549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7400" y="164576"/>
            <a:ext cx="8487505" cy="629095"/>
          </a:xfrm>
        </p:spPr>
        <p:txBody>
          <a:bodyPr/>
          <a:lstStyle/>
          <a:p>
            <a:r>
              <a:rPr lang="en-US"/>
              <a:t>Click to edit Master title style</a:t>
            </a:r>
          </a:p>
        </p:txBody>
      </p:sp>
      <p:sp>
        <p:nvSpPr>
          <p:cNvPr id="3" name="Content Placeholder 2"/>
          <p:cNvSpPr>
            <a:spLocks noGrp="1"/>
          </p:cNvSpPr>
          <p:nvPr>
            <p:ph sz="half" idx="1"/>
          </p:nvPr>
        </p:nvSpPr>
        <p:spPr>
          <a:xfrm>
            <a:off x="812800" y="1047890"/>
            <a:ext cx="5181600" cy="51462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047890"/>
            <a:ext cx="5181600" cy="51462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259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87400" y="185187"/>
            <a:ext cx="8487505" cy="58122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086295"/>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1726057"/>
            <a:ext cx="5386917" cy="440010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086295"/>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1726057"/>
            <a:ext cx="5389033" cy="440010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5503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87400" y="164576"/>
            <a:ext cx="8487506" cy="629095"/>
          </a:xfrm>
        </p:spPr>
        <p:txBody>
          <a:bodyPr/>
          <a:lstStyle/>
          <a:p>
            <a:r>
              <a:rPr lang="en-US"/>
              <a:t>Click to edit Master title style</a:t>
            </a:r>
          </a:p>
        </p:txBody>
      </p:sp>
    </p:spTree>
    <p:extLst>
      <p:ext uri="{BB962C8B-B14F-4D97-AF65-F5344CB8AC3E}">
        <p14:creationId xmlns:p14="http://schemas.microsoft.com/office/powerpoint/2010/main" val="539165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5381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206316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46905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122" name="Rectangle 25"/>
          <p:cNvSpPr>
            <a:spLocks noGrp="1" noChangeArrowheads="1"/>
          </p:cNvSpPr>
          <p:nvPr>
            <p:ph type="title"/>
          </p:nvPr>
        </p:nvSpPr>
        <p:spPr bwMode="auto">
          <a:xfrm>
            <a:off x="1500000" y="164576"/>
            <a:ext cx="8472680" cy="6290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Outline</a:t>
            </a:r>
          </a:p>
        </p:txBody>
      </p:sp>
      <p:sp>
        <p:nvSpPr>
          <p:cNvPr id="5123" name="Rectangle 26"/>
          <p:cNvSpPr>
            <a:spLocks noGrp="1" noChangeArrowheads="1"/>
          </p:cNvSpPr>
          <p:nvPr>
            <p:ph type="body" idx="1"/>
          </p:nvPr>
        </p:nvSpPr>
        <p:spPr bwMode="auto">
          <a:xfrm>
            <a:off x="812800" y="1086296"/>
            <a:ext cx="10566400" cy="5107865"/>
          </a:xfrm>
          <a:prstGeom prst="rect">
            <a:avLst/>
          </a:prstGeom>
          <a:noFill/>
          <a:ln w="19050">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95" name="Rectangle 47"/>
          <p:cNvSpPr>
            <a:spLocks noChangeArrowheads="1"/>
          </p:cNvSpPr>
          <p:nvPr/>
        </p:nvSpPr>
        <p:spPr bwMode="auto">
          <a:xfrm>
            <a:off x="812799" y="907272"/>
            <a:ext cx="9159881" cy="90477"/>
          </a:xfrm>
          <a:prstGeom prst="rect">
            <a:avLst/>
          </a:prstGeom>
          <a:gradFill rotWithShape="0">
            <a:gsLst>
              <a:gs pos="0">
                <a:srgbClr val="CC0000"/>
              </a:gs>
              <a:gs pos="100000">
                <a:srgbClr val="CC0000">
                  <a:gamma/>
                  <a:tint val="24314"/>
                  <a:invGamma/>
                </a:srgbClr>
              </a:gs>
            </a:gsLst>
            <a:lin ang="0" scaled="1"/>
          </a:gradFill>
          <a:ln w="9525">
            <a:noFill/>
            <a:miter lim="800000"/>
            <a:headEnd/>
            <a:tailEnd/>
          </a:ln>
          <a:effectLst/>
        </p:spPr>
        <p:txBody>
          <a:bodyPr wrap="none" anchor="ctr"/>
          <a:lstStyle/>
          <a:p>
            <a:pPr eaLnBrk="0" hangingPunct="0">
              <a:defRPr/>
            </a:pPr>
            <a:endParaRPr lang="en-US" sz="2400">
              <a:solidFill>
                <a:srgbClr val="000000"/>
              </a:solidFill>
              <a:latin typeface="Comic Sans MS" pitchFamily="66" charset="0"/>
            </a:endParaRPr>
          </a:p>
        </p:txBody>
      </p:sp>
      <p:sp>
        <p:nvSpPr>
          <p:cNvPr id="2097" name="Text Box 49"/>
          <p:cNvSpPr txBox="1">
            <a:spLocks noChangeArrowheads="1"/>
          </p:cNvSpPr>
          <p:nvPr/>
        </p:nvSpPr>
        <p:spPr bwMode="auto">
          <a:xfrm>
            <a:off x="9956800" y="6248400"/>
            <a:ext cx="1219200" cy="457200"/>
          </a:xfrm>
          <a:prstGeom prst="rect">
            <a:avLst/>
          </a:prstGeom>
          <a:noFill/>
          <a:ln w="9525">
            <a:noFill/>
            <a:miter lim="800000"/>
            <a:headEnd/>
            <a:tailEnd/>
          </a:ln>
          <a:effectLst/>
        </p:spPr>
        <p:txBody>
          <a:bodyPr>
            <a:spAutoFit/>
          </a:bodyPr>
          <a:lstStyle/>
          <a:p>
            <a:pPr eaLnBrk="0" hangingPunct="0">
              <a:spcBef>
                <a:spcPct val="50000"/>
              </a:spcBef>
              <a:defRPr/>
            </a:pPr>
            <a:endParaRPr lang="en-US" sz="2400">
              <a:solidFill>
                <a:srgbClr val="000000"/>
              </a:solidFill>
              <a:latin typeface="Times New Roman" pitchFamily="18" charset="0"/>
            </a:endParaRPr>
          </a:p>
        </p:txBody>
      </p:sp>
      <p:sp>
        <p:nvSpPr>
          <p:cNvPr id="2098" name="Text Box 50"/>
          <p:cNvSpPr txBox="1">
            <a:spLocks noChangeArrowheads="1"/>
          </p:cNvSpPr>
          <p:nvPr/>
        </p:nvSpPr>
        <p:spPr bwMode="auto">
          <a:xfrm>
            <a:off x="9219607" y="6232565"/>
            <a:ext cx="2133600" cy="457200"/>
          </a:xfrm>
          <a:prstGeom prst="rect">
            <a:avLst/>
          </a:prstGeom>
          <a:noFill/>
          <a:ln w="9525">
            <a:noFill/>
            <a:miter lim="800000"/>
            <a:headEnd/>
            <a:tailEnd/>
          </a:ln>
          <a:effectLst/>
        </p:spPr>
        <p:txBody>
          <a:bodyPr>
            <a:spAutoFit/>
          </a:bodyPr>
          <a:lstStyle/>
          <a:p>
            <a:pPr algn="r" eaLnBrk="0" hangingPunct="0">
              <a:spcBef>
                <a:spcPct val="50000"/>
              </a:spcBef>
              <a:defRPr/>
            </a:pPr>
            <a:r>
              <a:rPr lang="en-US" sz="1200" i="1">
                <a:solidFill>
                  <a:srgbClr val="000099"/>
                </a:solidFill>
                <a:latin typeface="Times New Roman" pitchFamily="18" charset="0"/>
              </a:rPr>
              <a:t>Page</a:t>
            </a:r>
            <a:r>
              <a:rPr lang="en-US" sz="2400" i="1">
                <a:solidFill>
                  <a:srgbClr val="000099"/>
                </a:solidFill>
                <a:latin typeface="Times New Roman" pitchFamily="18" charset="0"/>
              </a:rPr>
              <a:t> </a:t>
            </a:r>
            <a:fld id="{4AE0B11B-DBB4-43EA-9EBA-192123257F1C}" type="slidenum">
              <a:rPr lang="en-US" sz="1200" i="1">
                <a:solidFill>
                  <a:srgbClr val="000099"/>
                </a:solidFill>
                <a:latin typeface="Times New Roman" pitchFamily="18" charset="0"/>
              </a:rPr>
              <a:pPr algn="r" eaLnBrk="0" hangingPunct="0">
                <a:spcBef>
                  <a:spcPct val="50000"/>
                </a:spcBef>
                <a:defRPr/>
              </a:pPr>
              <a:t>‹#›</a:t>
            </a:fld>
            <a:endParaRPr lang="en-US" sz="1200" i="1">
              <a:solidFill>
                <a:srgbClr val="000099"/>
              </a:solidFill>
              <a:latin typeface="Times New Roman" pitchFamily="18" charset="0"/>
            </a:endParaRPr>
          </a:p>
        </p:txBody>
      </p:sp>
      <p:sp>
        <p:nvSpPr>
          <p:cNvPr id="2099" name="Text Box 51"/>
          <p:cNvSpPr txBox="1">
            <a:spLocks noChangeArrowheads="1"/>
          </p:cNvSpPr>
          <p:nvPr/>
        </p:nvSpPr>
        <p:spPr bwMode="auto">
          <a:xfrm>
            <a:off x="812799" y="6386186"/>
            <a:ext cx="5283201" cy="276999"/>
          </a:xfrm>
          <a:prstGeom prst="rect">
            <a:avLst/>
          </a:prstGeom>
          <a:noFill/>
          <a:ln w="9525">
            <a:noFill/>
            <a:miter lim="800000"/>
            <a:headEnd/>
            <a:tailEnd/>
          </a:ln>
          <a:effectLst/>
        </p:spPr>
        <p:txBody>
          <a:bodyPr wrap="square">
            <a:spAutoFit/>
          </a:bodyPr>
          <a:lstStyle/>
          <a:p>
            <a:pPr eaLnBrk="0" hangingPunct="0">
              <a:spcBef>
                <a:spcPct val="50000"/>
              </a:spcBef>
              <a:defRPr/>
            </a:pPr>
            <a:r>
              <a:rPr lang="en-US" sz="1200" i="1" baseline="0" dirty="0">
                <a:solidFill>
                  <a:srgbClr val="000099"/>
                </a:solidFill>
                <a:latin typeface="Times New Roman" pitchFamily="18" charset="0"/>
              </a:rPr>
              <a:t>JUAS 2025 RF Engineering</a:t>
            </a:r>
            <a:endParaRPr lang="en-US" sz="1200" i="1" dirty="0">
              <a:solidFill>
                <a:srgbClr val="000099"/>
              </a:solidFill>
              <a:latin typeface="Times New Roman" pitchFamily="18" charset="0"/>
            </a:endParaRPr>
          </a:p>
        </p:txBody>
      </p:sp>
      <p:sp>
        <p:nvSpPr>
          <p:cNvPr id="2100" name="Line 52"/>
          <p:cNvSpPr>
            <a:spLocks noChangeShapeType="1"/>
          </p:cNvSpPr>
          <p:nvPr/>
        </p:nvSpPr>
        <p:spPr bwMode="auto">
          <a:xfrm>
            <a:off x="812799" y="6309375"/>
            <a:ext cx="10575314" cy="0"/>
          </a:xfrm>
          <a:prstGeom prst="line">
            <a:avLst/>
          </a:prstGeom>
          <a:noFill/>
          <a:ln w="28575">
            <a:solidFill>
              <a:srgbClr val="000066"/>
            </a:solidFill>
            <a:round/>
            <a:headEnd/>
            <a:tailEnd/>
          </a:ln>
          <a:effectLst/>
        </p:spPr>
        <p:txBody>
          <a:bodyPr/>
          <a:lstStyle/>
          <a:p>
            <a:pPr eaLnBrk="0" hangingPunct="0">
              <a:defRPr/>
            </a:pPr>
            <a:endParaRPr lang="en-US" sz="2400">
              <a:solidFill>
                <a:srgbClr val="000000"/>
              </a:solidFill>
              <a:latin typeface="Comic Sans MS" pitchFamily="66" charset="0"/>
            </a:endParaRPr>
          </a:p>
        </p:txBody>
      </p:sp>
      <p:pic>
        <p:nvPicPr>
          <p:cNvPr id="1026" name="Picture 2">
            <a:extLst>
              <a:ext uri="{FF2B5EF4-FFF2-40B4-BE49-F238E27FC236}">
                <a16:creationId xmlns:a16="http://schemas.microsoft.com/office/drawing/2014/main" id="{8FFC1E18-0811-0941-B609-8DC3C71FA8B9}"/>
              </a:ext>
            </a:extLst>
          </p:cNvPr>
          <p:cNvPicPr>
            <a:picLocks noChangeAspect="1" noChangeArrowheads="1"/>
          </p:cNvPicPr>
          <p:nvPr userDrawn="1"/>
        </p:nvPicPr>
        <p:blipFill rotWithShape="1">
          <a:blip r:embed="rId15">
            <a:extLst>
              <a:ext uri="{28A0092B-C50C-407E-A947-70E740481C1C}">
                <a14:useLocalDpi xmlns:a14="http://schemas.microsoft.com/office/drawing/2010/main" val="0"/>
              </a:ext>
            </a:extLst>
          </a:blip>
          <a:srcRect l="25135" r="23917"/>
          <a:stretch/>
        </p:blipFill>
        <p:spPr bwMode="auto">
          <a:xfrm>
            <a:off x="10026340" y="55418"/>
            <a:ext cx="2160000" cy="9936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7FE7612-8BE1-D04D-BBD4-C3DFD4947AAA}"/>
              </a:ext>
            </a:extLst>
          </p:cNvPr>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4780"/>
            <a:ext cx="1440000" cy="86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72637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p:txStyles>
    <p:titleStyle>
      <a:lvl1pPr algn="ctr" rtl="0" eaLnBrk="0" fontAlgn="base" hangingPunct="0">
        <a:spcBef>
          <a:spcPct val="0"/>
        </a:spcBef>
        <a:spcAft>
          <a:spcPct val="0"/>
        </a:spcAft>
        <a:defRPr kumimoji="1" sz="3200" b="1">
          <a:solidFill>
            <a:srgbClr val="000099"/>
          </a:solidFill>
          <a:latin typeface="+mj-lt"/>
          <a:ea typeface="+mj-ea"/>
          <a:cs typeface="+mj-cs"/>
        </a:defRPr>
      </a:lvl1pPr>
      <a:lvl2pPr algn="ctr" rtl="0" eaLnBrk="0" fontAlgn="base" hangingPunct="0">
        <a:spcBef>
          <a:spcPct val="0"/>
        </a:spcBef>
        <a:spcAft>
          <a:spcPct val="0"/>
        </a:spcAft>
        <a:defRPr kumimoji="1" sz="3200" b="1">
          <a:solidFill>
            <a:srgbClr val="000099"/>
          </a:solidFill>
          <a:latin typeface="Arial" charset="0"/>
        </a:defRPr>
      </a:lvl2pPr>
      <a:lvl3pPr algn="ctr" rtl="0" eaLnBrk="0" fontAlgn="base" hangingPunct="0">
        <a:spcBef>
          <a:spcPct val="0"/>
        </a:spcBef>
        <a:spcAft>
          <a:spcPct val="0"/>
        </a:spcAft>
        <a:defRPr kumimoji="1" sz="3200" b="1">
          <a:solidFill>
            <a:srgbClr val="000099"/>
          </a:solidFill>
          <a:latin typeface="Arial" charset="0"/>
        </a:defRPr>
      </a:lvl3pPr>
      <a:lvl4pPr algn="ctr" rtl="0" eaLnBrk="0" fontAlgn="base" hangingPunct="0">
        <a:spcBef>
          <a:spcPct val="0"/>
        </a:spcBef>
        <a:spcAft>
          <a:spcPct val="0"/>
        </a:spcAft>
        <a:defRPr kumimoji="1" sz="3200" b="1">
          <a:solidFill>
            <a:srgbClr val="000099"/>
          </a:solidFill>
          <a:latin typeface="Arial" charset="0"/>
        </a:defRPr>
      </a:lvl4pPr>
      <a:lvl5pPr algn="ctr" rtl="0" eaLnBrk="0" fontAlgn="base" hangingPunct="0">
        <a:spcBef>
          <a:spcPct val="0"/>
        </a:spcBef>
        <a:spcAft>
          <a:spcPct val="0"/>
        </a:spcAft>
        <a:defRPr kumimoji="1" sz="3200" b="1">
          <a:solidFill>
            <a:srgbClr val="000099"/>
          </a:solidFill>
          <a:latin typeface="Arial" charset="0"/>
        </a:defRPr>
      </a:lvl5pPr>
      <a:lvl6pPr marL="457200" algn="ctr" rtl="0" eaLnBrk="0" fontAlgn="base" hangingPunct="0">
        <a:spcBef>
          <a:spcPct val="0"/>
        </a:spcBef>
        <a:spcAft>
          <a:spcPct val="0"/>
        </a:spcAft>
        <a:defRPr kumimoji="1" sz="3200" b="1">
          <a:solidFill>
            <a:srgbClr val="000099"/>
          </a:solidFill>
          <a:latin typeface="Arial" charset="0"/>
        </a:defRPr>
      </a:lvl6pPr>
      <a:lvl7pPr marL="914400" algn="ctr" rtl="0" eaLnBrk="0" fontAlgn="base" hangingPunct="0">
        <a:spcBef>
          <a:spcPct val="0"/>
        </a:spcBef>
        <a:spcAft>
          <a:spcPct val="0"/>
        </a:spcAft>
        <a:defRPr kumimoji="1" sz="3200" b="1">
          <a:solidFill>
            <a:srgbClr val="000099"/>
          </a:solidFill>
          <a:latin typeface="Arial" charset="0"/>
        </a:defRPr>
      </a:lvl7pPr>
      <a:lvl8pPr marL="1371600" algn="ctr" rtl="0" eaLnBrk="0" fontAlgn="base" hangingPunct="0">
        <a:spcBef>
          <a:spcPct val="0"/>
        </a:spcBef>
        <a:spcAft>
          <a:spcPct val="0"/>
        </a:spcAft>
        <a:defRPr kumimoji="1" sz="3200" b="1">
          <a:solidFill>
            <a:srgbClr val="000099"/>
          </a:solidFill>
          <a:latin typeface="Arial" charset="0"/>
        </a:defRPr>
      </a:lvl8pPr>
      <a:lvl9pPr marL="1828800" algn="ctr" rtl="0" eaLnBrk="0" fontAlgn="base" hangingPunct="0">
        <a:spcBef>
          <a:spcPct val="0"/>
        </a:spcBef>
        <a:spcAft>
          <a:spcPct val="0"/>
        </a:spcAft>
        <a:defRPr kumimoji="1" sz="3200" b="1">
          <a:solidFill>
            <a:srgbClr val="000099"/>
          </a:solidFill>
          <a:latin typeface="Arial" charset="0"/>
        </a:defRPr>
      </a:lvl9pPr>
    </p:titleStyle>
    <p:bodyStyle>
      <a:lvl1pPr marL="342900" indent="-342900" algn="l" rtl="0" eaLnBrk="0" fontAlgn="base" hangingPunct="0">
        <a:spcBef>
          <a:spcPct val="20000"/>
        </a:spcBef>
        <a:spcAft>
          <a:spcPct val="0"/>
        </a:spcAft>
        <a:buClr>
          <a:srgbClr val="000099"/>
        </a:buClr>
        <a:buSzPct val="125000"/>
        <a:buChar char="•"/>
        <a:defRPr kumimoji="1" sz="20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Ø"/>
        <a:defRPr kumimoji="1" sz="1600">
          <a:solidFill>
            <a:srgbClr val="006600"/>
          </a:solidFill>
          <a:latin typeface="+mn-lt"/>
        </a:defRPr>
      </a:lvl3pPr>
      <a:lvl4pPr marL="1600200" indent="-228600" algn="l" rtl="0" eaLnBrk="0" fontAlgn="base" hangingPunct="0">
        <a:spcBef>
          <a:spcPct val="20000"/>
        </a:spcBef>
        <a:spcAft>
          <a:spcPct val="0"/>
        </a:spcAft>
        <a:buChar char="–"/>
        <a:defRPr kumimoji="1" sz="1400">
          <a:solidFill>
            <a:schemeClr val="tx1"/>
          </a:solidFill>
          <a:latin typeface="+mn-lt"/>
        </a:defRPr>
      </a:lvl4pPr>
      <a:lvl5pPr marL="2057400" indent="-228600" algn="l" rtl="0" eaLnBrk="0" fontAlgn="base" hangingPunct="0">
        <a:spcBef>
          <a:spcPct val="20000"/>
        </a:spcBef>
        <a:spcAft>
          <a:spcPct val="0"/>
        </a:spcAft>
        <a:buChar char="»"/>
        <a:defRPr kumimoji="1" sz="1200">
          <a:solidFill>
            <a:schemeClr val="tx1"/>
          </a:solidFill>
          <a:latin typeface="+mn-lt"/>
        </a:defRPr>
      </a:lvl5pPr>
      <a:lvl6pPr marL="2514600" indent="-228600" algn="l" rtl="0" eaLnBrk="0" fontAlgn="base" hangingPunct="0">
        <a:spcBef>
          <a:spcPct val="20000"/>
        </a:spcBef>
        <a:spcAft>
          <a:spcPct val="0"/>
        </a:spcAft>
        <a:buChar char="»"/>
        <a:defRPr kumimoji="1" sz="1600">
          <a:solidFill>
            <a:schemeClr val="tx1"/>
          </a:solidFill>
          <a:latin typeface="+mn-lt"/>
        </a:defRPr>
      </a:lvl6pPr>
      <a:lvl7pPr marL="2971800" indent="-228600" algn="l" rtl="0" eaLnBrk="0" fontAlgn="base" hangingPunct="0">
        <a:spcBef>
          <a:spcPct val="20000"/>
        </a:spcBef>
        <a:spcAft>
          <a:spcPct val="0"/>
        </a:spcAft>
        <a:buChar char="»"/>
        <a:defRPr kumimoji="1" sz="1600">
          <a:solidFill>
            <a:schemeClr val="tx1"/>
          </a:solidFill>
          <a:latin typeface="+mn-lt"/>
        </a:defRPr>
      </a:lvl7pPr>
      <a:lvl8pPr marL="3429000" indent="-228600" algn="l" rtl="0" eaLnBrk="0" fontAlgn="base" hangingPunct="0">
        <a:spcBef>
          <a:spcPct val="20000"/>
        </a:spcBef>
        <a:spcAft>
          <a:spcPct val="0"/>
        </a:spcAft>
        <a:buChar char="»"/>
        <a:defRPr kumimoji="1" sz="1600">
          <a:solidFill>
            <a:schemeClr val="tx1"/>
          </a:solidFill>
          <a:latin typeface="+mn-lt"/>
        </a:defRPr>
      </a:lvl8pPr>
      <a:lvl9pPr marL="3886200" indent="-228600" algn="l" rtl="0" eaLnBrk="0" fontAlgn="base" hangingPunct="0">
        <a:spcBef>
          <a:spcPct val="20000"/>
        </a:spcBef>
        <a:spcAft>
          <a:spcPct val="0"/>
        </a:spcAft>
        <a:buChar char="»"/>
        <a:defRPr kumimoji="1"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13.xml"/><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2.xml"/><Relationship Id="rId5" Type="http://schemas.openxmlformats.org/officeDocument/2006/relationships/image" Target="../media/image33.png"/><Relationship Id="rId4" Type="http://schemas.openxmlformats.org/officeDocument/2006/relationships/image" Target="../media/image32.jp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99928-AA24-A648-84AD-B1A0BB61F288}"/>
              </a:ext>
            </a:extLst>
          </p:cNvPr>
          <p:cNvSpPr>
            <a:spLocks noGrp="1"/>
          </p:cNvSpPr>
          <p:nvPr>
            <p:ph type="ctrTitle"/>
          </p:nvPr>
        </p:nvSpPr>
        <p:spPr/>
        <p:txBody>
          <a:bodyPr/>
          <a:lstStyle/>
          <a:p>
            <a:r>
              <a:rPr lang="en-US" dirty="0"/>
              <a:t>RF Engineering </a:t>
            </a:r>
            <a:br>
              <a:rPr lang="en-US" dirty="0"/>
            </a:br>
            <a:r>
              <a:rPr lang="en-US" dirty="0"/>
              <a:t>Beyond Pillbox Resonators </a:t>
            </a:r>
          </a:p>
        </p:txBody>
      </p:sp>
      <p:sp>
        <p:nvSpPr>
          <p:cNvPr id="3" name="Subtitle 2">
            <a:extLst>
              <a:ext uri="{FF2B5EF4-FFF2-40B4-BE49-F238E27FC236}">
                <a16:creationId xmlns:a16="http://schemas.microsoft.com/office/drawing/2014/main" id="{E78A79DF-6EB2-F745-BCA7-4FFD528E2461}"/>
              </a:ext>
            </a:extLst>
          </p:cNvPr>
          <p:cNvSpPr>
            <a:spLocks noGrp="1"/>
          </p:cNvSpPr>
          <p:nvPr>
            <p:ph type="subTitle" idx="1"/>
          </p:nvPr>
        </p:nvSpPr>
        <p:spPr/>
        <p:txBody>
          <a:bodyPr/>
          <a:lstStyle/>
          <a:p>
            <a:r>
              <a:rPr lang="en-US" dirty="0"/>
              <a:t>Christine </a:t>
            </a:r>
            <a:r>
              <a:rPr lang="en-US" dirty="0" err="1"/>
              <a:t>Völlinger</a:t>
            </a:r>
            <a:r>
              <a:rPr lang="en-US" dirty="0"/>
              <a:t> (CERN) &amp; Manfred Wendt (BNL)</a:t>
            </a:r>
            <a:endParaRPr lang="en-US" i="0" dirty="0"/>
          </a:p>
        </p:txBody>
      </p:sp>
    </p:spTree>
    <p:extLst>
      <p:ext uri="{BB962C8B-B14F-4D97-AF65-F5344CB8AC3E}">
        <p14:creationId xmlns:p14="http://schemas.microsoft.com/office/powerpoint/2010/main" val="2759205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599261" y="4784942"/>
            <a:ext cx="3867150" cy="603883"/>
          </a:xfrm>
          <a:prstGeom prst="rect">
            <a:avLst/>
          </a:prstGeom>
          <a:noFill/>
        </p:spPr>
        <p:txBody>
          <a:bodyPr wrap="square" rtlCol="0">
            <a:spAutoFit/>
          </a:bodyPr>
          <a:lstStyle/>
          <a:p>
            <a:pPr algn="ctr" defTabSz="422041"/>
            <a:r>
              <a:rPr lang="en-GB" sz="1662" b="1" dirty="0">
                <a:solidFill>
                  <a:prstClr val="black"/>
                </a:solidFill>
              </a:rPr>
              <a:t>CERN PSB </a:t>
            </a:r>
            <a:r>
              <a:rPr lang="en-GB" sz="1662" b="1" dirty="0" err="1">
                <a:solidFill>
                  <a:prstClr val="black"/>
                </a:solidFill>
              </a:rPr>
              <a:t>Finemet</a:t>
            </a:r>
            <a:r>
              <a:rPr lang="en-GB" sz="1662" b="1" dirty="0">
                <a:solidFill>
                  <a:prstClr val="black"/>
                </a:solidFill>
              </a:rPr>
              <a:t> cavity, </a:t>
            </a:r>
          </a:p>
          <a:p>
            <a:pPr algn="ctr" defTabSz="422041"/>
            <a:r>
              <a:rPr lang="en-GB" sz="1662" b="1" dirty="0">
                <a:solidFill>
                  <a:prstClr val="black"/>
                </a:solidFill>
              </a:rPr>
              <a:t>0.6-18 MHz</a:t>
            </a:r>
            <a:endParaRPr lang="en-US" sz="1662" b="1" dirty="0">
              <a:solidFill>
                <a:prstClr val="black"/>
              </a:solidFill>
            </a:endParaRPr>
          </a:p>
        </p:txBody>
      </p:sp>
      <p:pic>
        <p:nvPicPr>
          <p:cNvPr id="23" name="Picture 22"/>
          <p:cNvPicPr>
            <a:picLocks noChangeAspect="1"/>
          </p:cNvPicPr>
          <p:nvPr/>
        </p:nvPicPr>
        <p:blipFill rotWithShape="1">
          <a:blip r:embed="rId3"/>
          <a:srcRect l="6200" r="8851"/>
          <a:stretch/>
        </p:blipFill>
        <p:spPr>
          <a:xfrm>
            <a:off x="582372" y="1045520"/>
            <a:ext cx="4537868" cy="3249030"/>
          </a:xfrm>
          <a:prstGeom prst="rect">
            <a:avLst/>
          </a:prstGeom>
        </p:spPr>
      </p:pic>
      <p:sp>
        <p:nvSpPr>
          <p:cNvPr id="24" name="TextBox 23"/>
          <p:cNvSpPr txBox="1"/>
          <p:nvPr/>
        </p:nvSpPr>
        <p:spPr>
          <a:xfrm rot="16200000">
            <a:off x="-306116" y="3290501"/>
            <a:ext cx="1491113" cy="276999"/>
          </a:xfrm>
          <a:prstGeom prst="rect">
            <a:avLst/>
          </a:prstGeom>
          <a:noFill/>
        </p:spPr>
        <p:txBody>
          <a:bodyPr wrap="none" rtlCol="0">
            <a:spAutoFit/>
          </a:bodyPr>
          <a:lstStyle/>
          <a:p>
            <a:pPr algn="r" defTabSz="422041"/>
            <a:r>
              <a:rPr lang="en-GB" sz="1200" dirty="0">
                <a:solidFill>
                  <a:prstClr val="black"/>
                </a:solidFill>
              </a:rPr>
              <a:t>Image: M. Paoluzzi</a:t>
            </a:r>
            <a:endParaRPr lang="en-US" sz="1200" dirty="0">
              <a:solidFill>
                <a:prstClr val="black"/>
              </a:solidFill>
            </a:endParaRPr>
          </a:p>
        </p:txBody>
      </p:sp>
      <p:sp>
        <p:nvSpPr>
          <p:cNvPr id="6" name="Rectangle 3">
            <a:extLst>
              <a:ext uri="{FF2B5EF4-FFF2-40B4-BE49-F238E27FC236}">
                <a16:creationId xmlns:a16="http://schemas.microsoft.com/office/drawing/2014/main" id="{7B6931FB-E2F8-A87F-15CF-7CDDB5ACD52A}"/>
              </a:ext>
            </a:extLst>
          </p:cNvPr>
          <p:cNvSpPr>
            <a:spLocks noChangeArrowheads="1"/>
          </p:cNvSpPr>
          <p:nvPr/>
        </p:nvSpPr>
        <p:spPr bwMode="auto">
          <a:xfrm>
            <a:off x="1703278" y="190724"/>
            <a:ext cx="9144000" cy="609600"/>
          </a:xfrm>
          <a:prstGeom prst="rect">
            <a:avLst/>
          </a:prstGeom>
          <a:noFill/>
          <a:ln w="9525">
            <a:noFill/>
            <a:miter lim="800000"/>
            <a:headEnd/>
            <a:tailEnd/>
          </a:ln>
          <a:effectLst/>
        </p:spPr>
        <p:txBody>
          <a:bodyPr anchor="ctr"/>
          <a:lstStyle/>
          <a:p>
            <a:pPr>
              <a:spcBef>
                <a:spcPct val="0"/>
              </a:spcBef>
            </a:pPr>
            <a:r>
              <a:rPr kumimoji="1" lang="en-GB" sz="3200" b="1" dirty="0" err="1">
                <a:solidFill>
                  <a:srgbClr val="000099"/>
                </a:solidFill>
                <a:latin typeface="+mj-lt"/>
                <a:ea typeface="+mj-ea"/>
                <a:cs typeface="+mj-cs"/>
              </a:rPr>
              <a:t>Tunable</a:t>
            </a:r>
            <a:r>
              <a:rPr lang="en-GB" sz="3200" b="1" dirty="0">
                <a:solidFill>
                  <a:schemeClr val="bg2">
                    <a:lumMod val="50000"/>
                  </a:schemeClr>
                </a:solidFill>
                <a:latin typeface="+mj-lt"/>
              </a:rPr>
              <a:t> </a:t>
            </a:r>
            <a:r>
              <a:rPr kumimoji="1" lang="en-GB" sz="3200" b="1" dirty="0">
                <a:solidFill>
                  <a:srgbClr val="000099"/>
                </a:solidFill>
                <a:latin typeface="+mj-lt"/>
                <a:ea typeface="+mj-ea"/>
                <a:cs typeface="+mj-cs"/>
              </a:rPr>
              <a:t>cavities – the PSB </a:t>
            </a:r>
            <a:r>
              <a:rPr kumimoji="1" lang="en-GB" sz="3200" b="1" dirty="0" err="1">
                <a:solidFill>
                  <a:srgbClr val="000099"/>
                </a:solidFill>
                <a:latin typeface="+mj-lt"/>
                <a:ea typeface="+mj-ea"/>
                <a:cs typeface="+mj-cs"/>
              </a:rPr>
              <a:t>finemet</a:t>
            </a:r>
            <a:r>
              <a:rPr kumimoji="1" lang="en-GB" sz="3200" b="1" dirty="0">
                <a:solidFill>
                  <a:srgbClr val="000099"/>
                </a:solidFill>
                <a:latin typeface="+mj-lt"/>
                <a:ea typeface="+mj-ea"/>
                <a:cs typeface="+mj-cs"/>
              </a:rPr>
              <a:t> cavity </a:t>
            </a:r>
          </a:p>
        </p:txBody>
      </p:sp>
      <p:pic>
        <p:nvPicPr>
          <p:cNvPr id="8" name="Picture 7" descr="A close-up of a machine&#10;&#10;Description automatically generated">
            <a:extLst>
              <a:ext uri="{FF2B5EF4-FFF2-40B4-BE49-F238E27FC236}">
                <a16:creationId xmlns:a16="http://schemas.microsoft.com/office/drawing/2014/main" id="{330BBB7D-723E-51DD-EB41-D937D85B14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4323" y="1045520"/>
            <a:ext cx="5809582" cy="4720285"/>
          </a:xfrm>
          <a:prstGeom prst="rect">
            <a:avLst/>
          </a:prstGeom>
        </p:spPr>
      </p:pic>
    </p:spTree>
    <p:extLst>
      <p:ext uri="{BB962C8B-B14F-4D97-AF65-F5344CB8AC3E}">
        <p14:creationId xmlns:p14="http://schemas.microsoft.com/office/powerpoint/2010/main" val="36111977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83527" y="1075106"/>
            <a:ext cx="12124762" cy="838200"/>
          </a:xfrm>
          <a:prstGeom prst="rect">
            <a:avLst/>
          </a:prstGeom>
          <a:noFill/>
          <a:ln w="9525">
            <a:noFill/>
            <a:miter lim="800000"/>
            <a:headEnd/>
            <a:tailEnd/>
          </a:ln>
          <a:effectLst/>
        </p:spPr>
        <p:txBody>
          <a:bodyPr/>
          <a:lstStyle/>
          <a:p>
            <a:pPr marL="457200" indent="-457200">
              <a:spcBef>
                <a:spcPct val="20000"/>
              </a:spcBef>
              <a:buFont typeface="Symbol" panose="05050102010706020507" pitchFamily="18" charset="2"/>
              <a:buChar char="®"/>
            </a:pPr>
            <a:r>
              <a:rPr lang="en-GB" sz="2100" b="1" dirty="0">
                <a:cs typeface="Times New Roman" pitchFamily="18" charset="0"/>
                <a:sym typeface="Wingdings" pitchFamily="2" charset="2"/>
              </a:rPr>
              <a:t>These cavities work with perpendicular biasing, and new type of low loss ferrites (garnet).</a:t>
            </a:r>
            <a:endParaRPr lang="en-GB" sz="2100" b="1" dirty="0">
              <a:solidFill>
                <a:srgbClr val="C0504D"/>
              </a:solidFill>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p:txBody>
      </p:sp>
      <p:grpSp>
        <p:nvGrpSpPr>
          <p:cNvPr id="3" name="Group 2">
            <a:extLst>
              <a:ext uri="{FF2B5EF4-FFF2-40B4-BE49-F238E27FC236}">
                <a16:creationId xmlns:a16="http://schemas.microsoft.com/office/drawing/2014/main" id="{54F410B7-8605-5AFF-E80D-2F9331E62CF2}"/>
              </a:ext>
            </a:extLst>
          </p:cNvPr>
          <p:cNvGrpSpPr/>
          <p:nvPr/>
        </p:nvGrpSpPr>
        <p:grpSpPr>
          <a:xfrm>
            <a:off x="1474092" y="2432042"/>
            <a:ext cx="3664628" cy="3823313"/>
            <a:chOff x="2090824" y="2380161"/>
            <a:chExt cx="3664628" cy="3823313"/>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0824" y="2380161"/>
              <a:ext cx="3385616" cy="3781407"/>
            </a:xfrm>
            <a:prstGeom prst="rect">
              <a:avLst/>
            </a:prstGeom>
          </p:spPr>
        </p:pic>
        <p:sp>
          <p:nvSpPr>
            <p:cNvPr id="9" name="TextBox 8"/>
            <p:cNvSpPr txBox="1"/>
            <p:nvPr/>
          </p:nvSpPr>
          <p:spPr>
            <a:xfrm rot="16200000">
              <a:off x="3914403" y="4362424"/>
              <a:ext cx="3362460"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C. C. </a:t>
              </a:r>
              <a:r>
                <a:rPr lang="en-GB" sz="1477" b="1" dirty="0" err="1">
                  <a:solidFill>
                    <a:prstClr val="black"/>
                  </a:solidFill>
                  <a:latin typeface="Constantia" panose="02030602050306030303" pitchFamily="18" charset="0"/>
                </a:rPr>
                <a:t>Friedrichs</a:t>
              </a:r>
              <a:r>
                <a:rPr lang="en-GB" sz="1477" b="1" dirty="0">
                  <a:solidFill>
                    <a:prstClr val="black"/>
                  </a:solidFill>
                  <a:latin typeface="Constantia" panose="02030602050306030303" pitchFamily="18" charset="0"/>
                </a:rPr>
                <a:t> et al., PAC91, p. 1020 </a:t>
              </a:r>
              <a:endParaRPr lang="en-US" sz="1477" b="1" dirty="0">
                <a:solidFill>
                  <a:prstClr val="black"/>
                </a:solidFill>
                <a:latin typeface="Constantia" panose="02030602050306030303" pitchFamily="18" charset="0"/>
              </a:endParaRPr>
            </a:p>
          </p:txBody>
        </p:sp>
      </p:grpSp>
      <p:grpSp>
        <p:nvGrpSpPr>
          <p:cNvPr id="4" name="Group 3">
            <a:extLst>
              <a:ext uri="{FF2B5EF4-FFF2-40B4-BE49-F238E27FC236}">
                <a16:creationId xmlns:a16="http://schemas.microsoft.com/office/drawing/2014/main" id="{869F9E82-1215-E1CC-5017-0D7F5717129F}"/>
              </a:ext>
            </a:extLst>
          </p:cNvPr>
          <p:cNvGrpSpPr/>
          <p:nvPr/>
        </p:nvGrpSpPr>
        <p:grpSpPr>
          <a:xfrm>
            <a:off x="6715562" y="2183853"/>
            <a:ext cx="4002345" cy="3977715"/>
            <a:chOff x="6715562" y="2183853"/>
            <a:chExt cx="4002345" cy="3977715"/>
          </a:xfrm>
        </p:grpSpPr>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15562" y="2183853"/>
              <a:ext cx="3682706" cy="3977715"/>
            </a:xfrm>
            <a:prstGeom prst="rect">
              <a:avLst/>
            </a:prstGeom>
          </p:spPr>
        </p:pic>
        <p:sp>
          <p:nvSpPr>
            <p:cNvPr id="10" name="TextBox 9"/>
            <p:cNvSpPr txBox="1"/>
            <p:nvPr/>
          </p:nvSpPr>
          <p:spPr>
            <a:xfrm rot="16200000">
              <a:off x="9244940" y="4616567"/>
              <a:ext cx="2626296" cy="319639"/>
            </a:xfrm>
            <a:prstGeom prst="rect">
              <a:avLst/>
            </a:prstGeom>
            <a:noFill/>
          </p:spPr>
          <p:txBody>
            <a:bodyPr wrap="none" rtlCol="0">
              <a:spAutoFit/>
            </a:bodyPr>
            <a:lstStyle/>
            <a:p>
              <a:pPr algn="r" defTabSz="422041"/>
              <a:r>
                <a:rPr lang="en-GB" sz="1477" b="1" dirty="0">
                  <a:solidFill>
                    <a:prstClr val="black"/>
                  </a:solidFill>
                  <a:latin typeface="Constantia" panose="02030602050306030303" pitchFamily="18" charset="0"/>
                </a:rPr>
                <a:t>R. L. </a:t>
              </a:r>
              <a:r>
                <a:rPr lang="en-GB" sz="1477" b="1" dirty="0" err="1">
                  <a:solidFill>
                    <a:prstClr val="black"/>
                  </a:solidFill>
                  <a:latin typeface="Constantia" panose="02030602050306030303" pitchFamily="18" charset="0"/>
                </a:rPr>
                <a:t>Madrak</a:t>
              </a:r>
              <a:r>
                <a:rPr lang="en-GB" sz="1477" b="1" dirty="0">
                  <a:solidFill>
                    <a:prstClr val="black"/>
                  </a:solidFill>
                  <a:latin typeface="Constantia" panose="02030602050306030303" pitchFamily="18" charset="0"/>
                </a:rPr>
                <a:t>, IPAC16, p. 130 </a:t>
              </a:r>
              <a:endParaRPr lang="en-US" sz="1477" b="1" dirty="0">
                <a:solidFill>
                  <a:prstClr val="black"/>
                </a:solidFill>
                <a:latin typeface="Constantia" panose="02030602050306030303" pitchFamily="18" charset="0"/>
              </a:endParaRPr>
            </a:p>
          </p:txBody>
        </p:sp>
      </p:grpSp>
      <p:sp>
        <p:nvSpPr>
          <p:cNvPr id="11" name="TextBox 10"/>
          <p:cNvSpPr txBox="1"/>
          <p:nvPr/>
        </p:nvSpPr>
        <p:spPr>
          <a:xfrm>
            <a:off x="1573908" y="1828159"/>
            <a:ext cx="3799033" cy="603883"/>
          </a:xfrm>
          <a:prstGeom prst="rect">
            <a:avLst/>
          </a:prstGeom>
          <a:noFill/>
        </p:spPr>
        <p:txBody>
          <a:bodyPr wrap="square" rtlCol="0">
            <a:spAutoFit/>
          </a:bodyPr>
          <a:lstStyle/>
          <a:p>
            <a:pPr defTabSz="422041"/>
            <a:r>
              <a:rPr lang="en-GB" sz="1662" b="1" dirty="0">
                <a:solidFill>
                  <a:prstClr val="black"/>
                </a:solidFill>
              </a:rPr>
              <a:t>SSC Low Energy Booster,</a:t>
            </a:r>
            <a:r>
              <a:rPr lang="en-US" sz="1662" b="1" dirty="0">
                <a:solidFill>
                  <a:prstClr val="black"/>
                </a:solidFill>
              </a:rPr>
              <a:t> </a:t>
            </a:r>
          </a:p>
          <a:p>
            <a:pPr defTabSz="422041"/>
            <a:r>
              <a:rPr lang="en-US" sz="1662" b="1" dirty="0">
                <a:solidFill>
                  <a:prstClr val="black"/>
                </a:solidFill>
              </a:rPr>
              <a:t>~47 MHz to 60 MHz</a:t>
            </a:r>
            <a:endParaRPr lang="en-GB" sz="1662" b="1" dirty="0">
              <a:solidFill>
                <a:prstClr val="black"/>
              </a:solidFill>
            </a:endParaRPr>
          </a:p>
        </p:txBody>
      </p:sp>
      <p:sp>
        <p:nvSpPr>
          <p:cNvPr id="13" name="TextBox 12"/>
          <p:cNvSpPr txBox="1"/>
          <p:nvPr/>
        </p:nvSpPr>
        <p:spPr>
          <a:xfrm>
            <a:off x="6892691" y="1546544"/>
            <a:ext cx="3040576" cy="603883"/>
          </a:xfrm>
          <a:prstGeom prst="rect">
            <a:avLst/>
          </a:prstGeom>
          <a:noFill/>
        </p:spPr>
        <p:txBody>
          <a:bodyPr wrap="none" rtlCol="0">
            <a:spAutoFit/>
          </a:bodyPr>
          <a:lstStyle/>
          <a:p>
            <a:pPr defTabSz="422041"/>
            <a:r>
              <a:rPr lang="en-GB" sz="1662" b="1" dirty="0">
                <a:solidFill>
                  <a:prstClr val="black"/>
                </a:solidFill>
              </a:rPr>
              <a:t>FNAL Booster 2</a:t>
            </a:r>
            <a:r>
              <a:rPr lang="en-GB" sz="1662" b="1" baseline="30000" dirty="0">
                <a:solidFill>
                  <a:prstClr val="black"/>
                </a:solidFill>
              </a:rPr>
              <a:t>nd</a:t>
            </a:r>
            <a:r>
              <a:rPr lang="en-GB" sz="1662" b="1" dirty="0">
                <a:solidFill>
                  <a:prstClr val="black"/>
                </a:solidFill>
              </a:rPr>
              <a:t> </a:t>
            </a:r>
            <a:r>
              <a:rPr lang="en-GB" sz="1662" b="1" dirty="0" err="1">
                <a:solidFill>
                  <a:prstClr val="black"/>
                </a:solidFill>
              </a:rPr>
              <a:t>harmoni</a:t>
            </a:r>
            <a:r>
              <a:rPr lang="en-US" sz="1662" b="1" dirty="0">
                <a:solidFill>
                  <a:prstClr val="black"/>
                </a:solidFill>
              </a:rPr>
              <a:t>c</a:t>
            </a:r>
            <a:r>
              <a:rPr lang="en-GB" sz="1662" b="1" dirty="0">
                <a:solidFill>
                  <a:prstClr val="black"/>
                </a:solidFill>
              </a:rPr>
              <a:t>,</a:t>
            </a:r>
            <a:br>
              <a:rPr lang="en-GB" sz="1662" b="1" dirty="0">
                <a:solidFill>
                  <a:prstClr val="black"/>
                </a:solidFill>
              </a:rPr>
            </a:br>
            <a:r>
              <a:rPr lang="en-GB" sz="1662" b="1" dirty="0">
                <a:solidFill>
                  <a:prstClr val="black"/>
                </a:solidFill>
              </a:rPr>
              <a:t>76 MHz – 106 MHz, 100 kV</a:t>
            </a:r>
            <a:endParaRPr lang="en-US" sz="1662" b="1" dirty="0">
              <a:solidFill>
                <a:prstClr val="black"/>
              </a:solidFill>
            </a:endParaRPr>
          </a:p>
        </p:txBody>
      </p:sp>
      <p:sp>
        <p:nvSpPr>
          <p:cNvPr id="2" name="Rectangle 3">
            <a:extLst>
              <a:ext uri="{FF2B5EF4-FFF2-40B4-BE49-F238E27FC236}">
                <a16:creationId xmlns:a16="http://schemas.microsoft.com/office/drawing/2014/main" id="{1A675F63-A333-7594-7456-F09661702F89}"/>
              </a:ext>
            </a:extLst>
          </p:cNvPr>
          <p:cNvSpPr>
            <a:spLocks noChangeArrowheads="1"/>
          </p:cNvSpPr>
          <p:nvPr/>
        </p:nvSpPr>
        <p:spPr bwMode="auto">
          <a:xfrm>
            <a:off x="1573908" y="195505"/>
            <a:ext cx="9144000" cy="609600"/>
          </a:xfrm>
          <a:prstGeom prst="rect">
            <a:avLst/>
          </a:prstGeom>
          <a:noFill/>
          <a:ln w="9525">
            <a:noFill/>
            <a:miter lim="800000"/>
            <a:headEnd/>
            <a:tailEnd/>
          </a:ln>
          <a:effectLst/>
        </p:spPr>
        <p:txBody>
          <a:bodyPr anchor="ctr"/>
          <a:lstStyle/>
          <a:p>
            <a:pPr>
              <a:spcBef>
                <a:spcPct val="0"/>
              </a:spcBef>
            </a:pPr>
            <a:r>
              <a:rPr kumimoji="1" lang="en-GB" sz="3200" b="1" dirty="0" err="1">
                <a:solidFill>
                  <a:srgbClr val="000099"/>
                </a:solidFill>
                <a:latin typeface="+mj-lt"/>
                <a:ea typeface="+mj-ea"/>
                <a:cs typeface="+mj-cs"/>
              </a:rPr>
              <a:t>Tunable</a:t>
            </a:r>
            <a:r>
              <a:rPr lang="en-GB" sz="3200" b="1" dirty="0">
                <a:solidFill>
                  <a:schemeClr val="bg2">
                    <a:lumMod val="50000"/>
                  </a:schemeClr>
                </a:solidFill>
                <a:latin typeface="+mj-lt"/>
              </a:rPr>
              <a:t> </a:t>
            </a:r>
            <a:r>
              <a:rPr kumimoji="1" lang="en-GB" sz="3200" b="1" dirty="0">
                <a:solidFill>
                  <a:srgbClr val="000099"/>
                </a:solidFill>
                <a:latin typeface="+mj-lt"/>
                <a:ea typeface="+mj-ea"/>
                <a:cs typeface="+mj-cs"/>
              </a:rPr>
              <a:t>cavities – higher frequencies</a:t>
            </a:r>
          </a:p>
        </p:txBody>
      </p:sp>
    </p:spTree>
    <p:extLst>
      <p:ext uri="{BB962C8B-B14F-4D97-AF65-F5344CB8AC3E}">
        <p14:creationId xmlns:p14="http://schemas.microsoft.com/office/powerpoint/2010/main" val="2072060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1794718" y="141833"/>
            <a:ext cx="9144000" cy="609600"/>
          </a:xfrm>
          <a:prstGeom prst="rect">
            <a:avLst/>
          </a:prstGeom>
          <a:noFill/>
          <a:ln w="9525">
            <a:noFill/>
            <a:miter lim="800000"/>
            <a:headEnd/>
            <a:tailEnd/>
          </a:ln>
          <a:effectLst/>
        </p:spPr>
        <p:txBody>
          <a:bodyPr anchor="ctr"/>
          <a:lstStyle/>
          <a:p>
            <a:pPr>
              <a:spcBef>
                <a:spcPct val="0"/>
              </a:spcBef>
            </a:pPr>
            <a:r>
              <a:rPr kumimoji="1" lang="en-GB" sz="3200" b="1" dirty="0" err="1">
                <a:solidFill>
                  <a:srgbClr val="000099"/>
                </a:solidFill>
                <a:latin typeface="+mj-lt"/>
                <a:ea typeface="+mj-ea"/>
                <a:cs typeface="+mj-cs"/>
              </a:rPr>
              <a:t>Tunable</a:t>
            </a:r>
            <a:r>
              <a:rPr lang="en-GB" sz="3200" b="1" dirty="0">
                <a:solidFill>
                  <a:schemeClr val="bg2">
                    <a:lumMod val="50000"/>
                  </a:schemeClr>
                </a:solidFill>
                <a:latin typeface="+mj-lt"/>
              </a:rPr>
              <a:t> </a:t>
            </a:r>
            <a:r>
              <a:rPr kumimoji="1" lang="en-GB" sz="3200" b="1" dirty="0">
                <a:solidFill>
                  <a:srgbClr val="000099"/>
                </a:solidFill>
                <a:latin typeface="+mj-lt"/>
                <a:ea typeface="+mj-ea"/>
                <a:cs typeface="+mj-cs"/>
              </a:rPr>
              <a:t>cavities</a:t>
            </a:r>
            <a:r>
              <a:rPr lang="en-GB" sz="3200" b="1" dirty="0">
                <a:solidFill>
                  <a:schemeClr val="bg2">
                    <a:lumMod val="50000"/>
                  </a:schemeClr>
                </a:solidFill>
                <a:latin typeface="+mj-lt"/>
              </a:rPr>
              <a:t> </a:t>
            </a:r>
            <a:r>
              <a:rPr kumimoji="1" lang="en-GB" sz="3200" b="1" dirty="0">
                <a:solidFill>
                  <a:srgbClr val="000099"/>
                </a:solidFill>
                <a:latin typeface="+mj-lt"/>
                <a:ea typeface="+mj-ea"/>
                <a:cs typeface="+mj-cs"/>
              </a:rPr>
              <a:t>at higher frequencies</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11659" y="1016869"/>
            <a:ext cx="3300463" cy="3564852"/>
          </a:xfrm>
          <a:prstGeom prst="rect">
            <a:avLst/>
          </a:prstGeom>
        </p:spPr>
      </p:pic>
      <p:sp>
        <p:nvSpPr>
          <p:cNvPr id="4" name="TextBox 3"/>
          <p:cNvSpPr txBox="1"/>
          <p:nvPr/>
        </p:nvSpPr>
        <p:spPr>
          <a:xfrm>
            <a:off x="536607" y="5188064"/>
            <a:ext cx="11660222" cy="1200329"/>
          </a:xfrm>
          <a:prstGeom prst="rect">
            <a:avLst/>
          </a:prstGeom>
          <a:noFill/>
        </p:spPr>
        <p:txBody>
          <a:bodyPr wrap="square" rtlCol="0">
            <a:spAutoFit/>
          </a:bodyPr>
          <a:lstStyle/>
          <a:p>
            <a:pPr marL="285750" indent="-285750">
              <a:buFont typeface="Arial" panose="020B0604020202020204" pitchFamily="34" charset="0"/>
              <a:buChar char="•"/>
            </a:pPr>
            <a:r>
              <a:rPr lang="en-US" dirty="0"/>
              <a:t>Garnets are ferrites with a magnetic field-dependent relative permeability.</a:t>
            </a:r>
          </a:p>
          <a:p>
            <a:pPr marL="285750" indent="-285750">
              <a:buFont typeface="Arial" panose="020B0604020202020204" pitchFamily="34" charset="0"/>
              <a:buChar char="•"/>
            </a:pPr>
            <a:r>
              <a:rPr lang="en-US" dirty="0"/>
              <a:t>Exposed to a (slowly varying) magnetic field, their µ-value covers a certain range until they saturate.</a:t>
            </a:r>
          </a:p>
          <a:p>
            <a:pPr marL="285750" indent="-285750">
              <a:buFont typeface="Arial" panose="020B0604020202020204" pitchFamily="34" charset="0"/>
              <a:buChar char="•"/>
            </a:pPr>
            <a:r>
              <a:rPr lang="en-US" dirty="0"/>
              <a:t>Problems are the garnet outgassing (cannot be in vacuum), the limited Q-value of the the cavity due to material losses and the rather large H-fields needed.</a:t>
            </a:r>
            <a:endParaRPr lang="de-DE"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86653" y="1231306"/>
            <a:ext cx="4556547" cy="2844305"/>
          </a:xfrm>
          <a:prstGeom prst="rect">
            <a:avLst/>
          </a:prstGeom>
        </p:spPr>
      </p:pic>
      <p:sp>
        <p:nvSpPr>
          <p:cNvPr id="6" name="TextBox 5"/>
          <p:cNvSpPr txBox="1"/>
          <p:nvPr/>
        </p:nvSpPr>
        <p:spPr>
          <a:xfrm>
            <a:off x="1079878" y="931070"/>
            <a:ext cx="3396342" cy="369332"/>
          </a:xfrm>
          <a:prstGeom prst="rect">
            <a:avLst/>
          </a:prstGeom>
          <a:noFill/>
        </p:spPr>
        <p:txBody>
          <a:bodyPr wrap="square" rtlCol="0">
            <a:spAutoFit/>
          </a:bodyPr>
          <a:lstStyle/>
          <a:p>
            <a:r>
              <a:rPr lang="en-US" b="1" dirty="0">
                <a:solidFill>
                  <a:srgbClr val="1F497D"/>
                </a:solidFill>
                <a:latin typeface="Constantia" pitchFamily="18" charset="0"/>
                <a:cs typeface="Times New Roman" pitchFamily="18" charset="0"/>
              </a:rPr>
              <a:t>From: </a:t>
            </a:r>
            <a:r>
              <a:rPr lang="en-US" b="1" dirty="0" err="1">
                <a:solidFill>
                  <a:srgbClr val="1F497D"/>
                </a:solidFill>
                <a:latin typeface="Constantia" pitchFamily="18" charset="0"/>
                <a:cs typeface="Times New Roman" pitchFamily="18" charset="0"/>
              </a:rPr>
              <a:t>Smythe</a:t>
            </a:r>
            <a:r>
              <a:rPr lang="en-US" b="1" dirty="0">
                <a:solidFill>
                  <a:srgbClr val="1F497D"/>
                </a:solidFill>
                <a:latin typeface="Constantia" pitchFamily="18" charset="0"/>
                <a:cs typeface="Times New Roman" pitchFamily="18" charset="0"/>
              </a:rPr>
              <a:t>, IEEE, TNS </a:t>
            </a:r>
            <a:r>
              <a:rPr lang="en-GB" b="1" dirty="0">
                <a:solidFill>
                  <a:srgbClr val="1F497D"/>
                </a:solidFill>
                <a:latin typeface="Constantia" pitchFamily="18" charset="0"/>
                <a:cs typeface="Times New Roman" pitchFamily="18" charset="0"/>
              </a:rPr>
              <a:t>[3]</a:t>
            </a:r>
            <a:r>
              <a:rPr lang="en-US" dirty="0"/>
              <a:t> </a:t>
            </a:r>
            <a:endParaRPr lang="de-DE" dirty="0"/>
          </a:p>
        </p:txBody>
      </p:sp>
      <p:cxnSp>
        <p:nvCxnSpPr>
          <p:cNvPr id="8" name="Straight Connector 7"/>
          <p:cNvCxnSpPr/>
          <p:nvPr/>
        </p:nvCxnSpPr>
        <p:spPr>
          <a:xfrm flipV="1">
            <a:off x="2042160" y="2799295"/>
            <a:ext cx="462280" cy="79683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2555240" y="2418080"/>
            <a:ext cx="762000" cy="31522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3" name="Group 32"/>
          <p:cNvGrpSpPr/>
          <p:nvPr/>
        </p:nvGrpSpPr>
        <p:grpSpPr>
          <a:xfrm>
            <a:off x="890337" y="1610360"/>
            <a:ext cx="3432005" cy="3164335"/>
            <a:chOff x="-633663" y="1610360"/>
            <a:chExt cx="3432005" cy="3164335"/>
          </a:xfrm>
        </p:grpSpPr>
        <p:sp>
          <p:nvSpPr>
            <p:cNvPr id="18" name="Oval 17"/>
            <p:cNvSpPr/>
            <p:nvPr/>
          </p:nvSpPr>
          <p:spPr>
            <a:xfrm>
              <a:off x="599440" y="1610360"/>
              <a:ext cx="975360" cy="38608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0" name="Straight Arrow Connector 19"/>
            <p:cNvCxnSpPr/>
            <p:nvPr/>
          </p:nvCxnSpPr>
          <p:spPr>
            <a:xfrm flipV="1">
              <a:off x="270718" y="1986281"/>
              <a:ext cx="613202" cy="217349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33663" y="4128364"/>
              <a:ext cx="3432005" cy="646331"/>
            </a:xfrm>
            <a:prstGeom prst="rect">
              <a:avLst/>
            </a:prstGeom>
            <a:noFill/>
          </p:spPr>
          <p:txBody>
            <a:bodyPr wrap="square" rtlCol="0">
              <a:spAutoFit/>
            </a:bodyPr>
            <a:lstStyle/>
            <a:p>
              <a:r>
                <a:rPr lang="en-US" dirty="0">
                  <a:solidFill>
                    <a:srgbClr val="FF0000"/>
                  </a:solidFill>
                </a:rPr>
                <a:t>Parallel bias</a:t>
              </a:r>
              <a:br>
                <a:rPr lang="en-US" dirty="0">
                  <a:solidFill>
                    <a:srgbClr val="FF0000"/>
                  </a:solidFill>
                </a:rPr>
              </a:br>
              <a:r>
                <a:rPr lang="en-US" dirty="0">
                  <a:solidFill>
                    <a:srgbClr val="FF0000"/>
                  </a:solidFill>
                </a:rPr>
                <a:t> (= </a:t>
              </a:r>
              <a:r>
                <a:rPr lang="en-US" dirty="0" err="1">
                  <a:solidFill>
                    <a:srgbClr val="FF0000"/>
                  </a:solidFill>
                </a:rPr>
                <a:t>H</a:t>
              </a:r>
              <a:r>
                <a:rPr lang="en-US" baseline="-25000" dirty="0" err="1">
                  <a:solidFill>
                    <a:srgbClr val="FF0000"/>
                  </a:solidFill>
                </a:rPr>
                <a:t>mag,bias</a:t>
              </a:r>
              <a:r>
                <a:rPr lang="en-US" dirty="0">
                  <a:solidFill>
                    <a:srgbClr val="FF0000"/>
                  </a:solidFill>
                </a:rPr>
                <a:t> is parallel H</a:t>
              </a:r>
              <a:r>
                <a:rPr lang="en-US" baseline="-25000" dirty="0">
                  <a:solidFill>
                    <a:srgbClr val="FF0000"/>
                  </a:solidFill>
                </a:rPr>
                <a:t>RF</a:t>
              </a:r>
              <a:r>
                <a:rPr lang="en-US" dirty="0">
                  <a:solidFill>
                    <a:srgbClr val="FF0000"/>
                  </a:solidFill>
                </a:rPr>
                <a:t>)</a:t>
              </a:r>
              <a:endParaRPr lang="de-DE" dirty="0">
                <a:solidFill>
                  <a:srgbClr val="FF0000"/>
                </a:solidFill>
              </a:endParaRPr>
            </a:p>
          </p:txBody>
        </p:sp>
      </p:grpSp>
      <p:grpSp>
        <p:nvGrpSpPr>
          <p:cNvPr id="34" name="Group 33"/>
          <p:cNvGrpSpPr/>
          <p:nvPr/>
        </p:nvGrpSpPr>
        <p:grpSpPr>
          <a:xfrm>
            <a:off x="3988540" y="2799295"/>
            <a:ext cx="4529818" cy="2289233"/>
            <a:chOff x="2464539" y="2799295"/>
            <a:chExt cx="4529818" cy="2289233"/>
          </a:xfrm>
        </p:grpSpPr>
        <p:sp>
          <p:nvSpPr>
            <p:cNvPr id="23" name="Oval 22"/>
            <p:cNvSpPr/>
            <p:nvPr/>
          </p:nvSpPr>
          <p:spPr>
            <a:xfrm>
              <a:off x="2464539" y="2799295"/>
              <a:ext cx="975360" cy="386080"/>
            </a:xfrm>
            <a:prstGeom prst="ellipse">
              <a:avLst/>
            </a:prstGeom>
            <a:noFill/>
            <a:ln w="28575">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Box 23"/>
            <p:cNvSpPr txBox="1"/>
            <p:nvPr/>
          </p:nvSpPr>
          <p:spPr>
            <a:xfrm>
              <a:off x="3232333" y="4442197"/>
              <a:ext cx="3762024" cy="646331"/>
            </a:xfrm>
            <a:prstGeom prst="rect">
              <a:avLst/>
            </a:prstGeom>
            <a:noFill/>
          </p:spPr>
          <p:txBody>
            <a:bodyPr wrap="square" rtlCol="0">
              <a:spAutoFit/>
            </a:bodyPr>
            <a:lstStyle/>
            <a:p>
              <a:r>
                <a:rPr lang="en-US" dirty="0">
                  <a:solidFill>
                    <a:srgbClr val="0000FF"/>
                  </a:solidFill>
                </a:rPr>
                <a:t>Perpendicular bias</a:t>
              </a:r>
              <a:br>
                <a:rPr lang="en-US" dirty="0">
                  <a:solidFill>
                    <a:srgbClr val="0000FF"/>
                  </a:solidFill>
                </a:rPr>
              </a:br>
              <a:r>
                <a:rPr lang="en-US" dirty="0">
                  <a:solidFill>
                    <a:srgbClr val="0000FF"/>
                  </a:solidFill>
                </a:rPr>
                <a:t> (= </a:t>
              </a:r>
              <a:r>
                <a:rPr lang="en-US" dirty="0" err="1">
                  <a:solidFill>
                    <a:srgbClr val="0000FF"/>
                  </a:solidFill>
                </a:rPr>
                <a:t>H</a:t>
              </a:r>
              <a:r>
                <a:rPr lang="en-US" baseline="-25000" dirty="0" err="1">
                  <a:solidFill>
                    <a:srgbClr val="0000FF"/>
                  </a:solidFill>
                </a:rPr>
                <a:t>mag,bias</a:t>
              </a:r>
              <a:r>
                <a:rPr lang="en-US" dirty="0">
                  <a:solidFill>
                    <a:srgbClr val="0000FF"/>
                  </a:solidFill>
                </a:rPr>
                <a:t> is perpendicular H</a:t>
              </a:r>
              <a:r>
                <a:rPr lang="en-US" baseline="-25000" dirty="0">
                  <a:solidFill>
                    <a:srgbClr val="0000FF"/>
                  </a:solidFill>
                </a:rPr>
                <a:t>RF</a:t>
              </a:r>
              <a:r>
                <a:rPr lang="en-US" dirty="0">
                  <a:solidFill>
                    <a:srgbClr val="0000FF"/>
                  </a:solidFill>
                </a:rPr>
                <a:t>)</a:t>
              </a:r>
              <a:endParaRPr lang="de-DE" dirty="0">
                <a:solidFill>
                  <a:srgbClr val="0000FF"/>
                </a:solidFill>
              </a:endParaRPr>
            </a:p>
          </p:txBody>
        </p:sp>
        <p:cxnSp>
          <p:nvCxnSpPr>
            <p:cNvPr id="25" name="Straight Arrow Connector 24"/>
            <p:cNvCxnSpPr/>
            <p:nvPr/>
          </p:nvCxnSpPr>
          <p:spPr>
            <a:xfrm flipH="1" flipV="1">
              <a:off x="3232333" y="3197713"/>
              <a:ext cx="587827" cy="1229112"/>
            </a:xfrm>
            <a:prstGeom prst="straightConnector1">
              <a:avLst/>
            </a:prstGeom>
            <a:ln w="28575">
              <a:solidFill>
                <a:srgbClr val="0000FF"/>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9" name="Straight Connector 28"/>
          <p:cNvCxnSpPr/>
          <p:nvPr/>
        </p:nvCxnSpPr>
        <p:spPr>
          <a:xfrm flipV="1">
            <a:off x="2004982" y="2148841"/>
            <a:ext cx="3915759" cy="1682405"/>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2042160" y="2751417"/>
            <a:ext cx="636478" cy="1046831"/>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5368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1524000" y="0"/>
            <a:ext cx="9144000" cy="609600"/>
          </a:xfrm>
          <a:prstGeom prst="rect">
            <a:avLst/>
          </a:prstGeom>
          <a:noFill/>
          <a:ln w="9525">
            <a:noFill/>
            <a:miter lim="800000"/>
            <a:headEnd/>
            <a:tailEnd/>
          </a:ln>
          <a:effectLst/>
        </p:spPr>
        <p:txBody>
          <a:bodyPr anchor="ctr"/>
          <a:lstStyle/>
          <a:p>
            <a:pPr>
              <a:spcBef>
                <a:spcPct val="0"/>
              </a:spcBef>
            </a:pPr>
            <a:r>
              <a:rPr kumimoji="1" lang="en-GB" sz="3200" b="1" dirty="0">
                <a:solidFill>
                  <a:srgbClr val="000099"/>
                </a:solidFill>
                <a:latin typeface="+mj-lt"/>
                <a:ea typeface="+mj-ea"/>
                <a:cs typeface="+mj-cs"/>
              </a:rPr>
              <a:t>Can</a:t>
            </a:r>
            <a:r>
              <a:rPr lang="en-GB" sz="3200" b="1" dirty="0">
                <a:solidFill>
                  <a:schemeClr val="bg2">
                    <a:lumMod val="50000"/>
                  </a:schemeClr>
                </a:solidFill>
                <a:latin typeface="+mj-lt"/>
              </a:rPr>
              <a:t> </a:t>
            </a:r>
            <a:r>
              <a:rPr kumimoji="1" lang="en-GB" sz="3200" b="1" dirty="0">
                <a:solidFill>
                  <a:srgbClr val="000099"/>
                </a:solidFill>
                <a:latin typeface="+mj-lt"/>
                <a:ea typeface="+mj-ea"/>
                <a:cs typeface="+mj-cs"/>
              </a:rPr>
              <a:t>that also work on a single-gap cavity?</a:t>
            </a:r>
          </a:p>
        </p:txBody>
      </p:sp>
      <p:pic>
        <p:nvPicPr>
          <p:cNvPr id="3" name="Picture 2" descr="SmytheBHplot.bmp"/>
          <p:cNvPicPr>
            <a:picLocks noChangeAspect="1"/>
          </p:cNvPicPr>
          <p:nvPr/>
        </p:nvPicPr>
        <p:blipFill>
          <a:blip r:embed="rId2" cstate="print"/>
          <a:srcRect l="3580" t="2769" r="4212" b="3102"/>
          <a:stretch>
            <a:fillRect/>
          </a:stretch>
        </p:blipFill>
        <p:spPr>
          <a:xfrm>
            <a:off x="7010400" y="838200"/>
            <a:ext cx="3281218" cy="2165604"/>
          </a:xfrm>
          <a:prstGeom prst="rect">
            <a:avLst/>
          </a:prstGeom>
        </p:spPr>
      </p:pic>
      <p:pic>
        <p:nvPicPr>
          <p:cNvPr id="4" name="Picture 3" descr="SmallCavWithToroidCoilInMagnet 004.jpg"/>
          <p:cNvPicPr>
            <a:picLocks noChangeAspect="1"/>
          </p:cNvPicPr>
          <p:nvPr/>
        </p:nvPicPr>
        <p:blipFill>
          <a:blip r:embed="rId3" cstate="print"/>
          <a:stretch>
            <a:fillRect/>
          </a:stretch>
        </p:blipFill>
        <p:spPr>
          <a:xfrm>
            <a:off x="722376" y="911044"/>
            <a:ext cx="4876800" cy="3657600"/>
          </a:xfrm>
          <a:prstGeom prst="rect">
            <a:avLst/>
          </a:prstGeom>
        </p:spPr>
      </p:pic>
      <p:pic>
        <p:nvPicPr>
          <p:cNvPr id="5" name="Picture 4" descr="SmallCavWithToroidCoilInMagnet 001.jpg"/>
          <p:cNvPicPr>
            <a:picLocks noChangeAspect="1"/>
          </p:cNvPicPr>
          <p:nvPr/>
        </p:nvPicPr>
        <p:blipFill>
          <a:blip r:embed="rId4" cstate="print"/>
          <a:srcRect l="15306" t="10204" r="3571" b="10204"/>
          <a:stretch>
            <a:fillRect/>
          </a:stretch>
        </p:blipFill>
        <p:spPr>
          <a:xfrm>
            <a:off x="5178552" y="3034140"/>
            <a:ext cx="5105400" cy="3756804"/>
          </a:xfrm>
          <a:prstGeom prst="rect">
            <a:avLst/>
          </a:prstGeom>
        </p:spPr>
      </p:pic>
      <p:sp>
        <p:nvSpPr>
          <p:cNvPr id="6" name="Freeform 5"/>
          <p:cNvSpPr/>
          <p:nvPr/>
        </p:nvSpPr>
        <p:spPr>
          <a:xfrm>
            <a:off x="8071104" y="3553969"/>
            <a:ext cx="1408176" cy="2868349"/>
          </a:xfrm>
          <a:custGeom>
            <a:avLst/>
            <a:gdLst>
              <a:gd name="connsiteX0" fmla="*/ 0 w 1408176"/>
              <a:gd name="connsiteY0" fmla="*/ 0 h 2868349"/>
              <a:gd name="connsiteX1" fmla="*/ 18288 w 1408176"/>
              <a:gd name="connsiteY1" fmla="*/ 27432 h 2868349"/>
              <a:gd name="connsiteX2" fmla="*/ 82296 w 1408176"/>
              <a:gd name="connsiteY2" fmla="*/ 54864 h 2868349"/>
              <a:gd name="connsiteX3" fmla="*/ 118872 w 1408176"/>
              <a:gd name="connsiteY3" fmla="*/ 73152 h 2868349"/>
              <a:gd name="connsiteX4" fmla="*/ 164592 w 1408176"/>
              <a:gd name="connsiteY4" fmla="*/ 91440 h 2868349"/>
              <a:gd name="connsiteX5" fmla="*/ 201168 w 1408176"/>
              <a:gd name="connsiteY5" fmla="*/ 118872 h 2868349"/>
              <a:gd name="connsiteX6" fmla="*/ 228600 w 1408176"/>
              <a:gd name="connsiteY6" fmla="*/ 128016 h 2868349"/>
              <a:gd name="connsiteX7" fmla="*/ 265176 w 1408176"/>
              <a:gd name="connsiteY7" fmla="*/ 146304 h 2868349"/>
              <a:gd name="connsiteX8" fmla="*/ 365760 w 1408176"/>
              <a:gd name="connsiteY8" fmla="*/ 201168 h 2868349"/>
              <a:gd name="connsiteX9" fmla="*/ 393192 w 1408176"/>
              <a:gd name="connsiteY9" fmla="*/ 228600 h 2868349"/>
              <a:gd name="connsiteX10" fmla="*/ 420624 w 1408176"/>
              <a:gd name="connsiteY10" fmla="*/ 237744 h 2868349"/>
              <a:gd name="connsiteX11" fmla="*/ 457200 w 1408176"/>
              <a:gd name="connsiteY11" fmla="*/ 265176 h 2868349"/>
              <a:gd name="connsiteX12" fmla="*/ 512064 w 1408176"/>
              <a:gd name="connsiteY12" fmla="*/ 310896 h 2868349"/>
              <a:gd name="connsiteX13" fmla="*/ 548640 w 1408176"/>
              <a:gd name="connsiteY13" fmla="*/ 347472 h 2868349"/>
              <a:gd name="connsiteX14" fmla="*/ 658368 w 1408176"/>
              <a:gd name="connsiteY14" fmla="*/ 429768 h 2868349"/>
              <a:gd name="connsiteX15" fmla="*/ 694944 w 1408176"/>
              <a:gd name="connsiteY15" fmla="*/ 484632 h 2868349"/>
              <a:gd name="connsiteX16" fmla="*/ 713232 w 1408176"/>
              <a:gd name="connsiteY16" fmla="*/ 512064 h 2868349"/>
              <a:gd name="connsiteX17" fmla="*/ 841248 w 1408176"/>
              <a:gd name="connsiteY17" fmla="*/ 658368 h 2868349"/>
              <a:gd name="connsiteX18" fmla="*/ 868680 w 1408176"/>
              <a:gd name="connsiteY18" fmla="*/ 694944 h 2868349"/>
              <a:gd name="connsiteX19" fmla="*/ 905256 w 1408176"/>
              <a:gd name="connsiteY19" fmla="*/ 731520 h 2868349"/>
              <a:gd name="connsiteX20" fmla="*/ 941832 w 1408176"/>
              <a:gd name="connsiteY20" fmla="*/ 777240 h 2868349"/>
              <a:gd name="connsiteX21" fmla="*/ 996696 w 1408176"/>
              <a:gd name="connsiteY21" fmla="*/ 822960 h 2868349"/>
              <a:gd name="connsiteX22" fmla="*/ 1033272 w 1408176"/>
              <a:gd name="connsiteY22" fmla="*/ 932688 h 2868349"/>
              <a:gd name="connsiteX23" fmla="*/ 1051560 w 1408176"/>
              <a:gd name="connsiteY23" fmla="*/ 978408 h 2868349"/>
              <a:gd name="connsiteX24" fmla="*/ 1106424 w 1408176"/>
              <a:gd name="connsiteY24" fmla="*/ 1051560 h 2868349"/>
              <a:gd name="connsiteX25" fmla="*/ 1143000 w 1408176"/>
              <a:gd name="connsiteY25" fmla="*/ 1133856 h 2868349"/>
              <a:gd name="connsiteX26" fmla="*/ 1188720 w 1408176"/>
              <a:gd name="connsiteY26" fmla="*/ 1225296 h 2868349"/>
              <a:gd name="connsiteX27" fmla="*/ 1234440 w 1408176"/>
              <a:gd name="connsiteY27" fmla="*/ 1298448 h 2868349"/>
              <a:gd name="connsiteX28" fmla="*/ 1243584 w 1408176"/>
              <a:gd name="connsiteY28" fmla="*/ 1325880 h 2868349"/>
              <a:gd name="connsiteX29" fmla="*/ 1261872 w 1408176"/>
              <a:gd name="connsiteY29" fmla="*/ 1371600 h 2868349"/>
              <a:gd name="connsiteX30" fmla="*/ 1280160 w 1408176"/>
              <a:gd name="connsiteY30" fmla="*/ 1399032 h 2868349"/>
              <a:gd name="connsiteX31" fmla="*/ 1335024 w 1408176"/>
              <a:gd name="connsiteY31" fmla="*/ 1481328 h 2868349"/>
              <a:gd name="connsiteX32" fmla="*/ 1344168 w 1408176"/>
              <a:gd name="connsiteY32" fmla="*/ 1517904 h 2868349"/>
              <a:gd name="connsiteX33" fmla="*/ 1380744 w 1408176"/>
              <a:gd name="connsiteY33" fmla="*/ 1581912 h 2868349"/>
              <a:gd name="connsiteX34" fmla="*/ 1399032 w 1408176"/>
              <a:gd name="connsiteY34" fmla="*/ 1655064 h 2868349"/>
              <a:gd name="connsiteX35" fmla="*/ 1408176 w 1408176"/>
              <a:gd name="connsiteY35" fmla="*/ 1810512 h 2868349"/>
              <a:gd name="connsiteX36" fmla="*/ 1399032 w 1408176"/>
              <a:gd name="connsiteY36" fmla="*/ 2423160 h 2868349"/>
              <a:gd name="connsiteX37" fmla="*/ 1353312 w 1408176"/>
              <a:gd name="connsiteY37" fmla="*/ 2542032 h 2868349"/>
              <a:gd name="connsiteX38" fmla="*/ 1335024 w 1408176"/>
              <a:gd name="connsiteY38" fmla="*/ 2596896 h 2868349"/>
              <a:gd name="connsiteX39" fmla="*/ 1289304 w 1408176"/>
              <a:gd name="connsiteY39" fmla="*/ 2651760 h 2868349"/>
              <a:gd name="connsiteX40" fmla="*/ 1261872 w 1408176"/>
              <a:gd name="connsiteY40" fmla="*/ 2660904 h 2868349"/>
              <a:gd name="connsiteX41" fmla="*/ 1243584 w 1408176"/>
              <a:gd name="connsiteY41" fmla="*/ 2688336 h 2868349"/>
              <a:gd name="connsiteX42" fmla="*/ 1115568 w 1408176"/>
              <a:gd name="connsiteY42" fmla="*/ 2770632 h 2868349"/>
              <a:gd name="connsiteX43" fmla="*/ 1069848 w 1408176"/>
              <a:gd name="connsiteY43" fmla="*/ 2779776 h 2868349"/>
              <a:gd name="connsiteX44" fmla="*/ 941832 w 1408176"/>
              <a:gd name="connsiteY44" fmla="*/ 2825496 h 2868349"/>
              <a:gd name="connsiteX45" fmla="*/ 576072 w 1408176"/>
              <a:gd name="connsiteY45" fmla="*/ 2825496 h 2868349"/>
              <a:gd name="connsiteX46" fmla="*/ 521208 w 1408176"/>
              <a:gd name="connsiteY46" fmla="*/ 2788920 h 2868349"/>
              <a:gd name="connsiteX47" fmla="*/ 475488 w 1408176"/>
              <a:gd name="connsiteY47" fmla="*/ 2770632 h 2868349"/>
              <a:gd name="connsiteX48" fmla="*/ 448056 w 1408176"/>
              <a:gd name="connsiteY48" fmla="*/ 2761488 h 2868349"/>
              <a:gd name="connsiteX49" fmla="*/ 420624 w 1408176"/>
              <a:gd name="connsiteY49" fmla="*/ 2743200 h 2868349"/>
              <a:gd name="connsiteX50" fmla="*/ 347472 w 1408176"/>
              <a:gd name="connsiteY50" fmla="*/ 2660904 h 2868349"/>
              <a:gd name="connsiteX51" fmla="*/ 320040 w 1408176"/>
              <a:gd name="connsiteY51" fmla="*/ 2633472 h 2868349"/>
              <a:gd name="connsiteX52" fmla="*/ 256032 w 1408176"/>
              <a:gd name="connsiteY52" fmla="*/ 2560320 h 2868349"/>
              <a:gd name="connsiteX53" fmla="*/ 237744 w 1408176"/>
              <a:gd name="connsiteY53" fmla="*/ 2532888 h 2868349"/>
              <a:gd name="connsiteX54" fmla="*/ 210312 w 1408176"/>
              <a:gd name="connsiteY54" fmla="*/ 2514600 h 2868349"/>
              <a:gd name="connsiteX55" fmla="*/ 201168 w 1408176"/>
              <a:gd name="connsiteY55" fmla="*/ 2487168 h 2868349"/>
              <a:gd name="connsiteX56" fmla="*/ 182880 w 1408176"/>
              <a:gd name="connsiteY56" fmla="*/ 2459736 h 2868349"/>
              <a:gd name="connsiteX57" fmla="*/ 155448 w 1408176"/>
              <a:gd name="connsiteY57" fmla="*/ 2432304 h 2868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1408176" h="2868349">
                <a:moveTo>
                  <a:pt x="0" y="0"/>
                </a:moveTo>
                <a:cubicBezTo>
                  <a:pt x="6096" y="9144"/>
                  <a:pt x="9144" y="21336"/>
                  <a:pt x="18288" y="27432"/>
                </a:cubicBezTo>
                <a:cubicBezTo>
                  <a:pt x="37602" y="40308"/>
                  <a:pt x="61164" y="45258"/>
                  <a:pt x="82296" y="54864"/>
                </a:cubicBezTo>
                <a:cubicBezTo>
                  <a:pt x="94705" y="60505"/>
                  <a:pt x="106416" y="67616"/>
                  <a:pt x="118872" y="73152"/>
                </a:cubicBezTo>
                <a:cubicBezTo>
                  <a:pt x="133871" y="79818"/>
                  <a:pt x="150244" y="83469"/>
                  <a:pt x="164592" y="91440"/>
                </a:cubicBezTo>
                <a:cubicBezTo>
                  <a:pt x="177914" y="98841"/>
                  <a:pt x="187936" y="111311"/>
                  <a:pt x="201168" y="118872"/>
                </a:cubicBezTo>
                <a:cubicBezTo>
                  <a:pt x="209537" y="123654"/>
                  <a:pt x="219741" y="124219"/>
                  <a:pt x="228600" y="128016"/>
                </a:cubicBezTo>
                <a:cubicBezTo>
                  <a:pt x="241129" y="133386"/>
                  <a:pt x="253487" y="139291"/>
                  <a:pt x="265176" y="146304"/>
                </a:cubicBezTo>
                <a:cubicBezTo>
                  <a:pt x="356538" y="201121"/>
                  <a:pt x="282576" y="167894"/>
                  <a:pt x="365760" y="201168"/>
                </a:cubicBezTo>
                <a:cubicBezTo>
                  <a:pt x="374904" y="210312"/>
                  <a:pt x="382432" y="221427"/>
                  <a:pt x="393192" y="228600"/>
                </a:cubicBezTo>
                <a:cubicBezTo>
                  <a:pt x="401212" y="233947"/>
                  <a:pt x="412255" y="232962"/>
                  <a:pt x="420624" y="237744"/>
                </a:cubicBezTo>
                <a:cubicBezTo>
                  <a:pt x="433856" y="245305"/>
                  <a:pt x="445300" y="255656"/>
                  <a:pt x="457200" y="265176"/>
                </a:cubicBezTo>
                <a:cubicBezTo>
                  <a:pt x="475789" y="280047"/>
                  <a:pt x="494369" y="294971"/>
                  <a:pt x="512064" y="310896"/>
                </a:cubicBezTo>
                <a:cubicBezTo>
                  <a:pt x="524880" y="322430"/>
                  <a:pt x="535549" y="336251"/>
                  <a:pt x="548640" y="347472"/>
                </a:cubicBezTo>
                <a:cubicBezTo>
                  <a:pt x="589365" y="382379"/>
                  <a:pt x="616803" y="367420"/>
                  <a:pt x="658368" y="429768"/>
                </a:cubicBezTo>
                <a:lnTo>
                  <a:pt x="694944" y="484632"/>
                </a:lnTo>
                <a:cubicBezTo>
                  <a:pt x="701040" y="493776"/>
                  <a:pt x="705461" y="504293"/>
                  <a:pt x="713232" y="512064"/>
                </a:cubicBezTo>
                <a:cubicBezTo>
                  <a:pt x="765030" y="563862"/>
                  <a:pt x="781828" y="579141"/>
                  <a:pt x="841248" y="658368"/>
                </a:cubicBezTo>
                <a:cubicBezTo>
                  <a:pt x="850392" y="670560"/>
                  <a:pt x="858644" y="683475"/>
                  <a:pt x="868680" y="694944"/>
                </a:cubicBezTo>
                <a:cubicBezTo>
                  <a:pt x="880034" y="707920"/>
                  <a:pt x="893801" y="718633"/>
                  <a:pt x="905256" y="731520"/>
                </a:cubicBezTo>
                <a:cubicBezTo>
                  <a:pt x="918222" y="746107"/>
                  <a:pt x="928032" y="763440"/>
                  <a:pt x="941832" y="777240"/>
                </a:cubicBezTo>
                <a:cubicBezTo>
                  <a:pt x="981933" y="817341"/>
                  <a:pt x="959246" y="770530"/>
                  <a:pt x="996696" y="822960"/>
                </a:cubicBezTo>
                <a:cubicBezTo>
                  <a:pt x="1021395" y="857539"/>
                  <a:pt x="1020582" y="891447"/>
                  <a:pt x="1033272" y="932688"/>
                </a:cubicBezTo>
                <a:cubicBezTo>
                  <a:pt x="1038099" y="948376"/>
                  <a:pt x="1042957" y="964429"/>
                  <a:pt x="1051560" y="978408"/>
                </a:cubicBezTo>
                <a:cubicBezTo>
                  <a:pt x="1067534" y="1004367"/>
                  <a:pt x="1106424" y="1051560"/>
                  <a:pt x="1106424" y="1051560"/>
                </a:cubicBezTo>
                <a:cubicBezTo>
                  <a:pt x="1123363" y="1136253"/>
                  <a:pt x="1101530" y="1061284"/>
                  <a:pt x="1143000" y="1133856"/>
                </a:cubicBezTo>
                <a:cubicBezTo>
                  <a:pt x="1159907" y="1163444"/>
                  <a:pt x="1169817" y="1196942"/>
                  <a:pt x="1188720" y="1225296"/>
                </a:cubicBezTo>
                <a:cubicBezTo>
                  <a:pt x="1203227" y="1247057"/>
                  <a:pt x="1223411" y="1276391"/>
                  <a:pt x="1234440" y="1298448"/>
                </a:cubicBezTo>
                <a:cubicBezTo>
                  <a:pt x="1238751" y="1307069"/>
                  <a:pt x="1240200" y="1316855"/>
                  <a:pt x="1243584" y="1325880"/>
                </a:cubicBezTo>
                <a:cubicBezTo>
                  <a:pt x="1249347" y="1341249"/>
                  <a:pt x="1254531" y="1356919"/>
                  <a:pt x="1261872" y="1371600"/>
                </a:cubicBezTo>
                <a:cubicBezTo>
                  <a:pt x="1266787" y="1381430"/>
                  <a:pt x="1274708" y="1389490"/>
                  <a:pt x="1280160" y="1399032"/>
                </a:cubicBezTo>
                <a:cubicBezTo>
                  <a:pt x="1320684" y="1469949"/>
                  <a:pt x="1270592" y="1400788"/>
                  <a:pt x="1335024" y="1481328"/>
                </a:cubicBezTo>
                <a:cubicBezTo>
                  <a:pt x="1338072" y="1493520"/>
                  <a:pt x="1339218" y="1506353"/>
                  <a:pt x="1344168" y="1517904"/>
                </a:cubicBezTo>
                <a:cubicBezTo>
                  <a:pt x="1374269" y="1588139"/>
                  <a:pt x="1352268" y="1496484"/>
                  <a:pt x="1380744" y="1581912"/>
                </a:cubicBezTo>
                <a:cubicBezTo>
                  <a:pt x="1388692" y="1605757"/>
                  <a:pt x="1399032" y="1655064"/>
                  <a:pt x="1399032" y="1655064"/>
                </a:cubicBezTo>
                <a:cubicBezTo>
                  <a:pt x="1402080" y="1706880"/>
                  <a:pt x="1408176" y="1758606"/>
                  <a:pt x="1408176" y="1810512"/>
                </a:cubicBezTo>
                <a:cubicBezTo>
                  <a:pt x="1408176" y="2014751"/>
                  <a:pt x="1404703" y="2219000"/>
                  <a:pt x="1399032" y="2423160"/>
                </a:cubicBezTo>
                <a:cubicBezTo>
                  <a:pt x="1397402" y="2481845"/>
                  <a:pt x="1374280" y="2479128"/>
                  <a:pt x="1353312" y="2542032"/>
                </a:cubicBezTo>
                <a:cubicBezTo>
                  <a:pt x="1347216" y="2560320"/>
                  <a:pt x="1342853" y="2579280"/>
                  <a:pt x="1335024" y="2596896"/>
                </a:cubicBezTo>
                <a:cubicBezTo>
                  <a:pt x="1327922" y="2612876"/>
                  <a:pt x="1302904" y="2642693"/>
                  <a:pt x="1289304" y="2651760"/>
                </a:cubicBezTo>
                <a:cubicBezTo>
                  <a:pt x="1281284" y="2657107"/>
                  <a:pt x="1271016" y="2657856"/>
                  <a:pt x="1261872" y="2660904"/>
                </a:cubicBezTo>
                <a:cubicBezTo>
                  <a:pt x="1255776" y="2670048"/>
                  <a:pt x="1251753" y="2680984"/>
                  <a:pt x="1243584" y="2688336"/>
                </a:cubicBezTo>
                <a:cubicBezTo>
                  <a:pt x="1210232" y="2718352"/>
                  <a:pt x="1160022" y="2754467"/>
                  <a:pt x="1115568" y="2770632"/>
                </a:cubicBezTo>
                <a:cubicBezTo>
                  <a:pt x="1100962" y="2775943"/>
                  <a:pt x="1085088" y="2776728"/>
                  <a:pt x="1069848" y="2779776"/>
                </a:cubicBezTo>
                <a:cubicBezTo>
                  <a:pt x="994537" y="2829983"/>
                  <a:pt x="1036794" y="2813626"/>
                  <a:pt x="941832" y="2825496"/>
                </a:cubicBezTo>
                <a:cubicBezTo>
                  <a:pt x="813274" y="2868349"/>
                  <a:pt x="854961" y="2857925"/>
                  <a:pt x="576072" y="2825496"/>
                </a:cubicBezTo>
                <a:cubicBezTo>
                  <a:pt x="554240" y="2822957"/>
                  <a:pt x="541615" y="2797083"/>
                  <a:pt x="521208" y="2788920"/>
                </a:cubicBezTo>
                <a:cubicBezTo>
                  <a:pt x="505968" y="2782824"/>
                  <a:pt x="490857" y="2776395"/>
                  <a:pt x="475488" y="2770632"/>
                </a:cubicBezTo>
                <a:cubicBezTo>
                  <a:pt x="466463" y="2767248"/>
                  <a:pt x="456677" y="2765799"/>
                  <a:pt x="448056" y="2761488"/>
                </a:cubicBezTo>
                <a:cubicBezTo>
                  <a:pt x="438226" y="2756573"/>
                  <a:pt x="429768" y="2749296"/>
                  <a:pt x="420624" y="2743200"/>
                </a:cubicBezTo>
                <a:cubicBezTo>
                  <a:pt x="387990" y="2694249"/>
                  <a:pt x="410107" y="2723539"/>
                  <a:pt x="347472" y="2660904"/>
                </a:cubicBezTo>
                <a:cubicBezTo>
                  <a:pt x="338328" y="2651760"/>
                  <a:pt x="327213" y="2644232"/>
                  <a:pt x="320040" y="2633472"/>
                </a:cubicBezTo>
                <a:cubicBezTo>
                  <a:pt x="277368" y="2569464"/>
                  <a:pt x="301752" y="2590800"/>
                  <a:pt x="256032" y="2560320"/>
                </a:cubicBezTo>
                <a:cubicBezTo>
                  <a:pt x="249936" y="2551176"/>
                  <a:pt x="245515" y="2540659"/>
                  <a:pt x="237744" y="2532888"/>
                </a:cubicBezTo>
                <a:cubicBezTo>
                  <a:pt x="229973" y="2525117"/>
                  <a:pt x="217177" y="2523182"/>
                  <a:pt x="210312" y="2514600"/>
                </a:cubicBezTo>
                <a:cubicBezTo>
                  <a:pt x="204291" y="2507074"/>
                  <a:pt x="205479" y="2495789"/>
                  <a:pt x="201168" y="2487168"/>
                </a:cubicBezTo>
                <a:cubicBezTo>
                  <a:pt x="196253" y="2477338"/>
                  <a:pt x="190651" y="2467507"/>
                  <a:pt x="182880" y="2459736"/>
                </a:cubicBezTo>
                <a:cubicBezTo>
                  <a:pt x="152912" y="2429768"/>
                  <a:pt x="155448" y="2455208"/>
                  <a:pt x="155448" y="2432304"/>
                </a:cubicBezTo>
              </a:path>
            </a:pathLst>
          </a:custGeom>
          <a:ln w="57150">
            <a:solidFill>
              <a:srgbClr val="FFFF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7" name="Group 7"/>
          <p:cNvGrpSpPr/>
          <p:nvPr/>
        </p:nvGrpSpPr>
        <p:grpSpPr>
          <a:xfrm>
            <a:off x="5178552" y="3057144"/>
            <a:ext cx="1371600" cy="3124200"/>
            <a:chOff x="3581400" y="2667000"/>
            <a:chExt cx="1371600" cy="3124200"/>
          </a:xfrm>
        </p:grpSpPr>
        <p:cxnSp>
          <p:nvCxnSpPr>
            <p:cNvPr id="8" name="Straight Arrow Connector 7"/>
            <p:cNvCxnSpPr/>
            <p:nvPr/>
          </p:nvCxnSpPr>
          <p:spPr>
            <a:xfrm>
              <a:off x="4267200" y="3048000"/>
              <a:ext cx="0" cy="2743200"/>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581400" y="2667000"/>
              <a:ext cx="1371600" cy="381000"/>
            </a:xfrm>
            <a:prstGeom prst="rect">
              <a:avLst/>
            </a:prstGeom>
            <a:noFill/>
          </p:spPr>
          <p:txBody>
            <a:bodyPr wrap="square" rtlCol="0">
              <a:spAutoFit/>
            </a:bodyPr>
            <a:lstStyle/>
            <a:p>
              <a:r>
                <a:rPr lang="en-US" b="1" dirty="0">
                  <a:solidFill>
                    <a:srgbClr val="FF0000"/>
                  </a:solidFill>
                  <a:latin typeface="Arial Rounded MT Bold" pitchFamily="34" charset="0"/>
                </a:rPr>
                <a:t>Perp. bias</a:t>
              </a:r>
            </a:p>
          </p:txBody>
        </p:sp>
      </p:grpSp>
      <p:grpSp>
        <p:nvGrpSpPr>
          <p:cNvPr id="10" name="Group 10"/>
          <p:cNvGrpSpPr/>
          <p:nvPr/>
        </p:nvGrpSpPr>
        <p:grpSpPr>
          <a:xfrm>
            <a:off x="7067699" y="3624416"/>
            <a:ext cx="2012905" cy="2328329"/>
            <a:chOff x="5470546" y="3234271"/>
            <a:chExt cx="2012905" cy="2328329"/>
          </a:xfrm>
        </p:grpSpPr>
        <p:sp>
          <p:nvSpPr>
            <p:cNvPr id="11" name="Arc 10"/>
            <p:cNvSpPr/>
            <p:nvPr/>
          </p:nvSpPr>
          <p:spPr>
            <a:xfrm rot="8590036">
              <a:off x="5470546" y="3234271"/>
              <a:ext cx="2012905" cy="1888456"/>
            </a:xfrm>
            <a:prstGeom prst="arc">
              <a:avLst>
                <a:gd name="adj1" fmla="val 17056842"/>
                <a:gd name="adj2" fmla="val 19957081"/>
              </a:avLst>
            </a:prstGeom>
            <a:ln w="57150">
              <a:solidFill>
                <a:srgbClr val="FFFF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FFFF00"/>
                </a:solidFill>
              </a:endParaRPr>
            </a:p>
          </p:txBody>
        </p:sp>
        <p:sp>
          <p:nvSpPr>
            <p:cNvPr id="12" name="TextBox 11"/>
            <p:cNvSpPr txBox="1"/>
            <p:nvPr/>
          </p:nvSpPr>
          <p:spPr>
            <a:xfrm>
              <a:off x="5867400" y="5181600"/>
              <a:ext cx="1371600" cy="381000"/>
            </a:xfrm>
            <a:prstGeom prst="rect">
              <a:avLst/>
            </a:prstGeom>
            <a:noFill/>
          </p:spPr>
          <p:txBody>
            <a:bodyPr wrap="square" rtlCol="0">
              <a:spAutoFit/>
            </a:bodyPr>
            <a:lstStyle/>
            <a:p>
              <a:r>
                <a:rPr lang="en-US" b="1" dirty="0">
                  <a:solidFill>
                    <a:srgbClr val="FFFF00"/>
                  </a:solidFill>
                  <a:latin typeface="Arial Rounded MT Bold" pitchFamily="34" charset="0"/>
                </a:rPr>
                <a:t>Par. bias</a:t>
              </a:r>
            </a:p>
          </p:txBody>
        </p:sp>
      </p:grpSp>
    </p:spTree>
    <p:extLst>
      <p:ext uri="{BB962C8B-B14F-4D97-AF65-F5344CB8AC3E}">
        <p14:creationId xmlns:p14="http://schemas.microsoft.com/office/powerpoint/2010/main" val="24284589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PeakShift500Gperp_varyParBias.jpg"/>
          <p:cNvPicPr>
            <a:picLocks noChangeAspect="1"/>
          </p:cNvPicPr>
          <p:nvPr/>
        </p:nvPicPr>
        <p:blipFill>
          <a:blip r:embed="rId2" cstate="print"/>
          <a:stretch>
            <a:fillRect/>
          </a:stretch>
        </p:blipFill>
        <p:spPr>
          <a:xfrm>
            <a:off x="6172201" y="4800600"/>
            <a:ext cx="3907691" cy="2095500"/>
          </a:xfrm>
          <a:prstGeom prst="rect">
            <a:avLst/>
          </a:prstGeom>
        </p:spPr>
      </p:pic>
      <p:pic>
        <p:nvPicPr>
          <p:cNvPr id="19" name="Picture 18" descr="PeakShift127Gperp_varyParBias.jpg"/>
          <p:cNvPicPr>
            <a:picLocks noChangeAspect="1"/>
          </p:cNvPicPr>
          <p:nvPr/>
        </p:nvPicPr>
        <p:blipFill>
          <a:blip r:embed="rId3" cstate="print"/>
          <a:stretch>
            <a:fillRect/>
          </a:stretch>
        </p:blipFill>
        <p:spPr>
          <a:xfrm>
            <a:off x="1905001" y="396240"/>
            <a:ext cx="4092419" cy="2194560"/>
          </a:xfrm>
          <a:prstGeom prst="rect">
            <a:avLst/>
          </a:prstGeom>
        </p:spPr>
      </p:pic>
      <p:pic>
        <p:nvPicPr>
          <p:cNvPr id="20" name="Picture 19" descr="PeakShift150Gperp_varyParBias.jpg"/>
          <p:cNvPicPr>
            <a:picLocks noChangeAspect="1"/>
          </p:cNvPicPr>
          <p:nvPr/>
        </p:nvPicPr>
        <p:blipFill>
          <a:blip r:embed="rId4" cstate="print"/>
          <a:stretch>
            <a:fillRect/>
          </a:stretch>
        </p:blipFill>
        <p:spPr>
          <a:xfrm>
            <a:off x="1905001" y="2590800"/>
            <a:ext cx="4092419" cy="2194560"/>
          </a:xfrm>
          <a:prstGeom prst="rect">
            <a:avLst/>
          </a:prstGeom>
        </p:spPr>
      </p:pic>
      <p:pic>
        <p:nvPicPr>
          <p:cNvPr id="22" name="Picture 21" descr="PeakShift250Gperp_varyParBias.jpg"/>
          <p:cNvPicPr>
            <a:picLocks noChangeAspect="1"/>
          </p:cNvPicPr>
          <p:nvPr/>
        </p:nvPicPr>
        <p:blipFill>
          <a:blip r:embed="rId5" cstate="print"/>
          <a:stretch>
            <a:fillRect/>
          </a:stretch>
        </p:blipFill>
        <p:spPr>
          <a:xfrm>
            <a:off x="1905001" y="4724400"/>
            <a:ext cx="4092419" cy="2194560"/>
          </a:xfrm>
          <a:prstGeom prst="rect">
            <a:avLst/>
          </a:prstGeom>
        </p:spPr>
      </p:pic>
      <p:pic>
        <p:nvPicPr>
          <p:cNvPr id="23" name="Picture 22" descr="PeakShift300Gperp_varyParBias.jpg"/>
          <p:cNvPicPr>
            <a:picLocks noChangeAspect="1"/>
          </p:cNvPicPr>
          <p:nvPr/>
        </p:nvPicPr>
        <p:blipFill>
          <a:blip r:embed="rId6" cstate="print"/>
          <a:stretch>
            <a:fillRect/>
          </a:stretch>
        </p:blipFill>
        <p:spPr>
          <a:xfrm>
            <a:off x="6172201" y="396240"/>
            <a:ext cx="4092419" cy="2194560"/>
          </a:xfrm>
          <a:prstGeom prst="rect">
            <a:avLst/>
          </a:prstGeom>
        </p:spPr>
      </p:pic>
      <p:pic>
        <p:nvPicPr>
          <p:cNvPr id="25" name="Picture 24" descr="PeakShift400Gperp_varyParBias.jpg"/>
          <p:cNvPicPr>
            <a:picLocks noChangeAspect="1"/>
          </p:cNvPicPr>
          <p:nvPr/>
        </p:nvPicPr>
        <p:blipFill>
          <a:blip r:embed="rId7" cstate="print"/>
          <a:stretch>
            <a:fillRect/>
          </a:stretch>
        </p:blipFill>
        <p:spPr>
          <a:xfrm>
            <a:off x="6172201" y="2590800"/>
            <a:ext cx="4092419" cy="2194560"/>
          </a:xfrm>
          <a:prstGeom prst="rect">
            <a:avLst/>
          </a:prstGeom>
        </p:spPr>
      </p:pic>
      <p:sp>
        <p:nvSpPr>
          <p:cNvPr id="10" name="Slide Number Placeholder 9"/>
          <p:cNvSpPr>
            <a:spLocks noGrp="1"/>
          </p:cNvSpPr>
          <p:nvPr>
            <p:ph type="sldNum" sz="quarter" idx="12"/>
          </p:nvPr>
        </p:nvSpPr>
        <p:spPr>
          <a:xfrm>
            <a:off x="11107546" y="6356350"/>
            <a:ext cx="681254"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9E1FBE6-5FEE-460C-8BC2-DBDF0A920D44}" type="slidenum">
              <a:rPr lang="en-US" spc="-1" smtClean="0">
                <a:solidFill>
                  <a:srgbClr val="FFFFFF"/>
                </a:solidFill>
                <a:latin typeface="Arial"/>
              </a:rPr>
              <a:pPr/>
              <a:t>14</a:t>
            </a:fld>
            <a:endParaRPr lang="en-US"/>
          </a:p>
        </p:txBody>
      </p:sp>
      <p:grpSp>
        <p:nvGrpSpPr>
          <p:cNvPr id="2" name="Group 1"/>
          <p:cNvGrpSpPr/>
          <p:nvPr/>
        </p:nvGrpSpPr>
        <p:grpSpPr>
          <a:xfrm>
            <a:off x="7617822" y="4935583"/>
            <a:ext cx="2078628" cy="951412"/>
            <a:chOff x="6093822" y="4935583"/>
            <a:chExt cx="2078628" cy="951412"/>
          </a:xfrm>
        </p:grpSpPr>
        <p:cxnSp>
          <p:nvCxnSpPr>
            <p:cNvPr id="11" name="Straight Arrow Connector 10"/>
            <p:cNvCxnSpPr/>
            <p:nvPr/>
          </p:nvCxnSpPr>
          <p:spPr>
            <a:xfrm>
              <a:off x="6093822" y="5201195"/>
              <a:ext cx="0" cy="6858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6781800" y="4935583"/>
              <a:ext cx="0" cy="6858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800850" y="5024478"/>
              <a:ext cx="1371600" cy="646331"/>
            </a:xfrm>
            <a:prstGeom prst="rect">
              <a:avLst/>
            </a:prstGeom>
            <a:noFill/>
          </p:spPr>
          <p:txBody>
            <a:bodyPr wrap="square" rtlCol="0">
              <a:spAutoFit/>
            </a:bodyPr>
            <a:lstStyle/>
            <a:p>
              <a:r>
                <a:rPr lang="en-US" dirty="0">
                  <a:solidFill>
                    <a:srgbClr val="C00000"/>
                  </a:solidFill>
                </a:rPr>
                <a:t>tuning range</a:t>
              </a:r>
            </a:p>
          </p:txBody>
        </p:sp>
      </p:grpSp>
      <p:sp>
        <p:nvSpPr>
          <p:cNvPr id="3" name="TextBox 2">
            <a:extLst>
              <a:ext uri="{FF2B5EF4-FFF2-40B4-BE49-F238E27FC236}">
                <a16:creationId xmlns:a16="http://schemas.microsoft.com/office/drawing/2014/main" id="{4C683E6D-BC9E-89EA-ED11-3547EF7D8E4F}"/>
              </a:ext>
            </a:extLst>
          </p:cNvPr>
          <p:cNvSpPr txBox="1"/>
          <p:nvPr/>
        </p:nvSpPr>
        <p:spPr>
          <a:xfrm rot="16200000">
            <a:off x="-603528" y="3146461"/>
            <a:ext cx="3202036" cy="553998"/>
          </a:xfrm>
          <a:prstGeom prst="rect">
            <a:avLst/>
          </a:prstGeom>
          <a:noFill/>
        </p:spPr>
        <p:txBody>
          <a:bodyPr wrap="square" lIns="0" tIns="0" rIns="0" bIns="0" rtlCol="0">
            <a:spAutoFit/>
          </a:bodyPr>
          <a:lstStyle/>
          <a:p>
            <a:pPr algn="l"/>
            <a:r>
              <a:rPr lang="en-GB" dirty="0"/>
              <a:t>R</a:t>
            </a:r>
            <a:r>
              <a:rPr lang="en-CH" dirty="0"/>
              <a:t>esonance peaks  due to different magnetic bias fields</a:t>
            </a:r>
          </a:p>
        </p:txBody>
      </p:sp>
      <p:sp>
        <p:nvSpPr>
          <p:cNvPr id="4" name="Rectangle 3">
            <a:extLst>
              <a:ext uri="{FF2B5EF4-FFF2-40B4-BE49-F238E27FC236}">
                <a16:creationId xmlns:a16="http://schemas.microsoft.com/office/drawing/2014/main" id="{F753529F-CB7C-8F1E-D8C5-92108C32D502}"/>
              </a:ext>
            </a:extLst>
          </p:cNvPr>
          <p:cNvSpPr>
            <a:spLocks noChangeArrowheads="1"/>
          </p:cNvSpPr>
          <p:nvPr/>
        </p:nvSpPr>
        <p:spPr bwMode="auto">
          <a:xfrm>
            <a:off x="1524000" y="0"/>
            <a:ext cx="9144000" cy="609600"/>
          </a:xfrm>
          <a:prstGeom prst="rect">
            <a:avLst/>
          </a:prstGeom>
          <a:noFill/>
          <a:ln w="9525">
            <a:noFill/>
            <a:miter lim="800000"/>
            <a:headEnd/>
            <a:tailEnd/>
          </a:ln>
          <a:effectLst/>
        </p:spPr>
        <p:txBody>
          <a:bodyPr anchor="ctr"/>
          <a:lstStyle/>
          <a:p>
            <a:pPr>
              <a:spcBef>
                <a:spcPct val="0"/>
              </a:spcBef>
            </a:pPr>
            <a:r>
              <a:rPr kumimoji="1" lang="en-GB" sz="3200" b="1" dirty="0">
                <a:solidFill>
                  <a:srgbClr val="000099"/>
                </a:solidFill>
                <a:latin typeface="+mj-lt"/>
                <a:ea typeface="+mj-ea"/>
                <a:cs typeface="+mj-cs"/>
              </a:rPr>
              <a:t>Can</a:t>
            </a:r>
            <a:r>
              <a:rPr lang="en-GB" sz="3200" b="1" dirty="0">
                <a:solidFill>
                  <a:schemeClr val="bg2">
                    <a:lumMod val="50000"/>
                  </a:schemeClr>
                </a:solidFill>
                <a:latin typeface="+mj-lt"/>
              </a:rPr>
              <a:t> </a:t>
            </a:r>
            <a:r>
              <a:rPr kumimoji="1" lang="en-GB" sz="3200" b="1" dirty="0">
                <a:solidFill>
                  <a:srgbClr val="000099"/>
                </a:solidFill>
                <a:latin typeface="+mj-lt"/>
                <a:ea typeface="+mj-ea"/>
                <a:cs typeface="+mj-cs"/>
              </a:rPr>
              <a:t>that also work on a single-gap cavity?</a:t>
            </a:r>
          </a:p>
        </p:txBody>
      </p:sp>
    </p:spTree>
    <p:extLst>
      <p:ext uri="{BB962C8B-B14F-4D97-AF65-F5344CB8AC3E}">
        <p14:creationId xmlns:p14="http://schemas.microsoft.com/office/powerpoint/2010/main" val="1503773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179104" y="1663298"/>
            <a:ext cx="5088568" cy="3816425"/>
          </a:xfrm>
          <a:prstGeom prst="rect">
            <a:avLst/>
          </a:prstGeom>
        </p:spPr>
      </p:pic>
      <p:sp>
        <p:nvSpPr>
          <p:cNvPr id="2" name="TextBox 1"/>
          <p:cNvSpPr txBox="1"/>
          <p:nvPr/>
        </p:nvSpPr>
        <p:spPr>
          <a:xfrm>
            <a:off x="8192386" y="1147719"/>
            <a:ext cx="1875160" cy="646331"/>
          </a:xfrm>
          <a:prstGeom prst="rect">
            <a:avLst/>
          </a:prstGeom>
          <a:solidFill>
            <a:schemeClr val="bg1"/>
          </a:solidFill>
          <a:ln>
            <a:solidFill>
              <a:srgbClr val="DF6F13"/>
            </a:solidFill>
          </a:ln>
        </p:spPr>
        <p:txBody>
          <a:bodyPr wrap="square" rtlCol="0">
            <a:spAutoFit/>
          </a:bodyPr>
          <a:lstStyle/>
          <a:p>
            <a:r>
              <a:rPr lang="en-US" dirty="0"/>
              <a:t>Coupler to cavity</a:t>
            </a:r>
            <a:endParaRPr lang="en-GB" dirty="0"/>
          </a:p>
        </p:txBody>
      </p:sp>
      <p:sp>
        <p:nvSpPr>
          <p:cNvPr id="3" name="TextBox 2"/>
          <p:cNvSpPr txBox="1"/>
          <p:nvPr/>
        </p:nvSpPr>
        <p:spPr>
          <a:xfrm>
            <a:off x="7894724" y="5683736"/>
            <a:ext cx="2016224" cy="369332"/>
          </a:xfrm>
          <a:prstGeom prst="rect">
            <a:avLst/>
          </a:prstGeom>
          <a:solidFill>
            <a:schemeClr val="bg1"/>
          </a:solidFill>
          <a:ln>
            <a:solidFill>
              <a:srgbClr val="DF6F13"/>
            </a:solidFill>
          </a:ln>
        </p:spPr>
        <p:txBody>
          <a:bodyPr wrap="square" rtlCol="0">
            <a:spAutoFit/>
          </a:bodyPr>
          <a:lstStyle/>
          <a:p>
            <a:r>
              <a:rPr lang="en-US" dirty="0"/>
              <a:t>Support structure</a:t>
            </a:r>
            <a:endParaRPr lang="en-GB" dirty="0"/>
          </a:p>
        </p:txBody>
      </p:sp>
      <p:pic>
        <p:nvPicPr>
          <p:cNvPr id="7" name="Picture 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0666" y="995141"/>
            <a:ext cx="4126336" cy="5088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3"/>
          <p:cNvSpPr>
            <a:spLocks noChangeArrowheads="1"/>
          </p:cNvSpPr>
          <p:nvPr/>
        </p:nvSpPr>
        <p:spPr bwMode="auto">
          <a:xfrm>
            <a:off x="1357436" y="164690"/>
            <a:ext cx="10555705" cy="609600"/>
          </a:xfrm>
          <a:prstGeom prst="rect">
            <a:avLst/>
          </a:prstGeom>
          <a:noFill/>
          <a:ln w="9525">
            <a:noFill/>
            <a:miter lim="800000"/>
            <a:headEnd/>
            <a:tailEnd/>
          </a:ln>
          <a:effectLst/>
        </p:spPr>
        <p:txBody>
          <a:bodyPr anchor="ctr"/>
          <a:lstStyle/>
          <a:p>
            <a:pPr>
              <a:spcBef>
                <a:spcPct val="0"/>
              </a:spcBef>
            </a:pPr>
            <a:r>
              <a:rPr kumimoji="1" lang="en-GB" sz="3200" b="1" dirty="0">
                <a:solidFill>
                  <a:srgbClr val="000099"/>
                </a:solidFill>
                <a:latin typeface="+mj-lt"/>
                <a:ea typeface="+mj-ea"/>
                <a:cs typeface="+mj-cs"/>
              </a:rPr>
              <a:t>Applying</a:t>
            </a:r>
            <a:r>
              <a:rPr lang="en-GB" sz="3200" b="1" dirty="0">
                <a:solidFill>
                  <a:srgbClr val="1F497D"/>
                </a:solidFill>
              </a:rPr>
              <a:t> </a:t>
            </a:r>
            <a:r>
              <a:rPr kumimoji="1" lang="en-GB" sz="3200" b="1" dirty="0">
                <a:solidFill>
                  <a:srgbClr val="000099"/>
                </a:solidFill>
                <a:latin typeface="+mj-lt"/>
                <a:ea typeface="+mj-ea"/>
                <a:cs typeface="+mj-cs"/>
              </a:rPr>
              <a:t>the</a:t>
            </a:r>
            <a:r>
              <a:rPr lang="en-GB" sz="3200" b="1" dirty="0">
                <a:solidFill>
                  <a:srgbClr val="1F497D"/>
                </a:solidFill>
              </a:rPr>
              <a:t> </a:t>
            </a:r>
            <a:r>
              <a:rPr kumimoji="1" lang="en-GB" sz="3200" b="1" dirty="0">
                <a:solidFill>
                  <a:srgbClr val="000099"/>
                </a:solidFill>
                <a:latin typeface="+mj-lt"/>
                <a:ea typeface="+mj-ea"/>
                <a:cs typeface="+mj-cs"/>
              </a:rPr>
              <a:t>tuning principle </a:t>
            </a:r>
            <a:br>
              <a:rPr kumimoji="1" lang="en-GB" sz="3200" b="1" dirty="0">
                <a:solidFill>
                  <a:srgbClr val="000099"/>
                </a:solidFill>
                <a:latin typeface="+mj-lt"/>
                <a:ea typeface="+mj-ea"/>
                <a:cs typeface="+mj-cs"/>
              </a:rPr>
            </a:br>
            <a:r>
              <a:rPr kumimoji="1" lang="en-GB" sz="3200" b="1" dirty="0">
                <a:solidFill>
                  <a:srgbClr val="000099"/>
                </a:solidFill>
                <a:latin typeface="+mj-lt"/>
                <a:ea typeface="+mj-ea"/>
                <a:cs typeface="+mj-cs"/>
              </a:rPr>
              <a:t>to a single-gap cavity</a:t>
            </a:r>
          </a:p>
        </p:txBody>
      </p:sp>
    </p:spTree>
    <p:extLst>
      <p:ext uri="{BB962C8B-B14F-4D97-AF65-F5344CB8AC3E}">
        <p14:creationId xmlns:p14="http://schemas.microsoft.com/office/powerpoint/2010/main" val="29316900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a:extLst>
              <a:ext uri="{FF2B5EF4-FFF2-40B4-BE49-F238E27FC236}">
                <a16:creationId xmlns:a16="http://schemas.microsoft.com/office/drawing/2014/main" id="{EBEBFFFF-979B-9EDC-B873-EC7EFF52713B}"/>
              </a:ext>
            </a:extLst>
          </p:cNvPr>
          <p:cNvSpPr>
            <a:spLocks noChangeArrowheads="1"/>
          </p:cNvSpPr>
          <p:nvPr/>
        </p:nvSpPr>
        <p:spPr bwMode="auto">
          <a:xfrm>
            <a:off x="1982781" y="-57279"/>
            <a:ext cx="7420123" cy="950413"/>
          </a:xfrm>
          <a:prstGeom prst="rect">
            <a:avLst/>
          </a:prstGeom>
          <a:noFill/>
          <a:ln w="9525">
            <a:noFill/>
            <a:miter lim="800000"/>
            <a:headEnd/>
            <a:tailEnd/>
          </a:ln>
          <a:effectLst/>
        </p:spPr>
        <p:txBody>
          <a:bodyPr anchor="ctr"/>
          <a:lstStyle/>
          <a:p>
            <a:pPr>
              <a:spcBef>
                <a:spcPct val="0"/>
              </a:spcBef>
            </a:pPr>
            <a:r>
              <a:rPr kumimoji="1" lang="en-GB" sz="3200" b="1" dirty="0">
                <a:solidFill>
                  <a:srgbClr val="000099"/>
                </a:solidFill>
                <a:latin typeface="+mj-lt"/>
                <a:ea typeface="+mj-ea"/>
                <a:cs typeface="+mj-cs"/>
              </a:rPr>
              <a:t>QW-Cavities in low frequency range</a:t>
            </a:r>
          </a:p>
        </p:txBody>
      </p:sp>
      <p:grpSp>
        <p:nvGrpSpPr>
          <p:cNvPr id="48" name="Group 47">
            <a:extLst>
              <a:ext uri="{FF2B5EF4-FFF2-40B4-BE49-F238E27FC236}">
                <a16:creationId xmlns:a16="http://schemas.microsoft.com/office/drawing/2014/main" id="{7178B73E-9DD3-ECF0-B093-2DABFB255F20}"/>
              </a:ext>
            </a:extLst>
          </p:cNvPr>
          <p:cNvGrpSpPr/>
          <p:nvPr/>
        </p:nvGrpSpPr>
        <p:grpSpPr>
          <a:xfrm>
            <a:off x="1198175" y="2531390"/>
            <a:ext cx="3979274" cy="1763871"/>
            <a:chOff x="6504095" y="3983375"/>
            <a:chExt cx="3979274" cy="1763871"/>
          </a:xfrm>
        </p:grpSpPr>
        <p:grpSp>
          <p:nvGrpSpPr>
            <p:cNvPr id="49" name="Group 48">
              <a:extLst>
                <a:ext uri="{FF2B5EF4-FFF2-40B4-BE49-F238E27FC236}">
                  <a16:creationId xmlns:a16="http://schemas.microsoft.com/office/drawing/2014/main" id="{139D0C71-17E4-EBB1-1FB4-668858378AE0}"/>
                </a:ext>
              </a:extLst>
            </p:cNvPr>
            <p:cNvGrpSpPr/>
            <p:nvPr/>
          </p:nvGrpSpPr>
          <p:grpSpPr>
            <a:xfrm>
              <a:off x="6504095" y="3983375"/>
              <a:ext cx="3979274" cy="1763871"/>
              <a:chOff x="6378835" y="3757907"/>
              <a:chExt cx="3979274" cy="1763871"/>
            </a:xfrm>
          </p:grpSpPr>
          <p:grpSp>
            <p:nvGrpSpPr>
              <p:cNvPr id="51" name="Group 50">
                <a:extLst>
                  <a:ext uri="{FF2B5EF4-FFF2-40B4-BE49-F238E27FC236}">
                    <a16:creationId xmlns:a16="http://schemas.microsoft.com/office/drawing/2014/main" id="{886B6180-B5C8-080A-D38D-A7D5ED26002F}"/>
                  </a:ext>
                </a:extLst>
              </p:cNvPr>
              <p:cNvGrpSpPr/>
              <p:nvPr/>
            </p:nvGrpSpPr>
            <p:grpSpPr>
              <a:xfrm>
                <a:off x="6794088" y="3757907"/>
                <a:ext cx="2877849" cy="926794"/>
                <a:chOff x="6794088" y="3757907"/>
                <a:chExt cx="2877849" cy="926794"/>
              </a:xfrm>
            </p:grpSpPr>
            <p:cxnSp>
              <p:nvCxnSpPr>
                <p:cNvPr id="54" name="Straight Connector 53">
                  <a:extLst>
                    <a:ext uri="{FF2B5EF4-FFF2-40B4-BE49-F238E27FC236}">
                      <a16:creationId xmlns:a16="http://schemas.microsoft.com/office/drawing/2014/main" id="{02808A41-58E0-C0E7-C0DA-1BD071239F65}"/>
                    </a:ext>
                  </a:extLst>
                </p:cNvPr>
                <p:cNvCxnSpPr>
                  <a:cxnSpLocks/>
                </p:cNvCxnSpPr>
                <p:nvPr/>
              </p:nvCxnSpPr>
              <p:spPr>
                <a:xfrm>
                  <a:off x="6877822" y="3757907"/>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CE77B7F-56A3-1D6B-6775-D7E7EF7D4BC1}"/>
                    </a:ext>
                  </a:extLst>
                </p:cNvPr>
                <p:cNvCxnSpPr>
                  <a:cxnSpLocks/>
                  <a:stCxn id="61" idx="4"/>
                </p:cNvCxnSpPr>
                <p:nvPr/>
              </p:nvCxnSpPr>
              <p:spPr>
                <a:xfrm>
                  <a:off x="6902088" y="4684701"/>
                  <a:ext cx="267470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Oval 55">
                  <a:extLst>
                    <a:ext uri="{FF2B5EF4-FFF2-40B4-BE49-F238E27FC236}">
                      <a16:creationId xmlns:a16="http://schemas.microsoft.com/office/drawing/2014/main" id="{782AA7E0-510D-9266-79B2-3409C1072F17}"/>
                    </a:ext>
                  </a:extLst>
                </p:cNvPr>
                <p:cNvSpPr/>
                <p:nvPr/>
              </p:nvSpPr>
              <p:spPr>
                <a:xfrm>
                  <a:off x="9455937" y="3757907"/>
                  <a:ext cx="216000" cy="926794"/>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7" name="Oval 56">
                  <a:extLst>
                    <a:ext uri="{FF2B5EF4-FFF2-40B4-BE49-F238E27FC236}">
                      <a16:creationId xmlns:a16="http://schemas.microsoft.com/office/drawing/2014/main" id="{8192BDEF-1AC8-2031-528B-FA04AD7FEE06}"/>
                    </a:ext>
                  </a:extLst>
                </p:cNvPr>
                <p:cNvSpPr/>
                <p:nvPr/>
              </p:nvSpPr>
              <p:spPr>
                <a:xfrm>
                  <a:off x="9527937" y="4066838"/>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8" name="Straight Connector 57">
                  <a:extLst>
                    <a:ext uri="{FF2B5EF4-FFF2-40B4-BE49-F238E27FC236}">
                      <a16:creationId xmlns:a16="http://schemas.microsoft.com/office/drawing/2014/main" id="{B674AF01-33C1-60B4-FBDA-FB7E05D50763}"/>
                    </a:ext>
                  </a:extLst>
                </p:cNvPr>
                <p:cNvCxnSpPr>
                  <a:cxnSpLocks/>
                </p:cNvCxnSpPr>
                <p:nvPr/>
              </p:nvCxnSpPr>
              <p:spPr>
                <a:xfrm>
                  <a:off x="6877822" y="4066838"/>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8EB0D0B-8500-3478-6549-147217A24BF5}"/>
                    </a:ext>
                  </a:extLst>
                </p:cNvPr>
                <p:cNvCxnSpPr>
                  <a:cxnSpLocks/>
                </p:cNvCxnSpPr>
                <p:nvPr/>
              </p:nvCxnSpPr>
              <p:spPr>
                <a:xfrm>
                  <a:off x="6877822" y="4375770"/>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Oval 59">
                  <a:extLst>
                    <a:ext uri="{FF2B5EF4-FFF2-40B4-BE49-F238E27FC236}">
                      <a16:creationId xmlns:a16="http://schemas.microsoft.com/office/drawing/2014/main" id="{B03731E9-BA7D-092A-80C8-F234EA819A12}"/>
                    </a:ext>
                  </a:extLst>
                </p:cNvPr>
                <p:cNvSpPr/>
                <p:nvPr/>
              </p:nvSpPr>
              <p:spPr>
                <a:xfrm>
                  <a:off x="6841822" y="4068261"/>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extLst>
                    <a:ext uri="{FF2B5EF4-FFF2-40B4-BE49-F238E27FC236}">
                      <a16:creationId xmlns:a16="http://schemas.microsoft.com/office/drawing/2014/main" id="{6139A64D-403C-C4CB-EB54-5B905453BEC7}"/>
                    </a:ext>
                  </a:extLst>
                </p:cNvPr>
                <p:cNvSpPr/>
                <p:nvPr/>
              </p:nvSpPr>
              <p:spPr>
                <a:xfrm>
                  <a:off x="6794088" y="3757907"/>
                  <a:ext cx="216000" cy="926794"/>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2" name="TextBox 51">
                <a:extLst>
                  <a:ext uri="{FF2B5EF4-FFF2-40B4-BE49-F238E27FC236}">
                    <a16:creationId xmlns:a16="http://schemas.microsoft.com/office/drawing/2014/main" id="{203077B1-34B5-7996-F1D8-BD46C75F3582}"/>
                  </a:ext>
                </a:extLst>
              </p:cNvPr>
              <p:cNvSpPr txBox="1"/>
              <p:nvPr/>
            </p:nvSpPr>
            <p:spPr>
              <a:xfrm>
                <a:off x="9288136" y="4875447"/>
                <a:ext cx="1069973" cy="646331"/>
              </a:xfrm>
              <a:prstGeom prst="rect">
                <a:avLst/>
              </a:prstGeom>
              <a:noFill/>
            </p:spPr>
            <p:txBody>
              <a:bodyPr wrap="square" rtlCol="0">
                <a:spAutoFit/>
              </a:bodyPr>
              <a:lstStyle/>
              <a:p>
                <a:pPr defTabSz="422041"/>
                <a:r>
                  <a:rPr lang="en-GB" dirty="0">
                    <a:solidFill>
                      <a:srgbClr val="C00000"/>
                    </a:solidFill>
                  </a:rPr>
                  <a:t>Electric Short</a:t>
                </a:r>
              </a:p>
            </p:txBody>
          </p:sp>
          <p:sp>
            <p:nvSpPr>
              <p:cNvPr id="53" name="TextBox 52">
                <a:extLst>
                  <a:ext uri="{FF2B5EF4-FFF2-40B4-BE49-F238E27FC236}">
                    <a16:creationId xmlns:a16="http://schemas.microsoft.com/office/drawing/2014/main" id="{5C28DE37-2DC5-2F53-28BF-2496E9FC97F8}"/>
                  </a:ext>
                </a:extLst>
              </p:cNvPr>
              <p:cNvSpPr txBox="1"/>
              <p:nvPr/>
            </p:nvSpPr>
            <p:spPr>
              <a:xfrm>
                <a:off x="6378835" y="4820215"/>
                <a:ext cx="1069973" cy="646331"/>
              </a:xfrm>
              <a:prstGeom prst="rect">
                <a:avLst/>
              </a:prstGeom>
              <a:noFill/>
            </p:spPr>
            <p:txBody>
              <a:bodyPr wrap="square" rtlCol="0">
                <a:spAutoFit/>
              </a:bodyPr>
              <a:lstStyle/>
              <a:p>
                <a:pPr defTabSz="422041"/>
                <a:r>
                  <a:rPr lang="en-GB" dirty="0">
                    <a:solidFill>
                      <a:srgbClr val="C00000"/>
                    </a:solidFill>
                  </a:rPr>
                  <a:t>Electric Open</a:t>
                </a:r>
              </a:p>
            </p:txBody>
          </p:sp>
        </p:grpSp>
        <p:sp>
          <p:nvSpPr>
            <p:cNvPr id="50" name="TextBox 49">
              <a:extLst>
                <a:ext uri="{FF2B5EF4-FFF2-40B4-BE49-F238E27FC236}">
                  <a16:creationId xmlns:a16="http://schemas.microsoft.com/office/drawing/2014/main" id="{CFC945BD-02CB-768F-5101-3715F9BFAC39}"/>
                </a:ext>
              </a:extLst>
            </p:cNvPr>
            <p:cNvSpPr txBox="1"/>
            <p:nvPr/>
          </p:nvSpPr>
          <p:spPr>
            <a:xfrm>
              <a:off x="7984476" y="4284978"/>
              <a:ext cx="2141950" cy="276999"/>
            </a:xfrm>
            <a:prstGeom prst="rect">
              <a:avLst/>
            </a:prstGeom>
            <a:noFill/>
          </p:spPr>
          <p:txBody>
            <a:bodyPr wrap="square" lIns="0" tIns="0" rIns="0" bIns="0" rtlCol="0">
              <a:spAutoFit/>
            </a:bodyPr>
            <a:lstStyle/>
            <a:p>
              <a:pPr algn="l"/>
              <a:r>
                <a:rPr lang="en-GB" sz="1800" b="1" dirty="0">
                  <a:solidFill>
                    <a:srgbClr val="C0504D"/>
                  </a:solidFill>
                  <a:latin typeface="Symbol" panose="05050102010706020507" pitchFamily="18" charset="2"/>
                  <a:cs typeface="Times New Roman" pitchFamily="18" charset="0"/>
                  <a:sym typeface="Wingdings" pitchFamily="2" charset="2"/>
                </a:rPr>
                <a:t>l</a:t>
              </a:r>
              <a:r>
                <a:rPr lang="en-GB" sz="1800" b="1" dirty="0">
                  <a:solidFill>
                    <a:srgbClr val="C0504D"/>
                  </a:solidFill>
                  <a:latin typeface="Constantia" pitchFamily="18" charset="0"/>
                  <a:cs typeface="Times New Roman" pitchFamily="18" charset="0"/>
                  <a:sym typeface="Wingdings" pitchFamily="2" charset="2"/>
                </a:rPr>
                <a:t>/4 </a:t>
              </a:r>
              <a:r>
                <a:rPr lang="en-GB" dirty="0">
                  <a:solidFill>
                    <a:srgbClr val="C00000"/>
                  </a:solidFill>
                  <a:sym typeface="Wingdings" pitchFamily="2" charset="2"/>
                </a:rPr>
                <a:t>resonator</a:t>
              </a:r>
              <a:endParaRPr lang="en-CH" dirty="0"/>
            </a:p>
          </p:txBody>
        </p:sp>
      </p:grpSp>
      <p:grpSp>
        <p:nvGrpSpPr>
          <p:cNvPr id="2" name="Group 1">
            <a:extLst>
              <a:ext uri="{FF2B5EF4-FFF2-40B4-BE49-F238E27FC236}">
                <a16:creationId xmlns:a16="http://schemas.microsoft.com/office/drawing/2014/main" id="{31ACAB0B-CA6E-2048-9741-AAE07A5A1DE6}"/>
              </a:ext>
            </a:extLst>
          </p:cNvPr>
          <p:cNvGrpSpPr/>
          <p:nvPr/>
        </p:nvGrpSpPr>
        <p:grpSpPr>
          <a:xfrm>
            <a:off x="1400528" y="1230622"/>
            <a:ext cx="3203520" cy="1065194"/>
            <a:chOff x="1400528" y="886913"/>
            <a:chExt cx="3203520" cy="1065194"/>
          </a:xfrm>
        </p:grpSpPr>
        <p:grpSp>
          <p:nvGrpSpPr>
            <p:cNvPr id="43" name="Group 42">
              <a:extLst>
                <a:ext uri="{FF2B5EF4-FFF2-40B4-BE49-F238E27FC236}">
                  <a16:creationId xmlns:a16="http://schemas.microsoft.com/office/drawing/2014/main" id="{B3F92A37-C85E-B251-2B94-952AF4A954BA}"/>
                </a:ext>
              </a:extLst>
            </p:cNvPr>
            <p:cNvGrpSpPr/>
            <p:nvPr/>
          </p:nvGrpSpPr>
          <p:grpSpPr>
            <a:xfrm>
              <a:off x="1400528" y="886913"/>
              <a:ext cx="3203520" cy="1065194"/>
              <a:chOff x="6593714" y="2482191"/>
              <a:chExt cx="3203520" cy="1065194"/>
            </a:xfrm>
          </p:grpSpPr>
          <p:pic>
            <p:nvPicPr>
              <p:cNvPr id="44" name="Picture 43" descr="A picture containing lamp, light&#10;&#10;Description automatically generated">
                <a:extLst>
                  <a:ext uri="{FF2B5EF4-FFF2-40B4-BE49-F238E27FC236}">
                    <a16:creationId xmlns:a16="http://schemas.microsoft.com/office/drawing/2014/main" id="{A7420279-F3EB-359D-DDE6-46205B10FAB9}"/>
                  </a:ext>
                </a:extLst>
              </p:cNvPr>
              <p:cNvPicPr>
                <a:picLocks noChangeAspect="1"/>
              </p:cNvPicPr>
              <p:nvPr/>
            </p:nvPicPr>
            <p:blipFill rotWithShape="1">
              <a:blip r:embed="rId2">
                <a:extLst>
                  <a:ext uri="{28A0092B-C50C-407E-A947-70E740481C1C}">
                    <a14:useLocalDpi xmlns:a14="http://schemas.microsoft.com/office/drawing/2010/main" val="0"/>
                  </a:ext>
                </a:extLst>
              </a:blip>
              <a:srcRect l="1" r="73265" b="51091"/>
              <a:stretch/>
            </p:blipFill>
            <p:spPr>
              <a:xfrm flipH="1">
                <a:off x="6901001" y="2489959"/>
                <a:ext cx="2896233" cy="1057426"/>
              </a:xfrm>
              <a:prstGeom prst="rect">
                <a:avLst/>
              </a:prstGeom>
            </p:spPr>
          </p:pic>
          <p:cxnSp>
            <p:nvCxnSpPr>
              <p:cNvPr id="45" name="Straight Arrow Connector 44">
                <a:extLst>
                  <a:ext uri="{FF2B5EF4-FFF2-40B4-BE49-F238E27FC236}">
                    <a16:creationId xmlns:a16="http://schemas.microsoft.com/office/drawing/2014/main" id="{C889E96C-B850-7630-8F6B-1848C3062DBD}"/>
                  </a:ext>
                </a:extLst>
              </p:cNvPr>
              <p:cNvCxnSpPr>
                <a:cxnSpLocks/>
              </p:cNvCxnSpPr>
              <p:nvPr/>
            </p:nvCxnSpPr>
            <p:spPr>
              <a:xfrm flipH="1" flipV="1">
                <a:off x="6892851" y="2482191"/>
                <a:ext cx="12583" cy="1057426"/>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a:extLst>
                  <a:ext uri="{FF2B5EF4-FFF2-40B4-BE49-F238E27FC236}">
                    <a16:creationId xmlns:a16="http://schemas.microsoft.com/office/drawing/2014/main" id="{B372A875-C1FC-1DFB-E70A-2F679300E257}"/>
                  </a:ext>
                </a:extLst>
              </p:cNvPr>
              <p:cNvCxnSpPr>
                <a:cxnSpLocks/>
              </p:cNvCxnSpPr>
              <p:nvPr/>
            </p:nvCxnSpPr>
            <p:spPr>
              <a:xfrm>
                <a:off x="6892851" y="3524796"/>
                <a:ext cx="2791358" cy="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47" name="TextBox 46">
                <a:extLst>
                  <a:ext uri="{FF2B5EF4-FFF2-40B4-BE49-F238E27FC236}">
                    <a16:creationId xmlns:a16="http://schemas.microsoft.com/office/drawing/2014/main" id="{F1DE9FA2-D787-9740-E55E-6F7C9BB1435A}"/>
                  </a:ext>
                </a:extLst>
              </p:cNvPr>
              <p:cNvSpPr txBox="1"/>
              <p:nvPr/>
            </p:nvSpPr>
            <p:spPr>
              <a:xfrm rot="16200000">
                <a:off x="6376930" y="2914914"/>
                <a:ext cx="717676" cy="284108"/>
              </a:xfrm>
              <a:prstGeom prst="rect">
                <a:avLst/>
              </a:prstGeom>
              <a:noFill/>
            </p:spPr>
            <p:txBody>
              <a:bodyPr wrap="square" lIns="0" tIns="0" rIns="0" bIns="0" rtlCol="0">
                <a:spAutoFit/>
              </a:bodyPr>
              <a:lstStyle/>
              <a:p>
                <a:pPr algn="l"/>
                <a:r>
                  <a:rPr lang="en-CH" dirty="0">
                    <a:solidFill>
                      <a:schemeClr val="bg2">
                        <a:lumMod val="50000"/>
                      </a:schemeClr>
                    </a:solidFill>
                  </a:rPr>
                  <a:t>E-field</a:t>
                </a:r>
              </a:p>
            </p:txBody>
          </p:sp>
        </p:grpSp>
        <p:grpSp>
          <p:nvGrpSpPr>
            <p:cNvPr id="62" name="Group 61">
              <a:extLst>
                <a:ext uri="{FF2B5EF4-FFF2-40B4-BE49-F238E27FC236}">
                  <a16:creationId xmlns:a16="http://schemas.microsoft.com/office/drawing/2014/main" id="{A8DA99A4-4A01-D9EC-1267-9BA4E08C9BBF}"/>
                </a:ext>
              </a:extLst>
            </p:cNvPr>
            <p:cNvGrpSpPr/>
            <p:nvPr/>
          </p:nvGrpSpPr>
          <p:grpSpPr>
            <a:xfrm>
              <a:off x="1825582" y="1016789"/>
              <a:ext cx="1789885" cy="912729"/>
              <a:chOff x="7879123" y="3105931"/>
              <a:chExt cx="1789885" cy="912729"/>
            </a:xfrm>
          </p:grpSpPr>
          <p:cxnSp>
            <p:nvCxnSpPr>
              <p:cNvPr id="63" name="Straight Arrow Connector 62">
                <a:extLst>
                  <a:ext uri="{FF2B5EF4-FFF2-40B4-BE49-F238E27FC236}">
                    <a16:creationId xmlns:a16="http://schemas.microsoft.com/office/drawing/2014/main" id="{BDB8D8C5-118F-8229-5D50-9957FF584B4B}"/>
                  </a:ext>
                </a:extLst>
              </p:cNvPr>
              <p:cNvCxnSpPr>
                <a:cxnSpLocks/>
              </p:cNvCxnSpPr>
              <p:nvPr/>
            </p:nvCxnSpPr>
            <p:spPr>
              <a:xfrm flipV="1">
                <a:off x="7879123" y="3105931"/>
                <a:ext cx="0" cy="91272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E07C13F6-6E67-6EAD-FB65-0BA1BA80E944}"/>
                  </a:ext>
                </a:extLst>
              </p:cNvPr>
              <p:cNvCxnSpPr>
                <a:cxnSpLocks/>
              </p:cNvCxnSpPr>
              <p:nvPr/>
            </p:nvCxnSpPr>
            <p:spPr>
              <a:xfrm flipV="1">
                <a:off x="8128413" y="3134283"/>
                <a:ext cx="0" cy="88437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59795032-63E6-7FE4-D1D5-AD3764B2F8B5}"/>
                  </a:ext>
                </a:extLst>
              </p:cNvPr>
              <p:cNvCxnSpPr>
                <a:cxnSpLocks/>
              </p:cNvCxnSpPr>
              <p:nvPr/>
            </p:nvCxnSpPr>
            <p:spPr>
              <a:xfrm flipV="1">
                <a:off x="8381740" y="3184905"/>
                <a:ext cx="0" cy="820224"/>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a:extLst>
                  <a:ext uri="{FF2B5EF4-FFF2-40B4-BE49-F238E27FC236}">
                    <a16:creationId xmlns:a16="http://schemas.microsoft.com/office/drawing/2014/main" id="{242D70FF-5F1F-52AA-9E86-DFA0F94FB446}"/>
                  </a:ext>
                </a:extLst>
              </p:cNvPr>
              <p:cNvCxnSpPr>
                <a:cxnSpLocks/>
              </p:cNvCxnSpPr>
              <p:nvPr/>
            </p:nvCxnSpPr>
            <p:spPr>
              <a:xfrm flipV="1">
                <a:off x="8654243" y="3261040"/>
                <a:ext cx="0" cy="75762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3F64229D-30DB-741A-35A5-5C6FBAD5E622}"/>
                  </a:ext>
                </a:extLst>
              </p:cNvPr>
              <p:cNvCxnSpPr>
                <a:cxnSpLocks/>
              </p:cNvCxnSpPr>
              <p:nvPr/>
            </p:nvCxnSpPr>
            <p:spPr>
              <a:xfrm flipV="1">
                <a:off x="8938858" y="3352342"/>
                <a:ext cx="0" cy="65278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478B791C-05A4-13F9-3BA1-13E8277E9BDF}"/>
                  </a:ext>
                </a:extLst>
              </p:cNvPr>
              <p:cNvCxnSpPr>
                <a:cxnSpLocks/>
              </p:cNvCxnSpPr>
              <p:nvPr/>
            </p:nvCxnSpPr>
            <p:spPr>
              <a:xfrm flipV="1">
                <a:off x="9199250" y="3467481"/>
                <a:ext cx="0" cy="55117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A643B4AE-9E43-5E07-7980-E013FC32D67B}"/>
                  </a:ext>
                </a:extLst>
              </p:cNvPr>
              <p:cNvCxnSpPr>
                <a:cxnSpLocks/>
              </p:cNvCxnSpPr>
              <p:nvPr/>
            </p:nvCxnSpPr>
            <p:spPr>
              <a:xfrm flipV="1">
                <a:off x="9453587" y="3599060"/>
                <a:ext cx="0" cy="40606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660C8973-0FEE-5721-B710-B95528D57A19}"/>
                  </a:ext>
                </a:extLst>
              </p:cNvPr>
              <p:cNvCxnSpPr>
                <a:cxnSpLocks/>
              </p:cNvCxnSpPr>
              <p:nvPr/>
            </p:nvCxnSpPr>
            <p:spPr>
              <a:xfrm flipV="1">
                <a:off x="9669008" y="3712341"/>
                <a:ext cx="0" cy="29278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74" name="Group 73">
            <a:extLst>
              <a:ext uri="{FF2B5EF4-FFF2-40B4-BE49-F238E27FC236}">
                <a16:creationId xmlns:a16="http://schemas.microsoft.com/office/drawing/2014/main" id="{719D2B46-BDAC-FC65-7C90-6B606D1D756E}"/>
              </a:ext>
            </a:extLst>
          </p:cNvPr>
          <p:cNvGrpSpPr/>
          <p:nvPr/>
        </p:nvGrpSpPr>
        <p:grpSpPr>
          <a:xfrm>
            <a:off x="2093980" y="2303584"/>
            <a:ext cx="646331" cy="4035221"/>
            <a:chOff x="8160573" y="2866780"/>
            <a:chExt cx="646331" cy="4035221"/>
          </a:xfrm>
        </p:grpSpPr>
        <p:sp>
          <p:nvSpPr>
            <p:cNvPr id="75" name="TextBox 74">
              <a:extLst>
                <a:ext uri="{FF2B5EF4-FFF2-40B4-BE49-F238E27FC236}">
                  <a16:creationId xmlns:a16="http://schemas.microsoft.com/office/drawing/2014/main" id="{63F6A7F6-EF66-91EC-2A64-C23316BE214C}"/>
                </a:ext>
              </a:extLst>
            </p:cNvPr>
            <p:cNvSpPr txBox="1"/>
            <p:nvPr/>
          </p:nvSpPr>
          <p:spPr>
            <a:xfrm rot="16200000">
              <a:off x="7759224" y="5854321"/>
              <a:ext cx="1449029" cy="646331"/>
            </a:xfrm>
            <a:prstGeom prst="rect">
              <a:avLst/>
            </a:prstGeom>
            <a:noFill/>
          </p:spPr>
          <p:txBody>
            <a:bodyPr wrap="square" rtlCol="0">
              <a:spAutoFit/>
            </a:bodyPr>
            <a:lstStyle/>
            <a:p>
              <a:pPr defTabSz="422041"/>
              <a:r>
                <a:rPr lang="en-GB" dirty="0">
                  <a:solidFill>
                    <a:srgbClr val="C00000"/>
                  </a:solidFill>
                </a:rPr>
                <a:t>Beam orientation</a:t>
              </a:r>
            </a:p>
          </p:txBody>
        </p:sp>
        <p:sp>
          <p:nvSpPr>
            <p:cNvPr id="76" name="Right Arrow 75">
              <a:extLst>
                <a:ext uri="{FF2B5EF4-FFF2-40B4-BE49-F238E27FC236}">
                  <a16:creationId xmlns:a16="http://schemas.microsoft.com/office/drawing/2014/main" id="{948C0DDF-863D-9264-F9F4-1E3C7240D76E}"/>
                </a:ext>
              </a:extLst>
            </p:cNvPr>
            <p:cNvSpPr/>
            <p:nvPr/>
          </p:nvSpPr>
          <p:spPr>
            <a:xfrm rot="16200000">
              <a:off x="6786640" y="4331199"/>
              <a:ext cx="3200435" cy="271597"/>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23" name="Group 122">
            <a:extLst>
              <a:ext uri="{FF2B5EF4-FFF2-40B4-BE49-F238E27FC236}">
                <a16:creationId xmlns:a16="http://schemas.microsoft.com/office/drawing/2014/main" id="{63193E13-833D-60AB-3FBC-4E6D592C4F79}"/>
              </a:ext>
            </a:extLst>
          </p:cNvPr>
          <p:cNvGrpSpPr/>
          <p:nvPr/>
        </p:nvGrpSpPr>
        <p:grpSpPr>
          <a:xfrm>
            <a:off x="7686268" y="2464055"/>
            <a:ext cx="2205854" cy="1454805"/>
            <a:chOff x="3460812" y="3600891"/>
            <a:chExt cx="2205854" cy="1454805"/>
          </a:xfrm>
        </p:grpSpPr>
        <p:sp>
          <p:nvSpPr>
            <p:cNvPr id="124" name="TextBox 123">
              <a:extLst>
                <a:ext uri="{FF2B5EF4-FFF2-40B4-BE49-F238E27FC236}">
                  <a16:creationId xmlns:a16="http://schemas.microsoft.com/office/drawing/2014/main" id="{83292852-75CC-9ED3-A0EA-AF277C0349ED}"/>
                </a:ext>
              </a:extLst>
            </p:cNvPr>
            <p:cNvSpPr txBox="1"/>
            <p:nvPr/>
          </p:nvSpPr>
          <p:spPr>
            <a:xfrm>
              <a:off x="3460812" y="4409365"/>
              <a:ext cx="2205854" cy="646331"/>
            </a:xfrm>
            <a:prstGeom prst="rect">
              <a:avLst/>
            </a:prstGeom>
            <a:noFill/>
          </p:spPr>
          <p:txBody>
            <a:bodyPr wrap="square" rtlCol="0">
              <a:spAutoFit/>
            </a:bodyPr>
            <a:lstStyle/>
            <a:p>
              <a:pPr defTabSz="422041"/>
              <a:r>
                <a:rPr lang="en-GB" dirty="0">
                  <a:solidFill>
                    <a:srgbClr val="C00000"/>
                  </a:solidFill>
                </a:rPr>
                <a:t>Ceramic gap = electric Open</a:t>
              </a:r>
            </a:p>
          </p:txBody>
        </p:sp>
        <p:grpSp>
          <p:nvGrpSpPr>
            <p:cNvPr id="125" name="Group 124">
              <a:extLst>
                <a:ext uri="{FF2B5EF4-FFF2-40B4-BE49-F238E27FC236}">
                  <a16:creationId xmlns:a16="http://schemas.microsoft.com/office/drawing/2014/main" id="{BCBD7ED6-7B25-4C26-1150-BB8A23EF1596}"/>
                </a:ext>
              </a:extLst>
            </p:cNvPr>
            <p:cNvGrpSpPr/>
            <p:nvPr/>
          </p:nvGrpSpPr>
          <p:grpSpPr>
            <a:xfrm>
              <a:off x="3850288" y="3600891"/>
              <a:ext cx="416647" cy="360000"/>
              <a:chOff x="3216146" y="3581081"/>
              <a:chExt cx="570633" cy="360000"/>
            </a:xfrm>
          </p:grpSpPr>
          <p:sp>
            <p:nvSpPr>
              <p:cNvPr id="126" name="Oval 125">
                <a:extLst>
                  <a:ext uri="{FF2B5EF4-FFF2-40B4-BE49-F238E27FC236}">
                    <a16:creationId xmlns:a16="http://schemas.microsoft.com/office/drawing/2014/main" id="{EBBC2028-FE75-42EB-77DB-42302EB6EBF3}"/>
                  </a:ext>
                </a:extLst>
              </p:cNvPr>
              <p:cNvSpPr/>
              <p:nvPr/>
            </p:nvSpPr>
            <p:spPr>
              <a:xfrm>
                <a:off x="3706283" y="3581081"/>
                <a:ext cx="72000" cy="360000"/>
              </a:xfrm>
              <a:prstGeom prst="ellipse">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7" name="Straight Connector 126">
                <a:extLst>
                  <a:ext uri="{FF2B5EF4-FFF2-40B4-BE49-F238E27FC236}">
                    <a16:creationId xmlns:a16="http://schemas.microsoft.com/office/drawing/2014/main" id="{51CEAFE1-6502-73DD-8F3C-2544AB182336}"/>
                  </a:ext>
                </a:extLst>
              </p:cNvPr>
              <p:cNvCxnSpPr/>
              <p:nvPr/>
            </p:nvCxnSpPr>
            <p:spPr>
              <a:xfrm>
                <a:off x="3259830" y="3581081"/>
                <a:ext cx="52694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F276B557-168E-F7B2-5C1C-886ECED734E3}"/>
                  </a:ext>
                </a:extLst>
              </p:cNvPr>
              <p:cNvCxnSpPr/>
              <p:nvPr/>
            </p:nvCxnSpPr>
            <p:spPr>
              <a:xfrm>
                <a:off x="3259830" y="3941081"/>
                <a:ext cx="52694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129" name="Oval 128">
                <a:extLst>
                  <a:ext uri="{FF2B5EF4-FFF2-40B4-BE49-F238E27FC236}">
                    <a16:creationId xmlns:a16="http://schemas.microsoft.com/office/drawing/2014/main" id="{2FCC0410-7296-0BFC-DFF2-CD2E96EAB190}"/>
                  </a:ext>
                </a:extLst>
              </p:cNvPr>
              <p:cNvSpPr/>
              <p:nvPr/>
            </p:nvSpPr>
            <p:spPr>
              <a:xfrm>
                <a:off x="3216146" y="3581081"/>
                <a:ext cx="72000" cy="360000"/>
              </a:xfrm>
              <a:prstGeom prst="ellipse">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144" name="TextBox 143">
            <a:extLst>
              <a:ext uri="{FF2B5EF4-FFF2-40B4-BE49-F238E27FC236}">
                <a16:creationId xmlns:a16="http://schemas.microsoft.com/office/drawing/2014/main" id="{2E251797-F7B4-B9F3-05E4-2F244866AE44}"/>
              </a:ext>
            </a:extLst>
          </p:cNvPr>
          <p:cNvSpPr txBox="1"/>
          <p:nvPr/>
        </p:nvSpPr>
        <p:spPr>
          <a:xfrm>
            <a:off x="6093038" y="4428111"/>
            <a:ext cx="3790195" cy="923330"/>
          </a:xfrm>
          <a:prstGeom prst="rect">
            <a:avLst/>
          </a:prstGeom>
          <a:noFill/>
        </p:spPr>
        <p:txBody>
          <a:bodyPr wrap="square" rtlCol="0">
            <a:spAutoFit/>
          </a:bodyPr>
          <a:lstStyle/>
          <a:p>
            <a:r>
              <a:rPr lang="en-US" dirty="0"/>
              <a:t>Recall: </a:t>
            </a:r>
            <a:br>
              <a:rPr lang="en-US" dirty="0"/>
            </a:br>
            <a:r>
              <a:rPr lang="en-US" dirty="0"/>
              <a:t>this side acts like a capacitor, making use of capacitive loading.</a:t>
            </a:r>
            <a:endParaRPr lang="de-DE" dirty="0"/>
          </a:p>
        </p:txBody>
      </p:sp>
      <p:grpSp>
        <p:nvGrpSpPr>
          <p:cNvPr id="170" name="Group 169">
            <a:extLst>
              <a:ext uri="{FF2B5EF4-FFF2-40B4-BE49-F238E27FC236}">
                <a16:creationId xmlns:a16="http://schemas.microsoft.com/office/drawing/2014/main" id="{2AED682A-D73B-083B-9889-A7EB96203E22}"/>
              </a:ext>
            </a:extLst>
          </p:cNvPr>
          <p:cNvGrpSpPr/>
          <p:nvPr/>
        </p:nvGrpSpPr>
        <p:grpSpPr>
          <a:xfrm>
            <a:off x="7530917" y="2097959"/>
            <a:ext cx="2888661" cy="1080000"/>
            <a:chOff x="7530917" y="2097959"/>
            <a:chExt cx="2888661" cy="1080000"/>
          </a:xfrm>
        </p:grpSpPr>
        <p:grpSp>
          <p:nvGrpSpPr>
            <p:cNvPr id="102" name="Group 101">
              <a:extLst>
                <a:ext uri="{FF2B5EF4-FFF2-40B4-BE49-F238E27FC236}">
                  <a16:creationId xmlns:a16="http://schemas.microsoft.com/office/drawing/2014/main" id="{BBAB4A6F-FB47-F7A3-001A-3A303CC5FFB2}"/>
                </a:ext>
              </a:extLst>
            </p:cNvPr>
            <p:cNvGrpSpPr/>
            <p:nvPr/>
          </p:nvGrpSpPr>
          <p:grpSpPr>
            <a:xfrm>
              <a:off x="8007976" y="2097959"/>
              <a:ext cx="2411602" cy="1080000"/>
              <a:chOff x="1635583" y="2160000"/>
              <a:chExt cx="2794246" cy="1080000"/>
            </a:xfrm>
          </p:grpSpPr>
          <p:sp>
            <p:nvSpPr>
              <p:cNvPr id="105" name="Oval 104">
                <a:extLst>
                  <a:ext uri="{FF2B5EF4-FFF2-40B4-BE49-F238E27FC236}">
                    <a16:creationId xmlns:a16="http://schemas.microsoft.com/office/drawing/2014/main" id="{0AA19088-6278-D8FA-810D-053F5EC040C6}"/>
                  </a:ext>
                </a:extLst>
              </p:cNvPr>
              <p:cNvSpPr/>
              <p:nvPr/>
            </p:nvSpPr>
            <p:spPr>
              <a:xfrm>
                <a:off x="4213829" y="216000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3" name="Straight Connector 102">
                <a:extLst>
                  <a:ext uri="{FF2B5EF4-FFF2-40B4-BE49-F238E27FC236}">
                    <a16:creationId xmlns:a16="http://schemas.microsoft.com/office/drawing/2014/main" id="{036CA094-7941-4CE7-4857-345F5C97C6BC}"/>
                  </a:ext>
                </a:extLst>
              </p:cNvPr>
              <p:cNvCxnSpPr>
                <a:cxnSpLocks/>
              </p:cNvCxnSpPr>
              <p:nvPr/>
            </p:nvCxnSpPr>
            <p:spPr>
              <a:xfrm>
                <a:off x="1730725" y="2160000"/>
                <a:ext cx="26129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6A84CF48-48CA-D848-D5A8-394823588D4B}"/>
                  </a:ext>
                </a:extLst>
              </p:cNvPr>
              <p:cNvCxnSpPr>
                <a:cxnSpLocks/>
                <a:stCxn id="110" idx="4"/>
                <a:endCxn id="105" idx="4"/>
              </p:cNvCxnSpPr>
              <p:nvPr/>
            </p:nvCxnSpPr>
            <p:spPr>
              <a:xfrm>
                <a:off x="1743584" y="3240000"/>
                <a:ext cx="257824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Oval 105">
                <a:extLst>
                  <a:ext uri="{FF2B5EF4-FFF2-40B4-BE49-F238E27FC236}">
                    <a16:creationId xmlns:a16="http://schemas.microsoft.com/office/drawing/2014/main" id="{3B248A35-B6C3-AB1E-DF6A-8358075EBF92}"/>
                  </a:ext>
                </a:extLst>
              </p:cNvPr>
              <p:cNvSpPr/>
              <p:nvPr/>
            </p:nvSpPr>
            <p:spPr>
              <a:xfrm>
                <a:off x="4303137" y="2509825"/>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7" name="Straight Connector 106">
                <a:extLst>
                  <a:ext uri="{FF2B5EF4-FFF2-40B4-BE49-F238E27FC236}">
                    <a16:creationId xmlns:a16="http://schemas.microsoft.com/office/drawing/2014/main" id="{A90299F8-3DB8-1F32-7201-185A0EF8C83A}"/>
                  </a:ext>
                </a:extLst>
              </p:cNvPr>
              <p:cNvCxnSpPr>
                <a:cxnSpLocks/>
              </p:cNvCxnSpPr>
              <p:nvPr/>
            </p:nvCxnSpPr>
            <p:spPr>
              <a:xfrm>
                <a:off x="2160000" y="2520000"/>
                <a:ext cx="21836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EF531295-1B1C-896F-7739-6D4A4E60D657}"/>
                  </a:ext>
                </a:extLst>
              </p:cNvPr>
              <p:cNvCxnSpPr>
                <a:cxnSpLocks/>
              </p:cNvCxnSpPr>
              <p:nvPr/>
            </p:nvCxnSpPr>
            <p:spPr>
              <a:xfrm>
                <a:off x="2160000" y="2880000"/>
                <a:ext cx="2183685" cy="60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Oval 108">
                <a:extLst>
                  <a:ext uri="{FF2B5EF4-FFF2-40B4-BE49-F238E27FC236}">
                    <a16:creationId xmlns:a16="http://schemas.microsoft.com/office/drawing/2014/main" id="{8212931D-3685-A264-00F1-726EAF41A12F}"/>
                  </a:ext>
                </a:extLst>
              </p:cNvPr>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195C1912-92A4-F7AB-953F-58852421583A}"/>
                  </a:ext>
                </a:extLst>
              </p:cNvPr>
              <p:cNvSpPr/>
              <p:nvPr/>
            </p:nvSpPr>
            <p:spPr>
              <a:xfrm>
                <a:off x="1635583" y="2160000"/>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97" name="Oval 96">
              <a:extLst>
                <a:ext uri="{FF2B5EF4-FFF2-40B4-BE49-F238E27FC236}">
                  <a16:creationId xmlns:a16="http://schemas.microsoft.com/office/drawing/2014/main" id="{8231D8C6-957B-9E96-C6B5-5C67E8A54EB2}"/>
                </a:ext>
              </a:extLst>
            </p:cNvPr>
            <p:cNvSpPr/>
            <p:nvPr/>
          </p:nvSpPr>
          <p:spPr>
            <a:xfrm>
              <a:off x="8059017" y="2464056"/>
              <a:ext cx="6214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8" name="Straight Connector 97">
              <a:extLst>
                <a:ext uri="{FF2B5EF4-FFF2-40B4-BE49-F238E27FC236}">
                  <a16:creationId xmlns:a16="http://schemas.microsoft.com/office/drawing/2014/main" id="{2367D2D6-7B37-91EB-B94E-9E7873C81C8C}"/>
                </a:ext>
              </a:extLst>
            </p:cNvPr>
            <p:cNvCxnSpPr/>
            <p:nvPr/>
          </p:nvCxnSpPr>
          <p:spPr>
            <a:xfrm>
              <a:off x="7550890" y="2464056"/>
              <a:ext cx="550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D5786E56-1FEF-E82C-2A43-2F80573B6F08}"/>
                </a:ext>
              </a:extLst>
            </p:cNvPr>
            <p:cNvCxnSpPr/>
            <p:nvPr/>
          </p:nvCxnSpPr>
          <p:spPr>
            <a:xfrm>
              <a:off x="7550890" y="2824056"/>
              <a:ext cx="550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00" name="Oval 99">
              <a:extLst>
                <a:ext uri="{FF2B5EF4-FFF2-40B4-BE49-F238E27FC236}">
                  <a16:creationId xmlns:a16="http://schemas.microsoft.com/office/drawing/2014/main" id="{19330B0A-6970-3548-ACC1-855AFFC4D9E6}"/>
                </a:ext>
              </a:extLst>
            </p:cNvPr>
            <p:cNvSpPr/>
            <p:nvPr/>
          </p:nvSpPr>
          <p:spPr>
            <a:xfrm>
              <a:off x="7530917" y="2464056"/>
              <a:ext cx="6214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1" name="Group 170">
            <a:extLst>
              <a:ext uri="{FF2B5EF4-FFF2-40B4-BE49-F238E27FC236}">
                <a16:creationId xmlns:a16="http://schemas.microsoft.com/office/drawing/2014/main" id="{D8777A34-8443-EA67-D7D7-E25B7DF501BB}"/>
              </a:ext>
            </a:extLst>
          </p:cNvPr>
          <p:cNvGrpSpPr/>
          <p:nvPr/>
        </p:nvGrpSpPr>
        <p:grpSpPr>
          <a:xfrm>
            <a:off x="8036570" y="2097028"/>
            <a:ext cx="1974094" cy="1094453"/>
            <a:chOff x="8036570" y="2097028"/>
            <a:chExt cx="1974094" cy="1094453"/>
          </a:xfrm>
        </p:grpSpPr>
        <p:grpSp>
          <p:nvGrpSpPr>
            <p:cNvPr id="130" name="Group 129">
              <a:extLst>
                <a:ext uri="{FF2B5EF4-FFF2-40B4-BE49-F238E27FC236}">
                  <a16:creationId xmlns:a16="http://schemas.microsoft.com/office/drawing/2014/main" id="{F52937B4-94F4-F8CE-19A3-EC276A3B9C42}"/>
                </a:ext>
              </a:extLst>
            </p:cNvPr>
            <p:cNvGrpSpPr/>
            <p:nvPr/>
          </p:nvGrpSpPr>
          <p:grpSpPr>
            <a:xfrm>
              <a:off x="8036570" y="2110010"/>
              <a:ext cx="469817" cy="1057668"/>
              <a:chOff x="3868669" y="3256924"/>
              <a:chExt cx="469817" cy="1057668"/>
            </a:xfrm>
          </p:grpSpPr>
          <p:cxnSp>
            <p:nvCxnSpPr>
              <p:cNvPr id="131" name="Straight Arrow Connector 130">
                <a:extLst>
                  <a:ext uri="{FF2B5EF4-FFF2-40B4-BE49-F238E27FC236}">
                    <a16:creationId xmlns:a16="http://schemas.microsoft.com/office/drawing/2014/main" id="{735EA30C-32E2-ED3F-AD5C-AFB5CCB5D3A7}"/>
                  </a:ext>
                </a:extLst>
              </p:cNvPr>
              <p:cNvCxnSpPr/>
              <p:nvPr/>
            </p:nvCxnSpPr>
            <p:spPr>
              <a:xfrm flipH="1">
                <a:off x="3868669" y="3603941"/>
                <a:ext cx="433817" cy="609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301ECDE0-1977-FBB8-FC2B-69697C20F69F}"/>
                  </a:ext>
                </a:extLst>
              </p:cNvPr>
              <p:cNvCxnSpPr/>
              <p:nvPr/>
            </p:nvCxnSpPr>
            <p:spPr>
              <a:xfrm flipH="1">
                <a:off x="3890304" y="3963941"/>
                <a:ext cx="412182" cy="609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3" name="Straight Arrow Connector 132">
                <a:extLst>
                  <a:ext uri="{FF2B5EF4-FFF2-40B4-BE49-F238E27FC236}">
                    <a16:creationId xmlns:a16="http://schemas.microsoft.com/office/drawing/2014/main" id="{520D713C-940A-DA5C-3FEF-8E019B4E54F0}"/>
                  </a:ext>
                </a:extLst>
              </p:cNvPr>
              <p:cNvCxnSpPr/>
              <p:nvPr/>
            </p:nvCxnSpPr>
            <p:spPr>
              <a:xfrm flipH="1">
                <a:off x="3931589" y="3966990"/>
                <a:ext cx="366355" cy="1878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4" name="Straight Arrow Connector 133">
                <a:extLst>
                  <a:ext uri="{FF2B5EF4-FFF2-40B4-BE49-F238E27FC236}">
                    <a16:creationId xmlns:a16="http://schemas.microsoft.com/office/drawing/2014/main" id="{54CF9AA7-FB67-605B-E3BF-80EB607BDDD7}"/>
                  </a:ext>
                </a:extLst>
              </p:cNvPr>
              <p:cNvCxnSpPr/>
              <p:nvPr/>
            </p:nvCxnSpPr>
            <p:spPr>
              <a:xfrm flipH="1" flipV="1">
                <a:off x="3897417" y="3447797"/>
                <a:ext cx="405069" cy="15614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5" name="Straight Arrow Connector 134">
                <a:extLst>
                  <a:ext uri="{FF2B5EF4-FFF2-40B4-BE49-F238E27FC236}">
                    <a16:creationId xmlns:a16="http://schemas.microsoft.com/office/drawing/2014/main" id="{EBFDEAF0-3340-BC0B-ED98-3C14AA2657A1}"/>
                  </a:ext>
                </a:extLst>
              </p:cNvPr>
              <p:cNvCxnSpPr/>
              <p:nvPr/>
            </p:nvCxnSpPr>
            <p:spPr>
              <a:xfrm flipH="1" flipV="1">
                <a:off x="4046523" y="3256924"/>
                <a:ext cx="261227" cy="33702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36" name="Straight Arrow Connector 135">
                <a:extLst>
                  <a:ext uri="{FF2B5EF4-FFF2-40B4-BE49-F238E27FC236}">
                    <a16:creationId xmlns:a16="http://schemas.microsoft.com/office/drawing/2014/main" id="{582BF973-2DA0-0B9E-67E3-8F0E5F9F28CC}"/>
                  </a:ext>
                </a:extLst>
              </p:cNvPr>
              <p:cNvCxnSpPr/>
              <p:nvPr/>
            </p:nvCxnSpPr>
            <p:spPr>
              <a:xfrm flipH="1">
                <a:off x="3969418" y="3978792"/>
                <a:ext cx="369068" cy="3358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146" name="Straight Arrow Connector 145">
              <a:extLst>
                <a:ext uri="{FF2B5EF4-FFF2-40B4-BE49-F238E27FC236}">
                  <a16:creationId xmlns:a16="http://schemas.microsoft.com/office/drawing/2014/main" id="{CE02962D-227D-E971-2D89-280187F4CCBE}"/>
                </a:ext>
              </a:extLst>
            </p:cNvPr>
            <p:cNvCxnSpPr>
              <a:cxnSpLocks/>
            </p:cNvCxnSpPr>
            <p:nvPr/>
          </p:nvCxnSpPr>
          <p:spPr>
            <a:xfrm flipV="1">
              <a:off x="8721129" y="2097028"/>
              <a:ext cx="0" cy="36702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5" name="Straight Arrow Connector 154">
              <a:extLst>
                <a:ext uri="{FF2B5EF4-FFF2-40B4-BE49-F238E27FC236}">
                  <a16:creationId xmlns:a16="http://schemas.microsoft.com/office/drawing/2014/main" id="{448C028B-4772-36D2-C6A0-A6A0196F7EED}"/>
                </a:ext>
              </a:extLst>
            </p:cNvPr>
            <p:cNvCxnSpPr>
              <a:cxnSpLocks/>
            </p:cNvCxnSpPr>
            <p:nvPr/>
          </p:nvCxnSpPr>
          <p:spPr>
            <a:xfrm flipV="1">
              <a:off x="9481747"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6" name="Straight Arrow Connector 155">
              <a:extLst>
                <a:ext uri="{FF2B5EF4-FFF2-40B4-BE49-F238E27FC236}">
                  <a16:creationId xmlns:a16="http://schemas.microsoft.com/office/drawing/2014/main" id="{7E9DCAC3-0F41-67F1-49CC-F5CD79D55A8E}"/>
                </a:ext>
              </a:extLst>
            </p:cNvPr>
            <p:cNvCxnSpPr>
              <a:cxnSpLocks/>
            </p:cNvCxnSpPr>
            <p:nvPr/>
          </p:nvCxnSpPr>
          <p:spPr>
            <a:xfrm flipV="1">
              <a:off x="8941624"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7" name="Straight Arrow Connector 156">
              <a:extLst>
                <a:ext uri="{FF2B5EF4-FFF2-40B4-BE49-F238E27FC236}">
                  <a16:creationId xmlns:a16="http://schemas.microsoft.com/office/drawing/2014/main" id="{C600D1F3-182F-4C82-1427-2A1204742740}"/>
                </a:ext>
              </a:extLst>
            </p:cNvPr>
            <p:cNvCxnSpPr>
              <a:cxnSpLocks/>
            </p:cNvCxnSpPr>
            <p:nvPr/>
          </p:nvCxnSpPr>
          <p:spPr>
            <a:xfrm flipV="1">
              <a:off x="9197118"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6E54641D-5279-3A62-B18E-B9F267760751}"/>
                </a:ext>
              </a:extLst>
            </p:cNvPr>
            <p:cNvCxnSpPr>
              <a:cxnSpLocks/>
            </p:cNvCxnSpPr>
            <p:nvPr/>
          </p:nvCxnSpPr>
          <p:spPr>
            <a:xfrm flipV="1">
              <a:off x="9748447" y="2124584"/>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59" name="Straight Arrow Connector 158">
              <a:extLst>
                <a:ext uri="{FF2B5EF4-FFF2-40B4-BE49-F238E27FC236}">
                  <a16:creationId xmlns:a16="http://schemas.microsoft.com/office/drawing/2014/main" id="{C7BAF439-4041-B663-9481-8907C8B494C8}"/>
                </a:ext>
              </a:extLst>
            </p:cNvPr>
            <p:cNvCxnSpPr>
              <a:cxnSpLocks/>
            </p:cNvCxnSpPr>
            <p:nvPr/>
          </p:nvCxnSpPr>
          <p:spPr>
            <a:xfrm flipV="1">
              <a:off x="10010664" y="2110010"/>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4E9A35E6-620A-546B-0E8A-A82FF0BA4A61}"/>
                </a:ext>
              </a:extLst>
            </p:cNvPr>
            <p:cNvCxnSpPr>
              <a:cxnSpLocks/>
            </p:cNvCxnSpPr>
            <p:nvPr/>
          </p:nvCxnSpPr>
          <p:spPr>
            <a:xfrm rot="10800000" flipV="1">
              <a:off x="9994266" y="2824454"/>
              <a:ext cx="0" cy="36702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5F03011F-CA42-A647-D50E-2331C40028F0}"/>
                </a:ext>
              </a:extLst>
            </p:cNvPr>
            <p:cNvCxnSpPr>
              <a:cxnSpLocks/>
            </p:cNvCxnSpPr>
            <p:nvPr/>
          </p:nvCxnSpPr>
          <p:spPr>
            <a:xfrm rot="10800000" flipV="1">
              <a:off x="9233648"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A9E38BEF-E842-A2C8-EF31-4B9B62CE739F}"/>
                </a:ext>
              </a:extLst>
            </p:cNvPr>
            <p:cNvCxnSpPr>
              <a:cxnSpLocks/>
            </p:cNvCxnSpPr>
            <p:nvPr/>
          </p:nvCxnSpPr>
          <p:spPr>
            <a:xfrm rot="10800000" flipV="1">
              <a:off x="9773771"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55E6F0F7-2C00-90AC-A4A6-BFE01625063C}"/>
                </a:ext>
              </a:extLst>
            </p:cNvPr>
            <p:cNvCxnSpPr>
              <a:cxnSpLocks/>
            </p:cNvCxnSpPr>
            <p:nvPr/>
          </p:nvCxnSpPr>
          <p:spPr>
            <a:xfrm rot="10800000" flipV="1">
              <a:off x="9518277"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391FBB5D-F612-5C8A-FA82-C5C8CEDB15BD}"/>
                </a:ext>
              </a:extLst>
            </p:cNvPr>
            <p:cNvCxnSpPr>
              <a:cxnSpLocks/>
            </p:cNvCxnSpPr>
            <p:nvPr/>
          </p:nvCxnSpPr>
          <p:spPr>
            <a:xfrm rot="10800000" flipV="1">
              <a:off x="8966948" y="2837902"/>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7" name="Straight Arrow Connector 166">
              <a:extLst>
                <a:ext uri="{FF2B5EF4-FFF2-40B4-BE49-F238E27FC236}">
                  <a16:creationId xmlns:a16="http://schemas.microsoft.com/office/drawing/2014/main" id="{31558CA3-AA20-79E0-BEEE-803791A096C5}"/>
                </a:ext>
              </a:extLst>
            </p:cNvPr>
            <p:cNvCxnSpPr>
              <a:cxnSpLocks/>
            </p:cNvCxnSpPr>
            <p:nvPr/>
          </p:nvCxnSpPr>
          <p:spPr>
            <a:xfrm rot="10800000" flipV="1">
              <a:off x="8704731" y="2852476"/>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
        <p:nvSpPr>
          <p:cNvPr id="3" name="TextBox 2">
            <a:extLst>
              <a:ext uri="{FF2B5EF4-FFF2-40B4-BE49-F238E27FC236}">
                <a16:creationId xmlns:a16="http://schemas.microsoft.com/office/drawing/2014/main" id="{3EF52C2E-778B-C54F-7B4A-C037E0A5E83D}"/>
              </a:ext>
            </a:extLst>
          </p:cNvPr>
          <p:cNvSpPr txBox="1"/>
          <p:nvPr/>
        </p:nvSpPr>
        <p:spPr>
          <a:xfrm>
            <a:off x="4708187" y="1238390"/>
            <a:ext cx="5065584" cy="369332"/>
          </a:xfrm>
          <a:prstGeom prst="rect">
            <a:avLst/>
          </a:prstGeom>
          <a:noFill/>
        </p:spPr>
        <p:txBody>
          <a:bodyPr wrap="square" rtlCol="0">
            <a:spAutoFit/>
          </a:bodyPr>
          <a:lstStyle/>
          <a:p>
            <a:r>
              <a:rPr lang="en-US" dirty="0"/>
              <a:t>Only remains to look at the last example…</a:t>
            </a:r>
            <a:endParaRPr lang="en-GB" dirty="0"/>
          </a:p>
        </p:txBody>
      </p:sp>
      <p:cxnSp>
        <p:nvCxnSpPr>
          <p:cNvPr id="5" name="Straight Arrow Connector 4">
            <a:extLst>
              <a:ext uri="{FF2B5EF4-FFF2-40B4-BE49-F238E27FC236}">
                <a16:creationId xmlns:a16="http://schemas.microsoft.com/office/drawing/2014/main" id="{E877E03D-01D2-F353-49EE-71A6D9306A2B}"/>
              </a:ext>
            </a:extLst>
          </p:cNvPr>
          <p:cNvCxnSpPr/>
          <p:nvPr/>
        </p:nvCxnSpPr>
        <p:spPr bwMode="auto">
          <a:xfrm flipV="1">
            <a:off x="6601838" y="3083390"/>
            <a:ext cx="1224199" cy="140430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393846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680FBF87-8091-210E-19BE-B9DB70506DF0}"/>
              </a:ext>
            </a:extLst>
          </p:cNvPr>
          <p:cNvSpPr>
            <a:spLocks noChangeArrowheads="1"/>
          </p:cNvSpPr>
          <p:nvPr/>
        </p:nvSpPr>
        <p:spPr bwMode="auto">
          <a:xfrm>
            <a:off x="2166026" y="-38702"/>
            <a:ext cx="6673174" cy="950413"/>
          </a:xfrm>
          <a:prstGeom prst="rect">
            <a:avLst/>
          </a:prstGeom>
          <a:noFill/>
          <a:ln w="9525">
            <a:noFill/>
            <a:miter lim="800000"/>
            <a:headEnd/>
            <a:tailEnd/>
          </a:ln>
          <a:effectLst/>
        </p:spPr>
        <p:txBody>
          <a:bodyPr anchor="ctr"/>
          <a:lstStyle/>
          <a:p>
            <a:pPr>
              <a:spcBef>
                <a:spcPct val="0"/>
              </a:spcBef>
            </a:pPr>
            <a:r>
              <a:rPr kumimoji="1" lang="en-GB" sz="3200" b="1" dirty="0">
                <a:solidFill>
                  <a:srgbClr val="000099"/>
                </a:solidFill>
                <a:latin typeface="+mj-lt"/>
                <a:ea typeface="+mj-ea"/>
                <a:cs typeface="+mj-cs"/>
              </a:rPr>
              <a:t>QW-Cavity</a:t>
            </a:r>
            <a:r>
              <a:rPr lang="en-GB" sz="3600" b="1" kern="0" dirty="0">
                <a:solidFill>
                  <a:srgbClr val="0070C0"/>
                </a:solidFill>
                <a:latin typeface="+mj-lt"/>
                <a:ea typeface="+mj-ea"/>
                <a:cs typeface="+mj-cs"/>
              </a:rPr>
              <a:t> </a:t>
            </a:r>
            <a:r>
              <a:rPr kumimoji="1" lang="en-GB" sz="3200" b="1" dirty="0">
                <a:solidFill>
                  <a:srgbClr val="000099"/>
                </a:solidFill>
                <a:latin typeface="+mj-lt"/>
                <a:ea typeface="+mj-ea"/>
                <a:cs typeface="+mj-cs"/>
              </a:rPr>
              <a:t>at HIE-Isolde (CERN)</a:t>
            </a:r>
          </a:p>
        </p:txBody>
      </p:sp>
      <p:pic>
        <p:nvPicPr>
          <p:cNvPr id="7" name="Picture 6" descr="A close-up of a copper tube&#10;&#10;Description automatically generated">
            <a:extLst>
              <a:ext uri="{FF2B5EF4-FFF2-40B4-BE49-F238E27FC236}">
                <a16:creationId xmlns:a16="http://schemas.microsoft.com/office/drawing/2014/main" id="{6EF98425-8327-0935-FD24-3D2EB01007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7302" y="1354558"/>
            <a:ext cx="3038841" cy="3198780"/>
          </a:xfrm>
          <a:prstGeom prst="rect">
            <a:avLst/>
          </a:prstGeom>
        </p:spPr>
      </p:pic>
      <p:pic>
        <p:nvPicPr>
          <p:cNvPr id="9" name="Picture 8">
            <a:extLst>
              <a:ext uri="{FF2B5EF4-FFF2-40B4-BE49-F238E27FC236}">
                <a16:creationId xmlns:a16="http://schemas.microsoft.com/office/drawing/2014/main" id="{A609925C-CD2C-F962-DC2C-8F136C14ACB3}"/>
              </a:ext>
            </a:extLst>
          </p:cNvPr>
          <p:cNvPicPr>
            <a:picLocks noChangeAspect="1"/>
          </p:cNvPicPr>
          <p:nvPr/>
        </p:nvPicPr>
        <p:blipFill rotWithShape="1">
          <a:blip r:embed="rId3">
            <a:extLst>
              <a:ext uri="{28A0092B-C50C-407E-A947-70E740481C1C}">
                <a14:useLocalDpi xmlns:a14="http://schemas.microsoft.com/office/drawing/2010/main" val="0"/>
              </a:ext>
            </a:extLst>
          </a:blip>
          <a:srcRect l="10660" t="-1" r="13833" b="972"/>
          <a:stretch/>
        </p:blipFill>
        <p:spPr>
          <a:xfrm>
            <a:off x="787401" y="899613"/>
            <a:ext cx="1663700" cy="4040688"/>
          </a:xfrm>
          <a:prstGeom prst="rect">
            <a:avLst/>
          </a:prstGeom>
        </p:spPr>
      </p:pic>
      <p:pic>
        <p:nvPicPr>
          <p:cNvPr id="13" name="Picture 12" descr="A machine with copper pipes&#10;&#10;Description automatically generated">
            <a:extLst>
              <a:ext uri="{FF2B5EF4-FFF2-40B4-BE49-F238E27FC236}">
                <a16:creationId xmlns:a16="http://schemas.microsoft.com/office/drawing/2014/main" id="{2007A210-D121-FC0C-7808-25BD275D48E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3949" y="805949"/>
            <a:ext cx="5885001" cy="4413751"/>
          </a:xfrm>
          <a:prstGeom prst="rect">
            <a:avLst/>
          </a:prstGeom>
        </p:spPr>
      </p:pic>
      <p:sp>
        <p:nvSpPr>
          <p:cNvPr id="17" name="TextBox 16">
            <a:extLst>
              <a:ext uri="{FF2B5EF4-FFF2-40B4-BE49-F238E27FC236}">
                <a16:creationId xmlns:a16="http://schemas.microsoft.com/office/drawing/2014/main" id="{16DD2362-1D01-3333-2834-73C7999674DC}"/>
              </a:ext>
            </a:extLst>
          </p:cNvPr>
          <p:cNvSpPr txBox="1"/>
          <p:nvPr/>
        </p:nvSpPr>
        <p:spPr>
          <a:xfrm>
            <a:off x="10156342" y="5288244"/>
            <a:ext cx="1911677" cy="276999"/>
          </a:xfrm>
          <a:prstGeom prst="rect">
            <a:avLst/>
          </a:prstGeom>
          <a:noFill/>
        </p:spPr>
        <p:txBody>
          <a:bodyPr wrap="none" rtlCol="0">
            <a:spAutoFit/>
          </a:bodyPr>
          <a:lstStyle/>
          <a:p>
            <a:pPr algn="r" defTabSz="422041"/>
            <a:r>
              <a:rPr lang="en-GB" sz="1200" dirty="0">
                <a:solidFill>
                  <a:prstClr val="black"/>
                </a:solidFill>
              </a:rPr>
              <a:t>Images: F. </a:t>
            </a:r>
            <a:r>
              <a:rPr lang="en-GB" sz="1200" dirty="0" err="1">
                <a:solidFill>
                  <a:prstClr val="black"/>
                </a:solidFill>
              </a:rPr>
              <a:t>Gerigk</a:t>
            </a:r>
            <a:r>
              <a:rPr lang="en-GB" sz="1200" dirty="0">
                <a:solidFill>
                  <a:prstClr val="black"/>
                </a:solidFill>
              </a:rPr>
              <a:t>, CERN</a:t>
            </a:r>
            <a:endParaRPr lang="en-US" sz="1200" dirty="0">
              <a:solidFill>
                <a:prstClr val="black"/>
              </a:solidFill>
            </a:endParaRPr>
          </a:p>
        </p:txBody>
      </p:sp>
      <p:sp>
        <p:nvSpPr>
          <p:cNvPr id="18" name="TextBox 17">
            <a:extLst>
              <a:ext uri="{FF2B5EF4-FFF2-40B4-BE49-F238E27FC236}">
                <a16:creationId xmlns:a16="http://schemas.microsoft.com/office/drawing/2014/main" id="{8C4E6D94-F6E7-C11B-DFCB-FBEB5CE84B6D}"/>
              </a:ext>
            </a:extLst>
          </p:cNvPr>
          <p:cNvSpPr txBox="1"/>
          <p:nvPr/>
        </p:nvSpPr>
        <p:spPr>
          <a:xfrm>
            <a:off x="287449" y="5160419"/>
            <a:ext cx="5679760" cy="774251"/>
          </a:xfrm>
          <a:prstGeom prst="rect">
            <a:avLst/>
          </a:prstGeom>
          <a:noFill/>
        </p:spPr>
        <p:txBody>
          <a:bodyPr wrap="none" rtlCol="0">
            <a:spAutoFit/>
          </a:bodyPr>
          <a:lstStyle/>
          <a:p>
            <a:pPr marL="285750" indent="-285750" defTabSz="422041">
              <a:buFont typeface="Arial" panose="020B0604020202020204" pitchFamily="34" charset="0"/>
              <a:buChar char="•"/>
            </a:pPr>
            <a:r>
              <a:rPr lang="en-GB" sz="1477" dirty="0">
                <a:solidFill>
                  <a:prstClr val="black"/>
                </a:solidFill>
              </a:rPr>
              <a:t>Accelerator for radioactive ion beams of REX-Isolde at CERN.</a:t>
            </a:r>
          </a:p>
          <a:p>
            <a:pPr marL="285750" indent="-285750" defTabSz="422041">
              <a:buFont typeface="Arial" panose="020B0604020202020204" pitchFamily="34" charset="0"/>
              <a:buChar char="•"/>
            </a:pPr>
            <a:r>
              <a:rPr lang="en-GB" sz="1477" dirty="0">
                <a:solidFill>
                  <a:prstClr val="black"/>
                </a:solidFill>
              </a:rPr>
              <a:t>100 MHz superconducting Nb on Cu structure.</a:t>
            </a:r>
          </a:p>
          <a:p>
            <a:pPr marL="285750" indent="-285750" defTabSz="422041">
              <a:buFont typeface="Arial" panose="020B0604020202020204" pitchFamily="34" charset="0"/>
              <a:buChar char="•"/>
            </a:pPr>
            <a:r>
              <a:rPr lang="en-GB" sz="1477" dirty="0">
                <a:solidFill>
                  <a:prstClr val="black"/>
                </a:solidFill>
              </a:rPr>
              <a:t>6 MV with Q &gt; 5 x 10</a:t>
            </a:r>
            <a:r>
              <a:rPr lang="en-GB" sz="1477" baseline="30000" dirty="0">
                <a:solidFill>
                  <a:prstClr val="black"/>
                </a:solidFill>
              </a:rPr>
              <a:t>8</a:t>
            </a:r>
          </a:p>
        </p:txBody>
      </p:sp>
      <p:sp>
        <p:nvSpPr>
          <p:cNvPr id="19" name="TextBox 18">
            <a:extLst>
              <a:ext uri="{FF2B5EF4-FFF2-40B4-BE49-F238E27FC236}">
                <a16:creationId xmlns:a16="http://schemas.microsoft.com/office/drawing/2014/main" id="{59B0311C-4203-A8D1-EA91-29BB222842B9}"/>
              </a:ext>
            </a:extLst>
          </p:cNvPr>
          <p:cNvSpPr txBox="1"/>
          <p:nvPr/>
        </p:nvSpPr>
        <p:spPr>
          <a:xfrm>
            <a:off x="6157709" y="5264599"/>
            <a:ext cx="4605748" cy="319639"/>
          </a:xfrm>
          <a:prstGeom prst="rect">
            <a:avLst/>
          </a:prstGeom>
          <a:noFill/>
        </p:spPr>
        <p:txBody>
          <a:bodyPr wrap="none" rtlCol="0">
            <a:spAutoFit/>
          </a:bodyPr>
          <a:lstStyle/>
          <a:p>
            <a:pPr marL="285750" indent="-285750" defTabSz="422041">
              <a:buFont typeface="Arial" panose="020B0604020202020204" pitchFamily="34" charset="0"/>
              <a:buChar char="•"/>
            </a:pPr>
            <a:r>
              <a:rPr lang="en-GB" sz="1477" dirty="0">
                <a:solidFill>
                  <a:prstClr val="black"/>
                </a:solidFill>
              </a:rPr>
              <a:t>Consisting of 4 cryomodules with 5 cavities each.</a:t>
            </a:r>
          </a:p>
        </p:txBody>
      </p:sp>
      <p:grpSp>
        <p:nvGrpSpPr>
          <p:cNvPr id="11" name="Group 10">
            <a:extLst>
              <a:ext uri="{FF2B5EF4-FFF2-40B4-BE49-F238E27FC236}">
                <a16:creationId xmlns:a16="http://schemas.microsoft.com/office/drawing/2014/main" id="{9B0EE660-F31A-ADF5-DF1B-5E1534643802}"/>
              </a:ext>
            </a:extLst>
          </p:cNvPr>
          <p:cNvGrpSpPr/>
          <p:nvPr/>
        </p:nvGrpSpPr>
        <p:grpSpPr>
          <a:xfrm>
            <a:off x="4102100" y="2548614"/>
            <a:ext cx="6835459" cy="4009448"/>
            <a:chOff x="4102100" y="2548614"/>
            <a:chExt cx="6835459" cy="4009448"/>
          </a:xfrm>
        </p:grpSpPr>
        <p:sp>
          <p:nvSpPr>
            <p:cNvPr id="3" name="Rectangle 2">
              <a:extLst>
                <a:ext uri="{FF2B5EF4-FFF2-40B4-BE49-F238E27FC236}">
                  <a16:creationId xmlns:a16="http://schemas.microsoft.com/office/drawing/2014/main" id="{CF581732-91C6-1BC0-60B0-2F9A143F3B43}"/>
                </a:ext>
              </a:extLst>
            </p:cNvPr>
            <p:cNvSpPr/>
            <p:nvPr/>
          </p:nvSpPr>
          <p:spPr>
            <a:xfrm>
              <a:off x="4102100" y="2548614"/>
              <a:ext cx="6835459" cy="40094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extBox 1">
              <a:extLst>
                <a:ext uri="{FF2B5EF4-FFF2-40B4-BE49-F238E27FC236}">
                  <a16:creationId xmlns:a16="http://schemas.microsoft.com/office/drawing/2014/main" id="{F2D00F98-CFD4-14A8-64C3-153B64FBB151}"/>
                </a:ext>
              </a:extLst>
            </p:cNvPr>
            <p:cNvSpPr txBox="1"/>
            <p:nvPr/>
          </p:nvSpPr>
          <p:spPr>
            <a:xfrm>
              <a:off x="4503117" y="2637808"/>
              <a:ext cx="5251657" cy="276999"/>
            </a:xfrm>
            <a:prstGeom prst="rect">
              <a:avLst/>
            </a:prstGeom>
            <a:solidFill>
              <a:schemeClr val="bg1"/>
            </a:solidFill>
          </p:spPr>
          <p:txBody>
            <a:bodyPr wrap="square" lIns="0" tIns="0" rIns="0" bIns="0" rtlCol="0">
              <a:spAutoFit/>
            </a:bodyPr>
            <a:lstStyle/>
            <a:p>
              <a:pPr algn="l"/>
              <a:r>
                <a:rPr lang="en-CH" dirty="0"/>
                <a:t>Small side-remark for mechanical engineers:</a:t>
              </a:r>
            </a:p>
          </p:txBody>
        </p:sp>
        <p:pic>
          <p:nvPicPr>
            <p:cNvPr id="6" name="Picture 5" descr="Diagram of a diagram of a vacuum space&#10;&#10;Description automatically generated">
              <a:extLst>
                <a:ext uri="{FF2B5EF4-FFF2-40B4-BE49-F238E27FC236}">
                  <a16:creationId xmlns:a16="http://schemas.microsoft.com/office/drawing/2014/main" id="{F2B6C8B2-D906-F8D5-E621-2CDB733528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6722" y="2930624"/>
              <a:ext cx="2852224" cy="3502098"/>
            </a:xfrm>
            <a:prstGeom prst="rect">
              <a:avLst/>
            </a:prstGeom>
          </p:spPr>
        </p:pic>
        <p:sp>
          <p:nvSpPr>
            <p:cNvPr id="8" name="TextBox 7">
              <a:extLst>
                <a:ext uri="{FF2B5EF4-FFF2-40B4-BE49-F238E27FC236}">
                  <a16:creationId xmlns:a16="http://schemas.microsoft.com/office/drawing/2014/main" id="{2CD37FA5-0E5A-0E48-715A-84AF55768F13}"/>
                </a:ext>
              </a:extLst>
            </p:cNvPr>
            <p:cNvSpPr txBox="1"/>
            <p:nvPr/>
          </p:nvSpPr>
          <p:spPr>
            <a:xfrm>
              <a:off x="7128945" y="3124719"/>
              <a:ext cx="3752849" cy="2215991"/>
            </a:xfrm>
            <a:prstGeom prst="rect">
              <a:avLst/>
            </a:prstGeom>
            <a:solidFill>
              <a:schemeClr val="bg1"/>
            </a:solidFill>
          </p:spPr>
          <p:txBody>
            <a:bodyPr wrap="square" lIns="0" tIns="0" rIns="0" bIns="0" rtlCol="0">
              <a:spAutoFit/>
            </a:bodyPr>
            <a:lstStyle/>
            <a:p>
              <a:pPr algn="l"/>
              <a:r>
                <a:rPr lang="en-CH" dirty="0"/>
                <a:t>New technology came with unforeseen problems: the inner conductor was made hollow for weight reasons, but then started to vibrate heavily.</a:t>
              </a:r>
            </a:p>
            <a:p>
              <a:pPr algn="l"/>
              <a:r>
                <a:rPr lang="en-CH" dirty="0"/>
                <a:t>Suggested solution: filled with heavy SS-spheres which work as suppressors.</a:t>
              </a:r>
            </a:p>
          </p:txBody>
        </p:sp>
        <p:sp>
          <p:nvSpPr>
            <p:cNvPr id="10" name="TextBox 9">
              <a:extLst>
                <a:ext uri="{FF2B5EF4-FFF2-40B4-BE49-F238E27FC236}">
                  <a16:creationId xmlns:a16="http://schemas.microsoft.com/office/drawing/2014/main" id="{C572555D-08E5-5520-AD93-86966660F0A1}"/>
                </a:ext>
              </a:extLst>
            </p:cNvPr>
            <p:cNvSpPr txBox="1"/>
            <p:nvPr/>
          </p:nvSpPr>
          <p:spPr>
            <a:xfrm>
              <a:off x="7128945" y="5998326"/>
              <a:ext cx="3752849" cy="184666"/>
            </a:xfrm>
            <a:prstGeom prst="rect">
              <a:avLst/>
            </a:prstGeom>
            <a:solidFill>
              <a:schemeClr val="bg1"/>
            </a:solidFill>
          </p:spPr>
          <p:txBody>
            <a:bodyPr wrap="square" lIns="0" tIns="0" rIns="0" bIns="0" rtlCol="0">
              <a:spAutoFit/>
            </a:bodyPr>
            <a:lstStyle/>
            <a:p>
              <a:pPr algn="l"/>
              <a:r>
                <a:rPr lang="en-CH" sz="1200" dirty="0"/>
                <a:t>Image: A. Roy, APAC 2007, THYMA04 </a:t>
              </a:r>
            </a:p>
          </p:txBody>
        </p:sp>
      </p:grpSp>
    </p:spTree>
    <p:extLst>
      <p:ext uri="{BB962C8B-B14F-4D97-AF65-F5344CB8AC3E}">
        <p14:creationId xmlns:p14="http://schemas.microsoft.com/office/powerpoint/2010/main" val="245643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BB1C2D88-84E6-B6A2-292A-724E36196C79}"/>
              </a:ext>
            </a:extLst>
          </p:cNvPr>
          <p:cNvSpPr>
            <a:spLocks noChangeArrowheads="1"/>
          </p:cNvSpPr>
          <p:nvPr/>
        </p:nvSpPr>
        <p:spPr bwMode="auto">
          <a:xfrm>
            <a:off x="1387812" y="164283"/>
            <a:ext cx="6754611" cy="666419"/>
          </a:xfrm>
          <a:prstGeom prst="rect">
            <a:avLst/>
          </a:prstGeom>
          <a:noFill/>
          <a:ln w="9525">
            <a:noFill/>
            <a:miter lim="800000"/>
            <a:headEnd/>
            <a:tailEnd/>
          </a:ln>
          <a:effectLst/>
        </p:spPr>
        <p:txBody>
          <a:bodyPr anchor="ctr"/>
          <a:lstStyle/>
          <a:p>
            <a:pPr>
              <a:spcBef>
                <a:spcPct val="0"/>
              </a:spcBef>
            </a:pPr>
            <a:r>
              <a:rPr kumimoji="1" lang="en-GB" sz="3200" b="1" dirty="0">
                <a:solidFill>
                  <a:srgbClr val="000099"/>
                </a:solidFill>
                <a:latin typeface="+mj-lt"/>
                <a:ea typeface="+mj-ea"/>
                <a:cs typeface="+mj-cs"/>
              </a:rPr>
              <a:t>Exotic</a:t>
            </a:r>
            <a:r>
              <a:rPr lang="en-GB" sz="3600" b="1" kern="0" dirty="0">
                <a:solidFill>
                  <a:srgbClr val="0070C0"/>
                </a:solidFill>
                <a:latin typeface="+mj-lt"/>
                <a:ea typeface="+mj-ea"/>
                <a:cs typeface="+mj-cs"/>
              </a:rPr>
              <a:t> </a:t>
            </a:r>
            <a:r>
              <a:rPr kumimoji="1" lang="en-GB" sz="3200" b="1" dirty="0">
                <a:solidFill>
                  <a:srgbClr val="000099"/>
                </a:solidFill>
                <a:latin typeface="+mj-lt"/>
                <a:ea typeface="+mj-ea"/>
                <a:cs typeface="+mj-cs"/>
              </a:rPr>
              <a:t>TEM-Cavity (Spoke Cavity)</a:t>
            </a:r>
          </a:p>
        </p:txBody>
      </p:sp>
      <p:grpSp>
        <p:nvGrpSpPr>
          <p:cNvPr id="9" name="Group 8">
            <a:extLst>
              <a:ext uri="{FF2B5EF4-FFF2-40B4-BE49-F238E27FC236}">
                <a16:creationId xmlns:a16="http://schemas.microsoft.com/office/drawing/2014/main" id="{F876C034-1584-DAA3-BB76-98027D8216C9}"/>
              </a:ext>
            </a:extLst>
          </p:cNvPr>
          <p:cNvGrpSpPr/>
          <p:nvPr/>
        </p:nvGrpSpPr>
        <p:grpSpPr>
          <a:xfrm>
            <a:off x="201409" y="1133977"/>
            <a:ext cx="5765800" cy="4440943"/>
            <a:chOff x="201409" y="1133977"/>
            <a:chExt cx="5765800" cy="4440943"/>
          </a:xfrm>
        </p:grpSpPr>
        <p:pic>
          <p:nvPicPr>
            <p:cNvPr id="7" name="Picture 6" descr="A blue and pink object with holes&#10;&#10;Description automatically generated with medium confidence">
              <a:extLst>
                <a:ext uri="{FF2B5EF4-FFF2-40B4-BE49-F238E27FC236}">
                  <a16:creationId xmlns:a16="http://schemas.microsoft.com/office/drawing/2014/main" id="{5DFC5080-6227-3ACB-BDA5-4DC09340AD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409" y="1133977"/>
              <a:ext cx="5765800" cy="4076700"/>
            </a:xfrm>
            <a:prstGeom prst="rect">
              <a:avLst/>
            </a:prstGeom>
          </p:spPr>
        </p:pic>
        <p:sp>
          <p:nvSpPr>
            <p:cNvPr id="8" name="TextBox 7">
              <a:extLst>
                <a:ext uri="{FF2B5EF4-FFF2-40B4-BE49-F238E27FC236}">
                  <a16:creationId xmlns:a16="http://schemas.microsoft.com/office/drawing/2014/main" id="{4F1F9A44-44A9-CD75-62DB-936EF0EC399C}"/>
                </a:ext>
              </a:extLst>
            </p:cNvPr>
            <p:cNvSpPr txBox="1"/>
            <p:nvPr/>
          </p:nvSpPr>
          <p:spPr>
            <a:xfrm>
              <a:off x="990663" y="5297921"/>
              <a:ext cx="2868669" cy="276999"/>
            </a:xfrm>
            <a:prstGeom prst="rect">
              <a:avLst/>
            </a:prstGeom>
            <a:noFill/>
          </p:spPr>
          <p:txBody>
            <a:bodyPr wrap="none" rtlCol="0">
              <a:spAutoFit/>
            </a:bodyPr>
            <a:lstStyle/>
            <a:p>
              <a:pPr algn="r" defTabSz="422041"/>
              <a:r>
                <a:rPr lang="en-GB" sz="1200" dirty="0">
                  <a:solidFill>
                    <a:prstClr val="black"/>
                  </a:solidFill>
                </a:rPr>
                <a:t>Image: F. </a:t>
              </a:r>
              <a:r>
                <a:rPr lang="en-GB" sz="1200" dirty="0" err="1">
                  <a:solidFill>
                    <a:prstClr val="black"/>
                  </a:solidFill>
                </a:rPr>
                <a:t>Gerigk</a:t>
              </a:r>
              <a:r>
                <a:rPr lang="en-GB" sz="1200" dirty="0">
                  <a:solidFill>
                    <a:prstClr val="black"/>
                  </a:solidFill>
                </a:rPr>
                <a:t>, RF CAS Berlin 2024. </a:t>
              </a:r>
              <a:endParaRPr lang="en-US" sz="1200" dirty="0">
                <a:solidFill>
                  <a:prstClr val="black"/>
                </a:solidFill>
              </a:endParaRPr>
            </a:p>
          </p:txBody>
        </p:sp>
      </p:grpSp>
      <p:sp>
        <p:nvSpPr>
          <p:cNvPr id="10" name="TextBox 9">
            <a:extLst>
              <a:ext uri="{FF2B5EF4-FFF2-40B4-BE49-F238E27FC236}">
                <a16:creationId xmlns:a16="http://schemas.microsoft.com/office/drawing/2014/main" id="{457711C5-2266-BF50-607A-349BC6AE3BDE}"/>
              </a:ext>
            </a:extLst>
          </p:cNvPr>
          <p:cNvSpPr txBox="1"/>
          <p:nvPr/>
        </p:nvSpPr>
        <p:spPr>
          <a:xfrm>
            <a:off x="6618424" y="2965909"/>
            <a:ext cx="5179807" cy="138499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CH" dirty="0"/>
              <a:t>Spoke cavities are made of 1…n combined </a:t>
            </a:r>
            <a:br>
              <a:rPr lang="en-CH" dirty="0"/>
            </a:br>
            <a:r>
              <a:rPr lang="en-GB" sz="1800" b="1" dirty="0">
                <a:solidFill>
                  <a:srgbClr val="C0504D"/>
                </a:solidFill>
                <a:latin typeface="Symbol" panose="05050102010706020507" pitchFamily="18" charset="2"/>
                <a:cs typeface="Times New Roman" pitchFamily="18" charset="0"/>
                <a:sym typeface="Wingdings" pitchFamily="2" charset="2"/>
              </a:rPr>
              <a:t>l</a:t>
            </a:r>
            <a:r>
              <a:rPr lang="en-GB" sz="1800" b="1" dirty="0">
                <a:solidFill>
                  <a:srgbClr val="C0504D"/>
                </a:solidFill>
                <a:latin typeface="Constantia" pitchFamily="18" charset="0"/>
                <a:cs typeface="Times New Roman" pitchFamily="18" charset="0"/>
                <a:sym typeface="Wingdings" pitchFamily="2" charset="2"/>
              </a:rPr>
              <a:t>/2 </a:t>
            </a:r>
            <a:r>
              <a:rPr lang="en-GB" dirty="0">
                <a:sym typeface="Wingdings" pitchFamily="2" charset="2"/>
              </a:rPr>
              <a:t>–wave TEM cavities.</a:t>
            </a:r>
          </a:p>
          <a:p>
            <a:pPr marL="285750" indent="-285750" algn="l">
              <a:buFont typeface="Arial" panose="020B0604020202020204" pitchFamily="34" charset="0"/>
              <a:buChar char="•"/>
            </a:pPr>
            <a:r>
              <a:rPr lang="en-GB" dirty="0">
                <a:sym typeface="Wingdings" pitchFamily="2" charset="2"/>
              </a:rPr>
              <a:t>Typically, they have 1…3 spokes and are superconducting.</a:t>
            </a:r>
          </a:p>
          <a:p>
            <a:pPr marL="285750" indent="-285750" algn="l">
              <a:buFont typeface="Arial" panose="020B0604020202020204" pitchFamily="34" charset="0"/>
              <a:buChar char="•"/>
            </a:pPr>
            <a:r>
              <a:rPr lang="en-GB" dirty="0">
                <a:sym typeface="Wingdings" pitchFamily="2" charset="2"/>
              </a:rPr>
              <a:t>Used for lower to medium beta.</a:t>
            </a:r>
            <a:endParaRPr lang="en-CH" dirty="0"/>
          </a:p>
        </p:txBody>
      </p:sp>
      <p:sp>
        <p:nvSpPr>
          <p:cNvPr id="13" name="TextBox 12">
            <a:extLst>
              <a:ext uri="{FF2B5EF4-FFF2-40B4-BE49-F238E27FC236}">
                <a16:creationId xmlns:a16="http://schemas.microsoft.com/office/drawing/2014/main" id="{150D91D1-19F5-79A8-AB3B-B3EF5DF25074}"/>
              </a:ext>
            </a:extLst>
          </p:cNvPr>
          <p:cNvSpPr txBox="1"/>
          <p:nvPr/>
        </p:nvSpPr>
        <p:spPr>
          <a:xfrm flipH="1">
            <a:off x="5442605" y="5447024"/>
            <a:ext cx="6406955" cy="276999"/>
          </a:xfrm>
          <a:prstGeom prst="rect">
            <a:avLst/>
          </a:prstGeom>
          <a:noFill/>
        </p:spPr>
        <p:txBody>
          <a:bodyPr wrap="square" lIns="0" tIns="0" rIns="0" bIns="0" rtlCol="0">
            <a:spAutoFit/>
          </a:bodyPr>
          <a:lstStyle/>
          <a:p>
            <a:r>
              <a:rPr lang="en-GB" dirty="0">
                <a:solidFill>
                  <a:schemeClr val="bg2">
                    <a:lumMod val="50000"/>
                  </a:schemeClr>
                </a:solidFill>
                <a:latin typeface="GillSans" panose="020B0502020104020203" pitchFamily="34" charset="-79"/>
                <a:cs typeface="GillSans" panose="020B0502020104020203" pitchFamily="34" charset="-79"/>
              </a:rPr>
              <a:t>Reference: </a:t>
            </a:r>
            <a:r>
              <a:rPr lang="en-GB" sz="1800" dirty="0">
                <a:solidFill>
                  <a:schemeClr val="bg2">
                    <a:lumMod val="50000"/>
                  </a:schemeClr>
                </a:solidFill>
                <a:effectLst/>
                <a:latin typeface="GillSans" panose="020B0502020104020203" pitchFamily="34" charset="-79"/>
                <a:cs typeface="GillSans" panose="020B0502020104020203" pitchFamily="34" charset="-79"/>
              </a:rPr>
              <a:t>E. </a:t>
            </a:r>
            <a:r>
              <a:rPr lang="en-GB" sz="1800" dirty="0" err="1">
                <a:solidFill>
                  <a:schemeClr val="bg2">
                    <a:lumMod val="50000"/>
                  </a:schemeClr>
                </a:solidFill>
                <a:effectLst/>
                <a:latin typeface="GillSans" panose="020B0502020104020203" pitchFamily="34" charset="-79"/>
                <a:cs typeface="GillSans" panose="020B0502020104020203" pitchFamily="34" charset="-79"/>
              </a:rPr>
              <a:t>Zaplatin</a:t>
            </a:r>
            <a:r>
              <a:rPr lang="en-GB" sz="1800" dirty="0">
                <a:solidFill>
                  <a:schemeClr val="bg2">
                    <a:lumMod val="50000"/>
                  </a:schemeClr>
                </a:solidFill>
                <a:effectLst/>
                <a:latin typeface="GillSans" panose="020B0502020104020203" pitchFamily="34" charset="-79"/>
                <a:cs typeface="GillSans" panose="020B0502020104020203" pitchFamily="34" charset="-79"/>
              </a:rPr>
              <a:t> et al: “Triple Spoke Cavities at FZJ” EPAC 2004 </a:t>
            </a:r>
            <a:endParaRPr lang="en-GB" dirty="0">
              <a:solidFill>
                <a:schemeClr val="bg2">
                  <a:lumMod val="50000"/>
                </a:schemeClr>
              </a:solidFill>
              <a:effectLst/>
            </a:endParaRPr>
          </a:p>
        </p:txBody>
      </p:sp>
      <p:sp>
        <p:nvSpPr>
          <p:cNvPr id="2" name="TextBox 1">
            <a:extLst>
              <a:ext uri="{FF2B5EF4-FFF2-40B4-BE49-F238E27FC236}">
                <a16:creationId xmlns:a16="http://schemas.microsoft.com/office/drawing/2014/main" id="{618A25F2-2CFF-2FEB-619B-7D12595E398F}"/>
              </a:ext>
            </a:extLst>
          </p:cNvPr>
          <p:cNvSpPr txBox="1"/>
          <p:nvPr/>
        </p:nvSpPr>
        <p:spPr>
          <a:xfrm>
            <a:off x="6549957" y="1665212"/>
            <a:ext cx="4552545" cy="954107"/>
          </a:xfrm>
          <a:prstGeom prst="rect">
            <a:avLst/>
          </a:prstGeom>
          <a:noFill/>
        </p:spPr>
        <p:txBody>
          <a:bodyPr wrap="square" rtlCol="0">
            <a:spAutoFit/>
          </a:bodyPr>
          <a:lstStyle/>
          <a:p>
            <a:r>
              <a:rPr lang="en-US" sz="2800" b="1" i="1" dirty="0">
                <a:solidFill>
                  <a:srgbClr val="C00000"/>
                </a:solidFill>
              </a:rPr>
              <a:t>JUST TO CONFUSE YOU!</a:t>
            </a:r>
          </a:p>
          <a:p>
            <a:r>
              <a:rPr lang="en-US" sz="2800" b="1" i="1" dirty="0">
                <a:solidFill>
                  <a:srgbClr val="C00000"/>
                </a:solidFill>
              </a:rPr>
              <a:t>BUT THIS IS REAL.</a:t>
            </a:r>
            <a:endParaRPr lang="en-GB" sz="2800" b="1" i="1" dirty="0">
              <a:solidFill>
                <a:srgbClr val="C00000"/>
              </a:solidFill>
            </a:endParaRPr>
          </a:p>
        </p:txBody>
      </p:sp>
    </p:spTree>
    <p:extLst>
      <p:ext uri="{BB962C8B-B14F-4D97-AF65-F5344CB8AC3E}">
        <p14:creationId xmlns:p14="http://schemas.microsoft.com/office/powerpoint/2010/main" val="32490031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685376-F3A7-4B34-A877-FEEDACF49267}"/>
              </a:ext>
            </a:extLst>
          </p:cNvPr>
          <p:cNvSpPr/>
          <p:nvPr/>
        </p:nvSpPr>
        <p:spPr>
          <a:xfrm>
            <a:off x="1213894" y="2699305"/>
            <a:ext cx="9764212" cy="923330"/>
          </a:xfrm>
          <a:prstGeom prst="rect">
            <a:avLst/>
          </a:prstGeom>
          <a:noFill/>
        </p:spPr>
        <p:txBody>
          <a:bodyPr wrap="none" lIns="91440" tIns="45720" rIns="91440" bIns="45720">
            <a:spAutoFit/>
          </a:bodyPr>
          <a:lstStyle/>
          <a:p>
            <a:pPr algn="ctr"/>
            <a:r>
              <a:rPr lang="en-U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Thank you for your attention.</a:t>
            </a:r>
          </a:p>
        </p:txBody>
      </p:sp>
    </p:spTree>
    <p:extLst>
      <p:ext uri="{BB962C8B-B14F-4D97-AF65-F5344CB8AC3E}">
        <p14:creationId xmlns:p14="http://schemas.microsoft.com/office/powerpoint/2010/main" val="5292637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A1351-98EE-5A86-CD11-FE6241CB270E}"/>
              </a:ext>
            </a:extLst>
          </p:cNvPr>
          <p:cNvSpPr>
            <a:spLocks noGrp="1"/>
          </p:cNvSpPr>
          <p:nvPr>
            <p:ph type="title"/>
          </p:nvPr>
        </p:nvSpPr>
        <p:spPr/>
        <p:txBody>
          <a:bodyPr/>
          <a:lstStyle/>
          <a:p>
            <a:r>
              <a:rPr lang="en-US" dirty="0"/>
              <a:t>Pillbox Cavity is not all…</a:t>
            </a:r>
            <a:endParaRPr lang="en-GB" dirty="0"/>
          </a:p>
        </p:txBody>
      </p:sp>
      <p:grpSp>
        <p:nvGrpSpPr>
          <p:cNvPr id="4" name="Group 3">
            <a:extLst>
              <a:ext uri="{FF2B5EF4-FFF2-40B4-BE49-F238E27FC236}">
                <a16:creationId xmlns:a16="http://schemas.microsoft.com/office/drawing/2014/main" id="{F1DC917D-486E-02E0-0E5B-11A297755CDD}"/>
              </a:ext>
            </a:extLst>
          </p:cNvPr>
          <p:cNvGrpSpPr/>
          <p:nvPr/>
        </p:nvGrpSpPr>
        <p:grpSpPr>
          <a:xfrm>
            <a:off x="666825" y="1024997"/>
            <a:ext cx="10128653" cy="5051858"/>
            <a:chOff x="-2779272" y="822696"/>
            <a:chExt cx="10128653" cy="5051858"/>
          </a:xfrm>
        </p:grpSpPr>
        <p:pic>
          <p:nvPicPr>
            <p:cNvPr id="5" name="Picture 4">
              <a:extLst>
                <a:ext uri="{FF2B5EF4-FFF2-40B4-BE49-F238E27FC236}">
                  <a16:creationId xmlns:a16="http://schemas.microsoft.com/office/drawing/2014/main" id="{6B627334-595C-FE24-2D72-33821263A6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240" y="822696"/>
              <a:ext cx="4102662" cy="4592238"/>
            </a:xfrm>
            <a:prstGeom prst="rect">
              <a:avLst/>
            </a:prstGeom>
          </p:spPr>
        </p:pic>
        <p:sp>
          <p:nvSpPr>
            <p:cNvPr id="6" name="TextBox 5">
              <a:extLst>
                <a:ext uri="{FF2B5EF4-FFF2-40B4-BE49-F238E27FC236}">
                  <a16:creationId xmlns:a16="http://schemas.microsoft.com/office/drawing/2014/main" id="{5B5A348A-D703-51A6-001F-3C2A71C2405E}"/>
                </a:ext>
              </a:extLst>
            </p:cNvPr>
            <p:cNvSpPr txBox="1"/>
            <p:nvPr/>
          </p:nvSpPr>
          <p:spPr>
            <a:xfrm>
              <a:off x="-2779272" y="5505222"/>
              <a:ext cx="10128653" cy="369332"/>
            </a:xfrm>
            <a:prstGeom prst="rect">
              <a:avLst/>
            </a:prstGeom>
            <a:noFill/>
          </p:spPr>
          <p:txBody>
            <a:bodyPr wrap="square" rtlCol="0">
              <a:spAutoFit/>
            </a:bodyPr>
            <a:lstStyle/>
            <a:p>
              <a:pPr algn="ctr" defTabSz="422041"/>
              <a:r>
                <a:rPr lang="en-GB" dirty="0"/>
                <a:t>Cavity from DORIS Storage ring (1970-ish, very early electron/positron collider)</a:t>
              </a:r>
            </a:p>
          </p:txBody>
        </p:sp>
      </p:grpSp>
    </p:spTree>
    <p:extLst>
      <p:ext uri="{BB962C8B-B14F-4D97-AF65-F5344CB8AC3E}">
        <p14:creationId xmlns:p14="http://schemas.microsoft.com/office/powerpoint/2010/main" val="3139918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685376-F3A7-4B34-A877-FEEDACF49267}"/>
              </a:ext>
            </a:extLst>
          </p:cNvPr>
          <p:cNvSpPr/>
          <p:nvPr/>
        </p:nvSpPr>
        <p:spPr>
          <a:xfrm>
            <a:off x="2677955" y="2622495"/>
            <a:ext cx="6391429" cy="923330"/>
          </a:xfrm>
          <a:prstGeom prst="rect">
            <a:avLst/>
          </a:prstGeom>
          <a:noFill/>
        </p:spPr>
        <p:txBody>
          <a:bodyPr wrap="none" lIns="91440" tIns="45720" rIns="91440" bIns="45720">
            <a:spAutoFit/>
          </a:bodyPr>
          <a:lstStyle/>
          <a:p>
            <a:pPr algn="ctr"/>
            <a:r>
              <a:rPr lang="en-US" sz="54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Let’s have a break!</a:t>
            </a:r>
          </a:p>
        </p:txBody>
      </p:sp>
    </p:spTree>
    <p:extLst>
      <p:ext uri="{BB962C8B-B14F-4D97-AF65-F5344CB8AC3E}">
        <p14:creationId xmlns:p14="http://schemas.microsoft.com/office/powerpoint/2010/main" val="23847543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792128" y="164575"/>
            <a:ext cx="7337868" cy="629095"/>
          </a:xfrm>
        </p:spPr>
        <p:txBody>
          <a:bodyPr/>
          <a:lstStyle/>
          <a:p>
            <a:r>
              <a:rPr lang="en-US" dirty="0"/>
              <a:t>Further reading…</a:t>
            </a:r>
            <a:endParaRPr lang="en-GB" dirty="0"/>
          </a:p>
        </p:txBody>
      </p:sp>
      <p:sp>
        <p:nvSpPr>
          <p:cNvPr id="3" name="TextBox 2">
            <a:extLst>
              <a:ext uri="{FF2B5EF4-FFF2-40B4-BE49-F238E27FC236}">
                <a16:creationId xmlns:a16="http://schemas.microsoft.com/office/drawing/2014/main" id="{0BD52D79-94B0-4D7F-95B3-BD009B599E88}"/>
              </a:ext>
            </a:extLst>
          </p:cNvPr>
          <p:cNvSpPr txBox="1"/>
          <p:nvPr/>
        </p:nvSpPr>
        <p:spPr>
          <a:xfrm>
            <a:off x="834515" y="2123230"/>
            <a:ext cx="10806163" cy="3970318"/>
          </a:xfrm>
          <a:prstGeom prst="rect">
            <a:avLst/>
          </a:prstGeom>
          <a:noFill/>
        </p:spPr>
        <p:txBody>
          <a:bodyPr wrap="none" rtlCol="0">
            <a:spAutoFit/>
          </a:bodyPr>
          <a:lstStyle/>
          <a:p>
            <a:pPr marL="342900" indent="-342900">
              <a:buAutoNum type="arabicPeriod"/>
            </a:pPr>
            <a:r>
              <a:rPr lang="en-US" dirty="0">
                <a:solidFill>
                  <a:schemeClr val="accent6"/>
                </a:solidFill>
              </a:rPr>
              <a:t>POZAR, David M., </a:t>
            </a:r>
            <a:r>
              <a:rPr lang="en-US" i="1" dirty="0">
                <a:solidFill>
                  <a:schemeClr val="accent6"/>
                </a:solidFill>
              </a:rPr>
              <a:t>“Microwave Engineering”</a:t>
            </a:r>
            <a:r>
              <a:rPr lang="en-US" dirty="0">
                <a:solidFill>
                  <a:schemeClr val="accent6"/>
                </a:solidFill>
              </a:rPr>
              <a:t>, 4</a:t>
            </a:r>
            <a:r>
              <a:rPr lang="en-US" baseline="30000" dirty="0">
                <a:solidFill>
                  <a:schemeClr val="accent6"/>
                </a:solidFill>
              </a:rPr>
              <a:t>th</a:t>
            </a:r>
            <a:r>
              <a:rPr lang="en-US" dirty="0">
                <a:solidFill>
                  <a:schemeClr val="accent6"/>
                </a:solidFill>
              </a:rPr>
              <a:t> edition, Wiley and sons.</a:t>
            </a:r>
          </a:p>
          <a:p>
            <a:pPr marL="342900" indent="-342900">
              <a:buAutoNum type="arabicPeriod"/>
            </a:pPr>
            <a:endParaRPr lang="en-US" dirty="0">
              <a:solidFill>
                <a:schemeClr val="accent6"/>
              </a:solidFill>
            </a:endParaRPr>
          </a:p>
          <a:p>
            <a:pPr marL="342900" indent="-342900">
              <a:buAutoNum type="arabicPeriod"/>
            </a:pPr>
            <a:r>
              <a:rPr lang="en-US" dirty="0">
                <a:solidFill>
                  <a:schemeClr val="accent6"/>
                </a:solidFill>
              </a:rPr>
              <a:t>ZHANG, </a:t>
            </a:r>
            <a:r>
              <a:rPr lang="en-US" dirty="0" err="1">
                <a:solidFill>
                  <a:schemeClr val="accent6"/>
                </a:solidFill>
              </a:rPr>
              <a:t>Keqian</a:t>
            </a:r>
            <a:r>
              <a:rPr lang="en-US" dirty="0">
                <a:solidFill>
                  <a:schemeClr val="accent6"/>
                </a:solidFill>
              </a:rPr>
              <a:t>, “</a:t>
            </a:r>
            <a:r>
              <a:rPr lang="en-US" i="1" dirty="0">
                <a:solidFill>
                  <a:schemeClr val="accent6"/>
                </a:solidFill>
              </a:rPr>
              <a:t>Electromagnetic Theory for Microwaves and Optoelectronics</a:t>
            </a:r>
            <a:r>
              <a:rPr lang="en-US" dirty="0">
                <a:solidFill>
                  <a:schemeClr val="accent6"/>
                </a:solidFill>
              </a:rPr>
              <a:t>”, 2</a:t>
            </a:r>
            <a:r>
              <a:rPr lang="en-US" baseline="30000" dirty="0">
                <a:solidFill>
                  <a:schemeClr val="accent6"/>
                </a:solidFill>
              </a:rPr>
              <a:t>nd</a:t>
            </a:r>
            <a:r>
              <a:rPr lang="en-US" dirty="0">
                <a:solidFill>
                  <a:schemeClr val="accent6"/>
                </a:solidFill>
              </a:rPr>
              <a:t> edition, Springer</a:t>
            </a:r>
          </a:p>
          <a:p>
            <a:pPr marL="342900" indent="-342900">
              <a:buAutoNum type="arabicPeriod"/>
            </a:pPr>
            <a:endParaRPr lang="en-US" dirty="0">
              <a:solidFill>
                <a:schemeClr val="accent6"/>
              </a:solidFill>
            </a:endParaRPr>
          </a:p>
          <a:p>
            <a:pPr marL="342900" indent="-342900">
              <a:buAutoNum type="arabicPeriod"/>
            </a:pPr>
            <a:r>
              <a:rPr lang="en-US" dirty="0">
                <a:solidFill>
                  <a:schemeClr val="accent6"/>
                </a:solidFill>
              </a:rPr>
              <a:t>BHAT, </a:t>
            </a:r>
            <a:r>
              <a:rPr lang="en-US" dirty="0" err="1">
                <a:solidFill>
                  <a:schemeClr val="accent6"/>
                </a:solidFill>
              </a:rPr>
              <a:t>Shiban</a:t>
            </a:r>
            <a:r>
              <a:rPr lang="en-US" sz="1800" dirty="0"/>
              <a:t>, </a:t>
            </a:r>
            <a:r>
              <a:rPr lang="en-US" i="1" dirty="0">
                <a:solidFill>
                  <a:schemeClr val="accent6"/>
                </a:solidFill>
              </a:rPr>
              <a:t>“</a:t>
            </a:r>
            <a:r>
              <a:rPr lang="en-US" i="1" dirty="0" err="1">
                <a:solidFill>
                  <a:schemeClr val="accent6"/>
                </a:solidFill>
              </a:rPr>
              <a:t>Stripline</a:t>
            </a:r>
            <a:r>
              <a:rPr lang="en-US" i="1" dirty="0">
                <a:solidFill>
                  <a:schemeClr val="accent6"/>
                </a:solidFill>
              </a:rPr>
              <a:t>-like transmission Lines for Microwave Integrated Circuits”</a:t>
            </a:r>
            <a:r>
              <a:rPr lang="en-US" sz="1800" dirty="0"/>
              <a:t>, </a:t>
            </a:r>
            <a:br>
              <a:rPr lang="en-US" dirty="0"/>
            </a:br>
            <a:r>
              <a:rPr lang="en-US" dirty="0">
                <a:solidFill>
                  <a:schemeClr val="accent6"/>
                </a:solidFill>
              </a:rPr>
              <a:t>New Age International Publishers</a:t>
            </a:r>
          </a:p>
          <a:p>
            <a:pPr marL="342900" indent="-342900">
              <a:buAutoNum type="arabicPeriod"/>
            </a:pPr>
            <a:endParaRPr lang="en-US" dirty="0">
              <a:solidFill>
                <a:schemeClr val="accent6"/>
              </a:solidFill>
            </a:endParaRPr>
          </a:p>
          <a:p>
            <a:pPr marL="342900" indent="-342900">
              <a:buAutoNum type="arabicPeriod"/>
            </a:pPr>
            <a:r>
              <a:rPr lang="en-US" dirty="0">
                <a:solidFill>
                  <a:schemeClr val="accent6"/>
                </a:solidFill>
              </a:rPr>
              <a:t>HOFFMANN, </a:t>
            </a:r>
            <a:r>
              <a:rPr lang="en-US" i="1" dirty="0">
                <a:solidFill>
                  <a:schemeClr val="accent6"/>
                </a:solidFill>
              </a:rPr>
              <a:t>“Integrated Microwave Circuits”</a:t>
            </a:r>
            <a:r>
              <a:rPr lang="en-US" dirty="0">
                <a:solidFill>
                  <a:schemeClr val="accent6"/>
                </a:solidFill>
              </a:rPr>
              <a:t>, Springer</a:t>
            </a:r>
          </a:p>
          <a:p>
            <a:pPr marL="342900" indent="-342900">
              <a:buAutoNum type="arabicPeriod"/>
            </a:pPr>
            <a:endParaRPr lang="en-US" dirty="0">
              <a:solidFill>
                <a:schemeClr val="accent6"/>
              </a:solidFill>
            </a:endParaRPr>
          </a:p>
          <a:p>
            <a:pPr marL="342900" indent="-342900">
              <a:buAutoNum type="arabicPeriod"/>
            </a:pPr>
            <a:r>
              <a:rPr lang="en-US" dirty="0">
                <a:solidFill>
                  <a:schemeClr val="accent6"/>
                </a:solidFill>
              </a:rPr>
              <a:t>SAAD, </a:t>
            </a:r>
            <a:r>
              <a:rPr lang="en-US" i="1" dirty="0">
                <a:solidFill>
                  <a:schemeClr val="accent6"/>
                </a:solidFill>
              </a:rPr>
              <a:t>“Microwave Engineers’ Handbook”</a:t>
            </a:r>
            <a:r>
              <a:rPr lang="en-US" dirty="0">
                <a:solidFill>
                  <a:schemeClr val="accent6"/>
                </a:solidFill>
              </a:rPr>
              <a:t>, vol. 1, </a:t>
            </a:r>
            <a:endParaRPr lang="en-GB" dirty="0">
              <a:solidFill>
                <a:schemeClr val="accent6"/>
              </a:solidFill>
            </a:endParaRPr>
          </a:p>
          <a:p>
            <a:pPr marL="342900" indent="-342900">
              <a:buAutoNum type="arabicPeriod"/>
            </a:pPr>
            <a:endParaRPr lang="en-GB" dirty="0">
              <a:solidFill>
                <a:schemeClr val="accent6"/>
              </a:solidFill>
            </a:endParaRPr>
          </a:p>
          <a:p>
            <a:pPr marL="342900" indent="-342900">
              <a:buFont typeface="+mj-lt"/>
              <a:buAutoNum type="arabicPeriod"/>
            </a:pPr>
            <a:endParaRPr lang="en-GB" dirty="0">
              <a:solidFill>
                <a:schemeClr val="accent6"/>
              </a:solidFill>
            </a:endParaRPr>
          </a:p>
          <a:p>
            <a:endParaRPr lang="en-GB" dirty="0">
              <a:solidFill>
                <a:schemeClr val="accent6"/>
              </a:solidFill>
            </a:endParaRPr>
          </a:p>
          <a:p>
            <a:endParaRPr lang="en-US" dirty="0">
              <a:solidFill>
                <a:schemeClr val="accent6"/>
              </a:solidFill>
            </a:endParaRPr>
          </a:p>
        </p:txBody>
      </p:sp>
    </p:spTree>
    <p:extLst>
      <p:ext uri="{BB962C8B-B14F-4D97-AF65-F5344CB8AC3E}">
        <p14:creationId xmlns:p14="http://schemas.microsoft.com/office/powerpoint/2010/main" val="1495932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8245FB8-B316-033D-35F7-1493496EECA4}"/>
              </a:ext>
            </a:extLst>
          </p:cNvPr>
          <p:cNvSpPr>
            <a:spLocks noGrp="1"/>
          </p:cNvSpPr>
          <p:nvPr>
            <p:ph type="title"/>
          </p:nvPr>
        </p:nvSpPr>
        <p:spPr>
          <a:xfrm>
            <a:off x="1623588" y="2304661"/>
            <a:ext cx="8487505" cy="629095"/>
          </a:xfrm>
        </p:spPr>
        <p:txBody>
          <a:bodyPr/>
          <a:lstStyle/>
          <a:p>
            <a:r>
              <a:rPr lang="en-US" dirty="0"/>
              <a:t>Pillbox Cavity is not all…</a:t>
            </a:r>
            <a:br>
              <a:rPr lang="en-US" dirty="0"/>
            </a:br>
            <a:br>
              <a:rPr lang="en-US" dirty="0"/>
            </a:br>
            <a:r>
              <a:rPr lang="en-US" dirty="0"/>
              <a:t>so let’s look at some exotic examples.</a:t>
            </a:r>
            <a:endParaRPr lang="en-GB" dirty="0"/>
          </a:p>
        </p:txBody>
      </p:sp>
    </p:spTree>
    <p:extLst>
      <p:ext uri="{BB962C8B-B14F-4D97-AF65-F5344CB8AC3E}">
        <p14:creationId xmlns:p14="http://schemas.microsoft.com/office/powerpoint/2010/main" val="36601069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26C78-831D-2AD6-49FF-5BE9ADD262C3}"/>
              </a:ext>
            </a:extLst>
          </p:cNvPr>
          <p:cNvSpPr>
            <a:spLocks noGrp="1"/>
          </p:cNvSpPr>
          <p:nvPr>
            <p:ph type="title"/>
          </p:nvPr>
        </p:nvSpPr>
        <p:spPr>
          <a:xfrm>
            <a:off x="1487400" y="164576"/>
            <a:ext cx="9372112" cy="629095"/>
          </a:xfrm>
        </p:spPr>
        <p:txBody>
          <a:bodyPr/>
          <a:lstStyle/>
          <a:p>
            <a:pPr algn="l"/>
            <a:r>
              <a:rPr lang="en-GB" dirty="0"/>
              <a:t>Coaxial Line goes RF Cavity </a:t>
            </a:r>
            <a:r>
              <a:rPr lang="en-GB" sz="2400" dirty="0"/>
              <a:t>(in low frequency range)</a:t>
            </a:r>
            <a:br>
              <a:rPr lang="en-GB" sz="2400" b="1" kern="0" dirty="0">
                <a:solidFill>
                  <a:srgbClr val="0070C0"/>
                </a:solidFill>
                <a:latin typeface="+mj-lt"/>
                <a:ea typeface="+mj-ea"/>
                <a:cs typeface="+mj-cs"/>
              </a:rPr>
            </a:br>
            <a:endParaRPr lang="en-GB" sz="2400" dirty="0"/>
          </a:p>
        </p:txBody>
      </p:sp>
      <p:sp>
        <p:nvSpPr>
          <p:cNvPr id="4" name="Rectangle 7">
            <a:extLst>
              <a:ext uri="{FF2B5EF4-FFF2-40B4-BE49-F238E27FC236}">
                <a16:creationId xmlns:a16="http://schemas.microsoft.com/office/drawing/2014/main" id="{79B784B3-FCC8-A36A-DD35-4005A868D184}"/>
              </a:ext>
            </a:extLst>
          </p:cNvPr>
          <p:cNvSpPr>
            <a:spLocks noChangeArrowheads="1"/>
          </p:cNvSpPr>
          <p:nvPr/>
        </p:nvSpPr>
        <p:spPr bwMode="auto">
          <a:xfrm>
            <a:off x="238378" y="1178533"/>
            <a:ext cx="11458741" cy="1045726"/>
          </a:xfrm>
          <a:prstGeom prst="rect">
            <a:avLst/>
          </a:prstGeom>
          <a:noFill/>
          <a:ln w="9525">
            <a:noFill/>
            <a:miter lim="800000"/>
            <a:headEnd/>
            <a:tailEnd/>
          </a:ln>
          <a:effectLst/>
        </p:spPr>
        <p:txBody>
          <a:bodyPr/>
          <a:lstStyle/>
          <a:p>
            <a:pPr>
              <a:spcBef>
                <a:spcPct val="20000"/>
              </a:spcBef>
            </a:pPr>
            <a:r>
              <a:rPr lang="en-GB" dirty="0">
                <a:solidFill>
                  <a:srgbClr val="C00000"/>
                </a:solidFill>
                <a:sym typeface="Wingdings" pitchFamily="2" charset="2"/>
              </a:rPr>
              <a:t>Frequencies below ~10 MHz come with RF wavelengths that are largely above &gt;30 m.</a:t>
            </a:r>
          </a:p>
          <a:p>
            <a:pPr marL="457200" indent="-457200">
              <a:spcBef>
                <a:spcPct val="20000"/>
              </a:spcBef>
              <a:buFont typeface="Symbol" panose="05050102010706020507" pitchFamily="18" charset="2"/>
              <a:buChar char="®"/>
            </a:pPr>
            <a:r>
              <a:rPr lang="en-GB" dirty="0">
                <a:sym typeface="Wingdings" pitchFamily="2" charset="2"/>
              </a:rPr>
              <a:t>With classical cavity (pillbox design), we would need huge cavities </a:t>
            </a:r>
            <a:r>
              <a:rPr lang="en-GB" dirty="0">
                <a:sym typeface="Symbol" panose="05050102010706020507" pitchFamily="18" charset="2"/>
              </a:rPr>
              <a:t> not suited for accelerators</a:t>
            </a:r>
            <a:endParaRPr lang="en-GB" dirty="0">
              <a:sym typeface="Wingdings" pitchFamily="2" charset="2"/>
            </a:endParaRPr>
          </a:p>
          <a:p>
            <a:pPr marL="457200" indent="-457200">
              <a:spcBef>
                <a:spcPct val="20000"/>
              </a:spcBef>
              <a:buFont typeface="Symbol" panose="05050102010706020507" pitchFamily="18" charset="2"/>
              <a:buChar char="®"/>
            </a:pPr>
            <a:r>
              <a:rPr lang="en-GB" dirty="0">
                <a:sym typeface="Wingdings" pitchFamily="2" charset="2"/>
              </a:rPr>
              <a:t>Line resonators: </a:t>
            </a:r>
            <a:r>
              <a:rPr lang="en-GB" sz="2100" b="1" dirty="0">
                <a:solidFill>
                  <a:srgbClr val="C0504D"/>
                </a:solidFill>
                <a:latin typeface="Symbol" panose="05050102010706020507" pitchFamily="18" charset="2"/>
                <a:cs typeface="Times New Roman" pitchFamily="18" charset="0"/>
                <a:sym typeface="Wingdings" pitchFamily="2" charset="2"/>
              </a:rPr>
              <a:t>l</a:t>
            </a:r>
            <a:r>
              <a:rPr lang="en-GB" sz="2100" b="1" dirty="0">
                <a:solidFill>
                  <a:srgbClr val="C0504D"/>
                </a:solidFill>
                <a:latin typeface="Constantia" pitchFamily="18" charset="0"/>
                <a:cs typeface="Times New Roman" pitchFamily="18" charset="0"/>
                <a:sym typeface="Wingdings" pitchFamily="2" charset="2"/>
              </a:rPr>
              <a:t>/2 </a:t>
            </a:r>
            <a:r>
              <a:rPr lang="en-GB" sz="2100" b="1" dirty="0">
                <a:solidFill>
                  <a:srgbClr val="C0504D"/>
                </a:solidFill>
                <a:cs typeface="Times New Roman" pitchFamily="18" charset="0"/>
                <a:sym typeface="Wingdings" pitchFamily="2" charset="2"/>
              </a:rPr>
              <a:t>or</a:t>
            </a:r>
            <a:r>
              <a:rPr lang="en-GB" sz="2100" b="1" dirty="0">
                <a:solidFill>
                  <a:srgbClr val="C0504D"/>
                </a:solidFill>
                <a:latin typeface="Constantia" pitchFamily="18" charset="0"/>
                <a:cs typeface="Times New Roman" pitchFamily="18" charset="0"/>
                <a:sym typeface="Wingdings" pitchFamily="2" charset="2"/>
              </a:rPr>
              <a:t> </a:t>
            </a:r>
            <a:r>
              <a:rPr lang="en-GB" sz="2100" b="1" dirty="0">
                <a:solidFill>
                  <a:srgbClr val="C0504D"/>
                </a:solidFill>
                <a:latin typeface="Symbol" panose="05050102010706020507" pitchFamily="18" charset="2"/>
                <a:cs typeface="Times New Roman" pitchFamily="18" charset="0"/>
                <a:sym typeface="Wingdings" pitchFamily="2" charset="2"/>
              </a:rPr>
              <a:t>l</a:t>
            </a:r>
            <a:r>
              <a:rPr lang="en-GB" sz="2100" b="1" dirty="0">
                <a:solidFill>
                  <a:srgbClr val="C0504D"/>
                </a:solidFill>
                <a:latin typeface="Constantia" pitchFamily="18" charset="0"/>
                <a:cs typeface="Times New Roman" pitchFamily="18" charset="0"/>
                <a:sym typeface="Wingdings" pitchFamily="2" charset="2"/>
              </a:rPr>
              <a:t>/4 </a:t>
            </a:r>
            <a:r>
              <a:rPr lang="en-GB" dirty="0">
                <a:solidFill>
                  <a:srgbClr val="C00000"/>
                </a:solidFill>
                <a:sym typeface="Wingdings" pitchFamily="2" charset="2"/>
              </a:rPr>
              <a:t>resonator</a:t>
            </a: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Clr>
                <a:schemeClr val="tx1"/>
              </a:buClr>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a:spcBef>
                <a:spcPct val="20000"/>
              </a:spcBef>
              <a:buClr>
                <a:schemeClr val="tx1"/>
              </a:buClr>
            </a:pPr>
            <a:endParaRPr lang="en-GB" sz="2100" b="1" dirty="0">
              <a:latin typeface="Constantia" pitchFamily="18" charset="0"/>
              <a:cs typeface="Times New Roman" pitchFamily="18" charset="0"/>
              <a:sym typeface="Wingdings" pitchFamily="2" charset="2"/>
            </a:endParaRPr>
          </a:p>
        </p:txBody>
      </p:sp>
      <p:grpSp>
        <p:nvGrpSpPr>
          <p:cNvPr id="5" name="Group 4">
            <a:extLst>
              <a:ext uri="{FF2B5EF4-FFF2-40B4-BE49-F238E27FC236}">
                <a16:creationId xmlns:a16="http://schemas.microsoft.com/office/drawing/2014/main" id="{8CBC82BE-2381-B90B-8ED9-B879462463C1}"/>
              </a:ext>
            </a:extLst>
          </p:cNvPr>
          <p:cNvGrpSpPr/>
          <p:nvPr/>
        </p:nvGrpSpPr>
        <p:grpSpPr>
          <a:xfrm>
            <a:off x="9976344" y="1875259"/>
            <a:ext cx="2242402" cy="1070265"/>
            <a:chOff x="988135" y="1116339"/>
            <a:chExt cx="3518976" cy="1813396"/>
          </a:xfrm>
        </p:grpSpPr>
        <p:grpSp>
          <p:nvGrpSpPr>
            <p:cNvPr id="6" name="Group 5">
              <a:extLst>
                <a:ext uri="{FF2B5EF4-FFF2-40B4-BE49-F238E27FC236}">
                  <a16:creationId xmlns:a16="http://schemas.microsoft.com/office/drawing/2014/main" id="{1DA8179D-D279-B100-0752-9A63926BD7F9}"/>
                </a:ext>
              </a:extLst>
            </p:cNvPr>
            <p:cNvGrpSpPr/>
            <p:nvPr/>
          </p:nvGrpSpPr>
          <p:grpSpPr>
            <a:xfrm>
              <a:off x="988135" y="1250085"/>
              <a:ext cx="1713434" cy="1679650"/>
              <a:chOff x="2601145" y="5154078"/>
              <a:chExt cx="808945" cy="797126"/>
            </a:xfrm>
          </p:grpSpPr>
          <p:grpSp>
            <p:nvGrpSpPr>
              <p:cNvPr id="10" name="Group 9">
                <a:extLst>
                  <a:ext uri="{FF2B5EF4-FFF2-40B4-BE49-F238E27FC236}">
                    <a16:creationId xmlns:a16="http://schemas.microsoft.com/office/drawing/2014/main" id="{3A763387-2D00-EF38-B1C1-F1BFCE3F81C3}"/>
                  </a:ext>
                </a:extLst>
              </p:cNvPr>
              <p:cNvGrpSpPr/>
              <p:nvPr/>
            </p:nvGrpSpPr>
            <p:grpSpPr>
              <a:xfrm>
                <a:off x="2601145" y="5154078"/>
                <a:ext cx="808945" cy="797126"/>
                <a:chOff x="8400300" y="3087434"/>
                <a:chExt cx="808945" cy="797126"/>
              </a:xfrm>
            </p:grpSpPr>
            <p:sp>
              <p:nvSpPr>
                <p:cNvPr id="39" name="Oval 38">
                  <a:extLst>
                    <a:ext uri="{FF2B5EF4-FFF2-40B4-BE49-F238E27FC236}">
                      <a16:creationId xmlns:a16="http://schemas.microsoft.com/office/drawing/2014/main" id="{93CE40E4-A10E-073C-42D4-55D4B1542BA3}"/>
                    </a:ext>
                  </a:extLst>
                </p:cNvPr>
                <p:cNvSpPr/>
                <p:nvPr/>
              </p:nvSpPr>
              <p:spPr bwMode="auto">
                <a:xfrm>
                  <a:off x="8400300" y="3087434"/>
                  <a:ext cx="808945" cy="797126"/>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40" name="Oval 39">
                  <a:extLst>
                    <a:ext uri="{FF2B5EF4-FFF2-40B4-BE49-F238E27FC236}">
                      <a16:creationId xmlns:a16="http://schemas.microsoft.com/office/drawing/2014/main" id="{C434BED9-31EC-216E-EEBF-EE89B68B6AC7}"/>
                    </a:ext>
                  </a:extLst>
                </p:cNvPr>
                <p:cNvSpPr/>
                <p:nvPr/>
              </p:nvSpPr>
              <p:spPr bwMode="auto">
                <a:xfrm>
                  <a:off x="8442556" y="3122692"/>
                  <a:ext cx="730915" cy="730915"/>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41" name="Oval 40">
                  <a:extLst>
                    <a:ext uri="{FF2B5EF4-FFF2-40B4-BE49-F238E27FC236}">
                      <a16:creationId xmlns:a16="http://schemas.microsoft.com/office/drawing/2014/main" id="{4E33E5C8-891F-5F63-B74D-E68E2AE9FBFA}"/>
                    </a:ext>
                  </a:extLst>
                </p:cNvPr>
                <p:cNvSpPr/>
                <p:nvPr/>
              </p:nvSpPr>
              <p:spPr bwMode="auto">
                <a:xfrm>
                  <a:off x="8708759" y="3389984"/>
                  <a:ext cx="192025" cy="192025"/>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grpSp>
          <p:cxnSp>
            <p:nvCxnSpPr>
              <p:cNvPr id="11" name="Straight Arrow Connector 10">
                <a:extLst>
                  <a:ext uri="{FF2B5EF4-FFF2-40B4-BE49-F238E27FC236}">
                    <a16:creationId xmlns:a16="http://schemas.microsoft.com/office/drawing/2014/main" id="{48E538F5-0B7D-B858-57B3-09E4F20D6FE9}"/>
                  </a:ext>
                </a:extLst>
              </p:cNvPr>
              <p:cNvCxnSpPr>
                <a:cxnSpLocks/>
                <a:endCxn id="40" idx="6"/>
              </p:cNvCxnSpPr>
              <p:nvPr/>
            </p:nvCxnSpPr>
            <p:spPr bwMode="auto">
              <a:xfrm>
                <a:off x="3101629" y="5552639"/>
                <a:ext cx="272687" cy="215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2" name="Straight Arrow Connector 11">
                <a:extLst>
                  <a:ext uri="{FF2B5EF4-FFF2-40B4-BE49-F238E27FC236}">
                    <a16:creationId xmlns:a16="http://schemas.microsoft.com/office/drawing/2014/main" id="{0EDC4132-0B1E-79BB-585B-C86530E8165D}"/>
                  </a:ext>
                </a:extLst>
              </p:cNvPr>
              <p:cNvCxnSpPr>
                <a:cxnSpLocks/>
                <a:stCxn id="41" idx="4"/>
                <a:endCxn id="40" idx="4"/>
              </p:cNvCxnSpPr>
              <p:nvPr/>
            </p:nvCxnSpPr>
            <p:spPr bwMode="auto">
              <a:xfrm>
                <a:off x="3005617" y="5648653"/>
                <a:ext cx="3242" cy="2715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3" name="Straight Arrow Connector 12">
                <a:extLst>
                  <a:ext uri="{FF2B5EF4-FFF2-40B4-BE49-F238E27FC236}">
                    <a16:creationId xmlns:a16="http://schemas.microsoft.com/office/drawing/2014/main" id="{7401BCDC-AF60-65C1-17B7-05AB971E793F}"/>
                  </a:ext>
                </a:extLst>
              </p:cNvPr>
              <p:cNvCxnSpPr>
                <a:cxnSpLocks/>
                <a:stCxn id="41" idx="5"/>
                <a:endCxn id="40" idx="5"/>
              </p:cNvCxnSpPr>
              <p:nvPr/>
            </p:nvCxnSpPr>
            <p:spPr bwMode="auto">
              <a:xfrm>
                <a:off x="3073508" y="5620532"/>
                <a:ext cx="193768" cy="19267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9DEE8D45-4942-0169-E15D-53793D7835E6}"/>
                  </a:ext>
                </a:extLst>
              </p:cNvPr>
              <p:cNvCxnSpPr>
                <a:cxnSpLocks/>
                <a:stCxn id="41" idx="3"/>
                <a:endCxn id="40" idx="3"/>
              </p:cNvCxnSpPr>
              <p:nvPr/>
            </p:nvCxnSpPr>
            <p:spPr bwMode="auto">
              <a:xfrm flipH="1">
                <a:off x="2750441" y="5620532"/>
                <a:ext cx="187284" cy="192679"/>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25" name="Straight Arrow Connector 24">
                <a:extLst>
                  <a:ext uri="{FF2B5EF4-FFF2-40B4-BE49-F238E27FC236}">
                    <a16:creationId xmlns:a16="http://schemas.microsoft.com/office/drawing/2014/main" id="{9EA8B44C-3C6A-DD4E-B8B8-F27FFB83CA53}"/>
                  </a:ext>
                </a:extLst>
              </p:cNvPr>
              <p:cNvCxnSpPr>
                <a:cxnSpLocks/>
                <a:stCxn id="41" idx="7"/>
                <a:endCxn id="40" idx="7"/>
              </p:cNvCxnSpPr>
              <p:nvPr/>
            </p:nvCxnSpPr>
            <p:spPr bwMode="auto">
              <a:xfrm flipV="1">
                <a:off x="3073508" y="5296376"/>
                <a:ext cx="193768" cy="18837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1" name="Straight Arrow Connector 30">
                <a:extLst>
                  <a:ext uri="{FF2B5EF4-FFF2-40B4-BE49-F238E27FC236}">
                    <a16:creationId xmlns:a16="http://schemas.microsoft.com/office/drawing/2014/main" id="{0C179F3C-13B6-AE1E-3F04-C262221FD191}"/>
                  </a:ext>
                </a:extLst>
              </p:cNvPr>
              <p:cNvCxnSpPr>
                <a:cxnSpLocks/>
                <a:stCxn id="41" idx="0"/>
                <a:endCxn id="40" idx="0"/>
              </p:cNvCxnSpPr>
              <p:nvPr/>
            </p:nvCxnSpPr>
            <p:spPr bwMode="auto">
              <a:xfrm flipV="1">
                <a:off x="3005617" y="5189336"/>
                <a:ext cx="3242" cy="267292"/>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3" name="Straight Arrow Connector 32">
                <a:extLst>
                  <a:ext uri="{FF2B5EF4-FFF2-40B4-BE49-F238E27FC236}">
                    <a16:creationId xmlns:a16="http://schemas.microsoft.com/office/drawing/2014/main" id="{1BDB60E5-65D1-AB12-14AB-10080C7C3552}"/>
                  </a:ext>
                </a:extLst>
              </p:cNvPr>
              <p:cNvCxnSpPr>
                <a:cxnSpLocks/>
                <a:endCxn id="40" idx="1"/>
              </p:cNvCxnSpPr>
              <p:nvPr/>
            </p:nvCxnSpPr>
            <p:spPr bwMode="auto">
              <a:xfrm flipH="1" flipV="1">
                <a:off x="2750441" y="5296376"/>
                <a:ext cx="185664" cy="17614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34" name="Straight Arrow Connector 33">
                <a:extLst>
                  <a:ext uri="{FF2B5EF4-FFF2-40B4-BE49-F238E27FC236}">
                    <a16:creationId xmlns:a16="http://schemas.microsoft.com/office/drawing/2014/main" id="{2BFD527A-C97E-C228-D43A-3FC5B11D07FA}"/>
                  </a:ext>
                </a:extLst>
              </p:cNvPr>
              <p:cNvCxnSpPr>
                <a:cxnSpLocks/>
                <a:stCxn id="41" idx="2"/>
                <a:endCxn id="40" idx="2"/>
              </p:cNvCxnSpPr>
              <p:nvPr/>
            </p:nvCxnSpPr>
            <p:spPr bwMode="auto">
              <a:xfrm flipH="1">
                <a:off x="2643401" y="5552641"/>
                <a:ext cx="266203" cy="215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35" name="Oval 34">
                <a:extLst>
                  <a:ext uri="{FF2B5EF4-FFF2-40B4-BE49-F238E27FC236}">
                    <a16:creationId xmlns:a16="http://schemas.microsoft.com/office/drawing/2014/main" id="{4FC3E113-161B-A9BD-B8CD-566C077F851B}"/>
                  </a:ext>
                </a:extLst>
              </p:cNvPr>
              <p:cNvSpPr/>
              <p:nvPr/>
            </p:nvSpPr>
            <p:spPr bwMode="auto">
              <a:xfrm>
                <a:off x="2831575" y="5384446"/>
                <a:ext cx="345645" cy="335707"/>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36" name="Oval 35">
                <a:extLst>
                  <a:ext uri="{FF2B5EF4-FFF2-40B4-BE49-F238E27FC236}">
                    <a16:creationId xmlns:a16="http://schemas.microsoft.com/office/drawing/2014/main" id="{38FF229A-B3CB-1238-CA26-8F4185771E8F}"/>
                  </a:ext>
                </a:extLst>
              </p:cNvPr>
              <p:cNvSpPr/>
              <p:nvPr/>
            </p:nvSpPr>
            <p:spPr bwMode="auto">
              <a:xfrm>
                <a:off x="2785881" y="5345682"/>
                <a:ext cx="437852" cy="416604"/>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sp>
            <p:nvSpPr>
              <p:cNvPr id="38" name="Oval 37">
                <a:extLst>
                  <a:ext uri="{FF2B5EF4-FFF2-40B4-BE49-F238E27FC236}">
                    <a16:creationId xmlns:a16="http://schemas.microsoft.com/office/drawing/2014/main" id="{2A1238D2-2FED-1ECC-ABFF-E62EF25F6A7C}"/>
                  </a:ext>
                </a:extLst>
              </p:cNvPr>
              <p:cNvSpPr/>
              <p:nvPr/>
            </p:nvSpPr>
            <p:spPr bwMode="auto">
              <a:xfrm>
                <a:off x="2736782" y="5290753"/>
                <a:ext cx="537670" cy="523776"/>
              </a:xfrm>
              <a:prstGeom prst="ellipse">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GB" sz="2400">
                  <a:latin typeface="Comic Sans MS" pitchFamily="66" charset="0"/>
                </a:endParaRPr>
              </a:p>
            </p:txBody>
          </p:sp>
        </p:grpSp>
        <p:grpSp>
          <p:nvGrpSpPr>
            <p:cNvPr id="7" name="Group 6">
              <a:extLst>
                <a:ext uri="{FF2B5EF4-FFF2-40B4-BE49-F238E27FC236}">
                  <a16:creationId xmlns:a16="http://schemas.microsoft.com/office/drawing/2014/main" id="{C7654FA6-B5C5-50ED-0C41-66FD7168228F}"/>
                </a:ext>
              </a:extLst>
            </p:cNvPr>
            <p:cNvGrpSpPr/>
            <p:nvPr/>
          </p:nvGrpSpPr>
          <p:grpSpPr>
            <a:xfrm>
              <a:off x="2414273" y="1116339"/>
              <a:ext cx="2092838" cy="1095106"/>
              <a:chOff x="988135" y="3928265"/>
              <a:chExt cx="2092838" cy="1095106"/>
            </a:xfrm>
          </p:grpSpPr>
          <p:sp>
            <p:nvSpPr>
              <p:cNvPr id="8" name="TextBox 7">
                <a:extLst>
                  <a:ext uri="{FF2B5EF4-FFF2-40B4-BE49-F238E27FC236}">
                    <a16:creationId xmlns:a16="http://schemas.microsoft.com/office/drawing/2014/main" id="{BCD184AB-630D-5C0D-5368-BF29E805E1D9}"/>
                  </a:ext>
                </a:extLst>
              </p:cNvPr>
              <p:cNvSpPr txBox="1"/>
              <p:nvPr/>
            </p:nvSpPr>
            <p:spPr>
              <a:xfrm>
                <a:off x="1237062" y="3928265"/>
                <a:ext cx="1843911" cy="1095106"/>
              </a:xfrm>
              <a:prstGeom prst="rect">
                <a:avLst/>
              </a:prstGeom>
              <a:noFill/>
            </p:spPr>
            <p:txBody>
              <a:bodyPr wrap="square" rtlCol="0">
                <a:spAutoFit/>
              </a:bodyPr>
              <a:lstStyle/>
              <a:p>
                <a:r>
                  <a:rPr lang="en-US" dirty="0"/>
                  <a:t> E-field</a:t>
                </a:r>
              </a:p>
              <a:p>
                <a:r>
                  <a:rPr lang="en-US" dirty="0"/>
                  <a:t> ---H-field</a:t>
                </a:r>
                <a:endParaRPr lang="en-GB" dirty="0"/>
              </a:p>
            </p:txBody>
          </p:sp>
          <p:cxnSp>
            <p:nvCxnSpPr>
              <p:cNvPr id="9" name="Straight Connector 8">
                <a:extLst>
                  <a:ext uri="{FF2B5EF4-FFF2-40B4-BE49-F238E27FC236}">
                    <a16:creationId xmlns:a16="http://schemas.microsoft.com/office/drawing/2014/main" id="{79B6D2DC-F12E-1D3E-9E99-E7FFC94BE2D2}"/>
                  </a:ext>
                </a:extLst>
              </p:cNvPr>
              <p:cNvCxnSpPr>
                <a:cxnSpLocks/>
              </p:cNvCxnSpPr>
              <p:nvPr/>
            </p:nvCxnSpPr>
            <p:spPr bwMode="auto">
              <a:xfrm>
                <a:off x="988135" y="4134768"/>
                <a:ext cx="347289"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grpSp>
      <p:grpSp>
        <p:nvGrpSpPr>
          <p:cNvPr id="14" name="Group 13">
            <a:extLst>
              <a:ext uri="{FF2B5EF4-FFF2-40B4-BE49-F238E27FC236}">
                <a16:creationId xmlns:a16="http://schemas.microsoft.com/office/drawing/2014/main" id="{0832EBA3-C559-23CC-5FC0-463699EEA03C}"/>
              </a:ext>
            </a:extLst>
          </p:cNvPr>
          <p:cNvGrpSpPr/>
          <p:nvPr/>
        </p:nvGrpSpPr>
        <p:grpSpPr>
          <a:xfrm>
            <a:off x="736373" y="2976055"/>
            <a:ext cx="5404531" cy="3091161"/>
            <a:chOff x="736373" y="2976055"/>
            <a:chExt cx="5404531" cy="3091161"/>
          </a:xfrm>
        </p:grpSpPr>
        <p:grpSp>
          <p:nvGrpSpPr>
            <p:cNvPr id="15" name="Group 14">
              <a:extLst>
                <a:ext uri="{FF2B5EF4-FFF2-40B4-BE49-F238E27FC236}">
                  <a16:creationId xmlns:a16="http://schemas.microsoft.com/office/drawing/2014/main" id="{FE3A5144-6B34-106A-3C3D-C03EE0EB1198}"/>
                </a:ext>
              </a:extLst>
            </p:cNvPr>
            <p:cNvGrpSpPr/>
            <p:nvPr/>
          </p:nvGrpSpPr>
          <p:grpSpPr>
            <a:xfrm>
              <a:off x="736373" y="2976055"/>
              <a:ext cx="5404531" cy="3091161"/>
              <a:chOff x="736373" y="2976055"/>
              <a:chExt cx="5404531" cy="3091161"/>
            </a:xfrm>
          </p:grpSpPr>
          <p:grpSp>
            <p:nvGrpSpPr>
              <p:cNvPr id="42" name="Group 41">
                <a:extLst>
                  <a:ext uri="{FF2B5EF4-FFF2-40B4-BE49-F238E27FC236}">
                    <a16:creationId xmlns:a16="http://schemas.microsoft.com/office/drawing/2014/main" id="{8DC55BA7-DAB5-29EF-960A-9BDBF3F5F451}"/>
                  </a:ext>
                </a:extLst>
              </p:cNvPr>
              <p:cNvGrpSpPr/>
              <p:nvPr/>
            </p:nvGrpSpPr>
            <p:grpSpPr>
              <a:xfrm>
                <a:off x="865188" y="2976055"/>
                <a:ext cx="5085587" cy="1106664"/>
                <a:chOff x="273408" y="2432953"/>
                <a:chExt cx="5085587" cy="1106664"/>
              </a:xfrm>
            </p:grpSpPr>
            <p:pic>
              <p:nvPicPr>
                <p:cNvPr id="59" name="Picture 58" descr="A picture containing lamp, light&#10;&#10;Description automatically generated">
                  <a:extLst>
                    <a:ext uri="{FF2B5EF4-FFF2-40B4-BE49-F238E27FC236}">
                      <a16:creationId xmlns:a16="http://schemas.microsoft.com/office/drawing/2014/main" id="{6FA67E60-24C0-1023-2EFA-3D50C37D6DE4}"/>
                    </a:ext>
                  </a:extLst>
                </p:cNvPr>
                <p:cNvPicPr>
                  <a:picLocks noChangeAspect="1"/>
                </p:cNvPicPr>
                <p:nvPr/>
              </p:nvPicPr>
              <p:blipFill rotWithShape="1">
                <a:blip r:embed="rId2">
                  <a:extLst>
                    <a:ext uri="{28A0092B-C50C-407E-A947-70E740481C1C}">
                      <a14:useLocalDpi xmlns:a14="http://schemas.microsoft.com/office/drawing/2010/main" val="0"/>
                    </a:ext>
                  </a:extLst>
                </a:blip>
                <a:srcRect r="50727" b="51091"/>
                <a:stretch/>
              </p:blipFill>
              <p:spPr>
                <a:xfrm>
                  <a:off x="478377" y="2432953"/>
                  <a:ext cx="4377213" cy="1057426"/>
                </a:xfrm>
                <a:prstGeom prst="rect">
                  <a:avLst/>
                </a:prstGeom>
              </p:spPr>
            </p:pic>
            <p:cxnSp>
              <p:nvCxnSpPr>
                <p:cNvPr id="60" name="Straight Arrow Connector 59">
                  <a:extLst>
                    <a:ext uri="{FF2B5EF4-FFF2-40B4-BE49-F238E27FC236}">
                      <a16:creationId xmlns:a16="http://schemas.microsoft.com/office/drawing/2014/main" id="{DFDDE7D2-876D-F469-F430-163905C7A44C}"/>
                    </a:ext>
                  </a:extLst>
                </p:cNvPr>
                <p:cNvCxnSpPr>
                  <a:cxnSpLocks/>
                </p:cNvCxnSpPr>
                <p:nvPr/>
              </p:nvCxnSpPr>
              <p:spPr>
                <a:xfrm flipH="1" flipV="1">
                  <a:off x="679580" y="2482191"/>
                  <a:ext cx="12583" cy="1057426"/>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61" name="TextBox 60">
                  <a:extLst>
                    <a:ext uri="{FF2B5EF4-FFF2-40B4-BE49-F238E27FC236}">
                      <a16:creationId xmlns:a16="http://schemas.microsoft.com/office/drawing/2014/main" id="{95A54302-1968-9564-A6A6-F9C391060B87}"/>
                    </a:ext>
                  </a:extLst>
                </p:cNvPr>
                <p:cNvSpPr txBox="1"/>
                <p:nvPr/>
              </p:nvSpPr>
              <p:spPr>
                <a:xfrm rot="16200000">
                  <a:off x="56624" y="2916414"/>
                  <a:ext cx="717676" cy="284108"/>
                </a:xfrm>
                <a:prstGeom prst="rect">
                  <a:avLst/>
                </a:prstGeom>
                <a:noFill/>
              </p:spPr>
              <p:txBody>
                <a:bodyPr wrap="square" lIns="0" tIns="0" rIns="0" bIns="0" rtlCol="0">
                  <a:spAutoFit/>
                </a:bodyPr>
                <a:lstStyle/>
                <a:p>
                  <a:pPr algn="l"/>
                  <a:r>
                    <a:rPr lang="en-CH" dirty="0">
                      <a:solidFill>
                        <a:schemeClr val="bg2">
                          <a:lumMod val="50000"/>
                        </a:schemeClr>
                      </a:solidFill>
                    </a:rPr>
                    <a:t>E-field</a:t>
                  </a:r>
                </a:p>
              </p:txBody>
            </p:sp>
            <p:cxnSp>
              <p:nvCxnSpPr>
                <p:cNvPr id="62" name="Straight Arrow Connector 61">
                  <a:extLst>
                    <a:ext uri="{FF2B5EF4-FFF2-40B4-BE49-F238E27FC236}">
                      <a16:creationId xmlns:a16="http://schemas.microsoft.com/office/drawing/2014/main" id="{3127F5DE-0954-22B4-E9C2-619CD1B44D04}"/>
                    </a:ext>
                  </a:extLst>
                </p:cNvPr>
                <p:cNvCxnSpPr>
                  <a:cxnSpLocks/>
                </p:cNvCxnSpPr>
                <p:nvPr/>
              </p:nvCxnSpPr>
              <p:spPr>
                <a:xfrm>
                  <a:off x="577873" y="3477853"/>
                  <a:ext cx="4781122" cy="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grpSp>
          <p:grpSp>
            <p:nvGrpSpPr>
              <p:cNvPr id="43" name="Group 42">
                <a:extLst>
                  <a:ext uri="{FF2B5EF4-FFF2-40B4-BE49-F238E27FC236}">
                    <a16:creationId xmlns:a16="http://schemas.microsoft.com/office/drawing/2014/main" id="{D878FC1B-3285-0FFA-5AA5-B7A01A307581}"/>
                  </a:ext>
                </a:extLst>
              </p:cNvPr>
              <p:cNvGrpSpPr/>
              <p:nvPr/>
            </p:nvGrpSpPr>
            <p:grpSpPr>
              <a:xfrm>
                <a:off x="736373" y="4236719"/>
                <a:ext cx="5404531" cy="1830497"/>
                <a:chOff x="303865" y="3916750"/>
                <a:chExt cx="5404531" cy="1830497"/>
              </a:xfrm>
            </p:grpSpPr>
            <p:grpSp>
              <p:nvGrpSpPr>
                <p:cNvPr id="44" name="Group 43">
                  <a:extLst>
                    <a:ext uri="{FF2B5EF4-FFF2-40B4-BE49-F238E27FC236}">
                      <a16:creationId xmlns:a16="http://schemas.microsoft.com/office/drawing/2014/main" id="{729B0DE7-34A3-01E9-EBD1-23FADCC14440}"/>
                    </a:ext>
                  </a:extLst>
                </p:cNvPr>
                <p:cNvGrpSpPr/>
                <p:nvPr/>
              </p:nvGrpSpPr>
              <p:grpSpPr>
                <a:xfrm>
                  <a:off x="303865" y="3916750"/>
                  <a:ext cx="5404531" cy="1830497"/>
                  <a:chOff x="103449" y="3728860"/>
                  <a:chExt cx="5404531" cy="1830497"/>
                </a:xfrm>
              </p:grpSpPr>
              <p:grpSp>
                <p:nvGrpSpPr>
                  <p:cNvPr id="46" name="Group 45">
                    <a:extLst>
                      <a:ext uri="{FF2B5EF4-FFF2-40B4-BE49-F238E27FC236}">
                        <a16:creationId xmlns:a16="http://schemas.microsoft.com/office/drawing/2014/main" id="{0EFED50C-4384-8B8C-5021-5F0225829DDA}"/>
                      </a:ext>
                    </a:extLst>
                  </p:cNvPr>
                  <p:cNvGrpSpPr/>
                  <p:nvPr/>
                </p:nvGrpSpPr>
                <p:grpSpPr>
                  <a:xfrm>
                    <a:off x="526058" y="3728860"/>
                    <a:ext cx="4363954" cy="1080000"/>
                    <a:chOff x="2128542" y="2160000"/>
                    <a:chExt cx="4363954" cy="1080000"/>
                  </a:xfrm>
                </p:grpSpPr>
                <p:cxnSp>
                  <p:nvCxnSpPr>
                    <p:cNvPr id="53" name="Straight Connector 52">
                      <a:extLst>
                        <a:ext uri="{FF2B5EF4-FFF2-40B4-BE49-F238E27FC236}">
                          <a16:creationId xmlns:a16="http://schemas.microsoft.com/office/drawing/2014/main" id="{66376DAE-6946-AF70-188C-A57317075BCF}"/>
                        </a:ext>
                      </a:extLst>
                    </p:cNvPr>
                    <p:cNvCxnSpPr/>
                    <p:nvPr/>
                  </p:nvCxnSpPr>
                  <p:spPr>
                    <a:xfrm>
                      <a:off x="2160000" y="216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D60616EE-FD74-45D7-2151-01B77917A603}"/>
                        </a:ext>
                      </a:extLst>
                    </p:cNvPr>
                    <p:cNvCxnSpPr/>
                    <p:nvPr/>
                  </p:nvCxnSpPr>
                  <p:spPr>
                    <a:xfrm>
                      <a:off x="2160000" y="324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Oval 54">
                      <a:extLst>
                        <a:ext uri="{FF2B5EF4-FFF2-40B4-BE49-F238E27FC236}">
                          <a16:creationId xmlns:a16="http://schemas.microsoft.com/office/drawing/2014/main" id="{898DC5FB-5243-874F-09E4-FF64392D408E}"/>
                        </a:ext>
                      </a:extLst>
                    </p:cNvPr>
                    <p:cNvSpPr/>
                    <p:nvPr/>
                  </p:nvSpPr>
                  <p:spPr>
                    <a:xfrm>
                      <a:off x="6420496"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Connector 55">
                      <a:extLst>
                        <a:ext uri="{FF2B5EF4-FFF2-40B4-BE49-F238E27FC236}">
                          <a16:creationId xmlns:a16="http://schemas.microsoft.com/office/drawing/2014/main" id="{CE3082E9-0DF9-CD75-FC8E-88FE159F2424}"/>
                        </a:ext>
                      </a:extLst>
                    </p:cNvPr>
                    <p:cNvCxnSpPr/>
                    <p:nvPr/>
                  </p:nvCxnSpPr>
                  <p:spPr>
                    <a:xfrm>
                      <a:off x="2160000" y="252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EDBD021E-BED9-8977-8E52-0ED62FE60336}"/>
                        </a:ext>
                      </a:extLst>
                    </p:cNvPr>
                    <p:cNvCxnSpPr/>
                    <p:nvPr/>
                  </p:nvCxnSpPr>
                  <p:spPr>
                    <a:xfrm>
                      <a:off x="2160000" y="2880000"/>
                      <a:ext cx="43093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Oval 57">
                      <a:extLst>
                        <a:ext uri="{FF2B5EF4-FFF2-40B4-BE49-F238E27FC236}">
                          <a16:creationId xmlns:a16="http://schemas.microsoft.com/office/drawing/2014/main" id="{E30F3798-4A97-F8CB-2FA7-2011B578F841}"/>
                        </a:ext>
                      </a:extLst>
                    </p:cNvPr>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7" name="Oval 46">
                    <a:extLst>
                      <a:ext uri="{FF2B5EF4-FFF2-40B4-BE49-F238E27FC236}">
                        <a16:creationId xmlns:a16="http://schemas.microsoft.com/office/drawing/2014/main" id="{26D99B19-FDB8-C8DA-6A1E-BD0B0D8AA5DF}"/>
                      </a:ext>
                    </a:extLst>
                  </p:cNvPr>
                  <p:cNvSpPr/>
                  <p:nvPr/>
                </p:nvSpPr>
                <p:spPr>
                  <a:xfrm>
                    <a:off x="4756994" y="372886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8" name="Oval 47">
                    <a:extLst>
                      <a:ext uri="{FF2B5EF4-FFF2-40B4-BE49-F238E27FC236}">
                        <a16:creationId xmlns:a16="http://schemas.microsoft.com/office/drawing/2014/main" id="{B83241B6-A0FE-786C-6BB7-D7514456AE38}"/>
                      </a:ext>
                    </a:extLst>
                  </p:cNvPr>
                  <p:cNvSpPr/>
                  <p:nvPr/>
                </p:nvSpPr>
                <p:spPr>
                  <a:xfrm>
                    <a:off x="469873" y="372886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9" name="Oval 48">
                    <a:extLst>
                      <a:ext uri="{FF2B5EF4-FFF2-40B4-BE49-F238E27FC236}">
                        <a16:creationId xmlns:a16="http://schemas.microsoft.com/office/drawing/2014/main" id="{20C2E782-5156-4CBF-77BF-1C7289C060AE}"/>
                      </a:ext>
                    </a:extLst>
                  </p:cNvPr>
                  <p:cNvSpPr/>
                  <p:nvPr/>
                </p:nvSpPr>
                <p:spPr>
                  <a:xfrm>
                    <a:off x="521516" y="4088859"/>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extLst>
                      <a:ext uri="{FF2B5EF4-FFF2-40B4-BE49-F238E27FC236}">
                        <a16:creationId xmlns:a16="http://schemas.microsoft.com/office/drawing/2014/main" id="{F1E16375-AB99-A554-8F1B-2EF378C5736E}"/>
                      </a:ext>
                    </a:extLst>
                  </p:cNvPr>
                  <p:cNvSpPr/>
                  <p:nvPr/>
                </p:nvSpPr>
                <p:spPr>
                  <a:xfrm>
                    <a:off x="4818012" y="408886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42E60A84-30B8-65CA-9B33-55DFF3C086DD}"/>
                      </a:ext>
                    </a:extLst>
                  </p:cNvPr>
                  <p:cNvSpPr txBox="1"/>
                  <p:nvPr/>
                </p:nvSpPr>
                <p:spPr>
                  <a:xfrm>
                    <a:off x="103449" y="4913026"/>
                    <a:ext cx="1069973" cy="646331"/>
                  </a:xfrm>
                  <a:prstGeom prst="rect">
                    <a:avLst/>
                  </a:prstGeom>
                  <a:noFill/>
                </p:spPr>
                <p:txBody>
                  <a:bodyPr wrap="square" rtlCol="0">
                    <a:spAutoFit/>
                  </a:bodyPr>
                  <a:lstStyle/>
                  <a:p>
                    <a:pPr defTabSz="422041"/>
                    <a:r>
                      <a:rPr lang="en-GB" dirty="0">
                        <a:solidFill>
                          <a:srgbClr val="C00000"/>
                        </a:solidFill>
                      </a:rPr>
                      <a:t>Electric Short</a:t>
                    </a:r>
                  </a:p>
                </p:txBody>
              </p:sp>
              <p:sp>
                <p:nvSpPr>
                  <p:cNvPr id="52" name="TextBox 51">
                    <a:extLst>
                      <a:ext uri="{FF2B5EF4-FFF2-40B4-BE49-F238E27FC236}">
                        <a16:creationId xmlns:a16="http://schemas.microsoft.com/office/drawing/2014/main" id="{EC5B3656-FE73-1CA9-E620-9BDAB17AFED9}"/>
                      </a:ext>
                    </a:extLst>
                  </p:cNvPr>
                  <p:cNvSpPr txBox="1"/>
                  <p:nvPr/>
                </p:nvSpPr>
                <p:spPr>
                  <a:xfrm>
                    <a:off x="4438007" y="4913025"/>
                    <a:ext cx="1069973" cy="646331"/>
                  </a:xfrm>
                  <a:prstGeom prst="rect">
                    <a:avLst/>
                  </a:prstGeom>
                  <a:noFill/>
                </p:spPr>
                <p:txBody>
                  <a:bodyPr wrap="square" rtlCol="0">
                    <a:spAutoFit/>
                  </a:bodyPr>
                  <a:lstStyle/>
                  <a:p>
                    <a:pPr defTabSz="422041"/>
                    <a:r>
                      <a:rPr lang="en-GB" dirty="0">
                        <a:solidFill>
                          <a:srgbClr val="C00000"/>
                        </a:solidFill>
                      </a:rPr>
                      <a:t>Electric Short</a:t>
                    </a:r>
                  </a:p>
                </p:txBody>
              </p:sp>
            </p:grpSp>
            <p:sp>
              <p:nvSpPr>
                <p:cNvPr id="45" name="TextBox 44">
                  <a:extLst>
                    <a:ext uri="{FF2B5EF4-FFF2-40B4-BE49-F238E27FC236}">
                      <a16:creationId xmlns:a16="http://schemas.microsoft.com/office/drawing/2014/main" id="{4B8D9DF5-F2E0-A337-FC1A-3FD66547845F}"/>
                    </a:ext>
                  </a:extLst>
                </p:cNvPr>
                <p:cNvSpPr txBox="1"/>
                <p:nvPr/>
              </p:nvSpPr>
              <p:spPr>
                <a:xfrm>
                  <a:off x="2140497" y="4318249"/>
                  <a:ext cx="2141950" cy="276999"/>
                </a:xfrm>
                <a:prstGeom prst="rect">
                  <a:avLst/>
                </a:prstGeom>
                <a:noFill/>
              </p:spPr>
              <p:txBody>
                <a:bodyPr wrap="square" lIns="0" tIns="0" rIns="0" bIns="0" rtlCol="0">
                  <a:spAutoFit/>
                </a:bodyPr>
                <a:lstStyle/>
                <a:p>
                  <a:pPr algn="l"/>
                  <a:r>
                    <a:rPr lang="en-GB" sz="1800" b="1" dirty="0">
                      <a:solidFill>
                        <a:srgbClr val="C0504D"/>
                      </a:solidFill>
                      <a:latin typeface="Symbol" panose="05050102010706020507" pitchFamily="18" charset="2"/>
                      <a:cs typeface="Times New Roman" pitchFamily="18" charset="0"/>
                      <a:sym typeface="Wingdings" pitchFamily="2" charset="2"/>
                    </a:rPr>
                    <a:t>l</a:t>
                  </a:r>
                  <a:r>
                    <a:rPr lang="en-GB" sz="1800" b="1" dirty="0">
                      <a:solidFill>
                        <a:srgbClr val="C0504D"/>
                      </a:solidFill>
                      <a:latin typeface="Constantia" pitchFamily="18" charset="0"/>
                      <a:cs typeface="Times New Roman" pitchFamily="18" charset="0"/>
                      <a:sym typeface="Wingdings" pitchFamily="2" charset="2"/>
                    </a:rPr>
                    <a:t>/2 </a:t>
                  </a:r>
                  <a:r>
                    <a:rPr lang="en-GB" dirty="0">
                      <a:solidFill>
                        <a:srgbClr val="C00000"/>
                      </a:solidFill>
                      <a:sym typeface="Wingdings" pitchFamily="2" charset="2"/>
                    </a:rPr>
                    <a:t>resonator</a:t>
                  </a:r>
                  <a:endParaRPr lang="en-CH" dirty="0"/>
                </a:p>
              </p:txBody>
            </p:sp>
          </p:grpSp>
        </p:grpSp>
        <p:grpSp>
          <p:nvGrpSpPr>
            <p:cNvPr id="16" name="Group 15">
              <a:extLst>
                <a:ext uri="{FF2B5EF4-FFF2-40B4-BE49-F238E27FC236}">
                  <a16:creationId xmlns:a16="http://schemas.microsoft.com/office/drawing/2014/main" id="{4E7E7E12-BE3A-AB75-02A7-0FCA677196B9}"/>
                </a:ext>
              </a:extLst>
            </p:cNvPr>
            <p:cNvGrpSpPr/>
            <p:nvPr/>
          </p:nvGrpSpPr>
          <p:grpSpPr>
            <a:xfrm>
              <a:off x="1806346" y="3105931"/>
              <a:ext cx="3262985" cy="935318"/>
              <a:chOff x="1806346" y="3105931"/>
              <a:chExt cx="3262985" cy="935318"/>
            </a:xfrm>
          </p:grpSpPr>
          <p:cxnSp>
            <p:nvCxnSpPr>
              <p:cNvPr id="17" name="Straight Arrow Connector 16">
                <a:extLst>
                  <a:ext uri="{FF2B5EF4-FFF2-40B4-BE49-F238E27FC236}">
                    <a16:creationId xmlns:a16="http://schemas.microsoft.com/office/drawing/2014/main" id="{ADD966B1-A844-3D43-A818-14206976340D}"/>
                  </a:ext>
                </a:extLst>
              </p:cNvPr>
              <p:cNvCxnSpPr>
                <a:cxnSpLocks/>
              </p:cNvCxnSpPr>
              <p:nvPr/>
            </p:nvCxnSpPr>
            <p:spPr>
              <a:xfrm flipV="1">
                <a:off x="3401961" y="3105931"/>
                <a:ext cx="0" cy="93531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60C540EA-4DFB-E0DC-71D8-BEB7931A2928}"/>
                  </a:ext>
                </a:extLst>
              </p:cNvPr>
              <p:cNvCxnSpPr>
                <a:cxnSpLocks/>
              </p:cNvCxnSpPr>
              <p:nvPr/>
            </p:nvCxnSpPr>
            <p:spPr>
              <a:xfrm flipV="1">
                <a:off x="3683781" y="3105931"/>
                <a:ext cx="0" cy="92755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60CC33B-4636-D06D-5C0F-6E030E28F094}"/>
                  </a:ext>
                </a:extLst>
              </p:cNvPr>
              <p:cNvCxnSpPr>
                <a:cxnSpLocks/>
              </p:cNvCxnSpPr>
              <p:nvPr/>
            </p:nvCxnSpPr>
            <p:spPr>
              <a:xfrm flipV="1">
                <a:off x="2856271" y="3184905"/>
                <a:ext cx="0" cy="833755"/>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BC528A8-45B2-E7C5-FECA-F72C5951C3F4}"/>
                  </a:ext>
                </a:extLst>
              </p:cNvPr>
              <p:cNvCxnSpPr>
                <a:cxnSpLocks/>
              </p:cNvCxnSpPr>
              <p:nvPr/>
            </p:nvCxnSpPr>
            <p:spPr>
              <a:xfrm flipV="1">
                <a:off x="3131574" y="3120752"/>
                <a:ext cx="0" cy="88437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59A9E659-F137-A1DE-A93C-E4AED64B2558}"/>
                  </a:ext>
                </a:extLst>
              </p:cNvPr>
              <p:cNvCxnSpPr>
                <a:cxnSpLocks/>
              </p:cNvCxnSpPr>
              <p:nvPr/>
            </p:nvCxnSpPr>
            <p:spPr>
              <a:xfrm flipV="1">
                <a:off x="3919754" y="3156872"/>
                <a:ext cx="0" cy="84825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E085F470-1CC5-81B4-E04E-B41CA19B034D}"/>
                  </a:ext>
                </a:extLst>
              </p:cNvPr>
              <p:cNvCxnSpPr>
                <a:cxnSpLocks/>
              </p:cNvCxnSpPr>
              <p:nvPr/>
            </p:nvCxnSpPr>
            <p:spPr>
              <a:xfrm flipV="1">
                <a:off x="4171049" y="3242732"/>
                <a:ext cx="0" cy="77592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DED9634-FAC8-C838-4D14-A756634B9270}"/>
                  </a:ext>
                </a:extLst>
              </p:cNvPr>
              <p:cNvCxnSpPr>
                <a:cxnSpLocks/>
              </p:cNvCxnSpPr>
              <p:nvPr/>
            </p:nvCxnSpPr>
            <p:spPr>
              <a:xfrm flipV="1">
                <a:off x="4417427" y="3352342"/>
                <a:ext cx="0" cy="66631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0F28BA5B-F516-DF2A-199F-8C0190D373B3}"/>
                  </a:ext>
                </a:extLst>
              </p:cNvPr>
              <p:cNvCxnSpPr>
                <a:cxnSpLocks/>
              </p:cNvCxnSpPr>
              <p:nvPr/>
            </p:nvCxnSpPr>
            <p:spPr>
              <a:xfrm flipV="1">
                <a:off x="4626077" y="3467481"/>
                <a:ext cx="0" cy="53764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113FA330-97AB-E2BF-FC0D-745ADB401EE5}"/>
                  </a:ext>
                </a:extLst>
              </p:cNvPr>
              <p:cNvCxnSpPr>
                <a:cxnSpLocks/>
              </p:cNvCxnSpPr>
              <p:nvPr/>
            </p:nvCxnSpPr>
            <p:spPr>
              <a:xfrm flipV="1">
                <a:off x="4841930" y="3599060"/>
                <a:ext cx="0" cy="41960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653978F3-65A4-1DD9-FCB9-1DE2B83DCEB6}"/>
                  </a:ext>
                </a:extLst>
              </p:cNvPr>
              <p:cNvCxnSpPr>
                <a:cxnSpLocks/>
              </p:cNvCxnSpPr>
              <p:nvPr/>
            </p:nvCxnSpPr>
            <p:spPr>
              <a:xfrm flipV="1">
                <a:off x="2597585" y="3261040"/>
                <a:ext cx="0" cy="75762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73C8472B-367C-093B-6605-FEDB09537CCD}"/>
                  </a:ext>
                </a:extLst>
              </p:cNvPr>
              <p:cNvCxnSpPr>
                <a:cxnSpLocks/>
              </p:cNvCxnSpPr>
              <p:nvPr/>
            </p:nvCxnSpPr>
            <p:spPr>
              <a:xfrm flipV="1">
                <a:off x="2369573" y="3352342"/>
                <a:ext cx="0" cy="66631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60E21E2E-B2C7-2055-3A25-5FD597427527}"/>
                  </a:ext>
                </a:extLst>
              </p:cNvPr>
              <p:cNvCxnSpPr>
                <a:cxnSpLocks/>
              </p:cNvCxnSpPr>
              <p:nvPr/>
            </p:nvCxnSpPr>
            <p:spPr>
              <a:xfrm flipV="1">
                <a:off x="2099187" y="3518220"/>
                <a:ext cx="0" cy="50044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55CBA3F7-B46E-9035-20B4-982A48CF5266}"/>
                  </a:ext>
                </a:extLst>
              </p:cNvPr>
              <p:cNvCxnSpPr>
                <a:cxnSpLocks/>
              </p:cNvCxnSpPr>
              <p:nvPr/>
            </p:nvCxnSpPr>
            <p:spPr>
              <a:xfrm flipV="1">
                <a:off x="1806346" y="3684920"/>
                <a:ext cx="0" cy="33374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A67584C-1CDE-B6CC-726D-D5A27D3A7F3F}"/>
                  </a:ext>
                </a:extLst>
              </p:cNvPr>
              <p:cNvCxnSpPr>
                <a:cxnSpLocks/>
              </p:cNvCxnSpPr>
              <p:nvPr/>
            </p:nvCxnSpPr>
            <p:spPr>
              <a:xfrm flipV="1">
                <a:off x="5069331" y="3745091"/>
                <a:ext cx="0" cy="27356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63" name="Group 62">
            <a:extLst>
              <a:ext uri="{FF2B5EF4-FFF2-40B4-BE49-F238E27FC236}">
                <a16:creationId xmlns:a16="http://schemas.microsoft.com/office/drawing/2014/main" id="{466F5481-ADB7-4E65-2FEF-2C752B592E1B}"/>
              </a:ext>
            </a:extLst>
          </p:cNvPr>
          <p:cNvGrpSpPr/>
          <p:nvPr/>
        </p:nvGrpSpPr>
        <p:grpSpPr>
          <a:xfrm>
            <a:off x="7620016" y="2976055"/>
            <a:ext cx="3979274" cy="3064639"/>
            <a:chOff x="7620016" y="2976055"/>
            <a:chExt cx="3979274" cy="3064639"/>
          </a:xfrm>
        </p:grpSpPr>
        <p:grpSp>
          <p:nvGrpSpPr>
            <p:cNvPr id="64" name="Group 63">
              <a:extLst>
                <a:ext uri="{FF2B5EF4-FFF2-40B4-BE49-F238E27FC236}">
                  <a16:creationId xmlns:a16="http://schemas.microsoft.com/office/drawing/2014/main" id="{A3183F7D-299A-AB08-2847-79C84D52B646}"/>
                </a:ext>
              </a:extLst>
            </p:cNvPr>
            <p:cNvGrpSpPr/>
            <p:nvPr/>
          </p:nvGrpSpPr>
          <p:grpSpPr>
            <a:xfrm>
              <a:off x="7620016" y="2976055"/>
              <a:ext cx="3979274" cy="3064639"/>
              <a:chOff x="7620016" y="2976055"/>
              <a:chExt cx="3979274" cy="3064639"/>
            </a:xfrm>
          </p:grpSpPr>
          <p:grpSp>
            <p:nvGrpSpPr>
              <p:cNvPr id="74" name="Group 73">
                <a:extLst>
                  <a:ext uri="{FF2B5EF4-FFF2-40B4-BE49-F238E27FC236}">
                    <a16:creationId xmlns:a16="http://schemas.microsoft.com/office/drawing/2014/main" id="{AF074F53-FDFA-DED7-289E-6BF6D43E6890}"/>
                  </a:ext>
                </a:extLst>
              </p:cNvPr>
              <p:cNvGrpSpPr/>
              <p:nvPr/>
            </p:nvGrpSpPr>
            <p:grpSpPr>
              <a:xfrm>
                <a:off x="7822369" y="2976055"/>
                <a:ext cx="3203520" cy="1065194"/>
                <a:chOff x="6593714" y="2482191"/>
                <a:chExt cx="3203520" cy="1065194"/>
              </a:xfrm>
            </p:grpSpPr>
            <p:pic>
              <p:nvPicPr>
                <p:cNvPr id="89" name="Picture 88" descr="A picture containing lamp, light&#10;&#10;Description automatically generated">
                  <a:extLst>
                    <a:ext uri="{FF2B5EF4-FFF2-40B4-BE49-F238E27FC236}">
                      <a16:creationId xmlns:a16="http://schemas.microsoft.com/office/drawing/2014/main" id="{E13E35C5-4129-AA86-CB75-D351E38C308D}"/>
                    </a:ext>
                  </a:extLst>
                </p:cNvPr>
                <p:cNvPicPr>
                  <a:picLocks noChangeAspect="1"/>
                </p:cNvPicPr>
                <p:nvPr/>
              </p:nvPicPr>
              <p:blipFill rotWithShape="1">
                <a:blip r:embed="rId2">
                  <a:extLst>
                    <a:ext uri="{28A0092B-C50C-407E-A947-70E740481C1C}">
                      <a14:useLocalDpi xmlns:a14="http://schemas.microsoft.com/office/drawing/2010/main" val="0"/>
                    </a:ext>
                  </a:extLst>
                </a:blip>
                <a:srcRect l="1" r="73265" b="51091"/>
                <a:stretch/>
              </p:blipFill>
              <p:spPr>
                <a:xfrm flipH="1">
                  <a:off x="6901001" y="2489959"/>
                  <a:ext cx="2896233" cy="1057426"/>
                </a:xfrm>
                <a:prstGeom prst="rect">
                  <a:avLst/>
                </a:prstGeom>
              </p:spPr>
            </p:pic>
            <p:cxnSp>
              <p:nvCxnSpPr>
                <p:cNvPr id="90" name="Straight Arrow Connector 89">
                  <a:extLst>
                    <a:ext uri="{FF2B5EF4-FFF2-40B4-BE49-F238E27FC236}">
                      <a16:creationId xmlns:a16="http://schemas.microsoft.com/office/drawing/2014/main" id="{845F1673-4AF3-2BF8-DFE8-6EB79EEE1B31}"/>
                    </a:ext>
                  </a:extLst>
                </p:cNvPr>
                <p:cNvCxnSpPr>
                  <a:cxnSpLocks/>
                </p:cNvCxnSpPr>
                <p:nvPr/>
              </p:nvCxnSpPr>
              <p:spPr>
                <a:xfrm flipH="1" flipV="1">
                  <a:off x="6892851" y="2482191"/>
                  <a:ext cx="12583" cy="1057426"/>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91" name="Straight Arrow Connector 90">
                  <a:extLst>
                    <a:ext uri="{FF2B5EF4-FFF2-40B4-BE49-F238E27FC236}">
                      <a16:creationId xmlns:a16="http://schemas.microsoft.com/office/drawing/2014/main" id="{2A2385FF-E9C3-CAC8-1E92-B1B9B0B46136}"/>
                    </a:ext>
                  </a:extLst>
                </p:cNvPr>
                <p:cNvCxnSpPr>
                  <a:cxnSpLocks/>
                </p:cNvCxnSpPr>
                <p:nvPr/>
              </p:nvCxnSpPr>
              <p:spPr>
                <a:xfrm>
                  <a:off x="6892851" y="3524796"/>
                  <a:ext cx="2791358" cy="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92" name="TextBox 91">
                  <a:extLst>
                    <a:ext uri="{FF2B5EF4-FFF2-40B4-BE49-F238E27FC236}">
                      <a16:creationId xmlns:a16="http://schemas.microsoft.com/office/drawing/2014/main" id="{7F60D468-35AE-338A-3EDA-766FCCF1D34E}"/>
                    </a:ext>
                  </a:extLst>
                </p:cNvPr>
                <p:cNvSpPr txBox="1"/>
                <p:nvPr/>
              </p:nvSpPr>
              <p:spPr>
                <a:xfrm rot="16200000">
                  <a:off x="6376930" y="2914914"/>
                  <a:ext cx="717676" cy="284108"/>
                </a:xfrm>
                <a:prstGeom prst="rect">
                  <a:avLst/>
                </a:prstGeom>
                <a:noFill/>
              </p:spPr>
              <p:txBody>
                <a:bodyPr wrap="square" lIns="0" tIns="0" rIns="0" bIns="0" rtlCol="0">
                  <a:spAutoFit/>
                </a:bodyPr>
                <a:lstStyle/>
                <a:p>
                  <a:pPr algn="l"/>
                  <a:r>
                    <a:rPr lang="en-CH" dirty="0">
                      <a:solidFill>
                        <a:schemeClr val="bg2">
                          <a:lumMod val="50000"/>
                        </a:schemeClr>
                      </a:solidFill>
                    </a:rPr>
                    <a:t>E-field</a:t>
                  </a:r>
                </a:p>
              </p:txBody>
            </p:sp>
          </p:grpSp>
          <p:grpSp>
            <p:nvGrpSpPr>
              <p:cNvPr id="75" name="Group 74">
                <a:extLst>
                  <a:ext uri="{FF2B5EF4-FFF2-40B4-BE49-F238E27FC236}">
                    <a16:creationId xmlns:a16="http://schemas.microsoft.com/office/drawing/2014/main" id="{BB8F12F5-6694-3C64-5C84-E2229B05ACC9}"/>
                  </a:ext>
                </a:extLst>
              </p:cNvPr>
              <p:cNvGrpSpPr/>
              <p:nvPr/>
            </p:nvGrpSpPr>
            <p:grpSpPr>
              <a:xfrm>
                <a:off x="7620016" y="4276823"/>
                <a:ext cx="3979274" cy="1763871"/>
                <a:chOff x="6504095" y="3983375"/>
                <a:chExt cx="3979274" cy="1763871"/>
              </a:xfrm>
            </p:grpSpPr>
            <p:grpSp>
              <p:nvGrpSpPr>
                <p:cNvPr id="76" name="Group 75">
                  <a:extLst>
                    <a:ext uri="{FF2B5EF4-FFF2-40B4-BE49-F238E27FC236}">
                      <a16:creationId xmlns:a16="http://schemas.microsoft.com/office/drawing/2014/main" id="{9879A4D0-BA25-F2F3-7622-313E7E67E8D7}"/>
                    </a:ext>
                  </a:extLst>
                </p:cNvPr>
                <p:cNvGrpSpPr/>
                <p:nvPr/>
              </p:nvGrpSpPr>
              <p:grpSpPr>
                <a:xfrm>
                  <a:off x="6504095" y="3983375"/>
                  <a:ext cx="3979274" cy="1763871"/>
                  <a:chOff x="6378835" y="3757907"/>
                  <a:chExt cx="3979274" cy="1763871"/>
                </a:xfrm>
              </p:grpSpPr>
              <p:grpSp>
                <p:nvGrpSpPr>
                  <p:cNvPr id="78" name="Group 77">
                    <a:extLst>
                      <a:ext uri="{FF2B5EF4-FFF2-40B4-BE49-F238E27FC236}">
                        <a16:creationId xmlns:a16="http://schemas.microsoft.com/office/drawing/2014/main" id="{BF1ABAB1-A66F-FC3E-FB92-67364860ADCA}"/>
                      </a:ext>
                    </a:extLst>
                  </p:cNvPr>
                  <p:cNvGrpSpPr/>
                  <p:nvPr/>
                </p:nvGrpSpPr>
                <p:grpSpPr>
                  <a:xfrm>
                    <a:off x="6794088" y="3757907"/>
                    <a:ext cx="2877849" cy="926794"/>
                    <a:chOff x="6794088" y="3757907"/>
                    <a:chExt cx="2877849" cy="926794"/>
                  </a:xfrm>
                </p:grpSpPr>
                <p:cxnSp>
                  <p:nvCxnSpPr>
                    <p:cNvPr id="81" name="Straight Connector 80">
                      <a:extLst>
                        <a:ext uri="{FF2B5EF4-FFF2-40B4-BE49-F238E27FC236}">
                          <a16:creationId xmlns:a16="http://schemas.microsoft.com/office/drawing/2014/main" id="{041D0F03-8EC7-372B-8091-E5C390C70E73}"/>
                        </a:ext>
                      </a:extLst>
                    </p:cNvPr>
                    <p:cNvCxnSpPr>
                      <a:cxnSpLocks/>
                    </p:cNvCxnSpPr>
                    <p:nvPr/>
                  </p:nvCxnSpPr>
                  <p:spPr>
                    <a:xfrm>
                      <a:off x="6877822" y="3757907"/>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B8AD59B1-EA80-8D8A-5FB4-015361DAFC3D}"/>
                        </a:ext>
                      </a:extLst>
                    </p:cNvPr>
                    <p:cNvCxnSpPr>
                      <a:cxnSpLocks/>
                      <a:stCxn id="88" idx="4"/>
                    </p:cNvCxnSpPr>
                    <p:nvPr/>
                  </p:nvCxnSpPr>
                  <p:spPr>
                    <a:xfrm>
                      <a:off x="6902088" y="4684701"/>
                      <a:ext cx="267470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Oval 82">
                      <a:extLst>
                        <a:ext uri="{FF2B5EF4-FFF2-40B4-BE49-F238E27FC236}">
                          <a16:creationId xmlns:a16="http://schemas.microsoft.com/office/drawing/2014/main" id="{2FDC9CAB-77D3-935A-1B9B-A8BE620B86D9}"/>
                        </a:ext>
                      </a:extLst>
                    </p:cNvPr>
                    <p:cNvSpPr/>
                    <p:nvPr/>
                  </p:nvSpPr>
                  <p:spPr>
                    <a:xfrm>
                      <a:off x="9455937" y="3757907"/>
                      <a:ext cx="216000" cy="926794"/>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4" name="Oval 83">
                      <a:extLst>
                        <a:ext uri="{FF2B5EF4-FFF2-40B4-BE49-F238E27FC236}">
                          <a16:creationId xmlns:a16="http://schemas.microsoft.com/office/drawing/2014/main" id="{D368122F-2B06-906A-42D6-6937C0CF1611}"/>
                        </a:ext>
                      </a:extLst>
                    </p:cNvPr>
                    <p:cNvSpPr/>
                    <p:nvPr/>
                  </p:nvSpPr>
                  <p:spPr>
                    <a:xfrm>
                      <a:off x="9527937" y="4066838"/>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5" name="Straight Connector 84">
                      <a:extLst>
                        <a:ext uri="{FF2B5EF4-FFF2-40B4-BE49-F238E27FC236}">
                          <a16:creationId xmlns:a16="http://schemas.microsoft.com/office/drawing/2014/main" id="{A97C099F-8182-F6E5-6EB0-0AC8F70F8CD3}"/>
                        </a:ext>
                      </a:extLst>
                    </p:cNvPr>
                    <p:cNvCxnSpPr>
                      <a:cxnSpLocks/>
                    </p:cNvCxnSpPr>
                    <p:nvPr/>
                  </p:nvCxnSpPr>
                  <p:spPr>
                    <a:xfrm>
                      <a:off x="6877822" y="4066838"/>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DC5284DD-FE5B-F04E-D2D8-7AD854551D00}"/>
                        </a:ext>
                      </a:extLst>
                    </p:cNvPr>
                    <p:cNvCxnSpPr>
                      <a:cxnSpLocks/>
                    </p:cNvCxnSpPr>
                    <p:nvPr/>
                  </p:nvCxnSpPr>
                  <p:spPr>
                    <a:xfrm>
                      <a:off x="6877822" y="4375770"/>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Oval 86">
                      <a:extLst>
                        <a:ext uri="{FF2B5EF4-FFF2-40B4-BE49-F238E27FC236}">
                          <a16:creationId xmlns:a16="http://schemas.microsoft.com/office/drawing/2014/main" id="{ED10B0BE-B756-DAFF-6245-E0F0755B9A83}"/>
                        </a:ext>
                      </a:extLst>
                    </p:cNvPr>
                    <p:cNvSpPr/>
                    <p:nvPr/>
                  </p:nvSpPr>
                  <p:spPr>
                    <a:xfrm>
                      <a:off x="6841822" y="4068261"/>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extLst>
                        <a:ext uri="{FF2B5EF4-FFF2-40B4-BE49-F238E27FC236}">
                          <a16:creationId xmlns:a16="http://schemas.microsoft.com/office/drawing/2014/main" id="{BF2408D5-3CF5-4BAC-92A0-188586F68D62}"/>
                        </a:ext>
                      </a:extLst>
                    </p:cNvPr>
                    <p:cNvSpPr/>
                    <p:nvPr/>
                  </p:nvSpPr>
                  <p:spPr>
                    <a:xfrm>
                      <a:off x="6794088" y="3757907"/>
                      <a:ext cx="216000" cy="926794"/>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79" name="TextBox 78">
                    <a:extLst>
                      <a:ext uri="{FF2B5EF4-FFF2-40B4-BE49-F238E27FC236}">
                        <a16:creationId xmlns:a16="http://schemas.microsoft.com/office/drawing/2014/main" id="{F912BED5-F24B-D1AB-24D3-B60AE951653E}"/>
                      </a:ext>
                    </a:extLst>
                  </p:cNvPr>
                  <p:cNvSpPr txBox="1"/>
                  <p:nvPr/>
                </p:nvSpPr>
                <p:spPr>
                  <a:xfrm>
                    <a:off x="9288136" y="4875447"/>
                    <a:ext cx="1069973" cy="646331"/>
                  </a:xfrm>
                  <a:prstGeom prst="rect">
                    <a:avLst/>
                  </a:prstGeom>
                  <a:noFill/>
                </p:spPr>
                <p:txBody>
                  <a:bodyPr wrap="square" rtlCol="0">
                    <a:spAutoFit/>
                  </a:bodyPr>
                  <a:lstStyle/>
                  <a:p>
                    <a:pPr defTabSz="422041"/>
                    <a:r>
                      <a:rPr lang="en-GB" dirty="0">
                        <a:solidFill>
                          <a:srgbClr val="C00000"/>
                        </a:solidFill>
                      </a:rPr>
                      <a:t>Electric Short</a:t>
                    </a:r>
                  </a:p>
                </p:txBody>
              </p:sp>
              <p:sp>
                <p:nvSpPr>
                  <p:cNvPr id="80" name="TextBox 79">
                    <a:extLst>
                      <a:ext uri="{FF2B5EF4-FFF2-40B4-BE49-F238E27FC236}">
                        <a16:creationId xmlns:a16="http://schemas.microsoft.com/office/drawing/2014/main" id="{4ED55ECC-B7B2-E1F5-D7DD-BF8D4F2A8319}"/>
                      </a:ext>
                    </a:extLst>
                  </p:cNvPr>
                  <p:cNvSpPr txBox="1"/>
                  <p:nvPr/>
                </p:nvSpPr>
                <p:spPr>
                  <a:xfrm>
                    <a:off x="6378835" y="4820215"/>
                    <a:ext cx="1069973" cy="646331"/>
                  </a:xfrm>
                  <a:prstGeom prst="rect">
                    <a:avLst/>
                  </a:prstGeom>
                  <a:noFill/>
                </p:spPr>
                <p:txBody>
                  <a:bodyPr wrap="square" rtlCol="0">
                    <a:spAutoFit/>
                  </a:bodyPr>
                  <a:lstStyle/>
                  <a:p>
                    <a:pPr defTabSz="422041"/>
                    <a:r>
                      <a:rPr lang="en-GB" dirty="0">
                        <a:solidFill>
                          <a:srgbClr val="C00000"/>
                        </a:solidFill>
                      </a:rPr>
                      <a:t>Electric Open</a:t>
                    </a:r>
                  </a:p>
                </p:txBody>
              </p:sp>
            </p:grpSp>
            <p:sp>
              <p:nvSpPr>
                <p:cNvPr id="77" name="TextBox 76">
                  <a:extLst>
                    <a:ext uri="{FF2B5EF4-FFF2-40B4-BE49-F238E27FC236}">
                      <a16:creationId xmlns:a16="http://schemas.microsoft.com/office/drawing/2014/main" id="{DCDDF12E-BC6B-6447-B745-0309A0A128D3}"/>
                    </a:ext>
                  </a:extLst>
                </p:cNvPr>
                <p:cNvSpPr txBox="1"/>
                <p:nvPr/>
              </p:nvSpPr>
              <p:spPr>
                <a:xfrm>
                  <a:off x="7641721" y="4284725"/>
                  <a:ext cx="2141950" cy="276999"/>
                </a:xfrm>
                <a:prstGeom prst="rect">
                  <a:avLst/>
                </a:prstGeom>
                <a:noFill/>
              </p:spPr>
              <p:txBody>
                <a:bodyPr wrap="square" lIns="0" tIns="0" rIns="0" bIns="0" rtlCol="0">
                  <a:spAutoFit/>
                </a:bodyPr>
                <a:lstStyle/>
                <a:p>
                  <a:pPr algn="l"/>
                  <a:r>
                    <a:rPr lang="en-GB" sz="1800" b="1" dirty="0">
                      <a:solidFill>
                        <a:srgbClr val="C0504D"/>
                      </a:solidFill>
                      <a:latin typeface="Symbol" panose="05050102010706020507" pitchFamily="18" charset="2"/>
                      <a:cs typeface="Times New Roman" pitchFamily="18" charset="0"/>
                      <a:sym typeface="Wingdings" pitchFamily="2" charset="2"/>
                    </a:rPr>
                    <a:t>l</a:t>
                  </a:r>
                  <a:r>
                    <a:rPr lang="en-GB" sz="1800" b="1" dirty="0">
                      <a:solidFill>
                        <a:srgbClr val="C0504D"/>
                      </a:solidFill>
                      <a:latin typeface="Constantia" pitchFamily="18" charset="0"/>
                      <a:cs typeface="Times New Roman" pitchFamily="18" charset="0"/>
                      <a:sym typeface="Wingdings" pitchFamily="2" charset="2"/>
                    </a:rPr>
                    <a:t>/4 </a:t>
                  </a:r>
                  <a:r>
                    <a:rPr lang="en-GB" dirty="0">
                      <a:solidFill>
                        <a:srgbClr val="C00000"/>
                      </a:solidFill>
                      <a:sym typeface="Wingdings" pitchFamily="2" charset="2"/>
                    </a:rPr>
                    <a:t>resonator</a:t>
                  </a:r>
                  <a:endParaRPr lang="en-CH" dirty="0"/>
                </a:p>
              </p:txBody>
            </p:sp>
          </p:grpSp>
        </p:grpSp>
        <p:grpSp>
          <p:nvGrpSpPr>
            <p:cNvPr id="65" name="Group 64">
              <a:extLst>
                <a:ext uri="{FF2B5EF4-FFF2-40B4-BE49-F238E27FC236}">
                  <a16:creationId xmlns:a16="http://schemas.microsoft.com/office/drawing/2014/main" id="{387D9ED8-F04C-D00C-0B19-A8409254CC77}"/>
                </a:ext>
              </a:extLst>
            </p:cNvPr>
            <p:cNvGrpSpPr/>
            <p:nvPr/>
          </p:nvGrpSpPr>
          <p:grpSpPr>
            <a:xfrm>
              <a:off x="8247423" y="3105931"/>
              <a:ext cx="1789885" cy="912729"/>
              <a:chOff x="7879123" y="3105931"/>
              <a:chExt cx="1789885" cy="912729"/>
            </a:xfrm>
          </p:grpSpPr>
          <p:cxnSp>
            <p:nvCxnSpPr>
              <p:cNvPr id="66" name="Straight Arrow Connector 65">
                <a:extLst>
                  <a:ext uri="{FF2B5EF4-FFF2-40B4-BE49-F238E27FC236}">
                    <a16:creationId xmlns:a16="http://schemas.microsoft.com/office/drawing/2014/main" id="{E58698D0-5457-90E7-BB7C-FF7F85A7F4F2}"/>
                  </a:ext>
                </a:extLst>
              </p:cNvPr>
              <p:cNvCxnSpPr>
                <a:cxnSpLocks/>
              </p:cNvCxnSpPr>
              <p:nvPr/>
            </p:nvCxnSpPr>
            <p:spPr>
              <a:xfrm flipV="1">
                <a:off x="7879123" y="3105931"/>
                <a:ext cx="0" cy="91272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ED2659B4-A506-98EE-482E-F0CC15100091}"/>
                  </a:ext>
                </a:extLst>
              </p:cNvPr>
              <p:cNvCxnSpPr>
                <a:cxnSpLocks/>
              </p:cNvCxnSpPr>
              <p:nvPr/>
            </p:nvCxnSpPr>
            <p:spPr>
              <a:xfrm flipV="1">
                <a:off x="8128413" y="3134283"/>
                <a:ext cx="0" cy="88437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a:extLst>
                  <a:ext uri="{FF2B5EF4-FFF2-40B4-BE49-F238E27FC236}">
                    <a16:creationId xmlns:a16="http://schemas.microsoft.com/office/drawing/2014/main" id="{C35D741D-5D6D-0255-6F02-6B7E760D65FE}"/>
                  </a:ext>
                </a:extLst>
              </p:cNvPr>
              <p:cNvCxnSpPr>
                <a:cxnSpLocks/>
              </p:cNvCxnSpPr>
              <p:nvPr/>
            </p:nvCxnSpPr>
            <p:spPr>
              <a:xfrm flipV="1">
                <a:off x="8381740" y="3184905"/>
                <a:ext cx="0" cy="820224"/>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05653AA9-D467-F69E-DCE1-801BE973AA69}"/>
                  </a:ext>
                </a:extLst>
              </p:cNvPr>
              <p:cNvCxnSpPr>
                <a:cxnSpLocks/>
              </p:cNvCxnSpPr>
              <p:nvPr/>
            </p:nvCxnSpPr>
            <p:spPr>
              <a:xfrm flipV="1">
                <a:off x="8654243" y="3261040"/>
                <a:ext cx="0" cy="75762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04D8B7D4-DCA9-A807-F2DA-43980CCED4E6}"/>
                  </a:ext>
                </a:extLst>
              </p:cNvPr>
              <p:cNvCxnSpPr>
                <a:cxnSpLocks/>
              </p:cNvCxnSpPr>
              <p:nvPr/>
            </p:nvCxnSpPr>
            <p:spPr>
              <a:xfrm flipV="1">
                <a:off x="8938858" y="3352342"/>
                <a:ext cx="0" cy="65278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AAA4552D-25D4-48B1-0F0A-4E13DB504471}"/>
                  </a:ext>
                </a:extLst>
              </p:cNvPr>
              <p:cNvCxnSpPr>
                <a:cxnSpLocks/>
              </p:cNvCxnSpPr>
              <p:nvPr/>
            </p:nvCxnSpPr>
            <p:spPr>
              <a:xfrm flipV="1">
                <a:off x="9199250" y="3467481"/>
                <a:ext cx="0" cy="55117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70F427AC-30D7-8546-ABC6-621EF9619794}"/>
                  </a:ext>
                </a:extLst>
              </p:cNvPr>
              <p:cNvCxnSpPr>
                <a:cxnSpLocks/>
              </p:cNvCxnSpPr>
              <p:nvPr/>
            </p:nvCxnSpPr>
            <p:spPr>
              <a:xfrm flipV="1">
                <a:off x="9453587" y="3599060"/>
                <a:ext cx="0" cy="40606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212D934F-4BFF-517B-6CC1-9B6F7C5E505B}"/>
                  </a:ext>
                </a:extLst>
              </p:cNvPr>
              <p:cNvCxnSpPr>
                <a:cxnSpLocks/>
              </p:cNvCxnSpPr>
              <p:nvPr/>
            </p:nvCxnSpPr>
            <p:spPr>
              <a:xfrm flipV="1">
                <a:off x="9669008" y="3712341"/>
                <a:ext cx="0" cy="29278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93" name="Group 92">
            <a:extLst>
              <a:ext uri="{FF2B5EF4-FFF2-40B4-BE49-F238E27FC236}">
                <a16:creationId xmlns:a16="http://schemas.microsoft.com/office/drawing/2014/main" id="{1D2A60AC-7D3A-FBF5-7EC9-F1138BE2B8B8}"/>
              </a:ext>
            </a:extLst>
          </p:cNvPr>
          <p:cNvGrpSpPr/>
          <p:nvPr/>
        </p:nvGrpSpPr>
        <p:grpSpPr>
          <a:xfrm>
            <a:off x="3158125" y="2723414"/>
            <a:ext cx="646331" cy="4000831"/>
            <a:chOff x="3158125" y="2723414"/>
            <a:chExt cx="646331" cy="4000831"/>
          </a:xfrm>
        </p:grpSpPr>
        <p:sp>
          <p:nvSpPr>
            <p:cNvPr id="94" name="Right Arrow 171">
              <a:extLst>
                <a:ext uri="{FF2B5EF4-FFF2-40B4-BE49-F238E27FC236}">
                  <a16:creationId xmlns:a16="http://schemas.microsoft.com/office/drawing/2014/main" id="{1D32A086-8C6D-0CD6-E36A-1A907DB1B329}"/>
                </a:ext>
              </a:extLst>
            </p:cNvPr>
            <p:cNvSpPr/>
            <p:nvPr/>
          </p:nvSpPr>
          <p:spPr>
            <a:xfrm rot="16200000">
              <a:off x="1771086" y="4187833"/>
              <a:ext cx="3200435" cy="271597"/>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5" name="TextBox 94">
              <a:extLst>
                <a:ext uri="{FF2B5EF4-FFF2-40B4-BE49-F238E27FC236}">
                  <a16:creationId xmlns:a16="http://schemas.microsoft.com/office/drawing/2014/main" id="{F5C579D8-A420-1E62-F6A4-81A3D8F98B03}"/>
                </a:ext>
              </a:extLst>
            </p:cNvPr>
            <p:cNvSpPr txBox="1"/>
            <p:nvPr/>
          </p:nvSpPr>
          <p:spPr>
            <a:xfrm rot="16200000">
              <a:off x="2756776" y="5676565"/>
              <a:ext cx="1449029" cy="646331"/>
            </a:xfrm>
            <a:prstGeom prst="rect">
              <a:avLst/>
            </a:prstGeom>
            <a:noFill/>
          </p:spPr>
          <p:txBody>
            <a:bodyPr wrap="square" rtlCol="0">
              <a:spAutoFit/>
            </a:bodyPr>
            <a:lstStyle/>
            <a:p>
              <a:pPr defTabSz="422041"/>
              <a:r>
                <a:rPr lang="en-GB" dirty="0">
                  <a:solidFill>
                    <a:srgbClr val="C00000"/>
                  </a:solidFill>
                </a:rPr>
                <a:t>Beam orientation</a:t>
              </a:r>
            </a:p>
          </p:txBody>
        </p:sp>
      </p:grpSp>
      <p:grpSp>
        <p:nvGrpSpPr>
          <p:cNvPr id="96" name="Group 95">
            <a:extLst>
              <a:ext uri="{FF2B5EF4-FFF2-40B4-BE49-F238E27FC236}">
                <a16:creationId xmlns:a16="http://schemas.microsoft.com/office/drawing/2014/main" id="{93DAE801-AE4A-CF5B-8D84-813C5432A8F9}"/>
              </a:ext>
            </a:extLst>
          </p:cNvPr>
          <p:cNvGrpSpPr/>
          <p:nvPr/>
        </p:nvGrpSpPr>
        <p:grpSpPr>
          <a:xfrm>
            <a:off x="6679423" y="4587041"/>
            <a:ext cx="2055077" cy="646331"/>
            <a:chOff x="6679423" y="4587041"/>
            <a:chExt cx="2055077" cy="646331"/>
          </a:xfrm>
        </p:grpSpPr>
        <p:sp>
          <p:nvSpPr>
            <p:cNvPr id="97" name="Right Arrow 170">
              <a:extLst>
                <a:ext uri="{FF2B5EF4-FFF2-40B4-BE49-F238E27FC236}">
                  <a16:creationId xmlns:a16="http://schemas.microsoft.com/office/drawing/2014/main" id="{13118D2D-158D-4D8E-6353-625EAE0107F0}"/>
                </a:ext>
              </a:extLst>
            </p:cNvPr>
            <p:cNvSpPr/>
            <p:nvPr/>
          </p:nvSpPr>
          <p:spPr>
            <a:xfrm>
              <a:off x="7462412" y="4661264"/>
              <a:ext cx="1272088" cy="24177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8" name="TextBox 97">
              <a:extLst>
                <a:ext uri="{FF2B5EF4-FFF2-40B4-BE49-F238E27FC236}">
                  <a16:creationId xmlns:a16="http://schemas.microsoft.com/office/drawing/2014/main" id="{8949964C-416F-0051-FB6B-FB1213F4B02D}"/>
                </a:ext>
              </a:extLst>
            </p:cNvPr>
            <p:cNvSpPr txBox="1"/>
            <p:nvPr/>
          </p:nvSpPr>
          <p:spPr>
            <a:xfrm>
              <a:off x="6679423" y="4587041"/>
              <a:ext cx="1449029" cy="646331"/>
            </a:xfrm>
            <a:prstGeom prst="rect">
              <a:avLst/>
            </a:prstGeom>
            <a:noFill/>
          </p:spPr>
          <p:txBody>
            <a:bodyPr wrap="square" rtlCol="0">
              <a:spAutoFit/>
            </a:bodyPr>
            <a:lstStyle/>
            <a:p>
              <a:pPr defTabSz="422041"/>
              <a:r>
                <a:rPr lang="en-GB" dirty="0">
                  <a:solidFill>
                    <a:srgbClr val="C00000"/>
                  </a:solidFill>
                </a:rPr>
                <a:t>Beam orientation</a:t>
              </a:r>
            </a:p>
          </p:txBody>
        </p:sp>
      </p:grpSp>
      <p:grpSp>
        <p:nvGrpSpPr>
          <p:cNvPr id="99" name="Group 98">
            <a:extLst>
              <a:ext uri="{FF2B5EF4-FFF2-40B4-BE49-F238E27FC236}">
                <a16:creationId xmlns:a16="http://schemas.microsoft.com/office/drawing/2014/main" id="{4612CEC2-2D2A-F4CD-3687-E34F9F8CE85E}"/>
              </a:ext>
            </a:extLst>
          </p:cNvPr>
          <p:cNvGrpSpPr/>
          <p:nvPr/>
        </p:nvGrpSpPr>
        <p:grpSpPr>
          <a:xfrm>
            <a:off x="8160573" y="2866780"/>
            <a:ext cx="646331" cy="4035221"/>
            <a:chOff x="8160573" y="2866780"/>
            <a:chExt cx="646331" cy="4035221"/>
          </a:xfrm>
        </p:grpSpPr>
        <p:sp>
          <p:nvSpPr>
            <p:cNvPr id="100" name="TextBox 99">
              <a:extLst>
                <a:ext uri="{FF2B5EF4-FFF2-40B4-BE49-F238E27FC236}">
                  <a16:creationId xmlns:a16="http://schemas.microsoft.com/office/drawing/2014/main" id="{CDBA0A3F-D4FC-1872-E30B-0A8A18694513}"/>
                </a:ext>
              </a:extLst>
            </p:cNvPr>
            <p:cNvSpPr txBox="1"/>
            <p:nvPr/>
          </p:nvSpPr>
          <p:spPr>
            <a:xfrm rot="16200000">
              <a:off x="7759224" y="5854321"/>
              <a:ext cx="1449029" cy="646331"/>
            </a:xfrm>
            <a:prstGeom prst="rect">
              <a:avLst/>
            </a:prstGeom>
            <a:noFill/>
          </p:spPr>
          <p:txBody>
            <a:bodyPr wrap="square" rtlCol="0">
              <a:spAutoFit/>
            </a:bodyPr>
            <a:lstStyle/>
            <a:p>
              <a:pPr defTabSz="422041"/>
              <a:r>
                <a:rPr lang="en-GB" dirty="0">
                  <a:solidFill>
                    <a:srgbClr val="C00000"/>
                  </a:solidFill>
                </a:rPr>
                <a:t>Beam orientation</a:t>
              </a:r>
            </a:p>
          </p:txBody>
        </p:sp>
        <p:sp>
          <p:nvSpPr>
            <p:cNvPr id="101" name="Right Arrow 175">
              <a:extLst>
                <a:ext uri="{FF2B5EF4-FFF2-40B4-BE49-F238E27FC236}">
                  <a16:creationId xmlns:a16="http://schemas.microsoft.com/office/drawing/2014/main" id="{F572AFFD-B0C2-09BA-BF5D-A75618601763}"/>
                </a:ext>
              </a:extLst>
            </p:cNvPr>
            <p:cNvSpPr/>
            <p:nvPr/>
          </p:nvSpPr>
          <p:spPr>
            <a:xfrm rot="16200000">
              <a:off x="6786640" y="4331199"/>
              <a:ext cx="3200435" cy="271597"/>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Tree>
    <p:extLst>
      <p:ext uri="{BB962C8B-B14F-4D97-AF65-F5344CB8AC3E}">
        <p14:creationId xmlns:p14="http://schemas.microsoft.com/office/powerpoint/2010/main" val="378100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93"/>
                                        </p:tgtEl>
                                        <p:attrNameLst>
                                          <p:attrName>style.visibility</p:attrName>
                                        </p:attrNameLst>
                                      </p:cBhvr>
                                      <p:to>
                                        <p:strVal val="visible"/>
                                      </p:to>
                                    </p:set>
                                    <p:anim calcmode="lin" valueType="num">
                                      <p:cBhvr additive="base">
                                        <p:cTn id="12" dur="500" fill="hold"/>
                                        <p:tgtEl>
                                          <p:spTgt spid="93"/>
                                        </p:tgtEl>
                                        <p:attrNameLst>
                                          <p:attrName>ppt_x</p:attrName>
                                        </p:attrNameLst>
                                      </p:cBhvr>
                                      <p:tavLst>
                                        <p:tav tm="0">
                                          <p:val>
                                            <p:strVal val="#ppt_x"/>
                                          </p:val>
                                        </p:tav>
                                        <p:tav tm="100000">
                                          <p:val>
                                            <p:strVal val="#ppt_x"/>
                                          </p:val>
                                        </p:tav>
                                      </p:tavLst>
                                    </p:anim>
                                    <p:anim calcmode="lin" valueType="num">
                                      <p:cBhvr additive="base">
                                        <p:cTn id="13" dur="500" fill="hold"/>
                                        <p:tgtEl>
                                          <p:spTgt spid="93"/>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barn(inVertical)">
                                      <p:cBhvr>
                                        <p:cTn id="18" dur="500"/>
                                        <p:tgtEl>
                                          <p:spTgt spid="6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500" fill="hold"/>
                                        <p:tgtEl>
                                          <p:spTgt spid="96"/>
                                        </p:tgtEl>
                                        <p:attrNameLst>
                                          <p:attrName>ppt_x</p:attrName>
                                        </p:attrNameLst>
                                      </p:cBhvr>
                                      <p:tavLst>
                                        <p:tav tm="0">
                                          <p:val>
                                            <p:strVal val="#ppt_x"/>
                                          </p:val>
                                        </p:tav>
                                        <p:tav tm="100000">
                                          <p:val>
                                            <p:strVal val="#ppt_x"/>
                                          </p:val>
                                        </p:tav>
                                      </p:tavLst>
                                    </p:anim>
                                    <p:anim calcmode="lin" valueType="num">
                                      <p:cBhvr additive="base">
                                        <p:cTn id="24" dur="500" fill="hold"/>
                                        <p:tgtEl>
                                          <p:spTgt spid="9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9"/>
                                        </p:tgtEl>
                                        <p:attrNameLst>
                                          <p:attrName>style.visibility</p:attrName>
                                        </p:attrNameLst>
                                      </p:cBhvr>
                                      <p:to>
                                        <p:strVal val="visible"/>
                                      </p:to>
                                    </p:set>
                                    <p:anim calcmode="lin" valueType="num">
                                      <p:cBhvr additive="base">
                                        <p:cTn id="29" dur="500" fill="hold"/>
                                        <p:tgtEl>
                                          <p:spTgt spid="99"/>
                                        </p:tgtEl>
                                        <p:attrNameLst>
                                          <p:attrName>ppt_x</p:attrName>
                                        </p:attrNameLst>
                                      </p:cBhvr>
                                      <p:tavLst>
                                        <p:tav tm="0">
                                          <p:val>
                                            <p:strVal val="#ppt_x"/>
                                          </p:val>
                                        </p:tav>
                                        <p:tav tm="100000">
                                          <p:val>
                                            <p:strVal val="#ppt_x"/>
                                          </p:val>
                                        </p:tav>
                                      </p:tavLst>
                                    </p:anim>
                                    <p:anim calcmode="lin" valueType="num">
                                      <p:cBhvr additive="base">
                                        <p:cTn id="30" dur="500" fill="hold"/>
                                        <p:tgtEl>
                                          <p:spTgt spid="9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AF54D6-6A67-3261-BBBE-C8CBD6CD8137}"/>
              </a:ext>
            </a:extLst>
          </p:cNvPr>
          <p:cNvSpPr>
            <a:spLocks noGrp="1"/>
          </p:cNvSpPr>
          <p:nvPr>
            <p:ph type="title"/>
          </p:nvPr>
        </p:nvSpPr>
        <p:spPr/>
        <p:txBody>
          <a:bodyPr/>
          <a:lstStyle/>
          <a:p>
            <a:r>
              <a:rPr lang="en-GB" dirty="0"/>
              <a:t>QW-Cavities</a:t>
            </a:r>
            <a:r>
              <a:rPr lang="en-GB" sz="3200" b="1" kern="0" dirty="0">
                <a:solidFill>
                  <a:srgbClr val="0070C0"/>
                </a:solidFill>
                <a:latin typeface="+mj-lt"/>
                <a:ea typeface="+mj-ea"/>
                <a:cs typeface="+mj-cs"/>
              </a:rPr>
              <a:t> </a:t>
            </a:r>
            <a:r>
              <a:rPr lang="en-GB" dirty="0"/>
              <a:t>in low frequency range</a:t>
            </a:r>
            <a:br>
              <a:rPr lang="en-GB" sz="3200" b="1" kern="0" dirty="0">
                <a:solidFill>
                  <a:srgbClr val="0070C0"/>
                </a:solidFill>
                <a:latin typeface="+mj-lt"/>
                <a:ea typeface="+mj-ea"/>
                <a:cs typeface="+mj-cs"/>
              </a:rPr>
            </a:br>
            <a:endParaRPr lang="en-GB" dirty="0"/>
          </a:p>
        </p:txBody>
      </p:sp>
      <p:grpSp>
        <p:nvGrpSpPr>
          <p:cNvPr id="26" name="Group 25">
            <a:extLst>
              <a:ext uri="{FF2B5EF4-FFF2-40B4-BE49-F238E27FC236}">
                <a16:creationId xmlns:a16="http://schemas.microsoft.com/office/drawing/2014/main" id="{6A8E7ABC-0929-827C-468F-B8A331826C0D}"/>
              </a:ext>
            </a:extLst>
          </p:cNvPr>
          <p:cNvGrpSpPr/>
          <p:nvPr/>
        </p:nvGrpSpPr>
        <p:grpSpPr>
          <a:xfrm>
            <a:off x="1198175" y="2762213"/>
            <a:ext cx="3979274" cy="1763871"/>
            <a:chOff x="6504095" y="3983375"/>
            <a:chExt cx="3979274" cy="1763871"/>
          </a:xfrm>
        </p:grpSpPr>
        <p:grpSp>
          <p:nvGrpSpPr>
            <p:cNvPr id="27" name="Group 26">
              <a:extLst>
                <a:ext uri="{FF2B5EF4-FFF2-40B4-BE49-F238E27FC236}">
                  <a16:creationId xmlns:a16="http://schemas.microsoft.com/office/drawing/2014/main" id="{F27A70F2-8BEF-8D6F-F245-3CB84BED6AFF}"/>
                </a:ext>
              </a:extLst>
            </p:cNvPr>
            <p:cNvGrpSpPr/>
            <p:nvPr/>
          </p:nvGrpSpPr>
          <p:grpSpPr>
            <a:xfrm>
              <a:off x="6504095" y="3983375"/>
              <a:ext cx="3979274" cy="1763871"/>
              <a:chOff x="6378835" y="3757907"/>
              <a:chExt cx="3979274" cy="1763871"/>
            </a:xfrm>
          </p:grpSpPr>
          <p:grpSp>
            <p:nvGrpSpPr>
              <p:cNvPr id="29" name="Group 28">
                <a:extLst>
                  <a:ext uri="{FF2B5EF4-FFF2-40B4-BE49-F238E27FC236}">
                    <a16:creationId xmlns:a16="http://schemas.microsoft.com/office/drawing/2014/main" id="{B253814A-4312-90DA-4D3D-4BF1368781CB}"/>
                  </a:ext>
                </a:extLst>
              </p:cNvPr>
              <p:cNvGrpSpPr/>
              <p:nvPr/>
            </p:nvGrpSpPr>
            <p:grpSpPr>
              <a:xfrm>
                <a:off x="6794088" y="3757907"/>
                <a:ext cx="2877849" cy="926794"/>
                <a:chOff x="6794088" y="3757907"/>
                <a:chExt cx="2877849" cy="926794"/>
              </a:xfrm>
            </p:grpSpPr>
            <p:cxnSp>
              <p:nvCxnSpPr>
                <p:cNvPr id="32" name="Straight Connector 31">
                  <a:extLst>
                    <a:ext uri="{FF2B5EF4-FFF2-40B4-BE49-F238E27FC236}">
                      <a16:creationId xmlns:a16="http://schemas.microsoft.com/office/drawing/2014/main" id="{10110BB7-1BD4-DCAB-3AEF-8DBD6C8C2CF9}"/>
                    </a:ext>
                  </a:extLst>
                </p:cNvPr>
                <p:cNvCxnSpPr>
                  <a:cxnSpLocks/>
                </p:cNvCxnSpPr>
                <p:nvPr/>
              </p:nvCxnSpPr>
              <p:spPr>
                <a:xfrm>
                  <a:off x="6877822" y="3757907"/>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97E9602D-A1AA-12E4-E5A7-2099020362EC}"/>
                    </a:ext>
                  </a:extLst>
                </p:cNvPr>
                <p:cNvCxnSpPr>
                  <a:cxnSpLocks/>
                  <a:stCxn id="39" idx="4"/>
                </p:cNvCxnSpPr>
                <p:nvPr/>
              </p:nvCxnSpPr>
              <p:spPr>
                <a:xfrm>
                  <a:off x="6902088" y="4684701"/>
                  <a:ext cx="267470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Oval 33">
                  <a:extLst>
                    <a:ext uri="{FF2B5EF4-FFF2-40B4-BE49-F238E27FC236}">
                      <a16:creationId xmlns:a16="http://schemas.microsoft.com/office/drawing/2014/main" id="{3E9A3AF2-EBA3-3C1B-4E3C-577DC42E83AB}"/>
                    </a:ext>
                  </a:extLst>
                </p:cNvPr>
                <p:cNvSpPr/>
                <p:nvPr/>
              </p:nvSpPr>
              <p:spPr>
                <a:xfrm>
                  <a:off x="9455937" y="3757907"/>
                  <a:ext cx="216000" cy="926794"/>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5" name="Oval 34">
                  <a:extLst>
                    <a:ext uri="{FF2B5EF4-FFF2-40B4-BE49-F238E27FC236}">
                      <a16:creationId xmlns:a16="http://schemas.microsoft.com/office/drawing/2014/main" id="{E3D2ED52-25BD-453C-8199-40F7E535306B}"/>
                    </a:ext>
                  </a:extLst>
                </p:cNvPr>
                <p:cNvSpPr/>
                <p:nvPr/>
              </p:nvSpPr>
              <p:spPr>
                <a:xfrm>
                  <a:off x="9527937" y="4066838"/>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6" name="Straight Connector 35">
                  <a:extLst>
                    <a:ext uri="{FF2B5EF4-FFF2-40B4-BE49-F238E27FC236}">
                      <a16:creationId xmlns:a16="http://schemas.microsoft.com/office/drawing/2014/main" id="{2ADEE3DA-B4DB-963D-7AC8-177557B16A35}"/>
                    </a:ext>
                  </a:extLst>
                </p:cNvPr>
                <p:cNvCxnSpPr>
                  <a:cxnSpLocks/>
                </p:cNvCxnSpPr>
                <p:nvPr/>
              </p:nvCxnSpPr>
              <p:spPr>
                <a:xfrm>
                  <a:off x="6877822" y="4066838"/>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B031F29-7051-FB29-5685-2EE635B18194}"/>
                    </a:ext>
                  </a:extLst>
                </p:cNvPr>
                <p:cNvCxnSpPr>
                  <a:cxnSpLocks/>
                </p:cNvCxnSpPr>
                <p:nvPr/>
              </p:nvCxnSpPr>
              <p:spPr>
                <a:xfrm>
                  <a:off x="6877822" y="4375770"/>
                  <a:ext cx="2698973"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4961CB36-9DE2-71C6-D686-99E4F08DF420}"/>
                    </a:ext>
                  </a:extLst>
                </p:cNvPr>
                <p:cNvSpPr/>
                <p:nvPr/>
              </p:nvSpPr>
              <p:spPr>
                <a:xfrm>
                  <a:off x="6841822" y="4068261"/>
                  <a:ext cx="72000" cy="308931"/>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5DAFD13F-B908-4A61-4E0D-DD31CCCB7D81}"/>
                    </a:ext>
                  </a:extLst>
                </p:cNvPr>
                <p:cNvSpPr/>
                <p:nvPr/>
              </p:nvSpPr>
              <p:spPr>
                <a:xfrm>
                  <a:off x="6794088" y="3757907"/>
                  <a:ext cx="216000" cy="926794"/>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0" name="TextBox 29">
                <a:extLst>
                  <a:ext uri="{FF2B5EF4-FFF2-40B4-BE49-F238E27FC236}">
                    <a16:creationId xmlns:a16="http://schemas.microsoft.com/office/drawing/2014/main" id="{37A96FB0-D235-EF40-4BB0-3E9657448B9D}"/>
                  </a:ext>
                </a:extLst>
              </p:cNvPr>
              <p:cNvSpPr txBox="1"/>
              <p:nvPr/>
            </p:nvSpPr>
            <p:spPr>
              <a:xfrm>
                <a:off x="9288136" y="4875447"/>
                <a:ext cx="1069973" cy="646331"/>
              </a:xfrm>
              <a:prstGeom prst="rect">
                <a:avLst/>
              </a:prstGeom>
              <a:noFill/>
            </p:spPr>
            <p:txBody>
              <a:bodyPr wrap="square" rtlCol="0">
                <a:spAutoFit/>
              </a:bodyPr>
              <a:lstStyle/>
              <a:p>
                <a:pPr defTabSz="422041"/>
                <a:r>
                  <a:rPr lang="en-GB" dirty="0">
                    <a:solidFill>
                      <a:srgbClr val="C00000"/>
                    </a:solidFill>
                  </a:rPr>
                  <a:t>Electric Short</a:t>
                </a:r>
              </a:p>
            </p:txBody>
          </p:sp>
          <p:sp>
            <p:nvSpPr>
              <p:cNvPr id="31" name="TextBox 30">
                <a:extLst>
                  <a:ext uri="{FF2B5EF4-FFF2-40B4-BE49-F238E27FC236}">
                    <a16:creationId xmlns:a16="http://schemas.microsoft.com/office/drawing/2014/main" id="{39C6D2E3-99B4-3A9D-20ED-7D8D21010461}"/>
                  </a:ext>
                </a:extLst>
              </p:cNvPr>
              <p:cNvSpPr txBox="1"/>
              <p:nvPr/>
            </p:nvSpPr>
            <p:spPr>
              <a:xfrm>
                <a:off x="6378835" y="4820215"/>
                <a:ext cx="1069973" cy="646331"/>
              </a:xfrm>
              <a:prstGeom prst="rect">
                <a:avLst/>
              </a:prstGeom>
              <a:noFill/>
            </p:spPr>
            <p:txBody>
              <a:bodyPr wrap="square" rtlCol="0">
                <a:spAutoFit/>
              </a:bodyPr>
              <a:lstStyle/>
              <a:p>
                <a:pPr defTabSz="422041"/>
                <a:r>
                  <a:rPr lang="en-GB" dirty="0">
                    <a:solidFill>
                      <a:srgbClr val="C00000"/>
                    </a:solidFill>
                  </a:rPr>
                  <a:t>Electric Open</a:t>
                </a:r>
              </a:p>
            </p:txBody>
          </p:sp>
        </p:grpSp>
        <p:sp>
          <p:nvSpPr>
            <p:cNvPr id="28" name="TextBox 27">
              <a:extLst>
                <a:ext uri="{FF2B5EF4-FFF2-40B4-BE49-F238E27FC236}">
                  <a16:creationId xmlns:a16="http://schemas.microsoft.com/office/drawing/2014/main" id="{3ED97F67-6EB0-9555-4E33-08ABF2810084}"/>
                </a:ext>
              </a:extLst>
            </p:cNvPr>
            <p:cNvSpPr txBox="1"/>
            <p:nvPr/>
          </p:nvSpPr>
          <p:spPr>
            <a:xfrm>
              <a:off x="7641721" y="4284725"/>
              <a:ext cx="2141950" cy="276999"/>
            </a:xfrm>
            <a:prstGeom prst="rect">
              <a:avLst/>
            </a:prstGeom>
            <a:noFill/>
          </p:spPr>
          <p:txBody>
            <a:bodyPr wrap="square" lIns="0" tIns="0" rIns="0" bIns="0" rtlCol="0">
              <a:spAutoFit/>
            </a:bodyPr>
            <a:lstStyle/>
            <a:p>
              <a:pPr algn="l"/>
              <a:r>
                <a:rPr lang="en-GB" sz="1800" b="1" dirty="0">
                  <a:solidFill>
                    <a:srgbClr val="C0504D"/>
                  </a:solidFill>
                  <a:latin typeface="Symbol" panose="05050102010706020507" pitchFamily="18" charset="2"/>
                  <a:cs typeface="Times New Roman" pitchFamily="18" charset="0"/>
                  <a:sym typeface="Wingdings" pitchFamily="2" charset="2"/>
                </a:rPr>
                <a:t>l</a:t>
              </a:r>
              <a:r>
                <a:rPr lang="en-GB" sz="1800" b="1" dirty="0">
                  <a:solidFill>
                    <a:srgbClr val="C0504D"/>
                  </a:solidFill>
                  <a:latin typeface="Constantia" pitchFamily="18" charset="0"/>
                  <a:cs typeface="Times New Roman" pitchFamily="18" charset="0"/>
                  <a:sym typeface="Wingdings" pitchFamily="2" charset="2"/>
                </a:rPr>
                <a:t>/4 </a:t>
              </a:r>
              <a:r>
                <a:rPr lang="en-GB" dirty="0">
                  <a:solidFill>
                    <a:srgbClr val="C00000"/>
                  </a:solidFill>
                  <a:sym typeface="Wingdings" pitchFamily="2" charset="2"/>
                </a:rPr>
                <a:t>resonator</a:t>
              </a:r>
              <a:endParaRPr lang="en-CH" dirty="0"/>
            </a:p>
          </p:txBody>
        </p:sp>
      </p:grpSp>
      <p:grpSp>
        <p:nvGrpSpPr>
          <p:cNvPr id="40" name="Group 39">
            <a:extLst>
              <a:ext uri="{FF2B5EF4-FFF2-40B4-BE49-F238E27FC236}">
                <a16:creationId xmlns:a16="http://schemas.microsoft.com/office/drawing/2014/main" id="{1B2474DC-F277-796F-AD72-9F6B413783AC}"/>
              </a:ext>
            </a:extLst>
          </p:cNvPr>
          <p:cNvGrpSpPr/>
          <p:nvPr/>
        </p:nvGrpSpPr>
        <p:grpSpPr>
          <a:xfrm>
            <a:off x="1376880" y="1464350"/>
            <a:ext cx="3203520" cy="1065194"/>
            <a:chOff x="1376880" y="889818"/>
            <a:chExt cx="3203520" cy="1065194"/>
          </a:xfrm>
        </p:grpSpPr>
        <p:grpSp>
          <p:nvGrpSpPr>
            <p:cNvPr id="41" name="Group 40">
              <a:extLst>
                <a:ext uri="{FF2B5EF4-FFF2-40B4-BE49-F238E27FC236}">
                  <a16:creationId xmlns:a16="http://schemas.microsoft.com/office/drawing/2014/main" id="{CCDB460F-8BE3-681F-19B2-EF6276234C8F}"/>
                </a:ext>
              </a:extLst>
            </p:cNvPr>
            <p:cNvGrpSpPr/>
            <p:nvPr/>
          </p:nvGrpSpPr>
          <p:grpSpPr>
            <a:xfrm>
              <a:off x="1376880" y="889818"/>
              <a:ext cx="3203520" cy="1065194"/>
              <a:chOff x="6593714" y="2482191"/>
              <a:chExt cx="3203520" cy="1065194"/>
            </a:xfrm>
          </p:grpSpPr>
          <p:pic>
            <p:nvPicPr>
              <p:cNvPr id="51" name="Picture 50" descr="A picture containing lamp, light&#10;&#10;Description automatically generated">
                <a:extLst>
                  <a:ext uri="{FF2B5EF4-FFF2-40B4-BE49-F238E27FC236}">
                    <a16:creationId xmlns:a16="http://schemas.microsoft.com/office/drawing/2014/main" id="{B3AC0F81-4FCC-E366-0DB9-D7350DA3BD49}"/>
                  </a:ext>
                </a:extLst>
              </p:cNvPr>
              <p:cNvPicPr>
                <a:picLocks noChangeAspect="1"/>
              </p:cNvPicPr>
              <p:nvPr/>
            </p:nvPicPr>
            <p:blipFill rotWithShape="1">
              <a:blip r:embed="rId2">
                <a:extLst>
                  <a:ext uri="{28A0092B-C50C-407E-A947-70E740481C1C}">
                    <a14:useLocalDpi xmlns:a14="http://schemas.microsoft.com/office/drawing/2010/main" val="0"/>
                  </a:ext>
                </a:extLst>
              </a:blip>
              <a:srcRect l="1" r="73265" b="51091"/>
              <a:stretch/>
            </p:blipFill>
            <p:spPr>
              <a:xfrm flipH="1">
                <a:off x="6901001" y="2489959"/>
                <a:ext cx="2896233" cy="1057426"/>
              </a:xfrm>
              <a:prstGeom prst="rect">
                <a:avLst/>
              </a:prstGeom>
            </p:spPr>
          </p:pic>
          <p:cxnSp>
            <p:nvCxnSpPr>
              <p:cNvPr id="52" name="Straight Arrow Connector 51">
                <a:extLst>
                  <a:ext uri="{FF2B5EF4-FFF2-40B4-BE49-F238E27FC236}">
                    <a16:creationId xmlns:a16="http://schemas.microsoft.com/office/drawing/2014/main" id="{3B73645B-51B3-8BA8-25B9-EA2801686669}"/>
                  </a:ext>
                </a:extLst>
              </p:cNvPr>
              <p:cNvCxnSpPr>
                <a:cxnSpLocks/>
              </p:cNvCxnSpPr>
              <p:nvPr/>
            </p:nvCxnSpPr>
            <p:spPr>
              <a:xfrm flipH="1" flipV="1">
                <a:off x="6892851" y="2482191"/>
                <a:ext cx="12583" cy="1057426"/>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cxnSp>
            <p:nvCxnSpPr>
              <p:cNvPr id="53" name="Straight Arrow Connector 52">
                <a:extLst>
                  <a:ext uri="{FF2B5EF4-FFF2-40B4-BE49-F238E27FC236}">
                    <a16:creationId xmlns:a16="http://schemas.microsoft.com/office/drawing/2014/main" id="{F26EFA03-4756-48B1-2DF9-955F8B66CDDF}"/>
                  </a:ext>
                </a:extLst>
              </p:cNvPr>
              <p:cNvCxnSpPr>
                <a:cxnSpLocks/>
              </p:cNvCxnSpPr>
              <p:nvPr/>
            </p:nvCxnSpPr>
            <p:spPr>
              <a:xfrm>
                <a:off x="6892851" y="3524796"/>
                <a:ext cx="2791358" cy="0"/>
              </a:xfrm>
              <a:prstGeom prst="straightConnector1">
                <a:avLst/>
              </a:prstGeom>
              <a:ln w="28575">
                <a:solidFill>
                  <a:schemeClr val="tx1"/>
                </a:solidFill>
                <a:tailEnd type="triangle"/>
              </a:ln>
            </p:spPr>
            <p:style>
              <a:lnRef idx="1">
                <a:schemeClr val="dk1"/>
              </a:lnRef>
              <a:fillRef idx="0">
                <a:schemeClr val="dk1"/>
              </a:fillRef>
              <a:effectRef idx="0">
                <a:schemeClr val="dk1"/>
              </a:effectRef>
              <a:fontRef idx="minor">
                <a:schemeClr val="tx1"/>
              </a:fontRef>
            </p:style>
          </p:cxnSp>
          <p:sp>
            <p:nvSpPr>
              <p:cNvPr id="54" name="TextBox 53">
                <a:extLst>
                  <a:ext uri="{FF2B5EF4-FFF2-40B4-BE49-F238E27FC236}">
                    <a16:creationId xmlns:a16="http://schemas.microsoft.com/office/drawing/2014/main" id="{D6789FA9-5F01-9B0D-2F33-3B5252E67387}"/>
                  </a:ext>
                </a:extLst>
              </p:cNvPr>
              <p:cNvSpPr txBox="1"/>
              <p:nvPr/>
            </p:nvSpPr>
            <p:spPr>
              <a:xfrm rot="16200000">
                <a:off x="6376930" y="2914914"/>
                <a:ext cx="717676" cy="284108"/>
              </a:xfrm>
              <a:prstGeom prst="rect">
                <a:avLst/>
              </a:prstGeom>
              <a:noFill/>
            </p:spPr>
            <p:txBody>
              <a:bodyPr wrap="square" lIns="0" tIns="0" rIns="0" bIns="0" rtlCol="0">
                <a:spAutoFit/>
              </a:bodyPr>
              <a:lstStyle/>
              <a:p>
                <a:pPr algn="l"/>
                <a:r>
                  <a:rPr lang="en-CH" dirty="0">
                    <a:solidFill>
                      <a:schemeClr val="bg2">
                        <a:lumMod val="50000"/>
                      </a:schemeClr>
                    </a:solidFill>
                  </a:rPr>
                  <a:t>E-field</a:t>
                </a:r>
              </a:p>
            </p:txBody>
          </p:sp>
        </p:grpSp>
        <p:grpSp>
          <p:nvGrpSpPr>
            <p:cNvPr id="42" name="Group 41">
              <a:extLst>
                <a:ext uri="{FF2B5EF4-FFF2-40B4-BE49-F238E27FC236}">
                  <a16:creationId xmlns:a16="http://schemas.microsoft.com/office/drawing/2014/main" id="{76C39EF9-B801-7FA0-4FB7-3CE7DCCBD6BE}"/>
                </a:ext>
              </a:extLst>
            </p:cNvPr>
            <p:cNvGrpSpPr/>
            <p:nvPr/>
          </p:nvGrpSpPr>
          <p:grpSpPr>
            <a:xfrm>
              <a:off x="1825582" y="1016789"/>
              <a:ext cx="1789885" cy="912729"/>
              <a:chOff x="7879123" y="3105931"/>
              <a:chExt cx="1789885" cy="912729"/>
            </a:xfrm>
          </p:grpSpPr>
          <p:cxnSp>
            <p:nvCxnSpPr>
              <p:cNvPr id="43" name="Straight Arrow Connector 42">
                <a:extLst>
                  <a:ext uri="{FF2B5EF4-FFF2-40B4-BE49-F238E27FC236}">
                    <a16:creationId xmlns:a16="http://schemas.microsoft.com/office/drawing/2014/main" id="{AC2642F4-742E-E2BE-E8E8-3DF0BED68A5C}"/>
                  </a:ext>
                </a:extLst>
              </p:cNvPr>
              <p:cNvCxnSpPr>
                <a:cxnSpLocks/>
              </p:cNvCxnSpPr>
              <p:nvPr/>
            </p:nvCxnSpPr>
            <p:spPr>
              <a:xfrm flipV="1">
                <a:off x="7879123" y="3105931"/>
                <a:ext cx="0" cy="91272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CFB7952E-ABEB-CF9A-638B-26AB2C4F9FCE}"/>
                  </a:ext>
                </a:extLst>
              </p:cNvPr>
              <p:cNvCxnSpPr>
                <a:cxnSpLocks/>
              </p:cNvCxnSpPr>
              <p:nvPr/>
            </p:nvCxnSpPr>
            <p:spPr>
              <a:xfrm flipV="1">
                <a:off x="8128413" y="3134283"/>
                <a:ext cx="0" cy="88437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33E33829-BDFB-C7EC-629A-D1E37727AE0A}"/>
                  </a:ext>
                </a:extLst>
              </p:cNvPr>
              <p:cNvCxnSpPr>
                <a:cxnSpLocks/>
              </p:cNvCxnSpPr>
              <p:nvPr/>
            </p:nvCxnSpPr>
            <p:spPr>
              <a:xfrm flipV="1">
                <a:off x="8381740" y="3184905"/>
                <a:ext cx="0" cy="820224"/>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F65F6E67-BCAC-6375-FE91-2AF058C5D6CB}"/>
                  </a:ext>
                </a:extLst>
              </p:cNvPr>
              <p:cNvCxnSpPr>
                <a:cxnSpLocks/>
              </p:cNvCxnSpPr>
              <p:nvPr/>
            </p:nvCxnSpPr>
            <p:spPr>
              <a:xfrm flipV="1">
                <a:off x="8654243" y="3261040"/>
                <a:ext cx="0" cy="757620"/>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E4DB17A8-2DF9-8812-1440-41CFEE585470}"/>
                  </a:ext>
                </a:extLst>
              </p:cNvPr>
              <p:cNvCxnSpPr>
                <a:cxnSpLocks/>
              </p:cNvCxnSpPr>
              <p:nvPr/>
            </p:nvCxnSpPr>
            <p:spPr>
              <a:xfrm flipV="1">
                <a:off x="8938858" y="3352342"/>
                <a:ext cx="0" cy="652787"/>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41F70D7A-DB30-6C3D-36B6-D099237FB437}"/>
                  </a:ext>
                </a:extLst>
              </p:cNvPr>
              <p:cNvCxnSpPr>
                <a:cxnSpLocks/>
              </p:cNvCxnSpPr>
              <p:nvPr/>
            </p:nvCxnSpPr>
            <p:spPr>
              <a:xfrm flipV="1">
                <a:off x="9199250" y="3467481"/>
                <a:ext cx="0" cy="55117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a:extLst>
                  <a:ext uri="{FF2B5EF4-FFF2-40B4-BE49-F238E27FC236}">
                    <a16:creationId xmlns:a16="http://schemas.microsoft.com/office/drawing/2014/main" id="{334B2792-B5DD-3AF6-2B53-4BE12B5D4E7B}"/>
                  </a:ext>
                </a:extLst>
              </p:cNvPr>
              <p:cNvCxnSpPr>
                <a:cxnSpLocks/>
              </p:cNvCxnSpPr>
              <p:nvPr/>
            </p:nvCxnSpPr>
            <p:spPr>
              <a:xfrm flipV="1">
                <a:off x="9453587" y="3599060"/>
                <a:ext cx="0" cy="406069"/>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85E21C10-AB42-90C6-7FC4-258273EBF5B1}"/>
                  </a:ext>
                </a:extLst>
              </p:cNvPr>
              <p:cNvCxnSpPr>
                <a:cxnSpLocks/>
              </p:cNvCxnSpPr>
              <p:nvPr/>
            </p:nvCxnSpPr>
            <p:spPr>
              <a:xfrm flipV="1">
                <a:off x="9669008" y="3712341"/>
                <a:ext cx="0" cy="292788"/>
              </a:xfrm>
              <a:prstGeom prst="straightConnector1">
                <a:avLst/>
              </a:prstGeom>
              <a:ln w="19050">
                <a:solidFill>
                  <a:schemeClr val="bg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55" name="Group 54">
            <a:extLst>
              <a:ext uri="{FF2B5EF4-FFF2-40B4-BE49-F238E27FC236}">
                <a16:creationId xmlns:a16="http://schemas.microsoft.com/office/drawing/2014/main" id="{0C608669-B240-0548-D62B-F176986301B9}"/>
              </a:ext>
            </a:extLst>
          </p:cNvPr>
          <p:cNvGrpSpPr/>
          <p:nvPr/>
        </p:nvGrpSpPr>
        <p:grpSpPr>
          <a:xfrm>
            <a:off x="257582" y="3072431"/>
            <a:ext cx="2055077" cy="646331"/>
            <a:chOff x="6679423" y="4587041"/>
            <a:chExt cx="2055077" cy="646331"/>
          </a:xfrm>
        </p:grpSpPr>
        <p:sp>
          <p:nvSpPr>
            <p:cNvPr id="56" name="Right Arrow 71">
              <a:extLst>
                <a:ext uri="{FF2B5EF4-FFF2-40B4-BE49-F238E27FC236}">
                  <a16:creationId xmlns:a16="http://schemas.microsoft.com/office/drawing/2014/main" id="{2277F698-B6CE-B490-CF57-3D758F2392A5}"/>
                </a:ext>
              </a:extLst>
            </p:cNvPr>
            <p:cNvSpPr/>
            <p:nvPr/>
          </p:nvSpPr>
          <p:spPr>
            <a:xfrm>
              <a:off x="7462412" y="4661264"/>
              <a:ext cx="1272088" cy="241772"/>
            </a:xfrm>
            <a:prstGeom prst="rightArrow">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57" name="TextBox 56">
              <a:extLst>
                <a:ext uri="{FF2B5EF4-FFF2-40B4-BE49-F238E27FC236}">
                  <a16:creationId xmlns:a16="http://schemas.microsoft.com/office/drawing/2014/main" id="{5997F4DF-F357-E36E-6C25-76EDE7FA43C9}"/>
                </a:ext>
              </a:extLst>
            </p:cNvPr>
            <p:cNvSpPr txBox="1"/>
            <p:nvPr/>
          </p:nvSpPr>
          <p:spPr>
            <a:xfrm>
              <a:off x="6679423" y="4587041"/>
              <a:ext cx="1449029" cy="646331"/>
            </a:xfrm>
            <a:prstGeom prst="rect">
              <a:avLst/>
            </a:prstGeom>
            <a:noFill/>
          </p:spPr>
          <p:txBody>
            <a:bodyPr wrap="square" rtlCol="0">
              <a:spAutoFit/>
            </a:bodyPr>
            <a:lstStyle/>
            <a:p>
              <a:pPr defTabSz="422041"/>
              <a:r>
                <a:rPr lang="en-GB" dirty="0">
                  <a:solidFill>
                    <a:srgbClr val="C00000"/>
                  </a:solidFill>
                </a:rPr>
                <a:t>Beam orientation</a:t>
              </a:r>
            </a:p>
          </p:txBody>
        </p:sp>
      </p:grpSp>
      <p:grpSp>
        <p:nvGrpSpPr>
          <p:cNvPr id="58" name="Group 57">
            <a:extLst>
              <a:ext uri="{FF2B5EF4-FFF2-40B4-BE49-F238E27FC236}">
                <a16:creationId xmlns:a16="http://schemas.microsoft.com/office/drawing/2014/main" id="{4ADA85AD-6D98-06A4-82EA-463487E04559}"/>
              </a:ext>
            </a:extLst>
          </p:cNvPr>
          <p:cNvGrpSpPr/>
          <p:nvPr/>
        </p:nvGrpSpPr>
        <p:grpSpPr>
          <a:xfrm>
            <a:off x="7593056" y="2369716"/>
            <a:ext cx="3243555" cy="1177806"/>
            <a:chOff x="3460811" y="3600891"/>
            <a:chExt cx="3243555" cy="1177806"/>
          </a:xfrm>
        </p:grpSpPr>
        <p:sp>
          <p:nvSpPr>
            <p:cNvPr id="59" name="TextBox 58">
              <a:extLst>
                <a:ext uri="{FF2B5EF4-FFF2-40B4-BE49-F238E27FC236}">
                  <a16:creationId xmlns:a16="http://schemas.microsoft.com/office/drawing/2014/main" id="{56475A33-B305-C78F-19B5-84838489A3C6}"/>
                </a:ext>
              </a:extLst>
            </p:cNvPr>
            <p:cNvSpPr txBox="1"/>
            <p:nvPr/>
          </p:nvSpPr>
          <p:spPr>
            <a:xfrm>
              <a:off x="3460811" y="4409365"/>
              <a:ext cx="3243555" cy="369332"/>
            </a:xfrm>
            <a:prstGeom prst="rect">
              <a:avLst/>
            </a:prstGeom>
            <a:noFill/>
          </p:spPr>
          <p:txBody>
            <a:bodyPr wrap="square" rtlCol="0">
              <a:spAutoFit/>
            </a:bodyPr>
            <a:lstStyle/>
            <a:p>
              <a:pPr defTabSz="422041"/>
              <a:r>
                <a:rPr lang="en-GB" dirty="0">
                  <a:solidFill>
                    <a:srgbClr val="C00000"/>
                  </a:solidFill>
                </a:rPr>
                <a:t>Ceramic gap = Electric Open</a:t>
              </a:r>
            </a:p>
          </p:txBody>
        </p:sp>
        <p:grpSp>
          <p:nvGrpSpPr>
            <p:cNvPr id="60" name="Group 59">
              <a:extLst>
                <a:ext uri="{FF2B5EF4-FFF2-40B4-BE49-F238E27FC236}">
                  <a16:creationId xmlns:a16="http://schemas.microsoft.com/office/drawing/2014/main" id="{A1031A21-BBEE-BE1A-7A88-D5FC7660A3EA}"/>
                </a:ext>
              </a:extLst>
            </p:cNvPr>
            <p:cNvGrpSpPr/>
            <p:nvPr/>
          </p:nvGrpSpPr>
          <p:grpSpPr>
            <a:xfrm>
              <a:off x="3850288" y="3600891"/>
              <a:ext cx="416647" cy="360000"/>
              <a:chOff x="3216146" y="3581081"/>
              <a:chExt cx="570633" cy="360000"/>
            </a:xfrm>
          </p:grpSpPr>
          <p:sp>
            <p:nvSpPr>
              <p:cNvPr id="61" name="Oval 60">
                <a:extLst>
                  <a:ext uri="{FF2B5EF4-FFF2-40B4-BE49-F238E27FC236}">
                    <a16:creationId xmlns:a16="http://schemas.microsoft.com/office/drawing/2014/main" id="{B05EE530-056B-5711-D081-9044DAE06177}"/>
                  </a:ext>
                </a:extLst>
              </p:cNvPr>
              <p:cNvSpPr/>
              <p:nvPr/>
            </p:nvSpPr>
            <p:spPr>
              <a:xfrm>
                <a:off x="3706283" y="3581081"/>
                <a:ext cx="72000" cy="360000"/>
              </a:xfrm>
              <a:prstGeom prst="ellipse">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2" name="Straight Connector 61">
                <a:extLst>
                  <a:ext uri="{FF2B5EF4-FFF2-40B4-BE49-F238E27FC236}">
                    <a16:creationId xmlns:a16="http://schemas.microsoft.com/office/drawing/2014/main" id="{A729E203-D181-716C-0A96-5A7731B31F18}"/>
                  </a:ext>
                </a:extLst>
              </p:cNvPr>
              <p:cNvCxnSpPr/>
              <p:nvPr/>
            </p:nvCxnSpPr>
            <p:spPr>
              <a:xfrm>
                <a:off x="3259830" y="3581081"/>
                <a:ext cx="52694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A54AD00-DCC7-CA7A-ADB2-C73F9598CBCC}"/>
                  </a:ext>
                </a:extLst>
              </p:cNvPr>
              <p:cNvCxnSpPr/>
              <p:nvPr/>
            </p:nvCxnSpPr>
            <p:spPr>
              <a:xfrm>
                <a:off x="3259830" y="3941081"/>
                <a:ext cx="526949"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64" name="Oval 63">
                <a:extLst>
                  <a:ext uri="{FF2B5EF4-FFF2-40B4-BE49-F238E27FC236}">
                    <a16:creationId xmlns:a16="http://schemas.microsoft.com/office/drawing/2014/main" id="{08180118-D3D6-493E-7D25-58E091470EA0}"/>
                  </a:ext>
                </a:extLst>
              </p:cNvPr>
              <p:cNvSpPr/>
              <p:nvPr/>
            </p:nvSpPr>
            <p:spPr>
              <a:xfrm>
                <a:off x="3216146" y="3581081"/>
                <a:ext cx="72000" cy="360000"/>
              </a:xfrm>
              <a:prstGeom prst="ellipse">
                <a:avLst/>
              </a:prstGeom>
              <a:solidFill>
                <a:schemeClr val="bg1"/>
              </a:solidFill>
              <a:ln w="254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65" name="TextBox 64">
            <a:extLst>
              <a:ext uri="{FF2B5EF4-FFF2-40B4-BE49-F238E27FC236}">
                <a16:creationId xmlns:a16="http://schemas.microsoft.com/office/drawing/2014/main" id="{2E331585-473A-0BB6-6A41-6244D4304B48}"/>
              </a:ext>
            </a:extLst>
          </p:cNvPr>
          <p:cNvSpPr txBox="1"/>
          <p:nvPr/>
        </p:nvSpPr>
        <p:spPr>
          <a:xfrm>
            <a:off x="6271612" y="3917740"/>
            <a:ext cx="5229800" cy="646331"/>
          </a:xfrm>
          <a:prstGeom prst="rect">
            <a:avLst/>
          </a:prstGeom>
          <a:noFill/>
        </p:spPr>
        <p:txBody>
          <a:bodyPr wrap="square" rtlCol="0">
            <a:spAutoFit/>
          </a:bodyPr>
          <a:lstStyle/>
          <a:p>
            <a:r>
              <a:rPr lang="en-US" dirty="0"/>
              <a:t>This side acts like a capacitor, we speak of capacitive loading.</a:t>
            </a:r>
            <a:endParaRPr lang="de-DE" dirty="0"/>
          </a:p>
        </p:txBody>
      </p:sp>
      <p:grpSp>
        <p:nvGrpSpPr>
          <p:cNvPr id="66" name="Group 65">
            <a:extLst>
              <a:ext uri="{FF2B5EF4-FFF2-40B4-BE49-F238E27FC236}">
                <a16:creationId xmlns:a16="http://schemas.microsoft.com/office/drawing/2014/main" id="{D1C19134-5D27-FE3B-7256-D0FFCB6B9968}"/>
              </a:ext>
            </a:extLst>
          </p:cNvPr>
          <p:cNvGrpSpPr/>
          <p:nvPr/>
        </p:nvGrpSpPr>
        <p:grpSpPr>
          <a:xfrm>
            <a:off x="7437706" y="2003620"/>
            <a:ext cx="2888661" cy="1080000"/>
            <a:chOff x="7530917" y="2097959"/>
            <a:chExt cx="2888661" cy="1080000"/>
          </a:xfrm>
        </p:grpSpPr>
        <p:grpSp>
          <p:nvGrpSpPr>
            <p:cNvPr id="67" name="Group 66">
              <a:extLst>
                <a:ext uri="{FF2B5EF4-FFF2-40B4-BE49-F238E27FC236}">
                  <a16:creationId xmlns:a16="http://schemas.microsoft.com/office/drawing/2014/main" id="{447ABEAC-B8AA-72FB-1F6B-86F78495A240}"/>
                </a:ext>
              </a:extLst>
            </p:cNvPr>
            <p:cNvGrpSpPr/>
            <p:nvPr/>
          </p:nvGrpSpPr>
          <p:grpSpPr>
            <a:xfrm>
              <a:off x="8007976" y="2097959"/>
              <a:ext cx="2411602" cy="1080000"/>
              <a:chOff x="1635583" y="2160000"/>
              <a:chExt cx="2794246" cy="1080000"/>
            </a:xfrm>
          </p:grpSpPr>
          <p:sp>
            <p:nvSpPr>
              <p:cNvPr id="72" name="Oval 71">
                <a:extLst>
                  <a:ext uri="{FF2B5EF4-FFF2-40B4-BE49-F238E27FC236}">
                    <a16:creationId xmlns:a16="http://schemas.microsoft.com/office/drawing/2014/main" id="{7FBD67F6-78A1-197E-0460-E0DD8EACE982}"/>
                  </a:ext>
                </a:extLst>
              </p:cNvPr>
              <p:cNvSpPr/>
              <p:nvPr/>
            </p:nvSpPr>
            <p:spPr>
              <a:xfrm>
                <a:off x="4213829" y="2160000"/>
                <a:ext cx="216000" cy="1080000"/>
              </a:xfrm>
              <a:prstGeom prst="ellipse">
                <a:avLst/>
              </a:prstGeom>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3" name="Straight Connector 72">
                <a:extLst>
                  <a:ext uri="{FF2B5EF4-FFF2-40B4-BE49-F238E27FC236}">
                    <a16:creationId xmlns:a16="http://schemas.microsoft.com/office/drawing/2014/main" id="{FEBD7D34-381D-DEE9-71AC-A5AF8CA5546B}"/>
                  </a:ext>
                </a:extLst>
              </p:cNvPr>
              <p:cNvCxnSpPr>
                <a:cxnSpLocks/>
              </p:cNvCxnSpPr>
              <p:nvPr/>
            </p:nvCxnSpPr>
            <p:spPr>
              <a:xfrm>
                <a:off x="1730725" y="2160000"/>
                <a:ext cx="261296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D8EA2626-F7F0-0836-08F6-D80D169BFED8}"/>
                  </a:ext>
                </a:extLst>
              </p:cNvPr>
              <p:cNvCxnSpPr>
                <a:cxnSpLocks/>
                <a:stCxn id="79" idx="4"/>
                <a:endCxn id="72" idx="4"/>
              </p:cNvCxnSpPr>
              <p:nvPr/>
            </p:nvCxnSpPr>
            <p:spPr>
              <a:xfrm>
                <a:off x="1743584" y="3240000"/>
                <a:ext cx="257824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Oval 74">
                <a:extLst>
                  <a:ext uri="{FF2B5EF4-FFF2-40B4-BE49-F238E27FC236}">
                    <a16:creationId xmlns:a16="http://schemas.microsoft.com/office/drawing/2014/main" id="{F505AFAD-F13B-221B-A0DB-8BAB28C13E60}"/>
                  </a:ext>
                </a:extLst>
              </p:cNvPr>
              <p:cNvSpPr/>
              <p:nvPr/>
            </p:nvSpPr>
            <p:spPr>
              <a:xfrm>
                <a:off x="4303137" y="2509825"/>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6" name="Straight Connector 75">
                <a:extLst>
                  <a:ext uri="{FF2B5EF4-FFF2-40B4-BE49-F238E27FC236}">
                    <a16:creationId xmlns:a16="http://schemas.microsoft.com/office/drawing/2014/main" id="{856C610A-2DEB-1983-5073-910CF048CE1C}"/>
                  </a:ext>
                </a:extLst>
              </p:cNvPr>
              <p:cNvCxnSpPr>
                <a:cxnSpLocks/>
              </p:cNvCxnSpPr>
              <p:nvPr/>
            </p:nvCxnSpPr>
            <p:spPr>
              <a:xfrm>
                <a:off x="2160000" y="2520000"/>
                <a:ext cx="2183685"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471ABDC3-5F8E-0EF5-5E35-AE43AF874ED6}"/>
                  </a:ext>
                </a:extLst>
              </p:cNvPr>
              <p:cNvCxnSpPr>
                <a:cxnSpLocks/>
              </p:cNvCxnSpPr>
              <p:nvPr/>
            </p:nvCxnSpPr>
            <p:spPr>
              <a:xfrm>
                <a:off x="2160000" y="2880000"/>
                <a:ext cx="2183685" cy="609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Oval 77">
                <a:extLst>
                  <a:ext uri="{FF2B5EF4-FFF2-40B4-BE49-F238E27FC236}">
                    <a16:creationId xmlns:a16="http://schemas.microsoft.com/office/drawing/2014/main" id="{5F831BEB-B9C7-68FC-FA2C-38DE23D90C04}"/>
                  </a:ext>
                </a:extLst>
              </p:cNvPr>
              <p:cNvSpPr/>
              <p:nvPr/>
            </p:nvSpPr>
            <p:spPr>
              <a:xfrm>
                <a:off x="2128542" y="2520000"/>
                <a:ext cx="7200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D6405E37-3776-A055-3DCF-A127C6013F8B}"/>
                  </a:ext>
                </a:extLst>
              </p:cNvPr>
              <p:cNvSpPr/>
              <p:nvPr/>
            </p:nvSpPr>
            <p:spPr>
              <a:xfrm>
                <a:off x="1635583" y="2160000"/>
                <a:ext cx="216000" cy="1080000"/>
              </a:xfrm>
              <a:prstGeom prst="ellipse">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8" name="Oval 67">
              <a:extLst>
                <a:ext uri="{FF2B5EF4-FFF2-40B4-BE49-F238E27FC236}">
                  <a16:creationId xmlns:a16="http://schemas.microsoft.com/office/drawing/2014/main" id="{2F529FB6-A3C3-D530-B211-060CA44582CF}"/>
                </a:ext>
              </a:extLst>
            </p:cNvPr>
            <p:cNvSpPr/>
            <p:nvPr/>
          </p:nvSpPr>
          <p:spPr>
            <a:xfrm>
              <a:off x="8059017" y="2464056"/>
              <a:ext cx="6214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9" name="Straight Connector 68">
              <a:extLst>
                <a:ext uri="{FF2B5EF4-FFF2-40B4-BE49-F238E27FC236}">
                  <a16:creationId xmlns:a16="http://schemas.microsoft.com/office/drawing/2014/main" id="{AA6856C1-C0E7-5518-F999-0BFF49AA5DAD}"/>
                </a:ext>
              </a:extLst>
            </p:cNvPr>
            <p:cNvCxnSpPr/>
            <p:nvPr/>
          </p:nvCxnSpPr>
          <p:spPr>
            <a:xfrm>
              <a:off x="7550890" y="2464056"/>
              <a:ext cx="550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E062E18F-EAD8-DEB8-027A-43AB25DA3C0F}"/>
                </a:ext>
              </a:extLst>
            </p:cNvPr>
            <p:cNvCxnSpPr/>
            <p:nvPr/>
          </p:nvCxnSpPr>
          <p:spPr>
            <a:xfrm>
              <a:off x="7550890" y="2824056"/>
              <a:ext cx="55029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Oval 70">
              <a:extLst>
                <a:ext uri="{FF2B5EF4-FFF2-40B4-BE49-F238E27FC236}">
                  <a16:creationId xmlns:a16="http://schemas.microsoft.com/office/drawing/2014/main" id="{12370E69-7695-7ECE-69A0-33584CBB53C5}"/>
                </a:ext>
              </a:extLst>
            </p:cNvPr>
            <p:cNvSpPr/>
            <p:nvPr/>
          </p:nvSpPr>
          <p:spPr>
            <a:xfrm>
              <a:off x="7530917" y="2464056"/>
              <a:ext cx="62140" cy="360000"/>
            </a:xfrm>
            <a:prstGeom prst="ellipse">
              <a:avLst/>
            </a:prstGeom>
            <a:solidFill>
              <a:schemeClr val="bg1"/>
            </a:solid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0" name="Group 79">
            <a:extLst>
              <a:ext uri="{FF2B5EF4-FFF2-40B4-BE49-F238E27FC236}">
                <a16:creationId xmlns:a16="http://schemas.microsoft.com/office/drawing/2014/main" id="{F00420C7-6DEA-4A8F-5554-F2976DB6CEA4}"/>
              </a:ext>
            </a:extLst>
          </p:cNvPr>
          <p:cNvGrpSpPr/>
          <p:nvPr/>
        </p:nvGrpSpPr>
        <p:grpSpPr>
          <a:xfrm>
            <a:off x="7943359" y="2002689"/>
            <a:ext cx="1974094" cy="1094453"/>
            <a:chOff x="8036570" y="2097028"/>
            <a:chExt cx="1974094" cy="1094453"/>
          </a:xfrm>
        </p:grpSpPr>
        <p:grpSp>
          <p:nvGrpSpPr>
            <p:cNvPr id="81" name="Group 80">
              <a:extLst>
                <a:ext uri="{FF2B5EF4-FFF2-40B4-BE49-F238E27FC236}">
                  <a16:creationId xmlns:a16="http://schemas.microsoft.com/office/drawing/2014/main" id="{2674FED4-3CF6-27FD-AC8E-AFAA5E9A9ED3}"/>
                </a:ext>
              </a:extLst>
            </p:cNvPr>
            <p:cNvGrpSpPr/>
            <p:nvPr/>
          </p:nvGrpSpPr>
          <p:grpSpPr>
            <a:xfrm>
              <a:off x="8036570" y="2110010"/>
              <a:ext cx="469817" cy="1057668"/>
              <a:chOff x="3868669" y="3256924"/>
              <a:chExt cx="469817" cy="1057668"/>
            </a:xfrm>
          </p:grpSpPr>
          <p:cxnSp>
            <p:nvCxnSpPr>
              <p:cNvPr id="94" name="Straight Arrow Connector 93">
                <a:extLst>
                  <a:ext uri="{FF2B5EF4-FFF2-40B4-BE49-F238E27FC236}">
                    <a16:creationId xmlns:a16="http://schemas.microsoft.com/office/drawing/2014/main" id="{3DB213F7-309C-8FE5-C8DD-967E5CDFDC42}"/>
                  </a:ext>
                </a:extLst>
              </p:cNvPr>
              <p:cNvCxnSpPr/>
              <p:nvPr/>
            </p:nvCxnSpPr>
            <p:spPr>
              <a:xfrm flipH="1">
                <a:off x="3868669" y="3603941"/>
                <a:ext cx="433817" cy="609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4A5E2CA8-97FE-55D5-E79A-D960444DED53}"/>
                  </a:ext>
                </a:extLst>
              </p:cNvPr>
              <p:cNvCxnSpPr/>
              <p:nvPr/>
            </p:nvCxnSpPr>
            <p:spPr>
              <a:xfrm flipH="1">
                <a:off x="3890304" y="3963941"/>
                <a:ext cx="412182" cy="609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C228DCBE-61C7-598F-3634-0A24AEEA3EEB}"/>
                  </a:ext>
                </a:extLst>
              </p:cNvPr>
              <p:cNvCxnSpPr/>
              <p:nvPr/>
            </p:nvCxnSpPr>
            <p:spPr>
              <a:xfrm flipH="1">
                <a:off x="3931589" y="3966990"/>
                <a:ext cx="366355" cy="1878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525A6519-90F4-59F2-BEA9-768C2ADB8AA2}"/>
                  </a:ext>
                </a:extLst>
              </p:cNvPr>
              <p:cNvCxnSpPr/>
              <p:nvPr/>
            </p:nvCxnSpPr>
            <p:spPr>
              <a:xfrm flipH="1" flipV="1">
                <a:off x="3897417" y="3447797"/>
                <a:ext cx="405069" cy="156144"/>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48E4DE42-EF4D-7876-0216-E8545C6E6A48}"/>
                  </a:ext>
                </a:extLst>
              </p:cNvPr>
              <p:cNvCxnSpPr/>
              <p:nvPr/>
            </p:nvCxnSpPr>
            <p:spPr>
              <a:xfrm flipH="1" flipV="1">
                <a:off x="4046523" y="3256924"/>
                <a:ext cx="261227" cy="337026"/>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B2F0E67-3F11-AC8E-B761-399E4F3FA9A0}"/>
                  </a:ext>
                </a:extLst>
              </p:cNvPr>
              <p:cNvCxnSpPr/>
              <p:nvPr/>
            </p:nvCxnSpPr>
            <p:spPr>
              <a:xfrm flipH="1">
                <a:off x="3969418" y="3978792"/>
                <a:ext cx="369068" cy="33580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cxnSp>
          <p:nvCxnSpPr>
            <p:cNvPr id="82" name="Straight Arrow Connector 81">
              <a:extLst>
                <a:ext uri="{FF2B5EF4-FFF2-40B4-BE49-F238E27FC236}">
                  <a16:creationId xmlns:a16="http://schemas.microsoft.com/office/drawing/2014/main" id="{2557F9C4-824F-1D09-A1EF-0BF187C62200}"/>
                </a:ext>
              </a:extLst>
            </p:cNvPr>
            <p:cNvCxnSpPr>
              <a:cxnSpLocks/>
            </p:cNvCxnSpPr>
            <p:nvPr/>
          </p:nvCxnSpPr>
          <p:spPr>
            <a:xfrm flipV="1">
              <a:off x="8721129" y="2097028"/>
              <a:ext cx="0" cy="36702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18EC196A-3627-B1E5-27EA-597FC4F62E61}"/>
                </a:ext>
              </a:extLst>
            </p:cNvPr>
            <p:cNvCxnSpPr>
              <a:cxnSpLocks/>
            </p:cNvCxnSpPr>
            <p:nvPr/>
          </p:nvCxnSpPr>
          <p:spPr>
            <a:xfrm flipV="1">
              <a:off x="9481747"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9C9FBE0C-F358-9D94-F3F4-60F0A0C7F8B1}"/>
                </a:ext>
              </a:extLst>
            </p:cNvPr>
            <p:cNvCxnSpPr>
              <a:cxnSpLocks/>
            </p:cNvCxnSpPr>
            <p:nvPr/>
          </p:nvCxnSpPr>
          <p:spPr>
            <a:xfrm flipV="1">
              <a:off x="8941624"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99A4D8ED-8BA0-FEFD-CC95-FD492044A40B}"/>
                </a:ext>
              </a:extLst>
            </p:cNvPr>
            <p:cNvCxnSpPr>
              <a:cxnSpLocks/>
            </p:cNvCxnSpPr>
            <p:nvPr/>
          </p:nvCxnSpPr>
          <p:spPr>
            <a:xfrm flipV="1">
              <a:off x="9197118" y="2114289"/>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A8C0238E-A6C0-D8E9-318A-E952A5B3270C}"/>
                </a:ext>
              </a:extLst>
            </p:cNvPr>
            <p:cNvCxnSpPr>
              <a:cxnSpLocks/>
            </p:cNvCxnSpPr>
            <p:nvPr/>
          </p:nvCxnSpPr>
          <p:spPr>
            <a:xfrm flipV="1">
              <a:off x="9748447" y="2124584"/>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68DF0034-2C62-802C-0FE6-C8BFBABEABCD}"/>
                </a:ext>
              </a:extLst>
            </p:cNvPr>
            <p:cNvCxnSpPr>
              <a:cxnSpLocks/>
            </p:cNvCxnSpPr>
            <p:nvPr/>
          </p:nvCxnSpPr>
          <p:spPr>
            <a:xfrm flipV="1">
              <a:off x="10010664" y="2110010"/>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B295899C-6046-8503-32DE-74531350EA3F}"/>
                </a:ext>
              </a:extLst>
            </p:cNvPr>
            <p:cNvCxnSpPr>
              <a:cxnSpLocks/>
            </p:cNvCxnSpPr>
            <p:nvPr/>
          </p:nvCxnSpPr>
          <p:spPr>
            <a:xfrm rot="10800000" flipV="1">
              <a:off x="9994266" y="2824454"/>
              <a:ext cx="0" cy="36702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D3B63057-52ED-C06C-2CDE-0496FEA1B117}"/>
                </a:ext>
              </a:extLst>
            </p:cNvPr>
            <p:cNvCxnSpPr>
              <a:cxnSpLocks/>
            </p:cNvCxnSpPr>
            <p:nvPr/>
          </p:nvCxnSpPr>
          <p:spPr>
            <a:xfrm rot="10800000" flipV="1">
              <a:off x="9233648"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5383E803-BA17-4AFC-DDEF-2B6292961918}"/>
                </a:ext>
              </a:extLst>
            </p:cNvPr>
            <p:cNvCxnSpPr>
              <a:cxnSpLocks/>
            </p:cNvCxnSpPr>
            <p:nvPr/>
          </p:nvCxnSpPr>
          <p:spPr>
            <a:xfrm rot="10800000" flipV="1">
              <a:off x="9773771"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35E26823-5040-18D8-D1BA-A34189697890}"/>
                </a:ext>
              </a:extLst>
            </p:cNvPr>
            <p:cNvCxnSpPr>
              <a:cxnSpLocks/>
            </p:cNvCxnSpPr>
            <p:nvPr/>
          </p:nvCxnSpPr>
          <p:spPr>
            <a:xfrm rot="10800000" flipV="1">
              <a:off x="9518277" y="2848197"/>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1A04E9A7-71E5-240C-049C-9C29F087D9F4}"/>
                </a:ext>
              </a:extLst>
            </p:cNvPr>
            <p:cNvCxnSpPr>
              <a:cxnSpLocks/>
            </p:cNvCxnSpPr>
            <p:nvPr/>
          </p:nvCxnSpPr>
          <p:spPr>
            <a:xfrm rot="10800000" flipV="1">
              <a:off x="8966948" y="2837902"/>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744580C5-62CB-BEE6-5F5C-C77304323C57}"/>
                </a:ext>
              </a:extLst>
            </p:cNvPr>
            <p:cNvCxnSpPr>
              <a:cxnSpLocks/>
            </p:cNvCxnSpPr>
            <p:nvPr/>
          </p:nvCxnSpPr>
          <p:spPr>
            <a:xfrm rot="10800000" flipV="1">
              <a:off x="8704731" y="2852476"/>
              <a:ext cx="0" cy="326023"/>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grpSp>
      <p:sp>
        <p:nvSpPr>
          <p:cNvPr id="100" name="TextBox 99">
            <a:extLst>
              <a:ext uri="{FF2B5EF4-FFF2-40B4-BE49-F238E27FC236}">
                <a16:creationId xmlns:a16="http://schemas.microsoft.com/office/drawing/2014/main" id="{E64BC627-9C7F-BC44-488B-BCF4C95D2FB1}"/>
              </a:ext>
            </a:extLst>
          </p:cNvPr>
          <p:cNvSpPr txBox="1"/>
          <p:nvPr/>
        </p:nvSpPr>
        <p:spPr>
          <a:xfrm>
            <a:off x="5996620" y="1236581"/>
            <a:ext cx="5229800" cy="369332"/>
          </a:xfrm>
          <a:prstGeom prst="rect">
            <a:avLst/>
          </a:prstGeom>
          <a:noFill/>
        </p:spPr>
        <p:txBody>
          <a:bodyPr wrap="square" rtlCol="0">
            <a:spAutoFit/>
          </a:bodyPr>
          <a:lstStyle/>
          <a:p>
            <a:r>
              <a:rPr lang="en-US" dirty="0"/>
              <a:t>How to implement this?</a:t>
            </a:r>
            <a:endParaRPr lang="de-DE" dirty="0"/>
          </a:p>
        </p:txBody>
      </p:sp>
      <p:sp>
        <p:nvSpPr>
          <p:cNvPr id="101" name="TextBox 100">
            <a:extLst>
              <a:ext uri="{FF2B5EF4-FFF2-40B4-BE49-F238E27FC236}">
                <a16:creationId xmlns:a16="http://schemas.microsoft.com/office/drawing/2014/main" id="{CE687A03-FCE9-50F6-8BEF-83655EC6A752}"/>
              </a:ext>
            </a:extLst>
          </p:cNvPr>
          <p:cNvSpPr txBox="1"/>
          <p:nvPr/>
        </p:nvSpPr>
        <p:spPr>
          <a:xfrm>
            <a:off x="514184" y="4628038"/>
            <a:ext cx="8589724" cy="1477328"/>
          </a:xfrm>
          <a:prstGeom prst="rect">
            <a:avLst/>
          </a:prstGeom>
          <a:noFill/>
        </p:spPr>
        <p:txBody>
          <a:bodyPr wrap="square" rtlCol="0">
            <a:spAutoFit/>
          </a:bodyPr>
          <a:lstStyle/>
          <a:p>
            <a:pPr marL="285750" indent="-285750">
              <a:buFontTx/>
              <a:buChar char="-"/>
            </a:pPr>
            <a:r>
              <a:rPr lang="en-US" dirty="0"/>
              <a:t>The interruption of the metallic beam pipe with a ceramic gap is not unusual… has been used since a long time and is no engineering challenge.</a:t>
            </a:r>
          </a:p>
          <a:p>
            <a:pPr marL="285750" indent="-285750">
              <a:buFontTx/>
              <a:buChar char="-"/>
            </a:pPr>
            <a:r>
              <a:rPr lang="en-US" dirty="0"/>
              <a:t>However, the cavity at 10 MHz is still rather long (7.5 m to be precise).</a:t>
            </a:r>
          </a:p>
          <a:p>
            <a:pPr marL="285750" indent="-285750">
              <a:buFontTx/>
              <a:buChar char="-"/>
            </a:pPr>
            <a:endParaRPr lang="en-US" dirty="0"/>
          </a:p>
          <a:p>
            <a:pPr marL="285750" indent="-285750">
              <a:buFontTx/>
              <a:buChar char="-"/>
            </a:pPr>
            <a:r>
              <a:rPr lang="en-US" dirty="0"/>
              <a:t>Solution is: increase the capacitance!</a:t>
            </a:r>
            <a:endParaRPr lang="de-DE" dirty="0"/>
          </a:p>
        </p:txBody>
      </p:sp>
      <p:grpSp>
        <p:nvGrpSpPr>
          <p:cNvPr id="102" name="Group 101">
            <a:extLst>
              <a:ext uri="{FF2B5EF4-FFF2-40B4-BE49-F238E27FC236}">
                <a16:creationId xmlns:a16="http://schemas.microsoft.com/office/drawing/2014/main" id="{C3B44F6F-6C69-1260-B74C-0A92F763ADFC}"/>
              </a:ext>
            </a:extLst>
          </p:cNvPr>
          <p:cNvGrpSpPr/>
          <p:nvPr/>
        </p:nvGrpSpPr>
        <p:grpSpPr>
          <a:xfrm>
            <a:off x="9091971" y="3481327"/>
            <a:ext cx="2582943" cy="2630774"/>
            <a:chOff x="3386058" y="3954530"/>
            <a:chExt cx="2582943" cy="2630774"/>
          </a:xfrm>
        </p:grpSpPr>
        <p:pic>
          <p:nvPicPr>
            <p:cNvPr id="103" name="Picture 5" descr="C:\Heiko\Vorträge\3D-gross-koax.tif">
              <a:extLst>
                <a:ext uri="{FF2B5EF4-FFF2-40B4-BE49-F238E27FC236}">
                  <a16:creationId xmlns:a16="http://schemas.microsoft.com/office/drawing/2014/main" id="{3C6CDBD7-D738-AD54-81DD-2773F19D47F3}"/>
                </a:ext>
              </a:extLst>
            </p:cNvPr>
            <p:cNvPicPr>
              <a:picLocks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20588" t="8007" r="9570" b="10480"/>
            <a:stretch/>
          </p:blipFill>
          <p:spPr bwMode="auto">
            <a:xfrm>
              <a:off x="3386058" y="3954530"/>
              <a:ext cx="2037610" cy="2580233"/>
            </a:xfrm>
            <a:prstGeom prst="rect">
              <a:avLst/>
            </a:prstGeom>
            <a:noFill/>
            <a:extLst>
              <a:ext uri="{909E8E84-426E-40DD-AFC4-6F175D3DCCD1}">
                <a14:hiddenFill xmlns:a14="http://schemas.microsoft.com/office/drawing/2010/main">
                  <a:solidFill>
                    <a:srgbClr val="FFFFFF"/>
                  </a:solidFill>
                </a14:hiddenFill>
              </a:ext>
            </a:extLst>
          </p:spPr>
        </p:pic>
        <p:sp>
          <p:nvSpPr>
            <p:cNvPr id="104" name="TextBox 103">
              <a:extLst>
                <a:ext uri="{FF2B5EF4-FFF2-40B4-BE49-F238E27FC236}">
                  <a16:creationId xmlns:a16="http://schemas.microsoft.com/office/drawing/2014/main" id="{3561D352-01E4-6F87-33FE-64106AF8ED77}"/>
                </a:ext>
              </a:extLst>
            </p:cNvPr>
            <p:cNvSpPr txBox="1"/>
            <p:nvPr/>
          </p:nvSpPr>
          <p:spPr>
            <a:xfrm>
              <a:off x="4424733" y="6369860"/>
              <a:ext cx="1544268" cy="215444"/>
            </a:xfrm>
            <a:prstGeom prst="rect">
              <a:avLst/>
            </a:prstGeom>
            <a:noFill/>
          </p:spPr>
          <p:txBody>
            <a:bodyPr wrap="square" rtlCol="0">
              <a:spAutoFit/>
            </a:bodyPr>
            <a:lstStyle/>
            <a:p>
              <a:r>
                <a:rPr lang="en-US" sz="800" dirty="0"/>
                <a:t>Image: H. </a:t>
              </a:r>
              <a:r>
                <a:rPr lang="en-US" sz="800" dirty="0" err="1"/>
                <a:t>Damerau</a:t>
              </a:r>
              <a:endParaRPr lang="en-GB" sz="800" dirty="0"/>
            </a:p>
          </p:txBody>
        </p:sp>
      </p:grpSp>
    </p:spTree>
    <p:extLst>
      <p:ext uri="{BB962C8B-B14F-4D97-AF65-F5344CB8AC3E}">
        <p14:creationId xmlns:p14="http://schemas.microsoft.com/office/powerpoint/2010/main" val="417858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0"/>
                                        </p:tgtEl>
                                        <p:attrNameLst>
                                          <p:attrName>style.visibility</p:attrName>
                                        </p:attrNameLst>
                                      </p:cBhvr>
                                      <p:to>
                                        <p:strVal val="visible"/>
                                      </p:to>
                                    </p:set>
                                    <p:animEffect transition="in" filter="dissolve">
                                      <p:cBhvr>
                                        <p:cTn id="7" dur="500"/>
                                        <p:tgtEl>
                                          <p:spTgt spid="10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66"/>
                                        </p:tgtEl>
                                        <p:attrNameLst>
                                          <p:attrName>style.visibility</p:attrName>
                                        </p:attrNameLst>
                                      </p:cBhvr>
                                      <p:to>
                                        <p:strVal val="visible"/>
                                      </p:to>
                                    </p:set>
                                    <p:anim calcmode="lin" valueType="num">
                                      <p:cBhvr additive="base">
                                        <p:cTn id="12" dur="500" fill="hold"/>
                                        <p:tgtEl>
                                          <p:spTgt spid="66"/>
                                        </p:tgtEl>
                                        <p:attrNameLst>
                                          <p:attrName>ppt_x</p:attrName>
                                        </p:attrNameLst>
                                      </p:cBhvr>
                                      <p:tavLst>
                                        <p:tav tm="0">
                                          <p:val>
                                            <p:strVal val="#ppt_x"/>
                                          </p:val>
                                        </p:tav>
                                        <p:tav tm="100000">
                                          <p:val>
                                            <p:strVal val="#ppt_x"/>
                                          </p:val>
                                        </p:tav>
                                      </p:tavLst>
                                    </p:anim>
                                    <p:anim calcmode="lin" valueType="num">
                                      <p:cBhvr additive="base">
                                        <p:cTn id="13" dur="500" fill="hold"/>
                                        <p:tgtEl>
                                          <p:spTgt spid="6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dissolve">
                                      <p:cBhvr>
                                        <p:cTn id="23" dur="500"/>
                                        <p:tgtEl>
                                          <p:spTgt spid="65"/>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80"/>
                                        </p:tgtEl>
                                        <p:attrNameLst>
                                          <p:attrName>style.visibility</p:attrName>
                                        </p:attrNameLst>
                                      </p:cBhvr>
                                      <p:to>
                                        <p:strVal val="visible"/>
                                      </p:to>
                                    </p:set>
                                    <p:animEffect transition="in" filter="dissolve">
                                      <p:cBhvr>
                                        <p:cTn id="28" dur="500"/>
                                        <p:tgtEl>
                                          <p:spTgt spid="80"/>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101"/>
                                        </p:tgtEl>
                                        <p:attrNameLst>
                                          <p:attrName>style.visibility</p:attrName>
                                        </p:attrNameLst>
                                      </p:cBhvr>
                                      <p:to>
                                        <p:strVal val="visible"/>
                                      </p:to>
                                    </p:set>
                                    <p:animEffect transition="in" filter="dissolve">
                                      <p:cBhvr>
                                        <p:cTn id="33" dur="500"/>
                                        <p:tgtEl>
                                          <p:spTgt spid="101"/>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02"/>
                                        </p:tgtEl>
                                        <p:attrNameLst>
                                          <p:attrName>style.visibility</p:attrName>
                                        </p:attrNameLst>
                                      </p:cBhvr>
                                      <p:to>
                                        <p:strVal val="visible"/>
                                      </p:to>
                                    </p:set>
                                    <p:anim calcmode="lin" valueType="num">
                                      <p:cBhvr additive="base">
                                        <p:cTn id="38" dur="500" fill="hold"/>
                                        <p:tgtEl>
                                          <p:spTgt spid="102"/>
                                        </p:tgtEl>
                                        <p:attrNameLst>
                                          <p:attrName>ppt_x</p:attrName>
                                        </p:attrNameLst>
                                      </p:cBhvr>
                                      <p:tavLst>
                                        <p:tav tm="0">
                                          <p:val>
                                            <p:strVal val="#ppt_x"/>
                                          </p:val>
                                        </p:tav>
                                        <p:tav tm="100000">
                                          <p:val>
                                            <p:strVal val="#ppt_x"/>
                                          </p:val>
                                        </p:tav>
                                      </p:tavLst>
                                    </p:anim>
                                    <p:anim calcmode="lin" valueType="num">
                                      <p:cBhvr additive="base">
                                        <p:cTn id="39"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P spid="100" grpId="0"/>
      <p:bldP spid="10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
          <p:cNvSpPr>
            <a:spLocks noChangeArrowheads="1"/>
          </p:cNvSpPr>
          <p:nvPr/>
        </p:nvSpPr>
        <p:spPr bwMode="auto">
          <a:xfrm>
            <a:off x="2411870" y="227126"/>
            <a:ext cx="6790496" cy="609600"/>
          </a:xfrm>
          <a:prstGeom prst="rect">
            <a:avLst/>
          </a:prstGeom>
          <a:noFill/>
          <a:ln w="9525">
            <a:noFill/>
            <a:miter lim="800000"/>
            <a:headEnd/>
            <a:tailEnd/>
          </a:ln>
          <a:effectLst/>
        </p:spPr>
        <p:txBody>
          <a:bodyPr anchor="ctr"/>
          <a:lstStyle/>
          <a:p>
            <a:pPr>
              <a:spcBef>
                <a:spcPct val="0"/>
              </a:spcBef>
            </a:pPr>
            <a:r>
              <a:rPr kumimoji="1" lang="en-GB" sz="3200" b="1" dirty="0">
                <a:solidFill>
                  <a:srgbClr val="000099"/>
                </a:solidFill>
                <a:latin typeface="+mj-lt"/>
                <a:ea typeface="+mj-ea"/>
                <a:cs typeface="+mj-cs"/>
              </a:rPr>
              <a:t>Capacitive</a:t>
            </a:r>
            <a:r>
              <a:rPr lang="en-GB" sz="3600" b="1" kern="0" dirty="0">
                <a:solidFill>
                  <a:srgbClr val="0070C0"/>
                </a:solidFill>
                <a:latin typeface="+mj-lt"/>
                <a:ea typeface="+mj-ea"/>
                <a:cs typeface="+mj-cs"/>
              </a:rPr>
              <a:t> </a:t>
            </a:r>
            <a:r>
              <a:rPr kumimoji="1" lang="en-GB" sz="3200" b="1" kern="0" dirty="0">
                <a:solidFill>
                  <a:srgbClr val="000099"/>
                </a:solidFill>
                <a:latin typeface="+mj-lt"/>
                <a:ea typeface="+mj-ea"/>
                <a:cs typeface="+mj-cs"/>
              </a:rPr>
              <a:t>L</a:t>
            </a:r>
            <a:r>
              <a:rPr kumimoji="1" lang="en-GB" sz="3200" b="1" dirty="0">
                <a:solidFill>
                  <a:srgbClr val="000099"/>
                </a:solidFill>
                <a:latin typeface="+mj-lt"/>
                <a:ea typeface="+mj-ea"/>
                <a:cs typeface="+mj-cs"/>
              </a:rPr>
              <a:t>oading</a:t>
            </a:r>
            <a:r>
              <a:rPr lang="en-GB" sz="3600" b="1" kern="0" dirty="0">
                <a:solidFill>
                  <a:srgbClr val="0070C0"/>
                </a:solidFill>
                <a:latin typeface="+mj-lt"/>
                <a:ea typeface="+mj-ea"/>
                <a:cs typeface="+mj-cs"/>
              </a:rPr>
              <a:t> </a:t>
            </a:r>
            <a:r>
              <a:rPr kumimoji="1" lang="en-GB" sz="3200" b="1" dirty="0">
                <a:solidFill>
                  <a:srgbClr val="000099"/>
                </a:solidFill>
                <a:latin typeface="+mj-lt"/>
                <a:ea typeface="+mj-ea"/>
                <a:cs typeface="+mj-cs"/>
              </a:rPr>
              <a:t>in Real World</a:t>
            </a:r>
          </a:p>
        </p:txBody>
      </p:sp>
      <p:sp>
        <p:nvSpPr>
          <p:cNvPr id="20" name="Rectangle 7"/>
          <p:cNvSpPr>
            <a:spLocks noChangeArrowheads="1"/>
          </p:cNvSpPr>
          <p:nvPr/>
        </p:nvSpPr>
        <p:spPr bwMode="auto">
          <a:xfrm>
            <a:off x="231777" y="1072120"/>
            <a:ext cx="10909636" cy="426928"/>
          </a:xfrm>
          <a:prstGeom prst="rect">
            <a:avLst/>
          </a:prstGeom>
          <a:noFill/>
          <a:ln w="9525">
            <a:noFill/>
            <a:miter lim="800000"/>
            <a:headEnd/>
            <a:tailEnd/>
          </a:ln>
          <a:effectLst/>
        </p:spPr>
        <p:txBody>
          <a:bodyPr/>
          <a:lstStyle/>
          <a:p>
            <a:pPr marL="457200" indent="-457200">
              <a:spcBef>
                <a:spcPct val="20000"/>
              </a:spcBef>
              <a:buFont typeface="Symbol" panose="05050102010706020507" pitchFamily="18" charset="2"/>
              <a:buChar char="®"/>
            </a:pPr>
            <a:r>
              <a:rPr lang="en-GB" dirty="0">
                <a:sym typeface="Wingdings" pitchFamily="2" charset="2"/>
              </a:rPr>
              <a:t>Add capacitive load at gap of cavity to shorten the resonator</a:t>
            </a: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latin typeface="Constantia" pitchFamily="18" charset="0"/>
              <a:cs typeface="Times New Roman" pitchFamily="18" charset="0"/>
              <a:sym typeface="Wingdings" pitchFamily="2" charset="2"/>
            </a:endParaRPr>
          </a:p>
        </p:txBody>
      </p:sp>
      <p:sp>
        <p:nvSpPr>
          <p:cNvPr id="21" name="Rectangle 7"/>
          <p:cNvSpPr>
            <a:spLocks noChangeArrowheads="1"/>
          </p:cNvSpPr>
          <p:nvPr/>
        </p:nvSpPr>
        <p:spPr bwMode="auto">
          <a:xfrm>
            <a:off x="1584532" y="4797837"/>
            <a:ext cx="8677308" cy="1395440"/>
          </a:xfrm>
          <a:prstGeom prst="rect">
            <a:avLst/>
          </a:prstGeom>
          <a:noFill/>
          <a:ln w="9525">
            <a:noFill/>
            <a:miter lim="800000"/>
            <a:headEnd/>
            <a:tailEnd/>
          </a:ln>
          <a:effectLst/>
        </p:spPr>
        <p:txBody>
          <a:bodyPr/>
          <a:lstStyle/>
          <a:p>
            <a:pPr marL="444500" indent="-444500">
              <a:spcBef>
                <a:spcPct val="20000"/>
              </a:spcBef>
              <a:buFont typeface="Symbol" panose="05050102010706020507" pitchFamily="18" charset="2"/>
              <a:buChar char="®"/>
            </a:pPr>
            <a:r>
              <a:rPr lang="en-GB" dirty="0">
                <a:solidFill>
                  <a:srgbClr val="C00000"/>
                </a:solidFill>
                <a:sym typeface="Wingdings" pitchFamily="2" charset="2"/>
              </a:rPr>
              <a:t>Significantly reduces cavity size (recall: at 10 MHz, QW is 7.5m).</a:t>
            </a:r>
          </a:p>
          <a:p>
            <a:pPr marL="444500" indent="-444500">
              <a:spcBef>
                <a:spcPct val="20000"/>
              </a:spcBef>
              <a:buFont typeface="Symbol" panose="05050102010706020507" pitchFamily="18" charset="2"/>
              <a:buChar char="®"/>
            </a:pPr>
            <a:r>
              <a:rPr lang="en-GB" dirty="0">
                <a:solidFill>
                  <a:srgbClr val="C00000"/>
                </a:solidFill>
                <a:sym typeface="Wingdings" pitchFamily="2" charset="2"/>
              </a:rPr>
              <a:t>Works on a determined, fixed frequency only.</a:t>
            </a:r>
          </a:p>
          <a:p>
            <a:pPr marL="444500" indent="-444500">
              <a:spcBef>
                <a:spcPct val="20000"/>
              </a:spcBef>
              <a:buFont typeface="Symbol" panose="05050102010706020507" pitchFamily="18" charset="2"/>
              <a:buChar char="®"/>
            </a:pPr>
            <a:r>
              <a:rPr lang="en-GB" dirty="0">
                <a:solidFill>
                  <a:srgbClr val="C00000"/>
                </a:solidFill>
                <a:sym typeface="Wingdings" pitchFamily="2" charset="2"/>
              </a:rPr>
              <a:t>Adds small losses due to capacitor implementation.</a:t>
            </a:r>
          </a:p>
          <a:p>
            <a:pPr marL="444500" indent="-444500">
              <a:spcBef>
                <a:spcPct val="20000"/>
              </a:spcBef>
              <a:buFont typeface="Symbol" panose="05050102010706020507" pitchFamily="18" charset="2"/>
              <a:buChar char="®"/>
            </a:pPr>
            <a:r>
              <a:rPr lang="en-GB" dirty="0">
                <a:solidFill>
                  <a:srgbClr val="C00000"/>
                </a:solidFill>
                <a:sym typeface="Wingdings" pitchFamily="2" charset="2"/>
              </a:rPr>
              <a:t>Advantage: entire cavity can be held in vacuum.</a:t>
            </a: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a:p>
            <a:pPr marL="457200" indent="-457200">
              <a:spcBef>
                <a:spcPct val="20000"/>
              </a:spcBef>
              <a:buFont typeface="Arial" panose="020B0604020202020204" pitchFamily="34" charset="0"/>
              <a:buChar char="•"/>
            </a:pPr>
            <a:endParaRPr lang="en-GB" sz="2100" b="1" dirty="0">
              <a:cs typeface="Times New Roman" pitchFamily="18" charset="0"/>
              <a:sym typeface="Wingdings" pitchFamily="2" charset="2"/>
            </a:endParaRPr>
          </a:p>
        </p:txBody>
      </p:sp>
      <p:grpSp>
        <p:nvGrpSpPr>
          <p:cNvPr id="2" name="Group 1">
            <a:extLst>
              <a:ext uri="{FF2B5EF4-FFF2-40B4-BE49-F238E27FC236}">
                <a16:creationId xmlns:a16="http://schemas.microsoft.com/office/drawing/2014/main" id="{B0696025-5F11-7EBB-A33D-ADCC681E1ECD}"/>
              </a:ext>
            </a:extLst>
          </p:cNvPr>
          <p:cNvGrpSpPr/>
          <p:nvPr/>
        </p:nvGrpSpPr>
        <p:grpSpPr>
          <a:xfrm>
            <a:off x="931118" y="1597183"/>
            <a:ext cx="2070640" cy="2778986"/>
            <a:chOff x="2515648" y="1246533"/>
            <a:chExt cx="2070640" cy="2778986"/>
          </a:xfrm>
        </p:grpSpPr>
        <p:pic>
          <p:nvPicPr>
            <p:cNvPr id="11" name="Picture 5" descr="C:\Heiko\Vorträge\BNL-xrayrf.1.gif"/>
            <p:cNvPicPr>
              <a:picLocks noChangeArrowheads="1"/>
            </p:cNvPicPr>
            <p:nvPr/>
          </p:nvPicPr>
          <p:blipFill rotWithShape="1">
            <a:blip r:embed="rId3">
              <a:extLst>
                <a:ext uri="{28A0092B-C50C-407E-A947-70E740481C1C}">
                  <a14:useLocalDpi xmlns:a14="http://schemas.microsoft.com/office/drawing/2010/main" val="0"/>
                </a:ext>
              </a:extLst>
            </a:blip>
            <a:srcRect l="6380" t="14360" r="48113" b="16231"/>
            <a:stretch/>
          </p:blipFill>
          <p:spPr bwMode="auto">
            <a:xfrm>
              <a:off x="2515648" y="1577519"/>
              <a:ext cx="2019300" cy="244800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2566988" y="1246533"/>
              <a:ext cx="2019300" cy="348109"/>
            </a:xfrm>
            <a:prstGeom prst="rect">
              <a:avLst/>
            </a:prstGeom>
            <a:noFill/>
          </p:spPr>
          <p:txBody>
            <a:bodyPr wrap="square" rtlCol="0">
              <a:spAutoFit/>
            </a:bodyPr>
            <a:lstStyle/>
            <a:p>
              <a:pPr algn="ctr" defTabSz="422041"/>
              <a:r>
                <a:rPr lang="en-GB" sz="1662" b="1" dirty="0">
                  <a:solidFill>
                    <a:prstClr val="black"/>
                  </a:solidFill>
                </a:rPr>
                <a:t>NSLS, 52.88 MHz</a:t>
              </a:r>
              <a:endParaRPr lang="en-US" sz="1662" b="1" dirty="0">
                <a:solidFill>
                  <a:prstClr val="black"/>
                </a:solidFill>
              </a:endParaRPr>
            </a:p>
          </p:txBody>
        </p:sp>
      </p:grpSp>
      <p:grpSp>
        <p:nvGrpSpPr>
          <p:cNvPr id="6" name="Group 5">
            <a:extLst>
              <a:ext uri="{FF2B5EF4-FFF2-40B4-BE49-F238E27FC236}">
                <a16:creationId xmlns:a16="http://schemas.microsoft.com/office/drawing/2014/main" id="{CC770426-8262-9FED-EFDE-75FE258BD5AE}"/>
              </a:ext>
            </a:extLst>
          </p:cNvPr>
          <p:cNvGrpSpPr/>
          <p:nvPr/>
        </p:nvGrpSpPr>
        <p:grpSpPr>
          <a:xfrm>
            <a:off x="4761532" y="1699018"/>
            <a:ext cx="3500682" cy="2785984"/>
            <a:chOff x="4761532" y="1699018"/>
            <a:chExt cx="3500682" cy="2785984"/>
          </a:xfrm>
        </p:grpSpPr>
        <p:grpSp>
          <p:nvGrpSpPr>
            <p:cNvPr id="3" name="Group 2">
              <a:extLst>
                <a:ext uri="{FF2B5EF4-FFF2-40B4-BE49-F238E27FC236}">
                  <a16:creationId xmlns:a16="http://schemas.microsoft.com/office/drawing/2014/main" id="{9EE7C2F9-B03F-484E-9C5B-1C1C13A0E34E}"/>
                </a:ext>
              </a:extLst>
            </p:cNvPr>
            <p:cNvGrpSpPr/>
            <p:nvPr/>
          </p:nvGrpSpPr>
          <p:grpSpPr>
            <a:xfrm>
              <a:off x="4761532" y="1699018"/>
              <a:ext cx="3500682" cy="2785984"/>
              <a:chOff x="4832107" y="1246532"/>
              <a:chExt cx="3500682" cy="2785984"/>
            </a:xfrm>
          </p:grpSpPr>
          <p:pic>
            <p:nvPicPr>
              <p:cNvPr id="9" name="Picture 10" descr="C:\Heiko\Vorträge\Heidelberg-MPI\Bild 2  10.4 MHz Cavity.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32107" y="1584516"/>
                <a:ext cx="3488402" cy="24480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4832108" y="1246532"/>
                <a:ext cx="3500681" cy="348109"/>
              </a:xfrm>
              <a:prstGeom prst="rect">
                <a:avLst/>
              </a:prstGeom>
              <a:noFill/>
            </p:spPr>
            <p:txBody>
              <a:bodyPr wrap="square" rtlCol="0">
                <a:spAutoFit/>
              </a:bodyPr>
              <a:lstStyle/>
              <a:p>
                <a:pPr algn="ctr" defTabSz="422041"/>
                <a:r>
                  <a:rPr lang="en-GB" sz="1662" b="1" dirty="0">
                    <a:solidFill>
                      <a:prstClr val="black"/>
                    </a:solidFill>
                  </a:rPr>
                  <a:t>DESY PIA, 10.4 MHz, inner cond.</a:t>
                </a:r>
                <a:endParaRPr lang="en-US" sz="1662" b="1" dirty="0">
                  <a:solidFill>
                    <a:prstClr val="black"/>
                  </a:solidFill>
                </a:endParaRPr>
              </a:p>
            </p:txBody>
          </p:sp>
        </p:grpSp>
        <p:cxnSp>
          <p:nvCxnSpPr>
            <p:cNvPr id="5" name="Straight Arrow Connector 4"/>
            <p:cNvCxnSpPr>
              <a:cxnSpLocks/>
            </p:cNvCxnSpPr>
            <p:nvPr/>
          </p:nvCxnSpPr>
          <p:spPr>
            <a:xfrm>
              <a:off x="5923186" y="3648197"/>
              <a:ext cx="1807061" cy="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554672" y="3570261"/>
              <a:ext cx="864290" cy="369332"/>
            </a:xfrm>
            <a:prstGeom prst="rect">
              <a:avLst/>
            </a:prstGeom>
            <a:noFill/>
          </p:spPr>
          <p:txBody>
            <a:bodyPr wrap="square" rtlCol="0">
              <a:spAutoFit/>
            </a:bodyPr>
            <a:lstStyle/>
            <a:p>
              <a:r>
                <a:rPr lang="en-GB" b="1" dirty="0">
                  <a:solidFill>
                    <a:srgbClr val="FF0000"/>
                  </a:solidFill>
                  <a:latin typeface="Constantia" panose="02030602050306030303" pitchFamily="18" charset="0"/>
                </a:rPr>
                <a:t>~1 m</a:t>
              </a:r>
            </a:p>
          </p:txBody>
        </p:sp>
      </p:grpSp>
      <p:grpSp>
        <p:nvGrpSpPr>
          <p:cNvPr id="4" name="Group 3">
            <a:extLst>
              <a:ext uri="{FF2B5EF4-FFF2-40B4-BE49-F238E27FC236}">
                <a16:creationId xmlns:a16="http://schemas.microsoft.com/office/drawing/2014/main" id="{A9B92F47-5B4A-6597-B422-3F0A7E32E04E}"/>
              </a:ext>
            </a:extLst>
          </p:cNvPr>
          <p:cNvGrpSpPr/>
          <p:nvPr/>
        </p:nvGrpSpPr>
        <p:grpSpPr>
          <a:xfrm>
            <a:off x="8686866" y="1688893"/>
            <a:ext cx="2214597" cy="2796046"/>
            <a:chOff x="6273705" y="1442300"/>
            <a:chExt cx="2214597" cy="2796046"/>
          </a:xfrm>
        </p:grpSpPr>
        <p:pic>
          <p:nvPicPr>
            <p:cNvPr id="10" name="Picture 11" descr="C:\Heiko\Vorträge\Heidelberg-MPI\Bild 1  10.4 MHz Cavity.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8259" y="1773544"/>
              <a:ext cx="1665227" cy="244800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6273705" y="1442300"/>
              <a:ext cx="2214597" cy="348109"/>
            </a:xfrm>
            <a:prstGeom prst="rect">
              <a:avLst/>
            </a:prstGeom>
            <a:noFill/>
          </p:spPr>
          <p:txBody>
            <a:bodyPr wrap="square" rtlCol="0">
              <a:spAutoFit/>
            </a:bodyPr>
            <a:lstStyle/>
            <a:p>
              <a:pPr algn="ctr" defTabSz="422041"/>
              <a:r>
                <a:rPr lang="en-GB" sz="1662" b="1" dirty="0">
                  <a:solidFill>
                    <a:prstClr val="black"/>
                  </a:solidFill>
                </a:rPr>
                <a:t>Outer conductor</a:t>
              </a:r>
              <a:endParaRPr lang="en-US" sz="1662" b="1" dirty="0">
                <a:solidFill>
                  <a:prstClr val="black"/>
                </a:solidFill>
              </a:endParaRPr>
            </a:p>
          </p:txBody>
        </p:sp>
        <p:sp>
          <p:nvSpPr>
            <p:cNvPr id="27" name="TextBox 26"/>
            <p:cNvSpPr txBox="1"/>
            <p:nvPr/>
          </p:nvSpPr>
          <p:spPr>
            <a:xfrm rot="16200000">
              <a:off x="7829039" y="3688836"/>
              <a:ext cx="883576" cy="215444"/>
            </a:xfrm>
            <a:prstGeom prst="rect">
              <a:avLst/>
            </a:prstGeom>
            <a:noFill/>
          </p:spPr>
          <p:txBody>
            <a:bodyPr wrap="none" rtlCol="0">
              <a:spAutoFit/>
            </a:bodyPr>
            <a:lstStyle/>
            <a:p>
              <a:pPr algn="r" defTabSz="422041"/>
              <a:r>
                <a:rPr lang="en-GB" sz="800" dirty="0"/>
                <a:t>Image: M. </a:t>
              </a:r>
              <a:r>
                <a:rPr lang="en-GB" sz="800" dirty="0" err="1"/>
                <a:t>Nagl</a:t>
              </a:r>
              <a:endParaRPr lang="en-US" sz="800" dirty="0"/>
            </a:p>
          </p:txBody>
        </p:sp>
      </p:grpSp>
    </p:spTree>
    <p:extLst>
      <p:ext uri="{BB962C8B-B14F-4D97-AF65-F5344CB8AC3E}">
        <p14:creationId xmlns:p14="http://schemas.microsoft.com/office/powerpoint/2010/main" val="30266277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7"/>
          <p:cNvSpPr>
            <a:spLocks noChangeArrowheads="1"/>
          </p:cNvSpPr>
          <p:nvPr/>
        </p:nvSpPr>
        <p:spPr bwMode="auto">
          <a:xfrm>
            <a:off x="744497" y="1101005"/>
            <a:ext cx="10372473" cy="1165927"/>
          </a:xfrm>
          <a:prstGeom prst="rect">
            <a:avLst/>
          </a:prstGeom>
          <a:noFill/>
          <a:ln w="9525">
            <a:noFill/>
            <a:miter lim="800000"/>
            <a:headEnd/>
            <a:tailEnd/>
          </a:ln>
          <a:effectLst/>
        </p:spPr>
        <p:txBody>
          <a:bodyPr/>
          <a:lstStyle/>
          <a:p>
            <a:pPr marL="457200" indent="-457200">
              <a:spcBef>
                <a:spcPct val="20000"/>
              </a:spcBef>
              <a:buFont typeface="Arial" panose="020B0604020202020204" pitchFamily="34" charset="0"/>
              <a:buChar char="•"/>
            </a:pPr>
            <a:r>
              <a:rPr lang="en-GB" dirty="0">
                <a:sym typeface="Wingdings" pitchFamily="2" charset="2"/>
              </a:rPr>
              <a:t>Generally: with same geometric length, the frequency goes down, </a:t>
            </a:r>
            <a:br>
              <a:rPr lang="en-GB" sz="2100" b="1" dirty="0">
                <a:cs typeface="Times New Roman" pitchFamily="18" charset="0"/>
                <a:sym typeface="Wingdings" pitchFamily="2" charset="2"/>
              </a:rPr>
            </a:br>
            <a:r>
              <a:rPr lang="en-GB" dirty="0">
                <a:sym typeface="Wingdings" pitchFamily="2" charset="2"/>
              </a:rPr>
              <a:t>if</a:t>
            </a:r>
            <a:r>
              <a:rPr lang="en-GB" sz="2100" b="1" dirty="0">
                <a:cs typeface="Times New Roman" pitchFamily="18" charset="0"/>
                <a:sym typeface="Wingdings" pitchFamily="2" charset="2"/>
              </a:rPr>
              <a:t> </a:t>
            </a:r>
            <a:r>
              <a:rPr lang="en-GB" dirty="0">
                <a:sym typeface="Wingdings" pitchFamily="2" charset="2"/>
              </a:rPr>
              <a:t>inductance</a:t>
            </a:r>
            <a:r>
              <a:rPr lang="en-GB" sz="2100" b="1" dirty="0">
                <a:cs typeface="Times New Roman" pitchFamily="18" charset="0"/>
                <a:sym typeface="Wingdings" pitchFamily="2" charset="2"/>
              </a:rPr>
              <a:t> </a:t>
            </a:r>
            <a:r>
              <a:rPr lang="en-GB" dirty="0">
                <a:sym typeface="Wingdings" pitchFamily="2" charset="2"/>
              </a:rPr>
              <a:t>or</a:t>
            </a:r>
            <a:r>
              <a:rPr lang="en-GB" sz="2100" b="1" dirty="0">
                <a:cs typeface="Times New Roman" pitchFamily="18" charset="0"/>
                <a:sym typeface="Wingdings" pitchFamily="2" charset="2"/>
              </a:rPr>
              <a:t> </a:t>
            </a:r>
            <a:r>
              <a:rPr lang="en-GB" dirty="0">
                <a:sym typeface="Wingdings" pitchFamily="2" charset="2"/>
              </a:rPr>
              <a:t>capacitance</a:t>
            </a:r>
            <a:r>
              <a:rPr lang="en-GB" sz="2100" b="1" dirty="0">
                <a:cs typeface="Times New Roman" pitchFamily="18" charset="0"/>
                <a:sym typeface="Wingdings" pitchFamily="2" charset="2"/>
              </a:rPr>
              <a:t> </a:t>
            </a:r>
            <a:r>
              <a:rPr lang="en-GB" dirty="0">
                <a:sym typeface="Wingdings" pitchFamily="2" charset="2"/>
              </a:rPr>
              <a:t>goes up.</a:t>
            </a:r>
          </a:p>
          <a:p>
            <a:pPr marL="457200" indent="-457200">
              <a:spcBef>
                <a:spcPct val="20000"/>
              </a:spcBef>
              <a:buFont typeface="Arial" panose="020B0604020202020204" pitchFamily="34" charset="0"/>
              <a:buChar char="•"/>
            </a:pPr>
            <a:r>
              <a:rPr lang="en-GB" dirty="0">
                <a:sym typeface="Wingdings" pitchFamily="2" charset="2"/>
              </a:rPr>
              <a:t>Leads to an increase in electrical length (i.e. cavity appears longer than it is). Same effect as if you fill your coaxial line with some material to make the line “longer”.</a:t>
            </a:r>
          </a:p>
        </p:txBody>
      </p:sp>
      <p:sp>
        <p:nvSpPr>
          <p:cNvPr id="15" name="Rectangle 3"/>
          <p:cNvSpPr>
            <a:spLocks noChangeArrowheads="1"/>
          </p:cNvSpPr>
          <p:nvPr/>
        </p:nvSpPr>
        <p:spPr bwMode="auto">
          <a:xfrm>
            <a:off x="1972970" y="174968"/>
            <a:ext cx="9144000" cy="609600"/>
          </a:xfrm>
          <a:prstGeom prst="rect">
            <a:avLst/>
          </a:prstGeom>
          <a:noFill/>
          <a:ln w="9525">
            <a:noFill/>
            <a:miter lim="800000"/>
            <a:headEnd/>
            <a:tailEnd/>
          </a:ln>
          <a:effectLst/>
        </p:spPr>
        <p:txBody>
          <a:bodyPr anchor="ctr"/>
          <a:lstStyle/>
          <a:p>
            <a:pPr>
              <a:spcBef>
                <a:spcPct val="0"/>
              </a:spcBef>
            </a:pPr>
            <a:r>
              <a:rPr kumimoji="1" lang="en-GB" sz="3200" b="1" dirty="0">
                <a:solidFill>
                  <a:srgbClr val="000099"/>
                </a:solidFill>
                <a:latin typeface="+mj-lt"/>
                <a:ea typeface="+mj-ea"/>
                <a:cs typeface="+mj-cs"/>
              </a:rPr>
              <a:t>RF</a:t>
            </a:r>
            <a:r>
              <a:rPr lang="en-GB" sz="3200" b="1" dirty="0">
                <a:solidFill>
                  <a:schemeClr val="bg2">
                    <a:lumMod val="50000"/>
                  </a:schemeClr>
                </a:solidFill>
                <a:latin typeface="+mj-lt"/>
              </a:rPr>
              <a:t> </a:t>
            </a:r>
            <a:r>
              <a:rPr kumimoji="1" lang="en-GB" sz="3200" b="1" dirty="0">
                <a:solidFill>
                  <a:srgbClr val="000099"/>
                </a:solidFill>
                <a:latin typeface="+mj-lt"/>
                <a:ea typeface="+mj-ea"/>
                <a:cs typeface="+mj-cs"/>
              </a:rPr>
              <a:t>cavities in low frequency range</a:t>
            </a:r>
          </a:p>
        </p:txBody>
      </p:sp>
      <p:grpSp>
        <p:nvGrpSpPr>
          <p:cNvPr id="96" name="Group 95"/>
          <p:cNvGrpSpPr/>
          <p:nvPr/>
        </p:nvGrpSpPr>
        <p:grpSpPr>
          <a:xfrm>
            <a:off x="2120784" y="4999131"/>
            <a:ext cx="1225015" cy="899786"/>
            <a:chOff x="1455944" y="5816601"/>
            <a:chExt cx="1225015" cy="899786"/>
          </a:xfrm>
        </p:grpSpPr>
        <p:sp>
          <p:nvSpPr>
            <p:cNvPr id="89" name="TextBox 88"/>
            <p:cNvSpPr txBox="1"/>
            <p:nvPr/>
          </p:nvSpPr>
          <p:spPr>
            <a:xfrm>
              <a:off x="1455944" y="6008501"/>
              <a:ext cx="1225015" cy="707886"/>
            </a:xfrm>
            <a:prstGeom prst="rect">
              <a:avLst/>
            </a:prstGeom>
            <a:noFill/>
          </p:spPr>
          <p:txBody>
            <a:bodyPr wrap="none" rtlCol="0">
              <a:spAutoFit/>
            </a:bodyPr>
            <a:lstStyle/>
            <a:p>
              <a:pPr defTabSz="422041"/>
              <a:r>
                <a:rPr lang="en-GB" sz="2000" i="1" dirty="0">
                  <a:solidFill>
                    <a:srgbClr val="C00000"/>
                  </a:solidFill>
                </a:rPr>
                <a:t>Plate</a:t>
              </a:r>
              <a:br>
                <a:rPr lang="en-GB" sz="2000" i="1" dirty="0">
                  <a:solidFill>
                    <a:srgbClr val="C00000"/>
                  </a:solidFill>
                </a:rPr>
              </a:br>
              <a:r>
                <a:rPr lang="en-GB" sz="2000" i="1" dirty="0">
                  <a:solidFill>
                    <a:srgbClr val="C00000"/>
                  </a:solidFill>
                </a:rPr>
                <a:t>capacitor</a:t>
              </a:r>
            </a:p>
          </p:txBody>
        </p:sp>
        <p:cxnSp>
          <p:nvCxnSpPr>
            <p:cNvPr id="91" name="Straight Arrow Connector 90"/>
            <p:cNvCxnSpPr/>
            <p:nvPr/>
          </p:nvCxnSpPr>
          <p:spPr>
            <a:xfrm flipV="1">
              <a:off x="2159794" y="5816601"/>
              <a:ext cx="380206" cy="350837"/>
            </a:xfrm>
            <a:prstGeom prst="straightConnector1">
              <a:avLst/>
            </a:prstGeom>
            <a:ln w="381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grpSp>
        <p:nvGrpSpPr>
          <p:cNvPr id="70" name="Group 69">
            <a:extLst>
              <a:ext uri="{FF2B5EF4-FFF2-40B4-BE49-F238E27FC236}">
                <a16:creationId xmlns:a16="http://schemas.microsoft.com/office/drawing/2014/main" id="{15D9B79D-EFE6-4DB2-A212-F0E7156BB5DF}"/>
              </a:ext>
            </a:extLst>
          </p:cNvPr>
          <p:cNvGrpSpPr/>
          <p:nvPr/>
        </p:nvGrpSpPr>
        <p:grpSpPr>
          <a:xfrm>
            <a:off x="155341" y="2898036"/>
            <a:ext cx="2577950" cy="979917"/>
            <a:chOff x="335250" y="1526714"/>
            <a:chExt cx="3437266" cy="1306556"/>
          </a:xfrm>
        </p:grpSpPr>
        <p:pic>
          <p:nvPicPr>
            <p:cNvPr id="72" name="Picture 71" descr="A picture containing text, clock&#10;&#10;Description automatically generated">
              <a:extLst>
                <a:ext uri="{FF2B5EF4-FFF2-40B4-BE49-F238E27FC236}">
                  <a16:creationId xmlns:a16="http://schemas.microsoft.com/office/drawing/2014/main" id="{19C6E9C2-B95D-438A-B6A2-072F0BFDC0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801" y="1526714"/>
              <a:ext cx="1676977" cy="773075"/>
            </a:xfrm>
            <a:prstGeom prst="rect">
              <a:avLst/>
            </a:prstGeom>
            <a:ln w="28575">
              <a:solidFill>
                <a:srgbClr val="CC0000"/>
              </a:solidFill>
            </a:ln>
          </p:spPr>
        </p:pic>
        <p:sp>
          <p:nvSpPr>
            <p:cNvPr id="73" name="TextBox 72">
              <a:extLst>
                <a:ext uri="{FF2B5EF4-FFF2-40B4-BE49-F238E27FC236}">
                  <a16:creationId xmlns:a16="http://schemas.microsoft.com/office/drawing/2014/main" id="{9D42CBA8-9F03-4018-AED3-611DBD5FAEE2}"/>
                </a:ext>
              </a:extLst>
            </p:cNvPr>
            <p:cNvSpPr txBox="1"/>
            <p:nvPr/>
          </p:nvSpPr>
          <p:spPr>
            <a:xfrm>
              <a:off x="335250" y="2299790"/>
              <a:ext cx="3437266" cy="533480"/>
            </a:xfrm>
            <a:prstGeom prst="rect">
              <a:avLst/>
            </a:prstGeom>
            <a:noFill/>
          </p:spPr>
          <p:txBody>
            <a:bodyPr wrap="none" rtlCol="0">
              <a:spAutoFit/>
            </a:bodyPr>
            <a:lstStyle/>
            <a:p>
              <a:r>
                <a:rPr lang="en-US" sz="2000" i="1" dirty="0">
                  <a:solidFill>
                    <a:srgbClr val="C00000"/>
                  </a:solidFill>
                </a:rPr>
                <a:t>resonance frequency</a:t>
              </a:r>
              <a:endParaRPr lang="en-GB" sz="2000" i="1" dirty="0">
                <a:solidFill>
                  <a:srgbClr val="C00000"/>
                </a:solidFill>
              </a:endParaRPr>
            </a:p>
          </p:txBody>
        </p:sp>
      </p:grpSp>
      <p:grpSp>
        <p:nvGrpSpPr>
          <p:cNvPr id="2" name="Group 1">
            <a:extLst>
              <a:ext uri="{FF2B5EF4-FFF2-40B4-BE49-F238E27FC236}">
                <a16:creationId xmlns:a16="http://schemas.microsoft.com/office/drawing/2014/main" id="{6723D4EE-6053-FA38-24AE-3D34805321A9}"/>
              </a:ext>
            </a:extLst>
          </p:cNvPr>
          <p:cNvGrpSpPr/>
          <p:nvPr/>
        </p:nvGrpSpPr>
        <p:grpSpPr>
          <a:xfrm>
            <a:off x="2222538" y="2413752"/>
            <a:ext cx="9969462" cy="3350275"/>
            <a:chOff x="1738153" y="1688597"/>
            <a:chExt cx="9969462" cy="3350275"/>
          </a:xfrm>
        </p:grpSpPr>
        <p:grpSp>
          <p:nvGrpSpPr>
            <p:cNvPr id="97" name="Group 96"/>
            <p:cNvGrpSpPr/>
            <p:nvPr/>
          </p:nvGrpSpPr>
          <p:grpSpPr>
            <a:xfrm>
              <a:off x="1738153" y="1688597"/>
              <a:ext cx="8289242" cy="3350275"/>
              <a:chOff x="503238" y="4014868"/>
              <a:chExt cx="8289242" cy="3350275"/>
            </a:xfrm>
          </p:grpSpPr>
          <p:graphicFrame>
            <p:nvGraphicFramePr>
              <p:cNvPr id="21" name="Object 24"/>
              <p:cNvGraphicFramePr>
                <a:graphicFrameLocks noChangeAspect="1"/>
              </p:cNvGraphicFramePr>
              <p:nvPr/>
            </p:nvGraphicFramePr>
            <p:xfrm>
              <a:off x="4317019" y="4499152"/>
              <a:ext cx="4475461" cy="2865991"/>
            </p:xfrm>
            <a:graphic>
              <a:graphicData uri="http://schemas.openxmlformats.org/presentationml/2006/ole">
                <mc:AlternateContent xmlns:mc="http://schemas.openxmlformats.org/markup-compatibility/2006">
                  <mc:Choice xmlns:v="urn:schemas-microsoft-com:vml" Requires="v">
                    <p:oleObj name="Image" r:id="rId4" imgW="19504762" imgH="14628571" progId="PSP7.Image">
                      <p:embed/>
                    </p:oleObj>
                  </mc:Choice>
                  <mc:Fallback>
                    <p:oleObj name="Image" r:id="rId4" imgW="19504762" imgH="14628571" progId="PSP7.Image">
                      <p:embed/>
                      <p:pic>
                        <p:nvPicPr>
                          <p:cNvPr id="21" name="Object 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17019" y="4499152"/>
                            <a:ext cx="4475461" cy="2865991"/>
                          </a:xfrm>
                          <a:prstGeom prst="rect">
                            <a:avLst/>
                          </a:prstGeom>
                          <a:noFill/>
                          <a:ln>
                            <a:noFill/>
                          </a:ln>
                          <a:effectLst/>
                        </p:spPr>
                      </p:pic>
                    </p:oleObj>
                  </mc:Fallback>
                </mc:AlternateContent>
              </a:graphicData>
            </a:graphic>
          </p:graphicFrame>
          <p:pic>
            <p:nvPicPr>
              <p:cNvPr id="85" name="Picture 5" descr="C:\Heiko\Vorträge\3D-gross-koax.tif"/>
              <p:cNvPicPr>
                <a:picLocks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20588" t="8007" r="9570" b="10480"/>
              <a:stretch/>
            </p:blipFill>
            <p:spPr bwMode="auto">
              <a:xfrm>
                <a:off x="1498125" y="4691346"/>
                <a:ext cx="2037610" cy="2580233"/>
              </a:xfrm>
              <a:prstGeom prst="rect">
                <a:avLst/>
              </a:prstGeom>
              <a:noFill/>
              <a:extLst>
                <a:ext uri="{909E8E84-426E-40DD-AFC4-6F175D3DCCD1}">
                  <a14:hiddenFill xmlns:a14="http://schemas.microsoft.com/office/drawing/2010/main">
                    <a:solidFill>
                      <a:srgbClr val="FFFFFF"/>
                    </a:solidFill>
                  </a14:hiddenFill>
                </a:ext>
              </a:extLst>
            </p:spPr>
          </p:pic>
          <p:sp>
            <p:nvSpPr>
              <p:cNvPr id="86" name="Rectangle 7"/>
              <p:cNvSpPr>
                <a:spLocks noChangeArrowheads="1"/>
              </p:cNvSpPr>
              <p:nvPr/>
            </p:nvSpPr>
            <p:spPr bwMode="auto">
              <a:xfrm>
                <a:off x="503238" y="4014868"/>
                <a:ext cx="8101012" cy="838200"/>
              </a:xfrm>
              <a:prstGeom prst="rect">
                <a:avLst/>
              </a:prstGeom>
              <a:noFill/>
              <a:ln w="9525">
                <a:noFill/>
                <a:miter lim="800000"/>
                <a:headEnd/>
                <a:tailEnd/>
              </a:ln>
              <a:effectLst/>
            </p:spPr>
            <p:txBody>
              <a:bodyPr/>
              <a:lstStyle/>
              <a:p>
                <a:pPr marL="457200" indent="-457200" algn="ctr">
                  <a:spcBef>
                    <a:spcPct val="20000"/>
                  </a:spcBef>
                  <a:buFont typeface="Symbol" panose="05050102010706020507" pitchFamily="18" charset="2"/>
                  <a:buChar char="®"/>
                </a:pPr>
                <a:r>
                  <a:rPr lang="en-GB" sz="2100" b="1" dirty="0">
                    <a:cs typeface="Times New Roman" pitchFamily="18" charset="0"/>
                    <a:sym typeface="Wingdings" pitchFamily="2" charset="2"/>
                  </a:rPr>
                  <a:t>Add more capacitive          or            inductive loading</a:t>
                </a:r>
              </a:p>
            </p:txBody>
          </p:sp>
          <p:sp>
            <p:nvSpPr>
              <p:cNvPr id="87" name="Down Arrow 86"/>
              <p:cNvSpPr/>
              <p:nvPr/>
            </p:nvSpPr>
            <p:spPr bwMode="auto">
              <a:xfrm>
                <a:off x="6043197" y="4384800"/>
                <a:ext cx="511553" cy="305051"/>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sp>
            <p:nvSpPr>
              <p:cNvPr id="88" name="Down Arrow 87"/>
              <p:cNvSpPr/>
              <p:nvPr/>
            </p:nvSpPr>
            <p:spPr bwMode="auto">
              <a:xfrm>
                <a:off x="2125246" y="4462892"/>
                <a:ext cx="511553" cy="305051"/>
              </a:xfrm>
              <a:prstGeom prst="downArrow">
                <a:avLst/>
              </a:prstGeom>
              <a:solidFill>
                <a:srgbClr val="1F497D"/>
              </a:solidFill>
              <a:ln w="9525" cap="flat" cmpd="sng" algn="ctr">
                <a:noFill/>
                <a:prstDash val="solid"/>
                <a:round/>
                <a:headEnd type="none" w="med" len="med"/>
                <a:tailEnd type="none" w="med" len="med"/>
              </a:ln>
              <a:effectLst/>
            </p:spPr>
            <p:txBody>
              <a:bodyPr vert="horz" wrap="square" lIns="84406" tIns="42203" rIns="84406" bIns="42203" numCol="1" rtlCol="0" anchor="t" anchorCtr="0" compatLnSpc="1">
                <a:prstTxWarp prst="textNoShape">
                  <a:avLst/>
                </a:prstTxWarp>
              </a:bodyPr>
              <a:lstStyle/>
              <a:p>
                <a:endParaRPr lang="en-US" sz="1662">
                  <a:solidFill>
                    <a:srgbClr val="000000"/>
                  </a:solidFill>
                </a:endParaRPr>
              </a:p>
            </p:txBody>
          </p:sp>
        </p:grpSp>
        <p:sp>
          <p:nvSpPr>
            <p:cNvPr id="3" name="TextBox 2">
              <a:extLst>
                <a:ext uri="{FF2B5EF4-FFF2-40B4-BE49-F238E27FC236}">
                  <a16:creationId xmlns:a16="http://schemas.microsoft.com/office/drawing/2014/main" id="{77FDBFE1-8620-2580-81AB-55BB4503EF00}"/>
                </a:ext>
              </a:extLst>
            </p:cNvPr>
            <p:cNvSpPr txBox="1"/>
            <p:nvPr/>
          </p:nvSpPr>
          <p:spPr>
            <a:xfrm>
              <a:off x="9799955" y="4009162"/>
              <a:ext cx="1907660" cy="276999"/>
            </a:xfrm>
            <a:prstGeom prst="rect">
              <a:avLst/>
            </a:prstGeom>
            <a:noFill/>
          </p:spPr>
          <p:txBody>
            <a:bodyPr wrap="square" rtlCol="0">
              <a:spAutoFit/>
            </a:bodyPr>
            <a:lstStyle/>
            <a:p>
              <a:r>
                <a:rPr lang="en-US" sz="1200" dirty="0"/>
                <a:t>Images: H. </a:t>
              </a:r>
              <a:r>
                <a:rPr lang="en-US" sz="1200" dirty="0" err="1"/>
                <a:t>Damerau</a:t>
              </a:r>
              <a:endParaRPr lang="en-GB" sz="1200" dirty="0"/>
            </a:p>
          </p:txBody>
        </p:sp>
      </p:grpSp>
      <p:grpSp>
        <p:nvGrpSpPr>
          <p:cNvPr id="63" name="Group 62"/>
          <p:cNvGrpSpPr/>
          <p:nvPr/>
        </p:nvGrpSpPr>
        <p:grpSpPr>
          <a:xfrm>
            <a:off x="7047356" y="4817154"/>
            <a:ext cx="3900043" cy="1139050"/>
            <a:chOff x="4325887" y="5816601"/>
            <a:chExt cx="3900043" cy="1139050"/>
          </a:xfrm>
        </p:grpSpPr>
        <p:sp>
          <p:nvSpPr>
            <p:cNvPr id="66" name="TextBox 65"/>
            <p:cNvSpPr txBox="1"/>
            <p:nvPr/>
          </p:nvSpPr>
          <p:spPr>
            <a:xfrm>
              <a:off x="4325887" y="6247765"/>
              <a:ext cx="3900043" cy="707886"/>
            </a:xfrm>
            <a:prstGeom prst="rect">
              <a:avLst/>
            </a:prstGeom>
            <a:noFill/>
          </p:spPr>
          <p:txBody>
            <a:bodyPr wrap="square" rtlCol="0">
              <a:spAutoFit/>
            </a:bodyPr>
            <a:lstStyle/>
            <a:p>
              <a:pPr defTabSz="422041"/>
              <a:r>
                <a:rPr lang="en-GB" sz="2000" i="1" dirty="0">
                  <a:solidFill>
                    <a:srgbClr val="C00000"/>
                  </a:solidFill>
                </a:rPr>
                <a:t>Ferrite inductivity</a:t>
              </a:r>
              <a:br>
                <a:rPr lang="en-GB" sz="2000" i="1" dirty="0">
                  <a:solidFill>
                    <a:srgbClr val="C00000"/>
                  </a:solidFill>
                </a:rPr>
              </a:br>
              <a:r>
                <a:rPr lang="en-GB" sz="2000" i="1" dirty="0">
                  <a:solidFill>
                    <a:srgbClr val="C00000"/>
                  </a:solidFill>
                </a:rPr>
                <a:t>(also allows frequency tuning)</a:t>
              </a:r>
            </a:p>
          </p:txBody>
        </p:sp>
        <p:cxnSp>
          <p:nvCxnSpPr>
            <p:cNvPr id="67" name="Straight Arrow Connector 66"/>
            <p:cNvCxnSpPr/>
            <p:nvPr/>
          </p:nvCxnSpPr>
          <p:spPr>
            <a:xfrm flipV="1">
              <a:off x="5015019" y="5816601"/>
              <a:ext cx="380206" cy="350837"/>
            </a:xfrm>
            <a:prstGeom prst="straightConnector1">
              <a:avLst/>
            </a:prstGeom>
            <a:ln w="3810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03851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04916" y="781545"/>
            <a:ext cx="6950127" cy="4445102"/>
            <a:chOff x="56300" y="2401538"/>
            <a:chExt cx="6050482" cy="4051738"/>
          </a:xfrm>
        </p:grpSpPr>
        <p:pic>
          <p:nvPicPr>
            <p:cNvPr id="3" name="Picture 2" descr="boosterCavity.jpg"/>
            <p:cNvPicPr>
              <a:picLocks noChangeAspect="1"/>
            </p:cNvPicPr>
            <p:nvPr/>
          </p:nvPicPr>
          <p:blipFill>
            <a:blip r:embed="rId2" cstate="print"/>
            <a:stretch>
              <a:fillRect/>
            </a:stretch>
          </p:blipFill>
          <p:spPr>
            <a:xfrm>
              <a:off x="56301" y="2401538"/>
              <a:ext cx="6050481" cy="3613684"/>
            </a:xfrm>
            <a:prstGeom prst="rect">
              <a:avLst/>
            </a:prstGeom>
          </p:spPr>
        </p:pic>
        <p:sp>
          <p:nvSpPr>
            <p:cNvPr id="4" name="TextBox 3"/>
            <p:cNvSpPr txBox="1"/>
            <p:nvPr/>
          </p:nvSpPr>
          <p:spPr>
            <a:xfrm>
              <a:off x="56300" y="6088573"/>
              <a:ext cx="2917086" cy="364703"/>
            </a:xfrm>
            <a:prstGeom prst="rect">
              <a:avLst/>
            </a:prstGeom>
            <a:solidFill>
              <a:schemeClr val="bg1"/>
            </a:solidFill>
          </p:spPr>
          <p:txBody>
            <a:bodyPr wrap="square" rtlCol="0">
              <a:spAutoFit/>
            </a:bodyPr>
            <a:lstStyle/>
            <a:p>
              <a:r>
                <a:rPr lang="en-US" sz="2000" dirty="0" err="1">
                  <a:solidFill>
                    <a:srgbClr val="FF0000"/>
                  </a:solidFill>
                  <a:latin typeface="Arial Narrow" pitchFamily="34" charset="0"/>
                </a:rPr>
                <a:t>PSBooster</a:t>
              </a:r>
              <a:r>
                <a:rPr lang="en-US" sz="2000" dirty="0">
                  <a:solidFill>
                    <a:srgbClr val="FF0000"/>
                  </a:solidFill>
                  <a:latin typeface="Arial Narrow" pitchFamily="34" charset="0"/>
                </a:rPr>
                <a:t> Cavity, below 20 MHz</a:t>
              </a:r>
            </a:p>
          </p:txBody>
        </p:sp>
      </p:grpSp>
      <p:sp>
        <p:nvSpPr>
          <p:cNvPr id="5" name="Rectangle 3"/>
          <p:cNvSpPr>
            <a:spLocks noChangeArrowheads="1"/>
          </p:cNvSpPr>
          <p:nvPr/>
        </p:nvSpPr>
        <p:spPr bwMode="auto">
          <a:xfrm>
            <a:off x="1690308" y="89607"/>
            <a:ext cx="9144000" cy="609600"/>
          </a:xfrm>
          <a:prstGeom prst="rect">
            <a:avLst/>
          </a:prstGeom>
          <a:noFill/>
          <a:ln w="9525">
            <a:noFill/>
            <a:miter lim="800000"/>
            <a:headEnd/>
            <a:tailEnd/>
          </a:ln>
          <a:effectLst/>
        </p:spPr>
        <p:txBody>
          <a:bodyPr anchor="ctr"/>
          <a:lstStyle/>
          <a:p>
            <a:pPr>
              <a:spcBef>
                <a:spcPct val="0"/>
              </a:spcBef>
            </a:pPr>
            <a:r>
              <a:rPr kumimoji="1" lang="en-GB" sz="3200" b="1" dirty="0" err="1">
                <a:solidFill>
                  <a:srgbClr val="000099"/>
                </a:solidFill>
                <a:latin typeface="+mj-lt"/>
                <a:ea typeface="+mj-ea"/>
                <a:cs typeface="+mj-cs"/>
              </a:rPr>
              <a:t>Tunable</a:t>
            </a:r>
            <a:r>
              <a:rPr lang="en-GB" sz="3200" b="1" dirty="0">
                <a:solidFill>
                  <a:schemeClr val="bg2">
                    <a:lumMod val="50000"/>
                  </a:schemeClr>
                </a:solidFill>
                <a:latin typeface="+mj-lt"/>
              </a:rPr>
              <a:t> </a:t>
            </a:r>
            <a:r>
              <a:rPr kumimoji="1" lang="en-GB" sz="3200" b="1" dirty="0">
                <a:solidFill>
                  <a:srgbClr val="000099"/>
                </a:solidFill>
                <a:latin typeface="+mj-lt"/>
                <a:ea typeface="+mj-ea"/>
                <a:cs typeface="+mj-cs"/>
              </a:rPr>
              <a:t>cavities – example (former) PSB </a:t>
            </a:r>
          </a:p>
        </p:txBody>
      </p:sp>
      <p:sp>
        <p:nvSpPr>
          <p:cNvPr id="7" name="TextBox 6">
            <a:extLst>
              <a:ext uri="{FF2B5EF4-FFF2-40B4-BE49-F238E27FC236}">
                <a16:creationId xmlns:a16="http://schemas.microsoft.com/office/drawing/2014/main" id="{F1F3C263-45C5-DD6D-5B9B-AACE24D2A525}"/>
              </a:ext>
            </a:extLst>
          </p:cNvPr>
          <p:cNvSpPr txBox="1"/>
          <p:nvPr/>
        </p:nvSpPr>
        <p:spPr>
          <a:xfrm>
            <a:off x="7712358" y="781545"/>
            <a:ext cx="4479641" cy="2554545"/>
          </a:xfrm>
          <a:prstGeom prst="rect">
            <a:avLst/>
          </a:prstGeom>
          <a:solidFill>
            <a:schemeClr val="bg1"/>
          </a:solidFill>
        </p:spPr>
        <p:txBody>
          <a:bodyPr wrap="square" rtlCol="0">
            <a:spAutoFit/>
          </a:bodyPr>
          <a:lstStyle/>
          <a:p>
            <a:pPr marL="342900" indent="-342900">
              <a:buFont typeface="Arial" panose="020B0604020202020204" pitchFamily="34" charset="0"/>
              <a:buChar char="•"/>
            </a:pPr>
            <a:r>
              <a:rPr lang="en-US" sz="2000" dirty="0">
                <a:solidFill>
                  <a:srgbClr val="FF0000"/>
                </a:solidFill>
                <a:latin typeface="Arial Narrow" pitchFamily="34" charset="0"/>
              </a:rPr>
              <a:t>Makes use of </a:t>
            </a:r>
            <a:r>
              <a:rPr lang="en-US" sz="2000" dirty="0" err="1">
                <a:solidFill>
                  <a:srgbClr val="FF0000"/>
                </a:solidFill>
                <a:latin typeface="Arial Narrow" pitchFamily="34" charset="0"/>
              </a:rPr>
              <a:t>spinnel</a:t>
            </a:r>
            <a:r>
              <a:rPr lang="en-US" sz="2000" dirty="0">
                <a:solidFill>
                  <a:srgbClr val="FF0000"/>
                </a:solidFill>
                <a:latin typeface="Arial Narrow" pitchFamily="34" charset="0"/>
              </a:rPr>
              <a:t> ferrites.</a:t>
            </a:r>
          </a:p>
          <a:p>
            <a:pPr marL="342900" indent="-342900">
              <a:buFont typeface="Arial" panose="020B0604020202020204" pitchFamily="34" charset="0"/>
              <a:buChar char="•"/>
            </a:pPr>
            <a:r>
              <a:rPr lang="en-US" sz="2000" dirty="0">
                <a:solidFill>
                  <a:srgbClr val="FF0000"/>
                </a:solidFill>
                <a:latin typeface="Arial Narrow" pitchFamily="34" charset="0"/>
              </a:rPr>
              <a:t>Tuning via external magnetic field.</a:t>
            </a:r>
          </a:p>
          <a:p>
            <a:pPr marL="342900" indent="-342900">
              <a:buFont typeface="Arial" panose="020B0604020202020204" pitchFamily="34" charset="0"/>
              <a:buChar char="•"/>
            </a:pPr>
            <a:r>
              <a:rPr lang="en-US" sz="2000" dirty="0">
                <a:solidFill>
                  <a:srgbClr val="FF0000"/>
                </a:solidFill>
                <a:latin typeface="Arial Narrow" pitchFamily="34" charset="0"/>
              </a:rPr>
              <a:t>So-called “figure-of-eight” biasing</a:t>
            </a:r>
            <a:br>
              <a:rPr lang="en-US" sz="2000" dirty="0">
                <a:solidFill>
                  <a:srgbClr val="FF0000"/>
                </a:solidFill>
                <a:latin typeface="Arial Narrow" pitchFamily="34" charset="0"/>
              </a:rPr>
            </a:br>
            <a:r>
              <a:rPr lang="en-US" sz="2000" dirty="0">
                <a:solidFill>
                  <a:srgbClr val="FF0000"/>
                </a:solidFill>
                <a:latin typeface="Arial Narrow" pitchFamily="34" charset="0"/>
              </a:rPr>
              <a:t>(= parallel biasing)</a:t>
            </a:r>
          </a:p>
          <a:p>
            <a:pPr marL="342900" indent="-342900">
              <a:buFont typeface="Arial" panose="020B0604020202020204" pitchFamily="34" charset="0"/>
              <a:buChar char="•"/>
            </a:pPr>
            <a:r>
              <a:rPr lang="en-US" sz="2000" dirty="0">
                <a:solidFill>
                  <a:srgbClr val="FF0000"/>
                </a:solidFill>
                <a:latin typeface="Arial Narrow" pitchFamily="34" charset="0"/>
              </a:rPr>
              <a:t>Cavity, operating  8-12 MHz</a:t>
            </a:r>
          </a:p>
          <a:p>
            <a:pPr marL="342900" indent="-342900">
              <a:buFont typeface="Arial" panose="020B0604020202020204" pitchFamily="34" charset="0"/>
              <a:buChar char="•"/>
            </a:pPr>
            <a:r>
              <a:rPr lang="en-US" sz="2000" dirty="0">
                <a:solidFill>
                  <a:srgbClr val="FF0000"/>
                </a:solidFill>
                <a:latin typeface="Arial Narrow" pitchFamily="34" charset="0"/>
              </a:rPr>
              <a:t>Ferrite material is lossy and brings the Q of the cavity down.</a:t>
            </a:r>
          </a:p>
          <a:p>
            <a:pPr marL="342900" indent="-342900">
              <a:buFont typeface="Arial" panose="020B0604020202020204" pitchFamily="34" charset="0"/>
              <a:buChar char="•"/>
            </a:pPr>
            <a:r>
              <a:rPr lang="en-US" sz="2000" dirty="0">
                <a:solidFill>
                  <a:srgbClr val="FF0000"/>
                </a:solidFill>
                <a:latin typeface="Arial Narrow" pitchFamily="34" charset="0"/>
              </a:rPr>
              <a:t>Q</a:t>
            </a:r>
            <a:r>
              <a:rPr lang="en-US" sz="2000" baseline="-25000" dirty="0">
                <a:solidFill>
                  <a:srgbClr val="FF0000"/>
                </a:solidFill>
                <a:latin typeface="Arial Narrow" pitchFamily="34" charset="0"/>
              </a:rPr>
              <a:t>0 </a:t>
            </a:r>
            <a:r>
              <a:rPr lang="en-US" sz="2000" dirty="0">
                <a:solidFill>
                  <a:srgbClr val="FF0000"/>
                </a:solidFill>
                <a:latin typeface="Arial Narrow" pitchFamily="34" charset="0"/>
              </a:rPr>
              <a:t>=  50</a:t>
            </a:r>
          </a:p>
        </p:txBody>
      </p:sp>
      <p:pic>
        <p:nvPicPr>
          <p:cNvPr id="8" name="Picture 7" descr="A picture containing indoor&#10;&#10;Description automatically generated">
            <a:extLst>
              <a:ext uri="{FF2B5EF4-FFF2-40B4-BE49-F238E27FC236}">
                <a16:creationId xmlns:a16="http://schemas.microsoft.com/office/drawing/2014/main" id="{F9D612FE-8DD3-66F1-EF3B-5DFBDA86C15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1573"/>
          <a:stretch/>
        </p:blipFill>
        <p:spPr>
          <a:xfrm>
            <a:off x="8536257" y="3285550"/>
            <a:ext cx="2831841" cy="3338819"/>
          </a:xfrm>
          <a:prstGeom prst="rect">
            <a:avLst/>
          </a:prstGeom>
        </p:spPr>
      </p:pic>
      <p:grpSp>
        <p:nvGrpSpPr>
          <p:cNvPr id="14" name="Group 13">
            <a:extLst>
              <a:ext uri="{FF2B5EF4-FFF2-40B4-BE49-F238E27FC236}">
                <a16:creationId xmlns:a16="http://schemas.microsoft.com/office/drawing/2014/main" id="{CAEA0744-B3F1-4290-2FE0-23C1564E3FBD}"/>
              </a:ext>
            </a:extLst>
          </p:cNvPr>
          <p:cNvGrpSpPr/>
          <p:nvPr/>
        </p:nvGrpSpPr>
        <p:grpSpPr>
          <a:xfrm>
            <a:off x="5786694" y="5305926"/>
            <a:ext cx="3790443" cy="922300"/>
            <a:chOff x="5786694" y="5305926"/>
            <a:chExt cx="3790443" cy="922300"/>
          </a:xfrm>
        </p:grpSpPr>
        <p:sp>
          <p:nvSpPr>
            <p:cNvPr id="9" name="TextBox 8">
              <a:extLst>
                <a:ext uri="{FF2B5EF4-FFF2-40B4-BE49-F238E27FC236}">
                  <a16:creationId xmlns:a16="http://schemas.microsoft.com/office/drawing/2014/main" id="{4D66236B-B2FF-5158-A348-A65400B1D6A5}"/>
                </a:ext>
              </a:extLst>
            </p:cNvPr>
            <p:cNvSpPr txBox="1"/>
            <p:nvPr/>
          </p:nvSpPr>
          <p:spPr>
            <a:xfrm>
              <a:off x="5786694" y="5520340"/>
              <a:ext cx="2394780" cy="707886"/>
            </a:xfrm>
            <a:prstGeom prst="rect">
              <a:avLst/>
            </a:prstGeom>
            <a:solidFill>
              <a:schemeClr val="bg1"/>
            </a:solidFill>
          </p:spPr>
          <p:txBody>
            <a:bodyPr wrap="square" rtlCol="0">
              <a:spAutoFit/>
            </a:bodyPr>
            <a:lstStyle/>
            <a:p>
              <a:r>
                <a:rPr lang="en-US" sz="2000" dirty="0">
                  <a:solidFill>
                    <a:srgbClr val="FF0000"/>
                  </a:solidFill>
                  <a:latin typeface="Arial Narrow" pitchFamily="34" charset="0"/>
                </a:rPr>
                <a:t>Beam vacuum pipe with ceramic gap.</a:t>
              </a:r>
            </a:p>
          </p:txBody>
        </p:sp>
        <p:cxnSp>
          <p:nvCxnSpPr>
            <p:cNvPr id="11" name="Straight Arrow Connector 10">
              <a:extLst>
                <a:ext uri="{FF2B5EF4-FFF2-40B4-BE49-F238E27FC236}">
                  <a16:creationId xmlns:a16="http://schemas.microsoft.com/office/drawing/2014/main" id="{161746DE-AA6D-B66A-6DF6-8D3195C25B4E}"/>
                </a:ext>
              </a:extLst>
            </p:cNvPr>
            <p:cNvCxnSpPr>
              <a:cxnSpLocks/>
            </p:cNvCxnSpPr>
            <p:nvPr/>
          </p:nvCxnSpPr>
          <p:spPr>
            <a:xfrm flipV="1">
              <a:off x="7844589" y="5305926"/>
              <a:ext cx="1732548" cy="70788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683904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machine&#10;&#10;Description automatically generated">
            <a:extLst>
              <a:ext uri="{FF2B5EF4-FFF2-40B4-BE49-F238E27FC236}">
                <a16:creationId xmlns:a16="http://schemas.microsoft.com/office/drawing/2014/main" id="{A47B4AE8-0016-49EC-5E34-0FB62CDE6E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3470" y="1151890"/>
            <a:ext cx="7772400" cy="5525238"/>
          </a:xfrm>
          <a:prstGeom prst="rect">
            <a:avLst/>
          </a:prstGeom>
        </p:spPr>
      </p:pic>
      <p:sp>
        <p:nvSpPr>
          <p:cNvPr id="5" name="Rectangle 3">
            <a:extLst>
              <a:ext uri="{FF2B5EF4-FFF2-40B4-BE49-F238E27FC236}">
                <a16:creationId xmlns:a16="http://schemas.microsoft.com/office/drawing/2014/main" id="{882F3741-718A-AF2B-6F3F-115AA039F093}"/>
              </a:ext>
            </a:extLst>
          </p:cNvPr>
          <p:cNvSpPr>
            <a:spLocks noChangeArrowheads="1"/>
          </p:cNvSpPr>
          <p:nvPr/>
        </p:nvSpPr>
        <p:spPr bwMode="auto">
          <a:xfrm>
            <a:off x="1845600" y="235496"/>
            <a:ext cx="8290270" cy="609600"/>
          </a:xfrm>
          <a:prstGeom prst="rect">
            <a:avLst/>
          </a:prstGeom>
          <a:noFill/>
          <a:ln w="9525">
            <a:noFill/>
            <a:miter lim="800000"/>
            <a:headEnd/>
            <a:tailEnd/>
          </a:ln>
          <a:effectLst/>
        </p:spPr>
        <p:txBody>
          <a:bodyPr anchor="ctr"/>
          <a:lstStyle/>
          <a:p>
            <a:pPr>
              <a:spcBef>
                <a:spcPct val="0"/>
              </a:spcBef>
            </a:pPr>
            <a:r>
              <a:rPr kumimoji="1" lang="en-GB" sz="3200" b="1" dirty="0" err="1">
                <a:solidFill>
                  <a:srgbClr val="000099"/>
                </a:solidFill>
                <a:latin typeface="+mj-lt"/>
                <a:ea typeface="+mj-ea"/>
                <a:cs typeface="+mj-cs"/>
              </a:rPr>
              <a:t>Tunable</a:t>
            </a:r>
            <a:r>
              <a:rPr kumimoji="1" lang="en-GB" sz="3200" b="1" dirty="0">
                <a:solidFill>
                  <a:srgbClr val="000099"/>
                </a:solidFill>
                <a:latin typeface="+mj-lt"/>
                <a:ea typeface="+mj-ea"/>
                <a:cs typeface="+mj-cs"/>
              </a:rPr>
              <a:t> cavities – figure-of-eight biasing</a:t>
            </a:r>
          </a:p>
        </p:txBody>
      </p:sp>
      <p:sp>
        <p:nvSpPr>
          <p:cNvPr id="7" name="TextBox 6">
            <a:extLst>
              <a:ext uri="{FF2B5EF4-FFF2-40B4-BE49-F238E27FC236}">
                <a16:creationId xmlns:a16="http://schemas.microsoft.com/office/drawing/2014/main" id="{80AC9031-3300-03AA-3FB3-513704030B73}"/>
              </a:ext>
            </a:extLst>
          </p:cNvPr>
          <p:cNvSpPr txBox="1"/>
          <p:nvPr/>
        </p:nvSpPr>
        <p:spPr>
          <a:xfrm>
            <a:off x="2540000" y="1282700"/>
            <a:ext cx="7391400" cy="2997200"/>
          </a:xfrm>
          <a:prstGeom prst="rect">
            <a:avLst/>
          </a:prstGeom>
          <a:noFill/>
          <a:ln w="38100">
            <a:solidFill>
              <a:srgbClr val="C00000"/>
            </a:solidFill>
          </a:ln>
        </p:spPr>
        <p:txBody>
          <a:bodyPr wrap="square" lIns="0" tIns="0" rIns="0" bIns="0" rtlCol="0">
            <a:spAutoFit/>
          </a:bodyPr>
          <a:lstStyle/>
          <a:p>
            <a:pPr algn="l"/>
            <a:endParaRPr lang="en-CH" dirty="0"/>
          </a:p>
        </p:txBody>
      </p:sp>
      <p:grpSp>
        <p:nvGrpSpPr>
          <p:cNvPr id="22" name="Group 21">
            <a:extLst>
              <a:ext uri="{FF2B5EF4-FFF2-40B4-BE49-F238E27FC236}">
                <a16:creationId xmlns:a16="http://schemas.microsoft.com/office/drawing/2014/main" id="{D290A51C-3310-D8B4-7F4B-4273434FD396}"/>
              </a:ext>
            </a:extLst>
          </p:cNvPr>
          <p:cNvGrpSpPr/>
          <p:nvPr/>
        </p:nvGrpSpPr>
        <p:grpSpPr>
          <a:xfrm>
            <a:off x="3340100" y="2260599"/>
            <a:ext cx="5600700" cy="406401"/>
            <a:chOff x="3340100" y="2260599"/>
            <a:chExt cx="5600700" cy="406401"/>
          </a:xfrm>
        </p:grpSpPr>
        <p:cxnSp>
          <p:nvCxnSpPr>
            <p:cNvPr id="9" name="Straight Connector 8">
              <a:extLst>
                <a:ext uri="{FF2B5EF4-FFF2-40B4-BE49-F238E27FC236}">
                  <a16:creationId xmlns:a16="http://schemas.microsoft.com/office/drawing/2014/main" id="{FFA40893-0936-3695-93D1-6CA684A22ECA}"/>
                </a:ext>
              </a:extLst>
            </p:cNvPr>
            <p:cNvCxnSpPr/>
            <p:nvPr/>
          </p:nvCxnSpPr>
          <p:spPr>
            <a:xfrm>
              <a:off x="3340100" y="2260600"/>
              <a:ext cx="24511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64EA8BC-B52D-303C-BF77-7ED95DC2A709}"/>
                </a:ext>
              </a:extLst>
            </p:cNvPr>
            <p:cNvCxnSpPr/>
            <p:nvPr/>
          </p:nvCxnSpPr>
          <p:spPr>
            <a:xfrm>
              <a:off x="3352800" y="2667000"/>
              <a:ext cx="24511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B01559D-D3FD-F177-380F-F157292A30A2}"/>
                </a:ext>
              </a:extLst>
            </p:cNvPr>
            <p:cNvCxnSpPr/>
            <p:nvPr/>
          </p:nvCxnSpPr>
          <p:spPr>
            <a:xfrm>
              <a:off x="6489700" y="2260600"/>
              <a:ext cx="24511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00AE375-3591-D05C-C97E-7FECC6F70773}"/>
                </a:ext>
              </a:extLst>
            </p:cNvPr>
            <p:cNvCxnSpPr/>
            <p:nvPr/>
          </p:nvCxnSpPr>
          <p:spPr>
            <a:xfrm>
              <a:off x="6477000" y="2654300"/>
              <a:ext cx="24511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7090B65B-26FE-3717-DA12-A4246D3BBF1E}"/>
                </a:ext>
              </a:extLst>
            </p:cNvPr>
            <p:cNvCxnSpPr>
              <a:cxnSpLocks/>
            </p:cNvCxnSpPr>
            <p:nvPr/>
          </p:nvCxnSpPr>
          <p:spPr>
            <a:xfrm>
              <a:off x="5803900" y="2260600"/>
              <a:ext cx="698500" cy="39370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2B87A88-C346-783E-CEBC-93CB46A7F3EA}"/>
                </a:ext>
              </a:extLst>
            </p:cNvPr>
            <p:cNvCxnSpPr>
              <a:cxnSpLocks/>
            </p:cNvCxnSpPr>
            <p:nvPr/>
          </p:nvCxnSpPr>
          <p:spPr>
            <a:xfrm flipV="1">
              <a:off x="5816600" y="2260599"/>
              <a:ext cx="685800" cy="406401"/>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C3E28FF-C9F3-102F-7D49-44745F904147}"/>
                </a:ext>
              </a:extLst>
            </p:cNvPr>
            <p:cNvCxnSpPr>
              <a:cxnSpLocks/>
            </p:cNvCxnSpPr>
            <p:nvPr/>
          </p:nvCxnSpPr>
          <p:spPr>
            <a:xfrm flipV="1">
              <a:off x="3378200" y="2273301"/>
              <a:ext cx="0" cy="380999"/>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5365993"/>
      </p:ext>
    </p:extLst>
  </p:cSld>
  <p:clrMapOvr>
    <a:masterClrMapping/>
  </p:clrMapOvr>
</p:sld>
</file>

<file path=ppt/theme/theme1.xml><?xml version="1.0" encoding="utf-8"?>
<a:theme xmlns:a="http://schemas.openxmlformats.org/drawingml/2006/main" name="2_new-NLC">
  <a:themeElements>
    <a:clrScheme name="new-NLC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new-NL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new-NLC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new-NLC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new-NLC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ew-NLC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new-NLC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new-NLC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941</TotalTime>
  <Words>1034</Words>
  <Application>Microsoft Office PowerPoint</Application>
  <PresentationFormat>Widescreen</PresentationFormat>
  <Paragraphs>157</Paragraphs>
  <Slides>21</Slides>
  <Notes>9</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33" baseType="lpstr">
      <vt:lpstr>Arial</vt:lpstr>
      <vt:lpstr>Arial Narrow</vt:lpstr>
      <vt:lpstr>Arial Rounded MT Bold</vt:lpstr>
      <vt:lpstr>Calibri</vt:lpstr>
      <vt:lpstr>Comic Sans MS</vt:lpstr>
      <vt:lpstr>Constantia</vt:lpstr>
      <vt:lpstr>GillSans</vt:lpstr>
      <vt:lpstr>Symbol</vt:lpstr>
      <vt:lpstr>Times New Roman</vt:lpstr>
      <vt:lpstr>Wingdings</vt:lpstr>
      <vt:lpstr>2_new-NLC</vt:lpstr>
      <vt:lpstr>Image</vt:lpstr>
      <vt:lpstr>RF Engineering  Beyond Pillbox Resonators </vt:lpstr>
      <vt:lpstr>Pillbox Cavity is not all…</vt:lpstr>
      <vt:lpstr>Pillbox Cavity is not all…  so let’s look at some exotic examples.</vt:lpstr>
      <vt:lpstr>Coaxial Line goes RF Cavity (in low frequency range) </vt:lpstr>
      <vt:lpstr>QW-Cavities in low frequency range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Further reading…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Christine Vollinger</cp:lastModifiedBy>
  <cp:revision>190</cp:revision>
  <dcterms:created xsi:type="dcterms:W3CDTF">2021-10-26T12:49:16Z</dcterms:created>
  <dcterms:modified xsi:type="dcterms:W3CDTF">2025-02-20T21:56:18Z</dcterms:modified>
</cp:coreProperties>
</file>