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58" r:id="rId4"/>
    <p:sldId id="259" r:id="rId5"/>
    <p:sldId id="301" r:id="rId6"/>
    <p:sldId id="302" r:id="rId7"/>
    <p:sldId id="260" r:id="rId8"/>
    <p:sldId id="261" r:id="rId9"/>
    <p:sldId id="262" r:id="rId10"/>
    <p:sldId id="264" r:id="rId11"/>
    <p:sldId id="303" r:id="rId12"/>
    <p:sldId id="266" r:id="rId13"/>
    <p:sldId id="297" r:id="rId14"/>
    <p:sldId id="270" r:id="rId15"/>
    <p:sldId id="306" r:id="rId16"/>
    <p:sldId id="304" r:id="rId17"/>
    <p:sldId id="305" r:id="rId18"/>
    <p:sldId id="307" r:id="rId19"/>
    <p:sldId id="274" r:id="rId20"/>
    <p:sldId id="276" r:id="rId21"/>
    <p:sldId id="277" r:id="rId22"/>
    <p:sldId id="279" r:id="rId23"/>
    <p:sldId id="283" r:id="rId24"/>
    <p:sldId id="285" r:id="rId25"/>
    <p:sldId id="287" r:id="rId26"/>
    <p:sldId id="308" r:id="rId27"/>
    <p:sldId id="309" r:id="rId28"/>
    <p:sldId id="310" r:id="rId29"/>
    <p:sldId id="288" r:id="rId30"/>
    <p:sldId id="311" r:id="rId31"/>
    <p:sldId id="312" r:id="rId32"/>
    <p:sldId id="300" r:id="rId33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66941C"/>
    <a:srgbClr val="0000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5388" autoAdjust="0"/>
  </p:normalViewPr>
  <p:slideViewPr>
    <p:cSldViewPr snapToGrid="0">
      <p:cViewPr varScale="1">
        <p:scale>
          <a:sx n="88" d="100"/>
          <a:sy n="88" d="100"/>
        </p:scale>
        <p:origin x="427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85A83C7-B70E-A607-2644-08989B8B435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B895B4-F49A-2AD2-773D-D769E9B8B17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AABF56-F566-4D31-82C9-F8591B3A0675}" type="datetimeFigureOut">
              <a:rPr lang="en-GB" smtClean="0"/>
              <a:t>21/02/2025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551F02-9C7E-DAFD-240B-67FF508F48E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51A61E-CF9F-C4B9-0D40-756FFEB04AB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DD8EC-4264-4987-B9BE-9C024DB44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76171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9T18:01:58.20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3D804-B598-4649-B281-8EC32FA85E3D}" type="datetimeFigureOut">
              <a:rPr lang="en-GB" smtClean="0"/>
              <a:t>21/02/2025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302E3-B58F-4DAA-B45E-445A3CA38E1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305747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12</a:t>
            </a:fld>
            <a:endParaRPr lang="en-GB" dirty="0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5D4A19FD-171E-87D0-2543-7B59A2900857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779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13</a:t>
            </a:fld>
            <a:endParaRPr lang="en-GB" dirty="0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EA51591B-8B8A-0673-1A17-DC12B3F2FE44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6160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14</a:t>
            </a:fld>
            <a:endParaRPr lang="en-GB" dirty="0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42F7AB1D-FC7D-3382-9B9F-F341F3387BF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0220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15</a:t>
            </a:fld>
            <a:endParaRPr lang="en-GB" dirty="0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42F7AB1D-FC7D-3382-9B9F-F341F3387BF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872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16</a:t>
            </a:fld>
            <a:endParaRPr lang="en-GB" dirty="0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42F7AB1D-FC7D-3382-9B9F-F341F3387BF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44235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17</a:t>
            </a:fld>
            <a:endParaRPr lang="en-GB" dirty="0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42F7AB1D-FC7D-3382-9B9F-F341F3387BF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57719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18</a:t>
            </a:fld>
            <a:endParaRPr lang="en-GB" dirty="0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42F7AB1D-FC7D-3382-9B9F-F341F3387BF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6882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1132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203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4337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220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3228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2043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4846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6422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8579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B0CDE8C8-A106-34D4-98A0-B4BA166E01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0128" y="0"/>
            <a:ext cx="1941871" cy="1213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C99BF8C-83DF-A5BD-A368-4A24E292F30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425677" cy="85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033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15CAD384-A7C5-FD29-EEC9-674B61B4A6D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0128" y="0"/>
            <a:ext cx="1941871" cy="1213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DF73D0-6C37-CA8D-1A87-AF5D4017B7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425677" cy="85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974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1344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>
            <a:extLst>
              <a:ext uri="{FF2B5EF4-FFF2-40B4-BE49-F238E27FC236}">
                <a16:creationId xmlns:a16="http://schemas.microsoft.com/office/drawing/2014/main" id="{90A8726E-5A35-F934-E409-149238C70CC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0128" y="0"/>
            <a:ext cx="1941871" cy="1213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6937AA4-8B24-CB9D-37BE-0FB5544E6BBD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425677" cy="85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501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9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4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0.png"/><Relationship Id="rId4" Type="http://schemas.openxmlformats.org/officeDocument/2006/relationships/customXml" Target="../ink/ink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0.png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-publishing.cern.ch/index.php/CYRSP/article/view/1618/1330" TargetMode="External"/><Relationship Id="rId5" Type="http://schemas.openxmlformats.org/officeDocument/2006/relationships/hyperlink" Target="https://www.ansys.com/academic/students/ansys-electronics-desktop-student" TargetMode="External"/><Relationship Id="rId4" Type="http://schemas.openxmlformats.org/officeDocument/2006/relationships/hyperlink" Target="https://www.3ds.com/products/simulia/cst-studio-suite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3ds.com/products/simulia/cst-studio-suite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89695-D89A-49B3-906C-04A3AF3CB8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8481" y="1269642"/>
            <a:ext cx="10245090" cy="2387600"/>
          </a:xfrm>
        </p:spPr>
        <p:txBody>
          <a:bodyPr>
            <a:noAutofit/>
          </a:bodyPr>
          <a:lstStyle/>
          <a:p>
            <a:r>
              <a:rPr lang="en-US" sz="6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Eigenmodes simulation of a cylindrical resonator with CST</a:t>
            </a:r>
            <a:endParaRPr lang="en-GB" sz="6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033988-D62B-4A35-A109-01A12EDE21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21036"/>
            <a:ext cx="9434052" cy="1655762"/>
          </a:xfrm>
        </p:spPr>
        <p:txBody>
          <a:bodyPr>
            <a:normAutofit fontScale="70000" lnSpcReduction="20000"/>
          </a:bodyPr>
          <a:lstStyle/>
          <a:p>
            <a:r>
              <a:rPr lang="en-US" sz="2800" dirty="0"/>
              <a:t>Michela Neroni</a:t>
            </a:r>
            <a:r>
              <a:rPr lang="en-US" sz="2600" dirty="0"/>
              <a:t>*</a:t>
            </a:r>
            <a:endParaRPr lang="en-US" sz="3400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Acknowledgments: Andrea Mostacci, Christine Vollinger, Manfred Wendt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1B12A5D-5BFC-4C31-B876-9F35AA8C0D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0128" y="0"/>
            <a:ext cx="1941871" cy="1213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D8559F7-EDE7-4A7C-BE8A-90C3A77318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25677" cy="8554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1B6404F-CBDC-1A9F-122E-F6530044A11E}"/>
              </a:ext>
            </a:extLst>
          </p:cNvPr>
          <p:cNvSpPr txBox="1"/>
          <p:nvPr/>
        </p:nvSpPr>
        <p:spPr>
          <a:xfrm>
            <a:off x="9216504" y="6040592"/>
            <a:ext cx="3483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*michela.neroni@cern.ch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071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2A342AC-591A-299A-19F4-298D483E16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378" y="897623"/>
            <a:ext cx="9384827" cy="5465426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6452D0-881F-12FB-C22B-EB8D73CD0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6A6740-B4CE-C0B5-00A6-7DDF2DDE7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82DC5-BBF5-495A-17E8-22A9B27A0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10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F6DD16-3478-4453-141E-B4259C81A217}"/>
              </a:ext>
            </a:extLst>
          </p:cNvPr>
          <p:cNvSpPr txBox="1"/>
          <p:nvPr/>
        </p:nvSpPr>
        <p:spPr>
          <a:xfrm>
            <a:off x="124318" y="3429000"/>
            <a:ext cx="3859853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The </a:t>
            </a:r>
            <a:r>
              <a:rPr lang="en-US" sz="2000" b="1" u="sng" dirty="0">
                <a:solidFill>
                  <a:srgbClr val="FF0000"/>
                </a:solidFill>
              </a:rPr>
              <a:t>input and output ports</a:t>
            </a:r>
            <a:r>
              <a:rPr lang="en-US" sz="2000" dirty="0"/>
              <a:t> can be built following the same procedure.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F5B3A5C-9543-E376-E59D-B8497DD205C4}"/>
              </a:ext>
            </a:extLst>
          </p:cNvPr>
          <p:cNvSpPr txBox="1">
            <a:spLocks/>
          </p:cNvSpPr>
          <p:nvPr/>
        </p:nvSpPr>
        <p:spPr>
          <a:xfrm>
            <a:off x="217169" y="0"/>
            <a:ext cx="10058400" cy="8382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ctr">
              <a:buFont typeface="+mj-lt"/>
              <a:buAutoNum type="arabicPeriod" startAt="2"/>
            </a:pPr>
            <a:r>
              <a:rPr lang="en-US" sz="4300" b="1" dirty="0">
                <a:solidFill>
                  <a:schemeClr val="accent1"/>
                </a:solidFill>
              </a:rPr>
              <a:t>Model geometry</a:t>
            </a:r>
            <a:endParaRPr lang="en-GB" sz="4300" b="1" dirty="0">
              <a:solidFill>
                <a:schemeClr val="accent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5DCE06D-12FF-0595-F645-AB9E08C494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1992" y="1828800"/>
            <a:ext cx="3808879" cy="3657600"/>
          </a:xfrm>
          <a:prstGeom prst="rect">
            <a:avLst/>
          </a:prstGeom>
          <a:ln w="38100">
            <a:solidFill>
              <a:srgbClr val="FF00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D00D87E-23A8-33C7-79BF-CA7467849175}"/>
              </a:ext>
            </a:extLst>
          </p:cNvPr>
          <p:cNvSpPr txBox="1"/>
          <p:nvPr/>
        </p:nvSpPr>
        <p:spPr>
          <a:xfrm>
            <a:off x="621129" y="4541399"/>
            <a:ext cx="2645228" cy="830997"/>
          </a:xfrm>
          <a:prstGeom prst="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rgbClr val="7030A0"/>
                </a:solidFill>
              </a:rPr>
              <a:t>l_port</a:t>
            </a:r>
            <a:r>
              <a:rPr lang="en-US" sz="2400" dirty="0">
                <a:solidFill>
                  <a:srgbClr val="7030A0"/>
                </a:solidFill>
              </a:rPr>
              <a:t> = 92 mm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err="1"/>
              <a:t>d_port</a:t>
            </a:r>
            <a:r>
              <a:rPr lang="en-US" sz="2400" dirty="0"/>
              <a:t> = 96 mm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292042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6452D0-881F-12FB-C22B-EB8D73CD0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6A6740-B4CE-C0B5-00A6-7DDF2DDE7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82DC5-BBF5-495A-17E8-22A9B27A0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11</a:t>
            </a:fld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F5B3A5C-9543-E376-E59D-B8497DD205C4}"/>
              </a:ext>
            </a:extLst>
          </p:cNvPr>
          <p:cNvSpPr txBox="1">
            <a:spLocks/>
          </p:cNvSpPr>
          <p:nvPr/>
        </p:nvSpPr>
        <p:spPr>
          <a:xfrm>
            <a:off x="217169" y="0"/>
            <a:ext cx="10058400" cy="8382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ctr">
              <a:buFont typeface="+mj-lt"/>
              <a:buAutoNum type="arabicPeriod" startAt="2"/>
            </a:pPr>
            <a:r>
              <a:rPr lang="en-US" sz="4300" dirty="0">
                <a:solidFill>
                  <a:schemeClr val="accent1"/>
                </a:solidFill>
              </a:rPr>
              <a:t>Model geometry</a:t>
            </a:r>
            <a:endParaRPr lang="en-GB" sz="4300" dirty="0">
              <a:solidFill>
                <a:schemeClr val="accent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5F5BE8-7A8F-CBD2-7121-FD41BF5B06C9}"/>
              </a:ext>
            </a:extLst>
          </p:cNvPr>
          <p:cNvSpPr txBox="1"/>
          <p:nvPr/>
        </p:nvSpPr>
        <p:spPr>
          <a:xfrm>
            <a:off x="0" y="897188"/>
            <a:ext cx="11121887" cy="43088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200" dirty="0"/>
              <a:t>The </a:t>
            </a:r>
            <a:r>
              <a:rPr lang="en-US" sz="2200" u="sng" dirty="0">
                <a:solidFill>
                  <a:schemeClr val="tx1"/>
                </a:solidFill>
              </a:rPr>
              <a:t>output port </a:t>
            </a:r>
            <a:r>
              <a:rPr lang="en-US" sz="2200" dirty="0">
                <a:solidFill>
                  <a:schemeClr val="tx1"/>
                </a:solidFill>
              </a:rPr>
              <a:t>can be created </a:t>
            </a:r>
            <a:r>
              <a:rPr lang="en-US" sz="2200" dirty="0">
                <a:solidFill>
                  <a:srgbClr val="FF0000"/>
                </a:solidFill>
              </a:rPr>
              <a:t>mirroring the input port with respect to the XY plane</a:t>
            </a:r>
            <a:endParaRPr lang="en-US" sz="220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0C72ABD-8485-75E1-4EBB-FEB97402D0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 b="3566"/>
          <a:stretch/>
        </p:blipFill>
        <p:spPr>
          <a:xfrm>
            <a:off x="1553817" y="1328075"/>
            <a:ext cx="9084365" cy="499385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7BDDF41-EB8A-CD54-47C9-26DA422B1464}"/>
              </a:ext>
            </a:extLst>
          </p:cNvPr>
          <p:cNvSpPr txBox="1"/>
          <p:nvPr/>
        </p:nvSpPr>
        <p:spPr>
          <a:xfrm>
            <a:off x="217169" y="2547363"/>
            <a:ext cx="2573949" cy="646331"/>
          </a:xfrm>
          <a:prstGeom prst="rect">
            <a:avLst/>
          </a:prstGeom>
          <a:solidFill>
            <a:srgbClr val="FFFF66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Select the </a:t>
            </a:r>
            <a:r>
              <a:rPr lang="en-US" dirty="0" err="1">
                <a:solidFill>
                  <a:srgbClr val="FF0000"/>
                </a:solidFill>
              </a:rPr>
              <a:t>input_port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under </a:t>
            </a:r>
            <a:r>
              <a:rPr lang="en-US" i="1" dirty="0"/>
              <a:t>Components</a:t>
            </a:r>
            <a:endParaRPr lang="en-GB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512E59-60AB-09DC-FB6E-D6BDC2B853C5}"/>
              </a:ext>
            </a:extLst>
          </p:cNvPr>
          <p:cNvSpPr txBox="1"/>
          <p:nvPr/>
        </p:nvSpPr>
        <p:spPr>
          <a:xfrm>
            <a:off x="1256060" y="2139400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1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80EEA0B-5E97-3294-7B9A-7427EFDC2583}"/>
              </a:ext>
            </a:extLst>
          </p:cNvPr>
          <p:cNvSpPr/>
          <p:nvPr/>
        </p:nvSpPr>
        <p:spPr>
          <a:xfrm>
            <a:off x="1553817" y="2131547"/>
            <a:ext cx="886719" cy="4001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AA76CF-586F-5667-6C42-239B2F4B5B1A}"/>
              </a:ext>
            </a:extLst>
          </p:cNvPr>
          <p:cNvSpPr txBox="1"/>
          <p:nvPr/>
        </p:nvSpPr>
        <p:spPr>
          <a:xfrm>
            <a:off x="2806583" y="2815835"/>
            <a:ext cx="2830819" cy="369332"/>
          </a:xfrm>
          <a:prstGeom prst="rect">
            <a:avLst/>
          </a:prstGeom>
          <a:solidFill>
            <a:srgbClr val="FFFF66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Click on Transform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Mirror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22DD6F7-81DD-170B-1159-BEC1FAC92FB5}"/>
              </a:ext>
            </a:extLst>
          </p:cNvPr>
          <p:cNvSpPr txBox="1"/>
          <p:nvPr/>
        </p:nvSpPr>
        <p:spPr>
          <a:xfrm>
            <a:off x="3845474" y="2407872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2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F31352D-9A2D-F5B1-52A7-BC05BD0E14BD}"/>
              </a:ext>
            </a:extLst>
          </p:cNvPr>
          <p:cNvSpPr/>
          <p:nvPr/>
        </p:nvSpPr>
        <p:spPr>
          <a:xfrm>
            <a:off x="3709824" y="1552800"/>
            <a:ext cx="886719" cy="8550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5503A2E-AA05-A4E3-9F1B-BFD5080580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1700" y="2971800"/>
            <a:ext cx="4009098" cy="3276667"/>
          </a:xfrm>
          <a:prstGeom prst="rect">
            <a:avLst/>
          </a:prstGeom>
          <a:ln w="28575"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02317EE-F6A2-DA33-F011-07A20DEF07DF}"/>
              </a:ext>
            </a:extLst>
          </p:cNvPr>
          <p:cNvSpPr txBox="1"/>
          <p:nvPr/>
        </p:nvSpPr>
        <p:spPr>
          <a:xfrm>
            <a:off x="6095999" y="3487739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3</a:t>
            </a:r>
            <a:endParaRPr lang="en-GB" sz="2000" b="1" dirty="0">
              <a:solidFill>
                <a:srgbClr val="FF0000"/>
              </a:solidFill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BC2CA87-3348-A6E1-010D-CCA5674C00D3}"/>
              </a:ext>
            </a:extLst>
          </p:cNvPr>
          <p:cNvCxnSpPr/>
          <p:nvPr/>
        </p:nvCxnSpPr>
        <p:spPr>
          <a:xfrm flipH="1">
            <a:off x="7653404" y="3185167"/>
            <a:ext cx="322925" cy="27181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4ED3AEA-8FA6-5422-EE76-3B83063667E6}"/>
              </a:ext>
            </a:extLst>
          </p:cNvPr>
          <p:cNvCxnSpPr/>
          <p:nvPr/>
        </p:nvCxnSpPr>
        <p:spPr>
          <a:xfrm flipH="1">
            <a:off x="9434381" y="5529925"/>
            <a:ext cx="322925" cy="27181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5361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B8E93A8-8616-341B-958E-DCF87B10EF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0212" y="838200"/>
            <a:ext cx="9126258" cy="5513781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6452D0-881F-12FB-C22B-EB8D73CD0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6A6740-B4CE-C0B5-00A6-7DDF2DDE7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82DC5-BBF5-495A-17E8-22A9B27A0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12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837E9AD-95D5-7E95-EDD1-0111E0488263}"/>
              </a:ext>
            </a:extLst>
          </p:cNvPr>
          <p:cNvSpPr txBox="1">
            <a:spLocks/>
          </p:cNvSpPr>
          <p:nvPr/>
        </p:nvSpPr>
        <p:spPr>
          <a:xfrm>
            <a:off x="217169" y="0"/>
            <a:ext cx="10058400" cy="8382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ctr">
              <a:buFont typeface="+mj-lt"/>
              <a:buAutoNum type="arabicPeriod" startAt="2"/>
            </a:pPr>
            <a:r>
              <a:rPr lang="en-US" sz="4300" dirty="0">
                <a:solidFill>
                  <a:schemeClr val="accent1"/>
                </a:solidFill>
              </a:rPr>
              <a:t>Model geometry</a:t>
            </a:r>
            <a:endParaRPr lang="en-GB" sz="43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0F6859-949F-D812-6610-148AA44BDF83}"/>
              </a:ext>
            </a:extLst>
          </p:cNvPr>
          <p:cNvSpPr txBox="1"/>
          <p:nvPr/>
        </p:nvSpPr>
        <p:spPr>
          <a:xfrm>
            <a:off x="2618641" y="1937856"/>
            <a:ext cx="5083728" cy="36933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You can rename the second port as “</a:t>
            </a:r>
            <a:r>
              <a:rPr lang="en-US" dirty="0" err="1">
                <a:solidFill>
                  <a:srgbClr val="FF0000"/>
                </a:solidFill>
              </a:rPr>
              <a:t>output_port</a:t>
            </a:r>
            <a:r>
              <a:rPr lang="en-US" dirty="0"/>
              <a:t>”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A153961-1FDA-602D-3F0B-F5C836589851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2164360" y="2122522"/>
            <a:ext cx="45428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9F3B946-FEF5-05D1-CA35-13563BACDA28}"/>
              </a:ext>
            </a:extLst>
          </p:cNvPr>
          <p:cNvSpPr txBox="1"/>
          <p:nvPr/>
        </p:nvSpPr>
        <p:spPr>
          <a:xfrm>
            <a:off x="6969609" y="5041783"/>
            <a:ext cx="3175502" cy="40011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The model is now complete!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244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6452D0-881F-12FB-C22B-EB8D73CD0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6A6740-B4CE-C0B5-00A6-7DDF2DDE7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82DC5-BBF5-495A-17E8-22A9B27A0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13</a:t>
            </a:fld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AEB511D-24A0-E447-4CEA-3A06CA2A9504}"/>
              </a:ext>
            </a:extLst>
          </p:cNvPr>
          <p:cNvSpPr txBox="1">
            <a:spLocks/>
          </p:cNvSpPr>
          <p:nvPr/>
        </p:nvSpPr>
        <p:spPr>
          <a:xfrm>
            <a:off x="217169" y="0"/>
            <a:ext cx="10058400" cy="8382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ctr">
              <a:buFont typeface="+mj-lt"/>
              <a:buAutoNum type="arabicPeriod" startAt="2"/>
            </a:pPr>
            <a:r>
              <a:rPr lang="en-US" sz="4300" dirty="0">
                <a:solidFill>
                  <a:schemeClr val="accent1"/>
                </a:solidFill>
              </a:rPr>
              <a:t>Model geometry</a:t>
            </a:r>
            <a:endParaRPr lang="en-GB" sz="4300" dirty="0">
              <a:solidFill>
                <a:schemeClr val="accent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EC5AA57-3DE4-E387-CD5C-8C28033A73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348" r="50000" b="3825"/>
          <a:stretch/>
        </p:blipFill>
        <p:spPr>
          <a:xfrm>
            <a:off x="1508250" y="1259754"/>
            <a:ext cx="9172703" cy="508821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F513FE3-283F-C3BB-0E2A-ED67B26DB39D}"/>
              </a:ext>
            </a:extLst>
          </p:cNvPr>
          <p:cNvSpPr txBox="1"/>
          <p:nvPr/>
        </p:nvSpPr>
        <p:spPr>
          <a:xfrm>
            <a:off x="0" y="864311"/>
            <a:ext cx="60946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After creating the three cylinders, let’s </a:t>
            </a:r>
            <a:r>
              <a:rPr lang="en-GB" sz="2000" u="sng" dirty="0"/>
              <a:t>unite</a:t>
            </a:r>
            <a:r>
              <a:rPr lang="en-GB" sz="2000" dirty="0"/>
              <a:t> them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9CA64C-C800-C65D-C714-B22F6CF1C450}"/>
              </a:ext>
            </a:extLst>
          </p:cNvPr>
          <p:cNvSpPr txBox="1"/>
          <p:nvPr/>
        </p:nvSpPr>
        <p:spPr>
          <a:xfrm>
            <a:off x="217169" y="2547363"/>
            <a:ext cx="2375029" cy="646331"/>
          </a:xfrm>
          <a:prstGeom prst="rect">
            <a:avLst/>
          </a:prstGeom>
          <a:solidFill>
            <a:srgbClr val="FFFF66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Select the </a:t>
            </a:r>
            <a:r>
              <a:rPr lang="en-US" dirty="0">
                <a:solidFill>
                  <a:srgbClr val="FF0000"/>
                </a:solidFill>
              </a:rPr>
              <a:t>cavity and the two ports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73CE47-3A0E-F8AF-89AE-AE3E821F2853}"/>
              </a:ext>
            </a:extLst>
          </p:cNvPr>
          <p:cNvSpPr txBox="1"/>
          <p:nvPr/>
        </p:nvSpPr>
        <p:spPr>
          <a:xfrm>
            <a:off x="1256060" y="2139400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1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44CCD2E-F363-8FAB-281B-2BEEE1AF9692}"/>
              </a:ext>
            </a:extLst>
          </p:cNvPr>
          <p:cNvSpPr/>
          <p:nvPr/>
        </p:nvSpPr>
        <p:spPr>
          <a:xfrm>
            <a:off x="1553817" y="2131547"/>
            <a:ext cx="886719" cy="4001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4176025-A004-3A45-0023-05AE2EE0EB41}"/>
              </a:ext>
            </a:extLst>
          </p:cNvPr>
          <p:cNvSpPr txBox="1"/>
          <p:nvPr/>
        </p:nvSpPr>
        <p:spPr>
          <a:xfrm>
            <a:off x="3569551" y="2551563"/>
            <a:ext cx="2830819" cy="369332"/>
          </a:xfrm>
          <a:prstGeom prst="rect">
            <a:avLst/>
          </a:prstGeom>
          <a:solidFill>
            <a:srgbClr val="FFFF66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Click on Boolean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Add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0D787C-DB2C-C74F-0ED2-EBD2A41C7EF8}"/>
              </a:ext>
            </a:extLst>
          </p:cNvPr>
          <p:cNvSpPr txBox="1"/>
          <p:nvPr/>
        </p:nvSpPr>
        <p:spPr>
          <a:xfrm>
            <a:off x="3982447" y="1508836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2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4204BEB-396B-E8DC-3E57-F6D8243F795E}"/>
              </a:ext>
            </a:extLst>
          </p:cNvPr>
          <p:cNvSpPr/>
          <p:nvPr/>
        </p:nvSpPr>
        <p:spPr>
          <a:xfrm>
            <a:off x="4290361" y="1476530"/>
            <a:ext cx="1187649" cy="105512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9670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6452D0-881F-12FB-C22B-EB8D73CD0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6A6740-B4CE-C0B5-00A6-7DDF2DDE7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82DC5-BBF5-495A-17E8-22A9B27A0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14</a:t>
            </a:fld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E3A40D2-4D4B-8457-EA80-06944B99937E}"/>
              </a:ext>
            </a:extLst>
          </p:cNvPr>
          <p:cNvSpPr txBox="1">
            <a:spLocks/>
          </p:cNvSpPr>
          <p:nvPr/>
        </p:nvSpPr>
        <p:spPr>
          <a:xfrm>
            <a:off x="267825" y="47879"/>
            <a:ext cx="10288645" cy="66565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ctr">
              <a:buFont typeface="+mj-lt"/>
              <a:buAutoNum type="arabicPeriod" startAt="3"/>
            </a:pPr>
            <a:r>
              <a:rPr lang="en-US" sz="4300" b="1" dirty="0">
                <a:solidFill>
                  <a:schemeClr val="accent1"/>
                </a:solidFill>
              </a:rPr>
              <a:t>Simulation set-up</a:t>
            </a:r>
            <a:endParaRPr lang="en-GB" sz="4300" b="1" dirty="0">
              <a:solidFill>
                <a:schemeClr val="accent1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59DCC573-3F37-0566-75BF-B77152E4C0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780"/>
          <a:stretch/>
        </p:blipFill>
        <p:spPr>
          <a:xfrm>
            <a:off x="1386736" y="1100094"/>
            <a:ext cx="10639480" cy="523473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CFBBAA82-CBFA-AC21-C74F-A3C7BEE06479}"/>
              </a:ext>
            </a:extLst>
          </p:cNvPr>
          <p:cNvSpPr txBox="1"/>
          <p:nvPr/>
        </p:nvSpPr>
        <p:spPr>
          <a:xfrm>
            <a:off x="1386736" y="620649"/>
            <a:ext cx="6812483" cy="369332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After finalizing the 3D geometry, we can move to the </a:t>
            </a:r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Simulation</a:t>
            </a:r>
            <a:r>
              <a:rPr lang="en-US" dirty="0"/>
              <a:t> tab. </a:t>
            </a:r>
            <a:endParaRPr lang="en-GB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C942227-928F-C70F-8873-D86818ADB085}"/>
              </a:ext>
            </a:extLst>
          </p:cNvPr>
          <p:cNvCxnSpPr>
            <a:cxnSpLocks/>
            <a:stCxn id="30" idx="2"/>
          </p:cNvCxnSpPr>
          <p:nvPr/>
        </p:nvCxnSpPr>
        <p:spPr>
          <a:xfrm flipH="1">
            <a:off x="2818701" y="989981"/>
            <a:ext cx="1974277" cy="29632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5F9D7131-ECEE-60ED-97F7-27CC7937F501}"/>
              </a:ext>
            </a:extLst>
          </p:cNvPr>
          <p:cNvSpPr txBox="1"/>
          <p:nvPr/>
        </p:nvSpPr>
        <p:spPr>
          <a:xfrm>
            <a:off x="3493181" y="1945901"/>
            <a:ext cx="6812483" cy="1200329"/>
          </a:xfrm>
          <a:prstGeom prst="rect">
            <a:avLst/>
          </a:prstGeom>
          <a:solidFill>
            <a:srgbClr val="FFFF66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We would need to define, from the </a:t>
            </a:r>
            <a:r>
              <a:rPr lang="en-US" i="1" dirty="0"/>
              <a:t>Settings</a:t>
            </a:r>
            <a:r>
              <a:rPr lang="en-US" dirty="0"/>
              <a:t> at the top left:</a:t>
            </a:r>
          </a:p>
          <a:p>
            <a:r>
              <a:rPr lang="en-US" dirty="0"/>
              <a:t>1- </a:t>
            </a:r>
            <a:r>
              <a:rPr lang="en-US" dirty="0">
                <a:solidFill>
                  <a:srgbClr val="FF0000"/>
                </a:solidFill>
              </a:rPr>
              <a:t>Frequency</a:t>
            </a:r>
          </a:p>
          <a:p>
            <a:r>
              <a:rPr lang="en-US" dirty="0"/>
              <a:t>2- </a:t>
            </a:r>
            <a:r>
              <a:rPr lang="en-US" dirty="0">
                <a:solidFill>
                  <a:srgbClr val="FF0000"/>
                </a:solidFill>
              </a:rPr>
              <a:t>Background</a:t>
            </a:r>
            <a:r>
              <a:rPr lang="en-US" dirty="0"/>
              <a:t> </a:t>
            </a:r>
          </a:p>
          <a:p>
            <a:r>
              <a:rPr lang="en-US" dirty="0"/>
              <a:t>3- </a:t>
            </a:r>
            <a:r>
              <a:rPr lang="en-US" dirty="0">
                <a:solidFill>
                  <a:srgbClr val="FF0000"/>
                </a:solidFill>
              </a:rPr>
              <a:t>Boundaries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15C595B-9B2F-B0C5-294A-D7B1F6185F04}"/>
              </a:ext>
            </a:extLst>
          </p:cNvPr>
          <p:cNvSpPr/>
          <p:nvPr/>
        </p:nvSpPr>
        <p:spPr>
          <a:xfrm>
            <a:off x="1319624" y="1367019"/>
            <a:ext cx="676956" cy="55665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27A038A-BC24-822E-26B3-A7B2C868F11C}"/>
              </a:ext>
            </a:extLst>
          </p:cNvPr>
          <p:cNvCxnSpPr>
            <a:cxnSpLocks/>
            <a:endCxn id="37" idx="1"/>
          </p:cNvCxnSpPr>
          <p:nvPr/>
        </p:nvCxnSpPr>
        <p:spPr>
          <a:xfrm>
            <a:off x="1996580" y="1663339"/>
            <a:ext cx="1496601" cy="88272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9843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6452D0-881F-12FB-C22B-EB8D73CD0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6A6740-B4CE-C0B5-00A6-7DDF2DDE7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82DC5-BBF5-495A-17E8-22A9B27A0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15</a:t>
            </a:fld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E3A40D2-4D4B-8457-EA80-06944B99937E}"/>
              </a:ext>
            </a:extLst>
          </p:cNvPr>
          <p:cNvSpPr txBox="1">
            <a:spLocks/>
          </p:cNvSpPr>
          <p:nvPr/>
        </p:nvSpPr>
        <p:spPr>
          <a:xfrm>
            <a:off x="267825" y="47879"/>
            <a:ext cx="10288645" cy="66565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ctr">
              <a:buFont typeface="+mj-lt"/>
              <a:buAutoNum type="arabicPeriod" startAt="3"/>
            </a:pPr>
            <a:r>
              <a:rPr lang="en-US" sz="4300" b="1" dirty="0">
                <a:solidFill>
                  <a:schemeClr val="accent1"/>
                </a:solidFill>
              </a:rPr>
              <a:t>Simulation set-up</a:t>
            </a:r>
            <a:endParaRPr lang="en-GB" sz="4300" b="1" dirty="0">
              <a:solidFill>
                <a:schemeClr val="accent1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59DCC573-3F37-0566-75BF-B77152E4C0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780"/>
          <a:stretch/>
        </p:blipFill>
        <p:spPr>
          <a:xfrm>
            <a:off x="1386736" y="1090569"/>
            <a:ext cx="10639480" cy="5234730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315C595B-9B2F-B0C5-294A-D7B1F6185F04}"/>
              </a:ext>
            </a:extLst>
          </p:cNvPr>
          <p:cNvSpPr/>
          <p:nvPr/>
        </p:nvSpPr>
        <p:spPr>
          <a:xfrm>
            <a:off x="1319624" y="1367019"/>
            <a:ext cx="676956" cy="55665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27A038A-BC24-822E-26B3-A7B2C868F11C}"/>
              </a:ext>
            </a:extLst>
          </p:cNvPr>
          <p:cNvCxnSpPr>
            <a:cxnSpLocks/>
          </p:cNvCxnSpPr>
          <p:nvPr/>
        </p:nvCxnSpPr>
        <p:spPr>
          <a:xfrm>
            <a:off x="1996580" y="1663339"/>
            <a:ext cx="1496601" cy="88272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CC775285-7E08-65A7-8B23-FE698ECE6F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5481" y="3791771"/>
            <a:ext cx="2781300" cy="132397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DBDF625-8CBD-1CBD-7718-B5E28B5683C6}"/>
              </a:ext>
            </a:extLst>
          </p:cNvPr>
          <p:cNvSpPr txBox="1"/>
          <p:nvPr/>
        </p:nvSpPr>
        <p:spPr>
          <a:xfrm>
            <a:off x="3493181" y="2222900"/>
            <a:ext cx="1333850" cy="64633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Click on </a:t>
            </a:r>
            <a:r>
              <a:rPr lang="en-US" b="1" i="1" dirty="0">
                <a:solidFill>
                  <a:srgbClr val="FF0000"/>
                </a:solidFill>
              </a:rPr>
              <a:t>Frequency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33AC66-1EC5-2059-70EF-F69C68429CC0}"/>
              </a:ext>
            </a:extLst>
          </p:cNvPr>
          <p:cNvSpPr txBox="1"/>
          <p:nvPr/>
        </p:nvSpPr>
        <p:spPr>
          <a:xfrm>
            <a:off x="4098759" y="3414733"/>
            <a:ext cx="4876800" cy="369332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Let’s choose a range of Frequency </a:t>
            </a:r>
            <a:r>
              <a:rPr lang="en-US" dirty="0">
                <a:solidFill>
                  <a:srgbClr val="FF0000"/>
                </a:solidFill>
              </a:rPr>
              <a:t>from 0 to 1 GHz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8A1BFD-2005-B997-1C8A-7B4D5ED8F844}"/>
              </a:ext>
            </a:extLst>
          </p:cNvPr>
          <p:cNvSpPr txBox="1"/>
          <p:nvPr/>
        </p:nvSpPr>
        <p:spPr>
          <a:xfrm>
            <a:off x="3493181" y="1795496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1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D81189-D0F2-FF24-10F7-4E9FDAD436EC}"/>
              </a:ext>
            </a:extLst>
          </p:cNvPr>
          <p:cNvSpPr txBox="1"/>
          <p:nvPr/>
        </p:nvSpPr>
        <p:spPr>
          <a:xfrm>
            <a:off x="4667724" y="2984187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2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7857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6452D0-881F-12FB-C22B-EB8D73CD0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6A6740-B4CE-C0B5-00A6-7DDF2DDE7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82DC5-BBF5-495A-17E8-22A9B27A0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16</a:t>
            </a:fld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E3A40D2-4D4B-8457-EA80-06944B99937E}"/>
              </a:ext>
            </a:extLst>
          </p:cNvPr>
          <p:cNvSpPr txBox="1">
            <a:spLocks/>
          </p:cNvSpPr>
          <p:nvPr/>
        </p:nvSpPr>
        <p:spPr>
          <a:xfrm>
            <a:off x="267825" y="47879"/>
            <a:ext cx="10288645" cy="66565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ctr">
              <a:buFont typeface="+mj-lt"/>
              <a:buAutoNum type="arabicPeriod" startAt="3"/>
            </a:pPr>
            <a:r>
              <a:rPr lang="en-US" sz="4300" b="1" dirty="0">
                <a:solidFill>
                  <a:schemeClr val="accent1"/>
                </a:solidFill>
              </a:rPr>
              <a:t>Simulation set-up</a:t>
            </a:r>
            <a:endParaRPr lang="en-GB" sz="4300" b="1" dirty="0">
              <a:solidFill>
                <a:schemeClr val="accent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BBC328-36E9-DB87-05CC-85B423B87B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000" b="3486"/>
          <a:stretch/>
        </p:blipFill>
        <p:spPr>
          <a:xfrm>
            <a:off x="612397" y="861269"/>
            <a:ext cx="8791662" cy="530322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7002525-3FCF-9A06-2E0C-84305F7DC193}"/>
              </a:ext>
            </a:extLst>
          </p:cNvPr>
          <p:cNvSpPr/>
          <p:nvPr/>
        </p:nvSpPr>
        <p:spPr>
          <a:xfrm>
            <a:off x="503456" y="1017277"/>
            <a:ext cx="1165954" cy="93735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BC27A6-ADA6-E3CE-3BBF-794E0089BAC5}"/>
              </a:ext>
            </a:extLst>
          </p:cNvPr>
          <p:cNvSpPr txBox="1"/>
          <p:nvPr/>
        </p:nvSpPr>
        <p:spPr>
          <a:xfrm>
            <a:off x="1371653" y="608710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1</a:t>
            </a:r>
            <a:endParaRPr lang="en-GB" sz="2000" b="1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98A0E62-B6AE-A62B-A5AD-EE689F8507D2}"/>
              </a:ext>
            </a:extLst>
          </p:cNvPr>
          <p:cNvCxnSpPr>
            <a:cxnSpLocks/>
          </p:cNvCxnSpPr>
          <p:nvPr/>
        </p:nvCxnSpPr>
        <p:spPr>
          <a:xfrm flipH="1">
            <a:off x="1102357" y="1017277"/>
            <a:ext cx="418174" cy="23499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F2B90A0-308D-E2B7-5F07-67F715037EEF}"/>
              </a:ext>
            </a:extLst>
          </p:cNvPr>
          <p:cNvSpPr txBox="1"/>
          <p:nvPr/>
        </p:nvSpPr>
        <p:spPr>
          <a:xfrm>
            <a:off x="4617779" y="2694252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2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3E6A8D-17D5-F195-6528-48B86519A716}"/>
              </a:ext>
            </a:extLst>
          </p:cNvPr>
          <p:cNvSpPr txBox="1"/>
          <p:nvPr/>
        </p:nvSpPr>
        <p:spPr>
          <a:xfrm>
            <a:off x="1732697" y="1283573"/>
            <a:ext cx="1333850" cy="64633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Click on </a:t>
            </a:r>
            <a:r>
              <a:rPr lang="en-US" b="1" i="1" dirty="0">
                <a:solidFill>
                  <a:srgbClr val="FF0000"/>
                </a:solidFill>
              </a:rPr>
              <a:t>Background</a:t>
            </a:r>
            <a:endParaRPr lang="en-GB" b="1" i="1" dirty="0">
              <a:solidFill>
                <a:srgbClr val="FF0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EB8FE4-DD83-99D5-EE07-58FDBEF8D3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9551" y="2053582"/>
            <a:ext cx="3569438" cy="323210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EF14A47-5A1C-6BF0-3166-0365E26073A2}"/>
              </a:ext>
            </a:extLst>
          </p:cNvPr>
          <p:cNvSpPr/>
          <p:nvPr/>
        </p:nvSpPr>
        <p:spPr>
          <a:xfrm>
            <a:off x="5046779" y="2776807"/>
            <a:ext cx="1194643" cy="235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0263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6452D0-881F-12FB-C22B-EB8D73CD0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6A6740-B4CE-C0B5-00A6-7DDF2DDE7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82DC5-BBF5-495A-17E8-22A9B27A0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17</a:t>
            </a:fld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E3A40D2-4D4B-8457-EA80-06944B99937E}"/>
              </a:ext>
            </a:extLst>
          </p:cNvPr>
          <p:cNvSpPr txBox="1">
            <a:spLocks/>
          </p:cNvSpPr>
          <p:nvPr/>
        </p:nvSpPr>
        <p:spPr>
          <a:xfrm>
            <a:off x="267825" y="47879"/>
            <a:ext cx="10288645" cy="66565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ctr">
              <a:buFont typeface="+mj-lt"/>
              <a:buAutoNum type="arabicPeriod" startAt="3"/>
            </a:pPr>
            <a:r>
              <a:rPr lang="en-US" sz="4300" b="1" dirty="0">
                <a:solidFill>
                  <a:schemeClr val="accent1"/>
                </a:solidFill>
              </a:rPr>
              <a:t>Simulation set-up</a:t>
            </a:r>
            <a:endParaRPr lang="en-GB" sz="4300" b="1" dirty="0">
              <a:solidFill>
                <a:schemeClr val="accent1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59DCC573-3F37-0566-75BF-B77152E4C0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780"/>
          <a:stretch/>
        </p:blipFill>
        <p:spPr>
          <a:xfrm>
            <a:off x="1386736" y="1090569"/>
            <a:ext cx="10639480" cy="523473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5F9D7131-ECEE-60ED-97F7-27CC7937F501}"/>
              </a:ext>
            </a:extLst>
          </p:cNvPr>
          <p:cNvSpPr txBox="1"/>
          <p:nvPr/>
        </p:nvSpPr>
        <p:spPr>
          <a:xfrm>
            <a:off x="5061924" y="2521081"/>
            <a:ext cx="3886200" cy="646331"/>
          </a:xfrm>
          <a:prstGeom prst="rect">
            <a:avLst/>
          </a:prstGeom>
          <a:solidFill>
            <a:srgbClr val="FFFF66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Let’s impose the condition of </a:t>
            </a:r>
            <a:r>
              <a:rPr lang="en-GB" dirty="0">
                <a:solidFill>
                  <a:srgbClr val="FF0000"/>
                </a:solidFill>
              </a:rPr>
              <a:t>zero tangential electric field</a:t>
            </a:r>
            <a:r>
              <a:rPr lang="en-GB" dirty="0"/>
              <a:t> at the wall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15C595B-9B2F-B0C5-294A-D7B1F6185F04}"/>
              </a:ext>
            </a:extLst>
          </p:cNvPr>
          <p:cNvSpPr/>
          <p:nvPr/>
        </p:nvSpPr>
        <p:spPr>
          <a:xfrm>
            <a:off x="1319624" y="1476463"/>
            <a:ext cx="676956" cy="447208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27A038A-BC24-822E-26B3-A7B2C868F11C}"/>
              </a:ext>
            </a:extLst>
          </p:cNvPr>
          <p:cNvCxnSpPr>
            <a:cxnSpLocks/>
          </p:cNvCxnSpPr>
          <p:nvPr/>
        </p:nvCxnSpPr>
        <p:spPr>
          <a:xfrm>
            <a:off x="1926108" y="1755293"/>
            <a:ext cx="1496601" cy="60572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EA72381-DEED-0BF8-0774-A94034003B27}"/>
              </a:ext>
            </a:extLst>
          </p:cNvPr>
          <p:cNvSpPr txBox="1"/>
          <p:nvPr/>
        </p:nvSpPr>
        <p:spPr>
          <a:xfrm>
            <a:off x="3456265" y="2197916"/>
            <a:ext cx="1333850" cy="64633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Click on </a:t>
            </a:r>
            <a:r>
              <a:rPr lang="en-US" b="1" i="1" dirty="0">
                <a:solidFill>
                  <a:srgbClr val="FF0000"/>
                </a:solidFill>
              </a:rPr>
              <a:t>Boundaries</a:t>
            </a:r>
            <a:endParaRPr lang="en-GB" b="1" i="1" dirty="0">
              <a:solidFill>
                <a:srgbClr val="FF0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0ED1389-54A6-6813-52C8-AD24876B93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1924" y="3167412"/>
            <a:ext cx="3886200" cy="292417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1622EDC-0C40-0FD4-BAB5-2177CC07D1C6}"/>
              </a:ext>
            </a:extLst>
          </p:cNvPr>
          <p:cNvSpPr txBox="1"/>
          <p:nvPr/>
        </p:nvSpPr>
        <p:spPr>
          <a:xfrm>
            <a:off x="3511648" y="1797806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1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CC7190-DAF8-6579-1394-CEF5ED7D2DFA}"/>
              </a:ext>
            </a:extLst>
          </p:cNvPr>
          <p:cNvSpPr txBox="1"/>
          <p:nvPr/>
        </p:nvSpPr>
        <p:spPr>
          <a:xfrm>
            <a:off x="5114390" y="2116088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2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5071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6452D0-881F-12FB-C22B-EB8D73CD0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6A6740-B4CE-C0B5-00A6-7DDF2DDE7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82DC5-BBF5-495A-17E8-22A9B27A0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18</a:t>
            </a:fld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E3A40D2-4D4B-8457-EA80-06944B99937E}"/>
              </a:ext>
            </a:extLst>
          </p:cNvPr>
          <p:cNvSpPr txBox="1">
            <a:spLocks/>
          </p:cNvSpPr>
          <p:nvPr/>
        </p:nvSpPr>
        <p:spPr>
          <a:xfrm>
            <a:off x="267825" y="47879"/>
            <a:ext cx="10288645" cy="66565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ctr">
              <a:buFont typeface="+mj-lt"/>
              <a:buAutoNum type="arabicPeriod" startAt="3"/>
            </a:pPr>
            <a:r>
              <a:rPr lang="en-US" sz="4300" b="1" dirty="0">
                <a:solidFill>
                  <a:schemeClr val="accent1"/>
                </a:solidFill>
              </a:rPr>
              <a:t>Simulation set-up</a:t>
            </a:r>
            <a:endParaRPr lang="en-GB" sz="4300" b="1" dirty="0">
              <a:solidFill>
                <a:schemeClr val="accent1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59DCC573-3F37-0566-75BF-B77152E4C0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780"/>
          <a:stretch/>
        </p:blipFill>
        <p:spPr>
          <a:xfrm>
            <a:off x="564155" y="905916"/>
            <a:ext cx="11063690" cy="54434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9647053-ED4C-B81B-1D8C-341DF6347017}"/>
              </a:ext>
            </a:extLst>
          </p:cNvPr>
          <p:cNvSpPr/>
          <p:nvPr/>
        </p:nvSpPr>
        <p:spPr>
          <a:xfrm>
            <a:off x="2221830" y="1243852"/>
            <a:ext cx="472581" cy="447208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CE29DF-2232-81A8-45AB-AD7028D41BDA}"/>
              </a:ext>
            </a:extLst>
          </p:cNvPr>
          <p:cNvSpPr txBox="1"/>
          <p:nvPr/>
        </p:nvSpPr>
        <p:spPr>
          <a:xfrm>
            <a:off x="2791965" y="1590639"/>
            <a:ext cx="6279845" cy="369332"/>
          </a:xfrm>
          <a:prstGeom prst="rect">
            <a:avLst/>
          </a:prstGeom>
          <a:solidFill>
            <a:srgbClr val="FFFF66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Click on </a:t>
            </a:r>
            <a:r>
              <a:rPr lang="en-GB" b="1" i="1" dirty="0">
                <a:solidFill>
                  <a:srgbClr val="FF0000"/>
                </a:solidFill>
              </a:rPr>
              <a:t>Setup Solver </a:t>
            </a:r>
            <a:r>
              <a:rPr lang="en-GB" dirty="0"/>
              <a:t>to input the Eigenmodes simulation settings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64CC27-C9E9-BA39-4F64-F010F4596D16}"/>
              </a:ext>
            </a:extLst>
          </p:cNvPr>
          <p:cNvSpPr txBox="1"/>
          <p:nvPr/>
        </p:nvSpPr>
        <p:spPr>
          <a:xfrm>
            <a:off x="2791965" y="1190529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1</a:t>
            </a:r>
            <a:endParaRPr lang="en-GB" sz="2000" b="1" dirty="0">
              <a:solidFill>
                <a:srgbClr val="FF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2C22645-ABEF-ED1B-5590-5556720A40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4411" y="2028996"/>
            <a:ext cx="3416968" cy="421970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B68A677-69F7-796E-B49D-AD1D07E79575}"/>
              </a:ext>
            </a:extLst>
          </p:cNvPr>
          <p:cNvSpPr txBox="1"/>
          <p:nvPr/>
        </p:nvSpPr>
        <p:spPr>
          <a:xfrm>
            <a:off x="6191509" y="3023864"/>
            <a:ext cx="4547937" cy="369332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We want to see the </a:t>
            </a:r>
            <a:r>
              <a:rPr lang="en-US" dirty="0">
                <a:solidFill>
                  <a:srgbClr val="FF0000"/>
                </a:solidFill>
              </a:rPr>
              <a:t>first three eigenmodes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5B2B2C-796C-29A5-534B-77B2312ACFA6}"/>
              </a:ext>
            </a:extLst>
          </p:cNvPr>
          <p:cNvSpPr txBox="1"/>
          <p:nvPr/>
        </p:nvSpPr>
        <p:spPr>
          <a:xfrm>
            <a:off x="6191509" y="3488407"/>
            <a:ext cx="4865039" cy="646331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Adaptive mesh refinement </a:t>
            </a:r>
            <a:r>
              <a:rPr lang="en-US" dirty="0"/>
              <a:t>process will refine the mesh until convergence criterium is satisfied. 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69EC7F3-DC05-53FD-4F9B-A498B35D8374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3739669" y="3208530"/>
            <a:ext cx="245184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65418DC-37DE-DA8E-9AFA-53C40D6C13AE}"/>
              </a:ext>
            </a:extLst>
          </p:cNvPr>
          <p:cNvCxnSpPr>
            <a:cxnSpLocks/>
          </p:cNvCxnSpPr>
          <p:nvPr/>
        </p:nvCxnSpPr>
        <p:spPr>
          <a:xfrm>
            <a:off x="4891187" y="5419966"/>
            <a:ext cx="1742538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EE1CA13-526C-76E8-DF36-F0A49BD6E414}"/>
              </a:ext>
            </a:extLst>
          </p:cNvPr>
          <p:cNvSpPr txBox="1"/>
          <p:nvPr/>
        </p:nvSpPr>
        <p:spPr>
          <a:xfrm>
            <a:off x="6409136" y="2347664"/>
            <a:ext cx="3560709" cy="369332"/>
          </a:xfrm>
          <a:prstGeom prst="rect">
            <a:avLst/>
          </a:prstGeom>
          <a:solidFill>
            <a:srgbClr val="FFFF66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Click on </a:t>
            </a:r>
            <a:r>
              <a:rPr lang="en-GB" b="1" i="1" dirty="0">
                <a:solidFill>
                  <a:srgbClr val="FF0000"/>
                </a:solidFill>
              </a:rPr>
              <a:t>Start </a:t>
            </a:r>
            <a:r>
              <a:rPr lang="en-GB" dirty="0"/>
              <a:t>to run the simulation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CBA5008-40FE-A04E-834A-388C4DDA0474}"/>
              </a:ext>
            </a:extLst>
          </p:cNvPr>
          <p:cNvSpPr txBox="1"/>
          <p:nvPr/>
        </p:nvSpPr>
        <p:spPr>
          <a:xfrm>
            <a:off x="6084528" y="2316886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3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390F740-D86A-B948-EEA4-6A2A55B12BF3}"/>
              </a:ext>
            </a:extLst>
          </p:cNvPr>
          <p:cNvSpPr/>
          <p:nvPr/>
        </p:nvSpPr>
        <p:spPr>
          <a:xfrm>
            <a:off x="5291320" y="2347664"/>
            <a:ext cx="713078" cy="30237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5D24C79A-F553-4004-42A9-ECA0E55530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3725" y="4197605"/>
            <a:ext cx="2301728" cy="215175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41FA6844-8EA5-4F9F-FCD0-E3FFE9D4EC11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4002505" y="3811573"/>
            <a:ext cx="2189004" cy="1321901"/>
          </a:xfrm>
          <a:prstGeom prst="bent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C3249DD-3455-59C0-52E2-AA045BAF5FF6}"/>
              </a:ext>
            </a:extLst>
          </p:cNvPr>
          <p:cNvSpPr txBox="1"/>
          <p:nvPr/>
        </p:nvSpPr>
        <p:spPr>
          <a:xfrm>
            <a:off x="8555336" y="5703031"/>
            <a:ext cx="3271508" cy="646331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Select </a:t>
            </a:r>
            <a:r>
              <a:rPr lang="en-US" b="1" dirty="0">
                <a:solidFill>
                  <a:srgbClr val="FF0000"/>
                </a:solidFill>
              </a:rPr>
              <a:t>3 modes </a:t>
            </a:r>
            <a:r>
              <a:rPr lang="en-US" dirty="0"/>
              <a:t>to be checked during the mesh adaptation</a:t>
            </a:r>
            <a:endParaRPr lang="en-GB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322B6C6-22EA-294C-4CE7-C2BE416293DB}"/>
              </a:ext>
            </a:extLst>
          </p:cNvPr>
          <p:cNvCxnSpPr>
            <a:cxnSpLocks/>
          </p:cNvCxnSpPr>
          <p:nvPr/>
        </p:nvCxnSpPr>
        <p:spPr>
          <a:xfrm>
            <a:off x="7852117" y="6013524"/>
            <a:ext cx="674746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8DB806C-C7FC-F611-DE9C-DBC25A0FB94D}"/>
              </a:ext>
            </a:extLst>
          </p:cNvPr>
          <p:cNvSpPr txBox="1"/>
          <p:nvPr/>
        </p:nvSpPr>
        <p:spPr>
          <a:xfrm>
            <a:off x="4277649" y="2116831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2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0987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59AAB564-9D31-3773-BC84-A5D408A60A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0719"/>
            <a:ext cx="10348856" cy="549783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477F19-7CA4-C5DD-7EC8-8E771D00F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92DA77-557D-2A23-22E9-6E3663959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0FC5C-7705-7D16-EBFF-6A4639063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19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8E2D00-248A-2BD2-6678-D145B581A624}"/>
              </a:ext>
            </a:extLst>
          </p:cNvPr>
          <p:cNvSpPr txBox="1"/>
          <p:nvPr/>
        </p:nvSpPr>
        <p:spPr>
          <a:xfrm>
            <a:off x="2728999" y="33090"/>
            <a:ext cx="6096000" cy="6597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indent="-742950" algn="ctr" defTabSz="914400">
              <a:lnSpc>
                <a:spcPct val="85000"/>
              </a:lnSpc>
              <a:spcBef>
                <a:spcPct val="0"/>
              </a:spcBef>
              <a:buFont typeface="+mj-lt"/>
              <a:buAutoNum type="arabicPeriod" startAt="4"/>
            </a:pPr>
            <a:r>
              <a:rPr lang="en-US" sz="4300" b="1" spc="-5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Eigenmodes results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14B41F-363B-B608-07F5-F343B3397BF8}"/>
              </a:ext>
            </a:extLst>
          </p:cNvPr>
          <p:cNvSpPr/>
          <p:nvPr/>
        </p:nvSpPr>
        <p:spPr>
          <a:xfrm>
            <a:off x="5702580" y="4802405"/>
            <a:ext cx="1843145" cy="92333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9E5732-9792-184C-A815-87EB6BA5FC45}"/>
              </a:ext>
            </a:extLst>
          </p:cNvPr>
          <p:cNvSpPr txBox="1"/>
          <p:nvPr/>
        </p:nvSpPr>
        <p:spPr>
          <a:xfrm>
            <a:off x="1706698" y="3938391"/>
            <a:ext cx="3791551" cy="1477328"/>
          </a:xfrm>
          <a:prstGeom prst="rect">
            <a:avLst/>
          </a:prstGeom>
          <a:solidFill>
            <a:srgbClr val="FFFF66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You can see the results of </a:t>
            </a:r>
            <a:r>
              <a:rPr lang="en-US" dirty="0">
                <a:solidFill>
                  <a:srgbClr val="FF0000"/>
                </a:solidFill>
              </a:rPr>
              <a:t>frequencies</a:t>
            </a:r>
            <a:r>
              <a:rPr lang="en-US" dirty="0"/>
              <a:t> of </a:t>
            </a:r>
            <a:r>
              <a:rPr lang="en-US" dirty="0">
                <a:solidFill>
                  <a:srgbClr val="FF0000"/>
                </a:solidFill>
              </a:rPr>
              <a:t>the first three resonant modes </a:t>
            </a:r>
            <a:r>
              <a:rPr lang="en-GB" dirty="0"/>
              <a:t>in the </a:t>
            </a:r>
            <a:r>
              <a:rPr lang="en-GB" b="1" i="1" dirty="0"/>
              <a:t>Messages</a:t>
            </a:r>
            <a:r>
              <a:rPr lang="en-GB" dirty="0"/>
              <a:t> tab, or under 1D Results, </a:t>
            </a:r>
            <a:r>
              <a:rPr lang="en-GB" b="1" dirty="0"/>
              <a:t>Mode Frequencies </a:t>
            </a:r>
            <a:r>
              <a:rPr lang="en-GB" dirty="0"/>
              <a:t>in the </a:t>
            </a:r>
            <a:r>
              <a:rPr lang="en-GB" i="1" dirty="0"/>
              <a:t>Navigation Tree</a:t>
            </a:r>
            <a:r>
              <a:rPr lang="en-GB" dirty="0"/>
              <a:t>.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899AC08-6AD1-40B0-E97E-295D2BE67473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6624153" y="3039291"/>
            <a:ext cx="882171" cy="17631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09B2379-8D58-45C8-3D8F-91DF33599CEE}"/>
              </a:ext>
            </a:extLst>
          </p:cNvPr>
          <p:cNvSpPr txBox="1"/>
          <p:nvPr/>
        </p:nvSpPr>
        <p:spPr>
          <a:xfrm>
            <a:off x="8117735" y="4120843"/>
            <a:ext cx="3978359" cy="1631216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/>
              <a:t>To distinguish which type of modes we obtained, we need to look at the field pattern. A TM mode would have a component of </a:t>
            </a:r>
            <a:r>
              <a:rPr lang="en-US" sz="2000" dirty="0">
                <a:solidFill>
                  <a:srgbClr val="FF0000"/>
                </a:solidFill>
              </a:rPr>
              <a:t>electric field </a:t>
            </a:r>
            <a:r>
              <a:rPr lang="en-US" sz="2000" dirty="0"/>
              <a:t>on the propagation </a:t>
            </a:r>
            <a:r>
              <a:rPr lang="en-US" sz="2000" dirty="0">
                <a:solidFill>
                  <a:srgbClr val="FF0000"/>
                </a:solidFill>
              </a:rPr>
              <a:t>axis-z</a:t>
            </a:r>
            <a:r>
              <a:rPr lang="en-US" sz="2000" dirty="0"/>
              <a:t>.</a:t>
            </a:r>
            <a:endParaRPr lang="en-GB" sz="20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E8C6D60-87A1-438C-E59E-1D348173FF51}"/>
              </a:ext>
            </a:extLst>
          </p:cNvPr>
          <p:cNvCxnSpPr/>
          <p:nvPr/>
        </p:nvCxnSpPr>
        <p:spPr>
          <a:xfrm flipH="1">
            <a:off x="1097280" y="4728754"/>
            <a:ext cx="609418" cy="53531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17DF904-F7E0-9162-79EB-7C1A79F5A350}"/>
              </a:ext>
            </a:extLst>
          </p:cNvPr>
          <p:cNvCxnSpPr>
            <a:cxnSpLocks/>
          </p:cNvCxnSpPr>
          <p:nvPr/>
        </p:nvCxnSpPr>
        <p:spPr>
          <a:xfrm>
            <a:off x="5498249" y="4534747"/>
            <a:ext cx="278750" cy="26765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C11EFDC6-F0D2-9967-E08A-89B4BD8FB60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4332" t="71205" r="28143" b="14540"/>
          <a:stretch/>
        </p:blipFill>
        <p:spPr>
          <a:xfrm>
            <a:off x="7530342" y="2450746"/>
            <a:ext cx="2658632" cy="1148888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35559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BCFB3A5-DDCF-056D-1D15-14557005D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406" y="826769"/>
            <a:ext cx="3635985" cy="2286000"/>
          </a:xfrm>
        </p:spPr>
        <p:txBody>
          <a:bodyPr>
            <a:normAutofit/>
          </a:bodyPr>
          <a:lstStyle/>
          <a:p>
            <a:pPr algn="ctr"/>
            <a:r>
              <a:rPr lang="en-GB" b="1" dirty="0"/>
              <a:t>Eigenmodes simulation of a cylindrical resonator with CST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11FEC9C-942C-24F1-AEEC-15EB4BB6B5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0" y="1682114"/>
            <a:ext cx="6827520" cy="349377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/>
              <a:t>CST Studio Suite: the Eigenmode solver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Model geometry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Simulation set-up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Eigenmodes results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Field plots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Figures of merit: Q, R/Q</a:t>
            </a:r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Font typeface="+mj-lt"/>
              <a:buAutoNum type="arabicPeriod"/>
            </a:pPr>
            <a:endParaRPr lang="en-GB" sz="2800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5D899B3D-5C30-4ECD-B7B8-B8394DE6E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715511DD-BF2F-42CB-BE2E-EB8333738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5DB555C8-0209-4C01-AA21-73DE0C543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2</a:t>
            </a:fld>
            <a:endParaRPr lang="en-GB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B42FD12-7320-5663-0187-B4C56C84EC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0128" y="0"/>
            <a:ext cx="1941871" cy="1213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075A21-FA68-76C1-A700-C0764BD88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25677" cy="8554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A62815B-C0FE-E916-6427-61469141AE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8" b="93843" l="3745" r="96117">
                        <a14:foregroundMark x1="24688" y1="5308" x2="80028" y2="11677"/>
                        <a14:foregroundMark x1="91817" y1="50318" x2="92926" y2="62633"/>
                        <a14:foregroundMark x1="96255" y1="57113" x2="96255" y2="57113"/>
                        <a14:foregroundMark x1="77531" y1="92569" x2="63800" y2="93843"/>
                        <a14:foregroundMark x1="63800" y1="93843" x2="63800" y2="93843"/>
                        <a14:foregroundMark x1="6796" y1="31423" x2="7074" y2="53291"/>
                        <a14:foregroundMark x1="3745" y1="56263" x2="4022" y2="3609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9405" y="3428999"/>
            <a:ext cx="3635985" cy="2375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9608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CA31116-B376-F60F-EBCD-B6E5A0D384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612" y="1146538"/>
            <a:ext cx="9703676" cy="515507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64AB38-EDD2-EDC1-F9C0-65D4B8778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4DB621-CB88-6227-084C-F804A5F72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4A03D0-0D63-22A1-6598-5B11BFC86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20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DEABD0-01A5-28A5-8D8F-B63211261E6E}"/>
              </a:ext>
            </a:extLst>
          </p:cNvPr>
          <p:cNvSpPr txBox="1"/>
          <p:nvPr/>
        </p:nvSpPr>
        <p:spPr>
          <a:xfrm>
            <a:off x="2457450" y="17319"/>
            <a:ext cx="6096000" cy="6597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indent="-742950" algn="ctr" defTabSz="914400">
              <a:lnSpc>
                <a:spcPct val="85000"/>
              </a:lnSpc>
              <a:spcBef>
                <a:spcPct val="0"/>
              </a:spcBef>
              <a:buFont typeface="+mj-lt"/>
              <a:buAutoNum type="arabicPeriod" startAt="5"/>
            </a:pPr>
            <a:r>
              <a:rPr lang="en-US" sz="4300" b="1" spc="-5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Field plots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1160E8-9597-642B-955E-3C7EADC28F44}"/>
              </a:ext>
            </a:extLst>
          </p:cNvPr>
          <p:cNvSpPr txBox="1"/>
          <p:nvPr/>
        </p:nvSpPr>
        <p:spPr>
          <a:xfrm>
            <a:off x="-12470" y="777206"/>
            <a:ext cx="10568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Let’s have a look to the field pattern of each mode</a:t>
            </a:r>
            <a:endParaRPr lang="en-GB" u="sng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F239C4-50FD-84A2-2217-D63703033B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" t="50068" r="87662" b="35977"/>
          <a:stretch/>
        </p:blipFill>
        <p:spPr>
          <a:xfrm>
            <a:off x="2897176" y="3586579"/>
            <a:ext cx="2634407" cy="180706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FE8835A-3717-A3CA-6F2E-1DBDAE5A7FEC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1566556" y="4490112"/>
            <a:ext cx="1330620" cy="4463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030CF5C-E12B-4D87-B3F9-99B288CCBA03}"/>
              </a:ext>
            </a:extLst>
          </p:cNvPr>
          <p:cNvSpPr txBox="1"/>
          <p:nvPr/>
        </p:nvSpPr>
        <p:spPr>
          <a:xfrm>
            <a:off x="5730765" y="2879831"/>
            <a:ext cx="3901966" cy="92333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dirty="0"/>
              <a:t>The </a:t>
            </a:r>
            <a:r>
              <a:rPr lang="en-GB" b="1" dirty="0">
                <a:solidFill>
                  <a:srgbClr val="FF0000"/>
                </a:solidFill>
              </a:rPr>
              <a:t>E-field</a:t>
            </a:r>
            <a:r>
              <a:rPr lang="en-GB" dirty="0"/>
              <a:t>, </a:t>
            </a:r>
            <a:r>
              <a:rPr lang="en-GB" b="1" dirty="0">
                <a:solidFill>
                  <a:srgbClr val="FF0000"/>
                </a:solidFill>
              </a:rPr>
              <a:t>H-field</a:t>
            </a:r>
            <a:r>
              <a:rPr lang="en-GB" dirty="0"/>
              <a:t> and other quantities for each mode can be found in the </a:t>
            </a:r>
            <a:r>
              <a:rPr lang="en-GB" b="1" i="1" dirty="0"/>
              <a:t>Navigation Tree</a:t>
            </a:r>
            <a:r>
              <a:rPr lang="en-GB" dirty="0"/>
              <a:t>, under </a:t>
            </a:r>
            <a:r>
              <a:rPr lang="en-GB" b="1" i="1" dirty="0"/>
              <a:t>2D/3D Results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7228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EE7128A-CA08-904B-5024-19507ECBD3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07" y="841957"/>
            <a:ext cx="10319657" cy="548231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6ECB78-F09B-D04B-DC70-14C807DE8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27AC26-3084-5D7C-59E6-D68471E0F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95FFEF-DB3D-1789-CC5E-1A09E7373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21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994F38-0419-1473-C046-3747844C0E52}"/>
              </a:ext>
            </a:extLst>
          </p:cNvPr>
          <p:cNvSpPr txBox="1"/>
          <p:nvPr/>
        </p:nvSpPr>
        <p:spPr>
          <a:xfrm>
            <a:off x="2722085" y="46651"/>
            <a:ext cx="6096000" cy="6597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indent="-742950" algn="ctr" defTabSz="914400">
              <a:lnSpc>
                <a:spcPct val="85000"/>
              </a:lnSpc>
              <a:spcBef>
                <a:spcPct val="0"/>
              </a:spcBef>
              <a:buFont typeface="+mj-lt"/>
              <a:buAutoNum type="arabicPeriod" startAt="5"/>
            </a:pPr>
            <a:r>
              <a:rPr lang="en-US" sz="4300" b="1" spc="-5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Field plots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2BF740-1D5C-B1F3-C0FE-8E940A132044}"/>
              </a:ext>
            </a:extLst>
          </p:cNvPr>
          <p:cNvSpPr txBox="1"/>
          <p:nvPr/>
        </p:nvSpPr>
        <p:spPr>
          <a:xfrm>
            <a:off x="3996271" y="1926319"/>
            <a:ext cx="5708550" cy="646331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dirty="0"/>
              <a:t>From the 2D/3D Plot toolbar, you can change the view and plot the </a:t>
            </a:r>
            <a:r>
              <a:rPr lang="en-GB" dirty="0">
                <a:solidFill>
                  <a:srgbClr val="FF0000"/>
                </a:solidFill>
              </a:rPr>
              <a:t>field on a plane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FA5E6CA-1A22-3F5F-FA7E-A30A84CC8919}"/>
              </a:ext>
            </a:extLst>
          </p:cNvPr>
          <p:cNvCxnSpPr>
            <a:cxnSpLocks/>
          </p:cNvCxnSpPr>
          <p:nvPr/>
        </p:nvCxnSpPr>
        <p:spPr>
          <a:xfrm>
            <a:off x="5227320" y="1687212"/>
            <a:ext cx="0" cy="23910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01908E6-35CF-97B8-DA4C-CA5B36FAF520}"/>
              </a:ext>
            </a:extLst>
          </p:cNvPr>
          <p:cNvSpPr txBox="1"/>
          <p:nvPr/>
        </p:nvSpPr>
        <p:spPr>
          <a:xfrm>
            <a:off x="7942217" y="4868536"/>
            <a:ext cx="4075611" cy="1015663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/>
              <a:t>We can look at the </a:t>
            </a:r>
            <a:r>
              <a:rPr lang="en-US" sz="2000" dirty="0">
                <a:solidFill>
                  <a:srgbClr val="FF0000"/>
                </a:solidFill>
              </a:rPr>
              <a:t>E-field </a:t>
            </a:r>
            <a:r>
              <a:rPr lang="en-US" sz="2000" dirty="0"/>
              <a:t>of the first mode on the </a:t>
            </a:r>
            <a:r>
              <a:rPr lang="en-US" sz="2000" dirty="0">
                <a:solidFill>
                  <a:srgbClr val="FF0000"/>
                </a:solidFill>
              </a:rPr>
              <a:t>YZ plane </a:t>
            </a:r>
            <a:r>
              <a:rPr lang="en-US" sz="2000" dirty="0"/>
              <a:t>to understand if it has a longitudinal component.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883629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6ECB78-F09B-D04B-DC70-14C807DE8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27AC26-3084-5D7C-59E6-D68471E0F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95FFEF-DB3D-1789-CC5E-1A09E7373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22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84B2270-C98D-548F-B0F6-454E49C914E0}"/>
                  </a:ext>
                </a:extLst>
              </p:cNvPr>
              <p:cNvSpPr txBox="1"/>
              <p:nvPr/>
            </p:nvSpPr>
            <p:spPr>
              <a:xfrm>
                <a:off x="6965530" y="1454707"/>
                <a:ext cx="4822803" cy="923330"/>
              </a:xfrm>
              <a:prstGeom prst="rect">
                <a:avLst/>
              </a:prstGeom>
              <a:ln w="28575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u="sng" dirty="0"/>
                  <a:t>Mode 1 and 2 </a:t>
                </a:r>
                <a:r>
                  <a:rPr lang="en-US" dirty="0"/>
                  <a:t>are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sSub>
                      <m:sSubPr>
                        <m:ctrlP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𝟏𝟏𝟏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rgbClr val="FF0000"/>
                    </a:solidFill>
                  </a:rPr>
                  <a:t> modes </a:t>
                </a:r>
                <a:r>
                  <a:rPr lang="en-GB" dirty="0"/>
                  <a:t>(two possible polarizations of the same mode) because the electric field has no longitudinal component.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84B2270-C98D-548F-B0F6-454E49C914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5530" y="1454707"/>
                <a:ext cx="4822803" cy="923330"/>
              </a:xfrm>
              <a:prstGeom prst="rect">
                <a:avLst/>
              </a:prstGeom>
              <a:blipFill>
                <a:blip r:embed="rId3"/>
                <a:stretch>
                  <a:fillRect l="-879" t="-2564" b="-7692"/>
                </a:stretch>
              </a:blipFill>
              <a:ln w="28575"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3CB83CE-8AB4-7C94-C941-0B6B4643C7B1}"/>
              </a:ext>
            </a:extLst>
          </p:cNvPr>
          <p:cNvCxnSpPr>
            <a:cxnSpLocks/>
            <a:endCxn id="18" idx="1"/>
          </p:cNvCxnSpPr>
          <p:nvPr/>
        </p:nvCxnSpPr>
        <p:spPr>
          <a:xfrm flipV="1">
            <a:off x="6625678" y="1916372"/>
            <a:ext cx="339852" cy="1199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4C20332-DE44-3B99-468A-D7919C07ED10}"/>
                  </a:ext>
                </a:extLst>
              </p:cNvPr>
              <p:cNvSpPr txBox="1"/>
              <p:nvPr/>
            </p:nvSpPr>
            <p:spPr>
              <a:xfrm>
                <a:off x="6719328" y="4531891"/>
                <a:ext cx="5069005" cy="1231106"/>
              </a:xfrm>
              <a:prstGeom prst="rect">
                <a:avLst/>
              </a:prstGeom>
              <a:ln w="28575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u="sng" dirty="0"/>
                  <a:t>Mode 3 </a:t>
                </a:r>
                <a:r>
                  <a:rPr lang="en-US" dirty="0"/>
                  <a:t>is 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sSub>
                      <m:sSubPr>
                        <m:ctrlP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𝟎𝟏𝟎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rgbClr val="FF0000"/>
                    </a:solidFill>
                  </a:rPr>
                  <a:t> mode</a:t>
                </a:r>
                <a:r>
                  <a:rPr lang="en-GB" dirty="0">
                    <a:solidFill>
                      <a:schemeClr val="tx1"/>
                    </a:solidFill>
                  </a:rPr>
                  <a:t>. The electric field is longitudinal.</a:t>
                </a:r>
              </a:p>
              <a:p>
                <a:endParaRPr lang="en-GB" dirty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sz="2000" b="0" i="1" u="sng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n-US" sz="2000" i="1" u="sng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u="sng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u="sng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010</m:t>
                        </m:r>
                      </m:sub>
                    </m:sSub>
                  </m:oMath>
                </a14:m>
                <a:r>
                  <a:rPr lang="en-GB" sz="2000" u="sng" dirty="0">
                    <a:solidFill>
                      <a:schemeClr val="tx1"/>
                    </a:solidFill>
                  </a:rPr>
                  <a:t> mode used for </a:t>
                </a:r>
                <a:r>
                  <a:rPr lang="en-GB" sz="2000" u="sng" dirty="0">
                    <a:solidFill>
                      <a:srgbClr val="FF0000"/>
                    </a:solidFill>
                  </a:rPr>
                  <a:t>particles acceleration</a:t>
                </a:r>
                <a:r>
                  <a:rPr lang="en-GB" sz="2000" u="sng" dirty="0">
                    <a:solidFill>
                      <a:schemeClr val="tx1"/>
                    </a:solidFill>
                  </a:rPr>
                  <a:t>!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4C20332-DE44-3B99-468A-D7919C07ED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9328" y="4531891"/>
                <a:ext cx="5069005" cy="1231106"/>
              </a:xfrm>
              <a:prstGeom prst="rect">
                <a:avLst/>
              </a:prstGeom>
              <a:blipFill>
                <a:blip r:embed="rId5"/>
                <a:stretch>
                  <a:fillRect l="-717" t="-1449" b="-6280"/>
                </a:stretch>
              </a:blipFill>
              <a:ln w="28575"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C698B15-6B40-EC5F-C4B8-25D9DCA88272}"/>
              </a:ext>
            </a:extLst>
          </p:cNvPr>
          <p:cNvCxnSpPr>
            <a:cxnSpLocks/>
          </p:cNvCxnSpPr>
          <p:nvPr/>
        </p:nvCxnSpPr>
        <p:spPr>
          <a:xfrm>
            <a:off x="5730766" y="5147444"/>
            <a:ext cx="8487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DE3B4C4C-D0B9-FA5C-6677-EC56D289EEB6}"/>
              </a:ext>
            </a:extLst>
          </p:cNvPr>
          <p:cNvSpPr/>
          <p:nvPr/>
        </p:nvSpPr>
        <p:spPr>
          <a:xfrm>
            <a:off x="7236262" y="3155288"/>
            <a:ext cx="914400" cy="344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E47B0AB-D938-E04D-635E-27E8D0AB0A7A}"/>
              </a:ext>
            </a:extLst>
          </p:cNvPr>
          <p:cNvSpPr txBox="1"/>
          <p:nvPr/>
        </p:nvSpPr>
        <p:spPr>
          <a:xfrm>
            <a:off x="8332039" y="2726431"/>
            <a:ext cx="3571786" cy="1323439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It is </a:t>
            </a:r>
            <a:r>
              <a:rPr lang="en-US" sz="2000" b="1" dirty="0">
                <a:solidFill>
                  <a:srgbClr val="FF0000"/>
                </a:solidFill>
              </a:rPr>
              <a:t>not a pillbox cavity </a:t>
            </a:r>
            <a:r>
              <a:rPr lang="en-US" sz="2000" dirty="0"/>
              <a:t>because the fundamental mode (lowest cut-off frequency) corresponds to a TE mode!</a:t>
            </a:r>
            <a:endParaRPr lang="en-GB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456BCB-A942-FC5D-5275-2792FBBD3779}"/>
              </a:ext>
            </a:extLst>
          </p:cNvPr>
          <p:cNvSpPr txBox="1"/>
          <p:nvPr/>
        </p:nvSpPr>
        <p:spPr>
          <a:xfrm>
            <a:off x="2457450" y="17319"/>
            <a:ext cx="6096000" cy="6597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indent="-742950" algn="ctr" defTabSz="914400">
              <a:lnSpc>
                <a:spcPct val="85000"/>
              </a:lnSpc>
              <a:spcBef>
                <a:spcPct val="0"/>
              </a:spcBef>
              <a:buFont typeface="+mj-lt"/>
              <a:buAutoNum type="arabicPeriod" startAt="5"/>
            </a:pPr>
            <a:r>
              <a:rPr lang="en-US" sz="4300" b="1" spc="-5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Field plots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6F39A0-6FC8-5F52-862B-21CAE0EF195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6114" r="24401"/>
          <a:stretch/>
        </p:blipFill>
        <p:spPr>
          <a:xfrm>
            <a:off x="168940" y="957863"/>
            <a:ext cx="2629911" cy="25817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FF0260-B8F3-BD8A-1383-556B2FF3984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6180" t="790" r="25376"/>
          <a:stretch/>
        </p:blipFill>
        <p:spPr>
          <a:xfrm>
            <a:off x="3107754" y="957863"/>
            <a:ext cx="2615620" cy="25817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B1229FF-ACF0-A137-5E45-ED3EF7BCFAC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87043" t="71624" r="2729" b="6193"/>
          <a:stretch/>
        </p:blipFill>
        <p:spPr>
          <a:xfrm>
            <a:off x="2580148" y="3030555"/>
            <a:ext cx="692458" cy="72952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8511D4C-01CD-ABE6-B2EA-802EF962A07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88925" t="790" r="-68" b="50063"/>
          <a:stretch/>
        </p:blipFill>
        <p:spPr>
          <a:xfrm>
            <a:off x="5789454" y="1219889"/>
            <a:ext cx="733711" cy="170069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F43D4BA-8CA5-3F8F-3394-E9550A1AAA1C}"/>
              </a:ext>
            </a:extLst>
          </p:cNvPr>
          <p:cNvSpPr/>
          <p:nvPr/>
        </p:nvSpPr>
        <p:spPr>
          <a:xfrm>
            <a:off x="57910" y="3327608"/>
            <a:ext cx="288175" cy="3791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702B363-6A8F-B78D-BB2F-2F2AC3F725FB}"/>
              </a:ext>
            </a:extLst>
          </p:cNvPr>
          <p:cNvSpPr/>
          <p:nvPr/>
        </p:nvSpPr>
        <p:spPr>
          <a:xfrm>
            <a:off x="27429" y="2811029"/>
            <a:ext cx="174568" cy="1895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920BE50-7B26-7388-D695-4009B2879D3E}"/>
              </a:ext>
            </a:extLst>
          </p:cNvPr>
          <p:cNvSpPr/>
          <p:nvPr/>
        </p:nvSpPr>
        <p:spPr>
          <a:xfrm>
            <a:off x="2926751" y="2823223"/>
            <a:ext cx="174568" cy="1895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02DD7D3-B2B3-398E-F11A-A94A7655628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r="11020"/>
          <a:stretch/>
        </p:blipFill>
        <p:spPr>
          <a:xfrm>
            <a:off x="33567" y="3724509"/>
            <a:ext cx="5172891" cy="258173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E6990B1-29ED-898F-3AAE-1B094C4D95B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89875" b="12543"/>
          <a:stretch/>
        </p:blipFill>
        <p:spPr>
          <a:xfrm>
            <a:off x="5133551" y="3724508"/>
            <a:ext cx="670122" cy="257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087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6ECB78-F09B-D04B-DC70-14C807DE8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27AC26-3084-5D7C-59E6-D68471E0F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95FFEF-DB3D-1789-CC5E-1A09E7373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23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90C656-DA80-0E2C-275E-01C9DE75EF66}"/>
              </a:ext>
            </a:extLst>
          </p:cNvPr>
          <p:cNvSpPr txBox="1"/>
          <p:nvPr/>
        </p:nvSpPr>
        <p:spPr>
          <a:xfrm>
            <a:off x="131445" y="836014"/>
            <a:ext cx="9425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From the RF lectures…</a:t>
            </a:r>
            <a:endParaRPr lang="en-GB" sz="2400" u="sng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AF56AA-0B38-CBC7-C8B9-02DE570EE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890236"/>
            <a:ext cx="6196631" cy="2713853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97BDA8C-713E-A00F-22C6-CD78009AB1CF}"/>
              </a:ext>
            </a:extLst>
          </p:cNvPr>
          <p:cNvSpPr txBox="1"/>
          <p:nvPr/>
        </p:nvSpPr>
        <p:spPr>
          <a:xfrm>
            <a:off x="6590348" y="3588918"/>
            <a:ext cx="4991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C. Vollinger – RF Engineering lecture (22</a:t>
            </a:r>
            <a:r>
              <a:rPr lang="en-US" sz="1600" i="1" baseline="30000" dirty="0"/>
              <a:t>nd</a:t>
            </a:r>
            <a:r>
              <a:rPr lang="en-US" sz="1600" i="1" dirty="0"/>
              <a:t> February)</a:t>
            </a:r>
            <a:endParaRPr lang="en-GB" sz="1600" i="1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B7C744B-1B38-D591-F2A4-416ECB4069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445" y="1722014"/>
            <a:ext cx="4016786" cy="426380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D71602-7A35-5BAF-FD71-5D231823E587}"/>
              </a:ext>
            </a:extLst>
          </p:cNvPr>
          <p:cNvSpPr txBox="1"/>
          <p:nvPr/>
        </p:nvSpPr>
        <p:spPr>
          <a:xfrm>
            <a:off x="1506426" y="1352682"/>
            <a:ext cx="2063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Mode's chart</a:t>
            </a:r>
            <a:endParaRPr lang="en-GB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71132366-FF3B-EDCA-16EF-F29F723297F9}"/>
                  </a:ext>
                </a:extLst>
              </p14:cNvPr>
              <p14:cNvContentPartPr/>
              <p14:nvPr/>
            </p14:nvContentPartPr>
            <p14:xfrm>
              <a:off x="1462800" y="4914300"/>
              <a:ext cx="360" cy="36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71132366-FF3B-EDCA-16EF-F29F723297F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26800" y="4878660"/>
                <a:ext cx="72000" cy="72000"/>
              </a:xfrm>
              <a:prstGeom prst="rect">
                <a:avLst/>
              </a:prstGeom>
            </p:spPr>
          </p:pic>
        </mc:Fallback>
      </mc:AlternateContent>
      <p:cxnSp>
        <p:nvCxnSpPr>
          <p:cNvPr id="32" name="Connector: Curved 31">
            <a:extLst>
              <a:ext uri="{FF2B5EF4-FFF2-40B4-BE49-F238E27FC236}">
                <a16:creationId xmlns:a16="http://schemas.microsoft.com/office/drawing/2014/main" id="{49BEBDA0-7FC2-4E85-FB98-8F4C9CE5BD69}"/>
              </a:ext>
            </a:extLst>
          </p:cNvPr>
          <p:cNvCxnSpPr>
            <a:cxnSpLocks/>
          </p:cNvCxnSpPr>
          <p:nvPr/>
        </p:nvCxnSpPr>
        <p:spPr>
          <a:xfrm flipV="1">
            <a:off x="1462800" y="4175760"/>
            <a:ext cx="3299700" cy="738540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05C60850-C06D-60E6-6499-B2C24E396E5F}"/>
                  </a:ext>
                </a:extLst>
              </p:cNvPr>
              <p:cNvSpPr txBox="1"/>
              <p:nvPr/>
            </p:nvSpPr>
            <p:spPr>
              <a:xfrm>
                <a:off x="4823460" y="3944984"/>
                <a:ext cx="6096000" cy="12293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n-GB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111</m:t>
                        </m:r>
                      </m:sub>
                    </m:sSub>
                    <m:r>
                      <a:rPr lang="en-GB" sz="20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rgbClr val="FF0000"/>
                    </a:solidFill>
                  </a:rPr>
                  <a:t>mode </a:t>
                </a:r>
                <a:r>
                  <a:rPr lang="en-GB" sz="2000" dirty="0"/>
                  <a:t>is the fundamental one if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GB" sz="20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&gt;2</m:t>
                    </m:r>
                    <m:r>
                      <a:rPr lang="en-GB" sz="20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n-GB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GB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010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rgbClr val="FF0000"/>
                    </a:solidFill>
                  </a:rPr>
                  <a:t> </a:t>
                </a:r>
                <a:r>
                  <a:rPr lang="en-GB" sz="2000" dirty="0"/>
                  <a:t>shows up </a:t>
                </a:r>
                <a:r>
                  <a:rPr lang="pt-BR" sz="2000" dirty="0"/>
                  <a:t>for ratios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pt-BR" sz="200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pt-BR" sz="200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pt-BR" sz="200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pt-BR" sz="200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pt-BR" sz="200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pt-BR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pt-BR" sz="20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pt-BR" sz="20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&gt; 1</m:t>
                    </m:r>
                    <m:r>
                      <a:rPr lang="en-GB" sz="20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/>
                  <a:t>. This mode is independent of the cavity height h </a:t>
                </a:r>
                <a:r>
                  <a:rPr lang="en-GB" sz="2000" dirty="0">
                    <a:sym typeface="Wingdings" panose="05000000000000000000" pitchFamily="2" charset="2"/>
                  </a:rPr>
                  <a:t> </a:t>
                </a:r>
                <a:r>
                  <a:rPr lang="en-GB" sz="2000" b="1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pillbox cavity</a:t>
                </a:r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05C60850-C06D-60E6-6499-B2C24E396E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3460" y="3944984"/>
                <a:ext cx="6096000" cy="1229311"/>
              </a:xfrm>
              <a:prstGeom prst="rect">
                <a:avLst/>
              </a:prstGeom>
              <a:blipFill>
                <a:blip r:embed="rId6"/>
                <a:stretch>
                  <a:fillRect l="-900" t="-2475" b="-79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C9755B0D-7CF4-FF7C-3D37-AF7FE201112A}"/>
              </a:ext>
            </a:extLst>
          </p:cNvPr>
          <p:cNvSpPr txBox="1"/>
          <p:nvPr/>
        </p:nvSpPr>
        <p:spPr>
          <a:xfrm>
            <a:off x="3220926" y="1367202"/>
            <a:ext cx="34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B87D275-40E6-D523-A6C3-A4CDC2004E08}"/>
              </a:ext>
            </a:extLst>
          </p:cNvPr>
          <p:cNvSpPr txBox="1"/>
          <p:nvPr/>
        </p:nvSpPr>
        <p:spPr>
          <a:xfrm>
            <a:off x="847604" y="6000201"/>
            <a:ext cx="66012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</a:t>
            </a:r>
            <a:r>
              <a:rPr lang="en-GB" sz="1400" dirty="0"/>
              <a:t> </a:t>
            </a:r>
            <a:r>
              <a:rPr lang="en-GB" sz="1400" dirty="0" err="1"/>
              <a:t>Pozar</a:t>
            </a:r>
            <a:r>
              <a:rPr lang="en-GB" sz="1400" dirty="0"/>
              <a:t>, Microwave engineering, 4th ed., Wiley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A18875-51D1-4931-BCEC-DFC9D59634F3}"/>
              </a:ext>
            </a:extLst>
          </p:cNvPr>
          <p:cNvSpPr txBox="1"/>
          <p:nvPr/>
        </p:nvSpPr>
        <p:spPr>
          <a:xfrm>
            <a:off x="2537988" y="89575"/>
            <a:ext cx="6096000" cy="6597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indent="-742950" algn="ctr" defTabSz="914400">
              <a:lnSpc>
                <a:spcPct val="85000"/>
              </a:lnSpc>
              <a:spcBef>
                <a:spcPct val="0"/>
              </a:spcBef>
              <a:buFont typeface="+mj-lt"/>
              <a:buAutoNum type="arabicPeriod" startAt="5"/>
            </a:pPr>
            <a:r>
              <a:rPr lang="en-US" sz="4300" b="1" spc="-5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Field plots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F3AE046-7C12-8057-744B-B5042911B605}"/>
                  </a:ext>
                </a:extLst>
              </p:cNvPr>
              <p:cNvSpPr txBox="1"/>
              <p:nvPr/>
            </p:nvSpPr>
            <p:spPr>
              <a:xfrm>
                <a:off x="5143500" y="5391807"/>
                <a:ext cx="6830410" cy="707886"/>
              </a:xfrm>
              <a:prstGeom prst="rect">
                <a:avLst/>
              </a:prstGeom>
              <a:solidFill>
                <a:srgbClr val="FFFF66"/>
              </a:solidFill>
              <a:ln w="2857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ym typeface="Wingdings" panose="05000000000000000000" pitchFamily="2" charset="2"/>
                  </a:rPr>
                  <a:t> </a:t>
                </a:r>
                <a:r>
                  <a:rPr lang="en-US" sz="2000" dirty="0"/>
                  <a:t>We will focus on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Mode 3</a:t>
                </a:r>
                <a:r>
                  <a:rPr lang="en-US" sz="2000" dirty="0"/>
                  <a:t> 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010</m:t>
                        </m:r>
                      </m:sub>
                    </m:sSub>
                  </m:oMath>
                </a14:m>
                <a:r>
                  <a:rPr lang="en-US" sz="2000" dirty="0"/>
                  <a:t>) for the following Q-factor and R/Q calculations.</a:t>
                </a:r>
                <a:endParaRPr lang="en-GB" sz="2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F3AE046-7C12-8057-744B-B5042911B6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3500" y="5391807"/>
                <a:ext cx="6830410" cy="707886"/>
              </a:xfrm>
              <a:prstGeom prst="rect">
                <a:avLst/>
              </a:prstGeom>
              <a:blipFill>
                <a:blip r:embed="rId7"/>
                <a:stretch>
                  <a:fillRect l="-800" t="-3279" b="-10656"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92033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C24801-AB8E-7C66-8621-B1E111210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48E93A-3014-71A7-6190-30D04B571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E1BA49-AB0D-B210-9C9D-F63F11DE3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24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0736B0-4DE8-9FFF-05EB-10EB480BFB1D}"/>
              </a:ext>
            </a:extLst>
          </p:cNvPr>
          <p:cNvSpPr txBox="1"/>
          <p:nvPr/>
        </p:nvSpPr>
        <p:spPr>
          <a:xfrm>
            <a:off x="2752412" y="129615"/>
            <a:ext cx="6096000" cy="6597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indent="-742950" defTabSz="914400">
              <a:lnSpc>
                <a:spcPct val="85000"/>
              </a:lnSpc>
              <a:spcBef>
                <a:spcPct val="0"/>
              </a:spcBef>
              <a:buFont typeface="+mj-lt"/>
              <a:buAutoNum type="arabicPeriod" startAt="7"/>
            </a:pPr>
            <a:r>
              <a:rPr lang="en-US" sz="4300" b="1" spc="-5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Figures of merit: Q, R/Q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E52344-193B-79E8-C256-E09D4CCB0543}"/>
              </a:ext>
            </a:extLst>
          </p:cNvPr>
          <p:cNvSpPr txBox="1"/>
          <p:nvPr/>
        </p:nvSpPr>
        <p:spPr>
          <a:xfrm>
            <a:off x="38100" y="3995777"/>
            <a:ext cx="12115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</a:t>
            </a:r>
            <a:r>
              <a:rPr lang="en-US" sz="2000" b="1" dirty="0">
                <a:solidFill>
                  <a:srgbClr val="FF0000"/>
                </a:solidFill>
              </a:rPr>
              <a:t>Q factor </a:t>
            </a:r>
            <a:r>
              <a:rPr lang="en-US" sz="2000" dirty="0"/>
              <a:t>can be calculated by making use of the </a:t>
            </a:r>
            <a:r>
              <a:rPr lang="en-US" sz="2000" b="1" dirty="0">
                <a:solidFill>
                  <a:srgbClr val="FF0000"/>
                </a:solidFill>
              </a:rPr>
              <a:t>perturbation method</a:t>
            </a:r>
            <a:r>
              <a:rPr lang="en-US" sz="2000" dirty="0"/>
              <a:t>:</a:t>
            </a:r>
          </a:p>
          <a:p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The electromagnetic problem is solved ignoring the losses as a first step. Including the information on the material conductivity of the walls, we introduce a power dissipation which can be calculated from the </a:t>
            </a:r>
            <a:r>
              <a:rPr lang="en-US" sz="2000" u="sng" dirty="0"/>
              <a:t>H-field</a:t>
            </a:r>
            <a:r>
              <a:rPr lang="en-US" sz="2000" dirty="0"/>
              <a:t> of the mode and the </a:t>
            </a:r>
            <a:r>
              <a:rPr lang="en-US" sz="2000" u="sng" dirty="0"/>
              <a:t>conductivity</a:t>
            </a:r>
            <a:r>
              <a:rPr lang="en-US" sz="2000" dirty="0"/>
              <a:t> of the wall material. 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8933717-9E0A-9EC1-6403-9794A49B30B4}"/>
              </a:ext>
            </a:extLst>
          </p:cNvPr>
          <p:cNvSpPr txBox="1"/>
          <p:nvPr/>
        </p:nvSpPr>
        <p:spPr>
          <a:xfrm>
            <a:off x="149818" y="1371421"/>
            <a:ext cx="9425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From the RF lectures…</a:t>
            </a:r>
            <a:endParaRPr lang="en-GB" sz="2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7A005D3-F161-60DF-4878-493059796260}"/>
                  </a:ext>
                </a:extLst>
              </p:cNvPr>
              <p:cNvSpPr txBox="1"/>
              <p:nvPr/>
            </p:nvSpPr>
            <p:spPr>
              <a:xfrm>
                <a:off x="2510897" y="2213474"/>
                <a:ext cx="2567219" cy="1215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𝑠𝑡𝑜𝑟𝑒𝑑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𝑑𝑖𝑠𝑠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b="0" dirty="0">
                  <a:ea typeface="Cambria Math" panose="02040503050406030204" pitchFamily="18" charset="0"/>
                </a:endParaRPr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7A005D3-F161-60DF-4878-4930597962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0897" y="2213474"/>
                <a:ext cx="2567219" cy="121552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76FA447-968C-1352-A7D6-6A6EF36B3371}"/>
              </a:ext>
            </a:extLst>
          </p:cNvPr>
          <p:cNvCxnSpPr>
            <a:cxnSpLocks/>
          </p:cNvCxnSpPr>
          <p:nvPr/>
        </p:nvCxnSpPr>
        <p:spPr>
          <a:xfrm>
            <a:off x="4729389" y="2915896"/>
            <a:ext cx="6248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C5D0CCF-2764-B40F-4F4F-4B5D67752396}"/>
              </a:ext>
            </a:extLst>
          </p:cNvPr>
          <p:cNvSpPr/>
          <p:nvPr/>
        </p:nvSpPr>
        <p:spPr>
          <a:xfrm>
            <a:off x="4020729" y="2664436"/>
            <a:ext cx="685800" cy="411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A17C19C-720A-43E6-A2BE-A303FE308602}"/>
              </a:ext>
            </a:extLst>
          </p:cNvPr>
          <p:cNvSpPr txBox="1"/>
          <p:nvPr/>
        </p:nvSpPr>
        <p:spPr>
          <a:xfrm>
            <a:off x="5438834" y="2715841"/>
            <a:ext cx="63314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Power dissipated in the resonator (through the walls). It is directly related to the </a:t>
            </a:r>
            <a:r>
              <a:rPr lang="en-US" sz="2000" dirty="0">
                <a:solidFill>
                  <a:srgbClr val="FF0000"/>
                </a:solidFill>
              </a:rPr>
              <a:t>magnetic field H</a:t>
            </a:r>
            <a:r>
              <a:rPr lang="en-US" sz="2000" dirty="0"/>
              <a:t>:</a:t>
            </a:r>
            <a:endParaRPr lang="en-GB" sz="20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117643-13AF-79A8-7C0B-5D28C86C676B}"/>
              </a:ext>
            </a:extLst>
          </p:cNvPr>
          <p:cNvSpPr txBox="1"/>
          <p:nvPr/>
        </p:nvSpPr>
        <p:spPr>
          <a:xfrm>
            <a:off x="209691" y="1804312"/>
            <a:ext cx="11094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</a:t>
            </a:r>
            <a:r>
              <a:rPr lang="en-US" sz="2000" dirty="0">
                <a:solidFill>
                  <a:srgbClr val="FF0000"/>
                </a:solidFill>
              </a:rPr>
              <a:t>unloaded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FF0000"/>
                </a:solidFill>
              </a:rPr>
              <a:t>Q factor </a:t>
            </a:r>
            <a:r>
              <a:rPr lang="en-US" sz="2000" dirty="0"/>
              <a:t>it’s a measure of the resonance quality.</a:t>
            </a:r>
            <a:endParaRPr lang="en-GB" sz="20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31FB132-3C14-EF1F-04D5-961A80BF6D46}"/>
              </a:ext>
            </a:extLst>
          </p:cNvPr>
          <p:cNvCxnSpPr>
            <a:cxnSpLocks/>
          </p:cNvCxnSpPr>
          <p:nvPr/>
        </p:nvCxnSpPr>
        <p:spPr>
          <a:xfrm>
            <a:off x="4901205" y="2442074"/>
            <a:ext cx="6248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01540EC0-6785-E764-FCD7-426287D7F4E0}"/>
              </a:ext>
            </a:extLst>
          </p:cNvPr>
          <p:cNvSpPr/>
          <p:nvPr/>
        </p:nvSpPr>
        <p:spPr>
          <a:xfrm>
            <a:off x="3848859" y="2213474"/>
            <a:ext cx="1025309" cy="411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F4BBEA4-28F9-7423-4461-0441A6C5E2E6}"/>
              </a:ext>
            </a:extLst>
          </p:cNvPr>
          <p:cNvSpPr txBox="1"/>
          <p:nvPr/>
        </p:nvSpPr>
        <p:spPr>
          <a:xfrm>
            <a:off x="5553082" y="2257408"/>
            <a:ext cx="5230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Energy stored in the cavity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056701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C24801-AB8E-7C66-8621-B1E111210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48E93A-3014-71A7-6190-30D04B571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E1BA49-AB0D-B210-9C9D-F63F11DE3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25</a:t>
            </a:fld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9592F3B-2F4C-C934-79B5-6F0B8C2E0D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822" y="917314"/>
            <a:ext cx="5624178" cy="1378187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CAF57A1-461E-4FB5-DCB4-3784392B243C}"/>
              </a:ext>
            </a:extLst>
          </p:cNvPr>
          <p:cNvSpPr txBox="1"/>
          <p:nvPr/>
        </p:nvSpPr>
        <p:spPr>
          <a:xfrm>
            <a:off x="1820411" y="2295501"/>
            <a:ext cx="46012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See A. Mostacci “Introduction to RF” – JUAS 2025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4B0F9B-AD0B-743D-7312-EB146D68C281}"/>
              </a:ext>
            </a:extLst>
          </p:cNvPr>
          <p:cNvSpPr txBox="1"/>
          <p:nvPr/>
        </p:nvSpPr>
        <p:spPr>
          <a:xfrm>
            <a:off x="6366992" y="2855364"/>
            <a:ext cx="2481420" cy="369332"/>
          </a:xfrm>
          <a:prstGeom prst="rect">
            <a:avLst/>
          </a:prstGeom>
          <a:solidFill>
            <a:srgbClr val="FFFF66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Surface current density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D3E802-77E7-7CDB-9491-BC9592755112}"/>
              </a:ext>
            </a:extLst>
          </p:cNvPr>
          <p:cNvSpPr txBox="1"/>
          <p:nvPr/>
        </p:nvSpPr>
        <p:spPr>
          <a:xfrm>
            <a:off x="2752412" y="129615"/>
            <a:ext cx="6096000" cy="6597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indent="-742950" defTabSz="914400">
              <a:lnSpc>
                <a:spcPct val="85000"/>
              </a:lnSpc>
              <a:spcBef>
                <a:spcPct val="0"/>
              </a:spcBef>
              <a:buFont typeface="+mj-lt"/>
              <a:buAutoNum type="arabicPeriod" startAt="7"/>
            </a:pPr>
            <a:r>
              <a:rPr lang="en-US" sz="4300" b="1" spc="-5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Figures of merit: Q, R/Q</a:t>
            </a:r>
          </a:p>
        </p:txBody>
      </p:sp>
      <p:pic>
        <p:nvPicPr>
          <p:cNvPr id="7" name="Picture 6" descr="A colorful circle with lines&#10;&#10;Description automatically generated">
            <a:extLst>
              <a:ext uri="{FF2B5EF4-FFF2-40B4-BE49-F238E27FC236}">
                <a16:creationId xmlns:a16="http://schemas.microsoft.com/office/drawing/2014/main" id="{D3186DC9-B44D-2D7C-35D0-FEF16B9EA8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84" t="3728" r="37091" b="3390"/>
          <a:stretch/>
        </p:blipFill>
        <p:spPr>
          <a:xfrm>
            <a:off x="1728642" y="3419896"/>
            <a:ext cx="2909089" cy="29038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A6B5E95-BD39-F93A-6F2C-FA48B5783006}"/>
              </a:ext>
            </a:extLst>
          </p:cNvPr>
          <p:cNvSpPr txBox="1"/>
          <p:nvPr/>
        </p:nvSpPr>
        <p:spPr>
          <a:xfrm>
            <a:off x="172177" y="2860833"/>
            <a:ext cx="1951898" cy="646331"/>
          </a:xfrm>
          <a:prstGeom prst="rect">
            <a:avLst/>
          </a:prstGeom>
          <a:solidFill>
            <a:srgbClr val="FFFF66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Circumferential H-field on XY plane</a:t>
            </a:r>
            <a:endParaRPr lang="en-GB" dirty="0"/>
          </a:p>
        </p:txBody>
      </p:sp>
      <p:pic>
        <p:nvPicPr>
          <p:cNvPr id="17" name="Picture 16" descr="A colorful circle with lines&#10;&#10;Description automatically generated">
            <a:extLst>
              <a:ext uri="{FF2B5EF4-FFF2-40B4-BE49-F238E27FC236}">
                <a16:creationId xmlns:a16="http://schemas.microsoft.com/office/drawing/2014/main" id="{5DB31349-AFD4-0C35-8C2A-9CB95A02255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26" b="50195"/>
          <a:stretch/>
        </p:blipFill>
        <p:spPr>
          <a:xfrm>
            <a:off x="4738175" y="3369156"/>
            <a:ext cx="667407" cy="2324751"/>
          </a:xfrm>
          <a:prstGeom prst="rect">
            <a:avLst/>
          </a:prstGeom>
        </p:spPr>
      </p:pic>
      <p:pic>
        <p:nvPicPr>
          <p:cNvPr id="19" name="Picture 18" descr="A close-up of a cylindrical object&#10;&#10;Description automatically generated">
            <a:extLst>
              <a:ext uri="{FF2B5EF4-FFF2-40B4-BE49-F238E27FC236}">
                <a16:creationId xmlns:a16="http://schemas.microsoft.com/office/drawing/2014/main" id="{422CADFF-B0AE-68E6-6BA6-A2AA3F9CC91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76" t="9747" r="15690" b="11059"/>
          <a:stretch/>
        </p:blipFill>
        <p:spPr>
          <a:xfrm>
            <a:off x="7089385" y="3314906"/>
            <a:ext cx="4349954" cy="2662024"/>
          </a:xfrm>
          <a:prstGeom prst="rect">
            <a:avLst/>
          </a:prstGeom>
        </p:spPr>
      </p:pic>
      <p:pic>
        <p:nvPicPr>
          <p:cNvPr id="27" name="Picture 26" descr="A close-up of a cylindrical object&#10;&#10;Description automatically generated">
            <a:extLst>
              <a:ext uri="{FF2B5EF4-FFF2-40B4-BE49-F238E27FC236}">
                <a16:creationId xmlns:a16="http://schemas.microsoft.com/office/drawing/2014/main" id="{8CBF7FC4-E107-9052-EF29-F9A42F23009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14" b="50000"/>
          <a:stretch/>
        </p:blipFill>
        <p:spPr>
          <a:xfrm>
            <a:off x="11554954" y="3369156"/>
            <a:ext cx="618963" cy="27929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FDB552A-6A34-06DD-26EA-A1A35F8009AE}"/>
                  </a:ext>
                </a:extLst>
              </p:cNvPr>
              <p:cNvSpPr txBox="1"/>
              <p:nvPr/>
            </p:nvSpPr>
            <p:spPr>
              <a:xfrm>
                <a:off x="148393" y="3643243"/>
                <a:ext cx="15224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Mode 3 </a:t>
                </a:r>
              </a:p>
              <a:p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=782</m:t>
                    </m:r>
                  </m:oMath>
                </a14:m>
                <a:r>
                  <a:rPr lang="en-GB" dirty="0"/>
                  <a:t> MHz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FDB552A-6A34-06DD-26EA-A1A35F8009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393" y="3643243"/>
                <a:ext cx="1522441" cy="646331"/>
              </a:xfrm>
              <a:prstGeom prst="rect">
                <a:avLst/>
              </a:prstGeom>
              <a:blipFill>
                <a:blip r:embed="rId5"/>
                <a:stretch>
                  <a:fillRect l="-3200" t="-5660" r="-80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7742A62-F3A8-61B5-1F78-EE95CD41C2B5}"/>
                  </a:ext>
                </a:extLst>
              </p:cNvPr>
              <p:cNvSpPr txBox="1"/>
              <p:nvPr/>
            </p:nvSpPr>
            <p:spPr>
              <a:xfrm>
                <a:off x="6096000" y="3535120"/>
                <a:ext cx="15224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Mode 3 </a:t>
                </a:r>
              </a:p>
              <a:p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=782</m:t>
                    </m:r>
                  </m:oMath>
                </a14:m>
                <a:r>
                  <a:rPr lang="en-GB" dirty="0"/>
                  <a:t> MHz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7742A62-F3A8-61B5-1F78-EE95CD41C2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3535120"/>
                <a:ext cx="1522441" cy="646331"/>
              </a:xfrm>
              <a:prstGeom prst="rect">
                <a:avLst/>
              </a:prstGeom>
              <a:blipFill>
                <a:blip r:embed="rId6"/>
                <a:stretch>
                  <a:fillRect l="-3200" t="-5660" r="-40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3764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C24801-AB8E-7C66-8621-B1E111210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48E93A-3014-71A7-6190-30D04B571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E1BA49-AB0D-B210-9C9D-F63F11DE3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26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0736B0-4DE8-9FFF-05EB-10EB480BFB1D}"/>
              </a:ext>
            </a:extLst>
          </p:cNvPr>
          <p:cNvSpPr txBox="1"/>
          <p:nvPr/>
        </p:nvSpPr>
        <p:spPr>
          <a:xfrm>
            <a:off x="2752412" y="129615"/>
            <a:ext cx="6096000" cy="6597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indent="-742950" defTabSz="914400">
              <a:lnSpc>
                <a:spcPct val="85000"/>
              </a:lnSpc>
              <a:spcBef>
                <a:spcPct val="0"/>
              </a:spcBef>
              <a:buFont typeface="+mj-lt"/>
              <a:buAutoNum type="arabicPeriod" startAt="7"/>
            </a:pPr>
            <a:r>
              <a:rPr lang="en-US" sz="4300" b="1" spc="-5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Figures of merit: Q, R/Q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51FA28-28A4-3929-C5D5-11072F3F33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4" b="30310"/>
          <a:stretch/>
        </p:blipFill>
        <p:spPr>
          <a:xfrm>
            <a:off x="327990" y="943157"/>
            <a:ext cx="11536020" cy="52690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68996A7-E0D9-4797-914E-CF518AD10C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940" y="2276262"/>
            <a:ext cx="4467994" cy="369585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FD2F3A9-34F2-ED64-DCB5-93253E999BBD}"/>
              </a:ext>
            </a:extLst>
          </p:cNvPr>
          <p:cNvSpPr/>
          <p:nvPr/>
        </p:nvSpPr>
        <p:spPr>
          <a:xfrm>
            <a:off x="1922940" y="1023417"/>
            <a:ext cx="676956" cy="447208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DB92642-F971-D01D-C3C0-48F580739791}"/>
              </a:ext>
            </a:extLst>
          </p:cNvPr>
          <p:cNvCxnSpPr>
            <a:cxnSpLocks/>
          </p:cNvCxnSpPr>
          <p:nvPr/>
        </p:nvCxnSpPr>
        <p:spPr>
          <a:xfrm>
            <a:off x="2619054" y="1271742"/>
            <a:ext cx="2980468" cy="31938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9E953CE-22C1-0099-8019-8897756B3346}"/>
              </a:ext>
            </a:extLst>
          </p:cNvPr>
          <p:cNvSpPr txBox="1"/>
          <p:nvPr/>
        </p:nvSpPr>
        <p:spPr>
          <a:xfrm>
            <a:off x="5992076" y="1267958"/>
            <a:ext cx="2096122" cy="64633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Click on </a:t>
            </a:r>
            <a:r>
              <a:rPr lang="en-US" b="1" i="1" dirty="0">
                <a:solidFill>
                  <a:srgbClr val="FF0000"/>
                </a:solidFill>
              </a:rPr>
              <a:t>Result Templates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C99C627-6D61-693C-B2F1-979C00655590}"/>
              </a:ext>
            </a:extLst>
          </p:cNvPr>
          <p:cNvSpPr/>
          <p:nvPr/>
        </p:nvSpPr>
        <p:spPr>
          <a:xfrm>
            <a:off x="5563717" y="1267957"/>
            <a:ext cx="428359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ACF5BF-8EC0-4395-51A7-9DCFAEDFA579}"/>
              </a:ext>
            </a:extLst>
          </p:cNvPr>
          <p:cNvSpPr txBox="1"/>
          <p:nvPr/>
        </p:nvSpPr>
        <p:spPr>
          <a:xfrm>
            <a:off x="5992076" y="885883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1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975AB3D-2CDE-9706-E603-EC9DBBC017F0}"/>
              </a:ext>
            </a:extLst>
          </p:cNvPr>
          <p:cNvSpPr txBox="1"/>
          <p:nvPr/>
        </p:nvSpPr>
        <p:spPr>
          <a:xfrm>
            <a:off x="1793764" y="2740048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2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73AACD6-F580-17CB-5DC5-8DC29C01DA67}"/>
              </a:ext>
            </a:extLst>
          </p:cNvPr>
          <p:cNvSpPr txBox="1"/>
          <p:nvPr/>
        </p:nvSpPr>
        <p:spPr>
          <a:xfrm>
            <a:off x="1805452" y="3140158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3</a:t>
            </a:r>
            <a:endParaRPr lang="en-GB" sz="2000" b="1" dirty="0">
              <a:solidFill>
                <a:srgbClr val="FF0000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197D1BC-1FF3-6E9A-FF26-52C3C30724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1752" y="2239090"/>
            <a:ext cx="2445310" cy="375667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925A2E0-1FB4-C141-425A-66E6B9A4985D}"/>
              </a:ext>
            </a:extLst>
          </p:cNvPr>
          <p:cNvCxnSpPr>
            <a:cxnSpLocks/>
          </p:cNvCxnSpPr>
          <p:nvPr/>
        </p:nvCxnSpPr>
        <p:spPr>
          <a:xfrm>
            <a:off x="3288501" y="3258056"/>
            <a:ext cx="3433251" cy="1718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D01661F-22C2-161D-6A66-A67CC73768CE}"/>
              </a:ext>
            </a:extLst>
          </p:cNvPr>
          <p:cNvSpPr txBox="1"/>
          <p:nvPr/>
        </p:nvSpPr>
        <p:spPr>
          <a:xfrm>
            <a:off x="7939319" y="2220325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4</a:t>
            </a:r>
            <a:endParaRPr lang="en-GB" sz="2000" b="1" dirty="0">
              <a:solidFill>
                <a:srgbClr val="FF0000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0CCE84C-CE45-6B59-D90F-2FB6C7ABAF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1560" y="3858365"/>
            <a:ext cx="2967859" cy="230917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3A72114-3FC5-A542-6B22-BB1059068818}"/>
              </a:ext>
            </a:extLst>
          </p:cNvPr>
          <p:cNvCxnSpPr>
            <a:cxnSpLocks/>
          </p:cNvCxnSpPr>
          <p:nvPr/>
        </p:nvCxnSpPr>
        <p:spPr>
          <a:xfrm>
            <a:off x="8736435" y="3065981"/>
            <a:ext cx="1290434" cy="70986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321718D-B021-D9E9-7D5E-E78C4008B228}"/>
              </a:ext>
            </a:extLst>
          </p:cNvPr>
          <p:cNvSpPr txBox="1"/>
          <p:nvPr/>
        </p:nvSpPr>
        <p:spPr>
          <a:xfrm>
            <a:off x="10720404" y="3858365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5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95F4C42-3FEE-B8C1-4BB6-F982F387134D}"/>
              </a:ext>
            </a:extLst>
          </p:cNvPr>
          <p:cNvSpPr txBox="1"/>
          <p:nvPr/>
        </p:nvSpPr>
        <p:spPr>
          <a:xfrm>
            <a:off x="9224142" y="1813801"/>
            <a:ext cx="2967858" cy="1200329"/>
          </a:xfrm>
          <a:prstGeom prst="rect">
            <a:avLst/>
          </a:prstGeom>
          <a:solidFill>
            <a:srgbClr val="FFFF66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Select </a:t>
            </a:r>
            <a:r>
              <a:rPr lang="en-US" b="1" i="1" dirty="0"/>
              <a:t>Q-factor (Perturbation) </a:t>
            </a:r>
            <a:r>
              <a:rPr lang="en-US" dirty="0"/>
              <a:t>and </a:t>
            </a:r>
            <a:r>
              <a:rPr lang="en-US" b="1" dirty="0"/>
              <a:t>Mode 3</a:t>
            </a:r>
            <a:r>
              <a:rPr lang="en-US" dirty="0"/>
              <a:t> (the one of interest for acceleration)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3F63A12-0157-0C5F-4D33-4B0992C28A31}"/>
                  </a:ext>
                </a:extLst>
              </p:cNvPr>
              <p:cNvSpPr txBox="1"/>
              <p:nvPr/>
            </p:nvSpPr>
            <p:spPr>
              <a:xfrm>
                <a:off x="5952857" y="4601114"/>
                <a:ext cx="3051623" cy="1015663"/>
              </a:xfrm>
              <a:prstGeom prst="rect">
                <a:avLst/>
              </a:prstGeom>
              <a:solidFill>
                <a:srgbClr val="FFFF66"/>
              </a:solidFill>
              <a:ln w="57150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:r>
                  <a:rPr lang="en-US" sz="2000" dirty="0"/>
                  <a:t>We consider </a:t>
                </a:r>
                <a:r>
                  <a:rPr lang="en-US" sz="2000" dirty="0">
                    <a:solidFill>
                      <a:srgbClr val="FF0000"/>
                    </a:solidFill>
                  </a:rPr>
                  <a:t>stainless-steel walls</a:t>
                </a:r>
                <a:r>
                  <a:rPr lang="en-US" sz="2000" dirty="0"/>
                  <a:t> with conductivity </a:t>
                </a:r>
                <a:br>
                  <a:rPr lang="en-US" sz="20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=1330000 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3F63A12-0157-0C5F-4D33-4B0992C28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2857" y="4601114"/>
                <a:ext cx="3051623" cy="1015663"/>
              </a:xfrm>
              <a:prstGeom prst="rect">
                <a:avLst/>
              </a:prstGeom>
              <a:blipFill>
                <a:blip r:embed="rId6"/>
                <a:stretch>
                  <a:fillRect l="-1375" t="-1143" r="-393" b="-2286"/>
                </a:stretch>
              </a:blipFill>
              <a:ln w="571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36068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262F426-BC90-827A-C1FA-AF85D7295E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331" y="1928807"/>
            <a:ext cx="8283658" cy="326164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C24801-AB8E-7C66-8621-B1E111210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48E93A-3014-71A7-6190-30D04B571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E1BA49-AB0D-B210-9C9D-F63F11DE3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27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0736B0-4DE8-9FFF-05EB-10EB480BFB1D}"/>
              </a:ext>
            </a:extLst>
          </p:cNvPr>
          <p:cNvSpPr txBox="1"/>
          <p:nvPr/>
        </p:nvSpPr>
        <p:spPr>
          <a:xfrm>
            <a:off x="2752412" y="129615"/>
            <a:ext cx="6096000" cy="6597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indent="-742950" defTabSz="914400">
              <a:lnSpc>
                <a:spcPct val="85000"/>
              </a:lnSpc>
              <a:spcBef>
                <a:spcPct val="0"/>
              </a:spcBef>
              <a:buFont typeface="+mj-lt"/>
              <a:buAutoNum type="arabicPeriod" startAt="7"/>
            </a:pPr>
            <a:r>
              <a:rPr lang="en-US" sz="4300" b="1" spc="-5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Figures of merit: Q, R/Q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478928-B35F-057B-063D-E76A29E948B4}"/>
              </a:ext>
            </a:extLst>
          </p:cNvPr>
          <p:cNvSpPr txBox="1"/>
          <p:nvPr/>
        </p:nvSpPr>
        <p:spPr>
          <a:xfrm>
            <a:off x="152400" y="1048594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the </a:t>
            </a:r>
            <a:r>
              <a:rPr lang="en-US" i="1" dirty="0"/>
              <a:t>Result Template</a:t>
            </a:r>
            <a:r>
              <a:rPr lang="en-US" dirty="0"/>
              <a:t>, the </a:t>
            </a:r>
            <a:r>
              <a:rPr lang="en-US" b="1" dirty="0">
                <a:solidFill>
                  <a:srgbClr val="FF0000"/>
                </a:solidFill>
              </a:rPr>
              <a:t>Q factor </a:t>
            </a:r>
            <a:r>
              <a:rPr lang="en-US" dirty="0"/>
              <a:t>can be evaluated: 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975AB3D-2CDE-9706-E603-EC9DBBC017F0}"/>
              </a:ext>
            </a:extLst>
          </p:cNvPr>
          <p:cNvSpPr txBox="1"/>
          <p:nvPr/>
        </p:nvSpPr>
        <p:spPr>
          <a:xfrm>
            <a:off x="5587474" y="4151439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1</a:t>
            </a:r>
            <a:endParaRPr lang="en-GB" sz="2000" b="1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5BEAE1C-068A-0AC4-2979-28D55DCF57CE}"/>
              </a:ext>
            </a:extLst>
          </p:cNvPr>
          <p:cNvCxnSpPr>
            <a:cxnSpLocks/>
          </p:cNvCxnSpPr>
          <p:nvPr/>
        </p:nvCxnSpPr>
        <p:spPr>
          <a:xfrm flipV="1">
            <a:off x="6096000" y="2506717"/>
            <a:ext cx="3134710" cy="72233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8C83DFA-AFD7-DEB5-14F4-C6C1ABEC8D3A}"/>
                  </a:ext>
                </a:extLst>
              </p:cNvPr>
              <p:cNvSpPr txBox="1"/>
              <p:nvPr/>
            </p:nvSpPr>
            <p:spPr>
              <a:xfrm>
                <a:off x="9230710" y="2106607"/>
                <a:ext cx="2525423" cy="1198341"/>
              </a:xfrm>
              <a:prstGeom prst="rect">
                <a:avLst/>
              </a:prstGeom>
              <a:solidFill>
                <a:srgbClr val="FFFF66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=6364</m:t>
                      </m:r>
                    </m:oMath>
                  </m:oMathPara>
                </a14:m>
                <a:endParaRPr lang="en-US" i="1" dirty="0">
                  <a:solidFill>
                    <a:schemeClr val="tx1"/>
                  </a:solidFill>
                </a:endParaRPr>
              </a:p>
              <a:p>
                <a:endParaRPr lang="en-US" i="1" dirty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  <m:r>
                            <a:rPr lang="it-IT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≅</m:t>
                          </m:r>
                          <m:r>
                            <a:rPr lang="it-IT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it-IT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  <m:r>
                        <m:rPr>
                          <m:nor/>
                        </m:rPr>
                        <a:rPr lang="en-GB" b="1" dirty="0">
                          <a:solidFill>
                            <a:srgbClr val="FF0000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dirty="0">
                          <a:solidFill>
                            <a:srgbClr val="FF0000"/>
                          </a:solidFill>
                        </a:rPr>
                        <m:t>for</m:t>
                      </m:r>
                      <m:r>
                        <m:rPr>
                          <m:nor/>
                        </m:rPr>
                        <a:rPr lang="en-GB" dirty="0">
                          <a:solidFill>
                            <a:srgbClr val="FF0000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b="1" dirty="0">
                          <a:solidFill>
                            <a:srgbClr val="FF0000"/>
                          </a:solidFill>
                        </a:rPr>
                        <m:t>normal</m:t>
                      </m:r>
                      <m:r>
                        <m:rPr>
                          <m:nor/>
                        </m:rPr>
                        <a:rPr lang="en-GB" b="1" dirty="0">
                          <a:solidFill>
                            <a:srgbClr val="FF0000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b="1" dirty="0">
                          <a:solidFill>
                            <a:srgbClr val="FF0000"/>
                          </a:solidFill>
                        </a:rPr>
                        <m:t>conducting</m:t>
                      </m:r>
                      <m:r>
                        <m:rPr>
                          <m:nor/>
                        </m:rPr>
                        <a:rPr lang="en-GB" b="1" dirty="0">
                          <a:solidFill>
                            <a:srgbClr val="FF0000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b="1" dirty="0">
                          <a:solidFill>
                            <a:srgbClr val="FF0000"/>
                          </a:solidFill>
                        </a:rPr>
                        <m:t>cavities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8C83DFA-AFD7-DEB5-14F4-C6C1ABEC8D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0710" y="2106607"/>
                <a:ext cx="2525423" cy="1198341"/>
              </a:xfrm>
              <a:prstGeom prst="rect">
                <a:avLst/>
              </a:prstGeom>
              <a:blipFill>
                <a:blip r:embed="rId3"/>
                <a:stretch>
                  <a:fillRect b="-30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B73AACD6-F580-17CB-5DC5-8DC29C01DA67}"/>
              </a:ext>
            </a:extLst>
          </p:cNvPr>
          <p:cNvSpPr txBox="1"/>
          <p:nvPr/>
        </p:nvSpPr>
        <p:spPr>
          <a:xfrm>
            <a:off x="9416864" y="2106607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2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8377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C24801-AB8E-7C66-8621-B1E111210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48E93A-3014-71A7-6190-30D04B571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E1BA49-AB0D-B210-9C9D-F63F11DE3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28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FB947D-129E-E891-2742-12CA7E7D7DAF}"/>
              </a:ext>
            </a:extLst>
          </p:cNvPr>
          <p:cNvSpPr txBox="1"/>
          <p:nvPr/>
        </p:nvSpPr>
        <p:spPr>
          <a:xfrm>
            <a:off x="125730" y="945188"/>
            <a:ext cx="11940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Another important figure of merit for accelerators is the </a:t>
            </a:r>
            <a:r>
              <a:rPr lang="en-US" sz="2000" b="1" dirty="0">
                <a:solidFill>
                  <a:srgbClr val="FF0000"/>
                </a:solidFill>
              </a:rPr>
              <a:t>R over Q</a:t>
            </a:r>
            <a:r>
              <a:rPr lang="en-US" sz="20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3A6D5C-5329-2EFA-AA41-7FDBD6C5BE94}"/>
              </a:ext>
            </a:extLst>
          </p:cNvPr>
          <p:cNvSpPr txBox="1"/>
          <p:nvPr/>
        </p:nvSpPr>
        <p:spPr>
          <a:xfrm>
            <a:off x="2752412" y="129615"/>
            <a:ext cx="6096000" cy="6597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indent="-742950" defTabSz="914400">
              <a:lnSpc>
                <a:spcPct val="85000"/>
              </a:lnSpc>
              <a:spcBef>
                <a:spcPct val="0"/>
              </a:spcBef>
              <a:buFont typeface="+mj-lt"/>
              <a:buAutoNum type="arabicPeriod" startAt="7"/>
            </a:pPr>
            <a:r>
              <a:rPr lang="en-US" sz="4300" b="1" spc="-5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Figures of merit: Q, R/Q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D5E65B-1E2E-AFDA-D3B0-417F1A3EB45F}"/>
              </a:ext>
            </a:extLst>
          </p:cNvPr>
          <p:cNvSpPr txBox="1"/>
          <p:nvPr/>
        </p:nvSpPr>
        <p:spPr>
          <a:xfrm>
            <a:off x="381000" y="1334375"/>
            <a:ext cx="9425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From the RF lectures…</a:t>
            </a:r>
            <a:endParaRPr lang="en-GB" sz="2400" u="sng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2FF3EE-7C73-4FCF-8FA0-0AAA0FCF0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652" y="2084361"/>
            <a:ext cx="6429375" cy="74295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A4C0107-9E64-F0E2-94DC-705C9665C188}"/>
              </a:ext>
            </a:extLst>
          </p:cNvPr>
          <p:cNvSpPr txBox="1"/>
          <p:nvPr/>
        </p:nvSpPr>
        <p:spPr>
          <a:xfrm>
            <a:off x="2521268" y="2847166"/>
            <a:ext cx="4991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C. Vollinger – RF Engineering lecture (21</a:t>
            </a:r>
            <a:r>
              <a:rPr lang="en-US" sz="1400" i="1" baseline="30000" dirty="0"/>
              <a:t>st</a:t>
            </a:r>
            <a:r>
              <a:rPr lang="en-US" sz="1400" i="1" dirty="0"/>
              <a:t> February)</a:t>
            </a:r>
            <a:endParaRPr lang="en-GB" sz="14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B8717F-F1E3-57B2-2ADC-874F30731129}"/>
                  </a:ext>
                </a:extLst>
              </p:cNvPr>
              <p:cNvSpPr txBox="1"/>
              <p:nvPr/>
            </p:nvSpPr>
            <p:spPr>
              <a:xfrm>
                <a:off x="572530" y="4412484"/>
                <a:ext cx="11046940" cy="1575816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/>
                  <a:t>CST uses the so called “Linac definition” of R-over-Q (different solvers can use a different definition):	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it-IT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𝑙𝑖𝑛𝑎𝑐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𝑎𝑐𝑐</m:t>
                              </m:r>
                            </m:sub>
                            <m:sup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supHide m:val="on"/>
                                      <m:ctrlPr>
                                        <a:rPr lang="en-US" sz="24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𝑏𝑒𝑎𝑚𝑙𝑖𝑛𝑒</m:t>
                                      </m:r>
                                    </m:sub>
                                    <m:sup/>
                                    <m:e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  <m: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</m:t>
                                      </m:r>
                                      <m:sSup>
                                        <m:sSupPr>
                                          <m:ctrlP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e>
                                        <m:sup>
                                          <m:f>
                                            <m:fPr>
                                              <m:ctrlPr>
                                                <a:rPr lang="en-US" sz="24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sz="24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𝑗</m:t>
                                              </m:r>
                                              <m:r>
                                                <a:rPr lang="en-US" sz="24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𝜔</m:t>
                                              </m:r>
                                              <m:r>
                                                <a:rPr lang="en-US" sz="24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sz="24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𝑐</m:t>
                                              </m:r>
                                            </m:den>
                                          </m:f>
                                        </m:sup>
                                      </m:sSup>
                                      <m: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𝑑𝑧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B8717F-F1E3-57B2-2ADC-874F307311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530" y="4412484"/>
                <a:ext cx="11046940" cy="1575816"/>
              </a:xfrm>
              <a:prstGeom prst="rect">
                <a:avLst/>
              </a:prstGeom>
              <a:blipFill>
                <a:blip r:embed="rId3"/>
                <a:stretch>
                  <a:fillRect t="-1923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FDC93C6E-EB56-5B12-671C-2E9839888C97}"/>
              </a:ext>
            </a:extLst>
          </p:cNvPr>
          <p:cNvSpPr txBox="1"/>
          <p:nvPr/>
        </p:nvSpPr>
        <p:spPr>
          <a:xfrm>
            <a:off x="572530" y="3212155"/>
            <a:ext cx="11046940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It is a measure of the cavity ability to convert the stored energy into acceleration. It is related to the </a:t>
            </a:r>
            <a:r>
              <a:rPr lang="en-US" sz="2400" dirty="0">
                <a:solidFill>
                  <a:srgbClr val="FF0000"/>
                </a:solidFill>
              </a:rPr>
              <a:t>cavity geometry </a:t>
            </a:r>
            <a:r>
              <a:rPr lang="en-US" sz="2400" dirty="0"/>
              <a:t>(useful for cavities design).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265886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EE38FA5-675D-4937-C2CC-D63546B934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4" b="30310"/>
          <a:stretch/>
        </p:blipFill>
        <p:spPr>
          <a:xfrm>
            <a:off x="327990" y="943157"/>
            <a:ext cx="11536020" cy="52690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56B0CF-7EA6-B419-A332-A7A93A38C7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330" y="2274634"/>
            <a:ext cx="5540220" cy="325402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C24801-AB8E-7C66-8621-B1E111210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48E93A-3014-71A7-6190-30D04B571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E1BA49-AB0D-B210-9C9D-F63F11DE3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29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3A6D5C-5329-2EFA-AA41-7FDBD6C5BE94}"/>
              </a:ext>
            </a:extLst>
          </p:cNvPr>
          <p:cNvSpPr txBox="1"/>
          <p:nvPr/>
        </p:nvSpPr>
        <p:spPr>
          <a:xfrm>
            <a:off x="2752412" y="129615"/>
            <a:ext cx="6096000" cy="6597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indent="-742950" defTabSz="914400">
              <a:lnSpc>
                <a:spcPct val="85000"/>
              </a:lnSpc>
              <a:spcBef>
                <a:spcPct val="0"/>
              </a:spcBef>
              <a:buFont typeface="+mj-lt"/>
              <a:buAutoNum type="arabicPeriod" startAt="7"/>
            </a:pPr>
            <a:r>
              <a:rPr lang="en-US" sz="4300" b="1" spc="-5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Figures of merit: Q, R/Q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79355B4-EC76-4257-D8CC-20ECC0FD0D27}"/>
              </a:ext>
            </a:extLst>
          </p:cNvPr>
          <p:cNvSpPr/>
          <p:nvPr/>
        </p:nvSpPr>
        <p:spPr>
          <a:xfrm>
            <a:off x="1922940" y="1023417"/>
            <a:ext cx="676956" cy="447208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4F624D0-9F56-F0C5-FB56-83EF7C2390A3}"/>
              </a:ext>
            </a:extLst>
          </p:cNvPr>
          <p:cNvCxnSpPr>
            <a:cxnSpLocks/>
          </p:cNvCxnSpPr>
          <p:nvPr/>
        </p:nvCxnSpPr>
        <p:spPr>
          <a:xfrm>
            <a:off x="2619054" y="1271742"/>
            <a:ext cx="2980468" cy="31938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2D2798A-A2D3-C717-7F0C-24F07AA9E50E}"/>
              </a:ext>
            </a:extLst>
          </p:cNvPr>
          <p:cNvSpPr txBox="1"/>
          <p:nvPr/>
        </p:nvSpPr>
        <p:spPr>
          <a:xfrm>
            <a:off x="5992076" y="1267958"/>
            <a:ext cx="2096122" cy="64633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Click on </a:t>
            </a:r>
            <a:r>
              <a:rPr lang="en-US" b="1" i="1" dirty="0">
                <a:solidFill>
                  <a:srgbClr val="FF0000"/>
                </a:solidFill>
              </a:rPr>
              <a:t>Result Templates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262462D-E0BD-E994-6822-F95DE3D35E7E}"/>
              </a:ext>
            </a:extLst>
          </p:cNvPr>
          <p:cNvSpPr/>
          <p:nvPr/>
        </p:nvSpPr>
        <p:spPr>
          <a:xfrm>
            <a:off x="5563717" y="1267957"/>
            <a:ext cx="428359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B4F2B8E-3780-3F75-AA9A-147CE089D65F}"/>
              </a:ext>
            </a:extLst>
          </p:cNvPr>
          <p:cNvSpPr txBox="1"/>
          <p:nvPr/>
        </p:nvSpPr>
        <p:spPr>
          <a:xfrm>
            <a:off x="5992076" y="885883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1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BAD34C7-18B5-16AD-96F2-877BE6151DC9}"/>
              </a:ext>
            </a:extLst>
          </p:cNvPr>
          <p:cNvSpPr txBox="1"/>
          <p:nvPr/>
        </p:nvSpPr>
        <p:spPr>
          <a:xfrm>
            <a:off x="1793764" y="2740048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2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247468-8899-7E2E-50D3-DDD066DDB997}"/>
              </a:ext>
            </a:extLst>
          </p:cNvPr>
          <p:cNvSpPr txBox="1"/>
          <p:nvPr/>
        </p:nvSpPr>
        <p:spPr>
          <a:xfrm>
            <a:off x="1805452" y="3140158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3</a:t>
            </a:r>
            <a:endParaRPr lang="en-GB" sz="2000" b="1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F97C596-DFE0-AB05-97E6-F81632996F89}"/>
              </a:ext>
            </a:extLst>
          </p:cNvPr>
          <p:cNvCxnSpPr>
            <a:cxnSpLocks/>
          </p:cNvCxnSpPr>
          <p:nvPr/>
        </p:nvCxnSpPr>
        <p:spPr>
          <a:xfrm>
            <a:off x="3204754" y="3231698"/>
            <a:ext cx="360770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9057325E-FA68-E6FE-4F92-876C375A79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8620" y="2180493"/>
            <a:ext cx="2659155" cy="40852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F7C4466-0847-E674-404A-3275ED95E188}"/>
                  </a:ext>
                </a:extLst>
              </p:cNvPr>
              <p:cNvSpPr txBox="1"/>
              <p:nvPr/>
            </p:nvSpPr>
            <p:spPr>
              <a:xfrm>
                <a:off x="9442955" y="3140158"/>
                <a:ext cx="2611703" cy="2031325"/>
              </a:xfrm>
              <a:prstGeom prst="rect">
                <a:avLst/>
              </a:prstGeom>
              <a:solidFill>
                <a:srgbClr val="FFFF66"/>
              </a:solidFill>
              <a:ln w="2857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Select </a:t>
                </a:r>
                <a:r>
                  <a:rPr lang="en-US" b="1" i="1" dirty="0"/>
                  <a:t>R over Q </a:t>
                </a:r>
                <a:r>
                  <a:rPr lang="en-US" dirty="0"/>
                  <a:t>and </a:t>
                </a:r>
                <a:r>
                  <a:rPr lang="en-US" b="1" dirty="0"/>
                  <a:t>Mode 3.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Direction</a:t>
                </a:r>
                <a:r>
                  <a:rPr lang="en-US" b="1" dirty="0"/>
                  <a:t> Z </a:t>
                </a:r>
                <a:r>
                  <a:rPr lang="en-US" dirty="0"/>
                  <a:t>for field integration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Transient time factor </a:t>
                </a:r>
                <a:r>
                  <a:rPr lang="en-US" b="1" dirty="0">
                    <a:sym typeface="Wingdings" panose="05000000000000000000" pitchFamily="2" charset="2"/>
                  </a:rPr>
                  <a:t> consider particle velocity 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𝜷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𝟏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F7C4466-0847-E674-404A-3275ED95E1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2955" y="3140158"/>
                <a:ext cx="2611703" cy="2031325"/>
              </a:xfrm>
              <a:prstGeom prst="rect">
                <a:avLst/>
              </a:prstGeom>
              <a:blipFill>
                <a:blip r:embed="rId5"/>
                <a:stretch>
                  <a:fillRect l="-924" t="-888" b="-2959"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7B6EE50C-C60C-1947-442D-F12CA7EA0ACC}"/>
              </a:ext>
            </a:extLst>
          </p:cNvPr>
          <p:cNvSpPr txBox="1"/>
          <p:nvPr/>
        </p:nvSpPr>
        <p:spPr>
          <a:xfrm>
            <a:off x="8010263" y="2186062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4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82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861C03B8-3704-E30E-F655-D95079AFE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0128" y="0"/>
            <a:ext cx="1941871" cy="1213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FCFFCFF-2F42-53F6-FF71-24AD7C11477E}"/>
              </a:ext>
            </a:extLst>
          </p:cNvPr>
          <p:cNvSpPr/>
          <p:nvPr/>
        </p:nvSpPr>
        <p:spPr>
          <a:xfrm>
            <a:off x="1155560" y="1708220"/>
            <a:ext cx="10018207" cy="70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CC40BD-52C9-1BA9-AEC7-49C903086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5677" y="28995"/>
            <a:ext cx="10058400" cy="735990"/>
          </a:xfrm>
        </p:spPr>
        <p:txBody>
          <a:bodyPr>
            <a:normAutofit/>
          </a:bodyPr>
          <a:lstStyle/>
          <a:p>
            <a:pPr marL="914400" indent="-914400">
              <a:buFont typeface="+mj-lt"/>
              <a:buAutoNum type="arabicPeriod"/>
            </a:pPr>
            <a:r>
              <a:rPr lang="en-US" sz="4000" b="1" dirty="0">
                <a:solidFill>
                  <a:schemeClr val="accent1"/>
                </a:solidFill>
              </a:rPr>
              <a:t>CST Studio Suite: the Eigenmode solver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1CCCE1-039E-F051-A9E2-05A66D214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C146B7-87DA-ECFD-807D-E1DA48A0A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9435E-C7FC-87A1-F973-F1B28E189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3</a:t>
            </a:fld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8732A39-16B9-350D-E151-C6E634EC23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25677" cy="8554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A918410-6383-D69D-14F1-7E78C2CAB67C}"/>
              </a:ext>
            </a:extLst>
          </p:cNvPr>
          <p:cNvSpPr txBox="1"/>
          <p:nvPr/>
        </p:nvSpPr>
        <p:spPr>
          <a:xfrm>
            <a:off x="325366" y="1638373"/>
            <a:ext cx="1154126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CST Studio Suite® </a:t>
            </a:r>
            <a:r>
              <a:rPr lang="en-GB" dirty="0"/>
              <a:t>is an </a:t>
            </a:r>
            <a:r>
              <a:rPr lang="en-GB" b="0" i="0" dirty="0">
                <a:effectLst/>
                <a:latin typeface="3ds"/>
              </a:rPr>
              <a:t>Electromagnetic Field Simulation Software. </a:t>
            </a:r>
            <a:r>
              <a:rPr lang="en-GB" dirty="0">
                <a:latin typeface="3ds"/>
              </a:rPr>
              <a:t>It includes different modules for design and optimization of accelerator devices operating in a wide range of frequencies. </a:t>
            </a:r>
            <a:br>
              <a:rPr lang="en-GB" dirty="0">
                <a:latin typeface="3ds"/>
              </a:rPr>
            </a:br>
            <a:r>
              <a:rPr lang="en-GB" dirty="0">
                <a:latin typeface="3ds"/>
                <a:hlinkClick r:id="rId4"/>
              </a:rPr>
              <a:t>https://www.3ds.com/products/simulia/cst-studio-suite</a:t>
            </a:r>
            <a:endParaRPr lang="en-GB" dirty="0">
              <a:latin typeface="3ds"/>
            </a:endParaRPr>
          </a:p>
          <a:p>
            <a:endParaRPr lang="en-GB" dirty="0">
              <a:latin typeface="3ds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latin typeface="3ds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latin typeface="3ds"/>
              </a:rPr>
              <a:t>With the </a:t>
            </a:r>
            <a:r>
              <a:rPr lang="en-GB" b="1" dirty="0">
                <a:latin typeface="3ds"/>
              </a:rPr>
              <a:t>Eigenmode solver, </a:t>
            </a:r>
            <a:r>
              <a:rPr lang="en-GB" dirty="0">
                <a:latin typeface="3ds"/>
              </a:rPr>
              <a:t>the </a:t>
            </a:r>
            <a:r>
              <a:rPr lang="en-US" dirty="0"/>
              <a:t>Maxwell’s eigenvalues problem is solved. The problem involves finding the eigenvalues and eigenmodes of the equations which correspond to the medium’s resonant frequencies and associated electric and magnetic field distributions.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Other electromagnetic simulation software exits:</a:t>
            </a:r>
          </a:p>
          <a:p>
            <a:pPr marL="571500" indent="-285750">
              <a:buFont typeface="Wingdings" panose="05000000000000000000" pitchFamily="2" charset="2"/>
              <a:buChar char="Ø"/>
            </a:pPr>
            <a:r>
              <a:rPr lang="en-GB" dirty="0"/>
              <a:t>ANSYS HFSS (Tutorial JUAS23 and described in the JUAS proceedings)</a:t>
            </a:r>
            <a:r>
              <a:rPr lang="en-GB" dirty="0">
                <a:sym typeface="Wingdings" panose="05000000000000000000" pitchFamily="2" charset="2"/>
              </a:rPr>
              <a:t> it has a free student version:</a:t>
            </a:r>
            <a:br>
              <a:rPr lang="en-GB" dirty="0">
                <a:sym typeface="Wingdings" panose="05000000000000000000" pitchFamily="2" charset="2"/>
              </a:rPr>
            </a:b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>
                <a:sym typeface="Wingdings" panose="05000000000000000000" pitchFamily="2" charset="2"/>
                <a:hlinkClick r:id="rId5"/>
              </a:rPr>
              <a:t>https://www.ansys.com/academic/students/ansys-electronics-desktop-student</a:t>
            </a:r>
            <a:endParaRPr lang="en-GB" dirty="0">
              <a:sym typeface="Wingdings" panose="05000000000000000000" pitchFamily="2" charset="2"/>
            </a:endParaRPr>
          </a:p>
          <a:p>
            <a:pPr marL="57150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3ds"/>
              </a:rPr>
              <a:t>JUAS proceedings: </a:t>
            </a:r>
            <a:r>
              <a:rPr lang="en-GB" dirty="0">
                <a:latin typeface="3ds"/>
                <a:hlinkClick r:id="rId6"/>
              </a:rPr>
              <a:t>chapter II.2.5</a:t>
            </a:r>
            <a:r>
              <a:rPr lang="en-GB" dirty="0">
                <a:latin typeface="3ds"/>
              </a:rPr>
              <a:t>, pp. 794-806</a:t>
            </a:r>
          </a:p>
        </p:txBody>
      </p:sp>
    </p:spTree>
    <p:extLst>
      <p:ext uri="{BB962C8B-B14F-4D97-AF65-F5344CB8AC3E}">
        <p14:creationId xmlns:p14="http://schemas.microsoft.com/office/powerpoint/2010/main" val="21658813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2C14014-FDE2-8726-9D12-430AF4DCD6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713" y="1701327"/>
            <a:ext cx="6590416" cy="3666024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C24801-AB8E-7C66-8621-B1E111210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48E93A-3014-71A7-6190-30D04B571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E1BA49-AB0D-B210-9C9D-F63F11DE3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30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0736B0-4DE8-9FFF-05EB-10EB480BFB1D}"/>
              </a:ext>
            </a:extLst>
          </p:cNvPr>
          <p:cNvSpPr txBox="1"/>
          <p:nvPr/>
        </p:nvSpPr>
        <p:spPr>
          <a:xfrm>
            <a:off x="2752412" y="129615"/>
            <a:ext cx="6096000" cy="6597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indent="-742950" defTabSz="914400">
              <a:lnSpc>
                <a:spcPct val="85000"/>
              </a:lnSpc>
              <a:spcBef>
                <a:spcPct val="0"/>
              </a:spcBef>
              <a:buFont typeface="+mj-lt"/>
              <a:buAutoNum type="arabicPeriod" startAt="7"/>
            </a:pPr>
            <a:r>
              <a:rPr lang="en-US" sz="4300" b="1" spc="-5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Figures of merit: Q, R/Q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73AACD6-F580-17CB-5DC5-8DC29C01DA67}"/>
              </a:ext>
            </a:extLst>
          </p:cNvPr>
          <p:cNvSpPr txBox="1"/>
          <p:nvPr/>
        </p:nvSpPr>
        <p:spPr>
          <a:xfrm>
            <a:off x="9408981" y="2106607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2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478928-B35F-057B-063D-E76A29E948B4}"/>
              </a:ext>
            </a:extLst>
          </p:cNvPr>
          <p:cNvSpPr txBox="1"/>
          <p:nvPr/>
        </p:nvSpPr>
        <p:spPr>
          <a:xfrm>
            <a:off x="152400" y="1048594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the Result Template, the </a:t>
            </a:r>
            <a:r>
              <a:rPr lang="en-US" b="1" dirty="0">
                <a:solidFill>
                  <a:srgbClr val="FF0000"/>
                </a:solidFill>
              </a:rPr>
              <a:t>R-over-Q</a:t>
            </a:r>
            <a:r>
              <a:rPr lang="en-US" dirty="0"/>
              <a:t> can be evaluated: 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975AB3D-2CDE-9706-E603-EC9DBBC017F0}"/>
              </a:ext>
            </a:extLst>
          </p:cNvPr>
          <p:cNvSpPr txBox="1"/>
          <p:nvPr/>
        </p:nvSpPr>
        <p:spPr>
          <a:xfrm>
            <a:off x="4241249" y="4248656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1</a:t>
            </a:r>
            <a:endParaRPr lang="en-GB" sz="2000" b="1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5BEAE1C-068A-0AC4-2979-28D55DCF57CE}"/>
              </a:ext>
            </a:extLst>
          </p:cNvPr>
          <p:cNvCxnSpPr>
            <a:cxnSpLocks/>
          </p:cNvCxnSpPr>
          <p:nvPr/>
        </p:nvCxnSpPr>
        <p:spPr>
          <a:xfrm flipV="1">
            <a:off x="5872655" y="2506717"/>
            <a:ext cx="3358055" cy="92228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8C83DFA-AFD7-DEB5-14F4-C6C1ABEC8D3A}"/>
                  </a:ext>
                </a:extLst>
              </p:cNvPr>
              <p:cNvSpPr txBox="1"/>
              <p:nvPr/>
            </p:nvSpPr>
            <p:spPr>
              <a:xfrm>
                <a:off x="9774620" y="2106607"/>
                <a:ext cx="1437863" cy="652102"/>
              </a:xfrm>
              <a:prstGeom prst="rect">
                <a:avLst/>
              </a:prstGeom>
              <a:solidFill>
                <a:srgbClr val="FFFF66"/>
              </a:solidFill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Q</m:t>
                          </m:r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=26</m:t>
                      </m:r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8C83DFA-AFD7-DEB5-14F4-C6C1ABEC8D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4620" y="2106607"/>
                <a:ext cx="1437863" cy="65210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A4A7AB5-5052-DA6D-3493-96F238CF3818}"/>
                  </a:ext>
                </a:extLst>
              </p:cNvPr>
              <p:cNvSpPr txBox="1"/>
              <p:nvPr/>
            </p:nvSpPr>
            <p:spPr>
              <a:xfrm>
                <a:off x="7994468" y="3492137"/>
                <a:ext cx="3709851" cy="1002519"/>
              </a:xfrm>
              <a:prstGeom prst="rect">
                <a:avLst/>
              </a:prstGeom>
              <a:solidFill>
                <a:srgbClr val="FFFF66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The actual R-over-Q of the cavity is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R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Q</m:t>
                            </m:r>
                          </m:den>
                        </m:f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4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it-IT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R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Q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𝑙𝑖𝑛𝑎𝑐</m:t>
                        </m:r>
                      </m:sub>
                    </m:sSub>
                    <m:r>
                      <a:rPr lang="it-IT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it-IT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13 </m:t>
                    </m:r>
                    <m:r>
                      <m:rPr>
                        <m:sty m:val="p"/>
                      </m:rPr>
                      <a:rPr lang="el-GR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A4A7AB5-5052-DA6D-3493-96F238CF38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4468" y="3492137"/>
                <a:ext cx="3709851" cy="1002519"/>
              </a:xfrm>
              <a:prstGeom prst="rect">
                <a:avLst/>
              </a:prstGeom>
              <a:blipFill>
                <a:blip r:embed="rId4"/>
                <a:stretch>
                  <a:fillRect l="-1314" t="-36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B684B1-A080-A33C-55E1-1A1F3F3C0CA8}"/>
                  </a:ext>
                </a:extLst>
              </p:cNvPr>
              <p:cNvSpPr txBox="1"/>
              <p:nvPr/>
            </p:nvSpPr>
            <p:spPr>
              <a:xfrm>
                <a:off x="8064136" y="5016137"/>
                <a:ext cx="330925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Normal conducting accelerating cavities R/Q </a:t>
                </a:r>
                <a14:m>
                  <m:oMath xmlns:m="http://schemas.openxmlformats.org/officeDocument/2006/math">
                    <m:r>
                      <a:rPr lang="it-IT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p>
                      <m:sSupPr>
                        <m:ctrlPr>
                          <a:rPr lang="it-IT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1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it-IT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B684B1-A080-A33C-55E1-1A1F3F3C0C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4136" y="5016137"/>
                <a:ext cx="3309257" cy="646331"/>
              </a:xfrm>
              <a:prstGeom prst="rect">
                <a:avLst/>
              </a:prstGeom>
              <a:blipFill>
                <a:blip r:embed="rId5"/>
                <a:stretch>
                  <a:fillRect l="-1657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10158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575C90-699C-A87B-0142-1E5F1FB056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09A670-2D68-23EF-D964-8A754E414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FF86E3-519A-A9D2-EC8C-485AA4551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866530-B36A-94CA-7363-5262172DB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31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E5F973-3BEC-E4D4-EA8F-1909C0302C3A}"/>
              </a:ext>
            </a:extLst>
          </p:cNvPr>
          <p:cNvSpPr txBox="1"/>
          <p:nvPr/>
        </p:nvSpPr>
        <p:spPr>
          <a:xfrm>
            <a:off x="1457012" y="139140"/>
            <a:ext cx="6096000" cy="6597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ct val="85000"/>
              </a:lnSpc>
              <a:spcBef>
                <a:spcPct val="0"/>
              </a:spcBef>
            </a:pPr>
            <a:r>
              <a:rPr lang="en-US" sz="4300" b="1" spc="-5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Additional exercises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4AFDD4-4F59-EAF3-1EC1-F7D28DB6ADF6}"/>
              </a:ext>
            </a:extLst>
          </p:cNvPr>
          <p:cNvSpPr txBox="1"/>
          <p:nvPr/>
        </p:nvSpPr>
        <p:spPr>
          <a:xfrm>
            <a:off x="152400" y="1182536"/>
            <a:ext cx="110600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Vary the cavity length and radius to test yourself in guessing the fundamental mode.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Try to change the material electrical conductivity to observe how the Q factor changes. What happens to the R/Q?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877809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E203F7-3944-59B3-B95E-EFB535B91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592670-CD7E-D592-232F-0F3BCD0D0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BBA4BE-CA90-D1EA-2D17-CF480344E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32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55E7AD-7E09-F9D5-6C17-781FECCF3A11}"/>
              </a:ext>
            </a:extLst>
          </p:cNvPr>
          <p:cNvSpPr txBox="1"/>
          <p:nvPr/>
        </p:nvSpPr>
        <p:spPr>
          <a:xfrm>
            <a:off x="4435098" y="139485"/>
            <a:ext cx="33218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spc="-50" dirty="0" err="1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References</a:t>
            </a:r>
            <a:endParaRPr lang="en-GB" sz="4800" b="1" spc="-5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88581E-6CFC-5A2B-CE97-7B50F0849EB0}"/>
              </a:ext>
            </a:extLst>
          </p:cNvPr>
          <p:cNvSpPr txBox="1"/>
          <p:nvPr/>
        </p:nvSpPr>
        <p:spPr>
          <a:xfrm>
            <a:off x="806017" y="1598850"/>
            <a:ext cx="10579964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000" dirty="0"/>
              <a:t>CST Studio Suite®, </a:t>
            </a:r>
            <a:r>
              <a:rPr lang="en-GB" sz="2000" dirty="0">
                <a:hlinkClick r:id="rId2"/>
              </a:rPr>
              <a:t>https://www.3ds.com/products/simulia/cst-studio-suite</a:t>
            </a:r>
            <a:endParaRPr lang="en-GB" sz="2000" dirty="0"/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Mostacci, A., </a:t>
            </a:r>
            <a:r>
              <a:rPr lang="en-GB" sz="2000" i="1" dirty="0"/>
              <a:t>“Introduction to RF”, </a:t>
            </a:r>
            <a:r>
              <a:rPr lang="en-GB" sz="2000" dirty="0"/>
              <a:t>JUAS24, </a:t>
            </a:r>
            <a:r>
              <a:rPr lang="en-GB" sz="2000" dirty="0" err="1"/>
              <a:t>Archamps</a:t>
            </a:r>
            <a:r>
              <a:rPr lang="en-GB" sz="2000" dirty="0"/>
              <a:t>, February 2024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Vollinger, C. et Wendt, M., </a:t>
            </a:r>
            <a:r>
              <a:rPr lang="en-GB" sz="2000" i="1" dirty="0"/>
              <a:t>“RF Engineering”, </a:t>
            </a:r>
            <a:r>
              <a:rPr lang="en-GB" sz="2000" dirty="0"/>
              <a:t>JUAS24, </a:t>
            </a:r>
            <a:r>
              <a:rPr lang="en-GB" sz="2000" dirty="0" err="1"/>
              <a:t>Archamps</a:t>
            </a:r>
            <a:r>
              <a:rPr lang="en-GB" sz="2000" dirty="0"/>
              <a:t>, February 2024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err="1"/>
              <a:t>Pozar</a:t>
            </a:r>
            <a:r>
              <a:rPr lang="en-GB" sz="2000" dirty="0"/>
              <a:t>, D. M., </a:t>
            </a:r>
            <a:r>
              <a:rPr lang="en-GB" sz="2000" i="1" dirty="0"/>
              <a:t>“Microwave Engineering”, </a:t>
            </a:r>
            <a:r>
              <a:rPr lang="en-GB" sz="2000" dirty="0"/>
              <a:t>4th edition, Wiley and sons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Wendt, M., </a:t>
            </a:r>
            <a:r>
              <a:rPr lang="en-GB" sz="2000" i="1" dirty="0"/>
              <a:t>“RF Training: Numerical Analysis”</a:t>
            </a:r>
            <a:r>
              <a:rPr lang="en-GB" sz="2000" dirty="0"/>
              <a:t>, CAS Advanced, </a:t>
            </a:r>
            <a:r>
              <a:rPr lang="en-GB" sz="2000" dirty="0" err="1"/>
              <a:t>Sevrier</a:t>
            </a:r>
            <a:r>
              <a:rPr lang="en-GB" sz="2000" dirty="0"/>
              <a:t>, November 2022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err="1"/>
              <a:t>Udongwo</a:t>
            </a:r>
            <a:r>
              <a:rPr lang="en-GB" sz="2000" dirty="0"/>
              <a:t>, S. et al., “Numerical Simulations”, CAS 2023, RF for Accelerators, Berlin, June 2023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Migliorati, M., “Simulation of a Pillbox cavity with CST”, JUAS18, </a:t>
            </a:r>
            <a:r>
              <a:rPr lang="en-GB" sz="2000" dirty="0" err="1"/>
              <a:t>Archamps</a:t>
            </a:r>
            <a:r>
              <a:rPr lang="en-GB" sz="2000" dirty="0"/>
              <a:t>, February 2018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CST Studio Suite® 2024 Help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40438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2E2FB316-074D-872D-9294-576E4EF12F7C}"/>
              </a:ext>
            </a:extLst>
          </p:cNvPr>
          <p:cNvSpPr/>
          <p:nvPr/>
        </p:nvSpPr>
        <p:spPr>
          <a:xfrm>
            <a:off x="1155560" y="1708220"/>
            <a:ext cx="10018207" cy="70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0AEC89-DF37-C10B-F864-500CC0022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9E844-D55B-8666-F3C8-50291CA1F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225A1-8922-9A2C-5076-9EA4F5E34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4</a:t>
            </a:fld>
            <a:endParaRPr lang="en-GB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7382375-3E26-D954-612C-BF5429056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0128" y="0"/>
            <a:ext cx="1941871" cy="1213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A8E7028-904B-66BC-BB91-9093D931829F}"/>
              </a:ext>
            </a:extLst>
          </p:cNvPr>
          <p:cNvSpPr txBox="1">
            <a:spLocks/>
          </p:cNvSpPr>
          <p:nvPr/>
        </p:nvSpPr>
        <p:spPr>
          <a:xfrm>
            <a:off x="1425677" y="28995"/>
            <a:ext cx="10058400" cy="7359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914400" indent="-914400">
              <a:buFont typeface="+mj-lt"/>
              <a:buAutoNum type="arabicPeriod"/>
            </a:pPr>
            <a:r>
              <a:rPr lang="en-US" sz="4000" b="1" dirty="0">
                <a:solidFill>
                  <a:schemeClr val="accent1"/>
                </a:solidFill>
              </a:rPr>
              <a:t>CST Studio Suite: the Eigenmode solver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6B575CB-A125-8451-0F90-7D534BBB7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25677" cy="85540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309D83C-DDFB-6056-1675-F2A05A9A2A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8" y="855406"/>
            <a:ext cx="9080596" cy="548496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0F71FBE-09C7-E25D-3727-1A42326000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0519" y="1401171"/>
            <a:ext cx="6971471" cy="481978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58E7F061-8BC9-8A87-5813-7B10C22052E1}"/>
              </a:ext>
            </a:extLst>
          </p:cNvPr>
          <p:cNvSpPr/>
          <p:nvPr/>
        </p:nvSpPr>
        <p:spPr>
          <a:xfrm>
            <a:off x="1241571" y="1409350"/>
            <a:ext cx="604007" cy="60400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1B0F7F0-D307-9B5F-8EB8-C9FAB026953F}"/>
              </a:ext>
            </a:extLst>
          </p:cNvPr>
          <p:cNvCxnSpPr>
            <a:cxnSpLocks/>
          </p:cNvCxnSpPr>
          <p:nvPr/>
        </p:nvCxnSpPr>
        <p:spPr>
          <a:xfrm flipV="1">
            <a:off x="3447875" y="2644241"/>
            <a:ext cx="2776756" cy="139086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40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0AEC89-DF37-C10B-F864-500CC0022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9E844-D55B-8666-F3C8-50291CA1F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225A1-8922-9A2C-5076-9EA4F5E34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5</a:t>
            </a:fld>
            <a:endParaRPr lang="en-GB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7382375-3E26-D954-612C-BF5429056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0128" y="0"/>
            <a:ext cx="1941871" cy="1213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A8E7028-904B-66BC-BB91-9093D931829F}"/>
              </a:ext>
            </a:extLst>
          </p:cNvPr>
          <p:cNvSpPr txBox="1">
            <a:spLocks/>
          </p:cNvSpPr>
          <p:nvPr/>
        </p:nvSpPr>
        <p:spPr>
          <a:xfrm>
            <a:off x="1425677" y="28995"/>
            <a:ext cx="10058400" cy="7359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914400" indent="-914400">
              <a:buFont typeface="+mj-lt"/>
              <a:buAutoNum type="arabicPeriod"/>
            </a:pPr>
            <a:r>
              <a:rPr lang="en-US" sz="4000" b="1" dirty="0">
                <a:solidFill>
                  <a:schemeClr val="accent1"/>
                </a:solidFill>
              </a:rPr>
              <a:t>CST Studio Suite: the Eigenmode solver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6B575CB-A125-8451-0F90-7D534BBB7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25677" cy="85540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0D32EF2-2F97-AD7C-0D87-8F0D52706E00}"/>
              </a:ext>
            </a:extLst>
          </p:cNvPr>
          <p:cNvSpPr/>
          <p:nvPr/>
        </p:nvSpPr>
        <p:spPr>
          <a:xfrm>
            <a:off x="1155560" y="1708220"/>
            <a:ext cx="10018207" cy="70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36C64D-19DA-2828-B94D-290F806303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17242"/>
            <a:ext cx="5694172" cy="393671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5FD46EA-C496-D91E-0A3E-4D47C40D31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1875" y="917242"/>
            <a:ext cx="5740962" cy="33386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25E4465-AE2E-545A-D3B7-D4DB504CD47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3998"/>
          <a:stretch/>
        </p:blipFill>
        <p:spPr>
          <a:xfrm>
            <a:off x="9216316" y="935768"/>
            <a:ext cx="2912204" cy="437671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6B1AA9D-54E1-9E25-7B2F-3493DE9F8F20}"/>
              </a:ext>
            </a:extLst>
          </p:cNvPr>
          <p:cNvSpPr txBox="1"/>
          <p:nvPr/>
        </p:nvSpPr>
        <p:spPr>
          <a:xfrm>
            <a:off x="1797795" y="1561482"/>
            <a:ext cx="25167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0F0369-FBF2-6F5A-FE5D-E70348FEB2BE}"/>
              </a:ext>
            </a:extLst>
          </p:cNvPr>
          <p:cNvSpPr txBox="1"/>
          <p:nvPr/>
        </p:nvSpPr>
        <p:spPr>
          <a:xfrm>
            <a:off x="4048751" y="1383235"/>
            <a:ext cx="25167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C88238-9D5D-241A-A49C-B056E507D894}"/>
              </a:ext>
            </a:extLst>
          </p:cNvPr>
          <p:cNvSpPr txBox="1"/>
          <p:nvPr/>
        </p:nvSpPr>
        <p:spPr>
          <a:xfrm>
            <a:off x="11032258" y="1072800"/>
            <a:ext cx="251670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A02906E-51BA-D44F-1348-A162E12C4C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24112" y="2813570"/>
            <a:ext cx="5037412" cy="348265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1BF876B-D8EC-0C9E-E36A-5EA7D88F2CAE}"/>
              </a:ext>
            </a:extLst>
          </p:cNvPr>
          <p:cNvSpPr txBox="1"/>
          <p:nvPr/>
        </p:nvSpPr>
        <p:spPr>
          <a:xfrm>
            <a:off x="7518977" y="5461564"/>
            <a:ext cx="284649" cy="4001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4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914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0D32EF2-2F97-AD7C-0D87-8F0D52706E00}"/>
              </a:ext>
            </a:extLst>
          </p:cNvPr>
          <p:cNvSpPr/>
          <p:nvPr/>
        </p:nvSpPr>
        <p:spPr>
          <a:xfrm>
            <a:off x="1155560" y="1708220"/>
            <a:ext cx="10018207" cy="70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58BA4428-262D-458C-A35D-3D74556D1B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518" y="881157"/>
            <a:ext cx="9266886" cy="545287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0AEC89-DF37-C10B-F864-500CC0022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9E844-D55B-8666-F3C8-50291CA1F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225A1-8922-9A2C-5076-9EA4F5E34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6</a:t>
            </a:fld>
            <a:endParaRPr lang="en-GB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7382375-3E26-D954-612C-BF5429056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0128" y="0"/>
            <a:ext cx="1941871" cy="1213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A8E7028-904B-66BC-BB91-9093D931829F}"/>
              </a:ext>
            </a:extLst>
          </p:cNvPr>
          <p:cNvSpPr txBox="1">
            <a:spLocks/>
          </p:cNvSpPr>
          <p:nvPr/>
        </p:nvSpPr>
        <p:spPr>
          <a:xfrm>
            <a:off x="1425677" y="28995"/>
            <a:ext cx="10058400" cy="7359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914400" indent="-914400">
              <a:buFont typeface="+mj-lt"/>
              <a:buAutoNum type="arabicPeriod"/>
            </a:pPr>
            <a:r>
              <a:rPr lang="en-US" sz="4000" b="1" dirty="0">
                <a:solidFill>
                  <a:schemeClr val="accent1"/>
                </a:solidFill>
              </a:rPr>
              <a:t>CST Studio Suite: the Eigenmode solver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6B575CB-A125-8451-0F90-7D534BBB7C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425677" cy="85540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0137C12-DF1B-2C5C-6C9D-889E924D24F4}"/>
              </a:ext>
            </a:extLst>
          </p:cNvPr>
          <p:cNvSpPr/>
          <p:nvPr/>
        </p:nvSpPr>
        <p:spPr>
          <a:xfrm>
            <a:off x="1003946" y="971578"/>
            <a:ext cx="407444" cy="259387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FA6E7F-35B0-34D2-FFDC-D639C170511B}"/>
              </a:ext>
            </a:extLst>
          </p:cNvPr>
          <p:cNvSpPr txBox="1"/>
          <p:nvPr/>
        </p:nvSpPr>
        <p:spPr>
          <a:xfrm>
            <a:off x="405497" y="5718497"/>
            <a:ext cx="5211318" cy="400110"/>
          </a:xfrm>
          <a:prstGeom prst="rect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dirty="0"/>
              <a:t>Save the project with the name ‘Cavity-JUAS25’</a:t>
            </a:r>
            <a:endParaRPr lang="en-GB" sz="2000" dirty="0"/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CE6745DC-00F6-D763-B886-58E1ABB42EE4}"/>
              </a:ext>
            </a:extLst>
          </p:cNvPr>
          <p:cNvCxnSpPr>
            <a:cxnSpLocks/>
          </p:cNvCxnSpPr>
          <p:nvPr/>
        </p:nvCxnSpPr>
        <p:spPr>
          <a:xfrm rot="10800000" flipV="1">
            <a:off x="530280" y="1101271"/>
            <a:ext cx="473666" cy="4626636"/>
          </a:xfrm>
          <a:prstGeom prst="bentConnector2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505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9FC6BC43-58FD-CEDB-9172-9F573E189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3392"/>
            <a:ext cx="3990119" cy="238284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B9F7FA5-E965-2C88-C5C8-279CB66B431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55560" y="1708220"/>
            <a:ext cx="10018207" cy="70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E33164-F882-AE0B-4226-32426D6DD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983" y="24254"/>
            <a:ext cx="10058400" cy="838200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2"/>
            </a:pPr>
            <a:r>
              <a:rPr lang="en-US" sz="4300" b="1" dirty="0">
                <a:solidFill>
                  <a:schemeClr val="accent1"/>
                </a:solidFill>
              </a:rPr>
              <a:t>Model geometry</a:t>
            </a:r>
            <a:endParaRPr lang="en-GB" sz="4300" b="1" dirty="0">
              <a:solidFill>
                <a:schemeClr val="accent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B8277E-722D-587C-7052-D0C1FF4AA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920C6-8DBA-BE80-03BD-9CB5A396A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4D240-46A6-6D30-31D9-67F99CA46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7</a:t>
            </a:fld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36C8B10-AE62-5CF1-6BB7-64697D221AAB}"/>
              </a:ext>
            </a:extLst>
          </p:cNvPr>
          <p:cNvCxnSpPr>
            <a:cxnSpLocks/>
          </p:cNvCxnSpPr>
          <p:nvPr/>
        </p:nvCxnSpPr>
        <p:spPr>
          <a:xfrm>
            <a:off x="770768" y="3977331"/>
            <a:ext cx="2241410" cy="9289"/>
          </a:xfrm>
          <a:prstGeom prst="straightConnector1">
            <a:avLst/>
          </a:prstGeom>
          <a:ln w="38100"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A6FF561-6AE7-6E9F-A851-EC8725AA56AB}"/>
              </a:ext>
            </a:extLst>
          </p:cNvPr>
          <p:cNvCxnSpPr>
            <a:cxnSpLocks/>
          </p:cNvCxnSpPr>
          <p:nvPr/>
        </p:nvCxnSpPr>
        <p:spPr>
          <a:xfrm flipV="1">
            <a:off x="818319" y="1778558"/>
            <a:ext cx="35786" cy="2109155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EA74BB2-17B7-C214-099B-33F078B98241}"/>
              </a:ext>
            </a:extLst>
          </p:cNvPr>
          <p:cNvCxnSpPr>
            <a:cxnSpLocks/>
          </p:cNvCxnSpPr>
          <p:nvPr/>
        </p:nvCxnSpPr>
        <p:spPr>
          <a:xfrm flipV="1">
            <a:off x="3686185" y="2491008"/>
            <a:ext cx="0" cy="684253"/>
          </a:xfrm>
          <a:prstGeom prst="straightConnector1">
            <a:avLst/>
          </a:prstGeom>
          <a:ln w="28575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E1B19F9-8353-2C26-2CFC-14AF91CE0C03}"/>
              </a:ext>
            </a:extLst>
          </p:cNvPr>
          <p:cNvCxnSpPr>
            <a:cxnSpLocks/>
          </p:cNvCxnSpPr>
          <p:nvPr/>
        </p:nvCxnSpPr>
        <p:spPr>
          <a:xfrm>
            <a:off x="2969985" y="3264116"/>
            <a:ext cx="716200" cy="0"/>
          </a:xfrm>
          <a:prstGeom prst="straightConnector1">
            <a:avLst/>
          </a:prstGeom>
          <a:ln w="38100">
            <a:solidFill>
              <a:srgbClr val="66941C"/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E1CC1C15-B1A9-DF57-892F-B11E17A455EF}"/>
              </a:ext>
            </a:extLst>
          </p:cNvPr>
          <p:cNvSpPr txBox="1"/>
          <p:nvPr/>
        </p:nvSpPr>
        <p:spPr>
          <a:xfrm>
            <a:off x="4944770" y="1604423"/>
            <a:ext cx="2870534" cy="236988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u="sng" dirty="0">
                <a:solidFill>
                  <a:srgbClr val="C00000"/>
                </a:solidFill>
              </a:rPr>
              <a:t>Properties</a:t>
            </a:r>
            <a:r>
              <a:rPr lang="en-US" sz="2800" dirty="0"/>
              <a:t> </a:t>
            </a:r>
          </a:p>
          <a:p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B0F0"/>
                </a:solidFill>
              </a:rPr>
              <a:t>l_cavity = 310 mm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FF0000"/>
                </a:solidFill>
              </a:rPr>
              <a:t>d_cavity = 296 mm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B050"/>
                </a:solidFill>
              </a:rPr>
              <a:t>l_port = 92 mm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FFC000"/>
                </a:solidFill>
              </a:rPr>
              <a:t>d_port = 96 mm</a:t>
            </a:r>
            <a:endParaRPr lang="en-GB" sz="2400" dirty="0">
              <a:solidFill>
                <a:srgbClr val="FFC00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3105BB2-476B-CAFD-E321-E1907E2F9C16}"/>
              </a:ext>
            </a:extLst>
          </p:cNvPr>
          <p:cNvSpPr txBox="1"/>
          <p:nvPr/>
        </p:nvSpPr>
        <p:spPr>
          <a:xfrm>
            <a:off x="466074" y="4766919"/>
            <a:ext cx="44457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What is the fundamental mode?</a:t>
            </a:r>
          </a:p>
          <a:p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>
                <a:solidFill>
                  <a:srgbClr val="FF0000"/>
                </a:solidFill>
              </a:rPr>
              <a:t>Is this a pillbox cavity?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412086-8D1F-C6CD-B830-F93820B41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0128" y="0"/>
            <a:ext cx="1941871" cy="1213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2F9550-D06B-E689-8984-B85BC004B3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425677" cy="8554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E1DFE6-5BBA-75FE-0952-465B8D9AC6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2453" y="1047740"/>
            <a:ext cx="3591600" cy="381247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1772FCF-8006-FBD1-B5D3-82DFB083C77E}"/>
              </a:ext>
            </a:extLst>
          </p:cNvPr>
          <p:cNvSpPr txBox="1"/>
          <p:nvPr/>
        </p:nvSpPr>
        <p:spPr>
          <a:xfrm>
            <a:off x="9081680" y="862454"/>
            <a:ext cx="38193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</a:t>
            </a:r>
            <a:r>
              <a:rPr lang="en-GB" sz="1100" dirty="0"/>
              <a:t> </a:t>
            </a:r>
            <a:r>
              <a:rPr lang="en-GB" sz="1100" dirty="0" err="1"/>
              <a:t>Pozar</a:t>
            </a:r>
            <a:r>
              <a:rPr lang="en-GB" sz="1100" dirty="0"/>
              <a:t>, Microwave engineering, 4th ed., Wiley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4715E8F-56B1-B7ED-B85F-D8DDC730FD47}"/>
              </a:ext>
            </a:extLst>
          </p:cNvPr>
          <p:cNvCxnSpPr>
            <a:cxnSpLocks/>
          </p:cNvCxnSpPr>
          <p:nvPr/>
        </p:nvCxnSpPr>
        <p:spPr>
          <a:xfrm flipH="1">
            <a:off x="9814288" y="4890669"/>
            <a:ext cx="435840" cy="38764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53419C5-7181-A88B-2F91-6C42B0F88249}"/>
              </a:ext>
            </a:extLst>
          </p:cNvPr>
          <p:cNvSpPr txBox="1"/>
          <p:nvPr/>
        </p:nvSpPr>
        <p:spPr>
          <a:xfrm>
            <a:off x="1352433" y="2550075"/>
            <a:ext cx="875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00CC"/>
                </a:solidFill>
              </a:rPr>
              <a:t>cavity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E81AC1-40A6-BB59-E094-E3CCE31C08A8}"/>
              </a:ext>
            </a:extLst>
          </p:cNvPr>
          <p:cNvSpPr txBox="1"/>
          <p:nvPr/>
        </p:nvSpPr>
        <p:spPr>
          <a:xfrm>
            <a:off x="2969985" y="2552874"/>
            <a:ext cx="875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00CC"/>
                </a:solidFill>
              </a:rPr>
              <a:t>port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9ADD9D-454D-FA80-B074-B6355F715D66}"/>
              </a:ext>
            </a:extLst>
          </p:cNvPr>
          <p:cNvSpPr txBox="1"/>
          <p:nvPr/>
        </p:nvSpPr>
        <p:spPr>
          <a:xfrm>
            <a:off x="77850" y="2552042"/>
            <a:ext cx="875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00CC"/>
                </a:solidFill>
              </a:rPr>
              <a:t>port</a:t>
            </a:r>
          </a:p>
        </p:txBody>
      </p:sp>
      <p:sp>
        <p:nvSpPr>
          <p:cNvPr id="38" name="Cylinder 37">
            <a:extLst>
              <a:ext uri="{FF2B5EF4-FFF2-40B4-BE49-F238E27FC236}">
                <a16:creationId xmlns:a16="http://schemas.microsoft.com/office/drawing/2014/main" id="{60F3291F-7CD7-26DC-D59C-0D040E1CD58B}"/>
              </a:ext>
            </a:extLst>
          </p:cNvPr>
          <p:cNvSpPr/>
          <p:nvPr/>
        </p:nvSpPr>
        <p:spPr>
          <a:xfrm rot="5400000">
            <a:off x="8796029" y="5275807"/>
            <a:ext cx="1312025" cy="724493"/>
          </a:xfrm>
          <a:prstGeom prst="can">
            <a:avLst>
              <a:gd name="adj" fmla="val 48282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9696624-C5B6-7437-1E0D-9806AB71154C}"/>
              </a:ext>
            </a:extLst>
          </p:cNvPr>
          <p:cNvCxnSpPr>
            <a:cxnSpLocks/>
          </p:cNvCxnSpPr>
          <p:nvPr/>
        </p:nvCxnSpPr>
        <p:spPr>
          <a:xfrm>
            <a:off x="9264100" y="4921128"/>
            <a:ext cx="374693" cy="1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4A4BDD87-B2D2-313F-3CF9-D27D861BCD8D}"/>
              </a:ext>
            </a:extLst>
          </p:cNvPr>
          <p:cNvSpPr txBox="1"/>
          <p:nvPr/>
        </p:nvSpPr>
        <p:spPr>
          <a:xfrm>
            <a:off x="9333745" y="4582253"/>
            <a:ext cx="195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h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E8B0328-7267-60B4-F1F0-7998D83412DC}"/>
              </a:ext>
            </a:extLst>
          </p:cNvPr>
          <p:cNvCxnSpPr>
            <a:cxnSpLocks/>
          </p:cNvCxnSpPr>
          <p:nvPr/>
        </p:nvCxnSpPr>
        <p:spPr>
          <a:xfrm>
            <a:off x="9642726" y="5002850"/>
            <a:ext cx="0" cy="66643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3FE81DC5-9B2D-7883-CF64-C079708F04B5}"/>
              </a:ext>
            </a:extLst>
          </p:cNvPr>
          <p:cNvSpPr txBox="1"/>
          <p:nvPr/>
        </p:nvSpPr>
        <p:spPr>
          <a:xfrm>
            <a:off x="9411833" y="5151399"/>
            <a:ext cx="195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</a:t>
            </a:r>
          </a:p>
        </p:txBody>
      </p:sp>
      <p:pic>
        <p:nvPicPr>
          <p:cNvPr id="52" name="Picture 51" descr="A qr code with black squares&#10;&#10;AI-generated content may be incorrect.">
            <a:extLst>
              <a:ext uri="{FF2B5EF4-FFF2-40B4-BE49-F238E27FC236}">
                <a16:creationId xmlns:a16="http://schemas.microsoft.com/office/drawing/2014/main" id="{216DA72A-0D7C-E47D-7E4E-EE5BF237BF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0057" y="4582253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76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B9F7FA5-E965-2C88-C5C8-279CB66B431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55560" y="1708220"/>
            <a:ext cx="10018207" cy="70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E33164-F882-AE0B-4226-32426D6DD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983" y="24254"/>
            <a:ext cx="10058400" cy="838200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2"/>
            </a:pPr>
            <a:r>
              <a:rPr lang="en-US" sz="4300" b="1" dirty="0">
                <a:solidFill>
                  <a:schemeClr val="accent1"/>
                </a:solidFill>
              </a:rPr>
              <a:t>Model geometry</a:t>
            </a:r>
            <a:endParaRPr lang="en-GB" sz="4300" b="1" dirty="0">
              <a:solidFill>
                <a:schemeClr val="accent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B8277E-722D-587C-7052-D0C1FF4AA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920C6-8DBA-BE80-03BD-9CB5A396A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4D240-46A6-6D30-31D9-67F99CA46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8</a:t>
            </a:fld>
            <a:endParaRPr lang="en-GB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EC8A781-545F-1E98-7707-053CEB18B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496" y="920118"/>
            <a:ext cx="2921441" cy="465414"/>
          </a:xfrm>
        </p:spPr>
        <p:txBody>
          <a:bodyPr/>
          <a:lstStyle/>
          <a:p>
            <a:r>
              <a:rPr lang="en-US" u="sng" dirty="0"/>
              <a:t>Let’s build the model…</a:t>
            </a: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C6C635-9279-740E-EC58-7949CA60EB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1511" y="992320"/>
            <a:ext cx="8961466" cy="533297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D67A4143-36BB-9493-92FD-E2E7994FDC28}"/>
              </a:ext>
            </a:extLst>
          </p:cNvPr>
          <p:cNvSpPr/>
          <p:nvPr/>
        </p:nvSpPr>
        <p:spPr>
          <a:xfrm>
            <a:off x="3341793" y="1154982"/>
            <a:ext cx="688784" cy="23927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A8B48CA-A608-011E-91D0-FA84471E25E9}"/>
              </a:ext>
            </a:extLst>
          </p:cNvPr>
          <p:cNvCxnSpPr>
            <a:cxnSpLocks/>
            <a:stCxn id="11" idx="6"/>
          </p:cNvCxnSpPr>
          <p:nvPr/>
        </p:nvCxnSpPr>
        <p:spPr>
          <a:xfrm>
            <a:off x="4030577" y="1274620"/>
            <a:ext cx="717311" cy="19184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B065F46D-68CC-7926-F7AE-F293791460CB}"/>
              </a:ext>
            </a:extLst>
          </p:cNvPr>
          <p:cNvSpPr/>
          <p:nvPr/>
        </p:nvSpPr>
        <p:spPr>
          <a:xfrm>
            <a:off x="4747888" y="1370540"/>
            <a:ext cx="226784" cy="22578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986992E-719C-AFA4-0D62-E392D30C1AEB}"/>
              </a:ext>
            </a:extLst>
          </p:cNvPr>
          <p:cNvSpPr txBox="1"/>
          <p:nvPr/>
        </p:nvSpPr>
        <p:spPr>
          <a:xfrm>
            <a:off x="5091911" y="1483433"/>
            <a:ext cx="6834155" cy="646331"/>
          </a:xfrm>
          <a:prstGeom prst="rect">
            <a:avLst/>
          </a:prstGeom>
          <a:solidFill>
            <a:srgbClr val="FFFF66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From </a:t>
            </a:r>
            <a:r>
              <a:rPr lang="en-US" dirty="0">
                <a:solidFill>
                  <a:srgbClr val="FF0000"/>
                </a:solidFill>
              </a:rPr>
              <a:t>Modeling</a:t>
            </a:r>
            <a:r>
              <a:rPr lang="en-US" dirty="0"/>
              <a:t>, select the </a:t>
            </a:r>
            <a:r>
              <a:rPr lang="en-US" dirty="0">
                <a:solidFill>
                  <a:srgbClr val="FF0000"/>
                </a:solidFill>
              </a:rPr>
              <a:t>cylindrical</a:t>
            </a:r>
            <a:r>
              <a:rPr lang="en-US" dirty="0"/>
              <a:t> shape.</a:t>
            </a:r>
          </a:p>
          <a:p>
            <a:r>
              <a:rPr lang="en-US" dirty="0"/>
              <a:t>Press </a:t>
            </a:r>
            <a:r>
              <a:rPr lang="en-US" b="1" dirty="0">
                <a:solidFill>
                  <a:srgbClr val="FF0000"/>
                </a:solidFill>
              </a:rPr>
              <a:t>ESC</a:t>
            </a:r>
            <a:r>
              <a:rPr lang="en-US" dirty="0"/>
              <a:t> to open a dialog box where the coordinates can be inserted. </a:t>
            </a:r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EDBEB69-2D75-488D-12BA-68DA562448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463" y="2462698"/>
            <a:ext cx="3076575" cy="3705225"/>
          </a:xfrm>
          <a:prstGeom prst="rect">
            <a:avLst/>
          </a:prstGeom>
          <a:ln w="28575">
            <a:solidFill>
              <a:srgbClr val="FF00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D7E55CC-14CA-D8C0-1209-0770821B214B}"/>
              </a:ext>
            </a:extLst>
          </p:cNvPr>
          <p:cNvSpPr txBox="1"/>
          <p:nvPr/>
        </p:nvSpPr>
        <p:spPr>
          <a:xfrm>
            <a:off x="367412" y="4156113"/>
            <a:ext cx="2424099" cy="92333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 symmetrically center the cylinder respect to the origin of the axis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45F5898-9DF0-59AF-CE87-D0DD0B4FBB02}"/>
              </a:ext>
            </a:extLst>
          </p:cNvPr>
          <p:cNvCxnSpPr>
            <a:cxnSpLocks/>
          </p:cNvCxnSpPr>
          <p:nvPr/>
        </p:nvCxnSpPr>
        <p:spPr>
          <a:xfrm>
            <a:off x="2785215" y="4651334"/>
            <a:ext cx="180194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CD8BA30-EC5F-A0FF-6564-B2C048A7CD4D}"/>
              </a:ext>
            </a:extLst>
          </p:cNvPr>
          <p:cNvSpPr txBox="1"/>
          <p:nvPr/>
        </p:nvSpPr>
        <p:spPr>
          <a:xfrm>
            <a:off x="5566147" y="1089954"/>
            <a:ext cx="297757" cy="40011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1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3562D7D-BA41-AB7B-CEFB-FD5C30970F98}"/>
              </a:ext>
            </a:extLst>
          </p:cNvPr>
          <p:cNvSpPr txBox="1"/>
          <p:nvPr/>
        </p:nvSpPr>
        <p:spPr>
          <a:xfrm>
            <a:off x="5202791" y="2512430"/>
            <a:ext cx="251670" cy="369332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B51F5D4-D13A-A94B-701C-826C12D767A8}"/>
              </a:ext>
            </a:extLst>
          </p:cNvPr>
          <p:cNvSpPr txBox="1"/>
          <p:nvPr/>
        </p:nvSpPr>
        <p:spPr>
          <a:xfrm>
            <a:off x="72821" y="5731759"/>
            <a:ext cx="2650532" cy="36933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Select material as vacuum 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7F1FB2E-94E2-AD95-08B5-40277357391C}"/>
              </a:ext>
            </a:extLst>
          </p:cNvPr>
          <p:cNvCxnSpPr>
            <a:cxnSpLocks/>
          </p:cNvCxnSpPr>
          <p:nvPr/>
        </p:nvCxnSpPr>
        <p:spPr>
          <a:xfrm>
            <a:off x="2723353" y="5916425"/>
            <a:ext cx="180194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29FE7D12-0C75-6516-9D40-BC954A6C5C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5903" y="3564968"/>
            <a:ext cx="3248025" cy="1514475"/>
          </a:xfrm>
          <a:prstGeom prst="rect">
            <a:avLst/>
          </a:prstGeom>
          <a:ln w="28575"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B5B6C275-DB3D-BF1D-CA56-E79ACD78B73F}"/>
              </a:ext>
            </a:extLst>
          </p:cNvPr>
          <p:cNvSpPr txBox="1"/>
          <p:nvPr/>
        </p:nvSpPr>
        <p:spPr>
          <a:xfrm>
            <a:off x="7639056" y="2598641"/>
            <a:ext cx="3862250" cy="92333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1800" dirty="0"/>
              <a:t>When typing a variable, a new window will pop up and you will be able to select the </a:t>
            </a:r>
            <a:r>
              <a:rPr lang="en-US" sz="1800" dirty="0">
                <a:solidFill>
                  <a:srgbClr val="FF0000"/>
                </a:solidFill>
              </a:rPr>
              <a:t>variable type</a:t>
            </a:r>
            <a:r>
              <a:rPr lang="en-US" sz="1800" dirty="0"/>
              <a:t>, </a:t>
            </a:r>
            <a:r>
              <a:rPr lang="en-US" sz="1800" dirty="0">
                <a:solidFill>
                  <a:srgbClr val="FF0000"/>
                </a:solidFill>
              </a:rPr>
              <a:t>unit</a:t>
            </a:r>
            <a:r>
              <a:rPr lang="en-US" sz="1800" dirty="0"/>
              <a:t> and </a:t>
            </a:r>
            <a:r>
              <a:rPr lang="en-US" sz="1800" dirty="0">
                <a:solidFill>
                  <a:srgbClr val="FF0000"/>
                </a:solidFill>
              </a:rPr>
              <a:t>value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60F8A1D-8899-6773-16F6-2103352DF3F5}"/>
              </a:ext>
            </a:extLst>
          </p:cNvPr>
          <p:cNvSpPr txBox="1"/>
          <p:nvPr/>
        </p:nvSpPr>
        <p:spPr>
          <a:xfrm>
            <a:off x="9228246" y="3630900"/>
            <a:ext cx="251670" cy="369332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983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B9F7FA5-E965-2C88-C5C8-279CB66B431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55560" y="1708220"/>
            <a:ext cx="10018207" cy="70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E33164-F882-AE0B-4226-32426D6DD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169" y="0"/>
            <a:ext cx="10058400" cy="838200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 startAt="2"/>
            </a:pPr>
            <a:r>
              <a:rPr lang="en-US" sz="4300" dirty="0">
                <a:solidFill>
                  <a:schemeClr val="accent1"/>
                </a:solidFill>
              </a:rPr>
              <a:t>Model geometry</a:t>
            </a:r>
            <a:endParaRPr lang="en-GB" sz="4300" dirty="0">
              <a:solidFill>
                <a:schemeClr val="accent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B8277E-722D-587C-7052-D0C1FF4AA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21/02/2025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920C6-8DBA-BE80-03BD-9CB5A396A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JUAS 2025  -  RF Tutorial                      Michela Neroni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4D240-46A6-6D30-31D9-67F99CA46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9</a:t>
            </a:fld>
            <a:endParaRPr lang="en-GB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EC8A781-545F-1E98-7707-053CEB18B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327" y="854959"/>
            <a:ext cx="10058400" cy="4023360"/>
          </a:xfrm>
        </p:spPr>
        <p:txBody>
          <a:bodyPr/>
          <a:lstStyle/>
          <a:p>
            <a:r>
              <a:rPr lang="en-US" u="sng" dirty="0"/>
              <a:t>Let’s build the model…</a:t>
            </a:r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A03238-66C6-A8D1-4ADF-81C1F29053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8883" y="939567"/>
            <a:ext cx="8975704" cy="53956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799DF3F-0D4F-17F2-3674-5A76AE1CA251}"/>
              </a:ext>
            </a:extLst>
          </p:cNvPr>
          <p:cNvSpPr txBox="1"/>
          <p:nvPr/>
        </p:nvSpPr>
        <p:spPr>
          <a:xfrm>
            <a:off x="4665830" y="1683126"/>
            <a:ext cx="420288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highlight>
                  <a:srgbClr val="FFFF00"/>
                </a:highlight>
              </a:rPr>
              <a:t>Spacebar</a:t>
            </a:r>
            <a:r>
              <a:rPr lang="en-US" dirty="0"/>
              <a:t> to fit the full model into the view 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A7EB2E-1503-B971-2698-6DFCF7D98FFF}"/>
              </a:ext>
            </a:extLst>
          </p:cNvPr>
          <p:cNvSpPr txBox="1"/>
          <p:nvPr/>
        </p:nvSpPr>
        <p:spPr>
          <a:xfrm>
            <a:off x="137327" y="1544626"/>
            <a:ext cx="2572317" cy="64633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You can access the cavity geometry here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5566E8B-3541-15C1-FF5E-B4830F804E0D}"/>
              </a:ext>
            </a:extLst>
          </p:cNvPr>
          <p:cNvCxnSpPr>
            <a:cxnSpLocks/>
          </p:cNvCxnSpPr>
          <p:nvPr/>
        </p:nvCxnSpPr>
        <p:spPr>
          <a:xfrm>
            <a:off x="1661020" y="1979802"/>
            <a:ext cx="1191237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4045EEF4-6400-F832-B96D-01372C7F128E}"/>
              </a:ext>
            </a:extLst>
          </p:cNvPr>
          <p:cNvSpPr/>
          <p:nvPr/>
        </p:nvSpPr>
        <p:spPr>
          <a:xfrm>
            <a:off x="2840275" y="1803652"/>
            <a:ext cx="565655" cy="2980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AE77503-29FF-939D-84FE-CB35712832BE}"/>
              </a:ext>
            </a:extLst>
          </p:cNvPr>
          <p:cNvSpPr txBox="1"/>
          <p:nvPr/>
        </p:nvSpPr>
        <p:spPr>
          <a:xfrm>
            <a:off x="33555" y="5474678"/>
            <a:ext cx="3884103" cy="646331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r>
              <a:rPr lang="en-US" dirty="0"/>
              <a:t>You can access and modify the created variables under the Parameter List</a:t>
            </a:r>
            <a:endParaRPr lang="en-GB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F46ED7F-A1CB-B0E4-27B1-B83E7763C527}"/>
              </a:ext>
            </a:extLst>
          </p:cNvPr>
          <p:cNvCxnSpPr>
            <a:cxnSpLocks/>
          </p:cNvCxnSpPr>
          <p:nvPr/>
        </p:nvCxnSpPr>
        <p:spPr>
          <a:xfrm>
            <a:off x="3405930" y="5918433"/>
            <a:ext cx="478173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FFBDC0D7-C0FA-D2E5-06B3-1BC047C6C9FF}"/>
              </a:ext>
            </a:extLst>
          </p:cNvPr>
          <p:cNvSpPr/>
          <p:nvPr/>
        </p:nvSpPr>
        <p:spPr>
          <a:xfrm>
            <a:off x="3943342" y="5646972"/>
            <a:ext cx="3950697" cy="39338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27EFAB4-BD41-AFAA-60B6-5A792A59487C}"/>
              </a:ext>
            </a:extLst>
          </p:cNvPr>
          <p:cNvCxnSpPr>
            <a:cxnSpLocks/>
          </p:cNvCxnSpPr>
          <p:nvPr/>
        </p:nvCxnSpPr>
        <p:spPr>
          <a:xfrm flipH="1">
            <a:off x="9423117" y="5232435"/>
            <a:ext cx="635283" cy="9982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0B1AA8A-9C4D-FFC9-BC10-8AFF09802A2C}"/>
              </a:ext>
            </a:extLst>
          </p:cNvPr>
          <p:cNvSpPr txBox="1"/>
          <p:nvPr/>
        </p:nvSpPr>
        <p:spPr>
          <a:xfrm>
            <a:off x="9253056" y="4679754"/>
            <a:ext cx="2415723" cy="646331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Click here to activate the rotation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48390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RFeng23_overview</Template>
  <TotalTime>22745</TotalTime>
  <Words>1826</Words>
  <Application>Microsoft Office PowerPoint</Application>
  <PresentationFormat>Widescreen</PresentationFormat>
  <Paragraphs>309</Paragraphs>
  <Slides>32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3ds</vt:lpstr>
      <vt:lpstr>Arial</vt:lpstr>
      <vt:lpstr>Calibri</vt:lpstr>
      <vt:lpstr>Calibri Light</vt:lpstr>
      <vt:lpstr>Cambria Math</vt:lpstr>
      <vt:lpstr>Wingdings</vt:lpstr>
      <vt:lpstr>Retrospect</vt:lpstr>
      <vt:lpstr>Eigenmodes simulation of a cylindrical resonator with CST</vt:lpstr>
      <vt:lpstr>Eigenmodes simulation of a cylindrical resonator with CST</vt:lpstr>
      <vt:lpstr>CST Studio Suite: the Eigenmode solver</vt:lpstr>
      <vt:lpstr>PowerPoint Presentation</vt:lpstr>
      <vt:lpstr>PowerPoint Presentation</vt:lpstr>
      <vt:lpstr>PowerPoint Presentation</vt:lpstr>
      <vt:lpstr>Model geometry</vt:lpstr>
      <vt:lpstr>Model geometry</vt:lpstr>
      <vt:lpstr>Model geometry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Eigenmode simulation of a Pill-Box cavity in HFSS</dc:title>
  <dc:creator>Michela Neroni</dc:creator>
  <cp:lastModifiedBy>Michela Neroni</cp:lastModifiedBy>
  <cp:revision>130</cp:revision>
  <dcterms:created xsi:type="dcterms:W3CDTF">2022-02-16T17:00:54Z</dcterms:created>
  <dcterms:modified xsi:type="dcterms:W3CDTF">2025-02-21T08:36:55Z</dcterms:modified>
</cp:coreProperties>
</file>