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37"/>
  </p:notesMasterIdLst>
  <p:sldIdLst>
    <p:sldId id="256" r:id="rId2"/>
    <p:sldId id="765" r:id="rId3"/>
    <p:sldId id="767" r:id="rId4"/>
    <p:sldId id="790" r:id="rId5"/>
    <p:sldId id="768" r:id="rId6"/>
    <p:sldId id="769" r:id="rId7"/>
    <p:sldId id="770" r:id="rId8"/>
    <p:sldId id="751" r:id="rId9"/>
    <p:sldId id="773" r:id="rId10"/>
    <p:sldId id="792" r:id="rId11"/>
    <p:sldId id="793" r:id="rId12"/>
    <p:sldId id="810" r:id="rId13"/>
    <p:sldId id="775" r:id="rId14"/>
    <p:sldId id="774" r:id="rId15"/>
    <p:sldId id="771" r:id="rId16"/>
    <p:sldId id="791" r:id="rId17"/>
    <p:sldId id="795" r:id="rId18"/>
    <p:sldId id="789" r:id="rId19"/>
    <p:sldId id="796" r:id="rId20"/>
    <p:sldId id="772" r:id="rId21"/>
    <p:sldId id="797" r:id="rId22"/>
    <p:sldId id="798" r:id="rId23"/>
    <p:sldId id="800" r:id="rId24"/>
    <p:sldId id="801" r:id="rId25"/>
    <p:sldId id="794" r:id="rId26"/>
    <p:sldId id="799" r:id="rId27"/>
    <p:sldId id="778" r:id="rId28"/>
    <p:sldId id="802" r:id="rId29"/>
    <p:sldId id="803" r:id="rId30"/>
    <p:sldId id="804" r:id="rId31"/>
    <p:sldId id="806" r:id="rId32"/>
    <p:sldId id="807" r:id="rId33"/>
    <p:sldId id="809" r:id="rId34"/>
    <p:sldId id="808" r:id="rId35"/>
    <p:sldId id="776" r:id="rId36"/>
  </p:sldIdLst>
  <p:sldSz cx="12192000" cy="6858000"/>
  <p:notesSz cx="6858000" cy="9144000"/>
  <p:defaultTex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1905"/>
  </p:normalViewPr>
  <p:slideViewPr>
    <p:cSldViewPr snapToGrid="0" snapToObjects="1">
      <p:cViewPr varScale="1">
        <p:scale>
          <a:sx n="147" d="100"/>
          <a:sy n="147" d="100"/>
        </p:scale>
        <p:origin x="774"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notesMaster" Target="notesMasters/notes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0C066FC-22B6-4A3C-8101-2DBD2E3317AE}" type="datetimeFigureOut">
              <a:rPr lang="en-GB" smtClean="0"/>
              <a:t>23/02/2025</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11824CB-F0CD-4D6B-952A-3EABD2D9047C}" type="slidenum">
              <a:rPr lang="en-GB" smtClean="0"/>
              <a:t>‹#›</a:t>
            </a:fld>
            <a:endParaRPr lang="en-GB"/>
          </a:p>
        </p:txBody>
      </p:sp>
    </p:spTree>
    <p:extLst>
      <p:ext uri="{BB962C8B-B14F-4D97-AF65-F5344CB8AC3E}">
        <p14:creationId xmlns:p14="http://schemas.microsoft.com/office/powerpoint/2010/main" val="14321596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a:t>
            </a:fld>
            <a:endParaRPr lang="en-US"/>
          </a:p>
        </p:txBody>
      </p:sp>
    </p:spTree>
    <p:extLst>
      <p:ext uri="{BB962C8B-B14F-4D97-AF65-F5344CB8AC3E}">
        <p14:creationId xmlns:p14="http://schemas.microsoft.com/office/powerpoint/2010/main" val="1187754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10</a:t>
            </a:fld>
            <a:endParaRPr lang="en-US"/>
          </a:p>
        </p:txBody>
      </p:sp>
    </p:spTree>
    <p:extLst>
      <p:ext uri="{BB962C8B-B14F-4D97-AF65-F5344CB8AC3E}">
        <p14:creationId xmlns:p14="http://schemas.microsoft.com/office/powerpoint/2010/main" val="255970522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11</a:t>
            </a:fld>
            <a:endParaRPr lang="en-US"/>
          </a:p>
        </p:txBody>
      </p:sp>
    </p:spTree>
    <p:extLst>
      <p:ext uri="{BB962C8B-B14F-4D97-AF65-F5344CB8AC3E}">
        <p14:creationId xmlns:p14="http://schemas.microsoft.com/office/powerpoint/2010/main" val="59642630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13</a:t>
            </a:fld>
            <a:endParaRPr lang="en-US"/>
          </a:p>
        </p:txBody>
      </p:sp>
    </p:spTree>
    <p:extLst>
      <p:ext uri="{BB962C8B-B14F-4D97-AF65-F5344CB8AC3E}">
        <p14:creationId xmlns:p14="http://schemas.microsoft.com/office/powerpoint/2010/main" val="303775417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14</a:t>
            </a:fld>
            <a:endParaRPr lang="en-US"/>
          </a:p>
        </p:txBody>
      </p:sp>
    </p:spTree>
    <p:extLst>
      <p:ext uri="{BB962C8B-B14F-4D97-AF65-F5344CB8AC3E}">
        <p14:creationId xmlns:p14="http://schemas.microsoft.com/office/powerpoint/2010/main" val="399829408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15</a:t>
            </a:fld>
            <a:endParaRPr lang="en-US"/>
          </a:p>
        </p:txBody>
      </p:sp>
    </p:spTree>
    <p:extLst>
      <p:ext uri="{BB962C8B-B14F-4D97-AF65-F5344CB8AC3E}">
        <p14:creationId xmlns:p14="http://schemas.microsoft.com/office/powerpoint/2010/main" val="278319508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16</a:t>
            </a:fld>
            <a:endParaRPr lang="en-US"/>
          </a:p>
        </p:txBody>
      </p:sp>
    </p:spTree>
    <p:extLst>
      <p:ext uri="{BB962C8B-B14F-4D97-AF65-F5344CB8AC3E}">
        <p14:creationId xmlns:p14="http://schemas.microsoft.com/office/powerpoint/2010/main" val="69227947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17</a:t>
            </a:fld>
            <a:endParaRPr lang="en-US"/>
          </a:p>
        </p:txBody>
      </p:sp>
    </p:spTree>
    <p:extLst>
      <p:ext uri="{BB962C8B-B14F-4D97-AF65-F5344CB8AC3E}">
        <p14:creationId xmlns:p14="http://schemas.microsoft.com/office/powerpoint/2010/main" val="24843190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18</a:t>
            </a:fld>
            <a:endParaRPr lang="en-US"/>
          </a:p>
        </p:txBody>
      </p:sp>
    </p:spTree>
    <p:extLst>
      <p:ext uri="{BB962C8B-B14F-4D97-AF65-F5344CB8AC3E}">
        <p14:creationId xmlns:p14="http://schemas.microsoft.com/office/powerpoint/2010/main" val="88117201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19</a:t>
            </a:fld>
            <a:endParaRPr lang="en-US"/>
          </a:p>
        </p:txBody>
      </p:sp>
    </p:spTree>
    <p:extLst>
      <p:ext uri="{BB962C8B-B14F-4D97-AF65-F5344CB8AC3E}">
        <p14:creationId xmlns:p14="http://schemas.microsoft.com/office/powerpoint/2010/main" val="9843378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20</a:t>
            </a:fld>
            <a:endParaRPr lang="en-US"/>
          </a:p>
        </p:txBody>
      </p:sp>
    </p:spTree>
    <p:extLst>
      <p:ext uri="{BB962C8B-B14F-4D97-AF65-F5344CB8AC3E}">
        <p14:creationId xmlns:p14="http://schemas.microsoft.com/office/powerpoint/2010/main" val="353199824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a:t>
            </a:fld>
            <a:endParaRPr lang="en-US"/>
          </a:p>
        </p:txBody>
      </p:sp>
    </p:spTree>
    <p:extLst>
      <p:ext uri="{BB962C8B-B14F-4D97-AF65-F5344CB8AC3E}">
        <p14:creationId xmlns:p14="http://schemas.microsoft.com/office/powerpoint/2010/main" val="35713987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21</a:t>
            </a:fld>
            <a:endParaRPr lang="en-US"/>
          </a:p>
        </p:txBody>
      </p:sp>
    </p:spTree>
    <p:extLst>
      <p:ext uri="{BB962C8B-B14F-4D97-AF65-F5344CB8AC3E}">
        <p14:creationId xmlns:p14="http://schemas.microsoft.com/office/powerpoint/2010/main" val="1624436763"/>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22</a:t>
            </a:fld>
            <a:endParaRPr lang="en-US"/>
          </a:p>
        </p:txBody>
      </p:sp>
    </p:spTree>
    <p:extLst>
      <p:ext uri="{BB962C8B-B14F-4D97-AF65-F5344CB8AC3E}">
        <p14:creationId xmlns:p14="http://schemas.microsoft.com/office/powerpoint/2010/main" val="163386646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23</a:t>
            </a:fld>
            <a:endParaRPr lang="en-US"/>
          </a:p>
        </p:txBody>
      </p:sp>
    </p:spTree>
    <p:extLst>
      <p:ext uri="{BB962C8B-B14F-4D97-AF65-F5344CB8AC3E}">
        <p14:creationId xmlns:p14="http://schemas.microsoft.com/office/powerpoint/2010/main" val="3475151298"/>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24</a:t>
            </a:fld>
            <a:endParaRPr lang="en-US"/>
          </a:p>
        </p:txBody>
      </p:sp>
    </p:spTree>
    <p:extLst>
      <p:ext uri="{BB962C8B-B14F-4D97-AF65-F5344CB8AC3E}">
        <p14:creationId xmlns:p14="http://schemas.microsoft.com/office/powerpoint/2010/main" val="19004063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25</a:t>
            </a:fld>
            <a:endParaRPr lang="en-US"/>
          </a:p>
        </p:txBody>
      </p:sp>
    </p:spTree>
    <p:extLst>
      <p:ext uri="{BB962C8B-B14F-4D97-AF65-F5344CB8AC3E}">
        <p14:creationId xmlns:p14="http://schemas.microsoft.com/office/powerpoint/2010/main" val="124881875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26</a:t>
            </a:fld>
            <a:endParaRPr lang="en-US"/>
          </a:p>
        </p:txBody>
      </p:sp>
    </p:spTree>
    <p:extLst>
      <p:ext uri="{BB962C8B-B14F-4D97-AF65-F5344CB8AC3E}">
        <p14:creationId xmlns:p14="http://schemas.microsoft.com/office/powerpoint/2010/main" val="9202770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27</a:t>
            </a:fld>
            <a:endParaRPr lang="en-US"/>
          </a:p>
        </p:txBody>
      </p:sp>
    </p:spTree>
    <p:extLst>
      <p:ext uri="{BB962C8B-B14F-4D97-AF65-F5344CB8AC3E}">
        <p14:creationId xmlns:p14="http://schemas.microsoft.com/office/powerpoint/2010/main" val="83248456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28</a:t>
            </a:fld>
            <a:endParaRPr lang="en-US"/>
          </a:p>
        </p:txBody>
      </p:sp>
    </p:spTree>
    <p:extLst>
      <p:ext uri="{BB962C8B-B14F-4D97-AF65-F5344CB8AC3E}">
        <p14:creationId xmlns:p14="http://schemas.microsoft.com/office/powerpoint/2010/main" val="344243049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29</a:t>
            </a:fld>
            <a:endParaRPr lang="en-US"/>
          </a:p>
        </p:txBody>
      </p:sp>
    </p:spTree>
    <p:extLst>
      <p:ext uri="{BB962C8B-B14F-4D97-AF65-F5344CB8AC3E}">
        <p14:creationId xmlns:p14="http://schemas.microsoft.com/office/powerpoint/2010/main" val="2477179424"/>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30</a:t>
            </a:fld>
            <a:endParaRPr lang="en-US"/>
          </a:p>
        </p:txBody>
      </p:sp>
    </p:spTree>
    <p:extLst>
      <p:ext uri="{BB962C8B-B14F-4D97-AF65-F5344CB8AC3E}">
        <p14:creationId xmlns:p14="http://schemas.microsoft.com/office/powerpoint/2010/main" val="32171162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a:t>
            </a:fld>
            <a:endParaRPr lang="en-US"/>
          </a:p>
        </p:txBody>
      </p:sp>
    </p:spTree>
    <p:extLst>
      <p:ext uri="{BB962C8B-B14F-4D97-AF65-F5344CB8AC3E}">
        <p14:creationId xmlns:p14="http://schemas.microsoft.com/office/powerpoint/2010/main" val="6166512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31</a:t>
            </a:fld>
            <a:endParaRPr lang="en-US"/>
          </a:p>
        </p:txBody>
      </p:sp>
    </p:spTree>
    <p:extLst>
      <p:ext uri="{BB962C8B-B14F-4D97-AF65-F5344CB8AC3E}">
        <p14:creationId xmlns:p14="http://schemas.microsoft.com/office/powerpoint/2010/main" val="131716635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32</a:t>
            </a:fld>
            <a:endParaRPr lang="en-US"/>
          </a:p>
        </p:txBody>
      </p:sp>
    </p:spTree>
    <p:extLst>
      <p:ext uri="{BB962C8B-B14F-4D97-AF65-F5344CB8AC3E}">
        <p14:creationId xmlns:p14="http://schemas.microsoft.com/office/powerpoint/2010/main" val="362737741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33</a:t>
            </a:fld>
            <a:endParaRPr lang="en-US"/>
          </a:p>
        </p:txBody>
      </p:sp>
    </p:spTree>
    <p:extLst>
      <p:ext uri="{BB962C8B-B14F-4D97-AF65-F5344CB8AC3E}">
        <p14:creationId xmlns:p14="http://schemas.microsoft.com/office/powerpoint/2010/main" val="424577183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34</a:t>
            </a:fld>
            <a:endParaRPr lang="en-US"/>
          </a:p>
        </p:txBody>
      </p:sp>
    </p:spTree>
    <p:extLst>
      <p:ext uri="{BB962C8B-B14F-4D97-AF65-F5344CB8AC3E}">
        <p14:creationId xmlns:p14="http://schemas.microsoft.com/office/powerpoint/2010/main" val="152062381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35</a:t>
            </a:fld>
            <a:endParaRPr lang="en-US"/>
          </a:p>
        </p:txBody>
      </p:sp>
    </p:spTree>
    <p:extLst>
      <p:ext uri="{BB962C8B-B14F-4D97-AF65-F5344CB8AC3E}">
        <p14:creationId xmlns:p14="http://schemas.microsoft.com/office/powerpoint/2010/main" val="336124741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4</a:t>
            </a:fld>
            <a:endParaRPr lang="en-US"/>
          </a:p>
        </p:txBody>
      </p:sp>
    </p:spTree>
    <p:extLst>
      <p:ext uri="{BB962C8B-B14F-4D97-AF65-F5344CB8AC3E}">
        <p14:creationId xmlns:p14="http://schemas.microsoft.com/office/powerpoint/2010/main" val="3368329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5</a:t>
            </a:fld>
            <a:endParaRPr lang="en-US"/>
          </a:p>
        </p:txBody>
      </p:sp>
    </p:spTree>
    <p:extLst>
      <p:ext uri="{BB962C8B-B14F-4D97-AF65-F5344CB8AC3E}">
        <p14:creationId xmlns:p14="http://schemas.microsoft.com/office/powerpoint/2010/main" val="950067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6</a:t>
            </a:fld>
            <a:endParaRPr lang="en-US"/>
          </a:p>
        </p:txBody>
      </p:sp>
    </p:spTree>
    <p:extLst>
      <p:ext uri="{BB962C8B-B14F-4D97-AF65-F5344CB8AC3E}">
        <p14:creationId xmlns:p14="http://schemas.microsoft.com/office/powerpoint/2010/main" val="222599090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7</a:t>
            </a:fld>
            <a:endParaRPr lang="en-US"/>
          </a:p>
        </p:txBody>
      </p:sp>
    </p:spTree>
    <p:extLst>
      <p:ext uri="{BB962C8B-B14F-4D97-AF65-F5344CB8AC3E}">
        <p14:creationId xmlns:p14="http://schemas.microsoft.com/office/powerpoint/2010/main" val="239743108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420688" y="1241425"/>
            <a:ext cx="5956300" cy="3351213"/>
          </a:xfrm>
          <a:prstGeom prst="rect">
            <a:avLst/>
          </a:prstGeom>
          <a:noFill/>
          <a:ln w="12700">
            <a:solidFill>
              <a:prstClr val="black"/>
            </a:solidFill>
          </a:ln>
        </p:spPr>
      </p:sp>
      <p:sp>
        <p:nvSpPr>
          <p:cNvPr id="3" name="Notes Placeholder 2"/>
          <p:cNvSpPr>
            <a:spLocks noGrp="1"/>
          </p:cNvSpPr>
          <p:nvPr>
            <p:ph type="body" idx="1"/>
          </p:nvPr>
        </p:nvSpPr>
        <p:spPr>
          <a:xfrm>
            <a:off x="679464" y="4778546"/>
            <a:ext cx="5438748" cy="3908459"/>
          </a:xfrm>
          <a:prstGeom prst="rect">
            <a:avLst/>
          </a:prstGeom>
        </p:spPr>
        <p:txBody>
          <a:bodyPr lIns="88230" tIns="44115" rIns="88230" bIns="44115"/>
          <a:lstStyle/>
          <a:p>
            <a:r>
              <a:rPr lang="en-US" dirty="0"/>
              <a:t>There are MANY ways to implement an RF </a:t>
            </a:r>
            <a:r>
              <a:rPr lang="en-US" dirty="0" err="1"/>
              <a:t>system..it</a:t>
            </a:r>
            <a:r>
              <a:rPr lang="en-US" dirty="0"/>
              <a:t> first good to know what we have in our toolbox and then select the best tool for the job to be </a:t>
            </a:r>
            <a:r>
              <a:rPr lang="en-US" dirty="0" err="1"/>
              <a:t>done..what</a:t>
            </a:r>
            <a:r>
              <a:rPr lang="en-US" dirty="0"/>
              <a:t> is beam loading? in short:  how much energy stored in the cavity is taken out by the </a:t>
            </a:r>
            <a:r>
              <a:rPr lang="en-US" dirty="0" err="1"/>
              <a:t>beam..per</a:t>
            </a:r>
            <a:r>
              <a:rPr lang="en-US" dirty="0"/>
              <a:t> passage..</a:t>
            </a:r>
            <a:endParaRPr lang="en-GB" dirty="0"/>
          </a:p>
        </p:txBody>
      </p:sp>
    </p:spTree>
    <p:extLst>
      <p:ext uri="{BB962C8B-B14F-4D97-AF65-F5344CB8AC3E}">
        <p14:creationId xmlns:p14="http://schemas.microsoft.com/office/powerpoint/2010/main" val="326909997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a:defRPr/>
            </a:pPr>
            <a:fld id="{7D693CF9-B178-43EF-BFFF-127C45C33E5C}" type="slidenum">
              <a:rPr lang="en-US" smtClean="0"/>
              <a:pPr>
                <a:defRPr/>
              </a:pPr>
              <a:t>9</a:t>
            </a:fld>
            <a:endParaRPr lang="en-US"/>
          </a:p>
        </p:txBody>
      </p:sp>
    </p:spTree>
    <p:extLst>
      <p:ext uri="{BB962C8B-B14F-4D97-AF65-F5344CB8AC3E}">
        <p14:creationId xmlns:p14="http://schemas.microsoft.com/office/powerpoint/2010/main" val="311609086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3097" name="Rectangle 25"/>
          <p:cNvSpPr>
            <a:spLocks noGrp="1" noChangeArrowheads="1"/>
          </p:cNvSpPr>
          <p:nvPr>
            <p:ph type="ctrTitle"/>
          </p:nvPr>
        </p:nvSpPr>
        <p:spPr>
          <a:xfrm>
            <a:off x="1320800" y="1470345"/>
            <a:ext cx="9550400" cy="1958655"/>
          </a:xfrm>
        </p:spPr>
        <p:txBody>
          <a:bodyPr anchorCtr="1"/>
          <a:lstStyle>
            <a:lvl1pPr>
              <a:defRPr sz="4800" b="1"/>
            </a:lvl1pPr>
          </a:lstStyle>
          <a:p>
            <a:r>
              <a:rPr lang="en-US" dirty="0"/>
              <a:t>Click to edit Master title style</a:t>
            </a:r>
          </a:p>
        </p:txBody>
      </p:sp>
      <p:sp>
        <p:nvSpPr>
          <p:cNvPr id="3098" name="Rectangle 26"/>
          <p:cNvSpPr>
            <a:spLocks noGrp="1" noChangeArrowheads="1"/>
          </p:cNvSpPr>
          <p:nvPr>
            <p:ph type="subTitle" idx="1"/>
          </p:nvPr>
        </p:nvSpPr>
        <p:spPr>
          <a:xfrm>
            <a:off x="1826684" y="4298894"/>
            <a:ext cx="8534400" cy="1752600"/>
          </a:xfrm>
          <a:ln w="9525"/>
        </p:spPr>
        <p:txBody>
          <a:bodyPr/>
          <a:lstStyle>
            <a:lvl1pPr marL="0" indent="0" algn="ctr">
              <a:buFontTx/>
              <a:buNone/>
              <a:defRPr sz="2400" b="1" i="1"/>
            </a:lvl1pPr>
          </a:lstStyle>
          <a:p>
            <a:r>
              <a:rPr lang="en-US" dirty="0"/>
              <a:t>Click to edit Master subtitle style</a:t>
            </a:r>
          </a:p>
        </p:txBody>
      </p:sp>
    </p:spTree>
    <p:extLst>
      <p:ext uri="{BB962C8B-B14F-4D97-AF65-F5344CB8AC3E}">
        <p14:creationId xmlns:p14="http://schemas.microsoft.com/office/powerpoint/2010/main" val="14737659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1924727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37600" y="457200"/>
            <a:ext cx="2641600" cy="53340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12800" y="457200"/>
            <a:ext cx="7721600" cy="53340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113913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320800" y="533400"/>
            <a:ext cx="9550400" cy="5562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3" name="Rectangle 2"/>
          <p:cNvSpPr>
            <a:spLocks noGrp="1" noChangeArrowheads="1"/>
          </p:cNvSpPr>
          <p:nvPr>
            <p:ph type="dt" sz="half" idx="10"/>
          </p:nvPr>
        </p:nvSpPr>
        <p:spPr>
          <a:ln/>
        </p:spPr>
        <p:txBody>
          <a:bodyPr/>
          <a:lstStyle>
            <a:lvl1pPr>
              <a:defRPr/>
            </a:lvl1pPr>
          </a:lstStyle>
          <a:p>
            <a:pPr>
              <a:defRPr/>
            </a:pPr>
            <a:r>
              <a:rPr lang="en-US"/>
              <a:t>F. Caspers, M. Wendt, M. Bozzolan; JUAS 2021 RF Eng.</a:t>
            </a:r>
            <a:endParaRPr lang="en-US" dirty="0"/>
          </a:p>
        </p:txBody>
      </p:sp>
      <p:sp>
        <p:nvSpPr>
          <p:cNvPr id="4" name="Rectangle 4"/>
          <p:cNvSpPr>
            <a:spLocks noGrp="1" noChangeArrowheads="1"/>
          </p:cNvSpPr>
          <p:nvPr>
            <p:ph type="sldNum" sz="quarter" idx="11"/>
          </p:nvPr>
        </p:nvSpPr>
        <p:spPr>
          <a:ln/>
        </p:spPr>
        <p:txBody>
          <a:bodyPr/>
          <a:lstStyle>
            <a:lvl1pPr>
              <a:defRPr/>
            </a:lvl1pPr>
          </a:lstStyle>
          <a:p>
            <a:pPr>
              <a:defRPr/>
            </a:pPr>
            <a:fld id="{DB653AB4-270A-4471-BF70-A07B881A5130}" type="slidenum">
              <a:rPr lang="en-US"/>
              <a:pPr>
                <a:defRPr/>
              </a:pPr>
              <a:t>‹#›</a:t>
            </a:fld>
            <a:endParaRPr lang="en-US" dirty="0"/>
          </a:p>
        </p:txBody>
      </p:sp>
    </p:spTree>
    <p:extLst>
      <p:ext uri="{BB962C8B-B14F-4D97-AF65-F5344CB8AC3E}">
        <p14:creationId xmlns:p14="http://schemas.microsoft.com/office/powerpoint/2010/main" val="33731348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5" cy="629095"/>
          </a:xfrm>
        </p:spPr>
        <p:txBody>
          <a:bodyPr/>
          <a:lstStyle/>
          <a:p>
            <a:r>
              <a:rPr lang="en-US" dirty="0"/>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1884028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dirty="0"/>
              <a:t>Click to edit Master text styles</a:t>
            </a:r>
          </a:p>
        </p:txBody>
      </p:sp>
    </p:spTree>
    <p:extLst>
      <p:ext uri="{BB962C8B-B14F-4D97-AF65-F5344CB8AC3E}">
        <p14:creationId xmlns:p14="http://schemas.microsoft.com/office/powerpoint/2010/main" val="8095494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5" cy="629095"/>
          </a:xfrm>
        </p:spPr>
        <p:txBody>
          <a:bodyPr/>
          <a:lstStyle/>
          <a:p>
            <a:r>
              <a:rPr lang="en-US"/>
              <a:t>Click to edit Master title style</a:t>
            </a:r>
          </a:p>
        </p:txBody>
      </p:sp>
      <p:sp>
        <p:nvSpPr>
          <p:cNvPr id="3" name="Content Placeholder 2"/>
          <p:cNvSpPr>
            <a:spLocks noGrp="1"/>
          </p:cNvSpPr>
          <p:nvPr>
            <p:ph sz="half" idx="1"/>
          </p:nvPr>
        </p:nvSpPr>
        <p:spPr>
          <a:xfrm>
            <a:off x="812800" y="1047890"/>
            <a:ext cx="5181600" cy="51462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047890"/>
            <a:ext cx="5181600" cy="514627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9259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87400" y="185187"/>
            <a:ext cx="8487505" cy="58122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086295"/>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1726057"/>
            <a:ext cx="5386917" cy="44001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086295"/>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1726057"/>
            <a:ext cx="5389033" cy="440010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85550350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87400" y="164576"/>
            <a:ext cx="8487506" cy="629095"/>
          </a:xfrm>
        </p:spPr>
        <p:txBody>
          <a:bodyPr/>
          <a:lstStyle/>
          <a:p>
            <a:r>
              <a:rPr lang="en-US"/>
              <a:t>Click to edit Master title style</a:t>
            </a:r>
          </a:p>
        </p:txBody>
      </p:sp>
    </p:spTree>
    <p:extLst>
      <p:ext uri="{BB962C8B-B14F-4D97-AF65-F5344CB8AC3E}">
        <p14:creationId xmlns:p14="http://schemas.microsoft.com/office/powerpoint/2010/main" val="53916568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355538147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206316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114690544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pn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a:outerShdw dist="107763" dir="2700000" algn="ctr" rotWithShape="0">
            <a:srgbClr val="000000"/>
          </a:outerShdw>
        </a:effectLst>
      </p:bgPr>
    </p:bg>
    <p:spTree>
      <p:nvGrpSpPr>
        <p:cNvPr id="1" name=""/>
        <p:cNvGrpSpPr/>
        <p:nvPr/>
      </p:nvGrpSpPr>
      <p:grpSpPr>
        <a:xfrm>
          <a:off x="0" y="0"/>
          <a:ext cx="0" cy="0"/>
          <a:chOff x="0" y="0"/>
          <a:chExt cx="0" cy="0"/>
        </a:xfrm>
      </p:grpSpPr>
      <p:sp>
        <p:nvSpPr>
          <p:cNvPr id="5122" name="Rectangle 25"/>
          <p:cNvSpPr>
            <a:spLocks noGrp="1" noChangeArrowheads="1"/>
          </p:cNvSpPr>
          <p:nvPr>
            <p:ph type="title"/>
          </p:nvPr>
        </p:nvSpPr>
        <p:spPr bwMode="auto">
          <a:xfrm>
            <a:off x="1500000" y="164576"/>
            <a:ext cx="8472680"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dirty="0"/>
              <a:t>Outline</a:t>
            </a:r>
          </a:p>
        </p:txBody>
      </p:sp>
      <p:sp>
        <p:nvSpPr>
          <p:cNvPr id="5123" name="Rectangle 26"/>
          <p:cNvSpPr>
            <a:spLocks noGrp="1" noChangeArrowheads="1"/>
          </p:cNvSpPr>
          <p:nvPr>
            <p:ph type="body" idx="1"/>
          </p:nvPr>
        </p:nvSpPr>
        <p:spPr bwMode="auto">
          <a:xfrm>
            <a:off x="812800" y="1086296"/>
            <a:ext cx="10566400" cy="510786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2095" name="Rectangle 47"/>
          <p:cNvSpPr>
            <a:spLocks noChangeArrowheads="1"/>
          </p:cNvSpPr>
          <p:nvPr/>
        </p:nvSpPr>
        <p:spPr bwMode="auto">
          <a:xfrm>
            <a:off x="812799" y="907272"/>
            <a:ext cx="9159881" cy="90477"/>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eaLnBrk="0" hangingPunct="0">
              <a:defRPr/>
            </a:pPr>
            <a:endParaRPr lang="en-US" sz="2400">
              <a:solidFill>
                <a:srgbClr val="000000"/>
              </a:solidFill>
              <a:latin typeface="Comic Sans MS" pitchFamily="66" charset="0"/>
            </a:endParaRPr>
          </a:p>
        </p:txBody>
      </p:sp>
      <p:sp>
        <p:nvSpPr>
          <p:cNvPr id="2097" name="Text Box 49"/>
          <p:cNvSpPr txBox="1">
            <a:spLocks noChangeArrowheads="1"/>
          </p:cNvSpPr>
          <p:nvPr/>
        </p:nvSpPr>
        <p:spPr bwMode="auto">
          <a:xfrm>
            <a:off x="9956800" y="6248400"/>
            <a:ext cx="1219200" cy="457200"/>
          </a:xfrm>
          <a:prstGeom prst="rect">
            <a:avLst/>
          </a:prstGeom>
          <a:noFill/>
          <a:ln w="9525">
            <a:noFill/>
            <a:miter lim="800000"/>
            <a:headEnd/>
            <a:tailEnd/>
          </a:ln>
          <a:effectLst/>
        </p:spPr>
        <p:txBody>
          <a:bodyPr>
            <a:spAutoFit/>
          </a:bodyPr>
          <a:lstStyle/>
          <a:p>
            <a:pPr eaLnBrk="0" hangingPunct="0">
              <a:spcBef>
                <a:spcPct val="50000"/>
              </a:spcBef>
              <a:defRPr/>
            </a:pPr>
            <a:endParaRPr lang="en-US" sz="2400">
              <a:solidFill>
                <a:srgbClr val="000000"/>
              </a:solidFill>
              <a:latin typeface="Times New Roman" pitchFamily="18" charset="0"/>
            </a:endParaRPr>
          </a:p>
        </p:txBody>
      </p:sp>
      <p:sp>
        <p:nvSpPr>
          <p:cNvPr id="2098" name="Text Box 50"/>
          <p:cNvSpPr txBox="1">
            <a:spLocks noChangeArrowheads="1"/>
          </p:cNvSpPr>
          <p:nvPr/>
        </p:nvSpPr>
        <p:spPr bwMode="auto">
          <a:xfrm>
            <a:off x="9219607" y="6232565"/>
            <a:ext cx="2133600" cy="457200"/>
          </a:xfrm>
          <a:prstGeom prst="rect">
            <a:avLst/>
          </a:prstGeom>
          <a:noFill/>
          <a:ln w="9525">
            <a:noFill/>
            <a:miter lim="800000"/>
            <a:headEnd/>
            <a:tailEnd/>
          </a:ln>
          <a:effectLst/>
        </p:spPr>
        <p:txBody>
          <a:bodyPr>
            <a:spAutoFit/>
          </a:bodyPr>
          <a:lstStyle/>
          <a:p>
            <a:pPr algn="r" eaLnBrk="0" hangingPunct="0">
              <a:spcBef>
                <a:spcPct val="50000"/>
              </a:spcBef>
              <a:defRPr/>
            </a:pPr>
            <a:r>
              <a:rPr lang="en-US" sz="1200" i="1">
                <a:solidFill>
                  <a:srgbClr val="000099"/>
                </a:solidFill>
                <a:latin typeface="Times New Roman" pitchFamily="18" charset="0"/>
              </a:rPr>
              <a:t>Page</a:t>
            </a:r>
            <a:r>
              <a:rPr lang="en-US" sz="2400" i="1">
                <a:solidFill>
                  <a:srgbClr val="000099"/>
                </a:solidFill>
                <a:latin typeface="Times New Roman" pitchFamily="18" charset="0"/>
              </a:rPr>
              <a:t> </a:t>
            </a:r>
            <a:fld id="{4AE0B11B-DBB4-43EA-9EBA-192123257F1C}" type="slidenum">
              <a:rPr lang="en-US" sz="1200" i="1">
                <a:solidFill>
                  <a:srgbClr val="000099"/>
                </a:solidFill>
                <a:latin typeface="Times New Roman" pitchFamily="18" charset="0"/>
              </a:rPr>
              <a:pPr algn="r" eaLnBrk="0" hangingPunct="0">
                <a:spcBef>
                  <a:spcPct val="50000"/>
                </a:spcBef>
                <a:defRPr/>
              </a:pPr>
              <a:t>‹#›</a:t>
            </a:fld>
            <a:endParaRPr lang="en-US" sz="1200" i="1">
              <a:solidFill>
                <a:srgbClr val="000099"/>
              </a:solidFill>
              <a:latin typeface="Times New Roman" pitchFamily="18" charset="0"/>
            </a:endParaRPr>
          </a:p>
        </p:txBody>
      </p:sp>
      <p:sp>
        <p:nvSpPr>
          <p:cNvPr id="2099" name="Text Box 51"/>
          <p:cNvSpPr txBox="1">
            <a:spLocks noChangeArrowheads="1"/>
          </p:cNvSpPr>
          <p:nvPr/>
        </p:nvSpPr>
        <p:spPr bwMode="auto">
          <a:xfrm>
            <a:off x="812799" y="6386186"/>
            <a:ext cx="5283201" cy="276999"/>
          </a:xfrm>
          <a:prstGeom prst="rect">
            <a:avLst/>
          </a:prstGeom>
          <a:noFill/>
          <a:ln w="9525">
            <a:noFill/>
            <a:miter lim="800000"/>
            <a:headEnd/>
            <a:tailEnd/>
          </a:ln>
          <a:effectLst/>
        </p:spPr>
        <p:txBody>
          <a:bodyPr wrap="square">
            <a:spAutoFit/>
          </a:bodyPr>
          <a:lstStyle/>
          <a:p>
            <a:pPr eaLnBrk="0" hangingPunct="0">
              <a:spcBef>
                <a:spcPct val="50000"/>
              </a:spcBef>
              <a:defRPr/>
            </a:pPr>
            <a:r>
              <a:rPr lang="en-US" sz="1200" i="1" baseline="0" dirty="0">
                <a:solidFill>
                  <a:srgbClr val="000099"/>
                </a:solidFill>
                <a:latin typeface="Times New Roman" pitchFamily="18" charset="0"/>
              </a:rPr>
              <a:t>JUAS 2025 RF Engineering</a:t>
            </a:r>
            <a:endParaRPr lang="en-US" sz="1200" i="1" dirty="0">
              <a:solidFill>
                <a:srgbClr val="000099"/>
              </a:solidFill>
              <a:latin typeface="Times New Roman" pitchFamily="18" charset="0"/>
            </a:endParaRPr>
          </a:p>
        </p:txBody>
      </p:sp>
      <p:sp>
        <p:nvSpPr>
          <p:cNvPr id="2100" name="Line 52"/>
          <p:cNvSpPr>
            <a:spLocks noChangeShapeType="1"/>
          </p:cNvSpPr>
          <p:nvPr/>
        </p:nvSpPr>
        <p:spPr bwMode="auto">
          <a:xfrm>
            <a:off x="812799" y="6309375"/>
            <a:ext cx="10575314" cy="0"/>
          </a:xfrm>
          <a:prstGeom prst="line">
            <a:avLst/>
          </a:prstGeom>
          <a:noFill/>
          <a:ln w="28575">
            <a:solidFill>
              <a:srgbClr val="000066"/>
            </a:solidFill>
            <a:round/>
            <a:headEnd/>
            <a:tailEnd/>
          </a:ln>
          <a:effectLst/>
        </p:spPr>
        <p:txBody>
          <a:bodyPr/>
          <a:lstStyle/>
          <a:p>
            <a:pPr eaLnBrk="0" hangingPunct="0">
              <a:defRPr/>
            </a:pPr>
            <a:endParaRPr lang="en-US" sz="2400">
              <a:solidFill>
                <a:srgbClr val="000000"/>
              </a:solidFill>
              <a:latin typeface="Comic Sans MS" pitchFamily="66" charset="0"/>
            </a:endParaRPr>
          </a:p>
        </p:txBody>
      </p:sp>
      <p:pic>
        <p:nvPicPr>
          <p:cNvPr id="1026" name="Picture 2">
            <a:extLst>
              <a:ext uri="{FF2B5EF4-FFF2-40B4-BE49-F238E27FC236}">
                <a16:creationId xmlns:a16="http://schemas.microsoft.com/office/drawing/2014/main" id="{8FFC1E18-0811-0941-B609-8DC3C71FA8B9}"/>
              </a:ext>
            </a:extLst>
          </p:cNvPr>
          <p:cNvPicPr>
            <a:picLocks noChangeAspect="1" noChangeArrowheads="1"/>
          </p:cNvPicPr>
          <p:nvPr userDrawn="1"/>
        </p:nvPicPr>
        <p:blipFill rotWithShape="1">
          <a:blip r:embed="rId14">
            <a:extLst>
              <a:ext uri="{28A0092B-C50C-407E-A947-70E740481C1C}">
                <a14:useLocalDpi xmlns:a14="http://schemas.microsoft.com/office/drawing/2010/main" val="0"/>
              </a:ext>
            </a:extLst>
          </a:blip>
          <a:srcRect l="25135" r="23917"/>
          <a:stretch/>
        </p:blipFill>
        <p:spPr bwMode="auto">
          <a:xfrm>
            <a:off x="10026340" y="55418"/>
            <a:ext cx="2160000" cy="99366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a:extLst>
              <a:ext uri="{FF2B5EF4-FFF2-40B4-BE49-F238E27FC236}">
                <a16:creationId xmlns:a16="http://schemas.microsoft.com/office/drawing/2014/main" id="{47FE7612-8BE1-D04D-BBD4-C3DFD4947AAA}"/>
              </a:ext>
            </a:extLst>
          </p:cNvPr>
          <p:cNvPicPr>
            <a:picLocks noChangeAspect="1" noChangeArrowheads="1"/>
          </p:cNvPicPr>
          <p:nvPr userDrawn="1"/>
        </p:nvPicPr>
        <p:blipFill>
          <a:blip r:embed="rId15">
            <a:extLst>
              <a:ext uri="{28A0092B-C50C-407E-A947-70E740481C1C}">
                <a14:useLocalDpi xmlns:a14="http://schemas.microsoft.com/office/drawing/2010/main" val="0"/>
              </a:ext>
            </a:extLst>
          </a:blip>
          <a:srcRect/>
          <a:stretch>
            <a:fillRect/>
          </a:stretch>
        </p:blipFill>
        <p:spPr bwMode="auto">
          <a:xfrm>
            <a:off x="0" y="-4780"/>
            <a:ext cx="1440000" cy="864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4726379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p:txStyles>
    <p:title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p:titleStyle>
    <p:body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1.xml"/><Relationship Id="rId1" Type="http://schemas.openxmlformats.org/officeDocument/2006/relationships/slideLayout" Target="../slideLayouts/slideLayout2.xml"/><Relationship Id="rId5" Type="http://schemas.openxmlformats.org/officeDocument/2006/relationships/image" Target="../media/image24.JPG"/><Relationship Id="rId4" Type="http://schemas.openxmlformats.org/officeDocument/2006/relationships/image" Target="../media/image22.JPG"/></Relationships>
</file>

<file path=ppt/slides/_rels/slide12.xml.rels><?xml version="1.0" encoding="UTF-8" standalone="yes"?>
<Relationships xmlns="http://schemas.openxmlformats.org/package/2006/relationships"><Relationship Id="rId3" Type="http://schemas.openxmlformats.org/officeDocument/2006/relationships/hyperlink" Target="http://en.wikipedia.org/wiki/File:LWA_Picture_Final.jpg" TargetMode="External"/><Relationship Id="rId2" Type="http://schemas.openxmlformats.org/officeDocument/2006/relationships/image" Target="../media/image25.png"/><Relationship Id="rId1" Type="http://schemas.openxmlformats.org/officeDocument/2006/relationships/slideLayout" Target="../slideLayouts/slideLayout2.xml"/><Relationship Id="rId4" Type="http://schemas.openxmlformats.org/officeDocument/2006/relationships/image" Target="../media/image26.jpeg"/></Relationships>
</file>

<file path=ppt/slides/_rels/slide13.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31.JPG"/><Relationship Id="rId2" Type="http://schemas.openxmlformats.org/officeDocument/2006/relationships/notesSlide" Target="../notesSlides/notesSlide12.xml"/><Relationship Id="rId1" Type="http://schemas.openxmlformats.org/officeDocument/2006/relationships/slideLayout" Target="../slideLayouts/slideLayout2.xml"/><Relationship Id="rId6" Type="http://schemas.openxmlformats.org/officeDocument/2006/relationships/image" Target="../media/image30.JPG"/><Relationship Id="rId5" Type="http://schemas.openxmlformats.org/officeDocument/2006/relationships/image" Target="../media/image29.JPG"/><Relationship Id="rId4" Type="http://schemas.openxmlformats.org/officeDocument/2006/relationships/image" Target="../media/image28.jpeg"/></Relationships>
</file>

<file path=ppt/slides/_rels/slide14.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33.JPG"/><Relationship Id="rId4" Type="http://schemas.openxmlformats.org/officeDocument/2006/relationships/image" Target="../media/image27.png"/></Relationships>
</file>

<file path=ppt/slides/_rels/slide15.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4.JPG"/><Relationship Id="rId5" Type="http://schemas.openxmlformats.org/officeDocument/2006/relationships/image" Target="../media/image19.JPG"/><Relationship Id="rId4" Type="http://schemas.openxmlformats.org/officeDocument/2006/relationships/image" Target="../media/image36.JPG"/></Relationships>
</file>

<file path=ppt/slides/_rels/slide17.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9.xml"/><Relationship Id="rId1" Type="http://schemas.openxmlformats.org/officeDocument/2006/relationships/slideLayout" Target="../slideLayouts/slideLayout2.xml"/><Relationship Id="rId5" Type="http://schemas.openxmlformats.org/officeDocument/2006/relationships/image" Target="../media/image41.jpeg"/><Relationship Id="rId4" Type="http://schemas.openxmlformats.org/officeDocument/2006/relationships/image" Target="../media/image40.JPG"/></Relationships>
</file>

<file path=ppt/slides/_rels/slide21.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3.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47.JPG"/><Relationship Id="rId5" Type="http://schemas.openxmlformats.org/officeDocument/2006/relationships/image" Target="../media/image46.JPG"/><Relationship Id="rId4" Type="http://schemas.openxmlformats.org/officeDocument/2006/relationships/image" Target="../media/image45.JPG"/></Relationships>
</file>

<file path=ppt/slides/_rels/slide24.xml.rels><?xml version="1.0" encoding="UTF-8" standalone="yes"?>
<Relationships xmlns="http://schemas.openxmlformats.org/package/2006/relationships"><Relationship Id="rId3" Type="http://schemas.openxmlformats.org/officeDocument/2006/relationships/image" Target="../media/image44.png"/><Relationship Id="rId7" Type="http://schemas.openxmlformats.org/officeDocument/2006/relationships/image" Target="../media/image49.jpg"/><Relationship Id="rId2" Type="http://schemas.openxmlformats.org/officeDocument/2006/relationships/notesSlide" Target="../notesSlides/notesSlide23.xml"/><Relationship Id="rId1" Type="http://schemas.openxmlformats.org/officeDocument/2006/relationships/slideLayout" Target="../slideLayouts/slideLayout2.xml"/><Relationship Id="rId6" Type="http://schemas.openxmlformats.org/officeDocument/2006/relationships/image" Target="../media/image48.JPG"/><Relationship Id="rId5" Type="http://schemas.openxmlformats.org/officeDocument/2006/relationships/image" Target="../media/image46.JPG"/><Relationship Id="rId4" Type="http://schemas.openxmlformats.org/officeDocument/2006/relationships/image" Target="../media/image45.JPG"/></Relationships>
</file>

<file path=ppt/slides/_rels/slide25.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50.JPG"/></Relationships>
</file>

<file path=ppt/slides/_rels/slide26.xml.rels><?xml version="1.0" encoding="UTF-8" standalone="yes"?>
<Relationships xmlns="http://schemas.openxmlformats.org/package/2006/relationships"><Relationship Id="rId3" Type="http://schemas.openxmlformats.org/officeDocument/2006/relationships/image" Target="../media/image50.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51.JP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52.JPG"/></Relationships>
</file>

<file path=ppt/slides/_rels/slide28.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7.xml"/><Relationship Id="rId1" Type="http://schemas.openxmlformats.org/officeDocument/2006/relationships/slideLayout" Target="../slideLayouts/slideLayout2.xml"/><Relationship Id="rId5" Type="http://schemas.openxmlformats.org/officeDocument/2006/relationships/image" Target="../media/image55.PNG"/><Relationship Id="rId4" Type="http://schemas.openxmlformats.org/officeDocument/2006/relationships/image" Target="../media/image54.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8.xml"/><Relationship Id="rId1" Type="http://schemas.openxmlformats.org/officeDocument/2006/relationships/slideLayout" Target="../slideLayouts/slideLayout2.xml"/><Relationship Id="rId5" Type="http://schemas.openxmlformats.org/officeDocument/2006/relationships/image" Target="../media/image57.PNG"/><Relationship Id="rId4" Type="http://schemas.openxmlformats.org/officeDocument/2006/relationships/hyperlink" Target="http://www.cst.com/"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30.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29.xml"/><Relationship Id="rId1" Type="http://schemas.openxmlformats.org/officeDocument/2006/relationships/slideLayout" Target="../slideLayouts/slideLayout2.xml"/><Relationship Id="rId5" Type="http://schemas.openxmlformats.org/officeDocument/2006/relationships/image" Target="../media/image60.png"/><Relationship Id="rId4" Type="http://schemas.openxmlformats.org/officeDocument/2006/relationships/image" Target="../media/image59.png"/></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1.xml"/><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4.jpeg"/><Relationship Id="rId2" Type="http://schemas.openxmlformats.org/officeDocument/2006/relationships/notesSlide" Target="../notesSlides/notesSlide32.xml"/><Relationship Id="rId1" Type="http://schemas.openxmlformats.org/officeDocument/2006/relationships/slideLayout" Target="../slideLayouts/slideLayout2.xml"/><Relationship Id="rId4" Type="http://schemas.openxmlformats.org/officeDocument/2006/relationships/image" Target="../media/image65.png"/></Relationships>
</file>

<file path=ppt/slides/_rels/slide34.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JPG"/><Relationship Id="rId3" Type="http://schemas.openxmlformats.org/officeDocument/2006/relationships/image" Target="../media/image6.JPG"/><Relationship Id="rId7" Type="http://schemas.openxmlformats.org/officeDocument/2006/relationships/image" Target="../media/image10.jpe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JP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8" Type="http://schemas.openxmlformats.org/officeDocument/2006/relationships/image" Target="../media/image18.JPG"/><Relationship Id="rId3" Type="http://schemas.openxmlformats.org/officeDocument/2006/relationships/image" Target="../media/image13.JPG"/><Relationship Id="rId7" Type="http://schemas.openxmlformats.org/officeDocument/2006/relationships/image" Target="../media/image17.JPG"/><Relationship Id="rId2" Type="http://schemas.openxmlformats.org/officeDocument/2006/relationships/notesSlide" Target="../notesSlides/notesSlide7.xml"/><Relationship Id="rId1" Type="http://schemas.openxmlformats.org/officeDocument/2006/relationships/slideLayout" Target="../slideLayouts/slideLayout2.xml"/><Relationship Id="rId6" Type="http://schemas.openxmlformats.org/officeDocument/2006/relationships/image" Target="../media/image16.JPG"/><Relationship Id="rId5" Type="http://schemas.openxmlformats.org/officeDocument/2006/relationships/image" Target="../media/image15.JPG"/><Relationship Id="rId10" Type="http://schemas.openxmlformats.org/officeDocument/2006/relationships/image" Target="../media/image20.JPG"/><Relationship Id="rId4" Type="http://schemas.openxmlformats.org/officeDocument/2006/relationships/image" Target="../media/image14.JPG"/><Relationship Id="rId9" Type="http://schemas.openxmlformats.org/officeDocument/2006/relationships/image" Target="../media/image19.JP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3399928-AA24-A648-84AD-B1A0BB61F288}"/>
              </a:ext>
            </a:extLst>
          </p:cNvPr>
          <p:cNvSpPr>
            <a:spLocks noGrp="1"/>
          </p:cNvSpPr>
          <p:nvPr>
            <p:ph type="ctrTitle"/>
          </p:nvPr>
        </p:nvSpPr>
        <p:spPr/>
        <p:txBody>
          <a:bodyPr/>
          <a:lstStyle/>
          <a:p>
            <a:r>
              <a:rPr lang="en-US" dirty="0"/>
              <a:t>RF Engineering</a:t>
            </a:r>
            <a:br>
              <a:rPr lang="en-US" dirty="0"/>
            </a:br>
            <a:r>
              <a:rPr lang="en-US" dirty="0"/>
              <a:t>Accelerating Structures</a:t>
            </a:r>
          </a:p>
        </p:txBody>
      </p:sp>
      <p:sp>
        <p:nvSpPr>
          <p:cNvPr id="3" name="Subtitle 2">
            <a:extLst>
              <a:ext uri="{FF2B5EF4-FFF2-40B4-BE49-F238E27FC236}">
                <a16:creationId xmlns:a16="http://schemas.microsoft.com/office/drawing/2014/main" id="{E78A79DF-6EB2-F745-BCA7-4FFD528E2461}"/>
              </a:ext>
            </a:extLst>
          </p:cNvPr>
          <p:cNvSpPr>
            <a:spLocks noGrp="1"/>
          </p:cNvSpPr>
          <p:nvPr>
            <p:ph type="subTitle" idx="1"/>
          </p:nvPr>
        </p:nvSpPr>
        <p:spPr/>
        <p:txBody>
          <a:bodyPr/>
          <a:lstStyle/>
          <a:p>
            <a:r>
              <a:rPr lang="en-US" dirty="0"/>
              <a:t>Christine </a:t>
            </a:r>
            <a:r>
              <a:rPr lang="en-US" dirty="0" err="1"/>
              <a:t>Völlinger</a:t>
            </a:r>
            <a:r>
              <a:rPr lang="en-US" dirty="0"/>
              <a:t> (CERN) &amp; Manfred Wendt (BNL)</a:t>
            </a:r>
            <a:endParaRPr lang="en-US" i="0" dirty="0"/>
          </a:p>
        </p:txBody>
      </p:sp>
    </p:spTree>
    <p:extLst>
      <p:ext uri="{BB962C8B-B14F-4D97-AF65-F5344CB8AC3E}">
        <p14:creationId xmlns:p14="http://schemas.microsoft.com/office/powerpoint/2010/main" val="27592050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Disc-loaded circular waveguide (2/2)</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791210" y="1278320"/>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40" name="TextBox 39">
            <a:extLst>
              <a:ext uri="{FF2B5EF4-FFF2-40B4-BE49-F238E27FC236}">
                <a16:creationId xmlns:a16="http://schemas.microsoft.com/office/drawing/2014/main" id="{CD25833D-4497-4EB1-AAAE-2C16FB8DDDF6}"/>
              </a:ext>
            </a:extLst>
          </p:cNvPr>
          <p:cNvSpPr txBox="1"/>
          <p:nvPr/>
        </p:nvSpPr>
        <p:spPr>
          <a:xfrm>
            <a:off x="5558624" y="5643938"/>
            <a:ext cx="6298419" cy="646331"/>
          </a:xfrm>
          <a:prstGeom prst="rect">
            <a:avLst/>
          </a:prstGeom>
          <a:noFill/>
        </p:spPr>
        <p:txBody>
          <a:bodyPr wrap="square" rtlCol="0">
            <a:spAutoFit/>
          </a:bodyPr>
          <a:lstStyle/>
          <a:p>
            <a:pPr marL="285750" indent="-285750">
              <a:buFont typeface="Arial" panose="020B0604020202020204" pitchFamily="34" charset="0"/>
              <a:buChar char="•"/>
            </a:pPr>
            <a:r>
              <a:rPr lang="en-US" i="1" dirty="0">
                <a:solidFill>
                  <a:srgbClr val="C00000"/>
                </a:solidFill>
              </a:rPr>
              <a:t>The name of the resonant mode is given by the phase advance between two consecutive cells</a:t>
            </a:r>
            <a:r>
              <a:rPr lang="en-US" dirty="0">
                <a:solidFill>
                  <a:srgbClr val="C00000"/>
                </a:solidFill>
              </a:rPr>
              <a:t>.</a:t>
            </a:r>
          </a:p>
        </p:txBody>
      </p:sp>
      <p:grpSp>
        <p:nvGrpSpPr>
          <p:cNvPr id="68" name="Group 67">
            <a:extLst>
              <a:ext uri="{FF2B5EF4-FFF2-40B4-BE49-F238E27FC236}">
                <a16:creationId xmlns:a16="http://schemas.microsoft.com/office/drawing/2014/main" id="{66B4684A-F156-4BB5-82AC-363C30BE6CAD}"/>
              </a:ext>
            </a:extLst>
          </p:cNvPr>
          <p:cNvGrpSpPr/>
          <p:nvPr/>
        </p:nvGrpSpPr>
        <p:grpSpPr>
          <a:xfrm>
            <a:off x="258440" y="3254252"/>
            <a:ext cx="5242891" cy="2702924"/>
            <a:chOff x="258440" y="3254252"/>
            <a:chExt cx="5242891" cy="2702924"/>
          </a:xfrm>
        </p:grpSpPr>
        <p:grpSp>
          <p:nvGrpSpPr>
            <p:cNvPr id="62" name="Group 61">
              <a:extLst>
                <a:ext uri="{FF2B5EF4-FFF2-40B4-BE49-F238E27FC236}">
                  <a16:creationId xmlns:a16="http://schemas.microsoft.com/office/drawing/2014/main" id="{E7315AFD-8800-4E01-8E1A-9506D610613F}"/>
                </a:ext>
              </a:extLst>
            </p:cNvPr>
            <p:cNvGrpSpPr/>
            <p:nvPr/>
          </p:nvGrpSpPr>
          <p:grpSpPr>
            <a:xfrm>
              <a:off x="258440" y="3254252"/>
              <a:ext cx="5242891" cy="2702924"/>
              <a:chOff x="258440" y="3254252"/>
              <a:chExt cx="5242891" cy="2702924"/>
            </a:xfrm>
          </p:grpSpPr>
          <p:grpSp>
            <p:nvGrpSpPr>
              <p:cNvPr id="60" name="Group 59">
                <a:extLst>
                  <a:ext uri="{FF2B5EF4-FFF2-40B4-BE49-F238E27FC236}">
                    <a16:creationId xmlns:a16="http://schemas.microsoft.com/office/drawing/2014/main" id="{AC6926A7-22FC-4259-83EB-781F13FD8B18}"/>
                  </a:ext>
                </a:extLst>
              </p:cNvPr>
              <p:cNvGrpSpPr/>
              <p:nvPr/>
            </p:nvGrpSpPr>
            <p:grpSpPr>
              <a:xfrm>
                <a:off x="734141" y="3254252"/>
                <a:ext cx="4440139" cy="1869451"/>
                <a:chOff x="734141" y="3254252"/>
                <a:chExt cx="4440139" cy="1869451"/>
              </a:xfrm>
            </p:grpSpPr>
            <p:pic>
              <p:nvPicPr>
                <p:cNvPr id="87" name="Picture 86" descr="Diagram&#10;&#10;Description automatically generated with medium confidence">
                  <a:extLst>
                    <a:ext uri="{FF2B5EF4-FFF2-40B4-BE49-F238E27FC236}">
                      <a16:creationId xmlns:a16="http://schemas.microsoft.com/office/drawing/2014/main" id="{2D241C74-D2B2-427F-8C6C-DFB30D25E0CA}"/>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91" name="Picture 90" descr="Diagram&#10;&#10;Description automatically generated with medium confidence">
                  <a:extLst>
                    <a:ext uri="{FF2B5EF4-FFF2-40B4-BE49-F238E27FC236}">
                      <a16:creationId xmlns:a16="http://schemas.microsoft.com/office/drawing/2014/main" id="{50BA5C2E-D707-4E4E-9FFD-FFD989B6DFB2}"/>
                    </a:ext>
                  </a:extLst>
                </p:cNvPr>
                <p:cNvPicPr>
                  <a:picLocks noChangeAspect="1"/>
                </p:cNvPicPr>
                <p:nvPr/>
              </p:nvPicPr>
              <p:blipFill rotWithShape="1">
                <a:blip r:embed="rId3">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sp>
              <p:nvSpPr>
                <p:cNvPr id="19" name="Arrow: Right 18">
                  <a:extLst>
                    <a:ext uri="{FF2B5EF4-FFF2-40B4-BE49-F238E27FC236}">
                      <a16:creationId xmlns:a16="http://schemas.microsoft.com/office/drawing/2014/main" id="{61E173C5-54BE-4A7F-97EB-F37FBABC1216}"/>
                    </a:ext>
                  </a:extLst>
                </p:cNvPr>
                <p:cNvSpPr/>
                <p:nvPr/>
              </p:nvSpPr>
              <p:spPr bwMode="auto">
                <a:xfrm rot="5400000">
                  <a:off x="2660529" y="3086026"/>
                  <a:ext cx="585268"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1" name="TextBox 40">
                <a:extLst>
                  <a:ext uri="{FF2B5EF4-FFF2-40B4-BE49-F238E27FC236}">
                    <a16:creationId xmlns:a16="http://schemas.microsoft.com/office/drawing/2014/main" id="{A6B44285-BD88-4119-A7CC-BBDE9AF63625}"/>
                  </a:ext>
                </a:extLst>
              </p:cNvPr>
              <p:cNvSpPr txBox="1"/>
              <p:nvPr/>
            </p:nvSpPr>
            <p:spPr>
              <a:xfrm>
                <a:off x="258440" y="5310845"/>
                <a:ext cx="5242891" cy="646331"/>
              </a:xfrm>
              <a:prstGeom prst="rect">
                <a:avLst/>
              </a:prstGeom>
              <a:noFill/>
            </p:spPr>
            <p:txBody>
              <a:bodyPr wrap="square" rtlCol="0">
                <a:spAutoFit/>
              </a:bodyPr>
              <a:lstStyle/>
              <a:p>
                <a:r>
                  <a:rPr lang="en-US" dirty="0"/>
                  <a:t>Example: 0-mode structure in standing wave (SW) … can be derived from </a:t>
                </a:r>
                <a:r>
                  <a:rPr lang="en-US" dirty="0">
                    <a:solidFill>
                      <a:schemeClr val="tx2">
                        <a:lumMod val="60000"/>
                        <a:lumOff val="40000"/>
                      </a:schemeClr>
                    </a:solidFill>
                  </a:rPr>
                  <a:t>pillbox TM</a:t>
                </a:r>
                <a:r>
                  <a:rPr lang="en-US" baseline="-25000" dirty="0">
                    <a:solidFill>
                      <a:schemeClr val="tx2">
                        <a:lumMod val="60000"/>
                        <a:lumOff val="40000"/>
                      </a:schemeClr>
                    </a:solidFill>
                  </a:rPr>
                  <a:t>010</a:t>
                </a:r>
                <a:r>
                  <a:rPr lang="en-US" dirty="0"/>
                  <a:t>-mode.</a:t>
                </a:r>
                <a:endParaRPr lang="en-GB" dirty="0"/>
              </a:p>
            </p:txBody>
          </p:sp>
        </p:grpSp>
        <p:grpSp>
          <p:nvGrpSpPr>
            <p:cNvPr id="65" name="Group 64">
              <a:extLst>
                <a:ext uri="{FF2B5EF4-FFF2-40B4-BE49-F238E27FC236}">
                  <a16:creationId xmlns:a16="http://schemas.microsoft.com/office/drawing/2014/main" id="{9148214E-D6E6-4EB7-8337-20AF8D40AF1D}"/>
                </a:ext>
              </a:extLst>
            </p:cNvPr>
            <p:cNvGrpSpPr/>
            <p:nvPr/>
          </p:nvGrpSpPr>
          <p:grpSpPr>
            <a:xfrm>
              <a:off x="1372185" y="4034033"/>
              <a:ext cx="3166928" cy="969558"/>
              <a:chOff x="1372185" y="4034033"/>
              <a:chExt cx="3166928" cy="969558"/>
            </a:xfrm>
          </p:grpSpPr>
          <p:grpSp>
            <p:nvGrpSpPr>
              <p:cNvPr id="56" name="Group 55">
                <a:extLst>
                  <a:ext uri="{FF2B5EF4-FFF2-40B4-BE49-F238E27FC236}">
                    <a16:creationId xmlns:a16="http://schemas.microsoft.com/office/drawing/2014/main" id="{765DFBD4-0268-4C95-9BC0-2794DB3E9980}"/>
                  </a:ext>
                </a:extLst>
              </p:cNvPr>
              <p:cNvGrpSpPr/>
              <p:nvPr/>
            </p:nvGrpSpPr>
            <p:grpSpPr>
              <a:xfrm>
                <a:off x="1395819" y="4404040"/>
                <a:ext cx="477901" cy="244395"/>
                <a:chOff x="1391682" y="4389125"/>
                <a:chExt cx="599453" cy="268835"/>
              </a:xfrm>
            </p:grpSpPr>
            <p:cxnSp>
              <p:nvCxnSpPr>
                <p:cNvPr id="52" name="Straight Arrow Connector 51">
                  <a:extLst>
                    <a:ext uri="{FF2B5EF4-FFF2-40B4-BE49-F238E27FC236}">
                      <a16:creationId xmlns:a16="http://schemas.microsoft.com/office/drawing/2014/main" id="{3B3111AB-2FA2-468C-ADE6-0A65A112E4C2}"/>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0" name="Straight Arrow Connector 119">
                  <a:extLst>
                    <a:ext uri="{FF2B5EF4-FFF2-40B4-BE49-F238E27FC236}">
                      <a16:creationId xmlns:a16="http://schemas.microsoft.com/office/drawing/2014/main" id="{DB26DDE0-E0CF-4AEC-8F5B-153B04066A87}"/>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21" name="Straight Arrow Connector 120">
                  <a:extLst>
                    <a:ext uri="{FF2B5EF4-FFF2-40B4-BE49-F238E27FC236}">
                      <a16:creationId xmlns:a16="http://schemas.microsoft.com/office/drawing/2014/main" id="{DE32301E-846F-4C62-AAD0-4A6EE447544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0" name="Group 149">
                <a:extLst>
                  <a:ext uri="{FF2B5EF4-FFF2-40B4-BE49-F238E27FC236}">
                    <a16:creationId xmlns:a16="http://schemas.microsoft.com/office/drawing/2014/main" id="{3620E8B9-F287-4E84-9C43-A86C8DA05E96}"/>
                  </a:ext>
                </a:extLst>
              </p:cNvPr>
              <p:cNvGrpSpPr/>
              <p:nvPr/>
            </p:nvGrpSpPr>
            <p:grpSpPr>
              <a:xfrm>
                <a:off x="2712372" y="4396156"/>
                <a:ext cx="477901" cy="244395"/>
                <a:chOff x="1391682" y="4389125"/>
                <a:chExt cx="599453" cy="268835"/>
              </a:xfrm>
            </p:grpSpPr>
            <p:cxnSp>
              <p:nvCxnSpPr>
                <p:cNvPr id="151" name="Straight Arrow Connector 150">
                  <a:extLst>
                    <a:ext uri="{FF2B5EF4-FFF2-40B4-BE49-F238E27FC236}">
                      <a16:creationId xmlns:a16="http://schemas.microsoft.com/office/drawing/2014/main" id="{C83AF4C4-C7E7-4248-9E6F-C7CDBE13FDCC}"/>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2" name="Straight Arrow Connector 151">
                  <a:extLst>
                    <a:ext uri="{FF2B5EF4-FFF2-40B4-BE49-F238E27FC236}">
                      <a16:creationId xmlns:a16="http://schemas.microsoft.com/office/drawing/2014/main" id="{280903B0-D3B0-475F-879E-97A2A3E5DE5B}"/>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3" name="Straight Arrow Connector 152">
                  <a:extLst>
                    <a:ext uri="{FF2B5EF4-FFF2-40B4-BE49-F238E27FC236}">
                      <a16:creationId xmlns:a16="http://schemas.microsoft.com/office/drawing/2014/main" id="{6A8412F9-918A-43BD-A99F-B43FD4947A8A}"/>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4" name="Group 153">
                <a:extLst>
                  <a:ext uri="{FF2B5EF4-FFF2-40B4-BE49-F238E27FC236}">
                    <a16:creationId xmlns:a16="http://schemas.microsoft.com/office/drawing/2014/main" id="{6FC98E15-055E-42DD-8C5E-E78F57535447}"/>
                  </a:ext>
                </a:extLst>
              </p:cNvPr>
              <p:cNvGrpSpPr/>
              <p:nvPr/>
            </p:nvGrpSpPr>
            <p:grpSpPr>
              <a:xfrm>
                <a:off x="4026104" y="4404040"/>
                <a:ext cx="477901" cy="244395"/>
                <a:chOff x="1391682" y="4389125"/>
                <a:chExt cx="599453" cy="268835"/>
              </a:xfrm>
            </p:grpSpPr>
            <p:cxnSp>
              <p:nvCxnSpPr>
                <p:cNvPr id="155" name="Straight Arrow Connector 154">
                  <a:extLst>
                    <a:ext uri="{FF2B5EF4-FFF2-40B4-BE49-F238E27FC236}">
                      <a16:creationId xmlns:a16="http://schemas.microsoft.com/office/drawing/2014/main" id="{2002B91A-1CE2-4C46-B07A-F7C53255334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6" name="Straight Arrow Connector 155">
                  <a:extLst>
                    <a:ext uri="{FF2B5EF4-FFF2-40B4-BE49-F238E27FC236}">
                      <a16:creationId xmlns:a16="http://schemas.microsoft.com/office/drawing/2014/main" id="{ABCF89BC-ADE0-45FF-8E24-40B800F49A9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57" name="Straight Arrow Connector 156">
                  <a:extLst>
                    <a:ext uri="{FF2B5EF4-FFF2-40B4-BE49-F238E27FC236}">
                      <a16:creationId xmlns:a16="http://schemas.microsoft.com/office/drawing/2014/main" id="{F287A0F4-6E4D-4122-A5DF-F5AAAE8CD32E}"/>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58" name="Group 157">
                <a:extLst>
                  <a:ext uri="{FF2B5EF4-FFF2-40B4-BE49-F238E27FC236}">
                    <a16:creationId xmlns:a16="http://schemas.microsoft.com/office/drawing/2014/main" id="{F142D8E3-2BF8-4B99-909F-767544185C34}"/>
                  </a:ext>
                </a:extLst>
              </p:cNvPr>
              <p:cNvGrpSpPr/>
              <p:nvPr/>
            </p:nvGrpSpPr>
            <p:grpSpPr>
              <a:xfrm>
                <a:off x="2075315" y="4396156"/>
                <a:ext cx="477901" cy="244395"/>
                <a:chOff x="1391682" y="4389125"/>
                <a:chExt cx="599453" cy="268835"/>
              </a:xfrm>
            </p:grpSpPr>
            <p:cxnSp>
              <p:nvCxnSpPr>
                <p:cNvPr id="159" name="Straight Arrow Connector 158">
                  <a:extLst>
                    <a:ext uri="{FF2B5EF4-FFF2-40B4-BE49-F238E27FC236}">
                      <a16:creationId xmlns:a16="http://schemas.microsoft.com/office/drawing/2014/main" id="{9AEBC018-4998-4683-B561-07D00B08D82F}"/>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0" name="Straight Arrow Connector 159">
                  <a:extLst>
                    <a:ext uri="{FF2B5EF4-FFF2-40B4-BE49-F238E27FC236}">
                      <a16:creationId xmlns:a16="http://schemas.microsoft.com/office/drawing/2014/main" id="{74DC2D14-4759-4380-A94B-0EC74111780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1" name="Straight Arrow Connector 160">
                  <a:extLst>
                    <a:ext uri="{FF2B5EF4-FFF2-40B4-BE49-F238E27FC236}">
                      <a16:creationId xmlns:a16="http://schemas.microsoft.com/office/drawing/2014/main" id="{A78549A6-29B1-4BF5-9916-5475953F60D7}"/>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162" name="Group 161">
                <a:extLst>
                  <a:ext uri="{FF2B5EF4-FFF2-40B4-BE49-F238E27FC236}">
                    <a16:creationId xmlns:a16="http://schemas.microsoft.com/office/drawing/2014/main" id="{CC21A64A-1FC6-491F-A407-ECEFA92DAAE2}"/>
                  </a:ext>
                </a:extLst>
              </p:cNvPr>
              <p:cNvGrpSpPr/>
              <p:nvPr/>
            </p:nvGrpSpPr>
            <p:grpSpPr>
              <a:xfrm>
                <a:off x="3358932" y="4401098"/>
                <a:ext cx="477901" cy="244395"/>
                <a:chOff x="1391682" y="4389125"/>
                <a:chExt cx="599453" cy="268835"/>
              </a:xfrm>
            </p:grpSpPr>
            <p:cxnSp>
              <p:nvCxnSpPr>
                <p:cNvPr id="163" name="Straight Arrow Connector 162">
                  <a:extLst>
                    <a:ext uri="{FF2B5EF4-FFF2-40B4-BE49-F238E27FC236}">
                      <a16:creationId xmlns:a16="http://schemas.microsoft.com/office/drawing/2014/main" id="{6138DEB9-A773-4A07-8EE4-ECDADBE8891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4" name="Straight Arrow Connector 163">
                  <a:extLst>
                    <a:ext uri="{FF2B5EF4-FFF2-40B4-BE49-F238E27FC236}">
                      <a16:creationId xmlns:a16="http://schemas.microsoft.com/office/drawing/2014/main" id="{64328B12-50C2-4017-9A82-F77D3DA4143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65" name="Straight Arrow Connector 164">
                  <a:extLst>
                    <a:ext uri="{FF2B5EF4-FFF2-40B4-BE49-F238E27FC236}">
                      <a16:creationId xmlns:a16="http://schemas.microsoft.com/office/drawing/2014/main" id="{C3D755B2-CB1A-44F1-A6C3-059C242C9D9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57" name="Rectangle 56">
                <a:extLst>
                  <a:ext uri="{FF2B5EF4-FFF2-40B4-BE49-F238E27FC236}">
                    <a16:creationId xmlns:a16="http://schemas.microsoft.com/office/drawing/2014/main" id="{6CD7DE5D-3473-41FA-8455-D6F0138A47E1}"/>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6" name="Rectangle 165">
                <a:extLst>
                  <a:ext uri="{FF2B5EF4-FFF2-40B4-BE49-F238E27FC236}">
                    <a16:creationId xmlns:a16="http://schemas.microsoft.com/office/drawing/2014/main" id="{C1ADF913-2365-4923-8CA8-CCF9D3101838}"/>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7" name="Rectangle 166">
                <a:extLst>
                  <a:ext uri="{FF2B5EF4-FFF2-40B4-BE49-F238E27FC236}">
                    <a16:creationId xmlns:a16="http://schemas.microsoft.com/office/drawing/2014/main" id="{F3423588-51C5-4ABB-8BBD-C7E1D0F4B02E}"/>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8" name="Rectangle 167">
                <a:extLst>
                  <a:ext uri="{FF2B5EF4-FFF2-40B4-BE49-F238E27FC236}">
                    <a16:creationId xmlns:a16="http://schemas.microsoft.com/office/drawing/2014/main" id="{45E3C609-C68A-477F-8E49-557451BED344}"/>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9" name="Rectangle 168">
                <a:extLst>
                  <a:ext uri="{FF2B5EF4-FFF2-40B4-BE49-F238E27FC236}">
                    <a16:creationId xmlns:a16="http://schemas.microsoft.com/office/drawing/2014/main" id="{43538E79-12A9-4BCF-B3AB-089D3DFE6DED}"/>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nvGrpSpPr>
          <p:cNvPr id="59" name="Group 58">
            <a:extLst>
              <a:ext uri="{FF2B5EF4-FFF2-40B4-BE49-F238E27FC236}">
                <a16:creationId xmlns:a16="http://schemas.microsoft.com/office/drawing/2014/main" id="{AD26AA74-99CD-4EE5-AC11-52FAD5590D78}"/>
              </a:ext>
            </a:extLst>
          </p:cNvPr>
          <p:cNvGrpSpPr/>
          <p:nvPr/>
        </p:nvGrpSpPr>
        <p:grpSpPr>
          <a:xfrm>
            <a:off x="5558624" y="1016925"/>
            <a:ext cx="6720892" cy="4404995"/>
            <a:chOff x="5558624" y="1016925"/>
            <a:chExt cx="6720892" cy="4404995"/>
          </a:xfrm>
        </p:grpSpPr>
        <p:grpSp>
          <p:nvGrpSpPr>
            <p:cNvPr id="30" name="Group 29">
              <a:extLst>
                <a:ext uri="{FF2B5EF4-FFF2-40B4-BE49-F238E27FC236}">
                  <a16:creationId xmlns:a16="http://schemas.microsoft.com/office/drawing/2014/main" id="{894FB812-F10A-49BE-B102-A858B848C7D1}"/>
                </a:ext>
              </a:extLst>
            </p:cNvPr>
            <p:cNvGrpSpPr/>
            <p:nvPr/>
          </p:nvGrpSpPr>
          <p:grpSpPr>
            <a:xfrm>
              <a:off x="5907598" y="1016925"/>
              <a:ext cx="6371918" cy="2243618"/>
              <a:chOff x="5907598" y="1016925"/>
              <a:chExt cx="6371918" cy="2243618"/>
            </a:xfrm>
          </p:grpSpPr>
          <p:pic>
            <p:nvPicPr>
              <p:cNvPr id="94" name="Picture 93" descr="Diagram&#10;&#10;Description automatically generated with medium confidence">
                <a:extLst>
                  <a:ext uri="{FF2B5EF4-FFF2-40B4-BE49-F238E27FC236}">
                    <a16:creationId xmlns:a16="http://schemas.microsoft.com/office/drawing/2014/main" id="{CA81D4BB-ED0E-4799-92BA-19AFE3CD9E2E}"/>
                  </a:ext>
                </a:extLst>
              </p:cNvPr>
              <p:cNvPicPr>
                <a:picLocks noChangeAspect="1"/>
              </p:cNvPicPr>
              <p:nvPr/>
            </p:nvPicPr>
            <p:blipFill rotWithShape="1">
              <a:blip r:embed="rId3">
                <a:extLst>
                  <a:ext uri="{28A0092B-C50C-407E-A947-70E740481C1C}">
                    <a14:useLocalDpi xmlns:a14="http://schemas.microsoft.com/office/drawing/2010/main" val="0"/>
                  </a:ext>
                </a:extLst>
              </a:blip>
              <a:srcRect l="1534"/>
              <a:stretch/>
            </p:blipFill>
            <p:spPr>
              <a:xfrm>
                <a:off x="5907598" y="1692725"/>
                <a:ext cx="5934939" cy="1567818"/>
              </a:xfrm>
              <a:prstGeom prst="rect">
                <a:avLst/>
              </a:prstGeom>
            </p:spPr>
          </p:pic>
          <p:sp>
            <p:nvSpPr>
              <p:cNvPr id="95" name="TextBox 94">
                <a:extLst>
                  <a:ext uri="{FF2B5EF4-FFF2-40B4-BE49-F238E27FC236}">
                    <a16:creationId xmlns:a16="http://schemas.microsoft.com/office/drawing/2014/main" id="{D175CD39-C189-4061-A29E-75BA5283F898}"/>
                  </a:ext>
                </a:extLst>
              </p:cNvPr>
              <p:cNvSpPr txBox="1"/>
              <p:nvPr/>
            </p:nvSpPr>
            <p:spPr>
              <a:xfrm>
                <a:off x="6344577" y="1016925"/>
                <a:ext cx="5934939" cy="461665"/>
              </a:xfrm>
              <a:prstGeom prst="rect">
                <a:avLst/>
              </a:prstGeom>
              <a:noFill/>
            </p:spPr>
            <p:txBody>
              <a:bodyPr wrap="square" rtlCol="0">
                <a:spAutoFit/>
              </a:bodyPr>
              <a:lstStyle/>
              <a:p>
                <a:r>
                  <a:rPr lang="en-US" sz="1200" dirty="0"/>
                  <a:t>Source: Kramer, </a:t>
                </a:r>
                <a:r>
                  <a:rPr lang="en-US" sz="1200" i="1" dirty="0"/>
                  <a:t>Studies of HOM-couplers for the Upgrades Travelling Wave Acceleration System in the CERN SPS</a:t>
                </a:r>
                <a:r>
                  <a:rPr lang="en-US" sz="1200" dirty="0"/>
                  <a:t>, PhD, CERN-THESIS-2019-371</a:t>
                </a:r>
                <a:endParaRPr lang="en-GB" sz="1200" i="1" dirty="0"/>
              </a:p>
            </p:txBody>
          </p:sp>
        </p:grpSp>
        <p:sp>
          <p:nvSpPr>
            <p:cNvPr id="170" name="TextBox 169">
              <a:extLst>
                <a:ext uri="{FF2B5EF4-FFF2-40B4-BE49-F238E27FC236}">
                  <a16:creationId xmlns:a16="http://schemas.microsoft.com/office/drawing/2014/main" id="{518E9184-01AE-4612-820B-930C5836EE80}"/>
                </a:ext>
              </a:extLst>
            </p:cNvPr>
            <p:cNvSpPr txBox="1"/>
            <p:nvPr/>
          </p:nvSpPr>
          <p:spPr>
            <a:xfrm>
              <a:off x="5558624" y="3390595"/>
              <a:ext cx="6140052" cy="2031325"/>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C00000"/>
                  </a:solidFill>
                </a:rPr>
                <a:t>Different coupling mechanisms between the individual cells exits, either on the side or in the center.</a:t>
              </a:r>
            </a:p>
            <a:p>
              <a:pPr marL="285750" indent="-285750">
                <a:buFont typeface="Arial" panose="020B0604020202020204" pitchFamily="34" charset="0"/>
                <a:buChar char="•"/>
              </a:pPr>
              <a:r>
                <a:rPr lang="en-US" dirty="0">
                  <a:solidFill>
                    <a:srgbClr val="C00000"/>
                  </a:solidFill>
                </a:rPr>
                <a:t>We speak of iris-coupled-structure and slot-coupled-structure.</a:t>
              </a:r>
            </a:p>
            <a:p>
              <a:pPr marL="285750" indent="-285750">
                <a:buFont typeface="Arial" panose="020B0604020202020204" pitchFamily="34" charset="0"/>
                <a:buChar char="•"/>
              </a:pPr>
              <a:r>
                <a:rPr lang="en-US" dirty="0">
                  <a:solidFill>
                    <a:srgbClr val="C00000"/>
                  </a:solidFill>
                </a:rPr>
                <a:t>For slot-coupled-structures, the center opening for the beam can be very small and is often ignored in the EM-calculations.</a:t>
              </a:r>
            </a:p>
          </p:txBody>
        </p:sp>
      </p:grpSp>
    </p:spTree>
    <p:extLst>
      <p:ext uri="{BB962C8B-B14F-4D97-AF65-F5344CB8AC3E}">
        <p14:creationId xmlns:p14="http://schemas.microsoft.com/office/powerpoint/2010/main" val="8467258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9"/>
                                        </p:tgtEl>
                                        <p:attrNameLst>
                                          <p:attrName>style.visibility</p:attrName>
                                        </p:attrNameLst>
                                      </p:cBhvr>
                                      <p:to>
                                        <p:strVal val="visible"/>
                                      </p:to>
                                    </p:set>
                                    <p:animEffect transition="in" filter="fade">
                                      <p:cBhvr>
                                        <p:cTn id="7" dur="500"/>
                                        <p:tgtEl>
                                          <p:spTgt spid="59"/>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0"/>
                                        </p:tgtEl>
                                        <p:attrNameLst>
                                          <p:attrName>style.visibility</p:attrName>
                                        </p:attrNameLst>
                                      </p:cBhvr>
                                      <p:to>
                                        <p:strVal val="visible"/>
                                      </p:to>
                                    </p:set>
                                    <p:animEffect transition="in" filter="barn(inVertical)">
                                      <p:cBhvr>
                                        <p:cTn id="12" dur="500"/>
                                        <p:tgtEl>
                                          <p:spTgt spid="4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323734" y="129819"/>
            <a:ext cx="8987013" cy="629095"/>
          </a:xfrm>
        </p:spPr>
        <p:txBody>
          <a:bodyPr/>
          <a:lstStyle/>
          <a:p>
            <a:r>
              <a:rPr lang="en-US" dirty="0"/>
              <a:t>Example of 1</a:t>
            </a:r>
            <a:r>
              <a:rPr lang="en-US" baseline="30000" dirty="0"/>
              <a:t>st</a:t>
            </a:r>
            <a:r>
              <a:rPr lang="en-US" dirty="0"/>
              <a:t> Accelerating Cavities (SW, 1/3)</a:t>
            </a:r>
            <a:endParaRPr lang="en-GB" dirty="0"/>
          </a:p>
        </p:txBody>
      </p:sp>
      <p:sp>
        <p:nvSpPr>
          <p:cNvPr id="6" name="TextBox 5">
            <a:extLst>
              <a:ext uri="{FF2B5EF4-FFF2-40B4-BE49-F238E27FC236}">
                <a16:creationId xmlns:a16="http://schemas.microsoft.com/office/drawing/2014/main" id="{7B547C0F-317D-49C3-9C57-CE39F6CD4E3F}"/>
              </a:ext>
            </a:extLst>
          </p:cNvPr>
          <p:cNvSpPr txBox="1"/>
          <p:nvPr/>
        </p:nvSpPr>
        <p:spPr>
          <a:xfrm>
            <a:off x="7737020" y="1029268"/>
            <a:ext cx="4454980" cy="276999"/>
          </a:xfrm>
          <a:prstGeom prst="rect">
            <a:avLst/>
          </a:prstGeom>
          <a:noFill/>
        </p:spPr>
        <p:txBody>
          <a:bodyPr wrap="square" rtlCol="0">
            <a:spAutoFit/>
          </a:bodyPr>
          <a:lstStyle/>
          <a:p>
            <a:r>
              <a:rPr lang="en-US" sz="1200" dirty="0"/>
              <a:t>source: F. </a:t>
            </a:r>
            <a:r>
              <a:rPr lang="en-US" sz="1200" dirty="0" err="1"/>
              <a:t>Gerigk</a:t>
            </a:r>
            <a:r>
              <a:rPr lang="en-US" sz="1200" dirty="0"/>
              <a:t>, CAS Ebeltoft, </a:t>
            </a:r>
            <a:r>
              <a:rPr lang="en-US" sz="1200" i="1" dirty="0"/>
              <a:t>Cavity Types</a:t>
            </a:r>
            <a:r>
              <a:rPr lang="en-US" sz="1200" dirty="0"/>
              <a:t>, 2010</a:t>
            </a:r>
            <a:endParaRPr lang="en-GB" sz="1200" dirty="0"/>
          </a:p>
        </p:txBody>
      </p:sp>
      <p:sp>
        <p:nvSpPr>
          <p:cNvPr id="10" name="TextBox 9">
            <a:extLst>
              <a:ext uri="{FF2B5EF4-FFF2-40B4-BE49-F238E27FC236}">
                <a16:creationId xmlns:a16="http://schemas.microsoft.com/office/drawing/2014/main" id="{B1080713-978F-401C-B6DC-E0679E0B3BA8}"/>
              </a:ext>
            </a:extLst>
          </p:cNvPr>
          <p:cNvSpPr txBox="1"/>
          <p:nvPr/>
        </p:nvSpPr>
        <p:spPr>
          <a:xfrm>
            <a:off x="796754" y="956110"/>
            <a:ext cx="4186145" cy="430887"/>
          </a:xfrm>
          <a:prstGeom prst="rect">
            <a:avLst/>
          </a:prstGeom>
          <a:noFill/>
        </p:spPr>
        <p:txBody>
          <a:bodyPr wrap="square" rtlCol="0">
            <a:spAutoFit/>
          </a:bodyPr>
          <a:lstStyle/>
          <a:p>
            <a:r>
              <a:rPr lang="en-US" sz="2200" dirty="0"/>
              <a:t>How does this work?</a:t>
            </a:r>
            <a:endParaRPr lang="en-GB" sz="2200" dirty="0"/>
          </a:p>
        </p:txBody>
      </p:sp>
      <p:sp>
        <p:nvSpPr>
          <p:cNvPr id="12" name="TextBox 11">
            <a:extLst>
              <a:ext uri="{FF2B5EF4-FFF2-40B4-BE49-F238E27FC236}">
                <a16:creationId xmlns:a16="http://schemas.microsoft.com/office/drawing/2014/main" id="{A5B1A50B-7B58-43D8-97AA-0C8E618DF2C1}"/>
              </a:ext>
            </a:extLst>
          </p:cNvPr>
          <p:cNvSpPr txBox="1"/>
          <p:nvPr/>
        </p:nvSpPr>
        <p:spPr>
          <a:xfrm>
            <a:off x="565680" y="4789760"/>
            <a:ext cx="11444689" cy="369332"/>
          </a:xfrm>
          <a:prstGeom prst="rect">
            <a:avLst/>
          </a:prstGeom>
          <a:noFill/>
        </p:spPr>
        <p:txBody>
          <a:bodyPr wrap="square">
            <a:spAutoFit/>
          </a:bodyPr>
          <a:lstStyle/>
          <a:p>
            <a:r>
              <a:rPr lang="en-US" i="1" dirty="0">
                <a:solidFill>
                  <a:srgbClr val="C00000"/>
                </a:solidFill>
              </a:rPr>
              <a:t>Remember: The name of the resonant mode is given by the phase advance between two consecutive cells</a:t>
            </a:r>
            <a:r>
              <a:rPr lang="en-US" dirty="0">
                <a:solidFill>
                  <a:srgbClr val="C00000"/>
                </a:solidFill>
              </a:rPr>
              <a:t>.</a:t>
            </a:r>
          </a:p>
        </p:txBody>
      </p:sp>
      <p:pic>
        <p:nvPicPr>
          <p:cNvPr id="14" name="Picture 13" descr="Diagram&#10;&#10;Description automatically generated">
            <a:extLst>
              <a:ext uri="{FF2B5EF4-FFF2-40B4-BE49-F238E27FC236}">
                <a16:creationId xmlns:a16="http://schemas.microsoft.com/office/drawing/2014/main" id="{8B02D902-CFD8-44AC-891A-67FAC86D693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5079" y="1400252"/>
            <a:ext cx="5040991" cy="2846134"/>
          </a:xfrm>
          <a:prstGeom prst="rect">
            <a:avLst/>
          </a:prstGeom>
        </p:spPr>
      </p:pic>
      <p:sp>
        <p:nvSpPr>
          <p:cNvPr id="16" name="TextBox 15">
            <a:extLst>
              <a:ext uri="{FF2B5EF4-FFF2-40B4-BE49-F238E27FC236}">
                <a16:creationId xmlns:a16="http://schemas.microsoft.com/office/drawing/2014/main" id="{7751CE64-6317-46A6-B9EB-A28FFA54B358}"/>
              </a:ext>
            </a:extLst>
          </p:cNvPr>
          <p:cNvSpPr txBox="1"/>
          <p:nvPr/>
        </p:nvSpPr>
        <p:spPr>
          <a:xfrm>
            <a:off x="1854899" y="4420953"/>
            <a:ext cx="2208608" cy="369332"/>
          </a:xfrm>
          <a:prstGeom prst="rect">
            <a:avLst/>
          </a:prstGeom>
          <a:noFill/>
        </p:spPr>
        <p:txBody>
          <a:bodyPr wrap="square" rtlCol="0">
            <a:spAutoFit/>
          </a:bodyPr>
          <a:lstStyle/>
          <a:p>
            <a:r>
              <a:rPr lang="en-US"/>
              <a:t>Pi-mode </a:t>
            </a:r>
            <a:r>
              <a:rPr lang="en-US" dirty="0"/>
              <a:t>structure</a:t>
            </a:r>
            <a:endParaRPr lang="en-GB" dirty="0"/>
          </a:p>
        </p:txBody>
      </p:sp>
      <p:sp>
        <p:nvSpPr>
          <p:cNvPr id="17" name="TextBox 16">
            <a:extLst>
              <a:ext uri="{FF2B5EF4-FFF2-40B4-BE49-F238E27FC236}">
                <a16:creationId xmlns:a16="http://schemas.microsoft.com/office/drawing/2014/main" id="{087C2C49-BA52-4E40-A459-535EE22D30D7}"/>
              </a:ext>
            </a:extLst>
          </p:cNvPr>
          <p:cNvSpPr txBox="1"/>
          <p:nvPr/>
        </p:nvSpPr>
        <p:spPr>
          <a:xfrm>
            <a:off x="822757" y="3761950"/>
            <a:ext cx="4272891" cy="369332"/>
          </a:xfrm>
          <a:prstGeom prst="rect">
            <a:avLst/>
          </a:prstGeom>
          <a:noFill/>
        </p:spPr>
        <p:txBody>
          <a:bodyPr wrap="square" rtlCol="0">
            <a:spAutoFit/>
          </a:bodyPr>
          <a:lstStyle/>
          <a:p>
            <a:r>
              <a:rPr lang="en-US" i="1" dirty="0" err="1"/>
              <a:t>Wideroe</a:t>
            </a:r>
            <a:r>
              <a:rPr lang="en-US" i="1" dirty="0"/>
              <a:t>-type </a:t>
            </a:r>
            <a:r>
              <a:rPr lang="en-US" i="1" dirty="0" err="1"/>
              <a:t>linac</a:t>
            </a:r>
            <a:r>
              <a:rPr lang="en-US" i="1" dirty="0"/>
              <a:t> (= drift-tube-</a:t>
            </a:r>
            <a:r>
              <a:rPr lang="en-US" i="1" dirty="0" err="1"/>
              <a:t>linac</a:t>
            </a:r>
            <a:r>
              <a:rPr lang="en-US" i="1" dirty="0"/>
              <a:t>)</a:t>
            </a:r>
            <a:endParaRPr lang="en-GB" i="1" dirty="0"/>
          </a:p>
        </p:txBody>
      </p:sp>
      <p:grpSp>
        <p:nvGrpSpPr>
          <p:cNvPr id="24" name="Group 23">
            <a:extLst>
              <a:ext uri="{FF2B5EF4-FFF2-40B4-BE49-F238E27FC236}">
                <a16:creationId xmlns:a16="http://schemas.microsoft.com/office/drawing/2014/main" id="{A03C6A0F-8FCD-41A5-9A9A-36D56F5C7DF9}"/>
              </a:ext>
            </a:extLst>
          </p:cNvPr>
          <p:cNvGrpSpPr/>
          <p:nvPr/>
        </p:nvGrpSpPr>
        <p:grpSpPr>
          <a:xfrm>
            <a:off x="1125204" y="5167636"/>
            <a:ext cx="3533260" cy="1026524"/>
            <a:chOff x="1694266" y="2405553"/>
            <a:chExt cx="4440139" cy="1203078"/>
          </a:xfrm>
        </p:grpSpPr>
        <p:pic>
          <p:nvPicPr>
            <p:cNvPr id="25" name="Picture 24" descr="Diagram&#10;&#10;Description automatically generated with medium confidence">
              <a:extLst>
                <a:ext uri="{FF2B5EF4-FFF2-40B4-BE49-F238E27FC236}">
                  <a16:creationId xmlns:a16="http://schemas.microsoft.com/office/drawing/2014/main" id="{9CFCEB48-382B-4176-B07C-43BAD7D4E7BE}"/>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a:off x="3923620" y="2405553"/>
              <a:ext cx="2210785" cy="1195458"/>
            </a:xfrm>
            <a:prstGeom prst="rect">
              <a:avLst/>
            </a:prstGeom>
          </p:spPr>
        </p:pic>
        <p:pic>
          <p:nvPicPr>
            <p:cNvPr id="26" name="Picture 25" descr="Diagram&#10;&#10;Description automatically generated with medium confidence">
              <a:extLst>
                <a:ext uri="{FF2B5EF4-FFF2-40B4-BE49-F238E27FC236}">
                  <a16:creationId xmlns:a16="http://schemas.microsoft.com/office/drawing/2014/main" id="{4FF01A21-E4C4-45C1-8293-7A14854054DC}"/>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rot="10800000">
              <a:off x="1694266" y="2413173"/>
              <a:ext cx="2210785" cy="1195458"/>
            </a:xfrm>
            <a:prstGeom prst="rect">
              <a:avLst/>
            </a:prstGeom>
          </p:spPr>
        </p:pic>
        <p:grpSp>
          <p:nvGrpSpPr>
            <p:cNvPr id="27" name="Group 26">
              <a:extLst>
                <a:ext uri="{FF2B5EF4-FFF2-40B4-BE49-F238E27FC236}">
                  <a16:creationId xmlns:a16="http://schemas.microsoft.com/office/drawing/2014/main" id="{B13ED9EB-79AA-47CB-B394-28430AF27ABA}"/>
                </a:ext>
              </a:extLst>
            </p:cNvPr>
            <p:cNvGrpSpPr/>
            <p:nvPr/>
          </p:nvGrpSpPr>
          <p:grpSpPr>
            <a:xfrm>
              <a:off x="2314592" y="2507280"/>
              <a:ext cx="3166928" cy="969558"/>
              <a:chOff x="1372185" y="4034033"/>
              <a:chExt cx="3166928" cy="969558"/>
            </a:xfrm>
          </p:grpSpPr>
          <p:grpSp>
            <p:nvGrpSpPr>
              <p:cNvPr id="28" name="Group 27">
                <a:extLst>
                  <a:ext uri="{FF2B5EF4-FFF2-40B4-BE49-F238E27FC236}">
                    <a16:creationId xmlns:a16="http://schemas.microsoft.com/office/drawing/2014/main" id="{9B6E1E4D-2898-4549-A656-C24ED8FAB666}"/>
                  </a:ext>
                </a:extLst>
              </p:cNvPr>
              <p:cNvGrpSpPr/>
              <p:nvPr/>
            </p:nvGrpSpPr>
            <p:grpSpPr>
              <a:xfrm>
                <a:off x="1395819" y="4404040"/>
                <a:ext cx="477901" cy="244395"/>
                <a:chOff x="1391682" y="4389125"/>
                <a:chExt cx="599453" cy="268835"/>
              </a:xfrm>
            </p:grpSpPr>
            <p:cxnSp>
              <p:nvCxnSpPr>
                <p:cNvPr id="50" name="Straight Arrow Connector 49">
                  <a:extLst>
                    <a:ext uri="{FF2B5EF4-FFF2-40B4-BE49-F238E27FC236}">
                      <a16:creationId xmlns:a16="http://schemas.microsoft.com/office/drawing/2014/main" id="{52A83375-29E9-430D-824F-1DF50DA930B8}"/>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51" name="Straight Arrow Connector 50">
                  <a:extLst>
                    <a:ext uri="{FF2B5EF4-FFF2-40B4-BE49-F238E27FC236}">
                      <a16:creationId xmlns:a16="http://schemas.microsoft.com/office/drawing/2014/main" id="{19C0BCE5-6E98-4E21-9994-4EFC21B5996F}"/>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52" name="Straight Arrow Connector 51">
                  <a:extLst>
                    <a:ext uri="{FF2B5EF4-FFF2-40B4-BE49-F238E27FC236}">
                      <a16:creationId xmlns:a16="http://schemas.microsoft.com/office/drawing/2014/main" id="{9C724DC6-536F-485C-8C00-F5BD135198AC}"/>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9" name="Group 28">
                <a:extLst>
                  <a:ext uri="{FF2B5EF4-FFF2-40B4-BE49-F238E27FC236}">
                    <a16:creationId xmlns:a16="http://schemas.microsoft.com/office/drawing/2014/main" id="{D35F740B-CE34-4BB5-8224-6179B966C46A}"/>
                  </a:ext>
                </a:extLst>
              </p:cNvPr>
              <p:cNvGrpSpPr/>
              <p:nvPr/>
            </p:nvGrpSpPr>
            <p:grpSpPr>
              <a:xfrm>
                <a:off x="2712372" y="4396156"/>
                <a:ext cx="477901" cy="244395"/>
                <a:chOff x="1391682" y="4389125"/>
                <a:chExt cx="599453" cy="268835"/>
              </a:xfrm>
            </p:grpSpPr>
            <p:cxnSp>
              <p:nvCxnSpPr>
                <p:cNvPr id="47" name="Straight Arrow Connector 46">
                  <a:extLst>
                    <a:ext uri="{FF2B5EF4-FFF2-40B4-BE49-F238E27FC236}">
                      <a16:creationId xmlns:a16="http://schemas.microsoft.com/office/drawing/2014/main" id="{100715B2-B73E-47BC-91DF-BAC20A794880}"/>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8" name="Straight Arrow Connector 47">
                  <a:extLst>
                    <a:ext uri="{FF2B5EF4-FFF2-40B4-BE49-F238E27FC236}">
                      <a16:creationId xmlns:a16="http://schemas.microsoft.com/office/drawing/2014/main" id="{1AEC8D32-F061-48CC-AD1C-C0DFB9EC3EA1}"/>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9" name="Straight Arrow Connector 48">
                  <a:extLst>
                    <a:ext uri="{FF2B5EF4-FFF2-40B4-BE49-F238E27FC236}">
                      <a16:creationId xmlns:a16="http://schemas.microsoft.com/office/drawing/2014/main" id="{07DF61D4-E284-4AC2-9387-D2BA86773508}"/>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0" name="Group 29">
                <a:extLst>
                  <a:ext uri="{FF2B5EF4-FFF2-40B4-BE49-F238E27FC236}">
                    <a16:creationId xmlns:a16="http://schemas.microsoft.com/office/drawing/2014/main" id="{D5022D65-83FB-4DD9-91E6-31B75383851C}"/>
                  </a:ext>
                </a:extLst>
              </p:cNvPr>
              <p:cNvGrpSpPr/>
              <p:nvPr/>
            </p:nvGrpSpPr>
            <p:grpSpPr>
              <a:xfrm>
                <a:off x="4026104" y="4404040"/>
                <a:ext cx="477901" cy="244395"/>
                <a:chOff x="1391682" y="4389125"/>
                <a:chExt cx="599453" cy="268835"/>
              </a:xfrm>
            </p:grpSpPr>
            <p:cxnSp>
              <p:nvCxnSpPr>
                <p:cNvPr id="44" name="Straight Arrow Connector 43">
                  <a:extLst>
                    <a:ext uri="{FF2B5EF4-FFF2-40B4-BE49-F238E27FC236}">
                      <a16:creationId xmlns:a16="http://schemas.microsoft.com/office/drawing/2014/main" id="{172BA484-BE22-45AD-98F5-5D3CEBA5E59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5" name="Straight Arrow Connector 44">
                  <a:extLst>
                    <a:ext uri="{FF2B5EF4-FFF2-40B4-BE49-F238E27FC236}">
                      <a16:creationId xmlns:a16="http://schemas.microsoft.com/office/drawing/2014/main" id="{CD1F3C1F-62EE-460B-968E-EBC9678F37FC}"/>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6" name="Straight Arrow Connector 45">
                  <a:extLst>
                    <a:ext uri="{FF2B5EF4-FFF2-40B4-BE49-F238E27FC236}">
                      <a16:creationId xmlns:a16="http://schemas.microsoft.com/office/drawing/2014/main" id="{367CAEED-A9F7-4969-BAFB-C6328FAB2376}"/>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1" name="Group 30">
                <a:extLst>
                  <a:ext uri="{FF2B5EF4-FFF2-40B4-BE49-F238E27FC236}">
                    <a16:creationId xmlns:a16="http://schemas.microsoft.com/office/drawing/2014/main" id="{BB4F51A0-BBBD-49FD-9DC1-566E0432DAF3}"/>
                  </a:ext>
                </a:extLst>
              </p:cNvPr>
              <p:cNvGrpSpPr/>
              <p:nvPr/>
            </p:nvGrpSpPr>
            <p:grpSpPr>
              <a:xfrm rot="10800000">
                <a:off x="2036563" y="4396156"/>
                <a:ext cx="477901" cy="244395"/>
                <a:chOff x="1391682" y="4389125"/>
                <a:chExt cx="599453" cy="268835"/>
              </a:xfrm>
            </p:grpSpPr>
            <p:cxnSp>
              <p:nvCxnSpPr>
                <p:cNvPr id="41" name="Straight Arrow Connector 40">
                  <a:extLst>
                    <a:ext uri="{FF2B5EF4-FFF2-40B4-BE49-F238E27FC236}">
                      <a16:creationId xmlns:a16="http://schemas.microsoft.com/office/drawing/2014/main" id="{0DA3C08D-77AC-4E91-B469-BB6219EC72BE}"/>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2" name="Straight Arrow Connector 41">
                  <a:extLst>
                    <a:ext uri="{FF2B5EF4-FFF2-40B4-BE49-F238E27FC236}">
                      <a16:creationId xmlns:a16="http://schemas.microsoft.com/office/drawing/2014/main" id="{A31C83F7-16EE-4F4C-8776-1890365652C8}"/>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3" name="Straight Arrow Connector 42">
                  <a:extLst>
                    <a:ext uri="{FF2B5EF4-FFF2-40B4-BE49-F238E27FC236}">
                      <a16:creationId xmlns:a16="http://schemas.microsoft.com/office/drawing/2014/main" id="{5D59C185-916D-41B6-927B-0808DA00342D}"/>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32" name="Group 31">
                <a:extLst>
                  <a:ext uri="{FF2B5EF4-FFF2-40B4-BE49-F238E27FC236}">
                    <a16:creationId xmlns:a16="http://schemas.microsoft.com/office/drawing/2014/main" id="{3EA7EE08-BA51-4677-B3F2-BA324D4A588C}"/>
                  </a:ext>
                </a:extLst>
              </p:cNvPr>
              <p:cNvGrpSpPr/>
              <p:nvPr/>
            </p:nvGrpSpPr>
            <p:grpSpPr>
              <a:xfrm rot="10800000">
                <a:off x="3358932" y="4401098"/>
                <a:ext cx="477901" cy="244395"/>
                <a:chOff x="1391682" y="4389125"/>
                <a:chExt cx="599453" cy="268835"/>
              </a:xfrm>
            </p:grpSpPr>
            <p:cxnSp>
              <p:nvCxnSpPr>
                <p:cNvPr id="38" name="Straight Arrow Connector 37">
                  <a:extLst>
                    <a:ext uri="{FF2B5EF4-FFF2-40B4-BE49-F238E27FC236}">
                      <a16:creationId xmlns:a16="http://schemas.microsoft.com/office/drawing/2014/main" id="{38FBB84F-0090-4344-875E-DEB3D77A828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39" name="Straight Arrow Connector 38">
                  <a:extLst>
                    <a:ext uri="{FF2B5EF4-FFF2-40B4-BE49-F238E27FC236}">
                      <a16:creationId xmlns:a16="http://schemas.microsoft.com/office/drawing/2014/main" id="{50E1D222-B36E-41C5-809B-DE30355613D2}"/>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40" name="Straight Arrow Connector 39">
                  <a:extLst>
                    <a:ext uri="{FF2B5EF4-FFF2-40B4-BE49-F238E27FC236}">
                      <a16:creationId xmlns:a16="http://schemas.microsoft.com/office/drawing/2014/main" id="{58FDE61F-233F-410E-BE71-630EF6AF1B1B}"/>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33" name="Rectangle 32">
                <a:extLst>
                  <a:ext uri="{FF2B5EF4-FFF2-40B4-BE49-F238E27FC236}">
                    <a16:creationId xmlns:a16="http://schemas.microsoft.com/office/drawing/2014/main" id="{6BDCCE91-2623-4714-93AC-0486FB6C4E5F}"/>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4" name="Rectangle 33">
                <a:extLst>
                  <a:ext uri="{FF2B5EF4-FFF2-40B4-BE49-F238E27FC236}">
                    <a16:creationId xmlns:a16="http://schemas.microsoft.com/office/drawing/2014/main" id="{F4FD4FE8-54A6-4D91-910D-E4E57898A798}"/>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5" name="Rectangle 34">
                <a:extLst>
                  <a:ext uri="{FF2B5EF4-FFF2-40B4-BE49-F238E27FC236}">
                    <a16:creationId xmlns:a16="http://schemas.microsoft.com/office/drawing/2014/main" id="{C91B7D94-C376-4183-8932-352D7F952F68}"/>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6" name="Rectangle 35">
                <a:extLst>
                  <a:ext uri="{FF2B5EF4-FFF2-40B4-BE49-F238E27FC236}">
                    <a16:creationId xmlns:a16="http://schemas.microsoft.com/office/drawing/2014/main" id="{106AD7F1-430E-4AAE-953D-0F1E88EADE08}"/>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6072933B-C8E0-432D-BECA-D21B51EBFCAA}"/>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4" name="TextBox 3">
            <a:extLst>
              <a:ext uri="{FF2B5EF4-FFF2-40B4-BE49-F238E27FC236}">
                <a16:creationId xmlns:a16="http://schemas.microsoft.com/office/drawing/2014/main" id="{A5F13376-B9ED-4BF4-A85B-21400F57A72B}"/>
              </a:ext>
            </a:extLst>
          </p:cNvPr>
          <p:cNvSpPr txBox="1"/>
          <p:nvPr/>
        </p:nvSpPr>
        <p:spPr>
          <a:xfrm>
            <a:off x="7673599" y="4420428"/>
            <a:ext cx="2034823" cy="369332"/>
          </a:xfrm>
          <a:prstGeom prst="rect">
            <a:avLst/>
          </a:prstGeom>
          <a:noFill/>
        </p:spPr>
        <p:txBody>
          <a:bodyPr wrap="square" rtlCol="0">
            <a:spAutoFit/>
          </a:bodyPr>
          <a:lstStyle/>
          <a:p>
            <a:r>
              <a:rPr lang="en-US" dirty="0"/>
              <a:t>0-mode structure</a:t>
            </a:r>
            <a:endParaRPr lang="en-GB" dirty="0"/>
          </a:p>
        </p:txBody>
      </p:sp>
      <p:grpSp>
        <p:nvGrpSpPr>
          <p:cNvPr id="8" name="Group 7">
            <a:extLst>
              <a:ext uri="{FF2B5EF4-FFF2-40B4-BE49-F238E27FC236}">
                <a16:creationId xmlns:a16="http://schemas.microsoft.com/office/drawing/2014/main" id="{50FF90C6-5902-428E-8D94-A9A267FC56F1}"/>
              </a:ext>
            </a:extLst>
          </p:cNvPr>
          <p:cNvGrpSpPr/>
          <p:nvPr/>
        </p:nvGrpSpPr>
        <p:grpSpPr>
          <a:xfrm>
            <a:off x="6326598" y="1477000"/>
            <a:ext cx="5201703" cy="2654282"/>
            <a:chOff x="288974" y="1477000"/>
            <a:chExt cx="5201703" cy="2654282"/>
          </a:xfrm>
        </p:grpSpPr>
        <p:pic>
          <p:nvPicPr>
            <p:cNvPr id="9" name="Picture 8" descr="Diagram&#10;&#10;Description automatically generated">
              <a:extLst>
                <a:ext uri="{FF2B5EF4-FFF2-40B4-BE49-F238E27FC236}">
                  <a16:creationId xmlns:a16="http://schemas.microsoft.com/office/drawing/2014/main" id="{496AE700-1C6C-41B7-B769-2FF093883D1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88974" y="1477000"/>
              <a:ext cx="5201703" cy="2394435"/>
            </a:xfrm>
            <a:prstGeom prst="rect">
              <a:avLst/>
            </a:prstGeom>
          </p:spPr>
        </p:pic>
        <p:sp>
          <p:nvSpPr>
            <p:cNvPr id="13" name="TextBox 12">
              <a:extLst>
                <a:ext uri="{FF2B5EF4-FFF2-40B4-BE49-F238E27FC236}">
                  <a16:creationId xmlns:a16="http://schemas.microsoft.com/office/drawing/2014/main" id="{E7A550F8-A967-49FF-B02D-3127CBCB4E01}"/>
                </a:ext>
              </a:extLst>
            </p:cNvPr>
            <p:cNvSpPr txBox="1"/>
            <p:nvPr/>
          </p:nvSpPr>
          <p:spPr>
            <a:xfrm>
              <a:off x="565680" y="3761950"/>
              <a:ext cx="3917310" cy="369332"/>
            </a:xfrm>
            <a:prstGeom prst="rect">
              <a:avLst/>
            </a:prstGeom>
            <a:noFill/>
          </p:spPr>
          <p:txBody>
            <a:bodyPr wrap="square" rtlCol="0">
              <a:spAutoFit/>
            </a:bodyPr>
            <a:lstStyle/>
            <a:p>
              <a:r>
                <a:rPr lang="en-US" i="1" dirty="0"/>
                <a:t>Alvarez-type </a:t>
              </a:r>
              <a:r>
                <a:rPr lang="en-US" i="1" dirty="0" err="1"/>
                <a:t>linac</a:t>
              </a:r>
              <a:r>
                <a:rPr lang="en-US" i="1" dirty="0"/>
                <a:t> (= drift-tube-</a:t>
              </a:r>
              <a:r>
                <a:rPr lang="en-US" i="1" dirty="0" err="1"/>
                <a:t>linac</a:t>
              </a:r>
              <a:r>
                <a:rPr lang="en-US" i="1" dirty="0"/>
                <a:t>)</a:t>
              </a:r>
              <a:endParaRPr lang="en-GB" i="1" dirty="0"/>
            </a:p>
          </p:txBody>
        </p:sp>
      </p:grpSp>
      <p:grpSp>
        <p:nvGrpSpPr>
          <p:cNvPr id="15" name="Group 14">
            <a:extLst>
              <a:ext uri="{FF2B5EF4-FFF2-40B4-BE49-F238E27FC236}">
                <a16:creationId xmlns:a16="http://schemas.microsoft.com/office/drawing/2014/main" id="{82341E72-BB14-45D3-8EE7-4C72B2A15D16}"/>
              </a:ext>
            </a:extLst>
          </p:cNvPr>
          <p:cNvGrpSpPr/>
          <p:nvPr/>
        </p:nvGrpSpPr>
        <p:grpSpPr>
          <a:xfrm>
            <a:off x="6948949" y="5174138"/>
            <a:ext cx="3952835" cy="1020023"/>
            <a:chOff x="734141" y="3920625"/>
            <a:chExt cx="4440139" cy="1203078"/>
          </a:xfrm>
        </p:grpSpPr>
        <p:grpSp>
          <p:nvGrpSpPr>
            <p:cNvPr id="18" name="Group 17">
              <a:extLst>
                <a:ext uri="{FF2B5EF4-FFF2-40B4-BE49-F238E27FC236}">
                  <a16:creationId xmlns:a16="http://schemas.microsoft.com/office/drawing/2014/main" id="{CC0EA0F4-7B9D-4989-83DA-5A2067BCD97D}"/>
                </a:ext>
              </a:extLst>
            </p:cNvPr>
            <p:cNvGrpSpPr/>
            <p:nvPr/>
          </p:nvGrpSpPr>
          <p:grpSpPr>
            <a:xfrm>
              <a:off x="734141" y="3920625"/>
              <a:ext cx="4440139" cy="1203078"/>
              <a:chOff x="734141" y="3920625"/>
              <a:chExt cx="4440139" cy="1203078"/>
            </a:xfrm>
          </p:grpSpPr>
          <p:pic>
            <p:nvPicPr>
              <p:cNvPr id="104" name="Picture 103" descr="Diagram&#10;&#10;Description automatically generated with medium confidence">
                <a:extLst>
                  <a:ext uri="{FF2B5EF4-FFF2-40B4-BE49-F238E27FC236}">
                    <a16:creationId xmlns:a16="http://schemas.microsoft.com/office/drawing/2014/main" id="{FEB49AFA-4D40-4BC7-8AE6-BD72E9939BB6}"/>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a:off x="2963495" y="3920625"/>
                <a:ext cx="2210785" cy="1195458"/>
              </a:xfrm>
              <a:prstGeom prst="rect">
                <a:avLst/>
              </a:prstGeom>
            </p:spPr>
          </p:pic>
          <p:pic>
            <p:nvPicPr>
              <p:cNvPr id="105" name="Picture 104" descr="Diagram&#10;&#10;Description automatically generated with medium confidence">
                <a:extLst>
                  <a:ext uri="{FF2B5EF4-FFF2-40B4-BE49-F238E27FC236}">
                    <a16:creationId xmlns:a16="http://schemas.microsoft.com/office/drawing/2014/main" id="{8C4ED0ED-FBB6-4DC6-83B5-A57D0A67A000}"/>
                  </a:ext>
                </a:extLst>
              </p:cNvPr>
              <p:cNvPicPr>
                <a:picLocks noChangeAspect="1"/>
              </p:cNvPicPr>
              <p:nvPr/>
            </p:nvPicPr>
            <p:blipFill rotWithShape="1">
              <a:blip r:embed="rId4">
                <a:extLst>
                  <a:ext uri="{28A0092B-C50C-407E-A947-70E740481C1C}">
                    <a14:useLocalDpi xmlns:a14="http://schemas.microsoft.com/office/drawing/2010/main" val="0"/>
                  </a:ext>
                </a:extLst>
              </a:blip>
              <a:srcRect l="20280" t="11210" r="50176" b="27372"/>
              <a:stretch/>
            </p:blipFill>
            <p:spPr>
              <a:xfrm rot="10800000">
                <a:off x="734141" y="3928245"/>
                <a:ext cx="2210785" cy="1195458"/>
              </a:xfrm>
              <a:prstGeom prst="rect">
                <a:avLst/>
              </a:prstGeom>
            </p:spPr>
          </p:pic>
        </p:grpSp>
        <p:grpSp>
          <p:nvGrpSpPr>
            <p:cNvPr id="19" name="Group 18">
              <a:extLst>
                <a:ext uri="{FF2B5EF4-FFF2-40B4-BE49-F238E27FC236}">
                  <a16:creationId xmlns:a16="http://schemas.microsoft.com/office/drawing/2014/main" id="{CB72D148-E843-4297-87DB-AB29A5B79661}"/>
                </a:ext>
              </a:extLst>
            </p:cNvPr>
            <p:cNvGrpSpPr/>
            <p:nvPr/>
          </p:nvGrpSpPr>
          <p:grpSpPr>
            <a:xfrm>
              <a:off x="1372185" y="4034033"/>
              <a:ext cx="3166928" cy="969558"/>
              <a:chOff x="1372185" y="4034033"/>
              <a:chExt cx="3166928" cy="969558"/>
            </a:xfrm>
          </p:grpSpPr>
          <p:grpSp>
            <p:nvGrpSpPr>
              <p:cNvPr id="20" name="Group 19">
                <a:extLst>
                  <a:ext uri="{FF2B5EF4-FFF2-40B4-BE49-F238E27FC236}">
                    <a16:creationId xmlns:a16="http://schemas.microsoft.com/office/drawing/2014/main" id="{A59562C3-7418-417B-B48E-8BE6DC90343A}"/>
                  </a:ext>
                </a:extLst>
              </p:cNvPr>
              <p:cNvGrpSpPr/>
              <p:nvPr/>
            </p:nvGrpSpPr>
            <p:grpSpPr>
              <a:xfrm>
                <a:off x="1395819" y="4404040"/>
                <a:ext cx="477901" cy="244395"/>
                <a:chOff x="1391682" y="4389125"/>
                <a:chExt cx="599453" cy="268835"/>
              </a:xfrm>
            </p:grpSpPr>
            <p:cxnSp>
              <p:nvCxnSpPr>
                <p:cNvPr id="101" name="Straight Arrow Connector 100">
                  <a:extLst>
                    <a:ext uri="{FF2B5EF4-FFF2-40B4-BE49-F238E27FC236}">
                      <a16:creationId xmlns:a16="http://schemas.microsoft.com/office/drawing/2014/main" id="{FA3200CD-0489-418E-B794-D63C28F1D73C}"/>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02" name="Straight Arrow Connector 101">
                  <a:extLst>
                    <a:ext uri="{FF2B5EF4-FFF2-40B4-BE49-F238E27FC236}">
                      <a16:creationId xmlns:a16="http://schemas.microsoft.com/office/drawing/2014/main" id="{89E35991-6C47-42D1-A28F-C42AB47ED507}"/>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03" name="Straight Arrow Connector 102">
                  <a:extLst>
                    <a:ext uri="{FF2B5EF4-FFF2-40B4-BE49-F238E27FC236}">
                      <a16:creationId xmlns:a16="http://schemas.microsoft.com/office/drawing/2014/main" id="{F8E04666-877F-4939-9213-E34CE26E31A5}"/>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1" name="Group 20">
                <a:extLst>
                  <a:ext uri="{FF2B5EF4-FFF2-40B4-BE49-F238E27FC236}">
                    <a16:creationId xmlns:a16="http://schemas.microsoft.com/office/drawing/2014/main" id="{867BA73F-4075-41AF-864D-34854002E72F}"/>
                  </a:ext>
                </a:extLst>
              </p:cNvPr>
              <p:cNvGrpSpPr/>
              <p:nvPr/>
            </p:nvGrpSpPr>
            <p:grpSpPr>
              <a:xfrm>
                <a:off x="2712372" y="4396156"/>
                <a:ext cx="477901" cy="244395"/>
                <a:chOff x="1391682" y="4389125"/>
                <a:chExt cx="599453" cy="268835"/>
              </a:xfrm>
            </p:grpSpPr>
            <p:cxnSp>
              <p:nvCxnSpPr>
                <p:cNvPr id="98" name="Straight Arrow Connector 97">
                  <a:extLst>
                    <a:ext uri="{FF2B5EF4-FFF2-40B4-BE49-F238E27FC236}">
                      <a16:creationId xmlns:a16="http://schemas.microsoft.com/office/drawing/2014/main" id="{E66CFB4C-D4CA-45B4-B1E4-4BC45D8E3C17}"/>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9" name="Straight Arrow Connector 98">
                  <a:extLst>
                    <a:ext uri="{FF2B5EF4-FFF2-40B4-BE49-F238E27FC236}">
                      <a16:creationId xmlns:a16="http://schemas.microsoft.com/office/drawing/2014/main" id="{A40BC975-BE25-4ADB-84F1-B51B7FD92458}"/>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100" name="Straight Arrow Connector 99">
                  <a:extLst>
                    <a:ext uri="{FF2B5EF4-FFF2-40B4-BE49-F238E27FC236}">
                      <a16:creationId xmlns:a16="http://schemas.microsoft.com/office/drawing/2014/main" id="{B9FC8066-C94C-4B7F-A483-AA7437334C0F}"/>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2" name="Group 21">
                <a:extLst>
                  <a:ext uri="{FF2B5EF4-FFF2-40B4-BE49-F238E27FC236}">
                    <a16:creationId xmlns:a16="http://schemas.microsoft.com/office/drawing/2014/main" id="{E62DA1AB-CD62-4E09-8CB1-3C4F92387672}"/>
                  </a:ext>
                </a:extLst>
              </p:cNvPr>
              <p:cNvGrpSpPr/>
              <p:nvPr/>
            </p:nvGrpSpPr>
            <p:grpSpPr>
              <a:xfrm>
                <a:off x="4026104" y="4404040"/>
                <a:ext cx="477901" cy="244395"/>
                <a:chOff x="1391682" y="4389125"/>
                <a:chExt cx="599453" cy="268835"/>
              </a:xfrm>
            </p:grpSpPr>
            <p:cxnSp>
              <p:nvCxnSpPr>
                <p:cNvPr id="95" name="Straight Arrow Connector 94">
                  <a:extLst>
                    <a:ext uri="{FF2B5EF4-FFF2-40B4-BE49-F238E27FC236}">
                      <a16:creationId xmlns:a16="http://schemas.microsoft.com/office/drawing/2014/main" id="{FF924A72-9DF3-4D02-AEB1-1319AEFBA3A5}"/>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6" name="Straight Arrow Connector 95">
                  <a:extLst>
                    <a:ext uri="{FF2B5EF4-FFF2-40B4-BE49-F238E27FC236}">
                      <a16:creationId xmlns:a16="http://schemas.microsoft.com/office/drawing/2014/main" id="{078B2936-2C21-4100-814A-2C7CC05A54A5}"/>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7" name="Straight Arrow Connector 96">
                  <a:extLst>
                    <a:ext uri="{FF2B5EF4-FFF2-40B4-BE49-F238E27FC236}">
                      <a16:creationId xmlns:a16="http://schemas.microsoft.com/office/drawing/2014/main" id="{B3AAAC81-BDA9-4752-8A77-64AA29E9832E}"/>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23" name="Group 22">
                <a:extLst>
                  <a:ext uri="{FF2B5EF4-FFF2-40B4-BE49-F238E27FC236}">
                    <a16:creationId xmlns:a16="http://schemas.microsoft.com/office/drawing/2014/main" id="{437A41E6-8176-4A11-A83D-9B7F89D8F46E}"/>
                  </a:ext>
                </a:extLst>
              </p:cNvPr>
              <p:cNvGrpSpPr/>
              <p:nvPr/>
            </p:nvGrpSpPr>
            <p:grpSpPr>
              <a:xfrm>
                <a:off x="2075315" y="4396156"/>
                <a:ext cx="477901" cy="244395"/>
                <a:chOff x="1391682" y="4389125"/>
                <a:chExt cx="599453" cy="268835"/>
              </a:xfrm>
            </p:grpSpPr>
            <p:cxnSp>
              <p:nvCxnSpPr>
                <p:cNvPr id="92" name="Straight Arrow Connector 91">
                  <a:extLst>
                    <a:ext uri="{FF2B5EF4-FFF2-40B4-BE49-F238E27FC236}">
                      <a16:creationId xmlns:a16="http://schemas.microsoft.com/office/drawing/2014/main" id="{033BB63C-5109-4AB0-B78C-F6E2AE744A7A}"/>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3" name="Straight Arrow Connector 92">
                  <a:extLst>
                    <a:ext uri="{FF2B5EF4-FFF2-40B4-BE49-F238E27FC236}">
                      <a16:creationId xmlns:a16="http://schemas.microsoft.com/office/drawing/2014/main" id="{23709216-99FC-465A-96C3-31BA955BA83A}"/>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4" name="Straight Arrow Connector 93">
                  <a:extLst>
                    <a:ext uri="{FF2B5EF4-FFF2-40B4-BE49-F238E27FC236}">
                      <a16:creationId xmlns:a16="http://schemas.microsoft.com/office/drawing/2014/main" id="{25BC8C79-1A21-4C79-AF87-D420B325006D}"/>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grpSp>
            <p:nvGrpSpPr>
              <p:cNvPr id="53" name="Group 52">
                <a:extLst>
                  <a:ext uri="{FF2B5EF4-FFF2-40B4-BE49-F238E27FC236}">
                    <a16:creationId xmlns:a16="http://schemas.microsoft.com/office/drawing/2014/main" id="{17CD2DA2-D9CA-4F44-B699-37A768BF83DB}"/>
                  </a:ext>
                </a:extLst>
              </p:cNvPr>
              <p:cNvGrpSpPr/>
              <p:nvPr/>
            </p:nvGrpSpPr>
            <p:grpSpPr>
              <a:xfrm>
                <a:off x="3358932" y="4401098"/>
                <a:ext cx="477901" cy="244395"/>
                <a:chOff x="1391682" y="4389125"/>
                <a:chExt cx="599453" cy="268835"/>
              </a:xfrm>
            </p:grpSpPr>
            <p:cxnSp>
              <p:nvCxnSpPr>
                <p:cNvPr id="89" name="Straight Arrow Connector 88">
                  <a:extLst>
                    <a:ext uri="{FF2B5EF4-FFF2-40B4-BE49-F238E27FC236}">
                      <a16:creationId xmlns:a16="http://schemas.microsoft.com/office/drawing/2014/main" id="{E608BC12-5B7A-4B7F-95FA-16E50E8F8867}"/>
                    </a:ext>
                  </a:extLst>
                </p:cNvPr>
                <p:cNvCxnSpPr/>
                <p:nvPr/>
              </p:nvCxnSpPr>
              <p:spPr bwMode="auto">
                <a:xfrm>
                  <a:off x="1391682" y="4389125"/>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0" name="Straight Arrow Connector 89">
                  <a:extLst>
                    <a:ext uri="{FF2B5EF4-FFF2-40B4-BE49-F238E27FC236}">
                      <a16:creationId xmlns:a16="http://schemas.microsoft.com/office/drawing/2014/main" id="{A4719D6B-DF76-48C5-BA22-235F6E528EDB}"/>
                    </a:ext>
                  </a:extLst>
                </p:cNvPr>
                <p:cNvCxnSpPr/>
                <p:nvPr/>
              </p:nvCxnSpPr>
              <p:spPr bwMode="auto">
                <a:xfrm>
                  <a:off x="1391682" y="4520307"/>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cxnSp>
              <p:nvCxnSpPr>
                <p:cNvPr id="91" name="Straight Arrow Connector 90">
                  <a:extLst>
                    <a:ext uri="{FF2B5EF4-FFF2-40B4-BE49-F238E27FC236}">
                      <a16:creationId xmlns:a16="http://schemas.microsoft.com/office/drawing/2014/main" id="{A8CD01BE-AA30-4557-8C04-B8ADCC42EB88}"/>
                    </a:ext>
                  </a:extLst>
                </p:cNvPr>
                <p:cNvCxnSpPr/>
                <p:nvPr/>
              </p:nvCxnSpPr>
              <p:spPr bwMode="auto">
                <a:xfrm>
                  <a:off x="1396152" y="4657960"/>
                  <a:ext cx="594983" cy="0"/>
                </a:xfrm>
                <a:prstGeom prst="straightConnector1">
                  <a:avLst/>
                </a:prstGeom>
                <a:solidFill>
                  <a:schemeClr val="accent1"/>
                </a:solidFill>
                <a:ln w="12700" cap="flat" cmpd="sng" algn="ctr">
                  <a:solidFill>
                    <a:srgbClr val="FF9900"/>
                  </a:solidFill>
                  <a:prstDash val="solid"/>
                  <a:round/>
                  <a:headEnd type="none" w="med" len="med"/>
                  <a:tailEnd type="triangle"/>
                </a:ln>
                <a:effectLst/>
              </p:spPr>
            </p:cxnSp>
          </p:grpSp>
          <p:sp>
            <p:nvSpPr>
              <p:cNvPr id="54" name="Rectangle 53">
                <a:extLst>
                  <a:ext uri="{FF2B5EF4-FFF2-40B4-BE49-F238E27FC236}">
                    <a16:creationId xmlns:a16="http://schemas.microsoft.com/office/drawing/2014/main" id="{D6E51517-86E8-4E42-ADCF-F982D1FC1028}"/>
                  </a:ext>
                </a:extLst>
              </p:cNvPr>
              <p:cNvSpPr/>
              <p:nvPr/>
            </p:nvSpPr>
            <p:spPr bwMode="auto">
              <a:xfrm>
                <a:off x="137218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55" name="Rectangle 54">
                <a:extLst>
                  <a:ext uri="{FF2B5EF4-FFF2-40B4-BE49-F238E27FC236}">
                    <a16:creationId xmlns:a16="http://schemas.microsoft.com/office/drawing/2014/main" id="{532B11B3-B11E-4B43-90FD-149547BE3E5E}"/>
                  </a:ext>
                </a:extLst>
              </p:cNvPr>
              <p:cNvSpPr/>
              <p:nvPr/>
            </p:nvSpPr>
            <p:spPr bwMode="auto">
              <a:xfrm>
                <a:off x="203474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6" name="Rectangle 85">
                <a:extLst>
                  <a:ext uri="{FF2B5EF4-FFF2-40B4-BE49-F238E27FC236}">
                    <a16:creationId xmlns:a16="http://schemas.microsoft.com/office/drawing/2014/main" id="{82662416-EAE4-4D63-97D3-C1C57A78951A}"/>
                  </a:ext>
                </a:extLst>
              </p:cNvPr>
              <p:cNvSpPr/>
              <p:nvPr/>
            </p:nvSpPr>
            <p:spPr bwMode="auto">
              <a:xfrm>
                <a:off x="2685299" y="4034033"/>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7" name="Rectangle 86">
                <a:extLst>
                  <a:ext uri="{FF2B5EF4-FFF2-40B4-BE49-F238E27FC236}">
                    <a16:creationId xmlns:a16="http://schemas.microsoft.com/office/drawing/2014/main" id="{509A8845-1180-4086-B77F-C118E8DE677C}"/>
                  </a:ext>
                </a:extLst>
              </p:cNvPr>
              <p:cNvSpPr/>
              <p:nvPr/>
            </p:nvSpPr>
            <p:spPr bwMode="auto">
              <a:xfrm>
                <a:off x="3339435"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8" name="Rectangle 87">
                <a:extLst>
                  <a:ext uri="{FF2B5EF4-FFF2-40B4-BE49-F238E27FC236}">
                    <a16:creationId xmlns:a16="http://schemas.microsoft.com/office/drawing/2014/main" id="{D03D349D-E0B8-43D2-9061-C395FD2749C1}"/>
                  </a:ext>
                </a:extLst>
              </p:cNvPr>
              <p:cNvSpPr/>
              <p:nvPr/>
            </p:nvSpPr>
            <p:spPr bwMode="auto">
              <a:xfrm>
                <a:off x="4001443" y="4043480"/>
                <a:ext cx="537670" cy="960111"/>
              </a:xfrm>
              <a:prstGeom prst="rect">
                <a:avLst/>
              </a:prstGeom>
              <a:noFill/>
              <a:ln w="19050" cap="flat" cmpd="sng" algn="ctr">
                <a:solidFill>
                  <a:schemeClr val="tx2">
                    <a:lumMod val="60000"/>
                    <a:lumOff val="40000"/>
                  </a:schemeClr>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Tree>
    <p:extLst>
      <p:ext uri="{BB962C8B-B14F-4D97-AF65-F5344CB8AC3E}">
        <p14:creationId xmlns:p14="http://schemas.microsoft.com/office/powerpoint/2010/main" val="1428306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0" presetClass="entr" presetSubtype="0"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fade">
                                      <p:cBhvr>
                                        <p:cTn id="13" dur="500"/>
                                        <p:tgtEl>
                                          <p:spTgt spid="12"/>
                                        </p:tgtEl>
                                      </p:cBhvr>
                                    </p:animEffect>
                                  </p:childTnLst>
                                </p:cTn>
                              </p:par>
                              <p:par>
                                <p:cTn id="14" presetID="42" presetClass="entr" presetSubtype="0" fill="hold" nodeType="with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1000"/>
                                        <p:tgtEl>
                                          <p:spTgt spid="24"/>
                                        </p:tgtEl>
                                      </p:cBhvr>
                                    </p:animEffect>
                                    <p:anim calcmode="lin" valueType="num">
                                      <p:cBhvr>
                                        <p:cTn id="17" dur="1000" fill="hold"/>
                                        <p:tgtEl>
                                          <p:spTgt spid="24"/>
                                        </p:tgtEl>
                                        <p:attrNameLst>
                                          <p:attrName>ppt_x</p:attrName>
                                        </p:attrNameLst>
                                      </p:cBhvr>
                                      <p:tavLst>
                                        <p:tav tm="0">
                                          <p:val>
                                            <p:strVal val="#ppt_x"/>
                                          </p:val>
                                        </p:tav>
                                        <p:tav tm="100000">
                                          <p:val>
                                            <p:strVal val="#ppt_x"/>
                                          </p:val>
                                        </p:tav>
                                      </p:tavLst>
                                    </p:anim>
                                    <p:anim calcmode="lin" valueType="num">
                                      <p:cBhvr>
                                        <p:cTn id="18"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ppt_x"/>
                                          </p:val>
                                        </p:tav>
                                        <p:tav tm="100000">
                                          <p:val>
                                            <p:strVal val="#ppt_x"/>
                                          </p:val>
                                        </p:tav>
                                      </p:tavLst>
                                    </p:anim>
                                    <p:anim calcmode="lin" valueType="num">
                                      <p:cBhvr additive="base">
                                        <p:cTn id="24"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42" presetClass="entr" presetSubtype="0" fill="hold" nodeType="clickEffect">
                                  <p:stCondLst>
                                    <p:cond delay="0"/>
                                  </p:stCondLst>
                                  <p:childTnLst>
                                    <p:set>
                                      <p:cBhvr>
                                        <p:cTn id="28" dur="1" fill="hold">
                                          <p:stCondLst>
                                            <p:cond delay="0"/>
                                          </p:stCondLst>
                                        </p:cTn>
                                        <p:tgtEl>
                                          <p:spTgt spid="15"/>
                                        </p:tgtEl>
                                        <p:attrNameLst>
                                          <p:attrName>style.visibility</p:attrName>
                                        </p:attrNameLst>
                                      </p:cBhvr>
                                      <p:to>
                                        <p:strVal val="visible"/>
                                      </p:to>
                                    </p:set>
                                    <p:animEffect transition="in" filter="fade">
                                      <p:cBhvr>
                                        <p:cTn id="29" dur="1000"/>
                                        <p:tgtEl>
                                          <p:spTgt spid="15"/>
                                        </p:tgtEl>
                                      </p:cBhvr>
                                    </p:animEffect>
                                    <p:anim calcmode="lin" valueType="num">
                                      <p:cBhvr>
                                        <p:cTn id="30" dur="1000" fill="hold"/>
                                        <p:tgtEl>
                                          <p:spTgt spid="15"/>
                                        </p:tgtEl>
                                        <p:attrNameLst>
                                          <p:attrName>ppt_x</p:attrName>
                                        </p:attrNameLst>
                                      </p:cBhvr>
                                      <p:tavLst>
                                        <p:tav tm="0">
                                          <p:val>
                                            <p:strVal val="#ppt_x"/>
                                          </p:val>
                                        </p:tav>
                                        <p:tav tm="100000">
                                          <p:val>
                                            <p:strVal val="#ppt_x"/>
                                          </p:val>
                                        </p:tav>
                                      </p:tavLst>
                                    </p:anim>
                                    <p:anim calcmode="lin" valueType="num">
                                      <p:cBhvr>
                                        <p:cTn id="31" dur="1000" fill="hold"/>
                                        <p:tgtEl>
                                          <p:spTgt spid="1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p:bldP spid="16" grpId="0"/>
      <p:bldP spid="4"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D9C0229-C4CF-75D0-851C-8969D896BD9B}"/>
              </a:ext>
            </a:extLst>
          </p:cNvPr>
          <p:cNvSpPr>
            <a:spLocks noGrp="1"/>
          </p:cNvSpPr>
          <p:nvPr>
            <p:ph type="title"/>
          </p:nvPr>
        </p:nvSpPr>
        <p:spPr>
          <a:xfrm>
            <a:off x="843065" y="150075"/>
            <a:ext cx="9844390" cy="629095"/>
          </a:xfrm>
        </p:spPr>
        <p:txBody>
          <a:bodyPr/>
          <a:lstStyle/>
          <a:p>
            <a:r>
              <a:rPr lang="en-US" dirty="0"/>
              <a:t>Side Remark about the </a:t>
            </a:r>
            <a:r>
              <a:rPr lang="en-US" dirty="0" err="1"/>
              <a:t>linac</a:t>
            </a:r>
            <a:r>
              <a:rPr lang="en-US" dirty="0"/>
              <a:t>-frequency…</a:t>
            </a:r>
            <a:endParaRPr lang="en-GB" dirty="0"/>
          </a:p>
        </p:txBody>
      </p:sp>
      <p:pic>
        <p:nvPicPr>
          <p:cNvPr id="5" name="Picture 2">
            <a:extLst>
              <a:ext uri="{FF2B5EF4-FFF2-40B4-BE49-F238E27FC236}">
                <a16:creationId xmlns:a16="http://schemas.microsoft.com/office/drawing/2014/main" id="{75D2AD64-314C-4AB9-8628-128344E33905}"/>
              </a:ext>
            </a:extLst>
          </p:cNvPr>
          <p:cNvPicPr>
            <a:picLocks noChangeAspect="1" noChangeArrowheads="1"/>
          </p:cNvPicPr>
          <p:nvPr/>
        </p:nvPicPr>
        <p:blipFill>
          <a:blip r:embed="rId2" cstate="print"/>
          <a:srcRect/>
          <a:stretch>
            <a:fillRect/>
          </a:stretch>
        </p:blipFill>
        <p:spPr bwMode="auto">
          <a:xfrm rot="5400000">
            <a:off x="8712866" y="659748"/>
            <a:ext cx="2791174" cy="3688920"/>
          </a:xfrm>
          <a:prstGeom prst="rect">
            <a:avLst/>
          </a:prstGeom>
          <a:noFill/>
          <a:ln w="9525">
            <a:noFill/>
            <a:miter lim="800000"/>
            <a:headEnd/>
            <a:tailEnd/>
          </a:ln>
        </p:spPr>
      </p:pic>
      <p:sp>
        <p:nvSpPr>
          <p:cNvPr id="6" name="Rectangle 5">
            <a:extLst>
              <a:ext uri="{FF2B5EF4-FFF2-40B4-BE49-F238E27FC236}">
                <a16:creationId xmlns:a16="http://schemas.microsoft.com/office/drawing/2014/main" id="{A86DDC7B-292E-8611-47AD-B0584F48CBD1}"/>
              </a:ext>
            </a:extLst>
          </p:cNvPr>
          <p:cNvSpPr>
            <a:spLocks noChangeArrowheads="1"/>
          </p:cNvSpPr>
          <p:nvPr/>
        </p:nvSpPr>
        <p:spPr bwMode="auto">
          <a:xfrm>
            <a:off x="230389" y="1108620"/>
            <a:ext cx="8078512" cy="3015158"/>
          </a:xfrm>
          <a:prstGeom prst="rect">
            <a:avLst/>
          </a:prstGeom>
          <a:noFill/>
          <a:ln w="9525">
            <a:noFill/>
            <a:miter lim="800000"/>
            <a:headEnd/>
            <a:tailEnd/>
          </a:ln>
          <a:effectLst/>
        </p:spPr>
        <p:txBody>
          <a:bodyPr lIns="92075" tIns="46038" rIns="92075" bIns="46038" anchor="ctr"/>
          <a:lstStyle/>
          <a:p>
            <a:pPr marL="457200" indent="-457200">
              <a:lnSpc>
                <a:spcPct val="110000"/>
              </a:lnSpc>
              <a:spcBef>
                <a:spcPct val="50000"/>
              </a:spcBef>
              <a:buClr>
                <a:schemeClr val="hlink"/>
              </a:buClr>
              <a:buSzPct val="70000"/>
            </a:pPr>
            <a:r>
              <a:rPr lang="en-GB" dirty="0">
                <a:solidFill>
                  <a:srgbClr val="0070C0"/>
                </a:solidFill>
                <a:latin typeface="Constantia" panose="02030602050306030303" pitchFamily="18" charset="0"/>
                <a:sym typeface="Symbol" pitchFamily="18" charset="2"/>
              </a:rPr>
              <a:t>Luis Alvarez and the Drift Tube Linac</a:t>
            </a:r>
          </a:p>
          <a:p>
            <a:pPr marL="457200" indent="-457200">
              <a:lnSpc>
                <a:spcPct val="110000"/>
              </a:lnSpc>
              <a:spcBef>
                <a:spcPct val="50000"/>
              </a:spcBef>
              <a:buClr>
                <a:schemeClr val="hlink"/>
              </a:buClr>
              <a:buSzPct val="70000"/>
              <a:buFont typeface="Symbol" pitchFamily="18" charset="2"/>
              <a:buNone/>
            </a:pPr>
            <a:r>
              <a:rPr lang="en-GB" sz="1600" b="0" dirty="0">
                <a:latin typeface="Constantia" panose="02030602050306030303" pitchFamily="18" charset="0"/>
                <a:sym typeface="Symbol" pitchFamily="18" charset="2"/>
              </a:rPr>
              <a:t>The WW2 effort forced many scientist to develop the </a:t>
            </a:r>
            <a:r>
              <a:rPr lang="en-GB" sz="1600" b="0" u="sng" dirty="0">
                <a:solidFill>
                  <a:srgbClr val="FF0000"/>
                </a:solidFill>
                <a:latin typeface="Constantia" panose="02030602050306030303" pitchFamily="18" charset="0"/>
                <a:sym typeface="Symbol" pitchFamily="18" charset="2"/>
              </a:rPr>
              <a:t>competences</a:t>
            </a:r>
            <a:r>
              <a:rPr lang="en-GB" sz="1600" b="0" dirty="0">
                <a:latin typeface="Constantia" panose="02030602050306030303" pitchFamily="18" charset="0"/>
                <a:sym typeface="Symbol" pitchFamily="18" charset="2"/>
              </a:rPr>
              <a:t> </a:t>
            </a:r>
            <a:r>
              <a:rPr lang="en-GB" sz="1600" dirty="0">
                <a:latin typeface="Constantia" panose="02030602050306030303" pitchFamily="18" charset="0"/>
                <a:sym typeface="Symbol" pitchFamily="18" charset="2"/>
              </a:rPr>
              <a:t>and gave the </a:t>
            </a:r>
            <a:r>
              <a:rPr lang="en-GB" sz="1600" b="0" u="sng" dirty="0">
                <a:solidFill>
                  <a:srgbClr val="FF0000"/>
                </a:solidFill>
                <a:latin typeface="Constantia" panose="02030602050306030303" pitchFamily="18" charset="0"/>
                <a:sym typeface="Symbol" pitchFamily="18" charset="2"/>
              </a:rPr>
              <a:t>components</a:t>
            </a:r>
            <a:r>
              <a:rPr lang="en-GB" sz="1600" b="0" dirty="0">
                <a:latin typeface="Constantia" panose="02030602050306030303" pitchFamily="18" charset="0"/>
                <a:sym typeface="Symbol" pitchFamily="18" charset="2"/>
              </a:rPr>
              <a:t> to go to higher frequencies (in the MHz – GHz range) .</a:t>
            </a:r>
          </a:p>
          <a:p>
            <a:pPr marL="457200" indent="-457200">
              <a:lnSpc>
                <a:spcPct val="110000"/>
              </a:lnSpc>
              <a:spcBef>
                <a:spcPct val="50000"/>
              </a:spcBef>
              <a:buClr>
                <a:schemeClr val="hlink"/>
              </a:buClr>
              <a:buSzPct val="70000"/>
            </a:pPr>
            <a:r>
              <a:rPr lang="en-GB" sz="1600" dirty="0">
                <a:latin typeface="Constantia" panose="02030602050306030303" pitchFamily="18" charset="0"/>
                <a:sym typeface="Symbol" pitchFamily="18" charset="2"/>
              </a:rPr>
              <a:t>Alvarez tried acceleration of a proton beam to the MeV range using the </a:t>
            </a:r>
            <a:r>
              <a:rPr lang="en-GB" sz="1600" dirty="0" err="1">
                <a:latin typeface="Constantia" panose="02030602050306030303" pitchFamily="18" charset="0"/>
                <a:sym typeface="Symbol" pitchFamily="18" charset="2"/>
              </a:rPr>
              <a:t>Wideröe</a:t>
            </a:r>
            <a:r>
              <a:rPr lang="en-GB" sz="1600" dirty="0">
                <a:latin typeface="Constantia" panose="02030602050306030303" pitchFamily="18" charset="0"/>
                <a:sym typeface="Symbol" pitchFamily="18" charset="2"/>
              </a:rPr>
              <a:t> principle.</a:t>
            </a:r>
          </a:p>
          <a:p>
            <a:pPr marL="457200" indent="-457200">
              <a:lnSpc>
                <a:spcPct val="110000"/>
              </a:lnSpc>
              <a:spcBef>
                <a:spcPct val="50000"/>
              </a:spcBef>
              <a:buClr>
                <a:schemeClr val="hlink"/>
              </a:buClr>
              <a:buSzPct val="70000"/>
            </a:pPr>
            <a:r>
              <a:rPr lang="en-GB" sz="1600" b="0" dirty="0">
                <a:latin typeface="Constantia" panose="02030602050306030303" pitchFamily="18" charset="0"/>
                <a:sym typeface="Symbol" pitchFamily="18" charset="2"/>
              </a:rPr>
              <a:t>He worked at MIT on radar during the war. In 1945, he had the tools and the competences to build his own accelerator.</a:t>
            </a:r>
          </a:p>
          <a:p>
            <a:pPr marL="457200" indent="-457200">
              <a:lnSpc>
                <a:spcPct val="110000"/>
              </a:lnSpc>
              <a:spcBef>
                <a:spcPct val="50000"/>
              </a:spcBef>
              <a:buClr>
                <a:schemeClr val="hlink"/>
              </a:buClr>
              <a:buSzPct val="70000"/>
            </a:pPr>
            <a:endParaRPr lang="en-GB" sz="1600" dirty="0">
              <a:latin typeface="Constantia" panose="02030602050306030303" pitchFamily="18" charset="0"/>
              <a:sym typeface="Symbol" pitchFamily="18" charset="2"/>
            </a:endParaRPr>
          </a:p>
          <a:p>
            <a:pPr marL="457200" indent="-457200">
              <a:lnSpc>
                <a:spcPct val="110000"/>
              </a:lnSpc>
              <a:spcBef>
                <a:spcPct val="50000"/>
              </a:spcBef>
              <a:buClr>
                <a:schemeClr val="hlink"/>
              </a:buClr>
              <a:buSzPct val="70000"/>
            </a:pPr>
            <a:r>
              <a:rPr lang="en-GB" sz="1600" dirty="0">
                <a:latin typeface="Constantia" panose="02030602050306030303" pitchFamily="18" charset="0"/>
                <a:sym typeface="Symbol" pitchFamily="18" charset="2"/>
              </a:rPr>
              <a:t>The 1</a:t>
            </a:r>
            <a:r>
              <a:rPr lang="en-GB" sz="1600" baseline="30000" dirty="0">
                <a:latin typeface="Constantia" panose="02030602050306030303" pitchFamily="18" charset="0"/>
                <a:sym typeface="Symbol" pitchFamily="18" charset="2"/>
              </a:rPr>
              <a:t>st</a:t>
            </a:r>
            <a:r>
              <a:rPr lang="en-GB" sz="1600" dirty="0">
                <a:latin typeface="Constantia" panose="02030602050306030303" pitchFamily="18" charset="0"/>
                <a:sym typeface="Symbol" pitchFamily="18" charset="2"/>
              </a:rPr>
              <a:t> Drift Tube Linac by L. Alvarez and his team at Berkeley, reaches 32 MeV in 1947.</a:t>
            </a:r>
          </a:p>
        </p:txBody>
      </p:sp>
      <p:pic>
        <p:nvPicPr>
          <p:cNvPr id="7" name="Picture 2" descr="http://upload.wikimedia.org/wikipedia/commons/thumb/6/6e/LWA_Picture_Final.jpg/160px-LWA_Picture_Final.jpg">
            <a:hlinkClick r:id="rId3"/>
            <a:extLst>
              <a:ext uri="{FF2B5EF4-FFF2-40B4-BE49-F238E27FC236}">
                <a16:creationId xmlns:a16="http://schemas.microsoft.com/office/drawing/2014/main" id="{1EA7149B-8C81-E69A-70C2-22825FDE5BC8}"/>
              </a:ext>
            </a:extLst>
          </p:cNvPr>
          <p:cNvPicPr>
            <a:picLocks noChangeAspect="1" noChangeArrowheads="1"/>
          </p:cNvPicPr>
          <p:nvPr/>
        </p:nvPicPr>
        <p:blipFill>
          <a:blip r:embed="rId4" cstate="print"/>
          <a:srcRect/>
          <a:stretch>
            <a:fillRect/>
          </a:stretch>
        </p:blipFill>
        <p:spPr bwMode="auto">
          <a:xfrm>
            <a:off x="8263992" y="3952964"/>
            <a:ext cx="1699243" cy="2272737"/>
          </a:xfrm>
          <a:prstGeom prst="rect">
            <a:avLst/>
          </a:prstGeom>
          <a:noFill/>
        </p:spPr>
      </p:pic>
      <p:sp>
        <p:nvSpPr>
          <p:cNvPr id="8" name="Rectangle 7">
            <a:extLst>
              <a:ext uri="{FF2B5EF4-FFF2-40B4-BE49-F238E27FC236}">
                <a16:creationId xmlns:a16="http://schemas.microsoft.com/office/drawing/2014/main" id="{31DE54B4-2B64-20D0-8766-2DC661A9E1E9}"/>
              </a:ext>
            </a:extLst>
          </p:cNvPr>
          <p:cNvSpPr>
            <a:spLocks noChangeArrowheads="1"/>
          </p:cNvSpPr>
          <p:nvPr/>
        </p:nvSpPr>
        <p:spPr bwMode="auto">
          <a:xfrm>
            <a:off x="638566" y="4241801"/>
            <a:ext cx="6906806" cy="2114549"/>
          </a:xfrm>
          <a:prstGeom prst="rect">
            <a:avLst/>
          </a:prstGeom>
          <a:noFill/>
          <a:ln w="9525">
            <a:noFill/>
            <a:miter lim="800000"/>
            <a:headEnd/>
            <a:tailEnd/>
          </a:ln>
          <a:effectLst/>
        </p:spPr>
        <p:txBody>
          <a:bodyPr lIns="92075" tIns="46038" rIns="92075" bIns="46038"/>
          <a:lstStyle/>
          <a:p>
            <a:pPr>
              <a:lnSpc>
                <a:spcPct val="110000"/>
              </a:lnSpc>
              <a:spcBef>
                <a:spcPct val="50000"/>
              </a:spcBef>
              <a:buClr>
                <a:schemeClr val="hlink"/>
              </a:buClr>
              <a:buSzPct val="100000"/>
            </a:pPr>
            <a:r>
              <a:rPr lang="en-GB" sz="1600" b="1" dirty="0">
                <a:solidFill>
                  <a:srgbClr val="FF0000"/>
                </a:solidFill>
                <a:latin typeface="Constantia" panose="02030602050306030303" pitchFamily="18" charset="0"/>
                <a:sym typeface="Symbol" pitchFamily="18" charset="2"/>
              </a:rPr>
              <a:t>Choice of Frequency</a:t>
            </a:r>
            <a:r>
              <a:rPr lang="en-GB" sz="1600" dirty="0">
                <a:latin typeface="Constantia" panose="02030602050306030303" pitchFamily="18" charset="0"/>
                <a:sym typeface="Symbol" pitchFamily="18" charset="2"/>
              </a:rPr>
              <a:t> : </a:t>
            </a: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Alvarez received from the US Army a stock of </a:t>
            </a:r>
            <a:r>
              <a:rPr lang="en-GB" sz="1600" dirty="0">
                <a:solidFill>
                  <a:srgbClr val="FF0000"/>
                </a:solidFill>
                <a:latin typeface="Constantia" panose="02030602050306030303" pitchFamily="18" charset="0"/>
                <a:sym typeface="Symbol" pitchFamily="18" charset="2"/>
              </a:rPr>
              <a:t>2’000</a:t>
            </a:r>
            <a:r>
              <a:rPr lang="en-GB" sz="1600" dirty="0">
                <a:latin typeface="Constantia" panose="02030602050306030303" pitchFamily="18" charset="0"/>
                <a:sym typeface="Symbol" pitchFamily="18" charset="2"/>
              </a:rPr>
              <a:t> (!) surplus </a:t>
            </a:r>
            <a:r>
              <a:rPr lang="en-GB" sz="1600" b="1" dirty="0">
                <a:latin typeface="Constantia" panose="02030602050306030303" pitchFamily="18" charset="0"/>
                <a:sym typeface="Symbol" pitchFamily="18" charset="2"/>
              </a:rPr>
              <a:t>202.56 MHz</a:t>
            </a:r>
            <a:r>
              <a:rPr lang="en-GB" sz="1600" dirty="0">
                <a:latin typeface="Constantia" panose="02030602050306030303" pitchFamily="18" charset="0"/>
                <a:sym typeface="Symbol" pitchFamily="18" charset="2"/>
              </a:rPr>
              <a:t> transmitters, produced for a radar surveillance system. </a:t>
            </a: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26 were installed to power the DTL with a total of </a:t>
            </a:r>
            <a:r>
              <a:rPr lang="en-GB" sz="1600" dirty="0">
                <a:solidFill>
                  <a:srgbClr val="FF0000"/>
                </a:solidFill>
                <a:latin typeface="Constantia" panose="02030602050306030303" pitchFamily="18" charset="0"/>
                <a:sym typeface="Symbol" pitchFamily="18" charset="2"/>
              </a:rPr>
              <a:t>2.2 MW</a:t>
            </a:r>
            <a:r>
              <a:rPr lang="en-GB" sz="1600" dirty="0">
                <a:latin typeface="Constantia" panose="02030602050306030303" pitchFamily="18" charset="0"/>
                <a:sym typeface="Symbol" pitchFamily="18" charset="2"/>
              </a:rPr>
              <a:t>. </a:t>
            </a:r>
            <a:br>
              <a:rPr lang="en-GB" sz="1600" dirty="0">
                <a:latin typeface="Constantia" panose="02030602050306030303" pitchFamily="18" charset="0"/>
                <a:sym typeface="Symbol" pitchFamily="18" charset="2"/>
              </a:rPr>
            </a:br>
            <a:br>
              <a:rPr lang="en-GB" sz="1600" dirty="0">
                <a:latin typeface="Constantia" panose="02030602050306030303" pitchFamily="18" charset="0"/>
                <a:sym typeface="Symbol" pitchFamily="18" charset="2"/>
              </a:rPr>
            </a:br>
            <a:r>
              <a:rPr lang="en-GB" sz="1600" dirty="0">
                <a:latin typeface="Constantia" panose="02030602050306030303" pitchFamily="18" charset="0"/>
                <a:sym typeface="Symbol" pitchFamily="18" charset="2"/>
              </a:rPr>
              <a:t>They were soon replaced because unreliable, but </a:t>
            </a:r>
            <a:r>
              <a:rPr lang="en-GB" sz="1600" u="sng" dirty="0">
                <a:latin typeface="Constantia" panose="02030602050306030303" pitchFamily="18" charset="0"/>
                <a:sym typeface="Symbol" pitchFamily="18" charset="2"/>
              </a:rPr>
              <a:t>this frequency remained</a:t>
            </a:r>
            <a:r>
              <a:rPr lang="en-GB" sz="1600" dirty="0">
                <a:latin typeface="Constantia" panose="02030602050306030303" pitchFamily="18" charset="0"/>
                <a:sym typeface="Symbol" pitchFamily="18" charset="2"/>
              </a:rPr>
              <a:t> as the standard linac frequency.</a:t>
            </a:r>
          </a:p>
          <a:p>
            <a:pPr marL="457200" indent="-457200">
              <a:lnSpc>
                <a:spcPct val="110000"/>
              </a:lnSpc>
              <a:spcBef>
                <a:spcPct val="50000"/>
              </a:spcBef>
              <a:buClr>
                <a:schemeClr val="hlink"/>
              </a:buClr>
              <a:buSzPct val="70000"/>
              <a:buFont typeface="Arial" panose="020B0604020202020204" pitchFamily="34" charset="0"/>
              <a:buChar char="•"/>
            </a:pPr>
            <a:endParaRPr lang="en-GB" dirty="0">
              <a:latin typeface="Constantia" panose="02030602050306030303" pitchFamily="18" charset="0"/>
              <a:sym typeface="Symbol" pitchFamily="18" charset="2"/>
            </a:endParaRPr>
          </a:p>
        </p:txBody>
      </p:sp>
      <p:sp>
        <p:nvSpPr>
          <p:cNvPr id="10" name="Slide Number Placeholder 10">
            <a:extLst>
              <a:ext uri="{FF2B5EF4-FFF2-40B4-BE49-F238E27FC236}">
                <a16:creationId xmlns:a16="http://schemas.microsoft.com/office/drawing/2014/main" id="{27B11DEA-BFD7-EA11-94BF-AB91E5D0E924}"/>
              </a:ext>
            </a:extLst>
          </p:cNvPr>
          <p:cNvSpPr txBox="1">
            <a:spLocks/>
          </p:cNvSpPr>
          <p:nvPr/>
        </p:nvSpPr>
        <p:spPr>
          <a:xfrm>
            <a:off x="11107546" y="6356350"/>
            <a:ext cx="681254" cy="365125"/>
          </a:xfrm>
          <a:prstGeom prst="rect">
            <a:avLst/>
          </a:prstGeom>
        </p:spPr>
        <p:txBody>
          <a:bodyPr/>
          <a:lstStyle>
            <a:defPPr>
              <a:defRPr lang="en-CH"/>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29E1FBE6-5FEE-460C-8BC2-DBDF0A920D44}" type="slidenum">
              <a:rPr lang="en-US" sz="1000" spc="-1" smtClean="0">
                <a:solidFill>
                  <a:srgbClr val="FFFFFF"/>
                </a:solidFill>
                <a:latin typeface="Arial"/>
              </a:rPr>
              <a:pPr algn="r"/>
              <a:t>12</a:t>
            </a:fld>
            <a:endParaRPr lang="en-GB" sz="1000" spc="-1">
              <a:latin typeface="Times New Roman"/>
            </a:endParaRPr>
          </a:p>
        </p:txBody>
      </p:sp>
      <p:sp>
        <p:nvSpPr>
          <p:cNvPr id="11" name="TextBox 10">
            <a:extLst>
              <a:ext uri="{FF2B5EF4-FFF2-40B4-BE49-F238E27FC236}">
                <a16:creationId xmlns:a16="http://schemas.microsoft.com/office/drawing/2014/main" id="{846FD4CA-AF77-B613-E2C6-191E980ED4BD}"/>
              </a:ext>
            </a:extLst>
          </p:cNvPr>
          <p:cNvSpPr txBox="1"/>
          <p:nvPr/>
        </p:nvSpPr>
        <p:spPr>
          <a:xfrm>
            <a:off x="9972475" y="4132410"/>
            <a:ext cx="1816326" cy="400110"/>
          </a:xfrm>
          <a:prstGeom prst="rect">
            <a:avLst/>
          </a:prstGeom>
          <a:noFill/>
        </p:spPr>
        <p:txBody>
          <a:bodyPr wrap="square" rtlCol="0">
            <a:spAutoFit/>
          </a:bodyPr>
          <a:lstStyle/>
          <a:p>
            <a:r>
              <a:rPr lang="en-US" sz="1000" dirty="0"/>
              <a:t>Following M. </a:t>
            </a:r>
            <a:r>
              <a:rPr lang="en-US" sz="1000" dirty="0" err="1"/>
              <a:t>Vretenar</a:t>
            </a:r>
            <a:r>
              <a:rPr lang="en-US" sz="1000" dirty="0"/>
              <a:t>,</a:t>
            </a:r>
          </a:p>
          <a:p>
            <a:r>
              <a:rPr lang="en-US" sz="1000" dirty="0"/>
              <a:t>RF CAS 2023</a:t>
            </a:r>
            <a:endParaRPr lang="en-GB" sz="1000" dirty="0"/>
          </a:p>
        </p:txBody>
      </p:sp>
    </p:spTree>
    <p:extLst>
      <p:ext uri="{BB962C8B-B14F-4D97-AF65-F5344CB8AC3E}">
        <p14:creationId xmlns:p14="http://schemas.microsoft.com/office/powerpoint/2010/main" val="725586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inVertical)">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Example of Pi-mode Cavities (SW, 2/3)</a:t>
            </a:r>
            <a:endParaRPr lang="en-GB" dirty="0"/>
          </a:p>
        </p:txBody>
      </p:sp>
      <p:sp>
        <p:nvSpPr>
          <p:cNvPr id="3" name="TextBox 2">
            <a:extLst>
              <a:ext uri="{FF2B5EF4-FFF2-40B4-BE49-F238E27FC236}">
                <a16:creationId xmlns:a16="http://schemas.microsoft.com/office/drawing/2014/main" id="{DC417FEA-BBF7-4F19-9404-FF3C73D48286}"/>
              </a:ext>
            </a:extLst>
          </p:cNvPr>
          <p:cNvSpPr txBox="1"/>
          <p:nvPr/>
        </p:nvSpPr>
        <p:spPr>
          <a:xfrm>
            <a:off x="796754" y="956110"/>
            <a:ext cx="4186145" cy="430887"/>
          </a:xfrm>
          <a:prstGeom prst="rect">
            <a:avLst/>
          </a:prstGeom>
          <a:noFill/>
        </p:spPr>
        <p:txBody>
          <a:bodyPr wrap="square" rtlCol="0">
            <a:spAutoFit/>
          </a:bodyPr>
          <a:lstStyle/>
          <a:p>
            <a:r>
              <a:rPr lang="en-US" sz="2200" dirty="0"/>
              <a:t>How does this look in reality?</a:t>
            </a:r>
            <a:endParaRPr lang="en-GB" sz="2200" dirty="0"/>
          </a:p>
        </p:txBody>
      </p:sp>
      <p:grpSp>
        <p:nvGrpSpPr>
          <p:cNvPr id="6" name="Group 5">
            <a:extLst>
              <a:ext uri="{FF2B5EF4-FFF2-40B4-BE49-F238E27FC236}">
                <a16:creationId xmlns:a16="http://schemas.microsoft.com/office/drawing/2014/main" id="{8A4BBB65-0F36-4AB8-9653-7E1F89734ACF}"/>
              </a:ext>
            </a:extLst>
          </p:cNvPr>
          <p:cNvGrpSpPr/>
          <p:nvPr/>
        </p:nvGrpSpPr>
        <p:grpSpPr>
          <a:xfrm>
            <a:off x="431922" y="1478777"/>
            <a:ext cx="3551802" cy="3517488"/>
            <a:chOff x="676988" y="1508750"/>
            <a:chExt cx="3551802" cy="3517488"/>
          </a:xfrm>
        </p:grpSpPr>
        <p:pic>
          <p:nvPicPr>
            <p:cNvPr id="4" name="Picture 4" descr="EB welding of a PIMS cavity at CERN.">
              <a:extLst>
                <a:ext uri="{FF2B5EF4-FFF2-40B4-BE49-F238E27FC236}">
                  <a16:creationId xmlns:a16="http://schemas.microsoft.com/office/drawing/2014/main" id="{B98F9305-F7C4-45A2-8C82-A9F1E2449B1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96109" y="1508750"/>
              <a:ext cx="3432681" cy="2880242"/>
            </a:xfrm>
            <a:prstGeom prst="rect">
              <a:avLst/>
            </a:prstGeom>
            <a:noFill/>
            <a:extLst>
              <a:ext uri="{909E8E84-426E-40DD-AFC4-6F175D3DCCD1}">
                <a14:hiddenFill xmlns:a14="http://schemas.microsoft.com/office/drawing/2010/main">
                  <a:solidFill>
                    <a:srgbClr val="FFFFFF"/>
                  </a:solidFill>
                </a14:hiddenFill>
              </a:ext>
            </a:extLst>
          </p:spPr>
        </p:pic>
        <p:sp>
          <p:nvSpPr>
            <p:cNvPr id="5" name="TextBox 4">
              <a:extLst>
                <a:ext uri="{FF2B5EF4-FFF2-40B4-BE49-F238E27FC236}">
                  <a16:creationId xmlns:a16="http://schemas.microsoft.com/office/drawing/2014/main" id="{8F097574-27E6-40AA-9268-D21EC78ECD36}"/>
                </a:ext>
              </a:extLst>
            </p:cNvPr>
            <p:cNvSpPr txBox="1"/>
            <p:nvPr/>
          </p:nvSpPr>
          <p:spPr>
            <a:xfrm>
              <a:off x="676988" y="4379907"/>
              <a:ext cx="3199247" cy="646331"/>
            </a:xfrm>
            <a:prstGeom prst="rect">
              <a:avLst/>
            </a:prstGeom>
            <a:noFill/>
          </p:spPr>
          <p:txBody>
            <a:bodyPr wrap="square" rtlCol="0">
              <a:spAutoFit/>
            </a:bodyPr>
            <a:lstStyle/>
            <a:p>
              <a:r>
                <a:rPr lang="en-US" i="1" dirty="0">
                  <a:solidFill>
                    <a:srgbClr val="C00000"/>
                  </a:solidFill>
                </a:rPr>
                <a:t>Slot-coupled-structure (PIMS) </a:t>
              </a:r>
              <a:br>
                <a:rPr lang="en-US" i="1" dirty="0">
                  <a:solidFill>
                    <a:srgbClr val="C00000"/>
                  </a:solidFill>
                </a:rPr>
              </a:br>
              <a:r>
                <a:rPr lang="en-US" i="1" dirty="0">
                  <a:solidFill>
                    <a:srgbClr val="C00000"/>
                  </a:solidFill>
                </a:rPr>
                <a:t>at CERN</a:t>
              </a:r>
              <a:endParaRPr lang="en-GB" i="1" dirty="0">
                <a:solidFill>
                  <a:srgbClr val="C00000"/>
                </a:solidFill>
              </a:endParaRPr>
            </a:p>
          </p:txBody>
        </p:sp>
      </p:grpSp>
      <p:grpSp>
        <p:nvGrpSpPr>
          <p:cNvPr id="7" name="Group 6">
            <a:extLst>
              <a:ext uri="{FF2B5EF4-FFF2-40B4-BE49-F238E27FC236}">
                <a16:creationId xmlns:a16="http://schemas.microsoft.com/office/drawing/2014/main" id="{DECAA6CA-9609-4E8B-95B0-A504E3E04426}"/>
              </a:ext>
            </a:extLst>
          </p:cNvPr>
          <p:cNvGrpSpPr/>
          <p:nvPr/>
        </p:nvGrpSpPr>
        <p:grpSpPr>
          <a:xfrm>
            <a:off x="9061306" y="1263333"/>
            <a:ext cx="3007221" cy="3746641"/>
            <a:chOff x="7174194" y="1840378"/>
            <a:chExt cx="2733038" cy="3524407"/>
          </a:xfrm>
        </p:grpSpPr>
        <p:pic>
          <p:nvPicPr>
            <p:cNvPr id="8" name="Picture 2">
              <a:extLst>
                <a:ext uri="{FF2B5EF4-FFF2-40B4-BE49-F238E27FC236}">
                  <a16:creationId xmlns:a16="http://schemas.microsoft.com/office/drawing/2014/main" id="{39B61E25-A272-4DD8-91D5-FAE2BE3A1628}"/>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74194" y="1840378"/>
              <a:ext cx="2353863" cy="3134917"/>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5E9DFD9F-6749-48BF-8F9D-A593610CC373}"/>
                </a:ext>
              </a:extLst>
            </p:cNvPr>
            <p:cNvSpPr txBox="1"/>
            <p:nvPr/>
          </p:nvSpPr>
          <p:spPr>
            <a:xfrm>
              <a:off x="7174194" y="5017360"/>
              <a:ext cx="2733038" cy="347425"/>
            </a:xfrm>
            <a:prstGeom prst="rect">
              <a:avLst/>
            </a:prstGeom>
            <a:noFill/>
          </p:spPr>
          <p:txBody>
            <a:bodyPr wrap="square" rtlCol="0">
              <a:spAutoFit/>
            </a:bodyPr>
            <a:lstStyle/>
            <a:p>
              <a:r>
                <a:rPr lang="en-US" i="1" dirty="0">
                  <a:solidFill>
                    <a:srgbClr val="C00000"/>
                  </a:solidFill>
                </a:rPr>
                <a:t>Picture of Linac1, CERN</a:t>
              </a:r>
              <a:endParaRPr lang="en-GB" i="1" dirty="0">
                <a:solidFill>
                  <a:srgbClr val="C00000"/>
                </a:solidFill>
              </a:endParaRPr>
            </a:p>
          </p:txBody>
        </p:sp>
      </p:grpSp>
      <p:sp>
        <p:nvSpPr>
          <p:cNvPr id="10" name="TextBox 9">
            <a:extLst>
              <a:ext uri="{FF2B5EF4-FFF2-40B4-BE49-F238E27FC236}">
                <a16:creationId xmlns:a16="http://schemas.microsoft.com/office/drawing/2014/main" id="{6679C80A-B1EC-437B-B2EF-F222348F20FC}"/>
              </a:ext>
            </a:extLst>
          </p:cNvPr>
          <p:cNvSpPr txBox="1"/>
          <p:nvPr/>
        </p:nvSpPr>
        <p:spPr>
          <a:xfrm>
            <a:off x="796754" y="5925325"/>
            <a:ext cx="10637541" cy="461665"/>
          </a:xfrm>
          <a:prstGeom prst="rect">
            <a:avLst/>
          </a:prstGeom>
          <a:noFill/>
        </p:spPr>
        <p:txBody>
          <a:bodyPr wrap="square" rtlCol="0">
            <a:spAutoFit/>
          </a:bodyPr>
          <a:lstStyle/>
          <a:p>
            <a:r>
              <a:rPr lang="en-US" sz="1200" dirty="0"/>
              <a:t>sources: P. </a:t>
            </a:r>
            <a:r>
              <a:rPr lang="en-US" sz="1200" dirty="0" err="1"/>
              <a:t>Bourquin</a:t>
            </a:r>
            <a:r>
              <a:rPr lang="en-US" sz="1200" dirty="0"/>
              <a:t> et al., </a:t>
            </a:r>
            <a:r>
              <a:rPr lang="en-US" sz="1200" i="1" dirty="0"/>
              <a:t>Development Status of the Pi-mode Accelerating Structure (PIMS) for LINAC4, Proc. Of LINAC08, Canada.</a:t>
            </a:r>
          </a:p>
          <a:p>
            <a:r>
              <a:rPr lang="en-US" sz="1200" i="1" dirty="0"/>
              <a:t>C. </a:t>
            </a:r>
            <a:r>
              <a:rPr lang="en-US" sz="1200" i="1" dirty="0" err="1"/>
              <a:t>Plostinar</a:t>
            </a:r>
            <a:r>
              <a:rPr lang="en-US" sz="1200" i="1" dirty="0"/>
              <a:t> (ed.), Comparative Assessment of HIPPI Normal Conducting Structures, CARE-report-2002-0771</a:t>
            </a:r>
            <a:endParaRPr lang="en-GB" sz="1200" i="1" dirty="0"/>
          </a:p>
        </p:txBody>
      </p:sp>
      <p:grpSp>
        <p:nvGrpSpPr>
          <p:cNvPr id="21" name="Group 20">
            <a:extLst>
              <a:ext uri="{FF2B5EF4-FFF2-40B4-BE49-F238E27FC236}">
                <a16:creationId xmlns:a16="http://schemas.microsoft.com/office/drawing/2014/main" id="{5ED9885B-D865-4825-98C1-E0BF956399C2}"/>
              </a:ext>
            </a:extLst>
          </p:cNvPr>
          <p:cNvGrpSpPr/>
          <p:nvPr/>
        </p:nvGrpSpPr>
        <p:grpSpPr>
          <a:xfrm>
            <a:off x="4335342" y="1477978"/>
            <a:ext cx="2705640" cy="3665242"/>
            <a:chOff x="3327102" y="1372294"/>
            <a:chExt cx="2194785" cy="3400856"/>
          </a:xfrm>
        </p:grpSpPr>
        <p:pic>
          <p:nvPicPr>
            <p:cNvPr id="22" name="Picture 21" descr="A picture containing gear&#10;&#10;Description automatically generated">
              <a:extLst>
                <a:ext uri="{FF2B5EF4-FFF2-40B4-BE49-F238E27FC236}">
                  <a16:creationId xmlns:a16="http://schemas.microsoft.com/office/drawing/2014/main" id="{38D10807-4850-4AD3-95E4-606F20DDF91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342822" y="1372294"/>
              <a:ext cx="2157420" cy="2825996"/>
            </a:xfrm>
            <a:prstGeom prst="rect">
              <a:avLst/>
            </a:prstGeom>
          </p:spPr>
        </p:pic>
        <p:sp>
          <p:nvSpPr>
            <p:cNvPr id="23" name="TextBox 22">
              <a:extLst>
                <a:ext uri="{FF2B5EF4-FFF2-40B4-BE49-F238E27FC236}">
                  <a16:creationId xmlns:a16="http://schemas.microsoft.com/office/drawing/2014/main" id="{3BCA5265-5AD6-4164-8CD5-C85769523B7C}"/>
                </a:ext>
              </a:extLst>
            </p:cNvPr>
            <p:cNvSpPr txBox="1"/>
            <p:nvPr/>
          </p:nvSpPr>
          <p:spPr>
            <a:xfrm>
              <a:off x="3327102" y="4173441"/>
              <a:ext cx="2194785" cy="599709"/>
            </a:xfrm>
            <a:prstGeom prst="rect">
              <a:avLst/>
            </a:prstGeom>
            <a:noFill/>
          </p:spPr>
          <p:txBody>
            <a:bodyPr wrap="square" rtlCol="0">
              <a:spAutoFit/>
            </a:bodyPr>
            <a:lstStyle/>
            <a:p>
              <a:r>
                <a:rPr lang="en-US" i="1" dirty="0">
                  <a:solidFill>
                    <a:srgbClr val="C00000"/>
                  </a:solidFill>
                </a:rPr>
                <a:t>Drift tube structure, CERN</a:t>
              </a:r>
              <a:endParaRPr lang="en-GB" i="1" dirty="0">
                <a:solidFill>
                  <a:srgbClr val="C00000"/>
                </a:solidFill>
              </a:endParaRPr>
            </a:p>
          </p:txBody>
        </p:sp>
      </p:grpSp>
      <p:grpSp>
        <p:nvGrpSpPr>
          <p:cNvPr id="25" name="Group 24">
            <a:extLst>
              <a:ext uri="{FF2B5EF4-FFF2-40B4-BE49-F238E27FC236}">
                <a16:creationId xmlns:a16="http://schemas.microsoft.com/office/drawing/2014/main" id="{9C6238B7-0BC4-4FA9-BA20-F0914D790BF6}"/>
              </a:ext>
            </a:extLst>
          </p:cNvPr>
          <p:cNvGrpSpPr/>
          <p:nvPr/>
        </p:nvGrpSpPr>
        <p:grpSpPr>
          <a:xfrm>
            <a:off x="1794640" y="3339358"/>
            <a:ext cx="8986126" cy="2515747"/>
            <a:chOff x="1794640" y="3339358"/>
            <a:chExt cx="8986126" cy="2515747"/>
          </a:xfrm>
        </p:grpSpPr>
        <p:sp>
          <p:nvSpPr>
            <p:cNvPr id="17" name="TextBox 16">
              <a:extLst>
                <a:ext uri="{FF2B5EF4-FFF2-40B4-BE49-F238E27FC236}">
                  <a16:creationId xmlns:a16="http://schemas.microsoft.com/office/drawing/2014/main" id="{E9126656-F7E7-463F-B9B5-9FF768002AB3}"/>
                </a:ext>
              </a:extLst>
            </p:cNvPr>
            <p:cNvSpPr txBox="1"/>
            <p:nvPr/>
          </p:nvSpPr>
          <p:spPr>
            <a:xfrm>
              <a:off x="1794640" y="5208774"/>
              <a:ext cx="8986126" cy="646331"/>
            </a:xfrm>
            <a:prstGeom prst="rect">
              <a:avLst/>
            </a:prstGeom>
            <a:noFill/>
          </p:spPr>
          <p:txBody>
            <a:bodyPr wrap="square" rtlCol="0">
              <a:spAutoFit/>
            </a:bodyPr>
            <a:lstStyle/>
            <a:p>
              <a:r>
                <a:rPr lang="en-US" dirty="0">
                  <a:solidFill>
                    <a:srgbClr val="C00000"/>
                  </a:solidFill>
                </a:rPr>
                <a:t>Note that a ‘cell’ is not necessarily a pillbox-type shape. In drift tube structures, a cell is the area between two </a:t>
              </a:r>
              <a:r>
                <a:rPr lang="en-US" dirty="0" err="1">
                  <a:solidFill>
                    <a:srgbClr val="C00000"/>
                  </a:solidFill>
                </a:rPr>
                <a:t>drifttubes</a:t>
              </a:r>
              <a:r>
                <a:rPr lang="en-US" dirty="0">
                  <a:solidFill>
                    <a:srgbClr val="C00000"/>
                  </a:solidFill>
                </a:rPr>
                <a:t> and looks in principle like a pillbox with nose cones.</a:t>
              </a:r>
              <a:endParaRPr lang="en-GB" dirty="0">
                <a:solidFill>
                  <a:srgbClr val="C00000"/>
                </a:solidFill>
              </a:endParaRPr>
            </a:p>
          </p:txBody>
        </p:sp>
        <p:pic>
          <p:nvPicPr>
            <p:cNvPr id="24" name="Picture 23" descr="A picture containing diagram&#10;&#10;Description automatically generated">
              <a:extLst>
                <a:ext uri="{FF2B5EF4-FFF2-40B4-BE49-F238E27FC236}">
                  <a16:creationId xmlns:a16="http://schemas.microsoft.com/office/drawing/2014/main" id="{DFCFB781-623E-42CD-9107-4D1264615968}"/>
                </a:ext>
              </a:extLst>
            </p:cNvPr>
            <p:cNvPicPr>
              <a:picLocks noChangeAspect="1"/>
            </p:cNvPicPr>
            <p:nvPr/>
          </p:nvPicPr>
          <p:blipFill rotWithShape="1">
            <a:blip r:embed="rId6">
              <a:extLst>
                <a:ext uri="{28A0092B-C50C-407E-A947-70E740481C1C}">
                  <a14:useLocalDpi xmlns:a14="http://schemas.microsoft.com/office/drawing/2010/main" val="0"/>
                </a:ext>
              </a:extLst>
            </a:blip>
            <a:srcRect l="58541"/>
            <a:stretch/>
          </p:blipFill>
          <p:spPr>
            <a:xfrm>
              <a:off x="7385296" y="3339358"/>
              <a:ext cx="1120624" cy="1894677"/>
            </a:xfrm>
            <a:prstGeom prst="rect">
              <a:avLst/>
            </a:prstGeom>
          </p:spPr>
        </p:pic>
      </p:grpSp>
      <p:grpSp>
        <p:nvGrpSpPr>
          <p:cNvPr id="52" name="Group 51">
            <a:extLst>
              <a:ext uri="{FF2B5EF4-FFF2-40B4-BE49-F238E27FC236}">
                <a16:creationId xmlns:a16="http://schemas.microsoft.com/office/drawing/2014/main" id="{55B442F6-87AD-4847-AC69-E56E9F3CEE97}"/>
              </a:ext>
            </a:extLst>
          </p:cNvPr>
          <p:cNvGrpSpPr/>
          <p:nvPr/>
        </p:nvGrpSpPr>
        <p:grpSpPr>
          <a:xfrm>
            <a:off x="7385296" y="1006180"/>
            <a:ext cx="1121663" cy="2077175"/>
            <a:chOff x="7385296" y="1006180"/>
            <a:chExt cx="1121663" cy="2077175"/>
          </a:xfrm>
        </p:grpSpPr>
        <p:pic>
          <p:nvPicPr>
            <p:cNvPr id="27" name="Picture 26" descr="A picture containing diagram&#10;&#10;Description automatically generated">
              <a:extLst>
                <a:ext uri="{FF2B5EF4-FFF2-40B4-BE49-F238E27FC236}">
                  <a16:creationId xmlns:a16="http://schemas.microsoft.com/office/drawing/2014/main" id="{B36B719C-B2CD-45A9-9F46-46FCA7F3D769}"/>
                </a:ext>
              </a:extLst>
            </p:cNvPr>
            <p:cNvPicPr>
              <a:picLocks noChangeAspect="1"/>
            </p:cNvPicPr>
            <p:nvPr/>
          </p:nvPicPr>
          <p:blipFill rotWithShape="1">
            <a:blip r:embed="rId7">
              <a:extLst>
                <a:ext uri="{28A0092B-C50C-407E-A947-70E740481C1C}">
                  <a14:useLocalDpi xmlns:a14="http://schemas.microsoft.com/office/drawing/2010/main" val="0"/>
                </a:ext>
              </a:extLst>
            </a:blip>
            <a:srcRect l="4247" t="6946" r="-1" b="3575"/>
            <a:stretch/>
          </p:blipFill>
          <p:spPr>
            <a:xfrm>
              <a:off x="7403499" y="1006180"/>
              <a:ext cx="1102421" cy="2001942"/>
            </a:xfrm>
            <a:prstGeom prst="rect">
              <a:avLst/>
            </a:prstGeom>
          </p:spPr>
        </p:pic>
        <p:cxnSp>
          <p:nvCxnSpPr>
            <p:cNvPr id="29" name="Straight Connector 28">
              <a:extLst>
                <a:ext uri="{FF2B5EF4-FFF2-40B4-BE49-F238E27FC236}">
                  <a16:creationId xmlns:a16="http://schemas.microsoft.com/office/drawing/2014/main" id="{8A10C7F6-E3D8-4FB4-B22A-1B441CBF1B88}"/>
                </a:ext>
              </a:extLst>
            </p:cNvPr>
            <p:cNvCxnSpPr>
              <a:cxnSpLocks/>
            </p:cNvCxnSpPr>
            <p:nvPr/>
          </p:nvCxnSpPr>
          <p:spPr bwMode="auto">
            <a:xfrm>
              <a:off x="7399584" y="1065543"/>
              <a:ext cx="3915" cy="2007303"/>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0" name="Straight Connector 29">
              <a:extLst>
                <a:ext uri="{FF2B5EF4-FFF2-40B4-BE49-F238E27FC236}">
                  <a16:creationId xmlns:a16="http://schemas.microsoft.com/office/drawing/2014/main" id="{5BA3EF09-F718-4166-A72D-30EA089D58A8}"/>
                </a:ext>
              </a:extLst>
            </p:cNvPr>
            <p:cNvCxnSpPr>
              <a:cxnSpLocks/>
            </p:cNvCxnSpPr>
            <p:nvPr/>
          </p:nvCxnSpPr>
          <p:spPr bwMode="auto">
            <a:xfrm flipH="1">
              <a:off x="8505920" y="1058399"/>
              <a:ext cx="1039" cy="2014447"/>
            </a:xfrm>
            <a:prstGeom prst="line">
              <a:avLst/>
            </a:prstGeom>
            <a:solidFill>
              <a:schemeClr val="accent1"/>
            </a:solidFill>
            <a:ln w="28575" cap="flat" cmpd="sng" algn="ctr">
              <a:solidFill>
                <a:schemeClr val="tx1"/>
              </a:solidFill>
              <a:prstDash val="dash"/>
              <a:round/>
              <a:headEnd type="none" w="med" len="med"/>
              <a:tailEnd type="none" w="med" len="med"/>
            </a:ln>
            <a:effectLst/>
          </p:spPr>
        </p:cxnSp>
        <p:cxnSp>
          <p:nvCxnSpPr>
            <p:cNvPr id="32" name="Straight Connector 31">
              <a:extLst>
                <a:ext uri="{FF2B5EF4-FFF2-40B4-BE49-F238E27FC236}">
                  <a16:creationId xmlns:a16="http://schemas.microsoft.com/office/drawing/2014/main" id="{2CF269E7-5248-48B2-93CD-1BD71E847D00}"/>
                </a:ext>
              </a:extLst>
            </p:cNvPr>
            <p:cNvCxnSpPr/>
            <p:nvPr/>
          </p:nvCxnSpPr>
          <p:spPr bwMode="auto">
            <a:xfrm>
              <a:off x="7385296" y="3083355"/>
              <a:ext cx="1120624" cy="0"/>
            </a:xfrm>
            <a:prstGeom prst="line">
              <a:avLst/>
            </a:prstGeom>
            <a:solidFill>
              <a:schemeClr val="accent1"/>
            </a:solidFill>
            <a:ln w="38100" cap="flat" cmpd="sng" algn="ctr">
              <a:solidFill>
                <a:schemeClr val="tx1"/>
              </a:solidFill>
              <a:prstDash val="solid"/>
              <a:round/>
              <a:headEnd type="none" w="med" len="med"/>
              <a:tailEnd type="none" w="med" len="med"/>
            </a:ln>
            <a:effectLst/>
          </p:spPr>
        </p:cxnSp>
        <p:cxnSp>
          <p:nvCxnSpPr>
            <p:cNvPr id="34" name="Straight Connector 33">
              <a:extLst>
                <a:ext uri="{FF2B5EF4-FFF2-40B4-BE49-F238E27FC236}">
                  <a16:creationId xmlns:a16="http://schemas.microsoft.com/office/drawing/2014/main" id="{986FB037-5AA6-45E9-B663-0612A976774D}"/>
                </a:ext>
              </a:extLst>
            </p:cNvPr>
            <p:cNvCxnSpPr>
              <a:cxnSpLocks/>
            </p:cNvCxnSpPr>
            <p:nvPr/>
          </p:nvCxnSpPr>
          <p:spPr bwMode="auto">
            <a:xfrm>
              <a:off x="7689655"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38" name="Straight Connector 37">
              <a:extLst>
                <a:ext uri="{FF2B5EF4-FFF2-40B4-BE49-F238E27FC236}">
                  <a16:creationId xmlns:a16="http://schemas.microsoft.com/office/drawing/2014/main" id="{95113A77-3254-4540-8A29-14D317BD1CDC}"/>
                </a:ext>
              </a:extLst>
            </p:cNvPr>
            <p:cNvCxnSpPr>
              <a:cxnSpLocks/>
            </p:cNvCxnSpPr>
            <p:nvPr/>
          </p:nvCxnSpPr>
          <p:spPr bwMode="auto">
            <a:xfrm>
              <a:off x="7689655" y="1058399"/>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2" name="Straight Connector 41">
              <a:extLst>
                <a:ext uri="{FF2B5EF4-FFF2-40B4-BE49-F238E27FC236}">
                  <a16:creationId xmlns:a16="http://schemas.microsoft.com/office/drawing/2014/main" id="{0FCC9CD9-2638-4351-B70A-6BC28E405452}"/>
                </a:ext>
              </a:extLst>
            </p:cNvPr>
            <p:cNvCxnSpPr>
              <a:cxnSpLocks/>
            </p:cNvCxnSpPr>
            <p:nvPr/>
          </p:nvCxnSpPr>
          <p:spPr bwMode="auto">
            <a:xfrm>
              <a:off x="8197272" y="1065543"/>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3" name="Straight Connector 42">
              <a:extLst>
                <a:ext uri="{FF2B5EF4-FFF2-40B4-BE49-F238E27FC236}">
                  <a16:creationId xmlns:a16="http://schemas.microsoft.com/office/drawing/2014/main" id="{D9B2F925-1A33-45A4-8F80-0D9A612623D5}"/>
                </a:ext>
              </a:extLst>
            </p:cNvPr>
            <p:cNvCxnSpPr>
              <a:cxnSpLocks/>
            </p:cNvCxnSpPr>
            <p:nvPr/>
          </p:nvCxnSpPr>
          <p:spPr bwMode="auto">
            <a:xfrm>
              <a:off x="8197272" y="2392065"/>
              <a:ext cx="0" cy="680781"/>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47" name="Straight Connector 46">
              <a:extLst>
                <a:ext uri="{FF2B5EF4-FFF2-40B4-BE49-F238E27FC236}">
                  <a16:creationId xmlns:a16="http://schemas.microsoft.com/office/drawing/2014/main" id="{54722545-1FBF-44EC-A9AD-28F4339545B6}"/>
                </a:ext>
              </a:extLst>
            </p:cNvPr>
            <p:cNvCxnSpPr>
              <a:cxnSpLocks/>
            </p:cNvCxnSpPr>
            <p:nvPr/>
          </p:nvCxnSpPr>
          <p:spPr bwMode="auto">
            <a:xfrm flipH="1">
              <a:off x="7689655" y="305147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cxnSp>
          <p:nvCxnSpPr>
            <p:cNvPr id="51" name="Straight Connector 50">
              <a:extLst>
                <a:ext uri="{FF2B5EF4-FFF2-40B4-BE49-F238E27FC236}">
                  <a16:creationId xmlns:a16="http://schemas.microsoft.com/office/drawing/2014/main" id="{69D0E9E5-4348-4390-99AB-BABC2F5DA09C}"/>
                </a:ext>
              </a:extLst>
            </p:cNvPr>
            <p:cNvCxnSpPr>
              <a:cxnSpLocks/>
            </p:cNvCxnSpPr>
            <p:nvPr/>
          </p:nvCxnSpPr>
          <p:spPr bwMode="auto">
            <a:xfrm flipH="1">
              <a:off x="7689655" y="1075069"/>
              <a:ext cx="506578" cy="0"/>
            </a:xfrm>
            <a:prstGeom prst="line">
              <a:avLst/>
            </a:prstGeom>
            <a:solidFill>
              <a:schemeClr val="accent1"/>
            </a:solidFill>
            <a:ln w="19050" cap="flat" cmpd="sng" algn="ctr">
              <a:solidFill>
                <a:srgbClr val="CC0000"/>
              </a:solidFill>
              <a:prstDash val="sysDot"/>
              <a:round/>
              <a:headEnd type="none" w="med" len="med"/>
              <a:tailEnd type="none" w="med" len="med"/>
            </a:ln>
            <a:effectLst/>
          </p:spPr>
        </p:cxnSp>
      </p:grpSp>
    </p:spTree>
    <p:extLst>
      <p:ext uri="{BB962C8B-B14F-4D97-AF65-F5344CB8AC3E}">
        <p14:creationId xmlns:p14="http://schemas.microsoft.com/office/powerpoint/2010/main" val="8178094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21"/>
                                        </p:tgtEl>
                                        <p:attrNameLst>
                                          <p:attrName>style.visibility</p:attrName>
                                        </p:attrNameLst>
                                      </p:cBhvr>
                                      <p:to>
                                        <p:strVal val="visible"/>
                                      </p:to>
                                    </p:set>
                                    <p:anim calcmode="lin" valueType="num">
                                      <p:cBhvr additive="base">
                                        <p:cTn id="13" dur="500" fill="hold"/>
                                        <p:tgtEl>
                                          <p:spTgt spid="21"/>
                                        </p:tgtEl>
                                        <p:attrNameLst>
                                          <p:attrName>ppt_x</p:attrName>
                                        </p:attrNameLst>
                                      </p:cBhvr>
                                      <p:tavLst>
                                        <p:tav tm="0">
                                          <p:val>
                                            <p:strVal val="#ppt_x"/>
                                          </p:val>
                                        </p:tav>
                                        <p:tav tm="100000">
                                          <p:val>
                                            <p:strVal val="#ppt_x"/>
                                          </p:val>
                                        </p:tav>
                                      </p:tavLst>
                                    </p:anim>
                                    <p:anim calcmode="lin" valueType="num">
                                      <p:cBhvr additive="base">
                                        <p:cTn id="14"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7"/>
                                        </p:tgtEl>
                                        <p:attrNameLst>
                                          <p:attrName>style.visibility</p:attrName>
                                        </p:attrNameLst>
                                      </p:cBhvr>
                                      <p:to>
                                        <p:strVal val="visible"/>
                                      </p:to>
                                    </p:set>
                                    <p:anim calcmode="lin" valueType="num">
                                      <p:cBhvr additive="base">
                                        <p:cTn id="19" dur="500" fill="hold"/>
                                        <p:tgtEl>
                                          <p:spTgt spid="7"/>
                                        </p:tgtEl>
                                        <p:attrNameLst>
                                          <p:attrName>ppt_x</p:attrName>
                                        </p:attrNameLst>
                                      </p:cBhvr>
                                      <p:tavLst>
                                        <p:tav tm="0">
                                          <p:val>
                                            <p:strVal val="#ppt_x"/>
                                          </p:val>
                                        </p:tav>
                                        <p:tav tm="100000">
                                          <p:val>
                                            <p:strVal val="#ppt_x"/>
                                          </p:val>
                                        </p:tav>
                                      </p:tavLst>
                                    </p:anim>
                                    <p:anim calcmode="lin" valueType="num">
                                      <p:cBhvr additive="base">
                                        <p:cTn id="20"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52"/>
                                        </p:tgtEl>
                                        <p:attrNameLst>
                                          <p:attrName>style.visibility</p:attrName>
                                        </p:attrNameLst>
                                      </p:cBhvr>
                                      <p:to>
                                        <p:strVal val="visible"/>
                                      </p:to>
                                    </p:set>
                                    <p:animEffect transition="in" filter="fade">
                                      <p:cBhvr>
                                        <p:cTn id="25" dur="500"/>
                                        <p:tgtEl>
                                          <p:spTgt spid="52"/>
                                        </p:tgtEl>
                                      </p:cBhvr>
                                    </p:animEffect>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nodeType="clickEffect">
                                  <p:stCondLst>
                                    <p:cond delay="0"/>
                                  </p:stCondLst>
                                  <p:childTnLst>
                                    <p:set>
                                      <p:cBhvr>
                                        <p:cTn id="29" dur="1" fill="hold">
                                          <p:stCondLst>
                                            <p:cond delay="0"/>
                                          </p:stCondLst>
                                        </p:cTn>
                                        <p:tgtEl>
                                          <p:spTgt spid="25"/>
                                        </p:tgtEl>
                                        <p:attrNameLst>
                                          <p:attrName>style.visibility</p:attrName>
                                        </p:attrNameLst>
                                      </p:cBhvr>
                                      <p:to>
                                        <p:strVal val="visible"/>
                                      </p:to>
                                    </p:set>
                                    <p:animEffect transition="in" filter="fade">
                                      <p:cBhvr>
                                        <p:cTn id="30" dur="1000"/>
                                        <p:tgtEl>
                                          <p:spTgt spid="25"/>
                                        </p:tgtEl>
                                      </p:cBhvr>
                                    </p:animEffect>
                                    <p:anim calcmode="lin" valueType="num">
                                      <p:cBhvr>
                                        <p:cTn id="31" dur="1000" fill="hold"/>
                                        <p:tgtEl>
                                          <p:spTgt spid="25"/>
                                        </p:tgtEl>
                                        <p:attrNameLst>
                                          <p:attrName>ppt_x</p:attrName>
                                        </p:attrNameLst>
                                      </p:cBhvr>
                                      <p:tavLst>
                                        <p:tav tm="0">
                                          <p:val>
                                            <p:strVal val="#ppt_x"/>
                                          </p:val>
                                        </p:tav>
                                        <p:tav tm="100000">
                                          <p:val>
                                            <p:strVal val="#ppt_x"/>
                                          </p:val>
                                        </p:tav>
                                      </p:tavLst>
                                    </p:anim>
                                    <p:anim calcmode="lin" valueType="num">
                                      <p:cBhvr>
                                        <p:cTn id="32"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Example of Pi-mode Cavities (SW, 3/3)</a:t>
            </a:r>
            <a:endParaRPr lang="en-GB" dirty="0"/>
          </a:p>
        </p:txBody>
      </p:sp>
      <p:sp>
        <p:nvSpPr>
          <p:cNvPr id="17" name="TextBox 16">
            <a:extLst>
              <a:ext uri="{FF2B5EF4-FFF2-40B4-BE49-F238E27FC236}">
                <a16:creationId xmlns:a16="http://schemas.microsoft.com/office/drawing/2014/main" id="{4F28A524-FBA8-44DC-B8B4-9D84052A755E}"/>
              </a:ext>
            </a:extLst>
          </p:cNvPr>
          <p:cNvSpPr txBox="1"/>
          <p:nvPr/>
        </p:nvSpPr>
        <p:spPr>
          <a:xfrm>
            <a:off x="3234827" y="1059410"/>
            <a:ext cx="5722345" cy="369332"/>
          </a:xfrm>
          <a:prstGeom prst="rect">
            <a:avLst/>
          </a:prstGeom>
          <a:noFill/>
        </p:spPr>
        <p:txBody>
          <a:bodyPr wrap="square" rtlCol="0">
            <a:spAutoFit/>
          </a:bodyPr>
          <a:lstStyle/>
          <a:p>
            <a:r>
              <a:rPr lang="en-US" i="1" dirty="0">
                <a:solidFill>
                  <a:srgbClr val="C00000"/>
                </a:solidFill>
              </a:rPr>
              <a:t>Slot-coupled-structure (PIMS) at CERN</a:t>
            </a:r>
            <a:endParaRPr lang="en-GB" i="1" dirty="0">
              <a:solidFill>
                <a:srgbClr val="C00000"/>
              </a:solidFill>
            </a:endParaRPr>
          </a:p>
        </p:txBody>
      </p:sp>
      <p:grpSp>
        <p:nvGrpSpPr>
          <p:cNvPr id="19" name="Group 18">
            <a:extLst>
              <a:ext uri="{FF2B5EF4-FFF2-40B4-BE49-F238E27FC236}">
                <a16:creationId xmlns:a16="http://schemas.microsoft.com/office/drawing/2014/main" id="{DF902065-1E61-4312-923C-DC21DE720760}"/>
              </a:ext>
            </a:extLst>
          </p:cNvPr>
          <p:cNvGrpSpPr/>
          <p:nvPr/>
        </p:nvGrpSpPr>
        <p:grpSpPr>
          <a:xfrm>
            <a:off x="551044" y="1478777"/>
            <a:ext cx="11267301" cy="4823270"/>
            <a:chOff x="551044" y="1478777"/>
            <a:chExt cx="11267301" cy="4823270"/>
          </a:xfrm>
        </p:grpSpPr>
        <p:pic>
          <p:nvPicPr>
            <p:cNvPr id="1030" name="Picture 6" descr="Taking a closer look at LHC - LINAC4">
              <a:extLst>
                <a:ext uri="{FF2B5EF4-FFF2-40B4-BE49-F238E27FC236}">
                  <a16:creationId xmlns:a16="http://schemas.microsoft.com/office/drawing/2014/main" id="{EB5644FA-3D10-496E-82FE-A035C018C0F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098218" y="1480325"/>
              <a:ext cx="4720127" cy="3149210"/>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4" descr="EB welding of a PIMS cavity at CERN.">
              <a:extLst>
                <a:ext uri="{FF2B5EF4-FFF2-40B4-BE49-F238E27FC236}">
                  <a16:creationId xmlns:a16="http://schemas.microsoft.com/office/drawing/2014/main" id="{CDBDE665-256D-4B6F-A1EE-F3221885EDA7}"/>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51044" y="1478777"/>
              <a:ext cx="2644680" cy="2219058"/>
            </a:xfrm>
            <a:prstGeom prst="rect">
              <a:avLst/>
            </a:prstGeom>
            <a:noFill/>
            <a:extLst>
              <a:ext uri="{909E8E84-426E-40DD-AFC4-6F175D3DCCD1}">
                <a14:hiddenFill xmlns:a14="http://schemas.microsoft.com/office/drawing/2010/main">
                  <a:solidFill>
                    <a:srgbClr val="FFFFFF"/>
                  </a:solidFill>
                </a14:hiddenFill>
              </a:ext>
            </a:extLst>
          </p:spPr>
        </p:pic>
        <p:sp>
          <p:nvSpPr>
            <p:cNvPr id="18" name="TextBox 17">
              <a:extLst>
                <a:ext uri="{FF2B5EF4-FFF2-40B4-BE49-F238E27FC236}">
                  <a16:creationId xmlns:a16="http://schemas.microsoft.com/office/drawing/2014/main" id="{E1F3E7EB-7AC4-483A-BBD2-C17FA1EF4CE8}"/>
                </a:ext>
              </a:extLst>
            </p:cNvPr>
            <p:cNvSpPr txBox="1"/>
            <p:nvPr/>
          </p:nvSpPr>
          <p:spPr>
            <a:xfrm>
              <a:off x="777228" y="5655716"/>
              <a:ext cx="10637541" cy="646331"/>
            </a:xfrm>
            <a:prstGeom prst="rect">
              <a:avLst/>
            </a:prstGeom>
            <a:noFill/>
          </p:spPr>
          <p:txBody>
            <a:bodyPr wrap="square" rtlCol="0">
              <a:spAutoFit/>
            </a:bodyPr>
            <a:lstStyle/>
            <a:p>
              <a:r>
                <a:rPr lang="en-US" sz="1200" dirty="0"/>
                <a:t>Picture sources: CERN </a:t>
              </a:r>
              <a:r>
                <a:rPr lang="en-US" sz="1200" dirty="0" err="1"/>
                <a:t>cds</a:t>
              </a:r>
              <a:endParaRPr lang="en-US" sz="1200" dirty="0"/>
            </a:p>
            <a:p>
              <a:r>
                <a:rPr lang="en-US" sz="1200" dirty="0"/>
                <a:t>R. Wegner et al., </a:t>
              </a:r>
              <a:r>
                <a:rPr lang="en-US" sz="1200" i="1" dirty="0"/>
                <a:t>Linac4 PIMS Construction and First Operation</a:t>
              </a:r>
              <a:r>
                <a:rPr lang="en-US" sz="1200" dirty="0"/>
                <a:t>, IPAC2017, Copenhagen.</a:t>
              </a:r>
            </a:p>
            <a:p>
              <a:r>
                <a:rPr lang="en-US" sz="1200" dirty="0"/>
                <a:t>P. </a:t>
              </a:r>
              <a:r>
                <a:rPr lang="en-US" sz="1200" dirty="0" err="1"/>
                <a:t>Bourquin</a:t>
              </a:r>
              <a:r>
                <a:rPr lang="en-US" sz="1200" dirty="0"/>
                <a:t> et al., </a:t>
              </a:r>
              <a:r>
                <a:rPr lang="en-US" sz="1200" i="1" dirty="0"/>
                <a:t>Development Status of the Pi-mode Accelerating Structure (PIMS) for LINAC4, Proc. Of LINAC08, Canada</a:t>
              </a:r>
            </a:p>
          </p:txBody>
        </p:sp>
        <p:pic>
          <p:nvPicPr>
            <p:cNvPr id="12" name="Picture 11" descr="A picture containing indoor&#10;&#10;Description automatically generated">
              <a:extLst>
                <a:ext uri="{FF2B5EF4-FFF2-40B4-BE49-F238E27FC236}">
                  <a16:creationId xmlns:a16="http://schemas.microsoft.com/office/drawing/2014/main" id="{EB738323-C003-4B17-8AE9-35DDC4C8264C}"/>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99177" y="1478777"/>
              <a:ext cx="3695588" cy="2976572"/>
            </a:xfrm>
            <a:prstGeom prst="rect">
              <a:avLst/>
            </a:prstGeom>
          </p:spPr>
        </p:pic>
      </p:grpSp>
      <p:sp>
        <p:nvSpPr>
          <p:cNvPr id="20" name="TextBox 19">
            <a:extLst>
              <a:ext uri="{FF2B5EF4-FFF2-40B4-BE49-F238E27FC236}">
                <a16:creationId xmlns:a16="http://schemas.microsoft.com/office/drawing/2014/main" id="{F28E3017-65BF-4487-83EB-4C8856874F06}"/>
              </a:ext>
            </a:extLst>
          </p:cNvPr>
          <p:cNvSpPr txBox="1"/>
          <p:nvPr/>
        </p:nvSpPr>
        <p:spPr>
          <a:xfrm>
            <a:off x="545789" y="3693197"/>
            <a:ext cx="2050101" cy="369332"/>
          </a:xfrm>
          <a:prstGeom prst="rect">
            <a:avLst/>
          </a:prstGeom>
          <a:noFill/>
        </p:spPr>
        <p:txBody>
          <a:bodyPr wrap="square" rtlCol="0">
            <a:spAutoFit/>
          </a:bodyPr>
          <a:lstStyle/>
          <a:p>
            <a:r>
              <a:rPr lang="en-US" i="1" dirty="0"/>
              <a:t>PIMS cell</a:t>
            </a:r>
            <a:endParaRPr lang="en-GB" i="1" dirty="0"/>
          </a:p>
        </p:txBody>
      </p:sp>
      <p:sp>
        <p:nvSpPr>
          <p:cNvPr id="24" name="TextBox 23">
            <a:extLst>
              <a:ext uri="{FF2B5EF4-FFF2-40B4-BE49-F238E27FC236}">
                <a16:creationId xmlns:a16="http://schemas.microsoft.com/office/drawing/2014/main" id="{983C5EFB-3F6E-4CC2-89CD-6234EDE38DF0}"/>
              </a:ext>
            </a:extLst>
          </p:cNvPr>
          <p:cNvSpPr txBox="1"/>
          <p:nvPr/>
        </p:nvSpPr>
        <p:spPr>
          <a:xfrm>
            <a:off x="3299177" y="4444869"/>
            <a:ext cx="2050101" cy="369332"/>
          </a:xfrm>
          <a:prstGeom prst="rect">
            <a:avLst/>
          </a:prstGeom>
          <a:noFill/>
        </p:spPr>
        <p:txBody>
          <a:bodyPr wrap="square" rtlCol="0">
            <a:spAutoFit/>
          </a:bodyPr>
          <a:lstStyle/>
          <a:p>
            <a:r>
              <a:rPr lang="en-US" i="1" dirty="0"/>
              <a:t>PIMS test set-up</a:t>
            </a:r>
            <a:endParaRPr lang="en-GB" i="1" dirty="0"/>
          </a:p>
        </p:txBody>
      </p:sp>
      <p:sp>
        <p:nvSpPr>
          <p:cNvPr id="25" name="TextBox 24">
            <a:extLst>
              <a:ext uri="{FF2B5EF4-FFF2-40B4-BE49-F238E27FC236}">
                <a16:creationId xmlns:a16="http://schemas.microsoft.com/office/drawing/2014/main" id="{09BDFFA0-631E-4A6A-8195-91194724318E}"/>
              </a:ext>
            </a:extLst>
          </p:cNvPr>
          <p:cNvSpPr txBox="1"/>
          <p:nvPr/>
        </p:nvSpPr>
        <p:spPr>
          <a:xfrm>
            <a:off x="7098218" y="4606833"/>
            <a:ext cx="4873747" cy="369332"/>
          </a:xfrm>
          <a:prstGeom prst="rect">
            <a:avLst/>
          </a:prstGeom>
          <a:noFill/>
        </p:spPr>
        <p:txBody>
          <a:bodyPr wrap="square" rtlCol="0">
            <a:spAutoFit/>
          </a:bodyPr>
          <a:lstStyle/>
          <a:p>
            <a:r>
              <a:rPr lang="en-US" i="1" dirty="0"/>
              <a:t>Completed LINAC4, CERN</a:t>
            </a:r>
            <a:endParaRPr lang="en-GB" i="1" dirty="0"/>
          </a:p>
        </p:txBody>
      </p:sp>
    </p:spTree>
    <p:extLst>
      <p:ext uri="{BB962C8B-B14F-4D97-AF65-F5344CB8AC3E}">
        <p14:creationId xmlns:p14="http://schemas.microsoft.com/office/powerpoint/2010/main" val="116316563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448995" y="126170"/>
            <a:ext cx="8756340" cy="629095"/>
          </a:xfrm>
        </p:spPr>
        <p:txBody>
          <a:bodyPr/>
          <a:lstStyle/>
          <a:p>
            <a:r>
              <a:rPr lang="en-US" dirty="0"/>
              <a:t>Waveguide becomes Slow Wave Structure</a:t>
            </a:r>
            <a:endParaRPr lang="en-GB" dirty="0"/>
          </a:p>
        </p:txBody>
      </p:sp>
      <p:grpSp>
        <p:nvGrpSpPr>
          <p:cNvPr id="6" name="Group 5">
            <a:extLst>
              <a:ext uri="{FF2B5EF4-FFF2-40B4-BE49-F238E27FC236}">
                <a16:creationId xmlns:a16="http://schemas.microsoft.com/office/drawing/2014/main" id="{2545DC2E-7392-4DA8-8311-3431C937C8FC}"/>
              </a:ext>
            </a:extLst>
          </p:cNvPr>
          <p:cNvGrpSpPr/>
          <p:nvPr/>
        </p:nvGrpSpPr>
        <p:grpSpPr>
          <a:xfrm>
            <a:off x="565680" y="1086295"/>
            <a:ext cx="11291071" cy="5355312"/>
            <a:chOff x="527275" y="894270"/>
            <a:chExt cx="11291071" cy="5355312"/>
          </a:xfrm>
        </p:grpSpPr>
        <p:sp>
          <p:nvSpPr>
            <p:cNvPr id="3" name="TextBox 2">
              <a:extLst>
                <a:ext uri="{FF2B5EF4-FFF2-40B4-BE49-F238E27FC236}">
                  <a16:creationId xmlns:a16="http://schemas.microsoft.com/office/drawing/2014/main" id="{53BD04A1-6741-4B96-BA80-CCD60BBE8E1D}"/>
                </a:ext>
              </a:extLst>
            </p:cNvPr>
            <p:cNvSpPr txBox="1"/>
            <p:nvPr/>
          </p:nvSpPr>
          <p:spPr>
            <a:xfrm>
              <a:off x="527275" y="894270"/>
              <a:ext cx="11291071" cy="5355312"/>
            </a:xfrm>
            <a:prstGeom prst="rect">
              <a:avLst/>
            </a:prstGeom>
            <a:noFill/>
          </p:spPr>
          <p:txBody>
            <a:bodyPr wrap="square" rtlCol="0">
              <a:spAutoFit/>
            </a:bodyPr>
            <a:lstStyle/>
            <a:p>
              <a:pPr marL="285750" indent="-285750">
                <a:buFont typeface="Arial" panose="020B0604020202020204" pitchFamily="34" charset="0"/>
                <a:buChar char="•"/>
              </a:pPr>
              <a:r>
                <a:rPr lang="en-US" dirty="0"/>
                <a:t>To get power transferred to the beam, </a:t>
              </a:r>
              <a:r>
                <a:rPr lang="en-US" i="1" dirty="0">
                  <a:solidFill>
                    <a:srgbClr val="C00000"/>
                  </a:solidFill>
                </a:rPr>
                <a:t>the accelerating field needs to be kept in phase</a:t>
              </a:r>
              <a:r>
                <a:rPr lang="en-US" dirty="0">
                  <a:solidFill>
                    <a:srgbClr val="C00000"/>
                  </a:solidFill>
                </a:rPr>
                <a:t> </a:t>
              </a:r>
              <a:r>
                <a:rPr lang="en-US" dirty="0"/>
                <a:t>with the charged particle.</a:t>
              </a:r>
              <a:br>
                <a:rPr lang="en-US" dirty="0"/>
              </a:br>
              <a:endParaRPr lang="en-US" dirty="0"/>
            </a:p>
            <a:p>
              <a:pPr marL="285750" indent="-285750">
                <a:buFont typeface="Arial" panose="020B0604020202020204" pitchFamily="34" charset="0"/>
                <a:buChar char="•"/>
              </a:pPr>
              <a:r>
                <a:rPr lang="en-US" dirty="0"/>
                <a:t>For single gap cavities, this means that the resonance needs to be synchronous with the particle phase. We can then concatenate many “pillbox cavities” to one multi-cell pattern.</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Another way to reduce phase velocity is to build the disc-loaded waveguide where discs are added in a  periodic pattern (schematic pictures look the same). </a:t>
              </a:r>
              <a:br>
                <a:rPr lang="en-US" dirty="0"/>
              </a:br>
              <a:endParaRPr lang="en-US" dirty="0"/>
            </a:p>
            <a:p>
              <a:pPr marL="285750" indent="-285750">
                <a:buFont typeface="Arial" panose="020B0604020202020204" pitchFamily="34" charset="0"/>
                <a:buChar char="•"/>
              </a:pPr>
              <a:r>
                <a:rPr lang="en-US" dirty="0"/>
                <a:t>As for the concatenated “pillbox cavities”, a multi-cell pattern builds up. The addition of discs inside the cylindrical waveguide induces multiple reflections between the discs and results in a change of the dispersion curve. The structure can then be used in travelling wave mode.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If the wave is travelling with speed-of-light, and we slow down this wave </a:t>
              </a:r>
              <a:r>
                <a:rPr lang="en-US" i="1" dirty="0">
                  <a:solidFill>
                    <a:srgbClr val="C00000"/>
                  </a:solidFill>
                </a:rPr>
                <a:t>(=reduce phase velocity), we obtain</a:t>
              </a:r>
              <a:r>
                <a:rPr lang="en-US" dirty="0"/>
                <a:t> so-called slow wave structures (SWS).</a:t>
              </a:r>
              <a:endParaRPr lang="en-GB" dirty="0"/>
            </a:p>
            <a:p>
              <a:pPr marL="285750" indent="-285750">
                <a:buFont typeface="Arial" panose="020B0604020202020204" pitchFamily="34" charset="0"/>
                <a:buChar char="•"/>
              </a:pPr>
              <a:endParaRPr lang="en-US" b="1" dirty="0"/>
            </a:p>
            <a:p>
              <a:pPr marL="285750" indent="-285750">
                <a:buFont typeface="Arial" panose="020B0604020202020204" pitchFamily="34" charset="0"/>
                <a:buChar char="•"/>
              </a:pPr>
              <a:r>
                <a:rPr lang="en-US" dirty="0"/>
                <a:t>Slow wave structures are known from dielectrics (where the EM-wave slows down due to permittivity     ), but here we will discuss </a:t>
              </a:r>
              <a:r>
                <a:rPr lang="en-US" dirty="0">
                  <a:solidFill>
                    <a:srgbClr val="C00000"/>
                  </a:solidFill>
                </a:rPr>
                <a:t>slow-wave structures with metallic boundaries used for particle acceleration</a:t>
              </a:r>
              <a:r>
                <a:rPr lang="en-US" dirty="0"/>
                <a:t>.</a:t>
              </a:r>
            </a:p>
            <a:p>
              <a:pPr marL="285750" indent="-285750">
                <a:buFont typeface="Arial" panose="020B0604020202020204" pitchFamily="34" charset="0"/>
                <a:buChar char="•"/>
              </a:pPr>
              <a:endParaRPr lang="en-US" dirty="0"/>
            </a:p>
          </p:txBody>
        </p:sp>
        <p:pic>
          <p:nvPicPr>
            <p:cNvPr id="5" name="Picture 4">
              <a:extLst>
                <a:ext uri="{FF2B5EF4-FFF2-40B4-BE49-F238E27FC236}">
                  <a16:creationId xmlns:a16="http://schemas.microsoft.com/office/drawing/2014/main" id="{83B79602-C5E8-4906-BC43-EBF52F35790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088650" y="5349250"/>
              <a:ext cx="281597" cy="268499"/>
            </a:xfrm>
            <a:prstGeom prst="rect">
              <a:avLst/>
            </a:prstGeom>
          </p:spPr>
        </p:pic>
      </p:grpSp>
    </p:spTree>
    <p:extLst>
      <p:ext uri="{BB962C8B-B14F-4D97-AF65-F5344CB8AC3E}">
        <p14:creationId xmlns:p14="http://schemas.microsoft.com/office/powerpoint/2010/main" val="345205605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9B488A18-55FC-47C9-85E5-5CCA1790872E}"/>
              </a:ext>
            </a:extLst>
          </p:cNvPr>
          <p:cNvGrpSpPr/>
          <p:nvPr/>
        </p:nvGrpSpPr>
        <p:grpSpPr>
          <a:xfrm>
            <a:off x="6742959" y="921996"/>
            <a:ext cx="5191665" cy="5242564"/>
            <a:chOff x="6742959" y="921996"/>
            <a:chExt cx="5191665" cy="5242564"/>
          </a:xfrm>
        </p:grpSpPr>
        <p:pic>
          <p:nvPicPr>
            <p:cNvPr id="121" name="Picture 120" descr="Diagram&#10;&#10;Description automatically generated">
              <a:extLst>
                <a:ext uri="{FF2B5EF4-FFF2-40B4-BE49-F238E27FC236}">
                  <a16:creationId xmlns:a16="http://schemas.microsoft.com/office/drawing/2014/main" id="{4FBA6753-BADD-431D-A524-507B1D6A503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42959" y="1419881"/>
              <a:ext cx="4738635" cy="4744679"/>
            </a:xfrm>
            <a:prstGeom prst="rect">
              <a:avLst/>
            </a:prstGeom>
          </p:spPr>
        </p:pic>
        <p:sp>
          <p:nvSpPr>
            <p:cNvPr id="120" name="TextBox 119">
              <a:extLst>
                <a:ext uri="{FF2B5EF4-FFF2-40B4-BE49-F238E27FC236}">
                  <a16:creationId xmlns:a16="http://schemas.microsoft.com/office/drawing/2014/main" id="{8D810B64-6817-4C63-9C59-EF50AA6059A1}"/>
                </a:ext>
              </a:extLst>
            </p:cNvPr>
            <p:cNvSpPr txBox="1"/>
            <p:nvPr/>
          </p:nvSpPr>
          <p:spPr>
            <a:xfrm>
              <a:off x="6902506" y="921996"/>
              <a:ext cx="5032118" cy="523220"/>
            </a:xfrm>
            <a:prstGeom prst="rect">
              <a:avLst/>
            </a:prstGeom>
            <a:noFill/>
          </p:spPr>
          <p:txBody>
            <a:bodyPr wrap="square" rtlCol="0">
              <a:spAutoFit/>
            </a:bodyPr>
            <a:lstStyle/>
            <a:p>
              <a:r>
                <a:rPr lang="en-US" sz="1400" dirty="0"/>
                <a:t>source: G. Dome,</a:t>
              </a:r>
              <a:r>
                <a:rPr lang="en-US" sz="1400" i="1" dirty="0"/>
                <a:t> RF Systems: Waveguides and Cavities, aip-conf-proc.153-1296</a:t>
              </a:r>
              <a:endParaRPr lang="en-GB" sz="1400" i="1" dirty="0"/>
            </a:p>
          </p:txBody>
        </p:sp>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(1/7)</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710406" y="1086295"/>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nvGrpSpPr>
          <p:cNvPr id="135" name="Group 134">
            <a:extLst>
              <a:ext uri="{FF2B5EF4-FFF2-40B4-BE49-F238E27FC236}">
                <a16:creationId xmlns:a16="http://schemas.microsoft.com/office/drawing/2014/main" id="{E15FB941-6F20-4562-92B5-2524CABF46DE}"/>
              </a:ext>
            </a:extLst>
          </p:cNvPr>
          <p:cNvGrpSpPr/>
          <p:nvPr/>
        </p:nvGrpSpPr>
        <p:grpSpPr>
          <a:xfrm>
            <a:off x="9182588" y="1557879"/>
            <a:ext cx="2299006" cy="4606681"/>
            <a:chOff x="9182588" y="1557879"/>
            <a:chExt cx="2299006" cy="4606681"/>
          </a:xfrm>
        </p:grpSpPr>
        <p:grpSp>
          <p:nvGrpSpPr>
            <p:cNvPr id="128" name="Group 127">
              <a:extLst>
                <a:ext uri="{FF2B5EF4-FFF2-40B4-BE49-F238E27FC236}">
                  <a16:creationId xmlns:a16="http://schemas.microsoft.com/office/drawing/2014/main" id="{46101ED9-C362-45EB-9201-94E775259226}"/>
                </a:ext>
              </a:extLst>
            </p:cNvPr>
            <p:cNvGrpSpPr/>
            <p:nvPr/>
          </p:nvGrpSpPr>
          <p:grpSpPr>
            <a:xfrm>
              <a:off x="9906437" y="3725286"/>
              <a:ext cx="455000" cy="873193"/>
              <a:chOff x="9906437" y="3725286"/>
              <a:chExt cx="455000" cy="873193"/>
            </a:xfrm>
            <a:solidFill>
              <a:schemeClr val="bg1"/>
            </a:solidFill>
          </p:grpSpPr>
          <p:sp>
            <p:nvSpPr>
              <p:cNvPr id="126" name="Rectangle 125">
                <a:extLst>
                  <a:ext uri="{FF2B5EF4-FFF2-40B4-BE49-F238E27FC236}">
                    <a16:creationId xmlns:a16="http://schemas.microsoft.com/office/drawing/2014/main" id="{6A1D1CB5-F5B6-4408-BEF2-786DCE3F892A}"/>
                  </a:ext>
                </a:extLst>
              </p:cNvPr>
              <p:cNvSpPr/>
              <p:nvPr/>
            </p:nvSpPr>
            <p:spPr bwMode="auto">
              <a:xfrm rot="17778682">
                <a:off x="9871575" y="3929141"/>
                <a:ext cx="693718" cy="2860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27" name="Rectangle 126">
                <a:extLst>
                  <a:ext uri="{FF2B5EF4-FFF2-40B4-BE49-F238E27FC236}">
                    <a16:creationId xmlns:a16="http://schemas.microsoft.com/office/drawing/2014/main" id="{165745FD-B0CB-496B-A5AC-97E03E6E4AA9}"/>
                  </a:ext>
                </a:extLst>
              </p:cNvPr>
              <p:cNvSpPr/>
              <p:nvPr/>
            </p:nvSpPr>
            <p:spPr bwMode="auto">
              <a:xfrm rot="17778682">
                <a:off x="9952219" y="4358253"/>
                <a:ext cx="194444" cy="286007"/>
              </a:xfrm>
              <a:prstGeom prst="rect">
                <a:avLst/>
              </a:prstGeom>
              <a:grp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132" name="Oval 131">
              <a:extLst>
                <a:ext uri="{FF2B5EF4-FFF2-40B4-BE49-F238E27FC236}">
                  <a16:creationId xmlns:a16="http://schemas.microsoft.com/office/drawing/2014/main" id="{A9A7DDB9-9BD1-4922-A45B-DCA8A31630DC}"/>
                </a:ext>
              </a:extLst>
            </p:cNvPr>
            <p:cNvSpPr/>
            <p:nvPr/>
          </p:nvSpPr>
          <p:spPr bwMode="auto">
            <a:xfrm>
              <a:off x="10743005" y="5733300"/>
              <a:ext cx="738589" cy="431260"/>
            </a:xfrm>
            <a:prstGeom prst="ellipse">
              <a:avLst/>
            </a:prstGeom>
            <a:noFill/>
            <a:ln w="28575"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34" name="Picture 133">
              <a:extLst>
                <a:ext uri="{FF2B5EF4-FFF2-40B4-BE49-F238E27FC236}">
                  <a16:creationId xmlns:a16="http://schemas.microsoft.com/office/drawing/2014/main" id="{1E4DFFF6-D7BE-4DAA-AFA0-0C1BC9D910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182588" y="1557879"/>
              <a:ext cx="367628" cy="228900"/>
            </a:xfrm>
            <a:prstGeom prst="rect">
              <a:avLst/>
            </a:prstGeom>
          </p:spPr>
        </p:pic>
      </p:grpSp>
      <p:sp>
        <p:nvSpPr>
          <p:cNvPr id="139" name="Freeform: Shape 138">
            <a:extLst>
              <a:ext uri="{FF2B5EF4-FFF2-40B4-BE49-F238E27FC236}">
                <a16:creationId xmlns:a16="http://schemas.microsoft.com/office/drawing/2014/main" id="{4ACE756E-6A50-43C4-84DB-F47EB681CAA2}"/>
              </a:ext>
            </a:extLst>
          </p:cNvPr>
          <p:cNvSpPr/>
          <p:nvPr/>
        </p:nvSpPr>
        <p:spPr bwMode="auto">
          <a:xfrm>
            <a:off x="9877425" y="3212306"/>
            <a:ext cx="688181" cy="569119"/>
          </a:xfrm>
          <a:custGeom>
            <a:avLst/>
            <a:gdLst>
              <a:gd name="connsiteX0" fmla="*/ 0 w 688181"/>
              <a:gd name="connsiteY0" fmla="*/ 569119 h 569119"/>
              <a:gd name="connsiteX1" fmla="*/ 76200 w 688181"/>
              <a:gd name="connsiteY1" fmla="*/ 531019 h 569119"/>
              <a:gd name="connsiteX2" fmla="*/ 154781 w 688181"/>
              <a:gd name="connsiteY2" fmla="*/ 461963 h 569119"/>
              <a:gd name="connsiteX3" fmla="*/ 214313 w 688181"/>
              <a:gd name="connsiteY3" fmla="*/ 407194 h 569119"/>
              <a:gd name="connsiteX4" fmla="*/ 269081 w 688181"/>
              <a:gd name="connsiteY4" fmla="*/ 340519 h 569119"/>
              <a:gd name="connsiteX5" fmla="*/ 335756 w 688181"/>
              <a:gd name="connsiteY5" fmla="*/ 271463 h 569119"/>
              <a:gd name="connsiteX6" fmla="*/ 395288 w 688181"/>
              <a:gd name="connsiteY6" fmla="*/ 200025 h 569119"/>
              <a:gd name="connsiteX7" fmla="*/ 461963 w 688181"/>
              <a:gd name="connsiteY7" fmla="*/ 135732 h 569119"/>
              <a:gd name="connsiteX8" fmla="*/ 528638 w 688181"/>
              <a:gd name="connsiteY8" fmla="*/ 71438 h 569119"/>
              <a:gd name="connsiteX9" fmla="*/ 566738 w 688181"/>
              <a:gd name="connsiteY9" fmla="*/ 47625 h 569119"/>
              <a:gd name="connsiteX10" fmla="*/ 597694 w 688181"/>
              <a:gd name="connsiteY10" fmla="*/ 28575 h 569119"/>
              <a:gd name="connsiteX11" fmla="*/ 659606 w 688181"/>
              <a:gd name="connsiteY11" fmla="*/ 4763 h 569119"/>
              <a:gd name="connsiteX12" fmla="*/ 688181 w 688181"/>
              <a:gd name="connsiteY12" fmla="*/ 0 h 56911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688181" h="569119">
                <a:moveTo>
                  <a:pt x="0" y="569119"/>
                </a:moveTo>
                <a:cubicBezTo>
                  <a:pt x="25201" y="558998"/>
                  <a:pt x="50403" y="548878"/>
                  <a:pt x="76200" y="531019"/>
                </a:cubicBezTo>
                <a:cubicBezTo>
                  <a:pt x="101997" y="513160"/>
                  <a:pt x="131762" y="482600"/>
                  <a:pt x="154781" y="461963"/>
                </a:cubicBezTo>
                <a:cubicBezTo>
                  <a:pt x="177800" y="441326"/>
                  <a:pt x="195263" y="427435"/>
                  <a:pt x="214313" y="407194"/>
                </a:cubicBezTo>
                <a:cubicBezTo>
                  <a:pt x="233363" y="386953"/>
                  <a:pt x="248841" y="363141"/>
                  <a:pt x="269081" y="340519"/>
                </a:cubicBezTo>
                <a:cubicBezTo>
                  <a:pt x="289321" y="317897"/>
                  <a:pt x="314722" y="294879"/>
                  <a:pt x="335756" y="271463"/>
                </a:cubicBezTo>
                <a:cubicBezTo>
                  <a:pt x="356791" y="248047"/>
                  <a:pt x="374254" y="222647"/>
                  <a:pt x="395288" y="200025"/>
                </a:cubicBezTo>
                <a:cubicBezTo>
                  <a:pt x="416322" y="177403"/>
                  <a:pt x="439738" y="157163"/>
                  <a:pt x="461963" y="135732"/>
                </a:cubicBezTo>
                <a:cubicBezTo>
                  <a:pt x="484188" y="114301"/>
                  <a:pt x="511176" y="86122"/>
                  <a:pt x="528638" y="71438"/>
                </a:cubicBezTo>
                <a:cubicBezTo>
                  <a:pt x="546100" y="56754"/>
                  <a:pt x="566738" y="47625"/>
                  <a:pt x="566738" y="47625"/>
                </a:cubicBezTo>
                <a:cubicBezTo>
                  <a:pt x="578247" y="40481"/>
                  <a:pt x="582216" y="35719"/>
                  <a:pt x="597694" y="28575"/>
                </a:cubicBezTo>
                <a:cubicBezTo>
                  <a:pt x="613172" y="21431"/>
                  <a:pt x="644525" y="9525"/>
                  <a:pt x="659606" y="4763"/>
                </a:cubicBezTo>
                <a:cubicBezTo>
                  <a:pt x="674687" y="1"/>
                  <a:pt x="681434" y="0"/>
                  <a:pt x="688181" y="0"/>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41" name="Freeform: Shape 140">
            <a:extLst>
              <a:ext uri="{FF2B5EF4-FFF2-40B4-BE49-F238E27FC236}">
                <a16:creationId xmlns:a16="http://schemas.microsoft.com/office/drawing/2014/main" id="{4154EDAB-759F-493A-8B15-71C2E37EA7F3}"/>
              </a:ext>
            </a:extLst>
          </p:cNvPr>
          <p:cNvSpPr/>
          <p:nvPr/>
        </p:nvSpPr>
        <p:spPr bwMode="auto">
          <a:xfrm>
            <a:off x="10604500" y="2127250"/>
            <a:ext cx="698500" cy="476250"/>
          </a:xfrm>
          <a:custGeom>
            <a:avLst/>
            <a:gdLst>
              <a:gd name="connsiteX0" fmla="*/ 0 w 698500"/>
              <a:gd name="connsiteY0" fmla="*/ 476250 h 476250"/>
              <a:gd name="connsiteX1" fmla="*/ 76200 w 698500"/>
              <a:gd name="connsiteY1" fmla="*/ 457200 h 476250"/>
              <a:gd name="connsiteX2" fmla="*/ 120650 w 698500"/>
              <a:gd name="connsiteY2" fmla="*/ 431800 h 476250"/>
              <a:gd name="connsiteX3" fmla="*/ 155575 w 698500"/>
              <a:gd name="connsiteY3" fmla="*/ 400050 h 476250"/>
              <a:gd name="connsiteX4" fmla="*/ 200025 w 698500"/>
              <a:gd name="connsiteY4" fmla="*/ 371475 h 476250"/>
              <a:gd name="connsiteX5" fmla="*/ 225425 w 698500"/>
              <a:gd name="connsiteY5" fmla="*/ 336550 h 476250"/>
              <a:gd name="connsiteX6" fmla="*/ 260350 w 698500"/>
              <a:gd name="connsiteY6" fmla="*/ 307975 h 476250"/>
              <a:gd name="connsiteX7" fmla="*/ 330200 w 698500"/>
              <a:gd name="connsiteY7" fmla="*/ 231775 h 476250"/>
              <a:gd name="connsiteX8" fmla="*/ 400050 w 698500"/>
              <a:gd name="connsiteY8" fmla="*/ 168275 h 476250"/>
              <a:gd name="connsiteX9" fmla="*/ 463550 w 698500"/>
              <a:gd name="connsiteY9" fmla="*/ 107950 h 476250"/>
              <a:gd name="connsiteX10" fmla="*/ 542925 w 698500"/>
              <a:gd name="connsiteY10" fmla="*/ 50800 h 476250"/>
              <a:gd name="connsiteX11" fmla="*/ 568325 w 698500"/>
              <a:gd name="connsiteY11" fmla="*/ 41275 h 476250"/>
              <a:gd name="connsiteX12" fmla="*/ 593725 w 698500"/>
              <a:gd name="connsiteY12" fmla="*/ 19050 h 476250"/>
              <a:gd name="connsiteX13" fmla="*/ 612775 w 698500"/>
              <a:gd name="connsiteY13" fmla="*/ 19050 h 476250"/>
              <a:gd name="connsiteX14" fmla="*/ 663575 w 698500"/>
              <a:gd name="connsiteY14" fmla="*/ 9525 h 476250"/>
              <a:gd name="connsiteX15" fmla="*/ 698500 w 698500"/>
              <a:gd name="connsiteY15" fmla="*/ 0 h 4762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698500" h="476250">
                <a:moveTo>
                  <a:pt x="0" y="476250"/>
                </a:moveTo>
                <a:cubicBezTo>
                  <a:pt x="28046" y="470429"/>
                  <a:pt x="56092" y="464608"/>
                  <a:pt x="76200" y="457200"/>
                </a:cubicBezTo>
                <a:cubicBezTo>
                  <a:pt x="96308" y="449792"/>
                  <a:pt x="107421" y="441325"/>
                  <a:pt x="120650" y="431800"/>
                </a:cubicBezTo>
                <a:cubicBezTo>
                  <a:pt x="133879" y="422275"/>
                  <a:pt x="142346" y="410104"/>
                  <a:pt x="155575" y="400050"/>
                </a:cubicBezTo>
                <a:cubicBezTo>
                  <a:pt x="168804" y="389996"/>
                  <a:pt x="188383" y="382058"/>
                  <a:pt x="200025" y="371475"/>
                </a:cubicBezTo>
                <a:cubicBezTo>
                  <a:pt x="211667" y="360892"/>
                  <a:pt x="215371" y="347133"/>
                  <a:pt x="225425" y="336550"/>
                </a:cubicBezTo>
                <a:cubicBezTo>
                  <a:pt x="235479" y="325967"/>
                  <a:pt x="242888" y="325437"/>
                  <a:pt x="260350" y="307975"/>
                </a:cubicBezTo>
                <a:cubicBezTo>
                  <a:pt x="277812" y="290513"/>
                  <a:pt x="306917" y="255058"/>
                  <a:pt x="330200" y="231775"/>
                </a:cubicBezTo>
                <a:cubicBezTo>
                  <a:pt x="353483" y="208492"/>
                  <a:pt x="377825" y="188912"/>
                  <a:pt x="400050" y="168275"/>
                </a:cubicBezTo>
                <a:cubicBezTo>
                  <a:pt x="422275" y="147638"/>
                  <a:pt x="439738" y="127529"/>
                  <a:pt x="463550" y="107950"/>
                </a:cubicBezTo>
                <a:cubicBezTo>
                  <a:pt x="487362" y="88371"/>
                  <a:pt x="525463" y="61912"/>
                  <a:pt x="542925" y="50800"/>
                </a:cubicBezTo>
                <a:cubicBezTo>
                  <a:pt x="560387" y="39688"/>
                  <a:pt x="559858" y="46567"/>
                  <a:pt x="568325" y="41275"/>
                </a:cubicBezTo>
                <a:cubicBezTo>
                  <a:pt x="576792" y="35983"/>
                  <a:pt x="586317" y="22754"/>
                  <a:pt x="593725" y="19050"/>
                </a:cubicBezTo>
                <a:cubicBezTo>
                  <a:pt x="601133" y="15346"/>
                  <a:pt x="601133" y="20637"/>
                  <a:pt x="612775" y="19050"/>
                </a:cubicBezTo>
                <a:cubicBezTo>
                  <a:pt x="624417" y="17463"/>
                  <a:pt x="649288" y="12700"/>
                  <a:pt x="663575" y="9525"/>
                </a:cubicBezTo>
                <a:cubicBezTo>
                  <a:pt x="677862" y="6350"/>
                  <a:pt x="688181" y="3175"/>
                  <a:pt x="698500" y="0"/>
                </a:cubicBezTo>
              </a:path>
            </a:pathLst>
          </a:custGeom>
          <a:noFill/>
          <a:ln w="19050" cap="flat" cmpd="sng" algn="ctr">
            <a:solidFill>
              <a:srgbClr val="C0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54" name="Straight Connector 153">
            <a:extLst>
              <a:ext uri="{FF2B5EF4-FFF2-40B4-BE49-F238E27FC236}">
                <a16:creationId xmlns:a16="http://schemas.microsoft.com/office/drawing/2014/main" id="{7556EDAC-E309-4E43-B554-F537BF19B04B}"/>
              </a:ext>
            </a:extLst>
          </p:cNvPr>
          <p:cNvCxnSpPr>
            <a:cxnSpLocks/>
          </p:cNvCxnSpPr>
          <p:nvPr/>
        </p:nvCxnSpPr>
        <p:spPr bwMode="auto">
          <a:xfrm flipV="1">
            <a:off x="9165664" y="2135780"/>
            <a:ext cx="2137336" cy="3674330"/>
          </a:xfrm>
          <a:prstGeom prst="line">
            <a:avLst/>
          </a:prstGeom>
          <a:solidFill>
            <a:schemeClr val="accent1"/>
          </a:solidFill>
          <a:ln w="19050" cap="flat" cmpd="sng" algn="ctr">
            <a:solidFill>
              <a:srgbClr val="00B0F0"/>
            </a:solidFill>
            <a:prstDash val="solid"/>
            <a:round/>
            <a:headEnd type="none" w="med" len="med"/>
            <a:tailEnd type="none" w="med" len="med"/>
          </a:ln>
          <a:effectLst/>
        </p:spPr>
      </p:cxnSp>
      <p:sp>
        <p:nvSpPr>
          <p:cNvPr id="156" name="Rectangle 155">
            <a:extLst>
              <a:ext uri="{FF2B5EF4-FFF2-40B4-BE49-F238E27FC236}">
                <a16:creationId xmlns:a16="http://schemas.microsoft.com/office/drawing/2014/main" id="{02D62554-3447-411C-BAEC-17961096D7CD}"/>
              </a:ext>
            </a:extLst>
          </p:cNvPr>
          <p:cNvSpPr/>
          <p:nvPr/>
        </p:nvSpPr>
        <p:spPr bwMode="auto">
          <a:xfrm>
            <a:off x="10811078" y="2065622"/>
            <a:ext cx="546407" cy="433128"/>
          </a:xfrm>
          <a:prstGeom prst="rect">
            <a:avLst/>
          </a:prstGeom>
          <a:noFill/>
          <a:ln w="19050" cap="flat" cmpd="sng" algn="ctr">
            <a:solidFill>
              <a:srgbClr val="00B0F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pic>
        <p:nvPicPr>
          <p:cNvPr id="157" name="Picture 156">
            <a:extLst>
              <a:ext uri="{FF2B5EF4-FFF2-40B4-BE49-F238E27FC236}">
                <a16:creationId xmlns:a16="http://schemas.microsoft.com/office/drawing/2014/main" id="{B77C1209-BBF0-4B75-AF54-3F5F6CA62CE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0305718" y="4227218"/>
            <a:ext cx="778563" cy="321906"/>
          </a:xfrm>
          <a:prstGeom prst="rect">
            <a:avLst/>
          </a:prstGeom>
          <a:ln w="19050">
            <a:solidFill>
              <a:srgbClr val="00B0F0"/>
            </a:solidFill>
          </a:ln>
        </p:spPr>
      </p:pic>
      <p:sp>
        <p:nvSpPr>
          <p:cNvPr id="12" name="TextBox 11">
            <a:extLst>
              <a:ext uri="{FF2B5EF4-FFF2-40B4-BE49-F238E27FC236}">
                <a16:creationId xmlns:a16="http://schemas.microsoft.com/office/drawing/2014/main" id="{F5C711A3-4698-43F3-B005-E3002C162488}"/>
              </a:ext>
            </a:extLst>
          </p:cNvPr>
          <p:cNvSpPr txBox="1"/>
          <p:nvPr/>
        </p:nvSpPr>
        <p:spPr>
          <a:xfrm>
            <a:off x="190144" y="3095782"/>
            <a:ext cx="6567255" cy="3139321"/>
          </a:xfrm>
          <a:prstGeom prst="rect">
            <a:avLst/>
          </a:prstGeom>
          <a:noFill/>
        </p:spPr>
        <p:txBody>
          <a:bodyPr wrap="square" rtlCol="0">
            <a:spAutoFit/>
          </a:bodyPr>
          <a:lstStyle/>
          <a:p>
            <a:pPr marL="285750" indent="-285750">
              <a:buFont typeface="Arial" panose="020B0604020202020204" pitchFamily="34" charset="0"/>
              <a:buChar char="•"/>
            </a:pPr>
            <a:r>
              <a:rPr lang="en-US" dirty="0"/>
              <a:t>Slow wave structures work in the range of </a:t>
            </a:r>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p</a:t>
            </a:r>
            <a:r>
              <a:rPr lang="en-US" dirty="0"/>
              <a:t>&lt; </a:t>
            </a:r>
            <a:r>
              <a:rPr lang="en-US" i="1" dirty="0">
                <a:latin typeface="Times New Roman" panose="02020603050405020304" pitchFamily="18" charset="0"/>
                <a:cs typeface="Times New Roman" panose="02020603050405020304" pitchFamily="18" charset="0"/>
              </a:rPr>
              <a:t>c</a:t>
            </a:r>
            <a:r>
              <a:rPr lang="en-US" i="1" baseline="-25000" dirty="0">
                <a:latin typeface="Times New Roman" panose="02020603050405020304" pitchFamily="18" charset="0"/>
                <a:cs typeface="Times New Roman" panose="02020603050405020304" pitchFamily="18" charset="0"/>
              </a:rPr>
              <a:t>0</a:t>
            </a:r>
            <a:r>
              <a:rPr lang="en-US" dirty="0"/>
              <a: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addition of discs inside the cylindrical waveguide induces multiple reflections between the </a:t>
            </a:r>
            <a:r>
              <a:rPr lang="en-US" dirty="0">
                <a:solidFill>
                  <a:srgbClr val="C00000"/>
                </a:solidFill>
              </a:rPr>
              <a:t>discs and results in a change of the dispersion curve</a:t>
            </a:r>
            <a:r>
              <a:rPr lang="en-US" dirty="0"/>
              <a:t>.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disc-loaded structure can then be used in travelling wave mode.</a:t>
            </a:r>
            <a:br>
              <a:rPr lang="en-US" dirty="0"/>
            </a:br>
            <a:r>
              <a:rPr lang="en-US" dirty="0">
                <a:solidFill>
                  <a:srgbClr val="C00000"/>
                </a:solidFill>
              </a:rPr>
              <a:t>The dispersion curve changes from continuous to splitting up into different modes which are slowed down. We speak of pass-bands. </a:t>
            </a:r>
            <a:r>
              <a:rPr lang="en-US" dirty="0"/>
              <a:t>These modes are separated by stopbands.</a:t>
            </a:r>
            <a:endParaRPr lang="en-GB" dirty="0"/>
          </a:p>
        </p:txBody>
      </p:sp>
      <p:pic>
        <p:nvPicPr>
          <p:cNvPr id="122" name="Picture 121" descr="Text, letter&#10;&#10;Description automatically generated">
            <a:extLst>
              <a:ext uri="{FF2B5EF4-FFF2-40B4-BE49-F238E27FC236}">
                <a16:creationId xmlns:a16="http://schemas.microsoft.com/office/drawing/2014/main" id="{ED127EEB-DB9E-4166-8322-D945EF42D0D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174354" y="2671856"/>
            <a:ext cx="614480" cy="407684"/>
          </a:xfrm>
          <a:prstGeom prst="rect">
            <a:avLst/>
          </a:prstGeom>
          <a:ln w="19050">
            <a:noFill/>
          </a:ln>
        </p:spPr>
      </p:pic>
    </p:spTree>
    <p:extLst>
      <p:ext uri="{BB962C8B-B14F-4D97-AF65-F5344CB8AC3E}">
        <p14:creationId xmlns:p14="http://schemas.microsoft.com/office/powerpoint/2010/main" val="2150341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7"/>
                                        </p:tgtEl>
                                        <p:attrNameLst>
                                          <p:attrName>style.visibility</p:attrName>
                                        </p:attrNameLst>
                                      </p:cBhvr>
                                      <p:to>
                                        <p:strVal val="visible"/>
                                      </p:to>
                                    </p:set>
                                    <p:animEffect transition="in" filter="fade">
                                      <p:cBhvr>
                                        <p:cTn id="7" dur="500"/>
                                        <p:tgtEl>
                                          <p:spTgt spid="15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(2/7)</a:t>
            </a:r>
            <a:endParaRPr lang="en-GB" dirty="0"/>
          </a:p>
        </p:txBody>
      </p:sp>
      <p:pic>
        <p:nvPicPr>
          <p:cNvPr id="5" name="Picture 4" descr="Diagram&#10;&#10;Description automatically generated">
            <a:extLst>
              <a:ext uri="{FF2B5EF4-FFF2-40B4-BE49-F238E27FC236}">
                <a16:creationId xmlns:a16="http://schemas.microsoft.com/office/drawing/2014/main" id="{5F3A859A-072A-436C-94CD-EFA18CFE913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04550" y="1468380"/>
            <a:ext cx="6171825" cy="2728720"/>
          </a:xfrm>
          <a:prstGeom prst="rect">
            <a:avLst/>
          </a:prstGeom>
        </p:spPr>
      </p:pic>
      <p:sp>
        <p:nvSpPr>
          <p:cNvPr id="6" name="TextBox 5">
            <a:extLst>
              <a:ext uri="{FF2B5EF4-FFF2-40B4-BE49-F238E27FC236}">
                <a16:creationId xmlns:a16="http://schemas.microsoft.com/office/drawing/2014/main" id="{45A01679-2095-4550-903A-A8FA9DA78B3B}"/>
              </a:ext>
            </a:extLst>
          </p:cNvPr>
          <p:cNvSpPr txBox="1"/>
          <p:nvPr/>
        </p:nvSpPr>
        <p:spPr>
          <a:xfrm>
            <a:off x="638523" y="1036243"/>
            <a:ext cx="11559904" cy="430887"/>
          </a:xfrm>
          <a:prstGeom prst="rect">
            <a:avLst/>
          </a:prstGeom>
          <a:noFill/>
        </p:spPr>
        <p:txBody>
          <a:bodyPr wrap="square" rtlCol="0">
            <a:spAutoFit/>
          </a:bodyPr>
          <a:lstStyle/>
          <a:p>
            <a:r>
              <a:rPr lang="en-US" sz="2200" dirty="0">
                <a:solidFill>
                  <a:srgbClr val="C00000"/>
                </a:solidFill>
              </a:rPr>
              <a:t>Dispersion Curves, phase- and group velocity for FW and BW wave in periodic structure.</a:t>
            </a:r>
            <a:endParaRPr lang="en-GB" sz="1400" dirty="0">
              <a:solidFill>
                <a:srgbClr val="C00000"/>
              </a:solidFill>
            </a:endParaRPr>
          </a:p>
        </p:txBody>
      </p:sp>
      <p:sp>
        <p:nvSpPr>
          <p:cNvPr id="7" name="TextBox 6">
            <a:extLst>
              <a:ext uri="{FF2B5EF4-FFF2-40B4-BE49-F238E27FC236}">
                <a16:creationId xmlns:a16="http://schemas.microsoft.com/office/drawing/2014/main" id="{0C5D16F5-9E61-4668-AC3C-B7AC810D0B7C}"/>
              </a:ext>
            </a:extLst>
          </p:cNvPr>
          <p:cNvSpPr txBox="1"/>
          <p:nvPr/>
        </p:nvSpPr>
        <p:spPr>
          <a:xfrm>
            <a:off x="335250" y="2011035"/>
            <a:ext cx="2304300" cy="923330"/>
          </a:xfrm>
          <a:prstGeom prst="rect">
            <a:avLst/>
          </a:prstGeom>
          <a:noFill/>
        </p:spPr>
        <p:txBody>
          <a:bodyPr wrap="square" rtlCol="0">
            <a:spAutoFit/>
          </a:bodyPr>
          <a:lstStyle/>
          <a:p>
            <a:r>
              <a:rPr lang="en-US" i="1" dirty="0">
                <a:solidFill>
                  <a:srgbClr val="C00000"/>
                </a:solidFill>
              </a:rPr>
              <a:t>Forward wave (FW)</a:t>
            </a:r>
            <a:br>
              <a:rPr lang="en-US" i="1" dirty="0">
                <a:solidFill>
                  <a:srgbClr val="C00000"/>
                </a:solidFill>
              </a:rPr>
            </a:br>
            <a:r>
              <a:rPr lang="en-US" i="1" dirty="0">
                <a:solidFill>
                  <a:srgbClr val="C00000"/>
                </a:solidFill>
                <a:latin typeface="Times New Roman" panose="02020603050405020304" pitchFamily="18" charset="0"/>
                <a:cs typeface="Times New Roman" panose="02020603050405020304" pitchFamily="18" charset="0"/>
              </a:rPr>
              <a:t>v</a:t>
            </a:r>
            <a:r>
              <a:rPr lang="en-US" i="1" baseline="-25000" dirty="0">
                <a:solidFill>
                  <a:srgbClr val="C00000"/>
                </a:solidFill>
                <a:latin typeface="Times New Roman" panose="02020603050405020304" pitchFamily="18" charset="0"/>
                <a:cs typeface="Times New Roman" panose="02020603050405020304" pitchFamily="18" charset="0"/>
              </a:rPr>
              <a:t>g</a:t>
            </a:r>
            <a:r>
              <a:rPr lang="en-US" i="1" dirty="0">
                <a:solidFill>
                  <a:srgbClr val="C00000"/>
                </a:solidFill>
              </a:rPr>
              <a:t> and </a:t>
            </a:r>
            <a:r>
              <a:rPr lang="en-US" i="1" dirty="0" err="1">
                <a:solidFill>
                  <a:srgbClr val="C00000"/>
                </a:solidFill>
                <a:latin typeface="Times New Roman" panose="02020603050405020304" pitchFamily="18" charset="0"/>
                <a:cs typeface="Times New Roman" panose="02020603050405020304" pitchFamily="18" charset="0"/>
              </a:rPr>
              <a:t>v</a:t>
            </a:r>
            <a:r>
              <a:rPr lang="en-US" i="1" baseline="-25000" dirty="0" err="1">
                <a:solidFill>
                  <a:srgbClr val="C00000"/>
                </a:solidFill>
                <a:latin typeface="Times New Roman" panose="02020603050405020304" pitchFamily="18" charset="0"/>
                <a:cs typeface="Times New Roman" panose="02020603050405020304" pitchFamily="18" charset="0"/>
              </a:rPr>
              <a:t>p</a:t>
            </a:r>
            <a:r>
              <a:rPr lang="en-US" i="1" dirty="0">
                <a:solidFill>
                  <a:srgbClr val="C00000"/>
                </a:solidFill>
              </a:rPr>
              <a:t> point in the same direction.</a:t>
            </a:r>
            <a:endParaRPr lang="en-GB" i="1" dirty="0">
              <a:solidFill>
                <a:srgbClr val="C00000"/>
              </a:solidFill>
            </a:endParaRPr>
          </a:p>
        </p:txBody>
      </p:sp>
      <p:sp>
        <p:nvSpPr>
          <p:cNvPr id="8" name="TextBox 7">
            <a:extLst>
              <a:ext uri="{FF2B5EF4-FFF2-40B4-BE49-F238E27FC236}">
                <a16:creationId xmlns:a16="http://schemas.microsoft.com/office/drawing/2014/main" id="{3493C43C-FA26-4A9F-AFD2-26ACB6AB2197}"/>
              </a:ext>
            </a:extLst>
          </p:cNvPr>
          <p:cNvSpPr txBox="1"/>
          <p:nvPr/>
        </p:nvSpPr>
        <p:spPr>
          <a:xfrm>
            <a:off x="9053185" y="1979503"/>
            <a:ext cx="2446540" cy="923330"/>
          </a:xfrm>
          <a:prstGeom prst="rect">
            <a:avLst/>
          </a:prstGeom>
          <a:noFill/>
        </p:spPr>
        <p:txBody>
          <a:bodyPr wrap="square" rtlCol="0">
            <a:spAutoFit/>
          </a:bodyPr>
          <a:lstStyle/>
          <a:p>
            <a:r>
              <a:rPr lang="en-US" i="1" dirty="0">
                <a:solidFill>
                  <a:srgbClr val="C00000"/>
                </a:solidFill>
              </a:rPr>
              <a:t>Backward wave (BW)</a:t>
            </a:r>
          </a:p>
          <a:p>
            <a:r>
              <a:rPr lang="en-US" i="1" dirty="0">
                <a:solidFill>
                  <a:srgbClr val="C00000"/>
                </a:solidFill>
                <a:latin typeface="Times New Roman" panose="02020603050405020304" pitchFamily="18" charset="0"/>
                <a:cs typeface="Times New Roman" panose="02020603050405020304" pitchFamily="18" charset="0"/>
              </a:rPr>
              <a:t>v</a:t>
            </a:r>
            <a:r>
              <a:rPr lang="en-US" i="1" baseline="-25000" dirty="0">
                <a:solidFill>
                  <a:srgbClr val="C00000"/>
                </a:solidFill>
                <a:latin typeface="Times New Roman" panose="02020603050405020304" pitchFamily="18" charset="0"/>
                <a:cs typeface="Times New Roman" panose="02020603050405020304" pitchFamily="18" charset="0"/>
              </a:rPr>
              <a:t>g</a:t>
            </a:r>
            <a:r>
              <a:rPr lang="en-US" i="1" dirty="0">
                <a:solidFill>
                  <a:srgbClr val="C00000"/>
                </a:solidFill>
              </a:rPr>
              <a:t> and </a:t>
            </a:r>
            <a:r>
              <a:rPr lang="en-US" i="1" dirty="0" err="1">
                <a:solidFill>
                  <a:srgbClr val="C00000"/>
                </a:solidFill>
                <a:latin typeface="Times New Roman" panose="02020603050405020304" pitchFamily="18" charset="0"/>
                <a:cs typeface="Times New Roman" panose="02020603050405020304" pitchFamily="18" charset="0"/>
              </a:rPr>
              <a:t>v</a:t>
            </a:r>
            <a:r>
              <a:rPr lang="en-US" i="1" baseline="-25000" dirty="0" err="1">
                <a:solidFill>
                  <a:srgbClr val="C00000"/>
                </a:solidFill>
                <a:latin typeface="Times New Roman" panose="02020603050405020304" pitchFamily="18" charset="0"/>
                <a:cs typeface="Times New Roman" panose="02020603050405020304" pitchFamily="18" charset="0"/>
              </a:rPr>
              <a:t>p</a:t>
            </a:r>
            <a:r>
              <a:rPr lang="en-US" i="1" dirty="0">
                <a:solidFill>
                  <a:srgbClr val="C00000"/>
                </a:solidFill>
              </a:rPr>
              <a:t> point in the opposite direction.</a:t>
            </a:r>
            <a:endParaRPr lang="en-GB" i="1" dirty="0">
              <a:solidFill>
                <a:srgbClr val="C00000"/>
              </a:solidFill>
            </a:endParaRPr>
          </a:p>
        </p:txBody>
      </p:sp>
      <p:sp>
        <p:nvSpPr>
          <p:cNvPr id="9" name="TextBox 8">
            <a:extLst>
              <a:ext uri="{FF2B5EF4-FFF2-40B4-BE49-F238E27FC236}">
                <a16:creationId xmlns:a16="http://schemas.microsoft.com/office/drawing/2014/main" id="{264FCA74-FC63-43E4-94F7-E6C0AC6767B2}"/>
              </a:ext>
            </a:extLst>
          </p:cNvPr>
          <p:cNvSpPr txBox="1"/>
          <p:nvPr/>
        </p:nvSpPr>
        <p:spPr>
          <a:xfrm>
            <a:off x="5481520" y="6040540"/>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sp>
        <p:nvSpPr>
          <p:cNvPr id="10" name="TextBox 9">
            <a:extLst>
              <a:ext uri="{FF2B5EF4-FFF2-40B4-BE49-F238E27FC236}">
                <a16:creationId xmlns:a16="http://schemas.microsoft.com/office/drawing/2014/main" id="{6C8D075F-D095-486B-9F1E-BD4E78296B01}"/>
              </a:ext>
            </a:extLst>
          </p:cNvPr>
          <p:cNvSpPr txBox="1"/>
          <p:nvPr/>
        </p:nvSpPr>
        <p:spPr>
          <a:xfrm>
            <a:off x="604084" y="4191469"/>
            <a:ext cx="11252665" cy="1754326"/>
          </a:xfrm>
          <a:prstGeom prst="rect">
            <a:avLst/>
          </a:prstGeom>
          <a:noFill/>
        </p:spPr>
        <p:txBody>
          <a:bodyPr wrap="square" rtlCol="0">
            <a:spAutoFit/>
          </a:bodyPr>
          <a:lstStyle/>
          <a:p>
            <a:r>
              <a:rPr lang="en-US" dirty="0"/>
              <a:t>For the advanced RF-fans:</a:t>
            </a:r>
            <a:br>
              <a:rPr lang="en-US" dirty="0"/>
            </a:br>
            <a:r>
              <a:rPr lang="en-US" dirty="0"/>
              <a:t>1. All guides modes in common transmission lines, metallic and dielectric waveguides are forward waves.</a:t>
            </a:r>
          </a:p>
          <a:p>
            <a:r>
              <a:rPr lang="en-US" dirty="0"/>
              <a:t>2. For transmission lines of “high-pass filter” type, the phase constant </a:t>
            </a:r>
            <a:r>
              <a:rPr lang="el-GR" i="1" dirty="0">
                <a:latin typeface="Times New Roman" panose="02020603050405020304" pitchFamily="18" charset="0"/>
                <a:cs typeface="Times New Roman" panose="02020603050405020304" pitchFamily="18" charset="0"/>
              </a:rPr>
              <a:t>β</a:t>
            </a:r>
            <a:r>
              <a:rPr lang="en-US" i="1" dirty="0">
                <a:latin typeface="Times New Roman" panose="02020603050405020304" pitchFamily="18" charset="0"/>
                <a:cs typeface="Times New Roman" panose="02020603050405020304" pitchFamily="18" charset="0"/>
              </a:rPr>
              <a:t> </a:t>
            </a:r>
            <a:r>
              <a:rPr lang="en-US" dirty="0"/>
              <a:t>decreases with increasing frequency.</a:t>
            </a:r>
          </a:p>
          <a:p>
            <a:r>
              <a:rPr lang="en-US" dirty="0"/>
              <a:t>3. “High-pass filter” type lines are modelled with a distributed series capacitance and a shunt inductance </a:t>
            </a:r>
            <a:br>
              <a:rPr lang="en-US" dirty="0"/>
            </a:br>
            <a:r>
              <a:rPr lang="en-US" dirty="0"/>
              <a:t>   (i.e., opposite of what we did in the transmission line modelling!).</a:t>
            </a:r>
          </a:p>
          <a:p>
            <a:r>
              <a:rPr lang="en-US" dirty="0"/>
              <a:t>4. Forward and backward type of waves – this makes no difference for the direction of the beam.</a:t>
            </a:r>
            <a:endParaRPr lang="en-GB" dirty="0"/>
          </a:p>
        </p:txBody>
      </p:sp>
    </p:spTree>
    <p:extLst>
      <p:ext uri="{BB962C8B-B14F-4D97-AF65-F5344CB8AC3E}">
        <p14:creationId xmlns:p14="http://schemas.microsoft.com/office/powerpoint/2010/main" val="12931955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(3/7)</a:t>
            </a:r>
            <a:endParaRPr lang="en-GB" dirty="0"/>
          </a:p>
        </p:txBody>
      </p:sp>
      <p:sp>
        <p:nvSpPr>
          <p:cNvPr id="3" name="TextBox 2">
            <a:extLst>
              <a:ext uri="{FF2B5EF4-FFF2-40B4-BE49-F238E27FC236}">
                <a16:creationId xmlns:a16="http://schemas.microsoft.com/office/drawing/2014/main" id="{B8399757-0100-4D4B-BDD0-EDCE57C70BBF}"/>
              </a:ext>
            </a:extLst>
          </p:cNvPr>
          <p:cNvSpPr txBox="1"/>
          <p:nvPr/>
        </p:nvSpPr>
        <p:spPr>
          <a:xfrm>
            <a:off x="488870" y="1009485"/>
            <a:ext cx="9486035" cy="430887"/>
          </a:xfrm>
          <a:prstGeom prst="rect">
            <a:avLst/>
          </a:prstGeom>
          <a:noFill/>
        </p:spPr>
        <p:txBody>
          <a:bodyPr wrap="square" rtlCol="0">
            <a:spAutoFit/>
          </a:bodyPr>
          <a:lstStyle/>
          <a:p>
            <a:r>
              <a:rPr lang="en-US" sz="2200" dirty="0">
                <a:solidFill>
                  <a:srgbClr val="C00000"/>
                </a:solidFill>
              </a:rPr>
              <a:t>Dispersion diagram of periodic structure </a:t>
            </a:r>
            <a:r>
              <a:rPr lang="en-US" sz="1400" dirty="0">
                <a:solidFill>
                  <a:srgbClr val="C00000"/>
                </a:solidFill>
              </a:rPr>
              <a:t>(uniform waveguide is shown for orientation)</a:t>
            </a:r>
            <a:endParaRPr lang="en-GB" sz="1400" dirty="0">
              <a:solidFill>
                <a:srgbClr val="C00000"/>
              </a:solidFill>
            </a:endParaRPr>
          </a:p>
        </p:txBody>
      </p:sp>
      <p:grpSp>
        <p:nvGrpSpPr>
          <p:cNvPr id="7" name="Group 6">
            <a:extLst>
              <a:ext uri="{FF2B5EF4-FFF2-40B4-BE49-F238E27FC236}">
                <a16:creationId xmlns:a16="http://schemas.microsoft.com/office/drawing/2014/main" id="{0A4D1C8B-C341-43DF-AC01-D78314AED0E7}"/>
              </a:ext>
            </a:extLst>
          </p:cNvPr>
          <p:cNvGrpSpPr/>
          <p:nvPr/>
        </p:nvGrpSpPr>
        <p:grpSpPr>
          <a:xfrm>
            <a:off x="4329370" y="1589246"/>
            <a:ext cx="8039007" cy="2672239"/>
            <a:chOff x="4310169" y="1027435"/>
            <a:chExt cx="8039007" cy="2672239"/>
          </a:xfrm>
        </p:grpSpPr>
        <p:pic>
          <p:nvPicPr>
            <p:cNvPr id="5" name="Picture 4" descr="Diagram&#10;&#10;Description automatically generated">
              <a:extLst>
                <a:ext uri="{FF2B5EF4-FFF2-40B4-BE49-F238E27FC236}">
                  <a16:creationId xmlns:a16="http://schemas.microsoft.com/office/drawing/2014/main" id="{0FB35511-1821-4B16-8B4A-AE6DCF29951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10169" y="1146974"/>
              <a:ext cx="7705725" cy="2552700"/>
            </a:xfrm>
            <a:prstGeom prst="rect">
              <a:avLst/>
            </a:prstGeom>
          </p:spPr>
        </p:pic>
        <p:sp>
          <p:nvSpPr>
            <p:cNvPr id="6" name="TextBox 5">
              <a:extLst>
                <a:ext uri="{FF2B5EF4-FFF2-40B4-BE49-F238E27FC236}">
                  <a16:creationId xmlns:a16="http://schemas.microsoft.com/office/drawing/2014/main" id="{3A3DD11C-C266-4355-BF11-C3A3419F3A45}"/>
                </a:ext>
              </a:extLst>
            </p:cNvPr>
            <p:cNvSpPr txBox="1"/>
            <p:nvPr/>
          </p:nvSpPr>
          <p:spPr>
            <a:xfrm>
              <a:off x="8163031" y="1027435"/>
              <a:ext cx="4186145" cy="276999"/>
            </a:xfrm>
            <a:prstGeom prst="rect">
              <a:avLst/>
            </a:prstGeom>
            <a:noFill/>
          </p:spPr>
          <p:txBody>
            <a:bodyPr wrap="square" rtlCol="0">
              <a:spAutoFit/>
            </a:bodyPr>
            <a:lstStyle/>
            <a:p>
              <a:r>
                <a:rPr lang="en-US" sz="1200" dirty="0"/>
                <a:t>source: M. Weiss, </a:t>
              </a:r>
              <a:r>
                <a:rPr lang="en-US" sz="1200" i="1" dirty="0"/>
                <a:t>Introduction to RF Linear Accelerators.</a:t>
              </a:r>
              <a:endParaRPr lang="en-GB" sz="1200" dirty="0"/>
            </a:p>
          </p:txBody>
        </p:sp>
      </p:grpSp>
      <p:sp>
        <p:nvSpPr>
          <p:cNvPr id="8" name="TextBox 7">
            <a:extLst>
              <a:ext uri="{FF2B5EF4-FFF2-40B4-BE49-F238E27FC236}">
                <a16:creationId xmlns:a16="http://schemas.microsoft.com/office/drawing/2014/main" id="{19DC018D-B658-48B6-A742-F75AE19CAFD6}"/>
              </a:ext>
            </a:extLst>
          </p:cNvPr>
          <p:cNvSpPr txBox="1"/>
          <p:nvPr/>
        </p:nvSpPr>
        <p:spPr>
          <a:xfrm>
            <a:off x="488870" y="1555319"/>
            <a:ext cx="5031055" cy="3416320"/>
          </a:xfrm>
          <a:prstGeom prst="rect">
            <a:avLst/>
          </a:prstGeom>
          <a:noFill/>
        </p:spPr>
        <p:txBody>
          <a:bodyPr wrap="square" rtlCol="0">
            <a:spAutoFit/>
          </a:bodyPr>
          <a:lstStyle/>
          <a:p>
            <a:pPr marL="285750" indent="-285750">
              <a:buFont typeface="Arial" panose="020B0604020202020204" pitchFamily="34" charset="0"/>
              <a:buChar char="•"/>
            </a:pPr>
            <a:r>
              <a:rPr lang="en-US" dirty="0"/>
              <a:t>Dispersion diagram shows the periodicity of the structure.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 a given mode, there is a limited pass band of possible frequencies.</a:t>
            </a:r>
            <a:br>
              <a:rPr lang="en-US" dirty="0"/>
            </a:br>
            <a:endParaRPr lang="en-US" dirty="0"/>
          </a:p>
          <a:p>
            <a:pPr marL="285750" indent="-285750">
              <a:buFont typeface="Arial" panose="020B0604020202020204" pitchFamily="34" charset="0"/>
              <a:buChar char="•"/>
            </a:pPr>
            <a:r>
              <a:rPr lang="en-US" dirty="0"/>
              <a:t>The passbands are separated by</a:t>
            </a:r>
            <a:br>
              <a:rPr lang="en-US" dirty="0"/>
            </a:br>
            <a:r>
              <a:rPr lang="en-US" dirty="0"/>
              <a:t>stopbands where the specific</a:t>
            </a:r>
            <a:br>
              <a:rPr lang="en-US" dirty="0"/>
            </a:br>
            <a:r>
              <a:rPr lang="en-US" dirty="0"/>
              <a:t>mode cannot propagate.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solidFill>
                  <a:srgbClr val="C00000"/>
                </a:solidFill>
              </a:rPr>
              <a:t>At both ends of the passband, the group velocity is zero and wave propagation stops.</a:t>
            </a:r>
          </a:p>
        </p:txBody>
      </p:sp>
      <p:sp>
        <p:nvSpPr>
          <p:cNvPr id="10" name="TextBox 9">
            <a:extLst>
              <a:ext uri="{FF2B5EF4-FFF2-40B4-BE49-F238E27FC236}">
                <a16:creationId xmlns:a16="http://schemas.microsoft.com/office/drawing/2014/main" id="{905E2FB8-8882-44E7-8479-E4B64BC62842}"/>
              </a:ext>
            </a:extLst>
          </p:cNvPr>
          <p:cNvSpPr txBox="1"/>
          <p:nvPr/>
        </p:nvSpPr>
        <p:spPr>
          <a:xfrm>
            <a:off x="488869" y="5131305"/>
            <a:ext cx="11546225" cy="923330"/>
          </a:xfrm>
          <a:prstGeom prst="rect">
            <a:avLst/>
          </a:prstGeom>
          <a:noFill/>
        </p:spPr>
        <p:txBody>
          <a:bodyPr wrap="square">
            <a:spAutoFit/>
          </a:bodyPr>
          <a:lstStyle/>
          <a:p>
            <a:pPr marL="285750" indent="-285750">
              <a:buFont typeface="Arial" panose="020B0604020202020204" pitchFamily="34" charset="0"/>
              <a:buChar char="•"/>
            </a:pPr>
            <a:r>
              <a:rPr lang="en-US" dirty="0">
                <a:solidFill>
                  <a:srgbClr val="C00000"/>
                </a:solidFill>
              </a:rPr>
              <a:t>When group velocity and phase velocity are in the same direction, we speak about forward waves, if they are in different direction, we speak about backward waves. This has nothing to do with the direction of the particle travelling.</a:t>
            </a:r>
            <a:endParaRPr lang="en-GB" dirty="0">
              <a:solidFill>
                <a:srgbClr val="C00000"/>
              </a:solidFill>
            </a:endParaRPr>
          </a:p>
        </p:txBody>
      </p:sp>
      <p:cxnSp>
        <p:nvCxnSpPr>
          <p:cNvPr id="12" name="Straight Arrow Connector 11">
            <a:extLst>
              <a:ext uri="{FF2B5EF4-FFF2-40B4-BE49-F238E27FC236}">
                <a16:creationId xmlns:a16="http://schemas.microsoft.com/office/drawing/2014/main" id="{20BAA4B0-38CA-4A26-996B-37D965B05F64}"/>
              </a:ext>
            </a:extLst>
          </p:cNvPr>
          <p:cNvCxnSpPr>
            <a:cxnSpLocks/>
          </p:cNvCxnSpPr>
          <p:nvPr/>
        </p:nvCxnSpPr>
        <p:spPr bwMode="auto">
          <a:xfrm>
            <a:off x="5059065" y="2584090"/>
            <a:ext cx="422455" cy="268835"/>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4" name="Straight Arrow Connector 13">
            <a:extLst>
              <a:ext uri="{FF2B5EF4-FFF2-40B4-BE49-F238E27FC236}">
                <a16:creationId xmlns:a16="http://schemas.microsoft.com/office/drawing/2014/main" id="{25585C1E-1824-4F57-BAF1-E930B6C34A3B}"/>
              </a:ext>
            </a:extLst>
          </p:cNvPr>
          <p:cNvCxnSpPr>
            <a:cxnSpLocks/>
          </p:cNvCxnSpPr>
          <p:nvPr/>
        </p:nvCxnSpPr>
        <p:spPr bwMode="auto">
          <a:xfrm>
            <a:off x="7363365" y="1355130"/>
            <a:ext cx="1305770" cy="1040883"/>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3C20946F-762C-449A-AA9F-D19F2D7D06BD}"/>
              </a:ext>
            </a:extLst>
          </p:cNvPr>
          <p:cNvCxnSpPr>
            <a:cxnSpLocks/>
          </p:cNvCxnSpPr>
          <p:nvPr/>
        </p:nvCxnSpPr>
        <p:spPr bwMode="auto">
          <a:xfrm flipV="1">
            <a:off x="3868510" y="3198495"/>
            <a:ext cx="2726755" cy="524250"/>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nvGrpSpPr>
          <p:cNvPr id="33" name="Group 32">
            <a:extLst>
              <a:ext uri="{FF2B5EF4-FFF2-40B4-BE49-F238E27FC236}">
                <a16:creationId xmlns:a16="http://schemas.microsoft.com/office/drawing/2014/main" id="{0836452C-C70C-4C2F-8DFD-2C5272ECD7A4}"/>
              </a:ext>
            </a:extLst>
          </p:cNvPr>
          <p:cNvGrpSpPr/>
          <p:nvPr/>
        </p:nvGrpSpPr>
        <p:grpSpPr>
          <a:xfrm>
            <a:off x="5338111" y="2619589"/>
            <a:ext cx="3523049" cy="2150504"/>
            <a:chOff x="5338111" y="2619589"/>
            <a:chExt cx="3523049" cy="2150504"/>
          </a:xfrm>
        </p:grpSpPr>
        <p:cxnSp>
          <p:nvCxnSpPr>
            <p:cNvPr id="21" name="Straight Arrow Connector 20">
              <a:extLst>
                <a:ext uri="{FF2B5EF4-FFF2-40B4-BE49-F238E27FC236}">
                  <a16:creationId xmlns:a16="http://schemas.microsoft.com/office/drawing/2014/main" id="{561420E8-4287-4CF4-826E-4A4E14272E34}"/>
                </a:ext>
              </a:extLst>
            </p:cNvPr>
            <p:cNvCxnSpPr>
              <a:cxnSpLocks/>
            </p:cNvCxnSpPr>
            <p:nvPr/>
          </p:nvCxnSpPr>
          <p:spPr bwMode="auto">
            <a:xfrm flipV="1">
              <a:off x="5338111" y="3348393"/>
              <a:ext cx="2140469" cy="1421700"/>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CE47D64B-8DB0-4D7C-9181-D44518737898}"/>
                </a:ext>
              </a:extLst>
            </p:cNvPr>
            <p:cNvCxnSpPr>
              <a:cxnSpLocks/>
            </p:cNvCxnSpPr>
            <p:nvPr/>
          </p:nvCxnSpPr>
          <p:spPr bwMode="auto">
            <a:xfrm flipV="1">
              <a:off x="7670605" y="2619589"/>
              <a:ext cx="1190555" cy="175220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cxnSp>
          <p:nvCxnSpPr>
            <p:cNvPr id="30" name="Straight Connector 29">
              <a:extLst>
                <a:ext uri="{FF2B5EF4-FFF2-40B4-BE49-F238E27FC236}">
                  <a16:creationId xmlns:a16="http://schemas.microsoft.com/office/drawing/2014/main" id="{09B5B8CB-32D7-438F-AB01-639E9D7AD69C}"/>
                </a:ext>
              </a:extLst>
            </p:cNvPr>
            <p:cNvCxnSpPr>
              <a:cxnSpLocks/>
            </p:cNvCxnSpPr>
            <p:nvPr/>
          </p:nvCxnSpPr>
          <p:spPr bwMode="auto">
            <a:xfrm flipV="1">
              <a:off x="5338111" y="4371793"/>
              <a:ext cx="2332494" cy="398300"/>
            </a:xfrm>
            <a:prstGeom prst="line">
              <a:avLst/>
            </a:prstGeom>
            <a:solidFill>
              <a:schemeClr val="accent1"/>
            </a:solidFill>
            <a:ln w="28575" cap="flat" cmpd="sng" algn="ctr">
              <a:solidFill>
                <a:srgbClr val="CC0000"/>
              </a:solidFill>
              <a:prstDash val="solid"/>
              <a:round/>
              <a:headEnd type="none" w="med" len="med"/>
              <a:tailEnd type="none" w="med" len="med"/>
            </a:ln>
            <a:effectLst/>
          </p:spPr>
        </p:cxnSp>
      </p:grpSp>
    </p:spTree>
    <p:extLst>
      <p:ext uri="{BB962C8B-B14F-4D97-AF65-F5344CB8AC3E}">
        <p14:creationId xmlns:p14="http://schemas.microsoft.com/office/powerpoint/2010/main" val="2836141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wipe(down)">
                                      <p:cBhvr>
                                        <p:cTn id="12" dur="500"/>
                                        <p:tgtEl>
                                          <p:spTgt spid="12"/>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nodeType="clickEffect">
                                  <p:stCondLst>
                                    <p:cond delay="0"/>
                                  </p:stCondLst>
                                  <p:childTnLst>
                                    <p:set>
                                      <p:cBhvr>
                                        <p:cTn id="16" dur="1" fill="hold">
                                          <p:stCondLst>
                                            <p:cond delay="0"/>
                                          </p:stCondLst>
                                        </p:cTn>
                                        <p:tgtEl>
                                          <p:spTgt spid="18"/>
                                        </p:tgtEl>
                                        <p:attrNameLst>
                                          <p:attrName>style.visibility</p:attrName>
                                        </p:attrNameLst>
                                      </p:cBhvr>
                                      <p:to>
                                        <p:strVal val="visible"/>
                                      </p:to>
                                    </p:set>
                                    <p:animEffect transition="in" filter="wipe(down)">
                                      <p:cBhvr>
                                        <p:cTn id="17" dur="500"/>
                                        <p:tgtEl>
                                          <p:spTgt spid="18"/>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nodeType="clickEffect">
                                  <p:stCondLst>
                                    <p:cond delay="0"/>
                                  </p:stCondLst>
                                  <p:childTnLst>
                                    <p:set>
                                      <p:cBhvr>
                                        <p:cTn id="21" dur="1" fill="hold">
                                          <p:stCondLst>
                                            <p:cond delay="0"/>
                                          </p:stCondLst>
                                        </p:cTn>
                                        <p:tgtEl>
                                          <p:spTgt spid="33"/>
                                        </p:tgtEl>
                                        <p:attrNameLst>
                                          <p:attrName>style.visibility</p:attrName>
                                        </p:attrNameLst>
                                      </p:cBhvr>
                                      <p:to>
                                        <p:strVal val="visible"/>
                                      </p:to>
                                    </p:set>
                                    <p:animEffect transition="in" filter="wipe(down)">
                                      <p:cBhvr>
                                        <p:cTn id="22" dur="500"/>
                                        <p:tgtEl>
                                          <p:spTgt spid="33"/>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fade">
                                      <p:cBhvr>
                                        <p:cTn id="2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(4/7)</a:t>
            </a:r>
            <a:endParaRPr lang="en-GB" dirty="0"/>
          </a:p>
        </p:txBody>
      </p:sp>
      <p:pic>
        <p:nvPicPr>
          <p:cNvPr id="4" name="Picture 3" descr="Diagram&#10;&#10;Description automatically generated">
            <a:extLst>
              <a:ext uri="{FF2B5EF4-FFF2-40B4-BE49-F238E27FC236}">
                <a16:creationId xmlns:a16="http://schemas.microsoft.com/office/drawing/2014/main" id="{66E0C8A2-BC94-43EC-8370-5B5673A199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21395" y="1144770"/>
            <a:ext cx="6989710" cy="4033625"/>
          </a:xfrm>
          <a:prstGeom prst="rect">
            <a:avLst/>
          </a:prstGeom>
        </p:spPr>
      </p:pic>
      <p:sp>
        <p:nvSpPr>
          <p:cNvPr id="7" name="TextBox 6">
            <a:extLst>
              <a:ext uri="{FF2B5EF4-FFF2-40B4-BE49-F238E27FC236}">
                <a16:creationId xmlns:a16="http://schemas.microsoft.com/office/drawing/2014/main" id="{5AF1CEC4-AAD1-4491-9625-41B98C907777}"/>
              </a:ext>
            </a:extLst>
          </p:cNvPr>
          <p:cNvSpPr txBox="1"/>
          <p:nvPr/>
        </p:nvSpPr>
        <p:spPr>
          <a:xfrm>
            <a:off x="5481520" y="6040540"/>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sp>
        <p:nvSpPr>
          <p:cNvPr id="8" name="TextBox 7">
            <a:extLst>
              <a:ext uri="{FF2B5EF4-FFF2-40B4-BE49-F238E27FC236}">
                <a16:creationId xmlns:a16="http://schemas.microsoft.com/office/drawing/2014/main" id="{5EB5057A-48B7-4313-860B-58187E1A60D6}"/>
              </a:ext>
            </a:extLst>
          </p:cNvPr>
          <p:cNvSpPr txBox="1"/>
          <p:nvPr/>
        </p:nvSpPr>
        <p:spPr>
          <a:xfrm>
            <a:off x="450465" y="5264262"/>
            <a:ext cx="9255605"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a:t>
            </a:r>
            <a:r>
              <a:rPr lang="en-US" i="1" dirty="0" err="1">
                <a:solidFill>
                  <a:srgbClr val="C00000"/>
                </a:solidFill>
              </a:rPr>
              <a:t>Floquet</a:t>
            </a:r>
            <a:r>
              <a:rPr lang="en-US" i="1" dirty="0">
                <a:solidFill>
                  <a:srgbClr val="C00000"/>
                </a:solidFill>
              </a:rPr>
              <a:t> Theorem </a:t>
            </a:r>
            <a:r>
              <a:rPr lang="en-US" dirty="0"/>
              <a:t>describes the relation between the phase constant of the n-</a:t>
            </a:r>
            <a:r>
              <a:rPr lang="en-US" dirty="0" err="1"/>
              <a:t>th</a:t>
            </a:r>
            <a:r>
              <a:rPr lang="en-US" dirty="0"/>
              <a:t> space harmonic and is a fundamental theorem of periodic structures.</a:t>
            </a:r>
            <a:endParaRPr lang="en-GB" dirty="0"/>
          </a:p>
        </p:txBody>
      </p:sp>
      <p:sp>
        <p:nvSpPr>
          <p:cNvPr id="9" name="TextBox 8">
            <a:extLst>
              <a:ext uri="{FF2B5EF4-FFF2-40B4-BE49-F238E27FC236}">
                <a16:creationId xmlns:a16="http://schemas.microsoft.com/office/drawing/2014/main" id="{049BCAB8-BA4A-488D-8B80-537DCB1B2BBE}"/>
              </a:ext>
            </a:extLst>
          </p:cNvPr>
          <p:cNvSpPr txBox="1"/>
          <p:nvPr/>
        </p:nvSpPr>
        <p:spPr>
          <a:xfrm>
            <a:off x="373655" y="1931205"/>
            <a:ext cx="3917310" cy="2585323"/>
          </a:xfrm>
          <a:prstGeom prst="rect">
            <a:avLst/>
          </a:prstGeom>
          <a:noFill/>
        </p:spPr>
        <p:txBody>
          <a:bodyPr wrap="square" rtlCol="0">
            <a:spAutoFit/>
          </a:bodyPr>
          <a:lstStyle/>
          <a:p>
            <a:pPr marL="285750" indent="-285750">
              <a:buFont typeface="Arial" panose="020B0604020202020204" pitchFamily="34" charset="0"/>
              <a:buChar char="•"/>
            </a:pPr>
            <a:r>
              <a:rPr lang="en-US" dirty="0"/>
              <a:t>The request to fulfill the periodic boundary conditions leads to the concept of </a:t>
            </a:r>
            <a:r>
              <a:rPr lang="en-US" i="1" dirty="0">
                <a:solidFill>
                  <a:srgbClr val="C00000"/>
                </a:solidFill>
              </a:rPr>
              <a:t>space harmonics </a:t>
            </a:r>
            <a:r>
              <a:rPr lang="en-US" dirty="0"/>
              <a:t>(instead of wave modes).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Space harmonics are closely connected the so-called </a:t>
            </a:r>
            <a:r>
              <a:rPr lang="en-US" i="1" dirty="0" err="1">
                <a:solidFill>
                  <a:srgbClr val="C00000"/>
                </a:solidFill>
              </a:rPr>
              <a:t>Floquet</a:t>
            </a:r>
            <a:r>
              <a:rPr lang="en-US" i="1" dirty="0">
                <a:solidFill>
                  <a:srgbClr val="C00000"/>
                </a:solidFill>
              </a:rPr>
              <a:t> Theorem </a:t>
            </a:r>
            <a:r>
              <a:rPr lang="en-US" dirty="0"/>
              <a:t>(we will not cover this here).</a:t>
            </a:r>
            <a:endParaRPr lang="en-GB" dirty="0"/>
          </a:p>
        </p:txBody>
      </p:sp>
    </p:spTree>
    <p:extLst>
      <p:ext uri="{BB962C8B-B14F-4D97-AF65-F5344CB8AC3E}">
        <p14:creationId xmlns:p14="http://schemas.microsoft.com/office/powerpoint/2010/main" val="1703321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Contents of this lecture</a:t>
            </a:r>
            <a:endParaRPr lang="en-GB" dirty="0"/>
          </a:p>
        </p:txBody>
      </p:sp>
      <p:sp>
        <p:nvSpPr>
          <p:cNvPr id="3" name="TextBox 2">
            <a:extLst>
              <a:ext uri="{FF2B5EF4-FFF2-40B4-BE49-F238E27FC236}">
                <a16:creationId xmlns:a16="http://schemas.microsoft.com/office/drawing/2014/main" id="{E4B9CE82-BCAB-475A-9FF7-5B0E8779A69D}"/>
              </a:ext>
            </a:extLst>
          </p:cNvPr>
          <p:cNvSpPr txBox="1"/>
          <p:nvPr/>
        </p:nvSpPr>
        <p:spPr>
          <a:xfrm>
            <a:off x="1103350" y="2046420"/>
            <a:ext cx="10599780" cy="1477328"/>
          </a:xfrm>
          <a:prstGeom prst="rect">
            <a:avLst/>
          </a:prstGeom>
          <a:noFill/>
        </p:spPr>
        <p:txBody>
          <a:bodyPr wrap="square" rtlCol="0">
            <a:spAutoFit/>
          </a:bodyPr>
          <a:lstStyle/>
          <a:p>
            <a:pPr marL="285750" indent="-285750">
              <a:buFont typeface="Arial" panose="020B0604020202020204" pitchFamily="34" charset="0"/>
              <a:buChar char="•"/>
            </a:pPr>
            <a:r>
              <a:rPr lang="en-US" dirty="0"/>
              <a:t>Dispersion diagram.</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General accelerating structures, and the concept of standing wave and travelling wave cavities.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Higher order mode (HOM couplers) on the example of the SPS 200 MHz TWC.</a:t>
            </a:r>
            <a:endParaRPr lang="en-GB" dirty="0"/>
          </a:p>
        </p:txBody>
      </p:sp>
    </p:spTree>
    <p:extLst>
      <p:ext uri="{BB962C8B-B14F-4D97-AF65-F5344CB8AC3E}">
        <p14:creationId xmlns:p14="http://schemas.microsoft.com/office/powerpoint/2010/main" val="111079557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(5/7)</a:t>
            </a:r>
            <a:endParaRPr lang="en-GB" dirty="0"/>
          </a:p>
        </p:txBody>
      </p:sp>
      <p:sp>
        <p:nvSpPr>
          <p:cNvPr id="11" name="TextBox 10">
            <a:extLst>
              <a:ext uri="{FF2B5EF4-FFF2-40B4-BE49-F238E27FC236}">
                <a16:creationId xmlns:a16="http://schemas.microsoft.com/office/drawing/2014/main" id="{F6B801F6-279E-4947-93DD-DD8526164532}"/>
              </a:ext>
            </a:extLst>
          </p:cNvPr>
          <p:cNvSpPr txBox="1"/>
          <p:nvPr/>
        </p:nvSpPr>
        <p:spPr>
          <a:xfrm>
            <a:off x="296846" y="1278320"/>
            <a:ext cx="11895154" cy="646331"/>
          </a:xfrm>
          <a:prstGeom prst="rect">
            <a:avLst/>
          </a:prstGeom>
          <a:noFill/>
        </p:spPr>
        <p:txBody>
          <a:bodyPr wrap="square" rtlCol="0">
            <a:spAutoFit/>
          </a:bodyPr>
          <a:lstStyle/>
          <a:p>
            <a:pPr marL="285750" indent="-285750">
              <a:buFont typeface="Arial" panose="020B0604020202020204" pitchFamily="34" charset="0"/>
              <a:buChar char="•"/>
            </a:pPr>
            <a:r>
              <a:rPr lang="en-US" dirty="0"/>
              <a:t>As was shown before, drift tubes can be used instead of separating discs to slow down the EM-field. The theory for drift tubes is very similar to calculating a slot-coupled structure. Just imagine that the slot is very large.</a:t>
            </a:r>
            <a:endParaRPr lang="en-GB" dirty="0"/>
          </a:p>
        </p:txBody>
      </p:sp>
      <p:pic>
        <p:nvPicPr>
          <p:cNvPr id="12" name="Picture 11" descr="Diagram&#10;&#10;Description automatically generated with medium confidence">
            <a:extLst>
              <a:ext uri="{FF2B5EF4-FFF2-40B4-BE49-F238E27FC236}">
                <a16:creationId xmlns:a16="http://schemas.microsoft.com/office/drawing/2014/main" id="{5A51A61B-8C5B-4449-8019-7FE02895B069}"/>
              </a:ext>
            </a:extLst>
          </p:cNvPr>
          <p:cNvPicPr>
            <a:picLocks noChangeAspect="1"/>
          </p:cNvPicPr>
          <p:nvPr/>
        </p:nvPicPr>
        <p:blipFill rotWithShape="1">
          <a:blip r:embed="rId3">
            <a:extLst>
              <a:ext uri="{28A0092B-C50C-407E-A947-70E740481C1C}">
                <a14:useLocalDpi xmlns:a14="http://schemas.microsoft.com/office/drawing/2010/main" val="0"/>
              </a:ext>
            </a:extLst>
          </a:blip>
          <a:srcRect l="51081" t="10941" r="513" b="23426"/>
          <a:stretch/>
        </p:blipFill>
        <p:spPr>
          <a:xfrm>
            <a:off x="669185" y="2584090"/>
            <a:ext cx="3622253" cy="1277528"/>
          </a:xfrm>
          <a:prstGeom prst="rect">
            <a:avLst/>
          </a:prstGeom>
        </p:spPr>
      </p:pic>
      <p:grpSp>
        <p:nvGrpSpPr>
          <p:cNvPr id="6" name="Group 5">
            <a:extLst>
              <a:ext uri="{FF2B5EF4-FFF2-40B4-BE49-F238E27FC236}">
                <a16:creationId xmlns:a16="http://schemas.microsoft.com/office/drawing/2014/main" id="{1F564A60-3C7E-4680-8052-AD699BF586E8}"/>
              </a:ext>
            </a:extLst>
          </p:cNvPr>
          <p:cNvGrpSpPr/>
          <p:nvPr/>
        </p:nvGrpSpPr>
        <p:grpSpPr>
          <a:xfrm>
            <a:off x="4520088" y="2198475"/>
            <a:ext cx="2843277" cy="2166539"/>
            <a:chOff x="4520088" y="2198475"/>
            <a:chExt cx="2843277" cy="2166539"/>
          </a:xfrm>
        </p:grpSpPr>
        <p:sp>
          <p:nvSpPr>
            <p:cNvPr id="15" name="Rectangle 14">
              <a:extLst>
                <a:ext uri="{FF2B5EF4-FFF2-40B4-BE49-F238E27FC236}">
                  <a16:creationId xmlns:a16="http://schemas.microsoft.com/office/drawing/2014/main" id="{C3B85DF8-F91D-4B23-BA99-912D99FEC24B}"/>
                </a:ext>
              </a:extLst>
            </p:cNvPr>
            <p:cNvSpPr/>
            <p:nvPr/>
          </p:nvSpPr>
          <p:spPr bwMode="auto">
            <a:xfrm>
              <a:off x="5565777"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0" name="Rectangle 19">
              <a:extLst>
                <a:ext uri="{FF2B5EF4-FFF2-40B4-BE49-F238E27FC236}">
                  <a16:creationId xmlns:a16="http://schemas.microsoft.com/office/drawing/2014/main" id="{6FF78BE2-7F59-4AF5-8AC0-F5D277F16AEC}"/>
                </a:ext>
              </a:extLst>
            </p:cNvPr>
            <p:cNvSpPr/>
            <p:nvPr/>
          </p:nvSpPr>
          <p:spPr bwMode="auto">
            <a:xfrm>
              <a:off x="61071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a:extLst>
                <a:ext uri="{FF2B5EF4-FFF2-40B4-BE49-F238E27FC236}">
                  <a16:creationId xmlns:a16="http://schemas.microsoft.com/office/drawing/2014/main" id="{B8B64765-55F7-4B73-B76D-8F3A28A5DFD6}"/>
                </a:ext>
              </a:extLst>
            </p:cNvPr>
            <p:cNvSpPr/>
            <p:nvPr/>
          </p:nvSpPr>
          <p:spPr bwMode="auto">
            <a:xfrm>
              <a:off x="6665914" y="219847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0" name="Rectangle 119">
              <a:extLst>
                <a:ext uri="{FF2B5EF4-FFF2-40B4-BE49-F238E27FC236}">
                  <a16:creationId xmlns:a16="http://schemas.microsoft.com/office/drawing/2014/main" id="{722D3B5F-0C9A-44B5-9D7D-C752C7F7F1EA}"/>
                </a:ext>
              </a:extLst>
            </p:cNvPr>
            <p:cNvSpPr/>
            <p:nvPr/>
          </p:nvSpPr>
          <p:spPr bwMode="auto">
            <a:xfrm>
              <a:off x="5565777" y="3599885"/>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16" name="Group 32">
              <a:extLst>
                <a:ext uri="{FF2B5EF4-FFF2-40B4-BE49-F238E27FC236}">
                  <a16:creationId xmlns:a16="http://schemas.microsoft.com/office/drawing/2014/main" id="{F993478B-E521-49BD-AAB5-6EED51262575}"/>
                </a:ext>
              </a:extLst>
            </p:cNvPr>
            <p:cNvGrpSpPr>
              <a:grpSpLocks/>
            </p:cNvGrpSpPr>
            <p:nvPr/>
          </p:nvGrpSpPr>
          <p:grpSpPr bwMode="auto">
            <a:xfrm>
              <a:off x="5435602" y="2891330"/>
              <a:ext cx="344487" cy="714375"/>
              <a:chOff x="2219320" y="4552950"/>
              <a:chExt cx="571498" cy="714375"/>
            </a:xfrm>
          </p:grpSpPr>
          <p:sp>
            <p:nvSpPr>
              <p:cNvPr id="17" name="Rounded Rectangle 36">
                <a:extLst>
                  <a:ext uri="{FF2B5EF4-FFF2-40B4-BE49-F238E27FC236}">
                    <a16:creationId xmlns:a16="http://schemas.microsoft.com/office/drawing/2014/main" id="{06A92542-85B1-4EC6-8A69-A6FBE8EB304C}"/>
                  </a:ext>
                </a:extLst>
              </p:cNvPr>
              <p:cNvSpPr/>
              <p:nvPr/>
            </p:nvSpPr>
            <p:spPr bwMode="auto">
              <a:xfrm>
                <a:off x="2219320" y="4552950"/>
                <a:ext cx="571498"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8" name="Rounded Rectangle 34">
                <a:extLst>
                  <a:ext uri="{FF2B5EF4-FFF2-40B4-BE49-F238E27FC236}">
                    <a16:creationId xmlns:a16="http://schemas.microsoft.com/office/drawing/2014/main" id="{808DA3A3-A1AB-4203-A5B7-8CAFA891DB96}"/>
                  </a:ext>
                </a:extLst>
              </p:cNvPr>
              <p:cNvSpPr/>
              <p:nvPr/>
            </p:nvSpPr>
            <p:spPr bwMode="auto">
              <a:xfrm>
                <a:off x="2266725" y="45974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9" name="Rounded Rectangle 35">
                <a:extLst>
                  <a:ext uri="{FF2B5EF4-FFF2-40B4-BE49-F238E27FC236}">
                    <a16:creationId xmlns:a16="http://schemas.microsoft.com/office/drawing/2014/main" id="{C33AE018-26F5-4759-80FA-A05A33171A95}"/>
                  </a:ext>
                </a:extLst>
              </p:cNvPr>
              <p:cNvSpPr/>
              <p:nvPr/>
            </p:nvSpPr>
            <p:spPr bwMode="auto">
              <a:xfrm>
                <a:off x="2266725" y="5054600"/>
                <a:ext cx="489856"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sp>
          <p:nvSpPr>
            <p:cNvPr id="121" name="Rectangle 120">
              <a:extLst>
                <a:ext uri="{FF2B5EF4-FFF2-40B4-BE49-F238E27FC236}">
                  <a16:creationId xmlns:a16="http://schemas.microsoft.com/office/drawing/2014/main" id="{1691238E-1399-47B8-883F-7541726FF08A}"/>
                </a:ext>
              </a:extLst>
            </p:cNvPr>
            <p:cNvSpPr/>
            <p:nvPr/>
          </p:nvSpPr>
          <p:spPr bwMode="auto">
            <a:xfrm>
              <a:off x="6111878" y="3606454"/>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2" name="Rectangle 121">
              <a:extLst>
                <a:ext uri="{FF2B5EF4-FFF2-40B4-BE49-F238E27FC236}">
                  <a16:creationId xmlns:a16="http://schemas.microsoft.com/office/drawing/2014/main" id="{E8305EBE-F157-4099-96DE-C1660E9BD2FD}"/>
                </a:ext>
              </a:extLst>
            </p:cNvPr>
            <p:cNvSpPr/>
            <p:nvPr/>
          </p:nvSpPr>
          <p:spPr bwMode="auto">
            <a:xfrm>
              <a:off x="6672075" y="3597732"/>
              <a:ext cx="88900" cy="749300"/>
            </a:xfrm>
            <a:prstGeom prst="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nvGrpSpPr>
            <p:cNvPr id="21" name="Group 39">
              <a:extLst>
                <a:ext uri="{FF2B5EF4-FFF2-40B4-BE49-F238E27FC236}">
                  <a16:creationId xmlns:a16="http://schemas.microsoft.com/office/drawing/2014/main" id="{40630FD2-9666-471E-93C2-E681CF9E729F}"/>
                </a:ext>
              </a:extLst>
            </p:cNvPr>
            <p:cNvGrpSpPr>
              <a:grpSpLocks/>
            </p:cNvGrpSpPr>
            <p:nvPr/>
          </p:nvGrpSpPr>
          <p:grpSpPr bwMode="auto">
            <a:xfrm>
              <a:off x="5976939" y="2906650"/>
              <a:ext cx="342900" cy="714375"/>
              <a:chOff x="2219325" y="4552950"/>
              <a:chExt cx="571500" cy="714375"/>
            </a:xfrm>
          </p:grpSpPr>
          <p:sp>
            <p:nvSpPr>
              <p:cNvPr id="22" name="Rounded Rectangle 43">
                <a:extLst>
                  <a:ext uri="{FF2B5EF4-FFF2-40B4-BE49-F238E27FC236}">
                    <a16:creationId xmlns:a16="http://schemas.microsoft.com/office/drawing/2014/main" id="{42DDF388-880B-4FD0-894A-3CD47A40C336}"/>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ounded Rectangle 41">
                <a:extLst>
                  <a:ext uri="{FF2B5EF4-FFF2-40B4-BE49-F238E27FC236}">
                    <a16:creationId xmlns:a16="http://schemas.microsoft.com/office/drawing/2014/main" id="{52D8EB79-5813-46BA-B580-9A4741AC2E1C}"/>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ounded Rectangle 42">
                <a:extLst>
                  <a:ext uri="{FF2B5EF4-FFF2-40B4-BE49-F238E27FC236}">
                    <a16:creationId xmlns:a16="http://schemas.microsoft.com/office/drawing/2014/main" id="{FD017819-05F4-4ED5-8641-F5C6563D8B16}"/>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nvGrpSpPr>
            <p:cNvPr id="26" name="Group 46">
              <a:extLst>
                <a:ext uri="{FF2B5EF4-FFF2-40B4-BE49-F238E27FC236}">
                  <a16:creationId xmlns:a16="http://schemas.microsoft.com/office/drawing/2014/main" id="{625844F7-9C3C-4800-A755-19E64FC78AD5}"/>
                </a:ext>
              </a:extLst>
            </p:cNvPr>
            <p:cNvGrpSpPr>
              <a:grpSpLocks/>
            </p:cNvGrpSpPr>
            <p:nvPr/>
          </p:nvGrpSpPr>
          <p:grpSpPr bwMode="auto">
            <a:xfrm>
              <a:off x="6535739" y="2906650"/>
              <a:ext cx="342900" cy="714375"/>
              <a:chOff x="2219325" y="4552950"/>
              <a:chExt cx="571500" cy="714375"/>
            </a:xfrm>
          </p:grpSpPr>
          <p:sp>
            <p:nvSpPr>
              <p:cNvPr id="27" name="Rounded Rectangle 50">
                <a:extLst>
                  <a:ext uri="{FF2B5EF4-FFF2-40B4-BE49-F238E27FC236}">
                    <a16:creationId xmlns:a16="http://schemas.microsoft.com/office/drawing/2014/main" id="{E5A58700-E2FE-4756-B61C-823A0D42CEEB}"/>
                  </a:ext>
                </a:extLst>
              </p:cNvPr>
              <p:cNvSpPr/>
              <p:nvPr/>
            </p:nvSpPr>
            <p:spPr bwMode="auto">
              <a:xfrm>
                <a:off x="2219325" y="4552950"/>
                <a:ext cx="571500" cy="714375"/>
              </a:xfrm>
              <a:prstGeom prst="roundRect">
                <a:avLst/>
              </a:prstGeom>
              <a:solidFill>
                <a:schemeClr val="bg1"/>
              </a:solidFill>
              <a:ln w="15875"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8" name="Rounded Rectangle 48">
                <a:extLst>
                  <a:ext uri="{FF2B5EF4-FFF2-40B4-BE49-F238E27FC236}">
                    <a16:creationId xmlns:a16="http://schemas.microsoft.com/office/drawing/2014/main" id="{95F98880-2AE1-4A6D-A40E-B9AA0A21D51B}"/>
                  </a:ext>
                </a:extLst>
              </p:cNvPr>
              <p:cNvSpPr/>
              <p:nvPr/>
            </p:nvSpPr>
            <p:spPr bwMode="auto">
              <a:xfrm>
                <a:off x="2266950" y="45974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9" name="Rounded Rectangle 49">
                <a:extLst>
                  <a:ext uri="{FF2B5EF4-FFF2-40B4-BE49-F238E27FC236}">
                    <a16:creationId xmlns:a16="http://schemas.microsoft.com/office/drawing/2014/main" id="{E8E967C0-B6E8-4B37-9D7C-08A0184ADDFF}"/>
                  </a:ext>
                </a:extLst>
              </p:cNvPr>
              <p:cNvSpPr/>
              <p:nvPr/>
            </p:nvSpPr>
            <p:spPr bwMode="auto">
              <a:xfrm>
                <a:off x="2266950" y="5054600"/>
                <a:ext cx="489480" cy="171450"/>
              </a:xfrm>
              <a:prstGeom prst="roundRect">
                <a:avLst/>
              </a:prstGeom>
              <a:solidFill>
                <a:schemeClr val="bg1">
                  <a:lumMod val="65000"/>
                </a:schemeClr>
              </a:solidFill>
              <a:ln w="127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grpSp>
        <p:grpSp>
          <p:nvGrpSpPr>
            <p:cNvPr id="3" name="Group 2">
              <a:extLst>
                <a:ext uri="{FF2B5EF4-FFF2-40B4-BE49-F238E27FC236}">
                  <a16:creationId xmlns:a16="http://schemas.microsoft.com/office/drawing/2014/main" id="{0AE13E4F-4BD7-4763-823E-DE3F011779D1}"/>
                </a:ext>
              </a:extLst>
            </p:cNvPr>
            <p:cNvGrpSpPr/>
            <p:nvPr/>
          </p:nvGrpSpPr>
          <p:grpSpPr>
            <a:xfrm>
              <a:off x="4520088" y="2215539"/>
              <a:ext cx="2843277" cy="2149475"/>
              <a:chOff x="4520088" y="2215539"/>
              <a:chExt cx="2843277" cy="2149475"/>
            </a:xfrm>
          </p:grpSpPr>
          <p:sp>
            <p:nvSpPr>
              <p:cNvPr id="117" name="Rectangle 116">
                <a:extLst>
                  <a:ext uri="{FF2B5EF4-FFF2-40B4-BE49-F238E27FC236}">
                    <a16:creationId xmlns:a16="http://schemas.microsoft.com/office/drawing/2014/main" id="{41E0802E-90AB-48E9-A7DC-A4E4FD16F388}"/>
                  </a:ext>
                </a:extLst>
              </p:cNvPr>
              <p:cNvSpPr/>
              <p:nvPr/>
            </p:nvSpPr>
            <p:spPr bwMode="auto">
              <a:xfrm>
                <a:off x="5251090" y="2215539"/>
                <a:ext cx="2112275" cy="2149475"/>
              </a:xfrm>
              <a:prstGeom prst="rect">
                <a:avLst/>
              </a:prstGeom>
              <a:noFill/>
              <a:ln w="25400" cap="flat" cmpd="sng" algn="ctr">
                <a:solidFill>
                  <a:schemeClr val="tx1"/>
                </a:solid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123" name="Arrow: Right 122">
                <a:extLst>
                  <a:ext uri="{FF2B5EF4-FFF2-40B4-BE49-F238E27FC236}">
                    <a16:creationId xmlns:a16="http://schemas.microsoft.com/office/drawing/2014/main" id="{9595F838-E7DB-434C-BB9C-499F206E0145}"/>
                  </a:ext>
                </a:extLst>
              </p:cNvPr>
              <p:cNvSpPr/>
              <p:nvPr/>
            </p:nvSpPr>
            <p:spPr bwMode="auto">
              <a:xfrm>
                <a:off x="4520088" y="283256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130" name="TextBox 129">
            <a:extLst>
              <a:ext uri="{FF2B5EF4-FFF2-40B4-BE49-F238E27FC236}">
                <a16:creationId xmlns:a16="http://schemas.microsoft.com/office/drawing/2014/main" id="{0702871E-AE5E-4AC2-9713-03BE3F24467F}"/>
              </a:ext>
            </a:extLst>
          </p:cNvPr>
          <p:cNvSpPr txBox="1"/>
          <p:nvPr/>
        </p:nvSpPr>
        <p:spPr>
          <a:xfrm>
            <a:off x="296846" y="4595868"/>
            <a:ext cx="7604191" cy="369332"/>
          </a:xfrm>
          <a:prstGeom prst="rect">
            <a:avLst/>
          </a:prstGeom>
          <a:noFill/>
        </p:spPr>
        <p:txBody>
          <a:bodyPr wrap="square" rtlCol="0">
            <a:spAutoFit/>
          </a:bodyPr>
          <a:lstStyle/>
          <a:p>
            <a:pPr marL="285750" indent="-285750">
              <a:buFont typeface="Arial" panose="020B0604020202020204" pitchFamily="34" charset="0"/>
              <a:buChar char="•"/>
            </a:pPr>
            <a:r>
              <a:rPr lang="en-US" dirty="0"/>
              <a:t>In travelling wave (TW) mode, the field propagates through each cell.</a:t>
            </a:r>
            <a:endParaRPr lang="en-GB" dirty="0"/>
          </a:p>
        </p:txBody>
      </p:sp>
      <p:grpSp>
        <p:nvGrpSpPr>
          <p:cNvPr id="133" name="Group 132">
            <a:extLst>
              <a:ext uri="{FF2B5EF4-FFF2-40B4-BE49-F238E27FC236}">
                <a16:creationId xmlns:a16="http://schemas.microsoft.com/office/drawing/2014/main" id="{ED545A4E-CAEA-4835-B0B0-92D545FE9A61}"/>
              </a:ext>
            </a:extLst>
          </p:cNvPr>
          <p:cNvGrpSpPr/>
          <p:nvPr/>
        </p:nvGrpSpPr>
        <p:grpSpPr>
          <a:xfrm>
            <a:off x="293439" y="5125374"/>
            <a:ext cx="11559905" cy="1036450"/>
            <a:chOff x="293439" y="5125374"/>
            <a:chExt cx="11559905" cy="1036450"/>
          </a:xfrm>
        </p:grpSpPr>
        <p:sp>
          <p:nvSpPr>
            <p:cNvPr id="129" name="TextBox 128">
              <a:extLst>
                <a:ext uri="{FF2B5EF4-FFF2-40B4-BE49-F238E27FC236}">
                  <a16:creationId xmlns:a16="http://schemas.microsoft.com/office/drawing/2014/main" id="{229F7813-3BA7-43B0-9ABB-C0998B61F66E}"/>
                </a:ext>
              </a:extLst>
            </p:cNvPr>
            <p:cNvSpPr txBox="1"/>
            <p:nvPr/>
          </p:nvSpPr>
          <p:spPr>
            <a:xfrm>
              <a:off x="293439" y="5125374"/>
              <a:ext cx="11559905" cy="646331"/>
            </a:xfrm>
            <a:prstGeom prst="rect">
              <a:avLst/>
            </a:prstGeom>
            <a:noFill/>
          </p:spPr>
          <p:txBody>
            <a:bodyPr wrap="square" rtlCol="0">
              <a:spAutoFit/>
            </a:bodyPr>
            <a:lstStyle/>
            <a:p>
              <a:pPr marL="285750" indent="-285750">
                <a:buFont typeface="Arial" panose="020B0604020202020204" pitchFamily="34" charset="0"/>
                <a:buChar char="•"/>
              </a:pPr>
              <a:r>
                <a:rPr lang="en-US" dirty="0"/>
                <a:t>The phase advance per cell (distance between the discs, or periodic spacing of drift tubes) determines the length of the cell: </a:t>
              </a:r>
              <a:endParaRPr lang="en-GB" dirty="0"/>
            </a:p>
          </p:txBody>
        </p:sp>
        <p:pic>
          <p:nvPicPr>
            <p:cNvPr id="132" name="Picture 131" descr="A picture containing text, clock, watch, gauge&#10;&#10;Description automatically generated">
              <a:extLst>
                <a:ext uri="{FF2B5EF4-FFF2-40B4-BE49-F238E27FC236}">
                  <a16:creationId xmlns:a16="http://schemas.microsoft.com/office/drawing/2014/main" id="{E05C62DC-A2B4-4D67-A4FF-FB35360353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62740" y="5515493"/>
              <a:ext cx="1275654" cy="646331"/>
            </a:xfrm>
            <a:prstGeom prst="rect">
              <a:avLst/>
            </a:prstGeom>
          </p:spPr>
        </p:pic>
      </p:grpSp>
      <p:grpSp>
        <p:nvGrpSpPr>
          <p:cNvPr id="5" name="Group 4">
            <a:extLst>
              <a:ext uri="{FF2B5EF4-FFF2-40B4-BE49-F238E27FC236}">
                <a16:creationId xmlns:a16="http://schemas.microsoft.com/office/drawing/2014/main" id="{36D30574-0D47-4E0D-8FD2-8B6C6EC82EF6}"/>
              </a:ext>
            </a:extLst>
          </p:cNvPr>
          <p:cNvGrpSpPr/>
          <p:nvPr/>
        </p:nvGrpSpPr>
        <p:grpSpPr>
          <a:xfrm>
            <a:off x="3638080" y="5848515"/>
            <a:ext cx="8038819" cy="523220"/>
            <a:chOff x="3638080" y="5848515"/>
            <a:chExt cx="8038819" cy="523220"/>
          </a:xfrm>
        </p:grpSpPr>
        <p:grpSp>
          <p:nvGrpSpPr>
            <p:cNvPr id="136" name="Group 135">
              <a:extLst>
                <a:ext uri="{FF2B5EF4-FFF2-40B4-BE49-F238E27FC236}">
                  <a16:creationId xmlns:a16="http://schemas.microsoft.com/office/drawing/2014/main" id="{1368EB57-3072-4230-A9B1-19D28D24A2CE}"/>
                </a:ext>
              </a:extLst>
            </p:cNvPr>
            <p:cNvGrpSpPr/>
            <p:nvPr/>
          </p:nvGrpSpPr>
          <p:grpSpPr>
            <a:xfrm>
              <a:off x="4081480" y="5848515"/>
              <a:ext cx="7595419" cy="523220"/>
              <a:chOff x="4081480" y="5848515"/>
              <a:chExt cx="7595419" cy="523220"/>
            </a:xfrm>
          </p:grpSpPr>
          <p:sp>
            <p:nvSpPr>
              <p:cNvPr id="134" name="TextBox 133">
                <a:extLst>
                  <a:ext uri="{FF2B5EF4-FFF2-40B4-BE49-F238E27FC236}">
                    <a16:creationId xmlns:a16="http://schemas.microsoft.com/office/drawing/2014/main" id="{DF37BCFC-6C9F-4C1B-9896-DC9F81909E37}"/>
                  </a:ext>
                </a:extLst>
              </p:cNvPr>
              <p:cNvSpPr txBox="1"/>
              <p:nvPr/>
            </p:nvSpPr>
            <p:spPr>
              <a:xfrm>
                <a:off x="4081480" y="5848515"/>
                <a:ext cx="7595419" cy="523220"/>
              </a:xfrm>
              <a:prstGeom prst="rect">
                <a:avLst/>
              </a:prstGeom>
              <a:noFill/>
            </p:spPr>
            <p:txBody>
              <a:bodyPr wrap="square" rtlCol="0">
                <a:spAutoFit/>
              </a:bodyPr>
              <a:lstStyle/>
              <a:p>
                <a:r>
                  <a:rPr lang="en-US" sz="1400" i="1" dirty="0">
                    <a:solidFill>
                      <a:srgbClr val="C00000"/>
                    </a:solidFill>
                  </a:rPr>
                  <a:t>Remember?        was already introduced for the single gap cavity as distance that a particle travels during one RF-period. </a:t>
                </a:r>
                <a:endParaRPr lang="en-GB" sz="1400" i="1" dirty="0">
                  <a:solidFill>
                    <a:srgbClr val="C00000"/>
                  </a:solidFill>
                </a:endParaRPr>
              </a:p>
            </p:txBody>
          </p:sp>
          <p:pic>
            <p:nvPicPr>
              <p:cNvPr id="135" name="Picture 134" descr="A picture containing text, clock, watch, gauge&#10;&#10;Description automatically generated">
                <a:extLst>
                  <a:ext uri="{FF2B5EF4-FFF2-40B4-BE49-F238E27FC236}">
                    <a16:creationId xmlns:a16="http://schemas.microsoft.com/office/drawing/2014/main" id="{C3A3BE1B-8974-466D-989B-F40F61ADE210}"/>
                  </a:ext>
                </a:extLst>
              </p:cNvPr>
              <p:cNvPicPr>
                <a:picLocks noChangeAspect="1"/>
              </p:cNvPicPr>
              <p:nvPr/>
            </p:nvPicPr>
            <p:blipFill rotWithShape="1">
              <a:blip r:embed="rId4">
                <a:extLst>
                  <a:ext uri="{28A0092B-C50C-407E-A947-70E740481C1C}">
                    <a14:useLocalDpi xmlns:a14="http://schemas.microsoft.com/office/drawing/2010/main" val="0"/>
                  </a:ext>
                </a:extLst>
              </a:blip>
              <a:srcRect l="57331" t="52031" r="15573" b="5436"/>
              <a:stretch/>
            </p:blipFill>
            <p:spPr>
              <a:xfrm>
                <a:off x="5220133" y="5910889"/>
                <a:ext cx="259590" cy="206461"/>
              </a:xfrm>
              <a:prstGeom prst="rect">
                <a:avLst/>
              </a:prstGeom>
            </p:spPr>
          </p:pic>
        </p:grpSp>
        <p:cxnSp>
          <p:nvCxnSpPr>
            <p:cNvPr id="138" name="Straight Arrow Connector 137">
              <a:extLst>
                <a:ext uri="{FF2B5EF4-FFF2-40B4-BE49-F238E27FC236}">
                  <a16:creationId xmlns:a16="http://schemas.microsoft.com/office/drawing/2014/main" id="{86091212-1B2D-4015-BE2A-51522548F582}"/>
                </a:ext>
              </a:extLst>
            </p:cNvPr>
            <p:cNvCxnSpPr>
              <a:cxnSpLocks/>
            </p:cNvCxnSpPr>
            <p:nvPr/>
          </p:nvCxnSpPr>
          <p:spPr bwMode="auto">
            <a:xfrm flipH="1">
              <a:off x="3638080" y="6003598"/>
              <a:ext cx="537670" cy="0"/>
            </a:xfrm>
            <a:prstGeom prst="straightConnector1">
              <a:avLst/>
            </a:prstGeom>
            <a:solidFill>
              <a:schemeClr val="accent1"/>
            </a:solidFill>
            <a:ln w="19050" cap="flat" cmpd="sng" algn="ctr">
              <a:solidFill>
                <a:srgbClr val="CC0000"/>
              </a:solidFill>
              <a:prstDash val="solid"/>
              <a:round/>
              <a:headEnd type="none" w="med" len="med"/>
              <a:tailEnd type="triangle"/>
            </a:ln>
            <a:effectLst/>
          </p:spPr>
        </p:cxnSp>
      </p:grpSp>
      <p:grpSp>
        <p:nvGrpSpPr>
          <p:cNvPr id="4" name="Group 3">
            <a:extLst>
              <a:ext uri="{FF2B5EF4-FFF2-40B4-BE49-F238E27FC236}">
                <a16:creationId xmlns:a16="http://schemas.microsoft.com/office/drawing/2014/main" id="{0B09DA22-E670-46B2-B92E-89305E980A85}"/>
              </a:ext>
            </a:extLst>
          </p:cNvPr>
          <p:cNvGrpSpPr/>
          <p:nvPr/>
        </p:nvGrpSpPr>
        <p:grpSpPr>
          <a:xfrm>
            <a:off x="7612033" y="2215539"/>
            <a:ext cx="4359932" cy="2704702"/>
            <a:chOff x="7612033" y="2215539"/>
            <a:chExt cx="4359932" cy="2704702"/>
          </a:xfrm>
        </p:grpSpPr>
        <p:sp>
          <p:nvSpPr>
            <p:cNvPr id="126" name="Arrow: Right 125">
              <a:extLst>
                <a:ext uri="{FF2B5EF4-FFF2-40B4-BE49-F238E27FC236}">
                  <a16:creationId xmlns:a16="http://schemas.microsoft.com/office/drawing/2014/main" id="{101880CC-E724-4993-9574-38B87B3D1ECC}"/>
                </a:ext>
              </a:extLst>
            </p:cNvPr>
            <p:cNvSpPr/>
            <p:nvPr/>
          </p:nvSpPr>
          <p:spPr bwMode="auto">
            <a:xfrm>
              <a:off x="7612033" y="2817240"/>
              <a:ext cx="536253" cy="788465"/>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42" name="Group 141">
              <a:extLst>
                <a:ext uri="{FF2B5EF4-FFF2-40B4-BE49-F238E27FC236}">
                  <a16:creationId xmlns:a16="http://schemas.microsoft.com/office/drawing/2014/main" id="{B0A8E429-9452-4105-B646-DC0BE59C3ADB}"/>
                </a:ext>
              </a:extLst>
            </p:cNvPr>
            <p:cNvGrpSpPr/>
            <p:nvPr/>
          </p:nvGrpSpPr>
          <p:grpSpPr>
            <a:xfrm>
              <a:off x="8335664" y="2215539"/>
              <a:ext cx="3636301" cy="2704702"/>
              <a:chOff x="8335664" y="2215539"/>
              <a:chExt cx="3636301" cy="2704702"/>
            </a:xfrm>
          </p:grpSpPr>
          <p:sp>
            <p:nvSpPr>
              <p:cNvPr id="127" name="TextBox 126">
                <a:extLst>
                  <a:ext uri="{FF2B5EF4-FFF2-40B4-BE49-F238E27FC236}">
                    <a16:creationId xmlns:a16="http://schemas.microsoft.com/office/drawing/2014/main" id="{B7B81404-0BF8-424C-B5A6-3C2C3656345F}"/>
                  </a:ext>
                </a:extLst>
              </p:cNvPr>
              <p:cNvSpPr txBox="1"/>
              <p:nvPr/>
            </p:nvSpPr>
            <p:spPr>
              <a:xfrm>
                <a:off x="8335664" y="4273910"/>
                <a:ext cx="3636301" cy="646331"/>
              </a:xfrm>
              <a:prstGeom prst="rect">
                <a:avLst/>
              </a:prstGeom>
              <a:noFill/>
            </p:spPr>
            <p:txBody>
              <a:bodyPr wrap="square" rtlCol="0">
                <a:spAutoFit/>
              </a:bodyPr>
              <a:lstStyle/>
              <a:p>
                <a:r>
                  <a:rPr lang="en-US" dirty="0"/>
                  <a:t>Inside view of the SPS travelling wave structure © CERN.</a:t>
                </a:r>
                <a:endParaRPr lang="en-GB" dirty="0"/>
              </a:p>
            </p:txBody>
          </p:sp>
          <p:pic>
            <p:nvPicPr>
              <p:cNvPr id="141" name="Picture 140" descr="A close-up of a machine&#10;&#10;Description automatically generated with low confidence">
                <a:extLst>
                  <a:ext uri="{FF2B5EF4-FFF2-40B4-BE49-F238E27FC236}">
                    <a16:creationId xmlns:a16="http://schemas.microsoft.com/office/drawing/2014/main" id="{C4EE8617-EA7C-4647-8032-8D1F9AF77CD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396954" y="2215539"/>
                <a:ext cx="3106553" cy="2068878"/>
              </a:xfrm>
              <a:prstGeom prst="rect">
                <a:avLst/>
              </a:prstGeom>
            </p:spPr>
          </p:pic>
        </p:grpSp>
      </p:grpSp>
    </p:spTree>
    <p:extLst>
      <p:ext uri="{BB962C8B-B14F-4D97-AF65-F5344CB8AC3E}">
        <p14:creationId xmlns:p14="http://schemas.microsoft.com/office/powerpoint/2010/main" val="1103367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0"/>
                                        </p:tgtEl>
                                        <p:attrNameLst>
                                          <p:attrName>style.visibility</p:attrName>
                                        </p:attrNameLst>
                                      </p:cBhvr>
                                      <p:to>
                                        <p:strVal val="visible"/>
                                      </p:to>
                                    </p:set>
                                    <p:animEffect transition="in" filter="fade">
                                      <p:cBhvr>
                                        <p:cTn id="17" dur="500"/>
                                        <p:tgtEl>
                                          <p:spTgt spid="130"/>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nodeType="clickEffect">
                                  <p:stCondLst>
                                    <p:cond delay="0"/>
                                  </p:stCondLst>
                                  <p:childTnLst>
                                    <p:set>
                                      <p:cBhvr>
                                        <p:cTn id="21" dur="1" fill="hold">
                                          <p:stCondLst>
                                            <p:cond delay="0"/>
                                          </p:stCondLst>
                                        </p:cTn>
                                        <p:tgtEl>
                                          <p:spTgt spid="133"/>
                                        </p:tgtEl>
                                        <p:attrNameLst>
                                          <p:attrName>style.visibility</p:attrName>
                                        </p:attrNameLst>
                                      </p:cBhvr>
                                      <p:to>
                                        <p:strVal val="visible"/>
                                      </p:to>
                                    </p:set>
                                    <p:animEffect transition="in" filter="fade">
                                      <p:cBhvr>
                                        <p:cTn id="22" dur="1000"/>
                                        <p:tgtEl>
                                          <p:spTgt spid="133"/>
                                        </p:tgtEl>
                                      </p:cBhvr>
                                    </p:animEffect>
                                    <p:anim calcmode="lin" valueType="num">
                                      <p:cBhvr>
                                        <p:cTn id="23" dur="1000" fill="hold"/>
                                        <p:tgtEl>
                                          <p:spTgt spid="133"/>
                                        </p:tgtEl>
                                        <p:attrNameLst>
                                          <p:attrName>ppt_x</p:attrName>
                                        </p:attrNameLst>
                                      </p:cBhvr>
                                      <p:tavLst>
                                        <p:tav tm="0">
                                          <p:val>
                                            <p:strVal val="#ppt_x"/>
                                          </p:val>
                                        </p:tav>
                                        <p:tav tm="100000">
                                          <p:val>
                                            <p:strVal val="#ppt_x"/>
                                          </p:val>
                                        </p:tav>
                                      </p:tavLst>
                                    </p:anim>
                                    <p:anim calcmode="lin" valueType="num">
                                      <p:cBhvr>
                                        <p:cTn id="24" dur="1000" fill="hold"/>
                                        <p:tgtEl>
                                          <p:spTgt spid="133"/>
                                        </p:tgtEl>
                                        <p:attrNameLst>
                                          <p:attrName>ppt_y</p:attrName>
                                        </p:attrNameLst>
                                      </p:cBhvr>
                                      <p:tavLst>
                                        <p:tav tm="0">
                                          <p:val>
                                            <p:strVal val="#ppt_y+.1"/>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nodeType="click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fade">
                                      <p:cBhvr>
                                        <p:cTn id="2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(6/7)</a:t>
            </a:r>
            <a:endParaRPr lang="en-GB" dirty="0"/>
          </a:p>
        </p:txBody>
      </p:sp>
      <p:pic>
        <p:nvPicPr>
          <p:cNvPr id="5" name="Picture 4" descr="Diagram&#10;&#10;Description automatically generated">
            <a:extLst>
              <a:ext uri="{FF2B5EF4-FFF2-40B4-BE49-F238E27FC236}">
                <a16:creationId xmlns:a16="http://schemas.microsoft.com/office/drawing/2014/main" id="{B94C1FA5-A9D9-4701-8097-4615F60F731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33670" y="1086295"/>
            <a:ext cx="5024779" cy="2457920"/>
          </a:xfrm>
          <a:prstGeom prst="rect">
            <a:avLst/>
          </a:prstGeom>
        </p:spPr>
      </p:pic>
      <p:sp>
        <p:nvSpPr>
          <p:cNvPr id="16" name="TextBox 15">
            <a:extLst>
              <a:ext uri="{FF2B5EF4-FFF2-40B4-BE49-F238E27FC236}">
                <a16:creationId xmlns:a16="http://schemas.microsoft.com/office/drawing/2014/main" id="{4C023390-57E0-461B-8453-80BB3E4DF98A}"/>
              </a:ext>
            </a:extLst>
          </p:cNvPr>
          <p:cNvSpPr txBox="1"/>
          <p:nvPr/>
        </p:nvSpPr>
        <p:spPr>
          <a:xfrm>
            <a:off x="757705" y="1278319"/>
            <a:ext cx="5722345" cy="1754326"/>
          </a:xfrm>
          <a:prstGeom prst="rect">
            <a:avLst/>
          </a:prstGeom>
          <a:noFill/>
        </p:spPr>
        <p:txBody>
          <a:bodyPr wrap="square" rtlCol="0">
            <a:spAutoFit/>
          </a:bodyPr>
          <a:lstStyle/>
          <a:p>
            <a:pPr marL="285750" indent="-285750">
              <a:buFont typeface="Arial" panose="020B0604020202020204" pitchFamily="34" charset="0"/>
              <a:buChar char="•"/>
            </a:pPr>
            <a:r>
              <a:rPr lang="en-US" dirty="0"/>
              <a:t>The only missing component for our travelling wave system are the input and output couplers.</a:t>
            </a:r>
            <a:br>
              <a:rPr lang="en-US" dirty="0"/>
            </a:br>
            <a:endParaRPr lang="en-US" dirty="0"/>
          </a:p>
          <a:p>
            <a:pPr marL="285750" indent="-285750">
              <a:buFont typeface="Arial" panose="020B0604020202020204" pitchFamily="34" charset="0"/>
              <a:buChar char="•"/>
            </a:pPr>
            <a:r>
              <a:rPr lang="en-US" dirty="0"/>
              <a:t>These have to be matching the structure to avoid that standing waves are building up inside the periodic structure.</a:t>
            </a:r>
          </a:p>
        </p:txBody>
      </p:sp>
      <p:sp>
        <p:nvSpPr>
          <p:cNvPr id="18" name="TextBox 17">
            <a:extLst>
              <a:ext uri="{FF2B5EF4-FFF2-40B4-BE49-F238E27FC236}">
                <a16:creationId xmlns:a16="http://schemas.microsoft.com/office/drawing/2014/main" id="{7183E7CE-ED81-4B0E-B020-844ACCFBA278}"/>
              </a:ext>
            </a:extLst>
          </p:cNvPr>
          <p:cNvSpPr txBox="1"/>
          <p:nvPr/>
        </p:nvSpPr>
        <p:spPr>
          <a:xfrm>
            <a:off x="757704" y="3829697"/>
            <a:ext cx="10561375" cy="2031325"/>
          </a:xfrm>
          <a:prstGeom prst="rect">
            <a:avLst/>
          </a:prstGeom>
          <a:noFill/>
        </p:spPr>
        <p:txBody>
          <a:bodyPr wrap="square">
            <a:spAutoFit/>
          </a:bodyPr>
          <a:lstStyle/>
          <a:p>
            <a:pPr marL="285750" indent="-285750">
              <a:buFont typeface="Arial" panose="020B0604020202020204" pitchFamily="34" charset="0"/>
              <a:buChar char="•"/>
            </a:pPr>
            <a:r>
              <a:rPr lang="en-US" dirty="0"/>
              <a:t>Often, higher order modes (HOMs) are building up in the structure due to the finite length </a:t>
            </a:r>
            <a:br>
              <a:rPr lang="en-US" dirty="0"/>
            </a:br>
            <a:r>
              <a:rPr lang="en-US" dirty="0"/>
              <a:t>(end covers are put there).</a:t>
            </a:r>
            <a:br>
              <a:rPr lang="en-US" dirty="0"/>
            </a:br>
            <a:br>
              <a:rPr lang="en-US" dirty="0"/>
            </a:br>
            <a:r>
              <a:rPr lang="en-US" dirty="0"/>
              <a:t>Note that a matching network is used to obtain the travelling state. This network is only matching the fundamental mode and not the HOMs! </a:t>
            </a:r>
            <a:br>
              <a:rPr lang="en-US" dirty="0"/>
            </a:br>
            <a:r>
              <a:rPr lang="en-US" dirty="0"/>
              <a:t>I.e. the fundamental mode is travelling, others might be travelling, partially travelling or standing modes.</a:t>
            </a:r>
            <a:endParaRPr lang="en-GB" dirty="0"/>
          </a:p>
        </p:txBody>
      </p:sp>
    </p:spTree>
    <p:extLst>
      <p:ext uri="{BB962C8B-B14F-4D97-AF65-F5344CB8AC3E}">
        <p14:creationId xmlns:p14="http://schemas.microsoft.com/office/powerpoint/2010/main" val="19003836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barn(inVertical)">
                                      <p:cBhvr>
                                        <p:cTn id="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Slow wave structure (7/7)</a:t>
            </a:r>
            <a:endParaRPr lang="en-GB" dirty="0"/>
          </a:p>
        </p:txBody>
      </p:sp>
      <p:sp>
        <p:nvSpPr>
          <p:cNvPr id="5" name="TextBox 4">
            <a:extLst>
              <a:ext uri="{FF2B5EF4-FFF2-40B4-BE49-F238E27FC236}">
                <a16:creationId xmlns:a16="http://schemas.microsoft.com/office/drawing/2014/main" id="{44F90A7C-69D6-4CF3-AEDA-F604603E136D}"/>
              </a:ext>
            </a:extLst>
          </p:cNvPr>
          <p:cNvSpPr txBox="1"/>
          <p:nvPr/>
        </p:nvSpPr>
        <p:spPr>
          <a:xfrm>
            <a:off x="181630" y="1710402"/>
            <a:ext cx="2265895" cy="646331"/>
          </a:xfrm>
          <a:prstGeom prst="rect">
            <a:avLst/>
          </a:prstGeom>
          <a:noFill/>
        </p:spPr>
        <p:txBody>
          <a:bodyPr wrap="square" rtlCol="0">
            <a:spAutoFit/>
          </a:bodyPr>
          <a:lstStyle/>
          <a:p>
            <a:r>
              <a:rPr lang="en-US" i="1" dirty="0">
                <a:solidFill>
                  <a:srgbClr val="C00000"/>
                </a:solidFill>
              </a:rPr>
              <a:t>B</a:t>
            </a:r>
            <a:r>
              <a:rPr lang="en-GB" i="1" dirty="0" err="1">
                <a:solidFill>
                  <a:srgbClr val="C00000"/>
                </a:solidFill>
              </a:rPr>
              <a:t>ackward</a:t>
            </a:r>
            <a:r>
              <a:rPr lang="en-GB" i="1" dirty="0">
                <a:solidFill>
                  <a:srgbClr val="C00000"/>
                </a:solidFill>
              </a:rPr>
              <a:t> wave structure</a:t>
            </a:r>
            <a:endParaRPr lang="en-US" i="1" dirty="0">
              <a:solidFill>
                <a:srgbClr val="C00000"/>
              </a:solidFill>
            </a:endParaRPr>
          </a:p>
        </p:txBody>
      </p:sp>
      <p:grpSp>
        <p:nvGrpSpPr>
          <p:cNvPr id="8" name="Group 7">
            <a:extLst>
              <a:ext uri="{FF2B5EF4-FFF2-40B4-BE49-F238E27FC236}">
                <a16:creationId xmlns:a16="http://schemas.microsoft.com/office/drawing/2014/main" id="{C2C103CC-C7F8-48D4-97B6-2097B003CA5D}"/>
              </a:ext>
            </a:extLst>
          </p:cNvPr>
          <p:cNvGrpSpPr/>
          <p:nvPr/>
        </p:nvGrpSpPr>
        <p:grpSpPr>
          <a:xfrm>
            <a:off x="2562740" y="1108387"/>
            <a:ext cx="7066520" cy="5073895"/>
            <a:chOff x="2562740" y="1108387"/>
            <a:chExt cx="7066520" cy="5073895"/>
          </a:xfrm>
        </p:grpSpPr>
        <p:pic>
          <p:nvPicPr>
            <p:cNvPr id="4" name="Picture 3">
              <a:extLst>
                <a:ext uri="{FF2B5EF4-FFF2-40B4-BE49-F238E27FC236}">
                  <a16:creationId xmlns:a16="http://schemas.microsoft.com/office/drawing/2014/main" id="{B4EBC3B2-3F4F-4F10-9737-B68B254E32E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639550" y="1700775"/>
              <a:ext cx="5914370" cy="4481507"/>
            </a:xfrm>
            <a:prstGeom prst="rect">
              <a:avLst/>
            </a:prstGeom>
          </p:spPr>
        </p:pic>
        <p:sp>
          <p:nvSpPr>
            <p:cNvPr id="7" name="TextBox 6">
              <a:extLst>
                <a:ext uri="{FF2B5EF4-FFF2-40B4-BE49-F238E27FC236}">
                  <a16:creationId xmlns:a16="http://schemas.microsoft.com/office/drawing/2014/main" id="{20B97518-983C-4BF2-A294-9B0C2F821689}"/>
                </a:ext>
              </a:extLst>
            </p:cNvPr>
            <p:cNvSpPr txBox="1"/>
            <p:nvPr/>
          </p:nvSpPr>
          <p:spPr>
            <a:xfrm>
              <a:off x="2562740" y="1108387"/>
              <a:ext cx="7066520" cy="430887"/>
            </a:xfrm>
            <a:prstGeom prst="rect">
              <a:avLst/>
            </a:prstGeom>
            <a:noFill/>
          </p:spPr>
          <p:txBody>
            <a:bodyPr wrap="square">
              <a:spAutoFit/>
            </a:bodyPr>
            <a:lstStyle/>
            <a:p>
              <a:r>
                <a:rPr lang="en-US" sz="2200" dirty="0">
                  <a:solidFill>
                    <a:srgbClr val="C00000"/>
                  </a:solidFill>
                </a:rPr>
                <a:t>SPS 200 MHz travelling wave cavity (16m long).</a:t>
              </a:r>
            </a:p>
          </p:txBody>
        </p:sp>
      </p:grpSp>
      <p:grpSp>
        <p:nvGrpSpPr>
          <p:cNvPr id="36" name="Group 35">
            <a:extLst>
              <a:ext uri="{FF2B5EF4-FFF2-40B4-BE49-F238E27FC236}">
                <a16:creationId xmlns:a16="http://schemas.microsoft.com/office/drawing/2014/main" id="{7B00E9CC-877F-4392-ABC7-DD0D168DBA05}"/>
              </a:ext>
            </a:extLst>
          </p:cNvPr>
          <p:cNvGrpSpPr/>
          <p:nvPr/>
        </p:nvGrpSpPr>
        <p:grpSpPr>
          <a:xfrm>
            <a:off x="5807962" y="4043480"/>
            <a:ext cx="2745958" cy="1689218"/>
            <a:chOff x="5807962" y="4043480"/>
            <a:chExt cx="2745958" cy="1689218"/>
          </a:xfrm>
        </p:grpSpPr>
        <p:cxnSp>
          <p:nvCxnSpPr>
            <p:cNvPr id="10" name="Straight Arrow Connector 9">
              <a:extLst>
                <a:ext uri="{FF2B5EF4-FFF2-40B4-BE49-F238E27FC236}">
                  <a16:creationId xmlns:a16="http://schemas.microsoft.com/office/drawing/2014/main" id="{E1374CDD-4E90-4024-983F-810ADCD6A5B5}"/>
                </a:ext>
              </a:extLst>
            </p:cNvPr>
            <p:cNvCxnSpPr>
              <a:cxnSpLocks/>
            </p:cNvCxnSpPr>
            <p:nvPr/>
          </p:nvCxnSpPr>
          <p:spPr bwMode="auto">
            <a:xfrm flipV="1">
              <a:off x="5807962" y="4043480"/>
              <a:ext cx="2208288" cy="57607"/>
            </a:xfrm>
            <a:prstGeom prst="straightConnector1">
              <a:avLst/>
            </a:prstGeom>
            <a:solidFill>
              <a:schemeClr val="accent1"/>
            </a:solidFill>
            <a:ln w="38100" cap="flat" cmpd="sng" algn="ctr">
              <a:solidFill>
                <a:srgbClr val="FFFF00"/>
              </a:solidFill>
              <a:prstDash val="solid"/>
              <a:round/>
              <a:headEnd type="none" w="med" len="med"/>
              <a:tailEnd type="triangle"/>
            </a:ln>
            <a:effectLst/>
          </p:spPr>
        </p:cxnSp>
        <p:sp>
          <p:nvSpPr>
            <p:cNvPr id="11" name="TextBox 10">
              <a:extLst>
                <a:ext uri="{FF2B5EF4-FFF2-40B4-BE49-F238E27FC236}">
                  <a16:creationId xmlns:a16="http://schemas.microsoft.com/office/drawing/2014/main" id="{1CCB3D66-EC58-4183-BBAD-F1026165B31F}"/>
                </a:ext>
              </a:extLst>
            </p:cNvPr>
            <p:cNvSpPr txBox="1"/>
            <p:nvPr/>
          </p:nvSpPr>
          <p:spPr>
            <a:xfrm>
              <a:off x="6755613" y="5363366"/>
              <a:ext cx="1798307" cy="369332"/>
            </a:xfrm>
            <a:prstGeom prst="rect">
              <a:avLst/>
            </a:prstGeom>
            <a:noFill/>
          </p:spPr>
          <p:txBody>
            <a:bodyPr wrap="square" rtlCol="0">
              <a:spAutoFit/>
            </a:bodyPr>
            <a:lstStyle/>
            <a:p>
              <a:r>
                <a:rPr lang="en-US" i="1" dirty="0">
                  <a:solidFill>
                    <a:srgbClr val="FFFF00"/>
                  </a:solidFill>
                </a:rPr>
                <a:t>beam direction</a:t>
              </a:r>
              <a:endParaRPr lang="en-GB" i="1" dirty="0">
                <a:solidFill>
                  <a:srgbClr val="FFFF00"/>
                </a:solidFill>
              </a:endParaRPr>
            </a:p>
          </p:txBody>
        </p:sp>
      </p:grpSp>
      <p:grpSp>
        <p:nvGrpSpPr>
          <p:cNvPr id="19" name="Group 18">
            <a:extLst>
              <a:ext uri="{FF2B5EF4-FFF2-40B4-BE49-F238E27FC236}">
                <a16:creationId xmlns:a16="http://schemas.microsoft.com/office/drawing/2014/main" id="{5FD2F106-BE72-4F12-A413-B047F66D488C}"/>
              </a:ext>
            </a:extLst>
          </p:cNvPr>
          <p:cNvGrpSpPr/>
          <p:nvPr/>
        </p:nvGrpSpPr>
        <p:grpSpPr>
          <a:xfrm>
            <a:off x="8553920" y="2887420"/>
            <a:ext cx="1724676" cy="858365"/>
            <a:chOff x="8154217" y="2033567"/>
            <a:chExt cx="1724676" cy="858365"/>
          </a:xfrm>
        </p:grpSpPr>
        <p:sp>
          <p:nvSpPr>
            <p:cNvPr id="13" name="TextBox 12">
              <a:extLst>
                <a:ext uri="{FF2B5EF4-FFF2-40B4-BE49-F238E27FC236}">
                  <a16:creationId xmlns:a16="http://schemas.microsoft.com/office/drawing/2014/main" id="{594B1208-8E09-479F-8532-F5B9C5645A2B}"/>
                </a:ext>
              </a:extLst>
            </p:cNvPr>
            <p:cNvSpPr txBox="1"/>
            <p:nvPr/>
          </p:nvSpPr>
          <p:spPr>
            <a:xfrm>
              <a:off x="8745945" y="2033567"/>
              <a:ext cx="1132948" cy="646331"/>
            </a:xfrm>
            <a:prstGeom prst="rect">
              <a:avLst/>
            </a:prstGeom>
            <a:noFill/>
          </p:spPr>
          <p:txBody>
            <a:bodyPr wrap="square" rtlCol="0">
              <a:spAutoFit/>
            </a:bodyPr>
            <a:lstStyle/>
            <a:p>
              <a:r>
                <a:rPr lang="en-US" i="1" dirty="0">
                  <a:solidFill>
                    <a:srgbClr val="C00000"/>
                  </a:solidFill>
                </a:rPr>
                <a:t>RF IN side</a:t>
              </a:r>
            </a:p>
          </p:txBody>
        </p:sp>
        <p:cxnSp>
          <p:nvCxnSpPr>
            <p:cNvPr id="15" name="Straight Arrow Connector 14">
              <a:extLst>
                <a:ext uri="{FF2B5EF4-FFF2-40B4-BE49-F238E27FC236}">
                  <a16:creationId xmlns:a16="http://schemas.microsoft.com/office/drawing/2014/main" id="{DFD42740-F983-416C-B8F8-80C6E0476342}"/>
                </a:ext>
              </a:extLst>
            </p:cNvPr>
            <p:cNvCxnSpPr>
              <a:cxnSpLocks/>
            </p:cNvCxnSpPr>
            <p:nvPr/>
          </p:nvCxnSpPr>
          <p:spPr bwMode="auto">
            <a:xfrm flipH="1">
              <a:off x="8154217" y="2679898"/>
              <a:ext cx="860563" cy="212034"/>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2" name="Group 21">
            <a:extLst>
              <a:ext uri="{FF2B5EF4-FFF2-40B4-BE49-F238E27FC236}">
                <a16:creationId xmlns:a16="http://schemas.microsoft.com/office/drawing/2014/main" id="{A1150F8C-C16E-4C95-9CA7-D05343E3A9BA}"/>
              </a:ext>
            </a:extLst>
          </p:cNvPr>
          <p:cNvGrpSpPr/>
          <p:nvPr/>
        </p:nvGrpSpPr>
        <p:grpSpPr>
          <a:xfrm>
            <a:off x="892123" y="2782669"/>
            <a:ext cx="3322032" cy="1318418"/>
            <a:chOff x="892123" y="2782669"/>
            <a:chExt cx="3322032" cy="1318418"/>
          </a:xfrm>
        </p:grpSpPr>
        <p:sp>
          <p:nvSpPr>
            <p:cNvPr id="12" name="TextBox 11">
              <a:extLst>
                <a:ext uri="{FF2B5EF4-FFF2-40B4-BE49-F238E27FC236}">
                  <a16:creationId xmlns:a16="http://schemas.microsoft.com/office/drawing/2014/main" id="{4F51AE7C-10FC-413B-9262-8611E555B900}"/>
                </a:ext>
              </a:extLst>
            </p:cNvPr>
            <p:cNvSpPr txBox="1"/>
            <p:nvPr/>
          </p:nvSpPr>
          <p:spPr>
            <a:xfrm>
              <a:off x="892123" y="2782669"/>
              <a:ext cx="1132948" cy="646331"/>
            </a:xfrm>
            <a:prstGeom prst="rect">
              <a:avLst/>
            </a:prstGeom>
            <a:noFill/>
          </p:spPr>
          <p:txBody>
            <a:bodyPr wrap="square" rtlCol="0">
              <a:spAutoFit/>
            </a:bodyPr>
            <a:lstStyle/>
            <a:p>
              <a:r>
                <a:rPr lang="en-US" i="1" dirty="0">
                  <a:solidFill>
                    <a:srgbClr val="C00000"/>
                  </a:solidFill>
                </a:rPr>
                <a:t>RF OUT side</a:t>
              </a:r>
            </a:p>
          </p:txBody>
        </p:sp>
        <p:cxnSp>
          <p:nvCxnSpPr>
            <p:cNvPr id="18" name="Straight Arrow Connector 17">
              <a:extLst>
                <a:ext uri="{FF2B5EF4-FFF2-40B4-BE49-F238E27FC236}">
                  <a16:creationId xmlns:a16="http://schemas.microsoft.com/office/drawing/2014/main" id="{26EC905E-6291-4282-BB89-6F84939D95D6}"/>
                </a:ext>
              </a:extLst>
            </p:cNvPr>
            <p:cNvCxnSpPr>
              <a:cxnSpLocks/>
            </p:cNvCxnSpPr>
            <p:nvPr/>
          </p:nvCxnSpPr>
          <p:spPr bwMode="auto">
            <a:xfrm>
              <a:off x="1641020" y="3236975"/>
              <a:ext cx="2573135" cy="864112"/>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grpSp>
        <p:nvGrpSpPr>
          <p:cNvPr id="29" name="Group 28">
            <a:extLst>
              <a:ext uri="{FF2B5EF4-FFF2-40B4-BE49-F238E27FC236}">
                <a16:creationId xmlns:a16="http://schemas.microsoft.com/office/drawing/2014/main" id="{17BFC73F-4DF8-4696-8820-82A0210CB4AA}"/>
              </a:ext>
            </a:extLst>
          </p:cNvPr>
          <p:cNvGrpSpPr/>
          <p:nvPr/>
        </p:nvGrpSpPr>
        <p:grpSpPr>
          <a:xfrm>
            <a:off x="5942380" y="1700775"/>
            <a:ext cx="5772852" cy="1292662"/>
            <a:chOff x="5942380" y="1700775"/>
            <a:chExt cx="5772852" cy="1292662"/>
          </a:xfrm>
        </p:grpSpPr>
        <p:cxnSp>
          <p:nvCxnSpPr>
            <p:cNvPr id="23" name="Straight Arrow Connector 22">
              <a:extLst>
                <a:ext uri="{FF2B5EF4-FFF2-40B4-BE49-F238E27FC236}">
                  <a16:creationId xmlns:a16="http://schemas.microsoft.com/office/drawing/2014/main" id="{CB72822B-9A6B-42F0-AF81-620CAD15F30E}"/>
                </a:ext>
              </a:extLst>
            </p:cNvPr>
            <p:cNvCxnSpPr>
              <a:cxnSpLocks/>
              <a:stCxn id="26" idx="1"/>
            </p:cNvCxnSpPr>
            <p:nvPr/>
          </p:nvCxnSpPr>
          <p:spPr bwMode="auto">
            <a:xfrm flipH="1">
              <a:off x="5942380" y="2023941"/>
              <a:ext cx="4128538" cy="969496"/>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
          <p:nvSpPr>
            <p:cNvPr id="26" name="TextBox 25">
              <a:extLst>
                <a:ext uri="{FF2B5EF4-FFF2-40B4-BE49-F238E27FC236}">
                  <a16:creationId xmlns:a16="http://schemas.microsoft.com/office/drawing/2014/main" id="{54A78806-0978-45DE-AFDB-BF9021B8EA3F}"/>
                </a:ext>
              </a:extLst>
            </p:cNvPr>
            <p:cNvSpPr txBox="1"/>
            <p:nvPr/>
          </p:nvSpPr>
          <p:spPr>
            <a:xfrm>
              <a:off x="10070918" y="1700775"/>
              <a:ext cx="1644314" cy="646331"/>
            </a:xfrm>
            <a:prstGeom prst="rect">
              <a:avLst/>
            </a:prstGeom>
            <a:noFill/>
          </p:spPr>
          <p:txBody>
            <a:bodyPr wrap="square" rtlCol="0">
              <a:spAutoFit/>
            </a:bodyPr>
            <a:lstStyle/>
            <a:p>
              <a:r>
                <a:rPr lang="en-US" i="1" dirty="0">
                  <a:solidFill>
                    <a:srgbClr val="C00000"/>
                  </a:solidFill>
                </a:rPr>
                <a:t>Water cooled coaxial load</a:t>
              </a:r>
            </a:p>
          </p:txBody>
        </p:sp>
      </p:grpSp>
      <p:grpSp>
        <p:nvGrpSpPr>
          <p:cNvPr id="35" name="Group 34">
            <a:extLst>
              <a:ext uri="{FF2B5EF4-FFF2-40B4-BE49-F238E27FC236}">
                <a16:creationId xmlns:a16="http://schemas.microsoft.com/office/drawing/2014/main" id="{D6B280CB-6C71-4541-90AB-BD442D4EE68A}"/>
              </a:ext>
            </a:extLst>
          </p:cNvPr>
          <p:cNvGrpSpPr/>
          <p:nvPr/>
        </p:nvGrpSpPr>
        <p:grpSpPr>
          <a:xfrm>
            <a:off x="5251090" y="4205428"/>
            <a:ext cx="6644065" cy="924516"/>
            <a:chOff x="5251090" y="4205428"/>
            <a:chExt cx="6644065" cy="924516"/>
          </a:xfrm>
        </p:grpSpPr>
        <p:sp>
          <p:nvSpPr>
            <p:cNvPr id="25" name="TextBox 24">
              <a:extLst>
                <a:ext uri="{FF2B5EF4-FFF2-40B4-BE49-F238E27FC236}">
                  <a16:creationId xmlns:a16="http://schemas.microsoft.com/office/drawing/2014/main" id="{99C1376C-8D45-4665-8B92-0732C93E816F}"/>
                </a:ext>
              </a:extLst>
            </p:cNvPr>
            <p:cNvSpPr txBox="1"/>
            <p:nvPr/>
          </p:nvSpPr>
          <p:spPr>
            <a:xfrm>
              <a:off x="9629260" y="4483613"/>
              <a:ext cx="2265895" cy="646331"/>
            </a:xfrm>
            <a:prstGeom prst="rect">
              <a:avLst/>
            </a:prstGeom>
            <a:noFill/>
          </p:spPr>
          <p:txBody>
            <a:bodyPr wrap="square" rtlCol="0">
              <a:spAutoFit/>
            </a:bodyPr>
            <a:lstStyle/>
            <a:p>
              <a:r>
                <a:rPr lang="en-US" i="1" dirty="0">
                  <a:solidFill>
                    <a:srgbClr val="C00000"/>
                  </a:solidFill>
                </a:rPr>
                <a:t>Drift tube </a:t>
              </a:r>
            </a:p>
            <a:p>
              <a:r>
                <a:rPr lang="en-US" i="1" dirty="0">
                  <a:solidFill>
                    <a:srgbClr val="C00000"/>
                  </a:solidFill>
                </a:rPr>
                <a:t>with water cooling</a:t>
              </a:r>
            </a:p>
          </p:txBody>
        </p:sp>
        <p:cxnSp>
          <p:nvCxnSpPr>
            <p:cNvPr id="31" name="Straight Arrow Connector 30">
              <a:extLst>
                <a:ext uri="{FF2B5EF4-FFF2-40B4-BE49-F238E27FC236}">
                  <a16:creationId xmlns:a16="http://schemas.microsoft.com/office/drawing/2014/main" id="{C97C7D7C-2992-47BB-A9BB-7CFF7E10ED64}"/>
                </a:ext>
              </a:extLst>
            </p:cNvPr>
            <p:cNvCxnSpPr>
              <a:cxnSpLocks/>
            </p:cNvCxnSpPr>
            <p:nvPr/>
          </p:nvCxnSpPr>
          <p:spPr bwMode="auto">
            <a:xfrm flipH="1" flipV="1">
              <a:off x="5251090" y="4205428"/>
              <a:ext cx="4378170" cy="556371"/>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grpSp>
      <p:sp>
        <p:nvSpPr>
          <p:cNvPr id="37" name="TextBox 36">
            <a:extLst>
              <a:ext uri="{FF2B5EF4-FFF2-40B4-BE49-F238E27FC236}">
                <a16:creationId xmlns:a16="http://schemas.microsoft.com/office/drawing/2014/main" id="{7C30A4C7-967E-491B-BFCD-79D797A59582}"/>
              </a:ext>
            </a:extLst>
          </p:cNvPr>
          <p:cNvSpPr txBox="1"/>
          <p:nvPr/>
        </p:nvSpPr>
        <p:spPr>
          <a:xfrm>
            <a:off x="796110" y="5848515"/>
            <a:ext cx="1536200" cy="369332"/>
          </a:xfrm>
          <a:prstGeom prst="rect">
            <a:avLst/>
          </a:prstGeom>
          <a:noFill/>
        </p:spPr>
        <p:txBody>
          <a:bodyPr wrap="square" rtlCol="0">
            <a:spAutoFit/>
          </a:bodyPr>
          <a:lstStyle/>
          <a:p>
            <a:r>
              <a:rPr lang="en-US" dirty="0"/>
              <a:t>© CERN</a:t>
            </a:r>
            <a:endParaRPr lang="en-GB" dirty="0"/>
          </a:p>
        </p:txBody>
      </p:sp>
    </p:spTree>
    <p:extLst>
      <p:ext uri="{BB962C8B-B14F-4D97-AF65-F5344CB8AC3E}">
        <p14:creationId xmlns:p14="http://schemas.microsoft.com/office/powerpoint/2010/main" val="3472930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500" fill="hold"/>
                                        <p:tgtEl>
                                          <p:spTgt spid="22"/>
                                        </p:tgtEl>
                                        <p:attrNameLst>
                                          <p:attrName>ppt_x</p:attrName>
                                        </p:attrNameLst>
                                      </p:cBhvr>
                                      <p:tavLst>
                                        <p:tav tm="0">
                                          <p:val>
                                            <p:strVal val="#ppt_x"/>
                                          </p:val>
                                        </p:tav>
                                        <p:tav tm="100000">
                                          <p:val>
                                            <p:strVal val="#ppt_x"/>
                                          </p:val>
                                        </p:tav>
                                      </p:tavLst>
                                    </p:anim>
                                    <p:anim calcmode="lin" valueType="num">
                                      <p:cBhvr additive="base">
                                        <p:cTn id="8" dur="500" fill="hold"/>
                                        <p:tgtEl>
                                          <p:spTgt spid="2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19"/>
                                        </p:tgtEl>
                                        <p:attrNameLst>
                                          <p:attrName>style.visibility</p:attrName>
                                        </p:attrNameLst>
                                      </p:cBhvr>
                                      <p:to>
                                        <p:strVal val="visible"/>
                                      </p:to>
                                    </p:set>
                                    <p:anim calcmode="lin" valueType="num">
                                      <p:cBhvr additive="base">
                                        <p:cTn id="13" dur="500" fill="hold"/>
                                        <p:tgtEl>
                                          <p:spTgt spid="19"/>
                                        </p:tgtEl>
                                        <p:attrNameLst>
                                          <p:attrName>ppt_x</p:attrName>
                                        </p:attrNameLst>
                                      </p:cBhvr>
                                      <p:tavLst>
                                        <p:tav tm="0">
                                          <p:val>
                                            <p:strVal val="#ppt_x"/>
                                          </p:val>
                                        </p:tav>
                                        <p:tav tm="100000">
                                          <p:val>
                                            <p:strVal val="#ppt_x"/>
                                          </p:val>
                                        </p:tav>
                                      </p:tavLst>
                                    </p:anim>
                                    <p:anim calcmode="lin" valueType="num">
                                      <p:cBhvr additive="base">
                                        <p:cTn id="14" dur="500" fill="hold"/>
                                        <p:tgtEl>
                                          <p:spTgt spid="1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6" presetClass="entr" presetSubtype="21"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barn(inVertic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36"/>
                                        </p:tgtEl>
                                        <p:attrNameLst>
                                          <p:attrName>style.visibility</p:attrName>
                                        </p:attrNameLst>
                                      </p:cBhvr>
                                      <p:to>
                                        <p:strVal val="visible"/>
                                      </p:to>
                                    </p:set>
                                    <p:animEffect transition="in" filter="fade">
                                      <p:cBhvr>
                                        <p:cTn id="24" dur="500"/>
                                        <p:tgtEl>
                                          <p:spTgt spid="36"/>
                                        </p:tgtEl>
                                      </p:cBhvr>
                                    </p:animEffec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anim calcmode="lin" valueType="num">
                                      <p:cBhvr additive="base">
                                        <p:cTn id="29" dur="500" fill="hold"/>
                                        <p:tgtEl>
                                          <p:spTgt spid="29"/>
                                        </p:tgtEl>
                                        <p:attrNameLst>
                                          <p:attrName>ppt_x</p:attrName>
                                        </p:attrNameLst>
                                      </p:cBhvr>
                                      <p:tavLst>
                                        <p:tav tm="0">
                                          <p:val>
                                            <p:strVal val="#ppt_x"/>
                                          </p:val>
                                        </p:tav>
                                        <p:tav tm="100000">
                                          <p:val>
                                            <p:strVal val="#ppt_x"/>
                                          </p:val>
                                        </p:tav>
                                      </p:tavLst>
                                    </p:anim>
                                    <p:anim calcmode="lin" valueType="num">
                                      <p:cBhvr additive="base">
                                        <p:cTn id="30" dur="500" fill="hold"/>
                                        <p:tgtEl>
                                          <p:spTgt spid="29"/>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35"/>
                                        </p:tgtEl>
                                        <p:attrNameLst>
                                          <p:attrName>style.visibility</p:attrName>
                                        </p:attrNameLst>
                                      </p:cBhvr>
                                      <p:to>
                                        <p:strVal val="visible"/>
                                      </p:to>
                                    </p:set>
                                    <p:animEffect transition="in" filter="fade">
                                      <p:cBhvr>
                                        <p:cTn id="3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200 MHz TWC of SPS (1/3)</a:t>
            </a:r>
            <a:endParaRPr lang="en-GB" dirty="0"/>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1971966" cy="1928646"/>
            <a:chOff x="220035" y="932675"/>
            <a:chExt cx="11971966"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69"/>
              <a:ext cx="3407650" cy="307777"/>
            </a:xfrm>
            <a:prstGeom prst="rect">
              <a:avLst/>
            </a:prstGeom>
            <a:noFill/>
          </p:spPr>
          <p:txBody>
            <a:bodyPr wrap="square" rtlCol="0">
              <a:spAutoFit/>
            </a:bodyPr>
            <a:lstStyle/>
            <a:p>
              <a:r>
                <a:rPr lang="en-US" sz="1400" dirty="0"/>
                <a:t>courtesy: E. Montesinos, CERN</a:t>
              </a:r>
              <a:endParaRPr lang="en-GB" sz="1400"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695863" y="2873157"/>
            <a:ext cx="10907020" cy="1200329"/>
          </a:xfrm>
          <a:prstGeom prst="rect">
            <a:avLst/>
          </a:prstGeom>
          <a:noFill/>
        </p:spPr>
        <p:txBody>
          <a:bodyPr wrap="square" rtlCol="0">
            <a:spAutoFit/>
          </a:bodyPr>
          <a:lstStyle/>
          <a:p>
            <a:pPr marL="285750" indent="-285750">
              <a:buFont typeface="Arial" panose="020B0604020202020204" pitchFamily="34" charset="0"/>
              <a:buChar char="•"/>
            </a:pPr>
            <a:r>
              <a:rPr lang="en-US" dirty="0"/>
              <a:t>Cavity is part of the LHC injector chain and was upgraded recently and equipped with new power amplifiers to reach a higher accelerating voltage.</a:t>
            </a:r>
          </a:p>
          <a:p>
            <a:pPr marL="285750" indent="-285750">
              <a:buFont typeface="Arial" panose="020B0604020202020204" pitchFamily="34" charset="0"/>
              <a:buChar char="•"/>
            </a:pPr>
            <a:r>
              <a:rPr lang="en-US" dirty="0"/>
              <a:t>The cavity was entirely modelled in CST, so that we could well see the fields of the fundamental and the HOMs.</a:t>
            </a:r>
          </a:p>
        </p:txBody>
      </p:sp>
      <p:grpSp>
        <p:nvGrpSpPr>
          <p:cNvPr id="6" name="Group 5">
            <a:extLst>
              <a:ext uri="{FF2B5EF4-FFF2-40B4-BE49-F238E27FC236}">
                <a16:creationId xmlns:a16="http://schemas.microsoft.com/office/drawing/2014/main" id="{CB54A377-C471-4D9D-B389-73B805CF7947}"/>
              </a:ext>
            </a:extLst>
          </p:cNvPr>
          <p:cNvGrpSpPr/>
          <p:nvPr/>
        </p:nvGrpSpPr>
        <p:grpSpPr>
          <a:xfrm>
            <a:off x="1026540" y="4005075"/>
            <a:ext cx="1928647" cy="2336151"/>
            <a:chOff x="1026540" y="4005075"/>
            <a:chExt cx="1928647" cy="2336151"/>
          </a:xfrm>
        </p:grpSpPr>
        <p:pic>
          <p:nvPicPr>
            <p:cNvPr id="4" name="Picture 3" descr="A picture containing text, clipart&#10;&#10;Description automatically generated">
              <a:extLst>
                <a:ext uri="{FF2B5EF4-FFF2-40B4-BE49-F238E27FC236}">
                  <a16:creationId xmlns:a16="http://schemas.microsoft.com/office/drawing/2014/main" id="{1E0CA582-C6EA-405E-8969-41492E60B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50" y="4005075"/>
              <a:ext cx="1671869" cy="1723819"/>
            </a:xfrm>
            <a:prstGeom prst="rect">
              <a:avLst/>
            </a:prstGeom>
          </p:spPr>
        </p:pic>
        <p:sp>
          <p:nvSpPr>
            <p:cNvPr id="5" name="TextBox 4">
              <a:extLst>
                <a:ext uri="{FF2B5EF4-FFF2-40B4-BE49-F238E27FC236}">
                  <a16:creationId xmlns:a16="http://schemas.microsoft.com/office/drawing/2014/main" id="{8EA41002-FD1E-4E7D-98C2-3065A5C59F37}"/>
                </a:ext>
              </a:extLst>
            </p:cNvPr>
            <p:cNvSpPr txBox="1"/>
            <p:nvPr/>
          </p:nvSpPr>
          <p:spPr>
            <a:xfrm>
              <a:off x="1026540" y="5694895"/>
              <a:ext cx="1928647" cy="646331"/>
            </a:xfrm>
            <a:prstGeom prst="rect">
              <a:avLst/>
            </a:prstGeom>
            <a:noFill/>
          </p:spPr>
          <p:txBody>
            <a:bodyPr wrap="square" rtlCol="0">
              <a:spAutoFit/>
            </a:bodyPr>
            <a:lstStyle/>
            <a:p>
              <a:r>
                <a:rPr lang="en-US" sz="1200" i="1" dirty="0">
                  <a:solidFill>
                    <a:srgbClr val="C00000"/>
                  </a:solidFill>
                </a:rPr>
                <a:t>Single cell CST model with symmetries </a:t>
              </a:r>
              <a:br>
                <a:rPr lang="en-US" sz="1200" i="1" dirty="0">
                  <a:solidFill>
                    <a:srgbClr val="C00000"/>
                  </a:solidFill>
                </a:rPr>
              </a:br>
              <a:r>
                <a:rPr lang="en-US" sz="1200" i="1" dirty="0">
                  <a:solidFill>
                    <a:srgbClr val="C00000"/>
                  </a:solidFill>
                </a:rPr>
                <a:t>(no HOM coupler)</a:t>
              </a:r>
              <a:endParaRPr lang="en-GB" sz="1200" i="1" dirty="0">
                <a:solidFill>
                  <a:srgbClr val="C00000"/>
                </a:solidFill>
              </a:endParaRPr>
            </a:p>
          </p:txBody>
        </p:sp>
      </p:grpSp>
      <p:grpSp>
        <p:nvGrpSpPr>
          <p:cNvPr id="12" name="Group 11">
            <a:extLst>
              <a:ext uri="{FF2B5EF4-FFF2-40B4-BE49-F238E27FC236}">
                <a16:creationId xmlns:a16="http://schemas.microsoft.com/office/drawing/2014/main" id="{0076B246-CCEC-408E-848E-2C74F6B5736C}"/>
              </a:ext>
            </a:extLst>
          </p:cNvPr>
          <p:cNvGrpSpPr/>
          <p:nvPr/>
        </p:nvGrpSpPr>
        <p:grpSpPr>
          <a:xfrm>
            <a:off x="3591278" y="4072732"/>
            <a:ext cx="1928647" cy="2275009"/>
            <a:chOff x="3193378" y="4072732"/>
            <a:chExt cx="1928647" cy="2275009"/>
          </a:xfrm>
        </p:grpSpPr>
        <p:pic>
          <p:nvPicPr>
            <p:cNvPr id="8" name="Picture 7" descr="Shape, circle&#10;&#10;Description automatically generated">
              <a:extLst>
                <a:ext uri="{FF2B5EF4-FFF2-40B4-BE49-F238E27FC236}">
                  <a16:creationId xmlns:a16="http://schemas.microsoft.com/office/drawing/2014/main" id="{32688831-B6CE-445A-AC8F-21DED24A727F}"/>
                </a:ext>
              </a:extLst>
            </p:cNvPr>
            <p:cNvPicPr>
              <a:picLocks noChangeAspect="1"/>
            </p:cNvPicPr>
            <p:nvPr/>
          </p:nvPicPr>
          <p:blipFill rotWithShape="1">
            <a:blip r:embed="rId5">
              <a:extLst>
                <a:ext uri="{28A0092B-C50C-407E-A947-70E740481C1C}">
                  <a14:useLocalDpi xmlns:a14="http://schemas.microsoft.com/office/drawing/2010/main" val="0"/>
                </a:ext>
              </a:extLst>
            </a:blip>
            <a:srcRect t="50232" b="4390"/>
            <a:stretch/>
          </p:blipFill>
          <p:spPr>
            <a:xfrm>
              <a:off x="3193378" y="4072732"/>
              <a:ext cx="1747980" cy="1667340"/>
            </a:xfrm>
            <a:prstGeom prst="rect">
              <a:avLst/>
            </a:prstGeom>
          </p:spPr>
        </p:pic>
        <p:sp>
          <p:nvSpPr>
            <p:cNvPr id="22" name="TextBox 21">
              <a:extLst>
                <a:ext uri="{FF2B5EF4-FFF2-40B4-BE49-F238E27FC236}">
                  <a16:creationId xmlns:a16="http://schemas.microsoft.com/office/drawing/2014/main" id="{BCB17BB8-7F9A-4B02-A7F4-391BD091E136}"/>
                </a:ext>
              </a:extLst>
            </p:cNvPr>
            <p:cNvSpPr txBox="1"/>
            <p:nvPr/>
          </p:nvSpPr>
          <p:spPr>
            <a:xfrm>
              <a:off x="3193378" y="5701410"/>
              <a:ext cx="1928647" cy="646331"/>
            </a:xfrm>
            <a:prstGeom prst="rect">
              <a:avLst/>
            </a:prstGeom>
            <a:noFill/>
          </p:spPr>
          <p:txBody>
            <a:bodyPr wrap="square" rtlCol="0">
              <a:spAutoFit/>
            </a:bodyPr>
            <a:lstStyle/>
            <a:p>
              <a:r>
                <a:rPr lang="en-US" sz="1200" i="1" dirty="0">
                  <a:solidFill>
                    <a:srgbClr val="C00000"/>
                  </a:solidFill>
                </a:rPr>
                <a:t>Electric field of fundamental mode in the </a:t>
              </a:r>
            </a:p>
            <a:p>
              <a:r>
                <a:rPr lang="en-US" sz="1200" i="1" dirty="0">
                  <a:solidFill>
                    <a:srgbClr val="C00000"/>
                  </a:solidFill>
                </a:rPr>
                <a:t>Cross-section</a:t>
              </a:r>
              <a:endParaRPr lang="en-GB" sz="1200" i="1" dirty="0">
                <a:solidFill>
                  <a:srgbClr val="C00000"/>
                </a:solidFill>
              </a:endParaRPr>
            </a:p>
          </p:txBody>
        </p:sp>
      </p:grpSp>
      <p:grpSp>
        <p:nvGrpSpPr>
          <p:cNvPr id="11" name="Group 10">
            <a:extLst>
              <a:ext uri="{FF2B5EF4-FFF2-40B4-BE49-F238E27FC236}">
                <a16:creationId xmlns:a16="http://schemas.microsoft.com/office/drawing/2014/main" id="{88AA2263-CB31-4A86-A982-F3B0BA8F70D1}"/>
              </a:ext>
            </a:extLst>
          </p:cNvPr>
          <p:cNvGrpSpPr/>
          <p:nvPr/>
        </p:nvGrpSpPr>
        <p:grpSpPr>
          <a:xfrm>
            <a:off x="5894561" y="4000872"/>
            <a:ext cx="2006474" cy="2235065"/>
            <a:chOff x="5059065" y="4000872"/>
            <a:chExt cx="2006474" cy="2235065"/>
          </a:xfrm>
        </p:grpSpPr>
        <p:pic>
          <p:nvPicPr>
            <p:cNvPr id="10" name="Picture 9" descr="Shape, circle&#10;&#10;Description automatically generated">
              <a:extLst>
                <a:ext uri="{FF2B5EF4-FFF2-40B4-BE49-F238E27FC236}">
                  <a16:creationId xmlns:a16="http://schemas.microsoft.com/office/drawing/2014/main" id="{A1A27925-9633-495E-B88E-C69F6CA9CA22}"/>
                </a:ext>
              </a:extLst>
            </p:cNvPr>
            <p:cNvPicPr>
              <a:picLocks noChangeAspect="1"/>
            </p:cNvPicPr>
            <p:nvPr/>
          </p:nvPicPr>
          <p:blipFill rotWithShape="1">
            <a:blip r:embed="rId5">
              <a:extLst>
                <a:ext uri="{28A0092B-C50C-407E-A947-70E740481C1C}">
                  <a14:useLocalDpi xmlns:a14="http://schemas.microsoft.com/office/drawing/2010/main" val="0"/>
                </a:ext>
              </a:extLst>
            </a:blip>
            <a:srcRect b="54480"/>
            <a:stretch/>
          </p:blipFill>
          <p:spPr>
            <a:xfrm>
              <a:off x="5059065" y="4000872"/>
              <a:ext cx="1888767" cy="1807264"/>
            </a:xfrm>
            <a:prstGeom prst="rect">
              <a:avLst/>
            </a:prstGeom>
          </p:spPr>
        </p:pic>
        <p:sp>
          <p:nvSpPr>
            <p:cNvPr id="24" name="TextBox 23">
              <a:extLst>
                <a:ext uri="{FF2B5EF4-FFF2-40B4-BE49-F238E27FC236}">
                  <a16:creationId xmlns:a16="http://schemas.microsoft.com/office/drawing/2014/main" id="{BC85AB64-B4B4-47BC-8BCA-C23BF23E8B0E}"/>
                </a:ext>
              </a:extLst>
            </p:cNvPr>
            <p:cNvSpPr txBox="1"/>
            <p:nvPr/>
          </p:nvSpPr>
          <p:spPr>
            <a:xfrm>
              <a:off x="5136892" y="5774272"/>
              <a:ext cx="1928647" cy="461665"/>
            </a:xfrm>
            <a:prstGeom prst="rect">
              <a:avLst/>
            </a:prstGeom>
            <a:noFill/>
          </p:spPr>
          <p:txBody>
            <a:bodyPr wrap="square" rtlCol="0">
              <a:spAutoFit/>
            </a:bodyPr>
            <a:lstStyle/>
            <a:p>
              <a:r>
                <a:rPr lang="en-US" sz="1200" i="1" dirty="0">
                  <a:solidFill>
                    <a:srgbClr val="C00000"/>
                  </a:solidFill>
                </a:rPr>
                <a:t>Surface currents on the </a:t>
              </a:r>
            </a:p>
            <a:p>
              <a:r>
                <a:rPr lang="en-US" sz="1200" i="1" dirty="0">
                  <a:solidFill>
                    <a:srgbClr val="C00000"/>
                  </a:solidFill>
                </a:rPr>
                <a:t>Drift tube</a:t>
              </a:r>
              <a:endParaRPr lang="en-GB" sz="1200" i="1" dirty="0">
                <a:solidFill>
                  <a:srgbClr val="C00000"/>
                </a:solidFill>
              </a:endParaRPr>
            </a:p>
          </p:txBody>
        </p:sp>
      </p:grpSp>
      <p:grpSp>
        <p:nvGrpSpPr>
          <p:cNvPr id="27" name="Group 26">
            <a:extLst>
              <a:ext uri="{FF2B5EF4-FFF2-40B4-BE49-F238E27FC236}">
                <a16:creationId xmlns:a16="http://schemas.microsoft.com/office/drawing/2014/main" id="{818B7089-7615-4DFE-AE73-DBDB82C16648}"/>
              </a:ext>
            </a:extLst>
          </p:cNvPr>
          <p:cNvGrpSpPr/>
          <p:nvPr/>
        </p:nvGrpSpPr>
        <p:grpSpPr>
          <a:xfrm>
            <a:off x="8382525" y="3813859"/>
            <a:ext cx="2130050" cy="2450934"/>
            <a:chOff x="8382525" y="3813859"/>
            <a:chExt cx="2130050" cy="2450934"/>
          </a:xfrm>
        </p:grpSpPr>
        <p:pic>
          <p:nvPicPr>
            <p:cNvPr id="25" name="Picture 24" descr="A picture containing clock, vector graphics&#10;&#10;Description automatically generated">
              <a:extLst>
                <a:ext uri="{FF2B5EF4-FFF2-40B4-BE49-F238E27FC236}">
                  <a16:creationId xmlns:a16="http://schemas.microsoft.com/office/drawing/2014/main" id="{96E5109E-DC64-45D4-975E-D920DD44112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419318" y="3813859"/>
              <a:ext cx="1735021" cy="1994277"/>
            </a:xfrm>
            <a:prstGeom prst="rect">
              <a:avLst/>
            </a:prstGeom>
          </p:spPr>
        </p:pic>
        <p:sp>
          <p:nvSpPr>
            <p:cNvPr id="26" name="TextBox 25">
              <a:extLst>
                <a:ext uri="{FF2B5EF4-FFF2-40B4-BE49-F238E27FC236}">
                  <a16:creationId xmlns:a16="http://schemas.microsoft.com/office/drawing/2014/main" id="{451EC6CB-C186-44BE-9912-BED7A6BA1E7F}"/>
                </a:ext>
              </a:extLst>
            </p:cNvPr>
            <p:cNvSpPr txBox="1"/>
            <p:nvPr/>
          </p:nvSpPr>
          <p:spPr>
            <a:xfrm>
              <a:off x="8382525" y="5803128"/>
              <a:ext cx="2130050" cy="461665"/>
            </a:xfrm>
            <a:prstGeom prst="rect">
              <a:avLst/>
            </a:prstGeom>
            <a:noFill/>
          </p:spPr>
          <p:txBody>
            <a:bodyPr wrap="square" rtlCol="0">
              <a:spAutoFit/>
            </a:bodyPr>
            <a:lstStyle/>
            <a:p>
              <a:r>
                <a:rPr lang="en-US" sz="1200" i="1" dirty="0">
                  <a:solidFill>
                    <a:srgbClr val="C00000"/>
                  </a:solidFill>
                </a:rPr>
                <a:t>E-field in a cell with HOM-coupler (22</a:t>
              </a:r>
              <a:r>
                <a:rPr lang="el-GR" sz="1200" i="1" dirty="0">
                  <a:solidFill>
                    <a:srgbClr val="C00000"/>
                  </a:solidFill>
                </a:rPr>
                <a:t>π</a:t>
              </a:r>
              <a:r>
                <a:rPr lang="en-US" sz="1200" i="1" dirty="0">
                  <a:solidFill>
                    <a:srgbClr val="C00000"/>
                  </a:solidFill>
                </a:rPr>
                <a:t>/33 mode) </a:t>
              </a:r>
            </a:p>
          </p:txBody>
        </p:sp>
      </p:grpSp>
      <p:sp>
        <p:nvSpPr>
          <p:cNvPr id="28" name="TextBox 27">
            <a:extLst>
              <a:ext uri="{FF2B5EF4-FFF2-40B4-BE49-F238E27FC236}">
                <a16:creationId xmlns:a16="http://schemas.microsoft.com/office/drawing/2014/main" id="{037AA65A-C686-4513-A8DA-4C5A82CBF238}"/>
              </a:ext>
            </a:extLst>
          </p:cNvPr>
          <p:cNvSpPr txBox="1"/>
          <p:nvPr/>
        </p:nvSpPr>
        <p:spPr>
          <a:xfrm>
            <a:off x="10144304" y="3914694"/>
            <a:ext cx="2381110" cy="646331"/>
          </a:xfrm>
          <a:prstGeom prst="rect">
            <a:avLst/>
          </a:prstGeom>
          <a:noFill/>
        </p:spPr>
        <p:txBody>
          <a:bodyPr wrap="square" rtlCol="0">
            <a:spAutoFit/>
          </a:bodyPr>
          <a:lstStyle/>
          <a:p>
            <a:r>
              <a:rPr lang="en-US" i="1" dirty="0">
                <a:solidFill>
                  <a:srgbClr val="C00000"/>
                </a:solidFill>
              </a:rPr>
              <a:t>Modelling in CST</a:t>
            </a:r>
          </a:p>
          <a:p>
            <a:r>
              <a:rPr lang="en-US" i="1" dirty="0">
                <a:solidFill>
                  <a:srgbClr val="C00000"/>
                </a:solidFill>
              </a:rPr>
              <a:t>(P. Kramer, CERN)</a:t>
            </a:r>
            <a:endParaRPr lang="en-GB" i="1" dirty="0">
              <a:solidFill>
                <a:srgbClr val="C00000"/>
              </a:solidFill>
            </a:endParaRPr>
          </a:p>
        </p:txBody>
      </p:sp>
    </p:spTree>
    <p:extLst>
      <p:ext uri="{BB962C8B-B14F-4D97-AF65-F5344CB8AC3E}">
        <p14:creationId xmlns:p14="http://schemas.microsoft.com/office/powerpoint/2010/main" val="63419904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200 MHz TWC of SPS (2/3)</a:t>
            </a:r>
            <a:endParaRPr lang="en-GB" dirty="0"/>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1971966" cy="1928646"/>
            <a:chOff x="220035" y="932675"/>
            <a:chExt cx="11971966"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1" y="940969"/>
              <a:ext cx="3407650" cy="307777"/>
            </a:xfrm>
            <a:prstGeom prst="rect">
              <a:avLst/>
            </a:prstGeom>
            <a:noFill/>
          </p:spPr>
          <p:txBody>
            <a:bodyPr wrap="square" rtlCol="0">
              <a:spAutoFit/>
            </a:bodyPr>
            <a:lstStyle/>
            <a:p>
              <a:r>
                <a:rPr lang="en-US" sz="1400" dirty="0"/>
                <a:t>courtesy: E. Montesinos, CERN</a:t>
              </a:r>
              <a:endParaRPr lang="en-GB" sz="1400" dirty="0"/>
            </a:p>
          </p:txBody>
        </p:sp>
      </p:grpSp>
      <p:grpSp>
        <p:nvGrpSpPr>
          <p:cNvPr id="6" name="Group 5">
            <a:extLst>
              <a:ext uri="{FF2B5EF4-FFF2-40B4-BE49-F238E27FC236}">
                <a16:creationId xmlns:a16="http://schemas.microsoft.com/office/drawing/2014/main" id="{CB54A377-C471-4D9D-B389-73B805CF7947}"/>
              </a:ext>
            </a:extLst>
          </p:cNvPr>
          <p:cNvGrpSpPr/>
          <p:nvPr/>
        </p:nvGrpSpPr>
        <p:grpSpPr>
          <a:xfrm>
            <a:off x="300209" y="2636717"/>
            <a:ext cx="1928647" cy="2336151"/>
            <a:chOff x="1026540" y="4005075"/>
            <a:chExt cx="1928647" cy="2336151"/>
          </a:xfrm>
        </p:grpSpPr>
        <p:pic>
          <p:nvPicPr>
            <p:cNvPr id="4" name="Picture 3" descr="A picture containing text, clipart&#10;&#10;Description automatically generated">
              <a:extLst>
                <a:ext uri="{FF2B5EF4-FFF2-40B4-BE49-F238E27FC236}">
                  <a16:creationId xmlns:a16="http://schemas.microsoft.com/office/drawing/2014/main" id="{1E0CA582-C6EA-405E-8969-41492E60B1B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103350" y="4005075"/>
              <a:ext cx="1671869" cy="1723819"/>
            </a:xfrm>
            <a:prstGeom prst="rect">
              <a:avLst/>
            </a:prstGeom>
          </p:spPr>
        </p:pic>
        <p:sp>
          <p:nvSpPr>
            <p:cNvPr id="5" name="TextBox 4">
              <a:extLst>
                <a:ext uri="{FF2B5EF4-FFF2-40B4-BE49-F238E27FC236}">
                  <a16:creationId xmlns:a16="http://schemas.microsoft.com/office/drawing/2014/main" id="{8EA41002-FD1E-4E7D-98C2-3065A5C59F37}"/>
                </a:ext>
              </a:extLst>
            </p:cNvPr>
            <p:cNvSpPr txBox="1"/>
            <p:nvPr/>
          </p:nvSpPr>
          <p:spPr>
            <a:xfrm>
              <a:off x="1026540" y="5694895"/>
              <a:ext cx="1928647" cy="646331"/>
            </a:xfrm>
            <a:prstGeom prst="rect">
              <a:avLst/>
            </a:prstGeom>
            <a:noFill/>
          </p:spPr>
          <p:txBody>
            <a:bodyPr wrap="square" rtlCol="0">
              <a:spAutoFit/>
            </a:bodyPr>
            <a:lstStyle/>
            <a:p>
              <a:r>
                <a:rPr lang="en-US" sz="1200" i="1" dirty="0">
                  <a:solidFill>
                    <a:srgbClr val="C00000"/>
                  </a:solidFill>
                </a:rPr>
                <a:t>Single cell CST model with symmetries </a:t>
              </a:r>
              <a:br>
                <a:rPr lang="en-US" sz="1200" i="1" dirty="0">
                  <a:solidFill>
                    <a:srgbClr val="C00000"/>
                  </a:solidFill>
                </a:rPr>
              </a:br>
              <a:r>
                <a:rPr lang="en-US" sz="1200" i="1" dirty="0">
                  <a:solidFill>
                    <a:srgbClr val="C00000"/>
                  </a:solidFill>
                </a:rPr>
                <a:t>(no HOM coupler)</a:t>
              </a:r>
              <a:endParaRPr lang="en-GB" sz="1200" i="1" dirty="0">
                <a:solidFill>
                  <a:srgbClr val="C00000"/>
                </a:solidFill>
              </a:endParaRPr>
            </a:p>
          </p:txBody>
        </p:sp>
      </p:grpSp>
      <p:grpSp>
        <p:nvGrpSpPr>
          <p:cNvPr id="12" name="Group 11">
            <a:extLst>
              <a:ext uri="{FF2B5EF4-FFF2-40B4-BE49-F238E27FC236}">
                <a16:creationId xmlns:a16="http://schemas.microsoft.com/office/drawing/2014/main" id="{0076B246-CCEC-408E-848E-2C74F6B5736C}"/>
              </a:ext>
            </a:extLst>
          </p:cNvPr>
          <p:cNvGrpSpPr/>
          <p:nvPr/>
        </p:nvGrpSpPr>
        <p:grpSpPr>
          <a:xfrm>
            <a:off x="2305666" y="3650316"/>
            <a:ext cx="1928647" cy="2275009"/>
            <a:chOff x="3193378" y="4072732"/>
            <a:chExt cx="1928647" cy="2275009"/>
          </a:xfrm>
        </p:grpSpPr>
        <p:pic>
          <p:nvPicPr>
            <p:cNvPr id="8" name="Picture 7" descr="Shape, circle&#10;&#10;Description automatically generated">
              <a:extLst>
                <a:ext uri="{FF2B5EF4-FFF2-40B4-BE49-F238E27FC236}">
                  <a16:creationId xmlns:a16="http://schemas.microsoft.com/office/drawing/2014/main" id="{32688831-B6CE-445A-AC8F-21DED24A727F}"/>
                </a:ext>
              </a:extLst>
            </p:cNvPr>
            <p:cNvPicPr>
              <a:picLocks noChangeAspect="1"/>
            </p:cNvPicPr>
            <p:nvPr/>
          </p:nvPicPr>
          <p:blipFill rotWithShape="1">
            <a:blip r:embed="rId5">
              <a:extLst>
                <a:ext uri="{28A0092B-C50C-407E-A947-70E740481C1C}">
                  <a14:useLocalDpi xmlns:a14="http://schemas.microsoft.com/office/drawing/2010/main" val="0"/>
                </a:ext>
              </a:extLst>
            </a:blip>
            <a:srcRect t="50232" b="4390"/>
            <a:stretch/>
          </p:blipFill>
          <p:spPr>
            <a:xfrm>
              <a:off x="3193378" y="4072732"/>
              <a:ext cx="1747980" cy="1667340"/>
            </a:xfrm>
            <a:prstGeom prst="rect">
              <a:avLst/>
            </a:prstGeom>
          </p:spPr>
        </p:pic>
        <p:sp>
          <p:nvSpPr>
            <p:cNvPr id="22" name="TextBox 21">
              <a:extLst>
                <a:ext uri="{FF2B5EF4-FFF2-40B4-BE49-F238E27FC236}">
                  <a16:creationId xmlns:a16="http://schemas.microsoft.com/office/drawing/2014/main" id="{BCB17BB8-7F9A-4B02-A7F4-391BD091E136}"/>
                </a:ext>
              </a:extLst>
            </p:cNvPr>
            <p:cNvSpPr txBox="1"/>
            <p:nvPr/>
          </p:nvSpPr>
          <p:spPr>
            <a:xfrm>
              <a:off x="3193378" y="5701410"/>
              <a:ext cx="1928647" cy="646331"/>
            </a:xfrm>
            <a:prstGeom prst="rect">
              <a:avLst/>
            </a:prstGeom>
            <a:noFill/>
          </p:spPr>
          <p:txBody>
            <a:bodyPr wrap="square" rtlCol="0">
              <a:spAutoFit/>
            </a:bodyPr>
            <a:lstStyle/>
            <a:p>
              <a:r>
                <a:rPr lang="en-US" sz="1200" i="1" dirty="0">
                  <a:solidFill>
                    <a:srgbClr val="C00000"/>
                  </a:solidFill>
                </a:rPr>
                <a:t>Electric field of fundamental mode in the </a:t>
              </a:r>
            </a:p>
            <a:p>
              <a:r>
                <a:rPr lang="en-US" sz="1200" i="1" dirty="0">
                  <a:solidFill>
                    <a:srgbClr val="C00000"/>
                  </a:solidFill>
                </a:rPr>
                <a:t>Cross-section</a:t>
              </a:r>
              <a:endParaRPr lang="en-GB" sz="1200" i="1" dirty="0">
                <a:solidFill>
                  <a:srgbClr val="C00000"/>
                </a:solidFill>
              </a:endParaRPr>
            </a:p>
          </p:txBody>
        </p:sp>
      </p:grpSp>
      <p:pic>
        <p:nvPicPr>
          <p:cNvPr id="7" name="Picture 6" descr="A close-up of some pipes&#10;&#10;Description automatically generated with low confidence">
            <a:extLst>
              <a:ext uri="{FF2B5EF4-FFF2-40B4-BE49-F238E27FC236}">
                <a16:creationId xmlns:a16="http://schemas.microsoft.com/office/drawing/2014/main" id="{59FD2F75-111E-C04E-9B91-56190E1FA4F1}"/>
              </a:ext>
            </a:extLst>
          </p:cNvPr>
          <p:cNvPicPr>
            <a:picLocks noChangeAspect="1"/>
          </p:cNvPicPr>
          <p:nvPr/>
        </p:nvPicPr>
        <p:blipFill>
          <a:blip r:embed="rId6"/>
          <a:stretch>
            <a:fillRect/>
          </a:stretch>
        </p:blipFill>
        <p:spPr>
          <a:xfrm rot="5400000">
            <a:off x="3757046" y="3003010"/>
            <a:ext cx="4101830" cy="3076373"/>
          </a:xfrm>
          <a:prstGeom prst="rect">
            <a:avLst/>
          </a:prstGeom>
        </p:spPr>
      </p:pic>
      <p:pic>
        <p:nvPicPr>
          <p:cNvPr id="16" name="Picture 15" descr="A picture containing indoor, cluttered&#10;&#10;Description automatically generated">
            <a:extLst>
              <a:ext uri="{FF2B5EF4-FFF2-40B4-BE49-F238E27FC236}">
                <a16:creationId xmlns:a16="http://schemas.microsoft.com/office/drawing/2014/main" id="{A1EAB6B1-7ABF-7343-DA59-71E7AC425F77}"/>
              </a:ext>
            </a:extLst>
          </p:cNvPr>
          <p:cNvPicPr>
            <a:picLocks noChangeAspect="1"/>
          </p:cNvPicPr>
          <p:nvPr/>
        </p:nvPicPr>
        <p:blipFill>
          <a:blip r:embed="rId7"/>
          <a:stretch>
            <a:fillRect/>
          </a:stretch>
        </p:blipFill>
        <p:spPr>
          <a:xfrm>
            <a:off x="7721599" y="2749684"/>
            <a:ext cx="2725907" cy="3630993"/>
          </a:xfrm>
          <a:prstGeom prst="rect">
            <a:avLst/>
          </a:prstGeom>
        </p:spPr>
      </p:pic>
    </p:spTree>
    <p:extLst>
      <p:ext uri="{BB962C8B-B14F-4D97-AF65-F5344CB8AC3E}">
        <p14:creationId xmlns:p14="http://schemas.microsoft.com/office/powerpoint/2010/main" val="6648808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200 MHz TWC of SPS (3/3)</a:t>
            </a:r>
            <a:endParaRPr lang="en-GB" dirty="0"/>
          </a:p>
        </p:txBody>
      </p:sp>
      <p:grpSp>
        <p:nvGrpSpPr>
          <p:cNvPr id="15" name="Group 14">
            <a:extLst>
              <a:ext uri="{FF2B5EF4-FFF2-40B4-BE49-F238E27FC236}">
                <a16:creationId xmlns:a16="http://schemas.microsoft.com/office/drawing/2014/main" id="{645CB8C3-9A28-4492-BBAB-59DB454F98D8}"/>
              </a:ext>
            </a:extLst>
          </p:cNvPr>
          <p:cNvGrpSpPr/>
          <p:nvPr/>
        </p:nvGrpSpPr>
        <p:grpSpPr>
          <a:xfrm>
            <a:off x="220035" y="932675"/>
            <a:ext cx="12980890" cy="1928646"/>
            <a:chOff x="220035" y="932675"/>
            <a:chExt cx="12980890" cy="1928646"/>
          </a:xfrm>
        </p:grpSpPr>
        <p:pic>
          <p:nvPicPr>
            <p:cNvPr id="13" name="Picture 12">
              <a:extLst>
                <a:ext uri="{FF2B5EF4-FFF2-40B4-BE49-F238E27FC236}">
                  <a16:creationId xmlns:a16="http://schemas.microsoft.com/office/drawing/2014/main" id="{D7E9D533-A227-43D1-ACFE-AF54C8266F7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035" y="932675"/>
              <a:ext cx="11858677" cy="1928646"/>
            </a:xfrm>
            <a:prstGeom prst="rect">
              <a:avLst/>
            </a:prstGeom>
          </p:spPr>
        </p:pic>
        <p:sp>
          <p:nvSpPr>
            <p:cNvPr id="14" name="TextBox 13">
              <a:extLst>
                <a:ext uri="{FF2B5EF4-FFF2-40B4-BE49-F238E27FC236}">
                  <a16:creationId xmlns:a16="http://schemas.microsoft.com/office/drawing/2014/main" id="{5E3492F0-472B-49AC-8C64-1AD813C37FBE}"/>
                </a:ext>
              </a:extLst>
            </p:cNvPr>
            <p:cNvSpPr txBox="1"/>
            <p:nvPr/>
          </p:nvSpPr>
          <p:spPr>
            <a:xfrm>
              <a:off x="8784350" y="940969"/>
              <a:ext cx="4416575" cy="369332"/>
            </a:xfrm>
            <a:prstGeom prst="rect">
              <a:avLst/>
            </a:prstGeom>
            <a:noFill/>
          </p:spPr>
          <p:txBody>
            <a:bodyPr wrap="square" rtlCol="0">
              <a:spAutoFit/>
            </a:bodyPr>
            <a:lstStyle/>
            <a:p>
              <a:r>
                <a:rPr lang="en-US" dirty="0"/>
                <a:t>courtesy: E. Montesinos, CERN</a:t>
              </a:r>
              <a:endParaRPr lang="en-GB" dirty="0"/>
            </a:p>
          </p:txBody>
        </p:sp>
      </p:grpSp>
      <p:sp>
        <p:nvSpPr>
          <p:cNvPr id="17" name="TextBox 16">
            <a:extLst>
              <a:ext uri="{FF2B5EF4-FFF2-40B4-BE49-F238E27FC236}">
                <a16:creationId xmlns:a16="http://schemas.microsoft.com/office/drawing/2014/main" id="{771F5E13-FF63-4131-8D5E-5933E9E53871}"/>
              </a:ext>
            </a:extLst>
          </p:cNvPr>
          <p:cNvSpPr txBox="1"/>
          <p:nvPr/>
        </p:nvSpPr>
        <p:spPr>
          <a:xfrm>
            <a:off x="695863" y="2873157"/>
            <a:ext cx="10907020" cy="2031325"/>
          </a:xfrm>
          <a:prstGeom prst="rect">
            <a:avLst/>
          </a:prstGeom>
          <a:noFill/>
        </p:spPr>
        <p:txBody>
          <a:bodyPr wrap="square" rtlCol="0">
            <a:spAutoFit/>
          </a:bodyPr>
          <a:lstStyle/>
          <a:p>
            <a:pPr marL="285750" indent="-285750">
              <a:buFont typeface="Arial" panose="020B0604020202020204" pitchFamily="34" charset="0"/>
              <a:buChar char="•"/>
            </a:pPr>
            <a:r>
              <a:rPr lang="en-US" dirty="0"/>
              <a:t>Cavity is part of the LHC injector chain and was upgraded recently and equipped with new power amplifiers to reach a higher accelerating voltage.</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A number of HOMs are developing, mostly as standing wave and these were taken out by HOM-couplers.</a:t>
            </a:r>
            <a:br>
              <a:rPr lang="en-US" dirty="0"/>
            </a:br>
            <a:r>
              <a:rPr lang="en-US" dirty="0"/>
              <a:t>Most harmful was the mode at 630 MHz, each section of the cavity has a number of these </a:t>
            </a:r>
            <a:r>
              <a:rPr lang="en-US" dirty="0" err="1"/>
              <a:t>Hom</a:t>
            </a:r>
            <a:r>
              <a:rPr lang="en-US" dirty="0"/>
              <a:t> couplers installed: </a:t>
            </a:r>
            <a:endParaRPr lang="en-GB" dirty="0"/>
          </a:p>
        </p:txBody>
      </p:sp>
      <p:pic>
        <p:nvPicPr>
          <p:cNvPr id="18" name="Picture 17" descr="A picture containing diagram&#10;&#10;Description automatically generated">
            <a:extLst>
              <a:ext uri="{FF2B5EF4-FFF2-40B4-BE49-F238E27FC236}">
                <a16:creationId xmlns:a16="http://schemas.microsoft.com/office/drawing/2014/main" id="{13ECF062-8A58-4C91-BABA-E6FAEA25DB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35875" y="4581150"/>
            <a:ext cx="4723815" cy="1610391"/>
          </a:xfrm>
          <a:prstGeom prst="rect">
            <a:avLst/>
          </a:prstGeom>
        </p:spPr>
      </p:pic>
      <p:sp>
        <p:nvSpPr>
          <p:cNvPr id="19" name="TextBox 18">
            <a:extLst>
              <a:ext uri="{FF2B5EF4-FFF2-40B4-BE49-F238E27FC236}">
                <a16:creationId xmlns:a16="http://schemas.microsoft.com/office/drawing/2014/main" id="{C4C0A843-60A4-4A41-84AB-C129516F82D9}"/>
              </a:ext>
            </a:extLst>
          </p:cNvPr>
          <p:cNvSpPr txBox="1"/>
          <p:nvPr/>
        </p:nvSpPr>
        <p:spPr>
          <a:xfrm>
            <a:off x="4290965" y="5822209"/>
            <a:ext cx="2381110" cy="369332"/>
          </a:xfrm>
          <a:prstGeom prst="rect">
            <a:avLst/>
          </a:prstGeom>
          <a:noFill/>
        </p:spPr>
        <p:txBody>
          <a:bodyPr wrap="square" rtlCol="0">
            <a:spAutoFit/>
          </a:bodyPr>
          <a:lstStyle/>
          <a:p>
            <a:r>
              <a:rPr lang="en-US" i="1" dirty="0">
                <a:solidFill>
                  <a:srgbClr val="C00000"/>
                </a:solidFill>
              </a:rPr>
              <a:t>E-field pick-up probe</a:t>
            </a:r>
            <a:endParaRPr lang="en-GB" i="1" dirty="0">
              <a:solidFill>
                <a:srgbClr val="C00000"/>
              </a:solidFill>
            </a:endParaRPr>
          </a:p>
        </p:txBody>
      </p:sp>
      <p:sp>
        <p:nvSpPr>
          <p:cNvPr id="20" name="TextBox 19">
            <a:extLst>
              <a:ext uri="{FF2B5EF4-FFF2-40B4-BE49-F238E27FC236}">
                <a16:creationId xmlns:a16="http://schemas.microsoft.com/office/drawing/2014/main" id="{07B86363-F27D-4686-8B6C-24D16DB67679}"/>
              </a:ext>
            </a:extLst>
          </p:cNvPr>
          <p:cNvSpPr txBox="1"/>
          <p:nvPr/>
        </p:nvSpPr>
        <p:spPr>
          <a:xfrm>
            <a:off x="3522865" y="5232427"/>
            <a:ext cx="2381110" cy="369332"/>
          </a:xfrm>
          <a:prstGeom prst="rect">
            <a:avLst/>
          </a:prstGeom>
          <a:noFill/>
        </p:spPr>
        <p:txBody>
          <a:bodyPr wrap="square" rtlCol="0">
            <a:spAutoFit/>
          </a:bodyPr>
          <a:lstStyle/>
          <a:p>
            <a:r>
              <a:rPr lang="en-US" i="1" dirty="0">
                <a:solidFill>
                  <a:srgbClr val="C00000"/>
                </a:solidFill>
              </a:rPr>
              <a:t>Schematic illustration</a:t>
            </a:r>
            <a:endParaRPr lang="en-GB" i="1" dirty="0">
              <a:solidFill>
                <a:srgbClr val="C00000"/>
              </a:solidFill>
            </a:endParaRPr>
          </a:p>
        </p:txBody>
      </p:sp>
      <p:sp>
        <p:nvSpPr>
          <p:cNvPr id="21" name="TextBox 20">
            <a:extLst>
              <a:ext uri="{FF2B5EF4-FFF2-40B4-BE49-F238E27FC236}">
                <a16:creationId xmlns:a16="http://schemas.microsoft.com/office/drawing/2014/main" id="{94296D71-2E6B-41A1-9294-C6E65CD5B031}"/>
              </a:ext>
            </a:extLst>
          </p:cNvPr>
          <p:cNvSpPr txBox="1"/>
          <p:nvPr/>
        </p:nvSpPr>
        <p:spPr>
          <a:xfrm>
            <a:off x="9665689" y="5040180"/>
            <a:ext cx="2381110" cy="646331"/>
          </a:xfrm>
          <a:prstGeom prst="rect">
            <a:avLst/>
          </a:prstGeom>
          <a:noFill/>
        </p:spPr>
        <p:txBody>
          <a:bodyPr wrap="square" rtlCol="0">
            <a:spAutoFit/>
          </a:bodyPr>
          <a:lstStyle/>
          <a:p>
            <a:r>
              <a:rPr lang="en-US" i="1" dirty="0">
                <a:solidFill>
                  <a:srgbClr val="C00000"/>
                </a:solidFill>
              </a:rPr>
              <a:t>Modelling in CST</a:t>
            </a:r>
          </a:p>
          <a:p>
            <a:r>
              <a:rPr lang="en-US" i="1" dirty="0">
                <a:solidFill>
                  <a:srgbClr val="C00000"/>
                </a:solidFill>
              </a:rPr>
              <a:t>(P. Kramer, CERN)</a:t>
            </a:r>
            <a:endParaRPr lang="en-GB" i="1" dirty="0">
              <a:solidFill>
                <a:srgbClr val="C00000"/>
              </a:solidFill>
            </a:endParaRPr>
          </a:p>
        </p:txBody>
      </p:sp>
      <p:cxnSp>
        <p:nvCxnSpPr>
          <p:cNvPr id="23" name="Straight Arrow Connector 22">
            <a:extLst>
              <a:ext uri="{FF2B5EF4-FFF2-40B4-BE49-F238E27FC236}">
                <a16:creationId xmlns:a16="http://schemas.microsoft.com/office/drawing/2014/main" id="{354DE43C-440B-45EB-AF3F-101AFB4E26E3}"/>
              </a:ext>
            </a:extLst>
          </p:cNvPr>
          <p:cNvCxnSpPr/>
          <p:nvPr/>
        </p:nvCxnSpPr>
        <p:spPr bwMode="auto">
          <a:xfrm flipV="1">
            <a:off x="6556860" y="5886920"/>
            <a:ext cx="307240" cy="119955"/>
          </a:xfrm>
          <a:prstGeom prst="straightConnector1">
            <a:avLst/>
          </a:prstGeom>
          <a:solidFill>
            <a:schemeClr val="accent1"/>
          </a:solidFill>
          <a:ln w="28575" cap="flat" cmpd="sng" algn="ctr">
            <a:solidFill>
              <a:srgbClr val="CC0000"/>
            </a:solidFill>
            <a:prstDash val="solid"/>
            <a:round/>
            <a:headEnd type="none" w="med" len="med"/>
            <a:tailEnd type="triangle"/>
          </a:ln>
          <a:effectLst/>
        </p:spPr>
      </p:cxnSp>
    </p:spTree>
    <p:extLst>
      <p:ext uri="{BB962C8B-B14F-4D97-AF65-F5344CB8AC3E}">
        <p14:creationId xmlns:p14="http://schemas.microsoft.com/office/powerpoint/2010/main" val="175837476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630 MHz - HOM Couplers </a:t>
            </a:r>
            <a:endParaRPr lang="en-GB" dirty="0"/>
          </a:p>
        </p:txBody>
      </p:sp>
      <p:pic>
        <p:nvPicPr>
          <p:cNvPr id="9" name="Picture 8" descr="A picture containing diagram&#10;&#10;Description automatically generated">
            <a:extLst>
              <a:ext uri="{FF2B5EF4-FFF2-40B4-BE49-F238E27FC236}">
                <a16:creationId xmlns:a16="http://schemas.microsoft.com/office/drawing/2014/main" id="{44A21DDC-4FD5-4BE8-AE2F-020CD6DD287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705" y="1623965"/>
            <a:ext cx="10919824" cy="3722666"/>
          </a:xfrm>
          <a:prstGeom prst="rect">
            <a:avLst/>
          </a:prstGeom>
        </p:spPr>
      </p:pic>
      <p:sp>
        <p:nvSpPr>
          <p:cNvPr id="10" name="TextBox 9">
            <a:extLst>
              <a:ext uri="{FF2B5EF4-FFF2-40B4-BE49-F238E27FC236}">
                <a16:creationId xmlns:a16="http://schemas.microsoft.com/office/drawing/2014/main" id="{69E412F4-A24C-4CCB-BA63-5E1E6F4D8313}"/>
              </a:ext>
            </a:extLst>
          </p:cNvPr>
          <p:cNvSpPr txBox="1"/>
          <p:nvPr/>
        </p:nvSpPr>
        <p:spPr>
          <a:xfrm>
            <a:off x="8707540" y="6023036"/>
            <a:ext cx="3407650" cy="307777"/>
          </a:xfrm>
          <a:prstGeom prst="rect">
            <a:avLst/>
          </a:prstGeom>
          <a:noFill/>
        </p:spPr>
        <p:txBody>
          <a:bodyPr wrap="square" rtlCol="0">
            <a:spAutoFit/>
          </a:bodyPr>
          <a:lstStyle/>
          <a:p>
            <a:r>
              <a:rPr lang="en-US" sz="1400" dirty="0"/>
              <a:t>courtesy: E. Montesinos, CERN</a:t>
            </a:r>
            <a:endParaRPr lang="en-GB" sz="1400" dirty="0"/>
          </a:p>
        </p:txBody>
      </p:sp>
    </p:spTree>
    <p:extLst>
      <p:ext uri="{BB962C8B-B14F-4D97-AF65-F5344CB8AC3E}">
        <p14:creationId xmlns:p14="http://schemas.microsoft.com/office/powerpoint/2010/main" val="61016372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Travelling vs. Standing wave</a:t>
            </a:r>
            <a:endParaRPr lang="en-GB" dirty="0"/>
          </a:p>
        </p:txBody>
      </p:sp>
      <p:sp>
        <p:nvSpPr>
          <p:cNvPr id="4" name="TextBox 3">
            <a:extLst>
              <a:ext uri="{FF2B5EF4-FFF2-40B4-BE49-F238E27FC236}">
                <a16:creationId xmlns:a16="http://schemas.microsoft.com/office/drawing/2014/main" id="{3F8DFB4C-0871-4516-9914-C823E036CC47}"/>
              </a:ext>
            </a:extLst>
          </p:cNvPr>
          <p:cNvSpPr txBox="1"/>
          <p:nvPr/>
        </p:nvSpPr>
        <p:spPr>
          <a:xfrm>
            <a:off x="872919" y="1047890"/>
            <a:ext cx="10945425" cy="646331"/>
          </a:xfrm>
          <a:prstGeom prst="rect">
            <a:avLst/>
          </a:prstGeom>
          <a:noFill/>
        </p:spPr>
        <p:txBody>
          <a:bodyPr wrap="square" rtlCol="0">
            <a:spAutoFit/>
          </a:bodyPr>
          <a:lstStyle/>
          <a:p>
            <a:r>
              <a:rPr lang="en-US" i="1" dirty="0">
                <a:solidFill>
                  <a:srgbClr val="C00000"/>
                </a:solidFill>
              </a:rPr>
              <a:t>Just to recall: Andrea has already demonstrated the principle of standing and travelling waves in a multi-cell structure with fantastic animations! </a:t>
            </a:r>
            <a:endParaRPr lang="en-GB" i="1" dirty="0">
              <a:solidFill>
                <a:srgbClr val="C00000"/>
              </a:solidFill>
            </a:endParaRPr>
          </a:p>
        </p:txBody>
      </p:sp>
      <p:pic>
        <p:nvPicPr>
          <p:cNvPr id="6" name="Picture 5" descr="Chart&#10;&#10;Description automatically generated with medium confidence">
            <a:extLst>
              <a:ext uri="{FF2B5EF4-FFF2-40B4-BE49-F238E27FC236}">
                <a16:creationId xmlns:a16="http://schemas.microsoft.com/office/drawing/2014/main" id="{C64FAE81-5991-40B6-B29F-982B7B15C6CE}"/>
              </a:ext>
            </a:extLst>
          </p:cNvPr>
          <p:cNvPicPr>
            <a:picLocks noChangeAspect="1"/>
          </p:cNvPicPr>
          <p:nvPr/>
        </p:nvPicPr>
        <p:blipFill rotWithShape="1">
          <a:blip r:embed="rId3">
            <a:extLst>
              <a:ext uri="{28A0092B-C50C-407E-A947-70E740481C1C}">
                <a14:useLocalDpi xmlns:a14="http://schemas.microsoft.com/office/drawing/2010/main" val="0"/>
              </a:ext>
            </a:extLst>
          </a:blip>
          <a:srcRect l="11171" t="9745"/>
          <a:stretch/>
        </p:blipFill>
        <p:spPr>
          <a:xfrm>
            <a:off x="1180160" y="1935921"/>
            <a:ext cx="3994120" cy="3383599"/>
          </a:xfrm>
          <a:prstGeom prst="rect">
            <a:avLst/>
          </a:prstGeom>
        </p:spPr>
      </p:pic>
      <p:sp>
        <p:nvSpPr>
          <p:cNvPr id="7" name="TextBox 6">
            <a:extLst>
              <a:ext uri="{FF2B5EF4-FFF2-40B4-BE49-F238E27FC236}">
                <a16:creationId xmlns:a16="http://schemas.microsoft.com/office/drawing/2014/main" id="{B5BAC36E-B86A-4711-B0F6-CD4E0E99C35D}"/>
              </a:ext>
            </a:extLst>
          </p:cNvPr>
          <p:cNvSpPr txBox="1"/>
          <p:nvPr/>
        </p:nvSpPr>
        <p:spPr>
          <a:xfrm>
            <a:off x="2140285" y="5363968"/>
            <a:ext cx="1844661" cy="369332"/>
          </a:xfrm>
          <a:prstGeom prst="rect">
            <a:avLst/>
          </a:prstGeom>
          <a:noFill/>
        </p:spPr>
        <p:txBody>
          <a:bodyPr wrap="square" rtlCol="0">
            <a:spAutoFit/>
          </a:bodyPr>
          <a:lstStyle/>
          <a:p>
            <a:r>
              <a:rPr lang="en-US" dirty="0"/>
              <a:t>travelling wave</a:t>
            </a:r>
            <a:endParaRPr lang="en-GB" dirty="0"/>
          </a:p>
        </p:txBody>
      </p:sp>
      <p:pic>
        <p:nvPicPr>
          <p:cNvPr id="9" name="Picture 8" descr="Diagram&#10;&#10;Description automatically generated">
            <a:extLst>
              <a:ext uri="{FF2B5EF4-FFF2-40B4-BE49-F238E27FC236}">
                <a16:creationId xmlns:a16="http://schemas.microsoft.com/office/drawing/2014/main" id="{6B39CCCB-F7D9-40D6-A10E-44C035A66977}"/>
              </a:ext>
            </a:extLst>
          </p:cNvPr>
          <p:cNvPicPr>
            <a:picLocks noChangeAspect="1"/>
          </p:cNvPicPr>
          <p:nvPr/>
        </p:nvPicPr>
        <p:blipFill rotWithShape="1">
          <a:blip r:embed="rId4">
            <a:extLst>
              <a:ext uri="{28A0092B-C50C-407E-A947-70E740481C1C}">
                <a14:useLocalDpi xmlns:a14="http://schemas.microsoft.com/office/drawing/2010/main" val="0"/>
              </a:ext>
            </a:extLst>
          </a:blip>
          <a:srcRect l="736" r="2143"/>
          <a:stretch/>
        </p:blipFill>
        <p:spPr>
          <a:xfrm>
            <a:off x="6096000" y="1948754"/>
            <a:ext cx="5069460" cy="3162300"/>
          </a:xfrm>
          <a:prstGeom prst="rect">
            <a:avLst/>
          </a:prstGeom>
        </p:spPr>
      </p:pic>
      <p:sp>
        <p:nvSpPr>
          <p:cNvPr id="10" name="TextBox 9">
            <a:extLst>
              <a:ext uri="{FF2B5EF4-FFF2-40B4-BE49-F238E27FC236}">
                <a16:creationId xmlns:a16="http://schemas.microsoft.com/office/drawing/2014/main" id="{FA19D9EC-C909-4A83-A985-11A00301AE8E}"/>
              </a:ext>
            </a:extLst>
          </p:cNvPr>
          <p:cNvSpPr txBox="1"/>
          <p:nvPr/>
        </p:nvSpPr>
        <p:spPr>
          <a:xfrm>
            <a:off x="7516985" y="5319520"/>
            <a:ext cx="1844661" cy="369332"/>
          </a:xfrm>
          <a:prstGeom prst="rect">
            <a:avLst/>
          </a:prstGeom>
          <a:noFill/>
        </p:spPr>
        <p:txBody>
          <a:bodyPr wrap="square" rtlCol="0">
            <a:spAutoFit/>
          </a:bodyPr>
          <a:lstStyle/>
          <a:p>
            <a:r>
              <a:rPr lang="en-US" dirty="0"/>
              <a:t>standing wave</a:t>
            </a:r>
            <a:endParaRPr lang="en-GB" dirty="0"/>
          </a:p>
        </p:txBody>
      </p:sp>
    </p:spTree>
    <p:extLst>
      <p:ext uri="{BB962C8B-B14F-4D97-AF65-F5344CB8AC3E}">
        <p14:creationId xmlns:p14="http://schemas.microsoft.com/office/powerpoint/2010/main" val="375813752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Large Pillbox-geometries</a:t>
            </a:r>
            <a:endParaRPr lang="en-GB" dirty="0"/>
          </a:p>
        </p:txBody>
      </p:sp>
      <p:sp>
        <p:nvSpPr>
          <p:cNvPr id="10" name="TextBox 9">
            <a:extLst>
              <a:ext uri="{FF2B5EF4-FFF2-40B4-BE49-F238E27FC236}">
                <a16:creationId xmlns:a16="http://schemas.microsoft.com/office/drawing/2014/main" id="{69E412F4-A24C-4CCB-BA63-5E1E6F4D8313}"/>
              </a:ext>
            </a:extLst>
          </p:cNvPr>
          <p:cNvSpPr txBox="1"/>
          <p:nvPr/>
        </p:nvSpPr>
        <p:spPr>
          <a:xfrm>
            <a:off x="557028" y="6081404"/>
            <a:ext cx="2167984" cy="246221"/>
          </a:xfrm>
          <a:prstGeom prst="rect">
            <a:avLst/>
          </a:prstGeom>
          <a:noFill/>
        </p:spPr>
        <p:txBody>
          <a:bodyPr wrap="square" rtlCol="0">
            <a:spAutoFit/>
          </a:bodyPr>
          <a:lstStyle/>
          <a:p>
            <a:r>
              <a:rPr lang="en-US" sz="1000" dirty="0"/>
              <a:t>courtesy: E. Jensen, CERN</a:t>
            </a:r>
            <a:endParaRPr lang="en-GB" sz="1000" dirty="0"/>
          </a:p>
        </p:txBody>
      </p:sp>
      <p:pic>
        <p:nvPicPr>
          <p:cNvPr id="4" name="Picture 3" descr="A picture containing text, person, standing&#10;&#10;Description automatically generated">
            <a:extLst>
              <a:ext uri="{FF2B5EF4-FFF2-40B4-BE49-F238E27FC236}">
                <a16:creationId xmlns:a16="http://schemas.microsoft.com/office/drawing/2014/main" id="{10C42CFA-9C3F-EBD2-32B0-218E610847A1}"/>
              </a:ext>
            </a:extLst>
          </p:cNvPr>
          <p:cNvPicPr>
            <a:picLocks noChangeAspect="1"/>
          </p:cNvPicPr>
          <p:nvPr/>
        </p:nvPicPr>
        <p:blipFill>
          <a:blip r:embed="rId3"/>
          <a:stretch>
            <a:fillRect/>
          </a:stretch>
        </p:blipFill>
        <p:spPr>
          <a:xfrm>
            <a:off x="486065" y="1276683"/>
            <a:ext cx="4762877" cy="4825823"/>
          </a:xfrm>
          <a:prstGeom prst="rect">
            <a:avLst/>
          </a:prstGeom>
        </p:spPr>
      </p:pic>
      <p:sp>
        <p:nvSpPr>
          <p:cNvPr id="5" name="TextBox 4">
            <a:extLst>
              <a:ext uri="{FF2B5EF4-FFF2-40B4-BE49-F238E27FC236}">
                <a16:creationId xmlns:a16="http://schemas.microsoft.com/office/drawing/2014/main" id="{E9F9CB37-7136-E572-91D2-C29DF319BAC8}"/>
              </a:ext>
            </a:extLst>
          </p:cNvPr>
          <p:cNvSpPr txBox="1"/>
          <p:nvPr/>
        </p:nvSpPr>
        <p:spPr>
          <a:xfrm>
            <a:off x="486065" y="985012"/>
            <a:ext cx="5019360" cy="369332"/>
          </a:xfrm>
          <a:prstGeom prst="rect">
            <a:avLst/>
          </a:prstGeom>
          <a:noFill/>
        </p:spPr>
        <p:txBody>
          <a:bodyPr wrap="square" rtlCol="0">
            <a:spAutoFit/>
          </a:bodyPr>
          <a:lstStyle/>
          <a:p>
            <a:r>
              <a:rPr lang="en-US" dirty="0">
                <a:solidFill>
                  <a:srgbClr val="FF0000"/>
                </a:solidFill>
              </a:rPr>
              <a:t>PS 19 MHz cavity (picture from 1966)</a:t>
            </a:r>
            <a:endParaRPr lang="en-GB" dirty="0">
              <a:solidFill>
                <a:srgbClr val="FF0000"/>
              </a:solidFill>
            </a:endParaRPr>
          </a:p>
        </p:txBody>
      </p:sp>
      <p:pic>
        <p:nvPicPr>
          <p:cNvPr id="7" name="Picture 6" descr="A picture containing indoor, steel, metal, stainless&#10;&#10;Description automatically generated">
            <a:extLst>
              <a:ext uri="{FF2B5EF4-FFF2-40B4-BE49-F238E27FC236}">
                <a16:creationId xmlns:a16="http://schemas.microsoft.com/office/drawing/2014/main" id="{9468FA66-3600-8298-8E7B-73F03114065C}"/>
              </a:ext>
            </a:extLst>
          </p:cNvPr>
          <p:cNvPicPr>
            <a:picLocks noChangeAspect="1"/>
          </p:cNvPicPr>
          <p:nvPr/>
        </p:nvPicPr>
        <p:blipFill>
          <a:blip r:embed="rId4"/>
          <a:stretch>
            <a:fillRect/>
          </a:stretch>
        </p:blipFill>
        <p:spPr>
          <a:xfrm>
            <a:off x="6138965" y="1369733"/>
            <a:ext cx="3494175" cy="1977292"/>
          </a:xfrm>
          <a:prstGeom prst="rect">
            <a:avLst/>
          </a:prstGeom>
        </p:spPr>
      </p:pic>
      <p:pic>
        <p:nvPicPr>
          <p:cNvPr id="11" name="Picture 10" descr="A picture containing indoor, person&#10;&#10;Description automatically generated">
            <a:extLst>
              <a:ext uri="{FF2B5EF4-FFF2-40B4-BE49-F238E27FC236}">
                <a16:creationId xmlns:a16="http://schemas.microsoft.com/office/drawing/2014/main" id="{D39733E5-5297-08EE-069D-4C756D41D2CF}"/>
              </a:ext>
            </a:extLst>
          </p:cNvPr>
          <p:cNvPicPr>
            <a:picLocks noChangeAspect="1"/>
          </p:cNvPicPr>
          <p:nvPr/>
        </p:nvPicPr>
        <p:blipFill>
          <a:blip r:embed="rId5"/>
          <a:stretch>
            <a:fillRect/>
          </a:stretch>
        </p:blipFill>
        <p:spPr>
          <a:xfrm>
            <a:off x="6138965" y="3772856"/>
            <a:ext cx="4762877" cy="2431658"/>
          </a:xfrm>
          <a:prstGeom prst="rect">
            <a:avLst/>
          </a:prstGeom>
        </p:spPr>
      </p:pic>
      <p:sp>
        <p:nvSpPr>
          <p:cNvPr id="12" name="TextBox 11">
            <a:extLst>
              <a:ext uri="{FF2B5EF4-FFF2-40B4-BE49-F238E27FC236}">
                <a16:creationId xmlns:a16="http://schemas.microsoft.com/office/drawing/2014/main" id="{9AAFCF19-B05D-49F0-FC10-380D25171F86}"/>
              </a:ext>
            </a:extLst>
          </p:cNvPr>
          <p:cNvSpPr txBox="1"/>
          <p:nvPr/>
        </p:nvSpPr>
        <p:spPr>
          <a:xfrm>
            <a:off x="9633140" y="2885089"/>
            <a:ext cx="1661455" cy="400110"/>
          </a:xfrm>
          <a:prstGeom prst="rect">
            <a:avLst/>
          </a:prstGeom>
          <a:noFill/>
        </p:spPr>
        <p:txBody>
          <a:bodyPr wrap="square" rtlCol="0">
            <a:spAutoFit/>
          </a:bodyPr>
          <a:lstStyle/>
          <a:p>
            <a:r>
              <a:rPr lang="en-US" sz="1000" dirty="0"/>
              <a:t>courtesy: E. Jensen, CERN</a:t>
            </a:r>
            <a:endParaRPr lang="en-GB" sz="1000" dirty="0"/>
          </a:p>
        </p:txBody>
      </p:sp>
      <p:sp>
        <p:nvSpPr>
          <p:cNvPr id="13" name="TextBox 12">
            <a:extLst>
              <a:ext uri="{FF2B5EF4-FFF2-40B4-BE49-F238E27FC236}">
                <a16:creationId xmlns:a16="http://schemas.microsoft.com/office/drawing/2014/main" id="{6C853696-3855-7074-BAB6-726185C78019}"/>
              </a:ext>
            </a:extLst>
          </p:cNvPr>
          <p:cNvSpPr txBox="1"/>
          <p:nvPr/>
        </p:nvSpPr>
        <p:spPr>
          <a:xfrm>
            <a:off x="6138965" y="1000401"/>
            <a:ext cx="5019360" cy="369332"/>
          </a:xfrm>
          <a:prstGeom prst="rect">
            <a:avLst/>
          </a:prstGeom>
          <a:noFill/>
        </p:spPr>
        <p:txBody>
          <a:bodyPr wrap="square" rtlCol="0">
            <a:spAutoFit/>
          </a:bodyPr>
          <a:lstStyle/>
          <a:p>
            <a:r>
              <a:rPr lang="en-US" dirty="0">
                <a:solidFill>
                  <a:srgbClr val="FF0000"/>
                </a:solidFill>
              </a:rPr>
              <a:t>Inductive coupling loops</a:t>
            </a:r>
          </a:p>
        </p:txBody>
      </p:sp>
      <p:sp>
        <p:nvSpPr>
          <p:cNvPr id="14" name="TextBox 13">
            <a:extLst>
              <a:ext uri="{FF2B5EF4-FFF2-40B4-BE49-F238E27FC236}">
                <a16:creationId xmlns:a16="http://schemas.microsoft.com/office/drawing/2014/main" id="{416CD59C-2CF1-7297-300B-68D22FAE899A}"/>
              </a:ext>
            </a:extLst>
          </p:cNvPr>
          <p:cNvSpPr txBox="1"/>
          <p:nvPr/>
        </p:nvSpPr>
        <p:spPr>
          <a:xfrm rot="16200000">
            <a:off x="10416561" y="5096787"/>
            <a:ext cx="1661455" cy="553998"/>
          </a:xfrm>
          <a:prstGeom prst="rect">
            <a:avLst/>
          </a:prstGeom>
          <a:noFill/>
        </p:spPr>
        <p:txBody>
          <a:bodyPr wrap="square" rtlCol="0">
            <a:spAutoFit/>
          </a:bodyPr>
          <a:lstStyle/>
          <a:p>
            <a:r>
              <a:rPr lang="en-US" sz="1000" dirty="0"/>
              <a:t>L. </a:t>
            </a:r>
            <a:r>
              <a:rPr lang="en-US" sz="1000" dirty="0" err="1"/>
              <a:t>Stigelin</a:t>
            </a:r>
            <a:endParaRPr lang="en-US" sz="1000" dirty="0"/>
          </a:p>
          <a:p>
            <a:r>
              <a:rPr lang="en-US" sz="1000" dirty="0"/>
              <a:t>Taken from CAS lecture of H. Damerau, CERN</a:t>
            </a:r>
            <a:endParaRPr lang="en-GB" sz="1000" dirty="0"/>
          </a:p>
        </p:txBody>
      </p:sp>
    </p:spTree>
    <p:extLst>
      <p:ext uri="{BB962C8B-B14F-4D97-AF65-F5344CB8AC3E}">
        <p14:creationId xmlns:p14="http://schemas.microsoft.com/office/powerpoint/2010/main" val="130200030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A071F5-5C9F-0F11-78B8-295F8CDAB7C3}"/>
              </a:ext>
            </a:extLst>
          </p:cNvPr>
          <p:cNvSpPr>
            <a:spLocks noGrp="1"/>
          </p:cNvSpPr>
          <p:nvPr>
            <p:ph type="title"/>
          </p:nvPr>
        </p:nvSpPr>
        <p:spPr>
          <a:xfrm>
            <a:off x="1407268" y="164576"/>
            <a:ext cx="8567637" cy="629095"/>
          </a:xfrm>
        </p:spPr>
        <p:txBody>
          <a:bodyPr/>
          <a:lstStyle/>
          <a:p>
            <a:r>
              <a:rPr lang="en-US" dirty="0"/>
              <a:t>Beam impedances (from mitigation side…)</a:t>
            </a:r>
            <a:endParaRPr lang="en-GB" dirty="0"/>
          </a:p>
        </p:txBody>
      </p:sp>
      <p:sp>
        <p:nvSpPr>
          <p:cNvPr id="5" name="TextBox 4">
            <a:extLst>
              <a:ext uri="{FF2B5EF4-FFF2-40B4-BE49-F238E27FC236}">
                <a16:creationId xmlns:a16="http://schemas.microsoft.com/office/drawing/2014/main" id="{A6F8BAC4-41FF-ED95-2185-EFD00FC64ACC}"/>
              </a:ext>
            </a:extLst>
          </p:cNvPr>
          <p:cNvSpPr txBox="1"/>
          <p:nvPr/>
        </p:nvSpPr>
        <p:spPr>
          <a:xfrm>
            <a:off x="5525637" y="1315683"/>
            <a:ext cx="6374719" cy="1754326"/>
          </a:xfrm>
          <a:prstGeom prst="rect">
            <a:avLst/>
          </a:prstGeom>
          <a:noFill/>
        </p:spPr>
        <p:txBody>
          <a:bodyPr wrap="square" rtlCol="0">
            <a:spAutoFit/>
          </a:bodyPr>
          <a:lstStyle/>
          <a:p>
            <a:pPr marL="285750" indent="-285750">
              <a:buFont typeface="Arial" panose="020B0604020202020204" pitchFamily="34" charset="0"/>
              <a:buChar char="•"/>
            </a:pPr>
            <a:r>
              <a:rPr lang="en-US" dirty="0" err="1"/>
              <a:t>Wakefields</a:t>
            </a:r>
            <a:r>
              <a:rPr lang="en-US" dirty="0"/>
              <a:t> and beam impedances are used to describe EM-interaction of charged particle beams with its environment.</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Moving particles lead to EM-fields trailing behind which impact on the following particles.</a:t>
            </a:r>
            <a:endParaRPr lang="en-GB" dirty="0"/>
          </a:p>
        </p:txBody>
      </p:sp>
      <p:grpSp>
        <p:nvGrpSpPr>
          <p:cNvPr id="17" name="Group 16">
            <a:extLst>
              <a:ext uri="{FF2B5EF4-FFF2-40B4-BE49-F238E27FC236}">
                <a16:creationId xmlns:a16="http://schemas.microsoft.com/office/drawing/2014/main" id="{64FB6519-7037-63C0-A319-5B4CF41752E7}"/>
              </a:ext>
            </a:extLst>
          </p:cNvPr>
          <p:cNvGrpSpPr/>
          <p:nvPr/>
        </p:nvGrpSpPr>
        <p:grpSpPr>
          <a:xfrm>
            <a:off x="223667" y="1078142"/>
            <a:ext cx="5170636" cy="4556508"/>
            <a:chOff x="223667" y="1078142"/>
            <a:chExt cx="5170636" cy="4556508"/>
          </a:xfrm>
        </p:grpSpPr>
        <p:pic>
          <p:nvPicPr>
            <p:cNvPr id="4" name="Picture 3" descr="Diagram&#10;&#10;Description automatically generated">
              <a:extLst>
                <a:ext uri="{FF2B5EF4-FFF2-40B4-BE49-F238E27FC236}">
                  <a16:creationId xmlns:a16="http://schemas.microsoft.com/office/drawing/2014/main" id="{7CCE37E4-FB2F-A98E-9B82-B3FE46211B35}"/>
                </a:ext>
              </a:extLst>
            </p:cNvPr>
            <p:cNvPicPr>
              <a:picLocks noChangeAspect="1"/>
            </p:cNvPicPr>
            <p:nvPr/>
          </p:nvPicPr>
          <p:blipFill>
            <a:blip r:embed="rId3"/>
            <a:stretch>
              <a:fillRect/>
            </a:stretch>
          </p:blipFill>
          <p:spPr>
            <a:xfrm>
              <a:off x="396150" y="1078142"/>
              <a:ext cx="4334480" cy="2438740"/>
            </a:xfrm>
            <a:prstGeom prst="rect">
              <a:avLst/>
            </a:prstGeom>
          </p:spPr>
        </p:pic>
        <p:sp>
          <p:nvSpPr>
            <p:cNvPr id="6" name="TextBox 5">
              <a:extLst>
                <a:ext uri="{FF2B5EF4-FFF2-40B4-BE49-F238E27FC236}">
                  <a16:creationId xmlns:a16="http://schemas.microsoft.com/office/drawing/2014/main" id="{811E79E4-6E51-A272-8B23-149868B38E35}"/>
                </a:ext>
              </a:extLst>
            </p:cNvPr>
            <p:cNvSpPr txBox="1"/>
            <p:nvPr/>
          </p:nvSpPr>
          <p:spPr>
            <a:xfrm>
              <a:off x="223667" y="3603325"/>
              <a:ext cx="5170636" cy="2031325"/>
            </a:xfrm>
            <a:prstGeom prst="rect">
              <a:avLst/>
            </a:prstGeom>
            <a:noFill/>
          </p:spPr>
          <p:txBody>
            <a:bodyPr wrap="square" rtlCol="0">
              <a:spAutoFit/>
            </a:bodyPr>
            <a:lstStyle/>
            <a:p>
              <a:r>
                <a:rPr lang="en-US" dirty="0"/>
                <a:t>Picture from CST indicating a lead charge q1 and a “test charge” q2 following the wake at a distance s.</a:t>
              </a:r>
            </a:p>
            <a:p>
              <a:endParaRPr lang="en-US" dirty="0"/>
            </a:p>
            <a:p>
              <a:r>
                <a:rPr lang="en-US" dirty="0"/>
                <a:t>CST is the program which is most used by our team for wake field calculation.</a:t>
              </a:r>
            </a:p>
            <a:p>
              <a:r>
                <a:rPr lang="en-US" dirty="0"/>
                <a:t>( </a:t>
              </a:r>
              <a:r>
                <a:rPr lang="en-US" dirty="0">
                  <a:hlinkClick r:id="rId4"/>
                </a:rPr>
                <a:t>www.cst.com</a:t>
              </a:r>
              <a:r>
                <a:rPr lang="en-US" dirty="0"/>
                <a:t> )</a:t>
              </a:r>
            </a:p>
          </p:txBody>
        </p:sp>
      </p:grpSp>
      <p:sp>
        <p:nvSpPr>
          <p:cNvPr id="8" name="TextBox 7">
            <a:extLst>
              <a:ext uri="{FF2B5EF4-FFF2-40B4-BE49-F238E27FC236}">
                <a16:creationId xmlns:a16="http://schemas.microsoft.com/office/drawing/2014/main" id="{6E24A1EB-3469-CC61-A80E-BAF7B23A02EE}"/>
              </a:ext>
            </a:extLst>
          </p:cNvPr>
          <p:cNvSpPr txBox="1"/>
          <p:nvPr/>
        </p:nvSpPr>
        <p:spPr>
          <a:xfrm>
            <a:off x="5566786" y="3407355"/>
            <a:ext cx="1465542" cy="369332"/>
          </a:xfrm>
          <a:prstGeom prst="rect">
            <a:avLst/>
          </a:prstGeom>
          <a:noFill/>
        </p:spPr>
        <p:txBody>
          <a:bodyPr wrap="square" rtlCol="0">
            <a:spAutoFit/>
          </a:bodyPr>
          <a:lstStyle/>
          <a:p>
            <a:r>
              <a:rPr lang="en-US" dirty="0" err="1"/>
              <a:t>wakefields</a:t>
            </a:r>
            <a:r>
              <a:rPr lang="en-US" dirty="0"/>
              <a:t> </a:t>
            </a:r>
            <a:endParaRPr lang="en-GB" dirty="0"/>
          </a:p>
        </p:txBody>
      </p:sp>
      <p:sp>
        <p:nvSpPr>
          <p:cNvPr id="9" name="TextBox 8">
            <a:extLst>
              <a:ext uri="{FF2B5EF4-FFF2-40B4-BE49-F238E27FC236}">
                <a16:creationId xmlns:a16="http://schemas.microsoft.com/office/drawing/2014/main" id="{814C9CED-663A-1963-DDB5-B25BB0E9E5EC}"/>
              </a:ext>
            </a:extLst>
          </p:cNvPr>
          <p:cNvSpPr txBox="1"/>
          <p:nvPr/>
        </p:nvSpPr>
        <p:spPr>
          <a:xfrm>
            <a:off x="8070727" y="3407355"/>
            <a:ext cx="1817836" cy="369332"/>
          </a:xfrm>
          <a:prstGeom prst="rect">
            <a:avLst/>
          </a:prstGeom>
          <a:noFill/>
        </p:spPr>
        <p:txBody>
          <a:bodyPr wrap="square" rtlCol="0">
            <a:spAutoFit/>
          </a:bodyPr>
          <a:lstStyle/>
          <a:p>
            <a:r>
              <a:rPr lang="en-US" dirty="0"/>
              <a:t>wake potentials </a:t>
            </a:r>
            <a:endParaRPr lang="en-GB" dirty="0"/>
          </a:p>
        </p:txBody>
      </p:sp>
      <p:sp>
        <p:nvSpPr>
          <p:cNvPr id="10" name="TextBox 9">
            <a:extLst>
              <a:ext uri="{FF2B5EF4-FFF2-40B4-BE49-F238E27FC236}">
                <a16:creationId xmlns:a16="http://schemas.microsoft.com/office/drawing/2014/main" id="{42B0205D-AF59-8353-B835-7E5B72958494}"/>
              </a:ext>
            </a:extLst>
          </p:cNvPr>
          <p:cNvSpPr txBox="1"/>
          <p:nvPr/>
        </p:nvSpPr>
        <p:spPr>
          <a:xfrm>
            <a:off x="9213528" y="3986579"/>
            <a:ext cx="2375905" cy="369332"/>
          </a:xfrm>
          <a:prstGeom prst="rect">
            <a:avLst/>
          </a:prstGeom>
          <a:noFill/>
        </p:spPr>
        <p:txBody>
          <a:bodyPr wrap="square" rtlCol="0">
            <a:spAutoFit/>
          </a:bodyPr>
          <a:lstStyle/>
          <a:p>
            <a:r>
              <a:rPr lang="en-US" dirty="0"/>
              <a:t>beam impedance</a:t>
            </a:r>
            <a:endParaRPr lang="en-GB" dirty="0"/>
          </a:p>
        </p:txBody>
      </p:sp>
      <p:grpSp>
        <p:nvGrpSpPr>
          <p:cNvPr id="13" name="Group 12">
            <a:extLst>
              <a:ext uri="{FF2B5EF4-FFF2-40B4-BE49-F238E27FC236}">
                <a16:creationId xmlns:a16="http://schemas.microsoft.com/office/drawing/2014/main" id="{F0276082-3C8A-065A-8737-C2173B43E50A}"/>
              </a:ext>
            </a:extLst>
          </p:cNvPr>
          <p:cNvGrpSpPr/>
          <p:nvPr/>
        </p:nvGrpSpPr>
        <p:grpSpPr>
          <a:xfrm>
            <a:off x="6180634" y="3900379"/>
            <a:ext cx="2986834" cy="1018247"/>
            <a:chOff x="5683753" y="4749617"/>
            <a:chExt cx="1677496" cy="1018247"/>
          </a:xfrm>
        </p:grpSpPr>
        <p:sp>
          <p:nvSpPr>
            <p:cNvPr id="11" name="Arrow: Right 10">
              <a:extLst>
                <a:ext uri="{FF2B5EF4-FFF2-40B4-BE49-F238E27FC236}">
                  <a16:creationId xmlns:a16="http://schemas.microsoft.com/office/drawing/2014/main" id="{29D1E229-97A6-3F6B-DC23-2FEB8521A7E3}"/>
                </a:ext>
              </a:extLst>
            </p:cNvPr>
            <p:cNvSpPr/>
            <p:nvPr/>
          </p:nvSpPr>
          <p:spPr bwMode="auto">
            <a:xfrm>
              <a:off x="5683753" y="4749617"/>
              <a:ext cx="1677496" cy="55916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2" name="TextBox 11">
              <a:extLst>
                <a:ext uri="{FF2B5EF4-FFF2-40B4-BE49-F238E27FC236}">
                  <a16:creationId xmlns:a16="http://schemas.microsoft.com/office/drawing/2014/main" id="{BAF5D1CE-1175-7702-09F5-D30B86882914}"/>
                </a:ext>
              </a:extLst>
            </p:cNvPr>
            <p:cNvSpPr txBox="1"/>
            <p:nvPr/>
          </p:nvSpPr>
          <p:spPr>
            <a:xfrm>
              <a:off x="5807962" y="4844534"/>
              <a:ext cx="1238655" cy="923330"/>
            </a:xfrm>
            <a:prstGeom prst="rect">
              <a:avLst/>
            </a:prstGeom>
            <a:noFill/>
          </p:spPr>
          <p:txBody>
            <a:bodyPr wrap="square" rtlCol="0">
              <a:spAutoFit/>
            </a:bodyPr>
            <a:lstStyle/>
            <a:p>
              <a:r>
                <a:rPr lang="en-US" dirty="0">
                  <a:solidFill>
                    <a:schemeClr val="bg1"/>
                  </a:solidFill>
                </a:rPr>
                <a:t>Fourier transform to</a:t>
              </a:r>
              <a:endParaRPr lang="en-GB" dirty="0">
                <a:solidFill>
                  <a:schemeClr val="bg1"/>
                </a:solidFill>
              </a:endParaRPr>
            </a:p>
          </p:txBody>
        </p:sp>
      </p:grpSp>
      <p:grpSp>
        <p:nvGrpSpPr>
          <p:cNvPr id="14" name="Group 13">
            <a:extLst>
              <a:ext uri="{FF2B5EF4-FFF2-40B4-BE49-F238E27FC236}">
                <a16:creationId xmlns:a16="http://schemas.microsoft.com/office/drawing/2014/main" id="{49880567-C086-EE09-9C45-92A13E13E0C8}"/>
              </a:ext>
            </a:extLst>
          </p:cNvPr>
          <p:cNvGrpSpPr/>
          <p:nvPr/>
        </p:nvGrpSpPr>
        <p:grpSpPr>
          <a:xfrm>
            <a:off x="6834976" y="3312438"/>
            <a:ext cx="1187101" cy="559166"/>
            <a:chOff x="5683753" y="4749617"/>
            <a:chExt cx="1677496" cy="559166"/>
          </a:xfrm>
        </p:grpSpPr>
        <p:sp>
          <p:nvSpPr>
            <p:cNvPr id="15" name="Arrow: Right 14">
              <a:extLst>
                <a:ext uri="{FF2B5EF4-FFF2-40B4-BE49-F238E27FC236}">
                  <a16:creationId xmlns:a16="http://schemas.microsoft.com/office/drawing/2014/main" id="{00EE0721-90F0-4562-E564-DAAD3A7F0AD9}"/>
                </a:ext>
              </a:extLst>
            </p:cNvPr>
            <p:cNvSpPr/>
            <p:nvPr/>
          </p:nvSpPr>
          <p:spPr bwMode="auto">
            <a:xfrm>
              <a:off x="5683753" y="4749617"/>
              <a:ext cx="1677496" cy="55916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TextBox 15">
              <a:extLst>
                <a:ext uri="{FF2B5EF4-FFF2-40B4-BE49-F238E27FC236}">
                  <a16:creationId xmlns:a16="http://schemas.microsoft.com/office/drawing/2014/main" id="{5A0512FD-13DE-FD1B-6E6F-0CE4C9D5EA3F}"/>
                </a:ext>
              </a:extLst>
            </p:cNvPr>
            <p:cNvSpPr txBox="1"/>
            <p:nvPr/>
          </p:nvSpPr>
          <p:spPr>
            <a:xfrm>
              <a:off x="5807962" y="4844534"/>
              <a:ext cx="1238655" cy="369332"/>
            </a:xfrm>
            <a:prstGeom prst="rect">
              <a:avLst/>
            </a:prstGeom>
            <a:noFill/>
          </p:spPr>
          <p:txBody>
            <a:bodyPr wrap="square" rtlCol="0">
              <a:spAutoFit/>
            </a:bodyPr>
            <a:lstStyle/>
            <a:p>
              <a:r>
                <a:rPr lang="en-US" dirty="0">
                  <a:solidFill>
                    <a:schemeClr val="bg1"/>
                  </a:solidFill>
                </a:rPr>
                <a:t>lead to</a:t>
              </a:r>
              <a:endParaRPr lang="en-GB" dirty="0">
                <a:solidFill>
                  <a:schemeClr val="bg1"/>
                </a:solidFill>
              </a:endParaRPr>
            </a:p>
          </p:txBody>
        </p:sp>
      </p:grpSp>
      <p:sp>
        <p:nvSpPr>
          <p:cNvPr id="18" name="Rectangle 17">
            <a:extLst>
              <a:ext uri="{FF2B5EF4-FFF2-40B4-BE49-F238E27FC236}">
                <a16:creationId xmlns:a16="http://schemas.microsoft.com/office/drawing/2014/main" id="{707B2B9B-E34E-0CD0-1EC2-E4646887A980}"/>
              </a:ext>
            </a:extLst>
          </p:cNvPr>
          <p:cNvSpPr/>
          <p:nvPr/>
        </p:nvSpPr>
        <p:spPr bwMode="auto">
          <a:xfrm>
            <a:off x="110247" y="1078141"/>
            <a:ext cx="5170636" cy="4648207"/>
          </a:xfrm>
          <a:prstGeom prst="rect">
            <a:avLst/>
          </a:prstGeom>
          <a:noFill/>
          <a:ln w="38100" cap="flat" cmpd="sng" algn="ctr">
            <a:solidFill>
              <a:schemeClr val="accent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2" name="Group 21">
            <a:extLst>
              <a:ext uri="{FF2B5EF4-FFF2-40B4-BE49-F238E27FC236}">
                <a16:creationId xmlns:a16="http://schemas.microsoft.com/office/drawing/2014/main" id="{F4590AE5-73A6-2BBA-4138-EED87CACEDDA}"/>
              </a:ext>
            </a:extLst>
          </p:cNvPr>
          <p:cNvGrpSpPr/>
          <p:nvPr/>
        </p:nvGrpSpPr>
        <p:grpSpPr>
          <a:xfrm>
            <a:off x="5525637" y="4788174"/>
            <a:ext cx="5573770" cy="924705"/>
            <a:chOff x="5525637" y="4788174"/>
            <a:chExt cx="5573770" cy="924705"/>
          </a:xfrm>
        </p:grpSpPr>
        <p:pic>
          <p:nvPicPr>
            <p:cNvPr id="20" name="Picture 19" descr="A picture containing text&#10;&#10;Description automatically generated">
              <a:extLst>
                <a:ext uri="{FF2B5EF4-FFF2-40B4-BE49-F238E27FC236}">
                  <a16:creationId xmlns:a16="http://schemas.microsoft.com/office/drawing/2014/main" id="{D94074EE-00B4-8435-A804-041E1729029B}"/>
                </a:ext>
              </a:extLst>
            </p:cNvPr>
            <p:cNvPicPr>
              <a:picLocks noChangeAspect="1"/>
            </p:cNvPicPr>
            <p:nvPr/>
          </p:nvPicPr>
          <p:blipFill>
            <a:blip r:embed="rId5"/>
            <a:stretch>
              <a:fillRect/>
            </a:stretch>
          </p:blipFill>
          <p:spPr>
            <a:xfrm>
              <a:off x="5525637" y="4788174"/>
              <a:ext cx="5573770" cy="811044"/>
            </a:xfrm>
            <a:prstGeom prst="rect">
              <a:avLst/>
            </a:prstGeom>
          </p:spPr>
        </p:pic>
        <p:sp>
          <p:nvSpPr>
            <p:cNvPr id="21" name="TextBox 20">
              <a:extLst>
                <a:ext uri="{FF2B5EF4-FFF2-40B4-BE49-F238E27FC236}">
                  <a16:creationId xmlns:a16="http://schemas.microsoft.com/office/drawing/2014/main" id="{000E0D3F-39D5-5935-460B-D109A36BD69E}"/>
                </a:ext>
              </a:extLst>
            </p:cNvPr>
            <p:cNvSpPr txBox="1"/>
            <p:nvPr/>
          </p:nvSpPr>
          <p:spPr>
            <a:xfrm>
              <a:off x="5651782" y="5466658"/>
              <a:ext cx="4837890" cy="246221"/>
            </a:xfrm>
            <a:prstGeom prst="rect">
              <a:avLst/>
            </a:prstGeom>
            <a:noFill/>
          </p:spPr>
          <p:txBody>
            <a:bodyPr wrap="square" rtlCol="0">
              <a:spAutoFit/>
            </a:bodyPr>
            <a:lstStyle/>
            <a:p>
              <a:r>
                <a:rPr lang="en-US" sz="1000" dirty="0"/>
                <a:t>Wake potential calculation from CST</a:t>
              </a:r>
              <a:endParaRPr lang="en-GB" sz="1000" dirty="0"/>
            </a:p>
          </p:txBody>
        </p:sp>
      </p:grpSp>
      <p:sp>
        <p:nvSpPr>
          <p:cNvPr id="27" name="TextBox 26">
            <a:extLst>
              <a:ext uri="{FF2B5EF4-FFF2-40B4-BE49-F238E27FC236}">
                <a16:creationId xmlns:a16="http://schemas.microsoft.com/office/drawing/2014/main" id="{EF66F7D2-8A51-0677-8C36-F0EA0636893E}"/>
              </a:ext>
            </a:extLst>
          </p:cNvPr>
          <p:cNvSpPr txBox="1"/>
          <p:nvPr/>
        </p:nvSpPr>
        <p:spPr>
          <a:xfrm>
            <a:off x="556413" y="5926426"/>
            <a:ext cx="4837890" cy="400110"/>
          </a:xfrm>
          <a:prstGeom prst="rect">
            <a:avLst/>
          </a:prstGeom>
          <a:noFill/>
        </p:spPr>
        <p:txBody>
          <a:bodyPr wrap="square" rtlCol="0">
            <a:spAutoFit/>
          </a:bodyPr>
          <a:lstStyle/>
          <a:p>
            <a:r>
              <a:rPr lang="en-US" sz="1000" dirty="0"/>
              <a:t>Derivation e.g. in </a:t>
            </a:r>
            <a:r>
              <a:rPr lang="en-US" sz="1000" dirty="0" err="1"/>
              <a:t>Zotter</a:t>
            </a:r>
            <a:r>
              <a:rPr lang="en-US" sz="1000" dirty="0"/>
              <a:t> &amp; </a:t>
            </a:r>
            <a:r>
              <a:rPr lang="en-US" sz="1000" dirty="0" err="1"/>
              <a:t>Kheifets</a:t>
            </a:r>
            <a:r>
              <a:rPr lang="en-US" sz="1000" dirty="0"/>
              <a:t> Impedances and Wakes in High Energy Particle Accelerators, World Scientific, 1998 </a:t>
            </a:r>
            <a:endParaRPr lang="en-GB" sz="1000" dirty="0"/>
          </a:p>
        </p:txBody>
      </p:sp>
      <p:sp>
        <p:nvSpPr>
          <p:cNvPr id="28" name="TextBox 27">
            <a:extLst>
              <a:ext uri="{FF2B5EF4-FFF2-40B4-BE49-F238E27FC236}">
                <a16:creationId xmlns:a16="http://schemas.microsoft.com/office/drawing/2014/main" id="{98AF55B5-0A67-9F0E-692F-AEDE0B9BC582}"/>
              </a:ext>
            </a:extLst>
          </p:cNvPr>
          <p:cNvSpPr txBox="1"/>
          <p:nvPr/>
        </p:nvSpPr>
        <p:spPr>
          <a:xfrm>
            <a:off x="6261517" y="5875742"/>
            <a:ext cx="4837890" cy="246221"/>
          </a:xfrm>
          <a:prstGeom prst="rect">
            <a:avLst/>
          </a:prstGeom>
          <a:noFill/>
        </p:spPr>
        <p:txBody>
          <a:bodyPr wrap="square" rtlCol="0">
            <a:spAutoFit/>
          </a:bodyPr>
          <a:lstStyle/>
          <a:p>
            <a:r>
              <a:rPr lang="en-US" sz="1000" dirty="0"/>
              <a:t>Very good explanations by of M. Migliorati at JUAS lectures!</a:t>
            </a:r>
            <a:endParaRPr lang="en-GB" sz="1000" dirty="0"/>
          </a:p>
        </p:txBody>
      </p:sp>
    </p:spTree>
    <p:extLst>
      <p:ext uri="{BB962C8B-B14F-4D97-AF65-F5344CB8AC3E}">
        <p14:creationId xmlns:p14="http://schemas.microsoft.com/office/powerpoint/2010/main" val="384944810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Dispersion (1/3)</a:t>
            </a:r>
            <a:endParaRPr lang="en-GB" dirty="0"/>
          </a:p>
        </p:txBody>
      </p:sp>
      <p:sp>
        <p:nvSpPr>
          <p:cNvPr id="3" name="TextBox 2">
            <a:extLst>
              <a:ext uri="{FF2B5EF4-FFF2-40B4-BE49-F238E27FC236}">
                <a16:creationId xmlns:a16="http://schemas.microsoft.com/office/drawing/2014/main" id="{74DF0E49-76E3-4409-B843-DA643DB2C287}"/>
              </a:ext>
            </a:extLst>
          </p:cNvPr>
          <p:cNvSpPr txBox="1"/>
          <p:nvPr/>
        </p:nvSpPr>
        <p:spPr>
          <a:xfrm>
            <a:off x="719300" y="1191736"/>
            <a:ext cx="11214260" cy="646331"/>
          </a:xfrm>
          <a:prstGeom prst="rect">
            <a:avLst/>
          </a:prstGeom>
          <a:noFill/>
        </p:spPr>
        <p:txBody>
          <a:bodyPr wrap="square" rtlCol="0">
            <a:spAutoFit/>
          </a:bodyPr>
          <a:lstStyle/>
          <a:p>
            <a:pPr marL="285750" indent="-285750">
              <a:buFont typeface="Arial" panose="020B0604020202020204" pitchFamily="34" charset="0"/>
              <a:buChar char="•"/>
            </a:pPr>
            <a:r>
              <a:rPr lang="en-US" i="1" dirty="0">
                <a:solidFill>
                  <a:srgbClr val="C00000"/>
                </a:solidFill>
              </a:rPr>
              <a:t>Dispersion</a:t>
            </a:r>
            <a:r>
              <a:rPr lang="en-US" dirty="0">
                <a:solidFill>
                  <a:srgbClr val="C00000"/>
                </a:solidFill>
              </a:rPr>
              <a:t> generally denotes frequency dependent </a:t>
            </a:r>
            <a:r>
              <a:rPr lang="en-US" dirty="0" err="1">
                <a:solidFill>
                  <a:srgbClr val="C00000"/>
                </a:solidFill>
              </a:rPr>
              <a:t>behaviour</a:t>
            </a:r>
            <a:r>
              <a:rPr lang="en-US" dirty="0"/>
              <a:t>.</a:t>
            </a:r>
            <a:br>
              <a:rPr lang="en-US" dirty="0"/>
            </a:br>
            <a:r>
              <a:rPr lang="en-US" dirty="0"/>
              <a:t>Best known example is dispersive media, changing its characteristics as a function of frequency. </a:t>
            </a:r>
          </a:p>
        </p:txBody>
      </p:sp>
      <p:sp>
        <p:nvSpPr>
          <p:cNvPr id="12" name="TextBox 11">
            <a:extLst>
              <a:ext uri="{FF2B5EF4-FFF2-40B4-BE49-F238E27FC236}">
                <a16:creationId xmlns:a16="http://schemas.microsoft.com/office/drawing/2014/main" id="{7E0F810A-306A-433D-AD21-D26B96A63A62}"/>
              </a:ext>
            </a:extLst>
          </p:cNvPr>
          <p:cNvSpPr txBox="1"/>
          <p:nvPr/>
        </p:nvSpPr>
        <p:spPr>
          <a:xfrm>
            <a:off x="6211216" y="3579795"/>
            <a:ext cx="4070929" cy="646331"/>
          </a:xfrm>
          <a:prstGeom prst="rect">
            <a:avLst/>
          </a:prstGeom>
          <a:noFill/>
          <a:ln w="28575">
            <a:solidFill>
              <a:srgbClr val="C00000"/>
            </a:solidFill>
          </a:ln>
        </p:spPr>
        <p:txBody>
          <a:bodyPr wrap="square">
            <a:spAutoFit/>
          </a:bodyPr>
          <a:lstStyle/>
          <a:p>
            <a:r>
              <a:rPr lang="en-US" dirty="0"/>
              <a:t>Transmission lines and waveguides also show dispersive </a:t>
            </a:r>
            <a:r>
              <a:rPr lang="en-US" dirty="0" err="1"/>
              <a:t>behaviour</a:t>
            </a:r>
            <a:r>
              <a:rPr lang="en-US" dirty="0"/>
              <a:t>.</a:t>
            </a:r>
            <a:endParaRPr lang="en-GB" dirty="0"/>
          </a:p>
        </p:txBody>
      </p:sp>
      <p:grpSp>
        <p:nvGrpSpPr>
          <p:cNvPr id="23" name="Group 22">
            <a:extLst>
              <a:ext uri="{FF2B5EF4-FFF2-40B4-BE49-F238E27FC236}">
                <a16:creationId xmlns:a16="http://schemas.microsoft.com/office/drawing/2014/main" id="{56CBF66A-C87A-4722-B4C5-87CAE8DAA36E}"/>
              </a:ext>
            </a:extLst>
          </p:cNvPr>
          <p:cNvGrpSpPr/>
          <p:nvPr/>
        </p:nvGrpSpPr>
        <p:grpSpPr>
          <a:xfrm>
            <a:off x="988136" y="2046420"/>
            <a:ext cx="4685409" cy="4271119"/>
            <a:chOff x="988136" y="2046420"/>
            <a:chExt cx="4685409" cy="4271119"/>
          </a:xfrm>
        </p:grpSpPr>
        <p:sp>
          <p:nvSpPr>
            <p:cNvPr id="10" name="TextBox 9">
              <a:extLst>
                <a:ext uri="{FF2B5EF4-FFF2-40B4-BE49-F238E27FC236}">
                  <a16:creationId xmlns:a16="http://schemas.microsoft.com/office/drawing/2014/main" id="{BEB3A470-9533-4043-BE33-DE13D2D3AF14}"/>
                </a:ext>
              </a:extLst>
            </p:cNvPr>
            <p:cNvSpPr txBox="1"/>
            <p:nvPr/>
          </p:nvSpPr>
          <p:spPr>
            <a:xfrm>
              <a:off x="988136" y="6040540"/>
              <a:ext cx="3072400" cy="276999"/>
            </a:xfrm>
            <a:prstGeom prst="rect">
              <a:avLst/>
            </a:prstGeom>
            <a:noFill/>
          </p:spPr>
          <p:txBody>
            <a:bodyPr wrap="square" rtlCol="0">
              <a:spAutoFit/>
            </a:bodyPr>
            <a:lstStyle/>
            <a:p>
              <a:r>
                <a:rPr lang="en-US" sz="1200" dirty="0"/>
                <a:t>Source: </a:t>
              </a:r>
              <a:r>
                <a:rPr lang="en-US" sz="1200" i="1" dirty="0" err="1"/>
                <a:t>Ferroxcube</a:t>
              </a:r>
              <a:r>
                <a:rPr lang="en-US" sz="1200" i="1" dirty="0"/>
                <a:t> Data Handbook</a:t>
              </a:r>
              <a:endParaRPr lang="en-GB" sz="1200" i="1" dirty="0"/>
            </a:p>
          </p:txBody>
        </p:sp>
        <p:pic>
          <p:nvPicPr>
            <p:cNvPr id="14" name="Picture 13" descr="Chart, diagram&#10;&#10;Description automatically generated">
              <a:extLst>
                <a:ext uri="{FF2B5EF4-FFF2-40B4-BE49-F238E27FC236}">
                  <a16:creationId xmlns:a16="http://schemas.microsoft.com/office/drawing/2014/main" id="{4F22F0C2-AAD5-42D6-960D-77CADED65B1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41755" y="2046420"/>
              <a:ext cx="4531790" cy="3713082"/>
            </a:xfrm>
            <a:prstGeom prst="rect">
              <a:avLst/>
            </a:prstGeom>
          </p:spPr>
        </p:pic>
        <p:pic>
          <p:nvPicPr>
            <p:cNvPr id="22" name="Picture 21" descr="Text, letter&#10;&#10;Description automatically generated">
              <a:extLst>
                <a:ext uri="{FF2B5EF4-FFF2-40B4-BE49-F238E27FC236}">
                  <a16:creationId xmlns:a16="http://schemas.microsoft.com/office/drawing/2014/main" id="{4313FA6C-24DF-4B40-B861-98078C1BFBDF}"/>
                </a:ext>
              </a:extLst>
            </p:cNvPr>
            <p:cNvPicPr>
              <a:picLocks noChangeAspect="1"/>
            </p:cNvPicPr>
            <p:nvPr/>
          </p:nvPicPr>
          <p:blipFill rotWithShape="1">
            <a:blip r:embed="rId4">
              <a:extLst>
                <a:ext uri="{28A0092B-C50C-407E-A947-70E740481C1C}">
                  <a14:useLocalDpi xmlns:a14="http://schemas.microsoft.com/office/drawing/2010/main" val="0"/>
                </a:ext>
              </a:extLst>
            </a:blip>
            <a:srcRect l="74497" t="57434" r="6879" b="11711"/>
            <a:stretch/>
          </p:blipFill>
          <p:spPr>
            <a:xfrm>
              <a:off x="1218565" y="2594863"/>
              <a:ext cx="230430" cy="192024"/>
            </a:xfrm>
            <a:prstGeom prst="rect">
              <a:avLst/>
            </a:prstGeom>
          </p:spPr>
        </p:pic>
      </p:grpSp>
      <p:grpSp>
        <p:nvGrpSpPr>
          <p:cNvPr id="25" name="Group 24">
            <a:extLst>
              <a:ext uri="{FF2B5EF4-FFF2-40B4-BE49-F238E27FC236}">
                <a16:creationId xmlns:a16="http://schemas.microsoft.com/office/drawing/2014/main" id="{AB901BF7-590C-401B-BDB8-0E0F45B681E7}"/>
              </a:ext>
            </a:extLst>
          </p:cNvPr>
          <p:cNvGrpSpPr/>
          <p:nvPr/>
        </p:nvGrpSpPr>
        <p:grpSpPr>
          <a:xfrm>
            <a:off x="6096000" y="2236132"/>
            <a:ext cx="2649946" cy="888887"/>
            <a:chOff x="6249619" y="2185130"/>
            <a:chExt cx="2649946" cy="888887"/>
          </a:xfrm>
        </p:grpSpPr>
        <p:pic>
          <p:nvPicPr>
            <p:cNvPr id="21" name="Picture 20" descr="Text, letter&#10;&#10;Description automatically generated">
              <a:extLst>
                <a:ext uri="{FF2B5EF4-FFF2-40B4-BE49-F238E27FC236}">
                  <a16:creationId xmlns:a16="http://schemas.microsoft.com/office/drawing/2014/main" id="{DEF5708A-8468-440E-9D52-99A42B07D75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364835" y="2185130"/>
              <a:ext cx="1190555" cy="598842"/>
            </a:xfrm>
            <a:prstGeom prst="rect">
              <a:avLst/>
            </a:prstGeom>
            <a:ln w="28575">
              <a:solidFill>
                <a:srgbClr val="C00000"/>
              </a:solidFill>
            </a:ln>
          </p:spPr>
        </p:pic>
        <p:sp>
          <p:nvSpPr>
            <p:cNvPr id="24" name="TextBox 23">
              <a:extLst>
                <a:ext uri="{FF2B5EF4-FFF2-40B4-BE49-F238E27FC236}">
                  <a16:creationId xmlns:a16="http://schemas.microsoft.com/office/drawing/2014/main" id="{BB7CE0B3-9EB9-4F0A-A97F-62B6D52BF8D3}"/>
                </a:ext>
              </a:extLst>
            </p:cNvPr>
            <p:cNvSpPr txBox="1"/>
            <p:nvPr/>
          </p:nvSpPr>
          <p:spPr>
            <a:xfrm>
              <a:off x="6249619" y="2735463"/>
              <a:ext cx="2649946" cy="338554"/>
            </a:xfrm>
            <a:prstGeom prst="rect">
              <a:avLst/>
            </a:prstGeom>
            <a:noFill/>
          </p:spPr>
          <p:txBody>
            <a:bodyPr wrap="square" rtlCol="0">
              <a:spAutoFit/>
            </a:bodyPr>
            <a:lstStyle/>
            <a:p>
              <a:r>
                <a:rPr lang="en-US" sz="1600" i="1" dirty="0">
                  <a:solidFill>
                    <a:srgbClr val="C00000"/>
                  </a:solidFill>
                </a:rPr>
                <a:t>magnetic loss tangent</a:t>
              </a:r>
              <a:endParaRPr lang="en-GB" sz="1600" i="1" dirty="0">
                <a:solidFill>
                  <a:srgbClr val="C00000"/>
                </a:solidFill>
              </a:endParaRPr>
            </a:p>
          </p:txBody>
        </p:sp>
      </p:grpSp>
    </p:spTree>
    <p:extLst>
      <p:ext uri="{BB962C8B-B14F-4D97-AF65-F5344CB8AC3E}">
        <p14:creationId xmlns:p14="http://schemas.microsoft.com/office/powerpoint/2010/main" val="22223929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animEffect transition="in" filter="fade">
                                      <p:cBhvr>
                                        <p:cTn id="7" dur="500"/>
                                        <p:tgtEl>
                                          <p:spTgt spid="2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Effect transition="in" filter="fade">
                                      <p:cBhvr>
                                        <p:cTn id="12"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A83677-A18B-84B2-56B8-9EB8B89E0D3A}"/>
              </a:ext>
            </a:extLst>
          </p:cNvPr>
          <p:cNvSpPr txBox="1"/>
          <p:nvPr/>
        </p:nvSpPr>
        <p:spPr>
          <a:xfrm>
            <a:off x="369977" y="1250832"/>
            <a:ext cx="10589853" cy="1200329"/>
          </a:xfrm>
          <a:prstGeom prst="rect">
            <a:avLst/>
          </a:prstGeom>
          <a:noFill/>
        </p:spPr>
        <p:txBody>
          <a:bodyPr wrap="square" rtlCol="0">
            <a:spAutoFit/>
          </a:bodyPr>
          <a:lstStyle/>
          <a:p>
            <a:pPr marL="285750" indent="-285750">
              <a:buFont typeface="Arial" panose="020B0604020202020204" pitchFamily="34" charset="0"/>
              <a:buChar char="•"/>
            </a:pPr>
            <a:r>
              <a:rPr lang="en-US" dirty="0"/>
              <a:t>Beam impedances are problematic since they can cause performance limitations in (mostly circular) accelerators.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For example: contribution to beam instabilities (see talk of B. Salvant during 1</a:t>
            </a:r>
            <a:r>
              <a:rPr lang="en-US" baseline="30000" dirty="0"/>
              <a:t>st</a:t>
            </a:r>
            <a:r>
              <a:rPr lang="en-US" dirty="0"/>
              <a:t> JUAS lectures). </a:t>
            </a:r>
            <a:endParaRPr lang="en-GB" dirty="0"/>
          </a:p>
        </p:txBody>
      </p:sp>
      <p:sp>
        <p:nvSpPr>
          <p:cNvPr id="3" name="TextBox 2">
            <a:extLst>
              <a:ext uri="{FF2B5EF4-FFF2-40B4-BE49-F238E27FC236}">
                <a16:creationId xmlns:a16="http://schemas.microsoft.com/office/drawing/2014/main" id="{CA1C95EF-39AD-FA1E-DCB7-F4B1B877CAF1}"/>
              </a:ext>
            </a:extLst>
          </p:cNvPr>
          <p:cNvSpPr txBox="1"/>
          <p:nvPr/>
        </p:nvSpPr>
        <p:spPr>
          <a:xfrm>
            <a:off x="985734" y="2723744"/>
            <a:ext cx="9747115" cy="923330"/>
          </a:xfrm>
          <a:prstGeom prst="rect">
            <a:avLst/>
          </a:prstGeom>
          <a:noFill/>
        </p:spPr>
        <p:txBody>
          <a:bodyPr wrap="square" rtlCol="0">
            <a:spAutoFit/>
          </a:bodyPr>
          <a:lstStyle/>
          <a:p>
            <a:pPr algn="ctr"/>
            <a:r>
              <a:rPr lang="en-US" dirty="0">
                <a:solidFill>
                  <a:srgbClr val="C00000"/>
                </a:solidFill>
              </a:rPr>
              <a:t>Charged particle beam generates EM-fields at any cross-sectional change of the vacuum pipe. Therefore, all elements which interrupt the smooth beam pipe gives a contribution to beam impedance and potentially needs to be mitigated.</a:t>
            </a:r>
            <a:endParaRPr lang="en-GB" dirty="0">
              <a:solidFill>
                <a:srgbClr val="C00000"/>
              </a:solidFill>
            </a:endParaRPr>
          </a:p>
        </p:txBody>
      </p:sp>
      <p:grpSp>
        <p:nvGrpSpPr>
          <p:cNvPr id="13" name="Group 12">
            <a:extLst>
              <a:ext uri="{FF2B5EF4-FFF2-40B4-BE49-F238E27FC236}">
                <a16:creationId xmlns:a16="http://schemas.microsoft.com/office/drawing/2014/main" id="{AB668E6C-58C5-8D9A-0F8E-CF6E858D80BE}"/>
              </a:ext>
            </a:extLst>
          </p:cNvPr>
          <p:cNvGrpSpPr/>
          <p:nvPr/>
        </p:nvGrpSpPr>
        <p:grpSpPr>
          <a:xfrm>
            <a:off x="590154" y="3562577"/>
            <a:ext cx="3019930" cy="2569820"/>
            <a:chOff x="340045" y="3610588"/>
            <a:chExt cx="3019930" cy="2569820"/>
          </a:xfrm>
        </p:grpSpPr>
        <p:pic>
          <p:nvPicPr>
            <p:cNvPr id="11" name="Picture 10" descr="A picture containing appliance&#10;&#10;Description automatically generated">
              <a:extLst>
                <a:ext uri="{FF2B5EF4-FFF2-40B4-BE49-F238E27FC236}">
                  <a16:creationId xmlns:a16="http://schemas.microsoft.com/office/drawing/2014/main" id="{546DFCAF-4D9E-932C-B5A4-6C320BB2EEF3}"/>
                </a:ext>
              </a:extLst>
            </p:cNvPr>
            <p:cNvPicPr>
              <a:picLocks noChangeAspect="1"/>
            </p:cNvPicPr>
            <p:nvPr/>
          </p:nvPicPr>
          <p:blipFill>
            <a:blip r:embed="rId3"/>
            <a:stretch>
              <a:fillRect/>
            </a:stretch>
          </p:blipFill>
          <p:spPr>
            <a:xfrm>
              <a:off x="590154" y="3610588"/>
              <a:ext cx="2769821" cy="2569820"/>
            </a:xfrm>
            <a:prstGeom prst="rect">
              <a:avLst/>
            </a:prstGeom>
          </p:spPr>
        </p:pic>
        <p:sp>
          <p:nvSpPr>
            <p:cNvPr id="12" name="TextBox 11">
              <a:extLst>
                <a:ext uri="{FF2B5EF4-FFF2-40B4-BE49-F238E27FC236}">
                  <a16:creationId xmlns:a16="http://schemas.microsoft.com/office/drawing/2014/main" id="{00DA4962-B2CC-1DC5-E6FD-5FD4825F0EA6}"/>
                </a:ext>
              </a:extLst>
            </p:cNvPr>
            <p:cNvSpPr txBox="1"/>
            <p:nvPr/>
          </p:nvSpPr>
          <p:spPr>
            <a:xfrm>
              <a:off x="340045" y="3943387"/>
              <a:ext cx="2256817" cy="369332"/>
            </a:xfrm>
            <a:prstGeom prst="rect">
              <a:avLst/>
            </a:prstGeom>
            <a:noFill/>
          </p:spPr>
          <p:txBody>
            <a:bodyPr wrap="square" rtlCol="0">
              <a:spAutoFit/>
            </a:bodyPr>
            <a:lstStyle/>
            <a:p>
              <a:r>
                <a:rPr lang="en-US" dirty="0"/>
                <a:t>Example: SPS valve</a:t>
              </a:r>
              <a:endParaRPr lang="en-GB" dirty="0"/>
            </a:p>
          </p:txBody>
        </p:sp>
      </p:grpSp>
      <p:grpSp>
        <p:nvGrpSpPr>
          <p:cNvPr id="16" name="Group 15">
            <a:extLst>
              <a:ext uri="{FF2B5EF4-FFF2-40B4-BE49-F238E27FC236}">
                <a16:creationId xmlns:a16="http://schemas.microsoft.com/office/drawing/2014/main" id="{A02E16AD-B9D0-264E-5473-27D3603272B9}"/>
              </a:ext>
            </a:extLst>
          </p:cNvPr>
          <p:cNvGrpSpPr/>
          <p:nvPr/>
        </p:nvGrpSpPr>
        <p:grpSpPr>
          <a:xfrm>
            <a:off x="4595262" y="3795230"/>
            <a:ext cx="4670419" cy="2337167"/>
            <a:chOff x="6479034" y="3795230"/>
            <a:chExt cx="4670419" cy="2337167"/>
          </a:xfrm>
        </p:grpSpPr>
        <p:pic>
          <p:nvPicPr>
            <p:cNvPr id="9" name="Content Placeholder 3">
              <a:extLst>
                <a:ext uri="{FF2B5EF4-FFF2-40B4-BE49-F238E27FC236}">
                  <a16:creationId xmlns:a16="http://schemas.microsoft.com/office/drawing/2014/main" id="{DBFCF18F-B31E-EDC7-4508-1CE83C2BC4CA}"/>
                </a:ext>
              </a:extLst>
            </p:cNvPr>
            <p:cNvPicPr>
              <a:picLocks noChangeAspect="1"/>
            </p:cNvPicPr>
            <p:nvPr/>
          </p:nvPicPr>
          <p:blipFill rotWithShape="1">
            <a:blip r:embed="rId4"/>
            <a:srcRect l="18285" t="-369" r="16822" b="369"/>
            <a:stretch/>
          </p:blipFill>
          <p:spPr>
            <a:xfrm>
              <a:off x="8735850" y="4161106"/>
              <a:ext cx="2413603" cy="1904568"/>
            </a:xfrm>
            <a:prstGeom prst="rect">
              <a:avLst/>
            </a:prstGeom>
          </p:spPr>
        </p:pic>
        <p:sp>
          <p:nvSpPr>
            <p:cNvPr id="14" name="TextBox 13">
              <a:extLst>
                <a:ext uri="{FF2B5EF4-FFF2-40B4-BE49-F238E27FC236}">
                  <a16:creationId xmlns:a16="http://schemas.microsoft.com/office/drawing/2014/main" id="{803D46B2-A8E5-617E-1249-34263A26903D}"/>
                </a:ext>
              </a:extLst>
            </p:cNvPr>
            <p:cNvSpPr txBox="1"/>
            <p:nvPr/>
          </p:nvSpPr>
          <p:spPr>
            <a:xfrm>
              <a:off x="6479034" y="3795230"/>
              <a:ext cx="3822406" cy="369332"/>
            </a:xfrm>
            <a:prstGeom prst="rect">
              <a:avLst/>
            </a:prstGeom>
            <a:noFill/>
          </p:spPr>
          <p:txBody>
            <a:bodyPr wrap="square" rtlCol="0">
              <a:spAutoFit/>
            </a:bodyPr>
            <a:lstStyle/>
            <a:p>
              <a:r>
                <a:rPr lang="en-US" dirty="0"/>
                <a:t>Example: PS kicker magnet </a:t>
              </a:r>
              <a:endParaRPr lang="en-GB" dirty="0"/>
            </a:p>
          </p:txBody>
        </p:sp>
        <p:pic>
          <p:nvPicPr>
            <p:cNvPr id="15" name="Content Placeholder 3">
              <a:extLst>
                <a:ext uri="{FF2B5EF4-FFF2-40B4-BE49-F238E27FC236}">
                  <a16:creationId xmlns:a16="http://schemas.microsoft.com/office/drawing/2014/main" id="{2D327ED1-E59E-5141-91DB-3855716075A0}"/>
                </a:ext>
              </a:extLst>
            </p:cNvPr>
            <p:cNvPicPr>
              <a:picLocks noChangeAspect="1"/>
            </p:cNvPicPr>
            <p:nvPr/>
          </p:nvPicPr>
          <p:blipFill rotWithShape="1">
            <a:blip r:embed="rId5"/>
            <a:srcRect l="27742" t="6453" r="26141" b="5550"/>
            <a:stretch/>
          </p:blipFill>
          <p:spPr>
            <a:xfrm>
              <a:off x="6598679" y="4161106"/>
              <a:ext cx="2017526" cy="1971291"/>
            </a:xfrm>
            <a:prstGeom prst="rect">
              <a:avLst/>
            </a:prstGeom>
          </p:spPr>
        </p:pic>
      </p:grpSp>
      <p:sp>
        <p:nvSpPr>
          <p:cNvPr id="20" name="Title 1">
            <a:extLst>
              <a:ext uri="{FF2B5EF4-FFF2-40B4-BE49-F238E27FC236}">
                <a16:creationId xmlns:a16="http://schemas.microsoft.com/office/drawing/2014/main" id="{57F83DD7-20DE-9E48-1A25-F15A7B9BE87A}"/>
              </a:ext>
            </a:extLst>
          </p:cNvPr>
          <p:cNvSpPr txBox="1">
            <a:spLocks/>
          </p:cNvSpPr>
          <p:nvPr/>
        </p:nvSpPr>
        <p:spPr bwMode="auto">
          <a:xfrm>
            <a:off x="1487400" y="154903"/>
            <a:ext cx="8567637"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a:lstStyle>
          <a:p>
            <a:r>
              <a:rPr lang="en-US" kern="0" dirty="0"/>
              <a:t>Beam impedances (from mitigation side…)</a:t>
            </a:r>
            <a:endParaRPr lang="en-GB" kern="0" dirty="0"/>
          </a:p>
        </p:txBody>
      </p:sp>
    </p:spTree>
    <p:extLst>
      <p:ext uri="{BB962C8B-B14F-4D97-AF65-F5344CB8AC3E}">
        <p14:creationId xmlns:p14="http://schemas.microsoft.com/office/powerpoint/2010/main" val="401415870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3A83677-A18B-84B2-56B8-9EB8B89E0D3A}"/>
              </a:ext>
            </a:extLst>
          </p:cNvPr>
          <p:cNvSpPr txBox="1"/>
          <p:nvPr/>
        </p:nvSpPr>
        <p:spPr>
          <a:xfrm>
            <a:off x="369977" y="1250832"/>
            <a:ext cx="10589853" cy="3693319"/>
          </a:xfrm>
          <a:prstGeom prst="rect">
            <a:avLst/>
          </a:prstGeom>
          <a:noFill/>
        </p:spPr>
        <p:txBody>
          <a:bodyPr wrap="square" rtlCol="0">
            <a:spAutoFit/>
          </a:bodyPr>
          <a:lstStyle/>
          <a:p>
            <a:r>
              <a:rPr lang="en-US" b="1" dirty="0">
                <a:solidFill>
                  <a:srgbClr val="C00000"/>
                </a:solidFill>
              </a:rPr>
              <a:t>Longitudinal EM-fields </a:t>
            </a:r>
            <a:r>
              <a:rPr lang="en-US" dirty="0"/>
              <a:t>can impact on:</a:t>
            </a:r>
          </a:p>
          <a:p>
            <a:endParaRPr lang="en-US" dirty="0"/>
          </a:p>
          <a:p>
            <a:pPr marL="285750" indent="-285750">
              <a:buFont typeface="Arial" panose="020B0604020202020204" pitchFamily="34" charset="0"/>
              <a:buChar char="•"/>
            </a:pPr>
            <a:r>
              <a:rPr lang="en-US" dirty="0"/>
              <a:t>Effective amplitude and phase of the accelerating RF-field leading to an impact on the rate of acceleration, the energy distribution in the bunch and the effective bunch length…</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Secondary effect can be an impact on accelerator optics (due to change of momentum), a change of beam focusing or change of closed orbit, and…</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endParaRPr lang="en-US" dirty="0"/>
          </a:p>
          <a:p>
            <a:r>
              <a:rPr lang="en-US" b="1" dirty="0">
                <a:solidFill>
                  <a:srgbClr val="C00000"/>
                </a:solidFill>
              </a:rPr>
              <a:t>Transverse EM-fields</a:t>
            </a:r>
            <a:r>
              <a:rPr lang="en-US" dirty="0"/>
              <a:t> can impact on:</a:t>
            </a:r>
          </a:p>
          <a:p>
            <a:endParaRPr lang="en-US" dirty="0"/>
          </a:p>
          <a:p>
            <a:pPr marL="285750" indent="-285750">
              <a:buFont typeface="Arial" panose="020B0604020202020204" pitchFamily="34" charset="0"/>
              <a:buChar char="•"/>
            </a:pPr>
            <a:r>
              <a:rPr lang="en-US" dirty="0"/>
              <a:t>Cross-section of the particle bunch, change of closed orbit, change of </a:t>
            </a:r>
            <a:r>
              <a:rPr lang="en-US" dirty="0" err="1"/>
              <a:t>betatron</a:t>
            </a:r>
            <a:r>
              <a:rPr lang="en-US" dirty="0"/>
              <a:t> frequency, and…</a:t>
            </a:r>
          </a:p>
          <a:p>
            <a:pPr marL="285750" indent="-285750">
              <a:buFont typeface="Arial" panose="020B0604020202020204" pitchFamily="34" charset="0"/>
              <a:buChar char="•"/>
            </a:pPr>
            <a:endParaRPr lang="en-GB" dirty="0"/>
          </a:p>
        </p:txBody>
      </p:sp>
      <p:sp>
        <p:nvSpPr>
          <p:cNvPr id="20" name="Title 1">
            <a:extLst>
              <a:ext uri="{FF2B5EF4-FFF2-40B4-BE49-F238E27FC236}">
                <a16:creationId xmlns:a16="http://schemas.microsoft.com/office/drawing/2014/main" id="{57F83DD7-20DE-9E48-1A25-F15A7B9BE87A}"/>
              </a:ext>
            </a:extLst>
          </p:cNvPr>
          <p:cNvSpPr txBox="1">
            <a:spLocks/>
          </p:cNvSpPr>
          <p:nvPr/>
        </p:nvSpPr>
        <p:spPr bwMode="auto">
          <a:xfrm>
            <a:off x="1487400" y="154903"/>
            <a:ext cx="8567637"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a:lstStyle>
          <a:p>
            <a:r>
              <a:rPr lang="en-US" kern="0" dirty="0"/>
              <a:t>Beam impedances (from mitigation side…)</a:t>
            </a:r>
            <a:endParaRPr lang="en-GB" kern="0" dirty="0"/>
          </a:p>
        </p:txBody>
      </p:sp>
      <p:sp>
        <p:nvSpPr>
          <p:cNvPr id="4" name="TextBox 3">
            <a:extLst>
              <a:ext uri="{FF2B5EF4-FFF2-40B4-BE49-F238E27FC236}">
                <a16:creationId xmlns:a16="http://schemas.microsoft.com/office/drawing/2014/main" id="{DB5D9F41-8B99-6132-1D8E-E4CE1F4119DC}"/>
              </a:ext>
            </a:extLst>
          </p:cNvPr>
          <p:cNvSpPr txBox="1"/>
          <p:nvPr/>
        </p:nvSpPr>
        <p:spPr>
          <a:xfrm>
            <a:off x="2211421" y="5180510"/>
            <a:ext cx="7769158" cy="646331"/>
          </a:xfrm>
          <a:prstGeom prst="rect">
            <a:avLst/>
          </a:prstGeom>
          <a:noFill/>
        </p:spPr>
        <p:txBody>
          <a:bodyPr wrap="square" rtlCol="0">
            <a:spAutoFit/>
          </a:bodyPr>
          <a:lstStyle/>
          <a:p>
            <a:pPr algn="ctr"/>
            <a:r>
              <a:rPr lang="en-US" dirty="0">
                <a:solidFill>
                  <a:srgbClr val="C00000"/>
                </a:solidFill>
              </a:rPr>
              <a:t>Both effects increase with higher beam currents and can lead to transverse or longitudinal beam instabilities.</a:t>
            </a:r>
            <a:endParaRPr lang="en-GB" dirty="0">
              <a:solidFill>
                <a:srgbClr val="C00000"/>
              </a:solidFill>
            </a:endParaRPr>
          </a:p>
        </p:txBody>
      </p:sp>
    </p:spTree>
    <p:extLst>
      <p:ext uri="{BB962C8B-B14F-4D97-AF65-F5344CB8AC3E}">
        <p14:creationId xmlns:p14="http://schemas.microsoft.com/office/powerpoint/2010/main" val="410504797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7F83DD7-20DE-9E48-1A25-F15A7B9BE87A}"/>
              </a:ext>
            </a:extLst>
          </p:cNvPr>
          <p:cNvSpPr txBox="1">
            <a:spLocks/>
          </p:cNvSpPr>
          <p:nvPr/>
        </p:nvSpPr>
        <p:spPr bwMode="auto">
          <a:xfrm>
            <a:off x="1487400" y="154903"/>
            <a:ext cx="8567637"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a:lstStyle>
          <a:p>
            <a:r>
              <a:rPr lang="en-US" kern="0" dirty="0"/>
              <a:t>Mitigation of sector valve PS (1/3)</a:t>
            </a:r>
            <a:endParaRPr lang="en-GB" kern="0" dirty="0"/>
          </a:p>
        </p:txBody>
      </p:sp>
      <p:sp>
        <p:nvSpPr>
          <p:cNvPr id="3" name="Title 1">
            <a:extLst>
              <a:ext uri="{FF2B5EF4-FFF2-40B4-BE49-F238E27FC236}">
                <a16:creationId xmlns:a16="http://schemas.microsoft.com/office/drawing/2014/main" id="{0E318EFB-6887-CA31-83FF-1BA29A309750}"/>
              </a:ext>
            </a:extLst>
          </p:cNvPr>
          <p:cNvSpPr>
            <a:spLocks noGrp="1"/>
          </p:cNvSpPr>
          <p:nvPr>
            <p:ph type="title"/>
          </p:nvPr>
        </p:nvSpPr>
        <p:spPr>
          <a:xfrm>
            <a:off x="1180575" y="584831"/>
            <a:ext cx="8226854" cy="940443"/>
          </a:xfrm>
        </p:spPr>
        <p:txBody>
          <a:bodyPr/>
          <a:lstStyle/>
          <a:p>
            <a:r>
              <a:rPr lang="en-US" dirty="0"/>
              <a:t>UHV Gate Valve: CST Models</a:t>
            </a:r>
            <a:endParaRPr lang="en-GB" dirty="0"/>
          </a:p>
        </p:txBody>
      </p:sp>
      <p:pic>
        <p:nvPicPr>
          <p:cNvPr id="5" name="Picture 4">
            <a:extLst>
              <a:ext uri="{FF2B5EF4-FFF2-40B4-BE49-F238E27FC236}">
                <a16:creationId xmlns:a16="http://schemas.microsoft.com/office/drawing/2014/main" id="{8726F58C-AEF6-0472-F1AB-177157AAB148}"/>
              </a:ext>
            </a:extLst>
          </p:cNvPr>
          <p:cNvPicPr>
            <a:picLocks noChangeAspect="1"/>
          </p:cNvPicPr>
          <p:nvPr/>
        </p:nvPicPr>
        <p:blipFill rotWithShape="1">
          <a:blip r:embed="rId3"/>
          <a:srcRect l="9801" t="12060" r="21043" b="22257"/>
          <a:stretch/>
        </p:blipFill>
        <p:spPr>
          <a:xfrm>
            <a:off x="6750930" y="4108190"/>
            <a:ext cx="4206911" cy="2350921"/>
          </a:xfrm>
          <a:prstGeom prst="rect">
            <a:avLst/>
          </a:prstGeom>
        </p:spPr>
      </p:pic>
      <p:pic>
        <p:nvPicPr>
          <p:cNvPr id="6" name="Picture 5">
            <a:extLst>
              <a:ext uri="{FF2B5EF4-FFF2-40B4-BE49-F238E27FC236}">
                <a16:creationId xmlns:a16="http://schemas.microsoft.com/office/drawing/2014/main" id="{9F22C57A-7CB7-FA57-3A2A-49C7CDBBF7FD}"/>
              </a:ext>
            </a:extLst>
          </p:cNvPr>
          <p:cNvPicPr>
            <a:picLocks noChangeAspect="1"/>
          </p:cNvPicPr>
          <p:nvPr/>
        </p:nvPicPr>
        <p:blipFill rotWithShape="1">
          <a:blip r:embed="rId4"/>
          <a:srcRect l="10388" t="16835" r="21087" b="19517"/>
          <a:stretch/>
        </p:blipFill>
        <p:spPr>
          <a:xfrm>
            <a:off x="6768319" y="1587187"/>
            <a:ext cx="3750867" cy="2049894"/>
          </a:xfrm>
          <a:prstGeom prst="rect">
            <a:avLst/>
          </a:prstGeom>
        </p:spPr>
      </p:pic>
      <p:sp>
        <p:nvSpPr>
          <p:cNvPr id="7" name="TextBox 6">
            <a:extLst>
              <a:ext uri="{FF2B5EF4-FFF2-40B4-BE49-F238E27FC236}">
                <a16:creationId xmlns:a16="http://schemas.microsoft.com/office/drawing/2014/main" id="{C699BD62-3DA9-D90A-E28B-CD95DBA6A27A}"/>
              </a:ext>
            </a:extLst>
          </p:cNvPr>
          <p:cNvSpPr txBox="1"/>
          <p:nvPr/>
        </p:nvSpPr>
        <p:spPr>
          <a:xfrm>
            <a:off x="6750930" y="1210485"/>
            <a:ext cx="2980303" cy="369332"/>
          </a:xfrm>
          <a:prstGeom prst="rect">
            <a:avLst/>
          </a:prstGeom>
          <a:noFill/>
        </p:spPr>
        <p:txBody>
          <a:bodyPr wrap="none" rtlCol="0">
            <a:spAutoFit/>
          </a:bodyPr>
          <a:lstStyle/>
          <a:p>
            <a:r>
              <a:rPr lang="en-US" dirty="0"/>
              <a:t>Previous Impedance Model</a:t>
            </a:r>
            <a:endParaRPr lang="en-GB" dirty="0"/>
          </a:p>
        </p:txBody>
      </p:sp>
      <p:sp>
        <p:nvSpPr>
          <p:cNvPr id="8" name="TextBox 7">
            <a:extLst>
              <a:ext uri="{FF2B5EF4-FFF2-40B4-BE49-F238E27FC236}">
                <a16:creationId xmlns:a16="http://schemas.microsoft.com/office/drawing/2014/main" id="{23CC94DA-2F22-A1DC-2247-2FC57A5298F3}"/>
              </a:ext>
            </a:extLst>
          </p:cNvPr>
          <p:cNvSpPr txBox="1"/>
          <p:nvPr/>
        </p:nvSpPr>
        <p:spPr>
          <a:xfrm>
            <a:off x="6768319" y="3730316"/>
            <a:ext cx="3589894" cy="369332"/>
          </a:xfrm>
          <a:prstGeom prst="rect">
            <a:avLst/>
          </a:prstGeom>
          <a:noFill/>
        </p:spPr>
        <p:txBody>
          <a:bodyPr wrap="none" rtlCol="0">
            <a:spAutoFit/>
          </a:bodyPr>
          <a:lstStyle/>
          <a:p>
            <a:r>
              <a:rPr lang="en-US" dirty="0"/>
              <a:t>New Longitudinal Impedance Model</a:t>
            </a:r>
            <a:endParaRPr lang="en-GB" dirty="0"/>
          </a:p>
        </p:txBody>
      </p:sp>
      <p:pic>
        <p:nvPicPr>
          <p:cNvPr id="11" name="Picture 10">
            <a:extLst>
              <a:ext uri="{FF2B5EF4-FFF2-40B4-BE49-F238E27FC236}">
                <a16:creationId xmlns:a16="http://schemas.microsoft.com/office/drawing/2014/main" id="{12695037-E816-899C-F75B-367966434E6A}"/>
              </a:ext>
            </a:extLst>
          </p:cNvPr>
          <p:cNvPicPr>
            <a:picLocks noChangeAspect="1"/>
          </p:cNvPicPr>
          <p:nvPr/>
        </p:nvPicPr>
        <p:blipFill>
          <a:blip r:embed="rId5"/>
          <a:stretch>
            <a:fillRect/>
          </a:stretch>
        </p:blipFill>
        <p:spPr>
          <a:xfrm>
            <a:off x="374440" y="3296257"/>
            <a:ext cx="5066631" cy="2974255"/>
          </a:xfrm>
          <a:prstGeom prst="rect">
            <a:avLst/>
          </a:prstGeom>
        </p:spPr>
      </p:pic>
      <p:sp>
        <p:nvSpPr>
          <p:cNvPr id="12" name="Content Placeholder 2">
            <a:extLst>
              <a:ext uri="{FF2B5EF4-FFF2-40B4-BE49-F238E27FC236}">
                <a16:creationId xmlns:a16="http://schemas.microsoft.com/office/drawing/2014/main" id="{84B334E0-55D3-4A79-AEAE-37424F27D74A}"/>
              </a:ext>
            </a:extLst>
          </p:cNvPr>
          <p:cNvSpPr>
            <a:spLocks noGrp="1"/>
          </p:cNvSpPr>
          <p:nvPr>
            <p:ph idx="1"/>
          </p:nvPr>
        </p:nvSpPr>
        <p:spPr>
          <a:xfrm>
            <a:off x="937955" y="1210485"/>
            <a:ext cx="5182756" cy="4667421"/>
          </a:xfrm>
        </p:spPr>
        <p:txBody>
          <a:bodyPr/>
          <a:lstStyle/>
          <a:p>
            <a:r>
              <a:rPr lang="en-US" dirty="0"/>
              <a:t>10 Valves total</a:t>
            </a:r>
          </a:p>
          <a:p>
            <a:r>
              <a:rPr lang="en-US" dirty="0"/>
              <a:t>No internal model available</a:t>
            </a:r>
          </a:p>
          <a:p>
            <a:pPr lvl="1"/>
            <a:r>
              <a:rPr lang="en-US" dirty="0"/>
              <a:t>Not included in previous model</a:t>
            </a:r>
          </a:p>
          <a:p>
            <a:pPr lvl="1"/>
            <a:r>
              <a:rPr lang="en-US" dirty="0"/>
              <a:t>Proprietary</a:t>
            </a:r>
          </a:p>
          <a:p>
            <a:pPr lvl="1"/>
            <a:r>
              <a:rPr lang="en-US" dirty="0"/>
              <a:t>Drawn using datasheet</a:t>
            </a:r>
          </a:p>
          <a:p>
            <a:pPr lvl="1"/>
            <a:r>
              <a:rPr lang="en-US" dirty="0"/>
              <a:t>Measurements necessary</a:t>
            </a:r>
          </a:p>
        </p:txBody>
      </p:sp>
      <p:sp>
        <p:nvSpPr>
          <p:cNvPr id="14" name="TextBox 13">
            <a:extLst>
              <a:ext uri="{FF2B5EF4-FFF2-40B4-BE49-F238E27FC236}">
                <a16:creationId xmlns:a16="http://schemas.microsoft.com/office/drawing/2014/main" id="{E7E00A8C-4E5B-3087-97B4-C4F82C3B9ADF}"/>
              </a:ext>
            </a:extLst>
          </p:cNvPr>
          <p:cNvSpPr txBox="1"/>
          <p:nvPr/>
        </p:nvSpPr>
        <p:spPr>
          <a:xfrm>
            <a:off x="1592387" y="4802185"/>
            <a:ext cx="2601994" cy="646331"/>
          </a:xfrm>
          <a:prstGeom prst="rect">
            <a:avLst/>
          </a:prstGeom>
          <a:solidFill>
            <a:schemeClr val="bg1"/>
          </a:solidFill>
          <a:ln>
            <a:solidFill>
              <a:schemeClr val="tx1"/>
            </a:solidFill>
          </a:ln>
        </p:spPr>
        <p:txBody>
          <a:bodyPr wrap="none" rtlCol="0">
            <a:spAutoFit/>
          </a:bodyPr>
          <a:lstStyle/>
          <a:p>
            <a:r>
              <a:rPr lang="en-US" u="sng" dirty="0"/>
              <a:t>Source of :</a:t>
            </a:r>
          </a:p>
          <a:p>
            <a:pPr marL="285750" indent="-285750">
              <a:buFont typeface="Arial" panose="020B0604020202020204" pitchFamily="34" charset="0"/>
              <a:buChar char="•"/>
            </a:pPr>
            <a:r>
              <a:rPr lang="en-US" dirty="0"/>
              <a:t>Microwave Instability</a:t>
            </a:r>
          </a:p>
        </p:txBody>
      </p:sp>
      <p:sp>
        <p:nvSpPr>
          <p:cNvPr id="15" name="TextBox 14">
            <a:extLst>
              <a:ext uri="{FF2B5EF4-FFF2-40B4-BE49-F238E27FC236}">
                <a16:creationId xmlns:a16="http://schemas.microsoft.com/office/drawing/2014/main" id="{22A1EBEF-9971-91A1-9B91-4721A5D8B8EE}"/>
              </a:ext>
            </a:extLst>
          </p:cNvPr>
          <p:cNvSpPr txBox="1"/>
          <p:nvPr/>
        </p:nvSpPr>
        <p:spPr>
          <a:xfrm rot="16200000">
            <a:off x="10491005" y="5442080"/>
            <a:ext cx="1287532" cy="369332"/>
          </a:xfrm>
          <a:prstGeom prst="rect">
            <a:avLst/>
          </a:prstGeom>
          <a:noFill/>
        </p:spPr>
        <p:txBody>
          <a:bodyPr wrap="none" rtlCol="0">
            <a:spAutoFit/>
          </a:bodyPr>
          <a:lstStyle/>
          <a:p>
            <a:r>
              <a:rPr lang="en-US" dirty="0"/>
              <a:t>B. Popovic</a:t>
            </a:r>
            <a:endParaRPr lang="en-GB" dirty="0"/>
          </a:p>
        </p:txBody>
      </p:sp>
    </p:spTree>
    <p:extLst>
      <p:ext uri="{BB962C8B-B14F-4D97-AF65-F5344CB8AC3E}">
        <p14:creationId xmlns:p14="http://schemas.microsoft.com/office/powerpoint/2010/main" val="308096208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Title 1">
            <a:extLst>
              <a:ext uri="{FF2B5EF4-FFF2-40B4-BE49-F238E27FC236}">
                <a16:creationId xmlns:a16="http://schemas.microsoft.com/office/drawing/2014/main" id="{57F83DD7-20DE-9E48-1A25-F15A7B9BE87A}"/>
              </a:ext>
            </a:extLst>
          </p:cNvPr>
          <p:cNvSpPr txBox="1">
            <a:spLocks/>
          </p:cNvSpPr>
          <p:nvPr/>
        </p:nvSpPr>
        <p:spPr bwMode="auto">
          <a:xfrm>
            <a:off x="1487400" y="154903"/>
            <a:ext cx="8567637"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a:lstStyle>
          <a:p>
            <a:r>
              <a:rPr lang="en-US" kern="0" dirty="0"/>
              <a:t>Mitigation of sector valve PS (2/3)</a:t>
            </a:r>
            <a:endParaRPr lang="en-GB" kern="0" dirty="0"/>
          </a:p>
        </p:txBody>
      </p:sp>
      <p:sp>
        <p:nvSpPr>
          <p:cNvPr id="2" name="Title 1">
            <a:extLst>
              <a:ext uri="{FF2B5EF4-FFF2-40B4-BE49-F238E27FC236}">
                <a16:creationId xmlns:a16="http://schemas.microsoft.com/office/drawing/2014/main" id="{25D3D45C-7E1F-432E-4BC9-B97F6E279BB9}"/>
              </a:ext>
            </a:extLst>
          </p:cNvPr>
          <p:cNvSpPr>
            <a:spLocks noGrp="1"/>
          </p:cNvSpPr>
          <p:nvPr>
            <p:ph type="title"/>
          </p:nvPr>
        </p:nvSpPr>
        <p:spPr>
          <a:xfrm>
            <a:off x="1828183" y="1009138"/>
            <a:ext cx="8226854" cy="940443"/>
          </a:xfrm>
        </p:spPr>
        <p:txBody>
          <a:bodyPr/>
          <a:lstStyle/>
          <a:p>
            <a:r>
              <a:rPr lang="en-US" dirty="0"/>
              <a:t>UHV Gate Valve: Measurement Setup</a:t>
            </a:r>
            <a:endParaRPr lang="en-GB" dirty="0"/>
          </a:p>
        </p:txBody>
      </p:sp>
      <p:pic>
        <p:nvPicPr>
          <p:cNvPr id="5" name="Picture 2" descr="https://lh3.googleusercontent.com/DhOl3-2z1z8j5_kUxMO-gmfN57eeankcpcmPtF-hjgbSTtPnCTHlm8c-v3XoY1-DefOovtACcElAwdultGu3M7lKSVa51cDtheI1DNrme6x7MEzfJN7euSKamRwuhu9xt3BsdKiA7e6kdQurq3Pm8QzdUFf1TaWwSyfQks1O3WHpIk1MJGjgqsiRR3KT9l04VSkzzxVkMmIW67YnbwbQiV8q0bCWHwH52-8pviCCtdpFaX8sd1T_JrU6blFXdLN2IRRnCnywpcGmPU-FXual6cQpNLP-ImBRzXmVtHK4uK_smCQ86Qr2B8p69FVgNADioXikPQOn1ptkIREPG9lqpcnL6fJsuc1gdPxxhQWY5z_-5a64V7S1PCvqk51K1kF1bvBhPrYw8LnahpjJIe93ThAN-sdno0iYQ903i4ewZ3Y8qrTOYo3dtewQpR9NycOzUCNYfCbMNRx0Yb7I1CtXDSCbRERZdLA-eZjpdNKFAH-VRHJphtQTO1YlbZiUpYjWkbwNEzgfGB9wF7pNxqt9iygt5UN1F271iPbrAB_zLb1TRyapb_3Rbmjt9MauRmmJcbLViBY-bOLU-bfPFURAJ0aJ4_j_8CDnuGZ65eQwrqh5BuFvMsAz4G1ecQ=w1858-h1045-no">
            <a:extLst>
              <a:ext uri="{FF2B5EF4-FFF2-40B4-BE49-F238E27FC236}">
                <a16:creationId xmlns:a16="http://schemas.microsoft.com/office/drawing/2014/main" id="{682FC084-DF90-9D55-9D07-6FD54EA19AF4}"/>
              </a:ext>
            </a:extLst>
          </p:cNvPr>
          <p:cNvPicPr>
            <a:picLocks noGrp="1" noChangeAspect="1" noChangeArrowheads="1"/>
          </p:cNvPicPr>
          <p:nvPr>
            <p:ph idx="1"/>
          </p:nvPr>
        </p:nvPicPr>
        <p:blipFill rotWithShape="1">
          <a:blip r:embed="rId3" cstate="print">
            <a:extLst>
              <a:ext uri="{28A0092B-C50C-407E-A947-70E740481C1C}">
                <a14:useLocalDpi xmlns:a14="http://schemas.microsoft.com/office/drawing/2010/main" val="0"/>
              </a:ext>
            </a:extLst>
          </a:blip>
          <a:srcRect l="23710" t="23761" r="10891"/>
          <a:stretch/>
        </p:blipFill>
        <p:spPr bwMode="auto">
          <a:xfrm>
            <a:off x="6207163" y="1842728"/>
            <a:ext cx="5273620" cy="3459476"/>
          </a:xfrm>
          <a:prstGeom prst="rect">
            <a:avLst/>
          </a:prstGeom>
          <a:noFill/>
          <a:extLst>
            <a:ext uri="{909E8E84-426E-40DD-AFC4-6F175D3DCCD1}">
              <a14:hiddenFill xmlns:a14="http://schemas.microsoft.com/office/drawing/2010/main">
                <a:solidFill>
                  <a:srgbClr val="FFFFFF"/>
                </a:solidFill>
              </a14:hiddenFill>
            </a:ext>
          </a:extLst>
        </p:spPr>
      </p:pic>
      <p:sp>
        <p:nvSpPr>
          <p:cNvPr id="6" name="Content Placeholder 2">
            <a:extLst>
              <a:ext uri="{FF2B5EF4-FFF2-40B4-BE49-F238E27FC236}">
                <a16:creationId xmlns:a16="http://schemas.microsoft.com/office/drawing/2014/main" id="{1F9C522F-D10F-2B19-987F-BB6173A81AF0}"/>
              </a:ext>
            </a:extLst>
          </p:cNvPr>
          <p:cNvSpPr txBox="1">
            <a:spLocks/>
          </p:cNvSpPr>
          <p:nvPr/>
        </p:nvSpPr>
        <p:spPr>
          <a:xfrm>
            <a:off x="427412" y="1692190"/>
            <a:ext cx="8226854" cy="4667421"/>
          </a:xfrm>
          <a:prstGeom prst="rect">
            <a:avLst/>
          </a:prstGeom>
        </p:spPr>
        <p:txBody>
          <a:bodyPr vert="horz">
            <a:normAutofit/>
          </a:bodyPr>
          <a:lstStyle>
            <a:lvl1pPr marL="493776" indent="-457200" algn="l" rtl="0" eaLnBrk="1" latinLnBrk="0" hangingPunct="1">
              <a:spcBef>
                <a:spcPct val="20000"/>
              </a:spcBef>
              <a:buClr>
                <a:schemeClr val="accent1"/>
              </a:buClr>
              <a:buSzPct val="80000"/>
              <a:buFont typeface="Arial"/>
              <a:buChar char="•"/>
              <a:defRPr kumimoji="0" sz="2400" kern="1200">
                <a:solidFill>
                  <a:schemeClr val="tx1"/>
                </a:solidFill>
                <a:latin typeface="+mn-lt"/>
                <a:ea typeface="+mn-ea"/>
                <a:cs typeface="+mn-cs"/>
              </a:defRPr>
            </a:lvl1pPr>
            <a:lvl2pPr marL="905256" indent="-457200" algn="l" rtl="0" eaLnBrk="1" latinLnBrk="0" hangingPunct="1">
              <a:spcBef>
                <a:spcPct val="20000"/>
              </a:spcBef>
              <a:buClr>
                <a:schemeClr val="accent1"/>
              </a:buClr>
              <a:buSzPct val="90000"/>
              <a:buFont typeface="Arial"/>
              <a:buChar char="•"/>
              <a:defRPr kumimoji="0" sz="2000" kern="1200">
                <a:solidFill>
                  <a:schemeClr val="tx1"/>
                </a:solidFill>
                <a:latin typeface="+mn-lt"/>
                <a:ea typeface="+mn-ea"/>
                <a:cs typeface="+mn-cs"/>
              </a:defRPr>
            </a:lvl2pPr>
            <a:lvl3pPr marL="1092708" indent="-342900" algn="l" rtl="0" eaLnBrk="1" latinLnBrk="0" hangingPunct="1">
              <a:spcBef>
                <a:spcPct val="20000"/>
              </a:spcBef>
              <a:buClr>
                <a:schemeClr val="accent2"/>
              </a:buClr>
              <a:buSzPct val="85000"/>
              <a:buFont typeface="Arial"/>
              <a:buChar char="•"/>
              <a:defRPr kumimoji="0" sz="1800" kern="1200">
                <a:solidFill>
                  <a:schemeClr val="tx1"/>
                </a:solidFill>
                <a:latin typeface="+mn-lt"/>
                <a:ea typeface="+mn-ea"/>
                <a:cs typeface="+mn-cs"/>
              </a:defRPr>
            </a:lvl3pPr>
            <a:lvl4pPr marL="1385316" indent="-342900" algn="l" rtl="0" eaLnBrk="1" latinLnBrk="0" hangingPunct="1">
              <a:spcBef>
                <a:spcPct val="20000"/>
              </a:spcBef>
              <a:buClr>
                <a:schemeClr val="accent3"/>
              </a:buClr>
              <a:buSzPct val="90000"/>
              <a:buFont typeface="Arial"/>
              <a:buChar char="•"/>
              <a:defRPr kumimoji="0" sz="1600" kern="1200">
                <a:solidFill>
                  <a:schemeClr val="tx1"/>
                </a:solidFill>
                <a:latin typeface="+mn-lt"/>
                <a:ea typeface="+mn-ea"/>
                <a:cs typeface="+mn-cs"/>
              </a:defRPr>
            </a:lvl4pPr>
            <a:lvl5pPr marL="1650492" indent="-342900" algn="l" rtl="0" eaLnBrk="1" latinLnBrk="0" hangingPunct="1">
              <a:spcBef>
                <a:spcPct val="20000"/>
              </a:spcBef>
              <a:buClr>
                <a:schemeClr val="accent4"/>
              </a:buClr>
              <a:buSzPct val="100000"/>
              <a:buFont typeface="Arial"/>
              <a:buChar char="•"/>
              <a:defRPr kumimoji="0" sz="16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a:lstStyle>
          <a:p>
            <a:r>
              <a:rPr lang="en-US" dirty="0"/>
              <a:t>Measured using probe method</a:t>
            </a:r>
          </a:p>
          <a:p>
            <a:r>
              <a:rPr lang="en-US" dirty="0"/>
              <a:t>Setup closed at both ends</a:t>
            </a:r>
          </a:p>
          <a:p>
            <a:pPr lvl="1"/>
            <a:r>
              <a:rPr lang="en-US" dirty="0"/>
              <a:t>Traps travelling wave modes</a:t>
            </a:r>
          </a:p>
          <a:p>
            <a:pPr lvl="1"/>
            <a:r>
              <a:rPr lang="en-US" dirty="0"/>
              <a:t>TE</a:t>
            </a:r>
            <a:r>
              <a:rPr lang="en-US" baseline="-25000" dirty="0"/>
              <a:t>11p</a:t>
            </a:r>
          </a:p>
          <a:p>
            <a:r>
              <a:rPr lang="en-US" dirty="0"/>
              <a:t>Investigated resonances at</a:t>
            </a:r>
          </a:p>
          <a:p>
            <a:pPr lvl="1"/>
            <a:r>
              <a:rPr lang="en-US" dirty="0"/>
              <a:t>1.2 GHz, 1.34 GHz &amp; 1.5 GHz</a:t>
            </a:r>
            <a:endParaRPr lang="en-GB" dirty="0"/>
          </a:p>
        </p:txBody>
      </p:sp>
      <p:pic>
        <p:nvPicPr>
          <p:cNvPr id="8" name="Picture 7">
            <a:extLst>
              <a:ext uri="{FF2B5EF4-FFF2-40B4-BE49-F238E27FC236}">
                <a16:creationId xmlns:a16="http://schemas.microsoft.com/office/drawing/2014/main" id="{B10B16A5-F771-477C-00B6-2AC21282F397}"/>
              </a:ext>
            </a:extLst>
          </p:cNvPr>
          <p:cNvPicPr>
            <a:picLocks noChangeAspect="1"/>
          </p:cNvPicPr>
          <p:nvPr/>
        </p:nvPicPr>
        <p:blipFill>
          <a:blip r:embed="rId4"/>
          <a:stretch>
            <a:fillRect/>
          </a:stretch>
        </p:blipFill>
        <p:spPr>
          <a:xfrm>
            <a:off x="2541098" y="4094926"/>
            <a:ext cx="3443740" cy="2440301"/>
          </a:xfrm>
          <a:prstGeom prst="rect">
            <a:avLst/>
          </a:prstGeom>
        </p:spPr>
      </p:pic>
    </p:spTree>
    <p:extLst>
      <p:ext uri="{BB962C8B-B14F-4D97-AF65-F5344CB8AC3E}">
        <p14:creationId xmlns:p14="http://schemas.microsoft.com/office/powerpoint/2010/main" val="154337354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348DE2-BD2D-ADAD-0580-6E595478556C}"/>
              </a:ext>
            </a:extLst>
          </p:cNvPr>
          <p:cNvSpPr txBox="1">
            <a:spLocks/>
          </p:cNvSpPr>
          <p:nvPr/>
        </p:nvSpPr>
        <p:spPr bwMode="auto">
          <a:xfrm>
            <a:off x="1639800" y="307303"/>
            <a:ext cx="8567637" cy="62909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lvl1pPr algn="ctr" rtl="0" eaLnBrk="0" fontAlgn="base" hangingPunct="0">
              <a:spcBef>
                <a:spcPct val="0"/>
              </a:spcBef>
              <a:spcAft>
                <a:spcPct val="0"/>
              </a:spcAft>
              <a:defRPr kumimoji="1" sz="3200" b="1">
                <a:solidFill>
                  <a:srgbClr val="000099"/>
                </a:solidFill>
                <a:latin typeface="+mj-lt"/>
                <a:ea typeface="+mj-ea"/>
                <a:cs typeface="+mj-cs"/>
              </a:defRPr>
            </a:lvl1pPr>
            <a:lvl2pPr algn="ctr" rtl="0" eaLnBrk="0" fontAlgn="base" hangingPunct="0">
              <a:spcBef>
                <a:spcPct val="0"/>
              </a:spcBef>
              <a:spcAft>
                <a:spcPct val="0"/>
              </a:spcAft>
              <a:defRPr kumimoji="1" sz="3200" b="1">
                <a:solidFill>
                  <a:srgbClr val="000099"/>
                </a:solidFill>
                <a:latin typeface="Arial" charset="0"/>
              </a:defRPr>
            </a:lvl2pPr>
            <a:lvl3pPr algn="ctr" rtl="0" eaLnBrk="0" fontAlgn="base" hangingPunct="0">
              <a:spcBef>
                <a:spcPct val="0"/>
              </a:spcBef>
              <a:spcAft>
                <a:spcPct val="0"/>
              </a:spcAft>
              <a:defRPr kumimoji="1" sz="3200" b="1">
                <a:solidFill>
                  <a:srgbClr val="000099"/>
                </a:solidFill>
                <a:latin typeface="Arial" charset="0"/>
              </a:defRPr>
            </a:lvl3pPr>
            <a:lvl4pPr algn="ctr" rtl="0" eaLnBrk="0" fontAlgn="base" hangingPunct="0">
              <a:spcBef>
                <a:spcPct val="0"/>
              </a:spcBef>
              <a:spcAft>
                <a:spcPct val="0"/>
              </a:spcAft>
              <a:defRPr kumimoji="1" sz="3200" b="1">
                <a:solidFill>
                  <a:srgbClr val="000099"/>
                </a:solidFill>
                <a:latin typeface="Arial" charset="0"/>
              </a:defRPr>
            </a:lvl4pPr>
            <a:lvl5pPr algn="ctr" rtl="0" eaLnBrk="0" fontAlgn="base" hangingPunct="0">
              <a:spcBef>
                <a:spcPct val="0"/>
              </a:spcBef>
              <a:spcAft>
                <a:spcPct val="0"/>
              </a:spcAft>
              <a:defRPr kumimoji="1" sz="3200" b="1">
                <a:solidFill>
                  <a:srgbClr val="000099"/>
                </a:solidFill>
                <a:latin typeface="Arial" charset="0"/>
              </a:defRPr>
            </a:lvl5pPr>
            <a:lvl6pPr marL="457200" algn="ctr" rtl="0" eaLnBrk="0" fontAlgn="base" hangingPunct="0">
              <a:spcBef>
                <a:spcPct val="0"/>
              </a:spcBef>
              <a:spcAft>
                <a:spcPct val="0"/>
              </a:spcAft>
              <a:defRPr kumimoji="1" sz="3200" b="1">
                <a:solidFill>
                  <a:srgbClr val="000099"/>
                </a:solidFill>
                <a:latin typeface="Arial" charset="0"/>
              </a:defRPr>
            </a:lvl6pPr>
            <a:lvl7pPr marL="914400" algn="ctr" rtl="0" eaLnBrk="0" fontAlgn="base" hangingPunct="0">
              <a:spcBef>
                <a:spcPct val="0"/>
              </a:spcBef>
              <a:spcAft>
                <a:spcPct val="0"/>
              </a:spcAft>
              <a:defRPr kumimoji="1" sz="3200" b="1">
                <a:solidFill>
                  <a:srgbClr val="000099"/>
                </a:solidFill>
                <a:latin typeface="Arial" charset="0"/>
              </a:defRPr>
            </a:lvl7pPr>
            <a:lvl8pPr marL="1371600" algn="ctr" rtl="0" eaLnBrk="0" fontAlgn="base" hangingPunct="0">
              <a:spcBef>
                <a:spcPct val="0"/>
              </a:spcBef>
              <a:spcAft>
                <a:spcPct val="0"/>
              </a:spcAft>
              <a:defRPr kumimoji="1" sz="3200" b="1">
                <a:solidFill>
                  <a:srgbClr val="000099"/>
                </a:solidFill>
                <a:latin typeface="Arial" charset="0"/>
              </a:defRPr>
            </a:lvl8pPr>
            <a:lvl9pPr marL="1828800" algn="ctr" rtl="0" eaLnBrk="0" fontAlgn="base" hangingPunct="0">
              <a:spcBef>
                <a:spcPct val="0"/>
              </a:spcBef>
              <a:spcAft>
                <a:spcPct val="0"/>
              </a:spcAft>
              <a:defRPr kumimoji="1" sz="3200" b="1">
                <a:solidFill>
                  <a:srgbClr val="000099"/>
                </a:solidFill>
                <a:latin typeface="Arial" charset="0"/>
              </a:defRPr>
            </a:lvl9pPr>
          </a:lstStyle>
          <a:p>
            <a:r>
              <a:rPr lang="en-US" kern="0" dirty="0"/>
              <a:t>Mitigation of sector valve PS (3/3)</a:t>
            </a:r>
            <a:endParaRPr lang="en-GB" kern="0" dirty="0"/>
          </a:p>
        </p:txBody>
      </p:sp>
      <p:sp>
        <p:nvSpPr>
          <p:cNvPr id="3" name="Title 1">
            <a:extLst>
              <a:ext uri="{FF2B5EF4-FFF2-40B4-BE49-F238E27FC236}">
                <a16:creationId xmlns:a16="http://schemas.microsoft.com/office/drawing/2014/main" id="{9A6C2A8A-E29A-1B0C-64B5-A1E475269788}"/>
              </a:ext>
            </a:extLst>
          </p:cNvPr>
          <p:cNvSpPr>
            <a:spLocks noGrp="1"/>
          </p:cNvSpPr>
          <p:nvPr>
            <p:ph type="title"/>
          </p:nvPr>
        </p:nvSpPr>
        <p:spPr>
          <a:xfrm>
            <a:off x="8388920" y="1964608"/>
            <a:ext cx="2778798" cy="940443"/>
          </a:xfrm>
        </p:spPr>
        <p:txBody>
          <a:bodyPr>
            <a:normAutofit fontScale="90000"/>
          </a:bodyPr>
          <a:lstStyle/>
          <a:p>
            <a:r>
              <a:rPr lang="en-US" dirty="0"/>
              <a:t>UHV Gate Valve: Comparing Measurement &amp; Simulation Results</a:t>
            </a:r>
            <a:endParaRPr lang="en-GB" dirty="0"/>
          </a:p>
        </p:txBody>
      </p:sp>
      <p:pic>
        <p:nvPicPr>
          <p:cNvPr id="4" name="Content Placeholder 3">
            <a:extLst>
              <a:ext uri="{FF2B5EF4-FFF2-40B4-BE49-F238E27FC236}">
                <a16:creationId xmlns:a16="http://schemas.microsoft.com/office/drawing/2014/main" id="{D73303EE-66D4-2CE5-BD17-23AB7F1390E6}"/>
              </a:ext>
            </a:extLst>
          </p:cNvPr>
          <p:cNvPicPr>
            <a:picLocks noGrp="1" noChangeAspect="1"/>
          </p:cNvPicPr>
          <p:nvPr>
            <p:ph idx="1"/>
          </p:nvPr>
        </p:nvPicPr>
        <p:blipFill rotWithShape="1">
          <a:blip r:embed="rId3"/>
          <a:srcRect l="5989" t="16351" r="1414" b="6190"/>
          <a:stretch/>
        </p:blipFill>
        <p:spPr>
          <a:xfrm>
            <a:off x="671275" y="1101003"/>
            <a:ext cx="7267612" cy="5055731"/>
          </a:xfrm>
          <a:prstGeom prst="rect">
            <a:avLst/>
          </a:prstGeom>
        </p:spPr>
      </p:pic>
      <p:grpSp>
        <p:nvGrpSpPr>
          <p:cNvPr id="5" name="Group 4">
            <a:extLst>
              <a:ext uri="{FF2B5EF4-FFF2-40B4-BE49-F238E27FC236}">
                <a16:creationId xmlns:a16="http://schemas.microsoft.com/office/drawing/2014/main" id="{F537CCF4-6879-73A8-B029-D86F0D013779}"/>
              </a:ext>
            </a:extLst>
          </p:cNvPr>
          <p:cNvGrpSpPr/>
          <p:nvPr/>
        </p:nvGrpSpPr>
        <p:grpSpPr>
          <a:xfrm>
            <a:off x="1145668" y="1809171"/>
            <a:ext cx="5258524" cy="3234204"/>
            <a:chOff x="1168057" y="2035375"/>
            <a:chExt cx="7011366" cy="4312272"/>
          </a:xfrm>
        </p:grpSpPr>
        <p:sp>
          <p:nvSpPr>
            <p:cNvPr id="6" name="TextBox 5">
              <a:extLst>
                <a:ext uri="{FF2B5EF4-FFF2-40B4-BE49-F238E27FC236}">
                  <a16:creationId xmlns:a16="http://schemas.microsoft.com/office/drawing/2014/main" id="{5BAB0928-9A74-D567-BC56-7EF2B0496331}"/>
                </a:ext>
              </a:extLst>
            </p:cNvPr>
            <p:cNvSpPr txBox="1"/>
            <p:nvPr/>
          </p:nvSpPr>
          <p:spPr>
            <a:xfrm>
              <a:off x="1168057" y="2261707"/>
              <a:ext cx="780727" cy="400109"/>
            </a:xfrm>
            <a:prstGeom prst="rect">
              <a:avLst/>
            </a:prstGeom>
            <a:noFill/>
          </p:spPr>
          <p:txBody>
            <a:bodyPr wrap="none" rtlCol="0">
              <a:spAutoFit/>
            </a:bodyPr>
            <a:lstStyle/>
            <a:p>
              <a:r>
                <a:rPr lang="en-US" sz="1350" b="1" dirty="0">
                  <a:solidFill>
                    <a:schemeClr val="accent6"/>
                  </a:solidFill>
                </a:rPr>
                <a:t>TE</a:t>
              </a:r>
              <a:r>
                <a:rPr lang="en-US" sz="1350" b="1" baseline="-25000" dirty="0">
                  <a:solidFill>
                    <a:schemeClr val="accent6"/>
                  </a:solidFill>
                </a:rPr>
                <a:t>111</a:t>
              </a:r>
              <a:endParaRPr lang="en-GB" sz="1350" b="1" baseline="-25000" dirty="0">
                <a:solidFill>
                  <a:schemeClr val="accent6"/>
                </a:solidFill>
              </a:endParaRPr>
            </a:p>
          </p:txBody>
        </p:sp>
        <p:sp>
          <p:nvSpPr>
            <p:cNvPr id="7" name="TextBox 6">
              <a:extLst>
                <a:ext uri="{FF2B5EF4-FFF2-40B4-BE49-F238E27FC236}">
                  <a16:creationId xmlns:a16="http://schemas.microsoft.com/office/drawing/2014/main" id="{A8CE0D8D-CF60-E923-281F-CC8F779721D4}"/>
                </a:ext>
              </a:extLst>
            </p:cNvPr>
            <p:cNvSpPr txBox="1"/>
            <p:nvPr/>
          </p:nvSpPr>
          <p:spPr>
            <a:xfrm>
              <a:off x="1664951" y="2608779"/>
              <a:ext cx="789191" cy="400109"/>
            </a:xfrm>
            <a:prstGeom prst="rect">
              <a:avLst/>
            </a:prstGeom>
            <a:noFill/>
          </p:spPr>
          <p:txBody>
            <a:bodyPr wrap="none" rtlCol="0">
              <a:spAutoFit/>
            </a:bodyPr>
            <a:lstStyle/>
            <a:p>
              <a:r>
                <a:rPr lang="en-US" sz="1350" b="1" dirty="0">
                  <a:solidFill>
                    <a:srgbClr val="002060"/>
                  </a:solidFill>
                </a:rPr>
                <a:t>TE</a:t>
              </a:r>
              <a:r>
                <a:rPr lang="en-US" sz="1350" b="1" baseline="-25000" dirty="0">
                  <a:solidFill>
                    <a:srgbClr val="002060"/>
                  </a:solidFill>
                </a:rPr>
                <a:t>112</a:t>
              </a:r>
              <a:endParaRPr lang="en-GB" sz="1350" b="1" baseline="-25000" dirty="0">
                <a:solidFill>
                  <a:srgbClr val="002060"/>
                </a:solidFill>
              </a:endParaRPr>
            </a:p>
          </p:txBody>
        </p:sp>
        <p:sp>
          <p:nvSpPr>
            <p:cNvPr id="8" name="TextBox 7">
              <a:extLst>
                <a:ext uri="{FF2B5EF4-FFF2-40B4-BE49-F238E27FC236}">
                  <a16:creationId xmlns:a16="http://schemas.microsoft.com/office/drawing/2014/main" id="{09B11BA2-5FB7-DEE1-461D-3A1266E8EFF9}"/>
                </a:ext>
              </a:extLst>
            </p:cNvPr>
            <p:cNvSpPr txBox="1"/>
            <p:nvPr/>
          </p:nvSpPr>
          <p:spPr>
            <a:xfrm>
              <a:off x="2157655" y="2932106"/>
              <a:ext cx="789191" cy="400109"/>
            </a:xfrm>
            <a:prstGeom prst="rect">
              <a:avLst/>
            </a:prstGeom>
            <a:noFill/>
          </p:spPr>
          <p:txBody>
            <a:bodyPr wrap="none" rtlCol="0">
              <a:spAutoFit/>
            </a:bodyPr>
            <a:lstStyle/>
            <a:p>
              <a:r>
                <a:rPr lang="en-US" sz="1350" b="1" dirty="0">
                  <a:solidFill>
                    <a:schemeClr val="accent6"/>
                  </a:solidFill>
                </a:rPr>
                <a:t>TE</a:t>
              </a:r>
              <a:r>
                <a:rPr lang="en-US" sz="1350" b="1" baseline="-25000" dirty="0">
                  <a:solidFill>
                    <a:schemeClr val="accent6"/>
                  </a:solidFill>
                </a:rPr>
                <a:t>113</a:t>
              </a:r>
              <a:endParaRPr lang="en-GB" sz="1350" b="1" baseline="-25000" dirty="0">
                <a:solidFill>
                  <a:schemeClr val="accent6"/>
                </a:solidFill>
              </a:endParaRPr>
            </a:p>
          </p:txBody>
        </p:sp>
        <p:sp>
          <p:nvSpPr>
            <p:cNvPr id="9" name="TextBox 8">
              <a:extLst>
                <a:ext uri="{FF2B5EF4-FFF2-40B4-BE49-F238E27FC236}">
                  <a16:creationId xmlns:a16="http://schemas.microsoft.com/office/drawing/2014/main" id="{D85DEA64-9DB3-EC60-2B8E-1C874BB1B785}"/>
                </a:ext>
              </a:extLst>
            </p:cNvPr>
            <p:cNvSpPr txBox="1"/>
            <p:nvPr/>
          </p:nvSpPr>
          <p:spPr>
            <a:xfrm>
              <a:off x="4815072" y="2310862"/>
              <a:ext cx="789191" cy="400109"/>
            </a:xfrm>
            <a:prstGeom prst="rect">
              <a:avLst/>
            </a:prstGeom>
            <a:noFill/>
          </p:spPr>
          <p:txBody>
            <a:bodyPr wrap="none" rtlCol="0">
              <a:spAutoFit/>
            </a:bodyPr>
            <a:lstStyle/>
            <a:p>
              <a:r>
                <a:rPr lang="en-US" sz="1350" b="1" dirty="0">
                  <a:solidFill>
                    <a:schemeClr val="accent6"/>
                  </a:solidFill>
                </a:rPr>
                <a:t>TE</a:t>
              </a:r>
              <a:r>
                <a:rPr lang="en-US" sz="1350" b="1" baseline="-25000" dirty="0">
                  <a:solidFill>
                    <a:schemeClr val="accent6"/>
                  </a:solidFill>
                </a:rPr>
                <a:t>116</a:t>
              </a:r>
              <a:endParaRPr lang="en-GB" sz="1350" b="1" baseline="-25000" dirty="0">
                <a:solidFill>
                  <a:schemeClr val="accent6"/>
                </a:solidFill>
              </a:endParaRPr>
            </a:p>
          </p:txBody>
        </p:sp>
        <p:sp>
          <p:nvSpPr>
            <p:cNvPr id="10" name="TextBox 9">
              <a:extLst>
                <a:ext uri="{FF2B5EF4-FFF2-40B4-BE49-F238E27FC236}">
                  <a16:creationId xmlns:a16="http://schemas.microsoft.com/office/drawing/2014/main" id="{29D91D50-E007-4372-7279-ACF2B6BC85DE}"/>
                </a:ext>
              </a:extLst>
            </p:cNvPr>
            <p:cNvSpPr txBox="1"/>
            <p:nvPr/>
          </p:nvSpPr>
          <p:spPr>
            <a:xfrm>
              <a:off x="4815072" y="4973922"/>
              <a:ext cx="1682512" cy="1138773"/>
            </a:xfrm>
            <a:prstGeom prst="rect">
              <a:avLst/>
            </a:prstGeom>
            <a:noFill/>
          </p:spPr>
          <p:txBody>
            <a:bodyPr wrap="none" rtlCol="0">
              <a:spAutoFit/>
            </a:bodyPr>
            <a:lstStyle/>
            <a:p>
              <a:r>
                <a:rPr lang="en-US" sz="1350" b="1" dirty="0">
                  <a:solidFill>
                    <a:srgbClr val="FF0000"/>
                  </a:solidFill>
                </a:rPr>
                <a:t>TE</a:t>
              </a:r>
              <a:r>
                <a:rPr lang="en-US" sz="1350" b="1" baseline="-25000" dirty="0">
                  <a:solidFill>
                    <a:srgbClr val="FF0000"/>
                  </a:solidFill>
                </a:rPr>
                <a:t>116</a:t>
              </a:r>
            </a:p>
            <a:p>
              <a:r>
                <a:rPr lang="en-US" sz="1350" b="1" dirty="0">
                  <a:solidFill>
                    <a:srgbClr val="FF0000"/>
                  </a:solidFill>
                </a:rPr>
                <a:t>1345.67 MHz </a:t>
              </a:r>
            </a:p>
            <a:p>
              <a:r>
                <a:rPr lang="en-US" sz="1350" b="1" dirty="0">
                  <a:solidFill>
                    <a:srgbClr val="FF0000"/>
                  </a:solidFill>
                </a:rPr>
                <a:t>Q: 1442</a:t>
              </a:r>
            </a:p>
            <a:p>
              <a:endParaRPr lang="en-GB" sz="1350" b="1" baseline="-25000" dirty="0">
                <a:solidFill>
                  <a:srgbClr val="FF0000"/>
                </a:solidFill>
              </a:endParaRPr>
            </a:p>
          </p:txBody>
        </p:sp>
        <p:sp>
          <p:nvSpPr>
            <p:cNvPr id="11" name="TextBox 10">
              <a:extLst>
                <a:ext uri="{FF2B5EF4-FFF2-40B4-BE49-F238E27FC236}">
                  <a16:creationId xmlns:a16="http://schemas.microsoft.com/office/drawing/2014/main" id="{6449A4F5-822F-06EA-D059-DAFAB45C8D8E}"/>
                </a:ext>
              </a:extLst>
            </p:cNvPr>
            <p:cNvSpPr txBox="1"/>
            <p:nvPr/>
          </p:nvSpPr>
          <p:spPr>
            <a:xfrm>
              <a:off x="5534951" y="2320690"/>
              <a:ext cx="789191" cy="400109"/>
            </a:xfrm>
            <a:prstGeom prst="rect">
              <a:avLst/>
            </a:prstGeom>
            <a:noFill/>
          </p:spPr>
          <p:txBody>
            <a:bodyPr wrap="none" rtlCol="0">
              <a:spAutoFit/>
            </a:bodyPr>
            <a:lstStyle/>
            <a:p>
              <a:r>
                <a:rPr lang="en-US" sz="1350" b="1" dirty="0">
                  <a:solidFill>
                    <a:schemeClr val="accent6"/>
                  </a:solidFill>
                </a:rPr>
                <a:t>TE</a:t>
              </a:r>
              <a:r>
                <a:rPr lang="en-US" sz="1350" b="1" baseline="-25000" dirty="0">
                  <a:solidFill>
                    <a:schemeClr val="accent6"/>
                  </a:solidFill>
                </a:rPr>
                <a:t>117</a:t>
              </a:r>
              <a:endParaRPr lang="en-GB" sz="1350" b="1" baseline="-25000" dirty="0">
                <a:solidFill>
                  <a:schemeClr val="accent6"/>
                </a:solidFill>
              </a:endParaRPr>
            </a:p>
          </p:txBody>
        </p:sp>
        <p:sp>
          <p:nvSpPr>
            <p:cNvPr id="12" name="TextBox 11">
              <a:extLst>
                <a:ext uri="{FF2B5EF4-FFF2-40B4-BE49-F238E27FC236}">
                  <a16:creationId xmlns:a16="http://schemas.microsoft.com/office/drawing/2014/main" id="{0E2F6ECC-6CE6-430B-F2F7-5D2906E6D0DC}"/>
                </a:ext>
              </a:extLst>
            </p:cNvPr>
            <p:cNvSpPr txBox="1"/>
            <p:nvPr/>
          </p:nvSpPr>
          <p:spPr>
            <a:xfrm>
              <a:off x="1808871" y="5393539"/>
              <a:ext cx="1502976" cy="954108"/>
            </a:xfrm>
            <a:prstGeom prst="rect">
              <a:avLst/>
            </a:prstGeom>
            <a:noFill/>
          </p:spPr>
          <p:txBody>
            <a:bodyPr wrap="none" rtlCol="0">
              <a:spAutoFit/>
            </a:bodyPr>
            <a:lstStyle/>
            <a:p>
              <a:r>
                <a:rPr lang="en-US" sz="1350" b="1" dirty="0">
                  <a:solidFill>
                    <a:srgbClr val="FF0000"/>
                  </a:solidFill>
                </a:rPr>
                <a:t>TE</a:t>
              </a:r>
              <a:r>
                <a:rPr lang="en-US" sz="1350" b="1" baseline="-25000" dirty="0">
                  <a:solidFill>
                    <a:srgbClr val="FF0000"/>
                  </a:solidFill>
                </a:rPr>
                <a:t>111</a:t>
              </a:r>
              <a:r>
                <a:rPr lang="en-US" sz="1350" b="1" dirty="0"/>
                <a:t> </a:t>
              </a:r>
            </a:p>
            <a:p>
              <a:r>
                <a:rPr lang="en-US" sz="1350" b="1" dirty="0">
                  <a:solidFill>
                    <a:srgbClr val="FF0000"/>
                  </a:solidFill>
                </a:rPr>
                <a:t>1207.04 MHz</a:t>
              </a:r>
            </a:p>
            <a:p>
              <a:r>
                <a:rPr lang="en-US" sz="1350" b="1" dirty="0">
                  <a:solidFill>
                    <a:srgbClr val="FF0000"/>
                  </a:solidFill>
                </a:rPr>
                <a:t>Q: 2352</a:t>
              </a:r>
              <a:endParaRPr lang="en-GB" sz="1350" b="1" baseline="-25000" dirty="0">
                <a:solidFill>
                  <a:srgbClr val="FF0000"/>
                </a:solidFill>
              </a:endParaRPr>
            </a:p>
          </p:txBody>
        </p:sp>
        <p:sp>
          <p:nvSpPr>
            <p:cNvPr id="13" name="TextBox 12">
              <a:extLst>
                <a:ext uri="{FF2B5EF4-FFF2-40B4-BE49-F238E27FC236}">
                  <a16:creationId xmlns:a16="http://schemas.microsoft.com/office/drawing/2014/main" id="{34679C80-CC91-8694-8945-06E56CCDFB64}"/>
                </a:ext>
              </a:extLst>
            </p:cNvPr>
            <p:cNvSpPr txBox="1"/>
            <p:nvPr/>
          </p:nvSpPr>
          <p:spPr>
            <a:xfrm>
              <a:off x="3812820" y="2669532"/>
              <a:ext cx="789191" cy="400109"/>
            </a:xfrm>
            <a:prstGeom prst="rect">
              <a:avLst/>
            </a:prstGeom>
            <a:noFill/>
          </p:spPr>
          <p:txBody>
            <a:bodyPr wrap="none" rtlCol="0">
              <a:spAutoFit/>
            </a:bodyPr>
            <a:lstStyle/>
            <a:p>
              <a:r>
                <a:rPr lang="en-US" sz="1350" b="1" dirty="0">
                  <a:solidFill>
                    <a:schemeClr val="accent6"/>
                  </a:solidFill>
                </a:rPr>
                <a:t>TE</a:t>
              </a:r>
              <a:r>
                <a:rPr lang="en-US" sz="1350" b="1" baseline="-25000" dirty="0">
                  <a:solidFill>
                    <a:schemeClr val="accent6"/>
                  </a:solidFill>
                </a:rPr>
                <a:t>115</a:t>
              </a:r>
              <a:endParaRPr lang="en-GB" sz="1350" b="1" baseline="-25000" dirty="0">
                <a:solidFill>
                  <a:schemeClr val="accent6"/>
                </a:solidFill>
              </a:endParaRPr>
            </a:p>
          </p:txBody>
        </p:sp>
        <p:sp>
          <p:nvSpPr>
            <p:cNvPr id="14" name="TextBox 13">
              <a:extLst>
                <a:ext uri="{FF2B5EF4-FFF2-40B4-BE49-F238E27FC236}">
                  <a16:creationId xmlns:a16="http://schemas.microsoft.com/office/drawing/2014/main" id="{D8BF2137-A911-7D36-537D-B03D5CD5F414}"/>
                </a:ext>
              </a:extLst>
            </p:cNvPr>
            <p:cNvSpPr txBox="1"/>
            <p:nvPr/>
          </p:nvSpPr>
          <p:spPr>
            <a:xfrm>
              <a:off x="6853936" y="2035375"/>
              <a:ext cx="789191" cy="400109"/>
            </a:xfrm>
            <a:prstGeom prst="rect">
              <a:avLst/>
            </a:prstGeom>
            <a:noFill/>
          </p:spPr>
          <p:txBody>
            <a:bodyPr wrap="none" rtlCol="0">
              <a:spAutoFit/>
            </a:bodyPr>
            <a:lstStyle/>
            <a:p>
              <a:r>
                <a:rPr lang="en-US" sz="1350" b="1" dirty="0">
                  <a:solidFill>
                    <a:srgbClr val="002060"/>
                  </a:solidFill>
                </a:rPr>
                <a:t>TE</a:t>
              </a:r>
              <a:r>
                <a:rPr lang="en-US" sz="1350" b="1" baseline="-25000" dirty="0">
                  <a:solidFill>
                    <a:srgbClr val="002060"/>
                  </a:solidFill>
                </a:rPr>
                <a:t>118</a:t>
              </a:r>
              <a:endParaRPr lang="en-GB" sz="1350" b="1" baseline="-25000" dirty="0">
                <a:solidFill>
                  <a:srgbClr val="002060"/>
                </a:solidFill>
              </a:endParaRPr>
            </a:p>
          </p:txBody>
        </p:sp>
        <p:sp>
          <p:nvSpPr>
            <p:cNvPr id="15" name="TextBox 14">
              <a:extLst>
                <a:ext uri="{FF2B5EF4-FFF2-40B4-BE49-F238E27FC236}">
                  <a16:creationId xmlns:a16="http://schemas.microsoft.com/office/drawing/2014/main" id="{10011F9D-B6C0-BCA5-FBD4-86327DFFAF7D}"/>
                </a:ext>
              </a:extLst>
            </p:cNvPr>
            <p:cNvSpPr txBox="1"/>
            <p:nvPr/>
          </p:nvSpPr>
          <p:spPr>
            <a:xfrm>
              <a:off x="6730992" y="3231800"/>
              <a:ext cx="1448431" cy="1231107"/>
            </a:xfrm>
            <a:prstGeom prst="rect">
              <a:avLst/>
            </a:prstGeom>
            <a:noFill/>
          </p:spPr>
          <p:txBody>
            <a:bodyPr wrap="none" rtlCol="0">
              <a:spAutoFit/>
            </a:bodyPr>
            <a:lstStyle/>
            <a:p>
              <a:r>
                <a:rPr lang="en-US" sz="1350" b="1" dirty="0">
                  <a:solidFill>
                    <a:srgbClr val="FF0000"/>
                  </a:solidFill>
                </a:rPr>
                <a:t>Cavity Mode</a:t>
              </a:r>
            </a:p>
            <a:p>
              <a:r>
                <a:rPr lang="en-US" sz="1350" b="1" dirty="0">
                  <a:solidFill>
                    <a:srgbClr val="FF0000"/>
                  </a:solidFill>
                </a:rPr>
                <a:t>TM</a:t>
              </a:r>
              <a:r>
                <a:rPr lang="en-US" sz="1350" b="1" baseline="-25000" dirty="0">
                  <a:solidFill>
                    <a:srgbClr val="FF0000"/>
                  </a:solidFill>
                </a:rPr>
                <a:t>010</a:t>
              </a:r>
              <a:endParaRPr lang="en-GB" sz="1350" b="1" baseline="-25000" dirty="0">
                <a:solidFill>
                  <a:srgbClr val="FF0000"/>
                </a:solidFill>
              </a:endParaRPr>
            </a:p>
            <a:p>
              <a:r>
                <a:rPr lang="en-US" sz="1350" b="1" dirty="0">
                  <a:solidFill>
                    <a:srgbClr val="FF0000"/>
                  </a:solidFill>
                </a:rPr>
                <a:t>1504.18</a:t>
              </a:r>
            </a:p>
            <a:p>
              <a:r>
                <a:rPr lang="en-US" sz="1350" b="1" dirty="0">
                  <a:solidFill>
                    <a:srgbClr val="FF0000"/>
                  </a:solidFill>
                </a:rPr>
                <a:t>Q: 1184</a:t>
              </a:r>
            </a:p>
          </p:txBody>
        </p:sp>
        <p:cxnSp>
          <p:nvCxnSpPr>
            <p:cNvPr id="16" name="Straight Arrow Connector 15">
              <a:extLst>
                <a:ext uri="{FF2B5EF4-FFF2-40B4-BE49-F238E27FC236}">
                  <a16:creationId xmlns:a16="http://schemas.microsoft.com/office/drawing/2014/main" id="{CA46A012-C222-BA8F-72E7-1723E532ECBB}"/>
                </a:ext>
              </a:extLst>
            </p:cNvPr>
            <p:cNvCxnSpPr/>
            <p:nvPr/>
          </p:nvCxnSpPr>
          <p:spPr>
            <a:xfrm flipH="1" flipV="1">
              <a:off x="1489068" y="4539591"/>
              <a:ext cx="634268" cy="853948"/>
            </a:xfrm>
            <a:prstGeom prst="straightConnector1">
              <a:avLst/>
            </a:prstGeom>
            <a:ln w="19050">
              <a:solidFill>
                <a:schemeClr val="accent6"/>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AC8C13E2-B1FD-4FF7-8DB4-DA4EE432A714}"/>
                </a:ext>
              </a:extLst>
            </p:cNvPr>
            <p:cNvCxnSpPr/>
            <p:nvPr/>
          </p:nvCxnSpPr>
          <p:spPr>
            <a:xfrm flipH="1" flipV="1">
              <a:off x="4663016" y="3332215"/>
              <a:ext cx="503864" cy="1601860"/>
            </a:xfrm>
            <a:prstGeom prst="straightConnector1">
              <a:avLst/>
            </a:prstGeom>
            <a:ln w="19050">
              <a:solidFill>
                <a:srgbClr val="0000FF"/>
              </a:solidFill>
              <a:tailEnd type="triangle"/>
            </a:ln>
          </p:spPr>
          <p:style>
            <a:lnRef idx="1">
              <a:schemeClr val="accent1"/>
            </a:lnRef>
            <a:fillRef idx="0">
              <a:schemeClr val="accent1"/>
            </a:fillRef>
            <a:effectRef idx="0">
              <a:schemeClr val="accent1"/>
            </a:effectRef>
            <a:fontRef idx="minor">
              <a:schemeClr val="tx1"/>
            </a:fontRef>
          </p:style>
        </p:cxnSp>
      </p:grpSp>
      <p:sp>
        <p:nvSpPr>
          <p:cNvPr id="18" name="TextBox 17">
            <a:extLst>
              <a:ext uri="{FF2B5EF4-FFF2-40B4-BE49-F238E27FC236}">
                <a16:creationId xmlns:a16="http://schemas.microsoft.com/office/drawing/2014/main" id="{427EFBA5-B41C-880E-6D14-50C373D9D61C}"/>
              </a:ext>
            </a:extLst>
          </p:cNvPr>
          <p:cNvSpPr txBox="1"/>
          <p:nvPr/>
        </p:nvSpPr>
        <p:spPr>
          <a:xfrm>
            <a:off x="6625395" y="1527844"/>
            <a:ext cx="591893" cy="300082"/>
          </a:xfrm>
          <a:prstGeom prst="rect">
            <a:avLst/>
          </a:prstGeom>
          <a:noFill/>
        </p:spPr>
        <p:txBody>
          <a:bodyPr wrap="none" rtlCol="0">
            <a:spAutoFit/>
          </a:bodyPr>
          <a:lstStyle/>
          <a:p>
            <a:r>
              <a:rPr lang="en-US" sz="1350" b="1" dirty="0">
                <a:solidFill>
                  <a:srgbClr val="002060"/>
                </a:solidFill>
              </a:rPr>
              <a:t>TE</a:t>
            </a:r>
            <a:r>
              <a:rPr lang="en-US" sz="1350" b="1" baseline="-25000" dirty="0">
                <a:solidFill>
                  <a:srgbClr val="002060"/>
                </a:solidFill>
              </a:rPr>
              <a:t>119</a:t>
            </a:r>
            <a:endParaRPr lang="en-GB" sz="1350" b="1" baseline="-25000" dirty="0">
              <a:solidFill>
                <a:srgbClr val="002060"/>
              </a:solidFill>
            </a:endParaRPr>
          </a:p>
        </p:txBody>
      </p:sp>
      <p:sp>
        <p:nvSpPr>
          <p:cNvPr id="19" name="TextBox 18">
            <a:extLst>
              <a:ext uri="{FF2B5EF4-FFF2-40B4-BE49-F238E27FC236}">
                <a16:creationId xmlns:a16="http://schemas.microsoft.com/office/drawing/2014/main" id="{FE82C018-40BF-F49C-620F-C5DEEA15CCBF}"/>
              </a:ext>
            </a:extLst>
          </p:cNvPr>
          <p:cNvSpPr txBox="1"/>
          <p:nvPr/>
        </p:nvSpPr>
        <p:spPr>
          <a:xfrm>
            <a:off x="2429437" y="4142885"/>
            <a:ext cx="591893" cy="300082"/>
          </a:xfrm>
          <a:prstGeom prst="rect">
            <a:avLst/>
          </a:prstGeom>
          <a:noFill/>
        </p:spPr>
        <p:txBody>
          <a:bodyPr wrap="none" rtlCol="0">
            <a:spAutoFit/>
          </a:bodyPr>
          <a:lstStyle/>
          <a:p>
            <a:r>
              <a:rPr lang="en-US" sz="1350" b="1" dirty="0">
                <a:solidFill>
                  <a:srgbClr val="002060"/>
                </a:solidFill>
              </a:rPr>
              <a:t>TE</a:t>
            </a:r>
            <a:r>
              <a:rPr lang="en-US" sz="1350" b="1" baseline="-25000" dirty="0">
                <a:solidFill>
                  <a:srgbClr val="002060"/>
                </a:solidFill>
              </a:rPr>
              <a:t>114</a:t>
            </a:r>
            <a:endParaRPr lang="en-GB" sz="1350" b="1" baseline="-25000" dirty="0">
              <a:solidFill>
                <a:srgbClr val="002060"/>
              </a:solidFill>
            </a:endParaRPr>
          </a:p>
        </p:txBody>
      </p:sp>
      <p:cxnSp>
        <p:nvCxnSpPr>
          <p:cNvPr id="21" name="Straight Arrow Connector 20">
            <a:extLst>
              <a:ext uri="{FF2B5EF4-FFF2-40B4-BE49-F238E27FC236}">
                <a16:creationId xmlns:a16="http://schemas.microsoft.com/office/drawing/2014/main" id="{34D97575-9AA8-6A1D-0CA0-9C894C2FB69F}"/>
              </a:ext>
            </a:extLst>
          </p:cNvPr>
          <p:cNvCxnSpPr>
            <a:stCxn id="15" idx="0"/>
          </p:cNvCxnSpPr>
          <p:nvPr/>
        </p:nvCxnSpPr>
        <p:spPr>
          <a:xfrm flipV="1">
            <a:off x="5861031" y="2591751"/>
            <a:ext cx="554241" cy="114739"/>
          </a:xfrm>
          <a:prstGeom prst="straightConnector1">
            <a:avLst/>
          </a:prstGeom>
          <a:ln w="19050">
            <a:solidFill>
              <a:srgbClr val="329933"/>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8034736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E6685376-F3A7-4B34-A877-FEEDACF49267}"/>
              </a:ext>
            </a:extLst>
          </p:cNvPr>
          <p:cNvSpPr/>
          <p:nvPr/>
        </p:nvSpPr>
        <p:spPr>
          <a:xfrm>
            <a:off x="857115" y="2276850"/>
            <a:ext cx="9802685" cy="923330"/>
          </a:xfrm>
          <a:prstGeom prst="rect">
            <a:avLst/>
          </a:prstGeom>
          <a:noFill/>
        </p:spPr>
        <p:txBody>
          <a:bodyPr wrap="none" lIns="91440" tIns="45720" rIns="91440" bIns="45720">
            <a:spAutoFit/>
          </a:bodyPr>
          <a:lstStyle/>
          <a:p>
            <a:pPr algn="ctr"/>
            <a:r>
              <a:rPr lang="en-US" sz="5400" b="1" dirty="0">
                <a:ln w="12700">
                  <a:solidFill>
                    <a:schemeClr val="accent1"/>
                  </a:solidFill>
                  <a:prstDash val="solid"/>
                </a:ln>
                <a:pattFill prst="pct50">
                  <a:fgClr>
                    <a:schemeClr val="accent1"/>
                  </a:fgClr>
                  <a:bgClr>
                    <a:schemeClr val="accent1">
                      <a:lumMod val="20000"/>
                      <a:lumOff val="80000"/>
                    </a:schemeClr>
                  </a:bgClr>
                </a:pattFill>
                <a:effectLst>
                  <a:outerShdw dist="38100" dir="2640000" algn="bl" rotWithShape="0">
                    <a:schemeClr val="accent1"/>
                  </a:outerShdw>
                </a:effectLst>
              </a:rPr>
              <a:t>Thank you for your attention!</a:t>
            </a:r>
          </a:p>
        </p:txBody>
      </p:sp>
    </p:spTree>
    <p:extLst>
      <p:ext uri="{BB962C8B-B14F-4D97-AF65-F5344CB8AC3E}">
        <p14:creationId xmlns:p14="http://schemas.microsoft.com/office/powerpoint/2010/main" val="303525735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Dispersion (2/3)</a:t>
            </a:r>
            <a:endParaRPr lang="en-GB" dirty="0"/>
          </a:p>
        </p:txBody>
      </p:sp>
      <p:sp>
        <p:nvSpPr>
          <p:cNvPr id="10" name="TextBox 9">
            <a:extLst>
              <a:ext uri="{FF2B5EF4-FFF2-40B4-BE49-F238E27FC236}">
                <a16:creationId xmlns:a16="http://schemas.microsoft.com/office/drawing/2014/main" id="{BEB3A470-9533-4043-BE33-DE13D2D3AF14}"/>
              </a:ext>
            </a:extLst>
          </p:cNvPr>
          <p:cNvSpPr txBox="1"/>
          <p:nvPr/>
        </p:nvSpPr>
        <p:spPr>
          <a:xfrm>
            <a:off x="988135" y="6040540"/>
            <a:ext cx="9716465" cy="307777"/>
          </a:xfrm>
          <a:prstGeom prst="rect">
            <a:avLst/>
          </a:prstGeom>
          <a:noFill/>
        </p:spPr>
        <p:txBody>
          <a:bodyPr wrap="square" rtlCol="0">
            <a:spAutoFit/>
          </a:bodyPr>
          <a:lstStyle/>
          <a:p>
            <a:r>
              <a:rPr lang="en-US" sz="1400" dirty="0"/>
              <a:t>For more details see: lecture of Andrea Mostacci or textbooks, for example: </a:t>
            </a:r>
            <a:r>
              <a:rPr lang="en-US" sz="1400" dirty="0" err="1"/>
              <a:t>Pozar</a:t>
            </a:r>
            <a:r>
              <a:rPr lang="en-US" sz="1400" dirty="0"/>
              <a:t>, </a:t>
            </a:r>
            <a:r>
              <a:rPr lang="en-US" sz="1400" i="1" dirty="0"/>
              <a:t>Microwave engineering, </a:t>
            </a:r>
            <a:r>
              <a:rPr lang="en-US" sz="1400" dirty="0"/>
              <a:t>Wiley</a:t>
            </a:r>
            <a:endParaRPr lang="en-GB" sz="1400" dirty="0"/>
          </a:p>
        </p:txBody>
      </p:sp>
      <p:grpSp>
        <p:nvGrpSpPr>
          <p:cNvPr id="11" name="Group 10">
            <a:extLst>
              <a:ext uri="{FF2B5EF4-FFF2-40B4-BE49-F238E27FC236}">
                <a16:creationId xmlns:a16="http://schemas.microsoft.com/office/drawing/2014/main" id="{F652F43A-2A7D-406B-82FA-6B3840DDABA4}"/>
              </a:ext>
            </a:extLst>
          </p:cNvPr>
          <p:cNvGrpSpPr/>
          <p:nvPr/>
        </p:nvGrpSpPr>
        <p:grpSpPr>
          <a:xfrm>
            <a:off x="565679" y="1407346"/>
            <a:ext cx="11291071" cy="923330"/>
            <a:chOff x="911324" y="2929735"/>
            <a:chExt cx="11060641" cy="923330"/>
          </a:xfrm>
        </p:grpSpPr>
        <p:sp>
          <p:nvSpPr>
            <p:cNvPr id="12" name="Arrow: Right 11">
              <a:extLst>
                <a:ext uri="{FF2B5EF4-FFF2-40B4-BE49-F238E27FC236}">
                  <a16:creationId xmlns:a16="http://schemas.microsoft.com/office/drawing/2014/main" id="{58011A15-6AF2-4D8B-A933-F020E310C9DB}"/>
                </a:ext>
              </a:extLst>
            </p:cNvPr>
            <p:cNvSpPr/>
            <p:nvPr/>
          </p:nvSpPr>
          <p:spPr bwMode="auto">
            <a:xfrm>
              <a:off x="911324" y="2929735"/>
              <a:ext cx="652885"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3" name="TextBox 12">
              <a:extLst>
                <a:ext uri="{FF2B5EF4-FFF2-40B4-BE49-F238E27FC236}">
                  <a16:creationId xmlns:a16="http://schemas.microsoft.com/office/drawing/2014/main" id="{DD1396D2-862A-48E0-A5CB-22330E87372F}"/>
                </a:ext>
              </a:extLst>
            </p:cNvPr>
            <p:cNvSpPr txBox="1"/>
            <p:nvPr/>
          </p:nvSpPr>
          <p:spPr>
            <a:xfrm>
              <a:off x="1641020" y="2929735"/>
              <a:ext cx="10330945" cy="923330"/>
            </a:xfrm>
            <a:prstGeom prst="rect">
              <a:avLst/>
            </a:prstGeom>
            <a:noFill/>
          </p:spPr>
          <p:txBody>
            <a:bodyPr wrap="square" rtlCol="0">
              <a:spAutoFit/>
            </a:bodyPr>
            <a:lstStyle/>
            <a:p>
              <a:r>
                <a:rPr lang="en-US" dirty="0">
                  <a:solidFill>
                    <a:srgbClr val="C00000"/>
                  </a:solidFill>
                </a:rPr>
                <a:t>If phase velocity and attenuation</a:t>
              </a:r>
              <a:r>
                <a:rPr lang="en-US" dirty="0"/>
                <a:t> of a transmission line or wave guide </a:t>
              </a:r>
              <a:r>
                <a:rPr lang="en-US" dirty="0">
                  <a:solidFill>
                    <a:srgbClr val="C00000"/>
                  </a:solidFill>
                </a:rPr>
                <a:t>are constants</a:t>
              </a:r>
              <a:r>
                <a:rPr lang="en-US" dirty="0"/>
                <a:t> </a:t>
              </a:r>
              <a:r>
                <a:rPr lang="en-US" dirty="0">
                  <a:solidFill>
                    <a:srgbClr val="C00000"/>
                  </a:solidFill>
                </a:rPr>
                <a:t>that do not change with frequency, </a:t>
              </a:r>
              <a:r>
                <a:rPr lang="en-US" i="1" dirty="0">
                  <a:solidFill>
                    <a:srgbClr val="C00000"/>
                  </a:solidFill>
                </a:rPr>
                <a:t>THEN</a:t>
              </a:r>
              <a:r>
                <a:rPr lang="en-US" dirty="0"/>
                <a:t> the phase of a signal that contains more than one frequency will not be distorted </a:t>
              </a:r>
              <a:r>
                <a:rPr lang="en-US" dirty="0">
                  <a:solidFill>
                    <a:srgbClr val="C00000"/>
                  </a:solidFill>
                </a:rPr>
                <a:t>(= </a:t>
              </a:r>
              <a:r>
                <a:rPr lang="en-US" i="1" dirty="0">
                  <a:solidFill>
                    <a:srgbClr val="C00000"/>
                  </a:solidFill>
                </a:rPr>
                <a:t>no dispersion</a:t>
              </a:r>
              <a:r>
                <a:rPr lang="en-US" dirty="0">
                  <a:solidFill>
                    <a:srgbClr val="C00000"/>
                  </a:solidFill>
                </a:rPr>
                <a:t>)</a:t>
              </a:r>
              <a:r>
                <a:rPr lang="en-US" dirty="0"/>
                <a:t>.</a:t>
              </a:r>
              <a:endParaRPr lang="en-GB" dirty="0"/>
            </a:p>
          </p:txBody>
        </p:sp>
      </p:grpSp>
      <p:grpSp>
        <p:nvGrpSpPr>
          <p:cNvPr id="14" name="Group 13">
            <a:extLst>
              <a:ext uri="{FF2B5EF4-FFF2-40B4-BE49-F238E27FC236}">
                <a16:creationId xmlns:a16="http://schemas.microsoft.com/office/drawing/2014/main" id="{23CB76AE-80BD-4D24-92C5-6DF70CB0F6D1}"/>
              </a:ext>
            </a:extLst>
          </p:cNvPr>
          <p:cNvGrpSpPr/>
          <p:nvPr/>
        </p:nvGrpSpPr>
        <p:grpSpPr>
          <a:xfrm>
            <a:off x="574675" y="2551837"/>
            <a:ext cx="11275869" cy="1200329"/>
            <a:chOff x="911324" y="2929735"/>
            <a:chExt cx="11275869" cy="1200329"/>
          </a:xfrm>
        </p:grpSpPr>
        <p:sp>
          <p:nvSpPr>
            <p:cNvPr id="15" name="Arrow: Right 14">
              <a:extLst>
                <a:ext uri="{FF2B5EF4-FFF2-40B4-BE49-F238E27FC236}">
                  <a16:creationId xmlns:a16="http://schemas.microsoft.com/office/drawing/2014/main" id="{958BD01A-EA15-4B34-ABBB-B98A1740ACD9}"/>
                </a:ext>
              </a:extLst>
            </p:cNvPr>
            <p:cNvSpPr/>
            <p:nvPr/>
          </p:nvSpPr>
          <p:spPr bwMode="auto">
            <a:xfrm>
              <a:off x="911324" y="2929735"/>
              <a:ext cx="652885" cy="921720"/>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6" name="TextBox 15">
              <a:extLst>
                <a:ext uri="{FF2B5EF4-FFF2-40B4-BE49-F238E27FC236}">
                  <a16:creationId xmlns:a16="http://schemas.microsoft.com/office/drawing/2014/main" id="{4B52B974-0E45-49B6-9B9A-E95879D23E0E}"/>
                </a:ext>
              </a:extLst>
            </p:cNvPr>
            <p:cNvSpPr txBox="1"/>
            <p:nvPr/>
          </p:nvSpPr>
          <p:spPr>
            <a:xfrm>
              <a:off x="1641020" y="2929735"/>
              <a:ext cx="10546173" cy="1200329"/>
            </a:xfrm>
            <a:prstGeom prst="rect">
              <a:avLst/>
            </a:prstGeom>
            <a:noFill/>
          </p:spPr>
          <p:txBody>
            <a:bodyPr wrap="square" rtlCol="0">
              <a:spAutoFit/>
            </a:bodyPr>
            <a:lstStyle/>
            <a:p>
              <a:r>
                <a:rPr lang="en-US" dirty="0">
                  <a:solidFill>
                    <a:srgbClr val="C00000"/>
                  </a:solidFill>
                </a:rPr>
                <a:t>If the phase velocity is different for different frequencies, </a:t>
              </a:r>
              <a:r>
                <a:rPr lang="en-US" i="1" dirty="0">
                  <a:solidFill>
                    <a:srgbClr val="C00000"/>
                  </a:solidFill>
                </a:rPr>
                <a:t>THEN</a:t>
              </a:r>
              <a:r>
                <a:rPr lang="en-US" dirty="0">
                  <a:solidFill>
                    <a:srgbClr val="C00000"/>
                  </a:solidFill>
                </a:rPr>
                <a:t> the line is dispersive</a:t>
              </a:r>
              <a:r>
                <a:rPr lang="en-US" dirty="0"/>
                <a:t>. </a:t>
              </a:r>
              <a:br>
                <a:rPr lang="en-US" dirty="0"/>
              </a:br>
              <a:r>
                <a:rPr lang="en-US" dirty="0"/>
                <a:t>This means that individual components of a wave will not maintain their original phase relationship when they propagate. </a:t>
              </a:r>
              <a:br>
                <a:rPr lang="en-US" dirty="0"/>
              </a:br>
              <a:r>
                <a:rPr lang="en-US" dirty="0"/>
                <a:t>We will experience a signal distortion if the signal contains more than one frequency.</a:t>
              </a:r>
              <a:endParaRPr lang="en-GB" dirty="0"/>
            </a:p>
          </p:txBody>
        </p:sp>
      </p:grpSp>
      <p:sp>
        <p:nvSpPr>
          <p:cNvPr id="18" name="TextBox 17">
            <a:extLst>
              <a:ext uri="{FF2B5EF4-FFF2-40B4-BE49-F238E27FC236}">
                <a16:creationId xmlns:a16="http://schemas.microsoft.com/office/drawing/2014/main" id="{FFB1C3FF-65E8-4368-BADD-E99FF5E5604D}"/>
              </a:ext>
            </a:extLst>
          </p:cNvPr>
          <p:cNvSpPr txBox="1"/>
          <p:nvPr/>
        </p:nvSpPr>
        <p:spPr>
          <a:xfrm>
            <a:off x="1529441" y="3973327"/>
            <a:ext cx="9133118" cy="1754326"/>
          </a:xfrm>
          <a:prstGeom prst="rect">
            <a:avLst/>
          </a:prstGeom>
          <a:noFill/>
          <a:ln w="28575">
            <a:solidFill>
              <a:srgbClr val="C00000"/>
            </a:solidFill>
          </a:ln>
        </p:spPr>
        <p:txBody>
          <a:bodyPr wrap="square">
            <a:spAutoFit/>
          </a:bodyPr>
          <a:lstStyle/>
          <a:p>
            <a:r>
              <a:rPr lang="en-US" dirty="0"/>
              <a:t>Dispersion = no single phase velocity can be attributed to the signal as a whole. </a:t>
            </a:r>
            <a:br>
              <a:rPr lang="en-US" dirty="0"/>
            </a:br>
            <a:br>
              <a:rPr lang="en-US" dirty="0"/>
            </a:br>
            <a:r>
              <a:rPr lang="en-US" dirty="0"/>
              <a:t>Different </a:t>
            </a:r>
            <a:r>
              <a:rPr lang="en-US" i="1" dirty="0" err="1">
                <a:latin typeface="Times New Roman" panose="02020603050405020304" pitchFamily="18" charset="0"/>
                <a:cs typeface="Times New Roman" panose="02020603050405020304" pitchFamily="18" charset="0"/>
              </a:rPr>
              <a:t>v</a:t>
            </a:r>
            <a:r>
              <a:rPr lang="en-US" i="1" baseline="-25000" dirty="0" err="1">
                <a:latin typeface="Times New Roman" panose="02020603050405020304" pitchFamily="18" charset="0"/>
                <a:cs typeface="Times New Roman" panose="02020603050405020304" pitchFamily="18" charset="0"/>
              </a:rPr>
              <a:t>p</a:t>
            </a:r>
            <a:r>
              <a:rPr lang="en-US" dirty="0"/>
              <a:t> means that some signal components travel faster than others.</a:t>
            </a:r>
            <a:br>
              <a:rPr lang="en-US" dirty="0"/>
            </a:br>
            <a:br>
              <a:rPr lang="en-US" dirty="0"/>
            </a:br>
            <a:r>
              <a:rPr lang="en-US" dirty="0"/>
              <a:t>If dispersion is small, a group velocity can be defined: </a:t>
            </a: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i="1" dirty="0">
                <a:latin typeface="Times New Roman" panose="02020603050405020304" pitchFamily="18" charset="0"/>
                <a:cs typeface="Times New Roman" panose="02020603050405020304" pitchFamily="18" charset="0"/>
              </a:rPr>
              <a:t>. </a:t>
            </a:r>
            <a:br>
              <a:rPr lang="en-US" dirty="0">
                <a:latin typeface="Times New Roman" panose="02020603050405020304" pitchFamily="18" charset="0"/>
                <a:cs typeface="Times New Roman" panose="02020603050405020304" pitchFamily="18" charset="0"/>
              </a:rPr>
            </a:br>
            <a:r>
              <a:rPr lang="en-US" dirty="0"/>
              <a:t>Group velocity = speed at which a signal propagates and at which power is transported.</a:t>
            </a:r>
            <a:endParaRPr lang="en-GB" dirty="0"/>
          </a:p>
        </p:txBody>
      </p:sp>
    </p:spTree>
    <p:extLst>
      <p:ext uri="{BB962C8B-B14F-4D97-AF65-F5344CB8AC3E}">
        <p14:creationId xmlns:p14="http://schemas.microsoft.com/office/powerpoint/2010/main" val="34693645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18"/>
                                        </p:tgtEl>
                                        <p:attrNameLst>
                                          <p:attrName>style.visibility</p:attrName>
                                        </p:attrNameLst>
                                      </p:cBhvr>
                                      <p:to>
                                        <p:strVal val="visible"/>
                                      </p:to>
                                    </p:set>
                                    <p:anim calcmode="lin" valueType="num">
                                      <p:cBhvr additive="base">
                                        <p:cTn id="12" dur="500" fill="hold"/>
                                        <p:tgtEl>
                                          <p:spTgt spid="18"/>
                                        </p:tgtEl>
                                        <p:attrNameLst>
                                          <p:attrName>ppt_x</p:attrName>
                                        </p:attrNameLst>
                                      </p:cBhvr>
                                      <p:tavLst>
                                        <p:tav tm="0">
                                          <p:val>
                                            <p:strVal val="#ppt_x"/>
                                          </p:val>
                                        </p:tav>
                                        <p:tav tm="100000">
                                          <p:val>
                                            <p:strVal val="#ppt_x"/>
                                          </p:val>
                                        </p:tav>
                                      </p:tavLst>
                                    </p:anim>
                                    <p:anim calcmode="lin" valueType="num">
                                      <p:cBhvr additive="base">
                                        <p:cTn id="13"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Dispersion (3/3)</a:t>
            </a:r>
            <a:endParaRPr lang="en-GB" dirty="0"/>
          </a:p>
        </p:txBody>
      </p:sp>
      <p:grpSp>
        <p:nvGrpSpPr>
          <p:cNvPr id="7" name="Group 6">
            <a:extLst>
              <a:ext uri="{FF2B5EF4-FFF2-40B4-BE49-F238E27FC236}">
                <a16:creationId xmlns:a16="http://schemas.microsoft.com/office/drawing/2014/main" id="{9C85F857-88AA-474B-BFC8-8207005CDB9A}"/>
              </a:ext>
            </a:extLst>
          </p:cNvPr>
          <p:cNvGrpSpPr/>
          <p:nvPr/>
        </p:nvGrpSpPr>
        <p:grpSpPr>
          <a:xfrm>
            <a:off x="931560" y="1386038"/>
            <a:ext cx="9392729" cy="4541349"/>
            <a:chOff x="719300" y="1216228"/>
            <a:chExt cx="8124825" cy="3746331"/>
          </a:xfrm>
        </p:grpSpPr>
        <p:pic>
          <p:nvPicPr>
            <p:cNvPr id="4" name="Picture 3" descr="Table&#10;&#10;Description automatically generated">
              <a:extLst>
                <a:ext uri="{FF2B5EF4-FFF2-40B4-BE49-F238E27FC236}">
                  <a16:creationId xmlns:a16="http://schemas.microsoft.com/office/drawing/2014/main" id="{4FC406B5-27AF-4784-AD4F-E344508D2E1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19300" y="1585560"/>
              <a:ext cx="8124825" cy="3238500"/>
            </a:xfrm>
            <a:prstGeom prst="rect">
              <a:avLst/>
            </a:prstGeom>
          </p:spPr>
        </p:pic>
        <p:sp>
          <p:nvSpPr>
            <p:cNvPr id="5" name="TextBox 4">
              <a:extLst>
                <a:ext uri="{FF2B5EF4-FFF2-40B4-BE49-F238E27FC236}">
                  <a16:creationId xmlns:a16="http://schemas.microsoft.com/office/drawing/2014/main" id="{195D4001-0EB7-43AF-99E9-5251F00123A7}"/>
                </a:ext>
              </a:extLst>
            </p:cNvPr>
            <p:cNvSpPr txBox="1"/>
            <p:nvPr/>
          </p:nvSpPr>
          <p:spPr>
            <a:xfrm>
              <a:off x="722126" y="1216228"/>
              <a:ext cx="7082699" cy="369332"/>
            </a:xfrm>
            <a:prstGeom prst="rect">
              <a:avLst/>
            </a:prstGeom>
            <a:noFill/>
          </p:spPr>
          <p:txBody>
            <a:bodyPr wrap="square" rtlCol="0">
              <a:spAutoFit/>
            </a:bodyPr>
            <a:lstStyle/>
            <a:p>
              <a:r>
                <a:rPr lang="en-US" b="1" dirty="0">
                  <a:solidFill>
                    <a:srgbClr val="C00000"/>
                  </a:solidFill>
                </a:rPr>
                <a:t>Comparison of Transmission lines and waveguides</a:t>
              </a:r>
              <a:endParaRPr lang="en-GB" b="1" dirty="0">
                <a:solidFill>
                  <a:srgbClr val="C00000"/>
                </a:solidFill>
              </a:endParaRPr>
            </a:p>
          </p:txBody>
        </p:sp>
        <p:sp>
          <p:nvSpPr>
            <p:cNvPr id="6" name="TextBox 5">
              <a:extLst>
                <a:ext uri="{FF2B5EF4-FFF2-40B4-BE49-F238E27FC236}">
                  <a16:creationId xmlns:a16="http://schemas.microsoft.com/office/drawing/2014/main" id="{715E97DB-A2C9-4454-B671-65BE650A596B}"/>
                </a:ext>
              </a:extLst>
            </p:cNvPr>
            <p:cNvSpPr txBox="1"/>
            <p:nvPr/>
          </p:nvSpPr>
          <p:spPr>
            <a:xfrm>
              <a:off x="796110" y="4685560"/>
              <a:ext cx="3849693" cy="276999"/>
            </a:xfrm>
            <a:prstGeom prst="rect">
              <a:avLst/>
            </a:prstGeom>
            <a:noFill/>
          </p:spPr>
          <p:txBody>
            <a:bodyPr wrap="square" rtlCol="0">
              <a:spAutoFit/>
            </a:bodyPr>
            <a:lstStyle/>
            <a:p>
              <a:r>
                <a:rPr lang="en-US" sz="1200" dirty="0"/>
                <a:t>Source: </a:t>
              </a:r>
              <a:r>
                <a:rPr lang="en-US" sz="1200" dirty="0" err="1"/>
                <a:t>Pozar</a:t>
              </a:r>
              <a:r>
                <a:rPr lang="en-US" sz="1200" i="1" dirty="0"/>
                <a:t>, Microwave engineering</a:t>
              </a:r>
              <a:r>
                <a:rPr lang="en-US" sz="1200" dirty="0"/>
                <a:t>, 4</a:t>
              </a:r>
              <a:r>
                <a:rPr lang="en-US" sz="1200" baseline="30000" dirty="0"/>
                <a:t>th</a:t>
              </a:r>
              <a:r>
                <a:rPr lang="en-US" sz="1200" dirty="0"/>
                <a:t> ed., Wiley</a:t>
              </a:r>
              <a:endParaRPr lang="en-GB" sz="1200" dirty="0"/>
            </a:p>
          </p:txBody>
        </p:sp>
      </p:grpSp>
    </p:spTree>
    <p:extLst>
      <p:ext uri="{BB962C8B-B14F-4D97-AF65-F5344CB8AC3E}">
        <p14:creationId xmlns:p14="http://schemas.microsoft.com/office/powerpoint/2010/main" val="20453682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Dispersion – Remark to Waveguides</a:t>
            </a:r>
            <a:endParaRPr lang="en-GB" dirty="0"/>
          </a:p>
        </p:txBody>
      </p:sp>
      <p:sp>
        <p:nvSpPr>
          <p:cNvPr id="3" name="TextBox 2">
            <a:extLst>
              <a:ext uri="{FF2B5EF4-FFF2-40B4-BE49-F238E27FC236}">
                <a16:creationId xmlns:a16="http://schemas.microsoft.com/office/drawing/2014/main" id="{DF00CEB9-82C0-4A5B-90AD-A6EE31087C04}"/>
              </a:ext>
            </a:extLst>
          </p:cNvPr>
          <p:cNvSpPr txBox="1"/>
          <p:nvPr/>
        </p:nvSpPr>
        <p:spPr>
          <a:xfrm>
            <a:off x="42587" y="1057277"/>
            <a:ext cx="2734850" cy="369332"/>
          </a:xfrm>
          <a:prstGeom prst="rect">
            <a:avLst/>
          </a:prstGeom>
          <a:noFill/>
        </p:spPr>
        <p:txBody>
          <a:bodyPr wrap="square" rtlCol="0">
            <a:spAutoFit/>
          </a:bodyPr>
          <a:lstStyle/>
          <a:p>
            <a:r>
              <a:rPr lang="en-US" i="1" dirty="0">
                <a:solidFill>
                  <a:srgbClr val="C00000"/>
                </a:solidFill>
              </a:rPr>
              <a:t>Recall phase velocity:</a:t>
            </a:r>
            <a:endParaRPr lang="en-GB" i="1" dirty="0">
              <a:solidFill>
                <a:srgbClr val="C00000"/>
              </a:solidFill>
            </a:endParaRPr>
          </a:p>
        </p:txBody>
      </p:sp>
      <p:pic>
        <p:nvPicPr>
          <p:cNvPr id="4" name="Picture 3" descr="A picture containing text, clock, watch&#10;&#10;Description automatically generated">
            <a:extLst>
              <a:ext uri="{FF2B5EF4-FFF2-40B4-BE49-F238E27FC236}">
                <a16:creationId xmlns:a16="http://schemas.microsoft.com/office/drawing/2014/main" id="{422B238E-F9A9-4EB9-9DB5-12ADF79E788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78749" y="1477292"/>
            <a:ext cx="1232385" cy="540119"/>
          </a:xfrm>
          <a:prstGeom prst="rect">
            <a:avLst/>
          </a:prstGeom>
        </p:spPr>
      </p:pic>
      <p:grpSp>
        <p:nvGrpSpPr>
          <p:cNvPr id="68" name="Group 67">
            <a:extLst>
              <a:ext uri="{FF2B5EF4-FFF2-40B4-BE49-F238E27FC236}">
                <a16:creationId xmlns:a16="http://schemas.microsoft.com/office/drawing/2014/main" id="{EC913CFA-CC15-4D00-A54A-951FDABF47F7}"/>
              </a:ext>
            </a:extLst>
          </p:cNvPr>
          <p:cNvGrpSpPr/>
          <p:nvPr/>
        </p:nvGrpSpPr>
        <p:grpSpPr>
          <a:xfrm>
            <a:off x="4696511" y="2485382"/>
            <a:ext cx="4570191" cy="2265801"/>
            <a:chOff x="4696511" y="2485382"/>
            <a:chExt cx="4570191" cy="2265801"/>
          </a:xfrm>
        </p:grpSpPr>
        <p:grpSp>
          <p:nvGrpSpPr>
            <p:cNvPr id="43" name="Group 42">
              <a:extLst>
                <a:ext uri="{FF2B5EF4-FFF2-40B4-BE49-F238E27FC236}">
                  <a16:creationId xmlns:a16="http://schemas.microsoft.com/office/drawing/2014/main" id="{CC80283B-2E2B-409E-8276-99FDB1DC9EED}"/>
                </a:ext>
              </a:extLst>
            </p:cNvPr>
            <p:cNvGrpSpPr/>
            <p:nvPr/>
          </p:nvGrpSpPr>
          <p:grpSpPr>
            <a:xfrm>
              <a:off x="5654345" y="3211829"/>
              <a:ext cx="2227490" cy="1539354"/>
              <a:chOff x="4790230" y="2120076"/>
              <a:chExt cx="2227490" cy="1539354"/>
            </a:xfrm>
          </p:grpSpPr>
          <p:sp>
            <p:nvSpPr>
              <p:cNvPr id="8" name="Rectangle 7">
                <a:extLst>
                  <a:ext uri="{FF2B5EF4-FFF2-40B4-BE49-F238E27FC236}">
                    <a16:creationId xmlns:a16="http://schemas.microsoft.com/office/drawing/2014/main" id="{5B64F333-5DA5-4E19-B267-7B058FA1EB5C}"/>
                  </a:ext>
                </a:extLst>
              </p:cNvPr>
              <p:cNvSpPr/>
              <p:nvPr/>
            </p:nvSpPr>
            <p:spPr bwMode="auto">
              <a:xfrm>
                <a:off x="4790230" y="2120076"/>
                <a:ext cx="2227490" cy="1115020"/>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 name="Rectangle 8">
                <a:extLst>
                  <a:ext uri="{FF2B5EF4-FFF2-40B4-BE49-F238E27FC236}">
                    <a16:creationId xmlns:a16="http://schemas.microsoft.com/office/drawing/2014/main" id="{02D2CABB-299E-4767-AB95-BD35F42667C2}"/>
                  </a:ext>
                </a:extLst>
              </p:cNvPr>
              <p:cNvSpPr/>
              <p:nvPr/>
            </p:nvSpPr>
            <p:spPr bwMode="auto">
              <a:xfrm>
                <a:off x="4886547" y="2178293"/>
                <a:ext cx="2034855" cy="998585"/>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cxnSp>
            <p:nvCxnSpPr>
              <p:cNvPr id="19" name="Straight Arrow Connector 18">
                <a:extLst>
                  <a:ext uri="{FF2B5EF4-FFF2-40B4-BE49-F238E27FC236}">
                    <a16:creationId xmlns:a16="http://schemas.microsoft.com/office/drawing/2014/main" id="{4D822DB5-8963-42B4-A895-58830FF58499}"/>
                  </a:ext>
                </a:extLst>
              </p:cNvPr>
              <p:cNvCxnSpPr/>
              <p:nvPr/>
            </p:nvCxnSpPr>
            <p:spPr bwMode="auto">
              <a:xfrm flipV="1">
                <a:off x="5924131" y="2185527"/>
                <a:ext cx="0" cy="46584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13" name="Group 12">
                <a:extLst>
                  <a:ext uri="{FF2B5EF4-FFF2-40B4-BE49-F238E27FC236}">
                    <a16:creationId xmlns:a16="http://schemas.microsoft.com/office/drawing/2014/main" id="{20E2F896-DDA9-433E-A883-FAFDA854C939}"/>
                  </a:ext>
                </a:extLst>
              </p:cNvPr>
              <p:cNvGrpSpPr/>
              <p:nvPr/>
            </p:nvGrpSpPr>
            <p:grpSpPr>
              <a:xfrm>
                <a:off x="5788760" y="2620615"/>
                <a:ext cx="268835" cy="1038815"/>
                <a:chOff x="6403240" y="2584090"/>
                <a:chExt cx="268835" cy="1038815"/>
              </a:xfrm>
            </p:grpSpPr>
            <p:sp>
              <p:nvSpPr>
                <p:cNvPr id="10" name="Rectangle 9">
                  <a:extLst>
                    <a:ext uri="{FF2B5EF4-FFF2-40B4-BE49-F238E27FC236}">
                      <a16:creationId xmlns:a16="http://schemas.microsoft.com/office/drawing/2014/main" id="{FA7A6C89-0FF4-4205-9B68-16DC768BF21F}"/>
                    </a:ext>
                  </a:extLst>
                </p:cNvPr>
                <p:cNvSpPr/>
                <p:nvPr/>
              </p:nvSpPr>
              <p:spPr bwMode="auto">
                <a:xfrm>
                  <a:off x="6403240" y="3069510"/>
                  <a:ext cx="268835" cy="55339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 name="Rectangle 10">
                  <a:extLst>
                    <a:ext uri="{FF2B5EF4-FFF2-40B4-BE49-F238E27FC236}">
                      <a16:creationId xmlns:a16="http://schemas.microsoft.com/office/drawing/2014/main" id="{CBFAB7C4-2799-4B27-8C80-E8130E644E0E}"/>
                    </a:ext>
                  </a:extLst>
                </p:cNvPr>
                <p:cNvSpPr/>
                <p:nvPr/>
              </p:nvSpPr>
              <p:spPr bwMode="auto">
                <a:xfrm>
                  <a:off x="6441644" y="3067630"/>
                  <a:ext cx="192025" cy="55339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2" name="Rectangle 11">
                  <a:extLst>
                    <a:ext uri="{FF2B5EF4-FFF2-40B4-BE49-F238E27FC236}">
                      <a16:creationId xmlns:a16="http://schemas.microsoft.com/office/drawing/2014/main" id="{E39BDEC1-864D-46E7-AB25-45C4E353D700}"/>
                    </a:ext>
                  </a:extLst>
                </p:cNvPr>
                <p:cNvSpPr/>
                <p:nvPr/>
              </p:nvSpPr>
              <p:spPr bwMode="auto">
                <a:xfrm>
                  <a:off x="6514796" y="2584090"/>
                  <a:ext cx="45719" cy="1036655"/>
                </a:xfrm>
                <a:prstGeom prst="rect">
                  <a:avLst/>
                </a:prstGeom>
                <a:solidFill>
                  <a:schemeClr val="bg1">
                    <a:lumMod val="75000"/>
                  </a:schemeClr>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cxnSp>
            <p:nvCxnSpPr>
              <p:cNvPr id="15" name="Straight Arrow Connector 14">
                <a:extLst>
                  <a:ext uri="{FF2B5EF4-FFF2-40B4-BE49-F238E27FC236}">
                    <a16:creationId xmlns:a16="http://schemas.microsoft.com/office/drawing/2014/main" id="{9ED25A66-F21C-4E21-9C7B-F563E0CFEB00}"/>
                  </a:ext>
                </a:extLst>
              </p:cNvPr>
              <p:cNvCxnSpPr/>
              <p:nvPr/>
            </p:nvCxnSpPr>
            <p:spPr bwMode="auto">
              <a:xfrm flipV="1">
                <a:off x="6326430" y="2178293"/>
                <a:ext cx="0" cy="9985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6" name="Straight Arrow Connector 15">
                <a:extLst>
                  <a:ext uri="{FF2B5EF4-FFF2-40B4-BE49-F238E27FC236}">
                    <a16:creationId xmlns:a16="http://schemas.microsoft.com/office/drawing/2014/main" id="{28EB2F0F-5C1F-4BE6-8AA5-5392D9A9925E}"/>
                  </a:ext>
                </a:extLst>
              </p:cNvPr>
              <p:cNvCxnSpPr/>
              <p:nvPr/>
            </p:nvCxnSpPr>
            <p:spPr bwMode="auto">
              <a:xfrm flipV="1">
                <a:off x="6595265" y="2178293"/>
                <a:ext cx="0" cy="9985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7" name="Straight Arrow Connector 16">
                <a:extLst>
                  <a:ext uri="{FF2B5EF4-FFF2-40B4-BE49-F238E27FC236}">
                    <a16:creationId xmlns:a16="http://schemas.microsoft.com/office/drawing/2014/main" id="{A4D66730-95C1-4D11-A90E-E78C2AA0AA9A}"/>
                  </a:ext>
                </a:extLst>
              </p:cNvPr>
              <p:cNvCxnSpPr/>
              <p:nvPr/>
            </p:nvCxnSpPr>
            <p:spPr bwMode="auto">
              <a:xfrm flipV="1">
                <a:off x="5135875" y="2178293"/>
                <a:ext cx="0" cy="9985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cxnSp>
            <p:nvCxnSpPr>
              <p:cNvPr id="18" name="Straight Arrow Connector 17">
                <a:extLst>
                  <a:ext uri="{FF2B5EF4-FFF2-40B4-BE49-F238E27FC236}">
                    <a16:creationId xmlns:a16="http://schemas.microsoft.com/office/drawing/2014/main" id="{69311F60-A667-4412-AC8B-EB4342A17D7B}"/>
                  </a:ext>
                </a:extLst>
              </p:cNvPr>
              <p:cNvCxnSpPr/>
              <p:nvPr/>
            </p:nvCxnSpPr>
            <p:spPr bwMode="auto">
              <a:xfrm flipV="1">
                <a:off x="5558330" y="2178293"/>
                <a:ext cx="0" cy="998585"/>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nvGrpSpPr>
              <p:cNvPr id="32" name="Group 31">
                <a:extLst>
                  <a:ext uri="{FF2B5EF4-FFF2-40B4-BE49-F238E27FC236}">
                    <a16:creationId xmlns:a16="http://schemas.microsoft.com/office/drawing/2014/main" id="{F1426980-2E1F-4B05-B68D-EFCEE4A90414}"/>
                  </a:ext>
                </a:extLst>
              </p:cNvPr>
              <p:cNvGrpSpPr/>
              <p:nvPr/>
            </p:nvGrpSpPr>
            <p:grpSpPr>
              <a:xfrm>
                <a:off x="5850975" y="2693272"/>
                <a:ext cx="268838" cy="653885"/>
                <a:chOff x="5850975" y="2693272"/>
                <a:chExt cx="268838" cy="653885"/>
              </a:xfrm>
            </p:grpSpPr>
            <p:sp>
              <p:nvSpPr>
                <p:cNvPr id="21" name="Arc 20">
                  <a:extLst>
                    <a:ext uri="{FF2B5EF4-FFF2-40B4-BE49-F238E27FC236}">
                      <a16:creationId xmlns:a16="http://schemas.microsoft.com/office/drawing/2014/main" id="{087150E1-BFB3-466D-B0F5-E5F66A2EAB49}"/>
                    </a:ext>
                  </a:extLst>
                </p:cNvPr>
                <p:cNvSpPr/>
                <p:nvPr/>
              </p:nvSpPr>
              <p:spPr bwMode="auto">
                <a:xfrm>
                  <a:off x="5850975" y="2693272"/>
                  <a:ext cx="268838" cy="653885"/>
                </a:xfrm>
                <a:prstGeom prst="arc">
                  <a:avLst>
                    <a:gd name="adj1" fmla="val 16200000"/>
                    <a:gd name="adj2" fmla="val 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noFill/>
                    <a:effectLst/>
                    <a:latin typeface="Comic Sans MS" pitchFamily="66" charset="0"/>
                  </a:endParaRPr>
                </a:p>
              </p:txBody>
            </p:sp>
            <p:cxnSp>
              <p:nvCxnSpPr>
                <p:cNvPr id="30" name="Straight Connector 29">
                  <a:extLst>
                    <a:ext uri="{FF2B5EF4-FFF2-40B4-BE49-F238E27FC236}">
                      <a16:creationId xmlns:a16="http://schemas.microsoft.com/office/drawing/2014/main" id="{0ABE0EC9-A302-4EEB-A326-593A392FD76F}"/>
                    </a:ext>
                  </a:extLst>
                </p:cNvPr>
                <p:cNvCxnSpPr>
                  <a:stCxn id="21" idx="0"/>
                </p:cNvCxnSpPr>
                <p:nvPr/>
              </p:nvCxnSpPr>
              <p:spPr bwMode="auto">
                <a:xfrm flipH="1">
                  <a:off x="5946035" y="2693272"/>
                  <a:ext cx="39359" cy="0"/>
                </a:xfrm>
                <a:prstGeom prst="line">
                  <a:avLst/>
                </a:prstGeom>
                <a:solidFill>
                  <a:schemeClr val="accent1"/>
                </a:solidFill>
                <a:ln w="9525" cap="flat" cmpd="sng" algn="ctr">
                  <a:solidFill>
                    <a:schemeClr val="tx1"/>
                  </a:solidFill>
                  <a:prstDash val="solid"/>
                  <a:round/>
                  <a:headEnd type="none" w="med" len="med"/>
                  <a:tailEnd type="triangle" w="med" len="med"/>
                </a:ln>
                <a:effectLst/>
              </p:spPr>
            </p:cxnSp>
          </p:grpSp>
          <p:grpSp>
            <p:nvGrpSpPr>
              <p:cNvPr id="33" name="Group 32">
                <a:extLst>
                  <a:ext uri="{FF2B5EF4-FFF2-40B4-BE49-F238E27FC236}">
                    <a16:creationId xmlns:a16="http://schemas.microsoft.com/office/drawing/2014/main" id="{6E91C7B8-29FB-46E9-A892-B907195820B2}"/>
                  </a:ext>
                </a:extLst>
              </p:cNvPr>
              <p:cNvGrpSpPr/>
              <p:nvPr/>
            </p:nvGrpSpPr>
            <p:grpSpPr>
              <a:xfrm flipH="1">
                <a:off x="5697270" y="2693272"/>
                <a:ext cx="329828" cy="653885"/>
                <a:chOff x="5850975" y="2693272"/>
                <a:chExt cx="268838" cy="653885"/>
              </a:xfrm>
            </p:grpSpPr>
            <p:sp>
              <p:nvSpPr>
                <p:cNvPr id="34" name="Arc 33">
                  <a:extLst>
                    <a:ext uri="{FF2B5EF4-FFF2-40B4-BE49-F238E27FC236}">
                      <a16:creationId xmlns:a16="http://schemas.microsoft.com/office/drawing/2014/main" id="{B3BDBD1D-8841-4EA2-BC79-C4D6E4EF4F6F}"/>
                    </a:ext>
                  </a:extLst>
                </p:cNvPr>
                <p:cNvSpPr/>
                <p:nvPr/>
              </p:nvSpPr>
              <p:spPr bwMode="auto">
                <a:xfrm>
                  <a:off x="5850975" y="2693272"/>
                  <a:ext cx="268838" cy="653885"/>
                </a:xfrm>
                <a:prstGeom prst="arc">
                  <a:avLst>
                    <a:gd name="adj1" fmla="val 16200000"/>
                    <a:gd name="adj2" fmla="val 7"/>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noFill/>
                    <a:effectLst/>
                    <a:latin typeface="Comic Sans MS" pitchFamily="66" charset="0"/>
                  </a:endParaRPr>
                </a:p>
              </p:txBody>
            </p:sp>
            <p:cxnSp>
              <p:nvCxnSpPr>
                <p:cNvPr id="36" name="Straight Connector 35">
                  <a:extLst>
                    <a:ext uri="{FF2B5EF4-FFF2-40B4-BE49-F238E27FC236}">
                      <a16:creationId xmlns:a16="http://schemas.microsoft.com/office/drawing/2014/main" id="{5678030A-115A-4061-BE64-E60D62A912EE}"/>
                    </a:ext>
                  </a:extLst>
                </p:cNvPr>
                <p:cNvCxnSpPr>
                  <a:stCxn id="34" idx="0"/>
                </p:cNvCxnSpPr>
                <p:nvPr/>
              </p:nvCxnSpPr>
              <p:spPr bwMode="auto">
                <a:xfrm flipH="1">
                  <a:off x="5946035" y="2693272"/>
                  <a:ext cx="39359" cy="0"/>
                </a:xfrm>
                <a:prstGeom prst="line">
                  <a:avLst/>
                </a:prstGeom>
                <a:solidFill>
                  <a:schemeClr val="accent1"/>
                </a:solidFill>
                <a:ln w="9525" cap="flat" cmpd="sng" algn="ctr">
                  <a:solidFill>
                    <a:schemeClr val="tx1"/>
                  </a:solidFill>
                  <a:prstDash val="solid"/>
                  <a:round/>
                  <a:headEnd type="none" w="med" len="med"/>
                  <a:tailEnd type="triangle" w="med" len="med"/>
                </a:ln>
                <a:effectLst/>
              </p:spPr>
            </p:cxnSp>
          </p:grpSp>
        </p:grpSp>
        <p:sp>
          <p:nvSpPr>
            <p:cNvPr id="37" name="TextBox 36">
              <a:extLst>
                <a:ext uri="{FF2B5EF4-FFF2-40B4-BE49-F238E27FC236}">
                  <a16:creationId xmlns:a16="http://schemas.microsoft.com/office/drawing/2014/main" id="{1BBC9CCC-3439-4667-AB4C-7E7009554F36}"/>
                </a:ext>
              </a:extLst>
            </p:cNvPr>
            <p:cNvSpPr txBox="1"/>
            <p:nvPr/>
          </p:nvSpPr>
          <p:spPr>
            <a:xfrm>
              <a:off x="4696511" y="2485382"/>
              <a:ext cx="4570191" cy="646331"/>
            </a:xfrm>
            <a:prstGeom prst="rect">
              <a:avLst/>
            </a:prstGeom>
            <a:noFill/>
          </p:spPr>
          <p:txBody>
            <a:bodyPr wrap="square" rtlCol="0">
              <a:spAutoFit/>
            </a:bodyPr>
            <a:lstStyle/>
            <a:p>
              <a:r>
                <a:rPr lang="en-US" dirty="0"/>
                <a:t>Coax to waveguide transition… will excite all modes that “fit” this field pattern.</a:t>
              </a:r>
            </a:p>
          </p:txBody>
        </p:sp>
      </p:grpSp>
      <p:cxnSp>
        <p:nvCxnSpPr>
          <p:cNvPr id="40" name="Straight Connector 39">
            <a:extLst>
              <a:ext uri="{FF2B5EF4-FFF2-40B4-BE49-F238E27FC236}">
                <a16:creationId xmlns:a16="http://schemas.microsoft.com/office/drawing/2014/main" id="{30A6B481-E1F9-42BB-B6B9-C82FE0E471EE}"/>
              </a:ext>
            </a:extLst>
          </p:cNvPr>
          <p:cNvCxnSpPr>
            <a:stCxn id="34" idx="2"/>
          </p:cNvCxnSpPr>
          <p:nvPr/>
        </p:nvCxnSpPr>
        <p:spPr bwMode="auto">
          <a:xfrm>
            <a:off x="6561385" y="4111968"/>
            <a:ext cx="0" cy="156663"/>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44" name="Group 43">
            <a:extLst>
              <a:ext uri="{FF2B5EF4-FFF2-40B4-BE49-F238E27FC236}">
                <a16:creationId xmlns:a16="http://schemas.microsoft.com/office/drawing/2014/main" id="{D01BB014-30CE-45D1-85BB-63CD9F7AF114}"/>
              </a:ext>
            </a:extLst>
          </p:cNvPr>
          <p:cNvGrpSpPr/>
          <p:nvPr/>
        </p:nvGrpSpPr>
        <p:grpSpPr>
          <a:xfrm>
            <a:off x="9256366" y="2429526"/>
            <a:ext cx="2101119" cy="2330152"/>
            <a:chOff x="400626" y="1893657"/>
            <a:chExt cx="3226020" cy="4108473"/>
          </a:xfrm>
        </p:grpSpPr>
        <p:pic>
          <p:nvPicPr>
            <p:cNvPr id="45" name="Picture 44" descr="A picture containing text, receipt&#10;&#10;Description automatically generated">
              <a:extLst>
                <a:ext uri="{FF2B5EF4-FFF2-40B4-BE49-F238E27FC236}">
                  <a16:creationId xmlns:a16="http://schemas.microsoft.com/office/drawing/2014/main" id="{DEE6C2CF-65FB-40DF-9477-B55FB109C55D}"/>
                </a:ext>
              </a:extLst>
            </p:cNvPr>
            <p:cNvPicPr>
              <a:picLocks noChangeAspect="1"/>
            </p:cNvPicPr>
            <p:nvPr/>
          </p:nvPicPr>
          <p:blipFill rotWithShape="1">
            <a:blip r:embed="rId4">
              <a:extLst>
                <a:ext uri="{28A0092B-C50C-407E-A947-70E740481C1C}">
                  <a14:useLocalDpi xmlns:a14="http://schemas.microsoft.com/office/drawing/2010/main" val="0"/>
                </a:ext>
              </a:extLst>
            </a:blip>
            <a:srcRect l="9310" t="33209" r="49311" b="34367"/>
            <a:stretch/>
          </p:blipFill>
          <p:spPr>
            <a:xfrm rot="5400000">
              <a:off x="861488" y="3236973"/>
              <a:ext cx="2304295" cy="3226020"/>
            </a:xfrm>
            <a:prstGeom prst="rect">
              <a:avLst/>
            </a:prstGeom>
          </p:spPr>
        </p:pic>
        <p:pic>
          <p:nvPicPr>
            <p:cNvPr id="46" name="Picture 5">
              <a:extLst>
                <a:ext uri="{FF2B5EF4-FFF2-40B4-BE49-F238E27FC236}">
                  <a16:creationId xmlns:a16="http://schemas.microsoft.com/office/drawing/2014/main" id="{0621B739-EF42-45D2-B3F8-2FAA1F4A6B47}"/>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16495" y="2315256"/>
              <a:ext cx="2952750" cy="1466849"/>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47" name="TextBox 46">
              <a:extLst>
                <a:ext uri="{FF2B5EF4-FFF2-40B4-BE49-F238E27FC236}">
                  <a16:creationId xmlns:a16="http://schemas.microsoft.com/office/drawing/2014/main" id="{836A524D-F602-4BBF-B33F-D229E72781B8}"/>
                </a:ext>
              </a:extLst>
            </p:cNvPr>
            <p:cNvSpPr txBox="1"/>
            <p:nvPr/>
          </p:nvSpPr>
          <p:spPr>
            <a:xfrm>
              <a:off x="711213" y="1893657"/>
              <a:ext cx="2658030" cy="651198"/>
            </a:xfrm>
            <a:prstGeom prst="rect">
              <a:avLst/>
            </a:prstGeom>
            <a:noFill/>
          </p:spPr>
          <p:txBody>
            <a:bodyPr wrap="square" rtlCol="0">
              <a:spAutoFit/>
            </a:bodyPr>
            <a:lstStyle/>
            <a:p>
              <a:pPr>
                <a:buNone/>
              </a:pPr>
              <a:r>
                <a:rPr lang="en-GB" sz="1800" b="0" dirty="0"/>
                <a:t>TE</a:t>
              </a:r>
              <a:r>
                <a:rPr lang="en-GB" sz="1800" b="0" baseline="-25000" dirty="0"/>
                <a:t>11</a:t>
              </a:r>
              <a:r>
                <a:rPr lang="en-GB" sz="1800" b="0" dirty="0"/>
                <a:t>-mode</a:t>
              </a:r>
            </a:p>
          </p:txBody>
        </p:sp>
      </p:grpSp>
      <p:grpSp>
        <p:nvGrpSpPr>
          <p:cNvPr id="48" name="Group 47">
            <a:extLst>
              <a:ext uri="{FF2B5EF4-FFF2-40B4-BE49-F238E27FC236}">
                <a16:creationId xmlns:a16="http://schemas.microsoft.com/office/drawing/2014/main" id="{02154746-D0AF-4730-8E6B-77D97E30D3D9}"/>
              </a:ext>
            </a:extLst>
          </p:cNvPr>
          <p:cNvGrpSpPr/>
          <p:nvPr/>
        </p:nvGrpSpPr>
        <p:grpSpPr>
          <a:xfrm>
            <a:off x="2689112" y="2353660"/>
            <a:ext cx="2101118" cy="2320158"/>
            <a:chOff x="4350789" y="1907859"/>
            <a:chExt cx="3226019" cy="4090852"/>
          </a:xfrm>
        </p:grpSpPr>
        <p:pic>
          <p:nvPicPr>
            <p:cNvPr id="49" name="Picture 3">
              <a:extLst>
                <a:ext uri="{FF2B5EF4-FFF2-40B4-BE49-F238E27FC236}">
                  <a16:creationId xmlns:a16="http://schemas.microsoft.com/office/drawing/2014/main" id="{271F6822-090A-4D97-B21F-B4CC3DFC3B38}"/>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4487426" y="2363418"/>
              <a:ext cx="2952750" cy="1466850"/>
            </a:xfrm>
            <a:prstGeom prst="rect">
              <a:avLst/>
            </a:prstGeom>
            <a:noFill/>
            <a:ln>
              <a:noFill/>
            </a:ln>
            <a:effectLst/>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 uri="{AF507438-7753-43e0-B8FC-AC1667EBCBE1}">
                <a14:hiddenEffects xmlns="" xmlns:a14="http://schemas.microsoft.com/office/drawing/2010/main">
                  <a:effectLst>
                    <a:outerShdw dist="35921" dir="2700000" algn="ctr" rotWithShape="0">
                      <a:schemeClr val="bg2"/>
                    </a:outerShdw>
                  </a:effectLst>
                </a14:hiddenEffects>
              </a:ext>
            </a:extLst>
          </p:spPr>
        </p:pic>
        <p:sp>
          <p:nvSpPr>
            <p:cNvPr id="50" name="TextBox 49">
              <a:extLst>
                <a:ext uri="{FF2B5EF4-FFF2-40B4-BE49-F238E27FC236}">
                  <a16:creationId xmlns:a16="http://schemas.microsoft.com/office/drawing/2014/main" id="{6CE3FD03-5E6C-4D92-8E72-F2A18E929E46}"/>
                </a:ext>
              </a:extLst>
            </p:cNvPr>
            <p:cNvSpPr txBox="1"/>
            <p:nvPr/>
          </p:nvSpPr>
          <p:spPr>
            <a:xfrm>
              <a:off x="4875503" y="1907859"/>
              <a:ext cx="2535553" cy="651198"/>
            </a:xfrm>
            <a:prstGeom prst="rect">
              <a:avLst/>
            </a:prstGeom>
            <a:noFill/>
          </p:spPr>
          <p:txBody>
            <a:bodyPr wrap="square" rtlCol="0">
              <a:spAutoFit/>
            </a:bodyPr>
            <a:lstStyle/>
            <a:p>
              <a:pPr>
                <a:buNone/>
              </a:pPr>
              <a:r>
                <a:rPr lang="en-GB" sz="1800" b="0" dirty="0"/>
                <a:t>TE</a:t>
              </a:r>
              <a:r>
                <a:rPr lang="en-GB" baseline="-25000" dirty="0"/>
                <a:t>2</a:t>
              </a:r>
              <a:r>
                <a:rPr lang="en-GB" sz="1800" b="0" baseline="-25000" dirty="0"/>
                <a:t>1</a:t>
              </a:r>
              <a:r>
                <a:rPr lang="en-GB" sz="1800" b="0" dirty="0"/>
                <a:t>-mode</a:t>
              </a:r>
            </a:p>
          </p:txBody>
        </p:sp>
        <p:pic>
          <p:nvPicPr>
            <p:cNvPr id="51" name="Picture 50" descr="A picture containing text, receipt&#10;&#10;Description automatically generated">
              <a:extLst>
                <a:ext uri="{FF2B5EF4-FFF2-40B4-BE49-F238E27FC236}">
                  <a16:creationId xmlns:a16="http://schemas.microsoft.com/office/drawing/2014/main" id="{494461D9-0E38-4F76-AD18-CE7131918987}"/>
                </a:ext>
              </a:extLst>
            </p:cNvPr>
            <p:cNvPicPr>
              <a:picLocks noChangeAspect="1"/>
            </p:cNvPicPr>
            <p:nvPr/>
          </p:nvPicPr>
          <p:blipFill rotWithShape="1">
            <a:blip r:embed="rId4">
              <a:extLst>
                <a:ext uri="{28A0092B-C50C-407E-A947-70E740481C1C}">
                  <a14:useLocalDpi xmlns:a14="http://schemas.microsoft.com/office/drawing/2010/main" val="0"/>
                </a:ext>
              </a:extLst>
            </a:blip>
            <a:srcRect l="8873" r="49313" b="67370"/>
            <a:stretch/>
          </p:blipFill>
          <p:spPr>
            <a:xfrm rot="5400000">
              <a:off x="4806814" y="3228716"/>
              <a:ext cx="2313970" cy="3226019"/>
            </a:xfrm>
            <a:prstGeom prst="rect">
              <a:avLst/>
            </a:prstGeom>
          </p:spPr>
        </p:pic>
      </p:grpSp>
      <p:grpSp>
        <p:nvGrpSpPr>
          <p:cNvPr id="52" name="Group 51">
            <a:extLst>
              <a:ext uri="{FF2B5EF4-FFF2-40B4-BE49-F238E27FC236}">
                <a16:creationId xmlns:a16="http://schemas.microsoft.com/office/drawing/2014/main" id="{69B5A736-2F10-41AA-A641-95EB4CFF982E}"/>
              </a:ext>
            </a:extLst>
          </p:cNvPr>
          <p:cNvGrpSpPr/>
          <p:nvPr/>
        </p:nvGrpSpPr>
        <p:grpSpPr>
          <a:xfrm>
            <a:off x="173510" y="2315255"/>
            <a:ext cx="2176159" cy="2385353"/>
            <a:chOff x="667969" y="1792911"/>
            <a:chExt cx="3341235" cy="4205801"/>
          </a:xfrm>
        </p:grpSpPr>
        <p:pic>
          <p:nvPicPr>
            <p:cNvPr id="53" name="Picture 8" descr="rect_fundamental">
              <a:extLst>
                <a:ext uri="{FF2B5EF4-FFF2-40B4-BE49-F238E27FC236}">
                  <a16:creationId xmlns:a16="http://schemas.microsoft.com/office/drawing/2014/main" id="{6D38C0C8-741A-40A1-BF51-ECC3F4747A11}"/>
                </a:ext>
              </a:extLst>
            </p:cNvPr>
            <p:cNvPicPr>
              <a:picLocks noChangeAspect="1" noChangeArrowheads="1"/>
            </p:cNvPicPr>
            <p:nvPr/>
          </p:nvPicPr>
          <p:blipFill>
            <a:blip r:embed="rId7" cstate="print"/>
            <a:srcRect/>
            <a:stretch>
              <a:fillRect/>
            </a:stretch>
          </p:blipFill>
          <p:spPr bwMode="auto">
            <a:xfrm rot="10800000">
              <a:off x="1166090" y="2513427"/>
              <a:ext cx="2115703" cy="1076320"/>
            </a:xfrm>
            <a:prstGeom prst="rect">
              <a:avLst/>
            </a:prstGeom>
            <a:noFill/>
            <a:ln w="9525">
              <a:noFill/>
              <a:miter lim="800000"/>
              <a:headEnd/>
              <a:tailEnd/>
            </a:ln>
          </p:spPr>
        </p:pic>
        <p:pic>
          <p:nvPicPr>
            <p:cNvPr id="54" name="Picture 53" descr="A picture containing text, receipt&#10;&#10;Description automatically generated">
              <a:extLst>
                <a:ext uri="{FF2B5EF4-FFF2-40B4-BE49-F238E27FC236}">
                  <a16:creationId xmlns:a16="http://schemas.microsoft.com/office/drawing/2014/main" id="{C5871E5C-BD08-44A7-BF2A-10BB2477381B}"/>
                </a:ext>
              </a:extLst>
            </p:cNvPr>
            <p:cNvPicPr>
              <a:picLocks noChangeAspect="1"/>
            </p:cNvPicPr>
            <p:nvPr/>
          </p:nvPicPr>
          <p:blipFill rotWithShape="1">
            <a:blip r:embed="rId4">
              <a:extLst>
                <a:ext uri="{28A0092B-C50C-407E-A947-70E740481C1C}">
                  <a14:useLocalDpi xmlns:a14="http://schemas.microsoft.com/office/drawing/2010/main" val="0"/>
                </a:ext>
              </a:extLst>
            </a:blip>
            <a:srcRect l="7859" t="66236" r="49875" b="951"/>
            <a:stretch/>
          </p:blipFill>
          <p:spPr>
            <a:xfrm rot="5400000">
              <a:off x="1134105" y="3123612"/>
              <a:ext cx="2408964" cy="3341235"/>
            </a:xfrm>
            <a:prstGeom prst="rect">
              <a:avLst/>
            </a:prstGeom>
          </p:spPr>
        </p:pic>
        <p:sp>
          <p:nvSpPr>
            <p:cNvPr id="55" name="TextBox 54">
              <a:extLst>
                <a:ext uri="{FF2B5EF4-FFF2-40B4-BE49-F238E27FC236}">
                  <a16:creationId xmlns:a16="http://schemas.microsoft.com/office/drawing/2014/main" id="{AEC0BD57-25B7-4708-911F-FA28D11A4F19}"/>
                </a:ext>
              </a:extLst>
            </p:cNvPr>
            <p:cNvSpPr txBox="1"/>
            <p:nvPr/>
          </p:nvSpPr>
          <p:spPr>
            <a:xfrm>
              <a:off x="1149535" y="1792911"/>
              <a:ext cx="2727336" cy="651198"/>
            </a:xfrm>
            <a:prstGeom prst="rect">
              <a:avLst/>
            </a:prstGeom>
            <a:noFill/>
          </p:spPr>
          <p:txBody>
            <a:bodyPr wrap="square" rtlCol="0">
              <a:spAutoFit/>
            </a:bodyPr>
            <a:lstStyle/>
            <a:p>
              <a:pPr>
                <a:buNone/>
              </a:pPr>
              <a:r>
                <a:rPr lang="en-GB" sz="1800" b="0" dirty="0"/>
                <a:t>TE</a:t>
              </a:r>
              <a:r>
                <a:rPr lang="en-GB" sz="1800" b="0" baseline="-25000" dirty="0"/>
                <a:t>10</a:t>
              </a:r>
              <a:r>
                <a:rPr lang="en-GB" sz="1800" b="0" dirty="0"/>
                <a:t>-mode</a:t>
              </a:r>
            </a:p>
          </p:txBody>
        </p:sp>
      </p:grpSp>
      <p:sp>
        <p:nvSpPr>
          <p:cNvPr id="56" name="TextBox 55">
            <a:extLst>
              <a:ext uri="{FF2B5EF4-FFF2-40B4-BE49-F238E27FC236}">
                <a16:creationId xmlns:a16="http://schemas.microsoft.com/office/drawing/2014/main" id="{0C7AA157-E5CB-4420-B5DD-3E43A13D4442}"/>
              </a:ext>
            </a:extLst>
          </p:cNvPr>
          <p:cNvSpPr txBox="1"/>
          <p:nvPr/>
        </p:nvSpPr>
        <p:spPr>
          <a:xfrm>
            <a:off x="363260" y="4856990"/>
            <a:ext cx="11828740" cy="1477328"/>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C00000"/>
                </a:solidFill>
              </a:rPr>
              <a:t>Any discontinuity will need all possible modes to fulfill the boundary condition on the discontinuity, thus “excite” all modes.</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i="1" dirty="0">
                <a:solidFill>
                  <a:srgbClr val="C00000"/>
                </a:solidFill>
              </a:rPr>
              <a:t>Mode conversion </a:t>
            </a:r>
            <a:r>
              <a:rPr lang="en-US" dirty="0">
                <a:solidFill>
                  <a:srgbClr val="C00000"/>
                </a:solidFill>
              </a:rPr>
              <a:t>(one mode converting into another mode) happens “easily” and not only unintentionally. </a:t>
            </a:r>
            <a:br>
              <a:rPr lang="en-US" dirty="0">
                <a:solidFill>
                  <a:srgbClr val="C00000"/>
                </a:solidFill>
              </a:rPr>
            </a:br>
            <a:r>
              <a:rPr lang="en-US" i="1" dirty="0">
                <a:solidFill>
                  <a:srgbClr val="C00000"/>
                </a:solidFill>
              </a:rPr>
              <a:t>Mode converters are built to convert from one mode to another.</a:t>
            </a:r>
          </a:p>
        </p:txBody>
      </p:sp>
      <p:grpSp>
        <p:nvGrpSpPr>
          <p:cNvPr id="60" name="Group 59">
            <a:extLst>
              <a:ext uri="{FF2B5EF4-FFF2-40B4-BE49-F238E27FC236}">
                <a16:creationId xmlns:a16="http://schemas.microsoft.com/office/drawing/2014/main" id="{EFF952DE-97DC-4823-A445-D71FB81F50F3}"/>
              </a:ext>
            </a:extLst>
          </p:cNvPr>
          <p:cNvGrpSpPr/>
          <p:nvPr/>
        </p:nvGrpSpPr>
        <p:grpSpPr>
          <a:xfrm>
            <a:off x="8307412" y="1072836"/>
            <a:ext cx="3841716" cy="1131972"/>
            <a:chOff x="5062186" y="3392145"/>
            <a:chExt cx="3841716" cy="1131972"/>
          </a:xfrm>
        </p:grpSpPr>
        <p:pic>
          <p:nvPicPr>
            <p:cNvPr id="58" name="Picture 57" descr="Text&#10;&#10;Description automatically generated">
              <a:extLst>
                <a:ext uri="{FF2B5EF4-FFF2-40B4-BE49-F238E27FC236}">
                  <a16:creationId xmlns:a16="http://schemas.microsoft.com/office/drawing/2014/main" id="{F294D7E2-4012-4250-A183-505EAE106DC7}"/>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5187939" y="3729927"/>
              <a:ext cx="3283779" cy="794190"/>
            </a:xfrm>
            <a:prstGeom prst="rect">
              <a:avLst/>
            </a:prstGeom>
            <a:ln w="19050">
              <a:solidFill>
                <a:schemeClr val="tx2">
                  <a:lumMod val="60000"/>
                  <a:lumOff val="40000"/>
                </a:schemeClr>
              </a:solidFill>
            </a:ln>
          </p:spPr>
        </p:pic>
        <p:sp>
          <p:nvSpPr>
            <p:cNvPr id="59" name="TextBox 58">
              <a:extLst>
                <a:ext uri="{FF2B5EF4-FFF2-40B4-BE49-F238E27FC236}">
                  <a16:creationId xmlns:a16="http://schemas.microsoft.com/office/drawing/2014/main" id="{EF434AB8-E24F-496E-BAD6-17975976EBFD}"/>
                </a:ext>
              </a:extLst>
            </p:cNvPr>
            <p:cNvSpPr txBox="1"/>
            <p:nvPr/>
          </p:nvSpPr>
          <p:spPr>
            <a:xfrm>
              <a:off x="5062186" y="3392145"/>
              <a:ext cx="3841716" cy="369332"/>
            </a:xfrm>
            <a:prstGeom prst="rect">
              <a:avLst/>
            </a:prstGeom>
            <a:noFill/>
            <a:ln w="19050">
              <a:noFill/>
            </a:ln>
          </p:spPr>
          <p:txBody>
            <a:bodyPr wrap="square" rtlCol="0">
              <a:spAutoFit/>
            </a:bodyPr>
            <a:lstStyle/>
            <a:p>
              <a:r>
                <a:rPr lang="en-US" dirty="0"/>
                <a:t>Phase constant of round waveguide</a:t>
              </a:r>
            </a:p>
          </p:txBody>
        </p:sp>
      </p:grpSp>
      <p:cxnSp>
        <p:nvCxnSpPr>
          <p:cNvPr id="65" name="Straight Connector 64">
            <a:extLst>
              <a:ext uri="{FF2B5EF4-FFF2-40B4-BE49-F238E27FC236}">
                <a16:creationId xmlns:a16="http://schemas.microsoft.com/office/drawing/2014/main" id="{E0BC10D8-135E-4C5E-89AB-68DCE4769EA6}"/>
              </a:ext>
            </a:extLst>
          </p:cNvPr>
          <p:cNvCxnSpPr/>
          <p:nvPr/>
        </p:nvCxnSpPr>
        <p:spPr bwMode="auto">
          <a:xfrm>
            <a:off x="6983928" y="4111968"/>
            <a:ext cx="0" cy="156663"/>
          </a:xfrm>
          <a:prstGeom prst="line">
            <a:avLst/>
          </a:prstGeom>
          <a:solidFill>
            <a:schemeClr val="accent1"/>
          </a:solidFill>
          <a:ln w="9525" cap="flat" cmpd="sng" algn="ctr">
            <a:solidFill>
              <a:schemeClr val="tx1"/>
            </a:solidFill>
            <a:prstDash val="solid"/>
            <a:round/>
            <a:headEnd type="none" w="med" len="med"/>
            <a:tailEnd type="none" w="med" len="med"/>
          </a:ln>
          <a:effectLst/>
        </p:spPr>
      </p:cxnSp>
      <p:grpSp>
        <p:nvGrpSpPr>
          <p:cNvPr id="22" name="Group 21">
            <a:extLst>
              <a:ext uri="{FF2B5EF4-FFF2-40B4-BE49-F238E27FC236}">
                <a16:creationId xmlns:a16="http://schemas.microsoft.com/office/drawing/2014/main" id="{CFE2B212-8AD2-E5AF-907B-6E920C790AE1}"/>
              </a:ext>
            </a:extLst>
          </p:cNvPr>
          <p:cNvGrpSpPr/>
          <p:nvPr/>
        </p:nvGrpSpPr>
        <p:grpSpPr>
          <a:xfrm>
            <a:off x="2399243" y="1391274"/>
            <a:ext cx="1127238" cy="616076"/>
            <a:chOff x="3199841" y="1446057"/>
            <a:chExt cx="1127238" cy="616076"/>
          </a:xfrm>
        </p:grpSpPr>
        <p:sp>
          <p:nvSpPr>
            <p:cNvPr id="14" name="Arrow: Right 13">
              <a:extLst>
                <a:ext uri="{FF2B5EF4-FFF2-40B4-BE49-F238E27FC236}">
                  <a16:creationId xmlns:a16="http://schemas.microsoft.com/office/drawing/2014/main" id="{A3516D05-7F5F-C317-0F81-F5427065FFD0}"/>
                </a:ext>
              </a:extLst>
            </p:cNvPr>
            <p:cNvSpPr/>
            <p:nvPr/>
          </p:nvSpPr>
          <p:spPr bwMode="auto">
            <a:xfrm>
              <a:off x="3213436" y="1446057"/>
              <a:ext cx="1113643" cy="616076"/>
            </a:xfrm>
            <a:prstGeom prst="rightArrow">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0" name="TextBox 19">
              <a:extLst>
                <a:ext uri="{FF2B5EF4-FFF2-40B4-BE49-F238E27FC236}">
                  <a16:creationId xmlns:a16="http://schemas.microsoft.com/office/drawing/2014/main" id="{C476FC88-FDD2-47A5-6706-308F28563189}"/>
                </a:ext>
              </a:extLst>
            </p:cNvPr>
            <p:cNvSpPr txBox="1"/>
            <p:nvPr/>
          </p:nvSpPr>
          <p:spPr>
            <a:xfrm>
              <a:off x="3199841" y="1569429"/>
              <a:ext cx="1024757" cy="369332"/>
            </a:xfrm>
            <a:prstGeom prst="rect">
              <a:avLst/>
            </a:prstGeom>
            <a:noFill/>
          </p:spPr>
          <p:txBody>
            <a:bodyPr wrap="square" rtlCol="0">
              <a:spAutoFit/>
            </a:bodyPr>
            <a:lstStyle/>
            <a:p>
              <a:r>
                <a:rPr lang="en-US" dirty="0"/>
                <a:t>defined</a:t>
              </a:r>
              <a:endParaRPr lang="en-GB" dirty="0"/>
            </a:p>
          </p:txBody>
        </p:sp>
      </p:grpSp>
      <p:grpSp>
        <p:nvGrpSpPr>
          <p:cNvPr id="26" name="Group 25">
            <a:extLst>
              <a:ext uri="{FF2B5EF4-FFF2-40B4-BE49-F238E27FC236}">
                <a16:creationId xmlns:a16="http://schemas.microsoft.com/office/drawing/2014/main" id="{A5299D17-D5D4-DBB7-B5BB-355780AF403E}"/>
              </a:ext>
            </a:extLst>
          </p:cNvPr>
          <p:cNvGrpSpPr/>
          <p:nvPr/>
        </p:nvGrpSpPr>
        <p:grpSpPr>
          <a:xfrm>
            <a:off x="3511619" y="1044964"/>
            <a:ext cx="4478085" cy="1094396"/>
            <a:chOff x="3511619" y="1044964"/>
            <a:chExt cx="4478085" cy="1094396"/>
          </a:xfrm>
        </p:grpSpPr>
        <p:sp>
          <p:nvSpPr>
            <p:cNvPr id="23" name="TextBox 22">
              <a:extLst>
                <a:ext uri="{FF2B5EF4-FFF2-40B4-BE49-F238E27FC236}">
                  <a16:creationId xmlns:a16="http://schemas.microsoft.com/office/drawing/2014/main" id="{14F8E6EE-3DF7-9E82-3315-035AD74FBE12}"/>
                </a:ext>
              </a:extLst>
            </p:cNvPr>
            <p:cNvSpPr txBox="1"/>
            <p:nvPr/>
          </p:nvSpPr>
          <p:spPr>
            <a:xfrm>
              <a:off x="3511619" y="1044964"/>
              <a:ext cx="4478085" cy="369332"/>
            </a:xfrm>
            <a:prstGeom prst="rect">
              <a:avLst/>
            </a:prstGeom>
            <a:noFill/>
            <a:ln w="19050">
              <a:noFill/>
            </a:ln>
          </p:spPr>
          <p:txBody>
            <a:bodyPr wrap="square" rtlCol="0">
              <a:spAutoFit/>
            </a:bodyPr>
            <a:lstStyle/>
            <a:p>
              <a:r>
                <a:rPr lang="en-US" dirty="0"/>
                <a:t>Phase constant of rectangular waveguide</a:t>
              </a:r>
            </a:p>
          </p:txBody>
        </p:sp>
        <p:pic>
          <p:nvPicPr>
            <p:cNvPr id="25" name="Picture 24" descr="A black text on a white background&#10;&#10;AI-generated content may be incorrect.">
              <a:extLst>
                <a:ext uri="{FF2B5EF4-FFF2-40B4-BE49-F238E27FC236}">
                  <a16:creationId xmlns:a16="http://schemas.microsoft.com/office/drawing/2014/main" id="{855C7248-8458-A210-074C-D53CA7F9CBBF}"/>
                </a:ext>
              </a:extLst>
            </p:cNvPr>
            <p:cNvPicPr>
              <a:picLocks noChangeAspect="1"/>
            </p:cNvPicPr>
            <p:nvPr/>
          </p:nvPicPr>
          <p:blipFill>
            <a:blip r:embed="rId9"/>
            <a:stretch>
              <a:fillRect/>
            </a:stretch>
          </p:blipFill>
          <p:spPr>
            <a:xfrm>
              <a:off x="3611087" y="1377184"/>
              <a:ext cx="3750562" cy="762176"/>
            </a:xfrm>
            <a:prstGeom prst="rect">
              <a:avLst/>
            </a:prstGeom>
            <a:ln w="19050">
              <a:solidFill>
                <a:schemeClr val="tx2">
                  <a:lumMod val="60000"/>
                  <a:lumOff val="40000"/>
                </a:schemeClr>
              </a:solidFill>
            </a:ln>
          </p:spPr>
        </p:pic>
      </p:grpSp>
    </p:spTree>
    <p:extLst>
      <p:ext uri="{BB962C8B-B14F-4D97-AF65-F5344CB8AC3E}">
        <p14:creationId xmlns:p14="http://schemas.microsoft.com/office/powerpoint/2010/main" val="51372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8"/>
                                        </p:tgtEl>
                                        <p:attrNameLst>
                                          <p:attrName>style.visibility</p:attrName>
                                        </p:attrNameLst>
                                      </p:cBhvr>
                                      <p:to>
                                        <p:strVal val="visible"/>
                                      </p:to>
                                    </p:set>
                                    <p:anim calcmode="lin" valueType="num">
                                      <p:cBhvr additive="base">
                                        <p:cTn id="7" dur="500" fill="hold"/>
                                        <p:tgtEl>
                                          <p:spTgt spid="68"/>
                                        </p:tgtEl>
                                        <p:attrNameLst>
                                          <p:attrName>ppt_x</p:attrName>
                                        </p:attrNameLst>
                                      </p:cBhvr>
                                      <p:tavLst>
                                        <p:tav tm="0">
                                          <p:val>
                                            <p:strVal val="#ppt_x"/>
                                          </p:val>
                                        </p:tav>
                                        <p:tav tm="100000">
                                          <p:val>
                                            <p:strVal val="#ppt_x"/>
                                          </p:val>
                                        </p:tav>
                                      </p:tavLst>
                                    </p:anim>
                                    <p:anim calcmode="lin" valueType="num">
                                      <p:cBhvr additive="base">
                                        <p:cTn id="8" dur="500" fill="hold"/>
                                        <p:tgtEl>
                                          <p:spTgt spid="6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2"/>
                                        </p:tgtEl>
                                        <p:attrNameLst>
                                          <p:attrName>style.visibility</p:attrName>
                                        </p:attrNameLst>
                                      </p:cBhvr>
                                      <p:to>
                                        <p:strVal val="visible"/>
                                      </p:to>
                                    </p:set>
                                    <p:anim calcmode="lin" valueType="num">
                                      <p:cBhvr additive="base">
                                        <p:cTn id="13" dur="500" fill="hold"/>
                                        <p:tgtEl>
                                          <p:spTgt spid="52"/>
                                        </p:tgtEl>
                                        <p:attrNameLst>
                                          <p:attrName>ppt_x</p:attrName>
                                        </p:attrNameLst>
                                      </p:cBhvr>
                                      <p:tavLst>
                                        <p:tav tm="0">
                                          <p:val>
                                            <p:strVal val="#ppt_x"/>
                                          </p:val>
                                        </p:tav>
                                        <p:tav tm="100000">
                                          <p:val>
                                            <p:strVal val="#ppt_x"/>
                                          </p:val>
                                        </p:tav>
                                      </p:tavLst>
                                    </p:anim>
                                    <p:anim calcmode="lin" valueType="num">
                                      <p:cBhvr additive="base">
                                        <p:cTn id="14" dur="500" fill="hold"/>
                                        <p:tgtEl>
                                          <p:spTgt spid="52"/>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48"/>
                                        </p:tgtEl>
                                        <p:attrNameLst>
                                          <p:attrName>style.visibility</p:attrName>
                                        </p:attrNameLst>
                                      </p:cBhvr>
                                      <p:to>
                                        <p:strVal val="visible"/>
                                      </p:to>
                                    </p:set>
                                    <p:anim calcmode="lin" valueType="num">
                                      <p:cBhvr additive="base">
                                        <p:cTn id="19" dur="500" fill="hold"/>
                                        <p:tgtEl>
                                          <p:spTgt spid="48"/>
                                        </p:tgtEl>
                                        <p:attrNameLst>
                                          <p:attrName>ppt_x</p:attrName>
                                        </p:attrNameLst>
                                      </p:cBhvr>
                                      <p:tavLst>
                                        <p:tav tm="0">
                                          <p:val>
                                            <p:strVal val="#ppt_x"/>
                                          </p:val>
                                        </p:tav>
                                        <p:tav tm="100000">
                                          <p:val>
                                            <p:strVal val="#ppt_x"/>
                                          </p:val>
                                        </p:tav>
                                      </p:tavLst>
                                    </p:anim>
                                    <p:anim calcmode="lin" valueType="num">
                                      <p:cBhvr additive="base">
                                        <p:cTn id="20" dur="500" fill="hold"/>
                                        <p:tgtEl>
                                          <p:spTgt spid="48"/>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44"/>
                                        </p:tgtEl>
                                        <p:attrNameLst>
                                          <p:attrName>style.visibility</p:attrName>
                                        </p:attrNameLst>
                                      </p:cBhvr>
                                      <p:to>
                                        <p:strVal val="visible"/>
                                      </p:to>
                                    </p:set>
                                    <p:anim calcmode="lin" valueType="num">
                                      <p:cBhvr additive="base">
                                        <p:cTn id="25" dur="500" fill="hold"/>
                                        <p:tgtEl>
                                          <p:spTgt spid="44"/>
                                        </p:tgtEl>
                                        <p:attrNameLst>
                                          <p:attrName>ppt_x</p:attrName>
                                        </p:attrNameLst>
                                      </p:cBhvr>
                                      <p:tavLst>
                                        <p:tav tm="0">
                                          <p:val>
                                            <p:strVal val="#ppt_x"/>
                                          </p:val>
                                        </p:tav>
                                        <p:tav tm="100000">
                                          <p:val>
                                            <p:strVal val="#ppt_x"/>
                                          </p:val>
                                        </p:tav>
                                      </p:tavLst>
                                    </p:anim>
                                    <p:anim calcmode="lin" valueType="num">
                                      <p:cBhvr additive="base">
                                        <p:cTn id="26" dur="500" fill="hold"/>
                                        <p:tgtEl>
                                          <p:spTgt spid="44"/>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16" presetClass="entr" presetSubtype="21" fill="hold" grpId="0" nodeType="clickEffect">
                                  <p:stCondLst>
                                    <p:cond delay="0"/>
                                  </p:stCondLst>
                                  <p:childTnLst>
                                    <p:set>
                                      <p:cBhvr>
                                        <p:cTn id="30" dur="1" fill="hold">
                                          <p:stCondLst>
                                            <p:cond delay="0"/>
                                          </p:stCondLst>
                                        </p:cTn>
                                        <p:tgtEl>
                                          <p:spTgt spid="56"/>
                                        </p:tgtEl>
                                        <p:attrNameLst>
                                          <p:attrName>style.visibility</p:attrName>
                                        </p:attrNameLst>
                                      </p:cBhvr>
                                      <p:to>
                                        <p:strVal val="visible"/>
                                      </p:to>
                                    </p:set>
                                    <p:animEffect transition="in" filter="barn(inVertical)">
                                      <p:cBhvr>
                                        <p:cTn id="31" dur="500"/>
                                        <p:tgtEl>
                                          <p:spTgt spid="5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4" name="Group 53">
            <a:extLst>
              <a:ext uri="{FF2B5EF4-FFF2-40B4-BE49-F238E27FC236}">
                <a16:creationId xmlns:a16="http://schemas.microsoft.com/office/drawing/2014/main" id="{9B65AB23-2EC6-4238-978A-E15D16D04459}"/>
              </a:ext>
            </a:extLst>
          </p:cNvPr>
          <p:cNvGrpSpPr/>
          <p:nvPr/>
        </p:nvGrpSpPr>
        <p:grpSpPr>
          <a:xfrm>
            <a:off x="390720" y="1361321"/>
            <a:ext cx="5628752" cy="2910705"/>
            <a:chOff x="390720" y="1361321"/>
            <a:chExt cx="5628752" cy="2910705"/>
          </a:xfrm>
        </p:grpSpPr>
        <p:pic>
          <p:nvPicPr>
            <p:cNvPr id="4" name="Picture 3" descr="A picture containing diagram&#10;&#10;Description automatically generated">
              <a:extLst>
                <a:ext uri="{FF2B5EF4-FFF2-40B4-BE49-F238E27FC236}">
                  <a16:creationId xmlns:a16="http://schemas.microsoft.com/office/drawing/2014/main" id="{6D8FE81A-1C14-4DB0-973F-F554E050286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10800000">
              <a:off x="390720" y="1361321"/>
              <a:ext cx="5628752" cy="2910705"/>
            </a:xfrm>
            <a:prstGeom prst="rect">
              <a:avLst/>
            </a:prstGeom>
          </p:spPr>
        </p:pic>
        <p:cxnSp>
          <p:nvCxnSpPr>
            <p:cNvPr id="9" name="Straight Arrow Connector 8">
              <a:extLst>
                <a:ext uri="{FF2B5EF4-FFF2-40B4-BE49-F238E27FC236}">
                  <a16:creationId xmlns:a16="http://schemas.microsoft.com/office/drawing/2014/main" id="{0EE5E308-1C15-471B-BF9C-3BA414EE8447}"/>
                </a:ext>
              </a:extLst>
            </p:cNvPr>
            <p:cNvCxnSpPr>
              <a:cxnSpLocks/>
            </p:cNvCxnSpPr>
            <p:nvPr/>
          </p:nvCxnSpPr>
          <p:spPr bwMode="auto">
            <a:xfrm>
              <a:off x="596277" y="4151551"/>
              <a:ext cx="5398896" cy="0"/>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cxnSp>
          <p:nvCxnSpPr>
            <p:cNvPr id="10" name="Straight Arrow Connector 9">
              <a:extLst>
                <a:ext uri="{FF2B5EF4-FFF2-40B4-BE49-F238E27FC236}">
                  <a16:creationId xmlns:a16="http://schemas.microsoft.com/office/drawing/2014/main" id="{BB53BA73-BADE-4BF2-9A5F-B5B11C877DF4}"/>
                </a:ext>
              </a:extLst>
            </p:cNvPr>
            <p:cNvCxnSpPr>
              <a:cxnSpLocks/>
            </p:cNvCxnSpPr>
            <p:nvPr/>
          </p:nvCxnSpPr>
          <p:spPr bwMode="auto">
            <a:xfrm flipV="1">
              <a:off x="3170076" y="1398468"/>
              <a:ext cx="0" cy="2760227"/>
            </a:xfrm>
            <a:prstGeom prst="straightConnector1">
              <a:avLst/>
            </a:prstGeom>
            <a:solidFill>
              <a:schemeClr val="accent1"/>
            </a:solidFill>
            <a:ln w="19050" cap="flat" cmpd="sng" algn="ctr">
              <a:solidFill>
                <a:schemeClr val="tx1"/>
              </a:solidFill>
              <a:prstDash val="solid"/>
              <a:round/>
              <a:headEnd type="none" w="med" len="med"/>
              <a:tailEnd type="triangle"/>
            </a:ln>
            <a:effectLst/>
          </p:spPr>
        </p:cxnSp>
        <p:pic>
          <p:nvPicPr>
            <p:cNvPr id="52" name="Picture 51" descr="Text, letter&#10;&#10;Description automatically generated">
              <a:extLst>
                <a:ext uri="{FF2B5EF4-FFF2-40B4-BE49-F238E27FC236}">
                  <a16:creationId xmlns:a16="http://schemas.microsoft.com/office/drawing/2014/main" id="{382CE1F1-1386-417F-8051-A647B3AC573A}"/>
                </a:ext>
              </a:extLst>
            </p:cNvPr>
            <p:cNvPicPr>
              <a:picLocks noChangeAspect="1"/>
            </p:cNvPicPr>
            <p:nvPr/>
          </p:nvPicPr>
          <p:blipFill rotWithShape="1">
            <a:blip r:embed="rId4">
              <a:extLst>
                <a:ext uri="{28A0092B-C50C-407E-A947-70E740481C1C}">
                  <a14:useLocalDpi xmlns:a14="http://schemas.microsoft.com/office/drawing/2010/main" val="0"/>
                </a:ext>
              </a:extLst>
            </a:blip>
            <a:srcRect l="64020" t="50258" r="8525"/>
            <a:stretch/>
          </p:blipFill>
          <p:spPr>
            <a:xfrm>
              <a:off x="5521089" y="3796290"/>
              <a:ext cx="230431" cy="276999"/>
            </a:xfrm>
            <a:prstGeom prst="rect">
              <a:avLst/>
            </a:prstGeom>
          </p:spPr>
        </p:pic>
        <p:pic>
          <p:nvPicPr>
            <p:cNvPr id="53" name="Picture 52" descr="Text, letter&#10;&#10;Description automatically generated">
              <a:extLst>
                <a:ext uri="{FF2B5EF4-FFF2-40B4-BE49-F238E27FC236}">
                  <a16:creationId xmlns:a16="http://schemas.microsoft.com/office/drawing/2014/main" id="{6F638A34-EEA4-4976-9455-9C76E1A225C8}"/>
                </a:ext>
              </a:extLst>
            </p:cNvPr>
            <p:cNvPicPr>
              <a:picLocks noChangeAspect="1"/>
            </p:cNvPicPr>
            <p:nvPr/>
          </p:nvPicPr>
          <p:blipFill rotWithShape="1">
            <a:blip r:embed="rId4">
              <a:extLst>
                <a:ext uri="{28A0092B-C50C-407E-A947-70E740481C1C}">
                  <a14:useLocalDpi xmlns:a14="http://schemas.microsoft.com/office/drawing/2010/main" val="0"/>
                </a:ext>
              </a:extLst>
            </a:blip>
            <a:srcRect l="66534" t="-1225" r="6012" b="63117"/>
            <a:stretch/>
          </p:blipFill>
          <p:spPr>
            <a:xfrm>
              <a:off x="3282140" y="1551083"/>
              <a:ext cx="230430" cy="212209"/>
            </a:xfrm>
            <a:prstGeom prst="rect">
              <a:avLst/>
            </a:prstGeom>
          </p:spPr>
        </p:pic>
      </p:grpSp>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Dispersion Diagram</a:t>
            </a:r>
            <a:endParaRPr lang="en-GB" dirty="0"/>
          </a:p>
        </p:txBody>
      </p:sp>
      <p:sp>
        <p:nvSpPr>
          <p:cNvPr id="5" name="TextBox 4">
            <a:extLst>
              <a:ext uri="{FF2B5EF4-FFF2-40B4-BE49-F238E27FC236}">
                <a16:creationId xmlns:a16="http://schemas.microsoft.com/office/drawing/2014/main" id="{813D16CD-E25A-4F5D-8EA4-F40DA2F4D6B6}"/>
              </a:ext>
            </a:extLst>
          </p:cNvPr>
          <p:cNvSpPr txBox="1"/>
          <p:nvPr/>
        </p:nvSpPr>
        <p:spPr>
          <a:xfrm>
            <a:off x="1752215" y="988418"/>
            <a:ext cx="2961206" cy="369332"/>
          </a:xfrm>
          <a:prstGeom prst="rect">
            <a:avLst/>
          </a:prstGeom>
          <a:noFill/>
        </p:spPr>
        <p:txBody>
          <a:bodyPr wrap="square" rtlCol="0">
            <a:spAutoFit/>
          </a:bodyPr>
          <a:lstStyle/>
          <a:p>
            <a:r>
              <a:rPr lang="en-US" dirty="0"/>
              <a:t>general dispersion relation </a:t>
            </a:r>
            <a:endParaRPr lang="en-GB" dirty="0"/>
          </a:p>
        </p:txBody>
      </p:sp>
      <p:pic>
        <p:nvPicPr>
          <p:cNvPr id="27" name="Picture 26">
            <a:extLst>
              <a:ext uri="{FF2B5EF4-FFF2-40B4-BE49-F238E27FC236}">
                <a16:creationId xmlns:a16="http://schemas.microsoft.com/office/drawing/2014/main" id="{7768FF5C-1485-48F0-936A-374CD2FA253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753295" y="1831006"/>
            <a:ext cx="784231" cy="327397"/>
          </a:xfrm>
          <a:prstGeom prst="rect">
            <a:avLst/>
          </a:prstGeom>
        </p:spPr>
      </p:pic>
      <p:grpSp>
        <p:nvGrpSpPr>
          <p:cNvPr id="51" name="Group 50">
            <a:extLst>
              <a:ext uri="{FF2B5EF4-FFF2-40B4-BE49-F238E27FC236}">
                <a16:creationId xmlns:a16="http://schemas.microsoft.com/office/drawing/2014/main" id="{219645FF-5E7E-4261-80F1-D4357611D104}"/>
              </a:ext>
            </a:extLst>
          </p:cNvPr>
          <p:cNvGrpSpPr/>
          <p:nvPr/>
        </p:nvGrpSpPr>
        <p:grpSpPr>
          <a:xfrm>
            <a:off x="2761109" y="3297616"/>
            <a:ext cx="447372" cy="366191"/>
            <a:chOff x="2761109" y="3297616"/>
            <a:chExt cx="447372" cy="366191"/>
          </a:xfrm>
        </p:grpSpPr>
        <p:pic>
          <p:nvPicPr>
            <p:cNvPr id="19" name="Picture 18">
              <a:extLst>
                <a:ext uri="{FF2B5EF4-FFF2-40B4-BE49-F238E27FC236}">
                  <a16:creationId xmlns:a16="http://schemas.microsoft.com/office/drawing/2014/main" id="{78367D87-9832-4C5D-A53B-39590BC9C19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61109" y="3396307"/>
              <a:ext cx="305715" cy="267500"/>
            </a:xfrm>
            <a:prstGeom prst="rect">
              <a:avLst/>
            </a:prstGeom>
            <a:ln w="19050">
              <a:noFill/>
            </a:ln>
          </p:spPr>
        </p:pic>
        <p:sp>
          <p:nvSpPr>
            <p:cNvPr id="45" name="Oval 44">
              <a:extLst>
                <a:ext uri="{FF2B5EF4-FFF2-40B4-BE49-F238E27FC236}">
                  <a16:creationId xmlns:a16="http://schemas.microsoft.com/office/drawing/2014/main" id="{E87FD104-A726-449F-83EC-A088B536F82F}"/>
                </a:ext>
              </a:extLst>
            </p:cNvPr>
            <p:cNvSpPr/>
            <p:nvPr/>
          </p:nvSpPr>
          <p:spPr bwMode="auto">
            <a:xfrm>
              <a:off x="3131671" y="3297616"/>
              <a:ext cx="76810" cy="90632"/>
            </a:xfrm>
            <a:prstGeom prst="ellipse">
              <a:avLst/>
            </a:prstGeom>
            <a:solidFill>
              <a:schemeClr val="accent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55" name="Group 54">
            <a:extLst>
              <a:ext uri="{FF2B5EF4-FFF2-40B4-BE49-F238E27FC236}">
                <a16:creationId xmlns:a16="http://schemas.microsoft.com/office/drawing/2014/main" id="{520D73C1-3CC5-44D3-9E0C-250042B16033}"/>
              </a:ext>
            </a:extLst>
          </p:cNvPr>
          <p:cNvGrpSpPr/>
          <p:nvPr/>
        </p:nvGrpSpPr>
        <p:grpSpPr>
          <a:xfrm>
            <a:off x="3205095" y="1556974"/>
            <a:ext cx="2533204" cy="2594577"/>
            <a:chOff x="3205095" y="1556974"/>
            <a:chExt cx="2533204" cy="2594577"/>
          </a:xfrm>
        </p:grpSpPr>
        <p:grpSp>
          <p:nvGrpSpPr>
            <p:cNvPr id="32" name="Group 31">
              <a:extLst>
                <a:ext uri="{FF2B5EF4-FFF2-40B4-BE49-F238E27FC236}">
                  <a16:creationId xmlns:a16="http://schemas.microsoft.com/office/drawing/2014/main" id="{C619633E-3536-4BAE-9ED1-ECA252A30847}"/>
                </a:ext>
              </a:extLst>
            </p:cNvPr>
            <p:cNvGrpSpPr/>
            <p:nvPr/>
          </p:nvGrpSpPr>
          <p:grpSpPr>
            <a:xfrm>
              <a:off x="4779512" y="2606644"/>
              <a:ext cx="958787" cy="343873"/>
              <a:chOff x="4406180" y="1969610"/>
              <a:chExt cx="958787" cy="343873"/>
            </a:xfrm>
          </p:grpSpPr>
          <p:pic>
            <p:nvPicPr>
              <p:cNvPr id="29" name="Picture 28">
                <a:extLst>
                  <a:ext uri="{FF2B5EF4-FFF2-40B4-BE49-F238E27FC236}">
                    <a16:creationId xmlns:a16="http://schemas.microsoft.com/office/drawing/2014/main" id="{5C1673BB-EBFA-4566-9C8A-09E51B1916CA}"/>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635272" y="2024359"/>
                <a:ext cx="729695" cy="289124"/>
              </a:xfrm>
              <a:prstGeom prst="rect">
                <a:avLst/>
              </a:prstGeom>
            </p:spPr>
          </p:pic>
          <p:cxnSp>
            <p:nvCxnSpPr>
              <p:cNvPr id="31" name="Straight Arrow Connector 30">
                <a:extLst>
                  <a:ext uri="{FF2B5EF4-FFF2-40B4-BE49-F238E27FC236}">
                    <a16:creationId xmlns:a16="http://schemas.microsoft.com/office/drawing/2014/main" id="{AFC71FD0-5BAC-431F-9C6A-5171D61EBCC7}"/>
                  </a:ext>
                </a:extLst>
              </p:cNvPr>
              <p:cNvCxnSpPr/>
              <p:nvPr/>
            </p:nvCxnSpPr>
            <p:spPr bwMode="auto">
              <a:xfrm flipH="1" flipV="1">
                <a:off x="4406180" y="1969610"/>
                <a:ext cx="229092" cy="166687"/>
              </a:xfrm>
              <a:prstGeom prst="straightConnector1">
                <a:avLst/>
              </a:prstGeom>
              <a:solidFill>
                <a:schemeClr val="accent1"/>
              </a:solidFill>
              <a:ln w="9525" cap="flat" cmpd="sng" algn="ctr">
                <a:solidFill>
                  <a:schemeClr val="tx1"/>
                </a:solidFill>
                <a:prstDash val="solid"/>
                <a:round/>
                <a:headEnd type="none" w="med" len="med"/>
                <a:tailEnd type="triangle"/>
              </a:ln>
              <a:effectLst/>
            </p:spPr>
          </p:cxnSp>
        </p:grpSp>
        <p:cxnSp>
          <p:nvCxnSpPr>
            <p:cNvPr id="47" name="Straight Connector 46">
              <a:extLst>
                <a:ext uri="{FF2B5EF4-FFF2-40B4-BE49-F238E27FC236}">
                  <a16:creationId xmlns:a16="http://schemas.microsoft.com/office/drawing/2014/main" id="{1B658208-9F47-4722-B298-3965D2F6B7D7}"/>
                </a:ext>
              </a:extLst>
            </p:cNvPr>
            <p:cNvCxnSpPr/>
            <p:nvPr/>
          </p:nvCxnSpPr>
          <p:spPr bwMode="auto">
            <a:xfrm flipV="1">
              <a:off x="3205095" y="1556974"/>
              <a:ext cx="2533204" cy="2594577"/>
            </a:xfrm>
            <a:prstGeom prst="line">
              <a:avLst/>
            </a:prstGeom>
            <a:ln w="28575">
              <a:headEnd type="none" w="med" len="med"/>
              <a:tailEnd type="none" w="med" len="med"/>
            </a:ln>
          </p:spPr>
          <p:style>
            <a:lnRef idx="1">
              <a:schemeClr val="accent1"/>
            </a:lnRef>
            <a:fillRef idx="0">
              <a:schemeClr val="accent1"/>
            </a:fillRef>
            <a:effectRef idx="0">
              <a:schemeClr val="accent1"/>
            </a:effectRef>
            <a:fontRef idx="minor">
              <a:schemeClr val="tx1"/>
            </a:fontRef>
          </p:style>
        </p:cxnSp>
      </p:grpSp>
      <p:cxnSp>
        <p:nvCxnSpPr>
          <p:cNvPr id="57" name="Straight Connector 56">
            <a:extLst>
              <a:ext uri="{FF2B5EF4-FFF2-40B4-BE49-F238E27FC236}">
                <a16:creationId xmlns:a16="http://schemas.microsoft.com/office/drawing/2014/main" id="{67FEEF59-4E7E-4BFE-B026-7F64DF7307F4}"/>
              </a:ext>
            </a:extLst>
          </p:cNvPr>
          <p:cNvCxnSpPr>
            <a:cxnSpLocks/>
          </p:cNvCxnSpPr>
          <p:nvPr/>
        </p:nvCxnSpPr>
        <p:spPr bwMode="auto">
          <a:xfrm flipV="1">
            <a:off x="3191874" y="3181930"/>
            <a:ext cx="561421" cy="962478"/>
          </a:xfrm>
          <a:prstGeom prst="line">
            <a:avLst/>
          </a:prstGeom>
          <a:solidFill>
            <a:schemeClr val="accent1"/>
          </a:solidFill>
          <a:ln w="19050" cap="flat" cmpd="sng" algn="ctr">
            <a:solidFill>
              <a:srgbClr val="CC0000"/>
            </a:solidFill>
            <a:prstDash val="dash"/>
            <a:round/>
            <a:headEnd type="none" w="med" len="med"/>
            <a:tailEnd type="none" w="med" len="med"/>
          </a:ln>
          <a:effectLst/>
        </p:spPr>
      </p:cxnSp>
      <p:sp>
        <p:nvSpPr>
          <p:cNvPr id="49" name="Oval 48">
            <a:extLst>
              <a:ext uri="{FF2B5EF4-FFF2-40B4-BE49-F238E27FC236}">
                <a16:creationId xmlns:a16="http://schemas.microsoft.com/office/drawing/2014/main" id="{567D66FA-83A4-47EE-AE0A-914A687BFDBF}"/>
              </a:ext>
            </a:extLst>
          </p:cNvPr>
          <p:cNvSpPr/>
          <p:nvPr/>
        </p:nvSpPr>
        <p:spPr bwMode="auto">
          <a:xfrm flipH="1">
            <a:off x="3707963" y="3118984"/>
            <a:ext cx="94162" cy="111605"/>
          </a:xfrm>
          <a:prstGeom prst="ellipse">
            <a:avLst/>
          </a:prstGeom>
          <a:solidFill>
            <a:srgbClr val="FF7C80"/>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67" name="Group 66">
            <a:extLst>
              <a:ext uri="{FF2B5EF4-FFF2-40B4-BE49-F238E27FC236}">
                <a16:creationId xmlns:a16="http://schemas.microsoft.com/office/drawing/2014/main" id="{71656572-3AA8-46EF-916F-DA5344275851}"/>
              </a:ext>
            </a:extLst>
          </p:cNvPr>
          <p:cNvGrpSpPr/>
          <p:nvPr/>
        </p:nvGrpSpPr>
        <p:grpSpPr>
          <a:xfrm>
            <a:off x="565680" y="5004903"/>
            <a:ext cx="2604396" cy="1256465"/>
            <a:chOff x="565680" y="5004903"/>
            <a:chExt cx="2604396" cy="1256465"/>
          </a:xfrm>
        </p:grpSpPr>
        <p:pic>
          <p:nvPicPr>
            <p:cNvPr id="23" name="Picture 22" descr="Text, letter&#10;&#10;Description automatically generated">
              <a:extLst>
                <a:ext uri="{FF2B5EF4-FFF2-40B4-BE49-F238E27FC236}">
                  <a16:creationId xmlns:a16="http://schemas.microsoft.com/office/drawing/2014/main" id="{70CEDD97-E388-4D45-B447-4F7E7DB8DF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95375" y="5004903"/>
              <a:ext cx="913678" cy="606191"/>
            </a:xfrm>
            <a:prstGeom prst="rect">
              <a:avLst/>
            </a:prstGeom>
            <a:ln w="19050">
              <a:solidFill>
                <a:srgbClr val="CC0000"/>
              </a:solidFill>
            </a:ln>
          </p:spPr>
        </p:pic>
        <p:sp>
          <p:nvSpPr>
            <p:cNvPr id="64" name="TextBox 63">
              <a:extLst>
                <a:ext uri="{FF2B5EF4-FFF2-40B4-BE49-F238E27FC236}">
                  <a16:creationId xmlns:a16="http://schemas.microsoft.com/office/drawing/2014/main" id="{8385F9A9-FB83-48B1-AF4C-E2D2D8AE08EF}"/>
                </a:ext>
              </a:extLst>
            </p:cNvPr>
            <p:cNvSpPr txBox="1"/>
            <p:nvPr/>
          </p:nvSpPr>
          <p:spPr>
            <a:xfrm>
              <a:off x="565680" y="5615037"/>
              <a:ext cx="2604396" cy="646331"/>
            </a:xfrm>
            <a:prstGeom prst="rect">
              <a:avLst/>
            </a:prstGeom>
            <a:noFill/>
          </p:spPr>
          <p:txBody>
            <a:bodyPr wrap="square" rtlCol="0">
              <a:spAutoFit/>
            </a:bodyPr>
            <a:lstStyle/>
            <a:p>
              <a:r>
                <a:rPr lang="en-US" dirty="0">
                  <a:solidFill>
                    <a:srgbClr val="C00000"/>
                  </a:solidFill>
                </a:rPr>
                <a:t>From origin to point on the dispersion curve</a:t>
              </a:r>
              <a:endParaRPr lang="en-GB" dirty="0">
                <a:solidFill>
                  <a:srgbClr val="C00000"/>
                </a:solidFill>
              </a:endParaRPr>
            </a:p>
          </p:txBody>
        </p:sp>
      </p:grpSp>
      <p:grpSp>
        <p:nvGrpSpPr>
          <p:cNvPr id="70" name="Group 69">
            <a:extLst>
              <a:ext uri="{FF2B5EF4-FFF2-40B4-BE49-F238E27FC236}">
                <a16:creationId xmlns:a16="http://schemas.microsoft.com/office/drawing/2014/main" id="{6145FE4B-EA23-4645-BDBD-857FC04C4F76}"/>
              </a:ext>
            </a:extLst>
          </p:cNvPr>
          <p:cNvGrpSpPr/>
          <p:nvPr/>
        </p:nvGrpSpPr>
        <p:grpSpPr>
          <a:xfrm>
            <a:off x="2882714" y="2850770"/>
            <a:ext cx="2604396" cy="2790750"/>
            <a:chOff x="2882714" y="2850770"/>
            <a:chExt cx="2604396" cy="2790750"/>
          </a:xfrm>
        </p:grpSpPr>
        <p:cxnSp>
          <p:nvCxnSpPr>
            <p:cNvPr id="61" name="Straight Connector 60">
              <a:extLst>
                <a:ext uri="{FF2B5EF4-FFF2-40B4-BE49-F238E27FC236}">
                  <a16:creationId xmlns:a16="http://schemas.microsoft.com/office/drawing/2014/main" id="{A41C65A5-949C-4F92-A40D-D13F19FCDF65}"/>
                </a:ext>
              </a:extLst>
            </p:cNvPr>
            <p:cNvCxnSpPr>
              <a:cxnSpLocks/>
            </p:cNvCxnSpPr>
            <p:nvPr/>
          </p:nvCxnSpPr>
          <p:spPr bwMode="auto">
            <a:xfrm flipV="1">
              <a:off x="3282140" y="2850770"/>
              <a:ext cx="1039261" cy="578230"/>
            </a:xfrm>
            <a:prstGeom prst="line">
              <a:avLst/>
            </a:prstGeom>
            <a:solidFill>
              <a:schemeClr val="accent1"/>
            </a:solidFill>
            <a:ln w="19050" cap="flat" cmpd="sng" algn="ctr">
              <a:solidFill>
                <a:srgbClr val="009900"/>
              </a:solidFill>
              <a:prstDash val="dash"/>
              <a:round/>
              <a:headEnd type="none" w="med" len="med"/>
              <a:tailEnd type="none" w="med" len="med"/>
            </a:ln>
            <a:effectLst/>
          </p:spPr>
        </p:cxnSp>
        <p:grpSp>
          <p:nvGrpSpPr>
            <p:cNvPr id="66" name="Group 65">
              <a:extLst>
                <a:ext uri="{FF2B5EF4-FFF2-40B4-BE49-F238E27FC236}">
                  <a16:creationId xmlns:a16="http://schemas.microsoft.com/office/drawing/2014/main" id="{A7B81F36-07D1-4629-981F-9300F8584495}"/>
                </a:ext>
              </a:extLst>
            </p:cNvPr>
            <p:cNvGrpSpPr/>
            <p:nvPr/>
          </p:nvGrpSpPr>
          <p:grpSpPr>
            <a:xfrm>
              <a:off x="2882714" y="4388998"/>
              <a:ext cx="2604396" cy="1252522"/>
              <a:chOff x="2882714" y="4388998"/>
              <a:chExt cx="2604396" cy="1252522"/>
            </a:xfrm>
          </p:grpSpPr>
          <p:pic>
            <p:nvPicPr>
              <p:cNvPr id="25" name="Picture 24" descr="Text, letter&#10;&#10;Description automatically generated">
                <a:extLst>
                  <a:ext uri="{FF2B5EF4-FFF2-40B4-BE49-F238E27FC236}">
                    <a16:creationId xmlns:a16="http://schemas.microsoft.com/office/drawing/2014/main" id="{BB2329AD-75DE-4959-AADE-14A378949EDC}"/>
                  </a:ext>
                </a:extLst>
              </p:cNvPr>
              <p:cNvPicPr>
                <a:picLocks noChangeAspect="1"/>
              </p:cNvPicPr>
              <p:nvPr/>
            </p:nvPicPr>
            <p:blipFill rotWithShape="1">
              <a:blip r:embed="rId8">
                <a:extLst>
                  <a:ext uri="{28A0092B-C50C-407E-A947-70E740481C1C}">
                    <a14:useLocalDpi xmlns:a14="http://schemas.microsoft.com/office/drawing/2010/main" val="0"/>
                  </a:ext>
                </a:extLst>
              </a:blip>
              <a:srcRect t="-1" b="9466"/>
              <a:stretch/>
            </p:blipFill>
            <p:spPr>
              <a:xfrm>
                <a:off x="3516644" y="5035329"/>
                <a:ext cx="988025" cy="606191"/>
              </a:xfrm>
              <a:prstGeom prst="rect">
                <a:avLst/>
              </a:prstGeom>
              <a:ln w="19050">
                <a:solidFill>
                  <a:srgbClr val="009900"/>
                </a:solidFill>
              </a:ln>
            </p:spPr>
          </p:pic>
          <p:sp>
            <p:nvSpPr>
              <p:cNvPr id="65" name="TextBox 64">
                <a:extLst>
                  <a:ext uri="{FF2B5EF4-FFF2-40B4-BE49-F238E27FC236}">
                    <a16:creationId xmlns:a16="http://schemas.microsoft.com/office/drawing/2014/main" id="{7AC83731-F477-4147-A082-1EAFFA3A034F}"/>
                  </a:ext>
                </a:extLst>
              </p:cNvPr>
              <p:cNvSpPr txBox="1"/>
              <p:nvPr/>
            </p:nvSpPr>
            <p:spPr>
              <a:xfrm>
                <a:off x="2882714" y="4388998"/>
                <a:ext cx="2604396" cy="646331"/>
              </a:xfrm>
              <a:prstGeom prst="rect">
                <a:avLst/>
              </a:prstGeom>
              <a:noFill/>
            </p:spPr>
            <p:txBody>
              <a:bodyPr wrap="square" rtlCol="0">
                <a:spAutoFit/>
              </a:bodyPr>
              <a:lstStyle/>
              <a:p>
                <a:r>
                  <a:rPr lang="en-US" dirty="0">
                    <a:solidFill>
                      <a:srgbClr val="008000"/>
                    </a:solidFill>
                  </a:rPr>
                  <a:t>Tangent at point on the dispersion curve</a:t>
                </a:r>
                <a:endParaRPr lang="en-GB" dirty="0">
                  <a:solidFill>
                    <a:srgbClr val="008000"/>
                  </a:solidFill>
                </a:endParaRPr>
              </a:p>
            </p:txBody>
          </p:sp>
        </p:grpSp>
      </p:grpSp>
      <p:pic>
        <p:nvPicPr>
          <p:cNvPr id="69" name="Picture 68">
            <a:extLst>
              <a:ext uri="{FF2B5EF4-FFF2-40B4-BE49-F238E27FC236}">
                <a16:creationId xmlns:a16="http://schemas.microsoft.com/office/drawing/2014/main" id="{26A9E137-E9A3-444C-A972-A8EAD346C234}"/>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4496868" y="3481690"/>
            <a:ext cx="778563" cy="321906"/>
          </a:xfrm>
          <a:prstGeom prst="rect">
            <a:avLst/>
          </a:prstGeom>
        </p:spPr>
      </p:pic>
      <p:sp>
        <p:nvSpPr>
          <p:cNvPr id="71" name="TextBox 70">
            <a:extLst>
              <a:ext uri="{FF2B5EF4-FFF2-40B4-BE49-F238E27FC236}">
                <a16:creationId xmlns:a16="http://schemas.microsoft.com/office/drawing/2014/main" id="{BF76B9CF-36FA-4DB2-87F3-2857B16BE8BE}"/>
              </a:ext>
            </a:extLst>
          </p:cNvPr>
          <p:cNvSpPr txBox="1"/>
          <p:nvPr/>
        </p:nvSpPr>
        <p:spPr>
          <a:xfrm>
            <a:off x="4865618" y="5255970"/>
            <a:ext cx="3465957" cy="923330"/>
          </a:xfrm>
          <a:prstGeom prst="rect">
            <a:avLst/>
          </a:prstGeom>
          <a:noFill/>
        </p:spPr>
        <p:txBody>
          <a:bodyPr wrap="square" rtlCol="0">
            <a:spAutoFit/>
          </a:bodyPr>
          <a:lstStyle/>
          <a:p>
            <a:pPr marL="285750" indent="-285750">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dirty="0"/>
              <a:t> is zero at cut-off frequency</a:t>
            </a:r>
          </a:p>
          <a:p>
            <a:pPr marL="285750" indent="-285750">
              <a:buFont typeface="Arial" panose="020B0604020202020204" pitchFamily="34" charset="0"/>
              <a:buChar char="•"/>
            </a:pPr>
            <a:r>
              <a:rPr lang="en-US" i="1" dirty="0">
                <a:latin typeface="Times New Roman" panose="02020603050405020304" pitchFamily="18" charset="0"/>
                <a:cs typeface="Times New Roman" panose="02020603050405020304" pitchFamily="18" charset="0"/>
              </a:rPr>
              <a:t>v</a:t>
            </a:r>
            <a:r>
              <a:rPr lang="en-US" i="1" baseline="-25000" dirty="0">
                <a:latin typeface="Times New Roman" panose="02020603050405020304" pitchFamily="18" charset="0"/>
                <a:cs typeface="Times New Roman" panose="02020603050405020304" pitchFamily="18" charset="0"/>
              </a:rPr>
              <a:t>g</a:t>
            </a:r>
            <a:r>
              <a:rPr lang="en-US" dirty="0"/>
              <a:t> is smaller than </a:t>
            </a:r>
            <a:r>
              <a:rPr lang="en-US" i="1" dirty="0">
                <a:latin typeface="Times New Roman" panose="02020603050405020304" pitchFamily="18" charset="0"/>
                <a:cs typeface="Times New Roman" panose="02020603050405020304" pitchFamily="18" charset="0"/>
              </a:rPr>
              <a:t>c</a:t>
            </a:r>
            <a:r>
              <a:rPr lang="en-US" i="1" baseline="-25000" dirty="0">
                <a:latin typeface="Times New Roman" panose="02020603050405020304" pitchFamily="18" charset="0"/>
                <a:cs typeface="Times New Roman" panose="02020603050405020304" pitchFamily="18" charset="0"/>
              </a:rPr>
              <a:t>0</a:t>
            </a:r>
            <a:r>
              <a:rPr lang="en-GB" i="1" dirty="0">
                <a:latin typeface="Times New Roman" panose="02020603050405020304" pitchFamily="18" charset="0"/>
                <a:cs typeface="Times New Roman" panose="02020603050405020304" pitchFamily="18" charset="0"/>
              </a:rPr>
              <a:t> </a:t>
            </a:r>
          </a:p>
          <a:p>
            <a:pPr marL="285750" indent="-285750">
              <a:buFont typeface="Arial" panose="020B0604020202020204" pitchFamily="34" charset="0"/>
              <a:buChar char="•"/>
            </a:pPr>
            <a:r>
              <a:rPr lang="en-GB" i="1" dirty="0" err="1">
                <a:latin typeface="Times New Roman" panose="02020603050405020304" pitchFamily="18" charset="0"/>
                <a:cs typeface="Times New Roman" panose="02020603050405020304" pitchFamily="18" charset="0"/>
              </a:rPr>
              <a:t>v</a:t>
            </a:r>
            <a:r>
              <a:rPr lang="en-GB" i="1" baseline="-25000" dirty="0" err="1">
                <a:latin typeface="Times New Roman" panose="02020603050405020304" pitchFamily="18" charset="0"/>
                <a:cs typeface="Times New Roman" panose="02020603050405020304" pitchFamily="18" charset="0"/>
              </a:rPr>
              <a:t>p</a:t>
            </a:r>
            <a:r>
              <a:rPr lang="en-GB" i="1" dirty="0">
                <a:latin typeface="Times New Roman" panose="02020603050405020304" pitchFamily="18" charset="0"/>
                <a:cs typeface="Times New Roman" panose="02020603050405020304" pitchFamily="18" charset="0"/>
              </a:rPr>
              <a:t> </a:t>
            </a:r>
            <a:r>
              <a:rPr lang="en-GB" dirty="0"/>
              <a:t>can be larger than </a:t>
            </a:r>
            <a:r>
              <a:rPr lang="en-GB" i="1" dirty="0">
                <a:latin typeface="Times New Roman" panose="02020603050405020304" pitchFamily="18" charset="0"/>
                <a:cs typeface="Times New Roman" panose="02020603050405020304" pitchFamily="18" charset="0"/>
              </a:rPr>
              <a:t>c</a:t>
            </a:r>
            <a:r>
              <a:rPr lang="en-GB" i="1" baseline="-25000" dirty="0">
                <a:latin typeface="Times New Roman" panose="02020603050405020304" pitchFamily="18" charset="0"/>
                <a:cs typeface="Times New Roman" panose="02020603050405020304" pitchFamily="18" charset="0"/>
              </a:rPr>
              <a:t>0</a:t>
            </a:r>
            <a:endParaRPr lang="en-US" i="1" baseline="-25000" dirty="0">
              <a:latin typeface="Times New Roman" panose="02020603050405020304" pitchFamily="18" charset="0"/>
              <a:cs typeface="Times New Roman" panose="02020603050405020304" pitchFamily="18" charset="0"/>
            </a:endParaRPr>
          </a:p>
        </p:txBody>
      </p:sp>
      <p:grpSp>
        <p:nvGrpSpPr>
          <p:cNvPr id="73" name="Group 72">
            <a:extLst>
              <a:ext uri="{FF2B5EF4-FFF2-40B4-BE49-F238E27FC236}">
                <a16:creationId xmlns:a16="http://schemas.microsoft.com/office/drawing/2014/main" id="{A11655AD-DEB4-41B9-B508-0343D11D3480}"/>
              </a:ext>
            </a:extLst>
          </p:cNvPr>
          <p:cNvGrpSpPr/>
          <p:nvPr/>
        </p:nvGrpSpPr>
        <p:grpSpPr>
          <a:xfrm>
            <a:off x="6098205" y="983359"/>
            <a:ext cx="6375230" cy="4160044"/>
            <a:chOff x="6098205" y="983359"/>
            <a:chExt cx="6375230" cy="4160044"/>
          </a:xfrm>
        </p:grpSpPr>
        <p:grpSp>
          <p:nvGrpSpPr>
            <p:cNvPr id="40" name="Group 39">
              <a:extLst>
                <a:ext uri="{FF2B5EF4-FFF2-40B4-BE49-F238E27FC236}">
                  <a16:creationId xmlns:a16="http://schemas.microsoft.com/office/drawing/2014/main" id="{2192FCBC-631E-43F7-AD1D-1CC9D1F79E93}"/>
                </a:ext>
              </a:extLst>
            </p:cNvPr>
            <p:cNvGrpSpPr/>
            <p:nvPr/>
          </p:nvGrpSpPr>
          <p:grpSpPr>
            <a:xfrm>
              <a:off x="6098205" y="983359"/>
              <a:ext cx="6375230" cy="4160044"/>
              <a:chOff x="6098205" y="983359"/>
              <a:chExt cx="6375230" cy="4160044"/>
            </a:xfrm>
          </p:grpSpPr>
          <p:pic>
            <p:nvPicPr>
              <p:cNvPr id="34" name="Picture 33" descr="Diagram&#10;&#10;Description automatically generated">
                <a:extLst>
                  <a:ext uri="{FF2B5EF4-FFF2-40B4-BE49-F238E27FC236}">
                    <a16:creationId xmlns:a16="http://schemas.microsoft.com/office/drawing/2014/main" id="{E9B3F481-7C6F-498D-9243-99C6F95634E0}"/>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6172810" y="983359"/>
                <a:ext cx="5676900" cy="3810000"/>
              </a:xfrm>
              <a:prstGeom prst="rect">
                <a:avLst/>
              </a:prstGeom>
            </p:spPr>
          </p:pic>
          <p:sp>
            <p:nvSpPr>
              <p:cNvPr id="39" name="TextBox 38">
                <a:extLst>
                  <a:ext uri="{FF2B5EF4-FFF2-40B4-BE49-F238E27FC236}">
                    <a16:creationId xmlns:a16="http://schemas.microsoft.com/office/drawing/2014/main" id="{580D72FB-490F-4D13-BA33-401494F70410}"/>
                  </a:ext>
                </a:extLst>
              </p:cNvPr>
              <p:cNvSpPr txBox="1"/>
              <p:nvPr/>
            </p:nvSpPr>
            <p:spPr>
              <a:xfrm>
                <a:off x="6098205" y="4866404"/>
                <a:ext cx="6375230" cy="276999"/>
              </a:xfrm>
              <a:prstGeom prst="rect">
                <a:avLst/>
              </a:prstGeom>
              <a:noFill/>
            </p:spPr>
            <p:txBody>
              <a:bodyPr wrap="square" rtlCol="0">
                <a:spAutoFit/>
              </a:bodyPr>
              <a:lstStyle/>
              <a:p>
                <a:r>
                  <a:rPr lang="en-US" sz="1200" dirty="0"/>
                  <a:t>Source: Zhang,</a:t>
                </a:r>
                <a:r>
                  <a:rPr lang="en-US" sz="1200" i="1" dirty="0"/>
                  <a:t> Electromagnetic Theory for Microwaves and Optoelectronics, </a:t>
                </a:r>
                <a:r>
                  <a:rPr lang="en-US" sz="1200" dirty="0"/>
                  <a:t>Springer</a:t>
                </a:r>
                <a:endParaRPr lang="en-GB" sz="1200" i="1" dirty="0"/>
              </a:p>
            </p:txBody>
          </p:sp>
        </p:grpSp>
        <p:sp>
          <p:nvSpPr>
            <p:cNvPr id="72" name="TextBox 71">
              <a:extLst>
                <a:ext uri="{FF2B5EF4-FFF2-40B4-BE49-F238E27FC236}">
                  <a16:creationId xmlns:a16="http://schemas.microsoft.com/office/drawing/2014/main" id="{536A756F-745A-4B52-A82B-8906D099E09E}"/>
                </a:ext>
              </a:extLst>
            </p:cNvPr>
            <p:cNvSpPr txBox="1"/>
            <p:nvPr/>
          </p:nvSpPr>
          <p:spPr>
            <a:xfrm>
              <a:off x="6326430" y="3230083"/>
              <a:ext cx="1534998" cy="763083"/>
            </a:xfrm>
            <a:prstGeom prst="rect">
              <a:avLst/>
            </a:prstGeom>
            <a:solidFill>
              <a:schemeClr val="bg1"/>
            </a:solidFill>
          </p:spPr>
          <p:txBody>
            <a:bodyPr wrap="square" rtlCol="0">
              <a:spAutoFit/>
            </a:bodyPr>
            <a:lstStyle/>
            <a:p>
              <a:r>
                <a:rPr lang="en-US" dirty="0"/>
                <a:t>dispersion relation </a:t>
              </a:r>
            </a:p>
            <a:p>
              <a:r>
                <a:rPr lang="en-US" dirty="0"/>
                <a:t>of waveguide</a:t>
              </a:r>
              <a:endParaRPr lang="en-GB" dirty="0"/>
            </a:p>
          </p:txBody>
        </p:sp>
      </p:grpSp>
    </p:spTree>
    <p:extLst>
      <p:ext uri="{BB962C8B-B14F-4D97-AF65-F5344CB8AC3E}">
        <p14:creationId xmlns:p14="http://schemas.microsoft.com/office/powerpoint/2010/main" val="378322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5"/>
                                        </p:tgtEl>
                                        <p:attrNameLst>
                                          <p:attrName>style.visibility</p:attrName>
                                        </p:attrNameLst>
                                      </p:cBhvr>
                                      <p:to>
                                        <p:strVal val="visible"/>
                                      </p:to>
                                    </p:set>
                                    <p:animEffect transition="in" filter="fade">
                                      <p:cBhvr>
                                        <p:cTn id="7" dur="500"/>
                                        <p:tgtEl>
                                          <p:spTgt spid="5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9"/>
                                        </p:tgtEl>
                                        <p:attrNameLst>
                                          <p:attrName>style.visibility</p:attrName>
                                        </p:attrNameLst>
                                      </p:cBhvr>
                                      <p:to>
                                        <p:strVal val="visible"/>
                                      </p:to>
                                    </p:set>
                                    <p:animEffect transition="in" filter="fade">
                                      <p:cBhvr>
                                        <p:cTn id="17" dur="500"/>
                                        <p:tgtEl>
                                          <p:spTgt spid="6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51"/>
                                        </p:tgtEl>
                                        <p:attrNameLst>
                                          <p:attrName>style.visibility</p:attrName>
                                        </p:attrNameLst>
                                      </p:cBhvr>
                                      <p:to>
                                        <p:strVal val="visible"/>
                                      </p:to>
                                    </p:set>
                                    <p:anim calcmode="lin" valueType="num">
                                      <p:cBhvr additive="base">
                                        <p:cTn id="22" dur="500" fill="hold"/>
                                        <p:tgtEl>
                                          <p:spTgt spid="51"/>
                                        </p:tgtEl>
                                        <p:attrNameLst>
                                          <p:attrName>ppt_x</p:attrName>
                                        </p:attrNameLst>
                                      </p:cBhvr>
                                      <p:tavLst>
                                        <p:tav tm="0">
                                          <p:val>
                                            <p:strVal val="#ppt_x"/>
                                          </p:val>
                                        </p:tav>
                                        <p:tav tm="100000">
                                          <p:val>
                                            <p:strVal val="#ppt_x"/>
                                          </p:val>
                                        </p:tav>
                                      </p:tavLst>
                                    </p:anim>
                                    <p:anim calcmode="lin" valueType="num">
                                      <p:cBhvr additive="base">
                                        <p:cTn id="23" dur="500" fill="hold"/>
                                        <p:tgtEl>
                                          <p:spTgt spid="51"/>
                                        </p:tgtEl>
                                        <p:attrNameLst>
                                          <p:attrName>ppt_y</p:attrName>
                                        </p:attrNameLst>
                                      </p:cBhvr>
                                      <p:tavLst>
                                        <p:tav tm="0">
                                          <p:val>
                                            <p:strVal val="1+#ppt_h/2"/>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49"/>
                                        </p:tgtEl>
                                        <p:attrNameLst>
                                          <p:attrName>style.visibility</p:attrName>
                                        </p:attrNameLst>
                                      </p:cBhvr>
                                      <p:to>
                                        <p:strVal val="visible"/>
                                      </p:to>
                                    </p:se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67"/>
                                        </p:tgtEl>
                                        <p:attrNameLst>
                                          <p:attrName>style.visibility</p:attrName>
                                        </p:attrNameLst>
                                      </p:cBhvr>
                                      <p:to>
                                        <p:strVal val="visible"/>
                                      </p:to>
                                    </p:set>
                                    <p:animEffect transition="in" filter="fade">
                                      <p:cBhvr>
                                        <p:cTn id="32" dur="500"/>
                                        <p:tgtEl>
                                          <p:spTgt spid="67"/>
                                        </p:tgtEl>
                                      </p:cBhvr>
                                    </p:animEffect>
                                  </p:childTnLst>
                                </p:cTn>
                              </p:par>
                              <p:par>
                                <p:cTn id="33" presetID="10" presetClass="entr" presetSubtype="0" fill="hold" nodeType="withEffect">
                                  <p:stCondLst>
                                    <p:cond delay="0"/>
                                  </p:stCondLst>
                                  <p:childTnLst>
                                    <p:set>
                                      <p:cBhvr>
                                        <p:cTn id="34" dur="1" fill="hold">
                                          <p:stCondLst>
                                            <p:cond delay="0"/>
                                          </p:stCondLst>
                                        </p:cTn>
                                        <p:tgtEl>
                                          <p:spTgt spid="57"/>
                                        </p:tgtEl>
                                        <p:attrNameLst>
                                          <p:attrName>style.visibility</p:attrName>
                                        </p:attrNameLst>
                                      </p:cBhvr>
                                      <p:to>
                                        <p:strVal val="visible"/>
                                      </p:to>
                                    </p:set>
                                    <p:animEffect transition="in" filter="fade">
                                      <p:cBhvr>
                                        <p:cTn id="35" dur="500"/>
                                        <p:tgtEl>
                                          <p:spTgt spid="57"/>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nodeType="clickEffect">
                                  <p:stCondLst>
                                    <p:cond delay="0"/>
                                  </p:stCondLst>
                                  <p:childTnLst>
                                    <p:set>
                                      <p:cBhvr>
                                        <p:cTn id="39" dur="1" fill="hold">
                                          <p:stCondLst>
                                            <p:cond delay="0"/>
                                          </p:stCondLst>
                                        </p:cTn>
                                        <p:tgtEl>
                                          <p:spTgt spid="70"/>
                                        </p:tgtEl>
                                        <p:attrNameLst>
                                          <p:attrName>style.visibility</p:attrName>
                                        </p:attrNameLst>
                                      </p:cBhvr>
                                      <p:to>
                                        <p:strVal val="visible"/>
                                      </p:to>
                                    </p:set>
                                    <p:animEffect transition="in" filter="fade">
                                      <p:cBhvr>
                                        <p:cTn id="40" dur="500"/>
                                        <p:tgtEl>
                                          <p:spTgt spid="70"/>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71"/>
                                        </p:tgtEl>
                                        <p:attrNameLst>
                                          <p:attrName>style.visibility</p:attrName>
                                        </p:attrNameLst>
                                      </p:cBhvr>
                                      <p:to>
                                        <p:strVal val="visible"/>
                                      </p:to>
                                    </p:set>
                                    <p:animEffect transition="in" filter="fade">
                                      <p:cBhvr>
                                        <p:cTn id="45" dur="500"/>
                                        <p:tgtEl>
                                          <p:spTgt spid="71"/>
                                        </p:tgtEl>
                                      </p:cBhvr>
                                    </p:animEffect>
                                  </p:childTnLst>
                                </p:cTn>
                              </p:par>
                            </p:childTnLst>
                          </p:cTn>
                        </p:par>
                      </p:childTnLst>
                    </p:cTn>
                  </p:par>
                  <p:par>
                    <p:cTn id="46" fill="hold">
                      <p:stCondLst>
                        <p:cond delay="indefinite"/>
                      </p:stCondLst>
                      <p:childTnLst>
                        <p:par>
                          <p:cTn id="47" fill="hold">
                            <p:stCondLst>
                              <p:cond delay="0"/>
                            </p:stCondLst>
                            <p:childTnLst>
                              <p:par>
                                <p:cTn id="48" presetID="2" presetClass="entr" presetSubtype="4" fill="hold" nodeType="clickEffect">
                                  <p:stCondLst>
                                    <p:cond delay="0"/>
                                  </p:stCondLst>
                                  <p:childTnLst>
                                    <p:set>
                                      <p:cBhvr>
                                        <p:cTn id="49" dur="1" fill="hold">
                                          <p:stCondLst>
                                            <p:cond delay="0"/>
                                          </p:stCondLst>
                                        </p:cTn>
                                        <p:tgtEl>
                                          <p:spTgt spid="73"/>
                                        </p:tgtEl>
                                        <p:attrNameLst>
                                          <p:attrName>style.visibility</p:attrName>
                                        </p:attrNameLst>
                                      </p:cBhvr>
                                      <p:to>
                                        <p:strVal val="visible"/>
                                      </p:to>
                                    </p:set>
                                    <p:anim calcmode="lin" valueType="num">
                                      <p:cBhvr additive="base">
                                        <p:cTn id="50" dur="500" fill="hold"/>
                                        <p:tgtEl>
                                          <p:spTgt spid="73"/>
                                        </p:tgtEl>
                                        <p:attrNameLst>
                                          <p:attrName>ppt_x</p:attrName>
                                        </p:attrNameLst>
                                      </p:cBhvr>
                                      <p:tavLst>
                                        <p:tav tm="0">
                                          <p:val>
                                            <p:strVal val="#ppt_x"/>
                                          </p:val>
                                        </p:tav>
                                        <p:tav tm="100000">
                                          <p:val>
                                            <p:strVal val="#ppt_x"/>
                                          </p:val>
                                        </p:tav>
                                      </p:tavLst>
                                    </p:anim>
                                    <p:anim calcmode="lin" valueType="num">
                                      <p:cBhvr additive="base">
                                        <p:cTn id="51" dur="500" fill="hold"/>
                                        <p:tgtEl>
                                          <p:spTgt spid="7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7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Date Placeholder 2"/>
          <p:cNvSpPr>
            <a:spLocks noGrp="1"/>
          </p:cNvSpPr>
          <p:nvPr>
            <p:ph type="dt" sz="quarter" idx="10"/>
          </p:nvPr>
        </p:nvSpPr>
        <p:spPr>
          <a:noFill/>
        </p:spPr>
        <p:txBody>
          <a:bodyPr/>
          <a:lstStyle/>
          <a:p>
            <a:endParaRPr lang="en-US" dirty="0"/>
          </a:p>
        </p:txBody>
      </p:sp>
      <p:sp>
        <p:nvSpPr>
          <p:cNvPr id="82947" name="Slide Number Placeholder 3"/>
          <p:cNvSpPr>
            <a:spLocks noGrp="1"/>
          </p:cNvSpPr>
          <p:nvPr>
            <p:ph type="sldNum" sz="quarter" idx="11"/>
          </p:nvPr>
        </p:nvSpPr>
        <p:spPr>
          <a:noFill/>
        </p:spPr>
        <p:txBody>
          <a:bodyPr/>
          <a:lstStyle/>
          <a:p>
            <a:fld id="{8AEEFB05-9146-42C6-AAA0-DA2B18020FBA}" type="slidenum">
              <a:rPr lang="en-US" smtClean="0"/>
              <a:pPr/>
              <a:t>8</a:t>
            </a:fld>
            <a:endParaRPr lang="en-US" dirty="0"/>
          </a:p>
        </p:txBody>
      </p:sp>
      <p:sp>
        <p:nvSpPr>
          <p:cNvPr id="82950" name="Rectangle 19"/>
          <p:cNvSpPr>
            <a:spLocks noChangeArrowheads="1"/>
          </p:cNvSpPr>
          <p:nvPr/>
        </p:nvSpPr>
        <p:spPr bwMode="auto">
          <a:xfrm>
            <a:off x="4724400" y="12604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dirty="0"/>
              <a:t>RF systems</a:t>
            </a:r>
          </a:p>
        </p:txBody>
      </p:sp>
      <p:sp>
        <p:nvSpPr>
          <p:cNvPr id="82951" name="Rectangle 20"/>
          <p:cNvSpPr>
            <a:spLocks noChangeArrowheads="1"/>
          </p:cNvSpPr>
          <p:nvPr/>
        </p:nvSpPr>
        <p:spPr bwMode="auto">
          <a:xfrm>
            <a:off x="3177219" y="1963027"/>
            <a:ext cx="1936515" cy="657562"/>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dirty="0"/>
              <a:t>Single gap cavity</a:t>
            </a:r>
          </a:p>
          <a:p>
            <a:pPr algn="ctr">
              <a:spcBef>
                <a:spcPct val="0"/>
              </a:spcBef>
              <a:buClrTx/>
              <a:buSzTx/>
              <a:buFontTx/>
              <a:buNone/>
            </a:pPr>
            <a:r>
              <a:rPr lang="en-US" dirty="0"/>
              <a:t>“Pillbox type”</a:t>
            </a:r>
          </a:p>
        </p:txBody>
      </p:sp>
      <p:sp>
        <p:nvSpPr>
          <p:cNvPr id="82952" name="Rectangle 21"/>
          <p:cNvSpPr>
            <a:spLocks noChangeArrowheads="1"/>
          </p:cNvSpPr>
          <p:nvPr/>
        </p:nvSpPr>
        <p:spPr bwMode="auto">
          <a:xfrm>
            <a:off x="5867400" y="1946275"/>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dirty="0"/>
              <a:t>Multiple cell cavities</a:t>
            </a:r>
          </a:p>
        </p:txBody>
      </p:sp>
      <p:sp>
        <p:nvSpPr>
          <p:cNvPr id="82955" name="Rectangle 24"/>
          <p:cNvSpPr>
            <a:spLocks noChangeArrowheads="1"/>
          </p:cNvSpPr>
          <p:nvPr/>
        </p:nvSpPr>
        <p:spPr bwMode="auto">
          <a:xfrm>
            <a:off x="7208627" y="3352001"/>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dirty="0"/>
              <a:t>Travelling wave cavities</a:t>
            </a:r>
          </a:p>
        </p:txBody>
      </p:sp>
      <p:sp>
        <p:nvSpPr>
          <p:cNvPr id="82956" name="Rectangle 25"/>
          <p:cNvSpPr>
            <a:spLocks noChangeArrowheads="1"/>
          </p:cNvSpPr>
          <p:nvPr/>
        </p:nvSpPr>
        <p:spPr bwMode="auto">
          <a:xfrm>
            <a:off x="2549135" y="3370419"/>
            <a:ext cx="2459038" cy="325438"/>
          </a:xfrm>
          <a:prstGeom prst="rect">
            <a:avLst/>
          </a:prstGeom>
          <a:noFill/>
          <a:ln w="9525">
            <a:solidFill>
              <a:schemeClr val="tx1"/>
            </a:solidFill>
            <a:miter lim="800000"/>
            <a:headEnd/>
            <a:tailEnd/>
          </a:ln>
        </p:spPr>
        <p:txBody>
          <a:bodyPr lIns="0" tIns="0" rIns="0" bIns="0" anchor="ctr" anchorCtr="1"/>
          <a:lstStyle/>
          <a:p>
            <a:pPr algn="ctr">
              <a:spcBef>
                <a:spcPct val="0"/>
              </a:spcBef>
              <a:buClrTx/>
              <a:buSzTx/>
              <a:buFontTx/>
              <a:buNone/>
            </a:pPr>
            <a:r>
              <a:rPr lang="en-US" dirty="0"/>
              <a:t>Standing wave cavities</a:t>
            </a:r>
          </a:p>
        </p:txBody>
      </p:sp>
      <p:sp>
        <p:nvSpPr>
          <p:cNvPr id="77851" name="Line 27"/>
          <p:cNvSpPr>
            <a:spLocks noChangeShapeType="1"/>
          </p:cNvSpPr>
          <p:nvPr/>
        </p:nvSpPr>
        <p:spPr bwMode="auto">
          <a:xfrm flipH="1">
            <a:off x="4575175" y="1590676"/>
            <a:ext cx="1157288"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3" name="Line 29"/>
          <p:cNvSpPr>
            <a:spLocks noChangeShapeType="1"/>
          </p:cNvSpPr>
          <p:nvPr/>
        </p:nvSpPr>
        <p:spPr bwMode="auto">
          <a:xfrm flipH="1">
            <a:off x="4202505" y="2270917"/>
            <a:ext cx="2459037" cy="108304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4" name="Line 30"/>
          <p:cNvSpPr>
            <a:spLocks noChangeShapeType="1"/>
          </p:cNvSpPr>
          <p:nvPr/>
        </p:nvSpPr>
        <p:spPr bwMode="auto">
          <a:xfrm>
            <a:off x="6002339" y="1597026"/>
            <a:ext cx="1157287" cy="346075"/>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77856" name="Line 32"/>
          <p:cNvSpPr>
            <a:spLocks noChangeShapeType="1"/>
          </p:cNvSpPr>
          <p:nvPr/>
        </p:nvSpPr>
        <p:spPr bwMode="auto">
          <a:xfrm>
            <a:off x="7874638" y="2275273"/>
            <a:ext cx="640877" cy="1076728"/>
          </a:xfrm>
          <a:prstGeom prst="line">
            <a:avLst/>
          </a:prstGeom>
          <a:noFill/>
          <a:ln w="25400">
            <a:solidFill>
              <a:srgbClr val="0000FF"/>
            </a:solidFill>
            <a:round/>
            <a:headEnd/>
            <a:tailEnd type="stealth" w="med" len="lg"/>
          </a:ln>
          <a:effectLst/>
        </p:spPr>
        <p:txBody>
          <a:bodyPr lIns="92075" tIns="46038" rIns="92075" bIns="46038"/>
          <a:lstStyle/>
          <a:p>
            <a:pPr>
              <a:defRPr/>
            </a:pPr>
            <a:endParaRPr lang="en-GB" dirty="0">
              <a:effectLst>
                <a:outerShdw blurRad="38100" dist="38100" dir="2700000" algn="tl">
                  <a:srgbClr val="000000">
                    <a:alpha val="43137"/>
                  </a:srgbClr>
                </a:outerShdw>
              </a:effectLst>
            </a:endParaRPr>
          </a:p>
        </p:txBody>
      </p:sp>
      <p:sp>
        <p:nvSpPr>
          <p:cNvPr id="82963" name="Rectangle 33"/>
          <p:cNvSpPr>
            <a:spLocks noChangeArrowheads="1"/>
          </p:cNvSpPr>
          <p:nvPr/>
        </p:nvSpPr>
        <p:spPr bwMode="auto">
          <a:xfrm>
            <a:off x="5214939" y="6400800"/>
            <a:ext cx="4097337" cy="457200"/>
          </a:xfrm>
          <a:prstGeom prst="rect">
            <a:avLst/>
          </a:prstGeom>
          <a:noFill/>
          <a:ln w="9525">
            <a:noFill/>
            <a:miter lim="800000"/>
            <a:headEnd/>
            <a:tailEnd/>
          </a:ln>
        </p:spPr>
        <p:txBody>
          <a:bodyPr lIns="0" tIns="0" rIns="0" bIns="0" anchor="ctr"/>
          <a:lstStyle/>
          <a:p>
            <a:pPr algn="ctr">
              <a:spcBef>
                <a:spcPct val="0"/>
              </a:spcBef>
              <a:buClrTx/>
              <a:buSzTx/>
              <a:buFontTx/>
              <a:buNone/>
            </a:pPr>
            <a:r>
              <a:rPr lang="en-US" sz="1400" dirty="0"/>
              <a:t>Multiple cell cavities</a:t>
            </a:r>
          </a:p>
        </p:txBody>
      </p:sp>
      <p:sp>
        <p:nvSpPr>
          <p:cNvPr id="20" name="Rectangle 19"/>
          <p:cNvSpPr/>
          <p:nvPr/>
        </p:nvSpPr>
        <p:spPr bwMode="auto">
          <a:xfrm>
            <a:off x="6127751" y="4123379"/>
            <a:ext cx="711200" cy="31273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2" name="Rectangle 21"/>
          <p:cNvSpPr/>
          <p:nvPr/>
        </p:nvSpPr>
        <p:spPr bwMode="auto">
          <a:xfrm>
            <a:off x="9586913" y="5353051"/>
            <a:ext cx="906462" cy="333375"/>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3" name="Rectangle 22"/>
          <p:cNvSpPr/>
          <p:nvPr/>
        </p:nvSpPr>
        <p:spPr bwMode="auto">
          <a:xfrm>
            <a:off x="1524000" y="4104132"/>
            <a:ext cx="1016000" cy="331787"/>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 name="TextBox 1"/>
          <p:cNvSpPr txBox="1"/>
          <p:nvPr/>
        </p:nvSpPr>
        <p:spPr>
          <a:xfrm>
            <a:off x="835154" y="5786032"/>
            <a:ext cx="4938594" cy="523220"/>
          </a:xfrm>
          <a:prstGeom prst="rect">
            <a:avLst/>
          </a:prstGeom>
          <a:noFill/>
        </p:spPr>
        <p:txBody>
          <a:bodyPr wrap="square" rtlCol="0">
            <a:spAutoFit/>
          </a:bodyPr>
          <a:lstStyle/>
          <a:p>
            <a:pPr>
              <a:buNone/>
            </a:pPr>
            <a:r>
              <a:rPr lang="en-US" sz="1400" dirty="0"/>
              <a:t>Typically used in applications with low beam loading, </a:t>
            </a:r>
            <a:br>
              <a:rPr lang="en-US" sz="1400" dirty="0"/>
            </a:br>
            <a:r>
              <a:rPr lang="en-US" sz="1400" dirty="0"/>
              <a:t>e.g. ring accelerators (storage rings)</a:t>
            </a:r>
          </a:p>
        </p:txBody>
      </p:sp>
      <p:sp>
        <p:nvSpPr>
          <p:cNvPr id="31" name="TextBox 30"/>
          <p:cNvSpPr txBox="1"/>
          <p:nvPr/>
        </p:nvSpPr>
        <p:spPr>
          <a:xfrm>
            <a:off x="6322652" y="5664855"/>
            <a:ext cx="4475886" cy="523220"/>
          </a:xfrm>
          <a:prstGeom prst="rect">
            <a:avLst/>
          </a:prstGeom>
          <a:noFill/>
        </p:spPr>
        <p:txBody>
          <a:bodyPr wrap="square" rtlCol="0">
            <a:spAutoFit/>
          </a:bodyPr>
          <a:lstStyle/>
          <a:p>
            <a:pPr>
              <a:buNone/>
            </a:pPr>
            <a:r>
              <a:rPr lang="en-US" sz="1400" dirty="0"/>
              <a:t>Typically used in applications with high beam loading, e.g. linear accelerators (</a:t>
            </a:r>
            <a:r>
              <a:rPr lang="en-US" sz="1400" dirty="0" err="1"/>
              <a:t>linacs</a:t>
            </a:r>
            <a:r>
              <a:rPr lang="en-US" sz="1400" dirty="0"/>
              <a:t>)</a:t>
            </a:r>
          </a:p>
        </p:txBody>
      </p:sp>
      <p:sp>
        <p:nvSpPr>
          <p:cNvPr id="36" name="Title 1">
            <a:extLst>
              <a:ext uri="{FF2B5EF4-FFF2-40B4-BE49-F238E27FC236}">
                <a16:creationId xmlns:a16="http://schemas.microsoft.com/office/drawing/2014/main" id="{EFCE51E1-1331-4030-85DA-3648AA3706ED}"/>
              </a:ext>
            </a:extLst>
          </p:cNvPr>
          <p:cNvSpPr txBox="1">
            <a:spLocks/>
          </p:cNvSpPr>
          <p:nvPr/>
        </p:nvSpPr>
        <p:spPr bwMode="auto">
          <a:xfrm>
            <a:off x="1641020" y="164576"/>
            <a:ext cx="8333885" cy="629095"/>
          </a:xfrm>
          <a:prstGeom prst="rect">
            <a:avLst/>
          </a:prstGeom>
          <a:noFill/>
          <a:ln w="19050">
            <a:noFill/>
            <a:miter lim="800000"/>
            <a:headEnd/>
            <a:tailEnd/>
          </a:ln>
        </p:spPr>
        <p:txBody>
          <a:bodyPr vert="horz" wrap="square" lIns="91440" tIns="45720" rIns="91440" bIns="45720" numCol="1" anchor="t" anchorCtr="0" compatLnSpc="1">
            <a:prstTxWarp prst="textNoShape">
              <a:avLst/>
            </a:prstTxWarp>
          </a:bodyPr>
          <a:lstStyle>
            <a:lvl1pPr marL="342900" indent="-342900" algn="l" rtl="0" eaLnBrk="0" fontAlgn="base" hangingPunct="0">
              <a:spcBef>
                <a:spcPct val="20000"/>
              </a:spcBef>
              <a:spcAft>
                <a:spcPct val="0"/>
              </a:spcAft>
              <a:buClr>
                <a:srgbClr val="000099"/>
              </a:buClr>
              <a:buSzPct val="125000"/>
              <a:buChar char="•"/>
              <a:defRPr kumimoji="1" sz="2000" b="1">
                <a:solidFill>
                  <a:srgbClr val="003399"/>
                </a:solidFill>
                <a:latin typeface="+mn-lt"/>
                <a:ea typeface="+mn-ea"/>
                <a:cs typeface="+mn-cs"/>
              </a:defRPr>
            </a:lvl1pPr>
            <a:lvl2pPr marL="742950" indent="-285750" algn="l" rtl="0" eaLnBrk="0" fontAlgn="base" hangingPunct="0">
              <a:spcBef>
                <a:spcPct val="20000"/>
              </a:spcBef>
              <a:spcAft>
                <a:spcPct val="0"/>
              </a:spcAft>
              <a:buChar char="–"/>
              <a:defRPr kumimoji="1" b="1">
                <a:solidFill>
                  <a:schemeClr val="tx1"/>
                </a:solidFill>
                <a:latin typeface="+mn-lt"/>
              </a:defRPr>
            </a:lvl2pPr>
            <a:lvl3pPr marL="1143000" indent="-228600" algn="l" rtl="0" eaLnBrk="0" fontAlgn="base" hangingPunct="0">
              <a:spcBef>
                <a:spcPct val="20000"/>
              </a:spcBef>
              <a:spcAft>
                <a:spcPct val="0"/>
              </a:spcAft>
              <a:buFont typeface="Wingdings" pitchFamily="2" charset="2"/>
              <a:buChar char="Ø"/>
              <a:defRPr kumimoji="1" sz="1600">
                <a:solidFill>
                  <a:srgbClr val="006600"/>
                </a:solidFill>
                <a:latin typeface="+mn-lt"/>
              </a:defRPr>
            </a:lvl3pPr>
            <a:lvl4pPr marL="1600200" indent="-228600" algn="l" rtl="0" eaLnBrk="0" fontAlgn="base" hangingPunct="0">
              <a:spcBef>
                <a:spcPct val="20000"/>
              </a:spcBef>
              <a:spcAft>
                <a:spcPct val="0"/>
              </a:spcAft>
              <a:buChar char="–"/>
              <a:defRPr kumimoji="1" sz="1400">
                <a:solidFill>
                  <a:schemeClr val="tx1"/>
                </a:solidFill>
                <a:latin typeface="+mn-lt"/>
              </a:defRPr>
            </a:lvl4pPr>
            <a:lvl5pPr marL="2057400" indent="-228600" algn="l" rtl="0" eaLnBrk="0" fontAlgn="base" hangingPunct="0">
              <a:spcBef>
                <a:spcPct val="20000"/>
              </a:spcBef>
              <a:spcAft>
                <a:spcPct val="0"/>
              </a:spcAft>
              <a:buChar char="»"/>
              <a:defRPr kumimoji="1" sz="1200">
                <a:solidFill>
                  <a:schemeClr val="tx1"/>
                </a:solidFill>
                <a:latin typeface="+mn-lt"/>
              </a:defRPr>
            </a:lvl5pPr>
            <a:lvl6pPr marL="2514600" indent="-228600" algn="l" rtl="0" eaLnBrk="0" fontAlgn="base" hangingPunct="0">
              <a:spcBef>
                <a:spcPct val="20000"/>
              </a:spcBef>
              <a:spcAft>
                <a:spcPct val="0"/>
              </a:spcAft>
              <a:buChar char="»"/>
              <a:defRPr kumimoji="1" sz="1600">
                <a:solidFill>
                  <a:schemeClr val="tx1"/>
                </a:solidFill>
                <a:latin typeface="+mn-lt"/>
              </a:defRPr>
            </a:lvl6pPr>
            <a:lvl7pPr marL="2971800" indent="-228600" algn="l" rtl="0" eaLnBrk="0" fontAlgn="base" hangingPunct="0">
              <a:spcBef>
                <a:spcPct val="20000"/>
              </a:spcBef>
              <a:spcAft>
                <a:spcPct val="0"/>
              </a:spcAft>
              <a:buChar char="»"/>
              <a:defRPr kumimoji="1" sz="1600">
                <a:solidFill>
                  <a:schemeClr val="tx1"/>
                </a:solidFill>
                <a:latin typeface="+mn-lt"/>
              </a:defRPr>
            </a:lvl7pPr>
            <a:lvl8pPr marL="3429000" indent="-228600" algn="l" rtl="0" eaLnBrk="0" fontAlgn="base" hangingPunct="0">
              <a:spcBef>
                <a:spcPct val="20000"/>
              </a:spcBef>
              <a:spcAft>
                <a:spcPct val="0"/>
              </a:spcAft>
              <a:buChar char="»"/>
              <a:defRPr kumimoji="1" sz="1600">
                <a:solidFill>
                  <a:schemeClr val="tx1"/>
                </a:solidFill>
                <a:latin typeface="+mn-lt"/>
              </a:defRPr>
            </a:lvl8pPr>
            <a:lvl9pPr marL="3886200" indent="-228600" algn="l" rtl="0" eaLnBrk="0" fontAlgn="base" hangingPunct="0">
              <a:spcBef>
                <a:spcPct val="20000"/>
              </a:spcBef>
              <a:spcAft>
                <a:spcPct val="0"/>
              </a:spcAft>
              <a:buChar char="»"/>
              <a:defRPr kumimoji="1" sz="1600">
                <a:solidFill>
                  <a:schemeClr val="tx1"/>
                </a:solidFill>
                <a:latin typeface="+mn-lt"/>
              </a:defRPr>
            </a:lvl9pPr>
          </a:lstStyle>
          <a:p>
            <a:pPr marL="0" indent="0" algn="ctr">
              <a:buNone/>
            </a:pPr>
            <a:r>
              <a:rPr lang="en-US" sz="3200" dirty="0">
                <a:solidFill>
                  <a:srgbClr val="000099"/>
                </a:solidFill>
                <a:latin typeface="+mj-lt"/>
                <a:ea typeface="+mj-ea"/>
                <a:cs typeface="+mj-cs"/>
              </a:rPr>
              <a:t>RF-systems</a:t>
            </a:r>
            <a:endParaRPr lang="en-GB" sz="3200" dirty="0">
              <a:solidFill>
                <a:srgbClr val="000099"/>
              </a:solidFill>
              <a:latin typeface="+mj-lt"/>
              <a:ea typeface="+mj-ea"/>
              <a:cs typeface="+mj-cs"/>
            </a:endParaRPr>
          </a:p>
        </p:txBody>
      </p:sp>
      <p:grpSp>
        <p:nvGrpSpPr>
          <p:cNvPr id="7" name="Group 6">
            <a:extLst>
              <a:ext uri="{FF2B5EF4-FFF2-40B4-BE49-F238E27FC236}">
                <a16:creationId xmlns:a16="http://schemas.microsoft.com/office/drawing/2014/main" id="{EC66E222-92AE-4001-A007-2C4BF5178FD9}"/>
              </a:ext>
            </a:extLst>
          </p:cNvPr>
          <p:cNvGrpSpPr/>
          <p:nvPr/>
        </p:nvGrpSpPr>
        <p:grpSpPr>
          <a:xfrm>
            <a:off x="1379537" y="3533138"/>
            <a:ext cx="9363184" cy="2131717"/>
            <a:chOff x="1379537" y="3533138"/>
            <a:chExt cx="9363184" cy="2131717"/>
          </a:xfrm>
        </p:grpSpPr>
        <p:grpSp>
          <p:nvGrpSpPr>
            <p:cNvPr id="4" name="Group 3">
              <a:extLst>
                <a:ext uri="{FF2B5EF4-FFF2-40B4-BE49-F238E27FC236}">
                  <a16:creationId xmlns:a16="http://schemas.microsoft.com/office/drawing/2014/main" id="{59389BDD-F6A3-421A-B2F9-95D744D36B15}"/>
                </a:ext>
              </a:extLst>
            </p:cNvPr>
            <p:cNvGrpSpPr/>
            <p:nvPr/>
          </p:nvGrpSpPr>
          <p:grpSpPr>
            <a:xfrm>
              <a:off x="1379537" y="3748960"/>
              <a:ext cx="9363184" cy="1730623"/>
              <a:chOff x="1379537" y="3748960"/>
              <a:chExt cx="9363184" cy="1730623"/>
            </a:xfrm>
          </p:grpSpPr>
          <p:pic>
            <p:nvPicPr>
              <p:cNvPr id="82948" name="Picture 17"/>
              <p:cNvPicPr>
                <a:picLocks noChangeAspect="1" noChangeArrowheads="1"/>
              </p:cNvPicPr>
              <p:nvPr/>
            </p:nvPicPr>
            <p:blipFill>
              <a:blip r:embed="rId3" cstate="print"/>
              <a:srcRect/>
              <a:stretch>
                <a:fillRect/>
              </a:stretch>
            </p:blipFill>
            <p:spPr bwMode="auto">
              <a:xfrm>
                <a:off x="1524000" y="3748960"/>
                <a:ext cx="8666162" cy="1695450"/>
              </a:xfrm>
              <a:prstGeom prst="rect">
                <a:avLst/>
              </a:prstGeom>
              <a:noFill/>
              <a:ln w="9525" algn="ctr">
                <a:noFill/>
                <a:miter lim="800000"/>
                <a:headEnd/>
                <a:tailEnd/>
              </a:ln>
            </p:spPr>
          </p:pic>
          <p:sp>
            <p:nvSpPr>
              <p:cNvPr id="21" name="Rectangle 20"/>
              <p:cNvSpPr/>
              <p:nvPr/>
            </p:nvSpPr>
            <p:spPr bwMode="auto">
              <a:xfrm>
                <a:off x="6064250" y="3969393"/>
                <a:ext cx="881064" cy="142311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4" name="Rectangle 23"/>
              <p:cNvSpPr/>
              <p:nvPr/>
            </p:nvSpPr>
            <p:spPr bwMode="auto">
              <a:xfrm>
                <a:off x="1379537" y="4335241"/>
                <a:ext cx="1079501" cy="1032564"/>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25" name="Rectangle 24"/>
              <p:cNvSpPr/>
              <p:nvPr/>
            </p:nvSpPr>
            <p:spPr bwMode="auto">
              <a:xfrm>
                <a:off x="9282975" y="5150634"/>
                <a:ext cx="1124180" cy="328949"/>
              </a:xfrm>
              <a:prstGeom prst="rect">
                <a:avLst/>
              </a:prstGeom>
              <a:solidFill>
                <a:schemeClr val="bg1"/>
              </a:solidFill>
              <a:ln w="25400" cap="flat" cmpd="sng" algn="ctr">
                <a:noFill/>
                <a:prstDash val="solid"/>
                <a:round/>
                <a:headEnd type="none" w="med" len="med"/>
                <a:tailEnd type="stealth" w="lg" len="lg"/>
              </a:ln>
              <a:effectLst/>
            </p:spPr>
            <p:txBody>
              <a:bodyPr lIns="92075" tIns="46038" rIns="92075" bIns="46038"/>
              <a:lstStyle/>
              <a:p>
                <a:pPr marL="571500" indent="-571500">
                  <a:defRPr/>
                </a:pPr>
                <a:endParaRPr lang="en-GB" dirty="0">
                  <a:effectLst>
                    <a:outerShdw blurRad="38100" dist="38100" dir="2700000" algn="tl">
                      <a:srgbClr val="000000">
                        <a:alpha val="43137"/>
                      </a:srgbClr>
                    </a:outerShdw>
                  </a:effectLst>
                </a:endParaRPr>
              </a:p>
            </p:txBody>
          </p:sp>
          <p:sp>
            <p:nvSpPr>
              <p:cNvPr id="82973" name="Rectangle 24"/>
              <p:cNvSpPr>
                <a:spLocks noChangeArrowheads="1"/>
              </p:cNvSpPr>
              <p:nvPr/>
            </p:nvSpPr>
            <p:spPr bwMode="auto">
              <a:xfrm>
                <a:off x="10026759" y="4820826"/>
                <a:ext cx="715962" cy="228600"/>
              </a:xfrm>
              <a:prstGeom prst="rect">
                <a:avLst/>
              </a:prstGeom>
              <a:solidFill>
                <a:schemeClr val="bg1"/>
              </a:solidFill>
              <a:ln w="9525">
                <a:noFill/>
                <a:miter lim="800000"/>
                <a:headEnd/>
                <a:tailEnd/>
              </a:ln>
            </p:spPr>
            <p:txBody>
              <a:bodyPr lIns="0" tIns="0" rIns="0" bIns="0" anchor="ctr" anchorCtr="1"/>
              <a:lstStyle/>
              <a:p>
                <a:pPr algn="ctr">
                  <a:spcBef>
                    <a:spcPct val="0"/>
                  </a:spcBef>
                  <a:buClrTx/>
                  <a:buSzTx/>
                  <a:buFontTx/>
                  <a:buNone/>
                </a:pPr>
                <a:r>
                  <a:rPr lang="en-US" sz="1000" dirty="0"/>
                  <a:t>RF load</a:t>
                </a:r>
              </a:p>
            </p:txBody>
          </p:sp>
        </p:grpSp>
        <p:sp>
          <p:nvSpPr>
            <p:cNvPr id="6" name="Rectangle 5">
              <a:extLst>
                <a:ext uri="{FF2B5EF4-FFF2-40B4-BE49-F238E27FC236}">
                  <a16:creationId xmlns:a16="http://schemas.microsoft.com/office/drawing/2014/main" id="{FBB56163-9D9B-4679-8A84-07A3170DB0AA}"/>
                </a:ext>
              </a:extLst>
            </p:cNvPr>
            <p:cNvSpPr/>
            <p:nvPr/>
          </p:nvSpPr>
          <p:spPr bwMode="auto">
            <a:xfrm>
              <a:off x="5770093" y="3533138"/>
              <a:ext cx="357658" cy="213171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 name="TextBox 7">
            <a:extLst>
              <a:ext uri="{FF2B5EF4-FFF2-40B4-BE49-F238E27FC236}">
                <a16:creationId xmlns:a16="http://schemas.microsoft.com/office/drawing/2014/main" id="{2B5C49A9-64BD-4253-BEFD-1470BEE28234}"/>
              </a:ext>
            </a:extLst>
          </p:cNvPr>
          <p:cNvSpPr txBox="1"/>
          <p:nvPr/>
        </p:nvSpPr>
        <p:spPr>
          <a:xfrm>
            <a:off x="19634" y="955221"/>
            <a:ext cx="4630154" cy="276999"/>
          </a:xfrm>
          <a:prstGeom prst="rect">
            <a:avLst/>
          </a:prstGeom>
          <a:noFill/>
        </p:spPr>
        <p:txBody>
          <a:bodyPr wrap="square" rtlCol="0">
            <a:spAutoFit/>
          </a:bodyPr>
          <a:lstStyle/>
          <a:p>
            <a:r>
              <a:rPr lang="en-US" sz="1200" dirty="0"/>
              <a:t>source: F. Caspers et al., </a:t>
            </a:r>
            <a:r>
              <a:rPr lang="en-US" sz="1200" i="1" dirty="0"/>
              <a:t>JUAS 2021</a:t>
            </a:r>
            <a:endParaRPr lang="en-GB" sz="1200" i="1" dirty="0"/>
          </a:p>
        </p:txBody>
      </p:sp>
    </p:spTree>
    <p:extLst>
      <p:ext uri="{BB962C8B-B14F-4D97-AF65-F5344CB8AC3E}">
        <p14:creationId xmlns:p14="http://schemas.microsoft.com/office/powerpoint/2010/main" val="13449475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C8115D-E1C0-4114-8ACD-30C4E6D16438}"/>
              </a:ext>
            </a:extLst>
          </p:cNvPr>
          <p:cNvSpPr>
            <a:spLocks noGrp="1"/>
          </p:cNvSpPr>
          <p:nvPr>
            <p:ph type="title"/>
          </p:nvPr>
        </p:nvSpPr>
        <p:spPr>
          <a:xfrm>
            <a:off x="1641020" y="164576"/>
            <a:ext cx="8333885" cy="629095"/>
          </a:xfrm>
        </p:spPr>
        <p:txBody>
          <a:bodyPr/>
          <a:lstStyle/>
          <a:p>
            <a:r>
              <a:rPr lang="en-US" dirty="0"/>
              <a:t>Disc-loaded circular waveguide (1/2)</a:t>
            </a:r>
            <a:endParaRPr lang="en-GB" dirty="0"/>
          </a:p>
        </p:txBody>
      </p:sp>
      <p:grpSp>
        <p:nvGrpSpPr>
          <p:cNvPr id="118" name="Group 117">
            <a:extLst>
              <a:ext uri="{FF2B5EF4-FFF2-40B4-BE49-F238E27FC236}">
                <a16:creationId xmlns:a16="http://schemas.microsoft.com/office/drawing/2014/main" id="{1539891F-D764-46B7-B603-0C4E4772BC1E}"/>
              </a:ext>
            </a:extLst>
          </p:cNvPr>
          <p:cNvGrpSpPr/>
          <p:nvPr/>
        </p:nvGrpSpPr>
        <p:grpSpPr>
          <a:xfrm>
            <a:off x="3484460" y="1049615"/>
            <a:ext cx="5017047" cy="1808681"/>
            <a:chOff x="3009635" y="1912003"/>
            <a:chExt cx="5017047" cy="1808681"/>
          </a:xfrm>
        </p:grpSpPr>
        <p:grpSp>
          <p:nvGrpSpPr>
            <p:cNvPr id="67" name="Group 66">
              <a:extLst>
                <a:ext uri="{FF2B5EF4-FFF2-40B4-BE49-F238E27FC236}">
                  <a16:creationId xmlns:a16="http://schemas.microsoft.com/office/drawing/2014/main" id="{E782621B-954C-4948-BC29-4A051159C0B5}"/>
                </a:ext>
              </a:extLst>
            </p:cNvPr>
            <p:cNvGrpSpPr/>
            <p:nvPr/>
          </p:nvGrpSpPr>
          <p:grpSpPr>
            <a:xfrm>
              <a:off x="3009635" y="1912003"/>
              <a:ext cx="5017047" cy="1808681"/>
              <a:chOff x="3009635" y="1912003"/>
              <a:chExt cx="5017047" cy="1808681"/>
            </a:xfrm>
          </p:grpSpPr>
          <p:grpSp>
            <p:nvGrpSpPr>
              <p:cNvPr id="66" name="Group 65">
                <a:extLst>
                  <a:ext uri="{FF2B5EF4-FFF2-40B4-BE49-F238E27FC236}">
                    <a16:creationId xmlns:a16="http://schemas.microsoft.com/office/drawing/2014/main" id="{93F5E5E8-148C-4F8A-B44B-4671386E5444}"/>
                  </a:ext>
                </a:extLst>
              </p:cNvPr>
              <p:cNvGrpSpPr/>
              <p:nvPr/>
            </p:nvGrpSpPr>
            <p:grpSpPr>
              <a:xfrm>
                <a:off x="3009635" y="1912003"/>
                <a:ext cx="5017047" cy="1808681"/>
                <a:chOff x="3009635" y="1912003"/>
                <a:chExt cx="5017047" cy="1808681"/>
              </a:xfrm>
            </p:grpSpPr>
            <p:grpSp>
              <p:nvGrpSpPr>
                <p:cNvPr id="64" name="Group 63">
                  <a:extLst>
                    <a:ext uri="{FF2B5EF4-FFF2-40B4-BE49-F238E27FC236}">
                      <a16:creationId xmlns:a16="http://schemas.microsoft.com/office/drawing/2014/main" id="{E44E3F46-CB2A-4447-87B7-CEBCC1F5DBC5}"/>
                    </a:ext>
                  </a:extLst>
                </p:cNvPr>
                <p:cNvGrpSpPr/>
                <p:nvPr/>
              </p:nvGrpSpPr>
              <p:grpSpPr>
                <a:xfrm>
                  <a:off x="3009635" y="1912003"/>
                  <a:ext cx="4393041" cy="1808681"/>
                  <a:chOff x="3009635" y="1912003"/>
                  <a:chExt cx="4393041" cy="1808681"/>
                </a:xfrm>
              </p:grpSpPr>
              <p:grpSp>
                <p:nvGrpSpPr>
                  <p:cNvPr id="16" name="Group 15">
                    <a:extLst>
                      <a:ext uri="{FF2B5EF4-FFF2-40B4-BE49-F238E27FC236}">
                        <a16:creationId xmlns:a16="http://schemas.microsoft.com/office/drawing/2014/main" id="{98C9A25D-D56D-43EF-B44E-18F96A181277}"/>
                      </a:ext>
                    </a:extLst>
                  </p:cNvPr>
                  <p:cNvGrpSpPr/>
                  <p:nvPr/>
                </p:nvGrpSpPr>
                <p:grpSpPr>
                  <a:xfrm>
                    <a:off x="3009635" y="1912003"/>
                    <a:ext cx="2049430" cy="1805033"/>
                    <a:chOff x="3009635" y="1912003"/>
                    <a:chExt cx="2049430" cy="1805033"/>
                  </a:xfrm>
                </p:grpSpPr>
                <p:sp>
                  <p:nvSpPr>
                    <p:cNvPr id="5" name="Oval 4">
                      <a:extLst>
                        <a:ext uri="{FF2B5EF4-FFF2-40B4-BE49-F238E27FC236}">
                          <a16:creationId xmlns:a16="http://schemas.microsoft.com/office/drawing/2014/main" id="{6F5C82D8-EB5E-4C73-84E9-63CE702FBA64}"/>
                        </a:ext>
                      </a:extLst>
                    </p:cNvPr>
                    <p:cNvSpPr/>
                    <p:nvPr/>
                  </p:nvSpPr>
                  <p:spPr bwMode="auto">
                    <a:xfrm>
                      <a:off x="3009635" y="1976754"/>
                      <a:ext cx="921720" cy="1721082"/>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 name="Rectangle 2">
                      <a:extLst>
                        <a:ext uri="{FF2B5EF4-FFF2-40B4-BE49-F238E27FC236}">
                          <a16:creationId xmlns:a16="http://schemas.microsoft.com/office/drawing/2014/main" id="{BEB51D98-3D61-4AA4-8AE6-E61AE4FC549E}"/>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13" name="Group 12">
                      <a:extLst>
                        <a:ext uri="{FF2B5EF4-FFF2-40B4-BE49-F238E27FC236}">
                          <a16:creationId xmlns:a16="http://schemas.microsoft.com/office/drawing/2014/main" id="{74A0D7AF-AF5C-47D1-9E11-3A5EE4399368}"/>
                        </a:ext>
                      </a:extLst>
                    </p:cNvPr>
                    <p:cNvGrpSpPr/>
                    <p:nvPr/>
                  </p:nvGrpSpPr>
                  <p:grpSpPr>
                    <a:xfrm>
                      <a:off x="3446055" y="1912003"/>
                      <a:ext cx="1613010" cy="1805033"/>
                      <a:chOff x="4482990" y="1931206"/>
                      <a:chExt cx="1613010" cy="1805033"/>
                    </a:xfrm>
                  </p:grpSpPr>
                  <p:sp>
                    <p:nvSpPr>
                      <p:cNvPr id="4" name="Rectangle 3">
                        <a:extLst>
                          <a:ext uri="{FF2B5EF4-FFF2-40B4-BE49-F238E27FC236}">
                            <a16:creationId xmlns:a16="http://schemas.microsoft.com/office/drawing/2014/main" id="{4B324CE6-3A45-46F2-8315-B3A64D6475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1" name="Group 10">
                        <a:extLst>
                          <a:ext uri="{FF2B5EF4-FFF2-40B4-BE49-F238E27FC236}">
                            <a16:creationId xmlns:a16="http://schemas.microsoft.com/office/drawing/2014/main" id="{626EA03B-EADE-4634-9387-F8A8D0E48D64}"/>
                          </a:ext>
                        </a:extLst>
                      </p:cNvPr>
                      <p:cNvGrpSpPr/>
                      <p:nvPr/>
                    </p:nvGrpSpPr>
                    <p:grpSpPr>
                      <a:xfrm>
                        <a:off x="5141545" y="1931206"/>
                        <a:ext cx="954455" cy="1805033"/>
                        <a:chOff x="5141545" y="1931206"/>
                        <a:chExt cx="954455" cy="1805033"/>
                      </a:xfrm>
                    </p:grpSpPr>
                    <p:grpSp>
                      <p:nvGrpSpPr>
                        <p:cNvPr id="8" name="Group 7">
                          <a:extLst>
                            <a:ext uri="{FF2B5EF4-FFF2-40B4-BE49-F238E27FC236}">
                              <a16:creationId xmlns:a16="http://schemas.microsoft.com/office/drawing/2014/main" id="{DADD4E10-A488-4795-B452-2105FA9ACBEF}"/>
                            </a:ext>
                          </a:extLst>
                        </p:cNvPr>
                        <p:cNvGrpSpPr/>
                        <p:nvPr/>
                      </p:nvGrpSpPr>
                      <p:grpSpPr>
                        <a:xfrm>
                          <a:off x="5141545" y="1931206"/>
                          <a:ext cx="954455" cy="1766629"/>
                          <a:chOff x="5218355" y="1931205"/>
                          <a:chExt cx="954455" cy="1766629"/>
                        </a:xfrm>
                      </p:grpSpPr>
                      <p:sp>
                        <p:nvSpPr>
                          <p:cNvPr id="6" name="Oval 5">
                            <a:extLst>
                              <a:ext uri="{FF2B5EF4-FFF2-40B4-BE49-F238E27FC236}">
                                <a16:creationId xmlns:a16="http://schemas.microsoft.com/office/drawing/2014/main" id="{BF9B7255-AED6-4287-ADBD-66194F5B63A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7" name="Rectangle 6">
                            <a:extLst>
                              <a:ext uri="{FF2B5EF4-FFF2-40B4-BE49-F238E27FC236}">
                                <a16:creationId xmlns:a16="http://schemas.microsoft.com/office/drawing/2014/main" id="{ECB81E82-A0C3-487C-9EF3-984D47DA9607}"/>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9" name="Rectangle 8">
                          <a:extLst>
                            <a:ext uri="{FF2B5EF4-FFF2-40B4-BE49-F238E27FC236}">
                              <a16:creationId xmlns:a16="http://schemas.microsoft.com/office/drawing/2014/main" id="{AAC4AF4C-F89E-4999-B961-63FD20D4628E}"/>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 name="Rectangle 9">
                          <a:extLst>
                            <a:ext uri="{FF2B5EF4-FFF2-40B4-BE49-F238E27FC236}">
                              <a16:creationId xmlns:a16="http://schemas.microsoft.com/office/drawing/2014/main" id="{7041297A-8C93-478E-9206-7CBED2EB03C6}"/>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18" name="Group 17">
                    <a:extLst>
                      <a:ext uri="{FF2B5EF4-FFF2-40B4-BE49-F238E27FC236}">
                        <a16:creationId xmlns:a16="http://schemas.microsoft.com/office/drawing/2014/main" id="{51ABCC14-0E84-461D-8D48-C4482D8DC3FA}"/>
                      </a:ext>
                    </a:extLst>
                  </p:cNvPr>
                  <p:cNvGrpSpPr/>
                  <p:nvPr/>
                </p:nvGrpSpPr>
                <p:grpSpPr>
                  <a:xfrm>
                    <a:off x="4363013" y="1915575"/>
                    <a:ext cx="1689820" cy="1805033"/>
                    <a:chOff x="3369245" y="1912003"/>
                    <a:chExt cx="1689820" cy="1805033"/>
                  </a:xfrm>
                </p:grpSpPr>
                <p:sp>
                  <p:nvSpPr>
                    <p:cNvPr id="20" name="Rectangle 19">
                      <a:extLst>
                        <a:ext uri="{FF2B5EF4-FFF2-40B4-BE49-F238E27FC236}">
                          <a16:creationId xmlns:a16="http://schemas.microsoft.com/office/drawing/2014/main" id="{8F27DBDD-D8E9-43F7-9705-6C6540C6D568}"/>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21" name="Group 20">
                      <a:extLst>
                        <a:ext uri="{FF2B5EF4-FFF2-40B4-BE49-F238E27FC236}">
                          <a16:creationId xmlns:a16="http://schemas.microsoft.com/office/drawing/2014/main" id="{1D1B1A9F-AC0B-4109-8E74-CF1196C14723}"/>
                        </a:ext>
                      </a:extLst>
                    </p:cNvPr>
                    <p:cNvGrpSpPr/>
                    <p:nvPr/>
                  </p:nvGrpSpPr>
                  <p:grpSpPr>
                    <a:xfrm>
                      <a:off x="3446055" y="1912003"/>
                      <a:ext cx="1613010" cy="1805033"/>
                      <a:chOff x="4482990" y="1931206"/>
                      <a:chExt cx="1613010" cy="1805033"/>
                    </a:xfrm>
                  </p:grpSpPr>
                  <p:sp>
                    <p:nvSpPr>
                      <p:cNvPr id="22" name="Rectangle 21">
                        <a:extLst>
                          <a:ext uri="{FF2B5EF4-FFF2-40B4-BE49-F238E27FC236}">
                            <a16:creationId xmlns:a16="http://schemas.microsoft.com/office/drawing/2014/main" id="{E0CA9A6C-3893-4DC3-8DF5-FA9D374D29A2}"/>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23" name="Group 22">
                        <a:extLst>
                          <a:ext uri="{FF2B5EF4-FFF2-40B4-BE49-F238E27FC236}">
                            <a16:creationId xmlns:a16="http://schemas.microsoft.com/office/drawing/2014/main" id="{FFE25942-961F-4946-87C0-0C0174E5E23C}"/>
                          </a:ext>
                        </a:extLst>
                      </p:cNvPr>
                      <p:cNvGrpSpPr/>
                      <p:nvPr/>
                    </p:nvGrpSpPr>
                    <p:grpSpPr>
                      <a:xfrm>
                        <a:off x="5141545" y="1931206"/>
                        <a:ext cx="954455" cy="1805033"/>
                        <a:chOff x="5141545" y="1931206"/>
                        <a:chExt cx="954455" cy="1805033"/>
                      </a:xfrm>
                    </p:grpSpPr>
                    <p:grpSp>
                      <p:nvGrpSpPr>
                        <p:cNvPr id="24" name="Group 23">
                          <a:extLst>
                            <a:ext uri="{FF2B5EF4-FFF2-40B4-BE49-F238E27FC236}">
                              <a16:creationId xmlns:a16="http://schemas.microsoft.com/office/drawing/2014/main" id="{1E695BC7-EE93-4A66-BD10-E7FA8788E9D7}"/>
                            </a:ext>
                          </a:extLst>
                        </p:cNvPr>
                        <p:cNvGrpSpPr/>
                        <p:nvPr/>
                      </p:nvGrpSpPr>
                      <p:grpSpPr>
                        <a:xfrm>
                          <a:off x="5141545" y="1931206"/>
                          <a:ext cx="954455" cy="1766629"/>
                          <a:chOff x="5218355" y="1931205"/>
                          <a:chExt cx="954455" cy="1766629"/>
                        </a:xfrm>
                      </p:grpSpPr>
                      <p:sp>
                        <p:nvSpPr>
                          <p:cNvPr id="27" name="Oval 26">
                            <a:extLst>
                              <a:ext uri="{FF2B5EF4-FFF2-40B4-BE49-F238E27FC236}">
                                <a16:creationId xmlns:a16="http://schemas.microsoft.com/office/drawing/2014/main" id="{E28B0CDB-85EC-46C7-AC2D-0B5FBB0A80E8}"/>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28" name="Rectangle 27">
                            <a:extLst>
                              <a:ext uri="{FF2B5EF4-FFF2-40B4-BE49-F238E27FC236}">
                                <a16:creationId xmlns:a16="http://schemas.microsoft.com/office/drawing/2014/main" id="{6B018423-9A17-42B8-B51C-CD047699BD28}"/>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25" name="Rectangle 24">
                          <a:extLst>
                            <a:ext uri="{FF2B5EF4-FFF2-40B4-BE49-F238E27FC236}">
                              <a16:creationId xmlns:a16="http://schemas.microsoft.com/office/drawing/2014/main" id="{F92535C0-BC24-444A-BA22-A1EF44289C78}"/>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26" name="Rectangle 25">
                          <a:extLst>
                            <a:ext uri="{FF2B5EF4-FFF2-40B4-BE49-F238E27FC236}">
                              <a16:creationId xmlns:a16="http://schemas.microsoft.com/office/drawing/2014/main" id="{AFCF9E20-DF77-4069-8AF5-63C61A3F7431}"/>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grpSp>
                <p:nvGrpSpPr>
                  <p:cNvPr id="29" name="Group 28">
                    <a:extLst>
                      <a:ext uri="{FF2B5EF4-FFF2-40B4-BE49-F238E27FC236}">
                        <a16:creationId xmlns:a16="http://schemas.microsoft.com/office/drawing/2014/main" id="{CB91F35A-D4B6-4CF2-9AA9-3CD6F8177131}"/>
                      </a:ext>
                    </a:extLst>
                  </p:cNvPr>
                  <p:cNvGrpSpPr/>
                  <p:nvPr/>
                </p:nvGrpSpPr>
                <p:grpSpPr>
                  <a:xfrm>
                    <a:off x="5333570" y="1915651"/>
                    <a:ext cx="1689820" cy="1805033"/>
                    <a:chOff x="3369245" y="1912003"/>
                    <a:chExt cx="1689820" cy="1805033"/>
                  </a:xfrm>
                </p:grpSpPr>
                <p:sp>
                  <p:nvSpPr>
                    <p:cNvPr id="31" name="Rectangle 30">
                      <a:extLst>
                        <a:ext uri="{FF2B5EF4-FFF2-40B4-BE49-F238E27FC236}">
                          <a16:creationId xmlns:a16="http://schemas.microsoft.com/office/drawing/2014/main" id="{EEEC42A1-1077-43B8-B690-72E1BFB476B4}"/>
                        </a:ext>
                      </a:extLst>
                    </p:cNvPr>
                    <p:cNvSpPr/>
                    <p:nvPr/>
                  </p:nvSpPr>
                  <p:spPr bwMode="auto">
                    <a:xfrm>
                      <a:off x="3369245"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32" name="Group 31">
                      <a:extLst>
                        <a:ext uri="{FF2B5EF4-FFF2-40B4-BE49-F238E27FC236}">
                          <a16:creationId xmlns:a16="http://schemas.microsoft.com/office/drawing/2014/main" id="{5E61AC64-02C6-4926-AFCB-D60316F6DD57}"/>
                        </a:ext>
                      </a:extLst>
                    </p:cNvPr>
                    <p:cNvGrpSpPr/>
                    <p:nvPr/>
                  </p:nvGrpSpPr>
                  <p:grpSpPr>
                    <a:xfrm>
                      <a:off x="3439196" y="1912003"/>
                      <a:ext cx="1619869" cy="1805033"/>
                      <a:chOff x="4476131" y="1931206"/>
                      <a:chExt cx="1619869" cy="1805033"/>
                    </a:xfrm>
                  </p:grpSpPr>
                  <p:sp>
                    <p:nvSpPr>
                      <p:cNvPr id="33" name="Rectangle 32">
                        <a:extLst>
                          <a:ext uri="{FF2B5EF4-FFF2-40B4-BE49-F238E27FC236}">
                            <a16:creationId xmlns:a16="http://schemas.microsoft.com/office/drawing/2014/main" id="{8A015398-EC66-47ED-AEB9-2CD6EE5B88B4}"/>
                          </a:ext>
                        </a:extLst>
                      </p:cNvPr>
                      <p:cNvSpPr/>
                      <p:nvPr/>
                    </p:nvSpPr>
                    <p:spPr bwMode="auto">
                      <a:xfrm>
                        <a:off x="4476131" y="2075149"/>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34" name="Group 33">
                        <a:extLst>
                          <a:ext uri="{FF2B5EF4-FFF2-40B4-BE49-F238E27FC236}">
                            <a16:creationId xmlns:a16="http://schemas.microsoft.com/office/drawing/2014/main" id="{EDC18FA0-A320-41F4-8EBE-33CDCD183029}"/>
                          </a:ext>
                        </a:extLst>
                      </p:cNvPr>
                      <p:cNvGrpSpPr/>
                      <p:nvPr/>
                    </p:nvGrpSpPr>
                    <p:grpSpPr>
                      <a:xfrm>
                        <a:off x="5141545" y="1931206"/>
                        <a:ext cx="954455" cy="1805033"/>
                        <a:chOff x="5141545" y="1931206"/>
                        <a:chExt cx="954455" cy="1805033"/>
                      </a:xfrm>
                    </p:grpSpPr>
                    <p:grpSp>
                      <p:nvGrpSpPr>
                        <p:cNvPr id="35" name="Group 34">
                          <a:extLst>
                            <a:ext uri="{FF2B5EF4-FFF2-40B4-BE49-F238E27FC236}">
                              <a16:creationId xmlns:a16="http://schemas.microsoft.com/office/drawing/2014/main" id="{2BD4060F-0975-4155-8437-377C79E686D7}"/>
                            </a:ext>
                          </a:extLst>
                        </p:cNvPr>
                        <p:cNvGrpSpPr/>
                        <p:nvPr/>
                      </p:nvGrpSpPr>
                      <p:grpSpPr>
                        <a:xfrm>
                          <a:off x="5141545" y="1931206"/>
                          <a:ext cx="954455" cy="1766629"/>
                          <a:chOff x="5218355" y="1931205"/>
                          <a:chExt cx="954455" cy="1766629"/>
                        </a:xfrm>
                      </p:grpSpPr>
                      <p:sp>
                        <p:nvSpPr>
                          <p:cNvPr id="38" name="Oval 37">
                            <a:extLst>
                              <a:ext uri="{FF2B5EF4-FFF2-40B4-BE49-F238E27FC236}">
                                <a16:creationId xmlns:a16="http://schemas.microsoft.com/office/drawing/2014/main" id="{33AE7C32-1B35-4E24-B5CA-7E5B07373F24}"/>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39" name="Rectangle 38">
                            <a:extLst>
                              <a:ext uri="{FF2B5EF4-FFF2-40B4-BE49-F238E27FC236}">
                                <a16:creationId xmlns:a16="http://schemas.microsoft.com/office/drawing/2014/main" id="{EB30A427-AB09-4B4C-839B-0474E97B5B7A}"/>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36" name="Rectangle 35">
                          <a:extLst>
                            <a:ext uri="{FF2B5EF4-FFF2-40B4-BE49-F238E27FC236}">
                              <a16:creationId xmlns:a16="http://schemas.microsoft.com/office/drawing/2014/main" id="{0ADB1919-EDE8-489A-B619-5F5CE65BA741}"/>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37" name="Rectangle 36">
                          <a:extLst>
                            <a:ext uri="{FF2B5EF4-FFF2-40B4-BE49-F238E27FC236}">
                              <a16:creationId xmlns:a16="http://schemas.microsoft.com/office/drawing/2014/main" id="{F2A097C1-D6CE-4E60-B5E5-00149A78A2D2}"/>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42" name="Rectangle 41">
                    <a:extLst>
                      <a:ext uri="{FF2B5EF4-FFF2-40B4-BE49-F238E27FC236}">
                        <a16:creationId xmlns:a16="http://schemas.microsoft.com/office/drawing/2014/main" id="{81022CC5-AB5A-42C9-810B-C652BF05329B}"/>
                      </a:ext>
                    </a:extLst>
                  </p:cNvPr>
                  <p:cNvSpPr/>
                  <p:nvPr/>
                </p:nvSpPr>
                <p:spPr bwMode="auto">
                  <a:xfrm>
                    <a:off x="6327336" y="1969610"/>
                    <a:ext cx="1075340" cy="1728225"/>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43" name="Group 42">
                  <a:extLst>
                    <a:ext uri="{FF2B5EF4-FFF2-40B4-BE49-F238E27FC236}">
                      <a16:creationId xmlns:a16="http://schemas.microsoft.com/office/drawing/2014/main" id="{3A4DDDD9-F750-4053-BF23-187A6EA2DEE9}"/>
                    </a:ext>
                  </a:extLst>
                </p:cNvPr>
                <p:cNvGrpSpPr/>
                <p:nvPr/>
              </p:nvGrpSpPr>
              <p:grpSpPr>
                <a:xfrm>
                  <a:off x="6413672" y="1912003"/>
                  <a:ext cx="1613010" cy="1805033"/>
                  <a:chOff x="4482990" y="1931206"/>
                  <a:chExt cx="1613010" cy="1805033"/>
                </a:xfrm>
              </p:grpSpPr>
              <p:sp>
                <p:nvSpPr>
                  <p:cNvPr id="44" name="Rectangle 43">
                    <a:extLst>
                      <a:ext uri="{FF2B5EF4-FFF2-40B4-BE49-F238E27FC236}">
                        <a16:creationId xmlns:a16="http://schemas.microsoft.com/office/drawing/2014/main" id="{2A784E37-4BDB-4731-896D-36D36E518B39}"/>
                      </a:ext>
                    </a:extLst>
                  </p:cNvPr>
                  <p:cNvSpPr/>
                  <p:nvPr/>
                </p:nvSpPr>
                <p:spPr bwMode="auto">
                  <a:xfrm>
                    <a:off x="4482990" y="2069195"/>
                    <a:ext cx="921720" cy="1536200"/>
                  </a:xfrm>
                  <a:prstGeom prst="rect">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45" name="Group 44">
                    <a:extLst>
                      <a:ext uri="{FF2B5EF4-FFF2-40B4-BE49-F238E27FC236}">
                        <a16:creationId xmlns:a16="http://schemas.microsoft.com/office/drawing/2014/main" id="{06489422-0F8C-476B-BF53-11BC733BFD48}"/>
                      </a:ext>
                    </a:extLst>
                  </p:cNvPr>
                  <p:cNvGrpSpPr/>
                  <p:nvPr/>
                </p:nvGrpSpPr>
                <p:grpSpPr>
                  <a:xfrm>
                    <a:off x="5141545" y="1931206"/>
                    <a:ext cx="954455" cy="1805033"/>
                    <a:chOff x="5141545" y="1931206"/>
                    <a:chExt cx="954455" cy="1805033"/>
                  </a:xfrm>
                </p:grpSpPr>
                <p:grpSp>
                  <p:nvGrpSpPr>
                    <p:cNvPr id="46" name="Group 45">
                      <a:extLst>
                        <a:ext uri="{FF2B5EF4-FFF2-40B4-BE49-F238E27FC236}">
                          <a16:creationId xmlns:a16="http://schemas.microsoft.com/office/drawing/2014/main" id="{9F174D0D-3FAA-4E29-B945-10A46C8651B4}"/>
                        </a:ext>
                      </a:extLst>
                    </p:cNvPr>
                    <p:cNvGrpSpPr/>
                    <p:nvPr/>
                  </p:nvGrpSpPr>
                  <p:grpSpPr>
                    <a:xfrm>
                      <a:off x="5141545" y="1931206"/>
                      <a:ext cx="954455" cy="1766629"/>
                      <a:chOff x="5218355" y="1931205"/>
                      <a:chExt cx="954455" cy="1766629"/>
                    </a:xfrm>
                  </p:grpSpPr>
                  <p:sp>
                    <p:nvSpPr>
                      <p:cNvPr id="49" name="Oval 48">
                        <a:extLst>
                          <a:ext uri="{FF2B5EF4-FFF2-40B4-BE49-F238E27FC236}">
                            <a16:creationId xmlns:a16="http://schemas.microsoft.com/office/drawing/2014/main" id="{21B3E4A4-0FC7-495B-91BA-D66286DB125B}"/>
                          </a:ext>
                        </a:extLst>
                      </p:cNvPr>
                      <p:cNvSpPr/>
                      <p:nvPr/>
                    </p:nvSpPr>
                    <p:spPr bwMode="auto">
                      <a:xfrm>
                        <a:off x="5218355" y="1995956"/>
                        <a:ext cx="921720" cy="1694736"/>
                      </a:xfrm>
                      <a:prstGeom prst="ellipse">
                        <a:avLst/>
                      </a:prstGeom>
                      <a:noFill/>
                      <a:ln w="12700"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w="28575">
                            <a:solidFill>
                              <a:schemeClr val="tx1"/>
                            </a:solidFill>
                          </a:ln>
                          <a:solidFill>
                            <a:schemeClr val="tx1"/>
                          </a:solidFill>
                          <a:effectLst/>
                          <a:latin typeface="Comic Sans MS" pitchFamily="66" charset="0"/>
                        </a:endParaRPr>
                      </a:p>
                    </p:txBody>
                  </p:sp>
                  <p:sp>
                    <p:nvSpPr>
                      <p:cNvPr id="50" name="Rectangle 49">
                        <a:extLst>
                          <a:ext uri="{FF2B5EF4-FFF2-40B4-BE49-F238E27FC236}">
                            <a16:creationId xmlns:a16="http://schemas.microsoft.com/office/drawing/2014/main" id="{3B71D600-1342-4605-B5DC-82F774D536FD}"/>
                          </a:ext>
                        </a:extLst>
                      </p:cNvPr>
                      <p:cNvSpPr/>
                      <p:nvPr/>
                    </p:nvSpPr>
                    <p:spPr bwMode="auto">
                      <a:xfrm>
                        <a:off x="5673545" y="1931205"/>
                        <a:ext cx="499265" cy="1766629"/>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47" name="Rectangle 46">
                      <a:extLst>
                        <a:ext uri="{FF2B5EF4-FFF2-40B4-BE49-F238E27FC236}">
                          <a16:creationId xmlns:a16="http://schemas.microsoft.com/office/drawing/2014/main" id="{14855CBC-4539-4157-AA9B-02A90859024D}"/>
                        </a:ext>
                      </a:extLst>
                    </p:cNvPr>
                    <p:cNvSpPr/>
                    <p:nvPr/>
                  </p:nvSpPr>
                  <p:spPr bwMode="auto">
                    <a:xfrm>
                      <a:off x="5401438" y="1931206"/>
                      <a:ext cx="348917" cy="13441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48" name="Rectangle 47">
                      <a:extLst>
                        <a:ext uri="{FF2B5EF4-FFF2-40B4-BE49-F238E27FC236}">
                          <a16:creationId xmlns:a16="http://schemas.microsoft.com/office/drawing/2014/main" id="{CC6B70DE-F00A-4E41-B281-0B73DA9222A3}"/>
                        </a:ext>
                      </a:extLst>
                    </p:cNvPr>
                    <p:cNvSpPr/>
                    <p:nvPr/>
                  </p:nvSpPr>
                  <p:spPr bwMode="auto">
                    <a:xfrm>
                      <a:off x="5399948" y="3595792"/>
                      <a:ext cx="416220" cy="14044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grpSp>
          <p:sp>
            <p:nvSpPr>
              <p:cNvPr id="63" name="Rectangle 62">
                <a:extLst>
                  <a:ext uri="{FF2B5EF4-FFF2-40B4-BE49-F238E27FC236}">
                    <a16:creationId xmlns:a16="http://schemas.microsoft.com/office/drawing/2014/main" id="{2FBC2A16-72E9-4BE5-8F74-657BE7565D4E}"/>
                  </a:ext>
                </a:extLst>
              </p:cNvPr>
              <p:cNvSpPr/>
              <p:nvPr/>
            </p:nvSpPr>
            <p:spPr bwMode="auto">
              <a:xfrm>
                <a:off x="7324960" y="2891333"/>
                <a:ext cx="80206" cy="80650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grpSp>
          <p:nvGrpSpPr>
            <p:cNvPr id="71" name="Group 70">
              <a:extLst>
                <a:ext uri="{FF2B5EF4-FFF2-40B4-BE49-F238E27FC236}">
                  <a16:creationId xmlns:a16="http://schemas.microsoft.com/office/drawing/2014/main" id="{7204C283-7AF3-44FE-BC06-A242B0334736}"/>
                </a:ext>
              </a:extLst>
            </p:cNvPr>
            <p:cNvGrpSpPr/>
            <p:nvPr/>
          </p:nvGrpSpPr>
          <p:grpSpPr>
            <a:xfrm>
              <a:off x="7273775" y="2712891"/>
              <a:ext cx="203631" cy="178445"/>
              <a:chOff x="8174444" y="2673600"/>
              <a:chExt cx="203631" cy="192028"/>
            </a:xfrm>
          </p:grpSpPr>
          <p:sp>
            <p:nvSpPr>
              <p:cNvPr id="69" name="Oval 68">
                <a:extLst>
                  <a:ext uri="{FF2B5EF4-FFF2-40B4-BE49-F238E27FC236}">
                    <a16:creationId xmlns:a16="http://schemas.microsoft.com/office/drawing/2014/main" id="{EDFDA652-B429-4024-8232-558D715B429D}"/>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0" name="Rectangle 69">
                <a:extLst>
                  <a:ext uri="{FF2B5EF4-FFF2-40B4-BE49-F238E27FC236}">
                    <a16:creationId xmlns:a16="http://schemas.microsoft.com/office/drawing/2014/main" id="{DF452E50-9463-491E-86B8-1F96F69334DC}"/>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2" name="Rectangle 71">
              <a:extLst>
                <a:ext uri="{FF2B5EF4-FFF2-40B4-BE49-F238E27FC236}">
                  <a16:creationId xmlns:a16="http://schemas.microsoft.com/office/drawing/2014/main" id="{50B23476-29E1-4259-9AFC-46BF5506D07B}"/>
                </a:ext>
              </a:extLst>
            </p:cNvPr>
            <p:cNvSpPr/>
            <p:nvPr/>
          </p:nvSpPr>
          <p:spPr bwMode="auto">
            <a:xfrm>
              <a:off x="7328931" y="1969609"/>
              <a:ext cx="80206" cy="764009"/>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3" name="Group 72">
              <a:extLst>
                <a:ext uri="{FF2B5EF4-FFF2-40B4-BE49-F238E27FC236}">
                  <a16:creationId xmlns:a16="http://schemas.microsoft.com/office/drawing/2014/main" id="{C7B27D53-A00B-44C0-99A6-76F3DBB14627}"/>
                </a:ext>
              </a:extLst>
            </p:cNvPr>
            <p:cNvGrpSpPr/>
            <p:nvPr/>
          </p:nvGrpSpPr>
          <p:grpSpPr>
            <a:xfrm>
              <a:off x="7363935" y="2712888"/>
              <a:ext cx="203631" cy="178445"/>
              <a:chOff x="8174444" y="2673600"/>
              <a:chExt cx="203631" cy="192028"/>
            </a:xfrm>
          </p:grpSpPr>
          <p:sp>
            <p:nvSpPr>
              <p:cNvPr id="74" name="Oval 73">
                <a:extLst>
                  <a:ext uri="{FF2B5EF4-FFF2-40B4-BE49-F238E27FC236}">
                    <a16:creationId xmlns:a16="http://schemas.microsoft.com/office/drawing/2014/main" id="{19423302-4AA9-4788-8D94-705363D44CAB}"/>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5" name="Rectangle 74">
                <a:extLst>
                  <a:ext uri="{FF2B5EF4-FFF2-40B4-BE49-F238E27FC236}">
                    <a16:creationId xmlns:a16="http://schemas.microsoft.com/office/drawing/2014/main" id="{CAE25B55-FF5E-4810-BB1C-0A2C30654654}"/>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84" name="Group 83">
              <a:extLst>
                <a:ext uri="{FF2B5EF4-FFF2-40B4-BE49-F238E27FC236}">
                  <a16:creationId xmlns:a16="http://schemas.microsoft.com/office/drawing/2014/main" id="{96F57BCC-B35F-422A-AB37-CA54E477A746}"/>
                </a:ext>
              </a:extLst>
            </p:cNvPr>
            <p:cNvGrpSpPr/>
            <p:nvPr/>
          </p:nvGrpSpPr>
          <p:grpSpPr>
            <a:xfrm>
              <a:off x="6275543" y="1976755"/>
              <a:ext cx="298890" cy="1721080"/>
              <a:chOff x="8542314" y="2102192"/>
              <a:chExt cx="298890" cy="1721080"/>
            </a:xfrm>
          </p:grpSpPr>
          <p:grpSp>
            <p:nvGrpSpPr>
              <p:cNvPr id="80" name="Group 79">
                <a:extLst>
                  <a:ext uri="{FF2B5EF4-FFF2-40B4-BE49-F238E27FC236}">
                    <a16:creationId xmlns:a16="http://schemas.microsoft.com/office/drawing/2014/main" id="{91975134-90B7-4387-964F-4B65D9221B8B}"/>
                  </a:ext>
                </a:extLst>
              </p:cNvPr>
              <p:cNvGrpSpPr/>
              <p:nvPr/>
            </p:nvGrpSpPr>
            <p:grpSpPr>
              <a:xfrm>
                <a:off x="8542314" y="2865291"/>
                <a:ext cx="203631" cy="178445"/>
                <a:chOff x="8174444" y="2673600"/>
                <a:chExt cx="203631" cy="192028"/>
              </a:xfrm>
            </p:grpSpPr>
            <p:sp>
              <p:nvSpPr>
                <p:cNvPr id="81" name="Oval 80">
                  <a:extLst>
                    <a:ext uri="{FF2B5EF4-FFF2-40B4-BE49-F238E27FC236}">
                      <a16:creationId xmlns:a16="http://schemas.microsoft.com/office/drawing/2014/main" id="{31F5687C-AC0B-441D-BC29-740604AE405A}"/>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82" name="Rectangle 81">
                  <a:extLst>
                    <a:ext uri="{FF2B5EF4-FFF2-40B4-BE49-F238E27FC236}">
                      <a16:creationId xmlns:a16="http://schemas.microsoft.com/office/drawing/2014/main" id="{CC15E391-CD55-4284-BAFF-A2FA999D18A2}"/>
                    </a:ext>
                  </a:extLst>
                </p:cNvPr>
                <p:cNvSpPr/>
                <p:nvPr/>
              </p:nvSpPr>
              <p:spPr bwMode="auto">
                <a:xfrm>
                  <a:off x="8224455" y="2673600"/>
                  <a:ext cx="153620" cy="192025"/>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76" name="Rectangle 75">
                <a:extLst>
                  <a:ext uri="{FF2B5EF4-FFF2-40B4-BE49-F238E27FC236}">
                    <a16:creationId xmlns:a16="http://schemas.microsoft.com/office/drawing/2014/main" id="{A3ADF1D5-028D-4422-9CA0-472755A1E942}"/>
                  </a:ext>
                </a:extLst>
              </p:cNvPr>
              <p:cNvSpPr/>
              <p:nvPr/>
            </p:nvSpPr>
            <p:spPr bwMode="auto">
              <a:xfrm>
                <a:off x="8589835" y="2102192"/>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nvGrpSpPr>
              <p:cNvPr id="77" name="Group 76">
                <a:extLst>
                  <a:ext uri="{FF2B5EF4-FFF2-40B4-BE49-F238E27FC236}">
                    <a16:creationId xmlns:a16="http://schemas.microsoft.com/office/drawing/2014/main" id="{A2188F10-4248-4C6B-AF9C-BFED641BC19B}"/>
                  </a:ext>
                </a:extLst>
              </p:cNvPr>
              <p:cNvGrpSpPr/>
              <p:nvPr/>
            </p:nvGrpSpPr>
            <p:grpSpPr>
              <a:xfrm>
                <a:off x="8637573" y="2865287"/>
                <a:ext cx="203631" cy="218067"/>
                <a:chOff x="8174444" y="2673599"/>
                <a:chExt cx="203631" cy="234666"/>
              </a:xfrm>
            </p:grpSpPr>
            <p:sp>
              <p:nvSpPr>
                <p:cNvPr id="78" name="Oval 77">
                  <a:extLst>
                    <a:ext uri="{FF2B5EF4-FFF2-40B4-BE49-F238E27FC236}">
                      <a16:creationId xmlns:a16="http://schemas.microsoft.com/office/drawing/2014/main" id="{C87E7C16-FFEE-452B-9AA9-0199E304AE21}"/>
                    </a:ext>
                  </a:extLst>
                </p:cNvPr>
                <p:cNvSpPr/>
                <p:nvPr/>
              </p:nvSpPr>
              <p:spPr bwMode="auto">
                <a:xfrm>
                  <a:off x="8174444" y="2699830"/>
                  <a:ext cx="121074" cy="165798"/>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79" name="Rectangle 78">
                  <a:extLst>
                    <a:ext uri="{FF2B5EF4-FFF2-40B4-BE49-F238E27FC236}">
                      <a16:creationId xmlns:a16="http://schemas.microsoft.com/office/drawing/2014/main" id="{6C78FE8F-592D-45B3-BEBB-6F3E42649BF5}"/>
                    </a:ext>
                  </a:extLst>
                </p:cNvPr>
                <p:cNvSpPr/>
                <p:nvPr/>
              </p:nvSpPr>
              <p:spPr bwMode="auto">
                <a:xfrm>
                  <a:off x="8224455" y="2673599"/>
                  <a:ext cx="153620" cy="234666"/>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sp>
            <p:nvSpPr>
              <p:cNvPr id="83" name="Rectangle 82">
                <a:extLst>
                  <a:ext uri="{FF2B5EF4-FFF2-40B4-BE49-F238E27FC236}">
                    <a16:creationId xmlns:a16="http://schemas.microsoft.com/office/drawing/2014/main" id="{B5F8FC1E-672C-4669-916D-503D74D076B8}"/>
                  </a:ext>
                </a:extLst>
              </p:cNvPr>
              <p:cNvSpPr/>
              <p:nvPr/>
            </p:nvSpPr>
            <p:spPr bwMode="auto">
              <a:xfrm>
                <a:off x="8590707" y="3043730"/>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grpSp>
        <p:sp>
          <p:nvSpPr>
            <p:cNvPr id="99" name="Rectangle 98">
              <a:extLst>
                <a:ext uri="{FF2B5EF4-FFF2-40B4-BE49-F238E27FC236}">
                  <a16:creationId xmlns:a16="http://schemas.microsoft.com/office/drawing/2014/main" id="{7DAECA2D-B018-493B-812E-DB10031AF5AD}"/>
                </a:ext>
              </a:extLst>
            </p:cNvPr>
            <p:cNvSpPr/>
            <p:nvPr/>
          </p:nvSpPr>
          <p:spPr bwMode="auto">
            <a:xfrm>
              <a:off x="6573213"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nvGrpSpPr>
            <p:cNvPr id="103" name="Group 102">
              <a:extLst>
                <a:ext uri="{FF2B5EF4-FFF2-40B4-BE49-F238E27FC236}">
                  <a16:creationId xmlns:a16="http://schemas.microsoft.com/office/drawing/2014/main" id="{1E24A1CB-B213-4DC2-81FA-F832A4DF57B9}"/>
                </a:ext>
              </a:extLst>
            </p:cNvPr>
            <p:cNvGrpSpPr/>
            <p:nvPr/>
          </p:nvGrpSpPr>
          <p:grpSpPr>
            <a:xfrm>
              <a:off x="3315394" y="1973311"/>
              <a:ext cx="294713" cy="1721080"/>
              <a:chOff x="6427943" y="2129155"/>
              <a:chExt cx="294713" cy="1721080"/>
            </a:xfrm>
          </p:grpSpPr>
          <p:sp>
            <p:nvSpPr>
              <p:cNvPr id="96" name="Oval 95">
                <a:extLst>
                  <a:ext uri="{FF2B5EF4-FFF2-40B4-BE49-F238E27FC236}">
                    <a16:creationId xmlns:a16="http://schemas.microsoft.com/office/drawing/2014/main" id="{73169B7D-D9A6-40FF-B953-B38BDCCF80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7" name="Rectangle 96">
                <a:extLst>
                  <a:ext uri="{FF2B5EF4-FFF2-40B4-BE49-F238E27FC236}">
                    <a16:creationId xmlns:a16="http://schemas.microsoft.com/office/drawing/2014/main" id="{18CB37AE-3ADC-46BD-9BE9-323D9D015A25}"/>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98" name="Rectangle 97">
                <a:extLst>
                  <a:ext uri="{FF2B5EF4-FFF2-40B4-BE49-F238E27FC236}">
                    <a16:creationId xmlns:a16="http://schemas.microsoft.com/office/drawing/2014/main" id="{AE73041D-F9D3-46F6-AE41-D3DDED9DDBE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0" name="Rectangle 99">
                <a:extLst>
                  <a:ext uri="{FF2B5EF4-FFF2-40B4-BE49-F238E27FC236}">
                    <a16:creationId xmlns:a16="http://schemas.microsoft.com/office/drawing/2014/main" id="{3FAAD07D-428A-4DF4-8D73-FCBB28E8A86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1" name="Oval 100">
                <a:extLst>
                  <a:ext uri="{FF2B5EF4-FFF2-40B4-BE49-F238E27FC236}">
                    <a16:creationId xmlns:a16="http://schemas.microsoft.com/office/drawing/2014/main" id="{7F9E38DC-9546-4FD5-9D13-FB02ABE501E0}"/>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2" name="Rectangle 101">
                <a:extLst>
                  <a:ext uri="{FF2B5EF4-FFF2-40B4-BE49-F238E27FC236}">
                    <a16:creationId xmlns:a16="http://schemas.microsoft.com/office/drawing/2014/main" id="{92953D45-4E19-4019-81D7-5C2711E3F10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04" name="Group 103">
              <a:extLst>
                <a:ext uri="{FF2B5EF4-FFF2-40B4-BE49-F238E27FC236}">
                  <a16:creationId xmlns:a16="http://schemas.microsoft.com/office/drawing/2014/main" id="{47B3852E-23DD-40AD-8250-55A01E4AD857}"/>
                </a:ext>
              </a:extLst>
            </p:cNvPr>
            <p:cNvGrpSpPr/>
            <p:nvPr/>
          </p:nvGrpSpPr>
          <p:grpSpPr>
            <a:xfrm>
              <a:off x="4305485" y="1980326"/>
              <a:ext cx="294713" cy="1721080"/>
              <a:chOff x="6427943" y="2129155"/>
              <a:chExt cx="294713" cy="1721080"/>
            </a:xfrm>
          </p:grpSpPr>
          <p:sp>
            <p:nvSpPr>
              <p:cNvPr id="105" name="Oval 104">
                <a:extLst>
                  <a:ext uri="{FF2B5EF4-FFF2-40B4-BE49-F238E27FC236}">
                    <a16:creationId xmlns:a16="http://schemas.microsoft.com/office/drawing/2014/main" id="{0946EF83-B8E7-4398-A1A2-90773E5F3479}"/>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6" name="Rectangle 105">
                <a:extLst>
                  <a:ext uri="{FF2B5EF4-FFF2-40B4-BE49-F238E27FC236}">
                    <a16:creationId xmlns:a16="http://schemas.microsoft.com/office/drawing/2014/main" id="{C2BA63FD-2838-467A-8F05-819523A6DFC6}"/>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07" name="Rectangle 106">
                <a:extLst>
                  <a:ext uri="{FF2B5EF4-FFF2-40B4-BE49-F238E27FC236}">
                    <a16:creationId xmlns:a16="http://schemas.microsoft.com/office/drawing/2014/main" id="{B411594E-7118-47F4-B36B-8A6F1C55586E}"/>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8" name="Rectangle 107">
                <a:extLst>
                  <a:ext uri="{FF2B5EF4-FFF2-40B4-BE49-F238E27FC236}">
                    <a16:creationId xmlns:a16="http://schemas.microsoft.com/office/drawing/2014/main" id="{B85C808D-D8BA-45F9-8DB8-609E4BC5C4CC}"/>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09" name="Oval 108">
                <a:extLst>
                  <a:ext uri="{FF2B5EF4-FFF2-40B4-BE49-F238E27FC236}">
                    <a16:creationId xmlns:a16="http://schemas.microsoft.com/office/drawing/2014/main" id="{425953D2-4E0D-450C-93EE-0F017E0C03C4}"/>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0" name="Rectangle 109">
                <a:extLst>
                  <a:ext uri="{FF2B5EF4-FFF2-40B4-BE49-F238E27FC236}">
                    <a16:creationId xmlns:a16="http://schemas.microsoft.com/office/drawing/2014/main" id="{7C05110F-BFD3-496D-99B0-92C2085FF590}"/>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nvGrpSpPr>
            <p:cNvPr id="111" name="Group 110">
              <a:extLst>
                <a:ext uri="{FF2B5EF4-FFF2-40B4-BE49-F238E27FC236}">
                  <a16:creationId xmlns:a16="http://schemas.microsoft.com/office/drawing/2014/main" id="{DE4E18A5-7143-4BE0-B384-15D537B9DCEC}"/>
                </a:ext>
              </a:extLst>
            </p:cNvPr>
            <p:cNvGrpSpPr/>
            <p:nvPr/>
          </p:nvGrpSpPr>
          <p:grpSpPr>
            <a:xfrm>
              <a:off x="5277172" y="1975264"/>
              <a:ext cx="294713" cy="1721080"/>
              <a:chOff x="6427943" y="2129155"/>
              <a:chExt cx="294713" cy="1721080"/>
            </a:xfrm>
          </p:grpSpPr>
          <p:sp>
            <p:nvSpPr>
              <p:cNvPr id="112" name="Oval 111">
                <a:extLst>
                  <a:ext uri="{FF2B5EF4-FFF2-40B4-BE49-F238E27FC236}">
                    <a16:creationId xmlns:a16="http://schemas.microsoft.com/office/drawing/2014/main" id="{DB7D2831-D0D0-46BA-9C60-C4953D16A7A0}"/>
                  </a:ext>
                </a:extLst>
              </p:cNvPr>
              <p:cNvSpPr/>
              <p:nvPr/>
            </p:nvSpPr>
            <p:spPr bwMode="auto">
              <a:xfrm>
                <a:off x="6427943" y="2916629"/>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3" name="Rectangle 112">
                <a:extLst>
                  <a:ext uri="{FF2B5EF4-FFF2-40B4-BE49-F238E27FC236}">
                    <a16:creationId xmlns:a16="http://schemas.microsoft.com/office/drawing/2014/main" id="{9DDE0236-8A62-4F87-AB36-EF6B54C0660F}"/>
                  </a:ext>
                </a:extLst>
              </p:cNvPr>
              <p:cNvSpPr/>
              <p:nvPr/>
            </p:nvSpPr>
            <p:spPr bwMode="auto">
              <a:xfrm>
                <a:off x="6477954" y="2892254"/>
                <a:ext cx="153620" cy="178442"/>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4" name="Rectangle 113">
                <a:extLst>
                  <a:ext uri="{FF2B5EF4-FFF2-40B4-BE49-F238E27FC236}">
                    <a16:creationId xmlns:a16="http://schemas.microsoft.com/office/drawing/2014/main" id="{81900EAB-EFD1-422D-A090-9FAFE497F6CC}"/>
                  </a:ext>
                </a:extLst>
              </p:cNvPr>
              <p:cNvSpPr/>
              <p:nvPr/>
            </p:nvSpPr>
            <p:spPr bwMode="auto">
              <a:xfrm>
                <a:off x="6475464" y="2129155"/>
                <a:ext cx="87841" cy="777948"/>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5" name="Rectangle 114">
                <a:extLst>
                  <a:ext uri="{FF2B5EF4-FFF2-40B4-BE49-F238E27FC236}">
                    <a16:creationId xmlns:a16="http://schemas.microsoft.com/office/drawing/2014/main" id="{AE5BDF59-E7F6-4AD1-B031-8C6445A782E5}"/>
                  </a:ext>
                </a:extLst>
              </p:cNvPr>
              <p:cNvSpPr/>
              <p:nvPr/>
            </p:nvSpPr>
            <p:spPr bwMode="auto">
              <a:xfrm>
                <a:off x="6476336" y="3070693"/>
                <a:ext cx="86755" cy="779542"/>
              </a:xfrm>
              <a:prstGeom prst="rect">
                <a:avLst/>
              </a:prstGeom>
              <a:pattFill prst="wdDnDiag">
                <a:fgClr>
                  <a:schemeClr val="accent3">
                    <a:lumMod val="75000"/>
                  </a:schemeClr>
                </a:fgClr>
                <a:bgClr>
                  <a:schemeClr val="bg1"/>
                </a:bgClr>
              </a:patt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dirty="0">
                  <a:ln>
                    <a:noFill/>
                  </a:ln>
                  <a:solidFill>
                    <a:schemeClr val="tx1"/>
                  </a:solidFill>
                  <a:effectLst/>
                  <a:latin typeface="Comic Sans MS" pitchFamily="66" charset="0"/>
                </a:endParaRPr>
              </a:p>
            </p:txBody>
          </p:sp>
          <p:sp>
            <p:nvSpPr>
              <p:cNvPr id="116" name="Oval 115">
                <a:extLst>
                  <a:ext uri="{FF2B5EF4-FFF2-40B4-BE49-F238E27FC236}">
                    <a16:creationId xmlns:a16="http://schemas.microsoft.com/office/drawing/2014/main" id="{AF6906E1-46C6-427C-903B-991F1760585F}"/>
                  </a:ext>
                </a:extLst>
              </p:cNvPr>
              <p:cNvSpPr/>
              <p:nvPr/>
            </p:nvSpPr>
            <p:spPr bwMode="auto">
              <a:xfrm>
                <a:off x="6523202" y="2916626"/>
                <a:ext cx="121074" cy="154070"/>
              </a:xfrm>
              <a:prstGeom prst="ellipse">
                <a:avLst/>
              </a:prstGeom>
              <a:solidFill>
                <a:schemeClr val="bg1"/>
              </a:solidFill>
              <a:ln w="9525" cap="flat" cmpd="sng" algn="ctr">
                <a:solidFill>
                  <a:schemeClr val="tx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sp>
            <p:nvSpPr>
              <p:cNvPr id="117" name="Rectangle 116">
                <a:extLst>
                  <a:ext uri="{FF2B5EF4-FFF2-40B4-BE49-F238E27FC236}">
                    <a16:creationId xmlns:a16="http://schemas.microsoft.com/office/drawing/2014/main" id="{53404660-8852-4811-9579-89FDCAEC5C6A}"/>
                  </a:ext>
                </a:extLst>
              </p:cNvPr>
              <p:cNvSpPr/>
              <p:nvPr/>
            </p:nvSpPr>
            <p:spPr bwMode="auto">
              <a:xfrm>
                <a:off x="6569036" y="2892250"/>
                <a:ext cx="153620" cy="218067"/>
              </a:xfrm>
              <a:prstGeom prst="rect">
                <a:avLst/>
              </a:prstGeom>
              <a:solidFill>
                <a:schemeClr val="bg1"/>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marL="0" marR="0" indent="0" algn="l" defTabSz="914400" rtl="0" eaLnBrk="0" fontAlgn="base" latinLnBrk="0" hangingPunct="0">
                  <a:lnSpc>
                    <a:spcPct val="100000"/>
                  </a:lnSpc>
                  <a:spcBef>
                    <a:spcPct val="0"/>
                  </a:spcBef>
                  <a:spcAft>
                    <a:spcPct val="0"/>
                  </a:spcAft>
                  <a:buClrTx/>
                  <a:buSzTx/>
                  <a:buFontTx/>
                  <a:buNone/>
                  <a:tabLst/>
                </a:pPr>
                <a:endParaRPr kumimoji="0" lang="en-GB" sz="2400" b="0" i="0" u="none" strike="noStrike" cap="none" normalizeH="0" baseline="0">
                  <a:ln>
                    <a:noFill/>
                  </a:ln>
                  <a:solidFill>
                    <a:schemeClr val="tx1"/>
                  </a:solidFill>
                  <a:effectLst/>
                  <a:latin typeface="Comic Sans MS" pitchFamily="66" charset="0"/>
                </a:endParaRPr>
              </a:p>
            </p:txBody>
          </p:sp>
        </p:grpSp>
      </p:grpSp>
      <p:sp>
        <p:nvSpPr>
          <p:cNvPr id="119" name="TextBox 118">
            <a:extLst>
              <a:ext uri="{FF2B5EF4-FFF2-40B4-BE49-F238E27FC236}">
                <a16:creationId xmlns:a16="http://schemas.microsoft.com/office/drawing/2014/main" id="{A6E85E7D-4BC6-4336-8244-0AE9E82BD649}"/>
              </a:ext>
            </a:extLst>
          </p:cNvPr>
          <p:cNvSpPr txBox="1"/>
          <p:nvPr/>
        </p:nvSpPr>
        <p:spPr>
          <a:xfrm>
            <a:off x="536477" y="3136902"/>
            <a:ext cx="11291071" cy="2862322"/>
          </a:xfrm>
          <a:prstGeom prst="rect">
            <a:avLst/>
          </a:prstGeom>
          <a:noFill/>
        </p:spPr>
        <p:txBody>
          <a:bodyPr wrap="square" rtlCol="0">
            <a:spAutoFit/>
          </a:bodyPr>
          <a:lstStyle/>
          <a:p>
            <a:pPr marL="285750" indent="-285750">
              <a:buFont typeface="Arial" panose="020B0604020202020204" pitchFamily="34" charset="0"/>
              <a:buChar char="•"/>
            </a:pPr>
            <a:r>
              <a:rPr lang="en-US" dirty="0">
                <a:solidFill>
                  <a:srgbClr val="C00000"/>
                </a:solidFill>
              </a:rPr>
              <a:t>Disc-loaded waveguide is a circular metallic waveguide with periodically added metallic discs and holes for particle passage and for coupling of the cells.</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We speak of a coupled-cavity chain structure.</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EM-fields need to fulfill boundary conditions on the metallic discs.</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Disc-loaded waveguide </a:t>
            </a:r>
            <a:r>
              <a:rPr lang="en-US" i="1" dirty="0">
                <a:solidFill>
                  <a:srgbClr val="C00000"/>
                </a:solidFill>
              </a:rPr>
              <a:t>can operate in travelling-wave as slow wave structure or in standing-wave mode</a:t>
            </a:r>
            <a:r>
              <a:rPr lang="en-US" dirty="0">
                <a:solidFill>
                  <a:srgbClr val="C00000"/>
                </a:solidFill>
              </a:rPr>
              <a:t>.</a:t>
            </a:r>
          </a:p>
          <a:p>
            <a:pPr marL="285750" indent="-285750">
              <a:buFont typeface="Arial" panose="020B0604020202020204" pitchFamily="34" charset="0"/>
              <a:buChar char="•"/>
            </a:pPr>
            <a:endParaRPr lang="en-US" dirty="0">
              <a:solidFill>
                <a:srgbClr val="C00000"/>
              </a:solidFill>
            </a:endParaRPr>
          </a:p>
          <a:p>
            <a:pPr marL="285750" indent="-285750">
              <a:buFont typeface="Arial" panose="020B0604020202020204" pitchFamily="34" charset="0"/>
              <a:buChar char="•"/>
            </a:pPr>
            <a:r>
              <a:rPr lang="en-US" dirty="0">
                <a:solidFill>
                  <a:srgbClr val="C00000"/>
                </a:solidFill>
              </a:rPr>
              <a:t>In standing wave mode, the cells present a “concatenation” of TM</a:t>
            </a:r>
            <a:r>
              <a:rPr lang="en-US" baseline="-25000" dirty="0">
                <a:solidFill>
                  <a:srgbClr val="C00000"/>
                </a:solidFill>
              </a:rPr>
              <a:t>010</a:t>
            </a:r>
            <a:r>
              <a:rPr lang="en-US" dirty="0">
                <a:solidFill>
                  <a:srgbClr val="C00000"/>
                </a:solidFill>
              </a:rPr>
              <a:t>-mode “pillbox”-type cavities.</a:t>
            </a:r>
          </a:p>
        </p:txBody>
      </p:sp>
    </p:spTree>
    <p:extLst>
      <p:ext uri="{BB962C8B-B14F-4D97-AF65-F5344CB8AC3E}">
        <p14:creationId xmlns:p14="http://schemas.microsoft.com/office/powerpoint/2010/main" val="1935552473"/>
      </p:ext>
    </p:extLst>
  </p:cSld>
  <p:clrMapOvr>
    <a:masterClrMapping/>
  </p:clrMapOvr>
</p:sld>
</file>

<file path=ppt/theme/theme1.xml><?xml version="1.0" encoding="utf-8"?>
<a:theme xmlns:a="http://schemas.openxmlformats.org/drawingml/2006/main" name="2_new-NLC">
  <a:themeElements>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fontScheme name="new-NLC">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Comic Sans MS" pitchFamily="66" charset="0"/>
          </a:defRPr>
        </a:defPPr>
      </a:lstStyle>
    </a:lnDef>
  </a:objectDefaults>
  <a:extraClrSchemeLst>
    <a:extraClrScheme>
      <a:clrScheme name="new-NLC 1">
        <a:dk1>
          <a:srgbClr val="5490A8"/>
        </a:dk1>
        <a:lt1>
          <a:srgbClr val="DDDDDD"/>
        </a:lt1>
        <a:dk2>
          <a:srgbClr val="00172E"/>
        </a:dk2>
        <a:lt2>
          <a:srgbClr val="CCECFF"/>
        </a:lt2>
        <a:accent1>
          <a:srgbClr val="0099CC"/>
        </a:accent1>
        <a:accent2>
          <a:srgbClr val="3366CC"/>
        </a:accent2>
        <a:accent3>
          <a:srgbClr val="AAABAD"/>
        </a:accent3>
        <a:accent4>
          <a:srgbClr val="BDBDBD"/>
        </a:accent4>
        <a:accent5>
          <a:srgbClr val="AACAE2"/>
        </a:accent5>
        <a:accent6>
          <a:srgbClr val="2D5CB9"/>
        </a:accent6>
        <a:hlink>
          <a:srgbClr val="99CCFF"/>
        </a:hlink>
        <a:folHlink>
          <a:srgbClr val="E1E1B7"/>
        </a:folHlink>
      </a:clrScheme>
      <a:clrMap bg1="dk2" tx1="lt1" bg2="dk1" tx2="lt2" accent1="accent1" accent2="accent2" accent3="accent3" accent4="accent4" accent5="accent5" accent6="accent6" hlink="hlink" folHlink="folHlink"/>
    </a:extraClrScheme>
    <a:extraClrScheme>
      <a:clrScheme name="new-NLC 2">
        <a:dk1>
          <a:srgbClr val="000000"/>
        </a:dk1>
        <a:lt1>
          <a:srgbClr val="FFFFFF"/>
        </a:lt1>
        <a:dk2>
          <a:srgbClr val="003366"/>
        </a:dk2>
        <a:lt2>
          <a:srgbClr val="5490A8"/>
        </a:lt2>
        <a:accent1>
          <a:srgbClr val="0099CC"/>
        </a:accent1>
        <a:accent2>
          <a:srgbClr val="3366CC"/>
        </a:accent2>
        <a:accent3>
          <a:srgbClr val="FFFFFF"/>
        </a:accent3>
        <a:accent4>
          <a:srgbClr val="000000"/>
        </a:accent4>
        <a:accent5>
          <a:srgbClr val="AACAE2"/>
        </a:accent5>
        <a:accent6>
          <a:srgbClr val="2D5CB9"/>
        </a:accent6>
        <a:hlink>
          <a:srgbClr val="99CCFF"/>
        </a:hlink>
        <a:folHlink>
          <a:srgbClr val="E1E1B7"/>
        </a:folHlink>
      </a:clrScheme>
      <a:clrMap bg1="lt1" tx1="dk1" bg2="lt2" tx2="dk2" accent1="accent1" accent2="accent2" accent3="accent3" accent4="accent4" accent5="accent5" accent6="accent6" hlink="hlink" folHlink="folHlink"/>
    </a:extraClrScheme>
    <a:extraClrScheme>
      <a:clrScheme name="new-NLC 3">
        <a:dk1>
          <a:srgbClr val="000000"/>
        </a:dk1>
        <a:lt1>
          <a:srgbClr val="FFFFFF"/>
        </a:lt1>
        <a:dk2>
          <a:srgbClr val="000000"/>
        </a:dk2>
        <a:lt2>
          <a:srgbClr val="393939"/>
        </a:lt2>
        <a:accent1>
          <a:srgbClr val="CBCBCB"/>
        </a:accent1>
        <a:accent2>
          <a:srgbClr val="868686"/>
        </a:accent2>
        <a:accent3>
          <a:srgbClr val="FFFFFF"/>
        </a:accent3>
        <a:accent4>
          <a:srgbClr val="000000"/>
        </a:accent4>
        <a:accent5>
          <a:srgbClr val="E2E2E2"/>
        </a:accent5>
        <a:accent6>
          <a:srgbClr val="797979"/>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new-NLC 4">
        <a:dk1>
          <a:srgbClr val="000000"/>
        </a:dk1>
        <a:lt1>
          <a:srgbClr val="FFFFFF"/>
        </a:lt1>
        <a:dk2>
          <a:srgbClr val="666633"/>
        </a:dk2>
        <a:lt2>
          <a:srgbClr val="908A6C"/>
        </a:lt2>
        <a:accent1>
          <a:srgbClr val="808000"/>
        </a:accent1>
        <a:accent2>
          <a:srgbClr val="996633"/>
        </a:accent2>
        <a:accent3>
          <a:srgbClr val="FFFFFF"/>
        </a:accent3>
        <a:accent4>
          <a:srgbClr val="000000"/>
        </a:accent4>
        <a:accent5>
          <a:srgbClr val="C0C0AA"/>
        </a:accent5>
        <a:accent6>
          <a:srgbClr val="8A5C2D"/>
        </a:accent6>
        <a:hlink>
          <a:srgbClr val="CCCC00"/>
        </a:hlink>
        <a:folHlink>
          <a:srgbClr val="D6DEB2"/>
        </a:folHlink>
      </a:clrScheme>
      <a:clrMap bg1="lt1" tx1="dk1" bg2="lt2" tx2="dk2" accent1="accent1" accent2="accent2" accent3="accent3" accent4="accent4" accent5="accent5" accent6="accent6" hlink="hlink" folHlink="folHlink"/>
    </a:extraClrScheme>
    <a:extraClrScheme>
      <a:clrScheme name="new-NLC 5">
        <a:dk1>
          <a:srgbClr val="000000"/>
        </a:dk1>
        <a:lt1>
          <a:srgbClr val="FFFFFF"/>
        </a:lt1>
        <a:dk2>
          <a:srgbClr val="181848"/>
        </a:dk2>
        <a:lt2>
          <a:srgbClr val="656F97"/>
        </a:lt2>
        <a:accent1>
          <a:srgbClr val="6666FF"/>
        </a:accent1>
        <a:accent2>
          <a:srgbClr val="333399"/>
        </a:accent2>
        <a:accent3>
          <a:srgbClr val="FFFFFF"/>
        </a:accent3>
        <a:accent4>
          <a:srgbClr val="000000"/>
        </a:accent4>
        <a:accent5>
          <a:srgbClr val="B8B8FF"/>
        </a:accent5>
        <a:accent6>
          <a:srgbClr val="2D2D8A"/>
        </a:accent6>
        <a:hlink>
          <a:srgbClr val="9A9ABC"/>
        </a:hlink>
        <a:folHlink>
          <a:srgbClr val="D2B6CE"/>
        </a:folHlink>
      </a:clrScheme>
      <a:clrMap bg1="lt1" tx1="dk1" bg2="lt2" tx2="dk2" accent1="accent1" accent2="accent2" accent3="accent3" accent4="accent4" accent5="accent5" accent6="accent6" hlink="hlink" folHlink="folHlink"/>
    </a:extraClrScheme>
    <a:extraClrScheme>
      <a:clrScheme name="new-NLC 6">
        <a:dk1>
          <a:srgbClr val="CC0066"/>
        </a:dk1>
        <a:lt1>
          <a:srgbClr val="FFFFFF"/>
        </a:lt1>
        <a:dk2>
          <a:srgbClr val="000000"/>
        </a:dk2>
        <a:lt2>
          <a:srgbClr val="CC0099"/>
        </a:lt2>
        <a:accent1>
          <a:srgbClr val="FF9900"/>
        </a:accent1>
        <a:accent2>
          <a:srgbClr val="CC6600"/>
        </a:accent2>
        <a:accent3>
          <a:srgbClr val="AAAAAA"/>
        </a:accent3>
        <a:accent4>
          <a:srgbClr val="DADADA"/>
        </a:accent4>
        <a:accent5>
          <a:srgbClr val="FFCAAA"/>
        </a:accent5>
        <a:accent6>
          <a:srgbClr val="B95C00"/>
        </a:accent6>
        <a:hlink>
          <a:srgbClr val="009900"/>
        </a:hlink>
        <a:folHlink>
          <a:srgbClr val="A50021"/>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535</TotalTime>
  <Words>2984</Words>
  <Application>Microsoft Office PowerPoint</Application>
  <PresentationFormat>Widescreen</PresentationFormat>
  <Paragraphs>322</Paragraphs>
  <Slides>35</Slides>
  <Notes>34</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35</vt:i4>
      </vt:variant>
    </vt:vector>
  </HeadingPairs>
  <TitlesOfParts>
    <vt:vector size="43" baseType="lpstr">
      <vt:lpstr>Arial</vt:lpstr>
      <vt:lpstr>Calibri</vt:lpstr>
      <vt:lpstr>Comic Sans MS</vt:lpstr>
      <vt:lpstr>Constantia</vt:lpstr>
      <vt:lpstr>Symbol</vt:lpstr>
      <vt:lpstr>Times New Roman</vt:lpstr>
      <vt:lpstr>Wingdings</vt:lpstr>
      <vt:lpstr>2_new-NLC</vt:lpstr>
      <vt:lpstr>RF Engineering Accelerating Structures</vt:lpstr>
      <vt:lpstr>Contents of this lecture</vt:lpstr>
      <vt:lpstr>Dispersion (1/3)</vt:lpstr>
      <vt:lpstr>Dispersion (2/3)</vt:lpstr>
      <vt:lpstr>Dispersion (3/3)</vt:lpstr>
      <vt:lpstr>Dispersion – Remark to Waveguides</vt:lpstr>
      <vt:lpstr>Dispersion Diagram</vt:lpstr>
      <vt:lpstr>PowerPoint Presentation</vt:lpstr>
      <vt:lpstr>Disc-loaded circular waveguide (1/2)</vt:lpstr>
      <vt:lpstr>Disc-loaded circular waveguide (2/2)</vt:lpstr>
      <vt:lpstr>Example of 1st Accelerating Cavities (SW, 1/3)</vt:lpstr>
      <vt:lpstr>Side Remark about the linac-frequency…</vt:lpstr>
      <vt:lpstr>Example of Pi-mode Cavities (SW, 2/3)</vt:lpstr>
      <vt:lpstr>Example of Pi-mode Cavities (SW, 3/3)</vt:lpstr>
      <vt:lpstr>Waveguide becomes Slow Wave Structure</vt:lpstr>
      <vt:lpstr>Slow wave structure (1/7)</vt:lpstr>
      <vt:lpstr>Slow wave structure (2/7)</vt:lpstr>
      <vt:lpstr>Slow wave structure (3/7)</vt:lpstr>
      <vt:lpstr>Slow wave structure (4/7)</vt:lpstr>
      <vt:lpstr>Slow wave structure (5/7)</vt:lpstr>
      <vt:lpstr>Slow wave structure (6/7)</vt:lpstr>
      <vt:lpstr>Slow wave structure (7/7)</vt:lpstr>
      <vt:lpstr>200 MHz TWC of SPS (1/3)</vt:lpstr>
      <vt:lpstr>200 MHz TWC of SPS (2/3)</vt:lpstr>
      <vt:lpstr>200 MHz TWC of SPS (3/3)</vt:lpstr>
      <vt:lpstr>630 MHz - HOM Couplers </vt:lpstr>
      <vt:lpstr>Travelling vs. Standing wave</vt:lpstr>
      <vt:lpstr>Large Pillbox-geometries</vt:lpstr>
      <vt:lpstr>Beam impedances (from mitigation side…)</vt:lpstr>
      <vt:lpstr>PowerPoint Presentation</vt:lpstr>
      <vt:lpstr>PowerPoint Presentation</vt:lpstr>
      <vt:lpstr>UHV Gate Valve: CST Models</vt:lpstr>
      <vt:lpstr>UHV Gate Valve: Measurement Setup</vt:lpstr>
      <vt:lpstr>UHV Gate Valve: Comparing Measurement &amp; Simulation Results</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Christine Vollinger</cp:lastModifiedBy>
  <cp:revision>92</cp:revision>
  <dcterms:created xsi:type="dcterms:W3CDTF">2021-10-26T12:49:16Z</dcterms:created>
  <dcterms:modified xsi:type="dcterms:W3CDTF">2025-02-23T19:41:34Z</dcterms:modified>
</cp:coreProperties>
</file>