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64"/>
  </p:notesMasterIdLst>
  <p:sldIdLst>
    <p:sldId id="256" r:id="rId2"/>
    <p:sldId id="346" r:id="rId3"/>
    <p:sldId id="351" r:id="rId4"/>
    <p:sldId id="281" r:id="rId5"/>
    <p:sldId id="288" r:id="rId6"/>
    <p:sldId id="287" r:id="rId7"/>
    <p:sldId id="348" r:id="rId8"/>
    <p:sldId id="349" r:id="rId9"/>
    <p:sldId id="315" r:id="rId10"/>
    <p:sldId id="299" r:id="rId11"/>
    <p:sldId id="302" r:id="rId12"/>
    <p:sldId id="352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7" r:id="rId21"/>
    <p:sldId id="320" r:id="rId22"/>
    <p:sldId id="321" r:id="rId23"/>
    <p:sldId id="322" r:id="rId24"/>
    <p:sldId id="323" r:id="rId25"/>
    <p:sldId id="326" r:id="rId26"/>
    <p:sldId id="327" r:id="rId27"/>
    <p:sldId id="334" r:id="rId28"/>
    <p:sldId id="335" r:id="rId29"/>
    <p:sldId id="339" r:id="rId30"/>
    <p:sldId id="340" r:id="rId31"/>
    <p:sldId id="341" r:id="rId32"/>
    <p:sldId id="342" r:id="rId33"/>
    <p:sldId id="332" r:id="rId34"/>
    <p:sldId id="333" r:id="rId35"/>
    <p:sldId id="338" r:id="rId36"/>
    <p:sldId id="343" r:id="rId37"/>
    <p:sldId id="324" r:id="rId38"/>
    <p:sldId id="345" r:id="rId39"/>
    <p:sldId id="278" r:id="rId40"/>
    <p:sldId id="279" r:id="rId41"/>
    <p:sldId id="291" r:id="rId42"/>
    <p:sldId id="294" r:id="rId43"/>
    <p:sldId id="280" r:id="rId44"/>
    <p:sldId id="303" r:id="rId45"/>
    <p:sldId id="296" r:id="rId46"/>
    <p:sldId id="297" r:id="rId47"/>
    <p:sldId id="298" r:id="rId48"/>
    <p:sldId id="350" r:id="rId49"/>
    <p:sldId id="319" r:id="rId50"/>
    <p:sldId id="312" r:id="rId51"/>
    <p:sldId id="313" r:id="rId52"/>
    <p:sldId id="314" r:id="rId53"/>
    <p:sldId id="300" r:id="rId54"/>
    <p:sldId id="318" r:id="rId55"/>
    <p:sldId id="328" r:id="rId56"/>
    <p:sldId id="329" r:id="rId57"/>
    <p:sldId id="330" r:id="rId58"/>
    <p:sldId id="331" r:id="rId59"/>
    <p:sldId id="336" r:id="rId60"/>
    <p:sldId id="337" r:id="rId61"/>
    <p:sldId id="344" r:id="rId62"/>
    <p:sldId id="277" r:id="rId6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8000"/>
    <a:srgbClr val="FF5050"/>
    <a:srgbClr val="1244A8"/>
    <a:srgbClr val="EE3CF0"/>
    <a:srgbClr val="FF3300"/>
    <a:srgbClr val="003399"/>
    <a:srgbClr val="DD7A00"/>
    <a:srgbClr val="0000FF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6"/>
    <p:restoredTop sz="94762"/>
  </p:normalViewPr>
  <p:slideViewPr>
    <p:cSldViewPr>
      <p:cViewPr varScale="1">
        <p:scale>
          <a:sx n="117" d="100"/>
          <a:sy n="117" d="100"/>
        </p:scale>
        <p:origin x="608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00000" y="164576"/>
            <a:ext cx="847268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59881" cy="90477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2024 RF Engineering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FC1E18-0811-0941-B609-8DC3C71FA8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FE7612-8BE1-D04D-BBD4-C3DFD4947A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5.png"/><Relationship Id="rId18" Type="http://schemas.openxmlformats.org/officeDocument/2006/relationships/image" Target="../media/image170.png"/><Relationship Id="rId26" Type="http://schemas.openxmlformats.org/officeDocument/2006/relationships/image" Target="../media/image175.png"/><Relationship Id="rId3" Type="http://schemas.openxmlformats.org/officeDocument/2006/relationships/image" Target="../media/image1550.png"/><Relationship Id="rId21" Type="http://schemas.openxmlformats.org/officeDocument/2006/relationships/image" Target="../media/image173.png"/><Relationship Id="rId34" Type="http://schemas.openxmlformats.org/officeDocument/2006/relationships/image" Target="../media/image196.png"/><Relationship Id="rId7" Type="http://schemas.openxmlformats.org/officeDocument/2006/relationships/image" Target="../media/image159.png"/><Relationship Id="rId12" Type="http://schemas.openxmlformats.org/officeDocument/2006/relationships/image" Target="../media/image164.png"/><Relationship Id="rId17" Type="http://schemas.openxmlformats.org/officeDocument/2006/relationships/image" Target="../media/image169.png"/><Relationship Id="rId25" Type="http://schemas.openxmlformats.org/officeDocument/2006/relationships/image" Target="../media/image174.png"/><Relationship Id="rId33" Type="http://schemas.openxmlformats.org/officeDocument/2006/relationships/image" Target="../media/image195.png"/><Relationship Id="rId2" Type="http://schemas.openxmlformats.org/officeDocument/2006/relationships/image" Target="../media/image1540.png"/><Relationship Id="rId16" Type="http://schemas.openxmlformats.org/officeDocument/2006/relationships/image" Target="../media/image168.png"/><Relationship Id="rId20" Type="http://schemas.openxmlformats.org/officeDocument/2006/relationships/image" Target="../media/image172.png"/><Relationship Id="rId29" Type="http://schemas.openxmlformats.org/officeDocument/2006/relationships/image" Target="../media/image1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8.png"/><Relationship Id="rId11" Type="http://schemas.openxmlformats.org/officeDocument/2006/relationships/image" Target="../media/image163.png"/><Relationship Id="rId24" Type="http://schemas.openxmlformats.org/officeDocument/2006/relationships/image" Target="../media/image1670.png"/><Relationship Id="rId32" Type="http://schemas.openxmlformats.org/officeDocument/2006/relationships/image" Target="../media/image194.png"/><Relationship Id="rId5" Type="http://schemas.openxmlformats.org/officeDocument/2006/relationships/image" Target="../media/image157.png"/><Relationship Id="rId15" Type="http://schemas.openxmlformats.org/officeDocument/2006/relationships/image" Target="../media/image167.png"/><Relationship Id="rId23" Type="http://schemas.openxmlformats.org/officeDocument/2006/relationships/image" Target="../media/image1660.png"/><Relationship Id="rId28" Type="http://schemas.openxmlformats.org/officeDocument/2006/relationships/image" Target="../media/image190.png"/><Relationship Id="rId10" Type="http://schemas.openxmlformats.org/officeDocument/2006/relationships/image" Target="../media/image162.png"/><Relationship Id="rId19" Type="http://schemas.openxmlformats.org/officeDocument/2006/relationships/image" Target="../media/image171.png"/><Relationship Id="rId31" Type="http://schemas.openxmlformats.org/officeDocument/2006/relationships/image" Target="../media/image193.png"/><Relationship Id="rId4" Type="http://schemas.openxmlformats.org/officeDocument/2006/relationships/image" Target="../media/image156.png"/><Relationship Id="rId9" Type="http://schemas.openxmlformats.org/officeDocument/2006/relationships/image" Target="../media/image161.png"/><Relationship Id="rId14" Type="http://schemas.openxmlformats.org/officeDocument/2006/relationships/image" Target="../media/image166.png"/><Relationship Id="rId22" Type="http://schemas.openxmlformats.org/officeDocument/2006/relationships/image" Target="../media/image1650.png"/><Relationship Id="rId27" Type="http://schemas.openxmlformats.org/officeDocument/2006/relationships/image" Target="../media/image189.png"/><Relationship Id="rId30" Type="http://schemas.openxmlformats.org/officeDocument/2006/relationships/image" Target="../media/image176.png"/><Relationship Id="rId8" Type="http://schemas.openxmlformats.org/officeDocument/2006/relationships/image" Target="../media/image16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0.png"/><Relationship Id="rId13" Type="http://schemas.openxmlformats.org/officeDocument/2006/relationships/image" Target="../media/image212.png"/><Relationship Id="rId18" Type="http://schemas.openxmlformats.org/officeDocument/2006/relationships/image" Target="../media/image217.png"/><Relationship Id="rId3" Type="http://schemas.openxmlformats.org/officeDocument/2006/relationships/image" Target="../media/image202.png"/><Relationship Id="rId21" Type="http://schemas.openxmlformats.org/officeDocument/2006/relationships/image" Target="../media/image220.png"/><Relationship Id="rId7" Type="http://schemas.openxmlformats.org/officeDocument/2006/relationships/image" Target="../media/image2060.png"/><Relationship Id="rId12" Type="http://schemas.openxmlformats.org/officeDocument/2006/relationships/image" Target="../media/image211.png"/><Relationship Id="rId17" Type="http://schemas.openxmlformats.org/officeDocument/2006/relationships/image" Target="../media/image216.png"/><Relationship Id="rId2" Type="http://schemas.openxmlformats.org/officeDocument/2006/relationships/image" Target="../media/image201.png"/><Relationship Id="rId16" Type="http://schemas.openxmlformats.org/officeDocument/2006/relationships/image" Target="../media/image215.png"/><Relationship Id="rId20" Type="http://schemas.openxmlformats.org/officeDocument/2006/relationships/image" Target="../media/image2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50.png"/><Relationship Id="rId11" Type="http://schemas.openxmlformats.org/officeDocument/2006/relationships/image" Target="../media/image210.png"/><Relationship Id="rId24" Type="http://schemas.openxmlformats.org/officeDocument/2006/relationships/image" Target="../media/image223.png"/><Relationship Id="rId5" Type="http://schemas.openxmlformats.org/officeDocument/2006/relationships/image" Target="../media/image204.png"/><Relationship Id="rId15" Type="http://schemas.openxmlformats.org/officeDocument/2006/relationships/image" Target="../media/image214.png"/><Relationship Id="rId23" Type="http://schemas.openxmlformats.org/officeDocument/2006/relationships/image" Target="../media/image222.png"/><Relationship Id="rId10" Type="http://schemas.openxmlformats.org/officeDocument/2006/relationships/image" Target="../media/image209.png"/><Relationship Id="rId19" Type="http://schemas.openxmlformats.org/officeDocument/2006/relationships/image" Target="../media/image218.png"/><Relationship Id="rId4" Type="http://schemas.openxmlformats.org/officeDocument/2006/relationships/image" Target="../media/image203.png"/><Relationship Id="rId9" Type="http://schemas.openxmlformats.org/officeDocument/2006/relationships/image" Target="../media/image2080.png"/><Relationship Id="rId14" Type="http://schemas.openxmlformats.org/officeDocument/2006/relationships/image" Target="../media/image213.png"/><Relationship Id="rId22" Type="http://schemas.openxmlformats.org/officeDocument/2006/relationships/image" Target="../media/image221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5.png"/><Relationship Id="rId18" Type="http://schemas.openxmlformats.org/officeDocument/2006/relationships/image" Target="../media/image25.png"/><Relationship Id="rId26" Type="http://schemas.openxmlformats.org/officeDocument/2006/relationships/image" Target="../media/image30.png"/><Relationship Id="rId39" Type="http://schemas.openxmlformats.org/officeDocument/2006/relationships/image" Target="../media/image39.png"/><Relationship Id="rId21" Type="http://schemas.openxmlformats.org/officeDocument/2006/relationships/image" Target="../media/image27.png"/><Relationship Id="rId34" Type="http://schemas.openxmlformats.org/officeDocument/2006/relationships/image" Target="../media/image463.png"/><Relationship Id="rId7" Type="http://schemas.openxmlformats.org/officeDocument/2006/relationships/image" Target="../media/image439.png"/><Relationship Id="rId12" Type="http://schemas.openxmlformats.org/officeDocument/2006/relationships/image" Target="../media/image22.png"/><Relationship Id="rId17" Type="http://schemas.openxmlformats.org/officeDocument/2006/relationships/image" Target="../media/image24.png"/><Relationship Id="rId25" Type="http://schemas.openxmlformats.org/officeDocument/2006/relationships/image" Target="../media/image29.png"/><Relationship Id="rId33" Type="http://schemas.openxmlformats.org/officeDocument/2006/relationships/image" Target="../media/image462.png"/><Relationship Id="rId38" Type="http://schemas.openxmlformats.org/officeDocument/2006/relationships/image" Target="../media/image38.png"/><Relationship Id="rId2" Type="http://schemas.openxmlformats.org/officeDocument/2006/relationships/image" Target="../media/image14.png"/><Relationship Id="rId16" Type="http://schemas.openxmlformats.org/officeDocument/2006/relationships/image" Target="../media/image23.png"/><Relationship Id="rId20" Type="http://schemas.openxmlformats.org/officeDocument/2006/relationships/image" Target="../media/image450.png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24" Type="http://schemas.openxmlformats.org/officeDocument/2006/relationships/image" Target="../media/image449.png"/><Relationship Id="rId32" Type="http://schemas.openxmlformats.org/officeDocument/2006/relationships/image" Target="../media/image34.png"/><Relationship Id="rId37" Type="http://schemas.openxmlformats.org/officeDocument/2006/relationships/image" Target="../media/image37.png"/><Relationship Id="rId5" Type="http://schemas.openxmlformats.org/officeDocument/2006/relationships/image" Target="../media/image17.png"/><Relationship Id="rId15" Type="http://schemas.openxmlformats.org/officeDocument/2006/relationships/image" Target="../media/image438.png"/><Relationship Id="rId23" Type="http://schemas.openxmlformats.org/officeDocument/2006/relationships/image" Target="../media/image453.png"/><Relationship Id="rId28" Type="http://schemas.openxmlformats.org/officeDocument/2006/relationships/image" Target="../media/image32.png"/><Relationship Id="rId36" Type="http://schemas.openxmlformats.org/officeDocument/2006/relationships/image" Target="../media/image36.png"/><Relationship Id="rId10" Type="http://schemas.openxmlformats.org/officeDocument/2006/relationships/image" Target="../media/image20.png"/><Relationship Id="rId19" Type="http://schemas.openxmlformats.org/officeDocument/2006/relationships/image" Target="../media/image26.png"/><Relationship Id="rId31" Type="http://schemas.openxmlformats.org/officeDocument/2006/relationships/image" Target="../media/image460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Relationship Id="rId14" Type="http://schemas.openxmlformats.org/officeDocument/2006/relationships/image" Target="../media/image446.png"/><Relationship Id="rId22" Type="http://schemas.openxmlformats.org/officeDocument/2006/relationships/image" Target="../media/image28.png"/><Relationship Id="rId27" Type="http://schemas.openxmlformats.org/officeDocument/2006/relationships/image" Target="../media/image31.png"/><Relationship Id="rId30" Type="http://schemas.openxmlformats.org/officeDocument/2006/relationships/image" Target="../media/image459.png"/><Relationship Id="rId35" Type="http://schemas.openxmlformats.org/officeDocument/2006/relationships/image" Target="../media/image35.png"/><Relationship Id="rId8" Type="http://schemas.openxmlformats.org/officeDocument/2006/relationships/image" Target="../media/image440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3.png"/><Relationship Id="rId13" Type="http://schemas.openxmlformats.org/officeDocument/2006/relationships/image" Target="../media/image1911.png"/><Relationship Id="rId18" Type="http://schemas.openxmlformats.org/officeDocument/2006/relationships/image" Target="../media/image40.png"/><Relationship Id="rId3" Type="http://schemas.openxmlformats.org/officeDocument/2006/relationships/image" Target="../media/image2281.png"/><Relationship Id="rId7" Type="http://schemas.openxmlformats.org/officeDocument/2006/relationships/image" Target="../media/image232.png"/><Relationship Id="rId12" Type="http://schemas.openxmlformats.org/officeDocument/2006/relationships/image" Target="../media/image237.png"/><Relationship Id="rId17" Type="http://schemas.openxmlformats.org/officeDocument/2006/relationships/image" Target="../media/image2290.png"/><Relationship Id="rId2" Type="http://schemas.openxmlformats.org/officeDocument/2006/relationships/image" Target="../media/image2271.png"/><Relationship Id="rId16" Type="http://schemas.openxmlformats.org/officeDocument/2006/relationships/image" Target="../media/image20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11.png"/><Relationship Id="rId11" Type="http://schemas.openxmlformats.org/officeDocument/2006/relationships/image" Target="../media/image236.png"/><Relationship Id="rId5" Type="http://schemas.openxmlformats.org/officeDocument/2006/relationships/image" Target="../media/image2301.png"/><Relationship Id="rId15" Type="http://schemas.openxmlformats.org/officeDocument/2006/relationships/image" Target="../media/image2270.png"/><Relationship Id="rId10" Type="http://schemas.openxmlformats.org/officeDocument/2006/relationships/image" Target="../media/image235.png"/><Relationship Id="rId19" Type="http://schemas.openxmlformats.org/officeDocument/2006/relationships/image" Target="../media/image41.png"/><Relationship Id="rId4" Type="http://schemas.openxmlformats.org/officeDocument/2006/relationships/image" Target="../media/image2291.png"/><Relationship Id="rId9" Type="http://schemas.openxmlformats.org/officeDocument/2006/relationships/image" Target="../media/image2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png"/><Relationship Id="rId3" Type="http://schemas.openxmlformats.org/officeDocument/2006/relationships/image" Target="../media/image2310.png"/><Relationship Id="rId7" Type="http://schemas.openxmlformats.org/officeDocument/2006/relationships/image" Target="../media/image240.png"/><Relationship Id="rId12" Type="http://schemas.openxmlformats.org/officeDocument/2006/relationships/image" Target="../media/image2380.png"/><Relationship Id="rId2" Type="http://schemas.openxmlformats.org/officeDocument/2006/relationships/image" Target="../media/image2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40.png"/><Relationship Id="rId11" Type="http://schemas.openxmlformats.org/officeDocument/2006/relationships/image" Target="../media/image244.png"/><Relationship Id="rId5" Type="http://schemas.openxmlformats.org/officeDocument/2006/relationships/image" Target="../media/image239.png"/><Relationship Id="rId10" Type="http://schemas.openxmlformats.org/officeDocument/2006/relationships/image" Target="../media/image243.png"/><Relationship Id="rId4" Type="http://schemas.openxmlformats.org/officeDocument/2006/relationships/image" Target="../media/image2320.png"/><Relationship Id="rId9" Type="http://schemas.openxmlformats.org/officeDocument/2006/relationships/image" Target="../media/image2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251.png"/><Relationship Id="rId7" Type="http://schemas.openxmlformats.org/officeDocument/2006/relationships/image" Target="../media/image255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4.png"/><Relationship Id="rId5" Type="http://schemas.openxmlformats.org/officeDocument/2006/relationships/image" Target="../media/image253.png"/><Relationship Id="rId10" Type="http://schemas.openxmlformats.org/officeDocument/2006/relationships/image" Target="../media/image258.png"/><Relationship Id="rId4" Type="http://schemas.openxmlformats.org/officeDocument/2006/relationships/image" Target="../media/image252.png"/><Relationship Id="rId9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57.png"/><Relationship Id="rId7" Type="http://schemas.openxmlformats.org/officeDocument/2006/relationships/image" Target="../media/image51.png"/><Relationship Id="rId2" Type="http://schemas.openxmlformats.org/officeDocument/2006/relationships/image" Target="../media/image2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2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8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1.png"/><Relationship Id="rId3" Type="http://schemas.openxmlformats.org/officeDocument/2006/relationships/image" Target="../media/image55.gif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tiff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png"/><Relationship Id="rId3" Type="http://schemas.openxmlformats.org/officeDocument/2006/relationships/image" Target="../media/image272.png"/><Relationship Id="rId7" Type="http://schemas.openxmlformats.org/officeDocument/2006/relationships/image" Target="../media/image276.png"/><Relationship Id="rId12" Type="http://schemas.openxmlformats.org/officeDocument/2006/relationships/image" Target="../media/image282.png"/><Relationship Id="rId2" Type="http://schemas.openxmlformats.org/officeDocument/2006/relationships/image" Target="../media/image27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5.png"/><Relationship Id="rId11" Type="http://schemas.openxmlformats.org/officeDocument/2006/relationships/image" Target="../media/image281.png"/><Relationship Id="rId5" Type="http://schemas.openxmlformats.org/officeDocument/2006/relationships/image" Target="../media/image274.png"/><Relationship Id="rId10" Type="http://schemas.openxmlformats.org/officeDocument/2006/relationships/image" Target="../media/image278.png"/><Relationship Id="rId4" Type="http://schemas.openxmlformats.org/officeDocument/2006/relationships/image" Target="../media/image273.png"/><Relationship Id="rId9" Type="http://schemas.openxmlformats.org/officeDocument/2006/relationships/image" Target="../media/image279.pn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6.png"/><Relationship Id="rId3" Type="http://schemas.openxmlformats.org/officeDocument/2006/relationships/image" Target="../media/image2820.png"/><Relationship Id="rId12" Type="http://schemas.openxmlformats.org/officeDocument/2006/relationships/image" Target="../media/image285.png"/><Relationship Id="rId2" Type="http://schemas.openxmlformats.org/officeDocument/2006/relationships/image" Target="../media/image281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91.png"/><Relationship Id="rId5" Type="http://schemas.openxmlformats.org/officeDocument/2006/relationships/image" Target="../media/image284.png"/><Relationship Id="rId15" Type="http://schemas.openxmlformats.org/officeDocument/2006/relationships/image" Target="../media/image288.png"/><Relationship Id="rId10" Type="http://schemas.openxmlformats.org/officeDocument/2006/relationships/image" Target="../media/image289.png"/><Relationship Id="rId4" Type="http://schemas.openxmlformats.org/officeDocument/2006/relationships/image" Target="../media/image283.png"/><Relationship Id="rId14" Type="http://schemas.openxmlformats.org/officeDocument/2006/relationships/image" Target="../media/image28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8.png"/><Relationship Id="rId13" Type="http://schemas.openxmlformats.org/officeDocument/2006/relationships/image" Target="../media/image62.png"/><Relationship Id="rId3" Type="http://schemas.openxmlformats.org/officeDocument/2006/relationships/image" Target="../media/image293.png"/><Relationship Id="rId7" Type="http://schemas.openxmlformats.org/officeDocument/2006/relationships/image" Target="../media/image297.png"/><Relationship Id="rId12" Type="http://schemas.openxmlformats.org/officeDocument/2006/relationships/image" Target="../media/image302.png"/><Relationship Id="rId17" Type="http://schemas.openxmlformats.org/officeDocument/2006/relationships/image" Target="../media/image307.png"/><Relationship Id="rId2" Type="http://schemas.openxmlformats.org/officeDocument/2006/relationships/image" Target="../media/image292.png"/><Relationship Id="rId16" Type="http://schemas.openxmlformats.org/officeDocument/2006/relationships/image" Target="../media/image3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6.png"/><Relationship Id="rId11" Type="http://schemas.openxmlformats.org/officeDocument/2006/relationships/image" Target="../media/image301.png"/><Relationship Id="rId5" Type="http://schemas.openxmlformats.org/officeDocument/2006/relationships/image" Target="../media/image295.png"/><Relationship Id="rId15" Type="http://schemas.openxmlformats.org/officeDocument/2006/relationships/image" Target="../media/image305.png"/><Relationship Id="rId10" Type="http://schemas.openxmlformats.org/officeDocument/2006/relationships/image" Target="../media/image300.png"/><Relationship Id="rId4" Type="http://schemas.openxmlformats.org/officeDocument/2006/relationships/image" Target="../media/image294.png"/><Relationship Id="rId9" Type="http://schemas.openxmlformats.org/officeDocument/2006/relationships/image" Target="../media/image299.png"/><Relationship Id="rId14" Type="http://schemas.openxmlformats.org/officeDocument/2006/relationships/image" Target="../media/image30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4.png"/><Relationship Id="rId13" Type="http://schemas.openxmlformats.org/officeDocument/2006/relationships/image" Target="../media/image319.png"/><Relationship Id="rId3" Type="http://schemas.openxmlformats.org/officeDocument/2006/relationships/image" Target="../media/image309.png"/><Relationship Id="rId7" Type="http://schemas.openxmlformats.org/officeDocument/2006/relationships/image" Target="../media/image313.png"/><Relationship Id="rId12" Type="http://schemas.openxmlformats.org/officeDocument/2006/relationships/image" Target="../media/image318.png"/><Relationship Id="rId2" Type="http://schemas.openxmlformats.org/officeDocument/2006/relationships/image" Target="../media/image3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2.png"/><Relationship Id="rId11" Type="http://schemas.openxmlformats.org/officeDocument/2006/relationships/image" Target="../media/image317.png"/><Relationship Id="rId5" Type="http://schemas.openxmlformats.org/officeDocument/2006/relationships/image" Target="../media/image311.png"/><Relationship Id="rId10" Type="http://schemas.openxmlformats.org/officeDocument/2006/relationships/image" Target="../media/image316.png"/><Relationship Id="rId4" Type="http://schemas.openxmlformats.org/officeDocument/2006/relationships/image" Target="../media/image310.png"/><Relationship Id="rId9" Type="http://schemas.openxmlformats.org/officeDocument/2006/relationships/image" Target="../media/image315.png"/><Relationship Id="rId14" Type="http://schemas.openxmlformats.org/officeDocument/2006/relationships/image" Target="../media/image3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7.png"/><Relationship Id="rId13" Type="http://schemas.openxmlformats.org/officeDocument/2006/relationships/image" Target="../media/image331.png"/><Relationship Id="rId18" Type="http://schemas.openxmlformats.org/officeDocument/2006/relationships/image" Target="../media/image336.png"/><Relationship Id="rId3" Type="http://schemas.openxmlformats.org/officeDocument/2006/relationships/image" Target="../media/image63.png"/><Relationship Id="rId7" Type="http://schemas.openxmlformats.org/officeDocument/2006/relationships/image" Target="../media/image326.png"/><Relationship Id="rId12" Type="http://schemas.openxmlformats.org/officeDocument/2006/relationships/image" Target="../media/image68.png"/><Relationship Id="rId17" Type="http://schemas.openxmlformats.org/officeDocument/2006/relationships/image" Target="../media/image71.png"/><Relationship Id="rId2" Type="http://schemas.openxmlformats.org/officeDocument/2006/relationships/image" Target="../media/image321.png"/><Relationship Id="rId16" Type="http://schemas.openxmlformats.org/officeDocument/2006/relationships/image" Target="../media/image3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5.png"/><Relationship Id="rId11" Type="http://schemas.openxmlformats.org/officeDocument/2006/relationships/image" Target="../media/image330.png"/><Relationship Id="rId5" Type="http://schemas.openxmlformats.org/officeDocument/2006/relationships/image" Target="../media/image324.png"/><Relationship Id="rId15" Type="http://schemas.openxmlformats.org/officeDocument/2006/relationships/image" Target="../media/image70.png"/><Relationship Id="rId10" Type="http://schemas.openxmlformats.org/officeDocument/2006/relationships/image" Target="../media/image329.png"/><Relationship Id="rId4" Type="http://schemas.openxmlformats.org/officeDocument/2006/relationships/image" Target="../media/image323.png"/><Relationship Id="rId9" Type="http://schemas.openxmlformats.org/officeDocument/2006/relationships/image" Target="../media/image66.png"/><Relationship Id="rId14" Type="http://schemas.openxmlformats.org/officeDocument/2006/relationships/image" Target="../media/image3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8.png"/><Relationship Id="rId7" Type="http://schemas.openxmlformats.org/officeDocument/2006/relationships/image" Target="../media/image342.png"/><Relationship Id="rId2" Type="http://schemas.openxmlformats.org/officeDocument/2006/relationships/image" Target="../media/image3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1.png"/><Relationship Id="rId5" Type="http://schemas.openxmlformats.org/officeDocument/2006/relationships/image" Target="../media/image340.png"/><Relationship Id="rId4" Type="http://schemas.openxmlformats.org/officeDocument/2006/relationships/image" Target="../media/image33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30.png"/><Relationship Id="rId2" Type="http://schemas.openxmlformats.org/officeDocument/2006/relationships/image" Target="../media/image36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50.png"/><Relationship Id="rId4" Type="http://schemas.openxmlformats.org/officeDocument/2006/relationships/image" Target="../media/image364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368.png"/><Relationship Id="rId7" Type="http://schemas.openxmlformats.org/officeDocument/2006/relationships/image" Target="../media/image372.png"/><Relationship Id="rId2" Type="http://schemas.openxmlformats.org/officeDocument/2006/relationships/image" Target="../media/image3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1.png"/><Relationship Id="rId5" Type="http://schemas.openxmlformats.org/officeDocument/2006/relationships/image" Target="../media/image370.png"/><Relationship Id="rId10" Type="http://schemas.openxmlformats.org/officeDocument/2006/relationships/image" Target="../media/image375.png"/><Relationship Id="rId4" Type="http://schemas.openxmlformats.org/officeDocument/2006/relationships/image" Target="../media/image369.png"/><Relationship Id="rId9" Type="http://schemas.openxmlformats.org/officeDocument/2006/relationships/image" Target="../media/image37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8.png"/><Relationship Id="rId2" Type="http://schemas.openxmlformats.org/officeDocument/2006/relationships/image" Target="../media/image357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g"/><Relationship Id="rId13" Type="http://schemas.openxmlformats.org/officeDocument/2006/relationships/image" Target="../media/image1410.png"/><Relationship Id="rId3" Type="http://schemas.openxmlformats.org/officeDocument/2006/relationships/image" Target="../media/image97.jpeg"/><Relationship Id="rId7" Type="http://schemas.openxmlformats.org/officeDocument/2006/relationships/image" Target="../media/image101.jpg"/><Relationship Id="rId12" Type="http://schemas.openxmlformats.org/officeDocument/2006/relationships/image" Target="../media/image13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g"/><Relationship Id="rId11" Type="http://schemas.openxmlformats.org/officeDocument/2006/relationships/image" Target="../media/image120.png"/><Relationship Id="rId5" Type="http://schemas.openxmlformats.org/officeDocument/2006/relationships/image" Target="../media/image99.jpg"/><Relationship Id="rId10" Type="http://schemas.openxmlformats.org/officeDocument/2006/relationships/image" Target="../media/image1110.png"/><Relationship Id="rId4" Type="http://schemas.openxmlformats.org/officeDocument/2006/relationships/image" Target="../media/image98.jpg"/><Relationship Id="rId9" Type="http://schemas.openxmlformats.org/officeDocument/2006/relationships/image" Target="../media/image10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2.png"/><Relationship Id="rId13" Type="http://schemas.openxmlformats.org/officeDocument/2006/relationships/image" Target="../media/image47.png"/><Relationship Id="rId18" Type="http://schemas.openxmlformats.org/officeDocument/2006/relationships/image" Target="../media/image73.png"/><Relationship Id="rId3" Type="http://schemas.openxmlformats.org/officeDocument/2006/relationships/image" Target="../media/image582.png"/><Relationship Id="rId7" Type="http://schemas.openxmlformats.org/officeDocument/2006/relationships/image" Target="../media/image622.png"/><Relationship Id="rId12" Type="http://schemas.openxmlformats.org/officeDocument/2006/relationships/image" Target="../media/image67.png"/><Relationship Id="rId17" Type="http://schemas.openxmlformats.org/officeDocument/2006/relationships/image" Target="../media/image5.png"/><Relationship Id="rId2" Type="http://schemas.openxmlformats.org/officeDocument/2006/relationships/image" Target="../media/image572.png"/><Relationship Id="rId16" Type="http://schemas.openxmlformats.org/officeDocument/2006/relationships/image" Target="../media/image65.png"/><Relationship Id="rId20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0.png"/><Relationship Id="rId11" Type="http://schemas.openxmlformats.org/officeDocument/2006/relationships/image" Target="../media/image660.png"/><Relationship Id="rId5" Type="http://schemas.openxmlformats.org/officeDocument/2006/relationships/image" Target="../media/image601.png"/><Relationship Id="rId15" Type="http://schemas.openxmlformats.org/officeDocument/2006/relationships/image" Target="../media/image64.png"/><Relationship Id="rId10" Type="http://schemas.openxmlformats.org/officeDocument/2006/relationships/image" Target="../media/image651.png"/><Relationship Id="rId19" Type="http://schemas.openxmlformats.org/officeDocument/2006/relationships/image" Target="../media/image74.png"/><Relationship Id="rId4" Type="http://schemas.openxmlformats.org/officeDocument/2006/relationships/image" Target="../media/image592.png"/><Relationship Id="rId9" Type="http://schemas.openxmlformats.org/officeDocument/2006/relationships/image" Target="../media/image641.png"/><Relationship Id="rId14" Type="http://schemas.openxmlformats.org/officeDocument/2006/relationships/image" Target="../media/image6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4.png"/><Relationship Id="rId13" Type="http://schemas.openxmlformats.org/officeDocument/2006/relationships/image" Target="../media/image270.png"/><Relationship Id="rId3" Type="http://schemas.openxmlformats.org/officeDocument/2006/relationships/image" Target="../media/image178.png"/><Relationship Id="rId7" Type="http://schemas.openxmlformats.org/officeDocument/2006/relationships/image" Target="../media/image2111.png"/><Relationship Id="rId12" Type="http://schemas.openxmlformats.org/officeDocument/2006/relationships/image" Target="../media/image260.png"/><Relationship Id="rId17" Type="http://schemas.openxmlformats.org/officeDocument/2006/relationships/image" Target="../media/image3110.png"/><Relationship Id="rId2" Type="http://schemas.openxmlformats.org/officeDocument/2006/relationships/image" Target="../media/image1610.png"/><Relationship Id="rId16" Type="http://schemas.openxmlformats.org/officeDocument/2006/relationships/image" Target="../media/image3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10.png"/><Relationship Id="rId11" Type="http://schemas.openxmlformats.org/officeDocument/2006/relationships/image" Target="../media/image2510.png"/><Relationship Id="rId5" Type="http://schemas.openxmlformats.org/officeDocument/2006/relationships/image" Target="../media/image1910.png"/><Relationship Id="rId15" Type="http://schemas.openxmlformats.org/officeDocument/2006/relationships/image" Target="../media/image2910.png"/><Relationship Id="rId10" Type="http://schemas.openxmlformats.org/officeDocument/2006/relationships/image" Target="../media/image245.png"/><Relationship Id="rId4" Type="http://schemas.openxmlformats.org/officeDocument/2006/relationships/image" Target="../media/image1810.png"/><Relationship Id="rId9" Type="http://schemas.openxmlformats.org/officeDocument/2006/relationships/image" Target="../media/image238.png"/><Relationship Id="rId14" Type="http://schemas.openxmlformats.org/officeDocument/2006/relationships/image" Target="../media/image2811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13" Type="http://schemas.openxmlformats.org/officeDocument/2006/relationships/image" Target="../media/image430.png"/><Relationship Id="rId3" Type="http://schemas.openxmlformats.org/officeDocument/2006/relationships/image" Target="../media/image3310.png"/><Relationship Id="rId7" Type="http://schemas.openxmlformats.org/officeDocument/2006/relationships/image" Target="../media/image373.png"/><Relationship Id="rId12" Type="http://schemas.openxmlformats.org/officeDocument/2006/relationships/image" Target="../media/image420.png"/><Relationship Id="rId17" Type="http://schemas.openxmlformats.org/officeDocument/2006/relationships/image" Target="../media/image470.png"/><Relationship Id="rId2" Type="http://schemas.openxmlformats.org/officeDocument/2006/relationships/image" Target="../media/image3210.png"/><Relationship Id="rId16" Type="http://schemas.openxmlformats.org/officeDocument/2006/relationships/image" Target="../media/image46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1.PNG"/><Relationship Id="rId11" Type="http://schemas.openxmlformats.org/officeDocument/2006/relationships/image" Target="../media/image410.png"/><Relationship Id="rId5" Type="http://schemas.openxmlformats.org/officeDocument/2006/relationships/image" Target="../media/image357.png"/><Relationship Id="rId15" Type="http://schemas.openxmlformats.org/officeDocument/2006/relationships/image" Target="../media/image4500.png"/><Relationship Id="rId10" Type="http://schemas.openxmlformats.org/officeDocument/2006/relationships/image" Target="../media/image400.png"/><Relationship Id="rId4" Type="http://schemas.openxmlformats.org/officeDocument/2006/relationships/image" Target="../media/image3410.png"/><Relationship Id="rId9" Type="http://schemas.openxmlformats.org/officeDocument/2006/relationships/image" Target="../media/image390.png"/><Relationship Id="rId14" Type="http://schemas.openxmlformats.org/officeDocument/2006/relationships/image" Target="../media/image440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3" Type="http://schemas.openxmlformats.org/officeDocument/2006/relationships/image" Target="../media/image104.png"/><Relationship Id="rId7" Type="http://schemas.openxmlformats.org/officeDocument/2006/relationships/image" Target="../media/image520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11" Type="http://schemas.openxmlformats.org/officeDocument/2006/relationships/image" Target="../media/image560.png"/><Relationship Id="rId5" Type="http://schemas.openxmlformats.org/officeDocument/2006/relationships/image" Target="../media/image500.png"/><Relationship Id="rId15" Type="http://schemas.openxmlformats.org/officeDocument/2006/relationships/image" Target="../media/image290.png"/><Relationship Id="rId10" Type="http://schemas.openxmlformats.org/officeDocument/2006/relationships/image" Target="../media/image550.png"/><Relationship Id="rId4" Type="http://schemas.openxmlformats.org/officeDocument/2006/relationships/image" Target="../media/image180.png"/><Relationship Id="rId9" Type="http://schemas.openxmlformats.org/officeDocument/2006/relationships/image" Target="../media/image540.png"/><Relationship Id="rId14" Type="http://schemas.openxmlformats.org/officeDocument/2006/relationships/image" Target="../media/image28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0.png"/><Relationship Id="rId3" Type="http://schemas.openxmlformats.org/officeDocument/2006/relationships/image" Target="../media/image105.png"/><Relationship Id="rId7" Type="http://schemas.openxmlformats.org/officeDocument/2006/relationships/image" Target="../media/image620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1.png"/><Relationship Id="rId5" Type="http://schemas.openxmlformats.org/officeDocument/2006/relationships/image" Target="../media/image600.png"/><Relationship Id="rId4" Type="http://schemas.openxmlformats.org/officeDocument/2006/relationships/image" Target="../media/image59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0.png"/><Relationship Id="rId13" Type="http://schemas.openxmlformats.org/officeDocument/2006/relationships/image" Target="../media/image940.png"/><Relationship Id="rId18" Type="http://schemas.openxmlformats.org/officeDocument/2006/relationships/image" Target="../media/image1040.png"/><Relationship Id="rId3" Type="http://schemas.openxmlformats.org/officeDocument/2006/relationships/image" Target="../media/image890.png"/><Relationship Id="rId21" Type="http://schemas.openxmlformats.org/officeDocument/2006/relationships/image" Target="../media/image98.png"/><Relationship Id="rId7" Type="http://schemas.openxmlformats.org/officeDocument/2006/relationships/image" Target="../media/image811.png"/><Relationship Id="rId12" Type="http://schemas.openxmlformats.org/officeDocument/2006/relationships/image" Target="../media/image930.png"/><Relationship Id="rId2" Type="http://schemas.openxmlformats.org/officeDocument/2006/relationships/image" Target="../media/image880.png"/><Relationship Id="rId16" Type="http://schemas.openxmlformats.org/officeDocument/2006/relationships/image" Target="../media/image971.png"/><Relationship Id="rId20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1.png"/><Relationship Id="rId11" Type="http://schemas.openxmlformats.org/officeDocument/2006/relationships/image" Target="../media/image770.png"/><Relationship Id="rId5" Type="http://schemas.openxmlformats.org/officeDocument/2006/relationships/image" Target="../media/image910.png"/><Relationship Id="rId15" Type="http://schemas.openxmlformats.org/officeDocument/2006/relationships/image" Target="../media/image960.png"/><Relationship Id="rId23" Type="http://schemas.openxmlformats.org/officeDocument/2006/relationships/image" Target="../media/image921.png"/><Relationship Id="rId10" Type="http://schemas.openxmlformats.org/officeDocument/2006/relationships/image" Target="../media/image760.png"/><Relationship Id="rId19" Type="http://schemas.openxmlformats.org/officeDocument/2006/relationships/image" Target="../media/image1050.png"/><Relationship Id="rId4" Type="http://schemas.openxmlformats.org/officeDocument/2006/relationships/image" Target="../media/image900.png"/><Relationship Id="rId9" Type="http://schemas.openxmlformats.org/officeDocument/2006/relationships/image" Target="../media/image830.png"/><Relationship Id="rId14" Type="http://schemas.openxmlformats.org/officeDocument/2006/relationships/image" Target="../media/image950.png"/><Relationship Id="rId22" Type="http://schemas.openxmlformats.org/officeDocument/2006/relationships/image" Target="../media/image99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1.png"/><Relationship Id="rId13" Type="http://schemas.openxmlformats.org/officeDocument/2006/relationships/image" Target="../media/image801.png"/><Relationship Id="rId18" Type="http://schemas.openxmlformats.org/officeDocument/2006/relationships/image" Target="../media/image770.png"/><Relationship Id="rId3" Type="http://schemas.openxmlformats.org/officeDocument/2006/relationships/image" Target="../media/image890.png"/><Relationship Id="rId21" Type="http://schemas.openxmlformats.org/officeDocument/2006/relationships/image" Target="../media/image102.png"/><Relationship Id="rId7" Type="http://schemas.openxmlformats.org/officeDocument/2006/relationships/image" Target="../media/image960.png"/><Relationship Id="rId12" Type="http://schemas.openxmlformats.org/officeDocument/2006/relationships/image" Target="../media/image1120.png"/><Relationship Id="rId17" Type="http://schemas.openxmlformats.org/officeDocument/2006/relationships/image" Target="../media/image760.png"/><Relationship Id="rId2" Type="http://schemas.openxmlformats.org/officeDocument/2006/relationships/image" Target="../media/image108.png"/><Relationship Id="rId16" Type="http://schemas.openxmlformats.org/officeDocument/2006/relationships/image" Target="../media/image1010.png"/><Relationship Id="rId20" Type="http://schemas.openxmlformats.org/officeDocument/2006/relationships/image" Target="../media/image8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0.png"/><Relationship Id="rId11" Type="http://schemas.openxmlformats.org/officeDocument/2006/relationships/image" Target="../media/image1111.png"/><Relationship Id="rId5" Type="http://schemas.openxmlformats.org/officeDocument/2006/relationships/image" Target="../media/image940.png"/><Relationship Id="rId15" Type="http://schemas.openxmlformats.org/officeDocument/2006/relationships/image" Target="../media/image100.png"/><Relationship Id="rId23" Type="http://schemas.openxmlformats.org/officeDocument/2006/relationships/image" Target="../media/image921.png"/><Relationship Id="rId10" Type="http://schemas.openxmlformats.org/officeDocument/2006/relationships/image" Target="../media/image1040.png"/><Relationship Id="rId19" Type="http://schemas.openxmlformats.org/officeDocument/2006/relationships/image" Target="../media/image780.png"/><Relationship Id="rId4" Type="http://schemas.openxmlformats.org/officeDocument/2006/relationships/image" Target="../media/image109.png"/><Relationship Id="rId14" Type="http://schemas.openxmlformats.org/officeDocument/2006/relationships/image" Target="../media/image811.png"/><Relationship Id="rId22" Type="http://schemas.openxmlformats.org/officeDocument/2006/relationships/image" Target="../media/image103.png"/></Relationships>
</file>

<file path=ppt/slides/_rels/slide4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9.png"/><Relationship Id="rId18" Type="http://schemas.openxmlformats.org/officeDocument/2006/relationships/image" Target="../media/image760.png"/><Relationship Id="rId3" Type="http://schemas.openxmlformats.org/officeDocument/2006/relationships/image" Target="../media/image841.png"/><Relationship Id="rId12" Type="http://schemas.openxmlformats.org/officeDocument/2006/relationships/image" Target="../media/image840.png"/><Relationship Id="rId17" Type="http://schemas.openxmlformats.org/officeDocument/2006/relationships/image" Target="../media/image110.png"/><Relationship Id="rId25" Type="http://schemas.openxmlformats.org/officeDocument/2006/relationships/image" Target="../media/image114.png"/><Relationship Id="rId2" Type="http://schemas.openxmlformats.org/officeDocument/2006/relationships/image" Target="../media/image117.png"/><Relationship Id="rId16" Type="http://schemas.openxmlformats.org/officeDocument/2006/relationships/image" Target="../media/image107.png"/><Relationship Id="rId20" Type="http://schemas.openxmlformats.org/officeDocument/2006/relationships/image" Target="../media/image9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0.png"/><Relationship Id="rId24" Type="http://schemas.openxmlformats.org/officeDocument/2006/relationships/image" Target="../media/image113.png"/><Relationship Id="rId5" Type="http://schemas.openxmlformats.org/officeDocument/2006/relationships/image" Target="../media/image861.png"/><Relationship Id="rId15" Type="http://schemas.openxmlformats.org/officeDocument/2006/relationships/image" Target="../media/image811.png"/><Relationship Id="rId23" Type="http://schemas.openxmlformats.org/officeDocument/2006/relationships/image" Target="../media/image910.png"/><Relationship Id="rId10" Type="http://schemas.openxmlformats.org/officeDocument/2006/relationships/image" Target="../media/image800.png"/><Relationship Id="rId19" Type="http://schemas.openxmlformats.org/officeDocument/2006/relationships/image" Target="../media/image770.png"/><Relationship Id="rId4" Type="http://schemas.openxmlformats.org/officeDocument/2006/relationships/image" Target="../media/image851.png"/><Relationship Id="rId14" Type="http://schemas.openxmlformats.org/officeDocument/2006/relationships/image" Target="../media/image106.png"/><Relationship Id="rId22" Type="http://schemas.openxmlformats.org/officeDocument/2006/relationships/image" Target="../media/image122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2.png"/><Relationship Id="rId13" Type="http://schemas.openxmlformats.org/officeDocument/2006/relationships/image" Target="../media/image2511.png"/><Relationship Id="rId3" Type="http://schemas.openxmlformats.org/officeDocument/2006/relationships/image" Target="../media/image154.png"/><Relationship Id="rId7" Type="http://schemas.openxmlformats.org/officeDocument/2006/relationships/image" Target="../media/image1912.png"/><Relationship Id="rId12" Type="http://schemas.openxmlformats.org/officeDocument/2006/relationships/image" Target="../media/image246.png"/><Relationship Id="rId2" Type="http://schemas.openxmlformats.org/officeDocument/2006/relationships/image" Target="../media/image14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1.png"/><Relationship Id="rId11" Type="http://schemas.openxmlformats.org/officeDocument/2006/relationships/image" Target="../media/image2312.png"/><Relationship Id="rId5" Type="http://schemas.openxmlformats.org/officeDocument/2006/relationships/image" Target="../media/image179.png"/><Relationship Id="rId10" Type="http://schemas.openxmlformats.org/officeDocument/2006/relationships/image" Target="../media/image225.png"/><Relationship Id="rId4" Type="http://schemas.openxmlformats.org/officeDocument/2006/relationships/image" Target="../media/image1611.png"/><Relationship Id="rId9" Type="http://schemas.openxmlformats.org/officeDocument/2006/relationships/image" Target="../media/image211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2.png"/><Relationship Id="rId3" Type="http://schemas.openxmlformats.org/officeDocument/2006/relationships/image" Target="../media/image107.jpeg"/><Relationship Id="rId7" Type="http://schemas.openxmlformats.org/officeDocument/2006/relationships/image" Target="../media/image852.png"/><Relationship Id="rId12" Type="http://schemas.openxmlformats.org/officeDocument/2006/relationships/image" Target="../media/image901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2.png"/><Relationship Id="rId11" Type="http://schemas.openxmlformats.org/officeDocument/2006/relationships/image" Target="../media/image892.png"/><Relationship Id="rId5" Type="http://schemas.openxmlformats.org/officeDocument/2006/relationships/image" Target="../media/image831.png"/><Relationship Id="rId10" Type="http://schemas.openxmlformats.org/officeDocument/2006/relationships/image" Target="../media/image882.png"/><Relationship Id="rId4" Type="http://schemas.openxmlformats.org/officeDocument/2006/relationships/image" Target="../media/image821.png"/><Relationship Id="rId9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1.png"/><Relationship Id="rId4" Type="http://schemas.openxmlformats.org/officeDocument/2006/relationships/image" Target="../media/image621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05.png"/><Relationship Id="rId7" Type="http://schemas.openxmlformats.org/officeDocument/2006/relationships/image" Target="../media/image126.png"/><Relationship Id="rId2" Type="http://schemas.openxmlformats.org/officeDocument/2006/relationships/image" Target="../media/image1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11" Type="http://schemas.openxmlformats.org/officeDocument/2006/relationships/image" Target="../media/image130.png"/><Relationship Id="rId5" Type="http://schemas.openxmlformats.org/officeDocument/2006/relationships/image" Target="../media/image124.png"/><Relationship Id="rId10" Type="http://schemas.openxmlformats.org/officeDocument/2006/relationships/image" Target="../media/image129.png"/><Relationship Id="rId4" Type="http://schemas.openxmlformats.org/officeDocument/2006/relationships/image" Target="../media/image111.png"/><Relationship Id="rId9" Type="http://schemas.openxmlformats.org/officeDocument/2006/relationships/image" Target="../media/image12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2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1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7" Type="http://schemas.openxmlformats.org/officeDocument/2006/relationships/image" Target="../media/image116.png"/><Relationship Id="rId2" Type="http://schemas.openxmlformats.org/officeDocument/2006/relationships/image" Target="../media/image12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2.gif"/><Relationship Id="rId4" Type="http://schemas.openxmlformats.org/officeDocument/2006/relationships/image" Target="../media/image152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13" Type="http://schemas.openxmlformats.org/officeDocument/2006/relationships/image" Target="../media/image188.png"/><Relationship Id="rId18" Type="http://schemas.openxmlformats.org/officeDocument/2006/relationships/image" Target="../media/image200.png"/><Relationship Id="rId3" Type="http://schemas.openxmlformats.org/officeDocument/2006/relationships/image" Target="../media/image177.png"/><Relationship Id="rId7" Type="http://schemas.openxmlformats.org/officeDocument/2006/relationships/image" Target="../media/image182.png"/><Relationship Id="rId12" Type="http://schemas.openxmlformats.org/officeDocument/2006/relationships/image" Target="../media/image187.png"/><Relationship Id="rId17" Type="http://schemas.openxmlformats.org/officeDocument/2006/relationships/image" Target="../media/image199.png"/><Relationship Id="rId2" Type="http://schemas.openxmlformats.org/officeDocument/2006/relationships/image" Target="../media/image1540.png"/><Relationship Id="rId16" Type="http://schemas.openxmlformats.org/officeDocument/2006/relationships/image" Target="../media/image1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11" Type="http://schemas.openxmlformats.org/officeDocument/2006/relationships/image" Target="../media/image186.png"/><Relationship Id="rId5" Type="http://schemas.openxmlformats.org/officeDocument/2006/relationships/image" Target="../media/image137.jpeg"/><Relationship Id="rId15" Type="http://schemas.openxmlformats.org/officeDocument/2006/relationships/image" Target="../media/image197.png"/><Relationship Id="rId10" Type="http://schemas.openxmlformats.org/officeDocument/2006/relationships/image" Target="../media/image185.png"/><Relationship Id="rId4" Type="http://schemas.openxmlformats.org/officeDocument/2006/relationships/image" Target="../media/image136.png"/><Relationship Id="rId9" Type="http://schemas.openxmlformats.org/officeDocument/2006/relationships/image" Target="../media/image184.png"/><Relationship Id="rId14" Type="http://schemas.openxmlformats.org/officeDocument/2006/relationships/image" Target="../media/image19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5.png"/><Relationship Id="rId2" Type="http://schemas.openxmlformats.org/officeDocument/2006/relationships/image" Target="../media/image3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7.png"/><Relationship Id="rId4" Type="http://schemas.openxmlformats.org/officeDocument/2006/relationships/image" Target="../media/image34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9.png"/><Relationship Id="rId2" Type="http://schemas.openxmlformats.org/officeDocument/2006/relationships/image" Target="../media/image3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1.png"/><Relationship Id="rId4" Type="http://schemas.openxmlformats.org/officeDocument/2006/relationships/image" Target="../media/image35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9.png"/><Relationship Id="rId2" Type="http://schemas.openxmlformats.org/officeDocument/2006/relationships/image" Target="../media/image3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3.png"/><Relationship Id="rId4" Type="http://schemas.openxmlformats.org/officeDocument/2006/relationships/image" Target="../media/image35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5.png"/><Relationship Id="rId2" Type="http://schemas.openxmlformats.org/officeDocument/2006/relationships/image" Target="../media/image3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650.png"/><Relationship Id="rId7" Type="http://schemas.openxmlformats.org/officeDocument/2006/relationships/image" Target="../media/image7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61.png"/><Relationship Id="rId18" Type="http://schemas.openxmlformats.org/officeDocument/2006/relationships/image" Target="../media/image81.png"/><Relationship Id="rId26" Type="http://schemas.openxmlformats.org/officeDocument/2006/relationships/image" Target="../media/image206.png"/><Relationship Id="rId3" Type="http://schemas.openxmlformats.org/officeDocument/2006/relationships/image" Target="../media/image790.png"/><Relationship Id="rId21" Type="http://schemas.openxmlformats.org/officeDocument/2006/relationships/image" Target="../media/image860.png"/><Relationship Id="rId12" Type="http://schemas.openxmlformats.org/officeDocument/2006/relationships/image" Target="../media/image851.png"/><Relationship Id="rId17" Type="http://schemas.openxmlformats.org/officeDocument/2006/relationships/image" Target="../media/image820.png"/><Relationship Id="rId25" Type="http://schemas.openxmlformats.org/officeDocument/2006/relationships/image" Target="../media/image205.png"/><Relationship Id="rId2" Type="http://schemas.openxmlformats.org/officeDocument/2006/relationships/image" Target="../media/image11.png"/><Relationship Id="rId16" Type="http://schemas.openxmlformats.org/officeDocument/2006/relationships/image" Target="../media/image810.png"/><Relationship Id="rId20" Type="http://schemas.openxmlformats.org/officeDocument/2006/relationships/image" Target="../media/image8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0.png"/><Relationship Id="rId11" Type="http://schemas.openxmlformats.org/officeDocument/2006/relationships/image" Target="../media/image841.png"/><Relationship Id="rId24" Type="http://schemas.openxmlformats.org/officeDocument/2006/relationships/image" Target="../media/image91.png"/><Relationship Id="rId5" Type="http://schemas.openxmlformats.org/officeDocument/2006/relationships/image" Target="../media/image770.png"/><Relationship Id="rId15" Type="http://schemas.openxmlformats.org/officeDocument/2006/relationships/image" Target="../media/image800.png"/><Relationship Id="rId23" Type="http://schemas.openxmlformats.org/officeDocument/2006/relationships/image" Target="../media/image891.png"/><Relationship Id="rId28" Type="http://schemas.openxmlformats.org/officeDocument/2006/relationships/image" Target="../media/image208.png"/><Relationship Id="rId4" Type="http://schemas.openxmlformats.org/officeDocument/2006/relationships/image" Target="../media/image80.png"/><Relationship Id="rId14" Type="http://schemas.openxmlformats.org/officeDocument/2006/relationships/image" Target="../media/image870.png"/><Relationship Id="rId22" Type="http://schemas.openxmlformats.org/officeDocument/2006/relationships/image" Target="../media/image881.png"/><Relationship Id="rId27" Type="http://schemas.openxmlformats.org/officeDocument/2006/relationships/image" Target="../media/image20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12.png"/><Relationship Id="rId7" Type="http://schemas.openxmlformats.org/officeDocument/2006/relationships/image" Target="../media/image13.jpeg"/><Relationship Id="rId2" Type="http://schemas.openxmlformats.org/officeDocument/2006/relationships/image" Target="../media/image8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0.png"/><Relationship Id="rId5" Type="http://schemas.openxmlformats.org/officeDocument/2006/relationships/image" Target="../media/image97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13" Type="http://schemas.openxmlformats.org/officeDocument/2006/relationships/image" Target="../media/image146.png"/><Relationship Id="rId18" Type="http://schemas.openxmlformats.org/officeDocument/2006/relationships/image" Target="../media/image121.png"/><Relationship Id="rId3" Type="http://schemas.openxmlformats.org/officeDocument/2006/relationships/image" Target="../media/image123.png"/><Relationship Id="rId7" Type="http://schemas.openxmlformats.org/officeDocument/2006/relationships/image" Target="../media/image140.png"/><Relationship Id="rId12" Type="http://schemas.openxmlformats.org/officeDocument/2006/relationships/image" Target="../media/image145.png"/><Relationship Id="rId17" Type="http://schemas.openxmlformats.org/officeDocument/2006/relationships/image" Target="../media/image150.png"/><Relationship Id="rId2" Type="http://schemas.openxmlformats.org/officeDocument/2006/relationships/image" Target="../media/image1160.png"/><Relationship Id="rId16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11" Type="http://schemas.openxmlformats.org/officeDocument/2006/relationships/image" Target="../media/image144.png"/><Relationship Id="rId5" Type="http://schemas.openxmlformats.org/officeDocument/2006/relationships/image" Target="../media/image138.png"/><Relationship Id="rId15" Type="http://schemas.openxmlformats.org/officeDocument/2006/relationships/image" Target="../media/image148.png"/><Relationship Id="rId10" Type="http://schemas.openxmlformats.org/officeDocument/2006/relationships/image" Target="../media/image143.png"/><Relationship Id="rId4" Type="http://schemas.openxmlformats.org/officeDocument/2006/relationships/image" Target="../media/image137.png"/><Relationship Id="rId9" Type="http://schemas.openxmlformats.org/officeDocument/2006/relationships/image" Target="../media/image142.png"/><Relationship Id="rId14" Type="http://schemas.openxmlformats.org/officeDocument/2006/relationships/image" Target="../media/image1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0800" y="1470345"/>
            <a:ext cx="9550400" cy="2457920"/>
          </a:xfrm>
        </p:spPr>
        <p:txBody>
          <a:bodyPr/>
          <a:lstStyle/>
          <a:p>
            <a:r>
              <a:rPr lang="en-US" dirty="0"/>
              <a:t>RF Engineering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RF Components</a:t>
            </a:r>
            <a:br>
              <a:rPr lang="en-US" dirty="0"/>
            </a:br>
            <a:r>
              <a:rPr lang="en-US" sz="3600" i="1" dirty="0">
                <a:solidFill>
                  <a:srgbClr val="C00000"/>
                </a:solidFill>
              </a:rPr>
              <a:t>– A personal selection –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&amp; </a:t>
            </a:r>
            <a:r>
              <a:rPr lang="en-US" u="sng" dirty="0"/>
              <a:t>Manfred Wendt</a:t>
            </a:r>
            <a:r>
              <a:rPr lang="en-US" dirty="0"/>
              <a:t> – </a:t>
            </a:r>
            <a:r>
              <a:rPr lang="en-US" i="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344DB9A-716C-2342-A0AF-A6274AE72C8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𝟏𝟖𝟎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Hybrid Coupler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344DB9A-716C-2342-A0AF-A6274AE72C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F35F17-CFE0-C843-B4AA-0B1797AB59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3866" y="1102437"/>
                <a:ext cx="7857550" cy="528374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The TEM line version of the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𝟏𝟖𝟎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hybrid coupler </a:t>
                </a:r>
                <a:r>
                  <a:rPr lang="en-US" dirty="0"/>
                  <a:t>is also referred as </a:t>
                </a:r>
                <a:r>
                  <a:rPr lang="en-US" dirty="0">
                    <a:solidFill>
                      <a:srgbClr val="FF0000"/>
                    </a:solidFill>
                  </a:rPr>
                  <a:t>“rat-race” coupler</a:t>
                </a:r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Based on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 impedance transformers</a:t>
                </a:r>
              </a:p>
              <a:p>
                <a:pPr lvl="1"/>
                <a:r>
                  <a:rPr lang="en-US" b="1" dirty="0"/>
                  <a:t>Lossless coupler with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/>
                  <a:t> coupling losses  </a:t>
                </a:r>
              </a:p>
              <a:p>
                <a:pPr lvl="1"/>
                <a:r>
                  <a:rPr lang="en-US" dirty="0">
                    <a:solidFill>
                      <a:srgbClr val="0000FF"/>
                    </a:solidFill>
                  </a:rPr>
                  <a:t>Ports 1 – 3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0000FF"/>
                    </a:solidFill>
                  </a:rPr>
                  <a:t>ports 2 – 4 </a:t>
                </a:r>
                <a:r>
                  <a:rPr lang="en-US" dirty="0"/>
                  <a:t>are isolated to each other</a:t>
                </a:r>
              </a:p>
              <a:p>
                <a:pPr lvl="1"/>
                <a:r>
                  <a:rPr lang="en-US" dirty="0"/>
                  <a:t>Offers a variety of functions, </a:t>
                </a:r>
                <a:br>
                  <a:rPr lang="en-US" dirty="0"/>
                </a:br>
                <a:r>
                  <a:rPr lang="en-US" dirty="0"/>
                  <a:t>depending on the signal configuration, e.g.:</a:t>
                </a:r>
              </a:p>
              <a:p>
                <a:pPr lvl="2"/>
                <a:r>
                  <a:rPr lang="en-US" dirty="0"/>
                  <a:t>Single signal into port 1:</a:t>
                </a:r>
              </a:p>
              <a:p>
                <a:pPr lvl="3"/>
                <a:r>
                  <a:rPr lang="en-US" dirty="0"/>
                  <a:t>power splitter: signal out port 2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) and port 4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270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2"/>
                <a:r>
                  <a:rPr lang="en-US" dirty="0"/>
                  <a:t>Single signal into port 3:</a:t>
                </a:r>
              </a:p>
              <a:p>
                <a:pPr lvl="3"/>
                <a:r>
                  <a:rPr lang="en-US" dirty="0"/>
                  <a:t>power splitter: signal out port 2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) and port 4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) </a:t>
                </a:r>
              </a:p>
              <a:p>
                <a:pPr lvl="2"/>
                <a:r>
                  <a:rPr lang="en-US" dirty="0"/>
                  <a:t>Signal arithmetic with signals, e.g., in-phase signals into </a:t>
                </a:r>
                <a:br>
                  <a:rPr lang="en-US" dirty="0"/>
                </a:br>
                <a:r>
                  <a:rPr lang="en-US" dirty="0"/>
                  <a:t>port 1 and port 3:</a:t>
                </a:r>
              </a:p>
              <a:p>
                <a:pPr lvl="3"/>
                <a:r>
                  <a:rPr lang="en-US" dirty="0"/>
                  <a:t>port 2: sum signal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port 4: delta signal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pPr lvl="3"/>
                <a:r>
                  <a:rPr lang="en-US" dirty="0"/>
                  <a:t>Also, can sum out-phase signals </a:t>
                </a:r>
              </a:p>
              <a:p>
                <a:pPr lvl="1"/>
                <a:r>
                  <a:rPr lang="en-US" dirty="0"/>
                  <a:t>Matched, reciprocal, symmetric and lossless</a:t>
                </a:r>
              </a:p>
              <a:p>
                <a:pPr lvl="1"/>
                <a:r>
                  <a:rPr lang="en-US" dirty="0"/>
                  <a:t>Implemented in planar </a:t>
                </a:r>
                <a:r>
                  <a:rPr lang="en-US" dirty="0" err="1"/>
                  <a:t>stripline</a:t>
                </a:r>
                <a:r>
                  <a:rPr lang="en-US" dirty="0"/>
                  <a:t>, or micro-strip PCB technology</a:t>
                </a:r>
              </a:p>
              <a:p>
                <a:pPr lvl="2"/>
                <a:r>
                  <a:rPr lang="en-US" dirty="0"/>
                  <a:t>Variants with unequal port impedances and larger bandwidth exist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F35F17-CFE0-C843-B4AA-0B1797AB59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3866" y="1102437"/>
                <a:ext cx="7857550" cy="5283747"/>
              </a:xfrm>
              <a:blipFill>
                <a:blip r:embed="rId3"/>
                <a:stretch>
                  <a:fillRect l="-968" t="-2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C53D993-A9C0-F249-8A1B-CE5A07A7203D}"/>
                  </a:ext>
                </a:extLst>
              </p:cNvPr>
              <p:cNvSpPr txBox="1"/>
              <p:nvPr/>
            </p:nvSpPr>
            <p:spPr>
              <a:xfrm>
                <a:off x="8237217" y="4755103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C53D993-A9C0-F249-8A1B-CE5A07A72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7217" y="4755103"/>
                <a:ext cx="3468687" cy="12950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EE8FE7F2-C2A3-D04D-9349-99E8282F0155}"/>
                  </a:ext>
                </a:extLst>
              </p:cNvPr>
              <p:cNvSpPr txBox="1"/>
              <p:nvPr/>
            </p:nvSpPr>
            <p:spPr>
              <a:xfrm>
                <a:off x="8236800" y="4755600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EE8FE7F2-C2A3-D04D-9349-99E8282F0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6800" y="4755600"/>
                <a:ext cx="3468687" cy="12950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7B69D498-E6B6-F44A-B7F0-199FCE4BD9F5}"/>
              </a:ext>
            </a:extLst>
          </p:cNvPr>
          <p:cNvSpPr/>
          <p:nvPr/>
        </p:nvSpPr>
        <p:spPr bwMode="auto">
          <a:xfrm rot="3627910">
            <a:off x="8129602" y="2043715"/>
            <a:ext cx="720000" cy="2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FE4D48-ABB7-D94B-8B62-D0E995EF0190}"/>
              </a:ext>
            </a:extLst>
          </p:cNvPr>
          <p:cNvSpPr/>
          <p:nvPr/>
        </p:nvSpPr>
        <p:spPr bwMode="auto">
          <a:xfrm>
            <a:off x="10069053" y="3177774"/>
            <a:ext cx="720000" cy="2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5F92C5-7573-6A49-9609-85A8B7FC663E}"/>
              </a:ext>
            </a:extLst>
          </p:cNvPr>
          <p:cNvSpPr/>
          <p:nvPr/>
        </p:nvSpPr>
        <p:spPr bwMode="auto">
          <a:xfrm>
            <a:off x="7464131" y="3177774"/>
            <a:ext cx="720000" cy="2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6DD1E0C-E014-F444-9A29-611BE40505A0}"/>
                  </a:ext>
                </a:extLst>
              </p:cNvPr>
              <p:cNvSpPr txBox="1"/>
              <p:nvPr/>
            </p:nvSpPr>
            <p:spPr>
              <a:xfrm>
                <a:off x="8394555" y="2074166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6DD1E0C-E014-F444-9A29-611BE4050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555" y="2074166"/>
                <a:ext cx="268599" cy="246221"/>
              </a:xfrm>
              <a:prstGeom prst="rect">
                <a:avLst/>
              </a:prstGeom>
              <a:blipFill>
                <a:blip r:embed="rId6"/>
                <a:stretch>
                  <a:fillRect l="-13043" r="-4348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A84DB5C-464B-EF44-BF90-20FB5A70F842}"/>
                  </a:ext>
                </a:extLst>
              </p:cNvPr>
              <p:cNvSpPr txBox="1"/>
              <p:nvPr/>
            </p:nvSpPr>
            <p:spPr>
              <a:xfrm>
                <a:off x="10373258" y="3166881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A84DB5C-464B-EF44-BF90-20FB5A70F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3258" y="3166881"/>
                <a:ext cx="268599" cy="246221"/>
              </a:xfrm>
              <a:prstGeom prst="rect">
                <a:avLst/>
              </a:prstGeom>
              <a:blipFill>
                <a:blip r:embed="rId7"/>
                <a:stretch>
                  <a:fillRect l="-13043" r="-4348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A875817-3E39-8F4A-8D68-3DA970732684}"/>
                  </a:ext>
                </a:extLst>
              </p:cNvPr>
              <p:cNvSpPr txBox="1"/>
              <p:nvPr/>
            </p:nvSpPr>
            <p:spPr>
              <a:xfrm>
                <a:off x="7717957" y="3165770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A875817-3E39-8F4A-8D68-3DA970732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7957" y="3165770"/>
                <a:ext cx="268599" cy="246221"/>
              </a:xfrm>
              <a:prstGeom prst="rect">
                <a:avLst/>
              </a:prstGeom>
              <a:blipFill>
                <a:blip r:embed="rId8"/>
                <a:stretch>
                  <a:fillRect l="-13636" r="-9091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c 16">
            <a:extLst>
              <a:ext uri="{FF2B5EF4-FFF2-40B4-BE49-F238E27FC236}">
                <a16:creationId xmlns:a16="http://schemas.microsoft.com/office/drawing/2014/main" id="{5C9D3201-05B3-6C42-A3C8-FA5C6E7F42E0}"/>
              </a:ext>
            </a:extLst>
          </p:cNvPr>
          <p:cNvSpPr>
            <a:spLocks noChangeAspect="1"/>
          </p:cNvSpPr>
          <p:nvPr/>
        </p:nvSpPr>
        <p:spPr bwMode="auto">
          <a:xfrm>
            <a:off x="8093060" y="2264192"/>
            <a:ext cx="2088000" cy="2082171"/>
          </a:xfrm>
          <a:prstGeom prst="arc">
            <a:avLst>
              <a:gd name="adj1" fmla="val 11242755"/>
              <a:gd name="adj2" fmla="val 14002446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triangle" w="lg" len="lg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23C3345D-69C0-1149-B21C-D378F7A01EF7}"/>
              </a:ext>
            </a:extLst>
          </p:cNvPr>
          <p:cNvSpPr>
            <a:spLocks noChangeAspect="1"/>
          </p:cNvSpPr>
          <p:nvPr/>
        </p:nvSpPr>
        <p:spPr bwMode="auto">
          <a:xfrm>
            <a:off x="8093060" y="2264192"/>
            <a:ext cx="2088000" cy="2082171"/>
          </a:xfrm>
          <a:prstGeom prst="arc">
            <a:avLst>
              <a:gd name="adj1" fmla="val 404498"/>
              <a:gd name="adj2" fmla="val 10376124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triangle" w="lg" len="lg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3FD44D0-C6F0-704A-883D-C8EC19116FDA}"/>
                  </a:ext>
                </a:extLst>
              </p:cNvPr>
              <p:cNvSpPr txBox="1"/>
              <p:nvPr/>
            </p:nvSpPr>
            <p:spPr>
              <a:xfrm>
                <a:off x="8860601" y="2572515"/>
                <a:ext cx="517193" cy="2752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3FD44D0-C6F0-704A-883D-C8EC19116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0601" y="2572515"/>
                <a:ext cx="517193" cy="275268"/>
              </a:xfrm>
              <a:prstGeom prst="rect">
                <a:avLst/>
              </a:prstGeom>
              <a:blipFill>
                <a:blip r:embed="rId9"/>
                <a:stretch>
                  <a:fillRect r="-2381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DF67367-2E26-794A-8FC4-D813898C2B9A}"/>
                  </a:ext>
                </a:extLst>
              </p:cNvPr>
              <p:cNvSpPr txBox="1"/>
              <p:nvPr/>
            </p:nvSpPr>
            <p:spPr>
              <a:xfrm>
                <a:off x="8857093" y="3733503"/>
                <a:ext cx="517193" cy="2752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DF67367-2E26-794A-8FC4-D813898C2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7093" y="3733503"/>
                <a:ext cx="517193" cy="275268"/>
              </a:xfrm>
              <a:prstGeom prst="rect">
                <a:avLst/>
              </a:prstGeom>
              <a:blipFill>
                <a:blip r:embed="rId10"/>
                <a:stretch>
                  <a:fillRect r="-2381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00DCE4-2019-8246-80BA-18F528F0F294}"/>
                  </a:ext>
                </a:extLst>
              </p:cNvPr>
              <p:cNvSpPr txBox="1"/>
              <p:nvPr/>
            </p:nvSpPr>
            <p:spPr>
              <a:xfrm>
                <a:off x="7723746" y="2515949"/>
                <a:ext cx="507062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00DCE4-2019-8246-80BA-18F528F0F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3746" y="2515949"/>
                <a:ext cx="507062" cy="269561"/>
              </a:xfrm>
              <a:prstGeom prst="rect">
                <a:avLst/>
              </a:prstGeom>
              <a:blipFill>
                <a:blip r:embed="rId11"/>
                <a:stretch>
                  <a:fillRect l="-10000" r="-10000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 Box 14">
            <a:extLst>
              <a:ext uri="{FF2B5EF4-FFF2-40B4-BE49-F238E27FC236}">
                <a16:creationId xmlns:a16="http://schemas.microsoft.com/office/drawing/2014/main" id="{937BECBA-3D22-DD4C-8984-72B483217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3746" y="1471499"/>
            <a:ext cx="720001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2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4" name="Text Box 14">
            <a:extLst>
              <a:ext uri="{FF2B5EF4-FFF2-40B4-BE49-F238E27FC236}">
                <a16:creationId xmlns:a16="http://schemas.microsoft.com/office/drawing/2014/main" id="{2A0269C4-818E-2046-9CC4-34DA499AC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2951" y="1430111"/>
            <a:ext cx="720001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3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" name="Text Box 14">
            <a:extLst>
              <a:ext uri="{FF2B5EF4-FFF2-40B4-BE49-F238E27FC236}">
                <a16:creationId xmlns:a16="http://schemas.microsoft.com/office/drawing/2014/main" id="{28A2B35D-AD6C-D54B-8EE1-3B9B4A25C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5700" y="3130924"/>
            <a:ext cx="720001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1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0AC843-227D-314B-8734-AF5D57F85F88}"/>
              </a:ext>
            </a:extLst>
          </p:cNvPr>
          <p:cNvSpPr>
            <a:spLocks noChangeAspect="1"/>
          </p:cNvSpPr>
          <p:nvPr/>
        </p:nvSpPr>
        <p:spPr bwMode="auto">
          <a:xfrm>
            <a:off x="8178425" y="2346271"/>
            <a:ext cx="1908260" cy="1908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70CC3DF-D66E-0743-9318-C96BFEDE4403}"/>
              </a:ext>
            </a:extLst>
          </p:cNvPr>
          <p:cNvSpPr>
            <a:spLocks noChangeAspect="1"/>
          </p:cNvSpPr>
          <p:nvPr/>
        </p:nvSpPr>
        <p:spPr bwMode="auto">
          <a:xfrm>
            <a:off x="8394555" y="2579488"/>
            <a:ext cx="1476000" cy="14758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056A827-B080-3E4C-AC99-3D3992485DF6}"/>
              </a:ext>
            </a:extLst>
          </p:cNvPr>
          <p:cNvSpPr/>
          <p:nvPr/>
        </p:nvSpPr>
        <p:spPr bwMode="auto">
          <a:xfrm rot="7198775">
            <a:off x="9431164" y="2045602"/>
            <a:ext cx="720000" cy="2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AEED2C2-635F-9248-AA36-1559EBA7A66B}"/>
                  </a:ext>
                </a:extLst>
              </p:cNvPr>
              <p:cNvSpPr txBox="1"/>
              <p:nvPr/>
            </p:nvSpPr>
            <p:spPr>
              <a:xfrm>
                <a:off x="9643718" y="2046069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AEED2C2-635F-9248-AA36-1559EBA7A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3718" y="2046069"/>
                <a:ext cx="268599" cy="246221"/>
              </a:xfrm>
              <a:prstGeom prst="rect">
                <a:avLst/>
              </a:prstGeom>
              <a:blipFill>
                <a:blip r:embed="rId12"/>
                <a:stretch>
                  <a:fillRect l="-13636" r="-454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Arc 29">
            <a:extLst>
              <a:ext uri="{FF2B5EF4-FFF2-40B4-BE49-F238E27FC236}">
                <a16:creationId xmlns:a16="http://schemas.microsoft.com/office/drawing/2014/main" id="{34398C1C-9B5D-9144-88CA-2CEAB63C3426}"/>
              </a:ext>
            </a:extLst>
          </p:cNvPr>
          <p:cNvSpPr>
            <a:spLocks noChangeAspect="1"/>
          </p:cNvSpPr>
          <p:nvPr/>
        </p:nvSpPr>
        <p:spPr bwMode="auto">
          <a:xfrm>
            <a:off x="8093060" y="2264192"/>
            <a:ext cx="2088000" cy="2082171"/>
          </a:xfrm>
          <a:prstGeom prst="arc">
            <a:avLst>
              <a:gd name="adj1" fmla="val 18412137"/>
              <a:gd name="adj2" fmla="val 21166846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triangle" w="lg" len="lg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6696FD5B-B2C9-8246-850A-2919D26EF91F}"/>
              </a:ext>
            </a:extLst>
          </p:cNvPr>
          <p:cNvSpPr>
            <a:spLocks noChangeAspect="1"/>
          </p:cNvSpPr>
          <p:nvPr/>
        </p:nvSpPr>
        <p:spPr bwMode="auto">
          <a:xfrm>
            <a:off x="8093060" y="2264192"/>
            <a:ext cx="2088000" cy="2082171"/>
          </a:xfrm>
          <a:prstGeom prst="arc">
            <a:avLst>
              <a:gd name="adj1" fmla="val 14834767"/>
              <a:gd name="adj2" fmla="val 17567721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triangle" w="lg" len="lg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3DBE03-4057-2148-9159-337D7E2B5304}"/>
                  </a:ext>
                </a:extLst>
              </p:cNvPr>
              <p:cNvSpPr txBox="1"/>
              <p:nvPr/>
            </p:nvSpPr>
            <p:spPr>
              <a:xfrm>
                <a:off x="8640963" y="3534520"/>
                <a:ext cx="517193" cy="2752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3DBE03-4057-2148-9159-337D7E2B5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0963" y="3534520"/>
                <a:ext cx="517193" cy="275268"/>
              </a:xfrm>
              <a:prstGeom prst="rect">
                <a:avLst/>
              </a:prstGeom>
              <a:blipFill>
                <a:blip r:embed="rId13"/>
                <a:stretch>
                  <a:fillRect r="-4878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 Box 14">
            <a:extLst>
              <a:ext uri="{FF2B5EF4-FFF2-40B4-BE49-F238E27FC236}">
                <a16:creationId xmlns:a16="http://schemas.microsoft.com/office/drawing/2014/main" id="{AC305D94-ABC7-8A43-B83C-81B734F4C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8419" y="3113862"/>
            <a:ext cx="720001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4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BEB08A93-37EE-5F4A-9FCA-0574F4B8EBE6}"/>
              </a:ext>
            </a:extLst>
          </p:cNvPr>
          <p:cNvSpPr>
            <a:spLocks noChangeAspect="1"/>
          </p:cNvSpPr>
          <p:nvPr/>
        </p:nvSpPr>
        <p:spPr bwMode="auto">
          <a:xfrm>
            <a:off x="8466740" y="2654103"/>
            <a:ext cx="1332000" cy="1328282"/>
          </a:xfrm>
          <a:prstGeom prst="arc">
            <a:avLst>
              <a:gd name="adj1" fmla="val 520843"/>
              <a:gd name="adj2" fmla="val 21304357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oval" w="lg" len="lg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129D5DF-CF7C-954F-AC60-DA1ABA42A9BA}"/>
                  </a:ext>
                </a:extLst>
              </p:cNvPr>
              <p:cNvSpPr txBox="1"/>
              <p:nvPr/>
            </p:nvSpPr>
            <p:spPr>
              <a:xfrm>
                <a:off x="7608352" y="2284418"/>
                <a:ext cx="39876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6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129D5DF-CF7C-954F-AC60-DA1ABA42A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352" y="2284418"/>
                <a:ext cx="398764" cy="246221"/>
              </a:xfrm>
              <a:prstGeom prst="rect">
                <a:avLst/>
              </a:prstGeom>
              <a:blipFill>
                <a:blip r:embed="rId14"/>
                <a:stretch>
                  <a:fillRect l="-6250" r="-9375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06347BB-9684-084D-AEF5-DF800955F59B}"/>
                  </a:ext>
                </a:extLst>
              </p:cNvPr>
              <p:cNvSpPr txBox="1"/>
              <p:nvPr/>
            </p:nvSpPr>
            <p:spPr>
              <a:xfrm>
                <a:off x="9083561" y="1705424"/>
                <a:ext cx="39876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6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06347BB-9684-084D-AEF5-DF800955F5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3561" y="1705424"/>
                <a:ext cx="398764" cy="246221"/>
              </a:xfrm>
              <a:prstGeom prst="rect">
                <a:avLst/>
              </a:prstGeom>
              <a:blipFill>
                <a:blip r:embed="rId15"/>
                <a:stretch>
                  <a:fillRect l="-6250" r="-9375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34D2760-E30B-7144-ABEE-740F63DB12CF}"/>
                  </a:ext>
                </a:extLst>
              </p:cNvPr>
              <p:cNvSpPr txBox="1"/>
              <p:nvPr/>
            </p:nvSpPr>
            <p:spPr>
              <a:xfrm>
                <a:off x="10366261" y="2300176"/>
                <a:ext cx="39876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6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34D2760-E30B-7144-ABEE-740F63DB12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6261" y="2300176"/>
                <a:ext cx="398764" cy="246221"/>
              </a:xfrm>
              <a:prstGeom prst="rect">
                <a:avLst/>
              </a:prstGeom>
              <a:blipFill>
                <a:blip r:embed="rId16"/>
                <a:stretch>
                  <a:fillRect l="-3125" r="-1250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32593CF-1820-724F-92D7-7F5FCA63C29E}"/>
                  </a:ext>
                </a:extLst>
              </p:cNvPr>
              <p:cNvSpPr txBox="1"/>
              <p:nvPr/>
            </p:nvSpPr>
            <p:spPr>
              <a:xfrm>
                <a:off x="8079250" y="4297867"/>
                <a:ext cx="51257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6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32593CF-1820-724F-92D7-7F5FCA63C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9250" y="4297867"/>
                <a:ext cx="512576" cy="246221"/>
              </a:xfrm>
              <a:prstGeom prst="rect">
                <a:avLst/>
              </a:prstGeom>
              <a:blipFill>
                <a:blip r:embed="rId17"/>
                <a:stretch>
                  <a:fillRect l="-9756" r="-7317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C1C510E-5883-E247-9645-A98FBD36460F}"/>
                  </a:ext>
                </a:extLst>
              </p:cNvPr>
              <p:cNvSpPr txBox="1"/>
              <p:nvPr/>
            </p:nvSpPr>
            <p:spPr>
              <a:xfrm>
                <a:off x="8945226" y="1960068"/>
                <a:ext cx="507062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C1C510E-5883-E247-9645-A98FBD3646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5226" y="1960068"/>
                <a:ext cx="507062" cy="269561"/>
              </a:xfrm>
              <a:prstGeom prst="rect">
                <a:avLst/>
              </a:prstGeom>
              <a:blipFill>
                <a:blip r:embed="rId18"/>
                <a:stretch>
                  <a:fillRect l="-9756" r="-7317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699BEFE-DD88-EF44-8386-58D9B7CDA0F9}"/>
                  </a:ext>
                </a:extLst>
              </p:cNvPr>
              <p:cNvSpPr txBox="1"/>
              <p:nvPr/>
            </p:nvSpPr>
            <p:spPr>
              <a:xfrm>
                <a:off x="10057638" y="2562293"/>
                <a:ext cx="507062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699BEFE-DD88-EF44-8386-58D9B7CDA0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7638" y="2562293"/>
                <a:ext cx="507062" cy="269561"/>
              </a:xfrm>
              <a:prstGeom prst="rect">
                <a:avLst/>
              </a:prstGeom>
              <a:blipFill>
                <a:blip r:embed="rId19"/>
                <a:stretch>
                  <a:fillRect l="-10000" r="-1000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6934FB0-C7FD-5344-BDB1-98D444C7F841}"/>
                  </a:ext>
                </a:extLst>
              </p:cNvPr>
              <p:cNvSpPr txBox="1"/>
              <p:nvPr/>
            </p:nvSpPr>
            <p:spPr>
              <a:xfrm>
                <a:off x="8881422" y="4399561"/>
                <a:ext cx="630494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6934FB0-C7FD-5344-BDB1-98D444C7F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1422" y="4399561"/>
                <a:ext cx="630494" cy="269561"/>
              </a:xfrm>
              <a:prstGeom prst="rect">
                <a:avLst/>
              </a:prstGeom>
              <a:blipFill>
                <a:blip r:embed="rId20"/>
                <a:stretch>
                  <a:fillRect l="-6000" r="-8000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33F5F04-222E-554B-9EEF-B7D9560D5D8A}"/>
                  </a:ext>
                </a:extLst>
              </p:cNvPr>
              <p:cNvSpPr txBox="1"/>
              <p:nvPr/>
            </p:nvSpPr>
            <p:spPr>
              <a:xfrm>
                <a:off x="9083561" y="3183804"/>
                <a:ext cx="630494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33F5F04-222E-554B-9EEF-B7D9560D5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3561" y="3183804"/>
                <a:ext cx="630494" cy="269561"/>
              </a:xfrm>
              <a:prstGeom prst="rect">
                <a:avLst/>
              </a:prstGeom>
              <a:blipFill>
                <a:blip r:embed="rId21"/>
                <a:stretch>
                  <a:fillRect l="-7843" r="-3922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8A8512E9-A600-6B42-B5EC-41CEC8B576FE}"/>
              </a:ext>
            </a:extLst>
          </p:cNvPr>
          <p:cNvGrpSpPr/>
          <p:nvPr/>
        </p:nvGrpSpPr>
        <p:grpSpPr>
          <a:xfrm>
            <a:off x="6943338" y="3507735"/>
            <a:ext cx="984809" cy="276999"/>
            <a:chOff x="6943338" y="3507735"/>
            <a:chExt cx="984809" cy="276999"/>
          </a:xfrm>
        </p:grpSpPr>
        <p:sp>
          <p:nvSpPr>
            <p:cNvPr id="67" name="Right Arrow 66">
              <a:extLst>
                <a:ext uri="{FF2B5EF4-FFF2-40B4-BE49-F238E27FC236}">
                  <a16:creationId xmlns:a16="http://schemas.microsoft.com/office/drawing/2014/main" id="{BA339C3A-A38B-B441-8C3F-0B50CC910466}"/>
                </a:ext>
              </a:extLst>
            </p:cNvPr>
            <p:cNvSpPr/>
            <p:nvPr/>
          </p:nvSpPr>
          <p:spPr bwMode="auto">
            <a:xfrm>
              <a:off x="7280147" y="3509592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930A152-E309-8E44-A316-F23B064D81BE}"/>
                    </a:ext>
                  </a:extLst>
                </p:cNvPr>
                <p:cNvSpPr txBox="1"/>
                <p:nvPr/>
              </p:nvSpPr>
              <p:spPr>
                <a:xfrm>
                  <a:off x="6943338" y="3507735"/>
                  <a:ext cx="2797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930A152-E309-8E44-A316-F23B064D81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3338" y="3507735"/>
                  <a:ext cx="279757" cy="276999"/>
                </a:xfrm>
                <a:prstGeom prst="rect">
                  <a:avLst/>
                </a:prstGeom>
                <a:blipFill>
                  <a:blip r:embed="rId22"/>
                  <a:stretch>
                    <a:fillRect l="-17391" r="-4348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C09A08E-C11E-9A47-B445-0FE72F901895}"/>
              </a:ext>
            </a:extLst>
          </p:cNvPr>
          <p:cNvGrpSpPr/>
          <p:nvPr/>
        </p:nvGrpSpPr>
        <p:grpSpPr>
          <a:xfrm>
            <a:off x="8178425" y="1004686"/>
            <a:ext cx="1675780" cy="1080479"/>
            <a:chOff x="8178425" y="1004686"/>
            <a:chExt cx="1675780" cy="1080479"/>
          </a:xfrm>
        </p:grpSpPr>
        <p:sp>
          <p:nvSpPr>
            <p:cNvPr id="74" name="Right Arrow 73">
              <a:extLst>
                <a:ext uri="{FF2B5EF4-FFF2-40B4-BE49-F238E27FC236}">
                  <a16:creationId xmlns:a16="http://schemas.microsoft.com/office/drawing/2014/main" id="{796DEC37-E326-2448-A5B4-7F260FCF53FD}"/>
                </a:ext>
              </a:extLst>
            </p:cNvPr>
            <p:cNvSpPr/>
            <p:nvPr/>
          </p:nvSpPr>
          <p:spPr bwMode="auto">
            <a:xfrm rot="14393575">
              <a:off x="8337187" y="1635165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D1CFFC1-C1BD-954D-A2F0-B2A07AFE1BBC}"/>
                    </a:ext>
                  </a:extLst>
                </p:cNvPr>
                <p:cNvSpPr txBox="1"/>
                <p:nvPr/>
              </p:nvSpPr>
              <p:spPr>
                <a:xfrm>
                  <a:off x="8178425" y="1004686"/>
                  <a:ext cx="1675780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D1CFFC1-C1BD-954D-A2F0-B2A07AFE1B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78425" y="1004686"/>
                  <a:ext cx="1675780" cy="570413"/>
                </a:xfrm>
                <a:prstGeom prst="rect">
                  <a:avLst/>
                </a:prstGeom>
                <a:blipFill>
                  <a:blip r:embed="rId23"/>
                  <a:stretch>
                    <a:fillRect l="-3008" t="-2222" r="-2256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16D8D91-48B4-884F-BBE2-24EA7834EF2E}"/>
              </a:ext>
            </a:extLst>
          </p:cNvPr>
          <p:cNvGrpSpPr/>
          <p:nvPr/>
        </p:nvGrpSpPr>
        <p:grpSpPr>
          <a:xfrm>
            <a:off x="10000814" y="3523694"/>
            <a:ext cx="1794146" cy="848324"/>
            <a:chOff x="10000814" y="3523694"/>
            <a:chExt cx="1794146" cy="848324"/>
          </a:xfrm>
        </p:grpSpPr>
        <p:sp>
          <p:nvSpPr>
            <p:cNvPr id="72" name="Right Arrow 71">
              <a:extLst>
                <a:ext uri="{FF2B5EF4-FFF2-40B4-BE49-F238E27FC236}">
                  <a16:creationId xmlns:a16="http://schemas.microsoft.com/office/drawing/2014/main" id="{BAF68C8B-8655-1247-8BB4-96846580B6F5}"/>
                </a:ext>
              </a:extLst>
            </p:cNvPr>
            <p:cNvSpPr/>
            <p:nvPr/>
          </p:nvSpPr>
          <p:spPr bwMode="auto">
            <a:xfrm>
              <a:off x="10356637" y="3523694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C00431F7-898A-2D40-8D54-C6FD80C5B97B}"/>
                    </a:ext>
                  </a:extLst>
                </p:cNvPr>
                <p:cNvSpPr txBox="1"/>
                <p:nvPr/>
              </p:nvSpPr>
              <p:spPr>
                <a:xfrm>
                  <a:off x="10000814" y="3801605"/>
                  <a:ext cx="1794146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∠−270°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C00431F7-898A-2D40-8D54-C6FD80C5B9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0814" y="3801605"/>
                  <a:ext cx="1794146" cy="570413"/>
                </a:xfrm>
                <a:prstGeom prst="rect">
                  <a:avLst/>
                </a:prstGeom>
                <a:blipFill>
                  <a:blip r:embed="rId24"/>
                  <a:stretch>
                    <a:fillRect l="-2113" t="-2174" r="-2113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9CCABB0-87ED-4E44-8020-2C40FD3741F3}"/>
                  </a:ext>
                </a:extLst>
              </p:cNvPr>
              <p:cNvSpPr txBox="1"/>
              <p:nvPr/>
            </p:nvSpPr>
            <p:spPr>
              <a:xfrm>
                <a:off x="8238744" y="4754880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9CCABB0-87ED-4E44-8020-2C40FD3741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8744" y="4754880"/>
                <a:ext cx="3468687" cy="129508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13D80B9-06BA-8645-8C08-ABBEC40EA1B4}"/>
                  </a:ext>
                </a:extLst>
              </p:cNvPr>
              <p:cNvSpPr txBox="1"/>
              <p:nvPr/>
            </p:nvSpPr>
            <p:spPr>
              <a:xfrm>
                <a:off x="8238744" y="4754880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13D80B9-06BA-8645-8C08-ABBEC40EA1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8744" y="4754880"/>
                <a:ext cx="3468687" cy="129508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>
            <a:extLst>
              <a:ext uri="{FF2B5EF4-FFF2-40B4-BE49-F238E27FC236}">
                <a16:creationId xmlns:a16="http://schemas.microsoft.com/office/drawing/2014/main" id="{42672429-8B40-574F-B6F9-8A25C9EA13BA}"/>
              </a:ext>
            </a:extLst>
          </p:cNvPr>
          <p:cNvGrpSpPr/>
          <p:nvPr/>
        </p:nvGrpSpPr>
        <p:grpSpPr>
          <a:xfrm>
            <a:off x="10049947" y="1523345"/>
            <a:ext cx="591910" cy="927641"/>
            <a:chOff x="10049947" y="1523345"/>
            <a:chExt cx="591910" cy="927641"/>
          </a:xfrm>
        </p:grpSpPr>
        <p:sp>
          <p:nvSpPr>
            <p:cNvPr id="54" name="Right Arrow 53">
              <a:extLst>
                <a:ext uri="{FF2B5EF4-FFF2-40B4-BE49-F238E27FC236}">
                  <a16:creationId xmlns:a16="http://schemas.microsoft.com/office/drawing/2014/main" id="{4D282F9E-57DF-1B46-9F13-AA2D839B2BA7}"/>
                </a:ext>
              </a:extLst>
            </p:cNvPr>
            <p:cNvSpPr/>
            <p:nvPr/>
          </p:nvSpPr>
          <p:spPr bwMode="auto">
            <a:xfrm rot="7235554">
              <a:off x="9851947" y="2000986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86A61D4-65B5-3F4A-AB93-03682B0AC276}"/>
                    </a:ext>
                  </a:extLst>
                </p:cNvPr>
                <p:cNvSpPr txBox="1"/>
                <p:nvPr/>
              </p:nvSpPr>
              <p:spPr>
                <a:xfrm>
                  <a:off x="10356779" y="1523345"/>
                  <a:ext cx="2850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AC9F8C2-509F-B944-871B-52C7E840F2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56779" y="1523345"/>
                  <a:ext cx="285078" cy="276999"/>
                </a:xfrm>
                <a:prstGeom prst="rect">
                  <a:avLst/>
                </a:prstGeom>
                <a:blipFill>
                  <a:blip r:embed="rId27"/>
                  <a:stretch>
                    <a:fillRect l="-16667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68E0E03-C820-2446-8462-0FD39A53FD20}"/>
              </a:ext>
            </a:extLst>
          </p:cNvPr>
          <p:cNvGrpSpPr/>
          <p:nvPr/>
        </p:nvGrpSpPr>
        <p:grpSpPr>
          <a:xfrm>
            <a:off x="8178425" y="972369"/>
            <a:ext cx="1675780" cy="1112796"/>
            <a:chOff x="8178425" y="972369"/>
            <a:chExt cx="1675780" cy="1112796"/>
          </a:xfrm>
        </p:grpSpPr>
        <p:sp>
          <p:nvSpPr>
            <p:cNvPr id="57" name="Right Arrow 56">
              <a:extLst>
                <a:ext uri="{FF2B5EF4-FFF2-40B4-BE49-F238E27FC236}">
                  <a16:creationId xmlns:a16="http://schemas.microsoft.com/office/drawing/2014/main" id="{CDE848D7-B305-B141-A93C-71E5CBC18670}"/>
                </a:ext>
              </a:extLst>
            </p:cNvPr>
            <p:cNvSpPr/>
            <p:nvPr/>
          </p:nvSpPr>
          <p:spPr bwMode="auto">
            <a:xfrm rot="14393575">
              <a:off x="8337187" y="1635165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C19E8BAA-E0BA-E84F-874F-335784E5377E}"/>
                    </a:ext>
                  </a:extLst>
                </p:cNvPr>
                <p:cNvSpPr txBox="1"/>
                <p:nvPr/>
              </p:nvSpPr>
              <p:spPr>
                <a:xfrm>
                  <a:off x="8178425" y="972369"/>
                  <a:ext cx="1675780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D1CFFC1-C1BD-954D-A2F0-B2A07AFE1B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78425" y="972369"/>
                  <a:ext cx="1675780" cy="570413"/>
                </a:xfrm>
                <a:prstGeom prst="rect">
                  <a:avLst/>
                </a:prstGeom>
                <a:blipFill>
                  <a:blip r:embed="rId28"/>
                  <a:stretch>
                    <a:fillRect l="-3008" t="-2174" r="-2256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5C71B24-E2BF-4F4A-BB78-B64CB19CFFE6}"/>
              </a:ext>
            </a:extLst>
          </p:cNvPr>
          <p:cNvGrpSpPr/>
          <p:nvPr/>
        </p:nvGrpSpPr>
        <p:grpSpPr>
          <a:xfrm>
            <a:off x="10000814" y="3523694"/>
            <a:ext cx="1665904" cy="848324"/>
            <a:chOff x="10000814" y="3523694"/>
            <a:chExt cx="1665904" cy="848324"/>
          </a:xfrm>
        </p:grpSpPr>
        <p:sp>
          <p:nvSpPr>
            <p:cNvPr id="60" name="Right Arrow 59">
              <a:extLst>
                <a:ext uri="{FF2B5EF4-FFF2-40B4-BE49-F238E27FC236}">
                  <a16:creationId xmlns:a16="http://schemas.microsoft.com/office/drawing/2014/main" id="{10A335D7-74AF-AA4E-B7A5-B636AD6E093F}"/>
                </a:ext>
              </a:extLst>
            </p:cNvPr>
            <p:cNvSpPr/>
            <p:nvPr/>
          </p:nvSpPr>
          <p:spPr bwMode="auto">
            <a:xfrm>
              <a:off x="10356637" y="3523694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2427FDD0-2489-534B-ABAB-A450250EF94D}"/>
                    </a:ext>
                  </a:extLst>
                </p:cNvPr>
                <p:cNvSpPr txBox="1"/>
                <p:nvPr/>
              </p:nvSpPr>
              <p:spPr>
                <a:xfrm>
                  <a:off x="10000814" y="3801605"/>
                  <a:ext cx="1665904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C00431F7-898A-2D40-8D54-C6FD80C5B9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0814" y="3801605"/>
                  <a:ext cx="1665904" cy="570413"/>
                </a:xfrm>
                <a:prstGeom prst="rect">
                  <a:avLst/>
                </a:prstGeom>
                <a:blipFill>
                  <a:blip r:embed="rId29"/>
                  <a:stretch>
                    <a:fillRect l="-2273" t="-2174" r="-2273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10F3C55-7311-9446-B465-A307276CC082}"/>
                  </a:ext>
                </a:extLst>
              </p:cNvPr>
              <p:cNvSpPr txBox="1"/>
              <p:nvPr/>
            </p:nvSpPr>
            <p:spPr>
              <a:xfrm>
                <a:off x="8237217" y="4755103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10F3C55-7311-9446-B465-A307276CC0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7217" y="4755103"/>
                <a:ext cx="3468687" cy="1295080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>
            <a:extLst>
              <a:ext uri="{FF2B5EF4-FFF2-40B4-BE49-F238E27FC236}">
                <a16:creationId xmlns:a16="http://schemas.microsoft.com/office/drawing/2014/main" id="{5A22CD77-0087-3F4F-A958-E02D7227ACB5}"/>
              </a:ext>
            </a:extLst>
          </p:cNvPr>
          <p:cNvGrpSpPr/>
          <p:nvPr/>
        </p:nvGrpSpPr>
        <p:grpSpPr>
          <a:xfrm>
            <a:off x="6943338" y="3507735"/>
            <a:ext cx="984809" cy="276999"/>
            <a:chOff x="6943338" y="3507735"/>
            <a:chExt cx="984809" cy="276999"/>
          </a:xfrm>
        </p:grpSpPr>
        <p:sp>
          <p:nvSpPr>
            <p:cNvPr id="65" name="Right Arrow 64">
              <a:extLst>
                <a:ext uri="{FF2B5EF4-FFF2-40B4-BE49-F238E27FC236}">
                  <a16:creationId xmlns:a16="http://schemas.microsoft.com/office/drawing/2014/main" id="{E6EE3EBC-2611-BB48-A4AA-7423E42AA689}"/>
                </a:ext>
              </a:extLst>
            </p:cNvPr>
            <p:cNvSpPr/>
            <p:nvPr/>
          </p:nvSpPr>
          <p:spPr bwMode="auto">
            <a:xfrm>
              <a:off x="7280147" y="3509592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E865B1FD-EE6E-7E45-9FF8-FD5061A7DA25}"/>
                    </a:ext>
                  </a:extLst>
                </p:cNvPr>
                <p:cNvSpPr txBox="1"/>
                <p:nvPr/>
              </p:nvSpPr>
              <p:spPr>
                <a:xfrm>
                  <a:off x="6943338" y="3507735"/>
                  <a:ext cx="28969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930A152-E309-8E44-A316-F23B064D81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3338" y="3507735"/>
                  <a:ext cx="289695" cy="276999"/>
                </a:xfrm>
                <a:prstGeom prst="rect">
                  <a:avLst/>
                </a:prstGeom>
                <a:blipFill>
                  <a:blip r:embed="rId31"/>
                  <a:stretch>
                    <a:fillRect l="-16667" r="-41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343FE5B-A0E1-8141-B82E-711787FBED7C}"/>
              </a:ext>
            </a:extLst>
          </p:cNvPr>
          <p:cNvGrpSpPr/>
          <p:nvPr/>
        </p:nvGrpSpPr>
        <p:grpSpPr>
          <a:xfrm>
            <a:off x="10049947" y="1523345"/>
            <a:ext cx="612428" cy="927641"/>
            <a:chOff x="10049947" y="1523345"/>
            <a:chExt cx="612428" cy="927641"/>
          </a:xfrm>
        </p:grpSpPr>
        <p:sp>
          <p:nvSpPr>
            <p:cNvPr id="69" name="Right Arrow 68">
              <a:extLst>
                <a:ext uri="{FF2B5EF4-FFF2-40B4-BE49-F238E27FC236}">
                  <a16:creationId xmlns:a16="http://schemas.microsoft.com/office/drawing/2014/main" id="{A36F9947-0FAD-864A-B5AA-637F7AA11640}"/>
                </a:ext>
              </a:extLst>
            </p:cNvPr>
            <p:cNvSpPr/>
            <p:nvPr/>
          </p:nvSpPr>
          <p:spPr bwMode="auto">
            <a:xfrm rot="7235554">
              <a:off x="9851947" y="2000986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CF729F91-1C89-8E49-939A-401B706126F0}"/>
                    </a:ext>
                  </a:extLst>
                </p:cNvPr>
                <p:cNvSpPr txBox="1"/>
                <p:nvPr/>
              </p:nvSpPr>
              <p:spPr>
                <a:xfrm>
                  <a:off x="10356779" y="1523345"/>
                  <a:ext cx="3055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AC9F8C2-509F-B944-871B-52C7E840F2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56779" y="1523345"/>
                  <a:ext cx="305596" cy="276999"/>
                </a:xfrm>
                <a:prstGeom prst="rect">
                  <a:avLst/>
                </a:prstGeom>
                <a:blipFill>
                  <a:blip r:embed="rId32"/>
                  <a:stretch>
                    <a:fillRect l="-16000" r="-4000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1341D26-E7C4-7747-B774-8B5A2F7A5DDE}"/>
              </a:ext>
            </a:extLst>
          </p:cNvPr>
          <p:cNvGrpSpPr/>
          <p:nvPr/>
        </p:nvGrpSpPr>
        <p:grpSpPr>
          <a:xfrm>
            <a:off x="8062868" y="1004836"/>
            <a:ext cx="2176109" cy="1080329"/>
            <a:chOff x="8062868" y="1004836"/>
            <a:chExt cx="2176109" cy="1080329"/>
          </a:xfrm>
        </p:grpSpPr>
        <p:sp>
          <p:nvSpPr>
            <p:cNvPr id="73" name="Right Arrow 72">
              <a:extLst>
                <a:ext uri="{FF2B5EF4-FFF2-40B4-BE49-F238E27FC236}">
                  <a16:creationId xmlns:a16="http://schemas.microsoft.com/office/drawing/2014/main" id="{718AA952-BC97-5D49-ADF7-AFB8C826E32B}"/>
                </a:ext>
              </a:extLst>
            </p:cNvPr>
            <p:cNvSpPr/>
            <p:nvPr/>
          </p:nvSpPr>
          <p:spPr bwMode="auto">
            <a:xfrm rot="14393575">
              <a:off x="8337187" y="1635165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6F8BFC3F-71E4-F74E-8153-9C27DBBDE876}"/>
                    </a:ext>
                  </a:extLst>
                </p:cNvPr>
                <p:cNvSpPr txBox="1"/>
                <p:nvPr/>
              </p:nvSpPr>
              <p:spPr>
                <a:xfrm>
                  <a:off x="8062868" y="1004836"/>
                  <a:ext cx="2176109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D1CFFC1-C1BD-954D-A2F0-B2A07AFE1B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2868" y="1004836"/>
                  <a:ext cx="2176109" cy="570413"/>
                </a:xfrm>
                <a:prstGeom prst="rect">
                  <a:avLst/>
                </a:prstGeom>
                <a:blipFill>
                  <a:blip r:embed="rId33"/>
                  <a:stretch>
                    <a:fillRect l="-1163" t="-2222" r="-581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CD3B4C2-E944-AA44-9E4B-B55A3FEF88AF}"/>
              </a:ext>
            </a:extLst>
          </p:cNvPr>
          <p:cNvGrpSpPr/>
          <p:nvPr/>
        </p:nvGrpSpPr>
        <p:grpSpPr>
          <a:xfrm>
            <a:off x="10000814" y="3523694"/>
            <a:ext cx="2206245" cy="848324"/>
            <a:chOff x="10000814" y="3523694"/>
            <a:chExt cx="2206245" cy="848324"/>
          </a:xfrm>
        </p:grpSpPr>
        <p:sp>
          <p:nvSpPr>
            <p:cNvPr id="77" name="Right Arrow 76">
              <a:extLst>
                <a:ext uri="{FF2B5EF4-FFF2-40B4-BE49-F238E27FC236}">
                  <a16:creationId xmlns:a16="http://schemas.microsoft.com/office/drawing/2014/main" id="{C3BA10BD-DAAA-1E4E-8D9A-79F5E8683463}"/>
                </a:ext>
              </a:extLst>
            </p:cNvPr>
            <p:cNvSpPr/>
            <p:nvPr/>
          </p:nvSpPr>
          <p:spPr bwMode="auto">
            <a:xfrm>
              <a:off x="10356637" y="3523694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897C638-2810-4243-AAF3-B480D0679F50}"/>
                    </a:ext>
                  </a:extLst>
                </p:cNvPr>
                <p:cNvSpPr txBox="1"/>
                <p:nvPr/>
              </p:nvSpPr>
              <p:spPr>
                <a:xfrm>
                  <a:off x="10000814" y="3801605"/>
                  <a:ext cx="2206245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C00431F7-898A-2D40-8D54-C6FD80C5B9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0814" y="3801605"/>
                  <a:ext cx="2206245" cy="570413"/>
                </a:xfrm>
                <a:prstGeom prst="rect">
                  <a:avLst/>
                </a:prstGeom>
                <a:blipFill>
                  <a:blip r:embed="rId34"/>
                  <a:stretch>
                    <a:fillRect l="-575" t="-2174" r="-575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9D67096-9BFB-CFC0-9AE2-B76B4FF3FFAB}"/>
              </a:ext>
            </a:extLst>
          </p:cNvPr>
          <p:cNvSpPr/>
          <p:nvPr/>
        </p:nvSpPr>
        <p:spPr bwMode="auto">
          <a:xfrm>
            <a:off x="5989940" y="6075935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II.2.8.1.7.1,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870/871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06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3" grpId="1" animBg="1"/>
      <p:bldP spid="83" grpId="2" animBg="1"/>
      <p:bldP spid="35" grpId="0"/>
      <p:bldP spid="48" grpId="0" animBg="1"/>
      <p:bldP spid="50" grpId="0" animBg="1"/>
      <p:bldP spid="50" grpId="1" animBg="1"/>
      <p:bldP spid="62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767E7A-2556-B945-88CF-977B1CAD3B2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9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Hybrid Coupler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767E7A-2556-B945-88CF-977B1CAD3B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A148CB-682E-D347-8846-BA097CEBE2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1802" y="1086296"/>
                <a:ext cx="6684123" cy="5107865"/>
              </a:xfrm>
            </p:spPr>
            <p:txBody>
              <a:bodyPr/>
              <a:lstStyle/>
              <a:p>
                <a:r>
                  <a:rPr lang="en-US" dirty="0"/>
                  <a:t>The branch-line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/>
                  <a:t> 4-port coupler is a </a:t>
                </a:r>
                <a:br>
                  <a:rPr lang="en-US" dirty="0"/>
                </a:br>
                <a:r>
                  <a:rPr lang="en-US" dirty="0"/>
                  <a:t>so-called </a:t>
                </a:r>
                <a:r>
                  <a:rPr lang="en-US" dirty="0">
                    <a:solidFill>
                      <a:srgbClr val="FF0000"/>
                    </a:solidFill>
                  </a:rPr>
                  <a:t>“quadrature-hybrid”</a:t>
                </a:r>
              </a:p>
              <a:p>
                <a:pPr lvl="1"/>
                <a:r>
                  <a:rPr lang="en-US" dirty="0"/>
                  <a:t>Lossless coupler with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/>
                  <a:t> coupling losses</a:t>
                </a:r>
              </a:p>
              <a:p>
                <a:pPr lvl="1"/>
                <a:r>
                  <a:rPr lang="en-US" dirty="0">
                    <a:solidFill>
                      <a:srgbClr val="0000FF"/>
                    </a:solidFill>
                  </a:rPr>
                  <a:t>Ports 1 – 4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0000FF"/>
                    </a:solidFill>
                  </a:rPr>
                  <a:t>ports 2 – 3 </a:t>
                </a:r>
                <a:r>
                  <a:rPr lang="en-US" dirty="0"/>
                  <a:t>are isolated</a:t>
                </a:r>
              </a:p>
              <a:p>
                <a:pPr lvl="1"/>
                <a:r>
                  <a:rPr lang="en-US" dirty="0"/>
                  <a:t>Can be used as signal splitter or for</a:t>
                </a:r>
                <a:br>
                  <a:rPr lang="en-US" dirty="0"/>
                </a:br>
                <a:r>
                  <a:rPr lang="en-US" dirty="0"/>
                  <a:t>signal arithmetic's</a:t>
                </a:r>
              </a:p>
              <a:p>
                <a:pPr lvl="2"/>
                <a:r>
                  <a:rPr lang="en-US" dirty="0"/>
                  <a:t>Single signal into port 1:</a:t>
                </a:r>
              </a:p>
              <a:p>
                <a:pPr lvl="3"/>
                <a:r>
                  <a:rPr lang="en-US" dirty="0"/>
                  <a:t>power splitter: signal out port 2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) and port 3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3"/>
                <a:r>
                  <a:rPr lang="en-US" dirty="0"/>
                  <a:t>Relative phase between output signals is always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,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output signal are in “quadrature”</a:t>
                </a:r>
              </a:p>
              <a:p>
                <a:pPr lvl="2"/>
                <a:r>
                  <a:rPr lang="en-US" dirty="0"/>
                  <a:t>Signal arithmetic with in-phase signals into port 1 and 4:</a:t>
                </a:r>
              </a:p>
              <a:p>
                <a:pPr lvl="3"/>
                <a:r>
                  <a:rPr lang="en-US" dirty="0"/>
                  <a:t>Amplitude ratio to phase difference converter: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)∝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Matched, reciprocal, symmetric and lossless</a:t>
                </a:r>
              </a:p>
              <a:p>
                <a:pPr lvl="1"/>
                <a:r>
                  <a:rPr lang="en-US" dirty="0"/>
                  <a:t>Planar </a:t>
                </a:r>
                <a:r>
                  <a:rPr lang="en-US" dirty="0" err="1"/>
                  <a:t>stripline</a:t>
                </a:r>
                <a:r>
                  <a:rPr lang="en-US" dirty="0"/>
                  <a:t> or micro-strip technology</a:t>
                </a:r>
              </a:p>
              <a:p>
                <a:pPr lvl="1"/>
                <a:r>
                  <a:rPr lang="en-US" dirty="0"/>
                  <a:t>Utilized in in-phase / quadrature-phase I-Q </a:t>
                </a:r>
                <a:br>
                  <a:rPr lang="en-US" dirty="0"/>
                </a:br>
                <a:r>
                  <a:rPr lang="en-US" dirty="0"/>
                  <a:t>RF signal processing applications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A148CB-682E-D347-8846-BA097CEBE2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1802" y="1086296"/>
                <a:ext cx="6684123" cy="5107865"/>
              </a:xfrm>
              <a:blipFill>
                <a:blip r:embed="rId3"/>
                <a:stretch>
                  <a:fillRect l="-1328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A5A1A0F5-2B81-624D-9534-F494A878A1BE}"/>
              </a:ext>
            </a:extLst>
          </p:cNvPr>
          <p:cNvSpPr/>
          <p:nvPr/>
        </p:nvSpPr>
        <p:spPr bwMode="auto">
          <a:xfrm>
            <a:off x="7478580" y="1931205"/>
            <a:ext cx="3600000" cy="2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F67613E-4C4E-AF46-B679-4FC65F809CA6}"/>
                  </a:ext>
                </a:extLst>
              </p:cNvPr>
              <p:cNvSpPr txBox="1"/>
              <p:nvPr/>
            </p:nvSpPr>
            <p:spPr>
              <a:xfrm>
                <a:off x="10735047" y="1928138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F67613E-4C4E-AF46-B679-4FC65F809C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5047" y="1928138"/>
                <a:ext cx="268599" cy="246221"/>
              </a:xfrm>
              <a:prstGeom prst="rect">
                <a:avLst/>
              </a:prstGeom>
              <a:blipFill>
                <a:blip r:embed="rId4"/>
                <a:stretch>
                  <a:fillRect l="-18182" r="-4545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14">
            <a:extLst>
              <a:ext uri="{FF2B5EF4-FFF2-40B4-BE49-F238E27FC236}">
                <a16:creationId xmlns:a16="http://schemas.microsoft.com/office/drawing/2014/main" id="{298FCC96-1A23-FC47-B774-1C5D28FC7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0197" y="1899249"/>
            <a:ext cx="720001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2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4C1FB8-510B-1642-A33B-E38BA7414777}"/>
              </a:ext>
            </a:extLst>
          </p:cNvPr>
          <p:cNvSpPr/>
          <p:nvPr/>
        </p:nvSpPr>
        <p:spPr bwMode="auto">
          <a:xfrm>
            <a:off x="7500370" y="3668239"/>
            <a:ext cx="3600000" cy="2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0DB68D-9793-FC48-839C-2BE6026CB704}"/>
              </a:ext>
            </a:extLst>
          </p:cNvPr>
          <p:cNvSpPr/>
          <p:nvPr/>
        </p:nvSpPr>
        <p:spPr bwMode="auto">
          <a:xfrm>
            <a:off x="8457429" y="1889003"/>
            <a:ext cx="1800000" cy="360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2CC890-7C61-404D-A58D-C247505CAE1F}"/>
              </a:ext>
            </a:extLst>
          </p:cNvPr>
          <p:cNvSpPr/>
          <p:nvPr/>
        </p:nvSpPr>
        <p:spPr bwMode="auto">
          <a:xfrm>
            <a:off x="8463301" y="3614239"/>
            <a:ext cx="1800000" cy="360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A329FE-13D5-7647-B9EA-429B8F6D5238}"/>
              </a:ext>
            </a:extLst>
          </p:cNvPr>
          <p:cNvSpPr/>
          <p:nvPr/>
        </p:nvSpPr>
        <p:spPr bwMode="auto">
          <a:xfrm rot="5400000">
            <a:off x="7557429" y="2836671"/>
            <a:ext cx="1800000" cy="2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61EDB7-C862-CB40-A9DC-5C8617976F2C}"/>
              </a:ext>
            </a:extLst>
          </p:cNvPr>
          <p:cNvSpPr/>
          <p:nvPr/>
        </p:nvSpPr>
        <p:spPr bwMode="auto">
          <a:xfrm rot="5400000">
            <a:off x="9357429" y="2842199"/>
            <a:ext cx="1800000" cy="2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D247EA-101B-9E42-A647-6AC7B9C6D27D}"/>
                  </a:ext>
                </a:extLst>
              </p:cNvPr>
              <p:cNvSpPr txBox="1"/>
              <p:nvPr/>
            </p:nvSpPr>
            <p:spPr>
              <a:xfrm>
                <a:off x="7598257" y="1928139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D247EA-101B-9E42-A647-6AC7B9C6D2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257" y="1928139"/>
                <a:ext cx="268599" cy="246221"/>
              </a:xfrm>
              <a:prstGeom prst="rect">
                <a:avLst/>
              </a:prstGeom>
              <a:blipFill>
                <a:blip r:embed="rId4"/>
                <a:stretch>
                  <a:fillRect l="-18182" r="-4545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CAEEEA4-5896-3141-BD65-64CC998978CF}"/>
                  </a:ext>
                </a:extLst>
              </p:cNvPr>
              <p:cNvSpPr txBox="1"/>
              <p:nvPr/>
            </p:nvSpPr>
            <p:spPr>
              <a:xfrm>
                <a:off x="10735047" y="3661842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CAEEEA4-5896-3141-BD65-64CC998978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5047" y="3661842"/>
                <a:ext cx="268599" cy="246221"/>
              </a:xfrm>
              <a:prstGeom prst="rect">
                <a:avLst/>
              </a:prstGeom>
              <a:blipFill>
                <a:blip r:embed="rId5"/>
                <a:stretch>
                  <a:fillRect l="-18182" r="-454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5D15300-0132-5741-BBF6-BADD8A65C40F}"/>
                  </a:ext>
                </a:extLst>
              </p:cNvPr>
              <p:cNvSpPr txBox="1"/>
              <p:nvPr/>
            </p:nvSpPr>
            <p:spPr>
              <a:xfrm>
                <a:off x="7598257" y="3661843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5D15300-0132-5741-BBF6-BADD8A65C4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257" y="3661843"/>
                <a:ext cx="268599" cy="246221"/>
              </a:xfrm>
              <a:prstGeom prst="rect">
                <a:avLst/>
              </a:prstGeom>
              <a:blipFill>
                <a:blip r:embed="rId5"/>
                <a:stretch>
                  <a:fillRect l="-18182" r="-454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C2403A5-BAFE-C143-AAE7-14217C6A2A27}"/>
                  </a:ext>
                </a:extLst>
              </p:cNvPr>
              <p:cNvSpPr txBox="1"/>
              <p:nvPr/>
            </p:nvSpPr>
            <p:spPr>
              <a:xfrm>
                <a:off x="8331429" y="2748612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C2403A5-BAFE-C143-AAE7-14217C6A2A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1429" y="2748612"/>
                <a:ext cx="268599" cy="246221"/>
              </a:xfrm>
              <a:prstGeom prst="rect">
                <a:avLst/>
              </a:prstGeom>
              <a:blipFill>
                <a:blip r:embed="rId6"/>
                <a:stretch>
                  <a:fillRect l="-18182" r="-454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8718475-12CB-F744-B49B-E18DD7295534}"/>
                  </a:ext>
                </a:extLst>
              </p:cNvPr>
              <p:cNvSpPr txBox="1"/>
              <p:nvPr/>
            </p:nvSpPr>
            <p:spPr>
              <a:xfrm>
                <a:off x="10131429" y="2750017"/>
                <a:ext cx="2685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8718475-12CB-F744-B49B-E18DD7295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1429" y="2750017"/>
                <a:ext cx="268599" cy="246221"/>
              </a:xfrm>
              <a:prstGeom prst="rect">
                <a:avLst/>
              </a:prstGeom>
              <a:blipFill>
                <a:blip r:embed="rId7"/>
                <a:stretch>
                  <a:fillRect l="-13636" r="-9091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8A91F38-7D5A-704F-B7C1-F8169F08B6B1}"/>
                  </a:ext>
                </a:extLst>
              </p:cNvPr>
              <p:cNvSpPr txBox="1"/>
              <p:nvPr/>
            </p:nvSpPr>
            <p:spPr>
              <a:xfrm>
                <a:off x="9056638" y="1907937"/>
                <a:ext cx="618182" cy="2752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8A91F38-7D5A-704F-B7C1-F8169F08B6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6638" y="1907937"/>
                <a:ext cx="618182" cy="275268"/>
              </a:xfrm>
              <a:prstGeom prst="rect">
                <a:avLst/>
              </a:prstGeom>
              <a:blipFill>
                <a:blip r:embed="rId8"/>
                <a:stretch>
                  <a:fillRect l="-8163" r="-8163" b="-3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2C94FE6-8DD6-0748-A539-1CF4B8BECD19}"/>
                  </a:ext>
                </a:extLst>
              </p:cNvPr>
              <p:cNvSpPr txBox="1"/>
              <p:nvPr/>
            </p:nvSpPr>
            <p:spPr>
              <a:xfrm>
                <a:off x="9048338" y="3639201"/>
                <a:ext cx="618182" cy="2752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2C94FE6-8DD6-0748-A539-1CF4B8BEC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338" y="3639201"/>
                <a:ext cx="618182" cy="275268"/>
              </a:xfrm>
              <a:prstGeom prst="rect">
                <a:avLst/>
              </a:prstGeom>
              <a:blipFill>
                <a:blip r:embed="rId9"/>
                <a:stretch>
                  <a:fillRect l="-8000" r="-6000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 Box 14">
            <a:extLst>
              <a:ext uri="{FF2B5EF4-FFF2-40B4-BE49-F238E27FC236}">
                <a16:creationId xmlns:a16="http://schemas.microsoft.com/office/drawing/2014/main" id="{22BA63E6-CB4D-C942-9C8F-3119D36C5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3322" y="1899249"/>
            <a:ext cx="720001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1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0" name="Text Box 14">
            <a:extLst>
              <a:ext uri="{FF2B5EF4-FFF2-40B4-BE49-F238E27FC236}">
                <a16:creationId xmlns:a16="http://schemas.microsoft.com/office/drawing/2014/main" id="{039B25CB-8142-C347-875E-CD81BC1E8B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2320" y="3639201"/>
            <a:ext cx="720001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4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1" name="Text Box 14">
            <a:extLst>
              <a:ext uri="{FF2B5EF4-FFF2-40B4-BE49-F238E27FC236}">
                <a16:creationId xmlns:a16="http://schemas.microsoft.com/office/drawing/2014/main" id="{260F7346-E15A-D848-82C4-A518C9D43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81014" y="3636283"/>
            <a:ext cx="720001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3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49718C4-C029-F540-8A7E-4DC8B967ED6E}"/>
              </a:ext>
            </a:extLst>
          </p:cNvPr>
          <p:cNvCxnSpPr>
            <a:cxnSpLocks/>
          </p:cNvCxnSpPr>
          <p:nvPr/>
        </p:nvCxnSpPr>
        <p:spPr bwMode="auto">
          <a:xfrm>
            <a:off x="8583429" y="2507280"/>
            <a:ext cx="1548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C8BD85E-B291-0C42-A3FC-CE9774E7B79D}"/>
                  </a:ext>
                </a:extLst>
              </p:cNvPr>
              <p:cNvSpPr txBox="1"/>
              <p:nvPr/>
            </p:nvSpPr>
            <p:spPr>
              <a:xfrm>
                <a:off x="9187652" y="2521149"/>
                <a:ext cx="507062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C8BD85E-B291-0C42-A3FC-CE9774E7B7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7652" y="2521149"/>
                <a:ext cx="507062" cy="269561"/>
              </a:xfrm>
              <a:prstGeom prst="rect">
                <a:avLst/>
              </a:prstGeom>
              <a:blipFill>
                <a:blip r:embed="rId10"/>
                <a:stretch>
                  <a:fillRect l="-7317" r="-7317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6E23C54-5638-774F-9603-9A90D48C344F}"/>
              </a:ext>
            </a:extLst>
          </p:cNvPr>
          <p:cNvCxnSpPr>
            <a:cxnSpLocks/>
          </p:cNvCxnSpPr>
          <p:nvPr/>
        </p:nvCxnSpPr>
        <p:spPr bwMode="auto">
          <a:xfrm>
            <a:off x="9899949" y="2249003"/>
            <a:ext cx="0" cy="13652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ECE133D-BA5E-B64E-B80F-417F0F0F5376}"/>
                  </a:ext>
                </a:extLst>
              </p:cNvPr>
              <p:cNvSpPr txBox="1"/>
              <p:nvPr/>
            </p:nvSpPr>
            <p:spPr>
              <a:xfrm>
                <a:off x="9366659" y="2855721"/>
                <a:ext cx="507062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ECE133D-BA5E-B64E-B80F-417F0F0F5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6659" y="2855721"/>
                <a:ext cx="507062" cy="269561"/>
              </a:xfrm>
              <a:prstGeom prst="rect">
                <a:avLst/>
              </a:prstGeom>
              <a:blipFill>
                <a:blip r:embed="rId11"/>
                <a:stretch>
                  <a:fillRect l="-7317" r="-7317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8BD0EA5-B89A-3E43-A33A-CD2BF4135A5E}"/>
                  </a:ext>
                </a:extLst>
              </p:cNvPr>
              <p:cNvSpPr txBox="1"/>
              <p:nvPr/>
            </p:nvSpPr>
            <p:spPr>
              <a:xfrm>
                <a:off x="8727185" y="2525161"/>
                <a:ext cx="39876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6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8BD0EA5-B89A-3E43-A33A-CD2BF4135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7185" y="2525161"/>
                <a:ext cx="398764" cy="246221"/>
              </a:xfrm>
              <a:prstGeom prst="rect">
                <a:avLst/>
              </a:prstGeom>
              <a:blipFill>
                <a:blip r:embed="rId12"/>
                <a:stretch>
                  <a:fillRect l="-6250" r="-9375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173F2AC-33C1-7A45-8250-28137AC9E729}"/>
                  </a:ext>
                </a:extLst>
              </p:cNvPr>
              <p:cNvSpPr txBox="1"/>
              <p:nvPr/>
            </p:nvSpPr>
            <p:spPr>
              <a:xfrm>
                <a:off x="9467138" y="3161302"/>
                <a:ext cx="39876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6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173F2AC-33C1-7A45-8250-28137AC9E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7138" y="3161302"/>
                <a:ext cx="398764" cy="246221"/>
              </a:xfrm>
              <a:prstGeom prst="rect">
                <a:avLst/>
              </a:prstGeom>
              <a:blipFill>
                <a:blip r:embed="rId13"/>
                <a:stretch>
                  <a:fillRect l="-3125" r="-9375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212C385-28B2-BE42-8D2D-0EED00F7C657}"/>
                  </a:ext>
                </a:extLst>
              </p:cNvPr>
              <p:cNvSpPr txBox="1"/>
              <p:nvPr/>
            </p:nvSpPr>
            <p:spPr>
              <a:xfrm>
                <a:off x="6431424" y="4820951"/>
                <a:ext cx="3468687" cy="13438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212C385-28B2-BE42-8D2D-0EED00F7C6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424" y="4820951"/>
                <a:ext cx="3468687" cy="134387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B8C7EABB-4199-6640-8648-ABDBBC835D41}"/>
              </a:ext>
            </a:extLst>
          </p:cNvPr>
          <p:cNvGrpSpPr/>
          <p:nvPr/>
        </p:nvGrpSpPr>
        <p:grpSpPr>
          <a:xfrm>
            <a:off x="6862514" y="1568963"/>
            <a:ext cx="984809" cy="276999"/>
            <a:chOff x="6862514" y="1568963"/>
            <a:chExt cx="984809" cy="276999"/>
          </a:xfrm>
        </p:grpSpPr>
        <p:sp>
          <p:nvSpPr>
            <p:cNvPr id="34" name="Right Arrow 33">
              <a:extLst>
                <a:ext uri="{FF2B5EF4-FFF2-40B4-BE49-F238E27FC236}">
                  <a16:creationId xmlns:a16="http://schemas.microsoft.com/office/drawing/2014/main" id="{9FC84263-BFC7-7B47-9957-698FF37C1D7C}"/>
                </a:ext>
              </a:extLst>
            </p:cNvPr>
            <p:cNvSpPr/>
            <p:nvPr/>
          </p:nvSpPr>
          <p:spPr bwMode="auto">
            <a:xfrm>
              <a:off x="7199323" y="1570820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9B9AD99-2207-D940-A252-B252A1BF2480}"/>
                    </a:ext>
                  </a:extLst>
                </p:cNvPr>
                <p:cNvSpPr txBox="1"/>
                <p:nvPr/>
              </p:nvSpPr>
              <p:spPr>
                <a:xfrm>
                  <a:off x="6862514" y="1568963"/>
                  <a:ext cx="3584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9B9AD99-2207-D940-A252-B252A1BF24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2514" y="1568963"/>
                  <a:ext cx="358496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13793" r="-34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8D9B6DC-2FFD-9D46-93F4-8A0367F30271}"/>
              </a:ext>
            </a:extLst>
          </p:cNvPr>
          <p:cNvGrpSpPr/>
          <p:nvPr/>
        </p:nvGrpSpPr>
        <p:grpSpPr>
          <a:xfrm>
            <a:off x="10735047" y="1037446"/>
            <a:ext cx="1168012" cy="850169"/>
            <a:chOff x="10735047" y="1037446"/>
            <a:chExt cx="1168012" cy="850169"/>
          </a:xfrm>
        </p:grpSpPr>
        <p:sp>
          <p:nvSpPr>
            <p:cNvPr id="36" name="Right Arrow 35">
              <a:extLst>
                <a:ext uri="{FF2B5EF4-FFF2-40B4-BE49-F238E27FC236}">
                  <a16:creationId xmlns:a16="http://schemas.microsoft.com/office/drawing/2014/main" id="{2C40631E-390B-6848-B574-DB85C1810C5B}"/>
                </a:ext>
              </a:extLst>
            </p:cNvPr>
            <p:cNvSpPr/>
            <p:nvPr/>
          </p:nvSpPr>
          <p:spPr bwMode="auto">
            <a:xfrm>
              <a:off x="10735047" y="1635615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0B52BC6-D605-CD48-8CA5-DCA19B031DD1}"/>
                    </a:ext>
                  </a:extLst>
                </p:cNvPr>
                <p:cNvSpPr txBox="1"/>
                <p:nvPr/>
              </p:nvSpPr>
              <p:spPr>
                <a:xfrm>
                  <a:off x="10735047" y="1037446"/>
                  <a:ext cx="1168012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0B52BC6-D605-CD48-8CA5-DCA19B031D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35047" y="1037446"/>
                  <a:ext cx="1168012" cy="570413"/>
                </a:xfrm>
                <a:prstGeom prst="rect">
                  <a:avLst/>
                </a:prstGeom>
                <a:blipFill>
                  <a:blip r:embed="rId16"/>
                  <a:stretch>
                    <a:fillRect l="-4301" t="-2174" r="-3226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66AA02A-9B67-1548-8BD8-594091F61A97}"/>
              </a:ext>
            </a:extLst>
          </p:cNvPr>
          <p:cNvGrpSpPr/>
          <p:nvPr/>
        </p:nvGrpSpPr>
        <p:grpSpPr>
          <a:xfrm>
            <a:off x="10735047" y="4021737"/>
            <a:ext cx="1296252" cy="843533"/>
            <a:chOff x="10735047" y="4021737"/>
            <a:chExt cx="1296252" cy="843533"/>
          </a:xfrm>
        </p:grpSpPr>
        <p:sp>
          <p:nvSpPr>
            <p:cNvPr id="37" name="Right Arrow 36">
              <a:extLst>
                <a:ext uri="{FF2B5EF4-FFF2-40B4-BE49-F238E27FC236}">
                  <a16:creationId xmlns:a16="http://schemas.microsoft.com/office/drawing/2014/main" id="{EC59644A-ACDD-2B48-9529-CF50EFF5C407}"/>
                </a:ext>
              </a:extLst>
            </p:cNvPr>
            <p:cNvSpPr/>
            <p:nvPr/>
          </p:nvSpPr>
          <p:spPr bwMode="auto">
            <a:xfrm>
              <a:off x="10793014" y="4021737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5318DDF5-6D80-DC46-B9CC-2B66B5722D48}"/>
                    </a:ext>
                  </a:extLst>
                </p:cNvPr>
                <p:cNvSpPr txBox="1"/>
                <p:nvPr/>
              </p:nvSpPr>
              <p:spPr>
                <a:xfrm>
                  <a:off x="10735047" y="4294857"/>
                  <a:ext cx="1296252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∠−180°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5318DDF5-6D80-DC46-B9CC-2B66B5722D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35047" y="4294857"/>
                  <a:ext cx="1296252" cy="570413"/>
                </a:xfrm>
                <a:prstGeom prst="rect">
                  <a:avLst/>
                </a:prstGeom>
                <a:blipFill>
                  <a:blip r:embed="rId17"/>
                  <a:stretch>
                    <a:fillRect l="-3883" t="-2174" r="-2913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1FDF481-F799-7F4E-B06C-965D1C5D3F4D}"/>
                  </a:ext>
                </a:extLst>
              </p:cNvPr>
              <p:cNvSpPr txBox="1"/>
              <p:nvPr/>
            </p:nvSpPr>
            <p:spPr>
              <a:xfrm>
                <a:off x="6431262" y="4822452"/>
                <a:ext cx="3468687" cy="13438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1FDF481-F799-7F4E-B06C-965D1C5D3F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262" y="4822452"/>
                <a:ext cx="3468687" cy="134387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35BE724-E0D2-954D-B9D5-6EAE92D15788}"/>
                  </a:ext>
                </a:extLst>
              </p:cNvPr>
              <p:cNvSpPr txBox="1"/>
              <p:nvPr/>
            </p:nvSpPr>
            <p:spPr>
              <a:xfrm>
                <a:off x="6431262" y="4822452"/>
                <a:ext cx="3468687" cy="13438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35BE724-E0D2-954D-B9D5-6EAE92D157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262" y="4822452"/>
                <a:ext cx="3468687" cy="1343876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D3B0ABF-2EC8-FF43-BE23-58D0A793A5E7}"/>
                  </a:ext>
                </a:extLst>
              </p:cNvPr>
              <p:cNvSpPr txBox="1"/>
              <p:nvPr/>
            </p:nvSpPr>
            <p:spPr>
              <a:xfrm>
                <a:off x="6431262" y="4822452"/>
                <a:ext cx="3468687" cy="13438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D3B0ABF-2EC8-FF43-BE23-58D0A793A5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262" y="4822452"/>
                <a:ext cx="3468687" cy="1343876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>
            <a:extLst>
              <a:ext uri="{FF2B5EF4-FFF2-40B4-BE49-F238E27FC236}">
                <a16:creationId xmlns:a16="http://schemas.microsoft.com/office/drawing/2014/main" id="{29EE5509-12B6-CC42-A150-64C06F09517C}"/>
              </a:ext>
            </a:extLst>
          </p:cNvPr>
          <p:cNvGrpSpPr/>
          <p:nvPr/>
        </p:nvGrpSpPr>
        <p:grpSpPr>
          <a:xfrm>
            <a:off x="6862514" y="1568963"/>
            <a:ext cx="984809" cy="276999"/>
            <a:chOff x="6862514" y="1568963"/>
            <a:chExt cx="984809" cy="276999"/>
          </a:xfrm>
        </p:grpSpPr>
        <p:sp>
          <p:nvSpPr>
            <p:cNvPr id="44" name="Right Arrow 43">
              <a:extLst>
                <a:ext uri="{FF2B5EF4-FFF2-40B4-BE49-F238E27FC236}">
                  <a16:creationId xmlns:a16="http://schemas.microsoft.com/office/drawing/2014/main" id="{79E28308-8922-344A-A12F-CF0282F432EB}"/>
                </a:ext>
              </a:extLst>
            </p:cNvPr>
            <p:cNvSpPr/>
            <p:nvPr/>
          </p:nvSpPr>
          <p:spPr bwMode="auto">
            <a:xfrm>
              <a:off x="7199323" y="1570820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73B9C8F-9673-3E43-8DEA-6368665F0A03}"/>
                    </a:ext>
                  </a:extLst>
                </p:cNvPr>
                <p:cNvSpPr txBox="1"/>
                <p:nvPr/>
              </p:nvSpPr>
              <p:spPr>
                <a:xfrm>
                  <a:off x="6862514" y="1568963"/>
                  <a:ext cx="28969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73B9C8F-9673-3E43-8DEA-6368665F0A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2514" y="1568963"/>
                  <a:ext cx="289695" cy="276999"/>
                </a:xfrm>
                <a:prstGeom prst="rect">
                  <a:avLst/>
                </a:prstGeom>
                <a:blipFill>
                  <a:blip r:embed="rId21"/>
                  <a:stretch>
                    <a:fillRect l="-16667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81732BA-A95C-8C4C-BAA4-DB4253A27BD8}"/>
              </a:ext>
            </a:extLst>
          </p:cNvPr>
          <p:cNvGrpSpPr/>
          <p:nvPr/>
        </p:nvGrpSpPr>
        <p:grpSpPr>
          <a:xfrm>
            <a:off x="9575054" y="1026165"/>
            <a:ext cx="2435920" cy="861450"/>
            <a:chOff x="9575054" y="1026165"/>
            <a:chExt cx="2435920" cy="861450"/>
          </a:xfrm>
        </p:grpSpPr>
        <p:sp>
          <p:nvSpPr>
            <p:cNvPr id="47" name="Right Arrow 46">
              <a:extLst>
                <a:ext uri="{FF2B5EF4-FFF2-40B4-BE49-F238E27FC236}">
                  <a16:creationId xmlns:a16="http://schemas.microsoft.com/office/drawing/2014/main" id="{1BB24AAE-347A-C141-BC24-72B8F93D20BA}"/>
                </a:ext>
              </a:extLst>
            </p:cNvPr>
            <p:cNvSpPr/>
            <p:nvPr/>
          </p:nvSpPr>
          <p:spPr bwMode="auto">
            <a:xfrm>
              <a:off x="10735047" y="1635615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51754831-6123-8342-88D6-6E359E475BFD}"/>
                    </a:ext>
                  </a:extLst>
                </p:cNvPr>
                <p:cNvSpPr txBox="1"/>
                <p:nvPr/>
              </p:nvSpPr>
              <p:spPr>
                <a:xfrm>
                  <a:off x="9575054" y="1026165"/>
                  <a:ext cx="2435920" cy="8183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tan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51754831-6123-8342-88D6-6E359E475B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5054" y="1026165"/>
                  <a:ext cx="2435920" cy="818366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F58F15E-60EB-3A41-BDDB-B443CC1249A2}"/>
              </a:ext>
            </a:extLst>
          </p:cNvPr>
          <p:cNvGrpSpPr/>
          <p:nvPr/>
        </p:nvGrpSpPr>
        <p:grpSpPr>
          <a:xfrm>
            <a:off x="6862514" y="3993881"/>
            <a:ext cx="984809" cy="276999"/>
            <a:chOff x="6862514" y="3993881"/>
            <a:chExt cx="984809" cy="276999"/>
          </a:xfrm>
        </p:grpSpPr>
        <p:sp>
          <p:nvSpPr>
            <p:cNvPr id="50" name="Right Arrow 49">
              <a:extLst>
                <a:ext uri="{FF2B5EF4-FFF2-40B4-BE49-F238E27FC236}">
                  <a16:creationId xmlns:a16="http://schemas.microsoft.com/office/drawing/2014/main" id="{919AE28D-BF87-C644-98DF-BC7794C2285B}"/>
                </a:ext>
              </a:extLst>
            </p:cNvPr>
            <p:cNvSpPr/>
            <p:nvPr/>
          </p:nvSpPr>
          <p:spPr bwMode="auto">
            <a:xfrm>
              <a:off x="7199323" y="3995738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ECD4E303-68D5-D641-9AEB-05FF4C813F5D}"/>
                    </a:ext>
                  </a:extLst>
                </p:cNvPr>
                <p:cNvSpPr txBox="1"/>
                <p:nvPr/>
              </p:nvSpPr>
              <p:spPr>
                <a:xfrm>
                  <a:off x="6862514" y="3993881"/>
                  <a:ext cx="3055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ECD4E303-68D5-D641-9AEB-05FF4C813F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2514" y="3993881"/>
                  <a:ext cx="305596" cy="276999"/>
                </a:xfrm>
                <a:prstGeom prst="rect">
                  <a:avLst/>
                </a:prstGeom>
                <a:blipFill>
                  <a:blip r:embed="rId23"/>
                  <a:stretch>
                    <a:fillRect l="-16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1527DEA-6933-7944-9FEB-EC3BC2D1485E}"/>
              </a:ext>
            </a:extLst>
          </p:cNvPr>
          <p:cNvGrpSpPr/>
          <p:nvPr/>
        </p:nvGrpSpPr>
        <p:grpSpPr>
          <a:xfrm>
            <a:off x="9575054" y="3971269"/>
            <a:ext cx="2435920" cy="818366"/>
            <a:chOff x="9575054" y="3971269"/>
            <a:chExt cx="2435920" cy="818366"/>
          </a:xfrm>
        </p:grpSpPr>
        <p:sp>
          <p:nvSpPr>
            <p:cNvPr id="53" name="Right Arrow 52">
              <a:extLst>
                <a:ext uri="{FF2B5EF4-FFF2-40B4-BE49-F238E27FC236}">
                  <a16:creationId xmlns:a16="http://schemas.microsoft.com/office/drawing/2014/main" id="{E43B0931-48BF-B442-920A-37AFF8B2284C}"/>
                </a:ext>
              </a:extLst>
            </p:cNvPr>
            <p:cNvSpPr/>
            <p:nvPr/>
          </p:nvSpPr>
          <p:spPr bwMode="auto">
            <a:xfrm>
              <a:off x="10793014" y="4021737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0B74E57A-C932-C444-8BD6-126AEE332EBB}"/>
                    </a:ext>
                  </a:extLst>
                </p:cNvPr>
                <p:cNvSpPr txBox="1"/>
                <p:nvPr/>
              </p:nvSpPr>
              <p:spPr>
                <a:xfrm>
                  <a:off x="9575054" y="3971269"/>
                  <a:ext cx="2435920" cy="8183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tan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0B74E57A-C932-C444-8BD6-126AEE332E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5054" y="3971269"/>
                  <a:ext cx="2435920" cy="818366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28FA490-9072-9588-510B-25578C6F9D04}"/>
              </a:ext>
            </a:extLst>
          </p:cNvPr>
          <p:cNvSpPr/>
          <p:nvPr/>
        </p:nvSpPr>
        <p:spPr bwMode="auto">
          <a:xfrm>
            <a:off x="4232934" y="6144784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II.2.8.1.7.3,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872-874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2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31A52-B7D8-220C-7981-19D650573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8C55C-77E3-0126-8C65-28A1E20A1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Coupled Transmission-lines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D7EDB-637C-1011-C63C-F9D9429E4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129" y="5557510"/>
            <a:ext cx="10566400" cy="831285"/>
          </a:xfrm>
        </p:spPr>
        <p:txBody>
          <a:bodyPr/>
          <a:lstStyle/>
          <a:p>
            <a:r>
              <a:rPr lang="en-US" dirty="0"/>
              <a:t>“even” and “odd”-mode analysis of the electrostatic cross-section structure</a:t>
            </a:r>
          </a:p>
          <a:p>
            <a:pPr lvl="1"/>
            <a:r>
              <a:rPr lang="en-US" dirty="0"/>
              <a:t>applies for asymmetric conductor configurations as well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3B42B88-CFFC-B196-47B4-E70D900ED32C}"/>
              </a:ext>
            </a:extLst>
          </p:cNvPr>
          <p:cNvSpPr/>
          <p:nvPr/>
        </p:nvSpPr>
        <p:spPr bwMode="auto">
          <a:xfrm>
            <a:off x="8443938" y="6060556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II.2.8.1.7.4,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874/875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pic>
        <p:nvPicPr>
          <p:cNvPr id="14" name="Picture 13" descr="Icon&#10;&#10;Description automatically generated with low confidence">
            <a:extLst>
              <a:ext uri="{FF2B5EF4-FFF2-40B4-BE49-F238E27FC236}">
                <a16:creationId xmlns:a16="http://schemas.microsoft.com/office/drawing/2014/main" id="{C6CC8A5B-0BD0-7987-AB58-F811E26DB4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5" t="28803" r="16127" b="29591"/>
          <a:stretch/>
        </p:blipFill>
        <p:spPr>
          <a:xfrm>
            <a:off x="493326" y="3595106"/>
            <a:ext cx="5415105" cy="149779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5005AA3-729F-2515-3560-0A10DB7CD25E}"/>
              </a:ext>
            </a:extLst>
          </p:cNvPr>
          <p:cNvSpPr/>
          <p:nvPr/>
        </p:nvSpPr>
        <p:spPr bwMode="auto">
          <a:xfrm>
            <a:off x="490711" y="3493990"/>
            <a:ext cx="5417720" cy="115215"/>
          </a:xfrm>
          <a:prstGeom prst="rect">
            <a:avLst/>
          </a:prstGeom>
          <a:solidFill>
            <a:srgbClr val="D27507"/>
          </a:solidFill>
          <a:ln w="12700" cap="flat" cmpd="sng" algn="ctr">
            <a:solidFill>
              <a:srgbClr val="9452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41817E-33D1-2BDB-362C-D25A8B53B2F6}"/>
              </a:ext>
            </a:extLst>
          </p:cNvPr>
          <p:cNvSpPr/>
          <p:nvPr/>
        </p:nvSpPr>
        <p:spPr bwMode="auto">
          <a:xfrm>
            <a:off x="490711" y="5084109"/>
            <a:ext cx="5417720" cy="115215"/>
          </a:xfrm>
          <a:prstGeom prst="rect">
            <a:avLst/>
          </a:prstGeom>
          <a:solidFill>
            <a:srgbClr val="D27507"/>
          </a:solidFill>
          <a:ln w="12700" cap="flat" cmpd="sng" algn="ctr">
            <a:solidFill>
              <a:srgbClr val="9452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05B4EAF-91B2-6BC7-BAD5-A0A7BDAFC7DA}"/>
                  </a:ext>
                </a:extLst>
              </p:cNvPr>
              <p:cNvSpPr txBox="1"/>
              <p:nvPr/>
            </p:nvSpPr>
            <p:spPr>
              <a:xfrm>
                <a:off x="2397757" y="3688601"/>
                <a:ext cx="40690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05B4EAF-91B2-6BC7-BAD5-A0A7BDAFC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757" y="3688601"/>
                <a:ext cx="406906" cy="198965"/>
              </a:xfrm>
              <a:prstGeom prst="rect">
                <a:avLst/>
              </a:prstGeom>
              <a:blipFill>
                <a:blip r:embed="rId3"/>
                <a:stretch>
                  <a:fillRect l="-6061" r="-9091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43AFE88-559C-707F-3CA3-3CAD83CF7FEB}"/>
              </a:ext>
            </a:extLst>
          </p:cNvPr>
          <p:cNvCxnSpPr/>
          <p:nvPr/>
        </p:nvCxnSpPr>
        <p:spPr bwMode="auto">
          <a:xfrm>
            <a:off x="3181542" y="3274568"/>
            <a:ext cx="0" cy="216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0" name="Group 210">
            <a:extLst>
              <a:ext uri="{FF2B5EF4-FFF2-40B4-BE49-F238E27FC236}">
                <a16:creationId xmlns:a16="http://schemas.microsoft.com/office/drawing/2014/main" id="{F8ECC3E8-483D-D82B-704A-C45593377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83274" y="3720036"/>
            <a:ext cx="180000" cy="450000"/>
            <a:chOff x="3216" y="1728"/>
            <a:chExt cx="192" cy="480"/>
          </a:xfrm>
        </p:grpSpPr>
        <p:sp>
          <p:nvSpPr>
            <p:cNvPr id="240" name="Line 8">
              <a:extLst>
                <a:ext uri="{FF2B5EF4-FFF2-40B4-BE49-F238E27FC236}">
                  <a16:creationId xmlns:a16="http://schemas.microsoft.com/office/drawing/2014/main" id="{8871F4B1-C9D8-9C56-CB9C-668AE194EC2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Line 9">
              <a:extLst>
                <a:ext uri="{FF2B5EF4-FFF2-40B4-BE49-F238E27FC236}">
                  <a16:creationId xmlns:a16="http://schemas.microsoft.com/office/drawing/2014/main" id="{9872B347-6076-34DF-66A9-20BE45D5C26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10">
              <a:extLst>
                <a:ext uri="{FF2B5EF4-FFF2-40B4-BE49-F238E27FC236}">
                  <a16:creationId xmlns:a16="http://schemas.microsoft.com/office/drawing/2014/main" id="{1D341F81-236A-0FAD-C73F-D0A50DB2498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Line 11">
              <a:extLst>
                <a:ext uri="{FF2B5EF4-FFF2-40B4-BE49-F238E27FC236}">
                  <a16:creationId xmlns:a16="http://schemas.microsoft.com/office/drawing/2014/main" id="{270F1F16-92C0-7F0D-D7BA-6A993FC6A8F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Arc 20">
            <a:extLst>
              <a:ext uri="{FF2B5EF4-FFF2-40B4-BE49-F238E27FC236}">
                <a16:creationId xmlns:a16="http://schemas.microsoft.com/office/drawing/2014/main" id="{4F9A738D-CFC1-8E14-6B85-CA17F629DED2}"/>
              </a:ext>
            </a:extLst>
          </p:cNvPr>
          <p:cNvSpPr/>
          <p:nvPr/>
        </p:nvSpPr>
        <p:spPr bwMode="auto">
          <a:xfrm>
            <a:off x="1575942" y="2818735"/>
            <a:ext cx="972000" cy="1582049"/>
          </a:xfrm>
          <a:prstGeom prst="arc">
            <a:avLst>
              <a:gd name="adj1" fmla="val 8583667"/>
              <a:gd name="adj2" fmla="val 10744183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9FAA9ACD-D469-03AE-CAC6-052EFF2463F6}"/>
              </a:ext>
            </a:extLst>
          </p:cNvPr>
          <p:cNvSpPr/>
          <p:nvPr/>
        </p:nvSpPr>
        <p:spPr bwMode="auto">
          <a:xfrm>
            <a:off x="1575942" y="2825479"/>
            <a:ext cx="972000" cy="1582049"/>
          </a:xfrm>
          <a:prstGeom prst="arc">
            <a:avLst>
              <a:gd name="adj1" fmla="val 6752369"/>
              <a:gd name="adj2" fmla="val 8297559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2A2B1826-BB9B-5F3C-93EF-BEC5DCFCDD40}"/>
              </a:ext>
            </a:extLst>
          </p:cNvPr>
          <p:cNvSpPr>
            <a:spLocks noChangeAspect="1" noChangeShapeType="1"/>
          </p:cNvSpPr>
          <p:nvPr/>
        </p:nvSpPr>
        <p:spPr bwMode="auto">
          <a:xfrm rot="20531872">
            <a:off x="1532496" y="3946670"/>
            <a:ext cx="18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">
            <a:extLst>
              <a:ext uri="{FF2B5EF4-FFF2-40B4-BE49-F238E27FC236}">
                <a16:creationId xmlns:a16="http://schemas.microsoft.com/office/drawing/2014/main" id="{54B6AB21-1DB3-7D65-889E-4129FA4E0389}"/>
              </a:ext>
            </a:extLst>
          </p:cNvPr>
          <p:cNvSpPr>
            <a:spLocks noChangeAspect="1" noChangeShapeType="1"/>
          </p:cNvSpPr>
          <p:nvPr/>
        </p:nvSpPr>
        <p:spPr bwMode="auto">
          <a:xfrm rot="20531872">
            <a:off x="1546254" y="3989516"/>
            <a:ext cx="18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58EA1A8D-6648-932D-B55A-263832722BF6}"/>
              </a:ext>
            </a:extLst>
          </p:cNvPr>
          <p:cNvSpPr/>
          <p:nvPr/>
        </p:nvSpPr>
        <p:spPr bwMode="auto">
          <a:xfrm>
            <a:off x="1586605" y="4264532"/>
            <a:ext cx="972000" cy="1582049"/>
          </a:xfrm>
          <a:prstGeom prst="arc">
            <a:avLst>
              <a:gd name="adj1" fmla="val 13205640"/>
              <a:gd name="adj2" fmla="val 14771035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89B0A8AB-73A1-F332-F004-ED58A517D515}"/>
              </a:ext>
            </a:extLst>
          </p:cNvPr>
          <p:cNvSpPr/>
          <p:nvPr/>
        </p:nvSpPr>
        <p:spPr bwMode="auto">
          <a:xfrm>
            <a:off x="1586605" y="4271276"/>
            <a:ext cx="972000" cy="1582049"/>
          </a:xfrm>
          <a:prstGeom prst="arc">
            <a:avLst>
              <a:gd name="adj1" fmla="val 10678070"/>
              <a:gd name="adj2" fmla="val 12903406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Line 10">
            <a:extLst>
              <a:ext uri="{FF2B5EF4-FFF2-40B4-BE49-F238E27FC236}">
                <a16:creationId xmlns:a16="http://schemas.microsoft.com/office/drawing/2014/main" id="{B9421D87-FCE3-53F5-D673-C8B56E0B1E5F}"/>
              </a:ext>
            </a:extLst>
          </p:cNvPr>
          <p:cNvSpPr>
            <a:spLocks noChangeAspect="1" noChangeShapeType="1"/>
          </p:cNvSpPr>
          <p:nvPr/>
        </p:nvSpPr>
        <p:spPr bwMode="auto">
          <a:xfrm rot="1060387">
            <a:off x="1553085" y="4698852"/>
            <a:ext cx="18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11">
            <a:extLst>
              <a:ext uri="{FF2B5EF4-FFF2-40B4-BE49-F238E27FC236}">
                <a16:creationId xmlns:a16="http://schemas.microsoft.com/office/drawing/2014/main" id="{FA82EC5E-54CC-BFFD-3CAE-AC40B51BD7F7}"/>
              </a:ext>
            </a:extLst>
          </p:cNvPr>
          <p:cNvSpPr>
            <a:spLocks noChangeAspect="1" noChangeShapeType="1"/>
          </p:cNvSpPr>
          <p:nvPr/>
        </p:nvSpPr>
        <p:spPr bwMode="auto">
          <a:xfrm rot="1060387">
            <a:off x="1539423" y="4741728"/>
            <a:ext cx="18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9" name="Group 210">
            <a:extLst>
              <a:ext uri="{FF2B5EF4-FFF2-40B4-BE49-F238E27FC236}">
                <a16:creationId xmlns:a16="http://schemas.microsoft.com/office/drawing/2014/main" id="{B8D59235-4BB3-5E96-19F3-AAD55C4CD07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85352" y="4519151"/>
            <a:ext cx="180000" cy="450000"/>
            <a:chOff x="3216" y="1728"/>
            <a:chExt cx="192" cy="480"/>
          </a:xfrm>
        </p:grpSpPr>
        <p:sp>
          <p:nvSpPr>
            <p:cNvPr id="236" name="Line 8">
              <a:extLst>
                <a:ext uri="{FF2B5EF4-FFF2-40B4-BE49-F238E27FC236}">
                  <a16:creationId xmlns:a16="http://schemas.microsoft.com/office/drawing/2014/main" id="{72409A07-CB5E-9485-62FC-2D3EF73B073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9">
              <a:extLst>
                <a:ext uri="{FF2B5EF4-FFF2-40B4-BE49-F238E27FC236}">
                  <a16:creationId xmlns:a16="http://schemas.microsoft.com/office/drawing/2014/main" id="{378E72D8-943E-82B6-A172-759484A82DD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10">
              <a:extLst>
                <a:ext uri="{FF2B5EF4-FFF2-40B4-BE49-F238E27FC236}">
                  <a16:creationId xmlns:a16="http://schemas.microsoft.com/office/drawing/2014/main" id="{18EE8DA0-312F-E552-5860-D32FFA869BB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Line 11">
              <a:extLst>
                <a:ext uri="{FF2B5EF4-FFF2-40B4-BE49-F238E27FC236}">
                  <a16:creationId xmlns:a16="http://schemas.microsoft.com/office/drawing/2014/main" id="{D9ACBEC7-C791-2775-AEEA-34B49C2A85E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250371F-3E00-F381-86D6-BBA6950DD65A}"/>
              </a:ext>
            </a:extLst>
          </p:cNvPr>
          <p:cNvCxnSpPr>
            <a:stCxn id="240" idx="0"/>
          </p:cNvCxnSpPr>
          <p:nvPr/>
        </p:nvCxnSpPr>
        <p:spPr bwMode="auto">
          <a:xfrm flipV="1">
            <a:off x="2373274" y="3611750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114C917-6B90-F587-8D24-976218499655}"/>
              </a:ext>
            </a:extLst>
          </p:cNvPr>
          <p:cNvCxnSpPr/>
          <p:nvPr/>
        </p:nvCxnSpPr>
        <p:spPr bwMode="auto">
          <a:xfrm flipV="1">
            <a:off x="2373631" y="4156246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83A2FF2-BA6A-8144-D3AC-BB9697632C54}"/>
              </a:ext>
            </a:extLst>
          </p:cNvPr>
          <p:cNvCxnSpPr/>
          <p:nvPr/>
        </p:nvCxnSpPr>
        <p:spPr bwMode="auto">
          <a:xfrm flipV="1">
            <a:off x="2377163" y="4420107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3776521-FE94-3A9F-25C5-B05570D427A5}"/>
              </a:ext>
            </a:extLst>
          </p:cNvPr>
          <p:cNvCxnSpPr/>
          <p:nvPr/>
        </p:nvCxnSpPr>
        <p:spPr bwMode="auto">
          <a:xfrm flipV="1">
            <a:off x="2374345" y="4967732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5E974DF-B98E-5DEF-B778-3E191FD8B936}"/>
                  </a:ext>
                </a:extLst>
              </p:cNvPr>
              <p:cNvSpPr txBox="1"/>
              <p:nvPr/>
            </p:nvSpPr>
            <p:spPr>
              <a:xfrm>
                <a:off x="2385446" y="4787874"/>
                <a:ext cx="40690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5E974DF-B98E-5DEF-B778-3E191FD8B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5446" y="4787874"/>
                <a:ext cx="406906" cy="198965"/>
              </a:xfrm>
              <a:prstGeom prst="rect">
                <a:avLst/>
              </a:prstGeom>
              <a:blipFill>
                <a:blip r:embed="rId4"/>
                <a:stretch>
                  <a:fillRect l="-6061" r="-9091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C069E3A-8146-6701-C407-B404AC3F4840}"/>
                  </a:ext>
                </a:extLst>
              </p:cNvPr>
              <p:cNvSpPr txBox="1"/>
              <p:nvPr/>
            </p:nvSpPr>
            <p:spPr>
              <a:xfrm>
                <a:off x="1115282" y="4704040"/>
                <a:ext cx="396070" cy="199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C069E3A-8146-6701-C407-B404AC3F48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282" y="4704040"/>
                <a:ext cx="396070" cy="199478"/>
              </a:xfrm>
              <a:prstGeom prst="rect">
                <a:avLst/>
              </a:prstGeom>
              <a:blipFill>
                <a:blip r:embed="rId5"/>
                <a:stretch>
                  <a:fillRect l="-6061" r="-6061" b="-3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CA78DDD-E849-6C9A-2E67-7D357B22204F}"/>
                  </a:ext>
                </a:extLst>
              </p:cNvPr>
              <p:cNvSpPr txBox="1"/>
              <p:nvPr/>
            </p:nvSpPr>
            <p:spPr>
              <a:xfrm>
                <a:off x="1158368" y="3787827"/>
                <a:ext cx="396070" cy="199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CA78DDD-E849-6C9A-2E67-7D357B222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368" y="3787827"/>
                <a:ext cx="396070" cy="199478"/>
              </a:xfrm>
              <a:prstGeom prst="rect">
                <a:avLst/>
              </a:prstGeom>
              <a:blipFill>
                <a:blip r:embed="rId6"/>
                <a:stretch>
                  <a:fillRect l="-9375" r="-625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8CE86715-E800-972C-BA06-C0AE2953BEDF}"/>
              </a:ext>
            </a:extLst>
          </p:cNvPr>
          <p:cNvGrpSpPr/>
          <p:nvPr/>
        </p:nvGrpSpPr>
        <p:grpSpPr>
          <a:xfrm>
            <a:off x="2141566" y="2813982"/>
            <a:ext cx="1010976" cy="1588793"/>
            <a:chOff x="5029624" y="471814"/>
            <a:chExt cx="1010976" cy="1588793"/>
          </a:xfrm>
        </p:grpSpPr>
        <p:sp>
          <p:nvSpPr>
            <p:cNvPr id="231" name="Arc 230">
              <a:extLst>
                <a:ext uri="{FF2B5EF4-FFF2-40B4-BE49-F238E27FC236}">
                  <a16:creationId xmlns:a16="http://schemas.microsoft.com/office/drawing/2014/main" id="{CB52867A-9C80-C28D-5BE9-CFCC4DD7FD49}"/>
                </a:ext>
              </a:extLst>
            </p:cNvPr>
            <p:cNvSpPr/>
            <p:nvPr/>
          </p:nvSpPr>
          <p:spPr bwMode="auto">
            <a:xfrm>
              <a:off x="5029624" y="471814"/>
              <a:ext cx="972000" cy="1582049"/>
            </a:xfrm>
            <a:prstGeom prst="arc">
              <a:avLst>
                <a:gd name="adj1" fmla="val 2558977"/>
                <a:gd name="adj2" fmla="val 4102688"/>
              </a:avLst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2" name="Line 10">
              <a:extLst>
                <a:ext uri="{FF2B5EF4-FFF2-40B4-BE49-F238E27FC236}">
                  <a16:creationId xmlns:a16="http://schemas.microsoft.com/office/drawing/2014/main" id="{B01AE1BD-7BE1-79E3-3D00-A6BD595D127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47746">
              <a:off x="5860600" y="1606250"/>
              <a:ext cx="1800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Line 11">
              <a:extLst>
                <a:ext uri="{FF2B5EF4-FFF2-40B4-BE49-F238E27FC236}">
                  <a16:creationId xmlns:a16="http://schemas.microsoft.com/office/drawing/2014/main" id="{71DC8547-7E74-AC83-3399-4D0601EA0C3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47746">
              <a:off x="5847096" y="1649176"/>
              <a:ext cx="1800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Arc 233">
              <a:extLst>
                <a:ext uri="{FF2B5EF4-FFF2-40B4-BE49-F238E27FC236}">
                  <a16:creationId xmlns:a16="http://schemas.microsoft.com/office/drawing/2014/main" id="{9B38DA2D-C350-940A-5EE0-5F290AF1B4B4}"/>
                </a:ext>
              </a:extLst>
            </p:cNvPr>
            <p:cNvSpPr/>
            <p:nvPr/>
          </p:nvSpPr>
          <p:spPr bwMode="auto">
            <a:xfrm>
              <a:off x="5029624" y="478558"/>
              <a:ext cx="972000" cy="1582049"/>
            </a:xfrm>
            <a:prstGeom prst="arc">
              <a:avLst>
                <a:gd name="adj1" fmla="val 21564454"/>
                <a:gd name="adj2" fmla="val 2241791"/>
              </a:avLst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5" name="TextBox 234">
                  <a:extLst>
                    <a:ext uri="{FF2B5EF4-FFF2-40B4-BE49-F238E27FC236}">
                      <a16:creationId xmlns:a16="http://schemas.microsoft.com/office/drawing/2014/main" id="{FFCB9945-3190-CBA8-DA7A-1DE7B8CD02EA}"/>
                    </a:ext>
                  </a:extLst>
                </p:cNvPr>
                <p:cNvSpPr txBox="1"/>
                <p:nvPr/>
              </p:nvSpPr>
              <p:spPr>
                <a:xfrm>
                  <a:off x="5436990" y="1611957"/>
                  <a:ext cx="471283" cy="2022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  <m: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’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𝒇𝒆</m:t>
                            </m:r>
                          </m:sub>
                        </m:sSub>
                        <m:r>
                          <a:rPr lang="en-US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69F446B-8F58-3BD5-D84B-F89BA5AA24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6990" y="1611957"/>
                  <a:ext cx="471283" cy="202235"/>
                </a:xfrm>
                <a:prstGeom prst="rect">
                  <a:avLst/>
                </a:prstGeom>
                <a:blipFill>
                  <a:blip r:embed="rId7"/>
                  <a:stretch>
                    <a:fillRect l="-7895" r="-5263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F9DA70-3563-486B-D468-5E603A9C5DB3}"/>
              </a:ext>
            </a:extLst>
          </p:cNvPr>
          <p:cNvGrpSpPr/>
          <p:nvPr/>
        </p:nvGrpSpPr>
        <p:grpSpPr>
          <a:xfrm>
            <a:off x="2133182" y="4278250"/>
            <a:ext cx="1018078" cy="1588793"/>
            <a:chOff x="5021240" y="1936082"/>
            <a:chExt cx="1018078" cy="1588793"/>
          </a:xfrm>
        </p:grpSpPr>
        <p:sp>
          <p:nvSpPr>
            <p:cNvPr id="226" name="Arc 225">
              <a:extLst>
                <a:ext uri="{FF2B5EF4-FFF2-40B4-BE49-F238E27FC236}">
                  <a16:creationId xmlns:a16="http://schemas.microsoft.com/office/drawing/2014/main" id="{0AC1D7D9-AEDC-AB58-FE18-3923DEEBCB80}"/>
                </a:ext>
              </a:extLst>
            </p:cNvPr>
            <p:cNvSpPr/>
            <p:nvPr/>
          </p:nvSpPr>
          <p:spPr bwMode="auto">
            <a:xfrm>
              <a:off x="5021240" y="1936082"/>
              <a:ext cx="972000" cy="1582049"/>
            </a:xfrm>
            <a:prstGeom prst="arc">
              <a:avLst>
                <a:gd name="adj1" fmla="val 19461154"/>
                <a:gd name="adj2" fmla="val 152689"/>
              </a:avLst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7" name="Arc 226">
              <a:extLst>
                <a:ext uri="{FF2B5EF4-FFF2-40B4-BE49-F238E27FC236}">
                  <a16:creationId xmlns:a16="http://schemas.microsoft.com/office/drawing/2014/main" id="{293EA471-67C0-8CEF-3D22-02D495BFA81C}"/>
                </a:ext>
              </a:extLst>
            </p:cNvPr>
            <p:cNvSpPr/>
            <p:nvPr/>
          </p:nvSpPr>
          <p:spPr bwMode="auto">
            <a:xfrm>
              <a:off x="5021240" y="1942826"/>
              <a:ext cx="972000" cy="1582049"/>
            </a:xfrm>
            <a:prstGeom prst="arc">
              <a:avLst>
                <a:gd name="adj1" fmla="val 17529657"/>
                <a:gd name="adj2" fmla="val 19128692"/>
              </a:avLst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8" name="Line 10">
              <a:extLst>
                <a:ext uri="{FF2B5EF4-FFF2-40B4-BE49-F238E27FC236}">
                  <a16:creationId xmlns:a16="http://schemas.microsoft.com/office/drawing/2014/main" id="{838A0BEC-22E1-6F44-C884-2BC655749A3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0550928">
              <a:off x="5845798" y="2363604"/>
              <a:ext cx="1800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Line 11">
              <a:extLst>
                <a:ext uri="{FF2B5EF4-FFF2-40B4-BE49-F238E27FC236}">
                  <a16:creationId xmlns:a16="http://schemas.microsoft.com/office/drawing/2014/main" id="{2D02343F-6718-A6C5-CAA6-A87E7A757D2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0550928">
              <a:off x="5859318" y="2406524"/>
              <a:ext cx="1800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372DC65C-0CC9-A274-EFB0-D578E005D1F1}"/>
                    </a:ext>
                  </a:extLst>
                </p:cNvPr>
                <p:cNvSpPr txBox="1"/>
                <p:nvPr/>
              </p:nvSpPr>
              <p:spPr>
                <a:xfrm>
                  <a:off x="5436990" y="2199988"/>
                  <a:ext cx="471283" cy="2022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  <m: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’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𝒇𝒆</m:t>
                            </m:r>
                          </m:sub>
                        </m:sSub>
                        <m:r>
                          <a:rPr lang="en-US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B3ED1288-090A-2034-DDF9-9A0C32EEC4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6990" y="2199988"/>
                  <a:ext cx="471283" cy="202235"/>
                </a:xfrm>
                <a:prstGeom prst="rect">
                  <a:avLst/>
                </a:prstGeom>
                <a:blipFill>
                  <a:blip r:embed="rId8"/>
                  <a:stretch>
                    <a:fillRect l="-7895" r="-5263"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53DBF0A1-2F33-9BB5-784A-54F028C1D399}"/>
              </a:ext>
            </a:extLst>
          </p:cNvPr>
          <p:cNvSpPr txBox="1"/>
          <p:nvPr/>
        </p:nvSpPr>
        <p:spPr>
          <a:xfrm>
            <a:off x="3181542" y="5190250"/>
            <a:ext cx="1159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image plane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E30ECF7-AC3B-40A1-CE36-488AD8B4BBDA}"/>
                  </a:ext>
                </a:extLst>
              </p:cNvPr>
              <p:cNvSpPr txBox="1"/>
              <p:nvPr/>
            </p:nvSpPr>
            <p:spPr>
              <a:xfrm>
                <a:off x="648339" y="4197251"/>
                <a:ext cx="2705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E30ECF7-AC3B-40A1-CE36-488AD8B4BB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339" y="4197251"/>
                <a:ext cx="270523" cy="276999"/>
              </a:xfrm>
              <a:prstGeom prst="rect">
                <a:avLst/>
              </a:prstGeom>
              <a:blipFill>
                <a:blip r:embed="rId9"/>
                <a:stretch>
                  <a:fillRect l="-8696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4E70954-05AD-F188-73EC-59BAE0927CE2}"/>
                  </a:ext>
                </a:extLst>
              </p:cNvPr>
              <p:cNvSpPr txBox="1"/>
              <p:nvPr/>
            </p:nvSpPr>
            <p:spPr>
              <a:xfrm>
                <a:off x="4091121" y="3685519"/>
                <a:ext cx="40690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4E70954-05AD-F188-73EC-59BAE0927C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121" y="3685519"/>
                <a:ext cx="406906" cy="198965"/>
              </a:xfrm>
              <a:prstGeom prst="rect">
                <a:avLst/>
              </a:prstGeom>
              <a:blipFill>
                <a:blip r:embed="rId10"/>
                <a:stretch>
                  <a:fillRect l="-9091" r="-6061" b="-3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oup 210">
            <a:extLst>
              <a:ext uri="{FF2B5EF4-FFF2-40B4-BE49-F238E27FC236}">
                <a16:creationId xmlns:a16="http://schemas.microsoft.com/office/drawing/2014/main" id="{6322F2F5-1449-7806-BEB3-BD2D12A67D0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76638" y="3716954"/>
            <a:ext cx="180000" cy="450000"/>
            <a:chOff x="3216" y="1728"/>
            <a:chExt cx="192" cy="480"/>
          </a:xfrm>
        </p:grpSpPr>
        <p:sp>
          <p:nvSpPr>
            <p:cNvPr id="222" name="Line 8">
              <a:extLst>
                <a:ext uri="{FF2B5EF4-FFF2-40B4-BE49-F238E27FC236}">
                  <a16:creationId xmlns:a16="http://schemas.microsoft.com/office/drawing/2014/main" id="{09A1D05C-A5C8-6F2B-3E54-46E31B70F48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Line 9">
              <a:extLst>
                <a:ext uri="{FF2B5EF4-FFF2-40B4-BE49-F238E27FC236}">
                  <a16:creationId xmlns:a16="http://schemas.microsoft.com/office/drawing/2014/main" id="{707AC1AD-DC51-3A48-A170-3C03E115403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Line 10">
              <a:extLst>
                <a:ext uri="{FF2B5EF4-FFF2-40B4-BE49-F238E27FC236}">
                  <a16:creationId xmlns:a16="http://schemas.microsoft.com/office/drawing/2014/main" id="{D316C9E7-AB7B-A8C8-A554-7E30B6AD2DE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Line 11">
              <a:extLst>
                <a:ext uri="{FF2B5EF4-FFF2-40B4-BE49-F238E27FC236}">
                  <a16:creationId xmlns:a16="http://schemas.microsoft.com/office/drawing/2014/main" id="{F3906ED3-D3A1-C552-0D11-29AACD665E1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" name="Arc 42">
            <a:extLst>
              <a:ext uri="{FF2B5EF4-FFF2-40B4-BE49-F238E27FC236}">
                <a16:creationId xmlns:a16="http://schemas.microsoft.com/office/drawing/2014/main" id="{17D71089-AF50-8F9D-BCFE-36223372815C}"/>
              </a:ext>
            </a:extLst>
          </p:cNvPr>
          <p:cNvSpPr/>
          <p:nvPr/>
        </p:nvSpPr>
        <p:spPr bwMode="auto">
          <a:xfrm>
            <a:off x="3279969" y="4261450"/>
            <a:ext cx="972000" cy="1582049"/>
          </a:xfrm>
          <a:prstGeom prst="arc">
            <a:avLst>
              <a:gd name="adj1" fmla="val 13205640"/>
              <a:gd name="adj2" fmla="val 14771035"/>
            </a:avLst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4" name="Arc 43">
            <a:extLst>
              <a:ext uri="{FF2B5EF4-FFF2-40B4-BE49-F238E27FC236}">
                <a16:creationId xmlns:a16="http://schemas.microsoft.com/office/drawing/2014/main" id="{F12C106F-BB5A-38D1-82C8-EBA6BF7F1191}"/>
              </a:ext>
            </a:extLst>
          </p:cNvPr>
          <p:cNvSpPr/>
          <p:nvPr/>
        </p:nvSpPr>
        <p:spPr bwMode="auto">
          <a:xfrm>
            <a:off x="3279969" y="4268194"/>
            <a:ext cx="972000" cy="1582049"/>
          </a:xfrm>
          <a:prstGeom prst="arc">
            <a:avLst>
              <a:gd name="adj1" fmla="val 10678070"/>
              <a:gd name="adj2" fmla="val 12903406"/>
            </a:avLst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5" name="Line 10">
            <a:extLst>
              <a:ext uri="{FF2B5EF4-FFF2-40B4-BE49-F238E27FC236}">
                <a16:creationId xmlns:a16="http://schemas.microsoft.com/office/drawing/2014/main" id="{0E0900D9-B505-40A6-8469-EF2CA1AA7F20}"/>
              </a:ext>
            </a:extLst>
          </p:cNvPr>
          <p:cNvSpPr>
            <a:spLocks noChangeAspect="1" noChangeShapeType="1"/>
          </p:cNvSpPr>
          <p:nvPr/>
        </p:nvSpPr>
        <p:spPr bwMode="auto">
          <a:xfrm rot="1060387">
            <a:off x="3246449" y="4695770"/>
            <a:ext cx="180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1">
            <a:extLst>
              <a:ext uri="{FF2B5EF4-FFF2-40B4-BE49-F238E27FC236}">
                <a16:creationId xmlns:a16="http://schemas.microsoft.com/office/drawing/2014/main" id="{13C68C9F-5A44-2638-D43D-52DC240E459A}"/>
              </a:ext>
            </a:extLst>
          </p:cNvPr>
          <p:cNvSpPr>
            <a:spLocks noChangeAspect="1" noChangeShapeType="1"/>
          </p:cNvSpPr>
          <p:nvPr/>
        </p:nvSpPr>
        <p:spPr bwMode="auto">
          <a:xfrm rot="1060387">
            <a:off x="3232787" y="4738646"/>
            <a:ext cx="180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" name="Group 210">
            <a:extLst>
              <a:ext uri="{FF2B5EF4-FFF2-40B4-BE49-F238E27FC236}">
                <a16:creationId xmlns:a16="http://schemas.microsoft.com/office/drawing/2014/main" id="{9C89216B-4FD6-EB1E-0936-B9110A381D7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78716" y="4516069"/>
            <a:ext cx="180000" cy="450000"/>
            <a:chOff x="3216" y="1728"/>
            <a:chExt cx="192" cy="480"/>
          </a:xfrm>
        </p:grpSpPr>
        <p:sp>
          <p:nvSpPr>
            <p:cNvPr id="218" name="Line 8">
              <a:extLst>
                <a:ext uri="{FF2B5EF4-FFF2-40B4-BE49-F238E27FC236}">
                  <a16:creationId xmlns:a16="http://schemas.microsoft.com/office/drawing/2014/main" id="{666781DB-E191-AED8-C917-56FE35C5E05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Line 9">
              <a:extLst>
                <a:ext uri="{FF2B5EF4-FFF2-40B4-BE49-F238E27FC236}">
                  <a16:creationId xmlns:a16="http://schemas.microsoft.com/office/drawing/2014/main" id="{0415C235-15DC-7B19-654F-A39BFB67FF0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Line 10">
              <a:extLst>
                <a:ext uri="{FF2B5EF4-FFF2-40B4-BE49-F238E27FC236}">
                  <a16:creationId xmlns:a16="http://schemas.microsoft.com/office/drawing/2014/main" id="{F581C829-17CD-7DD1-635E-261B477F3BB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Line 11">
              <a:extLst>
                <a:ext uri="{FF2B5EF4-FFF2-40B4-BE49-F238E27FC236}">
                  <a16:creationId xmlns:a16="http://schemas.microsoft.com/office/drawing/2014/main" id="{DDE02F9B-079D-DEC7-61B1-BA3A3A2DD1A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C4BCE7B-A478-504D-4BEC-D3E10EF11CCE}"/>
              </a:ext>
            </a:extLst>
          </p:cNvPr>
          <p:cNvCxnSpPr>
            <a:stCxn id="222" idx="0"/>
          </p:cNvCxnSpPr>
          <p:nvPr/>
        </p:nvCxnSpPr>
        <p:spPr bwMode="auto">
          <a:xfrm flipV="1">
            <a:off x="4066638" y="3608668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4277F91-3029-0740-A669-E74EB9A81275}"/>
              </a:ext>
            </a:extLst>
          </p:cNvPr>
          <p:cNvCxnSpPr/>
          <p:nvPr/>
        </p:nvCxnSpPr>
        <p:spPr bwMode="auto">
          <a:xfrm flipV="1">
            <a:off x="4066995" y="4153164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B971478-00C1-643C-3B51-E17A568AB87C}"/>
              </a:ext>
            </a:extLst>
          </p:cNvPr>
          <p:cNvCxnSpPr/>
          <p:nvPr/>
        </p:nvCxnSpPr>
        <p:spPr bwMode="auto">
          <a:xfrm flipV="1">
            <a:off x="4070527" y="4417025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0C3EF27-CADC-0118-AEC5-A6D49506601E}"/>
              </a:ext>
            </a:extLst>
          </p:cNvPr>
          <p:cNvCxnSpPr/>
          <p:nvPr/>
        </p:nvCxnSpPr>
        <p:spPr bwMode="auto">
          <a:xfrm flipV="1">
            <a:off x="4067709" y="4964650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94DBE36-5B84-2E34-4CBB-0A1AB87A0D92}"/>
                  </a:ext>
                </a:extLst>
              </p:cNvPr>
              <p:cNvSpPr txBox="1"/>
              <p:nvPr/>
            </p:nvSpPr>
            <p:spPr>
              <a:xfrm>
                <a:off x="4078810" y="4784792"/>
                <a:ext cx="40690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94DBE36-5B84-2E34-4CBB-0A1AB87A0D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810" y="4784792"/>
                <a:ext cx="406906" cy="198965"/>
              </a:xfrm>
              <a:prstGeom prst="rect">
                <a:avLst/>
              </a:prstGeom>
              <a:blipFill>
                <a:blip r:embed="rId11"/>
                <a:stretch>
                  <a:fillRect l="-9091" r="-6061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B055DB53-E1B8-FDB5-E704-DEC85B920FDC}"/>
                  </a:ext>
                </a:extLst>
              </p:cNvPr>
              <p:cNvSpPr txBox="1"/>
              <p:nvPr/>
            </p:nvSpPr>
            <p:spPr>
              <a:xfrm>
                <a:off x="3402468" y="4542156"/>
                <a:ext cx="432457" cy="202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sz="12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𝒇𝒆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2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B055DB53-E1B8-FDB5-E704-DEC85B920F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468" y="4542156"/>
                <a:ext cx="432457" cy="202235"/>
              </a:xfrm>
              <a:prstGeom prst="rect">
                <a:avLst/>
              </a:prstGeom>
              <a:blipFill>
                <a:blip r:embed="rId12"/>
                <a:stretch>
                  <a:fillRect l="-8571" r="-11429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>
            <a:extLst>
              <a:ext uri="{FF2B5EF4-FFF2-40B4-BE49-F238E27FC236}">
                <a16:creationId xmlns:a16="http://schemas.microsoft.com/office/drawing/2014/main" id="{3E141E19-8550-CCA4-C838-6CA07E31F99F}"/>
              </a:ext>
            </a:extLst>
          </p:cNvPr>
          <p:cNvGrpSpPr/>
          <p:nvPr/>
        </p:nvGrpSpPr>
        <p:grpSpPr>
          <a:xfrm>
            <a:off x="3225860" y="2815653"/>
            <a:ext cx="1015446" cy="1588793"/>
            <a:chOff x="3231018" y="795342"/>
            <a:chExt cx="1015446" cy="1588793"/>
          </a:xfrm>
        </p:grpSpPr>
        <p:sp>
          <p:nvSpPr>
            <p:cNvPr id="213" name="Arc 212">
              <a:extLst>
                <a:ext uri="{FF2B5EF4-FFF2-40B4-BE49-F238E27FC236}">
                  <a16:creationId xmlns:a16="http://schemas.microsoft.com/office/drawing/2014/main" id="{938F1C3F-5EF6-8B20-FE39-CC58C525D84C}"/>
                </a:ext>
              </a:extLst>
            </p:cNvPr>
            <p:cNvSpPr/>
            <p:nvPr/>
          </p:nvSpPr>
          <p:spPr bwMode="auto">
            <a:xfrm>
              <a:off x="3274464" y="795342"/>
              <a:ext cx="972000" cy="1582049"/>
            </a:xfrm>
            <a:prstGeom prst="arc">
              <a:avLst>
                <a:gd name="adj1" fmla="val 8583667"/>
                <a:gd name="adj2" fmla="val 10744183"/>
              </a:avLst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4" name="Arc 213">
              <a:extLst>
                <a:ext uri="{FF2B5EF4-FFF2-40B4-BE49-F238E27FC236}">
                  <a16:creationId xmlns:a16="http://schemas.microsoft.com/office/drawing/2014/main" id="{71052417-008B-BA12-263F-D2AA434DCE84}"/>
                </a:ext>
              </a:extLst>
            </p:cNvPr>
            <p:cNvSpPr/>
            <p:nvPr/>
          </p:nvSpPr>
          <p:spPr bwMode="auto">
            <a:xfrm>
              <a:off x="3274464" y="802086"/>
              <a:ext cx="972000" cy="1582049"/>
            </a:xfrm>
            <a:prstGeom prst="arc">
              <a:avLst>
                <a:gd name="adj1" fmla="val 6752369"/>
                <a:gd name="adj2" fmla="val 8297559"/>
              </a:avLst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5" name="Line 10">
              <a:extLst>
                <a:ext uri="{FF2B5EF4-FFF2-40B4-BE49-F238E27FC236}">
                  <a16:creationId xmlns:a16="http://schemas.microsoft.com/office/drawing/2014/main" id="{BABD2B71-16D4-433E-665B-22CE1A90A3D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0531872">
              <a:off x="3231018" y="1923277"/>
              <a:ext cx="1800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Line 11">
              <a:extLst>
                <a:ext uri="{FF2B5EF4-FFF2-40B4-BE49-F238E27FC236}">
                  <a16:creationId xmlns:a16="http://schemas.microsoft.com/office/drawing/2014/main" id="{7F2531EF-F9B6-7672-2AA6-7D41809925D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0531872">
              <a:off x="3244776" y="1966123"/>
              <a:ext cx="1800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7" name="TextBox 216">
                  <a:extLst>
                    <a:ext uri="{FF2B5EF4-FFF2-40B4-BE49-F238E27FC236}">
                      <a16:creationId xmlns:a16="http://schemas.microsoft.com/office/drawing/2014/main" id="{93E28CEA-D843-F8DE-FBDE-E0BC61C8C66E}"/>
                    </a:ext>
                  </a:extLst>
                </p:cNvPr>
                <p:cNvSpPr txBox="1"/>
                <p:nvPr/>
              </p:nvSpPr>
              <p:spPr>
                <a:xfrm>
                  <a:off x="3399821" y="1931906"/>
                  <a:ext cx="471283" cy="2022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  <m: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’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𝒇𝒆</m:t>
                            </m:r>
                          </m:sub>
                        </m:sSub>
                        <m:r>
                          <a:rPr lang="en-US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0509DAFA-A12D-25D6-8716-126FF9E345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9821" y="1931906"/>
                  <a:ext cx="471283" cy="202235"/>
                </a:xfrm>
                <a:prstGeom prst="rect">
                  <a:avLst/>
                </a:prstGeom>
                <a:blipFill>
                  <a:blip r:embed="rId13"/>
                  <a:stretch>
                    <a:fillRect l="-5263" r="-7895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4D4F050-354B-FB63-19CB-101814337AE1}"/>
              </a:ext>
            </a:extLst>
          </p:cNvPr>
          <p:cNvGrpSpPr/>
          <p:nvPr/>
        </p:nvGrpSpPr>
        <p:grpSpPr>
          <a:xfrm>
            <a:off x="3834930" y="2810900"/>
            <a:ext cx="1401605" cy="1588793"/>
            <a:chOff x="5029624" y="471814"/>
            <a:chExt cx="1401605" cy="1588793"/>
          </a:xfrm>
        </p:grpSpPr>
        <p:sp>
          <p:nvSpPr>
            <p:cNvPr id="208" name="Arc 207">
              <a:extLst>
                <a:ext uri="{FF2B5EF4-FFF2-40B4-BE49-F238E27FC236}">
                  <a16:creationId xmlns:a16="http://schemas.microsoft.com/office/drawing/2014/main" id="{6B0E2551-CD18-3E7C-F936-2B49530AFB1D}"/>
                </a:ext>
              </a:extLst>
            </p:cNvPr>
            <p:cNvSpPr/>
            <p:nvPr/>
          </p:nvSpPr>
          <p:spPr bwMode="auto">
            <a:xfrm>
              <a:off x="5029624" y="471814"/>
              <a:ext cx="972000" cy="1582049"/>
            </a:xfrm>
            <a:prstGeom prst="arc">
              <a:avLst>
                <a:gd name="adj1" fmla="val 2558977"/>
                <a:gd name="adj2" fmla="val 4102688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9" name="Line 10">
              <a:extLst>
                <a:ext uri="{FF2B5EF4-FFF2-40B4-BE49-F238E27FC236}">
                  <a16:creationId xmlns:a16="http://schemas.microsoft.com/office/drawing/2014/main" id="{4F4F98DA-9FD7-3AE9-2835-A5777C0B334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47746">
              <a:off x="5860600" y="1606250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11">
              <a:extLst>
                <a:ext uri="{FF2B5EF4-FFF2-40B4-BE49-F238E27FC236}">
                  <a16:creationId xmlns:a16="http://schemas.microsoft.com/office/drawing/2014/main" id="{E2AB19A1-D9B5-7642-0E6E-DE7B59E73D2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47746">
              <a:off x="5847096" y="1649176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Arc 210">
              <a:extLst>
                <a:ext uri="{FF2B5EF4-FFF2-40B4-BE49-F238E27FC236}">
                  <a16:creationId xmlns:a16="http://schemas.microsoft.com/office/drawing/2014/main" id="{3D86C382-FBB2-7BB4-59F5-DD272E3F0669}"/>
                </a:ext>
              </a:extLst>
            </p:cNvPr>
            <p:cNvSpPr/>
            <p:nvPr/>
          </p:nvSpPr>
          <p:spPr bwMode="auto">
            <a:xfrm>
              <a:off x="5029624" y="478558"/>
              <a:ext cx="972000" cy="1582049"/>
            </a:xfrm>
            <a:prstGeom prst="arc">
              <a:avLst>
                <a:gd name="adj1" fmla="val 21564454"/>
                <a:gd name="adj2" fmla="val 224179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2" name="TextBox 211">
                  <a:extLst>
                    <a:ext uri="{FF2B5EF4-FFF2-40B4-BE49-F238E27FC236}">
                      <a16:creationId xmlns:a16="http://schemas.microsoft.com/office/drawing/2014/main" id="{525301A0-6FBF-C6A7-5960-10368573C2AE}"/>
                    </a:ext>
                  </a:extLst>
                </p:cNvPr>
                <p:cNvSpPr txBox="1"/>
                <p:nvPr/>
              </p:nvSpPr>
              <p:spPr>
                <a:xfrm>
                  <a:off x="6035160" y="1434707"/>
                  <a:ext cx="396069" cy="1994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’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/2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6961A9FE-A455-EDF1-3F52-BFD0E9AA50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5160" y="1434707"/>
                  <a:ext cx="396069" cy="199478"/>
                </a:xfrm>
                <a:prstGeom prst="rect">
                  <a:avLst/>
                </a:prstGeom>
                <a:blipFill>
                  <a:blip r:embed="rId14"/>
                  <a:stretch>
                    <a:fillRect l="-6250" r="-9375"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B5386E9-5CE4-6EE3-4052-F645818FA48E}"/>
              </a:ext>
            </a:extLst>
          </p:cNvPr>
          <p:cNvGrpSpPr/>
          <p:nvPr/>
        </p:nvGrpSpPr>
        <p:grpSpPr>
          <a:xfrm>
            <a:off x="3826546" y="4275168"/>
            <a:ext cx="1423509" cy="1588793"/>
            <a:chOff x="5021240" y="1936082"/>
            <a:chExt cx="1423509" cy="1588793"/>
          </a:xfrm>
        </p:grpSpPr>
        <p:sp>
          <p:nvSpPr>
            <p:cNvPr id="203" name="Arc 202">
              <a:extLst>
                <a:ext uri="{FF2B5EF4-FFF2-40B4-BE49-F238E27FC236}">
                  <a16:creationId xmlns:a16="http://schemas.microsoft.com/office/drawing/2014/main" id="{BA7AAAF3-D1F3-26B4-6EF4-6D113CD4A8CF}"/>
                </a:ext>
              </a:extLst>
            </p:cNvPr>
            <p:cNvSpPr/>
            <p:nvPr/>
          </p:nvSpPr>
          <p:spPr bwMode="auto">
            <a:xfrm>
              <a:off x="5021240" y="1936082"/>
              <a:ext cx="972000" cy="1582049"/>
            </a:xfrm>
            <a:prstGeom prst="arc">
              <a:avLst>
                <a:gd name="adj1" fmla="val 19461154"/>
                <a:gd name="adj2" fmla="val 152689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4" name="Arc 203">
              <a:extLst>
                <a:ext uri="{FF2B5EF4-FFF2-40B4-BE49-F238E27FC236}">
                  <a16:creationId xmlns:a16="http://schemas.microsoft.com/office/drawing/2014/main" id="{9BD46164-F5CB-C192-11E1-C5190478DF66}"/>
                </a:ext>
              </a:extLst>
            </p:cNvPr>
            <p:cNvSpPr/>
            <p:nvPr/>
          </p:nvSpPr>
          <p:spPr bwMode="auto">
            <a:xfrm>
              <a:off x="5021240" y="1942826"/>
              <a:ext cx="972000" cy="1582049"/>
            </a:xfrm>
            <a:prstGeom prst="arc">
              <a:avLst>
                <a:gd name="adj1" fmla="val 17529657"/>
                <a:gd name="adj2" fmla="val 19128692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5" name="Line 10">
              <a:extLst>
                <a:ext uri="{FF2B5EF4-FFF2-40B4-BE49-F238E27FC236}">
                  <a16:creationId xmlns:a16="http://schemas.microsoft.com/office/drawing/2014/main" id="{73BC3C61-515E-EB92-1B78-771860EE9CF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0550928">
              <a:off x="5845798" y="2363604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11">
              <a:extLst>
                <a:ext uri="{FF2B5EF4-FFF2-40B4-BE49-F238E27FC236}">
                  <a16:creationId xmlns:a16="http://schemas.microsoft.com/office/drawing/2014/main" id="{C8145D0B-D140-485F-5005-07A9DEAE33E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0550928">
              <a:off x="5859318" y="2406524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7" name="TextBox 206">
                  <a:extLst>
                    <a:ext uri="{FF2B5EF4-FFF2-40B4-BE49-F238E27FC236}">
                      <a16:creationId xmlns:a16="http://schemas.microsoft.com/office/drawing/2014/main" id="{6BF710E7-394D-A3A2-7108-A4DF3426FD85}"/>
                    </a:ext>
                  </a:extLst>
                </p:cNvPr>
                <p:cNvSpPr txBox="1"/>
                <p:nvPr/>
              </p:nvSpPr>
              <p:spPr>
                <a:xfrm>
                  <a:off x="6048680" y="2362197"/>
                  <a:ext cx="396069" cy="1994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’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/2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E1629697-F924-2DD8-20AF-7103019A9B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8680" y="2362197"/>
                  <a:ext cx="396069" cy="199478"/>
                </a:xfrm>
                <a:prstGeom prst="rect">
                  <a:avLst/>
                </a:prstGeom>
                <a:blipFill>
                  <a:blip r:embed="rId15"/>
                  <a:stretch>
                    <a:fillRect l="-6250" r="-9375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1" name="Picture 70" descr="Icon&#10;&#10;Description automatically generated with low confidence">
            <a:extLst>
              <a:ext uri="{FF2B5EF4-FFF2-40B4-BE49-F238E27FC236}">
                <a16:creationId xmlns:a16="http://schemas.microsoft.com/office/drawing/2014/main" id="{6CE3F316-2FB1-10FA-BD15-CFE18D5BDD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5" t="28803" r="16127" b="29591"/>
          <a:stretch/>
        </p:blipFill>
        <p:spPr>
          <a:xfrm>
            <a:off x="6336054" y="3595106"/>
            <a:ext cx="5415105" cy="1497795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75526D05-74FF-4C4D-C7E3-D87C6A8535FC}"/>
              </a:ext>
            </a:extLst>
          </p:cNvPr>
          <p:cNvSpPr/>
          <p:nvPr/>
        </p:nvSpPr>
        <p:spPr bwMode="auto">
          <a:xfrm>
            <a:off x="6333439" y="3493990"/>
            <a:ext cx="5417720" cy="115215"/>
          </a:xfrm>
          <a:prstGeom prst="rect">
            <a:avLst/>
          </a:prstGeom>
          <a:solidFill>
            <a:srgbClr val="D27507"/>
          </a:solidFill>
          <a:ln w="12700" cap="flat" cmpd="sng" algn="ctr">
            <a:solidFill>
              <a:srgbClr val="9452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5BEFD2C-4695-63AD-23B4-683A47F6A597}"/>
              </a:ext>
            </a:extLst>
          </p:cNvPr>
          <p:cNvSpPr/>
          <p:nvPr/>
        </p:nvSpPr>
        <p:spPr bwMode="auto">
          <a:xfrm>
            <a:off x="6333439" y="5084109"/>
            <a:ext cx="5417720" cy="115215"/>
          </a:xfrm>
          <a:prstGeom prst="rect">
            <a:avLst/>
          </a:prstGeom>
          <a:solidFill>
            <a:srgbClr val="D27507"/>
          </a:solidFill>
          <a:ln w="12700" cap="flat" cmpd="sng" algn="ctr">
            <a:solidFill>
              <a:srgbClr val="9452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29615D7-976B-6732-760D-D52A9D075022}"/>
                  </a:ext>
                </a:extLst>
              </p:cNvPr>
              <p:cNvSpPr txBox="1"/>
              <p:nvPr/>
            </p:nvSpPr>
            <p:spPr>
              <a:xfrm>
                <a:off x="8240485" y="3688601"/>
                <a:ext cx="40690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29615D7-976B-6732-760D-D52A9D0750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0485" y="3688601"/>
                <a:ext cx="406906" cy="198965"/>
              </a:xfrm>
              <a:prstGeom prst="rect">
                <a:avLst/>
              </a:prstGeom>
              <a:blipFill>
                <a:blip r:embed="rId16"/>
                <a:stretch>
                  <a:fillRect l="-5882" r="-5882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484D0A-C5B5-F18D-89B4-A43D351DA4AF}"/>
              </a:ext>
            </a:extLst>
          </p:cNvPr>
          <p:cNvCxnSpPr/>
          <p:nvPr/>
        </p:nvCxnSpPr>
        <p:spPr bwMode="auto">
          <a:xfrm>
            <a:off x="9024270" y="3274568"/>
            <a:ext cx="0" cy="216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77" name="Group 210">
            <a:extLst>
              <a:ext uri="{FF2B5EF4-FFF2-40B4-BE49-F238E27FC236}">
                <a16:creationId xmlns:a16="http://schemas.microsoft.com/office/drawing/2014/main" id="{3A3E8E4D-77D0-AA61-7189-BCEA3F064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26002" y="3720036"/>
            <a:ext cx="180000" cy="450000"/>
            <a:chOff x="3216" y="1728"/>
            <a:chExt cx="192" cy="480"/>
          </a:xfrm>
        </p:grpSpPr>
        <p:sp>
          <p:nvSpPr>
            <p:cNvPr id="199" name="Line 8">
              <a:extLst>
                <a:ext uri="{FF2B5EF4-FFF2-40B4-BE49-F238E27FC236}">
                  <a16:creationId xmlns:a16="http://schemas.microsoft.com/office/drawing/2014/main" id="{59128770-0818-8508-7E2E-288FE9CF12B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9">
              <a:extLst>
                <a:ext uri="{FF2B5EF4-FFF2-40B4-BE49-F238E27FC236}">
                  <a16:creationId xmlns:a16="http://schemas.microsoft.com/office/drawing/2014/main" id="{D2A5ECF4-6B7A-EEAA-5879-F960F103BE1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10">
              <a:extLst>
                <a:ext uri="{FF2B5EF4-FFF2-40B4-BE49-F238E27FC236}">
                  <a16:creationId xmlns:a16="http://schemas.microsoft.com/office/drawing/2014/main" id="{3A42A1A3-7228-164B-E8D1-3C90F2B5DA8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11">
              <a:extLst>
                <a:ext uri="{FF2B5EF4-FFF2-40B4-BE49-F238E27FC236}">
                  <a16:creationId xmlns:a16="http://schemas.microsoft.com/office/drawing/2014/main" id="{C6F786E5-394D-B0CF-2DC8-CFDFB06E756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8" name="Arc 77">
            <a:extLst>
              <a:ext uri="{FF2B5EF4-FFF2-40B4-BE49-F238E27FC236}">
                <a16:creationId xmlns:a16="http://schemas.microsoft.com/office/drawing/2014/main" id="{88AD85A5-D8D0-8A50-2F8D-E9B44183F2EB}"/>
              </a:ext>
            </a:extLst>
          </p:cNvPr>
          <p:cNvSpPr/>
          <p:nvPr/>
        </p:nvSpPr>
        <p:spPr bwMode="auto">
          <a:xfrm>
            <a:off x="7418670" y="2818735"/>
            <a:ext cx="972000" cy="1582049"/>
          </a:xfrm>
          <a:prstGeom prst="arc">
            <a:avLst>
              <a:gd name="adj1" fmla="val 8583667"/>
              <a:gd name="adj2" fmla="val 10744183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9" name="Arc 78">
            <a:extLst>
              <a:ext uri="{FF2B5EF4-FFF2-40B4-BE49-F238E27FC236}">
                <a16:creationId xmlns:a16="http://schemas.microsoft.com/office/drawing/2014/main" id="{66042819-BB00-0E5B-B6B5-AF232C147C60}"/>
              </a:ext>
            </a:extLst>
          </p:cNvPr>
          <p:cNvSpPr/>
          <p:nvPr/>
        </p:nvSpPr>
        <p:spPr bwMode="auto">
          <a:xfrm>
            <a:off x="7418670" y="2825479"/>
            <a:ext cx="972000" cy="1582049"/>
          </a:xfrm>
          <a:prstGeom prst="arc">
            <a:avLst>
              <a:gd name="adj1" fmla="val 6752369"/>
              <a:gd name="adj2" fmla="val 8297559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76C759FA-EE6D-9976-C0E9-384B8AB057BC}"/>
              </a:ext>
            </a:extLst>
          </p:cNvPr>
          <p:cNvSpPr>
            <a:spLocks noChangeAspect="1" noChangeShapeType="1"/>
          </p:cNvSpPr>
          <p:nvPr/>
        </p:nvSpPr>
        <p:spPr bwMode="auto">
          <a:xfrm rot="20531872">
            <a:off x="7375224" y="3946670"/>
            <a:ext cx="18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Line 11">
            <a:extLst>
              <a:ext uri="{FF2B5EF4-FFF2-40B4-BE49-F238E27FC236}">
                <a16:creationId xmlns:a16="http://schemas.microsoft.com/office/drawing/2014/main" id="{8BD0D1DD-6887-DE71-6E2D-A8DC74FE6AFC}"/>
              </a:ext>
            </a:extLst>
          </p:cNvPr>
          <p:cNvSpPr>
            <a:spLocks noChangeAspect="1" noChangeShapeType="1"/>
          </p:cNvSpPr>
          <p:nvPr/>
        </p:nvSpPr>
        <p:spPr bwMode="auto">
          <a:xfrm rot="20531872">
            <a:off x="7388982" y="3989516"/>
            <a:ext cx="18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Arc 81">
            <a:extLst>
              <a:ext uri="{FF2B5EF4-FFF2-40B4-BE49-F238E27FC236}">
                <a16:creationId xmlns:a16="http://schemas.microsoft.com/office/drawing/2014/main" id="{A7DEB514-0737-FDDD-CB53-88F3EAB7E99F}"/>
              </a:ext>
            </a:extLst>
          </p:cNvPr>
          <p:cNvSpPr/>
          <p:nvPr/>
        </p:nvSpPr>
        <p:spPr bwMode="auto">
          <a:xfrm>
            <a:off x="7429333" y="4264532"/>
            <a:ext cx="972000" cy="1582049"/>
          </a:xfrm>
          <a:prstGeom prst="arc">
            <a:avLst>
              <a:gd name="adj1" fmla="val 13205640"/>
              <a:gd name="adj2" fmla="val 14771035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3" name="Arc 82">
            <a:extLst>
              <a:ext uri="{FF2B5EF4-FFF2-40B4-BE49-F238E27FC236}">
                <a16:creationId xmlns:a16="http://schemas.microsoft.com/office/drawing/2014/main" id="{09C4F773-510D-9891-8014-A9A2EC52327E}"/>
              </a:ext>
            </a:extLst>
          </p:cNvPr>
          <p:cNvSpPr/>
          <p:nvPr/>
        </p:nvSpPr>
        <p:spPr bwMode="auto">
          <a:xfrm>
            <a:off x="7429333" y="4271276"/>
            <a:ext cx="972000" cy="1582049"/>
          </a:xfrm>
          <a:prstGeom prst="arc">
            <a:avLst>
              <a:gd name="adj1" fmla="val 10678070"/>
              <a:gd name="adj2" fmla="val 12903406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4" name="Line 10">
            <a:extLst>
              <a:ext uri="{FF2B5EF4-FFF2-40B4-BE49-F238E27FC236}">
                <a16:creationId xmlns:a16="http://schemas.microsoft.com/office/drawing/2014/main" id="{F44C7ADB-B113-2134-94F3-66CC83E17455}"/>
              </a:ext>
            </a:extLst>
          </p:cNvPr>
          <p:cNvSpPr>
            <a:spLocks noChangeAspect="1" noChangeShapeType="1"/>
          </p:cNvSpPr>
          <p:nvPr/>
        </p:nvSpPr>
        <p:spPr bwMode="auto">
          <a:xfrm rot="1060387">
            <a:off x="7395813" y="4698852"/>
            <a:ext cx="18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Line 11">
            <a:extLst>
              <a:ext uri="{FF2B5EF4-FFF2-40B4-BE49-F238E27FC236}">
                <a16:creationId xmlns:a16="http://schemas.microsoft.com/office/drawing/2014/main" id="{FA4374AB-C6CE-7A7B-ABAC-0DDE502FBF8B}"/>
              </a:ext>
            </a:extLst>
          </p:cNvPr>
          <p:cNvSpPr>
            <a:spLocks noChangeAspect="1" noChangeShapeType="1"/>
          </p:cNvSpPr>
          <p:nvPr/>
        </p:nvSpPr>
        <p:spPr bwMode="auto">
          <a:xfrm rot="1060387">
            <a:off x="7382151" y="4741728"/>
            <a:ext cx="18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8" name="Group 210">
            <a:extLst>
              <a:ext uri="{FF2B5EF4-FFF2-40B4-BE49-F238E27FC236}">
                <a16:creationId xmlns:a16="http://schemas.microsoft.com/office/drawing/2014/main" id="{2713D58E-6BA4-5E2F-DDF9-C23C6A1ED95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28080" y="4519151"/>
            <a:ext cx="180000" cy="450000"/>
            <a:chOff x="3216" y="1728"/>
            <a:chExt cx="192" cy="480"/>
          </a:xfrm>
        </p:grpSpPr>
        <p:sp>
          <p:nvSpPr>
            <p:cNvPr id="195" name="Line 8">
              <a:extLst>
                <a:ext uri="{FF2B5EF4-FFF2-40B4-BE49-F238E27FC236}">
                  <a16:creationId xmlns:a16="http://schemas.microsoft.com/office/drawing/2014/main" id="{C681EC73-50F6-19F2-A44E-182CDAD6E8F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9">
              <a:extLst>
                <a:ext uri="{FF2B5EF4-FFF2-40B4-BE49-F238E27FC236}">
                  <a16:creationId xmlns:a16="http://schemas.microsoft.com/office/drawing/2014/main" id="{AD5E5E2F-43E3-8B67-B066-041F9A544D7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10">
              <a:extLst>
                <a:ext uri="{FF2B5EF4-FFF2-40B4-BE49-F238E27FC236}">
                  <a16:creationId xmlns:a16="http://schemas.microsoft.com/office/drawing/2014/main" id="{40C4D872-9A00-A8FD-3408-A7BA41913DD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11">
              <a:extLst>
                <a:ext uri="{FF2B5EF4-FFF2-40B4-BE49-F238E27FC236}">
                  <a16:creationId xmlns:a16="http://schemas.microsoft.com/office/drawing/2014/main" id="{E243E0C9-70BA-AAE5-82E3-DF423130C15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284AC91B-D9F2-3390-0FF7-BF12F5D9EDFB}"/>
              </a:ext>
            </a:extLst>
          </p:cNvPr>
          <p:cNvCxnSpPr>
            <a:stCxn id="199" idx="0"/>
          </p:cNvCxnSpPr>
          <p:nvPr/>
        </p:nvCxnSpPr>
        <p:spPr bwMode="auto">
          <a:xfrm flipV="1">
            <a:off x="8216002" y="3611750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C4FC503-413F-9E18-3F5E-F77128B0BED3}"/>
              </a:ext>
            </a:extLst>
          </p:cNvPr>
          <p:cNvCxnSpPr/>
          <p:nvPr/>
        </p:nvCxnSpPr>
        <p:spPr bwMode="auto">
          <a:xfrm flipV="1">
            <a:off x="8216359" y="4156246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74560A74-B3C5-454D-3B25-3919C28D7006}"/>
              </a:ext>
            </a:extLst>
          </p:cNvPr>
          <p:cNvCxnSpPr/>
          <p:nvPr/>
        </p:nvCxnSpPr>
        <p:spPr bwMode="auto">
          <a:xfrm flipV="1">
            <a:off x="8219891" y="4420107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5702A58-D9EA-1F7E-C787-B6E79E527DEC}"/>
              </a:ext>
            </a:extLst>
          </p:cNvPr>
          <p:cNvCxnSpPr/>
          <p:nvPr/>
        </p:nvCxnSpPr>
        <p:spPr bwMode="auto">
          <a:xfrm flipV="1">
            <a:off x="8217073" y="4967732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B8951791-CE22-D347-FA33-B515A08E6F47}"/>
                  </a:ext>
                </a:extLst>
              </p:cNvPr>
              <p:cNvSpPr txBox="1"/>
              <p:nvPr/>
            </p:nvSpPr>
            <p:spPr>
              <a:xfrm>
                <a:off x="8228174" y="4787874"/>
                <a:ext cx="40690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B8951791-CE22-D347-FA33-B515A08E6F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8174" y="4787874"/>
                <a:ext cx="406906" cy="198965"/>
              </a:xfrm>
              <a:prstGeom prst="rect">
                <a:avLst/>
              </a:prstGeom>
              <a:blipFill>
                <a:blip r:embed="rId17"/>
                <a:stretch>
                  <a:fillRect l="-9091" r="-6061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956FE965-DFA5-BB65-28C5-37A9AE2C1909}"/>
                  </a:ext>
                </a:extLst>
              </p:cNvPr>
              <p:cNvSpPr txBox="1"/>
              <p:nvPr/>
            </p:nvSpPr>
            <p:spPr>
              <a:xfrm>
                <a:off x="6958010" y="4704040"/>
                <a:ext cx="396070" cy="199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956FE965-DFA5-BB65-28C5-37A9AE2C19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8010" y="4704040"/>
                <a:ext cx="396070" cy="199478"/>
              </a:xfrm>
              <a:prstGeom prst="rect">
                <a:avLst/>
              </a:prstGeom>
              <a:blipFill>
                <a:blip r:embed="rId18"/>
                <a:stretch>
                  <a:fillRect l="-6250" r="-9375" b="-3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800F29B1-9782-6775-DE41-D9C94D3B9330}"/>
                  </a:ext>
                </a:extLst>
              </p:cNvPr>
              <p:cNvSpPr txBox="1"/>
              <p:nvPr/>
            </p:nvSpPr>
            <p:spPr>
              <a:xfrm>
                <a:off x="7001096" y="3787827"/>
                <a:ext cx="396070" cy="199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800F29B1-9782-6775-DE41-D9C94D3B93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1096" y="3787827"/>
                <a:ext cx="396070" cy="199478"/>
              </a:xfrm>
              <a:prstGeom prst="rect">
                <a:avLst/>
              </a:prstGeom>
              <a:blipFill>
                <a:blip r:embed="rId19"/>
                <a:stretch>
                  <a:fillRect l="-9375" r="-625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2B0024F-0D1C-A277-C5B8-16A42EFA6935}"/>
              </a:ext>
            </a:extLst>
          </p:cNvPr>
          <p:cNvGrpSpPr/>
          <p:nvPr/>
        </p:nvGrpSpPr>
        <p:grpSpPr>
          <a:xfrm>
            <a:off x="8702540" y="4249761"/>
            <a:ext cx="623098" cy="360002"/>
            <a:chOff x="5745952" y="1911835"/>
            <a:chExt cx="623098" cy="360002"/>
          </a:xfrm>
        </p:grpSpPr>
        <p:sp>
          <p:nvSpPr>
            <p:cNvPr id="190" name="Line 8">
              <a:extLst>
                <a:ext uri="{FF2B5EF4-FFF2-40B4-BE49-F238E27FC236}">
                  <a16:creationId xmlns:a16="http://schemas.microsoft.com/office/drawing/2014/main" id="{4572D687-5018-B401-1FED-FA5774BD225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6184354" y="1817139"/>
              <a:ext cx="0" cy="3693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9">
              <a:extLst>
                <a:ext uri="{FF2B5EF4-FFF2-40B4-BE49-F238E27FC236}">
                  <a16:creationId xmlns:a16="http://schemas.microsoft.com/office/drawing/2014/main" id="{F3DC4429-2F8D-196F-7DEC-71E1CD019BD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5863218" y="1910395"/>
              <a:ext cx="0" cy="18288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10">
              <a:extLst>
                <a:ext uri="{FF2B5EF4-FFF2-40B4-BE49-F238E27FC236}">
                  <a16:creationId xmlns:a16="http://schemas.microsoft.com/office/drawing/2014/main" id="{51AC4E7D-052D-0B56-EB70-2007F21D02D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5909658" y="2001835"/>
              <a:ext cx="18000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11">
              <a:extLst>
                <a:ext uri="{FF2B5EF4-FFF2-40B4-BE49-F238E27FC236}">
                  <a16:creationId xmlns:a16="http://schemas.microsoft.com/office/drawing/2014/main" id="{611135B3-6028-5E80-4E72-239C77322A0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5864658" y="2001835"/>
              <a:ext cx="18000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4" name="TextBox 193">
                  <a:extLst>
                    <a:ext uri="{FF2B5EF4-FFF2-40B4-BE49-F238E27FC236}">
                      <a16:creationId xmlns:a16="http://schemas.microsoft.com/office/drawing/2014/main" id="{F3C61960-6F79-EA2B-5169-8BD58A3EE51A}"/>
                    </a:ext>
                  </a:extLst>
                </p:cNvPr>
                <p:cNvSpPr txBox="1"/>
                <p:nvPr/>
              </p:nvSpPr>
              <p:spPr>
                <a:xfrm>
                  <a:off x="5745952" y="2069602"/>
                  <a:ext cx="306174" cy="2022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  <m:r>
                              <a:rPr lang="en-US" sz="12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’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𝒇𝒐</m:t>
                            </m:r>
                          </m:sub>
                        </m:sSub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74BC07CC-E3AC-C5F0-3DCC-9467F26160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45952" y="2069602"/>
                  <a:ext cx="306174" cy="202235"/>
                </a:xfrm>
                <a:prstGeom prst="rect">
                  <a:avLst/>
                </a:prstGeom>
                <a:blipFill>
                  <a:blip r:embed="rId20"/>
                  <a:stretch>
                    <a:fillRect l="-8000" r="-8000"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10D3BEB1-D273-9067-8D8B-D29E7482B8E0}"/>
              </a:ext>
            </a:extLst>
          </p:cNvPr>
          <p:cNvSpPr txBox="1"/>
          <p:nvPr/>
        </p:nvSpPr>
        <p:spPr>
          <a:xfrm>
            <a:off x="9024270" y="5190250"/>
            <a:ext cx="1159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image plane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8E6F6396-AA26-3E42-2039-47E3B5A52C46}"/>
                  </a:ext>
                </a:extLst>
              </p:cNvPr>
              <p:cNvSpPr txBox="1"/>
              <p:nvPr/>
            </p:nvSpPr>
            <p:spPr>
              <a:xfrm>
                <a:off x="6491067" y="4197251"/>
                <a:ext cx="2705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8E6F6396-AA26-3E42-2039-47E3B5A52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067" y="4197251"/>
                <a:ext cx="270523" cy="276999"/>
              </a:xfrm>
              <a:prstGeom prst="rect">
                <a:avLst/>
              </a:prstGeom>
              <a:blipFill>
                <a:blip r:embed="rId9"/>
                <a:stretch>
                  <a:fillRect l="-13636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9818AD62-D550-7595-22E7-14285837B28E}"/>
                  </a:ext>
                </a:extLst>
              </p:cNvPr>
              <p:cNvSpPr txBox="1"/>
              <p:nvPr/>
            </p:nvSpPr>
            <p:spPr>
              <a:xfrm>
                <a:off x="9933849" y="3685519"/>
                <a:ext cx="40690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9818AD62-D550-7595-22E7-14285837B2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3849" y="3685519"/>
                <a:ext cx="406906" cy="198965"/>
              </a:xfrm>
              <a:prstGeom prst="rect">
                <a:avLst/>
              </a:prstGeom>
              <a:blipFill>
                <a:blip r:embed="rId21"/>
                <a:stretch>
                  <a:fillRect l="-6061" r="-6061" b="-3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6" name="Group 210">
            <a:extLst>
              <a:ext uri="{FF2B5EF4-FFF2-40B4-BE49-F238E27FC236}">
                <a16:creationId xmlns:a16="http://schemas.microsoft.com/office/drawing/2014/main" id="{AF649BB2-F655-FCB0-69B9-19A7987BA54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819366" y="3716954"/>
            <a:ext cx="180000" cy="450000"/>
            <a:chOff x="3216" y="1728"/>
            <a:chExt cx="192" cy="480"/>
          </a:xfrm>
        </p:grpSpPr>
        <p:sp>
          <p:nvSpPr>
            <p:cNvPr id="186" name="Line 8">
              <a:extLst>
                <a:ext uri="{FF2B5EF4-FFF2-40B4-BE49-F238E27FC236}">
                  <a16:creationId xmlns:a16="http://schemas.microsoft.com/office/drawing/2014/main" id="{A023C150-82AD-2893-8236-0489C19FBD0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9">
              <a:extLst>
                <a:ext uri="{FF2B5EF4-FFF2-40B4-BE49-F238E27FC236}">
                  <a16:creationId xmlns:a16="http://schemas.microsoft.com/office/drawing/2014/main" id="{3E64F684-E8C1-FC88-F70A-186AF78521E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10">
              <a:extLst>
                <a:ext uri="{FF2B5EF4-FFF2-40B4-BE49-F238E27FC236}">
                  <a16:creationId xmlns:a16="http://schemas.microsoft.com/office/drawing/2014/main" id="{E284573B-D4AE-5EC3-AAA3-28A7A97681D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11">
              <a:extLst>
                <a:ext uri="{FF2B5EF4-FFF2-40B4-BE49-F238E27FC236}">
                  <a16:creationId xmlns:a16="http://schemas.microsoft.com/office/drawing/2014/main" id="{365911B3-3024-7CCC-05A3-70920156192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7" name="Group 210">
            <a:extLst>
              <a:ext uri="{FF2B5EF4-FFF2-40B4-BE49-F238E27FC236}">
                <a16:creationId xmlns:a16="http://schemas.microsoft.com/office/drawing/2014/main" id="{A1CBC6C6-83A0-61ED-CBDC-848F1FC51C8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821444" y="4516069"/>
            <a:ext cx="180000" cy="450000"/>
            <a:chOff x="3216" y="1728"/>
            <a:chExt cx="192" cy="480"/>
          </a:xfrm>
        </p:grpSpPr>
        <p:sp>
          <p:nvSpPr>
            <p:cNvPr id="182" name="Line 8">
              <a:extLst>
                <a:ext uri="{FF2B5EF4-FFF2-40B4-BE49-F238E27FC236}">
                  <a16:creationId xmlns:a16="http://schemas.microsoft.com/office/drawing/2014/main" id="{1C0F4186-1098-A6DC-CDD7-A6377AF0FAF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9">
              <a:extLst>
                <a:ext uri="{FF2B5EF4-FFF2-40B4-BE49-F238E27FC236}">
                  <a16:creationId xmlns:a16="http://schemas.microsoft.com/office/drawing/2014/main" id="{0A5AE1F7-09ED-3170-F18C-DD1275A89DA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10">
              <a:extLst>
                <a:ext uri="{FF2B5EF4-FFF2-40B4-BE49-F238E27FC236}">
                  <a16:creationId xmlns:a16="http://schemas.microsoft.com/office/drawing/2014/main" id="{2CB456CB-47D9-CA02-C0DA-6B5582F9679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11">
              <a:extLst>
                <a:ext uri="{FF2B5EF4-FFF2-40B4-BE49-F238E27FC236}">
                  <a16:creationId xmlns:a16="http://schemas.microsoft.com/office/drawing/2014/main" id="{FCA70AD1-93E5-FEF8-CC8B-997DC617274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8022796-0F94-E423-33F9-797D9AEAFCB5}"/>
              </a:ext>
            </a:extLst>
          </p:cNvPr>
          <p:cNvCxnSpPr>
            <a:stCxn id="186" idx="0"/>
          </p:cNvCxnSpPr>
          <p:nvPr/>
        </p:nvCxnSpPr>
        <p:spPr bwMode="auto">
          <a:xfrm flipV="1">
            <a:off x="9909366" y="3608668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F446E0B-F401-08F4-8AE7-69E2E55092E2}"/>
              </a:ext>
            </a:extLst>
          </p:cNvPr>
          <p:cNvCxnSpPr/>
          <p:nvPr/>
        </p:nvCxnSpPr>
        <p:spPr bwMode="auto">
          <a:xfrm flipV="1">
            <a:off x="9909723" y="4153164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E57CAE1A-5B20-9693-911B-2D6C711F7E8F}"/>
              </a:ext>
            </a:extLst>
          </p:cNvPr>
          <p:cNvCxnSpPr/>
          <p:nvPr/>
        </p:nvCxnSpPr>
        <p:spPr bwMode="auto">
          <a:xfrm flipV="1">
            <a:off x="9913255" y="4417025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9850E94A-CAA2-C2D0-B1FB-86DC34C8B449}"/>
              </a:ext>
            </a:extLst>
          </p:cNvPr>
          <p:cNvCxnSpPr/>
          <p:nvPr/>
        </p:nvCxnSpPr>
        <p:spPr bwMode="auto">
          <a:xfrm flipV="1">
            <a:off x="9910437" y="4964650"/>
            <a:ext cx="0" cy="108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264782D7-F12B-BEB6-5A3A-999F3CB0DC6F}"/>
                  </a:ext>
                </a:extLst>
              </p:cNvPr>
              <p:cNvSpPr txBox="1"/>
              <p:nvPr/>
            </p:nvSpPr>
            <p:spPr>
              <a:xfrm>
                <a:off x="9921538" y="4784792"/>
                <a:ext cx="40690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264782D7-F12B-BEB6-5A3A-999F3CB0D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1538" y="4784792"/>
                <a:ext cx="406906" cy="198965"/>
              </a:xfrm>
              <a:prstGeom prst="rect">
                <a:avLst/>
              </a:prstGeom>
              <a:blipFill>
                <a:blip r:embed="rId22"/>
                <a:stretch>
                  <a:fillRect l="-6061" r="-6061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2C1B723-3BBF-73EE-B45A-E64F0DEB55B1}"/>
              </a:ext>
            </a:extLst>
          </p:cNvPr>
          <p:cNvGrpSpPr/>
          <p:nvPr/>
        </p:nvGrpSpPr>
        <p:grpSpPr>
          <a:xfrm>
            <a:off x="9677658" y="2810900"/>
            <a:ext cx="1401605" cy="1588793"/>
            <a:chOff x="5029624" y="471814"/>
            <a:chExt cx="1401605" cy="1588793"/>
          </a:xfrm>
        </p:grpSpPr>
        <p:sp>
          <p:nvSpPr>
            <p:cNvPr id="177" name="Arc 176">
              <a:extLst>
                <a:ext uri="{FF2B5EF4-FFF2-40B4-BE49-F238E27FC236}">
                  <a16:creationId xmlns:a16="http://schemas.microsoft.com/office/drawing/2014/main" id="{AADD3120-71E8-C0ED-2D40-7F0E28DA0B1F}"/>
                </a:ext>
              </a:extLst>
            </p:cNvPr>
            <p:cNvSpPr/>
            <p:nvPr/>
          </p:nvSpPr>
          <p:spPr bwMode="auto">
            <a:xfrm>
              <a:off x="5029624" y="471814"/>
              <a:ext cx="972000" cy="1582049"/>
            </a:xfrm>
            <a:prstGeom prst="arc">
              <a:avLst>
                <a:gd name="adj1" fmla="val 2558977"/>
                <a:gd name="adj2" fmla="val 4102688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8" name="Line 10">
              <a:extLst>
                <a:ext uri="{FF2B5EF4-FFF2-40B4-BE49-F238E27FC236}">
                  <a16:creationId xmlns:a16="http://schemas.microsoft.com/office/drawing/2014/main" id="{609C8075-A12F-AA1B-EEB7-0ED87331CFB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47746">
              <a:off x="5860600" y="1606250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11">
              <a:extLst>
                <a:ext uri="{FF2B5EF4-FFF2-40B4-BE49-F238E27FC236}">
                  <a16:creationId xmlns:a16="http://schemas.microsoft.com/office/drawing/2014/main" id="{55A58CD2-1FF8-9B6B-B2E8-9713B8BA7CA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47746">
              <a:off x="5847096" y="1649176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Arc 179">
              <a:extLst>
                <a:ext uri="{FF2B5EF4-FFF2-40B4-BE49-F238E27FC236}">
                  <a16:creationId xmlns:a16="http://schemas.microsoft.com/office/drawing/2014/main" id="{E975BE35-E1BC-97C6-6D80-BA08BD771A3A}"/>
                </a:ext>
              </a:extLst>
            </p:cNvPr>
            <p:cNvSpPr/>
            <p:nvPr/>
          </p:nvSpPr>
          <p:spPr bwMode="auto">
            <a:xfrm>
              <a:off x="5029624" y="478558"/>
              <a:ext cx="972000" cy="1582049"/>
            </a:xfrm>
            <a:prstGeom prst="arc">
              <a:avLst>
                <a:gd name="adj1" fmla="val 21564454"/>
                <a:gd name="adj2" fmla="val 224179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58F5456B-6E45-BF4D-9A04-D2B56A9C07A2}"/>
                    </a:ext>
                  </a:extLst>
                </p:cNvPr>
                <p:cNvSpPr txBox="1"/>
                <p:nvPr/>
              </p:nvSpPr>
              <p:spPr>
                <a:xfrm>
                  <a:off x="6035160" y="1434707"/>
                  <a:ext cx="396069" cy="1994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’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/2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4DD72008-3CBE-3D34-5966-901CF3E1C3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5160" y="1434707"/>
                  <a:ext cx="396069" cy="199478"/>
                </a:xfrm>
                <a:prstGeom prst="rect">
                  <a:avLst/>
                </a:prstGeom>
                <a:blipFill>
                  <a:blip r:embed="rId23"/>
                  <a:stretch>
                    <a:fillRect l="-6250" r="-9375" b="-235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966DC5-6C6A-1EFD-67FA-4FC6C317352C}"/>
              </a:ext>
            </a:extLst>
          </p:cNvPr>
          <p:cNvGrpSpPr/>
          <p:nvPr/>
        </p:nvGrpSpPr>
        <p:grpSpPr>
          <a:xfrm>
            <a:off x="9669274" y="4275168"/>
            <a:ext cx="1423509" cy="1588793"/>
            <a:chOff x="5021240" y="1936082"/>
            <a:chExt cx="1423509" cy="1588793"/>
          </a:xfrm>
        </p:grpSpPr>
        <p:sp>
          <p:nvSpPr>
            <p:cNvPr id="172" name="Arc 171">
              <a:extLst>
                <a:ext uri="{FF2B5EF4-FFF2-40B4-BE49-F238E27FC236}">
                  <a16:creationId xmlns:a16="http://schemas.microsoft.com/office/drawing/2014/main" id="{EAF0564C-945F-13D0-93E3-CA77EF8653A6}"/>
                </a:ext>
              </a:extLst>
            </p:cNvPr>
            <p:cNvSpPr/>
            <p:nvPr/>
          </p:nvSpPr>
          <p:spPr bwMode="auto">
            <a:xfrm>
              <a:off x="5021240" y="1936082"/>
              <a:ext cx="972000" cy="1582049"/>
            </a:xfrm>
            <a:prstGeom prst="arc">
              <a:avLst>
                <a:gd name="adj1" fmla="val 19461154"/>
                <a:gd name="adj2" fmla="val 152689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3" name="Arc 172">
              <a:extLst>
                <a:ext uri="{FF2B5EF4-FFF2-40B4-BE49-F238E27FC236}">
                  <a16:creationId xmlns:a16="http://schemas.microsoft.com/office/drawing/2014/main" id="{97CA86EA-0B25-6ACA-7CDF-562D60ED6C2D}"/>
                </a:ext>
              </a:extLst>
            </p:cNvPr>
            <p:cNvSpPr/>
            <p:nvPr/>
          </p:nvSpPr>
          <p:spPr bwMode="auto">
            <a:xfrm>
              <a:off x="5021240" y="1942826"/>
              <a:ext cx="972000" cy="1582049"/>
            </a:xfrm>
            <a:prstGeom prst="arc">
              <a:avLst>
                <a:gd name="adj1" fmla="val 17529657"/>
                <a:gd name="adj2" fmla="val 19128692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4" name="Line 10">
              <a:extLst>
                <a:ext uri="{FF2B5EF4-FFF2-40B4-BE49-F238E27FC236}">
                  <a16:creationId xmlns:a16="http://schemas.microsoft.com/office/drawing/2014/main" id="{40C8BF1B-A1E0-4189-44E3-03651065166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0550928">
              <a:off x="5845798" y="2363604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11">
              <a:extLst>
                <a:ext uri="{FF2B5EF4-FFF2-40B4-BE49-F238E27FC236}">
                  <a16:creationId xmlns:a16="http://schemas.microsoft.com/office/drawing/2014/main" id="{59725142-3462-C94A-A167-9FB1659E955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0550928">
              <a:off x="5859318" y="2406524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6" name="TextBox 175">
                  <a:extLst>
                    <a:ext uri="{FF2B5EF4-FFF2-40B4-BE49-F238E27FC236}">
                      <a16:creationId xmlns:a16="http://schemas.microsoft.com/office/drawing/2014/main" id="{AAF51B44-77A6-4C3E-EFEB-D0C5622B95BE}"/>
                    </a:ext>
                  </a:extLst>
                </p:cNvPr>
                <p:cNvSpPr txBox="1"/>
                <p:nvPr/>
              </p:nvSpPr>
              <p:spPr>
                <a:xfrm>
                  <a:off x="6048680" y="2362197"/>
                  <a:ext cx="396069" cy="1994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’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/2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83" name="TextBox 182">
                  <a:extLst>
                    <a:ext uri="{FF2B5EF4-FFF2-40B4-BE49-F238E27FC236}">
                      <a16:creationId xmlns:a16="http://schemas.microsoft.com/office/drawing/2014/main" id="{9A5FF050-BBDB-0957-B5C7-B03408EC04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8680" y="2362197"/>
                  <a:ext cx="396069" cy="199478"/>
                </a:xfrm>
                <a:prstGeom prst="rect">
                  <a:avLst/>
                </a:prstGeom>
                <a:blipFill>
                  <a:blip r:embed="rId24"/>
                  <a:stretch>
                    <a:fillRect l="-6250" r="-9375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2AB15B91-B02D-C2B9-400D-D97BA980561F}"/>
                  </a:ext>
                </a:extLst>
              </p:cNvPr>
              <p:cNvSpPr txBox="1"/>
              <p:nvPr/>
            </p:nvSpPr>
            <p:spPr>
              <a:xfrm>
                <a:off x="2285623" y="4222758"/>
                <a:ext cx="18434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2AB15B91-B02D-C2B9-400D-D97BA98056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623" y="4222758"/>
                <a:ext cx="184346" cy="215444"/>
              </a:xfrm>
              <a:prstGeom prst="rect">
                <a:avLst/>
              </a:prstGeom>
              <a:blipFill>
                <a:blip r:embed="rId25"/>
                <a:stretch>
                  <a:fillRect l="-20000" r="-13333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52226B56-F222-9E3B-8F77-9D730CA41F80}"/>
                  </a:ext>
                </a:extLst>
              </p:cNvPr>
              <p:cNvSpPr txBox="1"/>
              <p:nvPr/>
            </p:nvSpPr>
            <p:spPr>
              <a:xfrm>
                <a:off x="3978987" y="4218417"/>
                <a:ext cx="18434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52226B56-F222-9E3B-8F77-9D730CA41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987" y="4218417"/>
                <a:ext cx="184346" cy="215444"/>
              </a:xfrm>
              <a:prstGeom prst="rect">
                <a:avLst/>
              </a:prstGeom>
              <a:blipFill>
                <a:blip r:embed="rId26"/>
                <a:stretch>
                  <a:fillRect l="-13333" r="-20000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2B7467C1-F023-652D-F72E-E9FEE2D6C041}"/>
                  </a:ext>
                </a:extLst>
              </p:cNvPr>
              <p:cNvSpPr txBox="1"/>
              <p:nvPr/>
            </p:nvSpPr>
            <p:spPr>
              <a:xfrm>
                <a:off x="8129264" y="4220718"/>
                <a:ext cx="18434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2B7467C1-F023-652D-F72E-E9FEE2D6C0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9264" y="4220718"/>
                <a:ext cx="184346" cy="215444"/>
              </a:xfrm>
              <a:prstGeom prst="rect">
                <a:avLst/>
              </a:prstGeom>
              <a:blipFill>
                <a:blip r:embed="rId27"/>
                <a:stretch>
                  <a:fillRect l="-20000" r="-13333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6740804B-3403-7C6D-489B-C681B917047F}"/>
                  </a:ext>
                </a:extLst>
              </p:cNvPr>
              <p:cNvSpPr txBox="1"/>
              <p:nvPr/>
            </p:nvSpPr>
            <p:spPr>
              <a:xfrm>
                <a:off x="9819366" y="4221612"/>
                <a:ext cx="18434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6740804B-3403-7C6D-489B-C681B9170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9366" y="4221612"/>
                <a:ext cx="184345" cy="215444"/>
              </a:xfrm>
              <a:prstGeom prst="rect">
                <a:avLst/>
              </a:prstGeom>
              <a:blipFill>
                <a:blip r:embed="rId28"/>
                <a:stretch>
                  <a:fillRect l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8" name="Group 157">
            <a:extLst>
              <a:ext uri="{FF2B5EF4-FFF2-40B4-BE49-F238E27FC236}">
                <a16:creationId xmlns:a16="http://schemas.microsoft.com/office/drawing/2014/main" id="{9047E489-4160-0110-F562-6D403FBBA1B9}"/>
              </a:ext>
            </a:extLst>
          </p:cNvPr>
          <p:cNvGrpSpPr/>
          <p:nvPr/>
        </p:nvGrpSpPr>
        <p:grpSpPr>
          <a:xfrm>
            <a:off x="450152" y="957764"/>
            <a:ext cx="5468089" cy="2388022"/>
            <a:chOff x="304523" y="2976572"/>
            <a:chExt cx="5468089" cy="2388022"/>
          </a:xfrm>
        </p:grpSpPr>
        <p:pic>
          <p:nvPicPr>
            <p:cNvPr id="166" name="Picture 165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30254881-23D7-994A-EC82-9DDD549DC1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74" t="29276" r="15665" b="29636"/>
            <a:stretch/>
          </p:blipFill>
          <p:spPr>
            <a:xfrm>
              <a:off x="357507" y="3354066"/>
              <a:ext cx="5415105" cy="1479146"/>
            </a:xfrm>
            <a:prstGeom prst="rect">
              <a:avLst/>
            </a:prstGeom>
          </p:spPr>
        </p:pic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51984CDE-C4D0-2BB7-D588-0BC2179C75DE}"/>
                </a:ext>
              </a:extLst>
            </p:cNvPr>
            <p:cNvCxnSpPr/>
            <p:nvPr/>
          </p:nvCxnSpPr>
          <p:spPr bwMode="auto">
            <a:xfrm>
              <a:off x="3023600" y="3006545"/>
              <a:ext cx="0" cy="21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8" name="TextBox 167">
                  <a:extLst>
                    <a:ext uri="{FF2B5EF4-FFF2-40B4-BE49-F238E27FC236}">
                      <a16:creationId xmlns:a16="http://schemas.microsoft.com/office/drawing/2014/main" id="{A907D40B-C6CA-ED3C-4F7A-41ADF2F96232}"/>
                    </a:ext>
                  </a:extLst>
                </p:cNvPr>
                <p:cNvSpPr txBox="1"/>
                <p:nvPr/>
              </p:nvSpPr>
              <p:spPr>
                <a:xfrm>
                  <a:off x="2063475" y="3928265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1" name="TextBox 190">
                  <a:extLst>
                    <a:ext uri="{FF2B5EF4-FFF2-40B4-BE49-F238E27FC236}">
                      <a16:creationId xmlns:a16="http://schemas.microsoft.com/office/drawing/2014/main" id="{CFB5BBED-78A2-1A81-6059-B2B6B054A7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3475" y="3928265"/>
                  <a:ext cx="237244" cy="276999"/>
                </a:xfrm>
                <a:prstGeom prst="rect">
                  <a:avLst/>
                </a:prstGeom>
                <a:blipFill>
                  <a:blip r:embed="rId30"/>
                  <a:stretch>
                    <a:fillRect l="-21053" r="-15789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9" name="TextBox 168">
                  <a:extLst>
                    <a:ext uri="{FF2B5EF4-FFF2-40B4-BE49-F238E27FC236}">
                      <a16:creationId xmlns:a16="http://schemas.microsoft.com/office/drawing/2014/main" id="{73A5108B-8BBD-C7AB-1E02-AD4E3F2C7755}"/>
                    </a:ext>
                  </a:extLst>
                </p:cNvPr>
                <p:cNvSpPr txBox="1"/>
                <p:nvPr/>
              </p:nvSpPr>
              <p:spPr>
                <a:xfrm>
                  <a:off x="3746482" y="3928265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2" name="TextBox 191">
                  <a:extLst>
                    <a:ext uri="{FF2B5EF4-FFF2-40B4-BE49-F238E27FC236}">
                      <a16:creationId xmlns:a16="http://schemas.microsoft.com/office/drawing/2014/main" id="{AB776ED1-81FC-F9CE-C9C6-38A997AEF8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6482" y="3928265"/>
                  <a:ext cx="237244" cy="276999"/>
                </a:xfrm>
                <a:prstGeom prst="rect">
                  <a:avLst/>
                </a:prstGeom>
                <a:blipFill>
                  <a:blip r:embed="rId31"/>
                  <a:stretch>
                    <a:fillRect l="-15000" r="-15000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F205025D-CF74-E577-9B2A-C0D16CB5010D}"/>
                </a:ext>
              </a:extLst>
            </p:cNvPr>
            <p:cNvSpPr txBox="1"/>
            <p:nvPr/>
          </p:nvSpPr>
          <p:spPr>
            <a:xfrm>
              <a:off x="3023599" y="4841374"/>
              <a:ext cx="13885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FF"/>
                  </a:solidFill>
                </a:rPr>
                <a:t>magnetic “wall”</a:t>
              </a:r>
              <a:br>
                <a:rPr lang="en-US" sz="1400" dirty="0">
                  <a:solidFill>
                    <a:srgbClr val="0000FF"/>
                  </a:solidFill>
                </a:rPr>
              </a:br>
              <a:r>
                <a:rPr lang="en-US" sz="1400" dirty="0">
                  <a:solidFill>
                    <a:srgbClr val="0000FF"/>
                  </a:solidFill>
                </a:rPr>
                <a:t>(symmetry)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F71AD723-1678-3B53-18E1-E98AB54C23AC}"/>
                </a:ext>
              </a:extLst>
            </p:cNvPr>
            <p:cNvSpPr txBox="1"/>
            <p:nvPr/>
          </p:nvSpPr>
          <p:spPr>
            <a:xfrm>
              <a:off x="304523" y="2976572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FF"/>
                  </a:solidFill>
                </a:rPr>
                <a:t>even mode</a:t>
              </a: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4B638CC2-23CD-A732-8435-51C1A29C05F7}"/>
              </a:ext>
            </a:extLst>
          </p:cNvPr>
          <p:cNvGrpSpPr/>
          <p:nvPr/>
        </p:nvGrpSpPr>
        <p:grpSpPr>
          <a:xfrm>
            <a:off x="6337862" y="956905"/>
            <a:ext cx="5429954" cy="2414049"/>
            <a:chOff x="6326430" y="2962214"/>
            <a:chExt cx="5429954" cy="2414049"/>
          </a:xfrm>
        </p:grpSpPr>
        <p:pic>
          <p:nvPicPr>
            <p:cNvPr id="160" name="Picture 159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3E1A03DD-F038-F0F5-69CE-6760C33DC9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74" t="28782" r="15565" b="30101"/>
            <a:stretch/>
          </p:blipFill>
          <p:spPr>
            <a:xfrm>
              <a:off x="6326430" y="3352190"/>
              <a:ext cx="5415104" cy="1480209"/>
            </a:xfrm>
            <a:prstGeom prst="rect">
              <a:avLst/>
            </a:prstGeom>
          </p:spPr>
        </p:pic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1A19E730-D3B1-21CB-3279-4DC1166743AA}"/>
                </a:ext>
              </a:extLst>
            </p:cNvPr>
            <p:cNvCxnSpPr/>
            <p:nvPr/>
          </p:nvCxnSpPr>
          <p:spPr bwMode="auto">
            <a:xfrm>
              <a:off x="8976375" y="3006545"/>
              <a:ext cx="0" cy="21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8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2" name="TextBox 161">
                  <a:extLst>
                    <a:ext uri="{FF2B5EF4-FFF2-40B4-BE49-F238E27FC236}">
                      <a16:creationId xmlns:a16="http://schemas.microsoft.com/office/drawing/2014/main" id="{2E97D0C0-B1CD-0400-16F8-6F3BC313B705}"/>
                    </a:ext>
                  </a:extLst>
                </p:cNvPr>
                <p:cNvSpPr txBox="1"/>
                <p:nvPr/>
              </p:nvSpPr>
              <p:spPr>
                <a:xfrm>
                  <a:off x="8007624" y="3948045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D216C6C4-2D14-E47C-DC8C-27F0F06EA7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7624" y="3948045"/>
                  <a:ext cx="237244" cy="276999"/>
                </a:xfrm>
                <a:prstGeom prst="rect">
                  <a:avLst/>
                </a:prstGeom>
                <a:blipFill>
                  <a:blip r:embed="rId33"/>
                  <a:stretch>
                    <a:fillRect l="-15000" r="-1500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3" name="TextBox 162">
                  <a:extLst>
                    <a:ext uri="{FF2B5EF4-FFF2-40B4-BE49-F238E27FC236}">
                      <a16:creationId xmlns:a16="http://schemas.microsoft.com/office/drawing/2014/main" id="{43C92DBB-FF8B-7CDB-F0E4-C11EEC81FFCE}"/>
                    </a:ext>
                  </a:extLst>
                </p:cNvPr>
                <p:cNvSpPr txBox="1"/>
                <p:nvPr/>
              </p:nvSpPr>
              <p:spPr>
                <a:xfrm>
                  <a:off x="9699256" y="3942665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9" name="TextBox 198">
                  <a:extLst>
                    <a:ext uri="{FF2B5EF4-FFF2-40B4-BE49-F238E27FC236}">
                      <a16:creationId xmlns:a16="http://schemas.microsoft.com/office/drawing/2014/main" id="{C2F0909C-516B-F793-7FA0-F7355C265B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99256" y="3942665"/>
                  <a:ext cx="237244" cy="276999"/>
                </a:xfrm>
                <a:prstGeom prst="rect">
                  <a:avLst/>
                </a:prstGeom>
                <a:blipFill>
                  <a:blip r:embed="rId3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780D0C2-F520-8454-BF6E-6C58FFB412BA}"/>
                </a:ext>
              </a:extLst>
            </p:cNvPr>
            <p:cNvSpPr txBox="1"/>
            <p:nvPr/>
          </p:nvSpPr>
          <p:spPr>
            <a:xfrm>
              <a:off x="8976375" y="4853043"/>
              <a:ext cx="12298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8000"/>
                  </a:solidFill>
                </a:rPr>
                <a:t>electric “wall”</a:t>
              </a:r>
              <a:br>
                <a:rPr lang="en-US" sz="1400" dirty="0">
                  <a:solidFill>
                    <a:srgbClr val="008000"/>
                  </a:solidFill>
                </a:rPr>
              </a:br>
              <a:r>
                <a:rPr lang="en-US" sz="1400" dirty="0">
                  <a:solidFill>
                    <a:srgbClr val="008000"/>
                  </a:solidFill>
                </a:rPr>
                <a:t>(symmetry)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EC24E789-F81A-AC1B-6BDA-D64F781F10B2}"/>
                </a:ext>
              </a:extLst>
            </p:cNvPr>
            <p:cNvSpPr txBox="1"/>
            <p:nvPr/>
          </p:nvSpPr>
          <p:spPr>
            <a:xfrm>
              <a:off x="10468851" y="2962214"/>
              <a:ext cx="1287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8000"/>
                  </a:solidFill>
                </a:rPr>
                <a:t>odd mode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3D28308-A032-A785-93E7-9B7FF9D0D9B0}"/>
                  </a:ext>
                </a:extLst>
              </p:cNvPr>
              <p:cNvSpPr txBox="1"/>
              <p:nvPr/>
            </p:nvSpPr>
            <p:spPr>
              <a:xfrm>
                <a:off x="469027" y="2995171"/>
                <a:ext cx="2305503" cy="3032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𝒇𝒆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3D28308-A032-A785-93E7-9B7FF9D0D9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27" y="2995171"/>
                <a:ext cx="2305503" cy="303225"/>
              </a:xfrm>
              <a:prstGeom prst="rect">
                <a:avLst/>
              </a:prstGeom>
              <a:blipFill>
                <a:blip r:embed="rId35"/>
                <a:stretch>
                  <a:fillRect l="-1639" r="-109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95B3DC9F-86BD-D46A-94A8-808D10DC320F}"/>
                  </a:ext>
                </a:extLst>
              </p:cNvPr>
              <p:cNvSpPr txBox="1"/>
              <p:nvPr/>
            </p:nvSpPr>
            <p:spPr>
              <a:xfrm>
                <a:off x="6303460" y="3030884"/>
                <a:ext cx="2315121" cy="3032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𝒇𝒐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95B3DC9F-86BD-D46A-94A8-808D10DC3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3460" y="3030884"/>
                <a:ext cx="2315121" cy="303225"/>
              </a:xfrm>
              <a:prstGeom prst="rect">
                <a:avLst/>
              </a:prstGeom>
              <a:blipFill>
                <a:blip r:embed="rId36"/>
                <a:stretch>
                  <a:fillRect l="-2186" r="-109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903A267A-67B3-4562-08A1-07714D0F136C}"/>
                  </a:ext>
                </a:extLst>
              </p:cNvPr>
              <p:cNvSpPr txBox="1"/>
              <p:nvPr/>
            </p:nvSpPr>
            <p:spPr>
              <a:xfrm>
                <a:off x="4642164" y="2848385"/>
                <a:ext cx="1220912" cy="584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903A267A-67B3-4562-08A1-07714D0F13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2164" y="2848385"/>
                <a:ext cx="1220912" cy="584134"/>
              </a:xfrm>
              <a:prstGeom prst="rect">
                <a:avLst/>
              </a:prstGeom>
              <a:blipFill>
                <a:blip r:embed="rId37"/>
                <a:stretch>
                  <a:fillRect l="-4124" r="-1031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D2642773-6DC1-38AA-A76D-84FA531A735F}"/>
                  </a:ext>
                </a:extLst>
              </p:cNvPr>
              <p:cNvSpPr txBox="1"/>
              <p:nvPr/>
            </p:nvSpPr>
            <p:spPr>
              <a:xfrm>
                <a:off x="10514474" y="2823354"/>
                <a:ext cx="1236685" cy="5837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D2642773-6DC1-38AA-A76D-84FA531A7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474" y="2823354"/>
                <a:ext cx="1236685" cy="583750"/>
              </a:xfrm>
              <a:prstGeom prst="rect">
                <a:avLst/>
              </a:prstGeom>
              <a:blipFill>
                <a:blip r:embed="rId38"/>
                <a:stretch>
                  <a:fillRect l="-4082" r="-1020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66A4768B-7D56-F560-D74B-52582B0AE0A7}"/>
              </a:ext>
            </a:extLst>
          </p:cNvPr>
          <p:cNvCxnSpPr/>
          <p:nvPr/>
        </p:nvCxnSpPr>
        <p:spPr bwMode="auto">
          <a:xfrm>
            <a:off x="3180574" y="3291217"/>
            <a:ext cx="0" cy="216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68" name="TextBox 267">
            <a:extLst>
              <a:ext uri="{FF2B5EF4-FFF2-40B4-BE49-F238E27FC236}">
                <a16:creationId xmlns:a16="http://schemas.microsoft.com/office/drawing/2014/main" id="{94B815F6-5893-47A1-9BB5-47ED340397C5}"/>
              </a:ext>
            </a:extLst>
          </p:cNvPr>
          <p:cNvSpPr txBox="1"/>
          <p:nvPr/>
        </p:nvSpPr>
        <p:spPr>
          <a:xfrm>
            <a:off x="3180574" y="5206899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symmetry plane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DBAFA734-B46D-8F29-BC37-4B964F418114}"/>
              </a:ext>
            </a:extLst>
          </p:cNvPr>
          <p:cNvSpPr txBox="1"/>
          <p:nvPr/>
        </p:nvSpPr>
        <p:spPr>
          <a:xfrm>
            <a:off x="6853611" y="408891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ground-planes</a:t>
            </a:r>
          </a:p>
        </p:txBody>
      </p:sp>
      <p:cxnSp>
        <p:nvCxnSpPr>
          <p:cNvPr id="270" name="Straight Arrow Connector 269">
            <a:extLst>
              <a:ext uri="{FF2B5EF4-FFF2-40B4-BE49-F238E27FC236}">
                <a16:creationId xmlns:a16="http://schemas.microsoft.com/office/drawing/2014/main" id="{C4D68C34-9B95-CD31-2A78-7D5CE90E916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932310" y="3553531"/>
            <a:ext cx="955436" cy="61139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71" name="Straight Arrow Connector 270">
            <a:extLst>
              <a:ext uri="{FF2B5EF4-FFF2-40B4-BE49-F238E27FC236}">
                <a16:creationId xmlns:a16="http://schemas.microsoft.com/office/drawing/2014/main" id="{1CB35386-0D54-5FC3-E25B-64FC62A0BCBA}"/>
              </a:ext>
            </a:extLst>
          </p:cNvPr>
          <p:cNvCxnSpPr>
            <a:cxnSpLocks/>
          </p:cNvCxnSpPr>
          <p:nvPr/>
        </p:nvCxnSpPr>
        <p:spPr bwMode="auto">
          <a:xfrm flipH="1">
            <a:off x="5977345" y="4433652"/>
            <a:ext cx="884649" cy="68765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5F6AECB3-1C79-509E-CA8D-DEEC81668044}"/>
              </a:ext>
            </a:extLst>
          </p:cNvPr>
          <p:cNvSpPr txBox="1"/>
          <p:nvPr/>
        </p:nvSpPr>
        <p:spPr>
          <a:xfrm>
            <a:off x="1840463" y="2893562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strip transmission-lines</a:t>
            </a:r>
          </a:p>
        </p:txBody>
      </p: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577EDBF4-CAC4-6958-A02B-1608CCD6B6DE}"/>
              </a:ext>
            </a:extLst>
          </p:cNvPr>
          <p:cNvCxnSpPr>
            <a:cxnSpLocks/>
          </p:cNvCxnSpPr>
          <p:nvPr/>
        </p:nvCxnSpPr>
        <p:spPr bwMode="auto">
          <a:xfrm flipH="1">
            <a:off x="2436229" y="3232603"/>
            <a:ext cx="269363" cy="9433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74" name="Straight Arrow Connector 273">
            <a:extLst>
              <a:ext uri="{FF2B5EF4-FFF2-40B4-BE49-F238E27FC236}">
                <a16:creationId xmlns:a16="http://schemas.microsoft.com/office/drawing/2014/main" id="{1C37E70F-7471-79D1-44CA-EED506BC3998}"/>
              </a:ext>
            </a:extLst>
          </p:cNvPr>
          <p:cNvCxnSpPr>
            <a:cxnSpLocks/>
          </p:cNvCxnSpPr>
          <p:nvPr/>
        </p:nvCxnSpPr>
        <p:spPr bwMode="auto">
          <a:xfrm>
            <a:off x="3688453" y="3246985"/>
            <a:ext cx="301950" cy="9433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75" name="Straight Connector 274">
            <a:extLst>
              <a:ext uri="{FF2B5EF4-FFF2-40B4-BE49-F238E27FC236}">
                <a16:creationId xmlns:a16="http://schemas.microsoft.com/office/drawing/2014/main" id="{C393C3C5-6742-2228-CFA7-40E3E585ABED}"/>
              </a:ext>
            </a:extLst>
          </p:cNvPr>
          <p:cNvCxnSpPr/>
          <p:nvPr/>
        </p:nvCxnSpPr>
        <p:spPr bwMode="auto">
          <a:xfrm>
            <a:off x="2884845" y="4473169"/>
            <a:ext cx="0" cy="457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id="{25FD5697-8775-28E0-862A-53328D102885}"/>
              </a:ext>
            </a:extLst>
          </p:cNvPr>
          <p:cNvCxnSpPr/>
          <p:nvPr/>
        </p:nvCxnSpPr>
        <p:spPr bwMode="auto">
          <a:xfrm>
            <a:off x="3478570" y="4473169"/>
            <a:ext cx="0" cy="457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D835A143-BD28-3BD3-EB8B-40FADB0C0725}"/>
              </a:ext>
            </a:extLst>
          </p:cNvPr>
          <p:cNvCxnSpPr>
            <a:cxnSpLocks/>
          </p:cNvCxnSpPr>
          <p:nvPr/>
        </p:nvCxnSpPr>
        <p:spPr bwMode="auto">
          <a:xfrm>
            <a:off x="2427645" y="4697497"/>
            <a:ext cx="457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78" name="Straight Arrow Connector 277">
            <a:extLst>
              <a:ext uri="{FF2B5EF4-FFF2-40B4-BE49-F238E27FC236}">
                <a16:creationId xmlns:a16="http://schemas.microsoft.com/office/drawing/2014/main" id="{0585A36B-ADC0-54FE-F483-A5D317562B44}"/>
              </a:ext>
            </a:extLst>
          </p:cNvPr>
          <p:cNvCxnSpPr>
            <a:cxnSpLocks/>
          </p:cNvCxnSpPr>
          <p:nvPr/>
        </p:nvCxnSpPr>
        <p:spPr bwMode="auto">
          <a:xfrm flipH="1">
            <a:off x="3478570" y="4701769"/>
            <a:ext cx="457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684445A-9E5D-A19D-E9AA-9938553143BA}"/>
                  </a:ext>
                </a:extLst>
              </p:cNvPr>
              <p:cNvSpPr txBox="1"/>
              <p:nvPr/>
            </p:nvSpPr>
            <p:spPr>
              <a:xfrm>
                <a:off x="3554101" y="4646232"/>
                <a:ext cx="41329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684445A-9E5D-A19D-E9AA-9938553143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101" y="4646232"/>
                <a:ext cx="413291" cy="369332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931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3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2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5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6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4" grpId="0"/>
      <p:bldP spid="35" grpId="0"/>
      <p:bldP spid="36" grpId="0"/>
      <p:bldP spid="39" grpId="0"/>
      <p:bldP spid="41" grpId="0"/>
      <p:bldP spid="41" grpId="1"/>
      <p:bldP spid="43" grpId="0" animBg="1"/>
      <p:bldP spid="44" grpId="0" animBg="1"/>
      <p:bldP spid="45" grpId="0" animBg="1"/>
      <p:bldP spid="46" grpId="0" animBg="1"/>
      <p:bldP spid="66" grpId="0"/>
      <p:bldP spid="66" grpId="1"/>
      <p:bldP spid="67" grpId="0"/>
      <p:bldP spid="67" grpId="1"/>
      <p:bldP spid="72" grpId="0" animBg="1"/>
      <p:bldP spid="73" grpId="0" animBg="1"/>
      <p:bldP spid="74" grpId="0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103" grpId="0"/>
      <p:bldP spid="108" grpId="0"/>
      <p:bldP spid="109" grpId="0"/>
      <p:bldP spid="111" grpId="0"/>
      <p:bldP spid="112" grpId="0"/>
      <p:bldP spid="115" grpId="0"/>
      <p:bldP spid="135" grpId="0"/>
      <p:bldP spid="154" grpId="0"/>
      <p:bldP spid="155" grpId="0"/>
      <p:bldP spid="156" grpId="0"/>
      <p:bldP spid="157" grpId="0"/>
      <p:bldP spid="244" grpId="0"/>
      <p:bldP spid="245" grpId="1"/>
      <p:bldP spid="246" grpId="0"/>
      <p:bldP spid="247" grpId="1"/>
      <p:bldP spid="268" grpId="0"/>
      <p:bldP spid="269" grpId="0"/>
      <p:bldP spid="272" grpId="0"/>
      <p:bldP spid="27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D65CE-A623-284E-9898-4DE16F411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Directional-Coupler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76A7B-F446-1144-8458-970EC6C2E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269" y="3749257"/>
            <a:ext cx="7734747" cy="2553015"/>
          </a:xfrm>
        </p:spPr>
        <p:txBody>
          <a:bodyPr/>
          <a:lstStyle/>
          <a:p>
            <a:r>
              <a:rPr lang="en-US" dirty="0"/>
              <a:t>The ideal coupler is matched:</a:t>
            </a:r>
          </a:p>
          <a:p>
            <a:r>
              <a:rPr lang="en-US" dirty="0"/>
              <a:t>The transfer functions are: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08089D-F978-8F48-8884-CCDAE75EABE0}"/>
              </a:ext>
            </a:extLst>
          </p:cNvPr>
          <p:cNvGrpSpPr/>
          <p:nvPr/>
        </p:nvGrpSpPr>
        <p:grpSpPr>
          <a:xfrm>
            <a:off x="251269" y="1299725"/>
            <a:ext cx="1025713" cy="480016"/>
            <a:chOff x="251269" y="1299725"/>
            <a:chExt cx="1025713" cy="480016"/>
          </a:xfrm>
        </p:grpSpPr>
        <p:sp>
          <p:nvSpPr>
            <p:cNvPr id="38" name="Right Arrow 37">
              <a:extLst>
                <a:ext uri="{FF2B5EF4-FFF2-40B4-BE49-F238E27FC236}">
                  <a16:creationId xmlns:a16="http://schemas.microsoft.com/office/drawing/2014/main" id="{0D55920E-E3A5-204A-831D-B746129317CC}"/>
                </a:ext>
              </a:extLst>
            </p:cNvPr>
            <p:cNvSpPr/>
            <p:nvPr/>
          </p:nvSpPr>
          <p:spPr bwMode="auto">
            <a:xfrm rot="1823888">
              <a:off x="628982" y="1527741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E8C0C298-BA86-AC42-A344-D102862EF5A9}"/>
                    </a:ext>
                  </a:extLst>
                </p:cNvPr>
                <p:cNvSpPr txBox="1"/>
                <p:nvPr/>
              </p:nvSpPr>
              <p:spPr>
                <a:xfrm>
                  <a:off x="251269" y="1299725"/>
                  <a:ext cx="3584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E8C0C298-BA86-AC42-A344-D102862EF5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269" y="1299725"/>
                  <a:ext cx="358496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0345" r="-34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E8A7479-8F49-C74C-AD19-0B87308A38A6}"/>
              </a:ext>
            </a:extLst>
          </p:cNvPr>
          <p:cNvGrpSpPr/>
          <p:nvPr/>
        </p:nvGrpSpPr>
        <p:grpSpPr>
          <a:xfrm>
            <a:off x="2798279" y="1138684"/>
            <a:ext cx="2022348" cy="643543"/>
            <a:chOff x="2798279" y="1138684"/>
            <a:chExt cx="2022348" cy="643543"/>
          </a:xfrm>
        </p:grpSpPr>
        <p:sp>
          <p:nvSpPr>
            <p:cNvPr id="40" name="Right Arrow 39">
              <a:extLst>
                <a:ext uri="{FF2B5EF4-FFF2-40B4-BE49-F238E27FC236}">
                  <a16:creationId xmlns:a16="http://schemas.microsoft.com/office/drawing/2014/main" id="{141B7DFB-61D0-2C4C-B5AD-15670BEB78AD}"/>
                </a:ext>
              </a:extLst>
            </p:cNvPr>
            <p:cNvSpPr/>
            <p:nvPr/>
          </p:nvSpPr>
          <p:spPr bwMode="auto">
            <a:xfrm rot="19820611">
              <a:off x="3179156" y="1530227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57B4444-8C7C-0548-A967-3682244BD516}"/>
                    </a:ext>
                  </a:extLst>
                </p:cNvPr>
                <p:cNvSpPr txBox="1"/>
                <p:nvPr/>
              </p:nvSpPr>
              <p:spPr>
                <a:xfrm>
                  <a:off x="2798279" y="1138684"/>
                  <a:ext cx="202234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(1−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57B4444-8C7C-0548-A967-3682244BD5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8279" y="1138684"/>
                  <a:ext cx="202234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3125" t="-4348" r="-1875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EB20DC-C29D-E349-9B68-761CB1D9F9AF}"/>
              </a:ext>
            </a:extLst>
          </p:cNvPr>
          <p:cNvGrpSpPr/>
          <p:nvPr/>
        </p:nvGrpSpPr>
        <p:grpSpPr>
          <a:xfrm>
            <a:off x="78115" y="2882790"/>
            <a:ext cx="1249900" cy="639512"/>
            <a:chOff x="78115" y="2882790"/>
            <a:chExt cx="1249900" cy="639512"/>
          </a:xfrm>
        </p:grpSpPr>
        <p:sp>
          <p:nvSpPr>
            <p:cNvPr id="42" name="Right Arrow 41">
              <a:extLst>
                <a:ext uri="{FF2B5EF4-FFF2-40B4-BE49-F238E27FC236}">
                  <a16:creationId xmlns:a16="http://schemas.microsoft.com/office/drawing/2014/main" id="{824E5A3E-EEB0-8E4F-B329-2BDDD9EC558D}"/>
                </a:ext>
              </a:extLst>
            </p:cNvPr>
            <p:cNvSpPr/>
            <p:nvPr/>
          </p:nvSpPr>
          <p:spPr bwMode="auto">
            <a:xfrm rot="9027661">
              <a:off x="680015" y="2882790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9F40608-1DB9-FB43-8842-7D2C081F838B}"/>
                    </a:ext>
                  </a:extLst>
                </p:cNvPr>
                <p:cNvSpPr txBox="1"/>
                <p:nvPr/>
              </p:nvSpPr>
              <p:spPr>
                <a:xfrm>
                  <a:off x="78115" y="3245303"/>
                  <a:ext cx="9102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9F40608-1DB9-FB43-8842-7D2C081F83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15" y="3245303"/>
                  <a:ext cx="910249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5556" t="-4348" r="-5556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28B2CCC-FD46-B949-A744-045233F9563C}"/>
              </a:ext>
            </a:extLst>
          </p:cNvPr>
          <p:cNvGrpSpPr/>
          <p:nvPr/>
        </p:nvGrpSpPr>
        <p:grpSpPr>
          <a:xfrm>
            <a:off x="166383" y="1712471"/>
            <a:ext cx="4107957" cy="1899474"/>
            <a:chOff x="166383" y="1712471"/>
            <a:chExt cx="4107957" cy="18994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04C018F-94E6-D54A-8681-C917513B493F}"/>
                </a:ext>
              </a:extLst>
            </p:cNvPr>
            <p:cNvSpPr/>
            <p:nvPr/>
          </p:nvSpPr>
          <p:spPr bwMode="auto">
            <a:xfrm>
              <a:off x="1306255" y="2128345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m</a:t>
              </a: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ain line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29B9BB2-8CD4-364C-9AAB-F9498755AC86}"/>
                </a:ext>
              </a:extLst>
            </p:cNvPr>
            <p:cNvSpPr/>
            <p:nvPr/>
          </p:nvSpPr>
          <p:spPr bwMode="auto">
            <a:xfrm>
              <a:off x="1306255" y="2411974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200" b="1" dirty="0">
                  <a:solidFill>
                    <a:schemeClr val="bg1"/>
                  </a:solidFill>
                </a:rPr>
                <a:t>coupled line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398AA93-3763-4E4E-8E89-5CFD8893A2C5}"/>
                </a:ext>
              </a:extLst>
            </p:cNvPr>
            <p:cNvSpPr/>
            <p:nvPr/>
          </p:nvSpPr>
          <p:spPr bwMode="auto">
            <a:xfrm rot="19852493">
              <a:off x="3025540" y="2008311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5230E41-2964-874C-A7D3-15D8ED0ECD95}"/>
                </a:ext>
              </a:extLst>
            </p:cNvPr>
            <p:cNvSpPr/>
            <p:nvPr/>
          </p:nvSpPr>
          <p:spPr bwMode="auto">
            <a:xfrm rot="1798363">
              <a:off x="846072" y="2002805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9AAAFA-ADF0-D249-8455-D94F79FFEC79}"/>
                </a:ext>
              </a:extLst>
            </p:cNvPr>
            <p:cNvSpPr/>
            <p:nvPr/>
          </p:nvSpPr>
          <p:spPr bwMode="auto">
            <a:xfrm rot="1798363">
              <a:off x="3026352" y="2534824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DF9C32-C627-BF42-9DF8-8980D35708AC}"/>
                </a:ext>
              </a:extLst>
            </p:cNvPr>
            <p:cNvSpPr/>
            <p:nvPr/>
          </p:nvSpPr>
          <p:spPr bwMode="auto">
            <a:xfrm rot="19852493">
              <a:off x="846883" y="2531488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2B30CA8-BEAC-594A-B3C8-77441E9604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4660" y="1850514"/>
              <a:ext cx="61448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011E2D7-3B60-A345-B794-8D82CEF198DC}"/>
                </a:ext>
              </a:extLst>
            </p:cNvPr>
            <p:cNvCxnSpPr/>
            <p:nvPr/>
          </p:nvCxnSpPr>
          <p:spPr bwMode="auto">
            <a:xfrm flipV="1">
              <a:off x="1344660" y="1735299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52562CD-052D-3843-9339-EB8713B27A29}"/>
                </a:ext>
              </a:extLst>
            </p:cNvPr>
            <p:cNvCxnSpPr/>
            <p:nvPr/>
          </p:nvCxnSpPr>
          <p:spPr bwMode="auto">
            <a:xfrm flipV="1">
              <a:off x="3072885" y="1735299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B2D0EB7-4572-8E49-BA1C-E465FB430E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96810" y="1850514"/>
              <a:ext cx="57607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57ED361-76A1-8F4C-8D3C-D9BD839DD761}"/>
                    </a:ext>
                  </a:extLst>
                </p:cNvPr>
                <p:cNvSpPr txBox="1"/>
                <p:nvPr/>
              </p:nvSpPr>
              <p:spPr>
                <a:xfrm>
                  <a:off x="1974195" y="1712471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57ED361-76A1-8F4C-8D3C-D9BD839DD7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74195" y="1712471"/>
                  <a:ext cx="507062" cy="269561"/>
                </a:xfrm>
                <a:prstGeom prst="rect">
                  <a:avLst/>
                </a:prstGeom>
                <a:blipFill>
                  <a:blip r:embed="rId5"/>
                  <a:stretch>
                    <a:fillRect l="-7317" r="-7317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 Box 14">
              <a:extLst>
                <a:ext uri="{FF2B5EF4-FFF2-40B4-BE49-F238E27FC236}">
                  <a16:creationId xmlns:a16="http://schemas.microsoft.com/office/drawing/2014/main" id="{4C995C65-DD91-C245-B47D-819EDEBCF6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383" y="1730104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5" name="Text Box 14">
              <a:extLst>
                <a:ext uri="{FF2B5EF4-FFF2-40B4-BE49-F238E27FC236}">
                  <a16:creationId xmlns:a16="http://schemas.microsoft.com/office/drawing/2014/main" id="{8579A654-212D-0742-9639-8614C8CFBD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339" y="1747845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6" name="Text Box 14">
              <a:extLst>
                <a:ext uri="{FF2B5EF4-FFF2-40B4-BE49-F238E27FC236}">
                  <a16:creationId xmlns:a16="http://schemas.microsoft.com/office/drawing/2014/main" id="{95CAD1BC-CDB6-B84D-8369-DFDB2C38AA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3374" y="2568852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4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7" name="Text Box 14">
              <a:extLst>
                <a:ext uri="{FF2B5EF4-FFF2-40B4-BE49-F238E27FC236}">
                  <a16:creationId xmlns:a16="http://schemas.microsoft.com/office/drawing/2014/main" id="{B97B9214-F064-E146-B360-AA957F7317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135" y="2591974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B05332D-8369-C945-AFD3-31E611D7940A}"/>
                    </a:ext>
                  </a:extLst>
                </p:cNvPr>
                <p:cNvSpPr txBox="1"/>
                <p:nvPr/>
              </p:nvSpPr>
              <p:spPr>
                <a:xfrm>
                  <a:off x="2170426" y="2196295"/>
                  <a:ext cx="205184" cy="276999"/>
                </a:xfrm>
                <a:prstGeom prst="rect">
                  <a:avLst/>
                </a:prstGeom>
                <a:solidFill>
                  <a:schemeClr val="bg1">
                    <a:alpha val="49695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B05332D-8369-C945-AFD3-31E611D794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70426" y="2196295"/>
                  <a:ext cx="20518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2222" r="-22222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DD83414-8095-B240-B1BC-900764DD1B27}"/>
                </a:ext>
              </a:extLst>
            </p:cNvPr>
            <p:cNvSpPr txBox="1"/>
            <p:nvPr/>
          </p:nvSpPr>
          <p:spPr>
            <a:xfrm>
              <a:off x="985538" y="3027170"/>
              <a:ext cx="31854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FF"/>
                  </a:solidFill>
                </a:rPr>
                <a:t>single section</a:t>
              </a:r>
              <a:br>
                <a:rPr lang="en-US" sz="1600" b="1" dirty="0">
                  <a:solidFill>
                    <a:srgbClr val="0000FF"/>
                  </a:solidFill>
                </a:rPr>
              </a:br>
              <a:r>
                <a:rPr lang="en-US" sz="1600" b="1" dirty="0">
                  <a:solidFill>
                    <a:srgbClr val="0000FF"/>
                  </a:solidFill>
                </a:rPr>
                <a:t>planar TEM directional coupler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F806B9-4548-EF43-AE7A-DEE8A9D75488}"/>
              </a:ext>
            </a:extLst>
          </p:cNvPr>
          <p:cNvGrpSpPr/>
          <p:nvPr/>
        </p:nvGrpSpPr>
        <p:grpSpPr>
          <a:xfrm>
            <a:off x="4334938" y="1598931"/>
            <a:ext cx="7909696" cy="1616649"/>
            <a:chOff x="4334938" y="1598931"/>
            <a:chExt cx="7909696" cy="161664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48C4289-0471-3C47-A8E6-CD2E4962BDB8}"/>
                </a:ext>
              </a:extLst>
            </p:cNvPr>
            <p:cNvSpPr/>
            <p:nvPr/>
          </p:nvSpPr>
          <p:spPr bwMode="auto">
            <a:xfrm>
              <a:off x="7356183" y="2105223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7BD96EB-9FBC-464E-A457-126DA01EFC82}"/>
                </a:ext>
              </a:extLst>
            </p:cNvPr>
            <p:cNvSpPr/>
            <p:nvPr/>
          </p:nvSpPr>
          <p:spPr bwMode="auto">
            <a:xfrm>
              <a:off x="7356183" y="2388852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56BE3C8-60F3-4545-8E74-8AFA5487C17B}"/>
                </a:ext>
              </a:extLst>
            </p:cNvPr>
            <p:cNvSpPr/>
            <p:nvPr/>
          </p:nvSpPr>
          <p:spPr bwMode="auto">
            <a:xfrm rot="19852493">
              <a:off x="9095385" y="2052850"/>
              <a:ext cx="252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8128D05-1E86-8649-9E79-6B83AA04FE9D}"/>
                </a:ext>
              </a:extLst>
            </p:cNvPr>
            <p:cNvSpPr/>
            <p:nvPr/>
          </p:nvSpPr>
          <p:spPr bwMode="auto">
            <a:xfrm rot="1798363">
              <a:off x="9095621" y="2441851"/>
              <a:ext cx="252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4913974-BE6D-AC4B-A47C-FB9D5AA66F16}"/>
                </a:ext>
              </a:extLst>
            </p:cNvPr>
            <p:cNvSpPr/>
            <p:nvPr/>
          </p:nvSpPr>
          <p:spPr bwMode="auto">
            <a:xfrm>
              <a:off x="9286587" y="1999393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58C2BC2-5062-BE4D-9AEE-98795C92400E}"/>
                </a:ext>
              </a:extLst>
            </p:cNvPr>
            <p:cNvSpPr/>
            <p:nvPr/>
          </p:nvSpPr>
          <p:spPr bwMode="auto">
            <a:xfrm>
              <a:off x="9287500" y="2492763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CC3B274-2A8B-E644-BDE4-B06275AD2054}"/>
                </a:ext>
              </a:extLst>
            </p:cNvPr>
            <p:cNvSpPr/>
            <p:nvPr/>
          </p:nvSpPr>
          <p:spPr bwMode="auto">
            <a:xfrm rot="1798363">
              <a:off x="7166451" y="2052850"/>
              <a:ext cx="252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0508577-DA63-7949-BCA4-AE3D3B5F7C3D}"/>
                </a:ext>
              </a:extLst>
            </p:cNvPr>
            <p:cNvSpPr/>
            <p:nvPr/>
          </p:nvSpPr>
          <p:spPr bwMode="auto">
            <a:xfrm rot="19852493">
              <a:off x="7164504" y="2435406"/>
              <a:ext cx="252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76BECE1-54F5-8D48-902C-F988564C9A41}"/>
                </a:ext>
              </a:extLst>
            </p:cNvPr>
            <p:cNvSpPr/>
            <p:nvPr/>
          </p:nvSpPr>
          <p:spPr bwMode="auto">
            <a:xfrm>
              <a:off x="5423696" y="1999393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4D9F8DD-0423-F244-8531-C213B7FB4B1F}"/>
                </a:ext>
              </a:extLst>
            </p:cNvPr>
            <p:cNvSpPr/>
            <p:nvPr/>
          </p:nvSpPr>
          <p:spPr bwMode="auto">
            <a:xfrm>
              <a:off x="5423696" y="2489828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D4E9FC-0589-F642-BEB6-0BD1AE65AD3B}"/>
                </a:ext>
              </a:extLst>
            </p:cNvPr>
            <p:cNvSpPr/>
            <p:nvPr/>
          </p:nvSpPr>
          <p:spPr bwMode="auto">
            <a:xfrm rot="19852493">
              <a:off x="11005959" y="1884820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BD7F57E-1CA5-4348-992E-CF1F7DC804AC}"/>
                </a:ext>
              </a:extLst>
            </p:cNvPr>
            <p:cNvSpPr/>
            <p:nvPr/>
          </p:nvSpPr>
          <p:spPr bwMode="auto">
            <a:xfrm rot="1798363">
              <a:off x="11006772" y="2615615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555566A-FD3D-5940-A462-050AAD03D3D0}"/>
                </a:ext>
              </a:extLst>
            </p:cNvPr>
            <p:cNvSpPr/>
            <p:nvPr/>
          </p:nvSpPr>
          <p:spPr bwMode="auto">
            <a:xfrm rot="19852493">
              <a:off x="4963835" y="2609862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1104368-5AF6-A04D-850E-84269B7D7C85}"/>
                </a:ext>
              </a:extLst>
            </p:cNvPr>
            <p:cNvSpPr/>
            <p:nvPr/>
          </p:nvSpPr>
          <p:spPr bwMode="auto">
            <a:xfrm rot="1798363">
              <a:off x="4963023" y="1880701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B0EF5E3-5708-754A-9089-E7B7E0F87F36}"/>
                </a:ext>
              </a:extLst>
            </p:cNvPr>
            <p:cNvCxnSpPr/>
            <p:nvPr/>
          </p:nvCxnSpPr>
          <p:spPr bwMode="auto">
            <a:xfrm flipV="1">
              <a:off x="5471737" y="1614885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096DCDC-4487-8B41-AEA0-536C6A7455FF}"/>
                </a:ext>
              </a:extLst>
            </p:cNvPr>
            <p:cNvCxnSpPr/>
            <p:nvPr/>
          </p:nvCxnSpPr>
          <p:spPr bwMode="auto">
            <a:xfrm flipV="1">
              <a:off x="11040462" y="1614885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F521BBC-3198-6C4C-BFBF-E61B83232373}"/>
                </a:ext>
              </a:extLst>
            </p:cNvPr>
            <p:cNvCxnSpPr/>
            <p:nvPr/>
          </p:nvCxnSpPr>
          <p:spPr bwMode="auto">
            <a:xfrm flipV="1">
              <a:off x="9156183" y="1614632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34D5ABB-B593-4C4E-92C4-DF5E84B51B42}"/>
                </a:ext>
              </a:extLst>
            </p:cNvPr>
            <p:cNvCxnSpPr/>
            <p:nvPr/>
          </p:nvCxnSpPr>
          <p:spPr bwMode="auto">
            <a:xfrm flipV="1">
              <a:off x="7352688" y="1614632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8D241870-7230-AD46-9AF3-CB4BEAFE0D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71737" y="1737591"/>
              <a:ext cx="648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FF08888D-3172-5A48-B8B5-D8A3782E1C46}"/>
                    </a:ext>
                  </a:extLst>
                </p:cNvPr>
                <p:cNvSpPr txBox="1"/>
                <p:nvPr/>
              </p:nvSpPr>
              <p:spPr>
                <a:xfrm>
                  <a:off x="6151247" y="1598931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FF08888D-3172-5A48-B8B5-D8A3782E1C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1247" y="1598931"/>
                  <a:ext cx="507062" cy="269561"/>
                </a:xfrm>
                <a:prstGeom prst="rect">
                  <a:avLst/>
                </a:prstGeom>
                <a:blipFill>
                  <a:blip r:embed="rId7"/>
                  <a:stretch>
                    <a:fillRect l="-9756" r="-7317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3ACBE95-27E8-1647-924B-D4C3642715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4688" y="1737591"/>
              <a:ext cx="648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7E93868C-AC5E-834A-9AB7-8ACA710A82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56016" y="1737591"/>
              <a:ext cx="630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BE64A6E7-25E6-344C-80DF-511575586346}"/>
                    </a:ext>
                  </a:extLst>
                </p:cNvPr>
                <p:cNvSpPr txBox="1"/>
                <p:nvPr/>
              </p:nvSpPr>
              <p:spPr>
                <a:xfrm>
                  <a:off x="8000554" y="1602810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BE64A6E7-25E6-344C-80DF-5115755863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0554" y="1602810"/>
                  <a:ext cx="507062" cy="269561"/>
                </a:xfrm>
                <a:prstGeom prst="rect">
                  <a:avLst/>
                </a:prstGeom>
                <a:blipFill>
                  <a:blip r:embed="rId8"/>
                  <a:stretch>
                    <a:fillRect l="-7143" r="-4762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990F42F2-70EB-2B44-BD05-6E81657F0B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26183" y="1742786"/>
              <a:ext cx="630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906F2BC1-38BE-0D4F-85C5-C0401CF8E45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156183" y="1744837"/>
              <a:ext cx="648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45AE204-4B33-0B47-B09C-76BACFD3CE03}"/>
                    </a:ext>
                  </a:extLst>
                </p:cNvPr>
                <p:cNvSpPr txBox="1"/>
                <p:nvPr/>
              </p:nvSpPr>
              <p:spPr>
                <a:xfrm>
                  <a:off x="9841841" y="1606177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45AE204-4B33-0B47-B09C-76BACFD3CE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41841" y="1606177"/>
                  <a:ext cx="507062" cy="269561"/>
                </a:xfrm>
                <a:prstGeom prst="rect">
                  <a:avLst/>
                </a:prstGeom>
                <a:blipFill>
                  <a:blip r:embed="rId9"/>
                  <a:stretch>
                    <a:fillRect l="-7143" r="-4762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DAD15E7B-1AD0-914A-9C23-F536B3CDF4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392462" y="1744837"/>
              <a:ext cx="648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sp>
          <p:nvSpPr>
            <p:cNvPr id="58" name="Text Box 14">
              <a:extLst>
                <a:ext uri="{FF2B5EF4-FFF2-40B4-BE49-F238E27FC236}">
                  <a16:creationId xmlns:a16="http://schemas.microsoft.com/office/drawing/2014/main" id="{E7B7360D-FB51-7E4E-AD04-D02612765C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7468" y="1607666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9" name="Text Box 14">
              <a:extLst>
                <a:ext uri="{FF2B5EF4-FFF2-40B4-BE49-F238E27FC236}">
                  <a16:creationId xmlns:a16="http://schemas.microsoft.com/office/drawing/2014/main" id="{BB00B37A-6ED7-AA44-9E44-1E324E1193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4633" y="1636676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0" name="Text Box 14">
              <a:extLst>
                <a:ext uri="{FF2B5EF4-FFF2-40B4-BE49-F238E27FC236}">
                  <a16:creationId xmlns:a16="http://schemas.microsoft.com/office/drawing/2014/main" id="{BD0597B7-3D23-E241-8DF2-5B65C95331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4938" y="2683734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1" name="Text Box 14">
              <a:extLst>
                <a:ext uri="{FF2B5EF4-FFF2-40B4-BE49-F238E27FC236}">
                  <a16:creationId xmlns:a16="http://schemas.microsoft.com/office/drawing/2014/main" id="{517E4023-7644-3B43-B6A5-FBC44D1647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97057" y="2683734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4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759EF315-6FB7-5949-8909-0A741D267038}"/>
                    </a:ext>
                  </a:extLst>
                </p:cNvPr>
                <p:cNvSpPr txBox="1"/>
                <p:nvPr/>
              </p:nvSpPr>
              <p:spPr>
                <a:xfrm>
                  <a:off x="8062772" y="2167158"/>
                  <a:ext cx="315727" cy="276999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759EF315-6FB7-5949-8909-0A741D2670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2772" y="2167158"/>
                  <a:ext cx="315727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0000" r="-4000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1568435-A47E-EC4D-BD21-5DC257FC19AF}"/>
                    </a:ext>
                  </a:extLst>
                </p:cNvPr>
                <p:cNvSpPr txBox="1"/>
                <p:nvPr/>
              </p:nvSpPr>
              <p:spPr>
                <a:xfrm>
                  <a:off x="6233693" y="2183554"/>
                  <a:ext cx="31572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1568435-A47E-EC4D-BD21-5DC257FC19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3693" y="2183554"/>
                  <a:ext cx="315727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0000" r="-4000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717FAA49-B533-9F47-9634-E91D8CDC77DC}"/>
                    </a:ext>
                  </a:extLst>
                </p:cNvPr>
                <p:cNvSpPr txBox="1"/>
                <p:nvPr/>
              </p:nvSpPr>
              <p:spPr>
                <a:xfrm>
                  <a:off x="10006290" y="2167755"/>
                  <a:ext cx="31572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717FAA49-B533-9F47-9634-E91D8CDC77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6290" y="2167755"/>
                  <a:ext cx="315727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15385" r="-7692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4CEB324-FC2E-D242-A797-35DBA9175436}"/>
                </a:ext>
              </a:extLst>
            </p:cNvPr>
            <p:cNvSpPr txBox="1"/>
            <p:nvPr/>
          </p:nvSpPr>
          <p:spPr>
            <a:xfrm>
              <a:off x="6704688" y="2630805"/>
              <a:ext cx="31854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EE3CF0"/>
                  </a:solidFill>
                </a:rPr>
                <a:t>3-section</a:t>
              </a:r>
              <a:br>
                <a:rPr lang="en-US" sz="1600" b="1" dirty="0">
                  <a:solidFill>
                    <a:srgbClr val="EE3CF0"/>
                  </a:solidFill>
                </a:rPr>
              </a:br>
              <a:r>
                <a:rPr lang="en-US" sz="1600" b="1" dirty="0">
                  <a:solidFill>
                    <a:srgbClr val="EE3CF0"/>
                  </a:solidFill>
                </a:rPr>
                <a:t>planar TEM directional coupler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76C86B7-A3A3-1A48-B5F5-65D9F1F7D130}"/>
                  </a:ext>
                </a:extLst>
              </p:cNvPr>
              <p:cNvSpPr txBox="1"/>
              <p:nvPr/>
            </p:nvSpPr>
            <p:spPr>
              <a:xfrm>
                <a:off x="641618" y="4472637"/>
                <a:ext cx="6192914" cy="619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𝑗𝑘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76C86B7-A3A3-1A48-B5F5-65D9F1F7D1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18" y="4472637"/>
                <a:ext cx="6192914" cy="619080"/>
              </a:xfrm>
              <a:prstGeom prst="rect">
                <a:avLst/>
              </a:prstGeom>
              <a:blipFill>
                <a:blip r:embed="rId13"/>
                <a:stretch>
                  <a:fillRect t="-6122" b="-16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2513DEA-F135-674B-B70B-D36AC6236899}"/>
                  </a:ext>
                </a:extLst>
              </p:cNvPr>
              <p:cNvSpPr txBox="1"/>
              <p:nvPr/>
            </p:nvSpPr>
            <p:spPr>
              <a:xfrm>
                <a:off x="4450942" y="3797867"/>
                <a:ext cx="7393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2513DEA-F135-674B-B70B-D36AC6236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942" y="3797867"/>
                <a:ext cx="739370" cy="276999"/>
              </a:xfrm>
              <a:prstGeom prst="rect">
                <a:avLst/>
              </a:prstGeom>
              <a:blipFill>
                <a:blip r:embed="rId15"/>
                <a:stretch>
                  <a:fillRect l="-5085" r="-6780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76CB989-D06A-6346-B791-768F529AD287}"/>
                  </a:ext>
                </a:extLst>
              </p:cNvPr>
              <p:cNvSpPr txBox="1"/>
              <p:nvPr/>
            </p:nvSpPr>
            <p:spPr>
              <a:xfrm>
                <a:off x="653839" y="5196016"/>
                <a:ext cx="6192914" cy="686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43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76CB989-D06A-6346-B791-768F529AD2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839" y="5196016"/>
                <a:ext cx="6192914" cy="686022"/>
              </a:xfrm>
              <a:prstGeom prst="rect">
                <a:avLst/>
              </a:prstGeom>
              <a:blipFill>
                <a:blip r:embed="rId16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6D27A2-AE6B-B64C-9239-7FE8EBDB9CFF}"/>
                  </a:ext>
                </a:extLst>
              </p:cNvPr>
              <p:cNvSpPr txBox="1"/>
              <p:nvPr/>
            </p:nvSpPr>
            <p:spPr>
              <a:xfrm>
                <a:off x="857668" y="5894148"/>
                <a:ext cx="26597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6D27A2-AE6B-B64C-9239-7FE8EBDB9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668" y="5894148"/>
                <a:ext cx="2659767" cy="276999"/>
              </a:xfrm>
              <a:prstGeom prst="rect">
                <a:avLst/>
              </a:prstGeom>
              <a:blipFill>
                <a:blip r:embed="rId17"/>
                <a:stretch>
                  <a:fillRect l="-1429" r="-1429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609B8634-61B6-A245-AD78-C6BF81256A7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308000" y="3301200"/>
            <a:ext cx="4505408" cy="2916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CB5F7B82-15FA-ED4C-AFB8-5FE8D1E3DCA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06678" y="3299998"/>
            <a:ext cx="4508277" cy="2917857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05E2B76-EA3F-075A-36E3-00D210506495}"/>
              </a:ext>
            </a:extLst>
          </p:cNvPr>
          <p:cNvSpPr/>
          <p:nvPr/>
        </p:nvSpPr>
        <p:spPr bwMode="auto">
          <a:xfrm>
            <a:off x="4232934" y="6144784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II.2.8.1.7.4,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877-879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41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1" grpId="0"/>
      <p:bldP spid="72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2FFB3-411D-5C41-972B-4B2B691BB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Directional-Coupler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CD585A-05A2-E743-BC94-E7C2EDD5F9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6312" y="1099672"/>
                <a:ext cx="5376700" cy="5107865"/>
              </a:xfrm>
            </p:spPr>
            <p:txBody>
              <a:bodyPr/>
              <a:lstStyle/>
              <a:p>
                <a:r>
                  <a:rPr lang="en-US" dirty="0"/>
                  <a:t>The coupling factor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dirty="0"/>
                  <a:t> is linked to the even- and odd-mode impedances: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Typical values: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𝑘𝑑𝐵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,6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10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20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30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endParaRPr lang="en-US" b="0" dirty="0"/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b="0" dirty="0"/>
                  <a:t> appears at the </a:t>
                </a:r>
                <a:r>
                  <a:rPr lang="en-US" b="0" dirty="0" err="1"/>
                  <a:t>midband</a:t>
                </a:r>
                <a:r>
                  <a:rPr lang="en-US" b="0" dirty="0"/>
                  <a:t> at</a:t>
                </a:r>
              </a:p>
              <a:p>
                <a:pPr lvl="4"/>
                <a:endParaRPr lang="en-US" b="0" dirty="0"/>
              </a:p>
              <a:p>
                <a:pPr lvl="3"/>
                <a:endParaRPr lang="en-US" dirty="0"/>
              </a:p>
              <a:p>
                <a:pPr lvl="1"/>
                <a:r>
                  <a:rPr lang="en-US" dirty="0"/>
                  <a:t>The ports need to be terminated </a:t>
                </a:r>
                <a:br>
                  <a:rPr lang="en-US" dirty="0"/>
                </a:br>
                <a:r>
                  <a:rPr lang="en-US" dirty="0"/>
                  <a:t>with the characteristic impedance: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The electrical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dirty="0"/>
                  <a:t> is related to the physical length of the coupled line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CD585A-05A2-E743-BC94-E7C2EDD5F9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6312" y="1099672"/>
                <a:ext cx="5376700" cy="5107865"/>
              </a:xfrm>
              <a:blipFill>
                <a:blip r:embed="rId2"/>
                <a:stretch>
                  <a:fillRect l="-1651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326453-E522-1242-AAFF-9D58986CF953}"/>
                  </a:ext>
                </a:extLst>
              </p:cNvPr>
              <p:cNvSpPr txBox="1"/>
              <p:nvPr/>
            </p:nvSpPr>
            <p:spPr>
              <a:xfrm>
                <a:off x="2102942" y="1829366"/>
                <a:ext cx="1726563" cy="5730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326453-E522-1242-AAFF-9D58986CF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2942" y="1829366"/>
                <a:ext cx="1726563" cy="573042"/>
              </a:xfrm>
              <a:prstGeom prst="rect">
                <a:avLst/>
              </a:prstGeom>
              <a:blipFill>
                <a:blip r:embed="rId3"/>
                <a:stretch>
                  <a:fillRect l="-1460" t="-4348" r="-146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3424C70-89CD-D948-82AC-CDB78AB7367D}"/>
                  </a:ext>
                </a:extLst>
              </p:cNvPr>
              <p:cNvSpPr txBox="1"/>
              <p:nvPr/>
            </p:nvSpPr>
            <p:spPr>
              <a:xfrm>
                <a:off x="2072389" y="4502939"/>
                <a:ext cx="1447063" cy="3354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3424C70-89CD-D948-82AC-CDB78AB73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2389" y="4502939"/>
                <a:ext cx="1447063" cy="335413"/>
              </a:xfrm>
              <a:prstGeom prst="rect">
                <a:avLst/>
              </a:prstGeom>
              <a:blipFill>
                <a:blip r:embed="rId4"/>
                <a:stretch>
                  <a:fillRect l="-3509" r="-877"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F3BD80-5C27-5641-8DF5-D1C87D782BB8}"/>
                  </a:ext>
                </a:extLst>
              </p:cNvPr>
              <p:cNvSpPr txBox="1"/>
              <p:nvPr/>
            </p:nvSpPr>
            <p:spPr>
              <a:xfrm>
                <a:off x="1245144" y="5565732"/>
                <a:ext cx="3431260" cy="6154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F3BD80-5C27-5641-8DF5-D1C87D782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144" y="5565732"/>
                <a:ext cx="3431260" cy="615490"/>
              </a:xfrm>
              <a:prstGeom prst="rect">
                <a:avLst/>
              </a:prstGeom>
              <a:blipFill>
                <a:blip r:embed="rId5"/>
                <a:stretch>
                  <a:fillRect l="-735" t="-2041" b="-10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D2C4668-ADE4-9643-9ADA-2D2226E92AB8}"/>
                  </a:ext>
                </a:extLst>
              </p:cNvPr>
              <p:cNvSpPr txBox="1"/>
              <p:nvPr/>
            </p:nvSpPr>
            <p:spPr>
              <a:xfrm>
                <a:off x="1762337" y="3451783"/>
                <a:ext cx="2067168" cy="4776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 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4ℓ</m:t>
                          </m:r>
                          <m:rad>
                            <m:radPr>
                              <m:degHide m:val="on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D2C4668-ADE4-9643-9ADA-2D2226E92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337" y="3451783"/>
                <a:ext cx="2067168" cy="477695"/>
              </a:xfrm>
              <a:prstGeom prst="rect">
                <a:avLst/>
              </a:prstGeom>
              <a:blipFill>
                <a:blip r:embed="rId6"/>
                <a:stretch>
                  <a:fillRect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21D3A19-63EC-404F-9F3B-FB6A55DD637A}"/>
              </a:ext>
            </a:extLst>
          </p:cNvPr>
          <p:cNvSpPr txBox="1">
            <a:spLocks/>
          </p:cNvSpPr>
          <p:nvPr/>
        </p:nvSpPr>
        <p:spPr bwMode="auto">
          <a:xfrm>
            <a:off x="5523302" y="3034703"/>
            <a:ext cx="6371853" cy="31964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The directional couplers allows the simultaneous measurement of forward and reverse travelling waves on a transmission-line</a:t>
            </a:r>
          </a:p>
          <a:p>
            <a:pPr lvl="1">
              <a:spcAft>
                <a:spcPts val="0"/>
              </a:spcAft>
            </a:pPr>
            <a:r>
              <a:rPr lang="en-US" kern="0" dirty="0"/>
              <a:t>insertion loss in the main line vs. coupling factor: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7D2579-320E-1841-AEA1-F28A9D03E05E}"/>
              </a:ext>
            </a:extLst>
          </p:cNvPr>
          <p:cNvGrpSpPr/>
          <p:nvPr/>
        </p:nvGrpSpPr>
        <p:grpSpPr>
          <a:xfrm>
            <a:off x="6243431" y="1145873"/>
            <a:ext cx="5610809" cy="1852946"/>
            <a:chOff x="6243431" y="1145873"/>
            <a:chExt cx="5610809" cy="185294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2A9C429-3D7F-D14E-BEBD-BA5D51EE03AF}"/>
                </a:ext>
              </a:extLst>
            </p:cNvPr>
            <p:cNvSpPr/>
            <p:nvPr/>
          </p:nvSpPr>
          <p:spPr bwMode="auto">
            <a:xfrm>
              <a:off x="7575247" y="1946620"/>
              <a:ext cx="2160000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3633BBC-1BDA-BE49-9B6C-DE7E862FA6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134997" y="1280620"/>
              <a:ext cx="0" cy="54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3BA86DDE-E044-084B-9F58-F565FD91F31F}"/>
                </a:ext>
              </a:extLst>
            </p:cNvPr>
            <p:cNvSpPr/>
            <p:nvPr/>
          </p:nvSpPr>
          <p:spPr bwMode="auto">
            <a:xfrm>
              <a:off x="9741322" y="1820620"/>
              <a:ext cx="1075340" cy="360000"/>
            </a:xfrm>
            <a:prstGeom prst="roundRect">
              <a:avLst>
                <a:gd name="adj" fmla="val 47744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29E3C66-162C-1145-8F79-9C193C5EC1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134997" y="2180620"/>
              <a:ext cx="0" cy="54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A0A1001-33F2-274C-B18F-6E419BDEF9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71017" y="1280620"/>
              <a:ext cx="0" cy="54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8DC7E42-4BD0-F145-B76D-7D83289040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71017" y="2180620"/>
              <a:ext cx="0" cy="54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61F3ED8B-00B4-DE4A-A988-EEBB151D382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655235" y="2000620"/>
              <a:ext cx="180000" cy="180000"/>
            </a:xfrm>
            <a:prstGeom prst="arc">
              <a:avLst>
                <a:gd name="adj1" fmla="val 16200000"/>
                <a:gd name="adj2" fmla="val 2539897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A4A6F60-1A1F-084C-94DD-5C936383B1D9}"/>
                </a:ext>
              </a:extLst>
            </p:cNvPr>
            <p:cNvSpPr/>
            <p:nvPr/>
          </p:nvSpPr>
          <p:spPr bwMode="auto">
            <a:xfrm>
              <a:off x="10145362" y="1770190"/>
              <a:ext cx="318925" cy="4608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8" name="Up Arrow 17">
              <a:extLst>
                <a:ext uri="{FF2B5EF4-FFF2-40B4-BE49-F238E27FC236}">
                  <a16:creationId xmlns:a16="http://schemas.microsoft.com/office/drawing/2014/main" id="{7C39B281-F6D7-BD48-95D2-725D5DB6CBC2}"/>
                </a:ext>
              </a:extLst>
            </p:cNvPr>
            <p:cNvSpPr/>
            <p:nvPr/>
          </p:nvSpPr>
          <p:spPr bwMode="auto">
            <a:xfrm>
              <a:off x="10213007" y="1603754"/>
              <a:ext cx="180000" cy="1080000"/>
            </a:xfrm>
            <a:prstGeom prst="upArrow">
              <a:avLst>
                <a:gd name="adj1" fmla="val 50000"/>
                <a:gd name="adj2" fmla="val 120556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C4CE1FE7-5AEF-9141-B603-EC9D35B0BD60}"/>
                </a:ext>
              </a:extLst>
            </p:cNvPr>
            <p:cNvSpPr/>
            <p:nvPr/>
          </p:nvSpPr>
          <p:spPr bwMode="auto">
            <a:xfrm rot="5400000">
              <a:off x="6957168" y="1640620"/>
              <a:ext cx="720000" cy="720000"/>
            </a:xfrm>
            <a:prstGeom prst="triangl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DBBD727-E477-4B44-97F6-E44EEBE369AE}"/>
                </a:ext>
              </a:extLst>
            </p:cNvPr>
            <p:cNvSpPr/>
            <p:nvPr/>
          </p:nvSpPr>
          <p:spPr bwMode="auto">
            <a:xfrm>
              <a:off x="8161972" y="2143755"/>
              <a:ext cx="1080000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F3055D5-93F9-564C-9E29-1316F32BD543}"/>
                </a:ext>
              </a:extLst>
            </p:cNvPr>
            <p:cNvSpPr/>
            <p:nvPr/>
          </p:nvSpPr>
          <p:spPr bwMode="auto">
            <a:xfrm rot="5400000">
              <a:off x="7810653" y="2493006"/>
              <a:ext cx="360000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AE8C61F-AD08-D74F-8EDE-C0E6E1AC48DF}"/>
                </a:ext>
              </a:extLst>
            </p:cNvPr>
            <p:cNvSpPr/>
            <p:nvPr/>
          </p:nvSpPr>
          <p:spPr bwMode="auto">
            <a:xfrm rot="5400000">
              <a:off x="9231272" y="2486620"/>
              <a:ext cx="360000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2EF8F3EE-50B5-CC43-9576-0148C6A1845F}"/>
                </a:ext>
              </a:extLst>
            </p:cNvPr>
            <p:cNvSpPr/>
            <p:nvPr/>
          </p:nvSpPr>
          <p:spPr bwMode="auto">
            <a:xfrm>
              <a:off x="9020750" y="2143755"/>
              <a:ext cx="444522" cy="446505"/>
            </a:xfrm>
            <a:prstGeom prst="arc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642A8136-C072-1E40-AC52-43D49B154F18}"/>
                </a:ext>
              </a:extLst>
            </p:cNvPr>
            <p:cNvSpPr/>
            <p:nvPr/>
          </p:nvSpPr>
          <p:spPr bwMode="auto">
            <a:xfrm>
              <a:off x="7937365" y="2143754"/>
              <a:ext cx="444522" cy="446505"/>
            </a:xfrm>
            <a:prstGeom prst="arc">
              <a:avLst>
                <a:gd name="adj1" fmla="val 10754766"/>
                <a:gd name="adj2" fmla="val 16249992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F78A0F22-A46F-9F4E-9181-8655590A312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46031" y="2251828"/>
              <a:ext cx="270000" cy="271203"/>
            </a:xfrm>
            <a:prstGeom prst="arc">
              <a:avLst>
                <a:gd name="adj1" fmla="val 10754766"/>
                <a:gd name="adj2" fmla="val 16249992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18A89122-7734-E142-9191-1A886301155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087272" y="2249415"/>
              <a:ext cx="270000" cy="270000"/>
            </a:xfrm>
            <a:prstGeom prst="arc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B2207AC-4D2C-E543-8F56-6AA34F984911}"/>
                </a:ext>
              </a:extLst>
            </p:cNvPr>
            <p:cNvSpPr txBox="1"/>
            <p:nvPr/>
          </p:nvSpPr>
          <p:spPr>
            <a:xfrm>
              <a:off x="6243431" y="1145873"/>
              <a:ext cx="18485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RF power source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DBC765A-BD96-4148-947F-D2648DB4A527}"/>
                </a:ext>
              </a:extLst>
            </p:cNvPr>
            <p:cNvSpPr txBox="1"/>
            <p:nvPr/>
          </p:nvSpPr>
          <p:spPr>
            <a:xfrm>
              <a:off x="10472130" y="1519904"/>
              <a:ext cx="13821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/>
                <a:t>accelerating</a:t>
              </a:r>
            </a:p>
            <a:p>
              <a:pPr algn="r"/>
              <a:r>
                <a:rPr lang="en-US" sz="1600" b="1" dirty="0"/>
                <a:t>cavity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00543DC-1CD9-C346-A75D-7E6E5DA33D99}"/>
                </a:ext>
              </a:extLst>
            </p:cNvPr>
            <p:cNvSpPr txBox="1"/>
            <p:nvPr/>
          </p:nvSpPr>
          <p:spPr>
            <a:xfrm>
              <a:off x="10145362" y="2626854"/>
              <a:ext cx="7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beam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ECE6686-45B3-9E42-BAC8-6CE511A03840}"/>
                    </a:ext>
                  </a:extLst>
                </p:cNvPr>
                <p:cNvSpPr txBox="1"/>
                <p:nvPr/>
              </p:nvSpPr>
              <p:spPr>
                <a:xfrm>
                  <a:off x="8010641" y="2232705"/>
                  <a:ext cx="1386149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dir. Coupler</a:t>
                  </a:r>
                  <a:br>
                    <a:rPr lang="en-US" sz="1600" b="1" dirty="0"/>
                  </a:br>
                  <a:r>
                    <a:rPr lang="en-US" sz="1400" i="1" dirty="0"/>
                    <a:t>e.g., 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=20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𝑑𝐵</m:t>
                      </m:r>
                    </m:oMath>
                  </a14:m>
                  <a:endParaRPr lang="en-US" sz="1400" i="1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ECE6686-45B3-9E42-BAC8-6CE511A038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641" y="2232705"/>
                  <a:ext cx="1386149" cy="553998"/>
                </a:xfrm>
                <a:prstGeom prst="rect">
                  <a:avLst/>
                </a:prstGeom>
                <a:blipFill>
                  <a:blip r:embed="rId7"/>
                  <a:stretch>
                    <a:fillRect l="-909" t="-2222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Right Arrow 30">
              <a:extLst>
                <a:ext uri="{FF2B5EF4-FFF2-40B4-BE49-F238E27FC236}">
                  <a16:creationId xmlns:a16="http://schemas.microsoft.com/office/drawing/2014/main" id="{DBFDF5D1-E4DD-304F-B91C-3616D16FE4A7}"/>
                </a:ext>
              </a:extLst>
            </p:cNvPr>
            <p:cNvSpPr/>
            <p:nvPr/>
          </p:nvSpPr>
          <p:spPr bwMode="auto">
            <a:xfrm>
              <a:off x="7597059" y="1734059"/>
              <a:ext cx="468000" cy="144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2" name="Right Arrow 31">
              <a:extLst>
                <a:ext uri="{FF2B5EF4-FFF2-40B4-BE49-F238E27FC236}">
                  <a16:creationId xmlns:a16="http://schemas.microsoft.com/office/drawing/2014/main" id="{B03AA5B9-BD57-C644-A146-DDFCC2BADB9C}"/>
                </a:ext>
              </a:extLst>
            </p:cNvPr>
            <p:cNvSpPr/>
            <p:nvPr/>
          </p:nvSpPr>
          <p:spPr bwMode="auto">
            <a:xfrm rot="10800000">
              <a:off x="9353431" y="1744575"/>
              <a:ext cx="360000" cy="108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1522D21-CBB8-664D-9AEC-D6BC8D1A5275}"/>
                    </a:ext>
                  </a:extLst>
                </p:cNvPr>
                <p:cNvSpPr txBox="1"/>
                <p:nvPr/>
              </p:nvSpPr>
              <p:spPr>
                <a:xfrm>
                  <a:off x="7603949" y="1480748"/>
                  <a:ext cx="428642" cy="25423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𝑖𝑛𝑐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1522D21-CBB8-664D-9AEC-D6BC8D1A52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3949" y="1480748"/>
                  <a:ext cx="428642" cy="254237"/>
                </a:xfrm>
                <a:prstGeom prst="rect">
                  <a:avLst/>
                </a:prstGeom>
                <a:blipFill>
                  <a:blip r:embed="rId8"/>
                  <a:stretch>
                    <a:fillRect l="-8571" r="-2857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4033037-D9FB-7541-8F7B-AB24776BB619}"/>
                    </a:ext>
                  </a:extLst>
                </p:cNvPr>
                <p:cNvSpPr txBox="1"/>
                <p:nvPr/>
              </p:nvSpPr>
              <p:spPr>
                <a:xfrm>
                  <a:off x="9332527" y="1506331"/>
                  <a:ext cx="505972" cy="25308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𝑟𝑒𝑓𝑙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4033037-D9FB-7541-8F7B-AB24776BB6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2527" y="1506331"/>
                  <a:ext cx="505972" cy="253083"/>
                </a:xfrm>
                <a:prstGeom prst="rect">
                  <a:avLst/>
                </a:prstGeom>
                <a:blipFill>
                  <a:blip r:embed="rId9"/>
                  <a:stretch>
                    <a:fillRect l="-7317" r="-4878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E350010-69FF-0641-8CE6-BC5B268C5A1B}"/>
                </a:ext>
              </a:extLst>
            </p:cNvPr>
            <p:cNvCxnSpPr/>
            <p:nvPr/>
          </p:nvCxnSpPr>
          <p:spPr bwMode="auto">
            <a:xfrm>
              <a:off x="7744262" y="2360620"/>
              <a:ext cx="0" cy="36638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840C87C-7401-F441-BE8C-CA226D2DD474}"/>
                </a:ext>
              </a:extLst>
            </p:cNvPr>
            <p:cNvCxnSpPr/>
            <p:nvPr/>
          </p:nvCxnSpPr>
          <p:spPr bwMode="auto">
            <a:xfrm>
              <a:off x="9635668" y="2442159"/>
              <a:ext cx="0" cy="25200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E5DA4A7-87D3-BC42-980B-5DAEA97701CB}"/>
                    </a:ext>
                  </a:extLst>
                </p:cNvPr>
                <p:cNvSpPr txBox="1"/>
                <p:nvPr/>
              </p:nvSpPr>
              <p:spPr>
                <a:xfrm>
                  <a:off x="7530211" y="2744007"/>
                  <a:ext cx="542456" cy="25423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𝑘𝑃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𝑖𝑛𝑐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E5DA4A7-87D3-BC42-980B-5DAEA97701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0211" y="2744007"/>
                  <a:ext cx="542456" cy="254237"/>
                </a:xfrm>
                <a:prstGeom prst="rect">
                  <a:avLst/>
                </a:prstGeom>
                <a:blipFill>
                  <a:blip r:embed="rId10"/>
                  <a:stretch>
                    <a:fillRect l="-6818" r="-2273" b="-47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B2C33D12-851D-B24D-9413-9FBCC999F931}"/>
                    </a:ext>
                  </a:extLst>
                </p:cNvPr>
                <p:cNvSpPr txBox="1"/>
                <p:nvPr/>
              </p:nvSpPr>
              <p:spPr>
                <a:xfrm>
                  <a:off x="9361014" y="2745736"/>
                  <a:ext cx="619785" cy="25308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𝑘𝑃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𝑟𝑒𝑓𝑙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B2C33D12-851D-B24D-9413-9FBCC999F9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1014" y="2745736"/>
                  <a:ext cx="619785" cy="253083"/>
                </a:xfrm>
                <a:prstGeom prst="rect">
                  <a:avLst/>
                </a:prstGeom>
                <a:blipFill>
                  <a:blip r:embed="rId11"/>
                  <a:stretch>
                    <a:fillRect l="-8163" t="-4762" r="-4082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F79010A-63C4-2347-BF47-222D217E094D}"/>
                  </a:ext>
                </a:extLst>
              </p:cNvPr>
              <p:cNvSpPr txBox="1"/>
              <p:nvPr/>
            </p:nvSpPr>
            <p:spPr>
              <a:xfrm>
                <a:off x="6305964" y="4395860"/>
                <a:ext cx="1502912" cy="34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F79010A-63C4-2347-BF47-222D217E0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5964" y="4395860"/>
                <a:ext cx="1502912" cy="345416"/>
              </a:xfrm>
              <a:prstGeom prst="rect">
                <a:avLst/>
              </a:prstGeom>
              <a:blipFill>
                <a:blip r:embed="rId12"/>
                <a:stretch>
                  <a:fillRect l="-2521" r="-840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0" name="Table 40">
            <a:extLst>
              <a:ext uri="{FF2B5EF4-FFF2-40B4-BE49-F238E27FC236}">
                <a16:creationId xmlns:a16="http://schemas.microsoft.com/office/drawing/2014/main" id="{840D245B-E694-0B4B-8AD7-F15DA45301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762756"/>
              </p:ext>
            </p:extLst>
          </p:nvPr>
        </p:nvGraphicFramePr>
        <p:xfrm>
          <a:off x="8205363" y="4379764"/>
          <a:ext cx="325950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0374">
                  <a:extLst>
                    <a:ext uri="{9D8B030D-6E8A-4147-A177-3AD203B41FA5}">
                      <a16:colId xmlns:a16="http://schemas.microsoft.com/office/drawing/2014/main" val="3853687267"/>
                    </a:ext>
                  </a:extLst>
                </a:gridCol>
                <a:gridCol w="1789134">
                  <a:extLst>
                    <a:ext uri="{9D8B030D-6E8A-4147-A177-3AD203B41FA5}">
                      <a16:colId xmlns:a16="http://schemas.microsoft.com/office/drawing/2014/main" val="128214870"/>
                    </a:ext>
                  </a:extLst>
                </a:gridCol>
              </a:tblGrid>
              <a:tr h="209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coupling [dB]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insertion loss [dB]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218890"/>
                  </a:ext>
                </a:extLst>
              </a:tr>
              <a:tr h="209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243216"/>
                  </a:ext>
                </a:extLst>
              </a:tr>
              <a:tr h="209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917593"/>
                  </a:ext>
                </a:extLst>
              </a:tr>
              <a:tr h="209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988313"/>
                  </a:ext>
                </a:extLst>
              </a:tr>
              <a:tr h="209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284211"/>
                  </a:ext>
                </a:extLst>
              </a:tr>
              <a:tr h="209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282750"/>
                  </a:ext>
                </a:extLst>
              </a:tr>
            </a:tbl>
          </a:graphicData>
        </a:graphic>
      </p:graphicFrame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C90E536-E1CF-0D0F-CEB5-4F3B15667FA3}"/>
              </a:ext>
            </a:extLst>
          </p:cNvPr>
          <p:cNvSpPr/>
          <p:nvPr/>
        </p:nvSpPr>
        <p:spPr bwMode="auto">
          <a:xfrm>
            <a:off x="5191871" y="6089410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II.2.8.1.7.4,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881/882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10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181F2-3E20-F849-BE6C-8000ECF6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Directional-Coupler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64634-A9F5-4644-B43A-6133F1A87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630" y="1227020"/>
            <a:ext cx="8602719" cy="320051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TEM</a:t>
            </a:r>
            <a:r>
              <a:rPr lang="en-US" dirty="0"/>
              <a:t> directional couplers are </a:t>
            </a:r>
            <a:r>
              <a:rPr lang="en-US" i="1" dirty="0">
                <a:solidFill>
                  <a:srgbClr val="FF0000"/>
                </a:solidFill>
              </a:rPr>
              <a:t>backward</a:t>
            </a:r>
            <a:r>
              <a:rPr lang="en-US" dirty="0"/>
              <a:t> couplers</a:t>
            </a:r>
          </a:p>
          <a:p>
            <a:r>
              <a:rPr lang="en-US" dirty="0">
                <a:solidFill>
                  <a:srgbClr val="FF0000"/>
                </a:solidFill>
              </a:rPr>
              <a:t>Waveguide</a:t>
            </a:r>
            <a:r>
              <a:rPr lang="en-US" dirty="0"/>
              <a:t> directional couplers are based on hole or slot coupling, and exist as </a:t>
            </a:r>
            <a:r>
              <a:rPr lang="en-US" i="1" dirty="0">
                <a:solidFill>
                  <a:srgbClr val="FF0000"/>
                </a:solidFill>
              </a:rPr>
              <a:t>forward</a:t>
            </a:r>
            <a:r>
              <a:rPr lang="en-US" dirty="0"/>
              <a:t> or </a:t>
            </a:r>
            <a:r>
              <a:rPr lang="en-US" dirty="0">
                <a:solidFill>
                  <a:srgbClr val="FF0000"/>
                </a:solidFill>
              </a:rPr>
              <a:t>backward</a:t>
            </a:r>
            <a:r>
              <a:rPr lang="en-US" dirty="0"/>
              <a:t> couplers</a:t>
            </a:r>
          </a:p>
          <a:p>
            <a:pPr lvl="1"/>
            <a:r>
              <a:rPr lang="en-US" dirty="0"/>
              <a:t>utilizing constructive interferences</a:t>
            </a:r>
          </a:p>
          <a:p>
            <a:r>
              <a:rPr lang="en-US" dirty="0"/>
              <a:t>Both, TEM and waveguide directional couplers are used </a:t>
            </a:r>
            <a:br>
              <a:rPr lang="en-US" dirty="0"/>
            </a:br>
            <a:r>
              <a:rPr lang="en-US" dirty="0"/>
              <a:t>as beam coupling device for beam diagnostics or manipulation</a:t>
            </a:r>
          </a:p>
          <a:p>
            <a:pPr lvl="1"/>
            <a:r>
              <a:rPr lang="en-US" dirty="0"/>
              <a:t>as beam signal pickup, broadband beam kicker, etc.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5F70EB7-0A6A-384E-887F-D3D663B0BD97}"/>
              </a:ext>
            </a:extLst>
          </p:cNvPr>
          <p:cNvGrpSpPr/>
          <p:nvPr/>
        </p:nvGrpSpPr>
        <p:grpSpPr>
          <a:xfrm>
            <a:off x="9111972" y="2306112"/>
            <a:ext cx="2492398" cy="2163401"/>
            <a:chOff x="9189566" y="2776633"/>
            <a:chExt cx="2492398" cy="2163401"/>
          </a:xfrm>
        </p:grpSpPr>
        <p:pic>
          <p:nvPicPr>
            <p:cNvPr id="1028" name="Picture 4" descr="Directional Broadwall Multi Hole">
              <a:extLst>
                <a:ext uri="{FF2B5EF4-FFF2-40B4-BE49-F238E27FC236}">
                  <a16:creationId xmlns:a16="http://schemas.microsoft.com/office/drawing/2014/main" id="{6B5B618B-3E67-9643-B9B5-1C620746DD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9566" y="2776633"/>
              <a:ext cx="2492398" cy="2163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F4EC0EB-FD2B-0446-9BA7-3956DE1B6E83}"/>
                </a:ext>
              </a:extLst>
            </p:cNvPr>
            <p:cNvSpPr txBox="1"/>
            <p:nvPr/>
          </p:nvSpPr>
          <p:spPr>
            <a:xfrm>
              <a:off x="9189566" y="2776633"/>
              <a:ext cx="118173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commercial</a:t>
              </a:r>
              <a:br>
                <a:rPr lang="en-US" sz="1400" b="1" dirty="0">
                  <a:solidFill>
                    <a:srgbClr val="FFFF00"/>
                  </a:solidFill>
                </a:rPr>
              </a:br>
              <a:r>
                <a:rPr lang="en-US" sz="1400" b="1" dirty="0">
                  <a:solidFill>
                    <a:srgbClr val="FFFF00"/>
                  </a:solidFill>
                </a:rPr>
                <a:t>waveguide</a:t>
              </a:r>
              <a:br>
                <a:rPr lang="en-US" sz="1400" b="1" dirty="0">
                  <a:solidFill>
                    <a:srgbClr val="FFFF00"/>
                  </a:solidFill>
                </a:rPr>
              </a:br>
              <a:r>
                <a:rPr lang="en-US" sz="1400" b="1" dirty="0">
                  <a:solidFill>
                    <a:srgbClr val="FFFF00"/>
                  </a:solidFill>
                </a:rPr>
                <a:t>directional</a:t>
              </a:r>
              <a:br>
                <a:rPr lang="en-US" sz="1400" b="1" dirty="0">
                  <a:solidFill>
                    <a:srgbClr val="FFFF00"/>
                  </a:solidFill>
                </a:rPr>
              </a:br>
              <a:r>
                <a:rPr lang="en-US" sz="1400" b="1" dirty="0">
                  <a:solidFill>
                    <a:srgbClr val="FFFF00"/>
                  </a:solidFill>
                </a:rPr>
                <a:t>coupler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CE4D010-9134-BA43-9A00-0EB10A8668B7}"/>
                </a:ext>
              </a:extLst>
            </p:cNvPr>
            <p:cNvSpPr txBox="1"/>
            <p:nvPr/>
          </p:nvSpPr>
          <p:spPr>
            <a:xfrm>
              <a:off x="10434996" y="4331297"/>
              <a:ext cx="11459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</a:rPr>
                <a:t>courtesy</a:t>
              </a:r>
            </a:p>
            <a:p>
              <a:r>
                <a:rPr lang="en-US" sz="1400" i="1" dirty="0" err="1">
                  <a:solidFill>
                    <a:schemeClr val="bg1"/>
                  </a:solidFill>
                </a:rPr>
                <a:t>Narda</a:t>
              </a:r>
              <a:r>
                <a:rPr lang="en-US" sz="1400" i="1" dirty="0">
                  <a:solidFill>
                    <a:schemeClr val="bg1"/>
                  </a:solidFill>
                </a:rPr>
                <a:t>-ATM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F7F5AAD-0F8C-4546-98FF-9795E84115C3}"/>
              </a:ext>
            </a:extLst>
          </p:cNvPr>
          <p:cNvGrpSpPr/>
          <p:nvPr/>
        </p:nvGrpSpPr>
        <p:grpSpPr>
          <a:xfrm>
            <a:off x="7628945" y="4596201"/>
            <a:ext cx="4417777" cy="1667847"/>
            <a:chOff x="7718972" y="1036304"/>
            <a:chExt cx="4417777" cy="1667847"/>
          </a:xfrm>
        </p:grpSpPr>
        <p:pic>
          <p:nvPicPr>
            <p:cNvPr id="9" name="Content Placeholder 6">
              <a:extLst>
                <a:ext uri="{FF2B5EF4-FFF2-40B4-BE49-F238E27FC236}">
                  <a16:creationId xmlns:a16="http://schemas.microsoft.com/office/drawing/2014/main" id="{EAC691D4-2DC1-C54D-AED5-BC5FDC2732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18"/>
            <a:stretch/>
          </p:blipFill>
          <p:spPr bwMode="auto">
            <a:xfrm>
              <a:off x="7718972" y="1121009"/>
              <a:ext cx="4417777" cy="15831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47BB63-1204-BD45-88A2-E59FB3FD336F}"/>
                </a:ext>
              </a:extLst>
            </p:cNvPr>
            <p:cNvSpPr txBox="1"/>
            <p:nvPr/>
          </p:nvSpPr>
          <p:spPr>
            <a:xfrm>
              <a:off x="8566933" y="1036304"/>
              <a:ext cx="2492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LHC </a:t>
              </a:r>
              <a:r>
                <a:rPr lang="en-US" sz="1400" b="1" i="1" dirty="0"/>
                <a:t>Schottky</a:t>
              </a:r>
              <a:r>
                <a:rPr lang="en-US" sz="1400" b="1" dirty="0"/>
                <a:t> beam pickup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086CCF-4D09-5343-92A4-D90D2903ECA4}"/>
              </a:ext>
            </a:extLst>
          </p:cNvPr>
          <p:cNvGrpSpPr/>
          <p:nvPr/>
        </p:nvGrpSpPr>
        <p:grpSpPr>
          <a:xfrm>
            <a:off x="453718" y="3930236"/>
            <a:ext cx="3379640" cy="2169645"/>
            <a:chOff x="453718" y="3930236"/>
            <a:chExt cx="3379640" cy="21696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7B6B1E1-C2DB-C740-9C2F-0C62D4B32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3718" y="3930236"/>
              <a:ext cx="3379640" cy="216964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9E559C1-A27D-0541-9AB3-F7219EA28198}"/>
                </a:ext>
              </a:extLst>
            </p:cNvPr>
            <p:cNvSpPr txBox="1"/>
            <p:nvPr/>
          </p:nvSpPr>
          <p:spPr>
            <a:xfrm>
              <a:off x="453718" y="3930236"/>
              <a:ext cx="14177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>
                  <a:solidFill>
                    <a:srgbClr val="FFFF00"/>
                  </a:solidFill>
                </a:rPr>
                <a:t>stripline</a:t>
              </a:r>
              <a:r>
                <a:rPr lang="en-US" sz="1400" b="1" dirty="0">
                  <a:solidFill>
                    <a:srgbClr val="FFFF00"/>
                  </a:solidFill>
                </a:rPr>
                <a:t> BPM</a:t>
              </a:r>
            </a:p>
            <a:p>
              <a:r>
                <a:rPr lang="en-US" sz="1400" b="1" dirty="0">
                  <a:solidFill>
                    <a:srgbClr val="FFFF00"/>
                  </a:solidFill>
                </a:rPr>
                <a:t>pickup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12E7059-7D6B-C348-8B2D-9567460232C0}"/>
              </a:ext>
            </a:extLst>
          </p:cNvPr>
          <p:cNvGrpSpPr/>
          <p:nvPr/>
        </p:nvGrpSpPr>
        <p:grpSpPr>
          <a:xfrm>
            <a:off x="3923384" y="3848413"/>
            <a:ext cx="3615535" cy="2333293"/>
            <a:chOff x="3923384" y="3848413"/>
            <a:chExt cx="3615535" cy="233329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FD4042F-ED2A-C848-8219-7601B4BAE4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07"/>
            <a:stretch/>
          </p:blipFill>
          <p:spPr>
            <a:xfrm>
              <a:off x="3923384" y="3848413"/>
              <a:ext cx="3615535" cy="233329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62A5C7-C939-F24D-8615-721E641242D4}"/>
                </a:ext>
              </a:extLst>
            </p:cNvPr>
            <p:cNvSpPr txBox="1"/>
            <p:nvPr/>
          </p:nvSpPr>
          <p:spPr>
            <a:xfrm>
              <a:off x="3934523" y="3858333"/>
              <a:ext cx="25071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SPS broadband kicker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88DB5FE-2973-3F46-9726-0C71ED041DA5}"/>
              </a:ext>
            </a:extLst>
          </p:cNvPr>
          <p:cNvGrpSpPr/>
          <p:nvPr/>
        </p:nvGrpSpPr>
        <p:grpSpPr>
          <a:xfrm>
            <a:off x="7743673" y="1047047"/>
            <a:ext cx="4188320" cy="1302338"/>
            <a:chOff x="7743673" y="1047047"/>
            <a:chExt cx="4188320" cy="1302338"/>
          </a:xfrm>
        </p:grpSpPr>
        <p:pic>
          <p:nvPicPr>
            <p:cNvPr id="1026" name="Picture 2" descr="Multi-Hole Waveguide Directional Couplers">
              <a:extLst>
                <a:ext uri="{FF2B5EF4-FFF2-40B4-BE49-F238E27FC236}">
                  <a16:creationId xmlns:a16="http://schemas.microsoft.com/office/drawing/2014/main" id="{B8BCD43E-2014-8547-967C-77FA0C91FD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3673" y="1047047"/>
              <a:ext cx="4188320" cy="13023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ight Arrow 23">
              <a:extLst>
                <a:ext uri="{FF2B5EF4-FFF2-40B4-BE49-F238E27FC236}">
                  <a16:creationId xmlns:a16="http://schemas.microsoft.com/office/drawing/2014/main" id="{21454829-5296-4B40-9AF2-6C5AFB9109E6}"/>
                </a:ext>
              </a:extLst>
            </p:cNvPr>
            <p:cNvSpPr/>
            <p:nvPr/>
          </p:nvSpPr>
          <p:spPr bwMode="auto">
            <a:xfrm>
              <a:off x="8135768" y="1909852"/>
              <a:ext cx="3240000" cy="1440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" name="Striped Right Arrow 24">
              <a:extLst>
                <a:ext uri="{FF2B5EF4-FFF2-40B4-BE49-F238E27FC236}">
                  <a16:creationId xmlns:a16="http://schemas.microsoft.com/office/drawing/2014/main" id="{17D82862-AB8E-1647-A226-5895AB3E13C2}"/>
                </a:ext>
              </a:extLst>
            </p:cNvPr>
            <p:cNvSpPr/>
            <p:nvPr/>
          </p:nvSpPr>
          <p:spPr bwMode="auto">
            <a:xfrm>
              <a:off x="8861160" y="1667507"/>
              <a:ext cx="2340000" cy="108000"/>
            </a:xfrm>
            <a:prstGeom prst="stripedRightArrow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8" name="Curved Connector 17">
              <a:extLst>
                <a:ext uri="{FF2B5EF4-FFF2-40B4-BE49-F238E27FC236}">
                  <a16:creationId xmlns:a16="http://schemas.microsoft.com/office/drawing/2014/main" id="{8BA1DC54-A74E-1741-9DF4-86BDE152D2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899565" y="1739180"/>
              <a:ext cx="307240" cy="230430"/>
            </a:xfrm>
            <a:prstGeom prst="curvedConnector3">
              <a:avLst>
                <a:gd name="adj1" fmla="val 44833"/>
              </a:avLst>
            </a:prstGeom>
            <a:solidFill>
              <a:schemeClr val="accent1"/>
            </a:solidFill>
            <a:ln w="158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" name="Curved Connector 25">
              <a:extLst>
                <a:ext uri="{FF2B5EF4-FFF2-40B4-BE49-F238E27FC236}">
                  <a16:creationId xmlns:a16="http://schemas.microsoft.com/office/drawing/2014/main" id="{845FF4F5-5CAF-D048-9FC4-C308A943D9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168401" y="1739180"/>
              <a:ext cx="307240" cy="230430"/>
            </a:xfrm>
            <a:prstGeom prst="curvedConnector3">
              <a:avLst>
                <a:gd name="adj1" fmla="val 44833"/>
              </a:avLst>
            </a:prstGeom>
            <a:solidFill>
              <a:schemeClr val="accent1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7" name="Curved Connector 26">
              <a:extLst>
                <a:ext uri="{FF2B5EF4-FFF2-40B4-BE49-F238E27FC236}">
                  <a16:creationId xmlns:a16="http://schemas.microsoft.com/office/drawing/2014/main" id="{981F70A3-6327-714D-BA07-EC2CF37A00A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22803" y="1749162"/>
              <a:ext cx="307240" cy="230430"/>
            </a:xfrm>
            <a:prstGeom prst="curvedConnector3">
              <a:avLst>
                <a:gd name="adj1" fmla="val 44833"/>
              </a:avLst>
            </a:prstGeom>
            <a:solidFill>
              <a:schemeClr val="accent1"/>
            </a:solidFill>
            <a:ln w="222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Curved Connector 27">
              <a:extLst>
                <a:ext uri="{FF2B5EF4-FFF2-40B4-BE49-F238E27FC236}">
                  <a16:creationId xmlns:a16="http://schemas.microsoft.com/office/drawing/2014/main" id="{9BF2EDE1-CF13-994D-B95F-A2804F41458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684213" y="1745980"/>
              <a:ext cx="307240" cy="230430"/>
            </a:xfrm>
            <a:prstGeom prst="curvedConnector3">
              <a:avLst>
                <a:gd name="adj1" fmla="val 44833"/>
              </a:avLst>
            </a:prstGeom>
            <a:solidFill>
              <a:schemeClr val="accent1"/>
            </a:solidFill>
            <a:ln w="254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Curved Connector 28">
              <a:extLst>
                <a:ext uri="{FF2B5EF4-FFF2-40B4-BE49-F238E27FC236}">
                  <a16:creationId xmlns:a16="http://schemas.microsoft.com/office/drawing/2014/main" id="{18EA2708-AF85-394D-9F5E-7734C128081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60475" y="1745980"/>
              <a:ext cx="307240" cy="230430"/>
            </a:xfrm>
            <a:prstGeom prst="curvedConnector3">
              <a:avLst>
                <a:gd name="adj1" fmla="val 44833"/>
              </a:avLst>
            </a:prstGeom>
            <a:solidFill>
              <a:schemeClr val="accent1"/>
            </a:solidFill>
            <a:ln w="222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Curved Connector 29">
              <a:extLst>
                <a:ext uri="{FF2B5EF4-FFF2-40B4-BE49-F238E27FC236}">
                  <a16:creationId xmlns:a16="http://schemas.microsoft.com/office/drawing/2014/main" id="{192A056D-D95F-554F-9C38-D33857E573E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214877" y="1736462"/>
              <a:ext cx="307240" cy="230430"/>
            </a:xfrm>
            <a:prstGeom prst="curvedConnector3">
              <a:avLst>
                <a:gd name="adj1" fmla="val 44833"/>
              </a:avLst>
            </a:prstGeom>
            <a:solidFill>
              <a:schemeClr val="accent1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" name="Curved Connector 30">
              <a:extLst>
                <a:ext uri="{FF2B5EF4-FFF2-40B4-BE49-F238E27FC236}">
                  <a16:creationId xmlns:a16="http://schemas.microsoft.com/office/drawing/2014/main" id="{FEEE8675-0517-3441-BC99-75FFB33647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472784" y="1736462"/>
              <a:ext cx="307240" cy="230430"/>
            </a:xfrm>
            <a:prstGeom prst="curvedConnector3">
              <a:avLst>
                <a:gd name="adj1" fmla="val 44833"/>
              </a:avLst>
            </a:prstGeom>
            <a:solidFill>
              <a:schemeClr val="accent1"/>
            </a:solidFill>
            <a:ln w="158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Curved Connector 31">
              <a:extLst>
                <a:ext uri="{FF2B5EF4-FFF2-40B4-BE49-F238E27FC236}">
                  <a16:creationId xmlns:a16="http://schemas.microsoft.com/office/drawing/2014/main" id="{AEE2A8D7-5188-3F4B-89B4-95B98513D9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727186" y="1736462"/>
              <a:ext cx="307240" cy="230430"/>
            </a:xfrm>
            <a:prstGeom prst="curvedConnector3">
              <a:avLst>
                <a:gd name="adj1" fmla="val 44833"/>
              </a:avLst>
            </a:prstGeom>
            <a:solidFill>
              <a:schemeClr val="accent1"/>
            </a:solidFill>
            <a:ln w="127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Curved Connector 32">
              <a:extLst>
                <a:ext uri="{FF2B5EF4-FFF2-40B4-BE49-F238E27FC236}">
                  <a16:creationId xmlns:a16="http://schemas.microsoft.com/office/drawing/2014/main" id="{731C4FCE-FFBD-954A-B987-ADC84433E9D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652589" y="1736462"/>
              <a:ext cx="307240" cy="230430"/>
            </a:xfrm>
            <a:prstGeom prst="curvedConnector3">
              <a:avLst>
                <a:gd name="adj1" fmla="val 44833"/>
              </a:avLst>
            </a:prstGeom>
            <a:solidFill>
              <a:schemeClr val="accent1"/>
            </a:solidFill>
            <a:ln w="127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3C90DBA-AD78-C90E-6A0B-1F7A79094EFA}"/>
              </a:ext>
            </a:extLst>
          </p:cNvPr>
          <p:cNvSpPr/>
          <p:nvPr/>
        </p:nvSpPr>
        <p:spPr bwMode="auto">
          <a:xfrm>
            <a:off x="5191871" y="6089410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II.2.8.1.7.4,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879/880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35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6D47A-E2A9-FF48-A7D6-1CF3BAF9C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Circulator / Isolator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A8CF4-54C9-FD48-9C09-626693146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8547" y="3511355"/>
            <a:ext cx="7016293" cy="2682806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Circulators</a:t>
            </a:r>
            <a:r>
              <a:rPr lang="en-US" dirty="0"/>
              <a:t> exist in high-power waveguide, </a:t>
            </a:r>
            <a:br>
              <a:rPr lang="en-US" dirty="0"/>
            </a:br>
            <a:r>
              <a:rPr lang="en-US" dirty="0"/>
              <a:t>and in low-power, small size </a:t>
            </a:r>
            <a:r>
              <a:rPr lang="en-US" dirty="0" err="1"/>
              <a:t>stripline</a:t>
            </a:r>
            <a:r>
              <a:rPr lang="en-US" dirty="0"/>
              <a:t> formats</a:t>
            </a:r>
          </a:p>
          <a:p>
            <a:pPr lvl="1"/>
            <a:r>
              <a:rPr lang="en-US" dirty="0"/>
              <a:t>A magnetically polarized ferrite rod or disks provides a vertical magnetic field for the non-reciprocal properties</a:t>
            </a:r>
          </a:p>
          <a:p>
            <a:pPr lvl="2"/>
            <a:r>
              <a:rPr lang="en-US" dirty="0"/>
              <a:t>RF power is transmitted, e.g., clockwise between </a:t>
            </a:r>
            <a:br>
              <a:rPr lang="en-US" dirty="0"/>
            </a:br>
            <a:r>
              <a:rPr lang="en-US" dirty="0"/>
              <a:t>port 1 – 2, port 2 – 3, and port 3 – 1. </a:t>
            </a:r>
          </a:p>
          <a:p>
            <a:pPr lvl="2"/>
            <a:r>
              <a:rPr lang="en-US" dirty="0"/>
              <a:t>A pair of permanent magnets is used for biasing purposes</a:t>
            </a:r>
          </a:p>
          <a:p>
            <a:pPr lvl="1"/>
            <a:r>
              <a:rPr lang="en-US" dirty="0"/>
              <a:t>The circulator does not operate at DC </a:t>
            </a:r>
            <a:br>
              <a:rPr lang="en-US" dirty="0"/>
            </a:br>
            <a:r>
              <a:rPr lang="en-US" dirty="0"/>
              <a:t>or very low frequencies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E549E92-6362-EC48-9A2E-ED0EC98F753E}"/>
              </a:ext>
            </a:extLst>
          </p:cNvPr>
          <p:cNvGrpSpPr/>
          <p:nvPr/>
        </p:nvGrpSpPr>
        <p:grpSpPr>
          <a:xfrm>
            <a:off x="4388059" y="1018176"/>
            <a:ext cx="7458578" cy="2438163"/>
            <a:chOff x="4388059" y="1018176"/>
            <a:chExt cx="7458578" cy="243816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358892F-BA4B-EE44-B477-8B815C5FF483}"/>
                </a:ext>
              </a:extLst>
            </p:cNvPr>
            <p:cNvSpPr/>
            <p:nvPr/>
          </p:nvSpPr>
          <p:spPr bwMode="auto">
            <a:xfrm>
              <a:off x="7355761" y="1830626"/>
              <a:ext cx="2377957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68F1F2D-9036-1A46-B00A-B1EE53DCAE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127394" y="1164600"/>
              <a:ext cx="0" cy="54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4E857302-DACF-5B4E-9282-D27D25FDD43D}"/>
                </a:ext>
              </a:extLst>
            </p:cNvPr>
            <p:cNvSpPr/>
            <p:nvPr/>
          </p:nvSpPr>
          <p:spPr bwMode="auto">
            <a:xfrm>
              <a:off x="9733719" y="1704600"/>
              <a:ext cx="1075340" cy="360000"/>
            </a:xfrm>
            <a:prstGeom prst="roundRect">
              <a:avLst>
                <a:gd name="adj" fmla="val 47744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B941623-2C93-BE45-AF42-34D0560B0B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127394" y="2064600"/>
              <a:ext cx="0" cy="54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DD6A2D5-08A8-F542-AAC0-71EA190109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63414" y="1164600"/>
              <a:ext cx="0" cy="54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15F3890-2FE7-554F-B298-94446E7D5F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63414" y="2064600"/>
              <a:ext cx="0" cy="54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A49F6D59-023B-0343-AE79-0D5BEAD5BFC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647632" y="1884600"/>
              <a:ext cx="180000" cy="180000"/>
            </a:xfrm>
            <a:prstGeom prst="arc">
              <a:avLst>
                <a:gd name="adj1" fmla="val 16200000"/>
                <a:gd name="adj2" fmla="val 2539897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5A9BF09-EE57-BA49-B9D1-E79F065A91D6}"/>
                </a:ext>
              </a:extLst>
            </p:cNvPr>
            <p:cNvSpPr/>
            <p:nvPr/>
          </p:nvSpPr>
          <p:spPr bwMode="auto">
            <a:xfrm>
              <a:off x="10137759" y="1654170"/>
              <a:ext cx="318925" cy="4608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" name="Up Arrow 11">
              <a:extLst>
                <a:ext uri="{FF2B5EF4-FFF2-40B4-BE49-F238E27FC236}">
                  <a16:creationId xmlns:a16="http://schemas.microsoft.com/office/drawing/2014/main" id="{A6378F2E-4804-814E-9434-EBCAAD19782D}"/>
                </a:ext>
              </a:extLst>
            </p:cNvPr>
            <p:cNvSpPr/>
            <p:nvPr/>
          </p:nvSpPr>
          <p:spPr bwMode="auto">
            <a:xfrm>
              <a:off x="10205404" y="1487734"/>
              <a:ext cx="180000" cy="1080000"/>
            </a:xfrm>
            <a:prstGeom prst="upArrow">
              <a:avLst>
                <a:gd name="adj1" fmla="val 50000"/>
                <a:gd name="adj2" fmla="val 120556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F56B8D7-FE23-B949-92B8-00FB73570BE7}"/>
                </a:ext>
              </a:extLst>
            </p:cNvPr>
            <p:cNvSpPr/>
            <p:nvPr/>
          </p:nvSpPr>
          <p:spPr bwMode="auto">
            <a:xfrm>
              <a:off x="8154369" y="2027735"/>
              <a:ext cx="1080000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B724551-18DF-6C4E-9668-90B4F25AC08A}"/>
                </a:ext>
              </a:extLst>
            </p:cNvPr>
            <p:cNvSpPr/>
            <p:nvPr/>
          </p:nvSpPr>
          <p:spPr bwMode="auto">
            <a:xfrm rot="5400000">
              <a:off x="7803050" y="2376986"/>
              <a:ext cx="360000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9277AB6-3BD6-7C40-B823-2A442EDEFB26}"/>
                </a:ext>
              </a:extLst>
            </p:cNvPr>
            <p:cNvSpPr/>
            <p:nvPr/>
          </p:nvSpPr>
          <p:spPr bwMode="auto">
            <a:xfrm rot="5400000">
              <a:off x="9223669" y="2370600"/>
              <a:ext cx="360000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A256E7CA-5A74-B744-A662-10197261E846}"/>
                </a:ext>
              </a:extLst>
            </p:cNvPr>
            <p:cNvSpPr/>
            <p:nvPr/>
          </p:nvSpPr>
          <p:spPr bwMode="auto">
            <a:xfrm>
              <a:off x="9013147" y="2027735"/>
              <a:ext cx="444522" cy="446505"/>
            </a:xfrm>
            <a:prstGeom prst="arc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E85651F8-D1B3-1C4B-BC52-AE7F0DF56AC8}"/>
                </a:ext>
              </a:extLst>
            </p:cNvPr>
            <p:cNvSpPr/>
            <p:nvPr/>
          </p:nvSpPr>
          <p:spPr bwMode="auto">
            <a:xfrm>
              <a:off x="7929762" y="2027734"/>
              <a:ext cx="444522" cy="446505"/>
            </a:xfrm>
            <a:prstGeom prst="arc">
              <a:avLst>
                <a:gd name="adj1" fmla="val 10754766"/>
                <a:gd name="adj2" fmla="val 16249992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46A4E6CE-FCBB-7D4C-82D4-0981A75763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38428" y="2135808"/>
              <a:ext cx="270000" cy="271203"/>
            </a:xfrm>
            <a:prstGeom prst="arc">
              <a:avLst>
                <a:gd name="adj1" fmla="val 10754766"/>
                <a:gd name="adj2" fmla="val 16249992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1855FBCE-9625-7048-93C7-6CF53ADDA89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079669" y="2133395"/>
              <a:ext cx="270000" cy="270000"/>
            </a:xfrm>
            <a:prstGeom prst="arc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68802AA-802E-6A49-89C3-D6B2AA825C30}"/>
                </a:ext>
              </a:extLst>
            </p:cNvPr>
            <p:cNvSpPr txBox="1"/>
            <p:nvPr/>
          </p:nvSpPr>
          <p:spPr>
            <a:xfrm>
              <a:off x="4388059" y="1018176"/>
              <a:ext cx="18485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RF power source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8E346EB-B1B3-6648-87D7-154398B7B0D0}"/>
                </a:ext>
              </a:extLst>
            </p:cNvPr>
            <p:cNvSpPr txBox="1"/>
            <p:nvPr/>
          </p:nvSpPr>
          <p:spPr>
            <a:xfrm>
              <a:off x="10464527" y="1403884"/>
              <a:ext cx="13821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/>
                <a:t>accelerating</a:t>
              </a:r>
            </a:p>
            <a:p>
              <a:pPr algn="r"/>
              <a:r>
                <a:rPr lang="en-US" sz="1600" b="1" dirty="0"/>
                <a:t>cavity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8349A2A-DBFF-7345-80DC-6F3CB4273AAB}"/>
                </a:ext>
              </a:extLst>
            </p:cNvPr>
            <p:cNvSpPr txBox="1"/>
            <p:nvPr/>
          </p:nvSpPr>
          <p:spPr>
            <a:xfrm>
              <a:off x="10137759" y="2510834"/>
              <a:ext cx="7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beam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26DAE1C-5A89-8D49-BAEF-ABC6961D6187}"/>
                    </a:ext>
                  </a:extLst>
                </p:cNvPr>
                <p:cNvSpPr txBox="1"/>
                <p:nvPr/>
              </p:nvSpPr>
              <p:spPr>
                <a:xfrm>
                  <a:off x="8003038" y="2116685"/>
                  <a:ext cx="1386149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dir. Coupler</a:t>
                  </a:r>
                  <a:br>
                    <a:rPr lang="en-US" sz="1600" b="1" dirty="0"/>
                  </a:br>
                  <a:r>
                    <a:rPr lang="en-US" sz="1400" i="1" dirty="0"/>
                    <a:t>e.g., 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=20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𝑑𝐵</m:t>
                      </m:r>
                    </m:oMath>
                  </a14:m>
                  <a:endParaRPr lang="en-US" sz="1400" i="1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26DAE1C-5A89-8D49-BAEF-ABC6961D61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3038" y="2116685"/>
                  <a:ext cx="1386149" cy="553998"/>
                </a:xfrm>
                <a:prstGeom prst="rect">
                  <a:avLst/>
                </a:prstGeom>
                <a:blipFill>
                  <a:blip r:embed="rId2"/>
                  <a:stretch>
                    <a:fillRect l="-909" t="-2222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8A46B97-2DCB-0D4E-8A1B-31750F837142}"/>
                </a:ext>
              </a:extLst>
            </p:cNvPr>
            <p:cNvGrpSpPr/>
            <p:nvPr/>
          </p:nvGrpSpPr>
          <p:grpSpPr>
            <a:xfrm>
              <a:off x="5890405" y="1349122"/>
              <a:ext cx="468000" cy="397311"/>
              <a:chOff x="5890405" y="1349122"/>
              <a:chExt cx="468000" cy="397311"/>
            </a:xfrm>
          </p:grpSpPr>
          <p:sp>
            <p:nvSpPr>
              <p:cNvPr id="25" name="Right Arrow 24">
                <a:extLst>
                  <a:ext uri="{FF2B5EF4-FFF2-40B4-BE49-F238E27FC236}">
                    <a16:creationId xmlns:a16="http://schemas.microsoft.com/office/drawing/2014/main" id="{2B248BDA-F60F-9049-A447-6BB13E9E8869}"/>
                  </a:ext>
                </a:extLst>
              </p:cNvPr>
              <p:cNvSpPr/>
              <p:nvPr/>
            </p:nvSpPr>
            <p:spPr bwMode="auto">
              <a:xfrm>
                <a:off x="5890405" y="1602433"/>
                <a:ext cx="468000" cy="144000"/>
              </a:xfrm>
              <a:prstGeom prst="rightArrow">
                <a:avLst/>
              </a:prstGeom>
              <a:solidFill>
                <a:srgbClr val="FF6600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CD6C9AA7-72CA-FE42-B373-FDFE53C92EE1}"/>
                      </a:ext>
                    </a:extLst>
                  </p:cNvPr>
                  <p:cNvSpPr txBox="1"/>
                  <p:nvPr/>
                </p:nvSpPr>
                <p:spPr>
                  <a:xfrm>
                    <a:off x="5897295" y="1349122"/>
                    <a:ext cx="428642" cy="25423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𝑖𝑛𝑐</m:t>
                              </m:r>
                            </m:sup>
                          </m:s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CD6C9AA7-72CA-FE42-B373-FDFE53C92EE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97295" y="1349122"/>
                    <a:ext cx="428642" cy="25423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1429" b="-952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5F7C63F-EAFD-894A-A90F-5A13CA6723E2}"/>
                </a:ext>
              </a:extLst>
            </p:cNvPr>
            <p:cNvGrpSpPr/>
            <p:nvPr/>
          </p:nvGrpSpPr>
          <p:grpSpPr>
            <a:xfrm>
              <a:off x="9324924" y="1390311"/>
              <a:ext cx="505972" cy="346244"/>
              <a:chOff x="9324924" y="1390311"/>
              <a:chExt cx="505972" cy="346244"/>
            </a:xfrm>
          </p:grpSpPr>
          <p:sp>
            <p:nvSpPr>
              <p:cNvPr id="26" name="Right Arrow 25">
                <a:extLst>
                  <a:ext uri="{FF2B5EF4-FFF2-40B4-BE49-F238E27FC236}">
                    <a16:creationId xmlns:a16="http://schemas.microsoft.com/office/drawing/2014/main" id="{32D9473E-56C9-1749-B72A-6711E02DD5E7}"/>
                  </a:ext>
                </a:extLst>
              </p:cNvPr>
              <p:cNvSpPr/>
              <p:nvPr/>
            </p:nvSpPr>
            <p:spPr bwMode="auto">
              <a:xfrm rot="10800000">
                <a:off x="9345828" y="1628555"/>
                <a:ext cx="360000" cy="108000"/>
              </a:xfrm>
              <a:prstGeom prst="rightArrow">
                <a:avLst/>
              </a:prstGeom>
              <a:solidFill>
                <a:srgbClr val="FF6600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7F573D2E-1DE4-574B-96BC-EC8B99AA38C6}"/>
                      </a:ext>
                    </a:extLst>
                  </p:cNvPr>
                  <p:cNvSpPr txBox="1"/>
                  <p:nvPr/>
                </p:nvSpPr>
                <p:spPr>
                  <a:xfrm>
                    <a:off x="9324924" y="1390311"/>
                    <a:ext cx="505972" cy="2530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𝑟𝑒𝑓𝑙</m:t>
                              </m:r>
                            </m:sup>
                          </m:s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7F573D2E-1DE4-574B-96BC-EC8B99AA38C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24924" y="1390311"/>
                    <a:ext cx="505972" cy="25308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7317" t="-4762" r="-2439" b="-952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B464198-17B0-104C-8B71-94D7A6145CD5}"/>
                </a:ext>
              </a:extLst>
            </p:cNvPr>
            <p:cNvGrpSpPr/>
            <p:nvPr/>
          </p:nvGrpSpPr>
          <p:grpSpPr>
            <a:xfrm>
              <a:off x="7522608" y="2244600"/>
              <a:ext cx="542456" cy="637624"/>
              <a:chOff x="7522608" y="2244600"/>
              <a:chExt cx="542456" cy="637624"/>
            </a:xfrm>
          </p:grpSpPr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E7B32CDD-3631-464B-89A3-59CA0F8801A7}"/>
                  </a:ext>
                </a:extLst>
              </p:cNvPr>
              <p:cNvCxnSpPr/>
              <p:nvPr/>
            </p:nvCxnSpPr>
            <p:spPr bwMode="auto">
              <a:xfrm>
                <a:off x="7736659" y="2244600"/>
                <a:ext cx="0" cy="366386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66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DCE1F092-4E1B-0B43-B39B-DF49DC399BEA}"/>
                      </a:ext>
                    </a:extLst>
                  </p:cNvPr>
                  <p:cNvSpPr txBox="1"/>
                  <p:nvPr/>
                </p:nvSpPr>
                <p:spPr>
                  <a:xfrm>
                    <a:off x="7522608" y="2627987"/>
                    <a:ext cx="542456" cy="25423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𝑘𝑃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𝑖𝑛𝑐</m:t>
                              </m:r>
                            </m:sup>
                          </m:s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DCE1F092-4E1B-0B43-B39B-DF49DC399BE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22608" y="2627987"/>
                    <a:ext cx="542456" cy="25423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9091" b="-454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0C6B52C-8E92-F949-AF8D-68F243CBBBA0}"/>
                </a:ext>
              </a:extLst>
            </p:cNvPr>
            <p:cNvGrpSpPr/>
            <p:nvPr/>
          </p:nvGrpSpPr>
          <p:grpSpPr>
            <a:xfrm>
              <a:off x="9353411" y="2326139"/>
              <a:ext cx="619785" cy="556660"/>
              <a:chOff x="9353411" y="2326139"/>
              <a:chExt cx="619785" cy="556660"/>
            </a:xfrm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F83539CC-25BC-6146-A02A-D72A56459948}"/>
                  </a:ext>
                </a:extLst>
              </p:cNvPr>
              <p:cNvCxnSpPr/>
              <p:nvPr/>
            </p:nvCxnSpPr>
            <p:spPr bwMode="auto">
              <a:xfrm>
                <a:off x="9628065" y="2326139"/>
                <a:ext cx="0" cy="252000"/>
              </a:xfrm>
              <a:prstGeom prst="straightConnector1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FF66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83A3017D-1355-3E45-B5E6-3041ED1C487A}"/>
                      </a:ext>
                    </a:extLst>
                  </p:cNvPr>
                  <p:cNvSpPr txBox="1"/>
                  <p:nvPr/>
                </p:nvSpPr>
                <p:spPr>
                  <a:xfrm>
                    <a:off x="9353411" y="2629716"/>
                    <a:ext cx="619785" cy="2530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𝑘𝑃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𝑟𝑒𝑓𝑙</m:t>
                              </m:r>
                            </m:sup>
                          </m:s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83A3017D-1355-3E45-B5E6-3041ED1C487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53411" y="2629716"/>
                    <a:ext cx="619785" cy="25308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6000" r="-2000" b="-454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48A2DE0-F38F-3A45-8E88-1AA49D60A743}"/>
                </a:ext>
              </a:extLst>
            </p:cNvPr>
            <p:cNvSpPr/>
            <p:nvPr/>
          </p:nvSpPr>
          <p:spPr bwMode="auto">
            <a:xfrm rot="19800652">
              <a:off x="7081521" y="1900429"/>
              <a:ext cx="322245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FE720F8-52B6-E447-B9CB-ED8C3C74FCB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94992" y="1912139"/>
              <a:ext cx="540000" cy="54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990D75B-A38E-A246-8AA3-98A4410DF168}"/>
                </a:ext>
              </a:extLst>
            </p:cNvPr>
            <p:cNvSpPr/>
            <p:nvPr/>
          </p:nvSpPr>
          <p:spPr bwMode="auto">
            <a:xfrm rot="1812628">
              <a:off x="6325358" y="1904458"/>
              <a:ext cx="322245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38A21FA-B7DC-5947-B900-4A48A58DC60F}"/>
                </a:ext>
              </a:extLst>
            </p:cNvPr>
            <p:cNvSpPr/>
            <p:nvPr/>
          </p:nvSpPr>
          <p:spPr bwMode="auto">
            <a:xfrm>
              <a:off x="5837970" y="1830626"/>
              <a:ext cx="533492" cy="108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80100E23-3659-6045-8A8E-E78F3394E65F}"/>
                </a:ext>
              </a:extLst>
            </p:cNvPr>
            <p:cNvSpPr/>
            <p:nvPr/>
          </p:nvSpPr>
          <p:spPr bwMode="auto">
            <a:xfrm rot="5400000">
              <a:off x="5209503" y="1524600"/>
              <a:ext cx="720000" cy="720000"/>
            </a:xfrm>
            <a:prstGeom prst="triangl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E1CA9CE9-2212-D44F-9AD6-515E190145F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88282" y="1991079"/>
              <a:ext cx="360000" cy="360000"/>
            </a:xfrm>
            <a:prstGeom prst="arc">
              <a:avLst>
                <a:gd name="adj1" fmla="val 12495159"/>
                <a:gd name="adj2" fmla="val 19659405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3F014D83-995D-2B46-96A8-21F0C72B411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86199" y="2458756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" name="Group 222">
              <a:extLst>
                <a:ext uri="{FF2B5EF4-FFF2-40B4-BE49-F238E27FC236}">
                  <a16:creationId xmlns:a16="http://schemas.microsoft.com/office/drawing/2014/main" id="{92177FA1-E942-E649-B585-FCB1171819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9999" y="3075339"/>
              <a:ext cx="304800" cy="381000"/>
              <a:chOff x="4272" y="3072"/>
              <a:chExt cx="192" cy="240"/>
            </a:xfrm>
          </p:grpSpPr>
          <p:sp>
            <p:nvSpPr>
              <p:cNvPr id="42" name="Line 99">
                <a:extLst>
                  <a:ext uri="{FF2B5EF4-FFF2-40B4-BE49-F238E27FC236}">
                    <a16:creationId xmlns:a16="http://schemas.microsoft.com/office/drawing/2014/main" id="{730CEC42-2324-BC4B-8624-CB98C0AEB3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100">
                <a:extLst>
                  <a:ext uri="{FF2B5EF4-FFF2-40B4-BE49-F238E27FC236}">
                    <a16:creationId xmlns:a16="http://schemas.microsoft.com/office/drawing/2014/main" id="{A1607B4C-6CC0-754A-ACEB-24DEFCF7C5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01">
                <a:extLst>
                  <a:ext uri="{FF2B5EF4-FFF2-40B4-BE49-F238E27FC236}">
                    <a16:creationId xmlns:a16="http://schemas.microsoft.com/office/drawing/2014/main" id="{77673EF6-CF96-BB46-99AD-EC5D15333D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102">
                <a:extLst>
                  <a:ext uri="{FF2B5EF4-FFF2-40B4-BE49-F238E27FC236}">
                    <a16:creationId xmlns:a16="http://schemas.microsoft.com/office/drawing/2014/main" id="{C2777DD4-A583-FF49-B727-5E25D41936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103">
                <a:extLst>
                  <a:ext uri="{FF2B5EF4-FFF2-40B4-BE49-F238E27FC236}">
                    <a16:creationId xmlns:a16="http://schemas.microsoft.com/office/drawing/2014/main" id="{8358914B-3A3E-F145-8EF0-4E018E27DB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104">
                <a:extLst>
                  <a:ext uri="{FF2B5EF4-FFF2-40B4-BE49-F238E27FC236}">
                    <a16:creationId xmlns:a16="http://schemas.microsoft.com/office/drawing/2014/main" id="{AE5F332B-0610-E842-9545-BC734F4AE4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8" name="Right Arrow 47">
              <a:extLst>
                <a:ext uri="{FF2B5EF4-FFF2-40B4-BE49-F238E27FC236}">
                  <a16:creationId xmlns:a16="http://schemas.microsoft.com/office/drawing/2014/main" id="{41659C91-7F44-964F-BD27-5BED1A984006}"/>
                </a:ext>
              </a:extLst>
            </p:cNvPr>
            <p:cNvSpPr/>
            <p:nvPr/>
          </p:nvSpPr>
          <p:spPr bwMode="auto">
            <a:xfrm rot="7354563">
              <a:off x="7010403" y="2315364"/>
              <a:ext cx="360000" cy="108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BF874B8-7994-FA4C-9076-72FAABA3CD01}"/>
                    </a:ext>
                  </a:extLst>
                </p:cNvPr>
                <p:cNvSpPr txBox="1"/>
                <p:nvPr/>
              </p:nvSpPr>
              <p:spPr>
                <a:xfrm>
                  <a:off x="7329023" y="2006730"/>
                  <a:ext cx="505972" cy="25308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𝑟𝑒𝑓𝑙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BF874B8-7994-FA4C-9076-72FAABA3CD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9023" y="2006730"/>
                  <a:ext cx="505972" cy="253083"/>
                </a:xfrm>
                <a:prstGeom prst="rect">
                  <a:avLst/>
                </a:prstGeom>
                <a:blipFill>
                  <a:blip r:embed="rId7"/>
                  <a:stretch>
                    <a:fillRect l="-7317" r="-4878"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7F8C438-E598-1D44-A37A-4CE20E990917}"/>
                </a:ext>
              </a:extLst>
            </p:cNvPr>
            <p:cNvSpPr txBox="1"/>
            <p:nvPr/>
          </p:nvSpPr>
          <p:spPr>
            <a:xfrm>
              <a:off x="5499041" y="2522122"/>
              <a:ext cx="12907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/>
                <a:t>high-power</a:t>
              </a:r>
              <a:br>
                <a:rPr lang="en-US" sz="1600" b="1" dirty="0"/>
              </a:br>
              <a:r>
                <a:rPr lang="en-US" sz="1600" b="1" dirty="0"/>
                <a:t>load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56814DA-E08D-4F49-AE9B-04B851036666}"/>
                </a:ext>
              </a:extLst>
            </p:cNvPr>
            <p:cNvSpPr txBox="1"/>
            <p:nvPr/>
          </p:nvSpPr>
          <p:spPr>
            <a:xfrm>
              <a:off x="6257156" y="1045825"/>
              <a:ext cx="13131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High-power</a:t>
              </a:r>
              <a:br>
                <a:rPr lang="en-US" sz="1600" b="1" dirty="0"/>
              </a:br>
              <a:r>
                <a:rPr lang="en-US" sz="1600" b="1" dirty="0"/>
                <a:t>circulator</a:t>
              </a:r>
            </a:p>
          </p:txBody>
        </p:sp>
      </p:grpSp>
      <p:grpSp>
        <p:nvGrpSpPr>
          <p:cNvPr id="52" name="Group 39">
            <a:extLst>
              <a:ext uri="{FF2B5EF4-FFF2-40B4-BE49-F238E27FC236}">
                <a16:creationId xmlns:a16="http://schemas.microsoft.com/office/drawing/2014/main" id="{BF99F395-D9C8-2C4B-94E5-68D848F93A71}"/>
              </a:ext>
            </a:extLst>
          </p:cNvPr>
          <p:cNvGrpSpPr>
            <a:grpSpLocks/>
          </p:cNvGrpSpPr>
          <p:nvPr/>
        </p:nvGrpSpPr>
        <p:grpSpPr bwMode="auto">
          <a:xfrm>
            <a:off x="131050" y="1209810"/>
            <a:ext cx="4430699" cy="1568132"/>
            <a:chOff x="4113362" y="1429344"/>
            <a:chExt cx="4430301" cy="1568364"/>
          </a:xfrm>
        </p:grpSpPr>
        <p:pic>
          <p:nvPicPr>
            <p:cNvPr id="53" name="Picture 5" descr="Fig_9">
              <a:extLst>
                <a:ext uri="{FF2B5EF4-FFF2-40B4-BE49-F238E27FC236}">
                  <a16:creationId xmlns:a16="http://schemas.microsoft.com/office/drawing/2014/main" id="{DF54D258-1BBF-D149-8972-8535F57B4E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00600" y="1664208"/>
              <a:ext cx="3286125" cy="13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Box 16">
              <a:extLst>
                <a:ext uri="{FF2B5EF4-FFF2-40B4-BE49-F238E27FC236}">
                  <a16:creationId xmlns:a16="http://schemas.microsoft.com/office/drawing/2014/main" id="{35E5A6EB-830C-C745-8F07-A474DCFB0E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3362" y="1429344"/>
              <a:ext cx="2479943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b="1" dirty="0"/>
                <a:t>w</a:t>
              </a:r>
              <a:r>
                <a:rPr lang="en-US" sz="1800" b="1" dirty="0"/>
                <a:t>aveguide circulator</a:t>
              </a:r>
              <a:endParaRPr lang="en-GB" sz="1800" b="1" dirty="0"/>
            </a:p>
          </p:txBody>
        </p:sp>
        <p:sp>
          <p:nvSpPr>
            <p:cNvPr id="55" name="Text Box 14">
              <a:extLst>
                <a:ext uri="{FF2B5EF4-FFF2-40B4-BE49-F238E27FC236}">
                  <a16:creationId xmlns:a16="http://schemas.microsoft.com/office/drawing/2014/main" id="{0E7936A1-68BD-CF4A-8189-A03BEB6E30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0059" y="2298511"/>
              <a:ext cx="639705" cy="2429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 algn="r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200" b="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200" b="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6" name="Text Box 14">
              <a:extLst>
                <a:ext uri="{FF2B5EF4-FFF2-40B4-BE49-F238E27FC236}">
                  <a16:creationId xmlns:a16="http://schemas.microsoft.com/office/drawing/2014/main" id="{9A9FECCB-7692-6441-8E89-3087492B5F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97722" y="1590637"/>
              <a:ext cx="639705" cy="24292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200" b="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200" b="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7" name="Text Box 14">
              <a:extLst>
                <a:ext uri="{FF2B5EF4-FFF2-40B4-BE49-F238E27FC236}">
                  <a16:creationId xmlns:a16="http://schemas.microsoft.com/office/drawing/2014/main" id="{4027A978-FF88-1842-B0F2-08FA86D146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3958" y="2607968"/>
              <a:ext cx="639705" cy="24292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200" b="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200" b="0" dirty="0">
                <a:solidFill>
                  <a:srgbClr val="C00000"/>
                </a:solidFill>
                <a:latin typeface="+mn-lt"/>
              </a:endParaRPr>
            </a:p>
          </p:txBody>
        </p:sp>
      </p:grpSp>
      <p:grpSp>
        <p:nvGrpSpPr>
          <p:cNvPr id="58" name="Group 40">
            <a:extLst>
              <a:ext uri="{FF2B5EF4-FFF2-40B4-BE49-F238E27FC236}">
                <a16:creationId xmlns:a16="http://schemas.microsoft.com/office/drawing/2014/main" id="{DE40D7AE-AC55-F441-92C5-FADDC2771938}"/>
              </a:ext>
            </a:extLst>
          </p:cNvPr>
          <p:cNvGrpSpPr>
            <a:grpSpLocks/>
          </p:cNvGrpSpPr>
          <p:nvPr/>
        </p:nvGrpSpPr>
        <p:grpSpPr bwMode="auto">
          <a:xfrm>
            <a:off x="186066" y="3947857"/>
            <a:ext cx="4213225" cy="2238181"/>
            <a:chOff x="164403" y="1340626"/>
            <a:chExt cx="4212853" cy="2238003"/>
          </a:xfrm>
        </p:grpSpPr>
        <p:pic>
          <p:nvPicPr>
            <p:cNvPr id="59" name="Picture 4" descr="Fig_10">
              <a:extLst>
                <a:ext uri="{FF2B5EF4-FFF2-40B4-BE49-F238E27FC236}">
                  <a16:creationId xmlns:a16="http://schemas.microsoft.com/office/drawing/2014/main" id="{1179B326-FAC5-5942-A163-259AD6E9B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67512" y="1837944"/>
              <a:ext cx="2362200" cy="161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Box 15">
              <a:extLst>
                <a:ext uri="{FF2B5EF4-FFF2-40B4-BE49-F238E27FC236}">
                  <a16:creationId xmlns:a16="http://schemas.microsoft.com/office/drawing/2014/main" id="{9C9ECFDC-F329-464E-B1A7-4AB1C8B07D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4046" y="1340626"/>
              <a:ext cx="2197844" cy="369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b="1" dirty="0" err="1"/>
                <a:t>s</a:t>
              </a:r>
              <a:r>
                <a:rPr lang="en-US" sz="1800" b="1" dirty="0" err="1"/>
                <a:t>tripline</a:t>
              </a:r>
              <a:r>
                <a:rPr lang="en-US" sz="1800" b="1" dirty="0"/>
                <a:t> circulator</a:t>
              </a:r>
              <a:endParaRPr lang="en-GB" sz="1800" b="1" dirty="0"/>
            </a:p>
          </p:txBody>
        </p:sp>
        <p:cxnSp>
          <p:nvCxnSpPr>
            <p:cNvPr id="61" name="Straight Arrow Connector 21">
              <a:extLst>
                <a:ext uri="{FF2B5EF4-FFF2-40B4-BE49-F238E27FC236}">
                  <a16:creationId xmlns:a16="http://schemas.microsoft.com/office/drawing/2014/main" id="{077E2BC9-D505-924B-8D25-B408FD5CC3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2267712" y="2798064"/>
              <a:ext cx="905256" cy="29260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62" name="TextBox 23">
              <a:extLst>
                <a:ext uri="{FF2B5EF4-FFF2-40B4-BE49-F238E27FC236}">
                  <a16:creationId xmlns:a16="http://schemas.microsoft.com/office/drawing/2014/main" id="{F7C4FE88-A08A-9740-96BD-836AC53763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0632" y="3108960"/>
              <a:ext cx="1010213" cy="286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chemeClr val="tx1"/>
                  </a:solidFill>
                </a:rPr>
                <a:t>ferrite disc</a:t>
              </a:r>
              <a:endParaRPr lang="en-GB" sz="1400" b="0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Arrow Connector 24">
              <a:extLst>
                <a:ext uri="{FF2B5EF4-FFF2-40B4-BE49-F238E27FC236}">
                  <a16:creationId xmlns:a16="http://schemas.microsoft.com/office/drawing/2014/main" id="{4E930FCE-2ADC-F74B-9172-D97D65163B6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012948" y="2244852"/>
              <a:ext cx="475488" cy="374904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64" name="Straight Arrow Connector 28">
              <a:extLst>
                <a:ext uri="{FF2B5EF4-FFF2-40B4-BE49-F238E27FC236}">
                  <a16:creationId xmlns:a16="http://schemas.microsoft.com/office/drawing/2014/main" id="{2D3DACCD-2FD0-FD4C-8243-3EAA1066BE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3008376" y="2167128"/>
              <a:ext cx="265176" cy="256032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65" name="TextBox 30">
              <a:extLst>
                <a:ext uri="{FF2B5EF4-FFF2-40B4-BE49-F238E27FC236}">
                  <a16:creationId xmlns:a16="http://schemas.microsoft.com/office/drawing/2014/main" id="{88A04AAA-5894-B447-A65C-1FB90E25B6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8960" y="1883664"/>
              <a:ext cx="1268296" cy="286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chemeClr val="tx1"/>
                  </a:solidFill>
                </a:rPr>
                <a:t>ground plates</a:t>
              </a:r>
              <a:endParaRPr lang="en-GB" sz="1400" b="0" dirty="0">
                <a:solidFill>
                  <a:schemeClr val="tx1"/>
                </a:solidFill>
              </a:endParaRPr>
            </a:p>
          </p:txBody>
        </p:sp>
        <p:sp>
          <p:nvSpPr>
            <p:cNvPr id="66" name="Text Box 14">
              <a:extLst>
                <a:ext uri="{FF2B5EF4-FFF2-40B4-BE49-F238E27FC236}">
                  <a16:creationId xmlns:a16="http://schemas.microsoft.com/office/drawing/2014/main" id="{95F5C643-867F-154C-BE6F-A0AF44A2E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03" y="2069713"/>
              <a:ext cx="639707" cy="2444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 algn="r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200" b="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200" b="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7" name="Text Box 14">
              <a:extLst>
                <a:ext uri="{FF2B5EF4-FFF2-40B4-BE49-F238E27FC236}">
                  <a16:creationId xmlns:a16="http://schemas.microsoft.com/office/drawing/2014/main" id="{51CAC834-6F3C-6C43-8CC6-812CE45CE2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8095" y="1798806"/>
              <a:ext cx="639707" cy="2428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 algn="r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200" b="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200" b="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8" name="Text Box 14">
              <a:extLst>
                <a:ext uri="{FF2B5EF4-FFF2-40B4-BE49-F238E27FC236}">
                  <a16:creationId xmlns:a16="http://schemas.microsoft.com/office/drawing/2014/main" id="{53C4FFC4-387F-1B41-BB86-A2C337CD26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4992" y="3335760"/>
              <a:ext cx="639707" cy="2428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 algn="r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200" b="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200" b="0" dirty="0">
                <a:solidFill>
                  <a:srgbClr val="C00000"/>
                </a:solidFill>
                <a:latin typeface="+mn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A346DD23-55A3-2B4A-A3F3-E5A32385C77F}"/>
                  </a:ext>
                </a:extLst>
              </p:cNvPr>
              <p:cNvSpPr txBox="1"/>
              <p:nvPr/>
            </p:nvSpPr>
            <p:spPr>
              <a:xfrm>
                <a:off x="259711" y="2924561"/>
                <a:ext cx="2196801" cy="9592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A346DD23-55A3-2B4A-A3F3-E5A32385C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11" y="2924561"/>
                <a:ext cx="2196801" cy="95928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BE9EE50-BC1C-8BC1-CFD6-4BE0E960CA79}"/>
              </a:ext>
            </a:extLst>
          </p:cNvPr>
          <p:cNvSpPr/>
          <p:nvPr/>
        </p:nvSpPr>
        <p:spPr bwMode="auto">
          <a:xfrm>
            <a:off x="8471858" y="6051056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II.2.8.2,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881/882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51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2F851-65B3-F543-B4FD-A1320FD9A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Filters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FC426D-C6B2-1444-A2C7-7D0244832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0435" y="1034721"/>
                <a:ext cx="11234065" cy="3237464"/>
              </a:xfrm>
            </p:spPr>
            <p:txBody>
              <a:bodyPr/>
              <a:lstStyle/>
              <a:p>
                <a:r>
                  <a:rPr lang="en-US" dirty="0"/>
                  <a:t>RF filter are passive 2-port networks</a:t>
                </a:r>
              </a:p>
              <a:p>
                <a:pPr lvl="1"/>
                <a:r>
                  <a:rPr lang="en-US" dirty="0"/>
                  <a:t>Often lossless, but there exist also absorptive filter designs</a:t>
                </a:r>
              </a:p>
              <a:p>
                <a:pPr lvl="1"/>
                <a:r>
                  <a:rPr lang="en-US" dirty="0"/>
                  <a:t>Most RF filters are symmetric (and reciprocal), </a:t>
                </a:r>
                <a:br>
                  <a:rPr lang="en-US" dirty="0"/>
                </a:br>
                <a:r>
                  <a:rPr lang="en-US" dirty="0"/>
                  <a:t>but in most cases not matched.</a:t>
                </a:r>
              </a:p>
              <a:p>
                <a:r>
                  <a:rPr lang="en-US" dirty="0"/>
                  <a:t>RF filters are frequency selective elements </a:t>
                </a:r>
              </a:p>
              <a:p>
                <a:pPr lvl="1"/>
                <a:r>
                  <a:rPr lang="en-US" dirty="0"/>
                  <a:t>categorized in </a:t>
                </a:r>
                <a:r>
                  <a:rPr lang="en-US" dirty="0">
                    <a:solidFill>
                      <a:srgbClr val="FF0000"/>
                    </a:solidFill>
                  </a:rPr>
                  <a:t>low-pass</a:t>
                </a:r>
                <a:r>
                  <a:rPr lang="en-US" dirty="0"/>
                  <a:t>,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lvl="2"/>
                <a:r>
                  <a:rPr lang="en-US" dirty="0"/>
                  <a:t>All four types are based on a </a:t>
                </a:r>
                <a:r>
                  <a:rPr lang="en-US" dirty="0">
                    <a:solidFill>
                      <a:srgbClr val="FF0000"/>
                    </a:solidFill>
                  </a:rPr>
                  <a:t>normalized low-pass prototype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) and a specific transfer function characteristic, e.g., </a:t>
                </a:r>
                <a:r>
                  <a:rPr lang="en-US" i="1" dirty="0"/>
                  <a:t>Chebyshev, Butterworth, Bessel-Thomson, Gaussian</a:t>
                </a:r>
                <a:r>
                  <a:rPr lang="en-US" dirty="0"/>
                  <a:t>, etc.</a:t>
                </a:r>
              </a:p>
              <a:p>
                <a:pPr lvl="1"/>
                <a:r>
                  <a:rPr lang="en-US" dirty="0"/>
                  <a:t>Filters may also be designed for a specific time-domain response waveform or for time-delay applications (all-pass filter).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FC426D-C6B2-1444-A2C7-7D0244832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0435" y="1034721"/>
                <a:ext cx="11234065" cy="3237464"/>
              </a:xfrm>
              <a:blipFill>
                <a:blip r:embed="rId2"/>
                <a:stretch>
                  <a:fillRect l="-904" t="-3125" b="-7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14DCF90F-A30E-EE4A-BEAC-63542A5C3E31}"/>
              </a:ext>
            </a:extLst>
          </p:cNvPr>
          <p:cNvGrpSpPr/>
          <p:nvPr/>
        </p:nvGrpSpPr>
        <p:grpSpPr>
          <a:xfrm>
            <a:off x="7711102" y="1018283"/>
            <a:ext cx="4388344" cy="1517600"/>
            <a:chOff x="7711102" y="1018283"/>
            <a:chExt cx="4388344" cy="1517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47D31A0-7F60-F649-987D-1A9D2ED8ED32}"/>
                </a:ext>
              </a:extLst>
            </p:cNvPr>
            <p:cNvSpPr/>
            <p:nvPr/>
          </p:nvSpPr>
          <p:spPr bwMode="auto">
            <a:xfrm>
              <a:off x="9074905" y="1394936"/>
              <a:ext cx="1800000" cy="1080000"/>
            </a:xfrm>
            <a:prstGeom prst="rect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RF filter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BA40199-02ED-F343-ADC7-C1277EBDE69A}"/>
                </a:ext>
              </a:extLst>
            </p:cNvPr>
            <p:cNvCxnSpPr/>
            <p:nvPr/>
          </p:nvCxnSpPr>
          <p:spPr bwMode="auto">
            <a:xfrm>
              <a:off x="8700979" y="1547336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171E3DF-9FD5-1841-99E1-CEE1DC20E766}"/>
                </a:ext>
              </a:extLst>
            </p:cNvPr>
            <p:cNvCxnSpPr/>
            <p:nvPr/>
          </p:nvCxnSpPr>
          <p:spPr bwMode="auto">
            <a:xfrm>
              <a:off x="8714905" y="2297048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Oval 245">
              <a:extLst>
                <a:ext uri="{FF2B5EF4-FFF2-40B4-BE49-F238E27FC236}">
                  <a16:creationId xmlns:a16="http://schemas.microsoft.com/office/drawing/2014/main" id="{7C53E6E0-53CC-5546-A8D2-E27E9A29057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32462" y="150661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9" name="Oval 245">
              <a:extLst>
                <a:ext uri="{FF2B5EF4-FFF2-40B4-BE49-F238E27FC236}">
                  <a16:creationId xmlns:a16="http://schemas.microsoft.com/office/drawing/2014/main" id="{A6F72D37-C43C-1B4B-917D-4DA11404783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34140" y="226324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7487F29-6EFD-D94B-9548-ADAE5010821D}"/>
                </a:ext>
              </a:extLst>
            </p:cNvPr>
            <p:cNvCxnSpPr/>
            <p:nvPr/>
          </p:nvCxnSpPr>
          <p:spPr bwMode="auto">
            <a:xfrm>
              <a:off x="10888831" y="1547543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EC1AAD6-6CE6-FB41-AD33-679A73468243}"/>
                </a:ext>
              </a:extLst>
            </p:cNvPr>
            <p:cNvCxnSpPr/>
            <p:nvPr/>
          </p:nvCxnSpPr>
          <p:spPr bwMode="auto">
            <a:xfrm>
              <a:off x="10874905" y="2303070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Oval 245">
              <a:extLst>
                <a:ext uri="{FF2B5EF4-FFF2-40B4-BE49-F238E27FC236}">
                  <a16:creationId xmlns:a16="http://schemas.microsoft.com/office/drawing/2014/main" id="{73E79BA0-057E-7041-BE8B-7DC6F9A2795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48831" y="150661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3" name="Oval 245">
              <a:extLst>
                <a:ext uri="{FF2B5EF4-FFF2-40B4-BE49-F238E27FC236}">
                  <a16:creationId xmlns:a16="http://schemas.microsoft.com/office/drawing/2014/main" id="{39EFC65F-8805-3A48-8BCE-982C1D3E866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48831" y="226324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D86A186-6773-AE41-AD18-FFD730BF0271}"/>
                </a:ext>
              </a:extLst>
            </p:cNvPr>
            <p:cNvSpPr txBox="1"/>
            <p:nvPr/>
          </p:nvSpPr>
          <p:spPr>
            <a:xfrm>
              <a:off x="8433728" y="1036880"/>
              <a:ext cx="7553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</a:rPr>
                <a:t>port 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E917F3E-112F-0145-A1D3-549C9A41CA58}"/>
                </a:ext>
              </a:extLst>
            </p:cNvPr>
            <p:cNvSpPr txBox="1"/>
            <p:nvPr/>
          </p:nvSpPr>
          <p:spPr>
            <a:xfrm>
              <a:off x="10888831" y="1018283"/>
              <a:ext cx="7553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</a:rPr>
                <a:t>port 2</a:t>
              </a:r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0C8B789E-A5C4-774C-970D-CA73F2BA19E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619165" y="1538230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087AB9-6E00-964A-A7F8-E09AA937E89E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8161336" y="1163711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" name="Group 207">
              <a:extLst>
                <a:ext uri="{FF2B5EF4-FFF2-40B4-BE49-F238E27FC236}">
                  <a16:creationId xmlns:a16="http://schemas.microsoft.com/office/drawing/2014/main" id="{7BEEE3A6-9F24-524D-AB3A-883A7D9969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11102" y="1547558"/>
              <a:ext cx="304800" cy="762000"/>
              <a:chOff x="4560" y="2400"/>
              <a:chExt cx="192" cy="480"/>
            </a:xfrm>
          </p:grpSpPr>
          <p:sp>
            <p:nvSpPr>
              <p:cNvPr id="27" name="Oval 111">
                <a:extLst>
                  <a:ext uri="{FF2B5EF4-FFF2-40B4-BE49-F238E27FC236}">
                    <a16:creationId xmlns:a16="http://schemas.microsoft.com/office/drawing/2014/main" id="{4485BC5B-7FB2-B441-8C69-31E89A2010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sp>
            <p:nvSpPr>
              <p:cNvPr id="28" name="Line 112">
                <a:extLst>
                  <a:ext uri="{FF2B5EF4-FFF2-40B4-BE49-F238E27FC236}">
                    <a16:creationId xmlns:a16="http://schemas.microsoft.com/office/drawing/2014/main" id="{FC52FFEB-6E50-6B47-AC09-27D02C7DB5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400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113">
                <a:extLst>
                  <a:ext uri="{FF2B5EF4-FFF2-40B4-BE49-F238E27FC236}">
                    <a16:creationId xmlns:a16="http://schemas.microsoft.com/office/drawing/2014/main" id="{448B39E4-2242-FF4A-AF50-CD0194CA2D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736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3" name="Group 117">
                <a:extLst>
                  <a:ext uri="{FF2B5EF4-FFF2-40B4-BE49-F238E27FC236}">
                    <a16:creationId xmlns:a16="http://schemas.microsoft.com/office/drawing/2014/main" id="{E88C6F2B-FBC5-7E4A-972D-AC36BAEC493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</p:grpSpPr>
            <p:sp>
              <p:nvSpPr>
                <p:cNvPr id="34" name="Arc 118">
                  <a:extLst>
                    <a:ext uri="{FF2B5EF4-FFF2-40B4-BE49-F238E27FC236}">
                      <a16:creationId xmlns:a16="http://schemas.microsoft.com/office/drawing/2014/main" id="{FFBE6372-FDD5-2F45-8D79-AABD750AC42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Arc 119">
                  <a:extLst>
                    <a:ext uri="{FF2B5EF4-FFF2-40B4-BE49-F238E27FC236}">
                      <a16:creationId xmlns:a16="http://schemas.microsoft.com/office/drawing/2014/main" id="{5E4D71AE-80AC-2843-ADA4-86B9B70F9CD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6619251-6D85-9F43-9B3A-4DDAD5A6E362}"/>
                </a:ext>
              </a:extLst>
            </p:cNvPr>
            <p:cNvCxnSpPr/>
            <p:nvPr/>
          </p:nvCxnSpPr>
          <p:spPr bwMode="auto">
            <a:xfrm>
              <a:off x="11335365" y="1545474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8725AC7-8D0D-604B-B5CF-9A844F29E86F}"/>
                </a:ext>
              </a:extLst>
            </p:cNvPr>
            <p:cNvCxnSpPr/>
            <p:nvPr/>
          </p:nvCxnSpPr>
          <p:spPr bwMode="auto">
            <a:xfrm>
              <a:off x="11335365" y="2297048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58A7EB0-34F3-5D46-BDF4-5666EFFEA431}"/>
                </a:ext>
              </a:extLst>
            </p:cNvPr>
            <p:cNvCxnSpPr>
              <a:cxnSpLocks/>
              <a:stCxn id="29" idx="0"/>
              <a:endCxn id="9" idx="2"/>
            </p:cNvCxnSpPr>
            <p:nvPr/>
          </p:nvCxnSpPr>
          <p:spPr bwMode="auto">
            <a:xfrm flipV="1">
              <a:off x="7863502" y="2301346"/>
              <a:ext cx="77063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22DEAF7-75AF-4A46-88B6-D1A59C598FD9}"/>
                </a:ext>
              </a:extLst>
            </p:cNvPr>
            <p:cNvCxnSpPr>
              <a:cxnSpLocks/>
              <a:endCxn id="9" idx="0"/>
            </p:cNvCxnSpPr>
            <p:nvPr/>
          </p:nvCxnSpPr>
          <p:spPr bwMode="auto">
            <a:xfrm>
              <a:off x="8669135" y="1582811"/>
              <a:ext cx="3105" cy="68043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CCB3A3E-D75C-AB44-B52E-6D1150A76F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285378" y="1594157"/>
              <a:ext cx="3105" cy="68043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5BC6A82-5DE7-1C4C-A29D-E9590567F7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669135" y="1318393"/>
              <a:ext cx="3105" cy="1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062626A-A6DF-534B-86DB-CB476144BD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669135" y="2339446"/>
              <a:ext cx="3105" cy="1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E41245B-D21A-584C-B08B-1EE1479D3C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285378" y="1323450"/>
              <a:ext cx="3105" cy="1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5D7796B-E04B-234F-A8DC-467B865039D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287263" y="2355883"/>
              <a:ext cx="3105" cy="1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3C68B89A-4F49-FC42-B0C7-0CD2B8304463}"/>
                    </a:ext>
                  </a:extLst>
                </p:cNvPr>
                <p:cNvSpPr txBox="1"/>
                <p:nvPr/>
              </p:nvSpPr>
              <p:spPr>
                <a:xfrm>
                  <a:off x="8090301" y="1157545"/>
                  <a:ext cx="30687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3C68B89A-4F49-FC42-B0C7-0CD2B83044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0301" y="1157545"/>
                  <a:ext cx="306879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2000" r="-4000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EB14F5C9-CF3E-F64E-914E-1134C380E8D8}"/>
                    </a:ext>
                  </a:extLst>
                </p:cNvPr>
                <p:cNvSpPr txBox="1"/>
                <p:nvPr/>
              </p:nvSpPr>
              <p:spPr>
                <a:xfrm>
                  <a:off x="11786412" y="1752157"/>
                  <a:ext cx="31303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EB14F5C9-CF3E-F64E-914E-1134C380E8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86412" y="1752157"/>
                  <a:ext cx="313034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1538" r="-3846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94C2C5-3ED7-BD4E-9840-563B64835627}"/>
              </a:ext>
            </a:extLst>
          </p:cNvPr>
          <p:cNvGrpSpPr/>
          <p:nvPr/>
        </p:nvGrpSpPr>
        <p:grpSpPr>
          <a:xfrm>
            <a:off x="157076" y="4277321"/>
            <a:ext cx="2822400" cy="1916015"/>
            <a:chOff x="157076" y="4277321"/>
            <a:chExt cx="2822400" cy="19160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C03732-DA0D-FF4F-96E3-2018545CC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7076" y="4429336"/>
              <a:ext cx="2822400" cy="1764000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786F5EF-B140-5D4C-9845-757F8819A961}"/>
                </a:ext>
              </a:extLst>
            </p:cNvPr>
            <p:cNvSpPr txBox="1"/>
            <p:nvPr/>
          </p:nvSpPr>
          <p:spPr>
            <a:xfrm>
              <a:off x="595909" y="4277321"/>
              <a:ext cx="22172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Low-pass filter (LPF)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AEA0A9F-3F88-A049-BAE5-DEDEF68A1890}"/>
              </a:ext>
            </a:extLst>
          </p:cNvPr>
          <p:cNvGrpSpPr/>
          <p:nvPr/>
        </p:nvGrpSpPr>
        <p:grpSpPr>
          <a:xfrm>
            <a:off x="3137077" y="4277321"/>
            <a:ext cx="2822400" cy="1938422"/>
            <a:chOff x="3137077" y="4277321"/>
            <a:chExt cx="2822400" cy="193842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D608B80-D39B-A64C-9CAA-4E024F445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37077" y="4451743"/>
              <a:ext cx="2822400" cy="1764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92C59E2-4B5A-094C-8766-EB230098BCF7}"/>
                </a:ext>
              </a:extLst>
            </p:cNvPr>
            <p:cNvSpPr txBox="1"/>
            <p:nvPr/>
          </p:nvSpPr>
          <p:spPr>
            <a:xfrm>
              <a:off x="3452732" y="4277321"/>
              <a:ext cx="2284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High-pass filter (HPF)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EF34DD4-514B-A042-8397-86DFD29C10ED}"/>
              </a:ext>
            </a:extLst>
          </p:cNvPr>
          <p:cNvGrpSpPr/>
          <p:nvPr/>
        </p:nvGrpSpPr>
        <p:grpSpPr>
          <a:xfrm>
            <a:off x="6232525" y="4274695"/>
            <a:ext cx="2822400" cy="1992600"/>
            <a:chOff x="6232525" y="4274695"/>
            <a:chExt cx="2822400" cy="19926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8DA243B-F495-B843-BF0D-1C230349D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32525" y="4503295"/>
              <a:ext cx="2822400" cy="1764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73C8477-C277-4048-986D-4D11D813B644}"/>
                </a:ext>
              </a:extLst>
            </p:cNvPr>
            <p:cNvSpPr txBox="1"/>
            <p:nvPr/>
          </p:nvSpPr>
          <p:spPr>
            <a:xfrm>
              <a:off x="6509476" y="4274695"/>
              <a:ext cx="23407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Band-pass filter (BPF)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B53CFE9-69D0-4344-90F9-759600EBB72E}"/>
              </a:ext>
            </a:extLst>
          </p:cNvPr>
          <p:cNvGrpSpPr/>
          <p:nvPr/>
        </p:nvGrpSpPr>
        <p:grpSpPr>
          <a:xfrm>
            <a:off x="9224891" y="4272184"/>
            <a:ext cx="2926453" cy="1929221"/>
            <a:chOff x="9224891" y="4272184"/>
            <a:chExt cx="2926453" cy="192922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B96B747-8EB2-5844-AA33-32D74CE46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24891" y="4437405"/>
              <a:ext cx="2926453" cy="176400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5EC4E18-CB5F-D048-98B3-2213E6BB8A84}"/>
                </a:ext>
              </a:extLst>
            </p:cNvPr>
            <p:cNvSpPr txBox="1"/>
            <p:nvPr/>
          </p:nvSpPr>
          <p:spPr>
            <a:xfrm>
              <a:off x="9528098" y="4272184"/>
              <a:ext cx="23070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Band-stop filter (BSF)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4575788-D482-5D48-8A63-BDA15A1E9D25}"/>
              </a:ext>
            </a:extLst>
          </p:cNvPr>
          <p:cNvSpPr txBox="1"/>
          <p:nvPr/>
        </p:nvSpPr>
        <p:spPr>
          <a:xfrm>
            <a:off x="3842029" y="2690598"/>
            <a:ext cx="1418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high-pass</a:t>
            </a:r>
            <a:r>
              <a:rPr lang="en-US" b="1" dirty="0"/>
              <a:t>,</a:t>
            </a:r>
            <a:r>
              <a:rPr lang="en-US" b="1" dirty="0">
                <a:solidFill>
                  <a:srgbClr val="FF0000"/>
                </a:solidFill>
              </a:rPr>
              <a:t>  </a:t>
            </a:r>
            <a:endParaRPr lang="en-US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BE82C20-AF65-284B-AE9E-01A4FD3F060F}"/>
              </a:ext>
            </a:extLst>
          </p:cNvPr>
          <p:cNvSpPr txBox="1"/>
          <p:nvPr/>
        </p:nvSpPr>
        <p:spPr>
          <a:xfrm>
            <a:off x="5040257" y="2692159"/>
            <a:ext cx="1418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band-pass  </a:t>
            </a:r>
            <a:endParaRPr lang="en-US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F311C3E-18A3-BB43-9350-1C00C89F871D}"/>
              </a:ext>
            </a:extLst>
          </p:cNvPr>
          <p:cNvSpPr txBox="1"/>
          <p:nvPr/>
        </p:nvSpPr>
        <p:spPr>
          <a:xfrm>
            <a:off x="6238484" y="2692159"/>
            <a:ext cx="20214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and</a:t>
            </a:r>
            <a:r>
              <a:rPr lang="en-US" b="1" dirty="0">
                <a:solidFill>
                  <a:srgbClr val="FF0000"/>
                </a:solidFill>
              </a:rPr>
              <a:t> band-stop  </a:t>
            </a:r>
            <a:endParaRPr lang="en-US" b="1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B1F741A-63F2-CCCF-CFF1-68C51D11B5F9}"/>
              </a:ext>
            </a:extLst>
          </p:cNvPr>
          <p:cNvSpPr/>
          <p:nvPr/>
        </p:nvSpPr>
        <p:spPr bwMode="auto">
          <a:xfrm>
            <a:off x="8799831" y="6284832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883/884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35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4A4B4-DF1E-B845-B5E5-1F84039A5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Filters (2)</a:t>
            </a:r>
          </a:p>
        </p:txBody>
      </p:sp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F1E483AD-24F3-D945-B28A-AD69F718A5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648"/>
            <a:ext cx="6425387" cy="440914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AEDAE-ACC0-624E-A5D8-FB234DE34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9066" y="1044591"/>
            <a:ext cx="6912900" cy="1078639"/>
          </a:xfrm>
        </p:spPr>
        <p:txBody>
          <a:bodyPr/>
          <a:lstStyle/>
          <a:p>
            <a:r>
              <a:rPr lang="en-US" dirty="0"/>
              <a:t>Industry offer a wide selection of RF filters, however, sometimes a special in-house design is required</a:t>
            </a:r>
          </a:p>
          <a:p>
            <a:r>
              <a:rPr lang="en-US" dirty="0"/>
              <a:t>RF filter design and realization is not always trivial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A64ADB-CCBB-6D4A-9ACC-12562A97D310}"/>
                  </a:ext>
                </a:extLst>
              </p:cNvPr>
              <p:cNvSpPr txBox="1"/>
              <p:nvPr/>
            </p:nvSpPr>
            <p:spPr>
              <a:xfrm>
                <a:off x="223859" y="1131902"/>
                <a:ext cx="45279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b="1" dirty="0"/>
                  <a:t> lossless low-pass ladder network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A64ADB-CCBB-6D4A-9ACC-12562A97D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859" y="1131902"/>
                <a:ext cx="4527966" cy="369332"/>
              </a:xfrm>
              <a:prstGeom prst="rect">
                <a:avLst/>
              </a:prstGeom>
              <a:blipFill>
                <a:blip r:embed="rId3"/>
                <a:stretch>
                  <a:fillRect t="-10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9E42486-9465-CB4B-B8EB-9E8692A1C8DF}"/>
              </a:ext>
            </a:extLst>
          </p:cNvPr>
          <p:cNvSpPr txBox="1">
            <a:spLocks/>
          </p:cNvSpPr>
          <p:nvPr/>
        </p:nvSpPr>
        <p:spPr bwMode="auto">
          <a:xfrm>
            <a:off x="5980785" y="2046420"/>
            <a:ext cx="5772502" cy="418614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 dirty="0"/>
              <a:t>Follow filter and network theory</a:t>
            </a:r>
          </a:p>
          <a:p>
            <a:pPr lvl="1"/>
            <a:r>
              <a:rPr lang="en-US" kern="0" dirty="0"/>
              <a:t>Fix key parameters</a:t>
            </a:r>
          </a:p>
          <a:p>
            <a:pPr lvl="2"/>
            <a:r>
              <a:rPr lang="en-US" kern="0" dirty="0"/>
              <a:t>Cut-off or center frequency, bandwidth, </a:t>
            </a:r>
            <a:br>
              <a:rPr lang="en-US" kern="0" dirty="0"/>
            </a:br>
            <a:r>
              <a:rPr lang="en-US" kern="0" dirty="0"/>
              <a:t>filter characteristic, number of sections</a:t>
            </a:r>
          </a:p>
          <a:p>
            <a:pPr lvl="1"/>
            <a:r>
              <a:rPr lang="en-US" kern="0" dirty="0"/>
              <a:t>Selection of a LP lumped element prototype</a:t>
            </a:r>
          </a:p>
          <a:p>
            <a:pPr lvl="1"/>
            <a:r>
              <a:rPr lang="en-US" kern="0" dirty="0"/>
              <a:t>Transformation to LPF, HPF, BPF, etc., </a:t>
            </a:r>
            <a:br>
              <a:rPr lang="en-US" kern="0" dirty="0"/>
            </a:br>
            <a:r>
              <a:rPr lang="en-US" kern="0" dirty="0"/>
              <a:t>as required</a:t>
            </a:r>
          </a:p>
          <a:p>
            <a:pPr lvl="1"/>
            <a:r>
              <a:rPr lang="en-US" kern="0" dirty="0"/>
              <a:t>Realization with lumped, semi-lumped or distributed elements, or cavity resonators </a:t>
            </a:r>
          </a:p>
          <a:p>
            <a:pPr lvl="2"/>
            <a:r>
              <a:rPr lang="en-US" kern="0" dirty="0"/>
              <a:t>depending on the frequency range</a:t>
            </a:r>
          </a:p>
          <a:p>
            <a:pPr lvl="1"/>
            <a:r>
              <a:rPr lang="en-US" kern="0" dirty="0"/>
              <a:t>Consider imperfections</a:t>
            </a:r>
          </a:p>
          <a:p>
            <a:pPr lvl="2"/>
            <a:r>
              <a:rPr lang="en-US" kern="0" dirty="0"/>
              <a:t>Spurious passbands, insertion loss, tolerances, out-of-band reflections, </a:t>
            </a:r>
            <a:br>
              <a:rPr lang="en-US" kern="0" dirty="0"/>
            </a:br>
            <a:r>
              <a:rPr lang="en-US" kern="0" dirty="0"/>
              <a:t>time domain characteristic, etc.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4683DDC-1ACD-C652-CC23-81FD4A0E812B}"/>
              </a:ext>
            </a:extLst>
          </p:cNvPr>
          <p:cNvSpPr/>
          <p:nvPr/>
        </p:nvSpPr>
        <p:spPr bwMode="auto">
          <a:xfrm>
            <a:off x="3841866" y="4811698"/>
            <a:ext cx="1920240" cy="91440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Please try to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work out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E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xercise II.2.8.1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885-887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39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A622D-9B46-6148-9263-C65C09541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Filters (3)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5301D8-D57F-1448-B3F6-96A14C0D6A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95" b="18980"/>
          <a:stretch/>
        </p:blipFill>
        <p:spPr>
          <a:xfrm>
            <a:off x="834515" y="4844167"/>
            <a:ext cx="4787996" cy="14082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6EA400-6C44-0347-9E5A-A54184A79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225" y="3993890"/>
            <a:ext cx="5540854" cy="22649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6FE62A-CB6C-6A43-9230-F974EAD24C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28" y="3040355"/>
            <a:ext cx="2590877" cy="17754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C430E9-1883-7C4B-B50D-4563F73522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5285" y="2948457"/>
            <a:ext cx="2655859" cy="17878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6788F7-0538-0240-84E2-7D5DCF074F5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65" y="1381184"/>
            <a:ext cx="2539439" cy="17316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DD101F-DCA4-7D49-94EC-A46A38984222}"/>
              </a:ext>
            </a:extLst>
          </p:cNvPr>
          <p:cNvSpPr txBox="1"/>
          <p:nvPr/>
        </p:nvSpPr>
        <p:spPr>
          <a:xfrm>
            <a:off x="3768685" y="482352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port    vias</a:t>
            </a:r>
          </a:p>
        </p:txBody>
      </p:sp>
      <p:pic>
        <p:nvPicPr>
          <p:cNvPr id="12" name="Picture 11" descr="Diagram, schematic&#10;&#10;Description automatically generated">
            <a:extLst>
              <a:ext uri="{FF2B5EF4-FFF2-40B4-BE49-F238E27FC236}">
                <a16:creationId xmlns:a16="http://schemas.microsoft.com/office/drawing/2014/main" id="{498A534C-8967-C444-8198-3AF9D49418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819" y="1222379"/>
            <a:ext cx="5672416" cy="26014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725922-7285-694B-8567-33CE2B3034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78947" y="1057942"/>
                <a:ext cx="4228534" cy="1806167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Gaussian BPF example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𝟐𝟎𝟎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𝑩𝑾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endParaRPr lang="en-US" b="1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/>
                  <a:t> insertion loss</a:t>
                </a:r>
              </a:p>
              <a:p>
                <a:pPr lvl="1"/>
                <a:r>
                  <a:rPr lang="en-US" dirty="0"/>
                  <a:t>“Hairpin” </a:t>
                </a:r>
                <a:r>
                  <a:rPr lang="en-US" dirty="0" err="1"/>
                  <a:t>stripline</a:t>
                </a:r>
                <a:r>
                  <a:rPr lang="en-US" dirty="0"/>
                  <a:t> structure on a </a:t>
                </a:r>
                <a:r>
                  <a:rPr lang="en-US" i="1" dirty="0"/>
                  <a:t>Rogers RO4360G2 </a:t>
                </a:r>
                <a:r>
                  <a:rPr lang="en-US" dirty="0"/>
                  <a:t>substrate </a:t>
                </a:r>
                <a:br>
                  <a:rPr lang="en-US" dirty="0"/>
                </a:b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𝟏𝟓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𝒏𝒔</m:t>
                    </m:r>
                  </m:oMath>
                </a14:m>
                <a:r>
                  <a:rPr lang="en-US" dirty="0"/>
                  <a:t> impulse response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725922-7285-694B-8567-33CE2B3034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78947" y="1057942"/>
                <a:ext cx="4228534" cy="1806167"/>
              </a:xfrm>
              <a:blipFill>
                <a:blip r:embed="rId8"/>
                <a:stretch>
                  <a:fillRect l="-1497" t="-5594" b="-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8FEA7F9-D176-E6FB-952D-5819B728BAAC}"/>
              </a:ext>
            </a:extLst>
          </p:cNvPr>
          <p:cNvSpPr/>
          <p:nvPr/>
        </p:nvSpPr>
        <p:spPr bwMode="auto">
          <a:xfrm>
            <a:off x="8747652" y="6100813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II.2.8.3,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887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413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and Objectives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278320"/>
                <a:ext cx="10566400" cy="4915841"/>
              </a:xfrm>
            </p:spPr>
            <p:txBody>
              <a:bodyPr/>
              <a:lstStyle/>
              <a:p>
                <a:r>
                  <a:rPr lang="en-US" dirty="0"/>
                  <a:t>Transmission-line components</a:t>
                </a:r>
              </a:p>
              <a:p>
                <a:pPr lvl="1"/>
                <a:r>
                  <a:rPr lang="en-US" dirty="0"/>
                  <a:t>Lossless transmission-line</a:t>
                </a:r>
              </a:p>
              <a:p>
                <a:pPr lvl="2"/>
                <a:r>
                  <a:rPr lang="en-US" dirty="0"/>
                  <a:t>Theory and equations, lumped-element approximation</a:t>
                </a:r>
              </a:p>
              <a:p>
                <a:pPr lvl="2"/>
                <a:r>
                  <a:rPr lang="en-US" dirty="0"/>
                  <a:t>Example: transmission-line phase shifter</a:t>
                </a:r>
              </a:p>
              <a:p>
                <a:pPr lvl="1"/>
                <a:r>
                  <a:rPr lang="en-US" dirty="0"/>
                  <a:t>Transmission-line resonator </a:t>
                </a:r>
              </a:p>
              <a:p>
                <a:pPr lvl="2"/>
                <a:r>
                  <a:rPr lang="en-US" dirty="0"/>
                  <a:t>Application examples: band-pass filter, SRF resonator</a:t>
                </a:r>
              </a:p>
              <a:p>
                <a:pPr lvl="1"/>
                <a:r>
                  <a:rPr lang="en-US" dirty="0"/>
                  <a:t>Power divider / splitter,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𝟏𝟖𝟎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𝟗𝟎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hybrid couplers, directional coupler</a:t>
                </a:r>
              </a:p>
              <a:p>
                <a:pPr lvl="2"/>
                <a:r>
                  <a:rPr lang="en-US" dirty="0"/>
                  <a:t>Including a short refresher on coupled TEM transmission-lines</a:t>
                </a:r>
              </a:p>
              <a:p>
                <a:r>
                  <a:rPr lang="en-US" dirty="0"/>
                  <a:t>Circulator / isolator</a:t>
                </a:r>
              </a:p>
              <a:p>
                <a:r>
                  <a:rPr lang="en-US" dirty="0"/>
                  <a:t>A brief note on RF filters</a:t>
                </a:r>
              </a:p>
              <a:p>
                <a:r>
                  <a:rPr lang="en-US" dirty="0"/>
                  <a:t>RF amplifiers</a:t>
                </a:r>
              </a:p>
              <a:p>
                <a:pPr lvl="1"/>
                <a:r>
                  <a:rPr lang="en-US" dirty="0"/>
                  <a:t>Figures of merit:</a:t>
                </a:r>
              </a:p>
              <a:p>
                <a:pPr lvl="2"/>
                <a:r>
                  <a:rPr lang="en-US" dirty="0"/>
                  <a:t>Bandwidth,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dirty="0"/>
                  <a:t> compression point, 3</a:t>
                </a:r>
                <a:r>
                  <a:rPr lang="en-US" baseline="30000" dirty="0"/>
                  <a:t>rd</a:t>
                </a:r>
                <a:r>
                  <a:rPr lang="en-US" dirty="0"/>
                  <a:t> order intercept point, noise figure, efficiency</a:t>
                </a:r>
              </a:p>
              <a:p>
                <a:pPr lvl="1"/>
                <a:r>
                  <a:rPr lang="en-US" dirty="0"/>
                  <a:t>RF power amplifiers</a:t>
                </a:r>
              </a:p>
              <a:p>
                <a:pPr lvl="2"/>
                <a:r>
                  <a:rPr lang="en-US" dirty="0"/>
                  <a:t>Solid state, klystron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278320"/>
                <a:ext cx="10566400" cy="4915841"/>
              </a:xfrm>
              <a:blipFill>
                <a:blip r:embed="rId2"/>
                <a:stretch>
                  <a:fillRect l="-719" t="-1804" b="-1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C85083F-4758-CEA0-D1CA-713F62DD52DD}"/>
              </a:ext>
            </a:extLst>
          </p:cNvPr>
          <p:cNvSpPr/>
          <p:nvPr/>
        </p:nvSpPr>
        <p:spPr bwMode="auto">
          <a:xfrm>
            <a:off x="8991600" y="6057900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II.2.x.y.z, p.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nnn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E86D5C-9E50-AF1F-B454-FF01E99AA56D}"/>
              </a:ext>
            </a:extLst>
          </p:cNvPr>
          <p:cNvSpPr txBox="1"/>
          <p:nvPr/>
        </p:nvSpPr>
        <p:spPr>
          <a:xfrm>
            <a:off x="8607304" y="5529237"/>
            <a:ext cx="232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Please note the references</a:t>
            </a:r>
            <a:br>
              <a:rPr lang="en-US" sz="1400" dirty="0">
                <a:solidFill>
                  <a:srgbClr val="7030A0"/>
                </a:solidFill>
              </a:rPr>
            </a:br>
            <a:r>
              <a:rPr lang="en-US" sz="1400" dirty="0">
                <a:solidFill>
                  <a:srgbClr val="7030A0"/>
                </a:solidFill>
              </a:rPr>
              <a:t>to the JUAS proceedings!</a:t>
            </a:r>
          </a:p>
        </p:txBody>
      </p:sp>
    </p:spTree>
    <p:extLst>
      <p:ext uri="{BB962C8B-B14F-4D97-AF65-F5344CB8AC3E}">
        <p14:creationId xmlns:p14="http://schemas.microsoft.com/office/powerpoint/2010/main" val="150983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C9060-C9AC-9143-B93E-06B21164E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Amplifiers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8F7599-9C22-2142-A91C-99E09A1FE8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8201" y="2180251"/>
                <a:ext cx="5340680" cy="4085928"/>
              </a:xfrm>
            </p:spPr>
            <p:txBody>
              <a:bodyPr/>
              <a:lstStyle/>
              <a:p>
                <a:r>
                  <a:rPr lang="en-US" dirty="0"/>
                  <a:t>An ideal RF amplifier has a matched impedance, linear gain-stage with a </a:t>
                </a:r>
                <a:r>
                  <a:rPr lang="en-US" dirty="0">
                    <a:solidFill>
                      <a:srgbClr val="FF0000"/>
                    </a:solidFill>
                  </a:rPr>
                  <a:t>voltage gain</a:t>
                </a:r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Usually, the gain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𝒈</m:t>
                    </m:r>
                  </m:oMath>
                </a14:m>
                <a:r>
                  <a:rPr lang="en-US" dirty="0"/>
                  <a:t> is expressed in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with the </a:t>
                </a:r>
                <a:r>
                  <a:rPr lang="en-US" dirty="0">
                    <a:solidFill>
                      <a:srgbClr val="FF0000"/>
                    </a:solidFill>
                  </a:rPr>
                  <a:t>power gain</a:t>
                </a:r>
                <a:r>
                  <a:rPr lang="en-US" dirty="0"/>
                  <a:t>: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endParaRPr lang="en-US" dirty="0">
                  <a:solidFill>
                    <a:srgbClr val="FF0000"/>
                  </a:solidFill>
                </a:endParaRPr>
              </a:p>
              <a:p>
                <a:pPr lvl="2">
                  <a:lnSpc>
                    <a:spcPct val="200000"/>
                  </a:lnSpc>
                </a:pPr>
                <a:r>
                  <a:rPr lang="en-US" dirty="0"/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8F7599-9C22-2142-A91C-99E09A1FE8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8201" y="2180251"/>
                <a:ext cx="5340680" cy="4085928"/>
              </a:xfrm>
              <a:blipFill>
                <a:blip r:embed="rId2"/>
                <a:stretch>
                  <a:fillRect l="-1596" t="-2090" b="-19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394C36B-85C8-8A45-8D8C-EF7C33F89E32}"/>
                  </a:ext>
                </a:extLst>
              </p:cNvPr>
              <p:cNvSpPr txBox="1"/>
              <p:nvPr/>
            </p:nvSpPr>
            <p:spPr>
              <a:xfrm>
                <a:off x="4060535" y="1273848"/>
                <a:ext cx="1877419" cy="7095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394C36B-85C8-8A45-8D8C-EF7C33F89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0535" y="1273848"/>
                <a:ext cx="1877419" cy="7095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riangle 4">
            <a:extLst>
              <a:ext uri="{FF2B5EF4-FFF2-40B4-BE49-F238E27FC236}">
                <a16:creationId xmlns:a16="http://schemas.microsoft.com/office/drawing/2014/main" id="{55A54794-4E3F-CB4A-BD79-7BBDD9E41C21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1655097" y="1153160"/>
            <a:ext cx="900000" cy="900000"/>
          </a:xfrm>
          <a:prstGeom prst="triangle">
            <a:avLst/>
          </a:prstGeom>
          <a:solidFill>
            <a:schemeClr val="accent5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g</a:t>
            </a:r>
            <a:endParaRPr kumimoji="0" lang="en-US" sz="2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Oval 245">
            <a:extLst>
              <a:ext uri="{FF2B5EF4-FFF2-40B4-BE49-F238E27FC236}">
                <a16:creationId xmlns:a16="http://schemas.microsoft.com/office/drawing/2014/main" id="{34BC6BF7-C456-C745-9F26-6C70070436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04817" y="1565321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35C5255-762C-1E42-AF77-DA64147C09AD}"/>
              </a:ext>
            </a:extLst>
          </p:cNvPr>
          <p:cNvCxnSpPr/>
          <p:nvPr/>
        </p:nvCxnSpPr>
        <p:spPr bwMode="auto">
          <a:xfrm>
            <a:off x="1282982" y="1603160"/>
            <a:ext cx="3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0D12B5C-259D-6A44-BFBE-8220A8B0972D}"/>
              </a:ext>
            </a:extLst>
          </p:cNvPr>
          <p:cNvCxnSpPr/>
          <p:nvPr/>
        </p:nvCxnSpPr>
        <p:spPr bwMode="auto">
          <a:xfrm>
            <a:off x="2555097" y="1603160"/>
            <a:ext cx="3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val 245">
            <a:extLst>
              <a:ext uri="{FF2B5EF4-FFF2-40B4-BE49-F238E27FC236}">
                <a16:creationId xmlns:a16="http://schemas.microsoft.com/office/drawing/2014/main" id="{63D268C5-1209-264C-8A06-5B503C125B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25128" y="1562120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FA9E955B-BE21-F84B-9213-5C6C69C34049}"/>
              </a:ext>
            </a:extLst>
          </p:cNvPr>
          <p:cNvSpPr/>
          <p:nvPr/>
        </p:nvSpPr>
        <p:spPr bwMode="auto">
          <a:xfrm>
            <a:off x="814982" y="1228147"/>
            <a:ext cx="648000" cy="252000"/>
          </a:xfrm>
          <a:prstGeom prst="rightArrow">
            <a:avLst/>
          </a:prstGeom>
          <a:solidFill>
            <a:srgbClr val="FF6600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92DC911-0AE0-2A47-8488-26098FCE4782}"/>
                  </a:ext>
                </a:extLst>
              </p:cNvPr>
              <p:cNvSpPr txBox="1"/>
              <p:nvPr/>
            </p:nvSpPr>
            <p:spPr>
              <a:xfrm>
                <a:off x="433630" y="1461720"/>
                <a:ext cx="3584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92DC911-0AE0-2A47-8488-26098FCE4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30" y="1461720"/>
                <a:ext cx="358496" cy="276999"/>
              </a:xfrm>
              <a:prstGeom prst="rect">
                <a:avLst/>
              </a:prstGeom>
              <a:blipFill>
                <a:blip r:embed="rId4"/>
                <a:stretch>
                  <a:fillRect l="-13559" r="-678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Arrow 13">
            <a:extLst>
              <a:ext uri="{FF2B5EF4-FFF2-40B4-BE49-F238E27FC236}">
                <a16:creationId xmlns:a16="http://schemas.microsoft.com/office/drawing/2014/main" id="{1D614998-3BC1-2247-9C5A-D6BA95F7F477}"/>
              </a:ext>
            </a:extLst>
          </p:cNvPr>
          <p:cNvSpPr/>
          <p:nvPr/>
        </p:nvSpPr>
        <p:spPr bwMode="auto">
          <a:xfrm>
            <a:off x="2553374" y="1231444"/>
            <a:ext cx="648000" cy="252000"/>
          </a:xfrm>
          <a:prstGeom prst="rightArrow">
            <a:avLst/>
          </a:prstGeom>
          <a:solidFill>
            <a:srgbClr val="FF6600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D9DB1D3-16A6-3A44-B4CE-EDAE39A3701D}"/>
                  </a:ext>
                </a:extLst>
              </p:cNvPr>
              <p:cNvSpPr txBox="1"/>
              <p:nvPr/>
            </p:nvSpPr>
            <p:spPr>
              <a:xfrm>
                <a:off x="3267633" y="1457045"/>
                <a:ext cx="4739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D9DB1D3-16A6-3A44-B4CE-EDAE39A37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633" y="1457045"/>
                <a:ext cx="473912" cy="276999"/>
              </a:xfrm>
              <a:prstGeom prst="rect">
                <a:avLst/>
              </a:prstGeom>
              <a:blipFill>
                <a:blip r:embed="rId5"/>
                <a:stretch>
                  <a:fillRect l="-8974" r="-2564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1AB5BBC-F8D2-6942-A05F-D7E8621D4B09}"/>
                  </a:ext>
                </a:extLst>
              </p:cNvPr>
              <p:cNvSpPr txBox="1"/>
              <p:nvPr/>
            </p:nvSpPr>
            <p:spPr>
              <a:xfrm>
                <a:off x="2925924" y="3015196"/>
                <a:ext cx="2154802" cy="71081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1AB5BBC-F8D2-6942-A05F-D7E8621D4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924" y="3015196"/>
                <a:ext cx="2154802" cy="71081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987E760-47FC-EA4A-833D-39BCB276E386}"/>
                  </a:ext>
                </a:extLst>
              </p:cNvPr>
              <p:cNvSpPr txBox="1"/>
              <p:nvPr/>
            </p:nvSpPr>
            <p:spPr>
              <a:xfrm>
                <a:off x="1489696" y="4275471"/>
                <a:ext cx="4242874" cy="73633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𝒈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𝟐𝟎</m:t>
                      </m:r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sub>
                          </m:sSub>
                        </m:fName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𝒐𝒖𝒕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𝒊𝒏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sub>
                          </m:sSub>
                          <m:f>
                            <m:f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𝒐𝒖𝒕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𝒊𝒏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[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𝒅𝑩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987E760-47FC-EA4A-833D-39BCB276E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9696" y="4275471"/>
                <a:ext cx="4242874" cy="73633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56739CA5-A96C-A647-860C-09C10D8E210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319306" y="1047890"/>
                <a:ext cx="5614254" cy="374893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Figures of merit:</a:t>
                </a:r>
                <a:br>
                  <a:rPr lang="en-US" kern="0" dirty="0"/>
                </a:br>
                <a14:m>
                  <m:oMath xmlns:m="http://schemas.openxmlformats.org/officeDocument/2006/math">
                    <m:r>
                      <a:rPr lang="en-US" b="1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kern="0" dirty="0">
                    <a:solidFill>
                      <a:srgbClr val="FF0000"/>
                    </a:solidFill>
                  </a:rPr>
                  <a:t> bandwidth (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𝑩𝑾</m:t>
                    </m:r>
                  </m:oMath>
                </a14:m>
                <a:r>
                  <a:rPr lang="en-US" kern="0" dirty="0">
                    <a:solidFill>
                      <a:srgbClr val="FF0000"/>
                    </a:solidFill>
                  </a:rPr>
                  <a:t>)</a:t>
                </a:r>
              </a:p>
              <a:p>
                <a:pPr lvl="1"/>
                <a:r>
                  <a:rPr lang="en-US" kern="0" dirty="0"/>
                  <a:t>Band-pass-like characteristic, </a:t>
                </a:r>
                <a:br>
                  <a:rPr lang="en-US" kern="0" dirty="0"/>
                </a:br>
                <a:r>
                  <a:rPr lang="en-US" kern="0" dirty="0"/>
                  <a:t>typically, no DC transmission</a:t>
                </a:r>
              </a:p>
              <a:p>
                <a:pPr lvl="1"/>
                <a:r>
                  <a:rPr lang="en-US" kern="0" dirty="0"/>
                  <a:t>Often </a:t>
                </a:r>
                <a:r>
                  <a:rPr lang="en-US" i="1" kern="0" dirty="0"/>
                  <a:t>Butterworth</a:t>
                </a:r>
                <a:r>
                  <a:rPr lang="en-US" kern="0" dirty="0"/>
                  <a:t> or </a:t>
                </a:r>
                <a:r>
                  <a:rPr lang="en-US" i="1" kern="0" dirty="0"/>
                  <a:t>Chebyshev</a:t>
                </a:r>
                <a:r>
                  <a:rPr lang="en-US" kern="0" dirty="0"/>
                  <a:t> response</a:t>
                </a:r>
              </a:p>
              <a:p>
                <a:pPr lvl="2"/>
                <a:r>
                  <a:rPr lang="en-US" kern="0" dirty="0"/>
                  <a:t>not suitable for broadband pulse transmission</a:t>
                </a:r>
              </a:p>
              <a:p>
                <a:pPr lvl="1"/>
                <a:r>
                  <a:rPr lang="en-US" kern="0" dirty="0"/>
                  <a:t>Bandwidth depends on technology </a:t>
                </a:r>
              </a:p>
              <a:p>
                <a:pPr lvl="2"/>
                <a:r>
                  <a:rPr lang="en-US" kern="0" dirty="0"/>
                  <a:t>“buzz” words: narrow- or broad-band, octave, multi-octave, ultra-wide bandwidth,  </a:t>
                </a:r>
              </a:p>
            </p:txBody>
          </p:sp>
        </mc:Choice>
        <mc:Fallback xmlns="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56739CA5-A96C-A647-860C-09C10D8E2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19306" y="1047890"/>
                <a:ext cx="5614254" cy="3748934"/>
              </a:xfrm>
              <a:prstGeom prst="rect">
                <a:avLst/>
              </a:prstGeom>
              <a:blipFill>
                <a:blip r:embed="rId9"/>
                <a:stretch>
                  <a:fillRect l="-1580" t="-2703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92DC911-0AE0-2A47-8488-26098FCE4782}"/>
                  </a:ext>
                </a:extLst>
              </p:cNvPr>
              <p:cNvSpPr txBox="1"/>
              <p:nvPr/>
            </p:nvSpPr>
            <p:spPr>
              <a:xfrm>
                <a:off x="437067" y="1067760"/>
                <a:ext cx="3627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92DC911-0AE0-2A47-8488-26098FCE4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67" y="1067760"/>
                <a:ext cx="362727" cy="276999"/>
              </a:xfrm>
              <a:prstGeom prst="rect">
                <a:avLst/>
              </a:prstGeom>
              <a:blipFill>
                <a:blip r:embed="rId10"/>
                <a:stretch>
                  <a:fillRect l="-15254" r="-6780" b="-19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92DC911-0AE0-2A47-8488-26098FCE4782}"/>
                  </a:ext>
                </a:extLst>
              </p:cNvPr>
              <p:cNvSpPr txBox="1"/>
              <p:nvPr/>
            </p:nvSpPr>
            <p:spPr>
              <a:xfrm>
                <a:off x="3288541" y="1073674"/>
                <a:ext cx="4781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92DC911-0AE0-2A47-8488-26098FCE4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541" y="1073674"/>
                <a:ext cx="478144" cy="276999"/>
              </a:xfrm>
              <a:prstGeom prst="rect">
                <a:avLst/>
              </a:prstGeom>
              <a:blipFill>
                <a:blip r:embed="rId11"/>
                <a:stretch>
                  <a:fillRect l="-8861" r="-2532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1AB5BBC-F8D2-6942-A05F-D7E8621D4B09}"/>
                  </a:ext>
                </a:extLst>
              </p:cNvPr>
              <p:cNvSpPr txBox="1"/>
              <p:nvPr/>
            </p:nvSpPr>
            <p:spPr>
              <a:xfrm>
                <a:off x="3716315" y="5195129"/>
                <a:ext cx="1804515" cy="71081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1AB5BBC-F8D2-6942-A05F-D7E8621D4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6315" y="5195129"/>
                <a:ext cx="1804515" cy="71081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871" y="3840363"/>
            <a:ext cx="4104000" cy="2421360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008F0BC-863A-7D81-02BE-541D4465EF2C}"/>
              </a:ext>
            </a:extLst>
          </p:cNvPr>
          <p:cNvSpPr/>
          <p:nvPr/>
        </p:nvSpPr>
        <p:spPr bwMode="auto">
          <a:xfrm>
            <a:off x="5009708" y="6083520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888/889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89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DAEC7-37F1-E242-B3E3-8A8A3F3E8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Amplifiers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B3E1CB-D7C9-2743-9ACF-049CFE0101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799" y="1009485"/>
                <a:ext cx="5671892" cy="5223077"/>
              </a:xfrm>
            </p:spPr>
            <p:txBody>
              <a:bodyPr/>
              <a:lstStyle/>
              <a:p>
                <a:r>
                  <a:rPr lang="en-US" dirty="0"/>
                  <a:t>Maximum output power: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compression point</a:t>
                </a:r>
                <a:endParaRPr lang="en-US" dirty="0"/>
              </a:p>
              <a:p>
                <a:pPr lvl="1"/>
                <a:r>
                  <a:rPr lang="en-US" dirty="0"/>
                  <a:t>Near the maximum output power,</a:t>
                </a:r>
                <a:br>
                  <a:rPr lang="en-US" dirty="0"/>
                </a:br>
                <a:r>
                  <a:rPr lang="en-US" dirty="0"/>
                  <a:t>the gain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𝒈</m:t>
                    </m:r>
                  </m:oMath>
                </a14:m>
                <a:r>
                  <a:rPr lang="en-US" dirty="0"/>
                  <a:t> becomes non-linear</a:t>
                </a:r>
              </a:p>
              <a:p>
                <a:pPr lvl="2"/>
                <a:r>
                  <a:rPr lang="en-US" dirty="0"/>
                  <a:t>The output signal is “compressed” </a:t>
                </a:r>
                <a:r>
                  <a:rPr lang="en-US" dirty="0" err="1"/>
                  <a:t>wrt</a:t>
                </a:r>
                <a:r>
                  <a:rPr lang="en-US" dirty="0"/>
                  <a:t>. the </a:t>
                </a:r>
                <a:br>
                  <a:rPr lang="en-US" dirty="0"/>
                </a:br>
                <a:r>
                  <a:rPr lang="en-US" dirty="0"/>
                  <a:t>input signal, i.e., the gain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/>
                  <a:t> is reduced</a:t>
                </a:r>
              </a:p>
              <a:p>
                <a:pPr lvl="1"/>
                <a:r>
                  <a:rPr lang="en-US" dirty="0"/>
                  <a:t>A gain reduction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/>
                  <a:t> is called </a:t>
                </a:r>
                <a:br>
                  <a:rPr lang="en-US" dirty="0"/>
                </a:b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/>
                  <a:t> compression point</a:t>
                </a:r>
              </a:p>
              <a:p>
                <a:pPr lvl="2"/>
                <a:r>
                  <a:rPr lang="en-US" dirty="0"/>
                  <a:t>and defines the maximum output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𝑑𝐵</m:t>
                        </m:r>
                      </m:sub>
                    </m:sSub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as well as the maximum input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𝑑𝐵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The power of RF amplifiers is expressed in Watt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𝒅𝑩𝒎</m:t>
                        </m:r>
                      </m:e>
                    </m:d>
                  </m:oMath>
                </a14:m>
                <a:endParaRPr lang="en-US" b="1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𝒅𝑩𝒎</m:t>
                    </m:r>
                  </m:oMath>
                </a14:m>
                <a:r>
                  <a:rPr lang="en-US" dirty="0"/>
                  <a:t> is an absolute logarithmic scale for power, with a reference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𝒓𝒆𝒇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𝒎𝑾</m:t>
                    </m:r>
                  </m:oMath>
                </a14:m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B3E1CB-D7C9-2743-9ACF-049CFE0101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799" y="1009485"/>
                <a:ext cx="5671892" cy="5223077"/>
              </a:xfrm>
              <a:blipFill>
                <a:blip r:embed="rId2"/>
                <a:stretch>
                  <a:fillRect l="-1339" t="-1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>
            <a:extLst>
              <a:ext uri="{FF2B5EF4-FFF2-40B4-BE49-F238E27FC236}">
                <a16:creationId xmlns:a16="http://schemas.microsoft.com/office/drawing/2014/main" id="{5D29B79A-6A64-E34D-8C37-099EEB8B335E}"/>
              </a:ext>
            </a:extLst>
          </p:cNvPr>
          <p:cNvSpPr/>
          <p:nvPr/>
        </p:nvSpPr>
        <p:spPr bwMode="auto">
          <a:xfrm>
            <a:off x="7259179" y="2031348"/>
            <a:ext cx="2267999" cy="2154466"/>
          </a:xfrm>
          <a:prstGeom prst="rect">
            <a:avLst/>
          </a:prstGeom>
          <a:solidFill>
            <a:srgbClr val="C00000">
              <a:alpha val="10379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3DBAF6F-D2DA-274E-90EF-C3000A76C48C}"/>
              </a:ext>
            </a:extLst>
          </p:cNvPr>
          <p:cNvCxnSpPr/>
          <p:nvPr/>
        </p:nvCxnSpPr>
        <p:spPr bwMode="auto">
          <a:xfrm>
            <a:off x="7251748" y="4188756"/>
            <a:ext cx="3960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5D7BA7A-CEBD-374C-8AFC-EAA53322A287}"/>
              </a:ext>
            </a:extLst>
          </p:cNvPr>
          <p:cNvCxnSpPr>
            <a:cxnSpLocks/>
          </p:cNvCxnSpPr>
          <p:nvPr/>
        </p:nvCxnSpPr>
        <p:spPr bwMode="auto">
          <a:xfrm flipV="1">
            <a:off x="7251748" y="1308756"/>
            <a:ext cx="0" cy="288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B4BF96-6FCF-634B-9904-3FA8FC2624F3}"/>
              </a:ext>
            </a:extLst>
          </p:cNvPr>
          <p:cNvCxnSpPr>
            <a:cxnSpLocks noChangeAspect="1"/>
          </p:cNvCxnSpPr>
          <p:nvPr/>
        </p:nvCxnSpPr>
        <p:spPr bwMode="auto">
          <a:xfrm flipV="1">
            <a:off x="7251912" y="2363748"/>
            <a:ext cx="1825009" cy="1825009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448541-B6F1-7548-903C-D8F4801AED3D}"/>
                  </a:ext>
                </a:extLst>
              </p:cNvPr>
              <p:cNvSpPr txBox="1"/>
              <p:nvPr/>
            </p:nvSpPr>
            <p:spPr>
              <a:xfrm rot="18900922">
                <a:off x="7464519" y="2874539"/>
                <a:ext cx="158569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linear response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 [</m:t>
                      </m:r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𝑑𝐵</m:t>
                      </m:r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448541-B6F1-7548-903C-D8F4801AED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900922">
                <a:off x="7464519" y="2874539"/>
                <a:ext cx="1585690" cy="584775"/>
              </a:xfrm>
              <a:prstGeom prst="rect">
                <a:avLst/>
              </a:prstGeom>
              <a:blipFill>
                <a:blip r:embed="rId3"/>
                <a:stretch>
                  <a:fillRect l="-1639" t="-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065CE6A-0A74-A44B-8851-7A77B7B7B4CA}"/>
                  </a:ext>
                </a:extLst>
              </p:cNvPr>
              <p:cNvSpPr txBox="1"/>
              <p:nvPr/>
            </p:nvSpPr>
            <p:spPr>
              <a:xfrm>
                <a:off x="7263117" y="1006482"/>
                <a:ext cx="73436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400" dirty="0"/>
                  <a:t>output</a:t>
                </a:r>
                <a:br>
                  <a:rPr lang="en-US" sz="1400" dirty="0"/>
                </a:br>
                <a:r>
                  <a:rPr lang="en-US" sz="1400" dirty="0"/>
                  <a:t>power</a:t>
                </a:r>
                <a:br>
                  <a:rPr lang="en-US" sz="1400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𝑑𝐵𝑚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065CE6A-0A74-A44B-8851-7A77B7B7B4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3117" y="1006482"/>
                <a:ext cx="734368" cy="738664"/>
              </a:xfrm>
              <a:prstGeom prst="rect">
                <a:avLst/>
              </a:prstGeom>
              <a:blipFill>
                <a:blip r:embed="rId4"/>
                <a:stretch>
                  <a:fillRect l="-1695" t="-1695"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DD301CF-863E-3C4E-B642-CD1459466BE6}"/>
                  </a:ext>
                </a:extLst>
              </p:cNvPr>
              <p:cNvSpPr txBox="1"/>
              <p:nvPr/>
            </p:nvSpPr>
            <p:spPr>
              <a:xfrm>
                <a:off x="10471182" y="3431357"/>
                <a:ext cx="73436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400" dirty="0"/>
                  <a:t>input</a:t>
                </a:r>
                <a:br>
                  <a:rPr lang="en-US" sz="1400" dirty="0"/>
                </a:br>
                <a:r>
                  <a:rPr lang="en-US" sz="1400" dirty="0"/>
                  <a:t>power</a:t>
                </a:r>
                <a:br>
                  <a:rPr lang="en-US" sz="1400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𝑑𝐵𝑚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DD301CF-863E-3C4E-B642-CD1459466B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1182" y="3431357"/>
                <a:ext cx="734368" cy="738664"/>
              </a:xfrm>
              <a:prstGeom prst="rect">
                <a:avLst/>
              </a:prstGeom>
              <a:blipFill>
                <a:blip r:embed="rId5"/>
                <a:stretch>
                  <a:fillRect l="-1695" t="-1695"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5F23A9FF-0D3A-B34C-92B2-A010B9688B12}"/>
              </a:ext>
            </a:extLst>
          </p:cNvPr>
          <p:cNvSpPr txBox="1"/>
          <p:nvPr/>
        </p:nvSpPr>
        <p:spPr>
          <a:xfrm>
            <a:off x="8633107" y="3436310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linear</a:t>
            </a:r>
            <a:br>
              <a:rPr lang="en-US" sz="1600" dirty="0">
                <a:solidFill>
                  <a:srgbClr val="C00000"/>
                </a:solidFill>
              </a:rPr>
            </a:br>
            <a:r>
              <a:rPr lang="en-US" sz="1600" dirty="0">
                <a:solidFill>
                  <a:srgbClr val="C00000"/>
                </a:solidFill>
              </a:rPr>
              <a:t>region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64BBEB-8D48-B648-A633-80B8DFC55736}"/>
              </a:ext>
            </a:extLst>
          </p:cNvPr>
          <p:cNvGrpSpPr/>
          <p:nvPr/>
        </p:nvGrpSpPr>
        <p:grpSpPr>
          <a:xfrm>
            <a:off x="8348333" y="1017590"/>
            <a:ext cx="3809185" cy="4406508"/>
            <a:chOff x="8348333" y="1017590"/>
            <a:chExt cx="3809185" cy="4406508"/>
          </a:xfrm>
        </p:grpSpPr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A6F5FCF9-8599-6D40-9482-D1B5CEAACE3B}"/>
                </a:ext>
              </a:extLst>
            </p:cNvPr>
            <p:cNvSpPr/>
            <p:nvPr/>
          </p:nvSpPr>
          <p:spPr bwMode="auto">
            <a:xfrm>
              <a:off x="8557518" y="1824098"/>
              <a:ext cx="3600000" cy="3600000"/>
            </a:xfrm>
            <a:prstGeom prst="arc">
              <a:avLst>
                <a:gd name="adj1" fmla="val 13529851"/>
                <a:gd name="adj2" fmla="val 16203302"/>
              </a:avLst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0CD3CC4-5574-E746-9108-74916B58B13F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9076759" y="1488757"/>
              <a:ext cx="874990" cy="87499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5E30316-D018-D648-AFE7-0342C6C2BF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357518" y="1824098"/>
              <a:ext cx="53889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A26A40F-DB02-0344-A447-6ADE55E9FBF2}"/>
                </a:ext>
              </a:extLst>
            </p:cNvPr>
            <p:cNvSpPr txBox="1"/>
            <p:nvPr/>
          </p:nvSpPr>
          <p:spPr>
            <a:xfrm>
              <a:off x="9760464" y="1083981"/>
              <a:ext cx="13468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</a:rPr>
                <a:t>compression</a:t>
              </a:r>
              <a:br>
                <a:rPr lang="en-US" sz="1600" dirty="0">
                  <a:solidFill>
                    <a:srgbClr val="FF0000"/>
                  </a:solidFill>
                </a:rPr>
              </a:br>
              <a:r>
                <a:rPr lang="en-US" sz="1600" dirty="0">
                  <a:solidFill>
                    <a:srgbClr val="FF0000"/>
                  </a:solidFill>
                </a:rPr>
                <a:t>region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758C723-9DB6-CB41-ABE2-B4A5978EDC24}"/>
                </a:ext>
              </a:extLst>
            </p:cNvPr>
            <p:cNvSpPr txBox="1"/>
            <p:nvPr/>
          </p:nvSpPr>
          <p:spPr>
            <a:xfrm>
              <a:off x="10089335" y="1809474"/>
              <a:ext cx="1447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actual response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D7C5685-56B6-2045-9965-74423D2406FA}"/>
                </a:ext>
              </a:extLst>
            </p:cNvPr>
            <p:cNvSpPr txBox="1"/>
            <p:nvPr/>
          </p:nvSpPr>
          <p:spPr>
            <a:xfrm>
              <a:off x="8348333" y="1017590"/>
              <a:ext cx="10102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theoretical</a:t>
              </a:r>
              <a:br>
                <a:rPr lang="en-US" sz="1400" dirty="0"/>
              </a:br>
              <a:r>
                <a:rPr lang="en-US" sz="1400" dirty="0"/>
                <a:t>response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F3FD39D-1C0C-1B40-8D9A-77439432BEF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748" y="1372904"/>
              <a:ext cx="500284" cy="28600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589A1DD-CE31-494E-A64F-D9C2EBDFF714}"/>
                  </a:ext>
                </a:extLst>
              </p:cNvPr>
              <p:cNvSpPr txBox="1"/>
              <p:nvPr/>
            </p:nvSpPr>
            <p:spPr>
              <a:xfrm>
                <a:off x="1376060" y="5387655"/>
                <a:ext cx="5078423" cy="75551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𝒅𝑩𝒎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𝟏𝟎</m:t>
                      </m:r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sub>
                          </m:sSub>
                        </m:fName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𝑾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𝒓𝒆𝒇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with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𝑚𝑊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589A1DD-CE31-494E-A64F-D9C2EBDFF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060" y="5387655"/>
                <a:ext cx="5078423" cy="7555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8" name="Table 47">
                <a:extLst>
                  <a:ext uri="{FF2B5EF4-FFF2-40B4-BE49-F238E27FC236}">
                    <a16:creationId xmlns:a16="http://schemas.microsoft.com/office/drawing/2014/main" id="{E6736E2F-5317-AC47-9AD3-139C91780A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5256402"/>
                  </p:ext>
                </p:extLst>
              </p:nvPr>
            </p:nvGraphicFramePr>
            <p:xfrm>
              <a:off x="6674836" y="4521154"/>
              <a:ext cx="3796346" cy="1920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72486">
                      <a:extLst>
                        <a:ext uri="{9D8B030D-6E8A-4147-A177-3AD203B41FA5}">
                          <a16:colId xmlns:a16="http://schemas.microsoft.com/office/drawing/2014/main" val="1828481046"/>
                        </a:ext>
                      </a:extLst>
                    </a:gridCol>
                    <a:gridCol w="939396">
                      <a:extLst>
                        <a:ext uri="{9D8B030D-6E8A-4147-A177-3AD203B41FA5}">
                          <a16:colId xmlns:a16="http://schemas.microsoft.com/office/drawing/2014/main" val="1252473745"/>
                        </a:ext>
                      </a:extLst>
                    </a:gridCol>
                    <a:gridCol w="1884464">
                      <a:extLst>
                        <a:ext uri="{9D8B030D-6E8A-4147-A177-3AD203B41FA5}">
                          <a16:colId xmlns:a16="http://schemas.microsoft.com/office/drawing/2014/main" val="3203905234"/>
                        </a:ext>
                      </a:extLst>
                    </a:gridCol>
                  </a:tblGrid>
                  <a:tr h="2047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  [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𝒅𝑩𝒎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baseline="0" smtClean="0"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  <m:r>
                                  <a:rPr lang="en-US" sz="1200" b="1" i="1" baseline="0" smtClean="0">
                                    <a:latin typeface="Cambria Math" panose="02040503050406030204" pitchFamily="18" charset="0"/>
                                  </a:rPr>
                                  <m:t>  [</m:t>
                                </m:r>
                                <m:r>
                                  <a:rPr lang="en-US" sz="1200" b="1" i="1" baseline="0" smtClean="0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US" sz="1200" b="1" i="1" baseline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2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1" i="1" baseline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sz="1200" b="1" i="1" baseline="0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  <m:r>
                                <a:rPr lang="en-US" sz="1200" b="1" i="1" baseline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200" b="1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1" i="1" baseline="0" smtClean="0">
                                      <a:latin typeface="Cambria Math" panose="02040503050406030204" pitchFamily="18" charset="0"/>
                                    </a:rPr>
                                    <m:t>𝑹𝑴𝑺</m:t>
                                  </m:r>
                                </m:e>
                              </m:d>
                            </m:oMath>
                          </a14:m>
                          <a:r>
                            <a:rPr lang="en-US" sz="1200" baseline="0" dirty="0"/>
                            <a:t> (for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i="1" baseline="0" smtClean="0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  <m:r>
                                <a:rPr lang="en-US" sz="1200" b="1" i="1" baseline="0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200" b="1" i="1" baseline="0" smtClean="0">
                                  <a:latin typeface="Cambria Math" panose="02040503050406030204" pitchFamily="18" charset="0"/>
                                </a:rPr>
                                <m:t>𝟓𝟎</m:t>
                              </m:r>
                              <m:r>
                                <a:rPr lang="en-US" sz="1200" b="1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200" b="1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𝛀</m:t>
                              </m:r>
                            </m:oMath>
                          </a14:m>
                          <a:r>
                            <a:rPr lang="en-US" sz="1200" baseline="0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8938532"/>
                      </a:ext>
                    </a:extLst>
                  </a:tr>
                  <a:tr h="2047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 30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 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7.07 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3523331"/>
                      </a:ext>
                    </a:extLst>
                  </a:tr>
                  <a:tr h="2047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100 </a:t>
                          </a:r>
                          <a:r>
                            <a:rPr lang="en-US" sz="1200" dirty="0" err="1"/>
                            <a:t>mW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2.24 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773016"/>
                      </a:ext>
                    </a:extLst>
                  </a:tr>
                  <a:tr h="2047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1.0 </a:t>
                          </a:r>
                          <a:r>
                            <a:rPr lang="en-US" sz="1200" b="1" dirty="0" err="1"/>
                            <a:t>mW</a:t>
                          </a:r>
                          <a:endParaRPr 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224 mV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7081562"/>
                      </a:ext>
                    </a:extLst>
                  </a:tr>
                  <a:tr h="2047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-20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10 </a:t>
                          </a:r>
                          <a:r>
                            <a:rPr lang="en-US" sz="1200" dirty="0" err="1"/>
                            <a:t>μW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22.4 mV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5624596"/>
                      </a:ext>
                    </a:extLst>
                  </a:tr>
                  <a:tr h="2047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-120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1.0 </a:t>
                          </a:r>
                          <a:r>
                            <a:rPr lang="en-US" sz="1200" dirty="0" err="1"/>
                            <a:t>fW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224 </a:t>
                          </a:r>
                          <a:r>
                            <a:rPr lang="en-US" sz="1200" dirty="0" err="1"/>
                            <a:t>nV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8757443"/>
                      </a:ext>
                    </a:extLst>
                  </a:tr>
                  <a:tr h="2047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- 174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4.0e-21 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0.446 </a:t>
                          </a:r>
                          <a:r>
                            <a:rPr lang="en-US" sz="1200" dirty="0" err="1">
                              <a:solidFill>
                                <a:srgbClr val="FF0000"/>
                              </a:solidFill>
                            </a:rPr>
                            <a:t>nV</a:t>
                          </a:r>
                          <a:endParaRPr lang="en-US" sz="12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01419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8" name="Table 47">
                <a:extLst>
                  <a:ext uri="{FF2B5EF4-FFF2-40B4-BE49-F238E27FC236}">
                    <a16:creationId xmlns:a16="http://schemas.microsoft.com/office/drawing/2014/main" id="{E6736E2F-5317-AC47-9AD3-139C91780A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5256402"/>
                  </p:ext>
                </p:extLst>
              </p:nvPr>
            </p:nvGraphicFramePr>
            <p:xfrm>
              <a:off x="6674836" y="4521154"/>
              <a:ext cx="3796346" cy="1920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72486">
                      <a:extLst>
                        <a:ext uri="{9D8B030D-6E8A-4147-A177-3AD203B41FA5}">
                          <a16:colId xmlns:a16="http://schemas.microsoft.com/office/drawing/2014/main" val="1828481046"/>
                        </a:ext>
                      </a:extLst>
                    </a:gridCol>
                    <a:gridCol w="939396">
                      <a:extLst>
                        <a:ext uri="{9D8B030D-6E8A-4147-A177-3AD203B41FA5}">
                          <a16:colId xmlns:a16="http://schemas.microsoft.com/office/drawing/2014/main" val="1252473745"/>
                        </a:ext>
                      </a:extLst>
                    </a:gridCol>
                    <a:gridCol w="1884464">
                      <a:extLst>
                        <a:ext uri="{9D8B030D-6E8A-4147-A177-3AD203B41FA5}">
                          <a16:colId xmlns:a16="http://schemas.microsoft.com/office/drawing/2014/main" val="3203905234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11"/>
                          <a:stretch>
                            <a:fillRect l="-1299" r="-292208" b="-6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11"/>
                          <a:stretch>
                            <a:fillRect l="-105405" r="-204054" b="-6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11"/>
                          <a:stretch>
                            <a:fillRect l="-102013" r="-1342" b="-6136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893853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 30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 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7.07 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352333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100 </a:t>
                          </a:r>
                          <a:r>
                            <a:rPr lang="en-US" sz="1200" dirty="0" err="1"/>
                            <a:t>mW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2.24 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77301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1.0 </a:t>
                          </a:r>
                          <a:r>
                            <a:rPr lang="en-US" sz="1200" b="1" dirty="0" err="1"/>
                            <a:t>mW</a:t>
                          </a:r>
                          <a:endParaRPr 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224 mV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708156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-20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10 </a:t>
                          </a:r>
                          <a:r>
                            <a:rPr lang="en-US" sz="1200" dirty="0" err="1"/>
                            <a:t>μW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22.4 mV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562459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-120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1.0 </a:t>
                          </a:r>
                          <a:r>
                            <a:rPr lang="en-US" sz="1200" dirty="0" err="1"/>
                            <a:t>fW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224 </a:t>
                          </a:r>
                          <a:r>
                            <a:rPr lang="en-US" sz="1200" dirty="0" err="1"/>
                            <a:t>nV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875744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- 174 dBm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4.0e-21 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0.446 </a:t>
                          </a:r>
                          <a:r>
                            <a:rPr lang="en-US" sz="1200" dirty="0" err="1">
                              <a:solidFill>
                                <a:srgbClr val="FF0000"/>
                              </a:solidFill>
                            </a:rPr>
                            <a:t>nV</a:t>
                          </a:r>
                          <a:endParaRPr lang="en-US" sz="12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014194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49" name="Group 48">
            <a:extLst>
              <a:ext uri="{FF2B5EF4-FFF2-40B4-BE49-F238E27FC236}">
                <a16:creationId xmlns:a16="http://schemas.microsoft.com/office/drawing/2014/main" id="{2299FAA0-8E38-6143-977C-6D1183D8EB20}"/>
              </a:ext>
            </a:extLst>
          </p:cNvPr>
          <p:cNvGrpSpPr/>
          <p:nvPr/>
        </p:nvGrpSpPr>
        <p:grpSpPr>
          <a:xfrm>
            <a:off x="10239462" y="5481274"/>
            <a:ext cx="1932176" cy="829263"/>
            <a:chOff x="5833104" y="5962553"/>
            <a:chExt cx="1853638" cy="829263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81B8FB4F-21D2-2445-9D10-F5D0CFEAF7D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833104" y="6542202"/>
              <a:ext cx="352216" cy="249614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triangle" w="lg" len="lg"/>
              <a:tailEnd type="none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A38EA83-EDD3-104C-BFD8-0B3C971F72CD}"/>
                </a:ext>
              </a:extLst>
            </p:cNvPr>
            <p:cNvSpPr txBox="1"/>
            <p:nvPr/>
          </p:nvSpPr>
          <p:spPr>
            <a:xfrm>
              <a:off x="6110670" y="5962553"/>
              <a:ext cx="15760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solidFill>
                    <a:srgbClr val="FF0000"/>
                  </a:solidFill>
                </a:rPr>
                <a:t>Noise power in a </a:t>
              </a:r>
              <a:br>
                <a:rPr lang="en-US" sz="1200" dirty="0">
                  <a:solidFill>
                    <a:srgbClr val="FF0000"/>
                  </a:solidFill>
                </a:rPr>
              </a:br>
              <a:r>
                <a:rPr lang="en-US" sz="1200" dirty="0">
                  <a:solidFill>
                    <a:srgbClr val="FF0000"/>
                  </a:solidFill>
                </a:rPr>
                <a:t>bandwidth </a:t>
              </a:r>
              <a:r>
                <a:rPr lang="en-US" sz="1200" i="1" dirty="0">
                  <a:solidFill>
                    <a:srgbClr val="FF0000"/>
                  </a:solidFill>
                </a:rPr>
                <a:t>B = 1 Hz</a:t>
              </a:r>
              <a:br>
                <a:rPr lang="en-US" sz="1200" dirty="0">
                  <a:solidFill>
                    <a:srgbClr val="FF0000"/>
                  </a:solidFill>
                </a:rPr>
              </a:br>
              <a:r>
                <a:rPr lang="en-US" sz="1200" dirty="0">
                  <a:solidFill>
                    <a:srgbClr val="FF0000"/>
                  </a:solidFill>
                </a:rPr>
                <a:t>at room temperature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09D6FF3-426F-5F43-A876-19F48D2E5742}"/>
              </a:ext>
            </a:extLst>
          </p:cNvPr>
          <p:cNvGrpSpPr/>
          <p:nvPr/>
        </p:nvGrpSpPr>
        <p:grpSpPr>
          <a:xfrm>
            <a:off x="6586613" y="1665814"/>
            <a:ext cx="5259962" cy="2777491"/>
            <a:chOff x="6586613" y="1665814"/>
            <a:chExt cx="5259962" cy="277749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E4EDD17-0375-2D4D-BEC2-4DE87DCFAC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33474" y="1926252"/>
              <a:ext cx="792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5620F6B-F423-6243-800A-466E16A16E7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532449" y="1665814"/>
              <a:ext cx="0" cy="2520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76CEE02-3E5C-984F-84C1-AD9B6C90B0B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57474" y="2029880"/>
              <a:ext cx="2268000" cy="2942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BD9E0BD-1F81-FB4A-AE3C-76BA5B52FE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61899" y="1674252"/>
              <a:ext cx="0" cy="252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AAC3233-892B-124D-9941-DFC5D7900F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64916" y="2029880"/>
              <a:ext cx="0" cy="252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4FFBD44-35D8-E249-A2C4-18BEB372EAD0}"/>
                    </a:ext>
                  </a:extLst>
                </p:cNvPr>
                <p:cNvSpPr txBox="1"/>
                <p:nvPr/>
              </p:nvSpPr>
              <p:spPr>
                <a:xfrm>
                  <a:off x="8231341" y="1795576"/>
                  <a:ext cx="50654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𝒅𝑩</m:t>
                        </m:r>
                      </m:oMath>
                    </m:oMathPara>
                  </a14:m>
                  <a:endParaRPr lang="en-US" sz="16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4FFBD44-35D8-E249-A2C4-18BEB372EA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1341" y="1795576"/>
                  <a:ext cx="506549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10000" t="-5000" r="-10000" b="-4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C61FEF2-B874-2941-8733-4464F24A71B7}"/>
                    </a:ext>
                  </a:extLst>
                </p:cNvPr>
                <p:cNvSpPr txBox="1"/>
                <p:nvPr/>
              </p:nvSpPr>
              <p:spPr>
                <a:xfrm>
                  <a:off x="9879370" y="2426228"/>
                  <a:ext cx="196720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𝒅𝑩</m:t>
                      </m:r>
                    </m:oMath>
                  </a14:m>
                  <a:r>
                    <a:rPr lang="en-US" sz="1600" b="1" dirty="0">
                      <a:solidFill>
                        <a:srgbClr val="0000FF"/>
                      </a:solidFill>
                    </a:rPr>
                    <a:t> compression</a:t>
                  </a:r>
                  <a:br>
                    <a:rPr lang="en-US" sz="1600" b="1" dirty="0">
                      <a:solidFill>
                        <a:srgbClr val="0000FF"/>
                      </a:solidFill>
                    </a:rPr>
                  </a:br>
                  <a:r>
                    <a:rPr lang="en-US" sz="1600" b="1" dirty="0">
                      <a:solidFill>
                        <a:srgbClr val="0000FF"/>
                      </a:solidFill>
                    </a:rPr>
                    <a:t>point,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𝒅𝑩</m:t>
                          </m:r>
                        </m:sub>
                      </m:sSub>
                    </m:oMath>
                  </a14:m>
                  <a:endParaRPr lang="en-US" sz="16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C61FEF2-B874-2941-8733-4464F24A71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79370" y="2426228"/>
                  <a:ext cx="1967205" cy="584775"/>
                </a:xfrm>
                <a:prstGeom prst="rect">
                  <a:avLst/>
                </a:prstGeom>
                <a:blipFill>
                  <a:blip r:embed="rId13"/>
                  <a:stretch>
                    <a:fillRect l="-1935" t="-4255" r="-1290"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E6A9C5E-CF18-2E4C-8467-14A67A5A736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588202" y="2070859"/>
              <a:ext cx="384872" cy="406032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89F2A75-9D2F-EA42-8A8C-CCCF6DA2F2AF}"/>
                    </a:ext>
                  </a:extLst>
                </p:cNvPr>
                <p:cNvSpPr txBox="1"/>
                <p:nvPr/>
              </p:nvSpPr>
              <p:spPr>
                <a:xfrm>
                  <a:off x="6586613" y="1889128"/>
                  <a:ext cx="652935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𝑶𝑷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𝒅𝑩</m:t>
                            </m:r>
                          </m:sub>
                        </m:sSub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89F2A75-9D2F-EA42-8A8C-CCCF6DA2F2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6613" y="1889128"/>
                  <a:ext cx="652935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5660" r="-1887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E7CECC1-ACF9-B94A-AD35-8A32A770EE45}"/>
                    </a:ext>
                  </a:extLst>
                </p:cNvPr>
                <p:cNvSpPr txBox="1"/>
                <p:nvPr/>
              </p:nvSpPr>
              <p:spPr>
                <a:xfrm>
                  <a:off x="9378144" y="4197084"/>
                  <a:ext cx="59202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𝑰𝑷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𝒅𝑩</m:t>
                            </m:r>
                          </m:sub>
                        </m:sSub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E7CECC1-ACF9-B94A-AD35-8A32A770EE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78144" y="4197084"/>
                  <a:ext cx="592021" cy="246221"/>
                </a:xfrm>
                <a:prstGeom prst="rect">
                  <a:avLst/>
                </a:prstGeom>
                <a:blipFill>
                  <a:blip r:embed="rId15"/>
                  <a:stretch>
                    <a:fillRect l="-8333" r="-2083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4806178-798A-DD42-8FBA-03EB7854AC9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497841" y="1998859"/>
              <a:ext cx="72000" cy="72000"/>
            </a:xfrm>
            <a:prstGeom prst="ellipse">
              <a:avLst/>
            </a:prstGeom>
            <a:solidFill>
              <a:srgbClr val="0000FF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32A90C2-2A1F-9A4C-9A37-E699EB5DCF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497841" y="1885364"/>
              <a:ext cx="72000" cy="72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4B6CB57-992F-093B-188D-3007D307F73C}"/>
              </a:ext>
            </a:extLst>
          </p:cNvPr>
          <p:cNvSpPr/>
          <p:nvPr/>
        </p:nvSpPr>
        <p:spPr bwMode="auto">
          <a:xfrm>
            <a:off x="4655891" y="6232562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889-891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93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47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8FE76-D555-A942-9612-83D28A0B0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Amplifiers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48CC0-0E4C-4840-AE9D-DE31B754C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" y="999499"/>
            <a:ext cx="11751929" cy="1098257"/>
          </a:xfrm>
        </p:spPr>
        <p:txBody>
          <a:bodyPr/>
          <a:lstStyle/>
          <a:p>
            <a:r>
              <a:rPr lang="en-US" dirty="0"/>
              <a:t>Non-linear behavior: Intermodulation and the </a:t>
            </a:r>
            <a:r>
              <a:rPr lang="en-US" dirty="0">
                <a:solidFill>
                  <a:srgbClr val="FF0000"/>
                </a:solidFill>
              </a:rPr>
              <a:t>3</a:t>
            </a:r>
            <a:r>
              <a:rPr lang="en-US" baseline="30000" dirty="0">
                <a:solidFill>
                  <a:srgbClr val="FF0000"/>
                </a:solidFill>
              </a:rPr>
              <a:t>rd</a:t>
            </a:r>
            <a:r>
              <a:rPr lang="en-US" dirty="0">
                <a:solidFill>
                  <a:srgbClr val="FF0000"/>
                </a:solidFill>
              </a:rPr>
              <a:t>-order intercept (TOI) point</a:t>
            </a:r>
          </a:p>
          <a:p>
            <a:pPr lvl="1"/>
            <a:r>
              <a:rPr lang="en-US" dirty="0"/>
              <a:t>At higher power levels amplifiers produce non-linearities, known as intermodulation (IM) products</a:t>
            </a:r>
          </a:p>
          <a:p>
            <a:pPr lvl="2"/>
            <a:r>
              <a:rPr lang="en-US" dirty="0"/>
              <a:t>This happens well before saturation, the amplifier may still be in the “linear” region 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AC0FED8-8F41-8245-8263-D94F669A3E9E}"/>
              </a:ext>
            </a:extLst>
          </p:cNvPr>
          <p:cNvCxnSpPr>
            <a:cxnSpLocks/>
          </p:cNvCxnSpPr>
          <p:nvPr/>
        </p:nvCxnSpPr>
        <p:spPr bwMode="auto">
          <a:xfrm flipV="1">
            <a:off x="1108158" y="3599472"/>
            <a:ext cx="3636000" cy="294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lg" len="lg"/>
          </a:ln>
          <a:effectLst/>
        </p:spPr>
      </p:cxnSp>
      <p:sp>
        <p:nvSpPr>
          <p:cNvPr id="6" name="Arc 5">
            <a:extLst>
              <a:ext uri="{FF2B5EF4-FFF2-40B4-BE49-F238E27FC236}">
                <a16:creationId xmlns:a16="http://schemas.microsoft.com/office/drawing/2014/main" id="{19DDC7DD-C482-4C40-9CC5-2C7FF269D885}"/>
              </a:ext>
            </a:extLst>
          </p:cNvPr>
          <p:cNvSpPr/>
          <p:nvPr/>
        </p:nvSpPr>
        <p:spPr bwMode="auto">
          <a:xfrm>
            <a:off x="2414368" y="3614113"/>
            <a:ext cx="3600000" cy="3600000"/>
          </a:xfrm>
          <a:prstGeom prst="arc">
            <a:avLst>
              <a:gd name="adj1" fmla="val 13487419"/>
              <a:gd name="adj2" fmla="val 16203302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1EC9DF6-10E2-374A-8CEF-D3D4437E315B}"/>
              </a:ext>
            </a:extLst>
          </p:cNvPr>
          <p:cNvCxnSpPr/>
          <p:nvPr/>
        </p:nvCxnSpPr>
        <p:spPr bwMode="auto">
          <a:xfrm>
            <a:off x="1108598" y="5978771"/>
            <a:ext cx="3960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90CC3C2-F9C8-A046-B6CF-4B6EC7B97D53}"/>
              </a:ext>
            </a:extLst>
          </p:cNvPr>
          <p:cNvCxnSpPr>
            <a:cxnSpLocks/>
          </p:cNvCxnSpPr>
          <p:nvPr/>
        </p:nvCxnSpPr>
        <p:spPr bwMode="auto">
          <a:xfrm flipV="1">
            <a:off x="1110409" y="2387099"/>
            <a:ext cx="0" cy="360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21DB01F-0281-5B48-A15E-586DA4DC6473}"/>
              </a:ext>
            </a:extLst>
          </p:cNvPr>
          <p:cNvCxnSpPr>
            <a:cxnSpLocks noChangeAspect="1"/>
          </p:cNvCxnSpPr>
          <p:nvPr/>
        </p:nvCxnSpPr>
        <p:spPr bwMode="auto">
          <a:xfrm flipV="1">
            <a:off x="1108762" y="4178772"/>
            <a:ext cx="1800000" cy="1800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FC2AE9E-1F18-4E4D-B082-CDFA45B88E11}"/>
              </a:ext>
            </a:extLst>
          </p:cNvPr>
          <p:cNvCxnSpPr>
            <a:cxnSpLocks noChangeAspect="1"/>
          </p:cNvCxnSpPr>
          <p:nvPr/>
        </p:nvCxnSpPr>
        <p:spPr bwMode="auto">
          <a:xfrm flipV="1">
            <a:off x="2900422" y="2747451"/>
            <a:ext cx="1440000" cy="1440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176055-708D-524C-A415-AB22F1B4E941}"/>
              </a:ext>
            </a:extLst>
          </p:cNvPr>
          <p:cNvCxnSpPr>
            <a:cxnSpLocks/>
          </p:cNvCxnSpPr>
          <p:nvPr/>
        </p:nvCxnSpPr>
        <p:spPr bwMode="auto">
          <a:xfrm>
            <a:off x="4214368" y="3614113"/>
            <a:ext cx="53889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359C200-7F93-B348-8498-80444B0A7B7B}"/>
              </a:ext>
            </a:extLst>
          </p:cNvPr>
          <p:cNvCxnSpPr>
            <a:cxnSpLocks/>
          </p:cNvCxnSpPr>
          <p:nvPr/>
        </p:nvCxnSpPr>
        <p:spPr bwMode="auto">
          <a:xfrm flipV="1">
            <a:off x="3389682" y="3465628"/>
            <a:ext cx="0" cy="25200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lg" len="lg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0058046-6154-FF44-B224-7C431AE012AE}"/>
              </a:ext>
            </a:extLst>
          </p:cNvPr>
          <p:cNvCxnSpPr>
            <a:cxnSpLocks/>
          </p:cNvCxnSpPr>
          <p:nvPr/>
        </p:nvCxnSpPr>
        <p:spPr bwMode="auto">
          <a:xfrm flipV="1">
            <a:off x="1121682" y="3817084"/>
            <a:ext cx="2268000" cy="294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lg" len="lg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91A951C-B466-314A-8C6C-05C89EB4953B}"/>
              </a:ext>
            </a:extLst>
          </p:cNvPr>
          <p:cNvCxnSpPr>
            <a:cxnSpLocks/>
          </p:cNvCxnSpPr>
          <p:nvPr/>
        </p:nvCxnSpPr>
        <p:spPr bwMode="auto">
          <a:xfrm>
            <a:off x="2594299" y="3697835"/>
            <a:ext cx="792000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lg" len="lg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D614465-0988-5D4D-B784-D7F548D2EDAF}"/>
              </a:ext>
            </a:extLst>
          </p:cNvPr>
          <p:cNvCxnSpPr>
            <a:cxnSpLocks/>
          </p:cNvCxnSpPr>
          <p:nvPr/>
        </p:nvCxnSpPr>
        <p:spPr bwMode="auto">
          <a:xfrm>
            <a:off x="2721608" y="3445198"/>
            <a:ext cx="0" cy="2520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4D8713C-E98B-DE41-85EB-BC30B825D534}"/>
              </a:ext>
            </a:extLst>
          </p:cNvPr>
          <p:cNvCxnSpPr>
            <a:cxnSpLocks/>
          </p:cNvCxnSpPr>
          <p:nvPr/>
        </p:nvCxnSpPr>
        <p:spPr bwMode="auto">
          <a:xfrm>
            <a:off x="2721608" y="3814047"/>
            <a:ext cx="0" cy="2520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5FECDD1A-FE4C-CD48-B4DC-BA61A52FE421}"/>
              </a:ext>
            </a:extLst>
          </p:cNvPr>
          <p:cNvSpPr>
            <a:spLocks noChangeAspect="1"/>
          </p:cNvSpPr>
          <p:nvPr/>
        </p:nvSpPr>
        <p:spPr bwMode="auto">
          <a:xfrm>
            <a:off x="3355238" y="3778047"/>
            <a:ext cx="72000" cy="72000"/>
          </a:xfrm>
          <a:prstGeom prst="ellipse">
            <a:avLst/>
          </a:prstGeom>
          <a:solidFill>
            <a:srgbClr val="0000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BC282DD-5D1B-4840-8DD0-551A696B74BD}"/>
              </a:ext>
            </a:extLst>
          </p:cNvPr>
          <p:cNvSpPr>
            <a:spLocks noChangeAspect="1"/>
          </p:cNvSpPr>
          <p:nvPr/>
        </p:nvSpPr>
        <p:spPr bwMode="auto">
          <a:xfrm>
            <a:off x="3352592" y="3661198"/>
            <a:ext cx="72000" cy="72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753E979-2C8E-CA4D-8CF9-98CEBFBE2429}"/>
                  </a:ext>
                </a:extLst>
              </p:cNvPr>
              <p:cNvSpPr txBox="1"/>
              <p:nvPr/>
            </p:nvSpPr>
            <p:spPr>
              <a:xfrm>
                <a:off x="2141054" y="3586396"/>
                <a:ext cx="47519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𝑑𝐵</m:t>
                      </m:r>
                    </m:oMath>
                  </m:oMathPara>
                </a14:m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753E979-2C8E-CA4D-8CF9-98CEBFBE24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1054" y="3586396"/>
                <a:ext cx="475195" cy="246221"/>
              </a:xfrm>
              <a:prstGeom prst="rect">
                <a:avLst/>
              </a:prstGeom>
              <a:blipFill>
                <a:blip r:embed="rId2"/>
                <a:stretch>
                  <a:fillRect l="-7895" t="-5000" r="-7895" b="-4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B68A87B-62E0-4141-9440-9EF0EA087F38}"/>
                  </a:ext>
                </a:extLst>
              </p:cNvPr>
              <p:cNvSpPr txBox="1"/>
              <p:nvPr/>
            </p:nvSpPr>
            <p:spPr>
              <a:xfrm rot="18900922">
                <a:off x="1321369" y="4664554"/>
                <a:ext cx="158569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linear response</a:t>
                </a:r>
              </a:p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s</a:t>
                </a:r>
                <a:r>
                  <a:rPr lang="en-US" sz="1600" b="0" dirty="0">
                    <a:solidFill>
                      <a:srgbClr val="C00000"/>
                    </a:solidFill>
                  </a:rPr>
                  <a:t>lope: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 [</m:t>
                    </m:r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𝑑𝐵</m:t>
                    </m:r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B68A87B-62E0-4141-9440-9EF0EA087F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900922">
                <a:off x="1321369" y="4664554"/>
                <a:ext cx="1585690" cy="584775"/>
              </a:xfrm>
              <a:prstGeom prst="rect">
                <a:avLst/>
              </a:prstGeom>
              <a:blipFill>
                <a:blip r:embed="rId3"/>
                <a:stretch>
                  <a:fillRect l="-1626" t="-1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88044C-DA21-1E4A-8BDA-7CB8AE13348C}"/>
                  </a:ext>
                </a:extLst>
              </p:cNvPr>
              <p:cNvSpPr txBox="1"/>
              <p:nvPr/>
            </p:nvSpPr>
            <p:spPr>
              <a:xfrm>
                <a:off x="4123800" y="4196818"/>
                <a:ext cx="182203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compression</a:t>
                </a:r>
                <a:br>
                  <a:rPr lang="en-US" sz="1600" dirty="0">
                    <a:solidFill>
                      <a:srgbClr val="0000FF"/>
                    </a:solidFill>
                  </a:rPr>
                </a:br>
                <a:r>
                  <a:rPr lang="en-US" sz="1600" dirty="0">
                    <a:solidFill>
                      <a:srgbClr val="0000FF"/>
                    </a:solidFill>
                  </a:rPr>
                  <a:t>point,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𝑑𝐵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88044C-DA21-1E4A-8BDA-7CB8AE133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3800" y="4196818"/>
                <a:ext cx="1822037" cy="584775"/>
              </a:xfrm>
              <a:prstGeom prst="rect">
                <a:avLst/>
              </a:prstGeom>
              <a:blipFill>
                <a:blip r:embed="rId4"/>
                <a:stretch>
                  <a:fillRect l="-1379" t="-2128" r="-690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223C3D2-AFE7-6A4F-B26D-4E4C30705BF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38290" y="3856963"/>
            <a:ext cx="747353" cy="428679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BDA4AC7-6421-9D42-970E-27FAF4E2D6CE}"/>
                  </a:ext>
                </a:extLst>
              </p:cNvPr>
              <p:cNvSpPr txBox="1"/>
              <p:nvPr/>
            </p:nvSpPr>
            <p:spPr>
              <a:xfrm>
                <a:off x="1121778" y="2084825"/>
                <a:ext cx="73436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400" dirty="0"/>
                  <a:t>output</a:t>
                </a:r>
                <a:br>
                  <a:rPr lang="en-US" sz="1400" dirty="0"/>
                </a:br>
                <a:r>
                  <a:rPr lang="en-US" sz="1400" dirty="0"/>
                  <a:t>power</a:t>
                </a:r>
                <a:br>
                  <a:rPr lang="en-US" sz="1400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𝑑𝐵𝑚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BDA4AC7-6421-9D42-970E-27FAF4E2D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778" y="2084825"/>
                <a:ext cx="734368" cy="738664"/>
              </a:xfrm>
              <a:prstGeom prst="rect">
                <a:avLst/>
              </a:prstGeom>
              <a:blipFill>
                <a:blip r:embed="rId5"/>
                <a:stretch>
                  <a:fillRect l="-3448" t="-1695"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03292E8-BCDE-364E-90B2-1E576BB68A19}"/>
                  </a:ext>
                </a:extLst>
              </p:cNvPr>
              <p:cNvSpPr txBox="1"/>
              <p:nvPr/>
            </p:nvSpPr>
            <p:spPr>
              <a:xfrm>
                <a:off x="4328032" y="5221372"/>
                <a:ext cx="73436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400" dirty="0"/>
                  <a:t>input</a:t>
                </a:r>
                <a:br>
                  <a:rPr lang="en-US" sz="1400" dirty="0"/>
                </a:br>
                <a:r>
                  <a:rPr lang="en-US" sz="1400" dirty="0"/>
                  <a:t>power</a:t>
                </a:r>
                <a:br>
                  <a:rPr lang="en-US" sz="1400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𝑑𝐵𝑚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03292E8-BCDE-364E-90B2-1E576BB68A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8032" y="5221372"/>
                <a:ext cx="734368" cy="738664"/>
              </a:xfrm>
              <a:prstGeom prst="rect">
                <a:avLst/>
              </a:prstGeom>
              <a:blipFill>
                <a:blip r:embed="rId6"/>
                <a:stretch>
                  <a:fillRect l="-1695" t="-1695"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4D5E81B-DE3F-2948-AFB5-605F8AD8833F}"/>
                  </a:ext>
                </a:extLst>
              </p:cNvPr>
              <p:cNvSpPr txBox="1"/>
              <p:nvPr/>
            </p:nvSpPr>
            <p:spPr>
              <a:xfrm>
                <a:off x="507866" y="3668497"/>
                <a:ext cx="59330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𝑂𝑃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𝑑𝐵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4D5E81B-DE3F-2948-AFB5-605F8AD883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66" y="3668497"/>
                <a:ext cx="593303" cy="246221"/>
              </a:xfrm>
              <a:prstGeom prst="rect">
                <a:avLst/>
              </a:prstGeom>
              <a:blipFill>
                <a:blip r:embed="rId7"/>
                <a:stretch>
                  <a:fillRect l="-6250" r="-2083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88EF341-0621-A644-9D57-05FC69A9D9F2}"/>
                  </a:ext>
                </a:extLst>
              </p:cNvPr>
              <p:cNvSpPr txBox="1"/>
              <p:nvPr/>
            </p:nvSpPr>
            <p:spPr>
              <a:xfrm>
                <a:off x="3120104" y="5987099"/>
                <a:ext cx="53239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𝑑𝐵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88EF341-0621-A644-9D57-05FC69A9D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0104" y="5987099"/>
                <a:ext cx="532390" cy="246221"/>
              </a:xfrm>
              <a:prstGeom prst="rect">
                <a:avLst/>
              </a:prstGeom>
              <a:blipFill>
                <a:blip r:embed="rId8"/>
                <a:stretch>
                  <a:fillRect l="-6977" r="-2326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D4AA74F2-5A07-0F4F-842E-B6F02964873F}"/>
              </a:ext>
            </a:extLst>
          </p:cNvPr>
          <p:cNvSpPr txBox="1"/>
          <p:nvPr/>
        </p:nvSpPr>
        <p:spPr>
          <a:xfrm>
            <a:off x="1335470" y="4005462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linear</a:t>
            </a:r>
            <a:br>
              <a:rPr lang="en-US" sz="1600" dirty="0">
                <a:solidFill>
                  <a:srgbClr val="C00000"/>
                </a:solidFill>
              </a:rPr>
            </a:br>
            <a:r>
              <a:rPr lang="en-US" sz="1600" dirty="0">
                <a:solidFill>
                  <a:srgbClr val="C00000"/>
                </a:solidFill>
              </a:rPr>
              <a:t>region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0C0AB7-F568-4743-A343-4F1E86A74470}"/>
              </a:ext>
            </a:extLst>
          </p:cNvPr>
          <p:cNvSpPr txBox="1"/>
          <p:nvPr/>
        </p:nvSpPr>
        <p:spPr>
          <a:xfrm>
            <a:off x="4284794" y="2836317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compression</a:t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</a:rPr>
              <a:t>region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6A5437-8499-7C4D-9895-8E2435015F02}"/>
              </a:ext>
            </a:extLst>
          </p:cNvPr>
          <p:cNvSpPr txBox="1"/>
          <p:nvPr/>
        </p:nvSpPr>
        <p:spPr>
          <a:xfrm>
            <a:off x="4258613" y="3634323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actual response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0FB443-FA76-8E44-9BD5-A6CE61F6D0E3}"/>
              </a:ext>
            </a:extLst>
          </p:cNvPr>
          <p:cNvSpPr txBox="1"/>
          <p:nvPr/>
        </p:nvSpPr>
        <p:spPr>
          <a:xfrm>
            <a:off x="2760553" y="2222807"/>
            <a:ext cx="1010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theoretical</a:t>
            </a:r>
            <a:br>
              <a:rPr lang="en-US" sz="1400" dirty="0"/>
            </a:br>
            <a:r>
              <a:rPr lang="en-US" sz="1400" dirty="0"/>
              <a:t>response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AF7E938-78F7-5E49-AEAB-A9FDD69D9C56}"/>
              </a:ext>
            </a:extLst>
          </p:cNvPr>
          <p:cNvCxnSpPr>
            <a:cxnSpLocks/>
          </p:cNvCxnSpPr>
          <p:nvPr/>
        </p:nvCxnSpPr>
        <p:spPr bwMode="auto">
          <a:xfrm>
            <a:off x="3633288" y="2532146"/>
            <a:ext cx="506726" cy="355497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ED27C97-5569-C14B-AFD1-44C1F09464B7}"/>
              </a:ext>
            </a:extLst>
          </p:cNvPr>
          <p:cNvSpPr txBox="1"/>
          <p:nvPr/>
        </p:nvSpPr>
        <p:spPr>
          <a:xfrm>
            <a:off x="1099182" y="3349834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saturation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030A04C-4C59-FC48-B751-0E6FE28E1B41}"/>
              </a:ext>
            </a:extLst>
          </p:cNvPr>
          <p:cNvGrpSpPr/>
          <p:nvPr/>
        </p:nvGrpSpPr>
        <p:grpSpPr>
          <a:xfrm>
            <a:off x="488870" y="2654203"/>
            <a:ext cx="4255288" cy="3585738"/>
            <a:chOff x="488870" y="2654203"/>
            <a:chExt cx="4255288" cy="3585738"/>
          </a:xfrm>
        </p:grpSpPr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B0F36FDC-1A0A-1746-AF47-AB6929DCCA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10158" y="3631003"/>
              <a:ext cx="900000" cy="900000"/>
            </a:xfrm>
            <a:prstGeom prst="arc">
              <a:avLst>
                <a:gd name="adj1" fmla="val 11885996"/>
                <a:gd name="adj2" fmla="val 16203302"/>
              </a:avLst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B002D77-C270-8243-9B4B-7A815A94D00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60158" y="3631003"/>
              <a:ext cx="6840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D7CBA843-967D-5747-AE6C-DF65BA439D63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2949288" y="3933628"/>
              <a:ext cx="684000" cy="205200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97E63DD-0AE2-1C4A-A802-0D244785E5FC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3616651" y="2892352"/>
              <a:ext cx="360000" cy="108000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7B8469C-EB7F-464D-BF0A-F8A07ABF07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56448" y="3023555"/>
              <a:ext cx="4279" cy="296207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DF5DF88-3884-914A-8026-D82DF097F8B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08598" y="3239770"/>
              <a:ext cx="2736000" cy="2942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8B6E1C6-70C7-8448-A0F9-174ED0B2D93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24426" y="3206850"/>
              <a:ext cx="72000" cy="72000"/>
            </a:xfrm>
            <a:prstGeom prst="ellipse">
              <a:avLst/>
            </a:prstGeom>
            <a:solidFill>
              <a:srgbClr val="008000"/>
            </a:solidFill>
            <a:ln w="127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2DC28C67-0636-F34B-9DAE-00A37BD5DC44}"/>
                    </a:ext>
                  </a:extLst>
                </p:cNvPr>
                <p:cNvSpPr txBox="1"/>
                <p:nvPr/>
              </p:nvSpPr>
              <p:spPr>
                <a:xfrm>
                  <a:off x="1817490" y="2654203"/>
                  <a:ext cx="194155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rgbClr val="008000"/>
                      </a:solidFill>
                    </a:rPr>
                    <a:t>3</a:t>
                  </a:r>
                  <a:r>
                    <a:rPr lang="en-US" sz="1600" b="1" baseline="30000" dirty="0">
                      <a:solidFill>
                        <a:srgbClr val="008000"/>
                      </a:solidFill>
                    </a:rPr>
                    <a:t>rd</a:t>
                  </a:r>
                  <a:r>
                    <a:rPr lang="en-US" sz="1600" b="1" dirty="0">
                      <a:solidFill>
                        <a:srgbClr val="008000"/>
                      </a:solidFill>
                    </a:rPr>
                    <a:t> order intercept</a:t>
                  </a:r>
                  <a:br>
                    <a:rPr lang="en-US" sz="1600" b="1" dirty="0">
                      <a:solidFill>
                        <a:srgbClr val="008000"/>
                      </a:solidFill>
                    </a:rPr>
                  </a:br>
                  <a:r>
                    <a:rPr lang="en-US" sz="1600" b="1" dirty="0">
                      <a:solidFill>
                        <a:srgbClr val="008000"/>
                      </a:solidFill>
                    </a:rPr>
                    <a:t>point (TOI), </a:t>
                  </a:r>
                  <a14:m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𝑰𝑷</m:t>
                      </m:r>
                      <m:r>
                        <a:rPr lang="en-US" sz="16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a14:m>
                  <a:endParaRPr lang="en-US" sz="1600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2DC28C67-0636-F34B-9DAE-00A37BD5DC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7490" y="2654203"/>
                  <a:ext cx="1941557" cy="584775"/>
                </a:xfrm>
                <a:prstGeom prst="rect">
                  <a:avLst/>
                </a:prstGeom>
                <a:blipFill>
                  <a:blip r:embed="rId9"/>
                  <a:stretch>
                    <a:fillRect l="-1948" t="-2128" r="-649" b="-148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91EDCF53-4335-B04E-88AF-7C975350C6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49740" y="3017208"/>
              <a:ext cx="359050" cy="173944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2509129D-D01A-6D46-841F-6590E235A05F}"/>
                    </a:ext>
                  </a:extLst>
                </p:cNvPr>
                <p:cNvSpPr txBox="1"/>
                <p:nvPr/>
              </p:nvSpPr>
              <p:spPr>
                <a:xfrm rot="17340000">
                  <a:off x="2195693" y="4708229"/>
                  <a:ext cx="2143536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>
                      <a:solidFill>
                        <a:srgbClr val="008000"/>
                      </a:solidFill>
                    </a:rPr>
                    <a:t>3</a:t>
                  </a:r>
                  <a:r>
                    <a:rPr lang="en-US" sz="1600" baseline="30000" dirty="0">
                      <a:solidFill>
                        <a:srgbClr val="008000"/>
                      </a:solidFill>
                    </a:rPr>
                    <a:t>rd</a:t>
                  </a:r>
                  <a:r>
                    <a:rPr lang="en-US" sz="1600" dirty="0">
                      <a:solidFill>
                        <a:srgbClr val="008000"/>
                      </a:solidFill>
                    </a:rPr>
                    <a:t> order IM response</a:t>
                  </a:r>
                </a:p>
                <a:p>
                  <a:pPr algn="ctr"/>
                  <a:r>
                    <a:rPr lang="en-US" sz="1600" dirty="0">
                      <a:solidFill>
                        <a:srgbClr val="008000"/>
                      </a:solidFill>
                    </a:rPr>
                    <a:t>s</a:t>
                  </a:r>
                  <a:r>
                    <a:rPr lang="en-US" sz="1600" b="0" dirty="0">
                      <a:solidFill>
                        <a:srgbClr val="008000"/>
                      </a:solidFill>
                    </a:rPr>
                    <a:t>lope: </a:t>
                  </a:r>
                  <a14:m>
                    <m:oMath xmlns:m="http://schemas.openxmlformats.org/officeDocument/2006/math">
                      <m:r>
                        <a:rPr lang="en-US" sz="1600" b="0" i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  [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𝑑𝐵</m:t>
                      </m:r>
                      <m:r>
                        <a:rPr lang="en-US" sz="16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endParaRPr lang="en-US" sz="16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2509129D-D01A-6D46-841F-6590E235A0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7340000">
                  <a:off x="2195693" y="4708229"/>
                  <a:ext cx="2143536" cy="584775"/>
                </a:xfrm>
                <a:prstGeom prst="rect">
                  <a:avLst/>
                </a:prstGeom>
                <a:blipFill>
                  <a:blip r:embed="rId10"/>
                  <a:stretch>
                    <a:fillRect l="-1000" t="-11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054E3E57-2B00-D140-BBA7-79D5C2BB63EC}"/>
                    </a:ext>
                  </a:extLst>
                </p:cNvPr>
                <p:cNvSpPr txBox="1"/>
                <p:nvPr/>
              </p:nvSpPr>
              <p:spPr>
                <a:xfrm>
                  <a:off x="488870" y="3103613"/>
                  <a:ext cx="56265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𝑶𝑰𝑷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oMath>
                    </m:oMathPara>
                  </a14:m>
                  <a:endParaRPr lang="en-US" sz="1600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054E3E57-2B00-D140-BBA7-79D5C2BB63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8870" y="3103613"/>
                  <a:ext cx="562654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6667" r="-6667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37C5637A-851E-9640-8C17-EB2EF0D7E744}"/>
                    </a:ext>
                  </a:extLst>
                </p:cNvPr>
                <p:cNvSpPr txBox="1"/>
                <p:nvPr/>
              </p:nvSpPr>
              <p:spPr>
                <a:xfrm>
                  <a:off x="3651714" y="5993720"/>
                  <a:ext cx="50174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𝑰𝑰𝑷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oMath>
                    </m:oMathPara>
                  </a14:m>
                  <a:endParaRPr lang="en-US" sz="1600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37C5637A-851E-9640-8C17-EB2EF0D7E7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1714" y="5993720"/>
                  <a:ext cx="501740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7500" r="-10000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45729EB-9B99-5246-8928-11A15DA853A4}"/>
              </a:ext>
            </a:extLst>
          </p:cNvPr>
          <p:cNvGrpSpPr/>
          <p:nvPr/>
        </p:nvGrpSpPr>
        <p:grpSpPr>
          <a:xfrm>
            <a:off x="6052131" y="2040535"/>
            <a:ext cx="5588068" cy="4159116"/>
            <a:chOff x="6052131" y="2040535"/>
            <a:chExt cx="5588068" cy="415911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570B2D9-2D40-E24D-B494-E24627C04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297336" y="2378405"/>
              <a:ext cx="5081864" cy="382124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DAD9C88F-0D32-6E4B-9AD3-AF29B2A9663A}"/>
                    </a:ext>
                  </a:extLst>
                </p:cNvPr>
                <p:cNvSpPr txBox="1"/>
                <p:nvPr/>
              </p:nvSpPr>
              <p:spPr>
                <a:xfrm>
                  <a:off x="6764294" y="3157225"/>
                  <a:ext cx="1150187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=995 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𝑀𝐻𝑧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DAD9C88F-0D32-6E4B-9AD3-AF29B2A966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4294" y="3157225"/>
                  <a:ext cx="1150187" cy="215444"/>
                </a:xfrm>
                <a:prstGeom prst="rect">
                  <a:avLst/>
                </a:prstGeom>
                <a:blipFill>
                  <a:blip r:embed="rId14"/>
                  <a:stretch>
                    <a:fillRect l="-4348" r="-2174" b="-4444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A8B8124-4A62-A744-BFC8-B13675A21F9B}"/>
                    </a:ext>
                  </a:extLst>
                </p:cNvPr>
                <p:cNvSpPr txBox="1"/>
                <p:nvPr/>
              </p:nvSpPr>
              <p:spPr>
                <a:xfrm>
                  <a:off x="9102687" y="3171128"/>
                  <a:ext cx="127182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=1005 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𝑀𝐻𝑧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A8B8124-4A62-A744-BFC8-B13675A21F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02687" y="3171128"/>
                  <a:ext cx="1271823" cy="215444"/>
                </a:xfrm>
                <a:prstGeom prst="rect">
                  <a:avLst/>
                </a:prstGeom>
                <a:blipFill>
                  <a:blip r:embed="rId15"/>
                  <a:stretch>
                    <a:fillRect l="-3960" r="-1980" b="-4444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7835B6D0-8F19-7D48-ADDB-D136522A1A3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01035" y="3278850"/>
              <a:ext cx="360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5D563F2E-9A02-604E-9BF9-7A79280AA59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745945" y="3278850"/>
              <a:ext cx="360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530E5CE7-E28D-D847-BBE9-9FD2F512AD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14380" y="3991003"/>
              <a:ext cx="180000" cy="180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43CFEC43-9F44-8347-9D26-B1DBDB82F61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114326" y="4005461"/>
              <a:ext cx="180000" cy="180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9E228D8D-478F-9147-8D87-8940433B9445}"/>
                    </a:ext>
                  </a:extLst>
                </p:cNvPr>
                <p:cNvSpPr txBox="1"/>
                <p:nvPr/>
              </p:nvSpPr>
              <p:spPr>
                <a:xfrm>
                  <a:off x="8988456" y="3778047"/>
                  <a:ext cx="150028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𝑟𝑑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=1015 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𝑀𝐻𝑧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9E228D8D-478F-9147-8D87-8940433B94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8456" y="3778047"/>
                  <a:ext cx="1500283" cy="215444"/>
                </a:xfrm>
                <a:prstGeom prst="rect">
                  <a:avLst/>
                </a:prstGeom>
                <a:blipFill>
                  <a:blip r:embed="rId16"/>
                  <a:stretch>
                    <a:fillRect l="-3333" t="-5556" r="-1667" b="-3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2C76282-0711-714C-9790-886CE769F4EB}"/>
                    </a:ext>
                  </a:extLst>
                </p:cNvPr>
                <p:cNvSpPr txBox="1"/>
                <p:nvPr/>
              </p:nvSpPr>
              <p:spPr>
                <a:xfrm>
                  <a:off x="6667480" y="3802254"/>
                  <a:ext cx="137845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𝑟𝑑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=985 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𝑀𝐻𝑧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2C76282-0711-714C-9790-886CE769F4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7480" y="3802254"/>
                  <a:ext cx="1378454" cy="215444"/>
                </a:xfrm>
                <a:prstGeom prst="rect">
                  <a:avLst/>
                </a:prstGeom>
                <a:blipFill>
                  <a:blip r:embed="rId17"/>
                  <a:stretch>
                    <a:fillRect l="-4587" t="-5556" r="-1835" b="-3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AF6A32-AFD8-3A43-9080-91806E7C6932}"/>
                </a:ext>
              </a:extLst>
            </p:cNvPr>
            <p:cNvSpPr/>
            <p:nvPr/>
          </p:nvSpPr>
          <p:spPr bwMode="auto">
            <a:xfrm>
              <a:off x="8899566" y="5310845"/>
              <a:ext cx="1075340" cy="279859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FAE72CB-7EB3-A246-9E17-34D50AE7BE5D}"/>
                </a:ext>
              </a:extLst>
            </p:cNvPr>
            <p:cNvSpPr txBox="1"/>
            <p:nvPr/>
          </p:nvSpPr>
          <p:spPr>
            <a:xfrm>
              <a:off x="6052131" y="2040535"/>
              <a:ext cx="5588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automatic TOI measurement on a spectrum analyzer</a:t>
              </a:r>
            </a:p>
          </p:txBody>
        </p:sp>
      </p:grp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397A2CB-E6E3-61AE-68C4-A7A76962BE36}"/>
              </a:ext>
            </a:extLst>
          </p:cNvPr>
          <p:cNvSpPr/>
          <p:nvPr/>
        </p:nvSpPr>
        <p:spPr bwMode="auto">
          <a:xfrm>
            <a:off x="4655891" y="6232562"/>
            <a:ext cx="20116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II.2.8.4.2.2,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891/892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36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1E1BD-05D8-8844-B0B6-E58BA3F11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Amplifiers 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E2ACCF-1BAA-8748-A765-48643893A8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8002" y="1049664"/>
                <a:ext cx="5491916" cy="35057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/>
                  <a:t> compression point and TOI</a:t>
                </a:r>
              </a:p>
              <a:p>
                <a:pPr lvl="1"/>
                <a:r>
                  <a:rPr lang="en-US" dirty="0"/>
                  <a:t>Based on extrapolation of the ideal (theoretical)  gain response</a:t>
                </a:r>
              </a:p>
              <a:p>
                <a:pPr lvl="1"/>
                <a:r>
                  <a:rPr lang="en-US" dirty="0"/>
                  <a:t>3</a:t>
                </a:r>
                <a:r>
                  <a:rPr lang="en-US" baseline="30000" dirty="0"/>
                  <a:t>rd</a:t>
                </a:r>
                <a:r>
                  <a:rPr lang="en-US" dirty="0"/>
                  <a:t> order IM measurement utilizes </a:t>
                </a:r>
                <a:br>
                  <a:rPr lang="en-US" dirty="0"/>
                </a:br>
                <a:r>
                  <a:rPr lang="en-US" dirty="0"/>
                  <a:t>a two-tone excitation</a:t>
                </a:r>
              </a:p>
              <a:p>
                <a:pPr lvl="2"/>
                <a:r>
                  <a:rPr lang="en-US" dirty="0"/>
                  <a:t>Same level, slightly different frequencies</a:t>
                </a:r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pPr lvl="2"/>
                <a:r>
                  <a:rPr lang="en-US" dirty="0"/>
                  <a:t>3</a:t>
                </a:r>
                <a:r>
                  <a:rPr lang="en-US" baseline="30000" dirty="0"/>
                  <a:t>rd</a:t>
                </a:r>
                <a:r>
                  <a:rPr lang="en-US" dirty="0"/>
                  <a:t> order intermodulation </a:t>
                </a:r>
                <a:br>
                  <a:rPr lang="en-US" dirty="0"/>
                </a:br>
                <a:r>
                  <a:rPr lang="en-US" dirty="0"/>
                  <a:t>products: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E2ACCF-1BAA-8748-A765-48643893A8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8002" y="1049664"/>
                <a:ext cx="5491916" cy="3505763"/>
              </a:xfrm>
              <a:blipFill>
                <a:blip r:embed="rId2"/>
                <a:stretch>
                  <a:fillRect l="-1386" t="-1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94CE180-F2B3-624A-AEA4-EB02036328C2}"/>
                  </a:ext>
                </a:extLst>
              </p:cNvPr>
              <p:cNvSpPr txBox="1"/>
              <p:nvPr/>
            </p:nvSpPr>
            <p:spPr>
              <a:xfrm>
                <a:off x="1349559" y="2976369"/>
                <a:ext cx="3654077" cy="5247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94CE180-F2B3-624A-AEA4-EB02036328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9559" y="2976369"/>
                <a:ext cx="3654077" cy="524759"/>
              </a:xfrm>
              <a:prstGeom prst="rect">
                <a:avLst/>
              </a:prstGeom>
              <a:blipFill>
                <a:blip r:embed="rId3"/>
                <a:stretch>
                  <a:fillRect t="-4762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DA2D72-D5D4-A14A-9B11-C5BB1013FFFE}"/>
                  </a:ext>
                </a:extLst>
              </p:cNvPr>
              <p:cNvSpPr txBox="1"/>
              <p:nvPr/>
            </p:nvSpPr>
            <p:spPr>
              <a:xfrm>
                <a:off x="1349559" y="4821008"/>
                <a:ext cx="2230482" cy="5247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DA2D72-D5D4-A14A-9B11-C5BB1013F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9559" y="4821008"/>
                <a:ext cx="2230482" cy="524759"/>
              </a:xfrm>
              <a:prstGeom prst="rect">
                <a:avLst/>
              </a:prstGeom>
              <a:blipFill>
                <a:blip r:embed="rId4"/>
                <a:stretch>
                  <a:fillRect l="-3409" t="-4762" r="-2841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2EF080-F08D-D045-9136-D2AD217963F6}"/>
                  </a:ext>
                </a:extLst>
              </p:cNvPr>
              <p:cNvSpPr txBox="1"/>
              <p:nvPr/>
            </p:nvSpPr>
            <p:spPr>
              <a:xfrm>
                <a:off x="1346075" y="4194775"/>
                <a:ext cx="2260940" cy="5247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2EF080-F08D-D045-9136-D2AD21796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075" y="4194775"/>
                <a:ext cx="2260940" cy="524759"/>
              </a:xfrm>
              <a:prstGeom prst="rect">
                <a:avLst/>
              </a:prstGeom>
              <a:blipFill>
                <a:blip r:embed="rId5"/>
                <a:stretch>
                  <a:fillRect l="-3352" t="-4762" r="-2235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65114B30-91E1-3A44-9C6A-F7F9943A5C5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776389" y="1105497"/>
                <a:ext cx="5913130" cy="526148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lvl="1"/>
                <a:r>
                  <a:rPr lang="en-US" kern="0" dirty="0"/>
                  <a:t>Assume a sinusoidal input signal</a:t>
                </a:r>
              </a:p>
              <a:p>
                <a:pPr lvl="1"/>
                <a:endParaRPr lang="en-US" kern="0" dirty="0"/>
              </a:p>
              <a:p>
                <a:pPr lvl="1"/>
                <a:r>
                  <a:rPr lang="en-US" kern="0" dirty="0"/>
                  <a:t>and the amplifier with a non-linear, odd transfer symmetry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</a:rPr>
                      <m:t>𝑶</m:t>
                    </m:r>
                    <m:d>
                      <m:d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kern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 kern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kern="0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i="1" kern="0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e>
                    </m:d>
                    <m:r>
                      <a:rPr lang="en-US" i="1" kern="0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i="1" kern="0" smtClean="0">
                        <a:latin typeface="Cambria Math" panose="02040503050406030204" pitchFamily="18" charset="0"/>
                      </a:rPr>
                      <m:t>𝑶</m:t>
                    </m:r>
                    <m:d>
                      <m:d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kern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kern="0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i="1" kern="0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e>
                    </m:d>
                    <m:r>
                      <a:rPr lang="en-US" i="1" kern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kern="0" dirty="0"/>
              </a:p>
              <a:p>
                <a:pPr lvl="1"/>
                <a:endParaRPr lang="en-US" kern="0" dirty="0"/>
              </a:p>
              <a:p>
                <a:pPr lvl="2"/>
                <a:endParaRPr lang="en-US" kern="0" dirty="0"/>
              </a:p>
              <a:p>
                <a:pPr lvl="2"/>
                <a:r>
                  <a:rPr lang="en-US" kern="0" dirty="0"/>
                  <a:t>applying the </a:t>
                </a:r>
                <a:r>
                  <a:rPr lang="en-US" i="1" kern="0" dirty="0"/>
                  <a:t>Tailor</a:t>
                </a:r>
                <a:r>
                  <a:rPr lang="en-US" kern="0" dirty="0"/>
                  <a:t> expansion approximation:</a:t>
                </a:r>
              </a:p>
              <a:p>
                <a:pPr lvl="3"/>
                <a:endParaRPr lang="en-US" kern="0" dirty="0"/>
              </a:p>
              <a:p>
                <a:pPr lvl="3"/>
                <a:endParaRPr lang="en-US" kern="0" dirty="0"/>
              </a:p>
              <a:p>
                <a:pPr lvl="1"/>
                <a:r>
                  <a:rPr lang="en-US" kern="0" dirty="0"/>
                  <a:t>The 3</a:t>
                </a:r>
                <a:r>
                  <a:rPr lang="en-US" kern="0" baseline="30000" dirty="0"/>
                  <a:t>rd</a:t>
                </a:r>
                <a:r>
                  <a:rPr lang="en-US" kern="0" dirty="0"/>
                  <a:t> order intercept point (TOI) follows as:</a:t>
                </a:r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r>
                  <a:rPr lang="en-US" kern="0" dirty="0"/>
                  <a:t>And the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kern="0" dirty="0"/>
                  <a:t> compression point as:</a:t>
                </a:r>
              </a:p>
              <a:p>
                <a:pPr lvl="2"/>
                <a:endParaRPr lang="en-US" kern="0" dirty="0"/>
              </a:p>
              <a:p>
                <a:pPr lvl="3"/>
                <a:endParaRPr lang="en-US" kern="0" dirty="0"/>
              </a:p>
              <a:p>
                <a:pPr lvl="4"/>
                <a:endParaRPr lang="en-US" kern="0" dirty="0"/>
              </a:p>
              <a:p>
                <a:pPr lvl="2"/>
                <a:r>
                  <a:rPr lang="en-US" kern="0" dirty="0"/>
                  <a:t>The TOI is a factor ~10 above the P1dB </a:t>
                </a:r>
              </a:p>
              <a:p>
                <a:pPr lvl="1"/>
                <a:endParaRPr lang="en-US" kern="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65114B30-91E1-3A44-9C6A-F7F9943A5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6389" y="1105497"/>
                <a:ext cx="5913130" cy="5261486"/>
              </a:xfrm>
              <a:prstGeom prst="rect">
                <a:avLst/>
              </a:prstGeom>
              <a:blipFill>
                <a:blip r:embed="rId6"/>
                <a:stretch>
                  <a:fillRect t="-481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6" name="Group 55">
            <a:extLst>
              <a:ext uri="{FF2B5EF4-FFF2-40B4-BE49-F238E27FC236}">
                <a16:creationId xmlns:a16="http://schemas.microsoft.com/office/drawing/2014/main" id="{6B888631-DBAC-2E48-885C-7EF021076AEF}"/>
              </a:ext>
            </a:extLst>
          </p:cNvPr>
          <p:cNvGrpSpPr/>
          <p:nvPr/>
        </p:nvGrpSpPr>
        <p:grpSpPr>
          <a:xfrm>
            <a:off x="4087122" y="3794933"/>
            <a:ext cx="2019283" cy="2052150"/>
            <a:chOff x="2140285" y="4208971"/>
            <a:chExt cx="2019283" cy="205215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E031823-2BA7-2D44-8B2D-A0CFEFAA5BF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40285" y="5108971"/>
              <a:ext cx="164172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128F2DE-35C0-664B-98C4-D92915EE29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62005" y="4208971"/>
              <a:ext cx="0" cy="205215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C53F6E1-0576-9E4E-A1B6-25113BF4623E}"/>
                </a:ext>
              </a:extLst>
            </p:cNvPr>
            <p:cNvSpPr/>
            <p:nvPr/>
          </p:nvSpPr>
          <p:spPr bwMode="auto">
            <a:xfrm>
              <a:off x="2413000" y="4395526"/>
              <a:ext cx="1266825" cy="1431925"/>
            </a:xfrm>
            <a:custGeom>
              <a:avLst/>
              <a:gdLst>
                <a:gd name="connsiteX0" fmla="*/ 0 w 1266825"/>
                <a:gd name="connsiteY0" fmla="*/ 1455812 h 1473079"/>
                <a:gd name="connsiteX1" fmla="*/ 346075 w 1266825"/>
                <a:gd name="connsiteY1" fmla="*/ 1379612 h 1473079"/>
                <a:gd name="connsiteX2" fmla="*/ 650875 w 1266825"/>
                <a:gd name="connsiteY2" fmla="*/ 735087 h 1473079"/>
                <a:gd name="connsiteX3" fmla="*/ 955675 w 1266825"/>
                <a:gd name="connsiteY3" fmla="*/ 87387 h 1473079"/>
                <a:gd name="connsiteX4" fmla="*/ 1266825 w 1266825"/>
                <a:gd name="connsiteY4" fmla="*/ 23887 h 1473079"/>
                <a:gd name="connsiteX0" fmla="*/ 0 w 1266825"/>
                <a:gd name="connsiteY0" fmla="*/ 1455812 h 1458356"/>
                <a:gd name="connsiteX1" fmla="*/ 390525 w 1266825"/>
                <a:gd name="connsiteY1" fmla="*/ 1233562 h 1458356"/>
                <a:gd name="connsiteX2" fmla="*/ 650875 w 1266825"/>
                <a:gd name="connsiteY2" fmla="*/ 735087 h 1458356"/>
                <a:gd name="connsiteX3" fmla="*/ 955675 w 1266825"/>
                <a:gd name="connsiteY3" fmla="*/ 87387 h 1458356"/>
                <a:gd name="connsiteX4" fmla="*/ 1266825 w 1266825"/>
                <a:gd name="connsiteY4" fmla="*/ 23887 h 1458356"/>
                <a:gd name="connsiteX0" fmla="*/ 0 w 1266825"/>
                <a:gd name="connsiteY0" fmla="*/ 1436128 h 1438672"/>
                <a:gd name="connsiteX1" fmla="*/ 390525 w 1266825"/>
                <a:gd name="connsiteY1" fmla="*/ 1213878 h 1438672"/>
                <a:gd name="connsiteX2" fmla="*/ 650875 w 1266825"/>
                <a:gd name="connsiteY2" fmla="*/ 715403 h 1438672"/>
                <a:gd name="connsiteX3" fmla="*/ 908050 w 1266825"/>
                <a:gd name="connsiteY3" fmla="*/ 207403 h 1438672"/>
                <a:gd name="connsiteX4" fmla="*/ 1266825 w 1266825"/>
                <a:gd name="connsiteY4" fmla="*/ 4203 h 1438672"/>
                <a:gd name="connsiteX0" fmla="*/ 0 w 1266825"/>
                <a:gd name="connsiteY0" fmla="*/ 1436128 h 1439373"/>
                <a:gd name="connsiteX1" fmla="*/ 396875 w 1266825"/>
                <a:gd name="connsiteY1" fmla="*/ 1245628 h 1439373"/>
                <a:gd name="connsiteX2" fmla="*/ 650875 w 1266825"/>
                <a:gd name="connsiteY2" fmla="*/ 715403 h 1439373"/>
                <a:gd name="connsiteX3" fmla="*/ 908050 w 1266825"/>
                <a:gd name="connsiteY3" fmla="*/ 207403 h 1439373"/>
                <a:gd name="connsiteX4" fmla="*/ 1266825 w 1266825"/>
                <a:gd name="connsiteY4" fmla="*/ 4203 h 1439373"/>
                <a:gd name="connsiteX0" fmla="*/ 0 w 1266825"/>
                <a:gd name="connsiteY0" fmla="*/ 1436128 h 1439373"/>
                <a:gd name="connsiteX1" fmla="*/ 396875 w 1266825"/>
                <a:gd name="connsiteY1" fmla="*/ 1245628 h 1439373"/>
                <a:gd name="connsiteX2" fmla="*/ 650875 w 1266825"/>
                <a:gd name="connsiteY2" fmla="*/ 715403 h 1439373"/>
                <a:gd name="connsiteX3" fmla="*/ 908050 w 1266825"/>
                <a:gd name="connsiteY3" fmla="*/ 207403 h 1439373"/>
                <a:gd name="connsiteX4" fmla="*/ 1266825 w 1266825"/>
                <a:gd name="connsiteY4" fmla="*/ 4203 h 1439373"/>
                <a:gd name="connsiteX0" fmla="*/ 0 w 1266825"/>
                <a:gd name="connsiteY0" fmla="*/ 1436128 h 1439373"/>
                <a:gd name="connsiteX1" fmla="*/ 396875 w 1266825"/>
                <a:gd name="connsiteY1" fmla="*/ 1245628 h 1439373"/>
                <a:gd name="connsiteX2" fmla="*/ 650875 w 1266825"/>
                <a:gd name="connsiteY2" fmla="*/ 715403 h 1439373"/>
                <a:gd name="connsiteX3" fmla="*/ 908050 w 1266825"/>
                <a:gd name="connsiteY3" fmla="*/ 207403 h 1439373"/>
                <a:gd name="connsiteX4" fmla="*/ 1266825 w 1266825"/>
                <a:gd name="connsiteY4" fmla="*/ 4203 h 1439373"/>
                <a:gd name="connsiteX0" fmla="*/ 0 w 1266825"/>
                <a:gd name="connsiteY0" fmla="*/ 1431925 h 1435170"/>
                <a:gd name="connsiteX1" fmla="*/ 396875 w 1266825"/>
                <a:gd name="connsiteY1" fmla="*/ 1241425 h 1435170"/>
                <a:gd name="connsiteX2" fmla="*/ 650875 w 1266825"/>
                <a:gd name="connsiteY2" fmla="*/ 711200 h 1435170"/>
                <a:gd name="connsiteX3" fmla="*/ 908050 w 1266825"/>
                <a:gd name="connsiteY3" fmla="*/ 203200 h 1435170"/>
                <a:gd name="connsiteX4" fmla="*/ 1266825 w 1266825"/>
                <a:gd name="connsiteY4" fmla="*/ 0 h 1435170"/>
                <a:gd name="connsiteX0" fmla="*/ 0 w 1266825"/>
                <a:gd name="connsiteY0" fmla="*/ 1431925 h 1431925"/>
                <a:gd name="connsiteX1" fmla="*/ 396875 w 1266825"/>
                <a:gd name="connsiteY1" fmla="*/ 1241425 h 1431925"/>
                <a:gd name="connsiteX2" fmla="*/ 650875 w 1266825"/>
                <a:gd name="connsiteY2" fmla="*/ 711200 h 1431925"/>
                <a:gd name="connsiteX3" fmla="*/ 908050 w 1266825"/>
                <a:gd name="connsiteY3" fmla="*/ 203200 h 1431925"/>
                <a:gd name="connsiteX4" fmla="*/ 1266825 w 1266825"/>
                <a:gd name="connsiteY4" fmla="*/ 0 h 143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825" h="1431925">
                  <a:moveTo>
                    <a:pt x="0" y="1431925"/>
                  </a:moveTo>
                  <a:cubicBezTo>
                    <a:pt x="115623" y="1431660"/>
                    <a:pt x="288396" y="1361546"/>
                    <a:pt x="396875" y="1241425"/>
                  </a:cubicBezTo>
                  <a:cubicBezTo>
                    <a:pt x="505354" y="1121304"/>
                    <a:pt x="573848" y="902074"/>
                    <a:pt x="650875" y="711200"/>
                  </a:cubicBezTo>
                  <a:cubicBezTo>
                    <a:pt x="724831" y="527936"/>
                    <a:pt x="805392" y="321733"/>
                    <a:pt x="908050" y="203200"/>
                  </a:cubicBezTo>
                  <a:cubicBezTo>
                    <a:pt x="1010708" y="84667"/>
                    <a:pt x="1143529" y="10583"/>
                    <a:pt x="1266825" y="0"/>
                  </a:cubicBezTo>
                </a:path>
              </a:pathLst>
            </a:cu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55A6BA0-3FB6-BF43-BE11-50D97FCD083D}"/>
                </a:ext>
              </a:extLst>
            </p:cNvPr>
            <p:cNvSpPr/>
            <p:nvPr/>
          </p:nvSpPr>
          <p:spPr bwMode="auto">
            <a:xfrm>
              <a:off x="2255579" y="4662880"/>
              <a:ext cx="540000" cy="900000"/>
            </a:xfrm>
            <a:custGeom>
              <a:avLst/>
              <a:gdLst>
                <a:gd name="connsiteX0" fmla="*/ 0 w 530225"/>
                <a:gd name="connsiteY0" fmla="*/ 438153 h 889003"/>
                <a:gd name="connsiteX1" fmla="*/ 165100 w 530225"/>
                <a:gd name="connsiteY1" fmla="*/ 3 h 889003"/>
                <a:gd name="connsiteX2" fmla="*/ 282575 w 530225"/>
                <a:gd name="connsiteY2" fmla="*/ 444503 h 889003"/>
                <a:gd name="connsiteX3" fmla="*/ 406400 w 530225"/>
                <a:gd name="connsiteY3" fmla="*/ 889003 h 889003"/>
                <a:gd name="connsiteX4" fmla="*/ 530225 w 530225"/>
                <a:gd name="connsiteY4" fmla="*/ 441328 h 889003"/>
                <a:gd name="connsiteX0" fmla="*/ 0 w 530225"/>
                <a:gd name="connsiteY0" fmla="*/ 438153 h 889003"/>
                <a:gd name="connsiteX1" fmla="*/ 165100 w 530225"/>
                <a:gd name="connsiteY1" fmla="*/ 3 h 889003"/>
                <a:gd name="connsiteX2" fmla="*/ 276225 w 530225"/>
                <a:gd name="connsiteY2" fmla="*/ 444503 h 889003"/>
                <a:gd name="connsiteX3" fmla="*/ 406400 w 530225"/>
                <a:gd name="connsiteY3" fmla="*/ 889003 h 889003"/>
                <a:gd name="connsiteX4" fmla="*/ 530225 w 530225"/>
                <a:gd name="connsiteY4" fmla="*/ 441328 h 889003"/>
                <a:gd name="connsiteX0" fmla="*/ 0 w 530225"/>
                <a:gd name="connsiteY0" fmla="*/ 438153 h 889003"/>
                <a:gd name="connsiteX1" fmla="*/ 165100 w 530225"/>
                <a:gd name="connsiteY1" fmla="*/ 3 h 889003"/>
                <a:gd name="connsiteX2" fmla="*/ 276225 w 530225"/>
                <a:gd name="connsiteY2" fmla="*/ 444503 h 889003"/>
                <a:gd name="connsiteX3" fmla="*/ 406400 w 530225"/>
                <a:gd name="connsiteY3" fmla="*/ 889003 h 889003"/>
                <a:gd name="connsiteX4" fmla="*/ 530225 w 530225"/>
                <a:gd name="connsiteY4" fmla="*/ 441328 h 889003"/>
                <a:gd name="connsiteX0" fmla="*/ 0 w 530225"/>
                <a:gd name="connsiteY0" fmla="*/ 438153 h 892178"/>
                <a:gd name="connsiteX1" fmla="*/ 165100 w 530225"/>
                <a:gd name="connsiteY1" fmla="*/ 3 h 892178"/>
                <a:gd name="connsiteX2" fmla="*/ 276225 w 530225"/>
                <a:gd name="connsiteY2" fmla="*/ 444503 h 892178"/>
                <a:gd name="connsiteX3" fmla="*/ 396875 w 530225"/>
                <a:gd name="connsiteY3" fmla="*/ 892178 h 892178"/>
                <a:gd name="connsiteX4" fmla="*/ 530225 w 530225"/>
                <a:gd name="connsiteY4" fmla="*/ 441328 h 892178"/>
                <a:gd name="connsiteX0" fmla="*/ 0 w 530225"/>
                <a:gd name="connsiteY0" fmla="*/ 438153 h 892178"/>
                <a:gd name="connsiteX1" fmla="*/ 146050 w 530225"/>
                <a:gd name="connsiteY1" fmla="*/ 3 h 892178"/>
                <a:gd name="connsiteX2" fmla="*/ 276225 w 530225"/>
                <a:gd name="connsiteY2" fmla="*/ 444503 h 892178"/>
                <a:gd name="connsiteX3" fmla="*/ 396875 w 530225"/>
                <a:gd name="connsiteY3" fmla="*/ 892178 h 892178"/>
                <a:gd name="connsiteX4" fmla="*/ 530225 w 530225"/>
                <a:gd name="connsiteY4" fmla="*/ 441328 h 89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0225" h="892178">
                  <a:moveTo>
                    <a:pt x="0" y="438153"/>
                  </a:moveTo>
                  <a:cubicBezTo>
                    <a:pt x="59002" y="218549"/>
                    <a:pt x="100013" y="-1055"/>
                    <a:pt x="146050" y="3"/>
                  </a:cubicBezTo>
                  <a:cubicBezTo>
                    <a:pt x="192087" y="1061"/>
                    <a:pt x="234421" y="295807"/>
                    <a:pt x="276225" y="444503"/>
                  </a:cubicBezTo>
                  <a:cubicBezTo>
                    <a:pt x="318029" y="593199"/>
                    <a:pt x="355600" y="892707"/>
                    <a:pt x="396875" y="892178"/>
                  </a:cubicBezTo>
                  <a:cubicBezTo>
                    <a:pt x="438150" y="891649"/>
                    <a:pt x="488950" y="664901"/>
                    <a:pt x="530225" y="441328"/>
                  </a:cubicBezTo>
                </a:path>
              </a:pathLst>
            </a:cu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08AFF3D-8DD4-C64A-929F-D693E6242BEC}"/>
                </a:ext>
              </a:extLst>
            </p:cNvPr>
            <p:cNvSpPr/>
            <p:nvPr/>
          </p:nvSpPr>
          <p:spPr bwMode="auto">
            <a:xfrm rot="5400000">
              <a:off x="2792926" y="5708411"/>
              <a:ext cx="540000" cy="395843"/>
            </a:xfrm>
            <a:custGeom>
              <a:avLst/>
              <a:gdLst>
                <a:gd name="connsiteX0" fmla="*/ 0 w 530225"/>
                <a:gd name="connsiteY0" fmla="*/ 438153 h 889003"/>
                <a:gd name="connsiteX1" fmla="*/ 165100 w 530225"/>
                <a:gd name="connsiteY1" fmla="*/ 3 h 889003"/>
                <a:gd name="connsiteX2" fmla="*/ 282575 w 530225"/>
                <a:gd name="connsiteY2" fmla="*/ 444503 h 889003"/>
                <a:gd name="connsiteX3" fmla="*/ 406400 w 530225"/>
                <a:gd name="connsiteY3" fmla="*/ 889003 h 889003"/>
                <a:gd name="connsiteX4" fmla="*/ 530225 w 530225"/>
                <a:gd name="connsiteY4" fmla="*/ 441328 h 889003"/>
                <a:gd name="connsiteX0" fmla="*/ 0 w 530225"/>
                <a:gd name="connsiteY0" fmla="*/ 438153 h 889003"/>
                <a:gd name="connsiteX1" fmla="*/ 165100 w 530225"/>
                <a:gd name="connsiteY1" fmla="*/ 3 h 889003"/>
                <a:gd name="connsiteX2" fmla="*/ 276225 w 530225"/>
                <a:gd name="connsiteY2" fmla="*/ 444503 h 889003"/>
                <a:gd name="connsiteX3" fmla="*/ 406400 w 530225"/>
                <a:gd name="connsiteY3" fmla="*/ 889003 h 889003"/>
                <a:gd name="connsiteX4" fmla="*/ 530225 w 530225"/>
                <a:gd name="connsiteY4" fmla="*/ 441328 h 889003"/>
                <a:gd name="connsiteX0" fmla="*/ 0 w 530225"/>
                <a:gd name="connsiteY0" fmla="*/ 438153 h 889003"/>
                <a:gd name="connsiteX1" fmla="*/ 165100 w 530225"/>
                <a:gd name="connsiteY1" fmla="*/ 3 h 889003"/>
                <a:gd name="connsiteX2" fmla="*/ 276225 w 530225"/>
                <a:gd name="connsiteY2" fmla="*/ 444503 h 889003"/>
                <a:gd name="connsiteX3" fmla="*/ 406400 w 530225"/>
                <a:gd name="connsiteY3" fmla="*/ 889003 h 889003"/>
                <a:gd name="connsiteX4" fmla="*/ 530225 w 530225"/>
                <a:gd name="connsiteY4" fmla="*/ 441328 h 889003"/>
                <a:gd name="connsiteX0" fmla="*/ 0 w 530225"/>
                <a:gd name="connsiteY0" fmla="*/ 438153 h 892178"/>
                <a:gd name="connsiteX1" fmla="*/ 165100 w 530225"/>
                <a:gd name="connsiteY1" fmla="*/ 3 h 892178"/>
                <a:gd name="connsiteX2" fmla="*/ 276225 w 530225"/>
                <a:gd name="connsiteY2" fmla="*/ 444503 h 892178"/>
                <a:gd name="connsiteX3" fmla="*/ 396875 w 530225"/>
                <a:gd name="connsiteY3" fmla="*/ 892178 h 892178"/>
                <a:gd name="connsiteX4" fmla="*/ 530225 w 530225"/>
                <a:gd name="connsiteY4" fmla="*/ 441328 h 892178"/>
                <a:gd name="connsiteX0" fmla="*/ 0 w 530225"/>
                <a:gd name="connsiteY0" fmla="*/ 438153 h 892178"/>
                <a:gd name="connsiteX1" fmla="*/ 146050 w 530225"/>
                <a:gd name="connsiteY1" fmla="*/ 3 h 892178"/>
                <a:gd name="connsiteX2" fmla="*/ 276225 w 530225"/>
                <a:gd name="connsiteY2" fmla="*/ 444503 h 892178"/>
                <a:gd name="connsiteX3" fmla="*/ 396875 w 530225"/>
                <a:gd name="connsiteY3" fmla="*/ 892178 h 892178"/>
                <a:gd name="connsiteX4" fmla="*/ 530225 w 530225"/>
                <a:gd name="connsiteY4" fmla="*/ 441328 h 89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0225" h="892178">
                  <a:moveTo>
                    <a:pt x="0" y="438153"/>
                  </a:moveTo>
                  <a:cubicBezTo>
                    <a:pt x="59002" y="218549"/>
                    <a:pt x="100013" y="-1055"/>
                    <a:pt x="146050" y="3"/>
                  </a:cubicBezTo>
                  <a:cubicBezTo>
                    <a:pt x="192087" y="1061"/>
                    <a:pt x="234421" y="295807"/>
                    <a:pt x="276225" y="444503"/>
                  </a:cubicBezTo>
                  <a:cubicBezTo>
                    <a:pt x="318029" y="593199"/>
                    <a:pt x="355600" y="892707"/>
                    <a:pt x="396875" y="892178"/>
                  </a:cubicBezTo>
                  <a:cubicBezTo>
                    <a:pt x="438150" y="891649"/>
                    <a:pt x="488950" y="664901"/>
                    <a:pt x="530225" y="441328"/>
                  </a:cubicBezTo>
                </a:path>
              </a:pathLst>
            </a:custGeom>
            <a:noFill/>
            <a:ln w="127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EFFEFD2-3E71-344D-BD38-C70D41351C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59770" y="5569752"/>
              <a:ext cx="20523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A9EF832-9824-E244-B759-D0D969206D88}"/>
                </a:ext>
              </a:extLst>
            </p:cNvPr>
            <p:cNvCxnSpPr>
              <a:cxnSpLocks/>
              <a:stCxn id="25" idx="1"/>
            </p:cNvCxnSpPr>
            <p:nvPr/>
          </p:nvCxnSpPr>
          <p:spPr bwMode="auto">
            <a:xfrm>
              <a:off x="2404322" y="4662883"/>
              <a:ext cx="86130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E1521FF-563B-CC48-95B0-C974264535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67320" y="4662880"/>
              <a:ext cx="0" cy="112219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E7C4F5B-ACA7-4E4E-BD86-4ABA719F5BB9}"/>
                </a:ext>
              </a:extLst>
            </p:cNvPr>
            <p:cNvCxnSpPr>
              <a:cxnSpLocks/>
              <a:endCxn id="30" idx="3"/>
            </p:cNvCxnSpPr>
            <p:nvPr/>
          </p:nvCxnSpPr>
          <p:spPr bwMode="auto">
            <a:xfrm>
              <a:off x="2865005" y="5553533"/>
              <a:ext cx="0" cy="4869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2B7D4889-046C-4347-A89D-4DBF092E50F0}"/>
                    </a:ext>
                  </a:extLst>
                </p:cNvPr>
                <p:cNvSpPr txBox="1"/>
                <p:nvPr/>
              </p:nvSpPr>
              <p:spPr>
                <a:xfrm>
                  <a:off x="3495992" y="5170024"/>
                  <a:ext cx="3297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2B7D4889-046C-4347-A89D-4DBF092E50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5992" y="5170024"/>
                  <a:ext cx="329706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7407" r="-3704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38A31FED-E0DB-2B42-A0FC-8CA078179EC9}"/>
                    </a:ext>
                  </a:extLst>
                </p:cNvPr>
                <p:cNvSpPr txBox="1"/>
                <p:nvPr/>
              </p:nvSpPr>
              <p:spPr>
                <a:xfrm>
                  <a:off x="2607272" y="4216793"/>
                  <a:ext cx="43217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38A31FED-E0DB-2B42-A0FC-8CA078179E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7272" y="4216793"/>
                  <a:ext cx="432170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5714" r="-2857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251701E2-A5EB-F545-93CB-AAB774F86818}"/>
                    </a:ext>
                  </a:extLst>
                </p:cNvPr>
                <p:cNvSpPr txBox="1"/>
                <p:nvPr/>
              </p:nvSpPr>
              <p:spPr>
                <a:xfrm>
                  <a:off x="3415838" y="4430087"/>
                  <a:ext cx="74373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251701E2-A5EB-F545-93CB-AAB774F868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15838" y="4430087"/>
                  <a:ext cx="743730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6780" r="-10169" b="-4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5C90AFB-49FA-1648-933B-824F3D424945}"/>
                  </a:ext>
                </a:extLst>
              </p:cNvPr>
              <p:cNvSpPr txBox="1"/>
              <p:nvPr/>
            </p:nvSpPr>
            <p:spPr>
              <a:xfrm>
                <a:off x="7591371" y="2392070"/>
                <a:ext cx="2787558" cy="2934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5C90AFB-49FA-1648-933B-824F3D424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371" y="2392070"/>
                <a:ext cx="2787558" cy="293414"/>
              </a:xfrm>
              <a:prstGeom prst="rect">
                <a:avLst/>
              </a:prstGeom>
              <a:blipFill>
                <a:blip r:embed="rId10"/>
                <a:stretch>
                  <a:fillRect l="-905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FE417DE-3FED-1044-9249-1E98E4CDC7EF}"/>
                  </a:ext>
                </a:extLst>
              </p:cNvPr>
              <p:cNvSpPr txBox="1"/>
              <p:nvPr/>
            </p:nvSpPr>
            <p:spPr>
              <a:xfrm>
                <a:off x="7104092" y="3273253"/>
                <a:ext cx="3156120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(3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FE417DE-3FED-1044-9249-1E98E4CDC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092" y="3273253"/>
                <a:ext cx="3156120" cy="461024"/>
              </a:xfrm>
              <a:prstGeom prst="rect">
                <a:avLst/>
              </a:prstGeom>
              <a:blipFill>
                <a:blip r:embed="rId11"/>
                <a:stretch>
                  <a:fillRect l="-402" t="-2632" r="-2008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11F3DB2-2B5E-D94E-86A1-9A4F401DF847}"/>
                  </a:ext>
                </a:extLst>
              </p:cNvPr>
              <p:cNvSpPr txBox="1"/>
              <p:nvPr/>
            </p:nvSpPr>
            <p:spPr>
              <a:xfrm>
                <a:off x="8089105" y="4206549"/>
                <a:ext cx="1186094" cy="5671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𝑇𝑂𝐼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11F3DB2-2B5E-D94E-86A1-9A4F401DF8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9105" y="4206549"/>
                <a:ext cx="1186094" cy="567143"/>
              </a:xfrm>
              <a:prstGeom prst="rect">
                <a:avLst/>
              </a:prstGeom>
              <a:blipFill>
                <a:blip r:embed="rId12"/>
                <a:stretch>
                  <a:fillRect l="-1053" t="-4444" r="-1053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BCA4E27-A508-8247-A3F3-167C4893829E}"/>
                  </a:ext>
                </a:extLst>
              </p:cNvPr>
              <p:cNvSpPr txBox="1"/>
              <p:nvPr/>
            </p:nvSpPr>
            <p:spPr>
              <a:xfrm>
                <a:off x="7209745" y="5162305"/>
                <a:ext cx="3938066" cy="6136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1/20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1/20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≅0.10875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BCA4E27-A508-8247-A3F3-167C48938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9745" y="5162305"/>
                <a:ext cx="3938066" cy="613694"/>
              </a:xfrm>
              <a:prstGeom prst="rect">
                <a:avLst/>
              </a:prstGeom>
              <a:blipFill>
                <a:blip r:embed="rId13"/>
                <a:stretch>
                  <a:fillRect l="-322"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51AA594-4FDC-DE45-B24A-4C062B94087F}"/>
                  </a:ext>
                </a:extLst>
              </p:cNvPr>
              <p:cNvSpPr txBox="1"/>
              <p:nvPr/>
            </p:nvSpPr>
            <p:spPr>
              <a:xfrm>
                <a:off x="8020628" y="1486762"/>
                <a:ext cx="175439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51AA594-4FDC-DE45-B24A-4C062B940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0628" y="1486762"/>
                <a:ext cx="1754391" cy="276999"/>
              </a:xfrm>
              <a:prstGeom prst="rect">
                <a:avLst/>
              </a:prstGeom>
              <a:blipFill>
                <a:blip r:embed="rId14"/>
                <a:stretch>
                  <a:fillRect l="-1439" t="-13636" r="-1439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1" name="Group 70">
            <a:extLst>
              <a:ext uri="{FF2B5EF4-FFF2-40B4-BE49-F238E27FC236}">
                <a16:creationId xmlns:a16="http://schemas.microsoft.com/office/drawing/2014/main" id="{92E9787E-9675-C94C-A5AC-97262EE19D10}"/>
              </a:ext>
            </a:extLst>
          </p:cNvPr>
          <p:cNvGrpSpPr/>
          <p:nvPr/>
        </p:nvGrpSpPr>
        <p:grpSpPr>
          <a:xfrm>
            <a:off x="7968136" y="2655353"/>
            <a:ext cx="637003" cy="368685"/>
            <a:chOff x="7968136" y="2655353"/>
            <a:chExt cx="637003" cy="36868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814FEF7-0273-6F44-A819-BCC68EB68473}"/>
                </a:ext>
              </a:extLst>
            </p:cNvPr>
            <p:cNvSpPr txBox="1"/>
            <p:nvPr/>
          </p:nvSpPr>
          <p:spPr>
            <a:xfrm>
              <a:off x="7968136" y="2685484"/>
              <a:ext cx="5709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gain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BFCF230-35C3-A94C-99CD-26EED2576FE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461139" y="2655353"/>
              <a:ext cx="144000" cy="144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92A60D6-0D9F-2A4A-A797-FCEE6E035673}"/>
              </a:ext>
            </a:extLst>
          </p:cNvPr>
          <p:cNvGrpSpPr/>
          <p:nvPr/>
        </p:nvGrpSpPr>
        <p:grpSpPr>
          <a:xfrm>
            <a:off x="9545482" y="2681881"/>
            <a:ext cx="2046005" cy="338554"/>
            <a:chOff x="9545482" y="2681881"/>
            <a:chExt cx="2046005" cy="338554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BBC1490-6FDE-B244-8F96-427A3C5CA3A3}"/>
                </a:ext>
              </a:extLst>
            </p:cNvPr>
            <p:cNvSpPr txBox="1"/>
            <p:nvPr/>
          </p:nvSpPr>
          <p:spPr>
            <a:xfrm>
              <a:off x="9643518" y="2681881"/>
              <a:ext cx="19479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3</a:t>
              </a:r>
              <a:r>
                <a:rPr lang="en-US" sz="1600" baseline="30000" dirty="0">
                  <a:solidFill>
                    <a:srgbClr val="FF0000"/>
                  </a:solidFill>
                </a:rPr>
                <a:t>rd</a:t>
              </a:r>
              <a:r>
                <a:rPr lang="en-US" sz="1600" dirty="0">
                  <a:solidFill>
                    <a:srgbClr val="FF0000"/>
                  </a:solidFill>
                </a:rPr>
                <a:t> order distortions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C06B977E-D765-FD4A-BE17-7A783F2E8BF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545482" y="2683771"/>
              <a:ext cx="144000" cy="144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E0B59A8-7C3D-FEC1-937B-AD6C9D04F483}"/>
              </a:ext>
            </a:extLst>
          </p:cNvPr>
          <p:cNvSpPr/>
          <p:nvPr/>
        </p:nvSpPr>
        <p:spPr bwMode="auto">
          <a:xfrm>
            <a:off x="4655891" y="6232562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II.2.8.4.2,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893/894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08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59" grpId="0"/>
      <p:bldP spid="62" grpId="0"/>
      <p:bldP spid="64" grpId="0"/>
      <p:bldP spid="65" grpId="0"/>
      <p:bldP spid="7" grpId="0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3F182-2AA8-A141-9108-CCD6384FE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RF Amplifiers </a:t>
            </a:r>
            <a:r>
              <a:rPr lang="en-US" dirty="0"/>
              <a:t>(5)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9EFC8-E6F8-994C-821C-683AC7D1B1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870" y="971080"/>
            <a:ext cx="5200641" cy="5223081"/>
          </a:xfrm>
        </p:spPr>
        <p:txBody>
          <a:bodyPr/>
          <a:lstStyle/>
          <a:p>
            <a:r>
              <a:rPr lang="en-US" dirty="0"/>
              <a:t>Other important figures of merit</a:t>
            </a:r>
          </a:p>
          <a:p>
            <a:pPr lvl="1"/>
            <a:r>
              <a:rPr lang="en-US" dirty="0"/>
              <a:t>For high-power amplifiers:</a:t>
            </a:r>
            <a:br>
              <a:rPr lang="en-US" dirty="0"/>
            </a:br>
            <a:r>
              <a:rPr lang="en-US" dirty="0"/>
              <a:t>The power amplifier </a:t>
            </a:r>
            <a:r>
              <a:rPr lang="en-US" dirty="0">
                <a:solidFill>
                  <a:srgbClr val="FF0000"/>
                </a:solidFill>
              </a:rPr>
              <a:t>efficiency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For low-noise amplifiers (LNA):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noise-figure</a:t>
            </a:r>
          </a:p>
          <a:p>
            <a:pPr lvl="2"/>
            <a:r>
              <a:rPr lang="en-US" dirty="0"/>
              <a:t>The noise-factor is defined as: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3"/>
            <a:r>
              <a:rPr lang="en-US" dirty="0"/>
              <a:t>added noise by the amplifier,</a:t>
            </a:r>
            <a:br>
              <a:rPr lang="en-US" dirty="0"/>
            </a:br>
            <a:r>
              <a:rPr lang="en-US" dirty="0"/>
              <a:t>and from the input</a:t>
            </a:r>
          </a:p>
          <a:p>
            <a:pPr lvl="2"/>
            <a:r>
              <a:rPr lang="en-US" dirty="0"/>
              <a:t>with: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1DAAE5D-A3F6-814D-9A50-08BCCF13AF10}"/>
                  </a:ext>
                </a:extLst>
              </p:cNvPr>
              <p:cNvSpPr txBox="1"/>
              <p:nvPr/>
            </p:nvSpPr>
            <p:spPr>
              <a:xfrm>
                <a:off x="1564210" y="1931205"/>
                <a:ext cx="1795683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𝑃𝐴𝐸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𝐴𝐶𝑤𝑎𝑙𝑙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1DAAE5D-A3F6-814D-9A50-08BCCF13AF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4210" y="1931205"/>
                <a:ext cx="1795683" cy="563872"/>
              </a:xfrm>
              <a:prstGeom prst="rect">
                <a:avLst/>
              </a:prstGeom>
              <a:blipFill>
                <a:blip r:embed="rId2"/>
                <a:stretch>
                  <a:fillRect l="-2113" t="-2222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D7257E-A504-544C-955D-7C69E304C873}"/>
                  </a:ext>
                </a:extLst>
              </p:cNvPr>
              <p:cNvSpPr txBox="1"/>
              <p:nvPr/>
            </p:nvSpPr>
            <p:spPr>
              <a:xfrm>
                <a:off x="1708387" y="3472931"/>
                <a:ext cx="3245312" cy="9509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𝑆𝑁𝑅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𝑆𝑁𝑅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D7257E-A504-544C-955D-7C69E304C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8387" y="3472931"/>
                <a:ext cx="3245312" cy="950966"/>
              </a:xfrm>
              <a:prstGeom prst="rect">
                <a:avLst/>
              </a:prstGeom>
              <a:blipFill>
                <a:blip r:embed="rId3"/>
                <a:stretch>
                  <a:fillRect t="-53947" b="-82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8946A30-DDC6-6C42-855D-6B31A21D3B45}"/>
              </a:ext>
            </a:extLst>
          </p:cNvPr>
          <p:cNvSpPr txBox="1">
            <a:spLocks/>
          </p:cNvSpPr>
          <p:nvPr/>
        </p:nvSpPr>
        <p:spPr bwMode="auto">
          <a:xfrm>
            <a:off x="6096000" y="3219963"/>
            <a:ext cx="4769181" cy="9582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2"/>
            <a:r>
              <a:rPr lang="en-US" kern="0" dirty="0"/>
              <a:t>The noise-figure follows as: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FD0EDD7-E0DF-6448-8B31-9BD04A6E5D17}"/>
              </a:ext>
            </a:extLst>
          </p:cNvPr>
          <p:cNvGrpSpPr/>
          <p:nvPr/>
        </p:nvGrpSpPr>
        <p:grpSpPr>
          <a:xfrm>
            <a:off x="2302909" y="4859800"/>
            <a:ext cx="7762273" cy="1323597"/>
            <a:chOff x="2302909" y="4859800"/>
            <a:chExt cx="7762273" cy="13235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E6EC890-DD66-BA49-9B55-3C0C27D81997}"/>
                    </a:ext>
                  </a:extLst>
                </p:cNvPr>
                <p:cNvSpPr txBox="1"/>
                <p:nvPr/>
              </p:nvSpPr>
              <p:spPr>
                <a:xfrm>
                  <a:off x="2302909" y="4859800"/>
                  <a:ext cx="244759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sz="1600" dirty="0"/>
                    <a:t> signal power at the input</a:t>
                  </a: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E6EC890-DD66-BA49-9B55-3C0C27D819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2909" y="4859800"/>
                  <a:ext cx="2447593" cy="246221"/>
                </a:xfrm>
                <a:prstGeom prst="rect">
                  <a:avLst/>
                </a:prstGeom>
                <a:blipFill>
                  <a:blip r:embed="rId4"/>
                  <a:stretch>
                    <a:fillRect l="-3109" t="-23810" r="-4663" b="-476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08A0549-9617-F940-B6F5-AFBAD29B0348}"/>
                    </a:ext>
                  </a:extLst>
                </p:cNvPr>
                <p:cNvSpPr txBox="1"/>
                <p:nvPr/>
              </p:nvSpPr>
              <p:spPr>
                <a:xfrm>
                  <a:off x="2308551" y="5136448"/>
                  <a:ext cx="33572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𝐵𝑊</m:t>
                      </m:r>
                    </m:oMath>
                  </a14:m>
                  <a:r>
                    <a:rPr lang="en-US" sz="1600" dirty="0"/>
                    <a:t> noise power at the input</a:t>
                  </a: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08A0549-9617-F940-B6F5-AFBAD29B03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8551" y="5136448"/>
                  <a:ext cx="3357201" cy="246221"/>
                </a:xfrm>
                <a:prstGeom prst="rect">
                  <a:avLst/>
                </a:prstGeom>
                <a:blipFill>
                  <a:blip r:embed="rId5"/>
                  <a:stretch>
                    <a:fillRect l="-1887" t="-25000" r="-3019" b="-5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1EB6464-DDE8-0A4A-BF08-B7E9A54B9B81}"/>
                    </a:ext>
                  </a:extLst>
                </p:cNvPr>
                <p:cNvSpPr txBox="1"/>
                <p:nvPr/>
              </p:nvSpPr>
              <p:spPr>
                <a:xfrm>
                  <a:off x="2308551" y="5414306"/>
                  <a:ext cx="3020058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a14:m>
                  <a:r>
                    <a:rPr lang="en-US" sz="1600" dirty="0"/>
                    <a:t> noise power at the output, </a:t>
                  </a:r>
                  <a:br>
                    <a:rPr lang="en-US" sz="1600" dirty="0"/>
                  </a:br>
                  <a:r>
                    <a:rPr lang="en-US" sz="1600" dirty="0"/>
                    <a:t>     including amplified input noise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1EB6464-DDE8-0A4A-BF08-B7E9A54B9B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8551" y="5414306"/>
                  <a:ext cx="3020058" cy="492443"/>
                </a:xfrm>
                <a:prstGeom prst="rect">
                  <a:avLst/>
                </a:prstGeom>
                <a:blipFill>
                  <a:blip r:embed="rId6"/>
                  <a:stretch>
                    <a:fillRect l="-2092" t="-12500" r="-3347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1DF6194-076D-5542-B891-1711BA640A76}"/>
                    </a:ext>
                  </a:extLst>
                </p:cNvPr>
                <p:cNvSpPr txBox="1"/>
                <p:nvPr/>
              </p:nvSpPr>
              <p:spPr>
                <a:xfrm>
                  <a:off x="6201175" y="4859800"/>
                  <a:ext cx="1592295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a14:m>
                  <a:r>
                    <a:rPr lang="en-US" sz="1600" dirty="0"/>
                    <a:t> amplifier gain</a:t>
                  </a: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1DF6194-076D-5542-B891-1711BA640A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1175" y="4859800"/>
                  <a:ext cx="1592295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4762" t="-23810" b="-476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9A985AF-6905-8E46-ADBB-C5B421231A71}"/>
                    </a:ext>
                  </a:extLst>
                </p:cNvPr>
                <p:cNvSpPr txBox="1"/>
                <p:nvPr/>
              </p:nvSpPr>
              <p:spPr>
                <a:xfrm>
                  <a:off x="6201175" y="5170835"/>
                  <a:ext cx="2880375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𝐵𝑊</m:t>
                      </m:r>
                    </m:oMath>
                  </a14:m>
                  <a:r>
                    <a:rPr lang="en-US" sz="1600" dirty="0"/>
                    <a:t> effective noise bandwidth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9A985AF-6905-8E46-ADBB-C5B421231A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1175" y="5170835"/>
                  <a:ext cx="2880375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2632" t="-25000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DF7981E-86C2-D340-BA4E-3D81B08B7464}"/>
                    </a:ext>
                  </a:extLst>
                </p:cNvPr>
                <p:cNvSpPr txBox="1"/>
                <p:nvPr/>
              </p:nvSpPr>
              <p:spPr>
                <a:xfrm>
                  <a:off x="2302909" y="5937176"/>
                  <a:ext cx="368791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r>
                    <a:rPr lang="en-US" sz="1600" dirty="0"/>
                    <a:t> added noise power by the amplifier</a:t>
                  </a: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DF7981E-86C2-D340-BA4E-3D81B08B74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2909" y="5937176"/>
                  <a:ext cx="3687917" cy="246221"/>
                </a:xfrm>
                <a:prstGeom prst="rect">
                  <a:avLst/>
                </a:prstGeom>
                <a:blipFill>
                  <a:blip r:embed="rId9"/>
                  <a:stretch>
                    <a:fillRect l="-2062" t="-25000" b="-5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060E4C4-1534-C140-96BF-6450BE12C2D1}"/>
                    </a:ext>
                  </a:extLst>
                </p:cNvPr>
                <p:cNvSpPr txBox="1"/>
                <p:nvPr/>
              </p:nvSpPr>
              <p:spPr>
                <a:xfrm>
                  <a:off x="6201175" y="5425697"/>
                  <a:ext cx="333565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a14:m>
                  <a:r>
                    <a:rPr lang="en-US" sz="1600" dirty="0"/>
                    <a:t> temperature of the source resistor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060E4C4-1534-C140-96BF-6450BE12C2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1175" y="5425697"/>
                  <a:ext cx="3335657" cy="246221"/>
                </a:xfrm>
                <a:prstGeom prst="rect">
                  <a:avLst/>
                </a:prstGeom>
                <a:blipFill>
                  <a:blip r:embed="rId10"/>
                  <a:stretch>
                    <a:fillRect l="-2281" t="-25000" r="-2662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D438A0F-DD90-B847-8152-5A3596D66D10}"/>
                    </a:ext>
                  </a:extLst>
                </p:cNvPr>
                <p:cNvSpPr txBox="1"/>
                <p:nvPr/>
              </p:nvSpPr>
              <p:spPr>
                <a:xfrm>
                  <a:off x="6201175" y="5690955"/>
                  <a:ext cx="386400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=1.38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−23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[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a14:m>
                  <a:r>
                    <a:rPr lang="en-US" sz="1600" dirty="0"/>
                    <a:t> </a:t>
                  </a:r>
                  <a:r>
                    <a:rPr lang="en-US" sz="1600" i="1" dirty="0"/>
                    <a:t>Boltzmann</a:t>
                  </a:r>
                  <a:r>
                    <a:rPr lang="en-US" sz="1600" dirty="0"/>
                    <a:t> constant</a:t>
                  </a: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D438A0F-DD90-B847-8152-5A3596D66D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1175" y="5690955"/>
                  <a:ext cx="3864007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967" t="-25000" r="-2295" b="-5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F419429-B2CC-1548-B70B-2CC9AE7C3D5F}"/>
              </a:ext>
            </a:extLst>
          </p:cNvPr>
          <p:cNvGrpSpPr/>
          <p:nvPr/>
        </p:nvGrpSpPr>
        <p:grpSpPr>
          <a:xfrm>
            <a:off x="6447412" y="1209847"/>
            <a:ext cx="5166767" cy="1596548"/>
            <a:chOff x="6447412" y="1209847"/>
            <a:chExt cx="5166767" cy="159654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riangle 17">
                  <a:extLst>
                    <a:ext uri="{FF2B5EF4-FFF2-40B4-BE49-F238E27FC236}">
                      <a16:creationId xmlns:a16="http://schemas.microsoft.com/office/drawing/2014/main" id="{E0A56831-512A-C649-A922-D0E284BA72D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8241915" y="1408541"/>
                  <a:ext cx="900000" cy="900000"/>
                </a:xfrm>
                <a:prstGeom prst="triangle">
                  <a:avLst/>
                </a:prstGeom>
                <a:solidFill>
                  <a:schemeClr val="accent5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vert270" wrap="square" lIns="0" tIns="0" rIns="0" bIns="18288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kumimoji="0" 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sub>
                        </m:sSub>
                      </m:oMath>
                    </m:oMathPara>
                  </a14:m>
                  <a:endParaRPr kumimoji="0" lang="en-US" sz="2400" b="1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8" name="Triangle 17">
                  <a:extLst>
                    <a:ext uri="{FF2B5EF4-FFF2-40B4-BE49-F238E27FC236}">
                      <a16:creationId xmlns:a16="http://schemas.microsoft.com/office/drawing/2014/main" id="{E0A56831-512A-C649-A922-D0E284BA72D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 rot="5400000">
                  <a:off x="8241915" y="1408541"/>
                  <a:ext cx="900000" cy="900000"/>
                </a:xfrm>
                <a:prstGeom prst="triangle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1CD0886-1156-3849-A4D3-E2B9151DD27C}"/>
                </a:ext>
              </a:extLst>
            </p:cNvPr>
            <p:cNvCxnSpPr/>
            <p:nvPr/>
          </p:nvCxnSpPr>
          <p:spPr bwMode="auto">
            <a:xfrm>
              <a:off x="7869800" y="1858541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FF06494-DDB0-7D44-AFC8-204AF6AF91E7}"/>
                </a:ext>
              </a:extLst>
            </p:cNvPr>
            <p:cNvCxnSpPr/>
            <p:nvPr/>
          </p:nvCxnSpPr>
          <p:spPr bwMode="auto">
            <a:xfrm>
              <a:off x="9141915" y="1858541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Right Arrow 26">
              <a:extLst>
                <a:ext uri="{FF2B5EF4-FFF2-40B4-BE49-F238E27FC236}">
                  <a16:creationId xmlns:a16="http://schemas.microsoft.com/office/drawing/2014/main" id="{F7385C94-E227-2342-B2FA-BD336728A6C7}"/>
                </a:ext>
              </a:extLst>
            </p:cNvPr>
            <p:cNvSpPr/>
            <p:nvPr/>
          </p:nvSpPr>
          <p:spPr bwMode="auto">
            <a:xfrm>
              <a:off x="7417611" y="1500081"/>
              <a:ext cx="540000" cy="180000"/>
            </a:xfrm>
            <a:prstGeom prst="rightArrow">
              <a:avLst/>
            </a:prstGeom>
            <a:solidFill>
              <a:srgbClr val="7030A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575AAC6-733E-9246-B7BE-4DB7C2578967}"/>
                    </a:ext>
                  </a:extLst>
                </p:cNvPr>
                <p:cNvSpPr txBox="1"/>
                <p:nvPr/>
              </p:nvSpPr>
              <p:spPr>
                <a:xfrm>
                  <a:off x="7584830" y="1260664"/>
                  <a:ext cx="25789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575AAC6-733E-9246-B7BE-4DB7C25789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84830" y="1260664"/>
                  <a:ext cx="257891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19048" r="-4762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9" name="Group 207">
              <a:extLst>
                <a:ext uri="{FF2B5EF4-FFF2-40B4-BE49-F238E27FC236}">
                  <a16:creationId xmlns:a16="http://schemas.microsoft.com/office/drawing/2014/main" id="{92E97DFB-35D8-314B-A9E3-94DB0677B3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63512" y="1850849"/>
              <a:ext cx="304800" cy="762000"/>
              <a:chOff x="4560" y="2400"/>
              <a:chExt cx="192" cy="480"/>
            </a:xfrm>
          </p:grpSpPr>
          <p:sp>
            <p:nvSpPr>
              <p:cNvPr id="30" name="Oval 111">
                <a:extLst>
                  <a:ext uri="{FF2B5EF4-FFF2-40B4-BE49-F238E27FC236}">
                    <a16:creationId xmlns:a16="http://schemas.microsoft.com/office/drawing/2014/main" id="{2F26212B-55EA-9D41-95C2-953B2E6B82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sp>
            <p:nvSpPr>
              <p:cNvPr id="31" name="Line 112">
                <a:extLst>
                  <a:ext uri="{FF2B5EF4-FFF2-40B4-BE49-F238E27FC236}">
                    <a16:creationId xmlns:a16="http://schemas.microsoft.com/office/drawing/2014/main" id="{D54AD53D-1946-9748-8137-EFACCDEED8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400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113">
                <a:extLst>
                  <a:ext uri="{FF2B5EF4-FFF2-40B4-BE49-F238E27FC236}">
                    <a16:creationId xmlns:a16="http://schemas.microsoft.com/office/drawing/2014/main" id="{C162688F-F749-B747-8F1E-6E0AF510F5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736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6" name="Group 117">
                <a:extLst>
                  <a:ext uri="{FF2B5EF4-FFF2-40B4-BE49-F238E27FC236}">
                    <a16:creationId xmlns:a16="http://schemas.microsoft.com/office/drawing/2014/main" id="{A0C5FB5C-90A8-414D-88BD-413FED66A66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</p:grpSpPr>
            <p:sp>
              <p:nvSpPr>
                <p:cNvPr id="37" name="Arc 118">
                  <a:extLst>
                    <a:ext uri="{FF2B5EF4-FFF2-40B4-BE49-F238E27FC236}">
                      <a16:creationId xmlns:a16="http://schemas.microsoft.com/office/drawing/2014/main" id="{F81E8D28-AA0A-A54A-8DE0-63E6B0A24C4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Arc 119">
                  <a:extLst>
                    <a:ext uri="{FF2B5EF4-FFF2-40B4-BE49-F238E27FC236}">
                      <a16:creationId xmlns:a16="http://schemas.microsoft.com/office/drawing/2014/main" id="{C4B68D50-5BC4-3041-AEC9-1A0E6491320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A3682ED2-65B4-E84F-AAE1-62A935E36A6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7419718" y="147479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0" name="Group 222">
              <a:extLst>
                <a:ext uri="{FF2B5EF4-FFF2-40B4-BE49-F238E27FC236}">
                  <a16:creationId xmlns:a16="http://schemas.microsoft.com/office/drawing/2014/main" id="{A5F4DB09-64A9-264E-94D9-29767FC174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63512" y="2412213"/>
              <a:ext cx="304800" cy="381000"/>
              <a:chOff x="4272" y="3072"/>
              <a:chExt cx="192" cy="240"/>
            </a:xfrm>
          </p:grpSpPr>
          <p:sp>
            <p:nvSpPr>
              <p:cNvPr id="41" name="Line 99">
                <a:extLst>
                  <a:ext uri="{FF2B5EF4-FFF2-40B4-BE49-F238E27FC236}">
                    <a16:creationId xmlns:a16="http://schemas.microsoft.com/office/drawing/2014/main" id="{22CED158-F0E7-3341-B2E6-686DB113C7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100">
                <a:extLst>
                  <a:ext uri="{FF2B5EF4-FFF2-40B4-BE49-F238E27FC236}">
                    <a16:creationId xmlns:a16="http://schemas.microsoft.com/office/drawing/2014/main" id="{B48C2040-2F52-8C43-9218-7303580333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101">
                <a:extLst>
                  <a:ext uri="{FF2B5EF4-FFF2-40B4-BE49-F238E27FC236}">
                    <a16:creationId xmlns:a16="http://schemas.microsoft.com/office/drawing/2014/main" id="{8FCBF4CF-4416-2845-8AC6-684D0B6B99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02">
                <a:extLst>
                  <a:ext uri="{FF2B5EF4-FFF2-40B4-BE49-F238E27FC236}">
                    <a16:creationId xmlns:a16="http://schemas.microsoft.com/office/drawing/2014/main" id="{7B298AC6-D3DD-1C47-A82C-539CF07C2C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103">
                <a:extLst>
                  <a:ext uri="{FF2B5EF4-FFF2-40B4-BE49-F238E27FC236}">
                    <a16:creationId xmlns:a16="http://schemas.microsoft.com/office/drawing/2014/main" id="{1AF79197-5BC4-714C-8104-E1F69B8470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104">
                <a:extLst>
                  <a:ext uri="{FF2B5EF4-FFF2-40B4-BE49-F238E27FC236}">
                    <a16:creationId xmlns:a16="http://schemas.microsoft.com/office/drawing/2014/main" id="{A6489A8D-757F-6F45-8389-4F00F3081C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98E45A6-A2A9-7E47-98AB-87EE904F271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77845" y="1319254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C2BAD7B-D59E-A944-8799-7890BACC27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507117" y="1319254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3EE7DAE-B7F2-E344-9303-17C7B3FD8723}"/>
                </a:ext>
              </a:extLst>
            </p:cNvPr>
            <p:cNvSpPr txBox="1"/>
            <p:nvPr/>
          </p:nvSpPr>
          <p:spPr>
            <a:xfrm>
              <a:off x="6447412" y="1268764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source</a:t>
              </a:r>
            </a:p>
          </p:txBody>
        </p:sp>
        <p:sp>
          <p:nvSpPr>
            <p:cNvPr id="50" name="Right Arrow 49">
              <a:extLst>
                <a:ext uri="{FF2B5EF4-FFF2-40B4-BE49-F238E27FC236}">
                  <a16:creationId xmlns:a16="http://schemas.microsoft.com/office/drawing/2014/main" id="{CF62F201-42F9-FC41-9CE2-953BE063D4C7}"/>
                </a:ext>
              </a:extLst>
            </p:cNvPr>
            <p:cNvSpPr/>
            <p:nvPr/>
          </p:nvSpPr>
          <p:spPr bwMode="auto">
            <a:xfrm>
              <a:off x="7416747" y="2061937"/>
              <a:ext cx="540000" cy="180000"/>
            </a:xfrm>
            <a:prstGeom prst="rightArrow">
              <a:avLst/>
            </a:prstGeom>
            <a:solidFill>
              <a:srgbClr val="0080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B1E485EB-D13C-7D47-AE1F-B2DB352AFE6B}"/>
                    </a:ext>
                  </a:extLst>
                </p:cNvPr>
                <p:cNvSpPr txBox="1"/>
                <p:nvPr/>
              </p:nvSpPr>
              <p:spPr>
                <a:xfrm>
                  <a:off x="7599408" y="2207219"/>
                  <a:ext cx="22422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B1E485EB-D13C-7D47-AE1F-B2DB352AFE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99408" y="2207219"/>
                  <a:ext cx="224229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22222" r="-5556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Bent Arrow 52">
              <a:extLst>
                <a:ext uri="{FF2B5EF4-FFF2-40B4-BE49-F238E27FC236}">
                  <a16:creationId xmlns:a16="http://schemas.microsoft.com/office/drawing/2014/main" id="{86FE24FF-AF8A-1042-9DA9-510DC272A878}"/>
                </a:ext>
              </a:extLst>
            </p:cNvPr>
            <p:cNvSpPr/>
            <p:nvPr/>
          </p:nvSpPr>
          <p:spPr bwMode="auto">
            <a:xfrm rot="10800000" flipH="1">
              <a:off x="8946882" y="1253538"/>
              <a:ext cx="540000" cy="432000"/>
            </a:xfrm>
            <a:prstGeom prst="bentArrow">
              <a:avLst>
                <a:gd name="adj1" fmla="val 20590"/>
                <a:gd name="adj2" fmla="val 25000"/>
                <a:gd name="adj3" fmla="val 25000"/>
                <a:gd name="adj4" fmla="val 43750"/>
              </a:avLst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DCCE53F1-F6D6-F740-B22A-A90AFC3A4431}"/>
                    </a:ext>
                  </a:extLst>
                </p:cNvPr>
                <p:cNvSpPr txBox="1"/>
                <p:nvPr/>
              </p:nvSpPr>
              <p:spPr>
                <a:xfrm>
                  <a:off x="9141915" y="1209847"/>
                  <a:ext cx="29649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DCCE53F1-F6D6-F740-B22A-A90AFC3A44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1915" y="1209847"/>
                  <a:ext cx="296491" cy="246221"/>
                </a:xfrm>
                <a:prstGeom prst="rect">
                  <a:avLst/>
                </a:prstGeom>
                <a:blipFill>
                  <a:blip r:embed="rId15"/>
                  <a:stretch>
                    <a:fillRect l="-16667"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9E594EBF-8110-0747-ABF1-28B093B48F51}"/>
                    </a:ext>
                  </a:extLst>
                </p:cNvPr>
                <p:cNvSpPr txBox="1"/>
                <p:nvPr/>
              </p:nvSpPr>
              <p:spPr>
                <a:xfrm>
                  <a:off x="7813570" y="2302218"/>
                  <a:ext cx="979948" cy="5041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𝑆𝑁𝑅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9E594EBF-8110-0747-ABF1-28B093B48F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3570" y="2302218"/>
                  <a:ext cx="979948" cy="504177"/>
                </a:xfrm>
                <a:prstGeom prst="rect">
                  <a:avLst/>
                </a:prstGeom>
                <a:blipFill>
                  <a:blip r:embed="rId16"/>
                  <a:stretch>
                    <a:fillRect l="-3846" t="-2500" r="-1282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52E99B6-7461-0447-AAF8-E129B55F66F4}"/>
                    </a:ext>
                  </a:extLst>
                </p:cNvPr>
                <p:cNvSpPr txBox="1"/>
                <p:nvPr/>
              </p:nvSpPr>
              <p:spPr>
                <a:xfrm>
                  <a:off x="9325154" y="2287164"/>
                  <a:ext cx="2289025" cy="5041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𝑆𝑁𝑅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52E99B6-7461-0447-AAF8-E129B55F66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5154" y="2287164"/>
                  <a:ext cx="2289025" cy="504177"/>
                </a:xfrm>
                <a:prstGeom prst="rect">
                  <a:avLst/>
                </a:prstGeom>
                <a:blipFill>
                  <a:blip r:embed="rId17"/>
                  <a:stretch>
                    <a:fillRect l="-552" t="-2500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63EEFF-216D-224B-A760-7882BC8841B8}"/>
                  </a:ext>
                </a:extLst>
              </p:cNvPr>
              <p:cNvSpPr txBox="1"/>
              <p:nvPr/>
            </p:nvSpPr>
            <p:spPr>
              <a:xfrm>
                <a:off x="7327585" y="3637513"/>
                <a:ext cx="4099245" cy="71261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=10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𝑆𝑁𝑅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𝑆𝑁𝑅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[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𝑑𝐵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63EEFF-216D-224B-A760-7882BC8841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585" y="3637513"/>
                <a:ext cx="4099245" cy="712613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Oval 57">
            <a:extLst>
              <a:ext uri="{FF2B5EF4-FFF2-40B4-BE49-F238E27FC236}">
                <a16:creationId xmlns:a16="http://schemas.microsoft.com/office/drawing/2014/main" id="{BB7B6B68-0EC4-4541-B6A1-CFA8332C43AE}"/>
              </a:ext>
            </a:extLst>
          </p:cNvPr>
          <p:cNvSpPr/>
          <p:nvPr/>
        </p:nvSpPr>
        <p:spPr bwMode="auto">
          <a:xfrm>
            <a:off x="4290965" y="3612343"/>
            <a:ext cx="662734" cy="712613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A06282B-ADED-48F3-0189-427AA5956496}"/>
              </a:ext>
            </a:extLst>
          </p:cNvPr>
          <p:cNvSpPr/>
          <p:nvPr/>
        </p:nvSpPr>
        <p:spPr bwMode="auto">
          <a:xfrm>
            <a:off x="8576712" y="6060286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895-899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4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  <p:bldP spid="58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Power Amplifiers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much RF power is required?</a:t>
                </a:r>
              </a:p>
              <a:p>
                <a:pPr lvl="1"/>
                <a:r>
                  <a:rPr lang="en-US" dirty="0">
                    <a:solidFill>
                      <a:srgbClr val="008000"/>
                    </a:solidFill>
                  </a:rPr>
                  <a:t>Power to accelerate the beam 					      </a:t>
                </a:r>
                <a:r>
                  <a:rPr lang="en-GB" dirty="0">
                    <a:solidFill>
                      <a:srgbClr val="008000"/>
                    </a:solidFill>
                    <a:latin typeface="Constantia" pitchFamily="18" charset="0"/>
                    <a:cs typeface="Times New Roman" pitchFamily="18" charset="0"/>
                    <a:sym typeface="Symbol" panose="05050102010706020507" pitchFamily="18" charset="2"/>
                  </a:rPr>
                  <a:t> Wanted</a:t>
                </a:r>
                <a:endParaRPr lang="en-US" dirty="0">
                  <a:solidFill>
                    <a:srgbClr val="008000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FF5050"/>
                    </a:solidFill>
                  </a:rPr>
                  <a:t>Power to compensate the beam induced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</a:rPr>
                          <m:t>𝒊𝒏𝒅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FF5050"/>
                    </a:solidFill>
                  </a:rPr>
                  <a:t> 		      </a:t>
                </a:r>
                <a:r>
                  <a:rPr lang="en-GB" dirty="0">
                    <a:solidFill>
                      <a:srgbClr val="FF5050"/>
                    </a:solidFill>
                    <a:latin typeface="Constantia" pitchFamily="18" charset="0"/>
                    <a:cs typeface="Times New Roman" pitchFamily="18" charset="0"/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𝒓𝒆𝒇𝒍</m:t>
                        </m:r>
                      </m:sub>
                    </m:sSub>
                  </m:oMath>
                </a14:m>
                <a:endParaRPr lang="en-GB" dirty="0">
                  <a:solidFill>
                    <a:srgbClr val="FF5050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FF5050"/>
                    </a:solidFill>
                  </a:rPr>
                  <a:t>Power to compensate the power dissipated in the cavities 		      </a:t>
                </a:r>
                <a:r>
                  <a:rPr lang="en-GB" dirty="0">
                    <a:solidFill>
                      <a:srgbClr val="FF5050"/>
                    </a:solidFill>
                    <a:latin typeface="Constantia" pitchFamily="18" charset="0"/>
                    <a:cs typeface="Times New Roman" pitchFamily="18" charset="0"/>
                    <a:sym typeface="Symbol" panose="05050102010706020507" pitchFamily="18" charset="2"/>
                  </a:rPr>
                  <a:t> Heat</a:t>
                </a:r>
                <a:endParaRPr lang="en-US" dirty="0">
                  <a:solidFill>
                    <a:srgbClr val="FF5050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FF5050"/>
                    </a:solidFill>
                  </a:rPr>
                  <a:t>Power to compensate the electrical losses in the RF distribution system </a:t>
                </a:r>
                <a:r>
                  <a:rPr lang="en-GB" dirty="0">
                    <a:solidFill>
                      <a:srgbClr val="FF5050"/>
                    </a:solidFill>
                    <a:latin typeface="Constantia" pitchFamily="18" charset="0"/>
                    <a:cs typeface="Times New Roman" pitchFamily="18" charset="0"/>
                    <a:sym typeface="Symbol" panose="05050102010706020507" pitchFamily="18" charset="2"/>
                  </a:rPr>
                  <a:t> Heat</a:t>
                </a:r>
                <a:endParaRPr lang="en-US" dirty="0">
                  <a:solidFill>
                    <a:srgbClr val="FF5050"/>
                  </a:solidFill>
                </a:endParaRPr>
              </a:p>
              <a:p>
                <a:pPr lvl="1"/>
                <a:endParaRPr lang="en-GB" dirty="0">
                  <a:solidFill>
                    <a:srgbClr val="FF505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07" t="-15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354402" y="2797472"/>
            <a:ext cx="10715510" cy="1080000"/>
            <a:chOff x="1354402" y="2797472"/>
            <a:chExt cx="10715510" cy="1080000"/>
          </a:xfrm>
        </p:grpSpPr>
        <p:sp>
          <p:nvSpPr>
            <p:cNvPr id="6" name="Right Arrow 5"/>
            <p:cNvSpPr/>
            <p:nvPr/>
          </p:nvSpPr>
          <p:spPr bwMode="auto">
            <a:xfrm>
              <a:off x="1354402" y="2797472"/>
              <a:ext cx="7527380" cy="1080000"/>
            </a:xfrm>
            <a:prstGeom prst="rightArrow">
              <a:avLst/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9014780" y="3121760"/>
                  <a:ext cx="305513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𝒃𝒆𝒂𝒎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l-GR" sz="24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sSub>
                          <m:sSubPr>
                            <m:ctrlPr>
                              <a:rPr lang="el-GR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𝒕𝒖𝒓𝒏</m:t>
                            </m:r>
                          </m:sub>
                        </m:sSub>
                        <m:sSub>
                          <m:sSubPr>
                            <m:ctrlPr>
                              <a:rPr lang="el-GR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𝒓𝒆𝒗</m:t>
                            </m:r>
                          </m:sub>
                        </m:sSub>
                      </m:oMath>
                    </m:oMathPara>
                  </a14:m>
                  <a:endParaRPr lang="en-GB" sz="2400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14780" y="3121760"/>
                  <a:ext cx="3055132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1796" b="-377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1354397" y="3565573"/>
            <a:ext cx="8804170" cy="2076441"/>
            <a:chOff x="1354397" y="3565573"/>
            <a:chExt cx="8804170" cy="2076441"/>
          </a:xfrm>
        </p:grpSpPr>
        <p:sp>
          <p:nvSpPr>
            <p:cNvPr id="4" name="Bent Arrow 3"/>
            <p:cNvSpPr/>
            <p:nvPr/>
          </p:nvSpPr>
          <p:spPr bwMode="auto">
            <a:xfrm rot="5400000">
              <a:off x="3669960" y="1250010"/>
              <a:ext cx="1601786" cy="6232911"/>
            </a:xfrm>
            <a:prstGeom prst="bentArrow">
              <a:avLst>
                <a:gd name="adj1" fmla="val 15858"/>
                <a:gd name="adj2" fmla="val 19749"/>
                <a:gd name="adj3" fmla="val 25000"/>
                <a:gd name="adj4" fmla="val 46262"/>
              </a:avLst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6779629" y="5272682"/>
                  <a:ext cx="337893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  <m:t>𝒃𝒆𝒂𝒎𝒍𝒐𝒂𝒅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l-GR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𝒃𝒆𝒂𝒎</m:t>
                            </m:r>
                          </m:sub>
                        </m:sSub>
                        <m:sSub>
                          <m:sSubPr>
                            <m:ctrlPr>
                              <a:rPr lang="el-GR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𝒊𝒏𝒅</m:t>
                            </m:r>
                          </m:sub>
                        </m:sSub>
                      </m:oMath>
                    </m:oMathPara>
                  </a14:m>
                  <a:endParaRPr lang="en-GB" sz="2400" b="1" dirty="0">
                    <a:solidFill>
                      <a:srgbClr val="FF505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9629" y="5272682"/>
                  <a:ext cx="3378938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264" r="-542" b="-1967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/>
          <p:cNvGrpSpPr/>
          <p:nvPr/>
        </p:nvGrpSpPr>
        <p:grpSpPr>
          <a:xfrm>
            <a:off x="1354392" y="3821200"/>
            <a:ext cx="4943098" cy="2288141"/>
            <a:chOff x="1354392" y="3821200"/>
            <a:chExt cx="4943098" cy="2288141"/>
          </a:xfrm>
        </p:grpSpPr>
        <p:sp>
          <p:nvSpPr>
            <p:cNvPr id="7" name="Bent Arrow 6"/>
            <p:cNvSpPr/>
            <p:nvPr/>
          </p:nvSpPr>
          <p:spPr bwMode="auto">
            <a:xfrm rot="5400000">
              <a:off x="2546762" y="2628830"/>
              <a:ext cx="1620683" cy="4005424"/>
            </a:xfrm>
            <a:prstGeom prst="bentArrow">
              <a:avLst>
                <a:gd name="adj1" fmla="val 15858"/>
                <a:gd name="adj2" fmla="val 19749"/>
                <a:gd name="adj3" fmla="val 25000"/>
                <a:gd name="adj4" fmla="val 46262"/>
              </a:avLst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084448" y="5296618"/>
                  <a:ext cx="2213042" cy="81272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  <m:t>𝒅𝒊𝒔𝒔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b="1" i="1" smtClean="0">
                                    <a:solidFill>
                                      <a:srgbClr val="FF5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solidFill>
                                      <a:srgbClr val="FF5050"/>
                                    </a:solidFill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solidFill>
                                      <a:srgbClr val="FF505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5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5050"/>
                                    </a:solidFill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FF5050"/>
                                    </a:solidFill>
                                    <a:latin typeface="Cambria Math" panose="02040503050406030204" pitchFamily="18" charset="0"/>
                                  </a:rPr>
                                  <m:t>𝒔𝒉𝒖𝒏𝒕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2400" b="1" dirty="0">
                    <a:solidFill>
                      <a:srgbClr val="FF505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4448" y="5296618"/>
                  <a:ext cx="2213042" cy="81272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1354389" y="4076791"/>
            <a:ext cx="1999743" cy="2063310"/>
            <a:chOff x="1354389" y="4076791"/>
            <a:chExt cx="1999743" cy="2063310"/>
          </a:xfrm>
        </p:grpSpPr>
        <p:sp>
          <p:nvSpPr>
            <p:cNvPr id="8" name="Bent Arrow 7"/>
            <p:cNvSpPr/>
            <p:nvPr/>
          </p:nvSpPr>
          <p:spPr bwMode="auto">
            <a:xfrm rot="5400000">
              <a:off x="1502871" y="3928309"/>
              <a:ext cx="1634590" cy="1931553"/>
            </a:xfrm>
            <a:prstGeom prst="bentArrow">
              <a:avLst>
                <a:gd name="adj1" fmla="val 15858"/>
                <a:gd name="adj2" fmla="val 19749"/>
                <a:gd name="adj3" fmla="val 25000"/>
                <a:gd name="adj4" fmla="val 46262"/>
              </a:avLst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607196" y="5770769"/>
                  <a:ext cx="74693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5050"/>
                                </a:solidFill>
                                <a:latin typeface="Cambria Math" panose="02040503050406030204" pitchFamily="18" charset="0"/>
                              </a:rPr>
                              <m:t>𝒍𝒐𝒔𝒔</m:t>
                            </m:r>
                          </m:sub>
                        </m:sSub>
                      </m:oMath>
                    </m:oMathPara>
                  </a14:m>
                  <a:endParaRPr lang="en-GB" sz="2400" b="1" dirty="0">
                    <a:solidFill>
                      <a:srgbClr val="FF505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7196" y="5770769"/>
                  <a:ext cx="746936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9016" r="-4918" b="-21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199082" y="3065903"/>
            <a:ext cx="1149983" cy="1281797"/>
            <a:chOff x="199082" y="3065903"/>
            <a:chExt cx="1149983" cy="12817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99082" y="3470136"/>
                  <a:ext cx="796628" cy="4024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𝒂𝒎𝒑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082" y="3470136"/>
                  <a:ext cx="796628" cy="402418"/>
                </a:xfrm>
                <a:prstGeom prst="rect">
                  <a:avLst/>
                </a:prstGeom>
                <a:blipFill>
                  <a:blip r:embed="rId7"/>
                  <a:stretch>
                    <a:fillRect l="-8462" r="-3077" b="-2121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Left Brace 13"/>
            <p:cNvSpPr/>
            <p:nvPr/>
          </p:nvSpPr>
          <p:spPr bwMode="auto">
            <a:xfrm>
              <a:off x="998378" y="3065903"/>
              <a:ext cx="350687" cy="1281797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1DD5312-F32D-0B67-5206-B064C21644A6}"/>
              </a:ext>
            </a:extLst>
          </p:cNvPr>
          <p:cNvSpPr/>
          <p:nvPr/>
        </p:nvSpPr>
        <p:spPr bwMode="auto">
          <a:xfrm>
            <a:off x="8576712" y="6060286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900/901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6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ideal RF Power Amplifier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12799" y="1163105"/>
                <a:ext cx="11043951" cy="5031056"/>
              </a:xfrm>
            </p:spPr>
            <p:txBody>
              <a:bodyPr/>
              <a:lstStyle/>
              <a:p>
                <a:r>
                  <a:rPr lang="en-US" dirty="0"/>
                  <a:t>Has a perfect </a:t>
                </a:r>
                <a:r>
                  <a:rPr lang="en-US" dirty="0">
                    <a:solidFill>
                      <a:srgbClr val="C00000"/>
                    </a:solidFill>
                  </a:rPr>
                  <a:t>linear gain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𝟏𝟎</m:t>
                    </m:r>
                    <m:func>
                      <m:func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𝒐𝒖𝒕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𝒊𝒏</m:t>
                                </m:r>
                              </m:sub>
                            </m:sSub>
                          </m:den>
                        </m:f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 [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𝒅𝑩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</m:func>
                  </m:oMath>
                </a14:m>
                <a:r>
                  <a:rPr lang="en-US" dirty="0"/>
                  <a:t>, </a:t>
                </a:r>
                <a:r>
                  <a:rPr lang="en-US" dirty="0">
                    <a:solidFill>
                      <a:srgbClr val="C00000"/>
                    </a:solidFill>
                  </a:rPr>
                  <a:t>no saturation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C00000"/>
                    </a:solidFill>
                  </a:rPr>
                  <a:t>infinite power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Large bandwidth</a:t>
                </a:r>
                <a:r>
                  <a:rPr lang="en-US" dirty="0"/>
                  <a:t>, amplifies all frequencies equally</a:t>
                </a:r>
              </a:p>
              <a:p>
                <a:pPr lvl="1"/>
                <a:r>
                  <a:rPr lang="en-US" dirty="0"/>
                  <a:t>and has a </a:t>
                </a:r>
                <a:r>
                  <a:rPr lang="en-US" dirty="0">
                    <a:solidFill>
                      <a:srgbClr val="C00000"/>
                    </a:solidFill>
                  </a:rPr>
                  <a:t>flat group-delay</a:t>
                </a:r>
                <a:r>
                  <a:rPr lang="en-US" dirty="0"/>
                  <a:t>, thus no overshot or ringing for pulse signals</a:t>
                </a:r>
              </a:p>
              <a:p>
                <a:r>
                  <a:rPr lang="en-US" dirty="0"/>
                  <a:t>Has </a:t>
                </a:r>
                <a:r>
                  <a:rPr lang="en-US" dirty="0">
                    <a:solidFill>
                      <a:srgbClr val="C00000"/>
                    </a:solidFill>
                  </a:rPr>
                  <a:t>no, or only minimum delay</a:t>
                </a:r>
              </a:p>
              <a:p>
                <a:r>
                  <a:rPr lang="en-US" dirty="0"/>
                  <a:t>Is </a:t>
                </a:r>
                <a:r>
                  <a:rPr lang="en-US" dirty="0">
                    <a:solidFill>
                      <a:srgbClr val="C00000"/>
                    </a:solidFill>
                  </a:rPr>
                  <a:t>perfectly impedance-matched </a:t>
                </a:r>
                <a:r>
                  <a:rPr lang="en-US" dirty="0"/>
                  <a:t>and input and output, i.e., no reflections: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𝟐𝟐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  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Does not add noise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Is </a:t>
                </a:r>
                <a:r>
                  <a:rPr lang="en-US" dirty="0">
                    <a:solidFill>
                      <a:srgbClr val="C00000"/>
                    </a:solidFill>
                  </a:rPr>
                  <a:t>unconditionally stable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rgbClr val="C00000"/>
                    </a:solidFill>
                  </a:rPr>
                  <a:t>resistant to reverse power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GB" dirty="0"/>
              </a:p>
              <a:p>
                <a:r>
                  <a:rPr lang="en-US" dirty="0"/>
                  <a:t>Is </a:t>
                </a:r>
                <a:r>
                  <a:rPr lang="en-US" dirty="0">
                    <a:solidFill>
                      <a:srgbClr val="C00000"/>
                    </a:solidFill>
                  </a:rPr>
                  <a:t>radiation-hard</a:t>
                </a:r>
              </a:p>
              <a:p>
                <a:endParaRPr lang="en-US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FF0000"/>
                    </a:solidFill>
                  </a:rPr>
                  <a:t>Unfortunately, such a RF amplifier has not been invented yet!</a:t>
                </a:r>
              </a:p>
              <a:p>
                <a:r>
                  <a:rPr lang="en-US" dirty="0"/>
                  <a:t>Here a look on some real-world RF power amplifier principles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799" y="1163105"/>
                <a:ext cx="11043951" cy="5031056"/>
              </a:xfrm>
              <a:blipFill>
                <a:blip r:embed="rId2"/>
                <a:stretch>
                  <a:fillRect l="-689" t="-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CCFDF1B-9347-914B-3AA8-EC89812ED3E2}"/>
              </a:ext>
            </a:extLst>
          </p:cNvPr>
          <p:cNvSpPr/>
          <p:nvPr/>
        </p:nvSpPr>
        <p:spPr bwMode="auto">
          <a:xfrm>
            <a:off x="8576712" y="6060286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900/901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14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CE048-4C6F-B42E-FAA5-367C27E67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RF solid state amplifiers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C064DF-97C1-DFA7-7F38-E628F12BE5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33680" y="1163105"/>
                <a:ext cx="4745520" cy="5031056"/>
              </a:xfrm>
            </p:spPr>
            <p:txBody>
              <a:bodyPr/>
              <a:lstStyle/>
              <a:p>
                <a:r>
                  <a:rPr lang="en-US" dirty="0"/>
                  <a:t>Using a NPN / PNP pair of </a:t>
                </a:r>
                <a:br>
                  <a:rPr lang="en-US" dirty="0"/>
                </a:br>
                <a:r>
                  <a:rPr lang="en-US" dirty="0"/>
                  <a:t>bipolar junction transistors (BJT)</a:t>
                </a:r>
                <a:br>
                  <a:rPr lang="en-US" dirty="0"/>
                </a:br>
                <a:r>
                  <a:rPr lang="en-US" dirty="0"/>
                  <a:t>in a push-pull configuration</a:t>
                </a:r>
              </a:p>
              <a:p>
                <a:pPr lvl="1"/>
                <a:r>
                  <a:rPr lang="en-US" dirty="0">
                    <a:solidFill>
                      <a:srgbClr val="008000"/>
                    </a:solidFill>
                  </a:rPr>
                  <a:t>NPN BJT active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dirty="0">
                  <a:solidFill>
                    <a:srgbClr val="008000"/>
                  </a:solidFill>
                </a:endParaRPr>
              </a:p>
              <a:p>
                <a:pPr lvl="2"/>
                <a:r>
                  <a:rPr lang="en-US" dirty="0">
                    <a:solidFill>
                      <a:srgbClr val="FF0000"/>
                    </a:solidFill>
                  </a:rPr>
                  <a:t>Stays passive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PNP BJT active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lvl="2"/>
                <a:r>
                  <a:rPr lang="en-US" dirty="0">
                    <a:solidFill>
                      <a:srgbClr val="008000"/>
                    </a:solidFill>
                  </a:rPr>
                  <a:t>Stays passive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dirty="0">
                  <a:solidFill>
                    <a:srgbClr val="008000"/>
                  </a:solidFill>
                </a:endParaRPr>
              </a:p>
              <a:p>
                <a:pPr lvl="1"/>
                <a:r>
                  <a:rPr lang="en-US" dirty="0"/>
                  <a:t>Push-pull operation</a:t>
                </a:r>
              </a:p>
              <a:p>
                <a:pPr lvl="1"/>
                <a:r>
                  <a:rPr lang="en-US" dirty="0"/>
                  <a:t>Class B or AB operation optimized for efficiency and distortions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Requires symmetric, </a:t>
                </a:r>
                <a:br>
                  <a:rPr lang="en-US" dirty="0"/>
                </a:br>
                <a:r>
                  <a:rPr lang="en-US" dirty="0"/>
                  <a:t>but different types of BJTs</a:t>
                </a:r>
              </a:p>
              <a:p>
                <a:pPr lvl="2"/>
                <a:r>
                  <a:rPr lang="en-US" dirty="0"/>
                  <a:t>NPN for the positive signals</a:t>
                </a:r>
              </a:p>
              <a:p>
                <a:pPr lvl="2"/>
                <a:r>
                  <a:rPr lang="en-US" dirty="0"/>
                  <a:t>PNP for the negative signals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C064DF-97C1-DFA7-7F38-E628F12BE5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33680" y="1163105"/>
                <a:ext cx="4745520" cy="5031056"/>
              </a:xfrm>
              <a:blipFill>
                <a:blip r:embed="rId2"/>
                <a:stretch>
                  <a:fillRect l="-1867" t="-1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955DB5-216B-B6BA-2622-16A620E80F63}"/>
              </a:ext>
            </a:extLst>
          </p:cNvPr>
          <p:cNvCxnSpPr>
            <a:cxnSpLocks/>
          </p:cNvCxnSpPr>
          <p:nvPr/>
        </p:nvCxnSpPr>
        <p:spPr>
          <a:xfrm>
            <a:off x="2700783" y="2689745"/>
            <a:ext cx="0" cy="864096"/>
          </a:xfrm>
          <a:prstGeom prst="line">
            <a:avLst/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E3F7CB8-DC10-9D33-9B24-84801C943FA0}"/>
              </a:ext>
            </a:extLst>
          </p:cNvPr>
          <p:cNvCxnSpPr/>
          <p:nvPr/>
        </p:nvCxnSpPr>
        <p:spPr>
          <a:xfrm>
            <a:off x="2700783" y="2689745"/>
            <a:ext cx="378042" cy="0"/>
          </a:xfrm>
          <a:prstGeom prst="line">
            <a:avLst/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2AC658C-956B-E1B6-079F-DFBD01A8112B}"/>
              </a:ext>
            </a:extLst>
          </p:cNvPr>
          <p:cNvCxnSpPr/>
          <p:nvPr/>
        </p:nvCxnSpPr>
        <p:spPr>
          <a:xfrm>
            <a:off x="2700783" y="4417937"/>
            <a:ext cx="3780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3C209F0-32F9-1591-F4F5-02B8EF91DBF1}"/>
              </a:ext>
            </a:extLst>
          </p:cNvPr>
          <p:cNvCxnSpPr/>
          <p:nvPr/>
        </p:nvCxnSpPr>
        <p:spPr>
          <a:xfrm>
            <a:off x="3078825" y="2473721"/>
            <a:ext cx="0" cy="432048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C6DD210-C00E-2000-1FEF-4520723C3A48}"/>
              </a:ext>
            </a:extLst>
          </p:cNvPr>
          <p:cNvCxnSpPr/>
          <p:nvPr/>
        </p:nvCxnSpPr>
        <p:spPr>
          <a:xfrm>
            <a:off x="3078825" y="4201913"/>
            <a:ext cx="0" cy="432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F05B7B2-6E2B-C499-3C43-6559DA97C849}"/>
              </a:ext>
            </a:extLst>
          </p:cNvPr>
          <p:cNvCxnSpPr/>
          <p:nvPr/>
        </p:nvCxnSpPr>
        <p:spPr>
          <a:xfrm flipV="1">
            <a:off x="3078825" y="2508679"/>
            <a:ext cx="162018" cy="72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AE4882F-E5A3-55EC-3BB6-AD0BD2B54608}"/>
              </a:ext>
            </a:extLst>
          </p:cNvPr>
          <p:cNvCxnSpPr/>
          <p:nvPr/>
        </p:nvCxnSpPr>
        <p:spPr>
          <a:xfrm flipH="1" flipV="1">
            <a:off x="3078825" y="2797757"/>
            <a:ext cx="162018" cy="108012"/>
          </a:xfrm>
          <a:prstGeom prst="line">
            <a:avLst/>
          </a:prstGeom>
          <a:ln w="28575">
            <a:solidFill>
              <a:srgbClr val="008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83FD6F4-D310-2A05-4DDF-6DB0AEEA8A2A}"/>
              </a:ext>
            </a:extLst>
          </p:cNvPr>
          <p:cNvCxnSpPr/>
          <p:nvPr/>
        </p:nvCxnSpPr>
        <p:spPr>
          <a:xfrm>
            <a:off x="2214729" y="3553841"/>
            <a:ext cx="486054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9439092-C135-38E8-03BF-55A1DE09053A}"/>
              </a:ext>
            </a:extLst>
          </p:cNvPr>
          <p:cNvCxnSpPr/>
          <p:nvPr/>
        </p:nvCxnSpPr>
        <p:spPr>
          <a:xfrm flipV="1">
            <a:off x="3078825" y="4225167"/>
            <a:ext cx="162018" cy="108000"/>
          </a:xfrm>
          <a:prstGeom prst="line">
            <a:avLst/>
          </a:prstGeom>
          <a:ln w="28575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9B0D601-5F53-9D5F-7C3E-8D45906905E6}"/>
              </a:ext>
            </a:extLst>
          </p:cNvPr>
          <p:cNvCxnSpPr/>
          <p:nvPr/>
        </p:nvCxnSpPr>
        <p:spPr>
          <a:xfrm>
            <a:off x="3078825" y="4525949"/>
            <a:ext cx="162018" cy="72000"/>
          </a:xfrm>
          <a:prstGeom prst="line">
            <a:avLst/>
          </a:prstGeom>
          <a:ln w="28575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C9C1F68-F606-C78E-E614-1D574C3617FF}"/>
              </a:ext>
            </a:extLst>
          </p:cNvPr>
          <p:cNvCxnSpPr/>
          <p:nvPr/>
        </p:nvCxnSpPr>
        <p:spPr>
          <a:xfrm>
            <a:off x="3240843" y="2905769"/>
            <a:ext cx="0" cy="648072"/>
          </a:xfrm>
          <a:prstGeom prst="line">
            <a:avLst/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C78A0BE-CC80-CCBE-F3EA-6873D10F8B95}"/>
              </a:ext>
            </a:extLst>
          </p:cNvPr>
          <p:cNvCxnSpPr/>
          <p:nvPr/>
        </p:nvCxnSpPr>
        <p:spPr>
          <a:xfrm>
            <a:off x="3240843" y="3553841"/>
            <a:ext cx="540060" cy="0"/>
          </a:xfrm>
          <a:prstGeom prst="line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F81E17A-B3C5-B46B-35CE-0B684709AACA}"/>
              </a:ext>
            </a:extLst>
          </p:cNvPr>
          <p:cNvCxnSpPr/>
          <p:nvPr/>
        </p:nvCxnSpPr>
        <p:spPr>
          <a:xfrm>
            <a:off x="3240843" y="4597949"/>
            <a:ext cx="0" cy="2520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9B11454-EE2C-E508-7D05-D7D5786EE016}"/>
              </a:ext>
            </a:extLst>
          </p:cNvPr>
          <p:cNvSpPr txBox="1"/>
          <p:nvPr/>
        </p:nvSpPr>
        <p:spPr>
          <a:xfrm>
            <a:off x="3346005" y="2519398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  <a:latin typeface="Constantia" panose="02030602050306030303" pitchFamily="18" charset="0"/>
              </a:rPr>
              <a:t>NPN BJT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FA8BBC-BC4D-FE2F-BFD7-8AD102CE4C70}"/>
              </a:ext>
            </a:extLst>
          </p:cNvPr>
          <p:cNvSpPr txBox="1"/>
          <p:nvPr/>
        </p:nvSpPr>
        <p:spPr>
          <a:xfrm>
            <a:off x="3359885" y="4279162"/>
            <a:ext cx="1084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onstantia" panose="02030602050306030303" pitchFamily="18" charset="0"/>
              </a:rPr>
              <a:t>PNP BJT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5D248D3-6B36-0D68-1C6F-F74A0D72044F}"/>
              </a:ext>
            </a:extLst>
          </p:cNvPr>
          <p:cNvCxnSpPr/>
          <p:nvPr/>
        </p:nvCxnSpPr>
        <p:spPr>
          <a:xfrm>
            <a:off x="3240843" y="3553841"/>
            <a:ext cx="0" cy="6713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2C52E2A-D788-9946-528B-AA43FB5AC102}"/>
              </a:ext>
            </a:extLst>
          </p:cNvPr>
          <p:cNvCxnSpPr/>
          <p:nvPr/>
        </p:nvCxnSpPr>
        <p:spPr>
          <a:xfrm flipH="1">
            <a:off x="5071046" y="3580799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0E9F108-2B6D-4086-F16C-A99A3DE66D53}"/>
              </a:ext>
            </a:extLst>
          </p:cNvPr>
          <p:cNvCxnSpPr/>
          <p:nvPr/>
        </p:nvCxnSpPr>
        <p:spPr>
          <a:xfrm flipH="1">
            <a:off x="4982321" y="3508192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7FF62B1-819D-6091-D282-3358EEE6FCD9}"/>
              </a:ext>
            </a:extLst>
          </p:cNvPr>
          <p:cNvSpPr txBox="1"/>
          <p:nvPr/>
        </p:nvSpPr>
        <p:spPr>
          <a:xfrm>
            <a:off x="5281466" y="3203725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2C80913-368B-C361-37B7-3521301DCE6A}"/>
              </a:ext>
            </a:extLst>
          </p:cNvPr>
          <p:cNvSpPr txBox="1"/>
          <p:nvPr/>
        </p:nvSpPr>
        <p:spPr>
          <a:xfrm>
            <a:off x="5314064" y="3508192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D9B74E7-91F3-E6FC-5EA7-14E8C0EE8C82}"/>
              </a:ext>
            </a:extLst>
          </p:cNvPr>
          <p:cNvCxnSpPr>
            <a:cxnSpLocks/>
          </p:cNvCxnSpPr>
          <p:nvPr/>
        </p:nvCxnSpPr>
        <p:spPr>
          <a:xfrm>
            <a:off x="3240843" y="2256643"/>
            <a:ext cx="192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4F4F24F-A9F9-7AC3-5401-9B6AA3AE5D4A}"/>
              </a:ext>
            </a:extLst>
          </p:cNvPr>
          <p:cNvCxnSpPr>
            <a:cxnSpLocks/>
          </p:cNvCxnSpPr>
          <p:nvPr/>
        </p:nvCxnSpPr>
        <p:spPr>
          <a:xfrm>
            <a:off x="3243375" y="4849985"/>
            <a:ext cx="19214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FB3EFC9-C401-FE30-9009-8928372C5D28}"/>
              </a:ext>
            </a:extLst>
          </p:cNvPr>
          <p:cNvCxnSpPr>
            <a:cxnSpLocks/>
          </p:cNvCxnSpPr>
          <p:nvPr/>
        </p:nvCxnSpPr>
        <p:spPr>
          <a:xfrm>
            <a:off x="5154696" y="2256643"/>
            <a:ext cx="0" cy="12444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19BA7DE-B0C8-A951-7CBF-E71CB2D6483B}"/>
              </a:ext>
            </a:extLst>
          </p:cNvPr>
          <p:cNvCxnSpPr/>
          <p:nvPr/>
        </p:nvCxnSpPr>
        <p:spPr>
          <a:xfrm>
            <a:off x="3242140" y="2256643"/>
            <a:ext cx="0" cy="2520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39544F7-20A6-AD09-4C6F-6C2DE0412C08}"/>
              </a:ext>
            </a:extLst>
          </p:cNvPr>
          <p:cNvCxnSpPr>
            <a:cxnSpLocks/>
          </p:cNvCxnSpPr>
          <p:nvPr/>
        </p:nvCxnSpPr>
        <p:spPr>
          <a:xfrm>
            <a:off x="5162321" y="3602939"/>
            <a:ext cx="0" cy="12444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rc 54">
            <a:extLst>
              <a:ext uri="{FF2B5EF4-FFF2-40B4-BE49-F238E27FC236}">
                <a16:creationId xmlns:a16="http://schemas.microsoft.com/office/drawing/2014/main" id="{65E99760-62FB-B4AD-D3DB-605A4D966737}"/>
              </a:ext>
            </a:extLst>
          </p:cNvPr>
          <p:cNvSpPr/>
          <p:nvPr/>
        </p:nvSpPr>
        <p:spPr bwMode="auto">
          <a:xfrm>
            <a:off x="1748975" y="3364762"/>
            <a:ext cx="137160" cy="914400"/>
          </a:xfrm>
          <a:prstGeom prst="arc">
            <a:avLst>
              <a:gd name="adj1" fmla="val 15445419"/>
              <a:gd name="adj2" fmla="val 16963161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6" name="Arc 55">
            <a:extLst>
              <a:ext uri="{FF2B5EF4-FFF2-40B4-BE49-F238E27FC236}">
                <a16:creationId xmlns:a16="http://schemas.microsoft.com/office/drawing/2014/main" id="{03AA70CC-CCBC-2107-911A-8ECF4CF6CD0E}"/>
              </a:ext>
            </a:extLst>
          </p:cNvPr>
          <p:cNvSpPr/>
          <p:nvPr/>
        </p:nvSpPr>
        <p:spPr bwMode="auto">
          <a:xfrm rot="10800000">
            <a:off x="1864709" y="2857833"/>
            <a:ext cx="137160" cy="914400"/>
          </a:xfrm>
          <a:prstGeom prst="arc">
            <a:avLst>
              <a:gd name="adj1" fmla="val 15445419"/>
              <a:gd name="adj2" fmla="val 16963161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5D92E2D-0196-E100-479A-58EF336BD04F}"/>
                  </a:ext>
                </a:extLst>
              </p:cNvPr>
              <p:cNvSpPr txBox="1"/>
              <p:nvPr/>
            </p:nvSpPr>
            <p:spPr>
              <a:xfrm>
                <a:off x="5471188" y="3326606"/>
                <a:ext cx="60747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𝑫𝑪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5D92E2D-0196-E100-479A-58EF336BD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188" y="3326606"/>
                <a:ext cx="607474" cy="369332"/>
              </a:xfrm>
              <a:prstGeom prst="rect">
                <a:avLst/>
              </a:prstGeom>
              <a:blipFill>
                <a:blip r:embed="rId3"/>
                <a:stretch>
                  <a:fillRect l="-10417" r="-4167" b="-20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4044A7C-6DAB-294B-EA3E-3667079369CE}"/>
                  </a:ext>
                </a:extLst>
              </p:cNvPr>
              <p:cNvSpPr txBox="1"/>
              <p:nvPr/>
            </p:nvSpPr>
            <p:spPr>
              <a:xfrm>
                <a:off x="3535005" y="3110036"/>
                <a:ext cx="6667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4044A7C-6DAB-294B-EA3E-3667079369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005" y="3110036"/>
                <a:ext cx="666786" cy="369332"/>
              </a:xfrm>
              <a:prstGeom prst="rect">
                <a:avLst/>
              </a:prstGeom>
              <a:blipFill>
                <a:blip r:embed="rId4"/>
                <a:stretch>
                  <a:fillRect l="-9434" r="-3774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Arc 58">
            <a:extLst>
              <a:ext uri="{FF2B5EF4-FFF2-40B4-BE49-F238E27FC236}">
                <a16:creationId xmlns:a16="http://schemas.microsoft.com/office/drawing/2014/main" id="{8B3C4DD9-55D5-2209-DB9E-D86621B26508}"/>
              </a:ext>
            </a:extLst>
          </p:cNvPr>
          <p:cNvSpPr/>
          <p:nvPr/>
        </p:nvSpPr>
        <p:spPr bwMode="auto">
          <a:xfrm>
            <a:off x="4264107" y="3147139"/>
            <a:ext cx="137160" cy="1371600"/>
          </a:xfrm>
          <a:prstGeom prst="arc">
            <a:avLst>
              <a:gd name="adj1" fmla="val 15445419"/>
              <a:gd name="adj2" fmla="val 16963161"/>
            </a:avLst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0" name="Arc 59">
            <a:extLst>
              <a:ext uri="{FF2B5EF4-FFF2-40B4-BE49-F238E27FC236}">
                <a16:creationId xmlns:a16="http://schemas.microsoft.com/office/drawing/2014/main" id="{E7004BFC-EF56-1643-CC16-E9D0F25AC02C}"/>
              </a:ext>
            </a:extLst>
          </p:cNvPr>
          <p:cNvSpPr/>
          <p:nvPr/>
        </p:nvSpPr>
        <p:spPr bwMode="auto">
          <a:xfrm rot="10800000">
            <a:off x="4392195" y="2591721"/>
            <a:ext cx="137160" cy="1371600"/>
          </a:xfrm>
          <a:prstGeom prst="arc">
            <a:avLst>
              <a:gd name="adj1" fmla="val 15445419"/>
              <a:gd name="adj2" fmla="val 16963161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640A0E4-D681-EFE7-6ACD-F80EA703C7E1}"/>
                  </a:ext>
                </a:extLst>
              </p:cNvPr>
              <p:cNvSpPr txBox="1"/>
              <p:nvPr/>
            </p:nvSpPr>
            <p:spPr>
              <a:xfrm>
                <a:off x="1969818" y="3092855"/>
                <a:ext cx="52732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640A0E4-D681-EFE7-6ACD-F80EA703C7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818" y="3092855"/>
                <a:ext cx="527324" cy="369332"/>
              </a:xfrm>
              <a:prstGeom prst="rect">
                <a:avLst/>
              </a:prstGeom>
              <a:blipFill>
                <a:blip r:embed="rId5"/>
                <a:stretch>
                  <a:fillRect l="-11905" r="-4762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864A59B-6931-BB7E-868D-CC3BD3ED4DAB}"/>
              </a:ext>
            </a:extLst>
          </p:cNvPr>
          <p:cNvCxnSpPr>
            <a:cxnSpLocks/>
          </p:cNvCxnSpPr>
          <p:nvPr/>
        </p:nvCxnSpPr>
        <p:spPr>
          <a:xfrm>
            <a:off x="2700783" y="3553841"/>
            <a:ext cx="0" cy="8640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020550B-89C5-1BAA-ACD5-D3C169E1E554}"/>
              </a:ext>
            </a:extLst>
          </p:cNvPr>
          <p:cNvSpPr/>
          <p:nvPr/>
        </p:nvSpPr>
        <p:spPr bwMode="auto">
          <a:xfrm>
            <a:off x="8576712" y="6060286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906-909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69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CE048-4C6F-B42E-FAA5-367C27E67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RF solid state amplifiers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C064DF-97C1-DFA7-7F38-E628F12BE5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16270" y="1163105"/>
                <a:ext cx="5140473" cy="5031056"/>
              </a:xfrm>
            </p:spPr>
            <p:txBody>
              <a:bodyPr/>
              <a:lstStyle/>
              <a:p>
                <a:r>
                  <a:rPr lang="en-US" dirty="0"/>
                  <a:t>Using a pair of NPN </a:t>
                </a:r>
                <a:br>
                  <a:rPr lang="en-US" dirty="0"/>
                </a:br>
                <a:r>
                  <a:rPr lang="en-US" dirty="0"/>
                  <a:t>bipolar junction transistors (BJT)</a:t>
                </a:r>
                <a:br>
                  <a:rPr lang="en-US" dirty="0"/>
                </a:br>
                <a:r>
                  <a:rPr lang="en-US" dirty="0"/>
                  <a:t>in a push-pull configuration</a:t>
                </a:r>
              </a:p>
              <a:p>
                <a:pPr lvl="1"/>
                <a:r>
                  <a:rPr lang="en-US" dirty="0"/>
                  <a:t>Requires balanced-to-unbalanced (balun) transformers at input and output</a:t>
                </a:r>
              </a:p>
              <a:p>
                <a:pPr lvl="2"/>
                <a:r>
                  <a:rPr lang="en-US" dirty="0"/>
                  <a:t>Provides non-inverted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) and inverted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180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) signals</a:t>
                </a:r>
              </a:p>
              <a:p>
                <a:pPr lvl="1"/>
                <a:r>
                  <a:rPr lang="en-US" dirty="0"/>
                  <a:t>Again: Push-pull operation</a:t>
                </a:r>
              </a:p>
              <a:p>
                <a:pPr lvl="2"/>
                <a:r>
                  <a:rPr lang="en-US" dirty="0"/>
                  <a:t>Only one transistor is active per half-wave</a:t>
                </a:r>
              </a:p>
              <a:p>
                <a:pPr lvl="1"/>
                <a:r>
                  <a:rPr lang="en-US" dirty="0"/>
                  <a:t>Substantially simplifies the design</a:t>
                </a:r>
              </a:p>
              <a:p>
                <a:pPr lvl="2"/>
                <a:r>
                  <a:rPr lang="en-US" dirty="0"/>
                  <a:t>Easy to get symmetric transistor pairs with same type of technology</a:t>
                </a:r>
              </a:p>
              <a:p>
                <a:pPr lvl="2"/>
                <a:r>
                  <a:rPr lang="en-US" dirty="0"/>
                  <a:t>However, balun design still a challenge!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C064DF-97C1-DFA7-7F38-E628F12BE5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16270" y="1163105"/>
                <a:ext cx="5140473" cy="5031056"/>
              </a:xfrm>
              <a:blipFill>
                <a:blip r:embed="rId2"/>
                <a:stretch>
                  <a:fillRect l="-1724" t="-1763" r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>
            <a:extLst>
              <a:ext uri="{FF2B5EF4-FFF2-40B4-BE49-F238E27FC236}">
                <a16:creationId xmlns:a16="http://schemas.microsoft.com/office/drawing/2014/main" id="{4BF30E45-E032-7F01-3BCF-1EF589C8559B}"/>
              </a:ext>
            </a:extLst>
          </p:cNvPr>
          <p:cNvGrpSpPr/>
          <p:nvPr/>
        </p:nvGrpSpPr>
        <p:grpSpPr>
          <a:xfrm>
            <a:off x="419541" y="660200"/>
            <a:ext cx="6748863" cy="3774070"/>
            <a:chOff x="278624" y="974989"/>
            <a:chExt cx="6748863" cy="377407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D955DB5-216B-B6BA-2622-16A620E80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1678" y="1998455"/>
              <a:ext cx="0" cy="864096"/>
            </a:xfrm>
            <a:prstGeom prst="line">
              <a:avLst/>
            </a:prstGeom>
            <a:ln w="28575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E3F7CB8-DC10-9D33-9B24-84801C943FA0}"/>
                </a:ext>
              </a:extLst>
            </p:cNvPr>
            <p:cNvCxnSpPr/>
            <p:nvPr/>
          </p:nvCxnSpPr>
          <p:spPr>
            <a:xfrm>
              <a:off x="2627328" y="1998455"/>
              <a:ext cx="378042" cy="0"/>
            </a:xfrm>
            <a:prstGeom prst="line">
              <a:avLst/>
            </a:prstGeom>
            <a:ln w="28575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2AC658C-956B-E1B6-079F-DFBD01A8112B}"/>
                </a:ext>
              </a:extLst>
            </p:cNvPr>
            <p:cNvCxnSpPr/>
            <p:nvPr/>
          </p:nvCxnSpPr>
          <p:spPr>
            <a:xfrm>
              <a:off x="2627328" y="3726647"/>
              <a:ext cx="37804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3C209F0-32F9-1591-F4F5-02B8EF91DBF1}"/>
                </a:ext>
              </a:extLst>
            </p:cNvPr>
            <p:cNvCxnSpPr/>
            <p:nvPr/>
          </p:nvCxnSpPr>
          <p:spPr>
            <a:xfrm>
              <a:off x="3005370" y="1782431"/>
              <a:ext cx="0" cy="432048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C6DD210-C00E-2000-1FEF-4520723C3A48}"/>
                </a:ext>
              </a:extLst>
            </p:cNvPr>
            <p:cNvCxnSpPr/>
            <p:nvPr/>
          </p:nvCxnSpPr>
          <p:spPr>
            <a:xfrm>
              <a:off x="3005370" y="3510623"/>
              <a:ext cx="0" cy="43204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F05B7B2-6E2B-C499-3C43-6559DA97C849}"/>
                </a:ext>
              </a:extLst>
            </p:cNvPr>
            <p:cNvCxnSpPr/>
            <p:nvPr/>
          </p:nvCxnSpPr>
          <p:spPr>
            <a:xfrm flipV="1">
              <a:off x="3005370" y="1817389"/>
              <a:ext cx="162018" cy="7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AE4882F-E5A3-55EC-3BB6-AD0BD2B54608}"/>
                </a:ext>
              </a:extLst>
            </p:cNvPr>
            <p:cNvCxnSpPr/>
            <p:nvPr/>
          </p:nvCxnSpPr>
          <p:spPr>
            <a:xfrm flipH="1" flipV="1">
              <a:off x="3005370" y="2106467"/>
              <a:ext cx="162018" cy="108012"/>
            </a:xfrm>
            <a:prstGeom prst="line">
              <a:avLst/>
            </a:prstGeom>
            <a:ln w="28575">
              <a:solidFill>
                <a:srgbClr val="00800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83FD6F4-D310-2A05-4DDF-6DB0AEEA8A2A}"/>
                </a:ext>
              </a:extLst>
            </p:cNvPr>
            <p:cNvCxnSpPr/>
            <p:nvPr/>
          </p:nvCxnSpPr>
          <p:spPr>
            <a:xfrm>
              <a:off x="894496" y="2863747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9439092-C135-38E8-03BF-55A1DE09053A}"/>
                </a:ext>
              </a:extLst>
            </p:cNvPr>
            <p:cNvCxnSpPr/>
            <p:nvPr/>
          </p:nvCxnSpPr>
          <p:spPr>
            <a:xfrm flipV="1">
              <a:off x="3005370" y="3533877"/>
              <a:ext cx="162018" cy="108000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9B0D601-5F53-9D5F-7C3E-8D45906905E6}"/>
                </a:ext>
              </a:extLst>
            </p:cNvPr>
            <p:cNvCxnSpPr/>
            <p:nvPr/>
          </p:nvCxnSpPr>
          <p:spPr>
            <a:xfrm>
              <a:off x="3005370" y="3834659"/>
              <a:ext cx="162018" cy="72000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C9C1F68-F606-C78E-E614-1D574C3617FF}"/>
                </a:ext>
              </a:extLst>
            </p:cNvPr>
            <p:cNvCxnSpPr/>
            <p:nvPr/>
          </p:nvCxnSpPr>
          <p:spPr>
            <a:xfrm>
              <a:off x="3167388" y="2214479"/>
              <a:ext cx="0" cy="648072"/>
            </a:xfrm>
            <a:prstGeom prst="line">
              <a:avLst/>
            </a:prstGeom>
            <a:ln w="28575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F81E17A-B3C5-B46B-35CE-0B684709AACA}"/>
                </a:ext>
              </a:extLst>
            </p:cNvPr>
            <p:cNvCxnSpPr/>
            <p:nvPr/>
          </p:nvCxnSpPr>
          <p:spPr>
            <a:xfrm>
              <a:off x="3167388" y="3906659"/>
              <a:ext cx="0" cy="25203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9B11454-EE2C-E508-7D05-D7D5786EE016}"/>
                </a:ext>
              </a:extLst>
            </p:cNvPr>
            <p:cNvSpPr txBox="1"/>
            <p:nvPr/>
          </p:nvSpPr>
          <p:spPr>
            <a:xfrm>
              <a:off x="3272550" y="1828108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008000"/>
                  </a:solidFill>
                  <a:latin typeface="Constantia" panose="02030602050306030303" pitchFamily="18" charset="0"/>
                </a:rPr>
                <a:t>NPN BJT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6FA8BBC-BC4D-FE2F-BFD7-8AD102CE4C70}"/>
                </a:ext>
              </a:extLst>
            </p:cNvPr>
            <p:cNvSpPr txBox="1"/>
            <p:nvPr/>
          </p:nvSpPr>
          <p:spPr>
            <a:xfrm>
              <a:off x="3286430" y="3587872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NPN BJT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5D248D3-6B36-0D68-1C6F-F74A0D72044F}"/>
                </a:ext>
              </a:extLst>
            </p:cNvPr>
            <p:cNvCxnSpPr>
              <a:cxnSpLocks/>
            </p:cNvCxnSpPr>
            <p:nvPr/>
          </p:nvCxnSpPr>
          <p:spPr>
            <a:xfrm>
              <a:off x="3167388" y="3292259"/>
              <a:ext cx="0" cy="24161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2C52E2A-D788-9946-528B-AA43FB5AC102}"/>
                </a:ext>
              </a:extLst>
            </p:cNvPr>
            <p:cNvCxnSpPr/>
            <p:nvPr/>
          </p:nvCxnSpPr>
          <p:spPr>
            <a:xfrm flipH="1">
              <a:off x="6019871" y="2889509"/>
              <a:ext cx="1800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0E9F108-2B6D-4086-F16C-A99A3DE66D53}"/>
                </a:ext>
              </a:extLst>
            </p:cNvPr>
            <p:cNvCxnSpPr/>
            <p:nvPr/>
          </p:nvCxnSpPr>
          <p:spPr>
            <a:xfrm flipH="1">
              <a:off x="5931146" y="2816902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7FF62B1-819D-6091-D282-3358EEE6FCD9}"/>
                </a:ext>
              </a:extLst>
            </p:cNvPr>
            <p:cNvSpPr txBox="1"/>
            <p:nvPr/>
          </p:nvSpPr>
          <p:spPr>
            <a:xfrm>
              <a:off x="6230291" y="2512435"/>
              <a:ext cx="13465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+</a:t>
              </a:r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2C80913-368B-C361-37B7-3521301DCE6A}"/>
                </a:ext>
              </a:extLst>
            </p:cNvPr>
            <p:cNvSpPr txBox="1"/>
            <p:nvPr/>
          </p:nvSpPr>
          <p:spPr>
            <a:xfrm>
              <a:off x="6262889" y="2816902"/>
              <a:ext cx="769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-</a:t>
              </a:r>
              <a:endParaRPr lang="en-GB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D9B74E7-91F3-E6FC-5EA7-14E8C0EE8C82}"/>
                </a:ext>
              </a:extLst>
            </p:cNvPr>
            <p:cNvCxnSpPr>
              <a:cxnSpLocks/>
            </p:cNvCxnSpPr>
            <p:nvPr/>
          </p:nvCxnSpPr>
          <p:spPr>
            <a:xfrm>
              <a:off x="3167388" y="1565353"/>
              <a:ext cx="292608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4F4F24F-A9F9-7AC3-5401-9B6AA3AE5D4A}"/>
                </a:ext>
              </a:extLst>
            </p:cNvPr>
            <p:cNvCxnSpPr>
              <a:cxnSpLocks/>
            </p:cNvCxnSpPr>
            <p:nvPr/>
          </p:nvCxnSpPr>
          <p:spPr>
            <a:xfrm>
              <a:off x="3169920" y="4158695"/>
              <a:ext cx="292608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FB3EFC9-C401-FE30-9009-8928372C5D28}"/>
                </a:ext>
              </a:extLst>
            </p:cNvPr>
            <p:cNvCxnSpPr>
              <a:cxnSpLocks/>
            </p:cNvCxnSpPr>
            <p:nvPr/>
          </p:nvCxnSpPr>
          <p:spPr>
            <a:xfrm>
              <a:off x="6103521" y="1565353"/>
              <a:ext cx="0" cy="124445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19BA7DE-B0C8-A951-7CBF-E71CB2D6483B}"/>
                </a:ext>
              </a:extLst>
            </p:cNvPr>
            <p:cNvCxnSpPr/>
            <p:nvPr/>
          </p:nvCxnSpPr>
          <p:spPr>
            <a:xfrm>
              <a:off x="3168685" y="1565353"/>
              <a:ext cx="0" cy="252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39544F7-20A6-AD09-4C6F-6C2DE0412C08}"/>
                </a:ext>
              </a:extLst>
            </p:cNvPr>
            <p:cNvCxnSpPr>
              <a:cxnSpLocks/>
            </p:cNvCxnSpPr>
            <p:nvPr/>
          </p:nvCxnSpPr>
          <p:spPr>
            <a:xfrm>
              <a:off x="6111146" y="2911649"/>
              <a:ext cx="0" cy="124445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65E99760-62FB-B4AD-D3DB-605A4D966737}"/>
                </a:ext>
              </a:extLst>
            </p:cNvPr>
            <p:cNvSpPr/>
            <p:nvPr/>
          </p:nvSpPr>
          <p:spPr bwMode="auto">
            <a:xfrm>
              <a:off x="278624" y="2686241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03AA70CC-CCBC-2107-911A-8ECF4CF6CD0E}"/>
                </a:ext>
              </a:extLst>
            </p:cNvPr>
            <p:cNvSpPr/>
            <p:nvPr/>
          </p:nvSpPr>
          <p:spPr bwMode="auto">
            <a:xfrm rot="10800000">
              <a:off x="394358" y="2179312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5D92E2D-0196-E100-479A-58EF336BD04F}"/>
                    </a:ext>
                  </a:extLst>
                </p:cNvPr>
                <p:cNvSpPr txBox="1"/>
                <p:nvPr/>
              </p:nvSpPr>
              <p:spPr>
                <a:xfrm>
                  <a:off x="6420013" y="2635316"/>
                  <a:ext cx="60747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𝑫𝑪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5D92E2D-0196-E100-479A-58EF336BD0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0013" y="2635316"/>
                  <a:ext cx="607474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10204" r="-2041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4044A7C-6DAB-294B-EA3E-3667079369CE}"/>
                    </a:ext>
                  </a:extLst>
                </p:cNvPr>
                <p:cNvSpPr txBox="1"/>
                <p:nvPr/>
              </p:nvSpPr>
              <p:spPr>
                <a:xfrm>
                  <a:off x="4675817" y="2438973"/>
                  <a:ext cx="66678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𝒐𝒖𝒕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4044A7C-6DAB-294B-EA3E-3667079369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5817" y="2438973"/>
                  <a:ext cx="666786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9259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8B3C4DD9-55D5-2209-DB9E-D86621B26508}"/>
                </a:ext>
              </a:extLst>
            </p:cNvPr>
            <p:cNvSpPr/>
            <p:nvPr/>
          </p:nvSpPr>
          <p:spPr bwMode="auto">
            <a:xfrm>
              <a:off x="5404919" y="2476076"/>
              <a:ext cx="137160" cy="13716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E7004BFC-EF56-1643-CC16-E9D0F25AC02C}"/>
                </a:ext>
              </a:extLst>
            </p:cNvPr>
            <p:cNvSpPr/>
            <p:nvPr/>
          </p:nvSpPr>
          <p:spPr bwMode="auto">
            <a:xfrm rot="10800000">
              <a:off x="5533007" y="1920658"/>
              <a:ext cx="137160" cy="13716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D640A0E4-D681-EFE7-6ACD-F80EA703C7E1}"/>
                    </a:ext>
                  </a:extLst>
                </p:cNvPr>
                <p:cNvSpPr txBox="1"/>
                <p:nvPr/>
              </p:nvSpPr>
              <p:spPr>
                <a:xfrm>
                  <a:off x="467500" y="2373254"/>
                  <a:ext cx="52732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D640A0E4-D681-EFE7-6ACD-F80EA703C7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500" y="2373254"/>
                  <a:ext cx="527324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1905" r="-4762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61A8C08-557B-9D05-B559-90F2436E3151}"/>
                </a:ext>
              </a:extLst>
            </p:cNvPr>
            <p:cNvSpPr/>
            <p:nvPr/>
          </p:nvSpPr>
          <p:spPr bwMode="auto">
            <a:xfrm>
              <a:off x="1176713" y="2680867"/>
              <a:ext cx="182880" cy="36576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69C464E-1D0E-A80A-2052-AAFB2F15EFD5}"/>
                </a:ext>
              </a:extLst>
            </p:cNvPr>
            <p:cNvCxnSpPr/>
            <p:nvPr/>
          </p:nvCxnSpPr>
          <p:spPr>
            <a:xfrm>
              <a:off x="1253779" y="2680867"/>
              <a:ext cx="914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DED519E-893B-45EC-35FA-FA2F02FB5F5C}"/>
                </a:ext>
              </a:extLst>
            </p:cNvPr>
            <p:cNvCxnSpPr/>
            <p:nvPr/>
          </p:nvCxnSpPr>
          <p:spPr>
            <a:xfrm>
              <a:off x="1268153" y="3046627"/>
              <a:ext cx="914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19D8A429-E5C0-4D0E-BB2A-6A8ABDF78B90}"/>
                </a:ext>
              </a:extLst>
            </p:cNvPr>
            <p:cNvSpPr/>
            <p:nvPr/>
          </p:nvSpPr>
          <p:spPr bwMode="auto">
            <a:xfrm>
              <a:off x="2073038" y="2680867"/>
              <a:ext cx="182880" cy="365760"/>
            </a:xfrm>
            <a:prstGeom prst="arc">
              <a:avLst>
                <a:gd name="adj1" fmla="val 16200000"/>
                <a:gd name="adj2" fmla="val 548249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282EB23-7D89-4DA9-9A0E-AF41E4A6B6DC}"/>
                </a:ext>
              </a:extLst>
            </p:cNvPr>
            <p:cNvCxnSpPr/>
            <p:nvPr/>
          </p:nvCxnSpPr>
          <p:spPr>
            <a:xfrm>
              <a:off x="2255918" y="2863747"/>
              <a:ext cx="365760" cy="0"/>
            </a:xfrm>
            <a:prstGeom prst="line">
              <a:avLst/>
            </a:prstGeom>
            <a:ln w="28575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FA947A5-F8F5-E4FB-A872-1E6E88455E24}"/>
                </a:ext>
              </a:extLst>
            </p:cNvPr>
            <p:cNvCxnSpPr>
              <a:cxnSpLocks/>
            </p:cNvCxnSpPr>
            <p:nvPr/>
          </p:nvCxnSpPr>
          <p:spPr>
            <a:xfrm>
              <a:off x="2182553" y="3046627"/>
              <a:ext cx="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1AC90B5-7AED-A4C6-07DA-5562EEB24EF9}"/>
                </a:ext>
              </a:extLst>
            </p:cNvPr>
            <p:cNvCxnSpPr>
              <a:cxnSpLocks/>
            </p:cNvCxnSpPr>
            <p:nvPr/>
          </p:nvCxnSpPr>
          <p:spPr>
            <a:xfrm>
              <a:off x="2182553" y="3275227"/>
              <a:ext cx="43912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52173BA-219C-B701-A93E-4202CB1C56CF}"/>
                </a:ext>
              </a:extLst>
            </p:cNvPr>
            <p:cNvCxnSpPr>
              <a:cxnSpLocks/>
              <a:stCxn id="6" idx="6"/>
            </p:cNvCxnSpPr>
            <p:nvPr/>
          </p:nvCxnSpPr>
          <p:spPr>
            <a:xfrm>
              <a:off x="1359593" y="2863747"/>
              <a:ext cx="881473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222">
              <a:extLst>
                <a:ext uri="{FF2B5EF4-FFF2-40B4-BE49-F238E27FC236}">
                  <a16:creationId xmlns:a16="http://schemas.microsoft.com/office/drawing/2014/main" id="{5DC203A4-BF07-9C5C-4A8C-8101446774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9492" y="3046627"/>
              <a:ext cx="304800" cy="381000"/>
              <a:chOff x="4272" y="3072"/>
              <a:chExt cx="192" cy="240"/>
            </a:xfrm>
          </p:grpSpPr>
          <p:sp>
            <p:nvSpPr>
              <p:cNvPr id="37" name="Line 99">
                <a:extLst>
                  <a:ext uri="{FF2B5EF4-FFF2-40B4-BE49-F238E27FC236}">
                    <a16:creationId xmlns:a16="http://schemas.microsoft.com/office/drawing/2014/main" id="{B4561BF1-D7AC-B779-0DDC-703804F3CB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100">
                <a:extLst>
                  <a:ext uri="{FF2B5EF4-FFF2-40B4-BE49-F238E27FC236}">
                    <a16:creationId xmlns:a16="http://schemas.microsoft.com/office/drawing/2014/main" id="{928758D5-87FE-ECBD-9B40-3FA023FED8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101">
                <a:extLst>
                  <a:ext uri="{FF2B5EF4-FFF2-40B4-BE49-F238E27FC236}">
                    <a16:creationId xmlns:a16="http://schemas.microsoft.com/office/drawing/2014/main" id="{29E5F1C2-5EF3-D99D-6EDA-96050A3D3B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102">
                <a:extLst>
                  <a:ext uri="{FF2B5EF4-FFF2-40B4-BE49-F238E27FC236}">
                    <a16:creationId xmlns:a16="http://schemas.microsoft.com/office/drawing/2014/main" id="{F0F0A122-D64A-2FC4-E0B0-93BDE324B8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103">
                <a:extLst>
                  <a:ext uri="{FF2B5EF4-FFF2-40B4-BE49-F238E27FC236}">
                    <a16:creationId xmlns:a16="http://schemas.microsoft.com/office/drawing/2014/main" id="{A089DFAB-FB5A-2508-9C42-212571BD28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104">
                <a:extLst>
                  <a:ext uri="{FF2B5EF4-FFF2-40B4-BE49-F238E27FC236}">
                    <a16:creationId xmlns:a16="http://schemas.microsoft.com/office/drawing/2014/main" id="{0EFD5158-8E0F-669C-C72D-722862619D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CBD891A-BC1B-418C-455D-29A419F7ABE3}"/>
                </a:ext>
              </a:extLst>
            </p:cNvPr>
            <p:cNvCxnSpPr>
              <a:cxnSpLocks/>
            </p:cNvCxnSpPr>
            <p:nvPr/>
          </p:nvCxnSpPr>
          <p:spPr>
            <a:xfrm>
              <a:off x="2614886" y="3272032"/>
              <a:ext cx="0" cy="4642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E5F3311-E942-1D76-54C2-F1C934DBF728}"/>
                </a:ext>
              </a:extLst>
            </p:cNvPr>
            <p:cNvCxnSpPr/>
            <p:nvPr/>
          </p:nvCxnSpPr>
          <p:spPr>
            <a:xfrm>
              <a:off x="3175422" y="2867364"/>
              <a:ext cx="457200" cy="0"/>
            </a:xfrm>
            <a:prstGeom prst="line">
              <a:avLst/>
            </a:prstGeom>
            <a:ln w="28575">
              <a:solidFill>
                <a:srgbClr val="008000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D5E1E65-2EDA-E6D9-8ABB-9B0C22AF7B1B}"/>
                </a:ext>
              </a:extLst>
            </p:cNvPr>
            <p:cNvSpPr/>
            <p:nvPr/>
          </p:nvSpPr>
          <p:spPr bwMode="auto">
            <a:xfrm>
              <a:off x="3457639" y="2684484"/>
              <a:ext cx="182880" cy="36576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146581A-A2EA-AF60-3281-EA91FDAEB137}"/>
                </a:ext>
              </a:extLst>
            </p:cNvPr>
            <p:cNvCxnSpPr/>
            <p:nvPr/>
          </p:nvCxnSpPr>
          <p:spPr>
            <a:xfrm>
              <a:off x="3534705" y="2684484"/>
              <a:ext cx="914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7DCF793-2902-4A17-3C45-C3A8E5E65C61}"/>
                </a:ext>
              </a:extLst>
            </p:cNvPr>
            <p:cNvCxnSpPr/>
            <p:nvPr/>
          </p:nvCxnSpPr>
          <p:spPr>
            <a:xfrm>
              <a:off x="3549079" y="3050244"/>
              <a:ext cx="914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DFEECC02-A2BB-4F72-D145-27DE200674ED}"/>
                </a:ext>
              </a:extLst>
            </p:cNvPr>
            <p:cNvSpPr/>
            <p:nvPr/>
          </p:nvSpPr>
          <p:spPr bwMode="auto">
            <a:xfrm>
              <a:off x="4353964" y="2684484"/>
              <a:ext cx="182880" cy="365760"/>
            </a:xfrm>
            <a:prstGeom prst="arc">
              <a:avLst>
                <a:gd name="adj1" fmla="val 16200000"/>
                <a:gd name="adj2" fmla="val 548249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1F1C9A4E-25F3-8630-C5EB-D8B483E140BE}"/>
                </a:ext>
              </a:extLst>
            </p:cNvPr>
            <p:cNvCxnSpPr/>
            <p:nvPr/>
          </p:nvCxnSpPr>
          <p:spPr>
            <a:xfrm>
              <a:off x="4536844" y="2867364"/>
              <a:ext cx="365760" cy="0"/>
            </a:xfrm>
            <a:prstGeom prst="line">
              <a:avLst/>
            </a:prstGeom>
            <a:ln w="28575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EA0D783-0012-8C72-E17B-E5E1E3D16471}"/>
                </a:ext>
              </a:extLst>
            </p:cNvPr>
            <p:cNvCxnSpPr>
              <a:cxnSpLocks/>
            </p:cNvCxnSpPr>
            <p:nvPr/>
          </p:nvCxnSpPr>
          <p:spPr>
            <a:xfrm>
              <a:off x="3549079" y="3063659"/>
              <a:ext cx="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09A387B6-BD58-A12E-0036-D1432D5BC1C6}"/>
                </a:ext>
              </a:extLst>
            </p:cNvPr>
            <p:cNvCxnSpPr>
              <a:cxnSpLocks/>
              <a:stCxn id="64" idx="6"/>
            </p:cNvCxnSpPr>
            <p:nvPr/>
          </p:nvCxnSpPr>
          <p:spPr>
            <a:xfrm>
              <a:off x="3640519" y="2867364"/>
              <a:ext cx="881473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Group 222">
              <a:extLst>
                <a:ext uri="{FF2B5EF4-FFF2-40B4-BE49-F238E27FC236}">
                  <a16:creationId xmlns:a16="http://schemas.microsoft.com/office/drawing/2014/main" id="{E1414D7E-4192-0DE5-5042-EB5535D05E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3757" y="3049455"/>
              <a:ext cx="304800" cy="381000"/>
              <a:chOff x="4272" y="3072"/>
              <a:chExt cx="192" cy="240"/>
            </a:xfrm>
          </p:grpSpPr>
          <p:sp>
            <p:nvSpPr>
              <p:cNvPr id="72" name="Line 99">
                <a:extLst>
                  <a:ext uri="{FF2B5EF4-FFF2-40B4-BE49-F238E27FC236}">
                    <a16:creationId xmlns:a16="http://schemas.microsoft.com/office/drawing/2014/main" id="{A8D357BC-3B51-5C4C-E1AC-73F38215B2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100">
                <a:extLst>
                  <a:ext uri="{FF2B5EF4-FFF2-40B4-BE49-F238E27FC236}">
                    <a16:creationId xmlns:a16="http://schemas.microsoft.com/office/drawing/2014/main" id="{F0000656-99C8-5B72-41AF-0A3604F24E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Line 101">
                <a:extLst>
                  <a:ext uri="{FF2B5EF4-FFF2-40B4-BE49-F238E27FC236}">
                    <a16:creationId xmlns:a16="http://schemas.microsoft.com/office/drawing/2014/main" id="{713D0C6B-C447-922A-D89A-99D786C0C4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Line 102">
                <a:extLst>
                  <a:ext uri="{FF2B5EF4-FFF2-40B4-BE49-F238E27FC236}">
                    <a16:creationId xmlns:a16="http://schemas.microsoft.com/office/drawing/2014/main" id="{87EC91F5-B483-D2A2-322E-D50A9B6DB7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Line 103">
                <a:extLst>
                  <a:ext uri="{FF2B5EF4-FFF2-40B4-BE49-F238E27FC236}">
                    <a16:creationId xmlns:a16="http://schemas.microsoft.com/office/drawing/2014/main" id="{3932F1EA-6114-908C-B5F7-B578115CA7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104">
                <a:extLst>
                  <a:ext uri="{FF2B5EF4-FFF2-40B4-BE49-F238E27FC236}">
                    <a16:creationId xmlns:a16="http://schemas.microsoft.com/office/drawing/2014/main" id="{7242FB08-C970-72E9-36E7-60208B1D65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23DF2EA-986E-044B-3856-6970A76E4D1A}"/>
                </a:ext>
              </a:extLst>
            </p:cNvPr>
            <p:cNvCxnSpPr>
              <a:cxnSpLocks/>
            </p:cNvCxnSpPr>
            <p:nvPr/>
          </p:nvCxnSpPr>
          <p:spPr>
            <a:xfrm>
              <a:off x="3155927" y="3298088"/>
              <a:ext cx="393152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181AE5C2-B8D8-CD74-F504-7880BEBC5EC3}"/>
                </a:ext>
              </a:extLst>
            </p:cNvPr>
            <p:cNvSpPr/>
            <p:nvPr/>
          </p:nvSpPr>
          <p:spPr bwMode="auto">
            <a:xfrm>
              <a:off x="2314935" y="1481918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A59DD4ED-A108-3FF4-A9CC-25A57AE85715}"/>
                </a:ext>
              </a:extLst>
            </p:cNvPr>
            <p:cNvSpPr/>
            <p:nvPr/>
          </p:nvSpPr>
          <p:spPr bwMode="auto">
            <a:xfrm rot="10800000">
              <a:off x="2430669" y="974989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DD2D12ED-0EFB-C6FE-8E12-5A773A042B8A}"/>
                </a:ext>
              </a:extLst>
            </p:cNvPr>
            <p:cNvSpPr/>
            <p:nvPr/>
          </p:nvSpPr>
          <p:spPr bwMode="auto">
            <a:xfrm>
              <a:off x="2428054" y="3834659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4407783F-B4B8-BC9A-DA80-EE07D635C95E}"/>
                </a:ext>
              </a:extLst>
            </p:cNvPr>
            <p:cNvSpPr/>
            <p:nvPr/>
          </p:nvSpPr>
          <p:spPr bwMode="auto">
            <a:xfrm rot="10800000">
              <a:off x="2312215" y="3322512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158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07CE411-FE0B-8807-A597-01153417CCC8}"/>
                    </a:ext>
                  </a:extLst>
                </p:cNvPr>
                <p:cNvSpPr txBox="1"/>
                <p:nvPr/>
              </p:nvSpPr>
              <p:spPr>
                <a:xfrm>
                  <a:off x="2291308" y="2505393"/>
                  <a:ext cx="2789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07CE411-FE0B-8807-A597-01153417CC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1308" y="2505393"/>
                  <a:ext cx="27892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7391" r="-13043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5F43856-EE77-5A49-B5A8-A7A2B0663D63}"/>
                    </a:ext>
                  </a:extLst>
                </p:cNvPr>
                <p:cNvSpPr txBox="1"/>
                <p:nvPr/>
              </p:nvSpPr>
              <p:spPr>
                <a:xfrm>
                  <a:off x="2215142" y="2984675"/>
                  <a:ext cx="5354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5F43856-EE77-5A49-B5A8-A7A2B0663D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5142" y="2984675"/>
                  <a:ext cx="535403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9302" r="-9302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78CFCA5-5D7E-9AB0-5A75-EFEC60B2F6D2}"/>
                </a:ext>
              </a:extLst>
            </p:cNvPr>
            <p:cNvSpPr txBox="1"/>
            <p:nvPr/>
          </p:nvSpPr>
          <p:spPr>
            <a:xfrm>
              <a:off x="1013591" y="2256654"/>
              <a:ext cx="12907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input balun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6D0DE29-7E40-AC21-7447-6E4DB2DDD45D}"/>
                </a:ext>
              </a:extLst>
            </p:cNvPr>
            <p:cNvSpPr txBox="1"/>
            <p:nvPr/>
          </p:nvSpPr>
          <p:spPr>
            <a:xfrm>
              <a:off x="3204924" y="2276959"/>
              <a:ext cx="14269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output balun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42CB4A42-455D-59F3-59EB-0AE6444D80E2}"/>
              </a:ext>
            </a:extLst>
          </p:cNvPr>
          <p:cNvGrpSpPr/>
          <p:nvPr/>
        </p:nvGrpSpPr>
        <p:grpSpPr>
          <a:xfrm>
            <a:off x="3932630" y="4089537"/>
            <a:ext cx="4780598" cy="2183798"/>
            <a:chOff x="3932630" y="4089537"/>
            <a:chExt cx="4780598" cy="2183798"/>
          </a:xfrm>
        </p:grpSpPr>
        <p:pic>
          <p:nvPicPr>
            <p:cNvPr id="155" name="Picture 4">
              <a:extLst>
                <a:ext uri="{FF2B5EF4-FFF2-40B4-BE49-F238E27FC236}">
                  <a16:creationId xmlns:a16="http://schemas.microsoft.com/office/drawing/2014/main" id="{2B9B63D6-A343-8A90-0745-6E69D7DE92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2630" y="4089537"/>
              <a:ext cx="3101779" cy="2134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8EFD1CDD-E804-3945-1C60-E63CA42F11CE}"/>
                </a:ext>
              </a:extLst>
            </p:cNvPr>
            <p:cNvSpPr txBox="1"/>
            <p:nvPr/>
          </p:nvSpPr>
          <p:spPr>
            <a:xfrm>
              <a:off x="4456874" y="5750115"/>
              <a:ext cx="42563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22041"/>
              <a:r>
                <a:rPr lang="en-GB" sz="1400" b="1" i="1" dirty="0" err="1">
                  <a:solidFill>
                    <a:prstClr val="black"/>
                  </a:solidFill>
                  <a:latin typeface="Constantia" panose="02030602050306030303" pitchFamily="18" charset="0"/>
                </a:rPr>
                <a:t>Ampleon</a:t>
              </a:r>
              <a:r>
                <a:rPr lang="en-GB" sz="1400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 AN11325</a:t>
              </a:r>
              <a:br>
                <a:rPr lang="en-GB" sz="1400" b="1" dirty="0">
                  <a:solidFill>
                    <a:prstClr val="black"/>
                  </a:solidFill>
                  <a:latin typeface="Constantia" panose="02030602050306030303" pitchFamily="18" charset="0"/>
                </a:rPr>
              </a:br>
              <a:r>
                <a:rPr lang="en-GB" sz="1400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2-way </a:t>
              </a:r>
              <a:r>
                <a:rPr lang="en-GB" sz="1400" b="1" i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Doherty</a:t>
              </a:r>
              <a:r>
                <a:rPr lang="en-GB" sz="1400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 amplifier with BLF888A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6D78B6A-4101-1235-B14F-C52CA3070F08}"/>
              </a:ext>
            </a:extLst>
          </p:cNvPr>
          <p:cNvGrpSpPr/>
          <p:nvPr/>
        </p:nvGrpSpPr>
        <p:grpSpPr>
          <a:xfrm>
            <a:off x="324040" y="3558055"/>
            <a:ext cx="3891099" cy="2819170"/>
            <a:chOff x="478268" y="3581383"/>
            <a:chExt cx="3891099" cy="2819170"/>
          </a:xfrm>
        </p:grpSpPr>
        <p:sp>
          <p:nvSpPr>
            <p:cNvPr id="140" name="Arc 139">
              <a:extLst>
                <a:ext uri="{FF2B5EF4-FFF2-40B4-BE49-F238E27FC236}">
                  <a16:creationId xmlns:a16="http://schemas.microsoft.com/office/drawing/2014/main" id="{AF31AC1A-2AAC-752E-B6E5-B45F5383895F}"/>
                </a:ext>
              </a:extLst>
            </p:cNvPr>
            <p:cNvSpPr/>
            <p:nvPr/>
          </p:nvSpPr>
          <p:spPr bwMode="auto">
            <a:xfrm>
              <a:off x="2012159" y="5486153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2" name="Arc 141">
              <a:extLst>
                <a:ext uri="{FF2B5EF4-FFF2-40B4-BE49-F238E27FC236}">
                  <a16:creationId xmlns:a16="http://schemas.microsoft.com/office/drawing/2014/main" id="{8E708488-CAC5-B84E-3519-2EC8B2D78155}"/>
                </a:ext>
              </a:extLst>
            </p:cNvPr>
            <p:cNvSpPr/>
            <p:nvPr/>
          </p:nvSpPr>
          <p:spPr bwMode="auto">
            <a:xfrm>
              <a:off x="1896370" y="4093592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3" name="Arc 142">
              <a:extLst>
                <a:ext uri="{FF2B5EF4-FFF2-40B4-BE49-F238E27FC236}">
                  <a16:creationId xmlns:a16="http://schemas.microsoft.com/office/drawing/2014/main" id="{5A233F46-281E-A65B-5871-22011FC39376}"/>
                </a:ext>
              </a:extLst>
            </p:cNvPr>
            <p:cNvSpPr/>
            <p:nvPr/>
          </p:nvSpPr>
          <p:spPr bwMode="auto">
            <a:xfrm rot="10800000">
              <a:off x="2012159" y="3581383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pSp>
          <p:nvGrpSpPr>
            <p:cNvPr id="50" name="Group 267">
              <a:extLst>
                <a:ext uri="{FF2B5EF4-FFF2-40B4-BE49-F238E27FC236}">
                  <a16:creationId xmlns:a16="http://schemas.microsoft.com/office/drawing/2014/main" id="{680B095D-58C9-A0AD-EA0C-BBE34558B8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7153" y="4635076"/>
              <a:ext cx="152400" cy="762000"/>
              <a:chOff x="3935" y="1728"/>
              <a:chExt cx="96" cy="480"/>
            </a:xfrm>
          </p:grpSpPr>
          <p:sp>
            <p:nvSpPr>
              <p:cNvPr id="93" name="Arc 268">
                <a:extLst>
                  <a:ext uri="{FF2B5EF4-FFF2-40B4-BE49-F238E27FC236}">
                    <a16:creationId xmlns:a16="http://schemas.microsoft.com/office/drawing/2014/main" id="{5FEE39AE-C561-C589-DC08-23234DE3AEE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Arc 269">
                <a:extLst>
                  <a:ext uri="{FF2B5EF4-FFF2-40B4-BE49-F238E27FC236}">
                    <a16:creationId xmlns:a16="http://schemas.microsoft.com/office/drawing/2014/main" id="{F9A98EED-8822-C17D-4F4E-CEBD9D4B483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Arc 270">
                <a:extLst>
                  <a:ext uri="{FF2B5EF4-FFF2-40B4-BE49-F238E27FC236}">
                    <a16:creationId xmlns:a16="http://schemas.microsoft.com/office/drawing/2014/main" id="{5EE177B7-1C45-A1A0-AEAE-5BA360151A5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Arc 271">
                <a:extLst>
                  <a:ext uri="{FF2B5EF4-FFF2-40B4-BE49-F238E27FC236}">
                    <a16:creationId xmlns:a16="http://schemas.microsoft.com/office/drawing/2014/main" id="{355278CF-EB3E-D8C5-8CAE-0087ED311D9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Line 272">
                <a:extLst>
                  <a:ext uri="{FF2B5EF4-FFF2-40B4-BE49-F238E27FC236}">
                    <a16:creationId xmlns:a16="http://schemas.microsoft.com/office/drawing/2014/main" id="{DBA5F315-B292-D1BB-D086-553BF5CBF5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Line 273">
                <a:extLst>
                  <a:ext uri="{FF2B5EF4-FFF2-40B4-BE49-F238E27FC236}">
                    <a16:creationId xmlns:a16="http://schemas.microsoft.com/office/drawing/2014/main" id="{71803A48-EA84-1239-46AA-F810FE660D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Arc 274">
                <a:extLst>
                  <a:ext uri="{FF2B5EF4-FFF2-40B4-BE49-F238E27FC236}">
                    <a16:creationId xmlns:a16="http://schemas.microsoft.com/office/drawing/2014/main" id="{7B9828B1-325A-0D2A-AD4A-8CD3566F23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Arc 275">
                <a:extLst>
                  <a:ext uri="{FF2B5EF4-FFF2-40B4-BE49-F238E27FC236}">
                    <a16:creationId xmlns:a16="http://schemas.microsoft.com/office/drawing/2014/main" id="{B01533B4-3489-CF7A-38D0-A81571A5AFB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Arc 276">
                <a:extLst>
                  <a:ext uri="{FF2B5EF4-FFF2-40B4-BE49-F238E27FC236}">
                    <a16:creationId xmlns:a16="http://schemas.microsoft.com/office/drawing/2014/main" id="{EB6DB4E9-2C92-D8B1-7284-86474CEC8D2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Arc 277">
                <a:extLst>
                  <a:ext uri="{FF2B5EF4-FFF2-40B4-BE49-F238E27FC236}">
                    <a16:creationId xmlns:a16="http://schemas.microsoft.com/office/drawing/2014/main" id="{ADCF48A5-7C50-F3A9-D578-B3CE1FF1A0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Arc 278">
                <a:extLst>
                  <a:ext uri="{FF2B5EF4-FFF2-40B4-BE49-F238E27FC236}">
                    <a16:creationId xmlns:a16="http://schemas.microsoft.com/office/drawing/2014/main" id="{39ADE467-77BE-037B-E56F-54D22885A20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Arc 279">
                <a:extLst>
                  <a:ext uri="{FF2B5EF4-FFF2-40B4-BE49-F238E27FC236}">
                    <a16:creationId xmlns:a16="http://schemas.microsoft.com/office/drawing/2014/main" id="{3DCEA548-406E-57BC-F77A-639B51A54A2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Arc 280">
                <a:extLst>
                  <a:ext uri="{FF2B5EF4-FFF2-40B4-BE49-F238E27FC236}">
                    <a16:creationId xmlns:a16="http://schemas.microsoft.com/office/drawing/2014/main" id="{F7A37536-9B53-0BEF-54B8-872D0BC451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3" name="Group 281">
              <a:extLst>
                <a:ext uri="{FF2B5EF4-FFF2-40B4-BE49-F238E27FC236}">
                  <a16:creationId xmlns:a16="http://schemas.microsoft.com/office/drawing/2014/main" id="{A43AE3F6-7392-ECD8-C5B3-55C3C6C6B49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264256" y="4922413"/>
              <a:ext cx="152400" cy="762000"/>
              <a:chOff x="3935" y="1728"/>
              <a:chExt cx="96" cy="480"/>
            </a:xfrm>
          </p:grpSpPr>
          <p:sp>
            <p:nvSpPr>
              <p:cNvPr id="80" name="Arc 282">
                <a:extLst>
                  <a:ext uri="{FF2B5EF4-FFF2-40B4-BE49-F238E27FC236}">
                    <a16:creationId xmlns:a16="http://schemas.microsoft.com/office/drawing/2014/main" id="{F9B79894-515A-33FE-0526-567994B649E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Arc 283">
                <a:extLst>
                  <a:ext uri="{FF2B5EF4-FFF2-40B4-BE49-F238E27FC236}">
                    <a16:creationId xmlns:a16="http://schemas.microsoft.com/office/drawing/2014/main" id="{C018FE96-5212-A573-5625-CFAE9EBD63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Arc 284">
                <a:extLst>
                  <a:ext uri="{FF2B5EF4-FFF2-40B4-BE49-F238E27FC236}">
                    <a16:creationId xmlns:a16="http://schemas.microsoft.com/office/drawing/2014/main" id="{DCC99585-A4DE-05CC-400D-F337A15A97D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Arc 285">
                <a:extLst>
                  <a:ext uri="{FF2B5EF4-FFF2-40B4-BE49-F238E27FC236}">
                    <a16:creationId xmlns:a16="http://schemas.microsoft.com/office/drawing/2014/main" id="{3938316F-6B16-FB45-D2CF-A3E17C7DF3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Line 286">
                <a:extLst>
                  <a:ext uri="{FF2B5EF4-FFF2-40B4-BE49-F238E27FC236}">
                    <a16:creationId xmlns:a16="http://schemas.microsoft.com/office/drawing/2014/main" id="{2C96E5C8-E81E-1A53-F686-1795C95882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Line 287">
                <a:extLst>
                  <a:ext uri="{FF2B5EF4-FFF2-40B4-BE49-F238E27FC236}">
                    <a16:creationId xmlns:a16="http://schemas.microsoft.com/office/drawing/2014/main" id="{AC5A527C-2013-50CF-B1A2-3A6A238A66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Arc 288">
                <a:extLst>
                  <a:ext uri="{FF2B5EF4-FFF2-40B4-BE49-F238E27FC236}">
                    <a16:creationId xmlns:a16="http://schemas.microsoft.com/office/drawing/2014/main" id="{DE6261F3-F44F-4BAA-50CA-D5FDFA1CCB8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Arc 289">
                <a:extLst>
                  <a:ext uri="{FF2B5EF4-FFF2-40B4-BE49-F238E27FC236}">
                    <a16:creationId xmlns:a16="http://schemas.microsoft.com/office/drawing/2014/main" id="{68920AE9-E695-D19E-B33C-E7D81EE5229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Arc 290">
                <a:extLst>
                  <a:ext uri="{FF2B5EF4-FFF2-40B4-BE49-F238E27FC236}">
                    <a16:creationId xmlns:a16="http://schemas.microsoft.com/office/drawing/2014/main" id="{C78FC297-DB8B-ABDA-78B5-30A35B8BE04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Arc 291">
                <a:extLst>
                  <a:ext uri="{FF2B5EF4-FFF2-40B4-BE49-F238E27FC236}">
                    <a16:creationId xmlns:a16="http://schemas.microsoft.com/office/drawing/2014/main" id="{932A683D-F145-6D77-B203-B3D8683EAC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Arc 292">
                <a:extLst>
                  <a:ext uri="{FF2B5EF4-FFF2-40B4-BE49-F238E27FC236}">
                    <a16:creationId xmlns:a16="http://schemas.microsoft.com/office/drawing/2014/main" id="{3DB10A6D-CBE3-A7FD-DD57-E7CB6648F7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Arc 293">
                <a:extLst>
                  <a:ext uri="{FF2B5EF4-FFF2-40B4-BE49-F238E27FC236}">
                    <a16:creationId xmlns:a16="http://schemas.microsoft.com/office/drawing/2014/main" id="{0C02BAD6-FDC9-ECDE-5C9E-8A08453821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Arc 294">
                <a:extLst>
                  <a:ext uri="{FF2B5EF4-FFF2-40B4-BE49-F238E27FC236}">
                    <a16:creationId xmlns:a16="http://schemas.microsoft.com/office/drawing/2014/main" id="{61373AA6-24FB-EEE1-2EAF-FB2611D69E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2" name="Line 295">
              <a:extLst>
                <a:ext uri="{FF2B5EF4-FFF2-40B4-BE49-F238E27FC236}">
                  <a16:creationId xmlns:a16="http://schemas.microsoft.com/office/drawing/2014/main" id="{5E94847E-F4FD-CB77-AD37-981CBD2211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9552" y="4434506"/>
              <a:ext cx="0" cy="10972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296">
              <a:extLst>
                <a:ext uri="{FF2B5EF4-FFF2-40B4-BE49-F238E27FC236}">
                  <a16:creationId xmlns:a16="http://schemas.microsoft.com/office/drawing/2014/main" id="{6290307F-C687-47FA-1E6A-DFF38F480C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5752" y="4434506"/>
              <a:ext cx="0" cy="10972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6" name="Group 281">
              <a:extLst>
                <a:ext uri="{FF2B5EF4-FFF2-40B4-BE49-F238E27FC236}">
                  <a16:creationId xmlns:a16="http://schemas.microsoft.com/office/drawing/2014/main" id="{C2D14D68-7E81-8456-34FF-A6A281ADC3C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267665" y="4287821"/>
              <a:ext cx="152400" cy="762000"/>
              <a:chOff x="3935" y="1728"/>
              <a:chExt cx="96" cy="480"/>
            </a:xfrm>
          </p:grpSpPr>
          <p:sp>
            <p:nvSpPr>
              <p:cNvPr id="107" name="Arc 282">
                <a:extLst>
                  <a:ext uri="{FF2B5EF4-FFF2-40B4-BE49-F238E27FC236}">
                    <a16:creationId xmlns:a16="http://schemas.microsoft.com/office/drawing/2014/main" id="{FEA3E6D7-6A9F-04DF-F12F-3D6980C3E0D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Arc 283">
                <a:extLst>
                  <a:ext uri="{FF2B5EF4-FFF2-40B4-BE49-F238E27FC236}">
                    <a16:creationId xmlns:a16="http://schemas.microsoft.com/office/drawing/2014/main" id="{7CC30A6F-C4E0-72CF-E4EB-6D10E51590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Arc 284">
                <a:extLst>
                  <a:ext uri="{FF2B5EF4-FFF2-40B4-BE49-F238E27FC236}">
                    <a16:creationId xmlns:a16="http://schemas.microsoft.com/office/drawing/2014/main" id="{56D7A9C0-5902-6E3B-90C1-C86DC347193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Arc 285">
                <a:extLst>
                  <a:ext uri="{FF2B5EF4-FFF2-40B4-BE49-F238E27FC236}">
                    <a16:creationId xmlns:a16="http://schemas.microsoft.com/office/drawing/2014/main" id="{FF811057-14AA-CF88-FF76-A9A8C2B1C6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Line 286">
                <a:extLst>
                  <a:ext uri="{FF2B5EF4-FFF2-40B4-BE49-F238E27FC236}">
                    <a16:creationId xmlns:a16="http://schemas.microsoft.com/office/drawing/2014/main" id="{EC95E64C-DDE2-5333-7ED7-4BD0CE328C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Line 287">
                <a:extLst>
                  <a:ext uri="{FF2B5EF4-FFF2-40B4-BE49-F238E27FC236}">
                    <a16:creationId xmlns:a16="http://schemas.microsoft.com/office/drawing/2014/main" id="{AAAC9D62-79DF-37DE-F83B-08E5F08709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Arc 288">
                <a:extLst>
                  <a:ext uri="{FF2B5EF4-FFF2-40B4-BE49-F238E27FC236}">
                    <a16:creationId xmlns:a16="http://schemas.microsoft.com/office/drawing/2014/main" id="{8744C8B9-2FE4-8A08-BC7E-F80D2C5D5F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Arc 289">
                <a:extLst>
                  <a:ext uri="{FF2B5EF4-FFF2-40B4-BE49-F238E27FC236}">
                    <a16:creationId xmlns:a16="http://schemas.microsoft.com/office/drawing/2014/main" id="{CBC43CC7-C94C-1A3B-C879-058E4ED8363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Arc 290">
                <a:extLst>
                  <a:ext uri="{FF2B5EF4-FFF2-40B4-BE49-F238E27FC236}">
                    <a16:creationId xmlns:a16="http://schemas.microsoft.com/office/drawing/2014/main" id="{16735590-5479-DAE9-FC8F-D54706861E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" name="Arc 291">
                <a:extLst>
                  <a:ext uri="{FF2B5EF4-FFF2-40B4-BE49-F238E27FC236}">
                    <a16:creationId xmlns:a16="http://schemas.microsoft.com/office/drawing/2014/main" id="{75E953C8-DE23-1A28-B766-69D304CB84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Arc 292">
                <a:extLst>
                  <a:ext uri="{FF2B5EF4-FFF2-40B4-BE49-F238E27FC236}">
                    <a16:creationId xmlns:a16="http://schemas.microsoft.com/office/drawing/2014/main" id="{E7CB66AB-5848-17F4-6461-FDB545682BC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Arc 293">
                <a:extLst>
                  <a:ext uri="{FF2B5EF4-FFF2-40B4-BE49-F238E27FC236}">
                    <a16:creationId xmlns:a16="http://schemas.microsoft.com/office/drawing/2014/main" id="{6850F560-2577-A33B-926D-685F31E0379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Arc 294">
                <a:extLst>
                  <a:ext uri="{FF2B5EF4-FFF2-40B4-BE49-F238E27FC236}">
                    <a16:creationId xmlns:a16="http://schemas.microsoft.com/office/drawing/2014/main" id="{13FA0F8E-FD35-D884-5498-83B1E45BECC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1EBD58A-E25A-42D8-0435-75C0E7106F4E}"/>
                </a:ext>
              </a:extLst>
            </p:cNvPr>
            <p:cNvCxnSpPr/>
            <p:nvPr/>
          </p:nvCxnSpPr>
          <p:spPr>
            <a:xfrm>
              <a:off x="503327" y="4639327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oup 222">
              <a:extLst>
                <a:ext uri="{FF2B5EF4-FFF2-40B4-BE49-F238E27FC236}">
                  <a16:creationId xmlns:a16="http://schemas.microsoft.com/office/drawing/2014/main" id="{5CD065D9-28AB-3684-5687-9962347D21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3355" y="5682825"/>
              <a:ext cx="304800" cy="381000"/>
              <a:chOff x="4272" y="3072"/>
              <a:chExt cx="192" cy="240"/>
            </a:xfrm>
          </p:grpSpPr>
          <p:sp>
            <p:nvSpPr>
              <p:cNvPr id="122" name="Line 99">
                <a:extLst>
                  <a:ext uri="{FF2B5EF4-FFF2-40B4-BE49-F238E27FC236}">
                    <a16:creationId xmlns:a16="http://schemas.microsoft.com/office/drawing/2014/main" id="{4A076C41-7F4F-50D5-2A66-DFDD50C56D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Line 100">
                <a:extLst>
                  <a:ext uri="{FF2B5EF4-FFF2-40B4-BE49-F238E27FC236}">
                    <a16:creationId xmlns:a16="http://schemas.microsoft.com/office/drawing/2014/main" id="{520A9986-3CEB-314B-047D-C22358DFAA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Line 101">
                <a:extLst>
                  <a:ext uri="{FF2B5EF4-FFF2-40B4-BE49-F238E27FC236}">
                    <a16:creationId xmlns:a16="http://schemas.microsoft.com/office/drawing/2014/main" id="{33A32098-EA1C-24BF-3C8E-D16BDD4514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Line 102">
                <a:extLst>
                  <a:ext uri="{FF2B5EF4-FFF2-40B4-BE49-F238E27FC236}">
                    <a16:creationId xmlns:a16="http://schemas.microsoft.com/office/drawing/2014/main" id="{DDBFDB81-D2B4-036D-97E1-4C016AD42A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Line 103">
                <a:extLst>
                  <a:ext uri="{FF2B5EF4-FFF2-40B4-BE49-F238E27FC236}">
                    <a16:creationId xmlns:a16="http://schemas.microsoft.com/office/drawing/2014/main" id="{5CA2FBB4-0DD0-A122-F0B3-C2E72D2381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Line 104">
                <a:extLst>
                  <a:ext uri="{FF2B5EF4-FFF2-40B4-BE49-F238E27FC236}">
                    <a16:creationId xmlns:a16="http://schemas.microsoft.com/office/drawing/2014/main" id="{418554CD-9E6C-D8EA-284A-B7032C8788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E78F267E-CF80-0762-A206-E9CA525DE638}"/>
                </a:ext>
              </a:extLst>
            </p:cNvPr>
            <p:cNvCxnSpPr/>
            <p:nvPr/>
          </p:nvCxnSpPr>
          <p:spPr>
            <a:xfrm>
              <a:off x="1347041" y="4290847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DD464DDB-65FA-6F2E-5BE2-C2FD36A82F0F}"/>
                </a:ext>
              </a:extLst>
            </p:cNvPr>
            <p:cNvCxnSpPr/>
            <p:nvPr/>
          </p:nvCxnSpPr>
          <p:spPr>
            <a:xfrm>
              <a:off x="1340456" y="5687031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222">
              <a:extLst>
                <a:ext uri="{FF2B5EF4-FFF2-40B4-BE49-F238E27FC236}">
                  <a16:creationId xmlns:a16="http://schemas.microsoft.com/office/drawing/2014/main" id="{A7664339-B11F-8237-E766-BDB198F9E90A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1393075" y="4800561"/>
              <a:ext cx="304800" cy="381000"/>
              <a:chOff x="4272" y="3072"/>
              <a:chExt cx="192" cy="240"/>
            </a:xfrm>
          </p:grpSpPr>
          <p:sp>
            <p:nvSpPr>
              <p:cNvPr id="132" name="Line 99">
                <a:extLst>
                  <a:ext uri="{FF2B5EF4-FFF2-40B4-BE49-F238E27FC236}">
                    <a16:creationId xmlns:a16="http://schemas.microsoft.com/office/drawing/2014/main" id="{8B42612B-DD7B-4A50-E1A7-5E9A0D4A09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100">
                <a:extLst>
                  <a:ext uri="{FF2B5EF4-FFF2-40B4-BE49-F238E27FC236}">
                    <a16:creationId xmlns:a16="http://schemas.microsoft.com/office/drawing/2014/main" id="{9E101335-73B5-7E6A-FD8C-37DF291D7B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101">
                <a:extLst>
                  <a:ext uri="{FF2B5EF4-FFF2-40B4-BE49-F238E27FC236}">
                    <a16:creationId xmlns:a16="http://schemas.microsoft.com/office/drawing/2014/main" id="{D8197B41-5A1F-D106-D372-13DB377217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Line 102">
                <a:extLst>
                  <a:ext uri="{FF2B5EF4-FFF2-40B4-BE49-F238E27FC236}">
                    <a16:creationId xmlns:a16="http://schemas.microsoft.com/office/drawing/2014/main" id="{D9479DDF-49BB-887A-A5AA-93EFCD83F4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Line 103">
                <a:extLst>
                  <a:ext uri="{FF2B5EF4-FFF2-40B4-BE49-F238E27FC236}">
                    <a16:creationId xmlns:a16="http://schemas.microsoft.com/office/drawing/2014/main" id="{DE4A26AA-0143-CF2F-88F2-2D5FDD3B30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Line 104">
                <a:extLst>
                  <a:ext uri="{FF2B5EF4-FFF2-40B4-BE49-F238E27FC236}">
                    <a16:creationId xmlns:a16="http://schemas.microsoft.com/office/drawing/2014/main" id="{12159BFB-FF68-F2CC-16B6-BAA0105895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821A682E-6B1A-2C73-186B-C166A5769F5A}"/>
                </a:ext>
              </a:extLst>
            </p:cNvPr>
            <p:cNvCxnSpPr>
              <a:cxnSpLocks/>
            </p:cNvCxnSpPr>
            <p:nvPr/>
          </p:nvCxnSpPr>
          <p:spPr>
            <a:xfrm>
              <a:off x="952608" y="5390340"/>
              <a:ext cx="793" cy="29248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Arc 140">
              <a:extLst>
                <a:ext uri="{FF2B5EF4-FFF2-40B4-BE49-F238E27FC236}">
                  <a16:creationId xmlns:a16="http://schemas.microsoft.com/office/drawing/2014/main" id="{22BBE91C-5122-94CD-9475-671B3016910C}"/>
                </a:ext>
              </a:extLst>
            </p:cNvPr>
            <p:cNvSpPr/>
            <p:nvPr/>
          </p:nvSpPr>
          <p:spPr bwMode="auto">
            <a:xfrm rot="10800000">
              <a:off x="1896320" y="4974006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4" name="Arc 143">
              <a:extLst>
                <a:ext uri="{FF2B5EF4-FFF2-40B4-BE49-F238E27FC236}">
                  <a16:creationId xmlns:a16="http://schemas.microsoft.com/office/drawing/2014/main" id="{AB0DFA45-59D4-3B67-9E79-45AC45218446}"/>
                </a:ext>
              </a:extLst>
            </p:cNvPr>
            <p:cNvSpPr/>
            <p:nvPr/>
          </p:nvSpPr>
          <p:spPr bwMode="auto">
            <a:xfrm>
              <a:off x="478268" y="4169792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5" name="Arc 144">
              <a:extLst>
                <a:ext uri="{FF2B5EF4-FFF2-40B4-BE49-F238E27FC236}">
                  <a16:creationId xmlns:a16="http://schemas.microsoft.com/office/drawing/2014/main" id="{B4C2905C-0709-549C-737D-393AFC0A2A02}"/>
                </a:ext>
              </a:extLst>
            </p:cNvPr>
            <p:cNvSpPr/>
            <p:nvPr/>
          </p:nvSpPr>
          <p:spPr bwMode="auto">
            <a:xfrm rot="10800000">
              <a:off x="594057" y="3657583"/>
              <a:ext cx="137160" cy="9144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2015B238-FC9B-6201-721C-22C02169E99D}"/>
                </a:ext>
              </a:extLst>
            </p:cNvPr>
            <p:cNvSpPr txBox="1"/>
            <p:nvPr/>
          </p:nvSpPr>
          <p:spPr>
            <a:xfrm>
              <a:off x="1804241" y="4580367"/>
              <a:ext cx="256512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Balun:</a:t>
              </a:r>
            </a:p>
            <a:p>
              <a:r>
                <a:rPr lang="en-US" sz="1600" b="1" dirty="0"/>
                <a:t>Balanced-to-unbalanced</a:t>
              </a:r>
            </a:p>
            <a:p>
              <a:r>
                <a:rPr lang="en-US" sz="1600" b="1" dirty="0"/>
                <a:t>(or vice versa)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TextBox 152">
                  <a:extLst>
                    <a:ext uri="{FF2B5EF4-FFF2-40B4-BE49-F238E27FC236}">
                      <a16:creationId xmlns:a16="http://schemas.microsoft.com/office/drawing/2014/main" id="{BCC5103C-D1E7-74B0-F800-E0AFBA4EA95C}"/>
                    </a:ext>
                  </a:extLst>
                </p:cNvPr>
                <p:cNvSpPr txBox="1"/>
                <p:nvPr/>
              </p:nvSpPr>
              <p:spPr>
                <a:xfrm>
                  <a:off x="1336609" y="5702519"/>
                  <a:ext cx="5354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3" name="TextBox 152">
                  <a:extLst>
                    <a:ext uri="{FF2B5EF4-FFF2-40B4-BE49-F238E27FC236}">
                      <a16:creationId xmlns:a16="http://schemas.microsoft.com/office/drawing/2014/main" id="{BCC5103C-D1E7-74B0-F800-E0AFBA4EA9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6609" y="5702519"/>
                  <a:ext cx="535403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9302" r="-6977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5C3A1C52-9CB3-F254-D33F-BF561D566B65}"/>
                    </a:ext>
                  </a:extLst>
                </p:cNvPr>
                <p:cNvSpPr txBox="1"/>
                <p:nvPr/>
              </p:nvSpPr>
              <p:spPr>
                <a:xfrm>
                  <a:off x="1600512" y="4308549"/>
                  <a:ext cx="2789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5C3A1C52-9CB3-F254-D33F-BF561D566B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0512" y="4308549"/>
                  <a:ext cx="278923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3043" r="-1739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BA8532F2-70E3-2172-27BD-2F06A2A824FB}"/>
              </a:ext>
            </a:extLst>
          </p:cNvPr>
          <p:cNvSpPr/>
          <p:nvPr/>
        </p:nvSpPr>
        <p:spPr bwMode="auto">
          <a:xfrm>
            <a:off x="8630730" y="6044555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906-909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19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506A3-AD63-5E82-E871-8996C86FF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Soleil 45 kW CW, 352 MHz</a:t>
            </a:r>
          </a:p>
        </p:txBody>
      </p:sp>
      <p:pic>
        <p:nvPicPr>
          <p:cNvPr id="4" name="Picture 8" descr="BOOSTER-STATE-AMPLI">
            <a:extLst>
              <a:ext uri="{FF2B5EF4-FFF2-40B4-BE49-F238E27FC236}">
                <a16:creationId xmlns:a16="http://schemas.microsoft.com/office/drawing/2014/main" id="{207661B7-526C-9AE2-8D84-BD6DC6F11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1114" y="1163105"/>
            <a:ext cx="7181735" cy="513704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2CD9CE-41C4-5777-C71F-26D9E5DC6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3545" y="1957341"/>
            <a:ext cx="1344175" cy="70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4CE02-AA2D-4ED7-CEEA-33BFC015B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10566400" cy="921719"/>
          </a:xfrm>
        </p:spPr>
        <p:txBody>
          <a:bodyPr/>
          <a:lstStyle/>
          <a:p>
            <a:r>
              <a:rPr lang="en-US" dirty="0"/>
              <a:t>Electron storage ring for synchrotron light </a:t>
            </a:r>
          </a:p>
          <a:p>
            <a:r>
              <a:rPr lang="en-US" dirty="0"/>
              <a:t>operating 352 MHz RF</a:t>
            </a:r>
          </a:p>
        </p:txBody>
      </p:sp>
      <p:pic>
        <p:nvPicPr>
          <p:cNvPr id="8" name="Picture 13">
            <a:extLst>
              <a:ext uri="{FF2B5EF4-FFF2-40B4-BE49-F238E27FC236}">
                <a16:creationId xmlns:a16="http://schemas.microsoft.com/office/drawing/2014/main" id="{A6766371-F62A-EA5F-6656-03B8D34DC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b="2493"/>
          <a:stretch>
            <a:fillRect/>
          </a:stretch>
        </p:blipFill>
        <p:spPr bwMode="auto">
          <a:xfrm>
            <a:off x="220035" y="3044950"/>
            <a:ext cx="4344117" cy="2270151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2D7A10A-4848-31E9-6056-B36F0F6946BB}"/>
              </a:ext>
            </a:extLst>
          </p:cNvPr>
          <p:cNvSpPr/>
          <p:nvPr/>
        </p:nvSpPr>
        <p:spPr bwMode="auto">
          <a:xfrm>
            <a:off x="2908385" y="6077716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906-909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578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40D10-6956-9B36-5513-D1ABABAD4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(mathematical) RF: The RF-SoC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540C2-8DFB-FC75-0BDD-98E10C813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4158695"/>
            <a:ext cx="10566400" cy="2035466"/>
          </a:xfrm>
        </p:spPr>
        <p:txBody>
          <a:bodyPr/>
          <a:lstStyle/>
          <a:p>
            <a:r>
              <a:rPr lang="en-US" dirty="0"/>
              <a:t>Low-power low-level RF (LLRF) signals can be processed digitally</a:t>
            </a:r>
          </a:p>
          <a:p>
            <a:pPr lvl="1"/>
            <a:r>
              <a:rPr lang="en-US" dirty="0"/>
              <a:t>RF System-on-Chip: processors, FPGA, ADCs and DACs</a:t>
            </a:r>
          </a:p>
          <a:p>
            <a:pPr lvl="2"/>
            <a:r>
              <a:rPr lang="en-US" dirty="0"/>
              <a:t>8x ADC (5 GBPS, 12-bit, 70 dB dynamic range), 8x DAC (9.8 GBPS), incl. up-down converters</a:t>
            </a:r>
          </a:p>
          <a:p>
            <a:pPr lvl="2"/>
            <a:r>
              <a:rPr lang="en-US" dirty="0"/>
              <a:t>Multi-core processors, on-chip memory, many I/O options</a:t>
            </a:r>
          </a:p>
          <a:p>
            <a:pPr lvl="1"/>
            <a:r>
              <a:rPr lang="en-US" dirty="0"/>
              <a:t>For frequencies &lt;2 GHz, operation in the 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i="1" dirty="0"/>
              <a:t>Nyquist</a:t>
            </a:r>
            <a:r>
              <a:rPr lang="en-US" dirty="0"/>
              <a:t> passband</a:t>
            </a:r>
          </a:p>
          <a:p>
            <a:r>
              <a:rPr lang="en-US" dirty="0"/>
              <a:t>Not part of this lecture …yet</a:t>
            </a:r>
          </a:p>
        </p:txBody>
      </p:sp>
      <p:pic>
        <p:nvPicPr>
          <p:cNvPr id="4" name="Picture Placeholder 11">
            <a:extLst>
              <a:ext uri="{FF2B5EF4-FFF2-40B4-BE49-F238E27FC236}">
                <a16:creationId xmlns:a16="http://schemas.microsoft.com/office/drawing/2014/main" id="{5E146A92-735D-22D9-EA11-0699652494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8519" b="28519"/>
          <a:stretch>
            <a:fillRect/>
          </a:stretch>
        </p:blipFill>
        <p:spPr>
          <a:xfrm>
            <a:off x="0" y="1065909"/>
            <a:ext cx="12192000" cy="294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3006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5D09C-83D3-3C8B-E196-3A5CAB296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Examples: Soleil and ESRF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0FB17-B679-51AA-20F3-131D6E83D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Large-scale solid-state RF power amplifier installations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Require many power combiners to moderate the power per amplifier module to get to several tens of kilowatts</a:t>
            </a:r>
          </a:p>
        </p:txBody>
      </p:sp>
      <p:pic>
        <p:nvPicPr>
          <p:cNvPr id="4" name="Picture 2" descr="http://www.esrf.eu/files/live/sites/www/files/UsersAndScience/Publications/Highlights/2011/figures/figure_162_HL2011.jpg">
            <a:extLst>
              <a:ext uri="{FF2B5EF4-FFF2-40B4-BE49-F238E27FC236}">
                <a16:creationId xmlns:a16="http://schemas.microsoft.com/office/drawing/2014/main" id="{A2D2FFBE-9543-0827-11AB-13DC3170C9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10480" y="1931205"/>
            <a:ext cx="419724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B037B60D-2A66-BCA1-0798-D1D5234C4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961" y="1923851"/>
            <a:ext cx="421746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FFA1F584-C2A7-B041-2E85-8FD5A6597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47" y="4674405"/>
            <a:ext cx="87033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B4B6C6-7ACE-EAC9-47A3-705F86ED36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6923" y="4676664"/>
            <a:ext cx="594129" cy="457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70E492-7A89-6EFC-D263-10EF716A128F}"/>
              </a:ext>
            </a:extLst>
          </p:cNvPr>
          <p:cNvSpPr txBox="1"/>
          <p:nvPr/>
        </p:nvSpPr>
        <p:spPr>
          <a:xfrm>
            <a:off x="1536450" y="1583096"/>
            <a:ext cx="3860488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45 kW per tower (2004 and 2007)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A5A18E-175E-669E-48FD-54C91BB73217}"/>
              </a:ext>
            </a:extLst>
          </p:cNvPr>
          <p:cNvSpPr txBox="1"/>
          <p:nvPr/>
        </p:nvSpPr>
        <p:spPr>
          <a:xfrm>
            <a:off x="6878858" y="1567115"/>
            <a:ext cx="3860488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150 kW per tower (2012)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A3A5466-448D-D1A3-2793-98D33178E57F}"/>
              </a:ext>
            </a:extLst>
          </p:cNvPr>
          <p:cNvSpPr/>
          <p:nvPr/>
        </p:nvSpPr>
        <p:spPr bwMode="auto">
          <a:xfrm>
            <a:off x="8515515" y="6126340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906-909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0781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00DFD-A867-AECA-EAE1-1A966715E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BESSY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EE066-ABF5-C343-EAFA-37452E3A7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500 MHz CW RF amplifiers</a:t>
            </a:r>
          </a:p>
          <a:p>
            <a:pPr lvl="1"/>
            <a:r>
              <a:rPr lang="en-US" dirty="0"/>
              <a:t>4x 80 kW for the storage ring</a:t>
            </a:r>
          </a:p>
          <a:p>
            <a:pPr lvl="1"/>
            <a:r>
              <a:rPr lang="en-US" dirty="0"/>
              <a:t>40 kW for the booster synchrotron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Power per module limited by the RF transistors</a:t>
            </a:r>
          </a:p>
          <a:p>
            <a:pPr lvl="1"/>
            <a:r>
              <a:rPr lang="en-US" dirty="0"/>
              <a:t>The limit increases with time as RF power transistor technology advances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C57A65-7C01-0E81-E199-7383204FCE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0" r="9026"/>
          <a:stretch/>
        </p:blipFill>
        <p:spPr>
          <a:xfrm>
            <a:off x="6555895" y="2251112"/>
            <a:ext cx="2800351" cy="274245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8BB4883-214A-718E-2113-B32B15EF14AC}"/>
              </a:ext>
            </a:extLst>
          </p:cNvPr>
          <p:cNvGrpSpPr/>
          <p:nvPr/>
        </p:nvGrpSpPr>
        <p:grpSpPr>
          <a:xfrm>
            <a:off x="2601145" y="2161635"/>
            <a:ext cx="5512227" cy="3167847"/>
            <a:chOff x="503236" y="1896262"/>
            <a:chExt cx="5512227" cy="316784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0534FFA-0D22-EADF-5394-6FCFBE85FC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238" y="1985740"/>
              <a:ext cx="3656611" cy="2742459"/>
            </a:xfrm>
            <a:prstGeom prst="rect">
              <a:avLst/>
            </a:prstGeom>
          </p:spPr>
        </p:pic>
        <p:sp>
          <p:nvSpPr>
            <p:cNvPr id="7" name="Curved Right Arrow 6">
              <a:extLst>
                <a:ext uri="{FF2B5EF4-FFF2-40B4-BE49-F238E27FC236}">
                  <a16:creationId xmlns:a16="http://schemas.microsoft.com/office/drawing/2014/main" id="{AAA1F794-72A6-29C7-B320-B544B81C17BD}"/>
                </a:ext>
              </a:extLst>
            </p:cNvPr>
            <p:cNvSpPr/>
            <p:nvPr/>
          </p:nvSpPr>
          <p:spPr>
            <a:xfrm rot="6418385" flipV="1">
              <a:off x="4038728" y="1198838"/>
              <a:ext cx="714375" cy="2109224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8" name="Curved Right Arrow 7">
              <a:extLst>
                <a:ext uri="{FF2B5EF4-FFF2-40B4-BE49-F238E27FC236}">
                  <a16:creationId xmlns:a16="http://schemas.microsoft.com/office/drawing/2014/main" id="{093806DB-1356-1499-F4AD-28C80F083F0C}"/>
                </a:ext>
              </a:extLst>
            </p:cNvPr>
            <p:cNvSpPr/>
            <p:nvPr/>
          </p:nvSpPr>
          <p:spPr>
            <a:xfrm rot="6132080" flipH="1" flipV="1">
              <a:off x="4484775" y="3069242"/>
              <a:ext cx="546892" cy="2514485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C1D457D-AE61-43C7-6796-8CB3EE00B968}"/>
                </a:ext>
              </a:extLst>
            </p:cNvPr>
            <p:cNvSpPr txBox="1"/>
            <p:nvPr/>
          </p:nvSpPr>
          <p:spPr>
            <a:xfrm>
              <a:off x="503236" y="4716000"/>
              <a:ext cx="3656611" cy="3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22041"/>
              <a:r>
                <a:rPr lang="en-GB" sz="1662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Amplifier modules</a:t>
              </a:r>
              <a:endParaRPr lang="en-US" sz="1662" b="1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8D3DA57-B9D8-69F7-41DB-26B20F6ED1FE}"/>
              </a:ext>
            </a:extLst>
          </p:cNvPr>
          <p:cNvSpPr txBox="1"/>
          <p:nvPr/>
        </p:nvSpPr>
        <p:spPr>
          <a:xfrm>
            <a:off x="6555896" y="4981373"/>
            <a:ext cx="280035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80 kW unit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6A91EE9-D753-BBC7-D070-5B9CF1B655BE}"/>
              </a:ext>
            </a:extLst>
          </p:cNvPr>
          <p:cNvGrpSpPr/>
          <p:nvPr/>
        </p:nvGrpSpPr>
        <p:grpSpPr>
          <a:xfrm>
            <a:off x="7311695" y="2052109"/>
            <a:ext cx="3426976" cy="3241373"/>
            <a:chOff x="5213786" y="1786736"/>
            <a:chExt cx="3426976" cy="324137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0DC780-7028-616C-AFB7-ABA2F89072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02" t="10235" r="33131" b="4242"/>
            <a:stretch/>
          </p:blipFill>
          <p:spPr>
            <a:xfrm>
              <a:off x="7556475" y="1985740"/>
              <a:ext cx="911274" cy="2742459"/>
            </a:xfrm>
            <a:prstGeom prst="rect">
              <a:avLst/>
            </a:prstGeom>
          </p:spPr>
        </p:pic>
        <p:sp>
          <p:nvSpPr>
            <p:cNvPr id="13" name="Curved Right Arrow 12">
              <a:extLst>
                <a:ext uri="{FF2B5EF4-FFF2-40B4-BE49-F238E27FC236}">
                  <a16:creationId xmlns:a16="http://schemas.microsoft.com/office/drawing/2014/main" id="{27D9F35C-D7B0-A76E-23D9-EB0F735D5FA4}"/>
                </a:ext>
              </a:extLst>
            </p:cNvPr>
            <p:cNvSpPr/>
            <p:nvPr/>
          </p:nvSpPr>
          <p:spPr>
            <a:xfrm rot="4312990">
              <a:off x="6206389" y="794133"/>
              <a:ext cx="714375" cy="2699582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9BB5596-DCB7-43BE-6780-E6F370B64A15}"/>
                </a:ext>
              </a:extLst>
            </p:cNvPr>
            <p:cNvSpPr txBox="1"/>
            <p:nvPr/>
          </p:nvSpPr>
          <p:spPr>
            <a:xfrm>
              <a:off x="7381875" y="4680000"/>
              <a:ext cx="1258887" cy="3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22041"/>
              <a:r>
                <a:rPr lang="en-GB" sz="1662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Combiner</a:t>
              </a:r>
              <a:endParaRPr lang="en-US" sz="1662" b="1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E3C2632-2E3D-346E-7589-32F4C3B09D9C}"/>
              </a:ext>
            </a:extLst>
          </p:cNvPr>
          <p:cNvSpPr/>
          <p:nvPr/>
        </p:nvSpPr>
        <p:spPr bwMode="auto">
          <a:xfrm>
            <a:off x="8462538" y="6144784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906-909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9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DE62D-0468-F07B-C4E6-6C260FCE4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A78B9-A480-BF83-88EB-30C1EF993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47890"/>
            <a:ext cx="10566400" cy="5146271"/>
          </a:xfrm>
        </p:spPr>
        <p:txBody>
          <a:bodyPr/>
          <a:lstStyle/>
          <a:p>
            <a:r>
              <a:rPr lang="en-US" dirty="0"/>
              <a:t>200 MHz solid-state RF amplifiers</a:t>
            </a:r>
          </a:p>
          <a:p>
            <a:pPr lvl="1"/>
            <a:r>
              <a:rPr lang="en-US" dirty="0"/>
              <a:t>2x 1.6 MW peak power</a:t>
            </a:r>
          </a:p>
          <a:p>
            <a:pPr lvl="1"/>
            <a:r>
              <a:rPr lang="en-US" dirty="0"/>
              <a:t>2x 16 towers per amplifier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dirty="0"/>
          </a:p>
          <a:p>
            <a:pPr lvl="1">
              <a:lnSpc>
                <a:spcPct val="150000"/>
              </a:lnSpc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80 RF power modules per tower </a:t>
            </a:r>
          </a:p>
          <a:p>
            <a:pPr lvl="1"/>
            <a:r>
              <a:rPr lang="en-US" dirty="0"/>
              <a:t>1280 modules with 5120 per amplifier</a:t>
            </a:r>
          </a:p>
          <a:p>
            <a:pPr lvl="2"/>
            <a:r>
              <a:rPr lang="en-US" dirty="0"/>
              <a:t>Presently the largest RF solid-state installation in a particle accelerator</a:t>
            </a:r>
          </a:p>
        </p:txBody>
      </p:sp>
      <p:pic>
        <p:nvPicPr>
          <p:cNvPr id="4" name="Picture 3" descr="A picture containing warehouse&#10;&#10;Description automatically generated">
            <a:extLst>
              <a:ext uri="{FF2B5EF4-FFF2-40B4-BE49-F238E27FC236}">
                <a16:creationId xmlns:a16="http://schemas.microsoft.com/office/drawing/2014/main" id="{35F8221E-6C41-4CD4-5AF5-24F7B70BC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562" y="2152198"/>
            <a:ext cx="4665600" cy="3110400"/>
          </a:xfrm>
          <a:prstGeom prst="rect">
            <a:avLst/>
          </a:prstGeom>
        </p:spPr>
      </p:pic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EE436ED-407E-285E-0A38-E50E39D92D2E}"/>
              </a:ext>
            </a:extLst>
          </p:cNvPr>
          <p:cNvGrpSpPr/>
          <p:nvPr/>
        </p:nvGrpSpPr>
        <p:grpSpPr>
          <a:xfrm>
            <a:off x="6531597" y="1508750"/>
            <a:ext cx="5042522" cy="3676833"/>
            <a:chOff x="6623935" y="1628513"/>
            <a:chExt cx="5042522" cy="3676833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C0DECA1F-7733-A06D-9F2A-D7E07716299F}"/>
                </a:ext>
              </a:extLst>
            </p:cNvPr>
            <p:cNvCxnSpPr/>
            <p:nvPr/>
          </p:nvCxnSpPr>
          <p:spPr bwMode="auto">
            <a:xfrm>
              <a:off x="8557624" y="5074837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BC7F73D5-D97F-CB99-8576-22C7D40FAB6E}"/>
                </a:ext>
              </a:extLst>
            </p:cNvPr>
            <p:cNvCxnSpPr/>
            <p:nvPr/>
          </p:nvCxnSpPr>
          <p:spPr bwMode="auto">
            <a:xfrm>
              <a:off x="8846812" y="4845323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223CF03-B2E8-581E-BF5E-ECCC343143DD}"/>
                </a:ext>
              </a:extLst>
            </p:cNvPr>
            <p:cNvCxnSpPr/>
            <p:nvPr/>
          </p:nvCxnSpPr>
          <p:spPr bwMode="auto">
            <a:xfrm>
              <a:off x="8557624" y="3699037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3528C46-D09E-938E-7AF0-2B9FB75347BC}"/>
                </a:ext>
              </a:extLst>
            </p:cNvPr>
            <p:cNvCxnSpPr/>
            <p:nvPr/>
          </p:nvCxnSpPr>
          <p:spPr bwMode="auto">
            <a:xfrm>
              <a:off x="9102560" y="4386296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19522102-A304-74A1-E9BF-30C72E3E73E7}"/>
                </a:ext>
              </a:extLst>
            </p:cNvPr>
            <p:cNvCxnSpPr>
              <a:endCxn id="40" idx="0"/>
            </p:cNvCxnSpPr>
            <p:nvPr/>
          </p:nvCxnSpPr>
          <p:spPr bwMode="auto">
            <a:xfrm>
              <a:off x="6774316" y="3459043"/>
              <a:ext cx="33968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F20AC58-513C-6D50-E836-698E6CC69F39}"/>
                </a:ext>
              </a:extLst>
            </p:cNvPr>
            <p:cNvSpPr txBox="1"/>
            <p:nvPr/>
          </p:nvSpPr>
          <p:spPr>
            <a:xfrm rot="16200000">
              <a:off x="6172401" y="3284094"/>
              <a:ext cx="1241621" cy="3385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latin typeface="Constantia" panose="02030602050306030303" pitchFamily="18" charset="0"/>
                </a:rPr>
                <a:t>From LLRF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A4DAC60-99F7-2CDB-8D1E-C3CA410DE072}"/>
                </a:ext>
              </a:extLst>
            </p:cNvPr>
            <p:cNvCxnSpPr/>
            <p:nvPr/>
          </p:nvCxnSpPr>
          <p:spPr bwMode="auto">
            <a:xfrm>
              <a:off x="8846812" y="3927270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375EDF4-178F-8656-7B46-343699D06E2B}"/>
                </a:ext>
              </a:extLst>
            </p:cNvPr>
            <p:cNvCxnSpPr/>
            <p:nvPr/>
          </p:nvCxnSpPr>
          <p:spPr bwMode="auto">
            <a:xfrm>
              <a:off x="8557624" y="4615810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2B99E2A-8DB2-9EE6-250B-A0C2AAFAD493}"/>
                </a:ext>
              </a:extLst>
            </p:cNvPr>
            <p:cNvCxnSpPr/>
            <p:nvPr/>
          </p:nvCxnSpPr>
          <p:spPr bwMode="auto">
            <a:xfrm>
              <a:off x="8557624" y="4156783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4" name="Isosceles Triangle 135">
              <a:extLst>
                <a:ext uri="{FF2B5EF4-FFF2-40B4-BE49-F238E27FC236}">
                  <a16:creationId xmlns:a16="http://schemas.microsoft.com/office/drawing/2014/main" id="{3A9A2B51-E5C1-DABC-01B1-3655C72D3C91}"/>
                </a:ext>
              </a:extLst>
            </p:cNvPr>
            <p:cNvSpPr/>
            <p:nvPr/>
          </p:nvSpPr>
          <p:spPr bwMode="auto">
            <a:xfrm rot="5400000">
              <a:off x="8070060" y="5075833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5" name="Isosceles Triangle 136">
              <a:extLst>
                <a:ext uri="{FF2B5EF4-FFF2-40B4-BE49-F238E27FC236}">
                  <a16:creationId xmlns:a16="http://schemas.microsoft.com/office/drawing/2014/main" id="{EA16017D-3EAD-2FA6-7163-C30BF9F78C66}"/>
                </a:ext>
              </a:extLst>
            </p:cNvPr>
            <p:cNvSpPr/>
            <p:nvPr/>
          </p:nvSpPr>
          <p:spPr bwMode="auto">
            <a:xfrm rot="5400000">
              <a:off x="8070060" y="4846320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6" name="Isosceles Triangle 137">
              <a:extLst>
                <a:ext uri="{FF2B5EF4-FFF2-40B4-BE49-F238E27FC236}">
                  <a16:creationId xmlns:a16="http://schemas.microsoft.com/office/drawing/2014/main" id="{062B27CF-1016-B28F-0035-D5DE8AEE21D1}"/>
                </a:ext>
              </a:extLst>
            </p:cNvPr>
            <p:cNvSpPr/>
            <p:nvPr/>
          </p:nvSpPr>
          <p:spPr bwMode="auto">
            <a:xfrm rot="5400000">
              <a:off x="8070060" y="4616806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7" name="Isosceles Triangle 138">
              <a:extLst>
                <a:ext uri="{FF2B5EF4-FFF2-40B4-BE49-F238E27FC236}">
                  <a16:creationId xmlns:a16="http://schemas.microsoft.com/office/drawing/2014/main" id="{F9C63F59-11B8-70A4-7421-2CF2001C3FFE}"/>
                </a:ext>
              </a:extLst>
            </p:cNvPr>
            <p:cNvSpPr/>
            <p:nvPr/>
          </p:nvSpPr>
          <p:spPr bwMode="auto">
            <a:xfrm rot="5400000">
              <a:off x="8070060" y="4387293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8" name="Isosceles Triangle 139">
              <a:extLst>
                <a:ext uri="{FF2B5EF4-FFF2-40B4-BE49-F238E27FC236}">
                  <a16:creationId xmlns:a16="http://schemas.microsoft.com/office/drawing/2014/main" id="{DAB12F61-9737-4A17-7BF6-F0B427F13EDA}"/>
                </a:ext>
              </a:extLst>
            </p:cNvPr>
            <p:cNvSpPr/>
            <p:nvPr/>
          </p:nvSpPr>
          <p:spPr bwMode="auto">
            <a:xfrm rot="5400000">
              <a:off x="8070060" y="4157779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9" name="Isosceles Triangle 140">
              <a:extLst>
                <a:ext uri="{FF2B5EF4-FFF2-40B4-BE49-F238E27FC236}">
                  <a16:creationId xmlns:a16="http://schemas.microsoft.com/office/drawing/2014/main" id="{31D1A092-A51A-F9C0-99DE-26EBB73C5C48}"/>
                </a:ext>
              </a:extLst>
            </p:cNvPr>
            <p:cNvSpPr/>
            <p:nvPr/>
          </p:nvSpPr>
          <p:spPr bwMode="auto">
            <a:xfrm rot="5400000">
              <a:off x="8070060" y="3928266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20" name="Isosceles Triangle 141">
              <a:extLst>
                <a:ext uri="{FF2B5EF4-FFF2-40B4-BE49-F238E27FC236}">
                  <a16:creationId xmlns:a16="http://schemas.microsoft.com/office/drawing/2014/main" id="{C8C481D8-2F62-3797-A75A-90B4B6F98F3F}"/>
                </a:ext>
              </a:extLst>
            </p:cNvPr>
            <p:cNvSpPr/>
            <p:nvPr/>
          </p:nvSpPr>
          <p:spPr bwMode="auto">
            <a:xfrm rot="5400000">
              <a:off x="8070060" y="3698753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21" name="Isosceles Triangle 142">
              <a:extLst>
                <a:ext uri="{FF2B5EF4-FFF2-40B4-BE49-F238E27FC236}">
                  <a16:creationId xmlns:a16="http://schemas.microsoft.com/office/drawing/2014/main" id="{231B2864-E61D-DC2D-BD5D-E259B643A68D}"/>
                </a:ext>
              </a:extLst>
            </p:cNvPr>
            <p:cNvSpPr/>
            <p:nvPr/>
          </p:nvSpPr>
          <p:spPr bwMode="auto">
            <a:xfrm rot="5400000">
              <a:off x="8070060" y="3469239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5466E43-9C6E-E175-907B-A361045E52FF}"/>
                </a:ext>
              </a:extLst>
            </p:cNvPr>
            <p:cNvCxnSpPr/>
            <p:nvPr/>
          </p:nvCxnSpPr>
          <p:spPr bwMode="auto">
            <a:xfrm>
              <a:off x="8557624" y="3238729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E92C375-A32D-703E-F16C-EB3C971A03F1}"/>
                </a:ext>
              </a:extLst>
            </p:cNvPr>
            <p:cNvCxnSpPr/>
            <p:nvPr/>
          </p:nvCxnSpPr>
          <p:spPr bwMode="auto">
            <a:xfrm>
              <a:off x="8846812" y="3009216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1D8FAC1-4A38-D33A-D4EC-64F91126CED0}"/>
                </a:ext>
              </a:extLst>
            </p:cNvPr>
            <p:cNvCxnSpPr/>
            <p:nvPr/>
          </p:nvCxnSpPr>
          <p:spPr bwMode="auto">
            <a:xfrm>
              <a:off x="8557624" y="1867511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7531E84-B5E0-3E6F-F463-917243CEEBBF}"/>
                </a:ext>
              </a:extLst>
            </p:cNvPr>
            <p:cNvCxnSpPr/>
            <p:nvPr/>
          </p:nvCxnSpPr>
          <p:spPr bwMode="auto">
            <a:xfrm rot="16200000">
              <a:off x="8643533" y="2550189"/>
              <a:ext cx="918054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4B3DBB6-76C1-0970-B2FC-919BC9F96F30}"/>
                </a:ext>
              </a:extLst>
            </p:cNvPr>
            <p:cNvCxnSpPr/>
            <p:nvPr/>
          </p:nvCxnSpPr>
          <p:spPr bwMode="auto">
            <a:xfrm rot="16200000">
              <a:off x="8426051" y="3468243"/>
              <a:ext cx="1836107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7EB652F-6C54-A3E5-8217-1E3FE8C664DB}"/>
                </a:ext>
              </a:extLst>
            </p:cNvPr>
            <p:cNvCxnSpPr/>
            <p:nvPr/>
          </p:nvCxnSpPr>
          <p:spPr bwMode="auto">
            <a:xfrm>
              <a:off x="9102560" y="2550189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BD64869-9CB4-FB12-6FE5-EDC08258F699}"/>
                </a:ext>
              </a:extLst>
            </p:cNvPr>
            <p:cNvCxnSpPr/>
            <p:nvPr/>
          </p:nvCxnSpPr>
          <p:spPr bwMode="auto">
            <a:xfrm>
              <a:off x="8846812" y="2091162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FBB03B7-99E6-D94D-E229-4B2A15C48D63}"/>
                </a:ext>
              </a:extLst>
            </p:cNvPr>
            <p:cNvCxnSpPr/>
            <p:nvPr/>
          </p:nvCxnSpPr>
          <p:spPr bwMode="auto">
            <a:xfrm>
              <a:off x="8557624" y="2783274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41C54C3-7144-D14A-8D31-0F5FE2F21132}"/>
                </a:ext>
              </a:extLst>
            </p:cNvPr>
            <p:cNvCxnSpPr/>
            <p:nvPr/>
          </p:nvCxnSpPr>
          <p:spPr bwMode="auto">
            <a:xfrm>
              <a:off x="8557624" y="2320676"/>
              <a:ext cx="229513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31" name="Isosceles Triangle 152">
              <a:extLst>
                <a:ext uri="{FF2B5EF4-FFF2-40B4-BE49-F238E27FC236}">
                  <a16:creationId xmlns:a16="http://schemas.microsoft.com/office/drawing/2014/main" id="{179DE6F2-304C-BCB4-DD19-A541749B8F52}"/>
                </a:ext>
              </a:extLst>
            </p:cNvPr>
            <p:cNvSpPr/>
            <p:nvPr/>
          </p:nvSpPr>
          <p:spPr bwMode="auto">
            <a:xfrm rot="5400000">
              <a:off x="8070060" y="3239726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2" name="Isosceles Triangle 153">
              <a:extLst>
                <a:ext uri="{FF2B5EF4-FFF2-40B4-BE49-F238E27FC236}">
                  <a16:creationId xmlns:a16="http://schemas.microsoft.com/office/drawing/2014/main" id="{F786FA33-61D0-10D5-63CD-A83E2A46BD7E}"/>
                </a:ext>
              </a:extLst>
            </p:cNvPr>
            <p:cNvSpPr/>
            <p:nvPr/>
          </p:nvSpPr>
          <p:spPr bwMode="auto">
            <a:xfrm rot="5400000">
              <a:off x="8070060" y="3010212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3" name="Isosceles Triangle 154">
              <a:extLst>
                <a:ext uri="{FF2B5EF4-FFF2-40B4-BE49-F238E27FC236}">
                  <a16:creationId xmlns:a16="http://schemas.microsoft.com/office/drawing/2014/main" id="{5EF3641A-C91F-AF9D-0F98-74A5259855D5}"/>
                </a:ext>
              </a:extLst>
            </p:cNvPr>
            <p:cNvSpPr/>
            <p:nvPr/>
          </p:nvSpPr>
          <p:spPr bwMode="auto">
            <a:xfrm rot="5400000">
              <a:off x="8070060" y="2780699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4" name="Isosceles Triangle 155">
              <a:extLst>
                <a:ext uri="{FF2B5EF4-FFF2-40B4-BE49-F238E27FC236}">
                  <a16:creationId xmlns:a16="http://schemas.microsoft.com/office/drawing/2014/main" id="{F78437A6-631D-8AA9-9B96-35552B02B6DD}"/>
                </a:ext>
              </a:extLst>
            </p:cNvPr>
            <p:cNvSpPr/>
            <p:nvPr/>
          </p:nvSpPr>
          <p:spPr bwMode="auto">
            <a:xfrm rot="5400000">
              <a:off x="8070060" y="2551186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5" name="Isosceles Triangle 156">
              <a:extLst>
                <a:ext uri="{FF2B5EF4-FFF2-40B4-BE49-F238E27FC236}">
                  <a16:creationId xmlns:a16="http://schemas.microsoft.com/office/drawing/2014/main" id="{5634A7A0-455F-14F4-DFBC-43C0FE6841EB}"/>
                </a:ext>
              </a:extLst>
            </p:cNvPr>
            <p:cNvSpPr/>
            <p:nvPr/>
          </p:nvSpPr>
          <p:spPr bwMode="auto">
            <a:xfrm rot="5400000">
              <a:off x="8070060" y="2321672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6" name="Isosceles Triangle 157">
              <a:extLst>
                <a:ext uri="{FF2B5EF4-FFF2-40B4-BE49-F238E27FC236}">
                  <a16:creationId xmlns:a16="http://schemas.microsoft.com/office/drawing/2014/main" id="{517CA18A-D6A4-C5DC-6C54-BA28166992BA}"/>
                </a:ext>
              </a:extLst>
            </p:cNvPr>
            <p:cNvSpPr/>
            <p:nvPr/>
          </p:nvSpPr>
          <p:spPr bwMode="auto">
            <a:xfrm rot="5400000">
              <a:off x="8070060" y="2092159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7" name="Isosceles Triangle 158">
              <a:extLst>
                <a:ext uri="{FF2B5EF4-FFF2-40B4-BE49-F238E27FC236}">
                  <a16:creationId xmlns:a16="http://schemas.microsoft.com/office/drawing/2014/main" id="{9F02B1BB-C2B7-9463-EC10-01ED6B76F481}"/>
                </a:ext>
              </a:extLst>
            </p:cNvPr>
            <p:cNvSpPr/>
            <p:nvPr/>
          </p:nvSpPr>
          <p:spPr bwMode="auto">
            <a:xfrm rot="5400000">
              <a:off x="8070060" y="1862645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8" name="Isosceles Triangle 159">
              <a:extLst>
                <a:ext uri="{FF2B5EF4-FFF2-40B4-BE49-F238E27FC236}">
                  <a16:creationId xmlns:a16="http://schemas.microsoft.com/office/drawing/2014/main" id="{BED63BB5-D315-A415-A67A-F6179E3D8BAE}"/>
                </a:ext>
              </a:extLst>
            </p:cNvPr>
            <p:cNvSpPr/>
            <p:nvPr/>
          </p:nvSpPr>
          <p:spPr bwMode="auto">
            <a:xfrm rot="5400000">
              <a:off x="8070060" y="1633132"/>
              <a:ext cx="229513" cy="229513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CA79A3FC-D2B0-A4C0-6E54-9B7F13065975}"/>
                </a:ext>
              </a:extLst>
            </p:cNvPr>
            <p:cNvCxnSpPr/>
            <p:nvPr/>
          </p:nvCxnSpPr>
          <p:spPr bwMode="auto">
            <a:xfrm>
              <a:off x="9365389" y="3479444"/>
              <a:ext cx="344270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627288E-9C13-19AA-28CE-C0F4DC900E03}"/>
                </a:ext>
              </a:extLst>
            </p:cNvPr>
            <p:cNvSpPr/>
            <p:nvPr/>
          </p:nvSpPr>
          <p:spPr bwMode="auto">
            <a:xfrm rot="16200000">
              <a:off x="5424922" y="3316594"/>
              <a:ext cx="3663053" cy="2868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rnd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latin typeface="Constantia" panose="02030602050306030303" pitchFamily="18" charset="0"/>
                </a:rPr>
                <a:t>1/16 splitter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77DA91B2-0A1C-C374-BEB7-64A4E3A35D24}"/>
                </a:ext>
              </a:extLst>
            </p:cNvPr>
            <p:cNvCxnSpPr/>
            <p:nvPr/>
          </p:nvCxnSpPr>
          <p:spPr bwMode="auto">
            <a:xfrm>
              <a:off x="8300570" y="2664946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B9740AA7-C84D-39D2-4572-1BEFDF5DFCF1}"/>
                </a:ext>
              </a:extLst>
            </p:cNvPr>
            <p:cNvCxnSpPr/>
            <p:nvPr/>
          </p:nvCxnSpPr>
          <p:spPr bwMode="auto">
            <a:xfrm>
              <a:off x="8300570" y="2435432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B98D816B-8FEC-7922-3A39-F3B033045D3E}"/>
                </a:ext>
              </a:extLst>
            </p:cNvPr>
            <p:cNvCxnSpPr/>
            <p:nvPr/>
          </p:nvCxnSpPr>
          <p:spPr bwMode="auto">
            <a:xfrm>
              <a:off x="8300570" y="2205919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BB9CF97-D5CD-EA04-7349-8DF2FE170416}"/>
                </a:ext>
              </a:extLst>
            </p:cNvPr>
            <p:cNvCxnSpPr/>
            <p:nvPr/>
          </p:nvCxnSpPr>
          <p:spPr bwMode="auto">
            <a:xfrm rot="16200000">
              <a:off x="8415327" y="1861649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3580110F-094B-7291-1114-95A15EB177C4}"/>
                </a:ext>
              </a:extLst>
            </p:cNvPr>
            <p:cNvCxnSpPr/>
            <p:nvPr/>
          </p:nvCxnSpPr>
          <p:spPr bwMode="auto">
            <a:xfrm>
              <a:off x="8300570" y="1976406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E2658F6-70A4-AF6A-1F25-F35BD25FDB9D}"/>
                </a:ext>
              </a:extLst>
            </p:cNvPr>
            <p:cNvCxnSpPr/>
            <p:nvPr/>
          </p:nvCxnSpPr>
          <p:spPr bwMode="auto">
            <a:xfrm>
              <a:off x="8300570" y="1746892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F142CA8C-F726-6FCC-CCB9-39C075D9D282}"/>
                </a:ext>
              </a:extLst>
            </p:cNvPr>
            <p:cNvCxnSpPr/>
            <p:nvPr/>
          </p:nvCxnSpPr>
          <p:spPr bwMode="auto">
            <a:xfrm>
              <a:off x="8300570" y="3582999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1B8400F6-52E4-1FD6-47E4-8ACC3CF839F0}"/>
                </a:ext>
              </a:extLst>
            </p:cNvPr>
            <p:cNvCxnSpPr/>
            <p:nvPr/>
          </p:nvCxnSpPr>
          <p:spPr bwMode="auto">
            <a:xfrm>
              <a:off x="8300570" y="3353486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926B39FB-709A-D0F6-F2B4-AB4C6F3E1E31}"/>
                </a:ext>
              </a:extLst>
            </p:cNvPr>
            <p:cNvCxnSpPr/>
            <p:nvPr/>
          </p:nvCxnSpPr>
          <p:spPr bwMode="auto">
            <a:xfrm>
              <a:off x="8300570" y="3123973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4FECC4BE-CD18-172A-5C5C-0D9ED5098E64}"/>
                </a:ext>
              </a:extLst>
            </p:cNvPr>
            <p:cNvCxnSpPr/>
            <p:nvPr/>
          </p:nvCxnSpPr>
          <p:spPr bwMode="auto">
            <a:xfrm>
              <a:off x="8300570" y="2894459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FD94A0E-BE86-E001-B17A-9B3B16FF9F61}"/>
                </a:ext>
              </a:extLst>
            </p:cNvPr>
            <p:cNvCxnSpPr/>
            <p:nvPr/>
          </p:nvCxnSpPr>
          <p:spPr bwMode="auto">
            <a:xfrm>
              <a:off x="8300570" y="4501053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C4E9196-970A-6561-86AE-A86A6EA91194}"/>
                </a:ext>
              </a:extLst>
            </p:cNvPr>
            <p:cNvCxnSpPr/>
            <p:nvPr/>
          </p:nvCxnSpPr>
          <p:spPr bwMode="auto">
            <a:xfrm>
              <a:off x="8300570" y="4271540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168C2E56-6D3B-636E-7869-D56269A37449}"/>
                </a:ext>
              </a:extLst>
            </p:cNvPr>
            <p:cNvCxnSpPr/>
            <p:nvPr/>
          </p:nvCxnSpPr>
          <p:spPr bwMode="auto">
            <a:xfrm>
              <a:off x="8300570" y="4042026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BC0D26E7-0615-296D-0F5E-3D5DE5935E35}"/>
                </a:ext>
              </a:extLst>
            </p:cNvPr>
            <p:cNvCxnSpPr/>
            <p:nvPr/>
          </p:nvCxnSpPr>
          <p:spPr bwMode="auto">
            <a:xfrm>
              <a:off x="8300570" y="3812513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6E224B88-2342-0288-B493-671DCF31A546}"/>
                </a:ext>
              </a:extLst>
            </p:cNvPr>
            <p:cNvCxnSpPr/>
            <p:nvPr/>
          </p:nvCxnSpPr>
          <p:spPr bwMode="auto">
            <a:xfrm>
              <a:off x="8300570" y="5189593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38A34F17-BE4E-7F42-DCFA-7CF3733FB8FC}"/>
                </a:ext>
              </a:extLst>
            </p:cNvPr>
            <p:cNvCxnSpPr/>
            <p:nvPr/>
          </p:nvCxnSpPr>
          <p:spPr bwMode="auto">
            <a:xfrm>
              <a:off x="8300570" y="4960080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93042A93-E990-B8F5-8809-52BB1A4F41F8}"/>
                </a:ext>
              </a:extLst>
            </p:cNvPr>
            <p:cNvCxnSpPr/>
            <p:nvPr/>
          </p:nvCxnSpPr>
          <p:spPr bwMode="auto">
            <a:xfrm rot="16200000">
              <a:off x="8586155" y="2091162"/>
              <a:ext cx="459027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CF500595-E853-BF3E-F6E7-F4057F15928E}"/>
                </a:ext>
              </a:extLst>
            </p:cNvPr>
            <p:cNvCxnSpPr/>
            <p:nvPr/>
          </p:nvCxnSpPr>
          <p:spPr bwMode="auto">
            <a:xfrm>
              <a:off x="8300570" y="4730566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6AE46D50-B678-3C11-8681-127BEF1EA968}"/>
                </a:ext>
              </a:extLst>
            </p:cNvPr>
            <p:cNvCxnSpPr/>
            <p:nvPr/>
          </p:nvCxnSpPr>
          <p:spPr bwMode="auto">
            <a:xfrm rot="16200000">
              <a:off x="8415327" y="2320676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71E7B6F7-0237-00AD-A1B5-59246DDA8BDA}"/>
                </a:ext>
              </a:extLst>
            </p:cNvPr>
            <p:cNvCxnSpPr/>
            <p:nvPr/>
          </p:nvCxnSpPr>
          <p:spPr bwMode="auto">
            <a:xfrm rot="16200000">
              <a:off x="8415327" y="2779702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573A7DDC-22A5-6251-69D6-830E6F240A3E}"/>
                </a:ext>
              </a:extLst>
            </p:cNvPr>
            <p:cNvCxnSpPr/>
            <p:nvPr/>
          </p:nvCxnSpPr>
          <p:spPr bwMode="auto">
            <a:xfrm rot="16200000">
              <a:off x="8415327" y="3238729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99A10F04-45CB-C728-AF22-07F8750FC5C8}"/>
                </a:ext>
              </a:extLst>
            </p:cNvPr>
            <p:cNvCxnSpPr/>
            <p:nvPr/>
          </p:nvCxnSpPr>
          <p:spPr bwMode="auto">
            <a:xfrm rot="16200000">
              <a:off x="8415327" y="3697756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0DA275EB-7936-7C7E-88B7-99E35047F1E7}"/>
                </a:ext>
              </a:extLst>
            </p:cNvPr>
            <p:cNvCxnSpPr/>
            <p:nvPr/>
          </p:nvCxnSpPr>
          <p:spPr bwMode="auto">
            <a:xfrm rot="16200000">
              <a:off x="8415327" y="4156783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07E9E487-664C-D8C0-9892-CD0BF14A83DA}"/>
                </a:ext>
              </a:extLst>
            </p:cNvPr>
            <p:cNvCxnSpPr/>
            <p:nvPr/>
          </p:nvCxnSpPr>
          <p:spPr bwMode="auto">
            <a:xfrm rot="16200000">
              <a:off x="8415327" y="4615810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8E015837-8486-612E-6F42-3E7AE5057239}"/>
                </a:ext>
              </a:extLst>
            </p:cNvPr>
            <p:cNvCxnSpPr/>
            <p:nvPr/>
          </p:nvCxnSpPr>
          <p:spPr bwMode="auto">
            <a:xfrm rot="16200000">
              <a:off x="8415327" y="5074837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11BB1A0F-024F-3354-FC1B-5000AAB99F18}"/>
                </a:ext>
              </a:extLst>
            </p:cNvPr>
            <p:cNvCxnSpPr/>
            <p:nvPr/>
          </p:nvCxnSpPr>
          <p:spPr bwMode="auto">
            <a:xfrm rot="16200000">
              <a:off x="8586155" y="3013784"/>
              <a:ext cx="459027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320AE4E2-AEF3-A523-0A66-A028BBA68C14}"/>
                </a:ext>
              </a:extLst>
            </p:cNvPr>
            <p:cNvCxnSpPr/>
            <p:nvPr/>
          </p:nvCxnSpPr>
          <p:spPr bwMode="auto">
            <a:xfrm rot="16200000">
              <a:off x="8586155" y="3927270"/>
              <a:ext cx="459027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BC4CA2AE-65D4-62DF-1523-EC2241823142}"/>
                </a:ext>
              </a:extLst>
            </p:cNvPr>
            <p:cNvCxnSpPr/>
            <p:nvPr/>
          </p:nvCxnSpPr>
          <p:spPr bwMode="auto">
            <a:xfrm rot="16200000">
              <a:off x="8586155" y="4845323"/>
              <a:ext cx="459027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79D785AD-2CCB-57E5-46CA-9DC8BC998B03}"/>
                </a:ext>
              </a:extLst>
            </p:cNvPr>
            <p:cNvCxnSpPr/>
            <p:nvPr/>
          </p:nvCxnSpPr>
          <p:spPr bwMode="auto">
            <a:xfrm rot="16200000">
              <a:off x="8643533" y="4386296"/>
              <a:ext cx="918054" cy="199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EC942E69-4E10-7199-BD84-211D5F48DDA7}"/>
                </a:ext>
              </a:extLst>
            </p:cNvPr>
            <p:cNvCxnSpPr/>
            <p:nvPr/>
          </p:nvCxnSpPr>
          <p:spPr bwMode="auto">
            <a:xfrm>
              <a:off x="7835960" y="2668530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FCA55157-D162-D675-D4EB-614548D4C7B0}"/>
                </a:ext>
              </a:extLst>
            </p:cNvPr>
            <p:cNvCxnSpPr/>
            <p:nvPr/>
          </p:nvCxnSpPr>
          <p:spPr bwMode="auto">
            <a:xfrm>
              <a:off x="7835960" y="2439017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BEA0DF2B-3AB1-4C75-4BC8-468C276EFEB8}"/>
                </a:ext>
              </a:extLst>
            </p:cNvPr>
            <p:cNvCxnSpPr/>
            <p:nvPr/>
          </p:nvCxnSpPr>
          <p:spPr bwMode="auto">
            <a:xfrm>
              <a:off x="7835960" y="2209503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982D858C-C1C3-0154-66EC-95AA2C6A5272}"/>
                </a:ext>
              </a:extLst>
            </p:cNvPr>
            <p:cNvCxnSpPr/>
            <p:nvPr/>
          </p:nvCxnSpPr>
          <p:spPr bwMode="auto">
            <a:xfrm>
              <a:off x="7835960" y="1979990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41E361CD-3A51-D64A-A610-4F53A5C8E094}"/>
                </a:ext>
              </a:extLst>
            </p:cNvPr>
            <p:cNvCxnSpPr/>
            <p:nvPr/>
          </p:nvCxnSpPr>
          <p:spPr bwMode="auto">
            <a:xfrm>
              <a:off x="7835960" y="1750476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01E4D0D8-E888-3AF6-835B-B10D51DB0F14}"/>
                </a:ext>
              </a:extLst>
            </p:cNvPr>
            <p:cNvCxnSpPr/>
            <p:nvPr/>
          </p:nvCxnSpPr>
          <p:spPr bwMode="auto">
            <a:xfrm>
              <a:off x="7835960" y="3586584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9075346C-6FF4-9BE4-5EFE-250DED76319A}"/>
                </a:ext>
              </a:extLst>
            </p:cNvPr>
            <p:cNvCxnSpPr/>
            <p:nvPr/>
          </p:nvCxnSpPr>
          <p:spPr bwMode="auto">
            <a:xfrm>
              <a:off x="7835960" y="3357070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12A095CE-541B-D42F-D08F-62654364D3B6}"/>
                </a:ext>
              </a:extLst>
            </p:cNvPr>
            <p:cNvCxnSpPr/>
            <p:nvPr/>
          </p:nvCxnSpPr>
          <p:spPr bwMode="auto">
            <a:xfrm>
              <a:off x="7835960" y="3127557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B87D52F2-58DB-3E17-7D71-18EEF9DD420B}"/>
                </a:ext>
              </a:extLst>
            </p:cNvPr>
            <p:cNvCxnSpPr/>
            <p:nvPr/>
          </p:nvCxnSpPr>
          <p:spPr bwMode="auto">
            <a:xfrm>
              <a:off x="7835960" y="2898043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F8A77553-CBAB-CE17-10A7-7F23A97507EC}"/>
                </a:ext>
              </a:extLst>
            </p:cNvPr>
            <p:cNvCxnSpPr/>
            <p:nvPr/>
          </p:nvCxnSpPr>
          <p:spPr bwMode="auto">
            <a:xfrm>
              <a:off x="7835960" y="4504637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D5D3B0C9-9861-5E93-D230-13D64EDE4664}"/>
                </a:ext>
              </a:extLst>
            </p:cNvPr>
            <p:cNvCxnSpPr/>
            <p:nvPr/>
          </p:nvCxnSpPr>
          <p:spPr bwMode="auto">
            <a:xfrm>
              <a:off x="7835960" y="4275124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219070CF-AFD2-0DB8-5A7E-4B2BD124E3E6}"/>
                </a:ext>
              </a:extLst>
            </p:cNvPr>
            <p:cNvCxnSpPr/>
            <p:nvPr/>
          </p:nvCxnSpPr>
          <p:spPr bwMode="auto">
            <a:xfrm>
              <a:off x="7835960" y="4045611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C3F90873-3B55-B74F-5558-88B9AAA2A1C7}"/>
                </a:ext>
              </a:extLst>
            </p:cNvPr>
            <p:cNvCxnSpPr/>
            <p:nvPr/>
          </p:nvCxnSpPr>
          <p:spPr bwMode="auto">
            <a:xfrm>
              <a:off x="7835960" y="3816097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C2E57063-6C27-538F-8FAD-23CB9FA6D3F0}"/>
                </a:ext>
              </a:extLst>
            </p:cNvPr>
            <p:cNvCxnSpPr/>
            <p:nvPr/>
          </p:nvCxnSpPr>
          <p:spPr bwMode="auto">
            <a:xfrm>
              <a:off x="7835960" y="5193178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4DEE47F4-B31C-43CA-95B4-1E518FDFA129}"/>
                </a:ext>
              </a:extLst>
            </p:cNvPr>
            <p:cNvCxnSpPr/>
            <p:nvPr/>
          </p:nvCxnSpPr>
          <p:spPr bwMode="auto">
            <a:xfrm>
              <a:off x="7835960" y="4963664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6E26788C-6E4E-B183-C598-BC1C7E4C5656}"/>
                </a:ext>
              </a:extLst>
            </p:cNvPr>
            <p:cNvCxnSpPr/>
            <p:nvPr/>
          </p:nvCxnSpPr>
          <p:spPr bwMode="auto">
            <a:xfrm>
              <a:off x="7835960" y="4734151"/>
              <a:ext cx="229513" cy="1993"/>
            </a:xfrm>
            <a:prstGeom prst="straightConnector1">
              <a:avLst/>
            </a:prstGeom>
            <a:noFill/>
            <a:ln w="12700" cap="flat" cmpd="sng" algn="ctr">
              <a:solidFill>
                <a:srgbClr val="000096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86" name="Isosceles Triangle 207">
              <a:extLst>
                <a:ext uri="{FF2B5EF4-FFF2-40B4-BE49-F238E27FC236}">
                  <a16:creationId xmlns:a16="http://schemas.microsoft.com/office/drawing/2014/main" id="{D6CEB4BA-B157-45D3-B2CA-CC79145470D0}"/>
                </a:ext>
              </a:extLst>
            </p:cNvPr>
            <p:cNvSpPr/>
            <p:nvPr/>
          </p:nvSpPr>
          <p:spPr bwMode="auto">
            <a:xfrm rot="5400000">
              <a:off x="7655222" y="5071215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87" name="Isosceles Triangle 208">
              <a:extLst>
                <a:ext uri="{FF2B5EF4-FFF2-40B4-BE49-F238E27FC236}">
                  <a16:creationId xmlns:a16="http://schemas.microsoft.com/office/drawing/2014/main" id="{3C37D1E5-0BC8-FE1F-F403-4F32D0DEBB6D}"/>
                </a:ext>
              </a:extLst>
            </p:cNvPr>
            <p:cNvSpPr/>
            <p:nvPr/>
          </p:nvSpPr>
          <p:spPr bwMode="auto">
            <a:xfrm rot="5400000">
              <a:off x="7655222" y="4841701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88" name="Isosceles Triangle 209">
              <a:extLst>
                <a:ext uri="{FF2B5EF4-FFF2-40B4-BE49-F238E27FC236}">
                  <a16:creationId xmlns:a16="http://schemas.microsoft.com/office/drawing/2014/main" id="{C8C19057-1760-DB48-74C9-758CA145C528}"/>
                </a:ext>
              </a:extLst>
            </p:cNvPr>
            <p:cNvSpPr/>
            <p:nvPr/>
          </p:nvSpPr>
          <p:spPr bwMode="auto">
            <a:xfrm rot="5400000">
              <a:off x="7655222" y="4612188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89" name="Isosceles Triangle 210">
              <a:extLst>
                <a:ext uri="{FF2B5EF4-FFF2-40B4-BE49-F238E27FC236}">
                  <a16:creationId xmlns:a16="http://schemas.microsoft.com/office/drawing/2014/main" id="{7C0987A8-43D2-4285-1EEC-2DD012436C4F}"/>
                </a:ext>
              </a:extLst>
            </p:cNvPr>
            <p:cNvSpPr/>
            <p:nvPr/>
          </p:nvSpPr>
          <p:spPr bwMode="auto">
            <a:xfrm rot="5400000">
              <a:off x="7655222" y="4382675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0" name="Isosceles Triangle 211">
              <a:extLst>
                <a:ext uri="{FF2B5EF4-FFF2-40B4-BE49-F238E27FC236}">
                  <a16:creationId xmlns:a16="http://schemas.microsoft.com/office/drawing/2014/main" id="{CFF6DCBA-FCCA-441D-CBA9-DE12F9F2DF8C}"/>
                </a:ext>
              </a:extLst>
            </p:cNvPr>
            <p:cNvSpPr/>
            <p:nvPr/>
          </p:nvSpPr>
          <p:spPr bwMode="auto">
            <a:xfrm rot="5400000">
              <a:off x="7655222" y="4153161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1" name="Isosceles Triangle 212">
              <a:extLst>
                <a:ext uri="{FF2B5EF4-FFF2-40B4-BE49-F238E27FC236}">
                  <a16:creationId xmlns:a16="http://schemas.microsoft.com/office/drawing/2014/main" id="{1E6F43DC-0A7A-C010-9807-0A4E0E6A63AF}"/>
                </a:ext>
              </a:extLst>
            </p:cNvPr>
            <p:cNvSpPr/>
            <p:nvPr/>
          </p:nvSpPr>
          <p:spPr bwMode="auto">
            <a:xfrm rot="5400000">
              <a:off x="7655222" y="3923648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2" name="Isosceles Triangle 213">
              <a:extLst>
                <a:ext uri="{FF2B5EF4-FFF2-40B4-BE49-F238E27FC236}">
                  <a16:creationId xmlns:a16="http://schemas.microsoft.com/office/drawing/2014/main" id="{2F91070A-DD82-08AD-9318-1EFE10B4957E}"/>
                </a:ext>
              </a:extLst>
            </p:cNvPr>
            <p:cNvSpPr/>
            <p:nvPr/>
          </p:nvSpPr>
          <p:spPr bwMode="auto">
            <a:xfrm rot="5400000">
              <a:off x="7655222" y="3694134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3" name="Isosceles Triangle 214">
              <a:extLst>
                <a:ext uri="{FF2B5EF4-FFF2-40B4-BE49-F238E27FC236}">
                  <a16:creationId xmlns:a16="http://schemas.microsoft.com/office/drawing/2014/main" id="{93D78FAA-58B2-E2F1-23C5-31D9EED4B6B9}"/>
                </a:ext>
              </a:extLst>
            </p:cNvPr>
            <p:cNvSpPr/>
            <p:nvPr/>
          </p:nvSpPr>
          <p:spPr bwMode="auto">
            <a:xfrm rot="5400000">
              <a:off x="7655222" y="3464621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4" name="Isosceles Triangle 215">
              <a:extLst>
                <a:ext uri="{FF2B5EF4-FFF2-40B4-BE49-F238E27FC236}">
                  <a16:creationId xmlns:a16="http://schemas.microsoft.com/office/drawing/2014/main" id="{1DCEB052-FF6E-4F1E-77A7-72DAAA1CFBDD}"/>
                </a:ext>
              </a:extLst>
            </p:cNvPr>
            <p:cNvSpPr/>
            <p:nvPr/>
          </p:nvSpPr>
          <p:spPr bwMode="auto">
            <a:xfrm rot="5400000">
              <a:off x="7655222" y="3235107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5" name="Isosceles Triangle 216">
              <a:extLst>
                <a:ext uri="{FF2B5EF4-FFF2-40B4-BE49-F238E27FC236}">
                  <a16:creationId xmlns:a16="http://schemas.microsoft.com/office/drawing/2014/main" id="{3AFBFD95-3F4D-F3F6-9221-46D4BE24ABC1}"/>
                </a:ext>
              </a:extLst>
            </p:cNvPr>
            <p:cNvSpPr/>
            <p:nvPr/>
          </p:nvSpPr>
          <p:spPr bwMode="auto">
            <a:xfrm rot="5400000">
              <a:off x="7655222" y="3005594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6" name="Isosceles Triangle 217">
              <a:extLst>
                <a:ext uri="{FF2B5EF4-FFF2-40B4-BE49-F238E27FC236}">
                  <a16:creationId xmlns:a16="http://schemas.microsoft.com/office/drawing/2014/main" id="{EDD18433-214A-439A-26DB-CD5355BEDEEA}"/>
                </a:ext>
              </a:extLst>
            </p:cNvPr>
            <p:cNvSpPr/>
            <p:nvPr/>
          </p:nvSpPr>
          <p:spPr bwMode="auto">
            <a:xfrm rot="5400000">
              <a:off x="7655222" y="2776081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7" name="Isosceles Triangle 218">
              <a:extLst>
                <a:ext uri="{FF2B5EF4-FFF2-40B4-BE49-F238E27FC236}">
                  <a16:creationId xmlns:a16="http://schemas.microsoft.com/office/drawing/2014/main" id="{1C600DCA-FE27-748F-9AB5-F33E0B2AA9D7}"/>
                </a:ext>
              </a:extLst>
            </p:cNvPr>
            <p:cNvSpPr/>
            <p:nvPr/>
          </p:nvSpPr>
          <p:spPr bwMode="auto">
            <a:xfrm rot="5400000">
              <a:off x="7655222" y="2546567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8" name="Isosceles Triangle 219">
              <a:extLst>
                <a:ext uri="{FF2B5EF4-FFF2-40B4-BE49-F238E27FC236}">
                  <a16:creationId xmlns:a16="http://schemas.microsoft.com/office/drawing/2014/main" id="{F6FCF159-2591-9A03-8FFD-AC1C58863CED}"/>
                </a:ext>
              </a:extLst>
            </p:cNvPr>
            <p:cNvSpPr/>
            <p:nvPr/>
          </p:nvSpPr>
          <p:spPr bwMode="auto">
            <a:xfrm rot="5400000">
              <a:off x="7655222" y="2317054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9" name="Isosceles Triangle 220">
              <a:extLst>
                <a:ext uri="{FF2B5EF4-FFF2-40B4-BE49-F238E27FC236}">
                  <a16:creationId xmlns:a16="http://schemas.microsoft.com/office/drawing/2014/main" id="{8A37DF2D-6710-ACF0-9478-E92BA40F07A6}"/>
                </a:ext>
              </a:extLst>
            </p:cNvPr>
            <p:cNvSpPr/>
            <p:nvPr/>
          </p:nvSpPr>
          <p:spPr bwMode="auto">
            <a:xfrm rot="5400000">
              <a:off x="7655222" y="2087540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00" name="Isosceles Triangle 221">
              <a:extLst>
                <a:ext uri="{FF2B5EF4-FFF2-40B4-BE49-F238E27FC236}">
                  <a16:creationId xmlns:a16="http://schemas.microsoft.com/office/drawing/2014/main" id="{1D963CBF-2807-F7ED-5B2B-CC3078107999}"/>
                </a:ext>
              </a:extLst>
            </p:cNvPr>
            <p:cNvSpPr/>
            <p:nvPr/>
          </p:nvSpPr>
          <p:spPr bwMode="auto">
            <a:xfrm rot="5400000">
              <a:off x="7655222" y="1858027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01" name="Isosceles Triangle 222">
              <a:extLst>
                <a:ext uri="{FF2B5EF4-FFF2-40B4-BE49-F238E27FC236}">
                  <a16:creationId xmlns:a16="http://schemas.microsoft.com/office/drawing/2014/main" id="{0F343C45-59FF-A1AC-974E-B58A6F4FC582}"/>
                </a:ext>
              </a:extLst>
            </p:cNvPr>
            <p:cNvSpPr/>
            <p:nvPr/>
          </p:nvSpPr>
          <p:spPr bwMode="auto">
            <a:xfrm rot="5400000">
              <a:off x="7655222" y="1628514"/>
              <a:ext cx="229513" cy="229513"/>
            </a:xfrm>
            <a:prstGeom prst="triangle">
              <a:avLst/>
            </a:prstGeom>
            <a:solidFill>
              <a:srgbClr val="00B05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70A3DA5B-1521-C003-CFDC-F551A27DCEE5}"/>
                </a:ext>
              </a:extLst>
            </p:cNvPr>
            <p:cNvCxnSpPr/>
            <p:nvPr/>
          </p:nvCxnSpPr>
          <p:spPr bwMode="auto">
            <a:xfrm>
              <a:off x="7399895" y="2668530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EFB52307-6083-B72D-A059-FCAC5E8B8161}"/>
                </a:ext>
              </a:extLst>
            </p:cNvPr>
            <p:cNvCxnSpPr/>
            <p:nvPr/>
          </p:nvCxnSpPr>
          <p:spPr bwMode="auto">
            <a:xfrm>
              <a:off x="7399895" y="2439017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850B45FA-8D6C-20DD-72F9-A458AC9974B6}"/>
                </a:ext>
              </a:extLst>
            </p:cNvPr>
            <p:cNvCxnSpPr/>
            <p:nvPr/>
          </p:nvCxnSpPr>
          <p:spPr bwMode="auto">
            <a:xfrm>
              <a:off x="7399895" y="2209503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E75B6BA7-744A-FECA-3715-7508A3E76CFC}"/>
                </a:ext>
              </a:extLst>
            </p:cNvPr>
            <p:cNvCxnSpPr/>
            <p:nvPr/>
          </p:nvCxnSpPr>
          <p:spPr bwMode="auto">
            <a:xfrm>
              <a:off x="7399895" y="1979990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B143DA38-F20D-9012-E813-AC02C5F1E39F}"/>
                </a:ext>
              </a:extLst>
            </p:cNvPr>
            <p:cNvCxnSpPr/>
            <p:nvPr/>
          </p:nvCxnSpPr>
          <p:spPr bwMode="auto">
            <a:xfrm>
              <a:off x="7399895" y="1750476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C1815B88-7EEE-3D14-A335-DEE6D5069F5F}"/>
                </a:ext>
              </a:extLst>
            </p:cNvPr>
            <p:cNvCxnSpPr/>
            <p:nvPr/>
          </p:nvCxnSpPr>
          <p:spPr bwMode="auto">
            <a:xfrm>
              <a:off x="7399895" y="3586584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AA96E8FC-8FE0-155F-8DEF-C84AD9B80663}"/>
                </a:ext>
              </a:extLst>
            </p:cNvPr>
            <p:cNvCxnSpPr/>
            <p:nvPr/>
          </p:nvCxnSpPr>
          <p:spPr bwMode="auto">
            <a:xfrm>
              <a:off x="7399895" y="3357070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A79A8697-212A-2585-8906-4ABA708BAAFA}"/>
                </a:ext>
              </a:extLst>
            </p:cNvPr>
            <p:cNvCxnSpPr/>
            <p:nvPr/>
          </p:nvCxnSpPr>
          <p:spPr bwMode="auto">
            <a:xfrm>
              <a:off x="7399895" y="3127557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348C3880-684E-71EF-5D01-6BC9C37609E0}"/>
                </a:ext>
              </a:extLst>
            </p:cNvPr>
            <p:cNvCxnSpPr/>
            <p:nvPr/>
          </p:nvCxnSpPr>
          <p:spPr bwMode="auto">
            <a:xfrm>
              <a:off x="7399895" y="2898043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D9E1ABF1-4909-F886-CB0F-6FBAF29690CD}"/>
                </a:ext>
              </a:extLst>
            </p:cNvPr>
            <p:cNvCxnSpPr/>
            <p:nvPr/>
          </p:nvCxnSpPr>
          <p:spPr bwMode="auto">
            <a:xfrm>
              <a:off x="7399895" y="4504637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43A1F46A-FC62-115A-AEC8-7373C04066FC}"/>
                </a:ext>
              </a:extLst>
            </p:cNvPr>
            <p:cNvCxnSpPr/>
            <p:nvPr/>
          </p:nvCxnSpPr>
          <p:spPr bwMode="auto">
            <a:xfrm>
              <a:off x="7399895" y="4275124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3EC1453E-ED4C-D6D0-9CE6-3EE6C3BC0C0A}"/>
                </a:ext>
              </a:extLst>
            </p:cNvPr>
            <p:cNvCxnSpPr/>
            <p:nvPr/>
          </p:nvCxnSpPr>
          <p:spPr bwMode="auto">
            <a:xfrm>
              <a:off x="7399895" y="4045611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60CAF6BE-CC8E-C116-2F89-039FFF8AF9A9}"/>
                </a:ext>
              </a:extLst>
            </p:cNvPr>
            <p:cNvCxnSpPr/>
            <p:nvPr/>
          </p:nvCxnSpPr>
          <p:spPr bwMode="auto">
            <a:xfrm>
              <a:off x="7399895" y="3816097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4F626E97-97E4-FEB1-31ED-583D170F95B2}"/>
                </a:ext>
              </a:extLst>
            </p:cNvPr>
            <p:cNvCxnSpPr/>
            <p:nvPr/>
          </p:nvCxnSpPr>
          <p:spPr bwMode="auto">
            <a:xfrm>
              <a:off x="7399895" y="5193178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311F8335-83D1-DAC2-E4EA-65C64027F862}"/>
                </a:ext>
              </a:extLst>
            </p:cNvPr>
            <p:cNvCxnSpPr/>
            <p:nvPr/>
          </p:nvCxnSpPr>
          <p:spPr bwMode="auto">
            <a:xfrm>
              <a:off x="7399895" y="4963664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7A7A799C-4F1C-A957-BD4B-EDF65DE6E25F}"/>
                </a:ext>
              </a:extLst>
            </p:cNvPr>
            <p:cNvCxnSpPr/>
            <p:nvPr/>
          </p:nvCxnSpPr>
          <p:spPr bwMode="auto">
            <a:xfrm>
              <a:off x="7399895" y="4734151"/>
              <a:ext cx="229513" cy="1993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2E25729-8550-95F0-9404-D8FBF1FE9B13}"/>
                </a:ext>
              </a:extLst>
            </p:cNvPr>
            <p:cNvSpPr txBox="1"/>
            <p:nvPr/>
          </p:nvSpPr>
          <p:spPr>
            <a:xfrm>
              <a:off x="9753308" y="3110112"/>
              <a:ext cx="1913149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2100" b="1" dirty="0">
                  <a:solidFill>
                    <a:srgbClr val="C00000"/>
                  </a:solidFill>
                  <a:latin typeface="Constantia" panose="02030602050306030303" pitchFamily="18" charset="0"/>
                </a:rPr>
                <a:t>1.6 MW at</a:t>
              </a:r>
              <a:br>
                <a:rPr lang="en-US" sz="2100" b="1" dirty="0">
                  <a:solidFill>
                    <a:srgbClr val="C00000"/>
                  </a:solidFill>
                  <a:latin typeface="Constantia" panose="02030602050306030303" pitchFamily="18" charset="0"/>
                </a:rPr>
              </a:br>
              <a:r>
                <a:rPr lang="en-US" sz="2100" b="1" dirty="0">
                  <a:solidFill>
                    <a:srgbClr val="C00000"/>
                  </a:solidFill>
                  <a:latin typeface="Constantia" panose="02030602050306030303" pitchFamily="18" charset="0"/>
                </a:rPr>
                <a:t>cavity input</a:t>
              </a: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75F68CE2-852A-638F-076B-497DFBFE26BB}"/>
              </a:ext>
            </a:extLst>
          </p:cNvPr>
          <p:cNvSpPr txBox="1"/>
          <p:nvPr/>
        </p:nvSpPr>
        <p:spPr>
          <a:xfrm>
            <a:off x="9732595" y="5322355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courtesy:</a:t>
            </a:r>
            <a:br>
              <a:rPr lang="en-US" dirty="0"/>
            </a:br>
            <a:r>
              <a:rPr lang="en-US" i="1" dirty="0"/>
              <a:t>E. Montesinos</a:t>
            </a: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82A44339-C9AB-9122-2B36-A63FC3CFDA00}"/>
              </a:ext>
            </a:extLst>
          </p:cNvPr>
          <p:cNvSpPr/>
          <p:nvPr/>
        </p:nvSpPr>
        <p:spPr bwMode="auto">
          <a:xfrm>
            <a:off x="8592325" y="6028501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II.2.8.4.4.3,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906-909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2858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DE236-965C-7B90-6BA9-40ABBD63F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a linear beam tube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4E37E-FCB8-8741-BDA2-4B293D773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5570" y="1086296"/>
            <a:ext cx="5513630" cy="510786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Klystron: a complete mini-accelerator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Linear vacuum tube</a:t>
            </a:r>
          </a:p>
          <a:p>
            <a:pPr lvl="1"/>
            <a:r>
              <a:rPr lang="en-US" dirty="0"/>
              <a:t>Electron gun</a:t>
            </a:r>
          </a:p>
          <a:p>
            <a:pPr lvl="2"/>
            <a:r>
              <a:rPr lang="en-US" dirty="0"/>
              <a:t>Heated cathode</a:t>
            </a:r>
          </a:p>
          <a:p>
            <a:pPr lvl="2"/>
            <a:r>
              <a:rPr lang="en-US" dirty="0"/>
              <a:t>Anode with a “hole”, </a:t>
            </a:r>
            <a:br>
              <a:rPr lang="en-US" dirty="0"/>
            </a:br>
            <a:r>
              <a:rPr lang="en-US" dirty="0"/>
              <a:t>allowing free electrons to pass through </a:t>
            </a:r>
          </a:p>
          <a:p>
            <a:pPr lvl="1"/>
            <a:r>
              <a:rPr lang="en-US" dirty="0"/>
              <a:t>Drift space</a:t>
            </a:r>
          </a:p>
          <a:p>
            <a:pPr lvl="1"/>
            <a:r>
              <a:rPr lang="en-US" dirty="0"/>
              <a:t>Collector</a:t>
            </a:r>
          </a:p>
          <a:p>
            <a:pPr lvl="2"/>
            <a:r>
              <a:rPr lang="en-US" dirty="0"/>
              <a:t>Is at a higher potential then the anode</a:t>
            </a:r>
          </a:p>
          <a:p>
            <a:pPr lvl="2"/>
            <a:r>
              <a:rPr lang="en-US" dirty="0"/>
              <a:t>Electrons a moving with constant velocity between anode and collector</a:t>
            </a:r>
          </a:p>
          <a:p>
            <a:endParaRPr lang="en-US" dirty="0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AC8A5E3-681A-8EE4-DC4D-77468180BB49}"/>
              </a:ext>
            </a:extLst>
          </p:cNvPr>
          <p:cNvGrpSpPr/>
          <p:nvPr/>
        </p:nvGrpSpPr>
        <p:grpSpPr>
          <a:xfrm>
            <a:off x="2772786" y="4628548"/>
            <a:ext cx="314954" cy="452387"/>
            <a:chOff x="2772786" y="4628548"/>
            <a:chExt cx="314954" cy="45238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897A64E-35D7-7B6A-E771-C8A2AD3C54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16160" y="4821828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5A09F3B-DBAD-1E64-BA32-C67BCA2CDC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41191" y="4831268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247D4FC-C00B-A5BE-62B7-31748302C8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82877" y="4751682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8B6E4F6-8463-94BD-3D55-73FD854723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61880" y="4717753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7E2D65B-B058-2C64-FB72-8DC1E53C34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72786" y="4954299"/>
              <a:ext cx="91440" cy="9144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sz="500" dirty="0"/>
                <a:t>e</a:t>
              </a:r>
              <a:r>
                <a:rPr lang="en-US" sz="500" baseline="30000" dirty="0"/>
                <a:t>-</a:t>
              </a:r>
              <a:endParaRPr lang="en-GB" sz="500" baseline="30000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46B3561-67BE-1275-D5DF-492164B444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64226" y="4989495"/>
              <a:ext cx="91440" cy="91440"/>
            </a:xfrm>
            <a:prstGeom prst="ellipse">
              <a:avLst/>
            </a:prstGeom>
            <a:gradFill>
              <a:gsLst>
                <a:gs pos="0">
                  <a:srgbClr val="1244A8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sz="500" dirty="0"/>
                <a:t>e</a:t>
              </a:r>
              <a:r>
                <a:rPr lang="en-US" sz="500" baseline="30000" dirty="0"/>
                <a:t>-</a:t>
              </a:r>
              <a:endParaRPr lang="en-GB" sz="500" baseline="3000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1DFBBD5-8F5B-83DD-ADBD-F6B6ECB744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96300" y="4963091"/>
              <a:ext cx="91440" cy="9144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sz="500" dirty="0"/>
                <a:t>e</a:t>
              </a:r>
              <a:r>
                <a:rPr lang="en-US" sz="500" baseline="30000" dirty="0"/>
                <a:t>-</a:t>
              </a:r>
              <a:endParaRPr lang="en-GB" sz="500" baseline="30000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BCB97C6-6860-236E-754A-48FF132F4F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36906" y="4880099"/>
              <a:ext cx="91440" cy="9144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sz="500" dirty="0"/>
                <a:t>e</a:t>
              </a:r>
              <a:r>
                <a:rPr lang="en-US" sz="500" baseline="30000" dirty="0"/>
                <a:t>-</a:t>
              </a:r>
              <a:endParaRPr lang="en-GB" sz="500" baseline="30000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DCE0646-3CC0-C255-7E7B-165AA8EB5D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85546" y="4761019"/>
              <a:ext cx="91440" cy="9144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sz="500" dirty="0"/>
                <a:t>e</a:t>
              </a:r>
              <a:r>
                <a:rPr lang="en-US" sz="500" baseline="30000" dirty="0"/>
                <a:t>-</a:t>
              </a:r>
              <a:endParaRPr lang="en-GB" sz="500" baseline="30000" dirty="0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722736D-F768-02B6-6AF3-DBD495D3ED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12751" y="4863294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73D2FEF-D150-81D8-7826-24E54BFE48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0231" y="4628548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98E677D-305E-B6BA-5915-906EE2ABE7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16160" y="4850224"/>
              <a:ext cx="91440" cy="9144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sz="500" dirty="0"/>
                <a:t>e</a:t>
              </a:r>
              <a:r>
                <a:rPr lang="en-US" sz="500" baseline="30000" dirty="0"/>
                <a:t>-</a:t>
              </a:r>
              <a:endParaRPr lang="en-GB" sz="500" baseline="30000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5E5DCDDE-67AA-427F-B378-1A76394AD151}"/>
              </a:ext>
            </a:extLst>
          </p:cNvPr>
          <p:cNvGrpSpPr/>
          <p:nvPr/>
        </p:nvGrpSpPr>
        <p:grpSpPr>
          <a:xfrm>
            <a:off x="2816160" y="2173855"/>
            <a:ext cx="2809168" cy="2215267"/>
            <a:chOff x="2816160" y="2173855"/>
            <a:chExt cx="2809168" cy="2215267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D8961E2-38A7-2BC5-6045-3CF5D87D3F06}"/>
                </a:ext>
              </a:extLst>
            </p:cNvPr>
            <p:cNvSpPr/>
            <p:nvPr/>
          </p:nvSpPr>
          <p:spPr>
            <a:xfrm>
              <a:off x="2816160" y="2173855"/>
              <a:ext cx="209830" cy="2215267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4A12883C-0F72-7B6B-8253-17D6649EE4DB}"/>
                </a:ext>
              </a:extLst>
            </p:cNvPr>
            <p:cNvSpPr/>
            <p:nvPr/>
          </p:nvSpPr>
          <p:spPr bwMode="auto">
            <a:xfrm>
              <a:off x="4756648" y="2926080"/>
              <a:ext cx="868680" cy="548640"/>
            </a:xfrm>
            <a:prstGeom prst="roundRect">
              <a:avLst/>
            </a:prstGeom>
            <a:solidFill>
              <a:srgbClr val="FFC000">
                <a:alpha val="24828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d</a:t>
              </a: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rift space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7F8869FF-B32F-A33F-0873-2C9A2F4532E6}"/>
              </a:ext>
            </a:extLst>
          </p:cNvPr>
          <p:cNvSpPr/>
          <p:nvPr/>
        </p:nvSpPr>
        <p:spPr bwMode="auto">
          <a:xfrm>
            <a:off x="4756648" y="4754880"/>
            <a:ext cx="868680" cy="548640"/>
          </a:xfrm>
          <a:prstGeom prst="roundRect">
            <a:avLst/>
          </a:prstGeom>
          <a:solidFill>
            <a:srgbClr val="1244A8">
              <a:alpha val="2482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e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lectron gun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195226-4852-0141-53FD-0B2A9FB77458}"/>
              </a:ext>
            </a:extLst>
          </p:cNvPr>
          <p:cNvCxnSpPr/>
          <p:nvPr/>
        </p:nvCxnSpPr>
        <p:spPr>
          <a:xfrm flipV="1">
            <a:off x="2370715" y="5222053"/>
            <a:ext cx="0" cy="9721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2C4B3E-6E8C-01D4-E2E9-A735B9EFAFA0}"/>
              </a:ext>
            </a:extLst>
          </p:cNvPr>
          <p:cNvCxnSpPr>
            <a:cxnSpLocks/>
          </p:cNvCxnSpPr>
          <p:nvPr/>
        </p:nvCxnSpPr>
        <p:spPr>
          <a:xfrm>
            <a:off x="2370714" y="5381514"/>
            <a:ext cx="4385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DCBEC74-D257-A1C5-6D3C-3847AC407AFD}"/>
              </a:ext>
            </a:extLst>
          </p:cNvPr>
          <p:cNvSpPr/>
          <p:nvPr/>
        </p:nvSpPr>
        <p:spPr bwMode="auto">
          <a:xfrm>
            <a:off x="2505520" y="5485998"/>
            <a:ext cx="849422" cy="617529"/>
          </a:xfrm>
          <a:prstGeom prst="roundRect">
            <a:avLst/>
          </a:prstGeom>
          <a:solidFill>
            <a:srgbClr val="FF3300">
              <a:alpha val="2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c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athode and filament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A31655-B879-5C3B-4434-9251DAC277F5}"/>
              </a:ext>
            </a:extLst>
          </p:cNvPr>
          <p:cNvSpPr/>
          <p:nvPr/>
        </p:nvSpPr>
        <p:spPr>
          <a:xfrm>
            <a:off x="2505520" y="4389124"/>
            <a:ext cx="849422" cy="90616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D4B723A-6203-6BD5-C0EF-E1C881E534FF}"/>
              </a:ext>
            </a:extLst>
          </p:cNvPr>
          <p:cNvCxnSpPr/>
          <p:nvPr/>
        </p:nvCxnSpPr>
        <p:spPr>
          <a:xfrm flipH="1">
            <a:off x="2735110" y="5111484"/>
            <a:ext cx="36576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2FC1869-930B-85F2-E5F7-569B83F5864C}"/>
              </a:ext>
            </a:extLst>
          </p:cNvPr>
          <p:cNvCxnSpPr>
            <a:cxnSpLocks/>
          </p:cNvCxnSpPr>
          <p:nvPr/>
        </p:nvCxnSpPr>
        <p:spPr>
          <a:xfrm flipV="1">
            <a:off x="2825496" y="4387725"/>
            <a:ext cx="1920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E7C2D25-18BA-0FDC-C451-47CB5A6529EB}"/>
              </a:ext>
            </a:extLst>
          </p:cNvPr>
          <p:cNvCxnSpPr>
            <a:cxnSpLocks/>
          </p:cNvCxnSpPr>
          <p:nvPr/>
        </p:nvCxnSpPr>
        <p:spPr>
          <a:xfrm flipV="1">
            <a:off x="2825496" y="4387725"/>
            <a:ext cx="192024" cy="0"/>
          </a:xfrm>
          <a:prstGeom prst="line">
            <a:avLst/>
          </a:prstGeom>
          <a:ln w="38100">
            <a:solidFill>
              <a:srgbClr val="FFC000">
                <a:alpha val="2479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A1E8B9-FA0B-64E5-7D7F-1C073A1E5EF4}"/>
              </a:ext>
            </a:extLst>
          </p:cNvPr>
          <p:cNvCxnSpPr>
            <a:cxnSpLocks/>
          </p:cNvCxnSpPr>
          <p:nvPr/>
        </p:nvCxnSpPr>
        <p:spPr>
          <a:xfrm flipV="1">
            <a:off x="2370714" y="5114572"/>
            <a:ext cx="364396" cy="1074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364E991-81E3-024B-8B05-CE62FBDE35D1}"/>
              </a:ext>
            </a:extLst>
          </p:cNvPr>
          <p:cNvSpPr/>
          <p:nvPr/>
        </p:nvSpPr>
        <p:spPr>
          <a:xfrm>
            <a:off x="2809990" y="5165490"/>
            <a:ext cx="216000" cy="216000"/>
          </a:xfrm>
          <a:prstGeom prst="arc">
            <a:avLst>
              <a:gd name="adj1" fmla="val 10751584"/>
              <a:gd name="adj2" fmla="val 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BFCECB-F837-1553-70BF-1AC4D0EB09CC}"/>
              </a:ext>
            </a:extLst>
          </p:cNvPr>
          <p:cNvCxnSpPr>
            <a:endCxn id="8" idx="0"/>
          </p:cNvCxnSpPr>
          <p:nvPr/>
        </p:nvCxnSpPr>
        <p:spPr>
          <a:xfrm flipV="1">
            <a:off x="2809966" y="5275012"/>
            <a:ext cx="35" cy="2145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9E55EB-41C9-F5E0-BD89-2BBE1DE40F4F}"/>
              </a:ext>
            </a:extLst>
          </p:cNvPr>
          <p:cNvCxnSpPr>
            <a:endCxn id="8" idx="2"/>
          </p:cNvCxnSpPr>
          <p:nvPr/>
        </p:nvCxnSpPr>
        <p:spPr>
          <a:xfrm flipV="1">
            <a:off x="3025990" y="5273490"/>
            <a:ext cx="0" cy="2160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00925994-4D52-453E-C5F7-9FA957BC2D2F}"/>
              </a:ext>
            </a:extLst>
          </p:cNvPr>
          <p:cNvGrpSpPr/>
          <p:nvPr/>
        </p:nvGrpSpPr>
        <p:grpSpPr>
          <a:xfrm>
            <a:off x="326316" y="4504694"/>
            <a:ext cx="2877844" cy="1686988"/>
            <a:chOff x="326316" y="4504694"/>
            <a:chExt cx="2877844" cy="1686988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4F17B9C-FD56-A971-301F-49C132D21543}"/>
                </a:ext>
              </a:extLst>
            </p:cNvPr>
            <p:cNvCxnSpPr>
              <a:cxnSpLocks/>
            </p:cNvCxnSpPr>
            <p:nvPr/>
          </p:nvCxnSpPr>
          <p:spPr>
            <a:xfrm>
              <a:off x="1089671" y="5558159"/>
              <a:ext cx="0" cy="63352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24CB70F-9415-9571-6D6A-0D6212495734}"/>
                </a:ext>
              </a:extLst>
            </p:cNvPr>
            <p:cNvCxnSpPr/>
            <p:nvPr/>
          </p:nvCxnSpPr>
          <p:spPr>
            <a:xfrm flipH="1">
              <a:off x="1007394" y="5558159"/>
              <a:ext cx="1800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4594B7B-DB71-3568-94F3-28D5DDB5CB0B}"/>
                </a:ext>
              </a:extLst>
            </p:cNvPr>
            <p:cNvCxnSpPr/>
            <p:nvPr/>
          </p:nvCxnSpPr>
          <p:spPr>
            <a:xfrm flipH="1">
              <a:off x="917394" y="5485998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F32C67A-076B-6F14-5EF3-3A64722EC5FC}"/>
                </a:ext>
              </a:extLst>
            </p:cNvPr>
            <p:cNvSpPr txBox="1"/>
            <p:nvPr/>
          </p:nvSpPr>
          <p:spPr>
            <a:xfrm>
              <a:off x="850068" y="5201659"/>
              <a:ext cx="13465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+</a:t>
              </a:r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9AA486E-9EA7-C3F4-BF7B-DCABB4EE7164}"/>
                </a:ext>
              </a:extLst>
            </p:cNvPr>
            <p:cNvSpPr txBox="1"/>
            <p:nvPr/>
          </p:nvSpPr>
          <p:spPr>
            <a:xfrm>
              <a:off x="882666" y="5506126"/>
              <a:ext cx="769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-</a:t>
              </a:r>
              <a:endParaRPr lang="en-GB" dirty="0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87F9959-F942-C519-96E6-E1AFB5BC77C4}"/>
                </a:ext>
              </a:extLst>
            </p:cNvPr>
            <p:cNvCxnSpPr>
              <a:cxnSpLocks/>
            </p:cNvCxnSpPr>
            <p:nvPr/>
          </p:nvCxnSpPr>
          <p:spPr>
            <a:xfrm>
              <a:off x="1089671" y="6191571"/>
              <a:ext cx="128104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93B7DA82-0913-9AAF-9C36-72D415D5581F}"/>
                </a:ext>
              </a:extLst>
            </p:cNvPr>
            <p:cNvSpPr/>
            <p:nvPr/>
          </p:nvSpPr>
          <p:spPr bwMode="auto">
            <a:xfrm>
              <a:off x="1702412" y="4702219"/>
              <a:ext cx="710126" cy="258097"/>
            </a:xfrm>
            <a:prstGeom prst="roundRect">
              <a:avLst/>
            </a:prstGeom>
            <a:solidFill>
              <a:schemeClr val="accent1">
                <a:alpha val="24857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anode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79CED2-755D-7A8D-EF8D-2616109CAB39}"/>
                    </a:ext>
                  </a:extLst>
                </p:cNvPr>
                <p:cNvSpPr txBox="1"/>
                <p:nvPr/>
              </p:nvSpPr>
              <p:spPr>
                <a:xfrm>
                  <a:off x="326316" y="5295293"/>
                  <a:ext cx="46160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779CED2-755D-7A8D-EF8D-2616109CAB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6316" y="5295293"/>
                  <a:ext cx="461600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10811" r="-2703" b="-1379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2D1CB3CF-1745-0B2A-73E0-C40657B618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1432" y="4625694"/>
              <a:ext cx="0" cy="8529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F20CF24-68C4-1322-167C-560F75728D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21280" y="4504694"/>
              <a:ext cx="182880" cy="27432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E5D8876-4BFE-A52D-0F00-C0C8CC9A72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3783" y="4510427"/>
              <a:ext cx="182880" cy="27432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409FA35-726E-4421-29A1-601633BB1D06}"/>
                </a:ext>
              </a:extLst>
            </p:cNvPr>
            <p:cNvCxnSpPr>
              <a:cxnSpLocks/>
            </p:cNvCxnSpPr>
            <p:nvPr/>
          </p:nvCxnSpPr>
          <p:spPr>
            <a:xfrm>
              <a:off x="1097394" y="4625694"/>
              <a:ext cx="16273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Isosceles Triangle 198">
            <a:extLst>
              <a:ext uri="{FF2B5EF4-FFF2-40B4-BE49-F238E27FC236}">
                <a16:creationId xmlns:a16="http://schemas.microsoft.com/office/drawing/2014/main" id="{621CC2B5-D796-56B4-F8B8-B8ABAAD24D39}"/>
              </a:ext>
            </a:extLst>
          </p:cNvPr>
          <p:cNvSpPr/>
          <p:nvPr/>
        </p:nvSpPr>
        <p:spPr>
          <a:xfrm>
            <a:off x="2690738" y="4605366"/>
            <a:ext cx="457189" cy="411133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8D17ABC-BCCF-A0AE-C775-1CFB3DBA683A}"/>
              </a:ext>
            </a:extLst>
          </p:cNvPr>
          <p:cNvGrpSpPr/>
          <p:nvPr/>
        </p:nvGrpSpPr>
        <p:grpSpPr>
          <a:xfrm>
            <a:off x="156387" y="1264367"/>
            <a:ext cx="5468941" cy="3361094"/>
            <a:chOff x="155303" y="1264600"/>
            <a:chExt cx="5468941" cy="336109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B3C33C4-D352-23AE-5C5C-8FF197D620F0}"/>
                </a:ext>
              </a:extLst>
            </p:cNvPr>
            <p:cNvSpPr/>
            <p:nvPr/>
          </p:nvSpPr>
          <p:spPr>
            <a:xfrm>
              <a:off x="2505456" y="1264600"/>
              <a:ext cx="849422" cy="906169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rapezoid 39">
              <a:extLst>
                <a:ext uri="{FF2B5EF4-FFF2-40B4-BE49-F238E27FC236}">
                  <a16:creationId xmlns:a16="http://schemas.microsoft.com/office/drawing/2014/main" id="{4BD8B334-387D-E86A-C4B0-95ABF44DE226}"/>
                </a:ext>
              </a:extLst>
            </p:cNvPr>
            <p:cNvSpPr/>
            <p:nvPr/>
          </p:nvSpPr>
          <p:spPr bwMode="auto">
            <a:xfrm>
              <a:off x="2597950" y="1367638"/>
              <a:ext cx="640080" cy="640080"/>
            </a:xfrm>
            <a:prstGeom prst="trapezoid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849A3A3-AE64-FA66-A83E-72B73886F3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2588" y="3155803"/>
              <a:ext cx="0" cy="146989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C6FA470-985B-D3DB-526F-CF38D04D157A}"/>
                </a:ext>
              </a:extLst>
            </p:cNvPr>
            <p:cNvCxnSpPr>
              <a:cxnSpLocks/>
              <a:endCxn id="40" idx="1"/>
            </p:cNvCxnSpPr>
            <p:nvPr/>
          </p:nvCxnSpPr>
          <p:spPr>
            <a:xfrm>
              <a:off x="1112519" y="1687678"/>
              <a:ext cx="15654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07E1BD8-1D7B-524E-E2E6-9C2CE975B0AA}"/>
                </a:ext>
              </a:extLst>
            </p:cNvPr>
            <p:cNvCxnSpPr>
              <a:cxnSpLocks/>
            </p:cNvCxnSpPr>
            <p:nvPr/>
          </p:nvCxnSpPr>
          <p:spPr>
            <a:xfrm>
              <a:off x="1104769" y="1687678"/>
              <a:ext cx="0" cy="1421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9807261-1B31-4486-39C5-75AED00576FE}"/>
                </a:ext>
              </a:extLst>
            </p:cNvPr>
            <p:cNvCxnSpPr/>
            <p:nvPr/>
          </p:nvCxnSpPr>
          <p:spPr>
            <a:xfrm flipH="1">
              <a:off x="1013036" y="3180855"/>
              <a:ext cx="1800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C3A004D-1AFA-BF4D-5AD1-39B49D982EC3}"/>
                </a:ext>
              </a:extLst>
            </p:cNvPr>
            <p:cNvCxnSpPr/>
            <p:nvPr/>
          </p:nvCxnSpPr>
          <p:spPr>
            <a:xfrm flipH="1">
              <a:off x="923036" y="3108694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2C69285-6247-BDC9-16EE-768530D859DA}"/>
                </a:ext>
              </a:extLst>
            </p:cNvPr>
            <p:cNvSpPr txBox="1"/>
            <p:nvPr/>
          </p:nvSpPr>
          <p:spPr>
            <a:xfrm>
              <a:off x="855710" y="2824355"/>
              <a:ext cx="13465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+</a:t>
              </a:r>
              <a:endParaRPr lang="en-GB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457987C-5565-5FA8-D343-8934F5050382}"/>
                </a:ext>
              </a:extLst>
            </p:cNvPr>
            <p:cNvSpPr txBox="1"/>
            <p:nvPr/>
          </p:nvSpPr>
          <p:spPr>
            <a:xfrm>
              <a:off x="888308" y="3128822"/>
              <a:ext cx="769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-</a:t>
              </a:r>
              <a:endParaRPr lang="en-GB" dirty="0"/>
            </a:p>
          </p:txBody>
        </p: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4CFCAC4C-9F07-4D27-466E-B42664E89503}"/>
                </a:ext>
              </a:extLst>
            </p:cNvPr>
            <p:cNvSpPr/>
            <p:nvPr/>
          </p:nvSpPr>
          <p:spPr bwMode="auto">
            <a:xfrm>
              <a:off x="4755564" y="1508993"/>
              <a:ext cx="868680" cy="365760"/>
            </a:xfrm>
            <a:prstGeom prst="roundRect">
              <a:avLst/>
            </a:prstGeom>
            <a:solidFill>
              <a:schemeClr val="accent1">
                <a:alpha val="24828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collector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DEC5AF6F-8CC2-C873-AE8C-292D7EA2F4EA}"/>
                    </a:ext>
                  </a:extLst>
                </p:cNvPr>
                <p:cNvSpPr txBox="1"/>
                <p:nvPr/>
              </p:nvSpPr>
              <p:spPr>
                <a:xfrm>
                  <a:off x="155303" y="3168528"/>
                  <a:ext cx="92967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𝒃𝒆𝒂𝒎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DEC5AF6F-8CC2-C873-AE8C-292D7EA2F4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303" y="3168528"/>
                  <a:ext cx="929678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6757" r="-1351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993D127-6B2B-C444-AE0B-39050036E0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25496" y="2176272"/>
              <a:ext cx="192024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4063705-31D0-2878-9E46-3ADB4E51D7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25496" y="2176272"/>
              <a:ext cx="192024" cy="0"/>
            </a:xfrm>
            <a:prstGeom prst="line">
              <a:avLst/>
            </a:prstGeom>
            <a:ln w="38100">
              <a:solidFill>
                <a:srgbClr val="FFC000">
                  <a:alpha val="24793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Chord 69">
              <a:extLst>
                <a:ext uri="{FF2B5EF4-FFF2-40B4-BE49-F238E27FC236}">
                  <a16:creationId xmlns:a16="http://schemas.microsoft.com/office/drawing/2014/main" id="{DFF812DF-9A3D-7BB0-C727-6CA223E5F5D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780830" y="1868986"/>
              <a:ext cx="274320" cy="274320"/>
            </a:xfrm>
            <a:prstGeom prst="chord">
              <a:avLst>
                <a:gd name="adj1" fmla="val 5285046"/>
                <a:gd name="adj2" fmla="val 16329539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1" name="Chord 70">
              <a:extLst>
                <a:ext uri="{FF2B5EF4-FFF2-40B4-BE49-F238E27FC236}">
                  <a16:creationId xmlns:a16="http://schemas.microsoft.com/office/drawing/2014/main" id="{4DD2A2BC-1792-38A1-0C40-54C11BC3B03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780830" y="1868986"/>
              <a:ext cx="274320" cy="274320"/>
            </a:xfrm>
            <a:prstGeom prst="chord">
              <a:avLst>
                <a:gd name="adj1" fmla="val 5285046"/>
                <a:gd name="adj2" fmla="val 16329539"/>
              </a:avLst>
            </a:prstGeom>
            <a:solidFill>
              <a:srgbClr val="FFC000">
                <a:alpha val="24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4D6BBB9-8830-8443-EE51-C2D4CB63B9EE}"/>
                </a:ext>
              </a:extLst>
            </p:cNvPr>
            <p:cNvCxnSpPr>
              <a:cxnSpLocks/>
            </p:cNvCxnSpPr>
            <p:nvPr/>
          </p:nvCxnSpPr>
          <p:spPr>
            <a:xfrm>
              <a:off x="2790742" y="2010306"/>
              <a:ext cx="256032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E47FF81-2C22-5A4F-456D-00BE6B53EBC7}"/>
                </a:ext>
              </a:extLst>
            </p:cNvPr>
            <p:cNvCxnSpPr>
              <a:cxnSpLocks/>
            </p:cNvCxnSpPr>
            <p:nvPr/>
          </p:nvCxnSpPr>
          <p:spPr>
            <a:xfrm>
              <a:off x="2790742" y="2010306"/>
              <a:ext cx="254495" cy="0"/>
            </a:xfrm>
            <a:prstGeom prst="line">
              <a:avLst/>
            </a:prstGeom>
            <a:ln w="22225">
              <a:solidFill>
                <a:srgbClr val="FFC000">
                  <a:alpha val="24793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007DC34B-4854-4FD5-6618-284E144E9AD9}"/>
              </a:ext>
            </a:extLst>
          </p:cNvPr>
          <p:cNvGrpSpPr/>
          <p:nvPr/>
        </p:nvGrpSpPr>
        <p:grpSpPr>
          <a:xfrm>
            <a:off x="2780830" y="1869732"/>
            <a:ext cx="274320" cy="394464"/>
            <a:chOff x="2780830" y="1869732"/>
            <a:chExt cx="274320" cy="394464"/>
          </a:xfrm>
        </p:grpSpPr>
        <p:sp>
          <p:nvSpPr>
            <p:cNvPr id="86" name="Isosceles Triangle 198">
              <a:extLst>
                <a:ext uri="{FF2B5EF4-FFF2-40B4-BE49-F238E27FC236}">
                  <a16:creationId xmlns:a16="http://schemas.microsoft.com/office/drawing/2014/main" id="{BA8E3159-0198-F82D-2CC7-4E7C63C8A3A7}"/>
                </a:ext>
              </a:extLst>
            </p:cNvPr>
            <p:cNvSpPr/>
            <p:nvPr/>
          </p:nvSpPr>
          <p:spPr>
            <a:xfrm rot="10800000">
              <a:off x="2786640" y="2006768"/>
              <a:ext cx="268444" cy="257428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Chord 86">
              <a:extLst>
                <a:ext uri="{FF2B5EF4-FFF2-40B4-BE49-F238E27FC236}">
                  <a16:creationId xmlns:a16="http://schemas.microsoft.com/office/drawing/2014/main" id="{CCB501E0-4E64-43D4-6F50-74B46EDC7D6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780830" y="1869732"/>
              <a:ext cx="274320" cy="274320"/>
            </a:xfrm>
            <a:prstGeom prst="chord">
              <a:avLst>
                <a:gd name="adj1" fmla="val 5285046"/>
                <a:gd name="adj2" fmla="val 16329539"/>
              </a:avLst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A1E7CC7-3FAE-5899-E3D6-0023424113DB}"/>
              </a:ext>
            </a:extLst>
          </p:cNvPr>
          <p:cNvCxnSpPr>
            <a:cxnSpLocks/>
            <a:stCxn id="86" idx="3"/>
          </p:cNvCxnSpPr>
          <p:nvPr/>
        </p:nvCxnSpPr>
        <p:spPr>
          <a:xfrm flipH="1">
            <a:off x="2918646" y="2006768"/>
            <a:ext cx="2216" cy="285652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C2D7DCD-AE93-75C7-6B90-2972B9A924B1}"/>
              </a:ext>
            </a:extLst>
          </p:cNvPr>
          <p:cNvSpPr/>
          <p:nvPr/>
        </p:nvSpPr>
        <p:spPr bwMode="auto">
          <a:xfrm>
            <a:off x="8361895" y="6002135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II.2.8.4.4.2,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904-906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34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DE236-965C-7B90-6BA9-40ABBD63F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a linear beam tube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4E37E-FCB8-8741-BDA2-4B293D773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5569" y="1086296"/>
            <a:ext cx="5837558" cy="510786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Klystron: a complete mini-accelerator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Linear vacuum tube</a:t>
            </a:r>
          </a:p>
          <a:p>
            <a:pPr lvl="1"/>
            <a:r>
              <a:rPr lang="en-US" dirty="0"/>
              <a:t>Two cavity resonators and a drift in-between</a:t>
            </a:r>
          </a:p>
          <a:p>
            <a:pPr lvl="1"/>
            <a:r>
              <a:rPr lang="en-US" dirty="0"/>
              <a:t>RF input (buncher) cavity</a:t>
            </a:r>
          </a:p>
          <a:p>
            <a:pPr lvl="2"/>
            <a:r>
              <a:rPr lang="en-US" dirty="0"/>
              <a:t>Modulates the velocity of the electrons</a:t>
            </a:r>
          </a:p>
          <a:p>
            <a:pPr lvl="1"/>
            <a:r>
              <a:rPr lang="en-US" dirty="0"/>
              <a:t>Drift space</a:t>
            </a:r>
          </a:p>
          <a:p>
            <a:pPr lvl="2"/>
            <a:r>
              <a:rPr lang="en-US" dirty="0"/>
              <a:t>Trailing electrons move faster and catch-up</a:t>
            </a:r>
          </a:p>
          <a:p>
            <a:pPr lvl="2"/>
            <a:r>
              <a:rPr lang="en-US" dirty="0"/>
              <a:t>Leading electrons move slower and fall behind</a:t>
            </a:r>
          </a:p>
          <a:p>
            <a:pPr lvl="1"/>
            <a:r>
              <a:rPr lang="en-US" dirty="0"/>
              <a:t>RF output (catcher) cavity</a:t>
            </a:r>
          </a:p>
          <a:p>
            <a:pPr lvl="2"/>
            <a:r>
              <a:rPr lang="en-US" dirty="0"/>
              <a:t>Located where the maximum bunching appears</a:t>
            </a:r>
          </a:p>
          <a:p>
            <a:pPr lvl="2"/>
            <a:r>
              <a:rPr lang="en-US" dirty="0"/>
              <a:t>Same resonance frequency as the buncher</a:t>
            </a:r>
          </a:p>
          <a:p>
            <a:pPr lvl="2"/>
            <a:r>
              <a:rPr lang="en-US" dirty="0"/>
              <a:t>Kinetic beam energy is converted into RF power</a:t>
            </a:r>
          </a:p>
          <a:p>
            <a:pPr lvl="1"/>
            <a:r>
              <a:rPr lang="en-US" dirty="0"/>
              <a:t>Solenoidal magnet</a:t>
            </a:r>
          </a:p>
          <a:p>
            <a:pPr lvl="2"/>
            <a:r>
              <a:rPr lang="en-US" dirty="0"/>
              <a:t>To compensate the space charge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D8961E2-38A7-2BC5-6045-3CF5D87D3F06}"/>
              </a:ext>
            </a:extLst>
          </p:cNvPr>
          <p:cNvSpPr/>
          <p:nvPr/>
        </p:nvSpPr>
        <p:spPr>
          <a:xfrm>
            <a:off x="2816160" y="2173855"/>
            <a:ext cx="209830" cy="2215267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4A12883C-0F72-7B6B-8253-17D6649EE4DB}"/>
              </a:ext>
            </a:extLst>
          </p:cNvPr>
          <p:cNvSpPr/>
          <p:nvPr/>
        </p:nvSpPr>
        <p:spPr bwMode="auto">
          <a:xfrm>
            <a:off x="4754880" y="2926080"/>
            <a:ext cx="868680" cy="548640"/>
          </a:xfrm>
          <a:prstGeom prst="roundRect">
            <a:avLst/>
          </a:prstGeom>
          <a:solidFill>
            <a:srgbClr val="FFC000">
              <a:alpha val="2482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d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rift space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7F8869FF-B32F-A33F-0873-2C9A2F4532E6}"/>
              </a:ext>
            </a:extLst>
          </p:cNvPr>
          <p:cNvSpPr/>
          <p:nvPr/>
        </p:nvSpPr>
        <p:spPr bwMode="auto">
          <a:xfrm>
            <a:off x="4754880" y="4754880"/>
            <a:ext cx="868680" cy="548640"/>
          </a:xfrm>
          <a:prstGeom prst="roundRect">
            <a:avLst/>
          </a:prstGeom>
          <a:solidFill>
            <a:srgbClr val="1244A8">
              <a:alpha val="2482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e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lectron gun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195226-4852-0141-53FD-0B2A9FB77458}"/>
              </a:ext>
            </a:extLst>
          </p:cNvPr>
          <p:cNvCxnSpPr/>
          <p:nvPr/>
        </p:nvCxnSpPr>
        <p:spPr>
          <a:xfrm flipV="1">
            <a:off x="2370715" y="5222053"/>
            <a:ext cx="0" cy="9721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2C4B3E-6E8C-01D4-E2E9-A735B9EFAFA0}"/>
              </a:ext>
            </a:extLst>
          </p:cNvPr>
          <p:cNvCxnSpPr>
            <a:cxnSpLocks/>
          </p:cNvCxnSpPr>
          <p:nvPr/>
        </p:nvCxnSpPr>
        <p:spPr>
          <a:xfrm>
            <a:off x="2370714" y="5381514"/>
            <a:ext cx="4385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DCBEC74-D257-A1C5-6D3C-3847AC407AFD}"/>
              </a:ext>
            </a:extLst>
          </p:cNvPr>
          <p:cNvSpPr/>
          <p:nvPr/>
        </p:nvSpPr>
        <p:spPr bwMode="auto">
          <a:xfrm>
            <a:off x="2505520" y="5485998"/>
            <a:ext cx="849422" cy="617529"/>
          </a:xfrm>
          <a:prstGeom prst="roundRect">
            <a:avLst/>
          </a:prstGeom>
          <a:solidFill>
            <a:srgbClr val="FF3300">
              <a:alpha val="2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c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athode and filament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A31655-B879-5C3B-4434-9251DAC277F5}"/>
              </a:ext>
            </a:extLst>
          </p:cNvPr>
          <p:cNvSpPr/>
          <p:nvPr/>
        </p:nvSpPr>
        <p:spPr>
          <a:xfrm>
            <a:off x="2505520" y="4389124"/>
            <a:ext cx="849422" cy="90616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D4B723A-6203-6BD5-C0EF-E1C881E534FF}"/>
              </a:ext>
            </a:extLst>
          </p:cNvPr>
          <p:cNvCxnSpPr/>
          <p:nvPr/>
        </p:nvCxnSpPr>
        <p:spPr>
          <a:xfrm flipH="1">
            <a:off x="2735110" y="5111484"/>
            <a:ext cx="36576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2FC1869-930B-85F2-E5F7-569B83F5864C}"/>
              </a:ext>
            </a:extLst>
          </p:cNvPr>
          <p:cNvCxnSpPr>
            <a:cxnSpLocks/>
          </p:cNvCxnSpPr>
          <p:nvPr/>
        </p:nvCxnSpPr>
        <p:spPr>
          <a:xfrm flipV="1">
            <a:off x="2825496" y="4387725"/>
            <a:ext cx="1920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E7C2D25-18BA-0FDC-C451-47CB5A6529EB}"/>
              </a:ext>
            </a:extLst>
          </p:cNvPr>
          <p:cNvCxnSpPr>
            <a:cxnSpLocks/>
          </p:cNvCxnSpPr>
          <p:nvPr/>
        </p:nvCxnSpPr>
        <p:spPr>
          <a:xfrm flipV="1">
            <a:off x="2825496" y="4387725"/>
            <a:ext cx="192024" cy="0"/>
          </a:xfrm>
          <a:prstGeom prst="line">
            <a:avLst/>
          </a:prstGeom>
          <a:ln w="38100">
            <a:solidFill>
              <a:srgbClr val="FFC000">
                <a:alpha val="2479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A1E8B9-FA0B-64E5-7D7F-1C073A1E5EF4}"/>
              </a:ext>
            </a:extLst>
          </p:cNvPr>
          <p:cNvCxnSpPr>
            <a:cxnSpLocks/>
          </p:cNvCxnSpPr>
          <p:nvPr/>
        </p:nvCxnSpPr>
        <p:spPr>
          <a:xfrm flipV="1">
            <a:off x="2370714" y="5114572"/>
            <a:ext cx="364396" cy="1074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364E991-81E3-024B-8B05-CE62FBDE35D1}"/>
              </a:ext>
            </a:extLst>
          </p:cNvPr>
          <p:cNvSpPr/>
          <p:nvPr/>
        </p:nvSpPr>
        <p:spPr>
          <a:xfrm>
            <a:off x="2809990" y="5165490"/>
            <a:ext cx="216000" cy="216000"/>
          </a:xfrm>
          <a:prstGeom prst="arc">
            <a:avLst>
              <a:gd name="adj1" fmla="val 10751584"/>
              <a:gd name="adj2" fmla="val 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BFCECB-F837-1553-70BF-1AC4D0EB09CC}"/>
              </a:ext>
            </a:extLst>
          </p:cNvPr>
          <p:cNvCxnSpPr>
            <a:endCxn id="8" idx="0"/>
          </p:cNvCxnSpPr>
          <p:nvPr/>
        </p:nvCxnSpPr>
        <p:spPr>
          <a:xfrm flipV="1">
            <a:off x="2809966" y="5275012"/>
            <a:ext cx="35" cy="2145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9E55EB-41C9-F5E0-BD89-2BBE1DE40F4F}"/>
              </a:ext>
            </a:extLst>
          </p:cNvPr>
          <p:cNvCxnSpPr>
            <a:endCxn id="8" idx="2"/>
          </p:cNvCxnSpPr>
          <p:nvPr/>
        </p:nvCxnSpPr>
        <p:spPr>
          <a:xfrm flipV="1">
            <a:off x="3025990" y="5273490"/>
            <a:ext cx="0" cy="2160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4F17B9C-FD56-A971-301F-49C132D21543}"/>
              </a:ext>
            </a:extLst>
          </p:cNvPr>
          <p:cNvCxnSpPr>
            <a:cxnSpLocks/>
          </p:cNvCxnSpPr>
          <p:nvPr/>
        </p:nvCxnSpPr>
        <p:spPr>
          <a:xfrm>
            <a:off x="1089671" y="5558159"/>
            <a:ext cx="0" cy="6335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24CB70F-9415-9571-6D6A-0D6212495734}"/>
              </a:ext>
            </a:extLst>
          </p:cNvPr>
          <p:cNvCxnSpPr/>
          <p:nvPr/>
        </p:nvCxnSpPr>
        <p:spPr>
          <a:xfrm flipH="1">
            <a:off x="1007394" y="5558159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4594B7B-DB71-3568-94F3-28D5DDB5CB0B}"/>
              </a:ext>
            </a:extLst>
          </p:cNvPr>
          <p:cNvCxnSpPr/>
          <p:nvPr/>
        </p:nvCxnSpPr>
        <p:spPr>
          <a:xfrm flipH="1">
            <a:off x="917394" y="5485998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1F32C67A-076B-6F14-5EF3-3A64722EC5FC}"/>
              </a:ext>
            </a:extLst>
          </p:cNvPr>
          <p:cNvSpPr txBox="1"/>
          <p:nvPr/>
        </p:nvSpPr>
        <p:spPr>
          <a:xfrm>
            <a:off x="850068" y="5201659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9AA486E-9EA7-C3F4-BF7B-DCABB4EE7164}"/>
              </a:ext>
            </a:extLst>
          </p:cNvPr>
          <p:cNvSpPr txBox="1"/>
          <p:nvPr/>
        </p:nvSpPr>
        <p:spPr>
          <a:xfrm>
            <a:off x="882666" y="5506126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87F9959-F942-C519-96E6-E1AFB5BC77C4}"/>
              </a:ext>
            </a:extLst>
          </p:cNvPr>
          <p:cNvCxnSpPr>
            <a:cxnSpLocks/>
          </p:cNvCxnSpPr>
          <p:nvPr/>
        </p:nvCxnSpPr>
        <p:spPr>
          <a:xfrm>
            <a:off x="1089671" y="6191571"/>
            <a:ext cx="12810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93B7DA82-0913-9AAF-9C36-72D415D5581F}"/>
              </a:ext>
            </a:extLst>
          </p:cNvPr>
          <p:cNvSpPr/>
          <p:nvPr/>
        </p:nvSpPr>
        <p:spPr bwMode="auto">
          <a:xfrm>
            <a:off x="1702412" y="4702219"/>
            <a:ext cx="710126" cy="258097"/>
          </a:xfrm>
          <a:prstGeom prst="roundRect">
            <a:avLst/>
          </a:prstGeom>
          <a:solidFill>
            <a:schemeClr val="accent1">
              <a:alpha val="24857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anode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4779CED2-755D-7A8D-EF8D-2616109CAB39}"/>
                  </a:ext>
                </a:extLst>
              </p:cNvPr>
              <p:cNvSpPr txBox="1"/>
              <p:nvPr/>
            </p:nvSpPr>
            <p:spPr>
              <a:xfrm>
                <a:off x="326316" y="5295293"/>
                <a:ext cx="4616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4779CED2-755D-7A8D-EF8D-2616109CA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316" y="5295293"/>
                <a:ext cx="461600" cy="369332"/>
              </a:xfrm>
              <a:prstGeom prst="rect">
                <a:avLst/>
              </a:prstGeom>
              <a:blipFill>
                <a:blip r:embed="rId2"/>
                <a:stretch>
                  <a:fillRect l="-10811" r="-2703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2D1CB3CF-1745-0B2A-73E0-C40657B618FC}"/>
              </a:ext>
            </a:extLst>
          </p:cNvPr>
          <p:cNvCxnSpPr>
            <a:cxnSpLocks/>
          </p:cNvCxnSpPr>
          <p:nvPr/>
        </p:nvCxnSpPr>
        <p:spPr>
          <a:xfrm flipH="1">
            <a:off x="1101432" y="4625694"/>
            <a:ext cx="0" cy="8529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F20CF24-68C4-1322-167C-560F75728DBF}"/>
              </a:ext>
            </a:extLst>
          </p:cNvPr>
          <p:cNvCxnSpPr>
            <a:cxnSpLocks/>
          </p:cNvCxnSpPr>
          <p:nvPr/>
        </p:nvCxnSpPr>
        <p:spPr>
          <a:xfrm flipH="1" flipV="1">
            <a:off x="3021280" y="4504694"/>
            <a:ext cx="182880" cy="27432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E5D8876-4BFE-A52D-0F00-C0C8CC9A724E}"/>
              </a:ext>
            </a:extLst>
          </p:cNvPr>
          <p:cNvCxnSpPr>
            <a:cxnSpLocks/>
          </p:cNvCxnSpPr>
          <p:nvPr/>
        </p:nvCxnSpPr>
        <p:spPr>
          <a:xfrm flipH="1">
            <a:off x="2633783" y="4510427"/>
            <a:ext cx="182880" cy="27432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409FA35-726E-4421-29A1-601633BB1D06}"/>
              </a:ext>
            </a:extLst>
          </p:cNvPr>
          <p:cNvCxnSpPr>
            <a:cxnSpLocks/>
          </p:cNvCxnSpPr>
          <p:nvPr/>
        </p:nvCxnSpPr>
        <p:spPr>
          <a:xfrm>
            <a:off x="1097394" y="4625694"/>
            <a:ext cx="16273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3B3C33C4-D352-23AE-5C5C-8FF197D620F0}"/>
              </a:ext>
            </a:extLst>
          </p:cNvPr>
          <p:cNvSpPr/>
          <p:nvPr/>
        </p:nvSpPr>
        <p:spPr>
          <a:xfrm>
            <a:off x="2505456" y="1264600"/>
            <a:ext cx="849422" cy="90616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rapezoid 39">
            <a:extLst>
              <a:ext uri="{FF2B5EF4-FFF2-40B4-BE49-F238E27FC236}">
                <a16:creationId xmlns:a16="http://schemas.microsoft.com/office/drawing/2014/main" id="{4BD8B334-387D-E86A-C4B0-95ABF44DE226}"/>
              </a:ext>
            </a:extLst>
          </p:cNvPr>
          <p:cNvSpPr/>
          <p:nvPr/>
        </p:nvSpPr>
        <p:spPr bwMode="auto">
          <a:xfrm>
            <a:off x="2597950" y="1367638"/>
            <a:ext cx="640080" cy="640080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849A3A3-AE64-FA66-A83E-72B73886F364}"/>
              </a:ext>
            </a:extLst>
          </p:cNvPr>
          <p:cNvCxnSpPr>
            <a:cxnSpLocks/>
          </p:cNvCxnSpPr>
          <p:nvPr/>
        </p:nvCxnSpPr>
        <p:spPr>
          <a:xfrm flipH="1">
            <a:off x="1102588" y="3155803"/>
            <a:ext cx="0" cy="14698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C6FA470-985B-D3DB-526F-CF38D04D157A}"/>
              </a:ext>
            </a:extLst>
          </p:cNvPr>
          <p:cNvCxnSpPr>
            <a:cxnSpLocks/>
            <a:endCxn id="40" idx="1"/>
          </p:cNvCxnSpPr>
          <p:nvPr/>
        </p:nvCxnSpPr>
        <p:spPr>
          <a:xfrm>
            <a:off x="1112519" y="1687678"/>
            <a:ext cx="15654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07E1BD8-1D7B-524E-E2E6-9C2CE975B0AA}"/>
              </a:ext>
            </a:extLst>
          </p:cNvPr>
          <p:cNvCxnSpPr>
            <a:cxnSpLocks/>
          </p:cNvCxnSpPr>
          <p:nvPr/>
        </p:nvCxnSpPr>
        <p:spPr>
          <a:xfrm>
            <a:off x="1104769" y="1687678"/>
            <a:ext cx="0" cy="1421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9807261-1B31-4486-39C5-75AED00576FE}"/>
              </a:ext>
            </a:extLst>
          </p:cNvPr>
          <p:cNvCxnSpPr/>
          <p:nvPr/>
        </p:nvCxnSpPr>
        <p:spPr>
          <a:xfrm flipH="1">
            <a:off x="1013036" y="3180855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C3A004D-1AFA-BF4D-5AD1-39B49D982EC3}"/>
              </a:ext>
            </a:extLst>
          </p:cNvPr>
          <p:cNvCxnSpPr/>
          <p:nvPr/>
        </p:nvCxnSpPr>
        <p:spPr>
          <a:xfrm flipH="1">
            <a:off x="923036" y="3108694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A2C69285-6247-BDC9-16EE-768530D859DA}"/>
              </a:ext>
            </a:extLst>
          </p:cNvPr>
          <p:cNvSpPr txBox="1"/>
          <p:nvPr/>
        </p:nvSpPr>
        <p:spPr>
          <a:xfrm>
            <a:off x="855710" y="2824355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457987C-5565-5FA8-D343-8934F5050382}"/>
              </a:ext>
            </a:extLst>
          </p:cNvPr>
          <p:cNvSpPr txBox="1"/>
          <p:nvPr/>
        </p:nvSpPr>
        <p:spPr>
          <a:xfrm>
            <a:off x="888308" y="3128822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4CFCAC4C-9F07-4D27-466E-B42664E89503}"/>
              </a:ext>
            </a:extLst>
          </p:cNvPr>
          <p:cNvSpPr/>
          <p:nvPr/>
        </p:nvSpPr>
        <p:spPr bwMode="auto">
          <a:xfrm>
            <a:off x="4754880" y="1508760"/>
            <a:ext cx="868680" cy="365760"/>
          </a:xfrm>
          <a:prstGeom prst="roundRect">
            <a:avLst/>
          </a:prstGeom>
          <a:solidFill>
            <a:schemeClr val="accent1">
              <a:alpha val="24828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collector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DEC5AF6F-8CC2-C873-AE8C-292D7EA2F4EA}"/>
                  </a:ext>
                </a:extLst>
              </p:cNvPr>
              <p:cNvSpPr txBox="1"/>
              <p:nvPr/>
            </p:nvSpPr>
            <p:spPr>
              <a:xfrm>
                <a:off x="155303" y="3168528"/>
                <a:ext cx="9296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𝒃𝒆𝒂𝒎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DEC5AF6F-8CC2-C873-AE8C-292D7EA2F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303" y="3168528"/>
                <a:ext cx="929678" cy="369332"/>
              </a:xfrm>
              <a:prstGeom prst="rect">
                <a:avLst/>
              </a:prstGeom>
              <a:blipFill>
                <a:blip r:embed="rId3"/>
                <a:stretch>
                  <a:fillRect l="-6757" r="-1351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993D127-6B2B-C444-AE0B-39050036E0BB}"/>
              </a:ext>
            </a:extLst>
          </p:cNvPr>
          <p:cNvCxnSpPr>
            <a:cxnSpLocks/>
          </p:cNvCxnSpPr>
          <p:nvPr/>
        </p:nvCxnSpPr>
        <p:spPr>
          <a:xfrm flipV="1">
            <a:off x="2825496" y="2176272"/>
            <a:ext cx="1920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4063705-31D0-2878-9E46-3ADB4E51D778}"/>
              </a:ext>
            </a:extLst>
          </p:cNvPr>
          <p:cNvCxnSpPr>
            <a:cxnSpLocks/>
          </p:cNvCxnSpPr>
          <p:nvPr/>
        </p:nvCxnSpPr>
        <p:spPr>
          <a:xfrm flipV="1">
            <a:off x="2825496" y="2176272"/>
            <a:ext cx="192024" cy="0"/>
          </a:xfrm>
          <a:prstGeom prst="line">
            <a:avLst/>
          </a:prstGeom>
          <a:ln w="38100">
            <a:solidFill>
              <a:srgbClr val="FFC000">
                <a:alpha val="2479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hord 69">
            <a:extLst>
              <a:ext uri="{FF2B5EF4-FFF2-40B4-BE49-F238E27FC236}">
                <a16:creationId xmlns:a16="http://schemas.microsoft.com/office/drawing/2014/main" id="{DFF812DF-9A3D-7BB0-C727-6CA223E5F5D1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2780830" y="1868986"/>
            <a:ext cx="274320" cy="274320"/>
          </a:xfrm>
          <a:prstGeom prst="chord">
            <a:avLst>
              <a:gd name="adj1" fmla="val 5285046"/>
              <a:gd name="adj2" fmla="val 16329539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1" name="Chord 70">
            <a:extLst>
              <a:ext uri="{FF2B5EF4-FFF2-40B4-BE49-F238E27FC236}">
                <a16:creationId xmlns:a16="http://schemas.microsoft.com/office/drawing/2014/main" id="{4DD2A2BC-1792-38A1-0C40-54C11BC3B036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2780830" y="1868986"/>
            <a:ext cx="274320" cy="274320"/>
          </a:xfrm>
          <a:prstGeom prst="chord">
            <a:avLst>
              <a:gd name="adj1" fmla="val 5285046"/>
              <a:gd name="adj2" fmla="val 16329539"/>
            </a:avLst>
          </a:prstGeom>
          <a:solidFill>
            <a:srgbClr val="FFC000">
              <a:alpha val="2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4D6BBB9-8830-8443-EE51-C2D4CB63B9EE}"/>
              </a:ext>
            </a:extLst>
          </p:cNvPr>
          <p:cNvCxnSpPr>
            <a:cxnSpLocks/>
          </p:cNvCxnSpPr>
          <p:nvPr/>
        </p:nvCxnSpPr>
        <p:spPr>
          <a:xfrm>
            <a:off x="2790742" y="2010306"/>
            <a:ext cx="256032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E47FF81-2C22-5A4F-456D-00BE6B53EBC7}"/>
              </a:ext>
            </a:extLst>
          </p:cNvPr>
          <p:cNvCxnSpPr>
            <a:cxnSpLocks/>
          </p:cNvCxnSpPr>
          <p:nvPr/>
        </p:nvCxnSpPr>
        <p:spPr>
          <a:xfrm>
            <a:off x="2790742" y="2010306"/>
            <a:ext cx="254495" cy="0"/>
          </a:xfrm>
          <a:prstGeom prst="line">
            <a:avLst/>
          </a:prstGeom>
          <a:ln w="22225">
            <a:solidFill>
              <a:srgbClr val="FFC000">
                <a:alpha val="2479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1ABB55D-A9EF-96B0-AE0C-ABBC3FDEDD60}"/>
              </a:ext>
            </a:extLst>
          </p:cNvPr>
          <p:cNvGrpSpPr/>
          <p:nvPr/>
        </p:nvGrpSpPr>
        <p:grpSpPr>
          <a:xfrm>
            <a:off x="2880360" y="3775113"/>
            <a:ext cx="95708" cy="448916"/>
            <a:chOff x="2880360" y="3775113"/>
            <a:chExt cx="95708" cy="448916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5A09F3B-DBAD-1E64-BA32-C67BCA2CDC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6068" y="4091558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247D4FC-C00B-A5BE-62B7-31748302C8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89504" y="3775113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8B6E4F6-8463-94BD-3D55-73FD854723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62698" y="3891887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73D2FEF-D150-81D8-7826-24E54BFE48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80360" y="3978018"/>
              <a:ext cx="0" cy="132471"/>
            </a:xfrm>
            <a:prstGeom prst="line">
              <a:avLst/>
            </a:prstGeom>
            <a:ln w="190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B98E677D-305E-B6BA-5915-906EE2ABE7A5}"/>
              </a:ext>
            </a:extLst>
          </p:cNvPr>
          <p:cNvSpPr>
            <a:spLocks noChangeAspect="1"/>
          </p:cNvSpPr>
          <p:nvPr/>
        </p:nvSpPr>
        <p:spPr>
          <a:xfrm>
            <a:off x="2844765" y="3907584"/>
            <a:ext cx="91440" cy="9144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500" dirty="0"/>
              <a:t>e</a:t>
            </a:r>
            <a:r>
              <a:rPr lang="en-US" sz="500" baseline="30000" dirty="0"/>
              <a:t>-</a:t>
            </a:r>
            <a:endParaRPr lang="en-GB" sz="500" baseline="3000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F4D2605-A639-FDF4-7770-6FC5339F80CC}"/>
              </a:ext>
            </a:extLst>
          </p:cNvPr>
          <p:cNvSpPr>
            <a:spLocks noChangeAspect="1"/>
          </p:cNvSpPr>
          <p:nvPr/>
        </p:nvSpPr>
        <p:spPr>
          <a:xfrm>
            <a:off x="2911369" y="4024358"/>
            <a:ext cx="91440" cy="9144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500" dirty="0"/>
              <a:t>e</a:t>
            </a:r>
            <a:r>
              <a:rPr lang="en-US" sz="500" baseline="30000" dirty="0"/>
              <a:t>-</a:t>
            </a:r>
            <a:endParaRPr lang="en-GB" sz="500" baseline="3000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430227A-85F3-B5B3-0EC2-4B0AA5F2E918}"/>
              </a:ext>
            </a:extLst>
          </p:cNvPr>
          <p:cNvSpPr>
            <a:spLocks noChangeAspect="1"/>
          </p:cNvSpPr>
          <p:nvPr/>
        </p:nvSpPr>
        <p:spPr>
          <a:xfrm>
            <a:off x="2838968" y="4110489"/>
            <a:ext cx="91440" cy="9144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500" dirty="0"/>
              <a:t>e</a:t>
            </a:r>
            <a:r>
              <a:rPr lang="en-US" sz="500" baseline="30000" dirty="0"/>
              <a:t>-</a:t>
            </a:r>
            <a:endParaRPr lang="en-GB" sz="500" baseline="3000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09FE450-81FC-74B7-5409-12AEC6DC8CF1}"/>
              </a:ext>
            </a:extLst>
          </p:cNvPr>
          <p:cNvSpPr>
            <a:spLocks noChangeAspect="1"/>
          </p:cNvSpPr>
          <p:nvPr/>
        </p:nvSpPr>
        <p:spPr>
          <a:xfrm>
            <a:off x="2925025" y="4217693"/>
            <a:ext cx="91440" cy="9144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500" dirty="0"/>
              <a:t>e</a:t>
            </a:r>
            <a:r>
              <a:rPr lang="en-US" sz="500" baseline="30000" dirty="0"/>
              <a:t>-</a:t>
            </a:r>
            <a:endParaRPr lang="en-GB" sz="500" baseline="300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06938DF-439A-91FB-AC6A-93CF9F5D10A7}"/>
              </a:ext>
            </a:extLst>
          </p:cNvPr>
          <p:cNvGrpSpPr/>
          <p:nvPr/>
        </p:nvGrpSpPr>
        <p:grpSpPr>
          <a:xfrm>
            <a:off x="4158506" y="4558854"/>
            <a:ext cx="1872000" cy="1696254"/>
            <a:chOff x="4158506" y="4558854"/>
            <a:chExt cx="1872000" cy="1696254"/>
          </a:xfrm>
        </p:grpSpPr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715B0A7A-9F0B-7CF3-360B-312E45F7D0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8506" y="4754880"/>
              <a:ext cx="1872000" cy="1093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1F81ED3D-47A8-C5E1-A720-DD09BC521B3E}"/>
                </a:ext>
              </a:extLst>
            </p:cNvPr>
            <p:cNvSpPr txBox="1"/>
            <p:nvPr/>
          </p:nvSpPr>
          <p:spPr>
            <a:xfrm>
              <a:off x="4273642" y="4558856"/>
              <a:ext cx="5629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>
                  <a:latin typeface="Constantia" panose="02030602050306030303" pitchFamily="18" charset="0"/>
                </a:rPr>
                <a:t>Cavity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8C486AE-D039-EDBD-1A51-4782E4919684}"/>
                </a:ext>
              </a:extLst>
            </p:cNvPr>
            <p:cNvSpPr txBox="1"/>
            <p:nvPr/>
          </p:nvSpPr>
          <p:spPr>
            <a:xfrm>
              <a:off x="5189709" y="4558854"/>
              <a:ext cx="7425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>
                  <a:latin typeface="Constantia" panose="02030602050306030303" pitchFamily="18" charset="0"/>
                </a:rPr>
                <a:t>Coupling</a:t>
              </a:r>
            </a:p>
            <a:p>
              <a:pPr algn="ctr"/>
              <a:r>
                <a:rPr lang="en-GB" sz="1000" b="1" dirty="0">
                  <a:latin typeface="Constantia" panose="02030602050306030303" pitchFamily="18" charset="0"/>
                </a:rPr>
                <a:t>loop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E8820102-8A42-AA97-566D-A4336DDF73D6}"/>
                </a:ext>
              </a:extLst>
            </p:cNvPr>
            <p:cNvSpPr txBox="1"/>
            <p:nvPr/>
          </p:nvSpPr>
          <p:spPr>
            <a:xfrm>
              <a:off x="5080580" y="5814927"/>
              <a:ext cx="9460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>
                  <a:latin typeface="Constantia" panose="02030602050306030303" pitchFamily="18" charset="0"/>
                </a:rPr>
                <a:t>Accelerating</a:t>
              </a:r>
            </a:p>
            <a:p>
              <a:pPr algn="ctr"/>
              <a:r>
                <a:rPr lang="en-GB" sz="1000" b="1" dirty="0">
                  <a:latin typeface="Constantia" panose="02030602050306030303" pitchFamily="18" charset="0"/>
                </a:rPr>
                <a:t>gap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D98937E-1DC7-4FED-155C-E7169E854F7A}"/>
                </a:ext>
              </a:extLst>
            </p:cNvPr>
            <p:cNvSpPr txBox="1"/>
            <p:nvPr/>
          </p:nvSpPr>
          <p:spPr>
            <a:xfrm>
              <a:off x="4209646" y="5854998"/>
              <a:ext cx="5277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>
                  <a:latin typeface="Constantia" panose="02030602050306030303" pitchFamily="18" charset="0"/>
                </a:rPr>
                <a:t>Beam</a:t>
              </a:r>
            </a:p>
            <a:p>
              <a:pPr algn="ctr"/>
              <a:r>
                <a:rPr lang="en-GB" sz="1000" b="1" dirty="0">
                  <a:latin typeface="Constantia" panose="02030602050306030303" pitchFamily="18" charset="0"/>
                </a:rPr>
                <a:t>line</a:t>
              </a: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CB2F1A05-6747-236D-0DA8-73A676A1BD86}"/>
                </a:ext>
              </a:extLst>
            </p:cNvPr>
            <p:cNvCxnSpPr>
              <a:stCxn id="107" idx="2"/>
            </p:cNvCxnSpPr>
            <p:nvPr/>
          </p:nvCxnSpPr>
          <p:spPr>
            <a:xfrm>
              <a:off x="4555130" y="4805077"/>
              <a:ext cx="109010" cy="329843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252F2EBE-912A-CD2E-6894-FD8B2137988D}"/>
                </a:ext>
              </a:extLst>
            </p:cNvPr>
            <p:cNvCxnSpPr>
              <a:stCxn id="108" idx="2"/>
            </p:cNvCxnSpPr>
            <p:nvPr/>
          </p:nvCxnSpPr>
          <p:spPr>
            <a:xfrm flipH="1">
              <a:off x="5384222" y="4958964"/>
              <a:ext cx="176743" cy="391978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FC5ED8DF-D08D-FE75-DBA2-D3EEF24C6EFD}"/>
                </a:ext>
              </a:extLst>
            </p:cNvPr>
            <p:cNvCxnSpPr>
              <a:stCxn id="110" idx="3"/>
            </p:cNvCxnSpPr>
            <p:nvPr/>
          </p:nvCxnSpPr>
          <p:spPr>
            <a:xfrm flipV="1">
              <a:off x="4737356" y="5710987"/>
              <a:ext cx="142805" cy="344066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CF45C2D2-8441-0E10-E299-FC50521C6F46}"/>
                </a:ext>
              </a:extLst>
            </p:cNvPr>
            <p:cNvCxnSpPr>
              <a:stCxn id="109" idx="0"/>
            </p:cNvCxnSpPr>
            <p:nvPr/>
          </p:nvCxnSpPr>
          <p:spPr>
            <a:xfrm flipH="1" flipV="1">
              <a:off x="5024180" y="5454893"/>
              <a:ext cx="529447" cy="360034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8488BE6-5351-05FD-7DA6-2E9C42BD9B59}"/>
              </a:ext>
            </a:extLst>
          </p:cNvPr>
          <p:cNvGrpSpPr/>
          <p:nvPr/>
        </p:nvGrpSpPr>
        <p:grpSpPr>
          <a:xfrm>
            <a:off x="2172639" y="3429000"/>
            <a:ext cx="2230324" cy="1421329"/>
            <a:chOff x="2172639" y="3429000"/>
            <a:chExt cx="2230324" cy="142132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E6CBDDB-942B-D439-8BD8-2550C146A838}"/>
                </a:ext>
              </a:extLst>
            </p:cNvPr>
            <p:cNvSpPr/>
            <p:nvPr/>
          </p:nvSpPr>
          <p:spPr>
            <a:xfrm>
              <a:off x="3027297" y="4086925"/>
              <a:ext cx="274320" cy="91440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hord 16">
              <a:extLst>
                <a:ext uri="{FF2B5EF4-FFF2-40B4-BE49-F238E27FC236}">
                  <a16:creationId xmlns:a16="http://schemas.microsoft.com/office/drawing/2014/main" id="{28462FD6-7A9D-FD5F-13D5-C61A92C5B41D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3300782" y="3949765"/>
              <a:ext cx="365760" cy="365760"/>
            </a:xfrm>
            <a:prstGeom prst="chord">
              <a:avLst>
                <a:gd name="adj1" fmla="val 878533"/>
                <a:gd name="adj2" fmla="val 20724215"/>
              </a:avLst>
            </a:prstGeom>
            <a:solidFill>
              <a:srgbClr val="FFC000">
                <a:alpha val="24833"/>
              </a:srgbClr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B3605FB-E117-3418-5A8C-B3C94BF05A30}"/>
                </a:ext>
              </a:extLst>
            </p:cNvPr>
            <p:cNvSpPr/>
            <p:nvPr/>
          </p:nvSpPr>
          <p:spPr>
            <a:xfrm>
              <a:off x="2537564" y="4086925"/>
              <a:ext cx="274320" cy="91440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hord 18">
              <a:extLst>
                <a:ext uri="{FF2B5EF4-FFF2-40B4-BE49-F238E27FC236}">
                  <a16:creationId xmlns:a16="http://schemas.microsoft.com/office/drawing/2014/main" id="{1280E194-A6C1-E382-99AE-C87205F82E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72639" y="3946840"/>
              <a:ext cx="365760" cy="365760"/>
            </a:xfrm>
            <a:prstGeom prst="chord">
              <a:avLst>
                <a:gd name="adj1" fmla="val 878533"/>
                <a:gd name="adj2" fmla="val 20724215"/>
              </a:avLst>
            </a:prstGeom>
            <a:solidFill>
              <a:srgbClr val="FFC000">
                <a:alpha val="24833"/>
              </a:srgbClr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BA024B8-5B95-A77A-939A-57901E9177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6160" y="4096512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BABA70B-6C10-2DFF-DC98-84396D2038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6160" y="4096512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000">
                  <a:alpha val="24673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503F151-D8C3-9F40-579E-F74939B34B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25990" y="4096512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75FEED2-8927-7D4F-D8BF-D5BF6EA40B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25990" y="4096512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000">
                  <a:alpha val="24673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4C84EAD-D6A5-9FF5-2575-AE95B528E3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37564" y="4096512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42F4939-64A4-CEDF-7734-B8B684B614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37564" y="4096512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000">
                  <a:alpha val="24673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8EF31ED-88E2-E2BC-C8D4-86A6948A70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00781" y="4096512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653E2D-2929-7B9E-A4A7-28C352060F0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00781" y="4096512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000">
                  <a:alpha val="24673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057105E9-BD3E-A132-4F77-BCDD37AD0B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52563" y="4129720"/>
              <a:ext cx="137160" cy="137160"/>
            </a:xfrm>
            <a:prstGeom prst="arc">
              <a:avLst>
                <a:gd name="adj1" fmla="val 6385059"/>
                <a:gd name="adj2" fmla="val 16177103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1F8111CF-755D-BD61-DA39-B02BF1774F3C}"/>
                </a:ext>
              </a:extLst>
            </p:cNvPr>
            <p:cNvCxnSpPr>
              <a:cxnSpLocks/>
            </p:cNvCxnSpPr>
            <p:nvPr/>
          </p:nvCxnSpPr>
          <p:spPr>
            <a:xfrm>
              <a:off x="3621143" y="4129720"/>
              <a:ext cx="43858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4997D559-CFB9-7FC9-BBBF-6AFB21C92683}"/>
                </a:ext>
              </a:extLst>
            </p:cNvPr>
            <p:cNvGrpSpPr/>
            <p:nvPr/>
          </p:nvGrpSpPr>
          <p:grpSpPr>
            <a:xfrm>
              <a:off x="4150069" y="3429000"/>
              <a:ext cx="252894" cy="1421329"/>
              <a:chOff x="4150069" y="3429000"/>
              <a:chExt cx="252894" cy="1421329"/>
            </a:xfrm>
          </p:grpSpPr>
          <p:sp>
            <p:nvSpPr>
              <p:cNvPr id="97" name="Arc 96">
                <a:extLst>
                  <a:ext uri="{FF2B5EF4-FFF2-40B4-BE49-F238E27FC236}">
                    <a16:creationId xmlns:a16="http://schemas.microsoft.com/office/drawing/2014/main" id="{E673680D-5AFD-E9BD-B33B-6A9AA35B7737}"/>
                  </a:ext>
                </a:extLst>
              </p:cNvPr>
              <p:cNvSpPr/>
              <p:nvPr/>
            </p:nvSpPr>
            <p:spPr bwMode="auto">
              <a:xfrm>
                <a:off x="4150069" y="3935929"/>
                <a:ext cx="137160" cy="914400"/>
              </a:xfrm>
              <a:prstGeom prst="arc">
                <a:avLst>
                  <a:gd name="adj1" fmla="val 15445419"/>
                  <a:gd name="adj2" fmla="val 16963161"/>
                </a:avLst>
              </a:prstGeom>
              <a:noFill/>
              <a:ln w="2857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100" name="Arc 99">
                <a:extLst>
                  <a:ext uri="{FF2B5EF4-FFF2-40B4-BE49-F238E27FC236}">
                    <a16:creationId xmlns:a16="http://schemas.microsoft.com/office/drawing/2014/main" id="{C4FF197A-7E95-509D-80B8-401D90B4FC7F}"/>
                  </a:ext>
                </a:extLst>
              </p:cNvPr>
              <p:cNvSpPr/>
              <p:nvPr/>
            </p:nvSpPr>
            <p:spPr bwMode="auto">
              <a:xfrm rot="10800000">
                <a:off x="4265803" y="3429000"/>
                <a:ext cx="137160" cy="914400"/>
              </a:xfrm>
              <a:prstGeom prst="arc">
                <a:avLst>
                  <a:gd name="adj1" fmla="val 15445419"/>
                  <a:gd name="adj2" fmla="val 16963161"/>
                </a:avLst>
              </a:prstGeom>
              <a:noFill/>
              <a:ln w="2857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sp>
          <p:nvSpPr>
            <p:cNvPr id="116" name="Arc 115">
              <a:extLst>
                <a:ext uri="{FF2B5EF4-FFF2-40B4-BE49-F238E27FC236}">
                  <a16:creationId xmlns:a16="http://schemas.microsoft.com/office/drawing/2014/main" id="{F098F647-BA59-3E25-D056-E570D8914D30}"/>
                </a:ext>
              </a:extLst>
            </p:cNvPr>
            <p:cNvSpPr/>
            <p:nvPr/>
          </p:nvSpPr>
          <p:spPr bwMode="auto">
            <a:xfrm>
              <a:off x="2174951" y="3743738"/>
              <a:ext cx="1487527" cy="749808"/>
            </a:xfrm>
            <a:prstGeom prst="arc">
              <a:avLst>
                <a:gd name="adj1" fmla="val 10803987"/>
                <a:gd name="adj2" fmla="val 15251037"/>
              </a:avLst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7" name="Arc 116">
              <a:extLst>
                <a:ext uri="{FF2B5EF4-FFF2-40B4-BE49-F238E27FC236}">
                  <a16:creationId xmlns:a16="http://schemas.microsoft.com/office/drawing/2014/main" id="{99EFFBEE-EDEA-28BA-0D91-727F7D9D5A08}"/>
                </a:ext>
              </a:extLst>
            </p:cNvPr>
            <p:cNvSpPr/>
            <p:nvPr/>
          </p:nvSpPr>
          <p:spPr bwMode="auto">
            <a:xfrm>
              <a:off x="2174951" y="3743817"/>
              <a:ext cx="1487527" cy="749808"/>
            </a:xfrm>
            <a:prstGeom prst="arc">
              <a:avLst>
                <a:gd name="adj1" fmla="val 17168911"/>
                <a:gd name="adj2" fmla="val 29055"/>
              </a:avLst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8" name="Arc 117">
              <a:extLst>
                <a:ext uri="{FF2B5EF4-FFF2-40B4-BE49-F238E27FC236}">
                  <a16:creationId xmlns:a16="http://schemas.microsoft.com/office/drawing/2014/main" id="{46A8F280-0573-8E4F-3DC4-5550F3A619B4}"/>
                </a:ext>
              </a:extLst>
            </p:cNvPr>
            <p:cNvSpPr/>
            <p:nvPr/>
          </p:nvSpPr>
          <p:spPr bwMode="auto">
            <a:xfrm>
              <a:off x="2538895" y="3930319"/>
              <a:ext cx="767704" cy="299746"/>
            </a:xfrm>
            <a:prstGeom prst="arc">
              <a:avLst>
                <a:gd name="adj1" fmla="val 10826259"/>
                <a:gd name="adj2" fmla="val 14040604"/>
              </a:avLst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9" name="Arc 118">
              <a:extLst>
                <a:ext uri="{FF2B5EF4-FFF2-40B4-BE49-F238E27FC236}">
                  <a16:creationId xmlns:a16="http://schemas.microsoft.com/office/drawing/2014/main" id="{E44580EA-3864-C584-3AF9-68975F5E5650}"/>
                </a:ext>
              </a:extLst>
            </p:cNvPr>
            <p:cNvSpPr/>
            <p:nvPr/>
          </p:nvSpPr>
          <p:spPr bwMode="auto">
            <a:xfrm>
              <a:off x="2539877" y="3932607"/>
              <a:ext cx="767704" cy="299746"/>
            </a:xfrm>
            <a:prstGeom prst="arc">
              <a:avLst>
                <a:gd name="adj1" fmla="val 18423321"/>
                <a:gd name="adj2" fmla="val 21555015"/>
              </a:avLst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751EA57-9F81-E516-2C80-F0E78C983E9C}"/>
              </a:ext>
            </a:extLst>
          </p:cNvPr>
          <p:cNvGrpSpPr/>
          <p:nvPr/>
        </p:nvGrpSpPr>
        <p:grpSpPr>
          <a:xfrm>
            <a:off x="4166535" y="1468301"/>
            <a:ext cx="265248" cy="1927018"/>
            <a:chOff x="4166535" y="1468301"/>
            <a:chExt cx="265248" cy="1927018"/>
          </a:xfrm>
        </p:grpSpPr>
        <p:sp>
          <p:nvSpPr>
            <p:cNvPr id="101" name="Arc 100">
              <a:extLst>
                <a:ext uri="{FF2B5EF4-FFF2-40B4-BE49-F238E27FC236}">
                  <a16:creationId xmlns:a16="http://schemas.microsoft.com/office/drawing/2014/main" id="{DFE98190-568D-ECE3-F5F5-3C7EFCD602B8}"/>
                </a:ext>
              </a:extLst>
            </p:cNvPr>
            <p:cNvSpPr/>
            <p:nvPr/>
          </p:nvSpPr>
          <p:spPr bwMode="auto">
            <a:xfrm>
              <a:off x="4166535" y="2023719"/>
              <a:ext cx="137160" cy="13716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2" name="Arc 101">
              <a:extLst>
                <a:ext uri="{FF2B5EF4-FFF2-40B4-BE49-F238E27FC236}">
                  <a16:creationId xmlns:a16="http://schemas.microsoft.com/office/drawing/2014/main" id="{6C814BA6-10E6-8FC0-4049-5DF7D66DB7CC}"/>
                </a:ext>
              </a:extLst>
            </p:cNvPr>
            <p:cNvSpPr/>
            <p:nvPr/>
          </p:nvSpPr>
          <p:spPr bwMode="auto">
            <a:xfrm rot="10800000">
              <a:off x="4294623" y="1468301"/>
              <a:ext cx="137160" cy="1371600"/>
            </a:xfrm>
            <a:prstGeom prst="arc">
              <a:avLst>
                <a:gd name="adj1" fmla="val 15445419"/>
                <a:gd name="adj2" fmla="val 16963161"/>
              </a:avLst>
            </a:prstGeom>
            <a:noFill/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3F242C-9DBA-F4FE-6F57-2DF53413DE3F}"/>
              </a:ext>
            </a:extLst>
          </p:cNvPr>
          <p:cNvGrpSpPr/>
          <p:nvPr/>
        </p:nvGrpSpPr>
        <p:grpSpPr>
          <a:xfrm>
            <a:off x="2168765" y="2047976"/>
            <a:ext cx="1890130" cy="749808"/>
            <a:chOff x="2168765" y="2047976"/>
            <a:chExt cx="1890130" cy="74980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8881EEE1-51BB-E92B-0ED7-AD759DF0DD49}"/>
                </a:ext>
              </a:extLst>
            </p:cNvPr>
            <p:cNvSpPr/>
            <p:nvPr/>
          </p:nvSpPr>
          <p:spPr>
            <a:xfrm>
              <a:off x="3026461" y="2379613"/>
              <a:ext cx="274320" cy="91440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hord 57">
              <a:extLst>
                <a:ext uri="{FF2B5EF4-FFF2-40B4-BE49-F238E27FC236}">
                  <a16:creationId xmlns:a16="http://schemas.microsoft.com/office/drawing/2014/main" id="{8144B4FC-8C77-E2E4-4AE8-B9CB5142E372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3299946" y="2242453"/>
              <a:ext cx="365760" cy="365760"/>
            </a:xfrm>
            <a:prstGeom prst="chord">
              <a:avLst>
                <a:gd name="adj1" fmla="val 878533"/>
                <a:gd name="adj2" fmla="val 20724215"/>
              </a:avLst>
            </a:prstGeom>
            <a:solidFill>
              <a:srgbClr val="FFC000">
                <a:alpha val="24833"/>
              </a:srgbClr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4B464D0-3538-637A-90B3-B5D2C381A50F}"/>
                </a:ext>
              </a:extLst>
            </p:cNvPr>
            <p:cNvSpPr/>
            <p:nvPr/>
          </p:nvSpPr>
          <p:spPr>
            <a:xfrm>
              <a:off x="2536728" y="2379613"/>
              <a:ext cx="274320" cy="91440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hord 59">
              <a:extLst>
                <a:ext uri="{FF2B5EF4-FFF2-40B4-BE49-F238E27FC236}">
                  <a16:creationId xmlns:a16="http://schemas.microsoft.com/office/drawing/2014/main" id="{BBA3E551-D5C7-6D27-3102-0F764521C6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71803" y="2239528"/>
              <a:ext cx="365760" cy="365760"/>
            </a:xfrm>
            <a:prstGeom prst="chord">
              <a:avLst>
                <a:gd name="adj1" fmla="val 878533"/>
                <a:gd name="adj2" fmla="val 20724215"/>
              </a:avLst>
            </a:prstGeom>
            <a:solidFill>
              <a:srgbClr val="FFC000">
                <a:alpha val="24833"/>
              </a:srgbClr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20177BA-D421-F23F-48E5-B5F8747CF7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5324" y="2389200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6351639-7F0F-522D-38AA-9A9C21B80B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5324" y="2389200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000">
                  <a:alpha val="24673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616BA67-1B58-6169-CECC-CE851DFC1E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25154" y="2389200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370780F-7E3D-702C-3766-BE2FD8A80D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25154" y="2389200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000">
                  <a:alpha val="24673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79BD5133-77D7-6072-96B1-77CE7531D9C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36728" y="2389200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A2D5B51-CECA-D78B-65FF-1105E8E566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36728" y="2389200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000">
                  <a:alpha val="24673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FDF45DF0-B1A3-37FC-3208-C489C54493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99945" y="2389200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9F70A62-F22E-5EB9-B188-CABA4DB7FC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99945" y="2389200"/>
              <a:ext cx="0" cy="7315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000">
                  <a:alpha val="24673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134A493E-17D2-09B9-F88D-7763640E35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51727" y="2422408"/>
              <a:ext cx="137160" cy="137160"/>
            </a:xfrm>
            <a:prstGeom prst="arc">
              <a:avLst>
                <a:gd name="adj1" fmla="val 6385059"/>
                <a:gd name="adj2" fmla="val 16177103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22EB923F-B3E2-1366-CD1D-3FAC81E7DB36}"/>
                </a:ext>
              </a:extLst>
            </p:cNvPr>
            <p:cNvCxnSpPr>
              <a:cxnSpLocks/>
            </p:cNvCxnSpPr>
            <p:nvPr/>
          </p:nvCxnSpPr>
          <p:spPr>
            <a:xfrm>
              <a:off x="3620307" y="2422408"/>
              <a:ext cx="43858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Arc 123">
              <a:extLst>
                <a:ext uri="{FF2B5EF4-FFF2-40B4-BE49-F238E27FC236}">
                  <a16:creationId xmlns:a16="http://schemas.microsoft.com/office/drawing/2014/main" id="{4E34F403-99DC-CB92-25C5-BB725ECA3711}"/>
                </a:ext>
              </a:extLst>
            </p:cNvPr>
            <p:cNvSpPr/>
            <p:nvPr/>
          </p:nvSpPr>
          <p:spPr bwMode="auto">
            <a:xfrm>
              <a:off x="2168765" y="2047976"/>
              <a:ext cx="1487527" cy="749808"/>
            </a:xfrm>
            <a:prstGeom prst="arc">
              <a:avLst>
                <a:gd name="adj1" fmla="val 10803987"/>
                <a:gd name="adj2" fmla="val 13086153"/>
              </a:avLst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6" name="Arc 125">
              <a:extLst>
                <a:ext uri="{FF2B5EF4-FFF2-40B4-BE49-F238E27FC236}">
                  <a16:creationId xmlns:a16="http://schemas.microsoft.com/office/drawing/2014/main" id="{828C753E-DF3F-0F98-EC3B-FC9A3606C78F}"/>
                </a:ext>
              </a:extLst>
            </p:cNvPr>
            <p:cNvSpPr/>
            <p:nvPr/>
          </p:nvSpPr>
          <p:spPr bwMode="auto">
            <a:xfrm>
              <a:off x="2168765" y="2047976"/>
              <a:ext cx="1487527" cy="749808"/>
            </a:xfrm>
            <a:prstGeom prst="arc">
              <a:avLst>
                <a:gd name="adj1" fmla="val 19489619"/>
                <a:gd name="adj2" fmla="val 1531"/>
              </a:avLst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7" name="Arc 126">
              <a:extLst>
                <a:ext uri="{FF2B5EF4-FFF2-40B4-BE49-F238E27FC236}">
                  <a16:creationId xmlns:a16="http://schemas.microsoft.com/office/drawing/2014/main" id="{DC963733-05B0-CA54-E43A-567093294D55}"/>
                </a:ext>
              </a:extLst>
            </p:cNvPr>
            <p:cNvSpPr/>
            <p:nvPr/>
          </p:nvSpPr>
          <p:spPr bwMode="auto">
            <a:xfrm>
              <a:off x="2529506" y="2228736"/>
              <a:ext cx="767704" cy="299746"/>
            </a:xfrm>
            <a:prstGeom prst="arc">
              <a:avLst>
                <a:gd name="adj1" fmla="val 10826259"/>
                <a:gd name="adj2" fmla="val 14040604"/>
              </a:avLst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8" name="Arc 127">
              <a:extLst>
                <a:ext uri="{FF2B5EF4-FFF2-40B4-BE49-F238E27FC236}">
                  <a16:creationId xmlns:a16="http://schemas.microsoft.com/office/drawing/2014/main" id="{AA71F2BF-56A2-34FE-1F2C-0F1BC73D04FB}"/>
                </a:ext>
              </a:extLst>
            </p:cNvPr>
            <p:cNvSpPr/>
            <p:nvPr/>
          </p:nvSpPr>
          <p:spPr bwMode="auto">
            <a:xfrm>
              <a:off x="2528757" y="2224753"/>
              <a:ext cx="767704" cy="299746"/>
            </a:xfrm>
            <a:prstGeom prst="arc">
              <a:avLst>
                <a:gd name="adj1" fmla="val 18562594"/>
                <a:gd name="adj2" fmla="val 20361"/>
              </a:avLst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F8CF7C-DE32-9425-1513-57FE633AFCF5}"/>
              </a:ext>
            </a:extLst>
          </p:cNvPr>
          <p:cNvGrpSpPr/>
          <p:nvPr/>
        </p:nvGrpSpPr>
        <p:grpSpPr>
          <a:xfrm>
            <a:off x="2530403" y="2617363"/>
            <a:ext cx="777288" cy="1099151"/>
            <a:chOff x="2530403" y="2617363"/>
            <a:chExt cx="777288" cy="1099151"/>
          </a:xfrm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D682F901-9BE0-D737-CD18-4F2B3ED4D381}"/>
                </a:ext>
              </a:extLst>
            </p:cNvPr>
            <p:cNvSpPr/>
            <p:nvPr/>
          </p:nvSpPr>
          <p:spPr bwMode="auto">
            <a:xfrm>
              <a:off x="2530403" y="2622022"/>
              <a:ext cx="91440" cy="18288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CBB08CA0-AAAA-3613-B8FA-0D1E274A7AE8}"/>
                </a:ext>
              </a:extLst>
            </p:cNvPr>
            <p:cNvSpPr/>
            <p:nvPr/>
          </p:nvSpPr>
          <p:spPr bwMode="auto">
            <a:xfrm>
              <a:off x="3215235" y="2617363"/>
              <a:ext cx="91440" cy="18288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5AEF63E8-237F-CD4C-524C-9AA31CC5D19C}"/>
                </a:ext>
              </a:extLst>
            </p:cNvPr>
            <p:cNvSpPr/>
            <p:nvPr/>
          </p:nvSpPr>
          <p:spPr bwMode="auto">
            <a:xfrm>
              <a:off x="3216042" y="2798343"/>
              <a:ext cx="91440" cy="182880"/>
            </a:xfrm>
            <a:prstGeom prst="rect">
              <a:avLst/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0A498E48-54AF-BE92-DCD4-D1E71FD7E1E3}"/>
                </a:ext>
              </a:extLst>
            </p:cNvPr>
            <p:cNvSpPr/>
            <p:nvPr/>
          </p:nvSpPr>
          <p:spPr bwMode="auto">
            <a:xfrm>
              <a:off x="2530403" y="2804902"/>
              <a:ext cx="91440" cy="182880"/>
            </a:xfrm>
            <a:prstGeom prst="rect">
              <a:avLst/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A8845D4C-F6A3-1AA3-75BC-FE2549D7E8C6}"/>
                </a:ext>
              </a:extLst>
            </p:cNvPr>
            <p:cNvSpPr/>
            <p:nvPr/>
          </p:nvSpPr>
          <p:spPr bwMode="auto">
            <a:xfrm>
              <a:off x="2530403" y="2986863"/>
              <a:ext cx="91440" cy="18288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FD393755-2E41-9233-B9BB-95E8434E8C92}"/>
                </a:ext>
              </a:extLst>
            </p:cNvPr>
            <p:cNvSpPr/>
            <p:nvPr/>
          </p:nvSpPr>
          <p:spPr bwMode="auto">
            <a:xfrm>
              <a:off x="3215235" y="2982204"/>
              <a:ext cx="91440" cy="18288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E3D93C7C-1D53-8474-53AF-7A4B84757D7E}"/>
                </a:ext>
              </a:extLst>
            </p:cNvPr>
            <p:cNvSpPr/>
            <p:nvPr/>
          </p:nvSpPr>
          <p:spPr bwMode="auto">
            <a:xfrm>
              <a:off x="3216042" y="3163184"/>
              <a:ext cx="91440" cy="182880"/>
            </a:xfrm>
            <a:prstGeom prst="rect">
              <a:avLst/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9A773E15-3ABE-8020-EBF4-90D22E3A1914}"/>
                </a:ext>
              </a:extLst>
            </p:cNvPr>
            <p:cNvSpPr/>
            <p:nvPr/>
          </p:nvSpPr>
          <p:spPr bwMode="auto">
            <a:xfrm>
              <a:off x="2530403" y="3169743"/>
              <a:ext cx="91440" cy="182880"/>
            </a:xfrm>
            <a:prstGeom prst="rect">
              <a:avLst/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476413C7-4A0E-3A5A-EBE0-3D6C462E98FA}"/>
                </a:ext>
              </a:extLst>
            </p:cNvPr>
            <p:cNvSpPr/>
            <p:nvPr/>
          </p:nvSpPr>
          <p:spPr bwMode="auto">
            <a:xfrm>
              <a:off x="2530612" y="3350754"/>
              <a:ext cx="91440" cy="18288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E0C7A17D-0EEF-424C-B739-08FD96BF7D9E}"/>
                </a:ext>
              </a:extLst>
            </p:cNvPr>
            <p:cNvSpPr/>
            <p:nvPr/>
          </p:nvSpPr>
          <p:spPr bwMode="auto">
            <a:xfrm>
              <a:off x="3215444" y="3346095"/>
              <a:ext cx="91440" cy="18288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F8FD4C38-2CEC-1C07-4BA2-83322F00AB51}"/>
                </a:ext>
              </a:extLst>
            </p:cNvPr>
            <p:cNvSpPr/>
            <p:nvPr/>
          </p:nvSpPr>
          <p:spPr bwMode="auto">
            <a:xfrm>
              <a:off x="3216251" y="3527075"/>
              <a:ext cx="91440" cy="182880"/>
            </a:xfrm>
            <a:prstGeom prst="rect">
              <a:avLst/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05B3A927-31FA-6ABA-865C-1A8FB7CBFB0D}"/>
                </a:ext>
              </a:extLst>
            </p:cNvPr>
            <p:cNvSpPr/>
            <p:nvPr/>
          </p:nvSpPr>
          <p:spPr bwMode="auto">
            <a:xfrm>
              <a:off x="2530612" y="3533634"/>
              <a:ext cx="91440" cy="182880"/>
            </a:xfrm>
            <a:prstGeom prst="rect">
              <a:avLst/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141" name="Rounded Rectangle 140">
            <a:extLst>
              <a:ext uri="{FF2B5EF4-FFF2-40B4-BE49-F238E27FC236}">
                <a16:creationId xmlns:a16="http://schemas.microsoft.com/office/drawing/2014/main" id="{28B2C649-C101-A885-E535-93A91ECC88D4}"/>
              </a:ext>
            </a:extLst>
          </p:cNvPr>
          <p:cNvSpPr/>
          <p:nvPr/>
        </p:nvSpPr>
        <p:spPr bwMode="auto">
          <a:xfrm>
            <a:off x="4758616" y="2154101"/>
            <a:ext cx="868680" cy="548640"/>
          </a:xfrm>
          <a:prstGeom prst="roundRect">
            <a:avLst/>
          </a:prstGeom>
          <a:solidFill>
            <a:srgbClr val="92D050">
              <a:alpha val="2482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c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atcher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cavity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CB18AE65-FB16-D999-C2CC-6CECA76C6A42}"/>
              </a:ext>
            </a:extLst>
          </p:cNvPr>
          <p:cNvSpPr/>
          <p:nvPr/>
        </p:nvSpPr>
        <p:spPr bwMode="auto">
          <a:xfrm>
            <a:off x="4748596" y="3860839"/>
            <a:ext cx="868680" cy="548640"/>
          </a:xfrm>
          <a:prstGeom prst="roundRect">
            <a:avLst/>
          </a:prstGeom>
          <a:solidFill>
            <a:srgbClr val="92D050">
              <a:alpha val="2482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buncher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cavity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3" name="Rounded Rectangle 142">
            <a:extLst>
              <a:ext uri="{FF2B5EF4-FFF2-40B4-BE49-F238E27FC236}">
                <a16:creationId xmlns:a16="http://schemas.microsoft.com/office/drawing/2014/main" id="{B286BFE5-D1A4-89D5-31CD-E50B858A8D2B}"/>
              </a:ext>
            </a:extLst>
          </p:cNvPr>
          <p:cNvSpPr/>
          <p:nvPr/>
        </p:nvSpPr>
        <p:spPr bwMode="auto">
          <a:xfrm>
            <a:off x="3473567" y="2930227"/>
            <a:ext cx="868680" cy="548640"/>
          </a:xfrm>
          <a:prstGeom prst="roundRect">
            <a:avLst/>
          </a:prstGeom>
          <a:solidFill>
            <a:srgbClr val="FF6600">
              <a:alpha val="2482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magnet system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25269B7-486D-D048-25F4-1CA5A399D1AE}"/>
              </a:ext>
            </a:extLst>
          </p:cNvPr>
          <p:cNvGrpSpPr/>
          <p:nvPr/>
        </p:nvGrpSpPr>
        <p:grpSpPr>
          <a:xfrm>
            <a:off x="2690738" y="1869732"/>
            <a:ext cx="457189" cy="3146767"/>
            <a:chOff x="2690738" y="1869732"/>
            <a:chExt cx="457189" cy="3146767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0AA6052-24DD-EFFF-44D5-763AE5B70871}"/>
                </a:ext>
              </a:extLst>
            </p:cNvPr>
            <p:cNvSpPr/>
            <p:nvPr/>
          </p:nvSpPr>
          <p:spPr bwMode="auto">
            <a:xfrm>
              <a:off x="2898684" y="3981141"/>
              <a:ext cx="45719" cy="10058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2">
                  <a:satMod val="175000"/>
                  <a:alpha val="89677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7" name="Isosceles Triangle 198">
              <a:extLst>
                <a:ext uri="{FF2B5EF4-FFF2-40B4-BE49-F238E27FC236}">
                  <a16:creationId xmlns:a16="http://schemas.microsoft.com/office/drawing/2014/main" id="{0D83A191-69B1-55A7-23FB-34F5B409F3AA}"/>
                </a:ext>
              </a:extLst>
            </p:cNvPr>
            <p:cNvSpPr/>
            <p:nvPr/>
          </p:nvSpPr>
          <p:spPr>
            <a:xfrm>
              <a:off x="2690738" y="4605366"/>
              <a:ext cx="457189" cy="411133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B156B644-3CCB-3499-6DE1-3EB85E4B9BE2}"/>
                </a:ext>
              </a:extLst>
            </p:cNvPr>
            <p:cNvSpPr/>
            <p:nvPr/>
          </p:nvSpPr>
          <p:spPr bwMode="auto">
            <a:xfrm>
              <a:off x="2901054" y="3694403"/>
              <a:ext cx="45719" cy="3657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2">
                  <a:satMod val="175000"/>
                  <a:alpha val="89677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4A97BB52-AA84-17A0-7232-88153618A3DA}"/>
                </a:ext>
              </a:extLst>
            </p:cNvPr>
            <p:cNvSpPr/>
            <p:nvPr/>
          </p:nvSpPr>
          <p:spPr bwMode="auto">
            <a:xfrm>
              <a:off x="2902101" y="3379854"/>
              <a:ext cx="45719" cy="2743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2">
                  <a:satMod val="175000"/>
                  <a:alpha val="89677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330D7ED5-B6BE-4028-BF95-554595C3DFB9}"/>
                </a:ext>
              </a:extLst>
            </p:cNvPr>
            <p:cNvSpPr/>
            <p:nvPr/>
          </p:nvSpPr>
          <p:spPr bwMode="auto">
            <a:xfrm>
              <a:off x="2902168" y="3081632"/>
              <a:ext cx="45719" cy="2286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2">
                  <a:satMod val="175000"/>
                  <a:alpha val="89677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01ED44E4-4356-04FB-66D1-5DFD553FE185}"/>
                </a:ext>
              </a:extLst>
            </p:cNvPr>
            <p:cNvSpPr/>
            <p:nvPr/>
          </p:nvSpPr>
          <p:spPr bwMode="auto">
            <a:xfrm>
              <a:off x="2897227" y="2577301"/>
              <a:ext cx="45719" cy="1371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2">
                  <a:satMod val="175000"/>
                  <a:alpha val="89677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910FE476-BE70-8606-8B47-EC84D7C3064B}"/>
                </a:ext>
              </a:extLst>
            </p:cNvPr>
            <p:cNvSpPr/>
            <p:nvPr/>
          </p:nvSpPr>
          <p:spPr bwMode="auto">
            <a:xfrm>
              <a:off x="2902102" y="2811271"/>
              <a:ext cx="45719" cy="18288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2">
                  <a:satMod val="175000"/>
                  <a:alpha val="89677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38B6FFC2-9CBA-4F0A-8711-D23D9253EE22}"/>
                </a:ext>
              </a:extLst>
            </p:cNvPr>
            <p:cNvSpPr/>
            <p:nvPr/>
          </p:nvSpPr>
          <p:spPr bwMode="auto">
            <a:xfrm>
              <a:off x="2900832" y="2378089"/>
              <a:ext cx="45719" cy="914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2">
                  <a:satMod val="175000"/>
                  <a:alpha val="89677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AFC909B-B9E3-9FA7-6ED5-DA7462051B0A}"/>
                </a:ext>
              </a:extLst>
            </p:cNvPr>
            <p:cNvSpPr/>
            <p:nvPr/>
          </p:nvSpPr>
          <p:spPr bwMode="auto">
            <a:xfrm>
              <a:off x="2897515" y="2143475"/>
              <a:ext cx="45719" cy="1371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2">
                  <a:satMod val="175000"/>
                  <a:alpha val="89677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510EBBFB-178B-D129-71A8-23BD9FB8B6BB}"/>
                </a:ext>
              </a:extLst>
            </p:cNvPr>
            <p:cNvGrpSpPr/>
            <p:nvPr/>
          </p:nvGrpSpPr>
          <p:grpSpPr>
            <a:xfrm>
              <a:off x="2780830" y="1869732"/>
              <a:ext cx="274320" cy="394464"/>
              <a:chOff x="2780830" y="1869732"/>
              <a:chExt cx="274320" cy="394464"/>
            </a:xfrm>
          </p:grpSpPr>
          <p:sp>
            <p:nvSpPr>
              <p:cNvPr id="145" name="Isosceles Triangle 198">
                <a:extLst>
                  <a:ext uri="{FF2B5EF4-FFF2-40B4-BE49-F238E27FC236}">
                    <a16:creationId xmlns:a16="http://schemas.microsoft.com/office/drawing/2014/main" id="{8941454C-3497-5242-37E9-D738992CED89}"/>
                  </a:ext>
                </a:extLst>
              </p:cNvPr>
              <p:cNvSpPr/>
              <p:nvPr/>
            </p:nvSpPr>
            <p:spPr>
              <a:xfrm rot="10800000">
                <a:off x="2786640" y="2006768"/>
                <a:ext cx="268444" cy="257428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Chord 145">
                <a:extLst>
                  <a:ext uri="{FF2B5EF4-FFF2-40B4-BE49-F238E27FC236}">
                    <a16:creationId xmlns:a16="http://schemas.microsoft.com/office/drawing/2014/main" id="{BBFBDC75-165E-F203-9131-5393B42D00B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2780830" y="1869732"/>
                <a:ext cx="274320" cy="274320"/>
              </a:xfrm>
              <a:prstGeom prst="chord">
                <a:avLst>
                  <a:gd name="adj1" fmla="val 5285046"/>
                  <a:gd name="adj2" fmla="val 16329539"/>
                </a:avLst>
              </a:prstGeom>
              <a:solidFill>
                <a:schemeClr val="accent6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DD47BB0-0996-E563-4313-85A933E52E6E}"/>
              </a:ext>
            </a:extLst>
          </p:cNvPr>
          <p:cNvSpPr/>
          <p:nvPr/>
        </p:nvSpPr>
        <p:spPr bwMode="auto">
          <a:xfrm>
            <a:off x="8361895" y="6002135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II.2.8.4.4.2,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904-906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06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1.11111E-6 L -0.00091 -0.2282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14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0.00065 -0.2430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215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48148E-6 L -0.00039 -0.2469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236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22222E-6 L -0.00039 -0.262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0" grpId="0" animBg="1"/>
      <p:bldP spid="24" grpId="0" animBg="1"/>
      <p:bldP spid="24" grpId="1" animBg="1"/>
      <p:bldP spid="84" grpId="0" animBg="1"/>
      <p:bldP spid="84" grpId="1" animBg="1"/>
      <p:bldP spid="89" grpId="0" animBg="1"/>
      <p:bldP spid="89" grpId="1" animBg="1"/>
      <p:bldP spid="96" grpId="0" animBg="1"/>
      <p:bldP spid="96" grpId="1" animBg="1"/>
      <p:bldP spid="141" grpId="0" animBg="1"/>
      <p:bldP spid="142" grpId="0" animBg="1"/>
      <p:bldP spid="143" grpId="0" animBg="1"/>
      <p:bldP spid="1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7771-D13C-ED09-5359-228FB142C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Klystrons driving accelerator 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A4049-21A7-602B-0507-21ED450B2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LHC: 2x 8 cavities, each driven by a separate 400 MHz klystron, 330 kW CW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time a klystron amplifier powers a hadron collider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LEP: Significant more power</a:t>
            </a:r>
            <a:br>
              <a:rPr lang="en-US" dirty="0"/>
            </a:br>
            <a:r>
              <a:rPr lang="en-US" dirty="0"/>
              <a:t>was required to feed LEP (until 2000)</a:t>
            </a:r>
          </a:p>
          <a:p>
            <a:pPr lvl="1"/>
            <a:r>
              <a:rPr lang="en-US" dirty="0"/>
              <a:t>~50 MW CW @ 352 MHz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E91C2FD-2C11-32C8-7064-67C33255E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9264" y="1931205"/>
            <a:ext cx="1301013" cy="2522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A3F9418-E0A9-01E7-0191-6D40B4F59DC9}"/>
              </a:ext>
            </a:extLst>
          </p:cNvPr>
          <p:cNvGrpSpPr/>
          <p:nvPr/>
        </p:nvGrpSpPr>
        <p:grpSpPr>
          <a:xfrm>
            <a:off x="2908385" y="1931205"/>
            <a:ext cx="2499692" cy="2550422"/>
            <a:chOff x="4752008" y="1808613"/>
            <a:chExt cx="3528392" cy="3600000"/>
          </a:xfrm>
        </p:grpSpPr>
        <p:pic>
          <p:nvPicPr>
            <p:cNvPr id="6" name="Picture 16" descr="http://pmy.web.cern.ch/pmy/DSCN1064.JPG">
              <a:extLst>
                <a:ext uri="{FF2B5EF4-FFF2-40B4-BE49-F238E27FC236}">
                  <a16:creationId xmlns:a16="http://schemas.microsoft.com/office/drawing/2014/main" id="{2A5B0768-DFDE-8C3B-A3F1-136D587EF87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065874" y="1808613"/>
              <a:ext cx="3214526" cy="36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8" descr="http://www.google.fr/url?source=imglanding&amp;ct=img&amp;q=http://images.clipartpanda.com/man-standing-silhouette-biyMAaGiL.png&amp;sa=X&amp;ei=KX9DVdP4DoSt7AbxioGoDA&amp;ved=0CAkQ8wc&amp;usg=AFQjCNHl359ZsRRG5GHa-yVXiemTJaFWBQ">
              <a:extLst>
                <a:ext uri="{FF2B5EF4-FFF2-40B4-BE49-F238E27FC236}">
                  <a16:creationId xmlns:a16="http://schemas.microsoft.com/office/drawing/2014/main" id="{6FEAB19E-9C9B-AA48-7345-1C0C1406B9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008" y="3536485"/>
              <a:ext cx="1440000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75A15C2-EC6C-870D-CEF9-443AEE74F6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785" y="4066786"/>
            <a:ext cx="4992650" cy="21434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F012415-C82F-F576-A716-6928165F00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21721" y="1377192"/>
            <a:ext cx="1574030" cy="285467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0F69110-45A3-828B-0A7B-F9BD9268D85B}"/>
              </a:ext>
            </a:extLst>
          </p:cNvPr>
          <p:cNvSpPr txBox="1">
            <a:spLocks/>
          </p:cNvSpPr>
          <p:nvPr/>
        </p:nvSpPr>
        <p:spPr bwMode="auto">
          <a:xfrm>
            <a:off x="5848544" y="1931205"/>
            <a:ext cx="4416908" cy="118509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CLIC: 12 GHz klystron </a:t>
            </a:r>
            <a:br>
              <a:rPr lang="en-US" kern="0" dirty="0"/>
            </a:br>
            <a:r>
              <a:rPr lang="en-US" kern="0" dirty="0"/>
              <a:t>for pulsed operation</a:t>
            </a:r>
          </a:p>
          <a:p>
            <a:pPr lvl="1"/>
            <a:r>
              <a:rPr lang="en-US" kern="0" dirty="0"/>
              <a:t>50 MW during 1.5 𝝁s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F7B5FF-8EB0-8C10-3DC4-5FC148203BE8}"/>
              </a:ext>
            </a:extLst>
          </p:cNvPr>
          <p:cNvSpPr txBox="1"/>
          <p:nvPr/>
        </p:nvSpPr>
        <p:spPr>
          <a:xfrm>
            <a:off x="5875173" y="3080237"/>
            <a:ext cx="1685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courtesy:</a:t>
            </a:r>
            <a:br>
              <a:rPr lang="en-US" dirty="0"/>
            </a:br>
            <a:r>
              <a:rPr lang="en-US" i="1" dirty="0"/>
              <a:t>E. Montesinos</a:t>
            </a:r>
          </a:p>
          <a:p>
            <a:r>
              <a:rPr lang="en-US" i="1" dirty="0"/>
              <a:t>G. McMonagle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A5A3E35-A734-7494-1C05-6C06AAE3EC95}"/>
              </a:ext>
            </a:extLst>
          </p:cNvPr>
          <p:cNvSpPr/>
          <p:nvPr/>
        </p:nvSpPr>
        <p:spPr bwMode="auto">
          <a:xfrm>
            <a:off x="8361895" y="6002135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II.2.8.4.4.2,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904-906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9590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36888-9CFD-8E65-0845-04086FF10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Power Amplifiers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6F4C1-468D-68B2-C297-DB785838F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515" y="1393535"/>
            <a:ext cx="3286140" cy="122895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Power capability </a:t>
            </a:r>
          </a:p>
          <a:p>
            <a:pPr marL="0" indent="0">
              <a:buNone/>
            </a:pPr>
            <a:r>
              <a:rPr lang="en-US" dirty="0"/>
              <a:t>of commercially </a:t>
            </a:r>
          </a:p>
          <a:p>
            <a:pPr marL="0" indent="0">
              <a:buNone/>
            </a:pPr>
            <a:r>
              <a:rPr lang="en-US" dirty="0"/>
              <a:t>available amplifier types</a:t>
            </a:r>
          </a:p>
        </p:txBody>
      </p:sp>
      <p:graphicFrame>
        <p:nvGraphicFramePr>
          <p:cNvPr id="5" name="Object 5">
            <a:extLst>
              <a:ext uri="{FF2B5EF4-FFF2-40B4-BE49-F238E27FC236}">
                <a16:creationId xmlns:a16="http://schemas.microsoft.com/office/drawing/2014/main" id="{9D063504-B993-5ADD-53F2-60D2BE7F8B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681945"/>
              </p:ext>
            </p:extLst>
          </p:nvPr>
        </p:nvGraphicFramePr>
        <p:xfrm>
          <a:off x="4867040" y="922072"/>
          <a:ext cx="6629400" cy="540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962894" imgH="5676926" progId="Excel.Sheet.8">
                  <p:embed/>
                </p:oleObj>
              </mc:Choice>
              <mc:Fallback>
                <p:oleObj name="Worksheet" r:id="rId2" imgW="6962894" imgH="5676926" progId="Excel.Sheet.8">
                  <p:embed/>
                  <p:pic>
                    <p:nvPicPr>
                      <p:cNvPr id="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7040" y="922072"/>
                        <a:ext cx="6629400" cy="540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197F7BE-4F2C-7DAD-6A35-34A328B95DA4}"/>
              </a:ext>
            </a:extLst>
          </p:cNvPr>
          <p:cNvSpPr txBox="1"/>
          <p:nvPr/>
        </p:nvSpPr>
        <p:spPr>
          <a:xfrm>
            <a:off x="3753295" y="5679591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courtesy:</a:t>
            </a:r>
            <a:br>
              <a:rPr lang="en-US" dirty="0"/>
            </a:br>
            <a:r>
              <a:rPr lang="en-US" i="1" dirty="0"/>
              <a:t>E. Jensen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FD378B2-703A-D5CA-1C7E-C62FC2D72D8E}"/>
              </a:ext>
            </a:extLst>
          </p:cNvPr>
          <p:cNvSpPr/>
          <p:nvPr/>
        </p:nvSpPr>
        <p:spPr bwMode="auto">
          <a:xfrm>
            <a:off x="527275" y="5541275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II.2.8.4.5,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910/911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5573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EA657-9961-B04A-83DA-B237ACA6D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could not cover everything…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C6526-88DC-5942-904B-919AC44F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020" y="1393535"/>
            <a:ext cx="9738180" cy="4800626"/>
          </a:xfrm>
        </p:spPr>
        <p:txBody>
          <a:bodyPr/>
          <a:lstStyle/>
          <a:p>
            <a:r>
              <a:rPr lang="en-US" dirty="0"/>
              <a:t>Power RF</a:t>
            </a:r>
          </a:p>
          <a:p>
            <a:pPr lvl="1"/>
            <a:r>
              <a:rPr lang="en-US" dirty="0" err="1"/>
              <a:t>Multipactor</a:t>
            </a:r>
            <a:r>
              <a:rPr lang="en-US" dirty="0"/>
              <a:t>, protection system</a:t>
            </a:r>
          </a:p>
          <a:p>
            <a:r>
              <a:rPr lang="en-US" dirty="0"/>
              <a:t>Low-level RF (LLRF)</a:t>
            </a:r>
          </a:p>
          <a:p>
            <a:pPr lvl="1"/>
            <a:r>
              <a:rPr lang="en-US" dirty="0"/>
              <a:t>I-Q modulation / demodulation</a:t>
            </a:r>
          </a:p>
          <a:p>
            <a:pPr lvl="1"/>
            <a:r>
              <a:rPr lang="en-US" dirty="0"/>
              <a:t>RF signal generation (VCO, XCO), phase-lock loop (PLL)</a:t>
            </a:r>
          </a:p>
          <a:p>
            <a:pPr lvl="1"/>
            <a:r>
              <a:rPr lang="en-US" dirty="0"/>
              <a:t>Longitudinal beam control, feedback systems and components</a:t>
            </a:r>
          </a:p>
          <a:p>
            <a:r>
              <a:rPr lang="en-US" dirty="0"/>
              <a:t>More RF components</a:t>
            </a:r>
          </a:p>
          <a:p>
            <a:pPr lvl="1"/>
            <a:r>
              <a:rPr lang="en-US" dirty="0"/>
              <a:t>RF switch, attenuator, termination resistor, diode, mixer, MMIC</a:t>
            </a:r>
          </a:p>
          <a:p>
            <a:r>
              <a:rPr lang="en-US" dirty="0"/>
              <a:t>Digital RF</a:t>
            </a:r>
          </a:p>
          <a:p>
            <a:pPr lvl="1"/>
            <a:r>
              <a:rPr lang="en-US" dirty="0"/>
              <a:t>Sampling theory, ADC, DAC, digital filters (CIC, IIR, FIR), NCO</a:t>
            </a:r>
          </a:p>
          <a:p>
            <a:pPr lvl="1"/>
            <a:r>
              <a:rPr lang="en-US" dirty="0"/>
              <a:t>Digital hardware: FPGA, </a:t>
            </a:r>
            <a:r>
              <a:rPr lang="en-US" dirty="0" err="1"/>
              <a:t>RFSoC</a:t>
            </a:r>
            <a:endParaRPr lang="en-US" dirty="0"/>
          </a:p>
          <a:p>
            <a:pPr lvl="2"/>
            <a:r>
              <a:rPr lang="en-US" dirty="0"/>
              <a:t>Please note: With the technology advances most LLRF signal processing and gymnastics</a:t>
            </a:r>
            <a:br>
              <a:rPr lang="en-US" dirty="0"/>
            </a:br>
            <a:r>
              <a:rPr lang="en-US" dirty="0"/>
              <a:t>can be fully accomplished in the digital domain! </a:t>
            </a:r>
          </a:p>
        </p:txBody>
      </p:sp>
    </p:spTree>
    <p:extLst>
      <p:ext uri="{BB962C8B-B14F-4D97-AF65-F5344CB8AC3E}">
        <p14:creationId xmlns:p14="http://schemas.microsoft.com/office/powerpoint/2010/main" val="27931702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BC382-C0FA-B85B-75CD-07906D009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2A08A-B12A-4E80-8814-AFD07B4CC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467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1C61F-8A3C-1B49-8705-034089759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(1)</a:t>
            </a:r>
          </a:p>
        </p:txBody>
      </p:sp>
      <p:pic>
        <p:nvPicPr>
          <p:cNvPr id="5" name="Picture 4" descr="A picture containing connector, cable&#10;&#10;Description automatically generated">
            <a:extLst>
              <a:ext uri="{FF2B5EF4-FFF2-40B4-BE49-F238E27FC236}">
                <a16:creationId xmlns:a16="http://schemas.microsoft.com/office/drawing/2014/main" id="{F2F6682A-3FE9-1742-B06D-95E6E8ABEA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96"/>
          <a:stretch/>
        </p:blipFill>
        <p:spPr>
          <a:xfrm>
            <a:off x="111307" y="3302495"/>
            <a:ext cx="5220000" cy="29207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32A0A8-C7C3-4B40-8267-354E662A70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85" b="14648"/>
          <a:stretch/>
        </p:blipFill>
        <p:spPr>
          <a:xfrm>
            <a:off x="111307" y="1056968"/>
            <a:ext cx="5220000" cy="2202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4FAC7E-F785-E640-8F6F-B5BDD67D4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43458" y="2484913"/>
            <a:ext cx="4782424" cy="26948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B813E1-EBD2-9F4E-B0EC-D4F1274AD8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2" b="13358"/>
          <a:stretch/>
        </p:blipFill>
        <p:spPr>
          <a:xfrm>
            <a:off x="7277407" y="4694939"/>
            <a:ext cx="1898236" cy="13834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0983D0-77D5-134C-862E-E09445DF5A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213" y="3315821"/>
            <a:ext cx="1737137" cy="12595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B9E479-304E-C049-BC7C-C7B054A173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15954" y="4711830"/>
            <a:ext cx="1832025" cy="7164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ABCD07-9DAB-7244-86DA-D5028FA6EA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970" y="1223320"/>
            <a:ext cx="1932119" cy="16747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8BB471-7EE1-3745-9F2E-A864D6F30D2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797" y="1636770"/>
            <a:ext cx="1716506" cy="15989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DE4BB4-2798-2E45-96FD-9654C5025AE3}"/>
              </a:ext>
            </a:extLst>
          </p:cNvPr>
          <p:cNvSpPr txBox="1"/>
          <p:nvPr/>
        </p:nvSpPr>
        <p:spPr>
          <a:xfrm>
            <a:off x="114478" y="1077405"/>
            <a:ext cx="229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Waveguides (TE10)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2A5133-AA02-3948-B3FD-2E5D7DCE8245}"/>
              </a:ext>
            </a:extLst>
          </p:cNvPr>
          <p:cNvSpPr txBox="1"/>
          <p:nvPr/>
        </p:nvSpPr>
        <p:spPr>
          <a:xfrm>
            <a:off x="2713703" y="5604485"/>
            <a:ext cx="26115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Coaxial cables (TEM)</a:t>
            </a:r>
          </a:p>
          <a:p>
            <a:pPr algn="r"/>
            <a:r>
              <a:rPr lang="en-US" sz="1600" dirty="0"/>
              <a:t>with and w/o connectors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5E99599-FD40-814C-AF51-1F496C818462}"/>
                  </a:ext>
                </a:extLst>
              </p:cNvPr>
              <p:cNvSpPr txBox="1"/>
              <p:nvPr/>
            </p:nvSpPr>
            <p:spPr>
              <a:xfrm>
                <a:off x="677146" y="2772406"/>
                <a:ext cx="16205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b="1" dirty="0"/>
                  <a:t>WR-284:</a:t>
                </a:r>
                <a:br>
                  <a:rPr lang="en-US" sz="1400" b="1" dirty="0"/>
                </a:b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𝟔𝟎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𝟗𝟓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5E99599-FD40-814C-AF51-1F496C8184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146" y="2772406"/>
                <a:ext cx="1620508" cy="523220"/>
              </a:xfrm>
              <a:prstGeom prst="rect">
                <a:avLst/>
              </a:prstGeom>
              <a:blipFill>
                <a:blip r:embed="rId10"/>
                <a:stretch>
                  <a:fillRect t="-2381" r="-1563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3E72A0-B1A5-A040-A44A-47499EE87DA5}"/>
                  </a:ext>
                </a:extLst>
              </p:cNvPr>
              <p:cNvSpPr txBox="1"/>
              <p:nvPr/>
            </p:nvSpPr>
            <p:spPr>
              <a:xfrm>
                <a:off x="2473845" y="2510796"/>
                <a:ext cx="14997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/>
                  <a:t>WR-137:</a:t>
                </a:r>
                <a:br>
                  <a:rPr lang="en-US" sz="1400" b="1" dirty="0"/>
                </a:br>
                <a:r>
                  <a:rPr lang="en-US" sz="1400" b="1" dirty="0"/>
                  <a:t>5.85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𝟖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𝑮𝑯𝒛</m:t>
                    </m:r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3E72A0-B1A5-A040-A44A-47499EE87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845" y="2510796"/>
                <a:ext cx="1499706" cy="523220"/>
              </a:xfrm>
              <a:prstGeom prst="rect">
                <a:avLst/>
              </a:prstGeom>
              <a:blipFill>
                <a:blip r:embed="rId11"/>
                <a:stretch>
                  <a:fillRect l="-840" t="-2326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A47515-92C3-1249-B4A4-05FF0443AD97}"/>
                  </a:ext>
                </a:extLst>
              </p:cNvPr>
              <p:cNvSpPr txBox="1"/>
              <p:nvPr/>
            </p:nvSpPr>
            <p:spPr>
              <a:xfrm>
                <a:off x="3842386" y="2726520"/>
                <a:ext cx="140032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b="1" dirty="0"/>
                  <a:t>WR-90:</a:t>
                </a:r>
                <a:br>
                  <a:rPr lang="en-US" sz="1400" b="1" dirty="0"/>
                </a:br>
                <a:r>
                  <a:rPr lang="en-US" sz="1400" b="1" dirty="0"/>
                  <a:t>8.2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𝑮𝑯𝒛</m:t>
                    </m:r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A47515-92C3-1249-B4A4-05FF0443A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386" y="2726520"/>
                <a:ext cx="1400320" cy="523220"/>
              </a:xfrm>
              <a:prstGeom prst="rect">
                <a:avLst/>
              </a:prstGeom>
              <a:blipFill>
                <a:blip r:embed="rId12"/>
                <a:stretch>
                  <a:fillRect l="-901" t="-2381" r="-1802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D5EBC042-A1BB-6742-806C-D616ED7F75C5}"/>
              </a:ext>
            </a:extLst>
          </p:cNvPr>
          <p:cNvSpPr txBox="1"/>
          <p:nvPr/>
        </p:nvSpPr>
        <p:spPr>
          <a:xfrm>
            <a:off x="1156840" y="5758372"/>
            <a:ext cx="583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SMA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B520CB-9CBF-D24B-AB4B-3DB429007305}"/>
              </a:ext>
            </a:extLst>
          </p:cNvPr>
          <p:cNvSpPr txBox="1"/>
          <p:nvPr/>
        </p:nvSpPr>
        <p:spPr>
          <a:xfrm>
            <a:off x="114477" y="5980870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MCX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89C45C-8F36-A74D-9C2A-B3137728EC26}"/>
              </a:ext>
            </a:extLst>
          </p:cNvPr>
          <p:cNvSpPr txBox="1"/>
          <p:nvPr/>
        </p:nvSpPr>
        <p:spPr>
          <a:xfrm>
            <a:off x="2358736" y="5516429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BNC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DF8F77-AEFE-E54F-9AF8-FD9B4CE4AE49}"/>
              </a:ext>
            </a:extLst>
          </p:cNvPr>
          <p:cNvSpPr txBox="1"/>
          <p:nvPr/>
        </p:nvSpPr>
        <p:spPr>
          <a:xfrm>
            <a:off x="2932932" y="5339965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N-type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703F67-87D6-9245-83EA-18CF328A6300}"/>
              </a:ext>
            </a:extLst>
          </p:cNvPr>
          <p:cNvSpPr txBox="1"/>
          <p:nvPr/>
        </p:nvSpPr>
        <p:spPr>
          <a:xfrm>
            <a:off x="4175750" y="3791719"/>
            <a:ext cx="518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7/8”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77D13C-BC91-5445-BC07-B41CC2B9243A}"/>
              </a:ext>
            </a:extLst>
          </p:cNvPr>
          <p:cNvSpPr txBox="1"/>
          <p:nvPr/>
        </p:nvSpPr>
        <p:spPr>
          <a:xfrm>
            <a:off x="3791688" y="4056239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1/4”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F68C35-35A4-9C42-8AAF-FC71E5A94A2A}"/>
              </a:ext>
            </a:extLst>
          </p:cNvPr>
          <p:cNvSpPr txBox="1"/>
          <p:nvPr/>
        </p:nvSpPr>
        <p:spPr>
          <a:xfrm>
            <a:off x="2695337" y="3991825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1/2”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0DDD67-093D-0F4B-BDCC-E2293F6A4B88}"/>
              </a:ext>
            </a:extLst>
          </p:cNvPr>
          <p:cNvSpPr txBox="1"/>
          <p:nvPr/>
        </p:nvSpPr>
        <p:spPr>
          <a:xfrm>
            <a:off x="1921743" y="3593614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RG58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B04067-1725-D845-A6EF-D67C020384B2}"/>
              </a:ext>
            </a:extLst>
          </p:cNvPr>
          <p:cNvSpPr txBox="1"/>
          <p:nvPr/>
        </p:nvSpPr>
        <p:spPr>
          <a:xfrm>
            <a:off x="1759455" y="4524217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VNA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C38D35-0223-D44D-B976-0B3362F701E0}"/>
              </a:ext>
            </a:extLst>
          </p:cNvPr>
          <p:cNvSpPr txBox="1"/>
          <p:nvPr/>
        </p:nvSpPr>
        <p:spPr>
          <a:xfrm>
            <a:off x="2573756" y="4530081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SiO2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CBC778-BBD6-E447-A36F-8B7899762982}"/>
              </a:ext>
            </a:extLst>
          </p:cNvPr>
          <p:cNvSpPr txBox="1"/>
          <p:nvPr/>
        </p:nvSpPr>
        <p:spPr>
          <a:xfrm>
            <a:off x="761200" y="4666462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semi-rigid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&amp; flex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D2C2E6B-258A-2142-B849-7DADFB71E061}"/>
              </a:ext>
            </a:extLst>
          </p:cNvPr>
          <p:cNvSpPr txBox="1"/>
          <p:nvPr/>
        </p:nvSpPr>
        <p:spPr>
          <a:xfrm>
            <a:off x="7580504" y="2937468"/>
            <a:ext cx="1396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RG-type</a:t>
            </a:r>
            <a:br>
              <a:rPr lang="en-US" sz="1400" b="1" dirty="0"/>
            </a:br>
            <a:r>
              <a:rPr lang="en-US" sz="1400" b="1" dirty="0"/>
              <a:t>coaxial cables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B28E4F7-8E45-D34B-A10C-515783AEA029}"/>
                  </a:ext>
                </a:extLst>
              </p:cNvPr>
              <p:cNvSpPr txBox="1"/>
              <p:nvPr/>
            </p:nvSpPr>
            <p:spPr>
              <a:xfrm>
                <a:off x="5645641" y="1075476"/>
                <a:ext cx="144622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b="1" dirty="0"/>
                  <a:t>Semi-rigid</a:t>
                </a:r>
                <a:br>
                  <a:rPr lang="en-US" sz="1400" b="1" dirty="0"/>
                </a:br>
                <a:r>
                  <a:rPr lang="en-US" sz="1400" b="1" dirty="0"/>
                  <a:t>coaxial cables</a:t>
                </a:r>
              </a:p>
              <a:p>
                <a:pPr algn="r"/>
                <a:r>
                  <a:rPr lang="en-US" sz="1400" b="1" dirty="0"/>
                  <a:t>0.141”, SMA,</a:t>
                </a:r>
                <a:br>
                  <a:rPr lang="en-US" sz="1400" b="1" dirty="0"/>
                </a:b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𝑫𝑪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𝟏𝟖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B28E4F7-8E45-D34B-A10C-515783AEA0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641" y="1075476"/>
                <a:ext cx="1446229" cy="954107"/>
              </a:xfrm>
              <a:prstGeom prst="rect">
                <a:avLst/>
              </a:prstGeom>
              <a:blipFill>
                <a:blip r:embed="rId13"/>
                <a:stretch>
                  <a:fillRect r="-870"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CF126755-E516-6D47-BF83-A415F75B3A37}"/>
              </a:ext>
            </a:extLst>
          </p:cNvPr>
          <p:cNvSpPr txBox="1"/>
          <p:nvPr/>
        </p:nvSpPr>
        <p:spPr>
          <a:xfrm>
            <a:off x="5468152" y="5242206"/>
            <a:ext cx="15600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/>
              <a:t>corrugated</a:t>
            </a:r>
            <a:br>
              <a:rPr lang="en-US" sz="1400" b="1" dirty="0"/>
            </a:br>
            <a:r>
              <a:rPr lang="en-US" sz="1400" b="1" dirty="0"/>
              <a:t>coaxial cables,</a:t>
            </a:r>
            <a:br>
              <a:rPr lang="en-US" sz="1400" b="1" dirty="0"/>
            </a:br>
            <a:r>
              <a:rPr lang="en-US" sz="1400" b="1" dirty="0"/>
              <a:t>foamed PE &amp; air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C8CFD8-A304-274B-B986-B3681719F7DC}"/>
              </a:ext>
            </a:extLst>
          </p:cNvPr>
          <p:cNvSpPr txBox="1"/>
          <p:nvPr/>
        </p:nvSpPr>
        <p:spPr>
          <a:xfrm>
            <a:off x="7305076" y="3994041"/>
            <a:ext cx="20217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Low-loss, high-power</a:t>
            </a:r>
            <a:br>
              <a:rPr lang="en-US" sz="1400" b="1" dirty="0"/>
            </a:br>
            <a:r>
              <a:rPr lang="en-US" sz="1400" b="1" dirty="0"/>
              <a:t>air coaxial</a:t>
            </a:r>
            <a:br>
              <a:rPr lang="en-US" sz="1400" b="1" dirty="0"/>
            </a:br>
            <a:r>
              <a:rPr lang="en-US" sz="1400" b="1" dirty="0"/>
              <a:t>transmission-line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B09446-6D7D-8348-B68F-A5C3397FA551}"/>
              </a:ext>
            </a:extLst>
          </p:cNvPr>
          <p:cNvSpPr txBox="1"/>
          <p:nvPr/>
        </p:nvSpPr>
        <p:spPr>
          <a:xfrm>
            <a:off x="9532257" y="1108182"/>
            <a:ext cx="2404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PCB microstrip-line (TEM)</a:t>
            </a:r>
          </a:p>
        </p:txBody>
      </p:sp>
    </p:spTree>
    <p:extLst>
      <p:ext uri="{BB962C8B-B14F-4D97-AF65-F5344CB8AC3E}">
        <p14:creationId xmlns:p14="http://schemas.microsoft.com/office/powerpoint/2010/main" val="1457397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2F1E4-7B4C-F841-BB60-E8676DA08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with arbitrary load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2DCBEE-F12D-E547-A12F-732B8CFF34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1630" y="1047893"/>
                <a:ext cx="8099118" cy="5146268"/>
              </a:xfrm>
            </p:spPr>
            <p:txBody>
              <a:bodyPr/>
              <a:lstStyle/>
              <a:p>
                <a:r>
                  <a:rPr lang="en-US" dirty="0"/>
                  <a:t>Transmission-line terminated with an arbitrary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Lossless transmission-line: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endParaRPr lang="en-US" dirty="0"/>
              </a:p>
              <a:p>
                <a:pPr lvl="2"/>
                <a:endParaRPr lang="en-US" dirty="0"/>
              </a:p>
              <a:p>
                <a:pPr marL="1314450" lvl="3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2DCBEE-F12D-E547-A12F-732B8CFF34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1630" y="1047893"/>
                <a:ext cx="8099118" cy="5146268"/>
              </a:xfrm>
              <a:blipFill>
                <a:blip r:embed="rId2"/>
                <a:stretch>
                  <a:fillRect l="-1097" t="-1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65AF3F0-4834-AF4B-8D79-4D826DE16A2F}"/>
                  </a:ext>
                </a:extLst>
              </p:cNvPr>
              <p:cNvSpPr txBox="1"/>
              <p:nvPr/>
            </p:nvSpPr>
            <p:spPr>
              <a:xfrm>
                <a:off x="757705" y="2292292"/>
                <a:ext cx="5939878" cy="7184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cosh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sinh</m:t>
                                      </m:r>
                                    </m:fName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cosh</m:t>
                                  </m:r>
                                </m:fName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sinh</m:t>
                                      </m:r>
                                    </m:fName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65AF3F0-4834-AF4B-8D79-4D826DE16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2292292"/>
                <a:ext cx="5939878" cy="7184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F0668E-8CFE-2249-B108-D641F6733C55}"/>
                  </a:ext>
                </a:extLst>
              </p:cNvPr>
              <p:cNvSpPr txBox="1"/>
              <p:nvPr/>
            </p:nvSpPr>
            <p:spPr>
              <a:xfrm>
                <a:off x="757705" y="1517140"/>
                <a:ext cx="5563254" cy="5672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sSup>
                        <m:sSup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F0668E-8CFE-2249-B108-D641F6733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1517140"/>
                <a:ext cx="5563254" cy="567271"/>
              </a:xfrm>
              <a:prstGeom prst="rect">
                <a:avLst/>
              </a:prstGeom>
              <a:blipFill>
                <a:blip r:embed="rId4"/>
                <a:stretch>
                  <a:fillRect t="-4348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ECC2015C-13FE-4446-A4E8-6A65A9CC1322}"/>
              </a:ext>
            </a:extLst>
          </p:cNvPr>
          <p:cNvGrpSpPr/>
          <p:nvPr/>
        </p:nvGrpSpPr>
        <p:grpSpPr>
          <a:xfrm>
            <a:off x="7678972" y="1800776"/>
            <a:ext cx="3453745" cy="1209964"/>
            <a:chOff x="7980550" y="1431940"/>
            <a:chExt cx="3453745" cy="120996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E7E6573-603B-2C4D-92D2-AFDED041A34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34052" y="1716344"/>
              <a:ext cx="36054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CA26026-C6F5-764C-98C4-C6FAC8A00C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734052" y="2488551"/>
              <a:ext cx="360542" cy="39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1B857FF-3E7A-8E4D-9267-F1DEA147137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734052" y="1716344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17A014D-EEB3-524D-B48C-B6A338C792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734052" y="2294035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E0A9287-4A92-D046-B995-E87964CFC4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54193" y="1899830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59DB50D-64F8-1C4F-B3CA-22B006A810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54193" y="2294035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48DDC24-3DF4-3148-9249-4381015C7E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52633" y="189983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6E9F1B6-DA4E-8B4E-A866-E1FD25E13A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52633" y="229218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87C6AB38-0C66-3146-8B14-EA50D63FA27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380538" y="1906740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87C6AB38-0C66-3146-8B14-EA50D63FA2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80538" y="1906740"/>
                  <a:ext cx="565110" cy="333554"/>
                </a:xfrm>
                <a:prstGeom prst="rect">
                  <a:avLst/>
                </a:prstGeom>
                <a:blipFill>
                  <a:blip r:embed="rId5"/>
                  <a:stretch>
                    <a:fillRect r="-4348" b="-370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5D9F31A-2654-6D4F-B1F6-B029247490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41118" y="1431940"/>
              <a:ext cx="0" cy="118440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B61D5625-5788-A842-9DDE-512DA81FBD5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70794" y="1927215"/>
                  <a:ext cx="263501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B61D5625-5788-A842-9DDE-512DA81FBD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170794" y="1927215"/>
                  <a:ext cx="263501" cy="333554"/>
                </a:xfrm>
                <a:prstGeom prst="rect">
                  <a:avLst/>
                </a:prstGeom>
                <a:blipFill>
                  <a:blip r:embed="rId6"/>
                  <a:stretch>
                    <a:fillRect r="-909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Box 26">
                  <a:extLst>
                    <a:ext uri="{FF2B5EF4-FFF2-40B4-BE49-F238E27FC236}">
                      <a16:creationId xmlns:a16="http://schemas.microsoft.com/office/drawing/2014/main" id="{3ED4EA07-C386-5D40-944A-E15AABA4E6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80550" y="1938961"/>
                  <a:ext cx="804518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8" name="Text Box 26">
                  <a:extLst>
                    <a:ext uri="{FF2B5EF4-FFF2-40B4-BE49-F238E27FC236}">
                      <a16:creationId xmlns:a16="http://schemas.microsoft.com/office/drawing/2014/main" id="{3ED4EA07-C386-5D40-944A-E15AABA4E6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80550" y="1938961"/>
                  <a:ext cx="804518" cy="33355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B93FFC55-FB2C-644A-820E-B8D10E32F36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43645" y="2308350"/>
                  <a:ext cx="307233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B93FFC55-FB2C-644A-820E-B8D10E32F3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43645" y="2308350"/>
                  <a:ext cx="307233" cy="333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BCCF637-F923-3346-BBD2-F27623A6E732}"/>
                </a:ext>
              </a:extLst>
            </p:cNvPr>
            <p:cNvCxnSpPr>
              <a:stCxn id="19" idx="1"/>
            </p:cNvCxnSpPr>
            <p:nvPr/>
          </p:nvCxnSpPr>
          <p:spPr bwMode="auto">
            <a:xfrm flipH="1">
              <a:off x="8751073" y="2475127"/>
              <a:ext cx="79257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F36066E-F655-2D48-94B1-00E7BAA4B5A8}"/>
                </a:ext>
              </a:extLst>
            </p:cNvPr>
            <p:cNvCxnSpPr>
              <a:stCxn id="19" idx="3"/>
            </p:cNvCxnSpPr>
            <p:nvPr/>
          </p:nvCxnSpPr>
          <p:spPr bwMode="auto">
            <a:xfrm flipV="1">
              <a:off x="9850878" y="2473052"/>
              <a:ext cx="690240" cy="207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F19026-D945-5D44-8A77-5182D2A4B10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746096" y="1431940"/>
              <a:ext cx="0" cy="118440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25365D8-9F8E-7942-BB9D-C454F5E21199}"/>
                </a:ext>
              </a:extLst>
            </p:cNvPr>
            <p:cNvSpPr/>
            <p:nvPr/>
          </p:nvSpPr>
          <p:spPr bwMode="auto">
            <a:xfrm rot="5400000">
              <a:off x="10851159" y="2015942"/>
              <a:ext cx="466170" cy="180000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Line 15">
              <a:extLst>
                <a:ext uri="{FF2B5EF4-FFF2-40B4-BE49-F238E27FC236}">
                  <a16:creationId xmlns:a16="http://schemas.microsoft.com/office/drawing/2014/main" id="{5E7A0482-3CD9-0B45-A271-762B98FFD2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84244" y="1722944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27" name="Line 15">
              <a:extLst>
                <a:ext uri="{FF2B5EF4-FFF2-40B4-BE49-F238E27FC236}">
                  <a16:creationId xmlns:a16="http://schemas.microsoft.com/office/drawing/2014/main" id="{F2DEB4E4-51D9-7346-95D0-CBC5A22AF0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83092" y="2344943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 Box 26">
                  <a:extLst>
                    <a:ext uri="{FF2B5EF4-FFF2-40B4-BE49-F238E27FC236}">
                      <a16:creationId xmlns:a16="http://schemas.microsoft.com/office/drawing/2014/main" id="{758F7CDF-DC60-9E45-9CAA-7E4ECFC201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891379" y="1432192"/>
                  <a:ext cx="67856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Text Box 26">
                  <a:extLst>
                    <a:ext uri="{FF2B5EF4-FFF2-40B4-BE49-F238E27FC236}">
                      <a16:creationId xmlns:a16="http://schemas.microsoft.com/office/drawing/2014/main" id="{758F7CDF-DC60-9E45-9CAA-7E4ECFC201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91379" y="1432192"/>
                  <a:ext cx="678560" cy="333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 Box 26">
                  <a:extLst>
                    <a:ext uri="{FF2B5EF4-FFF2-40B4-BE49-F238E27FC236}">
                      <a16:creationId xmlns:a16="http://schemas.microsoft.com/office/drawing/2014/main" id="{0BBCC45C-8535-604F-AF11-FB01B0BD5FE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052388" y="1439165"/>
                  <a:ext cx="716772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𝚪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45" name="Text Box 26">
                  <a:extLst>
                    <a:ext uri="{FF2B5EF4-FFF2-40B4-BE49-F238E27FC236}">
                      <a16:creationId xmlns:a16="http://schemas.microsoft.com/office/drawing/2014/main" id="{0BBCC45C-8535-604F-AF11-FB01B0BD5F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52388" y="1439165"/>
                  <a:ext cx="716772" cy="33355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C31614F-4227-8F44-8E5E-7BFEE9BD1AA0}"/>
                  </a:ext>
                </a:extLst>
              </p:cNvPr>
              <p:cNvSpPr txBox="1"/>
              <p:nvPr/>
            </p:nvSpPr>
            <p:spPr>
              <a:xfrm>
                <a:off x="757705" y="3720736"/>
                <a:ext cx="10056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C31614F-4227-8F44-8E5E-7BFEE9BD1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3720736"/>
                <a:ext cx="1005660" cy="276999"/>
              </a:xfrm>
              <a:prstGeom prst="rect">
                <a:avLst/>
              </a:prstGeom>
              <a:blipFill>
                <a:blip r:embed="rId11"/>
                <a:stretch>
                  <a:fillRect l="-2500" r="-3750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EC75333-2629-F045-B3DA-3A17B37BBF74}"/>
                  </a:ext>
                </a:extLst>
              </p:cNvPr>
              <p:cNvSpPr txBox="1"/>
              <p:nvPr/>
            </p:nvSpPr>
            <p:spPr>
              <a:xfrm>
                <a:off x="757705" y="4120290"/>
                <a:ext cx="3973377" cy="7199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  <m:func>
                                <m:func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𝐜𝐨𝐬</m:t>
                                  </m:r>
                                </m:fName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</m:t>
                                  </m:r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𝒁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𝐬𝐢𝐧</m:t>
                                      </m:r>
                                    </m:fName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num>
                            <m:den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𝒄𝒐𝒔</m:t>
                                  </m:r>
                                </m:fName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𝒋𝒁</m:t>
                                  </m:r>
                                  <m:func>
                                    <m:func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𝒔𝒊𝒏</m:t>
                                      </m:r>
                                    </m:fName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den>
                          </m:f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𝜴</m:t>
                          </m:r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EC75333-2629-F045-B3DA-3A17B37BB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4120290"/>
                <a:ext cx="3973377" cy="7199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1F158452-8521-B746-8750-B80030155193}"/>
              </a:ext>
            </a:extLst>
          </p:cNvPr>
          <p:cNvSpPr txBox="1">
            <a:spLocks/>
          </p:cNvSpPr>
          <p:nvPr/>
        </p:nvSpPr>
        <p:spPr bwMode="auto">
          <a:xfrm>
            <a:off x="4636614" y="3573900"/>
            <a:ext cx="6320131" cy="25029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 dirty="0"/>
              <a:t>Popular applications</a:t>
            </a:r>
          </a:p>
          <a:p>
            <a:pPr lvl="2"/>
            <a:r>
              <a:rPr lang="en-US" dirty="0"/>
              <a:t>Quarter-wave line:</a:t>
            </a:r>
          </a:p>
          <a:p>
            <a:pPr lvl="2"/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/>
              <a:t>Terminated (matched) line: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Open line:</a:t>
            </a:r>
          </a:p>
          <a:p>
            <a:pPr lvl="2"/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/>
              <a:t>Shorted line: </a:t>
            </a:r>
          </a:p>
          <a:p>
            <a:pPr lvl="2"/>
            <a:endParaRPr lang="en-US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C67D63E-5DAF-624A-93E7-5ECB5D91A89D}"/>
                  </a:ext>
                </a:extLst>
              </p:cNvPr>
              <p:cNvSpPr txBox="1"/>
              <p:nvPr/>
            </p:nvSpPr>
            <p:spPr>
              <a:xfrm>
                <a:off x="7735041" y="3781909"/>
                <a:ext cx="2655022" cy="524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C67D63E-5DAF-624A-93E7-5ECB5D91A8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041" y="3781909"/>
                <a:ext cx="2655022" cy="524182"/>
              </a:xfrm>
              <a:prstGeom prst="rect">
                <a:avLst/>
              </a:prstGeom>
              <a:blipFill>
                <a:blip r:embed="rId13"/>
                <a:stretch>
                  <a:fillRect l="-1914" t="-2381" r="-957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A3E2CEB-D735-4648-AAA4-A51E3114A048}"/>
                  </a:ext>
                </a:extLst>
              </p:cNvPr>
              <p:cNvSpPr txBox="1"/>
              <p:nvPr/>
            </p:nvSpPr>
            <p:spPr>
              <a:xfrm>
                <a:off x="8691959" y="4580259"/>
                <a:ext cx="1111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A3E2CEB-D735-4648-AAA4-A51E3114A0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1959" y="4580259"/>
                <a:ext cx="1111330" cy="276999"/>
              </a:xfrm>
              <a:prstGeom prst="rect">
                <a:avLst/>
              </a:prstGeom>
              <a:blipFill>
                <a:blip r:embed="rId14"/>
                <a:stretch>
                  <a:fillRect l="-3409" r="-3409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3073289-E498-C043-8E0A-68783C2EFA49}"/>
                  </a:ext>
                </a:extLst>
              </p:cNvPr>
              <p:cNvSpPr txBox="1"/>
              <p:nvPr/>
            </p:nvSpPr>
            <p:spPr>
              <a:xfrm>
                <a:off x="7148241" y="5224380"/>
                <a:ext cx="10908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  ⇒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3073289-E498-C043-8E0A-68783C2EF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241" y="5224380"/>
                <a:ext cx="1090875" cy="276999"/>
              </a:xfrm>
              <a:prstGeom prst="rect">
                <a:avLst/>
              </a:prstGeom>
              <a:blipFill>
                <a:blip r:embed="rId15"/>
                <a:stretch>
                  <a:fillRect l="-4469" r="-2793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7937299-2B48-2245-9169-B005B61D405F}"/>
                  </a:ext>
                </a:extLst>
              </p:cNvPr>
              <p:cNvSpPr txBox="1"/>
              <p:nvPr/>
            </p:nvSpPr>
            <p:spPr>
              <a:xfrm>
                <a:off x="7232074" y="5882919"/>
                <a:ext cx="10027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  ⇒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7937299-2B48-2245-9169-B005B61D4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2074" y="5882919"/>
                <a:ext cx="1002710" cy="276999"/>
              </a:xfrm>
              <a:prstGeom prst="rect">
                <a:avLst/>
              </a:prstGeom>
              <a:blipFill>
                <a:blip r:embed="rId16"/>
                <a:stretch>
                  <a:fillRect l="-4242" r="-3030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FB6DA80-64F0-9649-A383-9543A51F0023}"/>
                  </a:ext>
                </a:extLst>
              </p:cNvPr>
              <p:cNvSpPr txBox="1"/>
              <p:nvPr/>
            </p:nvSpPr>
            <p:spPr>
              <a:xfrm>
                <a:off x="10432474" y="3720736"/>
                <a:ext cx="1074379" cy="70376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FB6DA80-64F0-9649-A383-9543A51F0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2474" y="3720736"/>
                <a:ext cx="1074379" cy="70376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31696A7-A783-724C-B457-6C67F9B64818}"/>
                  </a:ext>
                </a:extLst>
              </p:cNvPr>
              <p:cNvSpPr txBox="1"/>
              <p:nvPr/>
            </p:nvSpPr>
            <p:spPr>
              <a:xfrm>
                <a:off x="9875912" y="4512925"/>
                <a:ext cx="1058027" cy="42240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31696A7-A783-724C-B457-6C67F9B64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5912" y="4512925"/>
                <a:ext cx="1058027" cy="42240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074FDB4-6131-C34B-95D1-F02FAE74553C}"/>
                  </a:ext>
                </a:extLst>
              </p:cNvPr>
              <p:cNvSpPr txBox="1"/>
              <p:nvPr/>
            </p:nvSpPr>
            <p:spPr>
              <a:xfrm>
                <a:off x="8310258" y="5161570"/>
                <a:ext cx="1956479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99000"/>
                  </a:schemeClr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cot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074FDB4-6131-C34B-95D1-F02FAE745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258" y="5161570"/>
                <a:ext cx="1956479" cy="422405"/>
              </a:xfrm>
              <a:prstGeom prst="rect">
                <a:avLst/>
              </a:prstGeom>
              <a:blipFill>
                <a:blip r:embed="rId19"/>
                <a:stretch>
                  <a:fillRect b="-8571"/>
                </a:stretch>
              </a:blipFill>
              <a:ln>
                <a:solidFill>
                  <a:schemeClr val="tx1">
                    <a:alpha val="99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A1B9128-405D-F249-812A-6FF5E80A01EB}"/>
                  </a:ext>
                </a:extLst>
              </p:cNvPr>
              <p:cNvSpPr txBox="1"/>
              <p:nvPr/>
            </p:nvSpPr>
            <p:spPr>
              <a:xfrm>
                <a:off x="8310258" y="5810215"/>
                <a:ext cx="1800988" cy="42240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A1B9128-405D-F249-812A-6FF5E80A0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258" y="5810215"/>
                <a:ext cx="1800988" cy="422405"/>
              </a:xfrm>
              <a:prstGeom prst="rect">
                <a:avLst/>
              </a:prstGeom>
              <a:blipFill>
                <a:blip r:embed="rId20"/>
                <a:stretch>
                  <a:fillRect b="-5556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68EC16C-CC7A-7068-E389-14CA2457E065}"/>
              </a:ext>
            </a:extLst>
          </p:cNvPr>
          <p:cNvSpPr/>
          <p:nvPr/>
        </p:nvSpPr>
        <p:spPr bwMode="auto">
          <a:xfrm>
            <a:off x="2967343" y="6048143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856-859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02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  <p:bldP spid="49" grpId="0"/>
      <p:bldP spid="50" grpId="0"/>
      <p:bldP spid="55" grpId="0"/>
      <p:bldP spid="56" grpId="0"/>
      <p:bldP spid="57" grpId="0" animBg="1"/>
      <p:bldP spid="58" grpId="0" animBg="1"/>
      <p:bldP spid="59" grpId="0" animBg="1"/>
      <p:bldP spid="60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83CB7-842E-0549-A2F8-13659D485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25F85C-76D7-8D4D-8BA4-660A106877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96111" y="1086296"/>
                <a:ext cx="10599780" cy="5107865"/>
              </a:xfrm>
            </p:spPr>
            <p:txBody>
              <a:bodyPr/>
              <a:lstStyle/>
              <a:p>
                <a:r>
                  <a:rPr lang="en-US" dirty="0"/>
                  <a:t>Transmission-lines transport RF energy (waves) between components </a:t>
                </a:r>
                <a:br>
                  <a:rPr lang="en-US" dirty="0"/>
                </a:br>
                <a:r>
                  <a:rPr lang="en-US" dirty="0"/>
                  <a:t>and sub-systems and exist in a large variety. Most popular are</a:t>
                </a:r>
              </a:p>
              <a:p>
                <a:pPr lvl="1"/>
                <a:r>
                  <a:rPr lang="en-US" dirty="0"/>
                  <a:t>Coaxial cables, always in TEM operation below the TE11 cut-off frequency</a:t>
                </a:r>
              </a:p>
              <a:p>
                <a:pPr lvl="2"/>
                <a:r>
                  <a:rPr lang="en-US" dirty="0"/>
                  <a:t>Popular connectors are BNC (</a:t>
                </a:r>
                <a:r>
                  <a:rPr lang="en-US" i="1" dirty="0"/>
                  <a:t>Bayonet Neill–</a:t>
                </a:r>
                <a:r>
                  <a:rPr lang="en-US" i="1" dirty="0" err="1"/>
                  <a:t>Concelman</a:t>
                </a:r>
                <a:r>
                  <a:rPr lang="en-US" dirty="0"/>
                  <a:t>), N-type and SMA (Sub-Miniature version A)</a:t>
                </a:r>
              </a:p>
              <a:p>
                <a:pPr lvl="2"/>
                <a:r>
                  <a:rPr lang="en-US" dirty="0"/>
                  <a:t>There exist a large variety of coaxial cables and connectors for HOM-free operation up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110 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𝐺𝐻𝑧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PCB (printed circuit board)-based planar quasi-TEM transmission-lines</a:t>
                </a:r>
              </a:p>
              <a:p>
                <a:pPr lvl="2"/>
                <a:r>
                  <a:rPr lang="en-US" dirty="0"/>
                  <a:t>Popular are microstrip, </a:t>
                </a:r>
                <a:r>
                  <a:rPr lang="en-US" dirty="0" err="1"/>
                  <a:t>stripline</a:t>
                </a:r>
                <a:r>
                  <a:rPr lang="en-US" dirty="0"/>
                  <a:t> and coplanar-waveguide structures</a:t>
                </a:r>
              </a:p>
              <a:p>
                <a:pPr lvl="1"/>
                <a:r>
                  <a:rPr lang="en-US" dirty="0"/>
                  <a:t>Rectangular waveguides, usually in TE10-mode operation</a:t>
                </a:r>
              </a:p>
              <a:p>
                <a:pPr lvl="2"/>
                <a:r>
                  <a:rPr lang="en-US" dirty="0"/>
                  <a:t>For low-loss (high-power), high-frequency RF signal transmission</a:t>
                </a:r>
              </a:p>
              <a:p>
                <a:pPr lvl="2"/>
                <a:r>
                  <a:rPr lang="en-US" dirty="0"/>
                  <a:t>Clumsy and expensive, however, for some applications the only solution</a:t>
                </a:r>
              </a:p>
              <a:p>
                <a:r>
                  <a:rPr lang="en-US" dirty="0"/>
                  <a:t>TEM transmission-lines (coaxial cables, PCB planar lines) operate </a:t>
                </a:r>
                <a:br>
                  <a:rPr lang="en-US" dirty="0"/>
                </a:br>
                <a:r>
                  <a:rPr lang="en-US" dirty="0"/>
                  <a:t>from DC (direct current: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𝑯𝒛</m:t>
                    </m:r>
                  </m:oMath>
                </a14:m>
                <a:r>
                  <a:rPr lang="en-US" dirty="0"/>
                  <a:t>) to a frequency given by the 1</a:t>
                </a:r>
                <a:r>
                  <a:rPr lang="en-US" baseline="30000" dirty="0"/>
                  <a:t>st</a:t>
                </a:r>
                <a:r>
                  <a:rPr lang="en-US" dirty="0"/>
                  <a:t> higher-order mode</a:t>
                </a:r>
              </a:p>
              <a:p>
                <a:pPr lvl="1"/>
                <a:r>
                  <a:rPr lang="en-US" dirty="0"/>
                  <a:t>Various frequency depended losses contribute, </a:t>
                </a:r>
                <a:br>
                  <a:rPr lang="en-US" dirty="0"/>
                </a:br>
                <a:r>
                  <a:rPr lang="en-US" dirty="0"/>
                  <a:t>therefore, high insertion losses at high frequencies</a:t>
                </a:r>
              </a:p>
              <a:p>
                <a:r>
                  <a:rPr lang="en-US" dirty="0"/>
                  <a:t>Rectangular waveguides do not operate at DC or low frequencies!</a:t>
                </a:r>
              </a:p>
              <a:p>
                <a:pPr lvl="1"/>
                <a:r>
                  <a:rPr lang="en-US" dirty="0"/>
                  <a:t>Instead utilize the TE10 mode for the signal transmission 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25F85C-76D7-8D4D-8BA4-660A106877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6111" y="1086296"/>
                <a:ext cx="10599780" cy="5107865"/>
              </a:xfrm>
              <a:blipFill>
                <a:blip r:embed="rId2"/>
                <a:stretch>
                  <a:fillRect l="-837" t="-1985" b="-2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569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322A2-ADDE-FE4E-A421-61FDC05FD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Refresher: Some TL Equations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547A36-9E61-2749-8EC4-D4B15D614E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1603" y="1086296"/>
                <a:ext cx="5523753" cy="5107865"/>
              </a:xfrm>
            </p:spPr>
            <p:txBody>
              <a:bodyPr/>
              <a:lstStyle/>
              <a:p>
                <a:r>
                  <a:rPr lang="en-US" dirty="0"/>
                  <a:t>Characteristic impedance</a:t>
                </a:r>
              </a:p>
              <a:p>
                <a:pPr lvl="1"/>
                <a:r>
                  <a:rPr lang="en-US" dirty="0"/>
                  <a:t>for a TEM transmission-line</a:t>
                </a:r>
              </a:p>
              <a:p>
                <a:pPr lvl="2"/>
                <a:r>
                  <a:rPr lang="en-US" dirty="0"/>
                  <a:t>with losses</a:t>
                </a:r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pPr marL="914400" lvl="2" indent="0">
                  <a:buNone/>
                </a:pPr>
                <a:endParaRPr lang="en-US" dirty="0"/>
              </a:p>
              <a:p>
                <a:pPr lvl="2"/>
                <a:endParaRPr lang="en-US" dirty="0"/>
              </a:p>
              <a:p>
                <a:pPr lvl="2"/>
                <a:r>
                  <a:rPr lang="en-US" dirty="0"/>
                  <a:t>lossless, non-magnetic media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)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547A36-9E61-2749-8EC4-D4B15D614E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1603" y="1086296"/>
                <a:ext cx="5523753" cy="5107865"/>
              </a:xfrm>
              <a:blipFill>
                <a:blip r:embed="rId2"/>
                <a:stretch>
                  <a:fillRect l="-160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F1F41A-7750-F743-A9BA-6E951634285B}"/>
                  </a:ext>
                </a:extLst>
              </p:cNvPr>
              <p:cNvSpPr txBox="1"/>
              <p:nvPr/>
            </p:nvSpPr>
            <p:spPr>
              <a:xfrm>
                <a:off x="1162601" y="2139574"/>
                <a:ext cx="2346137" cy="9637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F1F41A-7750-F743-A9BA-6E9516342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601" y="2139574"/>
                <a:ext cx="2346137" cy="9637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31BFFD-B0CE-0941-A807-EDBF09D57FE4}"/>
                  </a:ext>
                </a:extLst>
              </p:cNvPr>
              <p:cNvSpPr txBox="1"/>
              <p:nvPr/>
            </p:nvSpPr>
            <p:spPr>
              <a:xfrm>
                <a:off x="1162601" y="4491364"/>
                <a:ext cx="1649151" cy="96377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𝑳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31BFFD-B0CE-0941-A807-EDBF09D57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601" y="4491364"/>
                <a:ext cx="1649151" cy="9637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F18CA2-4818-8445-A174-F4C301F8D51B}"/>
                  </a:ext>
                </a:extLst>
              </p:cNvPr>
              <p:cNvSpPr txBox="1"/>
              <p:nvPr/>
            </p:nvSpPr>
            <p:spPr>
              <a:xfrm>
                <a:off x="3108440" y="3877019"/>
                <a:ext cx="3437333" cy="75974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F18CA2-4818-8445-A174-F4C301F8D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440" y="3877019"/>
                <a:ext cx="3437333" cy="7597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6379B2-28F5-7A4B-8FED-63B5314ADA56}"/>
                  </a:ext>
                </a:extLst>
              </p:cNvPr>
              <p:cNvSpPr txBox="1"/>
              <p:nvPr/>
            </p:nvSpPr>
            <p:spPr>
              <a:xfrm>
                <a:off x="3102674" y="5302915"/>
                <a:ext cx="3384433" cy="73531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6379B2-28F5-7A4B-8FED-63B5314ADA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74" y="5302915"/>
                <a:ext cx="3384433" cy="73531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6C7844A-CB93-3749-A2FA-D399A925E530}"/>
              </a:ext>
            </a:extLst>
          </p:cNvPr>
          <p:cNvSpPr txBox="1">
            <a:spLocks/>
          </p:cNvSpPr>
          <p:nvPr/>
        </p:nvSpPr>
        <p:spPr bwMode="auto">
          <a:xfrm>
            <a:off x="6640406" y="982190"/>
            <a:ext cx="5216343" cy="521197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Propagation constant</a:t>
            </a:r>
          </a:p>
          <a:p>
            <a:pPr lvl="1"/>
            <a:r>
              <a:rPr lang="en-US" kern="0" dirty="0"/>
              <a:t>for a TEM transmission-line</a:t>
            </a:r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r>
              <a:rPr lang="en-US" kern="0" dirty="0"/>
              <a:t>attenuation constant</a:t>
            </a:r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marL="914400" lvl="2" indent="0">
              <a:buNone/>
            </a:pPr>
            <a:endParaRPr lang="en-US" kern="0" dirty="0"/>
          </a:p>
          <a:p>
            <a:pPr lvl="2">
              <a:lnSpc>
                <a:spcPct val="150000"/>
              </a:lnSpc>
            </a:pPr>
            <a:r>
              <a:rPr lang="en-US" kern="0" dirty="0"/>
              <a:t>phase constant (wave number)</a:t>
            </a:r>
          </a:p>
          <a:p>
            <a:endParaRPr lang="en-US" kern="0" dirty="0"/>
          </a:p>
          <a:p>
            <a:endParaRPr lang="en-US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07605-5BE6-3749-82E7-BEC594345A31}"/>
                  </a:ext>
                </a:extLst>
              </p:cNvPr>
              <p:cNvSpPr txBox="1"/>
              <p:nvPr/>
            </p:nvSpPr>
            <p:spPr>
              <a:xfrm>
                <a:off x="7480103" y="2291437"/>
                <a:ext cx="3116604" cy="4808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07605-5BE6-3749-82E7-BEC594345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103" y="2291437"/>
                <a:ext cx="3116604" cy="4808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F1ABBF-6093-274C-A213-18AC47F2B581}"/>
                  </a:ext>
                </a:extLst>
              </p:cNvPr>
              <p:cNvSpPr txBox="1"/>
              <p:nvPr/>
            </p:nvSpPr>
            <p:spPr>
              <a:xfrm>
                <a:off x="7688072" y="3123713"/>
                <a:ext cx="2941813" cy="9835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ra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𝑁𝑝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F1ABBF-6093-274C-A213-18AC47F2B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072" y="3123713"/>
                <a:ext cx="2941813" cy="9835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CACC78-732C-6243-8607-8E513336D9C8}"/>
                  </a:ext>
                </a:extLst>
              </p:cNvPr>
              <p:cNvSpPr txBox="1"/>
              <p:nvPr/>
            </p:nvSpPr>
            <p:spPr>
              <a:xfrm>
                <a:off x="7688072" y="4399320"/>
                <a:ext cx="3004651" cy="9835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ra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CACC78-732C-6243-8607-8E513336D9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072" y="4399320"/>
                <a:ext cx="3004651" cy="9835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0279009-8BC0-E54E-B9F1-6D2419D72025}"/>
                  </a:ext>
                </a:extLst>
              </p:cNvPr>
              <p:cNvSpPr txBox="1"/>
              <p:nvPr/>
            </p:nvSpPr>
            <p:spPr>
              <a:xfrm>
                <a:off x="7486089" y="1704094"/>
                <a:ext cx="3006509" cy="4808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0279009-8BC0-E54E-B9F1-6D2419D720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6089" y="1704094"/>
                <a:ext cx="3006509" cy="48081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049FF45E-ABA4-DD43-B83E-42DC5A267778}"/>
              </a:ext>
            </a:extLst>
          </p:cNvPr>
          <p:cNvSpPr txBox="1"/>
          <p:nvPr/>
        </p:nvSpPr>
        <p:spPr>
          <a:xfrm>
            <a:off x="3016354" y="4679887"/>
            <a:ext cx="3507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 characteristic impedance can be</a:t>
            </a:r>
            <a:br>
              <a:rPr lang="en-US" sz="1400" dirty="0"/>
            </a:br>
            <a:r>
              <a:rPr lang="en-US" sz="1400" dirty="0"/>
              <a:t>calculated from 2D electrostatic equations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2A7E12-86D9-7743-BD28-8C142912E5A0}"/>
              </a:ext>
            </a:extLst>
          </p:cNvPr>
          <p:cNvGrpSpPr/>
          <p:nvPr/>
        </p:nvGrpSpPr>
        <p:grpSpPr>
          <a:xfrm>
            <a:off x="4400817" y="1236562"/>
            <a:ext cx="2285537" cy="2147612"/>
            <a:chOff x="4400817" y="1236562"/>
            <a:chExt cx="2285537" cy="214761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238CAEB-E273-B546-8757-64F22F9902BE}"/>
                </a:ext>
              </a:extLst>
            </p:cNvPr>
            <p:cNvGrpSpPr/>
            <p:nvPr/>
          </p:nvGrpSpPr>
          <p:grpSpPr>
            <a:xfrm>
              <a:off x="4400817" y="1817452"/>
              <a:ext cx="2285537" cy="1566722"/>
              <a:chOff x="4677529" y="1846518"/>
              <a:chExt cx="2285537" cy="1566722"/>
            </a:xfrm>
          </p:grpSpPr>
          <p:grpSp>
            <p:nvGrpSpPr>
              <p:cNvPr id="21" name="Group 209">
                <a:extLst>
                  <a:ext uri="{FF2B5EF4-FFF2-40B4-BE49-F238E27FC236}">
                    <a16:creationId xmlns:a16="http://schemas.microsoft.com/office/drawing/2014/main" id="{C8492373-6BE6-1448-8FEB-4FE6C55C42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5059323" y="1875048"/>
                <a:ext cx="152400" cy="762000"/>
                <a:chOff x="3935" y="1728"/>
                <a:chExt cx="96" cy="480"/>
              </a:xfrm>
            </p:grpSpPr>
            <p:sp>
              <p:nvSpPr>
                <p:cNvPr id="22" name="Arc 59">
                  <a:extLst>
                    <a:ext uri="{FF2B5EF4-FFF2-40B4-BE49-F238E27FC236}">
                      <a16:creationId xmlns:a16="http://schemas.microsoft.com/office/drawing/2014/main" id="{3D178397-8A35-0B45-861E-4F1D5BCA957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Arc 60">
                  <a:extLst>
                    <a:ext uri="{FF2B5EF4-FFF2-40B4-BE49-F238E27FC236}">
                      <a16:creationId xmlns:a16="http://schemas.microsoft.com/office/drawing/2014/main" id="{70EFFAE8-1B46-3C4C-91F9-D8B8BF28DE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Arc 61">
                  <a:extLst>
                    <a:ext uri="{FF2B5EF4-FFF2-40B4-BE49-F238E27FC236}">
                      <a16:creationId xmlns:a16="http://schemas.microsoft.com/office/drawing/2014/main" id="{E7CB77F2-E0BB-ED40-B127-B49849BCE8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Arc 62">
                  <a:extLst>
                    <a:ext uri="{FF2B5EF4-FFF2-40B4-BE49-F238E27FC236}">
                      <a16:creationId xmlns:a16="http://schemas.microsoft.com/office/drawing/2014/main" id="{6E73B9A0-C6D3-6D46-8AE1-16F032DC894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63">
                  <a:extLst>
                    <a:ext uri="{FF2B5EF4-FFF2-40B4-BE49-F238E27FC236}">
                      <a16:creationId xmlns:a16="http://schemas.microsoft.com/office/drawing/2014/main" id="{2EAD7F1D-8D74-C146-8868-104053540C4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Line 64">
                  <a:extLst>
                    <a:ext uri="{FF2B5EF4-FFF2-40B4-BE49-F238E27FC236}">
                      <a16:creationId xmlns:a16="http://schemas.microsoft.com/office/drawing/2014/main" id="{A32A86E9-D2CC-4D42-BC7C-DB3C46F0FF7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" name="Arc 65">
                  <a:extLst>
                    <a:ext uri="{FF2B5EF4-FFF2-40B4-BE49-F238E27FC236}">
                      <a16:creationId xmlns:a16="http://schemas.microsoft.com/office/drawing/2014/main" id="{C8CA3DA9-A3D9-F74B-925D-2A5820F4B97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Arc 66">
                  <a:extLst>
                    <a:ext uri="{FF2B5EF4-FFF2-40B4-BE49-F238E27FC236}">
                      <a16:creationId xmlns:a16="http://schemas.microsoft.com/office/drawing/2014/main" id="{FED80D3B-C65F-FC47-B669-9A95F693DE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Arc 67">
                  <a:extLst>
                    <a:ext uri="{FF2B5EF4-FFF2-40B4-BE49-F238E27FC236}">
                      <a16:creationId xmlns:a16="http://schemas.microsoft.com/office/drawing/2014/main" id="{8BF3EB1D-6B23-2640-965E-3E105610607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Arc 68">
                  <a:extLst>
                    <a:ext uri="{FF2B5EF4-FFF2-40B4-BE49-F238E27FC236}">
                      <a16:creationId xmlns:a16="http://schemas.microsoft.com/office/drawing/2014/main" id="{0B323364-B6D5-BE48-9228-AA7678A8A8F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Arc 69">
                  <a:extLst>
                    <a:ext uri="{FF2B5EF4-FFF2-40B4-BE49-F238E27FC236}">
                      <a16:creationId xmlns:a16="http://schemas.microsoft.com/office/drawing/2014/main" id="{7CA48440-DE7E-954F-A633-9B426E6242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Arc 70">
                  <a:extLst>
                    <a:ext uri="{FF2B5EF4-FFF2-40B4-BE49-F238E27FC236}">
                      <a16:creationId xmlns:a16="http://schemas.microsoft.com/office/drawing/2014/main" id="{9DC4E452-8122-C94E-9244-ADD7E804AFA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Arc 71">
                  <a:extLst>
                    <a:ext uri="{FF2B5EF4-FFF2-40B4-BE49-F238E27FC236}">
                      <a16:creationId xmlns:a16="http://schemas.microsoft.com/office/drawing/2014/main" id="{D0515D2C-B701-1D47-97CE-F125C0DBC1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Freeform 12">
                <a:extLst>
                  <a:ext uri="{FF2B5EF4-FFF2-40B4-BE49-F238E27FC236}">
                    <a16:creationId xmlns:a16="http://schemas.microsoft.com/office/drawing/2014/main" id="{2E853CD4-55B7-9741-8EBC-A8E223F82A0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5699145" y="1874255"/>
                <a:ext cx="152400" cy="762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6" name="Group 210">
                <a:extLst>
                  <a:ext uri="{FF2B5EF4-FFF2-40B4-BE49-F238E27FC236}">
                    <a16:creationId xmlns:a16="http://schemas.microsoft.com/office/drawing/2014/main" id="{8443288C-F3A7-164B-9100-A64A8FE3EF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09452" y="2258158"/>
                <a:ext cx="304800" cy="762000"/>
                <a:chOff x="3216" y="1728"/>
                <a:chExt cx="192" cy="480"/>
              </a:xfrm>
            </p:grpSpPr>
            <p:sp>
              <p:nvSpPr>
                <p:cNvPr id="37" name="Line 8">
                  <a:extLst>
                    <a:ext uri="{FF2B5EF4-FFF2-40B4-BE49-F238E27FC236}">
                      <a16:creationId xmlns:a16="http://schemas.microsoft.com/office/drawing/2014/main" id="{922EC8AC-BDB9-AC4B-A161-D57536820AE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728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Line 9">
                  <a:extLst>
                    <a:ext uri="{FF2B5EF4-FFF2-40B4-BE49-F238E27FC236}">
                      <a16:creationId xmlns:a16="http://schemas.microsoft.com/office/drawing/2014/main" id="{49C6A6EB-560C-7842-A399-FB6AE9737E6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992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Line 10">
                  <a:extLst>
                    <a:ext uri="{FF2B5EF4-FFF2-40B4-BE49-F238E27FC236}">
                      <a16:creationId xmlns:a16="http://schemas.microsoft.com/office/drawing/2014/main" id="{630BEF8C-058F-8748-B404-8FD120DEA7A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44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11">
                  <a:extLst>
                    <a:ext uri="{FF2B5EF4-FFF2-40B4-BE49-F238E27FC236}">
                      <a16:creationId xmlns:a16="http://schemas.microsoft.com/office/drawing/2014/main" id="{5FCF0578-5031-0F48-BF73-00096A9B22D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92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 Box 26">
                    <a:extLst>
                      <a:ext uri="{FF2B5EF4-FFF2-40B4-BE49-F238E27FC236}">
                        <a16:creationId xmlns:a16="http://schemas.microsoft.com/office/drawing/2014/main" id="{298BE8B9-A229-F74F-B1BD-632503DAAAC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08372" y="2476798"/>
                    <a:ext cx="277770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41" name="Text Box 26">
                    <a:extLst>
                      <a:ext uri="{FF2B5EF4-FFF2-40B4-BE49-F238E27FC236}">
                        <a16:creationId xmlns:a16="http://schemas.microsoft.com/office/drawing/2014/main" id="{298BE8B9-A229-F74F-B1BD-632503DAAA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708372" y="2476798"/>
                    <a:ext cx="277770" cy="333554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r="-21739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 Box 26">
                    <a:extLst>
                      <a:ext uri="{FF2B5EF4-FFF2-40B4-BE49-F238E27FC236}">
                        <a16:creationId xmlns:a16="http://schemas.microsoft.com/office/drawing/2014/main" id="{D82DE5C2-58DE-9E48-B754-F3DAF3E679A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16837" y="1862429"/>
                    <a:ext cx="318604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42" name="Text Box 26">
                    <a:extLst>
                      <a:ext uri="{FF2B5EF4-FFF2-40B4-BE49-F238E27FC236}">
                        <a16:creationId xmlns:a16="http://schemas.microsoft.com/office/drawing/2014/main" id="{D82DE5C2-58DE-9E48-B754-F3DAF3E679A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616837" y="1862429"/>
                    <a:ext cx="318604" cy="333554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r="-11538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3" name="Oval 250">
                <a:extLst>
                  <a:ext uri="{FF2B5EF4-FFF2-40B4-BE49-F238E27FC236}">
                    <a16:creationId xmlns:a16="http://schemas.microsoft.com/office/drawing/2014/main" id="{18B0CE9F-F8A3-0841-8C55-234E097CDF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542058" y="2220381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4" name="Oval 250">
                <a:extLst>
                  <a:ext uri="{FF2B5EF4-FFF2-40B4-BE49-F238E27FC236}">
                    <a16:creationId xmlns:a16="http://schemas.microsoft.com/office/drawing/2014/main" id="{DC6A9365-2F8B-334C-9698-C79DD24177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136049" y="2230353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5" name="Oval 250">
                <a:extLst>
                  <a:ext uri="{FF2B5EF4-FFF2-40B4-BE49-F238E27FC236}">
                    <a16:creationId xmlns:a16="http://schemas.microsoft.com/office/drawing/2014/main" id="{BF714034-4C53-E144-AA88-101B8667F7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136048" y="2983079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6" name="Oval 250">
                <a:extLst>
                  <a:ext uri="{FF2B5EF4-FFF2-40B4-BE49-F238E27FC236}">
                    <a16:creationId xmlns:a16="http://schemas.microsoft.com/office/drawing/2014/main" id="{177734BC-D854-854E-83C4-7269C0EF87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527336" y="2977041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7" name="Freeform 12">
                <a:extLst>
                  <a:ext uri="{FF2B5EF4-FFF2-40B4-BE49-F238E27FC236}">
                    <a16:creationId xmlns:a16="http://schemas.microsoft.com/office/drawing/2014/main" id="{32E82CEB-C239-1C40-8104-E40AF20595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82577" y="2247140"/>
                <a:ext cx="152400" cy="762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89E0FDB-C783-E243-ACCA-B64091614FDB}"/>
                  </a:ext>
                </a:extLst>
              </p:cNvPr>
              <p:cNvCxnSpPr/>
              <p:nvPr/>
            </p:nvCxnSpPr>
            <p:spPr bwMode="auto">
              <a:xfrm>
                <a:off x="6156345" y="2253817"/>
                <a:ext cx="7200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E5957B2-A35B-2549-944D-8FF8867E71AD}"/>
                  </a:ext>
                </a:extLst>
              </p:cNvPr>
              <p:cNvCxnSpPr/>
              <p:nvPr/>
            </p:nvCxnSpPr>
            <p:spPr bwMode="auto">
              <a:xfrm>
                <a:off x="4753729" y="3011395"/>
                <a:ext cx="21240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1" name="Oval 245">
                <a:extLst>
                  <a:ext uri="{FF2B5EF4-FFF2-40B4-BE49-F238E27FC236}">
                    <a16:creationId xmlns:a16="http://schemas.microsoft.com/office/drawing/2014/main" id="{11AD4FE8-9758-274B-BF3B-9E7A72BFDB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81852" y="2215535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2" name="Oval 245">
                <a:extLst>
                  <a:ext uri="{FF2B5EF4-FFF2-40B4-BE49-F238E27FC236}">
                    <a16:creationId xmlns:a16="http://schemas.microsoft.com/office/drawing/2014/main" id="{A9DB04E0-C88F-4447-B56B-54CDF0245E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78070" y="2213979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3" name="Oval 245">
                <a:extLst>
                  <a:ext uri="{FF2B5EF4-FFF2-40B4-BE49-F238E27FC236}">
                    <a16:creationId xmlns:a16="http://schemas.microsoft.com/office/drawing/2014/main" id="{D1A2E7A5-0026-484B-B57C-02CAB2747C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77529" y="2977041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4" name="Oval 245">
                <a:extLst>
                  <a:ext uri="{FF2B5EF4-FFF2-40B4-BE49-F238E27FC236}">
                    <a16:creationId xmlns:a16="http://schemas.microsoft.com/office/drawing/2014/main" id="{09F3D84A-64E6-9645-9DF9-C5756E1F1B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86866" y="2977040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 Box 26">
                    <a:extLst>
                      <a:ext uri="{FF2B5EF4-FFF2-40B4-BE49-F238E27FC236}">
                        <a16:creationId xmlns:a16="http://schemas.microsoft.com/office/drawing/2014/main" id="{4DA8AEFF-AF9E-4242-8086-039132A0675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95885" y="1859741"/>
                    <a:ext cx="318604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55" name="Text Box 26">
                    <a:extLst>
                      <a:ext uri="{FF2B5EF4-FFF2-40B4-BE49-F238E27FC236}">
                        <a16:creationId xmlns:a16="http://schemas.microsoft.com/office/drawing/2014/main" id="{4DA8AEFF-AF9E-4242-8086-039132A067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995885" y="1859741"/>
                    <a:ext cx="318604" cy="333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 Box 26">
                    <a:extLst>
                      <a:ext uri="{FF2B5EF4-FFF2-40B4-BE49-F238E27FC236}">
                        <a16:creationId xmlns:a16="http://schemas.microsoft.com/office/drawing/2014/main" id="{A1E5C156-5898-B64E-BB5B-D0A40DA3C6D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06469" y="2473567"/>
                    <a:ext cx="277770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56" name="Text Box 26">
                    <a:extLst>
                      <a:ext uri="{FF2B5EF4-FFF2-40B4-BE49-F238E27FC236}">
                        <a16:creationId xmlns:a16="http://schemas.microsoft.com/office/drawing/2014/main" id="{A1E5C156-5898-B64E-BB5B-D0A40DA3C6D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606469" y="2473567"/>
                    <a:ext cx="277770" cy="333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21739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C40BD402-8C75-EA49-8A63-2C3F805525A3}"/>
                  </a:ext>
                </a:extLst>
              </p:cNvPr>
              <p:cNvCxnSpPr>
                <a:cxnSpLocks/>
                <a:stCxn id="54" idx="4"/>
              </p:cNvCxnSpPr>
              <p:nvPr/>
            </p:nvCxnSpPr>
            <p:spPr bwMode="auto">
              <a:xfrm flipH="1">
                <a:off x="6923929" y="3053240"/>
                <a:ext cx="1037" cy="3600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 Box 26">
                    <a:extLst>
                      <a:ext uri="{FF2B5EF4-FFF2-40B4-BE49-F238E27FC236}">
                        <a16:creationId xmlns:a16="http://schemas.microsoft.com/office/drawing/2014/main" id="{558C1593-C4FC-2946-8223-441A04562C8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92902" y="3049272"/>
                    <a:ext cx="445654" cy="3636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pl-PL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pl-PL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oMath>
                      </m:oMathPara>
                    </a14:m>
                    <a:endParaRPr lang="en-US" sz="1800" baseline="-250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8" name="Text Box 26">
                    <a:extLst>
                      <a:ext uri="{FF2B5EF4-FFF2-40B4-BE49-F238E27FC236}">
                        <a16:creationId xmlns:a16="http://schemas.microsoft.com/office/drawing/2014/main" id="{558C1593-C4FC-2946-8223-441A04562C8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592902" y="3049272"/>
                    <a:ext cx="445654" cy="363627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E6678CC6-7FE5-194E-923F-845ABC3968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721775" y="3235195"/>
                <a:ext cx="900000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40A25FF0-CC07-924C-8717-DD16BD82BE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017975" y="3237610"/>
                <a:ext cx="900000" cy="2075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E89C7055-6F9E-FD4B-98A3-7B8390D53AE2}"/>
                  </a:ext>
                </a:extLst>
              </p:cNvPr>
              <p:cNvCxnSpPr>
                <a:cxnSpLocks/>
                <a:stCxn id="53" idx="4"/>
              </p:cNvCxnSpPr>
              <p:nvPr/>
            </p:nvCxnSpPr>
            <p:spPr bwMode="auto">
              <a:xfrm flipH="1">
                <a:off x="4713658" y="3053240"/>
                <a:ext cx="0" cy="3600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A2BF7747-BFED-4E48-9774-958071FD5EE3}"/>
                  </a:ext>
                </a:extLst>
              </p:cNvPr>
              <p:cNvCxnSpPr>
                <a:cxnSpLocks/>
                <a:stCxn id="52" idx="4"/>
                <a:endCxn id="53" idx="0"/>
              </p:cNvCxnSpPr>
              <p:nvPr/>
            </p:nvCxnSpPr>
            <p:spPr bwMode="auto">
              <a:xfrm flipH="1">
                <a:off x="4715629" y="2290179"/>
                <a:ext cx="541" cy="68686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E200EE5-AF2C-9A46-B37D-11404D5D24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5616" y="1846518"/>
                <a:ext cx="0" cy="36746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EE74B1CB-8F5E-3342-95EF-CC02A756F50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924132" y="1857887"/>
                <a:ext cx="1037" cy="3600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E16238A1-5440-0E42-99F0-B67A96A64D9F}"/>
                  </a:ext>
                </a:extLst>
              </p:cNvPr>
              <p:cNvCxnSpPr>
                <a:cxnSpLocks/>
                <a:stCxn id="51" idx="4"/>
                <a:endCxn id="54" idx="0"/>
              </p:cNvCxnSpPr>
              <p:nvPr/>
            </p:nvCxnSpPr>
            <p:spPr bwMode="auto">
              <a:xfrm>
                <a:off x="6919952" y="2291735"/>
                <a:ext cx="0" cy="68530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D614411-3E33-8345-85D0-A1303E5CA6D0}"/>
                </a:ext>
              </a:extLst>
            </p:cNvPr>
            <p:cNvSpPr txBox="1"/>
            <p:nvPr/>
          </p:nvSpPr>
          <p:spPr>
            <a:xfrm>
              <a:off x="4590434" y="1236562"/>
              <a:ext cx="18966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Equivalent circuit</a:t>
              </a:r>
              <a:br>
                <a:rPr lang="en-US" sz="1600" b="1" dirty="0"/>
              </a:br>
              <a:r>
                <a:rPr lang="en-US" sz="1600" b="1" dirty="0"/>
                <a:t>TEM TL segment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9632DE3-340E-2F43-A037-E2634B80FD97}"/>
                  </a:ext>
                </a:extLst>
              </p:cNvPr>
              <p:cNvSpPr txBox="1"/>
              <p:nvPr/>
            </p:nvSpPr>
            <p:spPr>
              <a:xfrm>
                <a:off x="7688072" y="5460821"/>
                <a:ext cx="2098762" cy="7534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9632DE3-340E-2F43-A037-E2634B80F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072" y="5460821"/>
                <a:ext cx="2098762" cy="75345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B1F835F-1586-D743-B089-3C24366C19D4}"/>
                  </a:ext>
                </a:extLst>
              </p:cNvPr>
              <p:cNvSpPr txBox="1"/>
              <p:nvPr/>
            </p:nvSpPr>
            <p:spPr>
              <a:xfrm>
                <a:off x="9974905" y="5602043"/>
                <a:ext cx="1344581" cy="46062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B1F835F-1586-D743-B089-3C24366C1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4905" y="5602043"/>
                <a:ext cx="1344581" cy="460621"/>
              </a:xfrm>
              <a:prstGeom prst="rect">
                <a:avLst/>
              </a:prstGeom>
              <a:blipFill>
                <a:blip r:embed="rId17"/>
                <a:stretch>
                  <a:fillRect b="-5128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99D2DCCA-5137-F64F-AE4D-DC21DB40D484}"/>
              </a:ext>
            </a:extLst>
          </p:cNvPr>
          <p:cNvGrpSpPr/>
          <p:nvPr/>
        </p:nvGrpSpPr>
        <p:grpSpPr>
          <a:xfrm>
            <a:off x="3176542" y="5310362"/>
            <a:ext cx="1379184" cy="651110"/>
            <a:chOff x="3176542" y="5310362"/>
            <a:chExt cx="1379184" cy="65111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987C54F-269A-424B-B6F8-74F805B39068}"/>
                </a:ext>
              </a:extLst>
            </p:cNvPr>
            <p:cNvSpPr/>
            <p:nvPr/>
          </p:nvSpPr>
          <p:spPr bwMode="auto">
            <a:xfrm>
              <a:off x="3176542" y="5492357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B747E57-10F4-8141-9B9F-A06B0DAD0706}"/>
                </a:ext>
              </a:extLst>
            </p:cNvPr>
            <p:cNvSpPr/>
            <p:nvPr/>
          </p:nvSpPr>
          <p:spPr bwMode="auto">
            <a:xfrm>
              <a:off x="3983725" y="5310362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41A7A67-1E79-E94A-A0DB-3BA552533F16}"/>
                </a:ext>
              </a:extLst>
            </p:cNvPr>
            <p:cNvSpPr/>
            <p:nvPr/>
          </p:nvSpPr>
          <p:spPr bwMode="auto">
            <a:xfrm>
              <a:off x="3330840" y="5489603"/>
              <a:ext cx="1224886" cy="471869"/>
            </a:xfrm>
            <a:prstGeom prst="arc">
              <a:avLst>
                <a:gd name="adj1" fmla="val 11878976"/>
                <a:gd name="adj2" fmla="val 16911500"/>
              </a:avLst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5A8304-CE54-334A-A771-123B6670518E}"/>
              </a:ext>
            </a:extLst>
          </p:cNvPr>
          <p:cNvGrpSpPr/>
          <p:nvPr/>
        </p:nvGrpSpPr>
        <p:grpSpPr>
          <a:xfrm>
            <a:off x="3177220" y="3985658"/>
            <a:ext cx="1354837" cy="624541"/>
            <a:chOff x="3177220" y="3985658"/>
            <a:chExt cx="1354837" cy="62454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38ACC53-7A42-A242-B300-DF9CECF58F40}"/>
                </a:ext>
              </a:extLst>
            </p:cNvPr>
            <p:cNvSpPr/>
            <p:nvPr/>
          </p:nvSpPr>
          <p:spPr bwMode="auto">
            <a:xfrm>
              <a:off x="3177220" y="4079066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5780C8-4B71-1149-B9C5-6C940942EC2B}"/>
                </a:ext>
              </a:extLst>
            </p:cNvPr>
            <p:cNvSpPr/>
            <p:nvPr/>
          </p:nvSpPr>
          <p:spPr bwMode="auto">
            <a:xfrm>
              <a:off x="3999111" y="4251713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5B85E02C-41C9-D04D-B414-3738FA9E4809}"/>
                </a:ext>
              </a:extLst>
            </p:cNvPr>
            <p:cNvSpPr/>
            <p:nvPr/>
          </p:nvSpPr>
          <p:spPr bwMode="auto">
            <a:xfrm>
              <a:off x="3307171" y="3985658"/>
              <a:ext cx="1224886" cy="471869"/>
            </a:xfrm>
            <a:prstGeom prst="arc">
              <a:avLst>
                <a:gd name="adj1" fmla="val 4228359"/>
                <a:gd name="adj2" fmla="val 9604915"/>
              </a:avLst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757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9" grpId="0" animBg="1"/>
      <p:bldP spid="20" grpId="0"/>
      <p:bldP spid="77" grpId="0" animBg="1"/>
      <p:bldP spid="7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08E92-1D6B-D445-B110-5603C9D09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Refresher: Some TL Equations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D733FB-196E-EF46-B1E5-1CD724ED24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0791" y="1000552"/>
                <a:ext cx="5540361" cy="5107865"/>
              </a:xfrm>
            </p:spPr>
            <p:txBody>
              <a:bodyPr/>
              <a:lstStyle/>
              <a:p>
                <a:r>
                  <a:rPr lang="en-US" dirty="0"/>
                  <a:t>Wave impedance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2"/>
                <a:endParaRPr lang="en-US" dirty="0"/>
              </a:p>
              <a:p>
                <a:r>
                  <a:rPr lang="en-US" dirty="0"/>
                  <a:t>Speed of light</a:t>
                </a:r>
              </a:p>
              <a:p>
                <a:endParaRPr lang="en-US" dirty="0"/>
              </a:p>
              <a:p>
                <a:pPr lvl="3"/>
                <a:endParaRPr lang="en-US" dirty="0"/>
              </a:p>
              <a:p>
                <a:pPr marL="1257300" lvl="3" indent="0">
                  <a:buNone/>
                </a:pPr>
                <a:endParaRPr lang="en-US" dirty="0"/>
              </a:p>
              <a:p>
                <a:r>
                  <a:rPr lang="en-US" dirty="0"/>
                  <a:t>Phase velocity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non-magnetic media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D733FB-196E-EF46-B1E5-1CD724ED24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791" y="1000552"/>
                <a:ext cx="5540361" cy="5107865"/>
              </a:xfrm>
              <a:blipFill>
                <a:blip r:embed="rId2"/>
                <a:stretch>
                  <a:fillRect l="-1370" t="-1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2F7169-EA70-C348-B59B-368403EF7F14}"/>
                  </a:ext>
                </a:extLst>
              </p:cNvPr>
              <p:cNvSpPr txBox="1"/>
              <p:nvPr/>
            </p:nvSpPr>
            <p:spPr>
              <a:xfrm>
                <a:off x="853455" y="1661442"/>
                <a:ext cx="1455317" cy="7090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2F7169-EA70-C348-B59B-368403EF7F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55" y="1661442"/>
                <a:ext cx="1455317" cy="7090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610FA5-FFA2-5249-B0A1-16CC921D9CEC}"/>
                  </a:ext>
                </a:extLst>
              </p:cNvPr>
              <p:cNvSpPr txBox="1"/>
              <p:nvPr/>
            </p:nvSpPr>
            <p:spPr>
              <a:xfrm>
                <a:off x="2493069" y="1661442"/>
                <a:ext cx="3596416" cy="96377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𝟑𝟕𝟕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610FA5-FFA2-5249-B0A1-16CC921D9C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069" y="1661442"/>
                <a:ext cx="3596416" cy="9637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ED5BE9-0986-AF43-8099-1A311A63FBA7}"/>
                  </a:ext>
                </a:extLst>
              </p:cNvPr>
              <p:cNvSpPr txBox="1"/>
              <p:nvPr/>
            </p:nvSpPr>
            <p:spPr>
              <a:xfrm>
                <a:off x="617929" y="3144351"/>
                <a:ext cx="3686312" cy="72755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𝟗𝟗𝟕𝟗𝟐𝟓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ED5BE9-0986-AF43-8099-1A311A63F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29" y="3144351"/>
                <a:ext cx="3686312" cy="7275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7D72EDC-0B58-C045-83A4-F20D75F22D5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19927" y="1000552"/>
                <a:ext cx="5885046" cy="5385633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Wavelength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pPr lvl="3"/>
                <a:endParaRPr lang="en-US" kern="0" dirty="0"/>
              </a:p>
              <a:p>
                <a:pPr lvl="4"/>
                <a:endParaRPr lang="en-US" kern="0" dirty="0"/>
              </a:p>
              <a:p>
                <a:pPr lvl="1"/>
                <a:r>
                  <a:rPr lang="en-US" dirty="0"/>
                  <a:t>non-magnetic media:</a:t>
                </a:r>
                <a:br>
                  <a:rPr lang="en-US" dirty="0"/>
                </a:b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)</a:t>
                </a:r>
                <a:endParaRPr lang="en-US" kern="0" dirty="0"/>
              </a:p>
              <a:p>
                <a:pPr>
                  <a:lnSpc>
                    <a:spcPct val="150000"/>
                  </a:lnSpc>
                </a:pPr>
                <a:r>
                  <a:rPr lang="en-US" kern="0" dirty="0"/>
                  <a:t>Electrical length</a:t>
                </a:r>
              </a:p>
              <a:p>
                <a:pPr lvl="1"/>
                <a:r>
                  <a:rPr lang="en-US" kern="0" dirty="0"/>
                  <a:t>for a TEM line of physical length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pPr>
                  <a:lnSpc>
                    <a:spcPct val="250000"/>
                  </a:lnSpc>
                </a:pPr>
                <a:r>
                  <a:rPr lang="en-US" kern="0" dirty="0"/>
                  <a:t>Permeability: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kern="0" dirty="0"/>
                  <a:t>Permittivity: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7D72EDC-0B58-C045-83A4-F20D75F22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19927" y="1000552"/>
                <a:ext cx="5885046" cy="5385633"/>
              </a:xfrm>
              <a:prstGeom prst="rect">
                <a:avLst/>
              </a:prstGeom>
              <a:blipFill>
                <a:blip r:embed="rId6"/>
                <a:stretch>
                  <a:fillRect l="-1505" t="-1643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7B5E015-E153-ED4C-9A87-123E7F030CAC}"/>
                  </a:ext>
                </a:extLst>
              </p:cNvPr>
              <p:cNvSpPr txBox="1"/>
              <p:nvPr/>
            </p:nvSpPr>
            <p:spPr>
              <a:xfrm>
                <a:off x="617929" y="4400954"/>
                <a:ext cx="4868687" cy="72973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7B5E015-E153-ED4C-9A87-123E7F030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29" y="4400954"/>
                <a:ext cx="4868687" cy="7297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40DFEC7-CAB9-B047-8F6C-3D7926460579}"/>
              </a:ext>
            </a:extLst>
          </p:cNvPr>
          <p:cNvSpPr txBox="1"/>
          <p:nvPr/>
        </p:nvSpPr>
        <p:spPr>
          <a:xfrm>
            <a:off x="769060" y="1318876"/>
            <a:ext cx="1018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 media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A30CA4-7345-744A-B5B7-E523AC3A157B}"/>
              </a:ext>
            </a:extLst>
          </p:cNvPr>
          <p:cNvSpPr txBox="1"/>
          <p:nvPr/>
        </p:nvSpPr>
        <p:spPr>
          <a:xfrm>
            <a:off x="2323268" y="1318993"/>
            <a:ext cx="4006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Characteristic impedance of free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C3D5A7-A2E2-4B48-AA64-83875629E04A}"/>
                  </a:ext>
                </a:extLst>
              </p:cNvPr>
              <p:cNvSpPr txBox="1"/>
              <p:nvPr/>
            </p:nvSpPr>
            <p:spPr>
              <a:xfrm>
                <a:off x="1026540" y="5515055"/>
                <a:ext cx="1699486" cy="684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C3D5A7-A2E2-4B48-AA64-83875629E0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540" y="5515055"/>
                <a:ext cx="1699486" cy="68478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D5FF1C0-B56E-2441-941D-6DE32BFB147A}"/>
                  </a:ext>
                </a:extLst>
              </p:cNvPr>
              <p:cNvSpPr txBox="1"/>
              <p:nvPr/>
            </p:nvSpPr>
            <p:spPr>
              <a:xfrm>
                <a:off x="6666306" y="1652966"/>
                <a:ext cx="1879792" cy="6723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𝝀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D5FF1C0-B56E-2441-941D-6DE32BFB1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306" y="1652966"/>
                <a:ext cx="1879792" cy="67234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3DA4387-553F-9C41-94FA-67EA7EF9797D}"/>
                  </a:ext>
                </a:extLst>
              </p:cNvPr>
              <p:cNvSpPr txBox="1"/>
              <p:nvPr/>
            </p:nvSpPr>
            <p:spPr>
              <a:xfrm>
                <a:off x="8862292" y="1652966"/>
                <a:ext cx="2908149" cy="7344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3DA4387-553F-9C41-94FA-67EA7EF97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2292" y="1652966"/>
                <a:ext cx="2908149" cy="734414"/>
              </a:xfrm>
              <a:prstGeom prst="rect">
                <a:avLst/>
              </a:prstGeom>
              <a:blipFill>
                <a:blip r:embed="rId10"/>
                <a:stretch>
                  <a:fillRect b="-1667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F663353-ACE1-FB4D-9232-0905F744609D}"/>
              </a:ext>
            </a:extLst>
          </p:cNvPr>
          <p:cNvSpPr txBox="1"/>
          <p:nvPr/>
        </p:nvSpPr>
        <p:spPr>
          <a:xfrm>
            <a:off x="6577157" y="1314412"/>
            <a:ext cx="143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 free space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36F1DC-43DF-F949-A70B-ECC344FEC33D}"/>
              </a:ext>
            </a:extLst>
          </p:cNvPr>
          <p:cNvSpPr txBox="1"/>
          <p:nvPr/>
        </p:nvSpPr>
        <p:spPr>
          <a:xfrm>
            <a:off x="8835022" y="1314412"/>
            <a:ext cx="2935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guide wavelength (in media)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7DE650-3DE2-EF4C-8224-937CEC69D188}"/>
                  </a:ext>
                </a:extLst>
              </p:cNvPr>
              <p:cNvSpPr txBox="1"/>
              <p:nvPr/>
            </p:nvSpPr>
            <p:spPr>
              <a:xfrm>
                <a:off x="9441552" y="2561111"/>
                <a:ext cx="1830932" cy="684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7DE650-3DE2-EF4C-8224-937CEC69D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1552" y="2561111"/>
                <a:ext cx="1830932" cy="68478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634411C-DB21-C84A-9A6B-F918F523AFB9}"/>
                  </a:ext>
                </a:extLst>
              </p:cNvPr>
              <p:cNvSpPr txBox="1"/>
              <p:nvPr/>
            </p:nvSpPr>
            <p:spPr>
              <a:xfrm>
                <a:off x="6765808" y="4077950"/>
                <a:ext cx="2502334" cy="7528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634411C-DB21-C84A-9A6B-F918F523AF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808" y="4077950"/>
                <a:ext cx="2502334" cy="75288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9A3727-E0E1-3341-9929-8F42F5697C33}"/>
                  </a:ext>
                </a:extLst>
              </p:cNvPr>
              <p:cNvSpPr txBox="1"/>
              <p:nvPr/>
            </p:nvSpPr>
            <p:spPr>
              <a:xfrm>
                <a:off x="9441552" y="4078602"/>
                <a:ext cx="2559657" cy="74916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ℓ=360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𝑑𝑒𝑔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9A3727-E0E1-3341-9929-8F42F5697C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1552" y="4078602"/>
                <a:ext cx="2559657" cy="74916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EF6C43-A72D-444E-BB06-CA311BCA3ABF}"/>
                  </a:ext>
                </a:extLst>
              </p:cNvPr>
              <p:cNvSpPr txBox="1"/>
              <p:nvPr/>
            </p:nvSpPr>
            <p:spPr>
              <a:xfrm>
                <a:off x="8291892" y="5057985"/>
                <a:ext cx="1163184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EF6C43-A72D-444E-BB06-CA311BCA3A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1892" y="5057985"/>
                <a:ext cx="1163184" cy="42240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86B3DB-5CBB-4648-B7F3-2702FEB2887B}"/>
                  </a:ext>
                </a:extLst>
              </p:cNvPr>
              <p:cNvSpPr txBox="1"/>
              <p:nvPr/>
            </p:nvSpPr>
            <p:spPr>
              <a:xfrm>
                <a:off x="8237048" y="5661768"/>
                <a:ext cx="1076622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86B3DB-5CBB-4648-B7F3-2702FEB288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7048" y="5661768"/>
                <a:ext cx="1076622" cy="42240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C70372A-E8FC-F647-BDEA-AF0879DA7281}"/>
                  </a:ext>
                </a:extLst>
              </p:cNvPr>
              <p:cNvSpPr txBox="1"/>
              <p:nvPr/>
            </p:nvSpPr>
            <p:spPr>
              <a:xfrm>
                <a:off x="9611341" y="5130687"/>
                <a:ext cx="2323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C70372A-E8FC-F647-BDEA-AF0879DA7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1341" y="5130687"/>
                <a:ext cx="2323841" cy="276999"/>
              </a:xfrm>
              <a:prstGeom prst="rect">
                <a:avLst/>
              </a:prstGeom>
              <a:blipFill>
                <a:blip r:embed="rId16"/>
                <a:stretch>
                  <a:fillRect l="-1087" t="-4545" r="-3261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F31618A-CCF9-A84A-AF82-BE69556E4713}"/>
                  </a:ext>
                </a:extLst>
              </p:cNvPr>
              <p:cNvSpPr txBox="1"/>
              <p:nvPr/>
            </p:nvSpPr>
            <p:spPr>
              <a:xfrm>
                <a:off x="9454870" y="5756989"/>
                <a:ext cx="26634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8.854∙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F31618A-CCF9-A84A-AF82-BE69556E4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4870" y="5756989"/>
                <a:ext cx="2663421" cy="276999"/>
              </a:xfrm>
              <a:prstGeom prst="rect">
                <a:avLst/>
              </a:prstGeom>
              <a:blipFill>
                <a:blip r:embed="rId17"/>
                <a:stretch>
                  <a:fillRect l="-474" t="-4348" r="-2370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839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88493-E981-304A-A12F-FC18B019A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– Coaxial Cables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111D1A-E37B-944F-9026-9E0691462C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0106" y="1278320"/>
                <a:ext cx="8099198" cy="5146269"/>
              </a:xfrm>
            </p:spPr>
            <p:txBody>
              <a:bodyPr/>
              <a:lstStyle/>
              <a:p>
                <a:r>
                  <a:rPr lang="en-US" dirty="0"/>
                  <a:t>The characteristic impedance is defined by the cross-section geometry:</a:t>
                </a:r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The attenuation losses in the propagation constant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are dominated by the material properties: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Propagation constant: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Attenuation constant:</a:t>
                </a:r>
              </a:p>
              <a:p>
                <a:pPr lvl="2"/>
                <a:r>
                  <a:rPr lang="en-US" dirty="0"/>
                  <a:t>The attenuation losses are dominated </a:t>
                </a:r>
                <a:br>
                  <a:rPr lang="en-US" dirty="0"/>
                </a:br>
                <a:r>
                  <a:rPr lang="en-US" dirty="0"/>
                  <a:t>by conductor and dielectric losses</a:t>
                </a:r>
              </a:p>
              <a:p>
                <a:pPr lvl="1">
                  <a:lnSpc>
                    <a:spcPct val="200000"/>
                  </a:lnSpc>
                </a:pPr>
                <a:r>
                  <a:rPr lang="en-US" dirty="0"/>
                  <a:t>Conductor losses: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Dielectric losses: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with: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111D1A-E37B-944F-9026-9E0691462C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0106" y="1278320"/>
                <a:ext cx="8099198" cy="5146269"/>
              </a:xfrm>
              <a:blipFill>
                <a:blip r:embed="rId2"/>
                <a:stretch>
                  <a:fillRect l="-1095" t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F616174B-0DBB-9D4A-AEE5-7849FDB92D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8" r="28575"/>
          <a:stretch/>
        </p:blipFill>
        <p:spPr>
          <a:xfrm>
            <a:off x="8262352" y="1186687"/>
            <a:ext cx="3729542" cy="30139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C3E0236-D43B-2E4A-B5ED-A5C75ACB6DA7}"/>
                  </a:ext>
                </a:extLst>
              </p:cNvPr>
              <p:cNvSpPr txBox="1"/>
              <p:nvPr/>
            </p:nvSpPr>
            <p:spPr>
              <a:xfrm>
                <a:off x="9081532" y="1960116"/>
                <a:ext cx="37664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F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FB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FB92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C3E0236-D43B-2E4A-B5ED-A5C75ACB6D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532" y="1960116"/>
                <a:ext cx="376642" cy="369332"/>
              </a:xfrm>
              <a:prstGeom prst="rect">
                <a:avLst/>
              </a:prstGeom>
              <a:blipFill>
                <a:blip r:embed="rId4"/>
                <a:stretch>
                  <a:fillRect l="-1000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E446D6-86E5-DC47-A08D-D14265EB6B85}"/>
                  </a:ext>
                </a:extLst>
              </p:cNvPr>
              <p:cNvSpPr txBox="1"/>
              <p:nvPr/>
            </p:nvSpPr>
            <p:spPr>
              <a:xfrm>
                <a:off x="2161089" y="1749027"/>
                <a:ext cx="4140281" cy="7268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𝐥𝐧</m:t>
                          </m:r>
                        </m:fName>
                        <m:e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den>
                              </m:f>
                            </m:e>
                          </m:d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𝟔𝟎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𝜴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𝜺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𝒓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  <m:func>
                            <m:func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𝐥𝐧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num>
                                    <m:den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𝒅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E446D6-86E5-DC47-A08D-D14265EB6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1089" y="1749027"/>
                <a:ext cx="4140281" cy="7268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587BD41-2DAB-F947-A255-15BE1796A2FD}"/>
                  </a:ext>
                </a:extLst>
              </p:cNvPr>
              <p:cNvSpPr txBox="1"/>
              <p:nvPr/>
            </p:nvSpPr>
            <p:spPr>
              <a:xfrm>
                <a:off x="3778384" y="3885195"/>
                <a:ext cx="23545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587BD41-2DAB-F947-A255-15BE1796A2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384" y="3885195"/>
                <a:ext cx="2354554" cy="276999"/>
              </a:xfrm>
              <a:prstGeom prst="rect">
                <a:avLst/>
              </a:prstGeom>
              <a:blipFill>
                <a:blip r:embed="rId6"/>
                <a:stretch>
                  <a:fillRect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FB30A03-33D6-7148-9559-4E6FF1F6BF71}"/>
                  </a:ext>
                </a:extLst>
              </p:cNvPr>
              <p:cNvSpPr txBox="1"/>
              <p:nvPr/>
            </p:nvSpPr>
            <p:spPr>
              <a:xfrm>
                <a:off x="3063228" y="4802906"/>
                <a:ext cx="4546181" cy="6665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</m:e>
                          </m:rad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𝒓𝑫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𝝆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sub>
                                  </m:sSub>
                                </m:e>
                              </m:rad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den>
                          </m:f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𝒅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𝝆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𝒅</m:t>
                                      </m:r>
                                    </m:sub>
                                  </m:sSub>
                                </m:e>
                              </m:rad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den>
                          </m:f>
                        </m:e>
                      </m:d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  [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𝑵𝒑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FB30A03-33D6-7148-9559-4E6FF1F6B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228" y="4802906"/>
                <a:ext cx="4546181" cy="666529"/>
              </a:xfrm>
              <a:prstGeom prst="rect">
                <a:avLst/>
              </a:prstGeom>
              <a:blipFill>
                <a:blip r:embed="rId7"/>
                <a:stretch>
                  <a:fillRect r="-1111"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6A52E4E-6863-224E-B3E0-7D733489EF40}"/>
                  </a:ext>
                </a:extLst>
              </p:cNvPr>
              <p:cNvSpPr txBox="1"/>
              <p:nvPr/>
            </p:nvSpPr>
            <p:spPr>
              <a:xfrm>
                <a:off x="3063228" y="5497040"/>
                <a:ext cx="34486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𝐭𝐚𝐧</m:t>
                          </m:r>
                        </m:fName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𝜹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sub>
                          </m:sSub>
                        </m:e>
                      </m:func>
                      <m:r>
                        <a:rPr lang="en-US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𝑵𝒑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6A52E4E-6863-224E-B3E0-7D733489E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228" y="5497040"/>
                <a:ext cx="3448636" cy="276999"/>
              </a:xfrm>
              <a:prstGeom prst="rect">
                <a:avLst/>
              </a:prstGeom>
              <a:blipFill>
                <a:blip r:embed="rId8"/>
                <a:stretch>
                  <a:fillRect t="-4348" r="-1832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30B5E2-3B53-A242-8E0A-7986F064F15F}"/>
                  </a:ext>
                </a:extLst>
              </p:cNvPr>
              <p:cNvSpPr txBox="1"/>
              <p:nvPr/>
            </p:nvSpPr>
            <p:spPr>
              <a:xfrm>
                <a:off x="3797117" y="3438275"/>
                <a:ext cx="11439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30B5E2-3B53-A242-8E0A-7986F064F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7117" y="3438275"/>
                <a:ext cx="1143903" cy="276999"/>
              </a:xfrm>
              <a:prstGeom prst="rect">
                <a:avLst/>
              </a:prstGeom>
              <a:blipFill>
                <a:blip r:embed="rId9"/>
                <a:stretch>
                  <a:fillRect l="-5495" r="-5495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33045A-D17A-C547-8CB3-CD8856D596BA}"/>
                  </a:ext>
                </a:extLst>
              </p:cNvPr>
              <p:cNvSpPr txBox="1"/>
              <p:nvPr/>
            </p:nvSpPr>
            <p:spPr>
              <a:xfrm>
                <a:off x="1838470" y="5860200"/>
                <a:ext cx="9422067" cy="4090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resistivity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loss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tangent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”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den>
                          </m:f>
                        </m:e>
                      </m:func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permittivity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’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”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</m:t>
                      </m:r>
                      <m:r>
                        <m:rPr>
                          <m:sty m:val="p"/>
                        </m:rPr>
                        <a:rPr lang="en-US" sz="1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perm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eability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’−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”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33045A-D17A-C547-8CB3-CD8856D59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8470" y="5860200"/>
                <a:ext cx="9422067" cy="409086"/>
              </a:xfrm>
              <a:prstGeom prst="rect">
                <a:avLst/>
              </a:prstGeom>
              <a:blipFill>
                <a:blip r:embed="rId10"/>
                <a:stretch>
                  <a:fillRect t="-3030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301BDB-55CB-7E43-8CE0-ED2A6E4B7BC5}"/>
                  </a:ext>
                </a:extLst>
              </p:cNvPr>
              <p:cNvSpPr txBox="1"/>
              <p:nvPr/>
            </p:nvSpPr>
            <p:spPr>
              <a:xfrm>
                <a:off x="7879408" y="4849777"/>
                <a:ext cx="4189224" cy="5727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sub>
                          </m:sSub>
                        </m:e>
                      </m:rad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𝒅𝑫</m:t>
                          </m:r>
                          <m:func>
                            <m:func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𝐥𝐧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𝑫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𝒅</m:t>
                                  </m:r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𝒅𝑩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301BDB-55CB-7E43-8CE0-ED2A6E4B7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9408" y="4849777"/>
                <a:ext cx="4189224" cy="572786"/>
              </a:xfrm>
              <a:prstGeom prst="rect">
                <a:avLst/>
              </a:prstGeom>
              <a:blipFill>
                <a:blip r:embed="rId11"/>
                <a:stretch>
                  <a:fillRect l="-302" t="-4348" r="-120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16E18F-DFB4-D344-984F-E300E6A050EB}"/>
                  </a:ext>
                </a:extLst>
              </p:cNvPr>
              <p:cNvSpPr txBox="1"/>
              <p:nvPr/>
            </p:nvSpPr>
            <p:spPr>
              <a:xfrm>
                <a:off x="7880474" y="5473202"/>
                <a:ext cx="3687613" cy="2866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𝟗𝟏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ad>
                        <m:radPr>
                          <m:degHide m:val="on"/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𝒕𝒂𝒏</m:t>
                          </m:r>
                        </m:fName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e>
                      </m:func>
                      <m:r>
                        <a:rPr lang="en-US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𝒅𝑩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16E18F-DFB4-D344-984F-E300E6A050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0474" y="5473202"/>
                <a:ext cx="3687613" cy="286617"/>
              </a:xfrm>
              <a:prstGeom prst="rect">
                <a:avLst/>
              </a:prstGeom>
              <a:blipFill>
                <a:blip r:embed="rId14"/>
                <a:stretch>
                  <a:fillRect l="-342" t="-4348" r="-1370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9C0A69-4D91-FB4B-AB9A-97FAADB83335}"/>
                  </a:ext>
                </a:extLst>
              </p:cNvPr>
              <p:cNvSpPr txBox="1"/>
              <p:nvPr/>
            </p:nvSpPr>
            <p:spPr>
              <a:xfrm>
                <a:off x="7744896" y="4463340"/>
                <a:ext cx="444769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𝑟𝐷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𝑟𝐶𝑢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=1;  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=1.72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9C0A69-4D91-FB4B-AB9A-97FAADB83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4896" y="4463340"/>
                <a:ext cx="4447691" cy="215444"/>
              </a:xfrm>
              <a:prstGeom prst="rect">
                <a:avLst/>
              </a:prstGeom>
              <a:blipFill>
                <a:blip r:embed="rId15"/>
                <a:stretch>
                  <a:fillRect l="-284" t="-5556" b="-3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ACC0EAB8-7683-8E43-8DD5-286B9DBC20C8}"/>
              </a:ext>
            </a:extLst>
          </p:cNvPr>
          <p:cNvSpPr txBox="1"/>
          <p:nvPr/>
        </p:nvSpPr>
        <p:spPr>
          <a:xfrm>
            <a:off x="7671699" y="4164322"/>
            <a:ext cx="3847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For inner and outer conductor in copper:</a:t>
            </a:r>
          </a:p>
        </p:txBody>
      </p:sp>
    </p:spTree>
    <p:extLst>
      <p:ext uri="{BB962C8B-B14F-4D97-AF65-F5344CB8AC3E}">
        <p14:creationId xmlns:p14="http://schemas.microsoft.com/office/powerpoint/2010/main" val="72108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4" grpId="0"/>
      <p:bldP spid="6" grpId="0"/>
      <p:bldP spid="7" grpId="0"/>
      <p:bldP spid="8" grpId="0"/>
      <p:bldP spid="16" grpId="0"/>
      <p:bldP spid="1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FEB01-4DC8-3847-98D6-F1AD23513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– Microstrip-line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41B0137-2CA4-CC43-A8F7-E4065CAA20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0896" y="1124700"/>
                <a:ext cx="11022234" cy="5069461"/>
              </a:xfrm>
            </p:spPr>
            <p:txBody>
              <a:bodyPr/>
              <a:lstStyle/>
              <a:p>
                <a:r>
                  <a:rPr lang="en-US" dirty="0"/>
                  <a:t>Microstrip-line:</a:t>
                </a:r>
              </a:p>
              <a:p>
                <a:pPr lvl="1"/>
                <a:r>
                  <a:rPr lang="en-US" dirty="0"/>
                  <a:t>Metallic strip conductor of width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r>
                  <a:rPr lang="en-US" dirty="0"/>
                  <a:t> and thickness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on a dielectric substrate of height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dirty="0"/>
                  <a:t> over a conductive ground plane.</a:t>
                </a:r>
              </a:p>
              <a:p>
                <a:pPr lvl="2"/>
                <a:r>
                  <a:rPr lang="en-US" dirty="0"/>
                  <a:t>Typically, the dielectric layer is a low-loss printed circuit board substrate</a:t>
                </a:r>
              </a:p>
              <a:p>
                <a:pPr lvl="2"/>
                <a:r>
                  <a:rPr lang="en-US" dirty="0"/>
                  <a:t>Quasi-TEM field as the EM-field propagates in two medias of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Complicated analytical approximations to calculate the properties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dirty="0"/>
                  <a:t>, losses, high-order modes, etc.)</a:t>
                </a:r>
              </a:p>
              <a:p>
                <a:r>
                  <a:rPr lang="en-US" dirty="0"/>
                  <a:t>Other popular planar structures are coplanar waveguides and </a:t>
                </a:r>
                <a:r>
                  <a:rPr lang="en-US" dirty="0" err="1"/>
                  <a:t>striplines</a:t>
                </a:r>
                <a:r>
                  <a:rPr lang="en-US" dirty="0"/>
                  <a:t>   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41B0137-2CA4-CC43-A8F7-E4065CAA20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896" y="1124700"/>
                <a:ext cx="11022234" cy="5069461"/>
              </a:xfrm>
              <a:blipFill>
                <a:blip r:embed="rId2"/>
                <a:stretch>
                  <a:fillRect l="-806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1E63C8D0-6C1B-0A43-BF32-F5F33B1E89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74"/>
          <a:stretch/>
        </p:blipFill>
        <p:spPr>
          <a:xfrm>
            <a:off x="2908385" y="3544215"/>
            <a:ext cx="5891880" cy="245858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ED5399E-9377-F745-A103-462A7BAE061A}"/>
              </a:ext>
            </a:extLst>
          </p:cNvPr>
          <p:cNvCxnSpPr>
            <a:cxnSpLocks/>
          </p:cNvCxnSpPr>
          <p:nvPr/>
        </p:nvCxnSpPr>
        <p:spPr bwMode="auto">
          <a:xfrm flipH="1">
            <a:off x="5377322" y="5023210"/>
            <a:ext cx="25200" cy="19202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EF7B861-531C-0149-BBFC-F82D3B88A52A}"/>
              </a:ext>
            </a:extLst>
          </p:cNvPr>
          <p:cNvCxnSpPr>
            <a:cxnSpLocks/>
          </p:cNvCxnSpPr>
          <p:nvPr/>
        </p:nvCxnSpPr>
        <p:spPr bwMode="auto">
          <a:xfrm flipH="1">
            <a:off x="4916522" y="4920415"/>
            <a:ext cx="25200" cy="19202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7F1EF3D-C7E6-0947-8BA9-D556DA0ED0D1}"/>
                  </a:ext>
                </a:extLst>
              </p:cNvPr>
              <p:cNvSpPr txBox="1"/>
              <p:nvPr/>
            </p:nvSpPr>
            <p:spPr>
              <a:xfrm>
                <a:off x="5028764" y="5011535"/>
                <a:ext cx="2407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7F1EF3D-C7E6-0947-8BA9-D556DA0ED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764" y="5011535"/>
                <a:ext cx="240772" cy="276999"/>
              </a:xfrm>
              <a:prstGeom prst="rect">
                <a:avLst/>
              </a:prstGeom>
              <a:blipFill>
                <a:blip r:embed="rId4"/>
                <a:stretch>
                  <a:fillRect l="-10526" r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EAB7315-A52D-A349-A489-828A36000B8F}"/>
              </a:ext>
            </a:extLst>
          </p:cNvPr>
          <p:cNvCxnSpPr/>
          <p:nvPr/>
        </p:nvCxnSpPr>
        <p:spPr bwMode="auto">
          <a:xfrm>
            <a:off x="4941722" y="5016427"/>
            <a:ext cx="435600" cy="9601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EB5EDC0-FEDC-5B42-A175-03C2E053025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424872" y="4920415"/>
            <a:ext cx="343114" cy="7681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A526E67-827C-1E48-962B-6DFC0F1685F7}"/>
              </a:ext>
            </a:extLst>
          </p:cNvPr>
          <p:cNvCxnSpPr>
            <a:cxnSpLocks/>
          </p:cNvCxnSpPr>
          <p:nvPr/>
        </p:nvCxnSpPr>
        <p:spPr bwMode="auto">
          <a:xfrm flipH="1">
            <a:off x="5616897" y="4693496"/>
            <a:ext cx="25200" cy="26532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none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75E9666-4B57-D548-9A53-0323DA84F0A9}"/>
              </a:ext>
            </a:extLst>
          </p:cNvPr>
          <p:cNvCxnSpPr>
            <a:cxnSpLocks/>
          </p:cNvCxnSpPr>
          <p:nvPr/>
        </p:nvCxnSpPr>
        <p:spPr bwMode="auto">
          <a:xfrm flipH="1">
            <a:off x="5591697" y="5053077"/>
            <a:ext cx="25200" cy="26532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triangle"/>
            <a:tailEnd type="non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D24993B-D1EE-674E-AEE1-74EEB6631F0A}"/>
                  </a:ext>
                </a:extLst>
              </p:cNvPr>
              <p:cNvSpPr txBox="1"/>
              <p:nvPr/>
            </p:nvSpPr>
            <p:spPr>
              <a:xfrm>
                <a:off x="5647600" y="5053077"/>
                <a:ext cx="1611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D24993B-D1EE-674E-AEE1-74EEB6631F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7600" y="5053077"/>
                <a:ext cx="161133" cy="276999"/>
              </a:xfrm>
              <a:prstGeom prst="rect">
                <a:avLst/>
              </a:prstGeom>
              <a:blipFill>
                <a:blip r:embed="rId5"/>
                <a:stretch>
                  <a:fillRect l="-21429" r="-2142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F15CCBA-C8CD-584C-886C-4A37616333B7}"/>
              </a:ext>
            </a:extLst>
          </p:cNvPr>
          <p:cNvCxnSpPr>
            <a:cxnSpLocks/>
          </p:cNvCxnSpPr>
          <p:nvPr/>
        </p:nvCxnSpPr>
        <p:spPr bwMode="auto">
          <a:xfrm flipH="1">
            <a:off x="5970311" y="5133469"/>
            <a:ext cx="38405" cy="48765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FF"/>
            </a:solidFill>
            <a:prstDash val="solid"/>
            <a:round/>
            <a:headEnd type="triangle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B6E2B36-6F13-394D-9EB9-7852DCB2FF44}"/>
                  </a:ext>
                </a:extLst>
              </p:cNvPr>
              <p:cNvSpPr txBox="1"/>
              <p:nvPr/>
            </p:nvSpPr>
            <p:spPr>
              <a:xfrm>
                <a:off x="6028363" y="5215235"/>
                <a:ext cx="1963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B6E2B36-6F13-394D-9EB9-7852DCB2F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8363" y="5215235"/>
                <a:ext cx="196336" cy="276999"/>
              </a:xfrm>
              <a:prstGeom prst="rect">
                <a:avLst/>
              </a:prstGeom>
              <a:blipFill>
                <a:blip r:embed="rId6"/>
                <a:stretch>
                  <a:fillRect l="-23529" r="-17647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7A4EF3-5B23-4C4E-8669-058C03CEFCBB}"/>
                  </a:ext>
                </a:extLst>
              </p:cNvPr>
              <p:cNvSpPr txBox="1"/>
              <p:nvPr/>
            </p:nvSpPr>
            <p:spPr>
              <a:xfrm>
                <a:off x="6432468" y="5407260"/>
                <a:ext cx="7001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77A4EF3-5B23-4C4E-8669-058C03CEFC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2468" y="5407260"/>
                <a:ext cx="700128" cy="276999"/>
              </a:xfrm>
              <a:prstGeom prst="rect">
                <a:avLst/>
              </a:prstGeom>
              <a:blipFill>
                <a:blip r:embed="rId7"/>
                <a:stretch>
                  <a:fillRect l="-3571" r="-5357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EA838C0-B813-4843-88CE-E848E85C7CF0}"/>
                  </a:ext>
                </a:extLst>
              </p:cNvPr>
              <p:cNvSpPr txBox="1"/>
              <p:nvPr/>
            </p:nvSpPr>
            <p:spPr>
              <a:xfrm>
                <a:off x="6782532" y="4864659"/>
                <a:ext cx="7001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EA838C0-B813-4843-88CE-E848E85C7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2532" y="4864659"/>
                <a:ext cx="700128" cy="276999"/>
              </a:xfrm>
              <a:prstGeom prst="rect">
                <a:avLst/>
              </a:prstGeom>
              <a:blipFill>
                <a:blip r:embed="rId8"/>
                <a:stretch>
                  <a:fillRect l="-3636" r="-7273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09602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31D89-5DE3-6446-A680-713C4213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 Resonators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5B37C-B1ED-0C42-86BE-835101EEE9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52557" y="1006929"/>
                <a:ext cx="8589769" cy="5456066"/>
              </a:xfrm>
            </p:spPr>
            <p:txBody>
              <a:bodyPr/>
              <a:lstStyle/>
              <a:p>
                <a:r>
                  <a:rPr lang="en-US" dirty="0"/>
                  <a:t>Shorted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 transmission-line</a:t>
                </a:r>
              </a:p>
              <a:p>
                <a:pPr lvl="1"/>
                <a:r>
                  <a:rPr lang="en-US" dirty="0"/>
                  <a:t>Approximations for a low-loss transmission-line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Input impedance for the shorted transmission-line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>
                  <a:lnSpc>
                    <a:spcPct val="200000"/>
                  </a:lnSpc>
                </a:pPr>
                <a:r>
                  <a:rPr lang="en-US" dirty="0"/>
                  <a:t>with:</a:t>
                </a:r>
              </a:p>
              <a:p>
                <a:pPr lvl="1"/>
                <a:endParaRPr lang="en-US" dirty="0"/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The input impedance follows as: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And has the form: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Which leads to the equivalent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𝑅𝐿𝐶</m:t>
                    </m:r>
                  </m:oMath>
                </a14:m>
                <a:r>
                  <a:rPr lang="en-US" dirty="0"/>
                  <a:t> series resonator circuit component values:</a:t>
                </a:r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The resonances appear at:</a:t>
                </a:r>
              </a:p>
              <a:p>
                <a:pPr lvl="2"/>
                <a:endParaRPr lang="en-US" dirty="0"/>
              </a:p>
              <a:p>
                <a:pPr lvl="2">
                  <a:lnSpc>
                    <a:spcPct val="25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5B37C-B1ED-0C42-86BE-835101EEE9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52557" y="1006929"/>
                <a:ext cx="8589769" cy="5456066"/>
              </a:xfrm>
              <a:blipFill>
                <a:blip r:embed="rId2"/>
                <a:stretch>
                  <a:fillRect l="-1034" t="-18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04B8F7-D551-9246-9AD9-FC2F6BD4740A}"/>
                  </a:ext>
                </a:extLst>
              </p:cNvPr>
              <p:cNvSpPr txBox="1"/>
              <p:nvPr/>
            </p:nvSpPr>
            <p:spPr>
              <a:xfrm>
                <a:off x="3619184" y="1722389"/>
                <a:ext cx="77805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ℓ≪1  ⇒  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 ,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near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resonance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with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small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04B8F7-D551-9246-9AD9-FC2F6BD474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184" y="1722389"/>
                <a:ext cx="7780592" cy="276999"/>
              </a:xfrm>
              <a:prstGeom prst="rect">
                <a:avLst/>
              </a:prstGeom>
              <a:blipFill>
                <a:blip r:embed="rId3"/>
                <a:stretch>
                  <a:fillRect l="-816" t="-4348" r="-653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12A410F-7C37-8E4F-A1A4-EB48FB51F1EB}"/>
                  </a:ext>
                </a:extLst>
              </p:cNvPr>
              <p:cNvSpPr txBox="1"/>
              <p:nvPr/>
            </p:nvSpPr>
            <p:spPr>
              <a:xfrm>
                <a:off x="3688878" y="2428262"/>
                <a:ext cx="5887509" cy="5745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  ⇒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)ℓ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tanh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cot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func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cot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12A410F-7C37-8E4F-A1A4-EB48FB51F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878" y="2428262"/>
                <a:ext cx="5887509" cy="574516"/>
              </a:xfrm>
              <a:prstGeom prst="rect">
                <a:avLst/>
              </a:prstGeom>
              <a:blipFill>
                <a:blip r:embed="rId4"/>
                <a:stretch>
                  <a:fillRect l="-430" t="-4348" r="-645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4DFB516-AF37-4647-BB8A-079BF4106581}"/>
                  </a:ext>
                </a:extLst>
              </p:cNvPr>
              <p:cNvSpPr txBox="1"/>
              <p:nvPr/>
            </p:nvSpPr>
            <p:spPr>
              <a:xfrm>
                <a:off x="4641239" y="3076938"/>
                <a:ext cx="6016199" cy="5094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fName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ℓ=</m:t>
                          </m:r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l-G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≅</m:t>
                              </m:r>
                            </m:e>
                          </m:func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4DFB516-AF37-4647-BB8A-079BF4106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239" y="3076938"/>
                <a:ext cx="6016199" cy="509435"/>
              </a:xfrm>
              <a:prstGeom prst="rect">
                <a:avLst/>
              </a:prstGeom>
              <a:blipFill>
                <a:blip r:embed="rId5"/>
                <a:stretch>
                  <a:fillRect l="-211" r="-211"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C242B8B3-A3D1-6141-8C44-EEFDCD96615A}"/>
              </a:ext>
            </a:extLst>
          </p:cNvPr>
          <p:cNvGrpSpPr/>
          <p:nvPr/>
        </p:nvGrpSpPr>
        <p:grpSpPr>
          <a:xfrm>
            <a:off x="279587" y="1463040"/>
            <a:ext cx="2562035" cy="1273360"/>
            <a:chOff x="279587" y="1703550"/>
            <a:chExt cx="2562035" cy="1273360"/>
          </a:xfrm>
        </p:grpSpPr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AAB15249-6661-744D-9B14-BC74CF0D09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1622" y="2352453"/>
              <a:ext cx="2340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038ECD06-39CD-4C4B-AC16-B5A2F6015A3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1622" y="1853188"/>
              <a:ext cx="0" cy="1080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B355822-F4AC-634B-B4ED-F54C1CF031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2240" y="187800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0A69995-D856-4E4A-B21A-2CFAAAA776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33042" y="187800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06C886E1-8823-9249-971E-8524BCDF2D0C}"/>
                    </a:ext>
                  </a:extLst>
                </p:cNvPr>
                <p:cNvSpPr txBox="1"/>
                <p:nvPr/>
              </p:nvSpPr>
              <p:spPr>
                <a:xfrm>
                  <a:off x="2594903" y="2358822"/>
                  <a:ext cx="16062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06C886E1-8823-9249-971E-8524BCDF2D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4903" y="2358822"/>
                  <a:ext cx="160621" cy="246221"/>
                </a:xfrm>
                <a:prstGeom prst="rect">
                  <a:avLst/>
                </a:prstGeom>
                <a:blipFill>
                  <a:blip r:embed="rId6"/>
                  <a:stretch>
                    <a:fillRect l="-7692" r="-7692"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4CEDD3A7-09F7-BA40-93A0-1D68C374D0A6}"/>
                    </a:ext>
                  </a:extLst>
                </p:cNvPr>
                <p:cNvSpPr txBox="1"/>
                <p:nvPr/>
              </p:nvSpPr>
              <p:spPr>
                <a:xfrm>
                  <a:off x="279587" y="1703550"/>
                  <a:ext cx="19248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4CEDD3A7-09F7-BA40-93A0-1D68C374D0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587" y="1703550"/>
                  <a:ext cx="192489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26667" r="-20000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21888AE7-4EA1-6640-9D71-2F9C9379F52A}"/>
                    </a:ext>
                  </a:extLst>
                </p:cNvPr>
                <p:cNvSpPr txBox="1"/>
                <p:nvPr/>
              </p:nvSpPr>
              <p:spPr>
                <a:xfrm>
                  <a:off x="1830523" y="1876833"/>
                  <a:ext cx="48917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21888AE7-4EA1-6640-9D71-2F9C9379F5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30523" y="1876833"/>
                  <a:ext cx="489172" cy="215444"/>
                </a:xfrm>
                <a:prstGeom prst="rect">
                  <a:avLst/>
                </a:prstGeom>
                <a:blipFill>
                  <a:blip r:embed="rId8"/>
                  <a:stretch>
                    <a:fillRect l="-5128" r="-7692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7581CD46-095F-7247-8C9D-4586C8326F95}"/>
                    </a:ext>
                  </a:extLst>
                </p:cNvPr>
                <p:cNvSpPr txBox="1"/>
                <p:nvPr/>
              </p:nvSpPr>
              <p:spPr>
                <a:xfrm>
                  <a:off x="904084" y="2616313"/>
                  <a:ext cx="48917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7581CD46-095F-7247-8C9D-4586C8326F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084" y="2616313"/>
                  <a:ext cx="489172" cy="215444"/>
                </a:xfrm>
                <a:prstGeom prst="rect">
                  <a:avLst/>
                </a:prstGeom>
                <a:blipFill>
                  <a:blip r:embed="rId9"/>
                  <a:stretch>
                    <a:fillRect l="-5128" r="-7692" b="-52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21D09AD9-C73A-654D-8A1C-5E2DCA2B12DD}"/>
                </a:ext>
              </a:extLst>
            </p:cNvPr>
            <p:cNvSpPr/>
            <p:nvPr/>
          </p:nvSpPr>
          <p:spPr bwMode="auto">
            <a:xfrm>
              <a:off x="709006" y="1887056"/>
              <a:ext cx="1819275" cy="479437"/>
            </a:xfrm>
            <a:custGeom>
              <a:avLst/>
              <a:gdLst>
                <a:gd name="connsiteX0" fmla="*/ 1819275 w 1819275"/>
                <a:gd name="connsiteY0" fmla="*/ 479425 h 479425"/>
                <a:gd name="connsiteX1" fmla="*/ 0 w 1819275"/>
                <a:gd name="connsiteY1" fmla="*/ 0 h 479425"/>
                <a:gd name="connsiteX0" fmla="*/ 1819275 w 1819275"/>
                <a:gd name="connsiteY0" fmla="*/ 479425 h 479425"/>
                <a:gd name="connsiteX1" fmla="*/ 0 w 1819275"/>
                <a:gd name="connsiteY1" fmla="*/ 0 h 479425"/>
                <a:gd name="connsiteX0" fmla="*/ 1819275 w 1819275"/>
                <a:gd name="connsiteY0" fmla="*/ 479435 h 479435"/>
                <a:gd name="connsiteX1" fmla="*/ 0 w 1819275"/>
                <a:gd name="connsiteY1" fmla="*/ 10 h 479435"/>
                <a:gd name="connsiteX0" fmla="*/ 1819275 w 1819275"/>
                <a:gd name="connsiteY0" fmla="*/ 479437 h 479437"/>
                <a:gd name="connsiteX1" fmla="*/ 0 w 1819275"/>
                <a:gd name="connsiteY1" fmla="*/ 12 h 479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19275" h="479437">
                  <a:moveTo>
                    <a:pt x="1819275" y="479437"/>
                  </a:moveTo>
                  <a:cubicBezTo>
                    <a:pt x="1238250" y="272004"/>
                    <a:pt x="625475" y="-2105"/>
                    <a:pt x="0" y="12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16FD8363-698B-B948-9798-5DF4449C34C6}"/>
                </a:ext>
              </a:extLst>
            </p:cNvPr>
            <p:cNvSpPr/>
            <p:nvPr/>
          </p:nvSpPr>
          <p:spPr bwMode="auto">
            <a:xfrm>
              <a:off x="712181" y="1890244"/>
              <a:ext cx="1819275" cy="1086666"/>
            </a:xfrm>
            <a:custGeom>
              <a:avLst/>
              <a:gdLst>
                <a:gd name="connsiteX0" fmla="*/ 1819275 w 1819275"/>
                <a:gd name="connsiteY0" fmla="*/ 476250 h 1094242"/>
                <a:gd name="connsiteX1" fmla="*/ 752475 w 1819275"/>
                <a:gd name="connsiteY1" fmla="*/ 1082675 h 1094242"/>
                <a:gd name="connsiteX2" fmla="*/ 0 w 1819275"/>
                <a:gd name="connsiteY2" fmla="*/ 0 h 1094242"/>
                <a:gd name="connsiteX0" fmla="*/ 1819275 w 1819275"/>
                <a:gd name="connsiteY0" fmla="*/ 476250 h 1103512"/>
                <a:gd name="connsiteX1" fmla="*/ 898525 w 1819275"/>
                <a:gd name="connsiteY1" fmla="*/ 1092200 h 1103512"/>
                <a:gd name="connsiteX2" fmla="*/ 0 w 1819275"/>
                <a:gd name="connsiteY2" fmla="*/ 0 h 1103512"/>
                <a:gd name="connsiteX0" fmla="*/ 1819275 w 1819275"/>
                <a:gd name="connsiteY0" fmla="*/ 476250 h 1103512"/>
                <a:gd name="connsiteX1" fmla="*/ 898525 w 1819275"/>
                <a:gd name="connsiteY1" fmla="*/ 1092200 h 1103512"/>
                <a:gd name="connsiteX2" fmla="*/ 0 w 1819275"/>
                <a:gd name="connsiteY2" fmla="*/ 0 h 1103512"/>
                <a:gd name="connsiteX0" fmla="*/ 1819275 w 1819275"/>
                <a:gd name="connsiteY0" fmla="*/ 476250 h 1103512"/>
                <a:gd name="connsiteX1" fmla="*/ 898525 w 1819275"/>
                <a:gd name="connsiteY1" fmla="*/ 1092200 h 1103512"/>
                <a:gd name="connsiteX2" fmla="*/ 0 w 1819275"/>
                <a:gd name="connsiteY2" fmla="*/ 0 h 1103512"/>
                <a:gd name="connsiteX0" fmla="*/ 1819275 w 1819275"/>
                <a:gd name="connsiteY0" fmla="*/ 476250 h 1122083"/>
                <a:gd name="connsiteX1" fmla="*/ 1038225 w 1819275"/>
                <a:gd name="connsiteY1" fmla="*/ 1111250 h 1122083"/>
                <a:gd name="connsiteX2" fmla="*/ 0 w 1819275"/>
                <a:gd name="connsiteY2" fmla="*/ 0 h 1122083"/>
                <a:gd name="connsiteX0" fmla="*/ 1819275 w 1819275"/>
                <a:gd name="connsiteY0" fmla="*/ 476250 h 1123494"/>
                <a:gd name="connsiteX1" fmla="*/ 1038225 w 1819275"/>
                <a:gd name="connsiteY1" fmla="*/ 1111250 h 1123494"/>
                <a:gd name="connsiteX2" fmla="*/ 0 w 1819275"/>
                <a:gd name="connsiteY2" fmla="*/ 0 h 1123494"/>
                <a:gd name="connsiteX0" fmla="*/ 1819275 w 1819275"/>
                <a:gd name="connsiteY0" fmla="*/ 476250 h 1086666"/>
                <a:gd name="connsiteX1" fmla="*/ 1041400 w 1819275"/>
                <a:gd name="connsiteY1" fmla="*/ 1073150 h 1086666"/>
                <a:gd name="connsiteX2" fmla="*/ 0 w 1819275"/>
                <a:gd name="connsiteY2" fmla="*/ 0 h 1086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9275" h="1086666">
                  <a:moveTo>
                    <a:pt x="1819275" y="476250"/>
                  </a:moveTo>
                  <a:cubicBezTo>
                    <a:pt x="1485106" y="873125"/>
                    <a:pt x="1344612" y="1152525"/>
                    <a:pt x="1041400" y="1073150"/>
                  </a:cubicBezTo>
                  <a:cubicBezTo>
                    <a:pt x="738187" y="993775"/>
                    <a:pt x="497681" y="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83CD2B2-D32A-0442-8716-021AA6F57CFC}"/>
              </a:ext>
            </a:extLst>
          </p:cNvPr>
          <p:cNvGrpSpPr/>
          <p:nvPr/>
        </p:nvGrpSpPr>
        <p:grpSpPr>
          <a:xfrm>
            <a:off x="-6717" y="2834640"/>
            <a:ext cx="3257765" cy="1301459"/>
            <a:chOff x="-6717" y="3057931"/>
            <a:chExt cx="3257765" cy="1301459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56E021C-7F53-CF44-9258-097ABDDE6D5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04865" y="3363669"/>
              <a:ext cx="3087" cy="3923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7743634-BED7-5145-BDB4-95C1D782F7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27952" y="3363669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E3E4D0C-B7D4-A349-AE74-685BBDE580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27952" y="3757874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9AD98678-5AEC-304A-B9E3-64A89F0955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6392" y="3363669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BBBBA4FD-503D-5540-B7E8-70754DCE74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6392" y="3756019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 Box 26">
                  <a:extLst>
                    <a:ext uri="{FF2B5EF4-FFF2-40B4-BE49-F238E27FC236}">
                      <a16:creationId xmlns:a16="http://schemas.microsoft.com/office/drawing/2014/main" id="{C5AC3334-6082-0E4E-97D9-91396D13557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73782" y="3380379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8" name="Text Box 26">
                  <a:extLst>
                    <a:ext uri="{FF2B5EF4-FFF2-40B4-BE49-F238E27FC236}">
                      <a16:creationId xmlns:a16="http://schemas.microsoft.com/office/drawing/2014/main" id="{C5AC3334-6082-0E4E-97D9-91396D1355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73782" y="3380379"/>
                  <a:ext cx="565110" cy="333554"/>
                </a:xfrm>
                <a:prstGeom prst="rect">
                  <a:avLst/>
                </a:prstGeom>
                <a:blipFill>
                  <a:blip r:embed="rId10"/>
                  <a:stretch>
                    <a:fillRect r="-4444" b="-370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C8F48795-A5A6-874C-A3A8-3D6906F093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26792" y="315895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 Box 26">
                  <a:extLst>
                    <a:ext uri="{FF2B5EF4-FFF2-40B4-BE49-F238E27FC236}">
                      <a16:creationId xmlns:a16="http://schemas.microsoft.com/office/drawing/2014/main" id="{7B5F26CA-7241-564C-B368-63F4E4CC400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6717" y="3402800"/>
                  <a:ext cx="765544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80" name="Text Box 26">
                  <a:extLst>
                    <a:ext uri="{FF2B5EF4-FFF2-40B4-BE49-F238E27FC236}">
                      <a16:creationId xmlns:a16="http://schemas.microsoft.com/office/drawing/2014/main" id="{7B5F26CA-7241-564C-B368-63F4E4CC40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-6717" y="3402800"/>
                  <a:ext cx="765544" cy="3335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EC403D2-6BB6-444B-8753-B69287A1DC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3316" y="315895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DA509242-E801-5744-A67D-7075BEA45E1A}"/>
                </a:ext>
              </a:extLst>
            </p:cNvPr>
            <p:cNvSpPr txBox="1"/>
            <p:nvPr/>
          </p:nvSpPr>
          <p:spPr>
            <a:xfrm>
              <a:off x="2502125" y="3057931"/>
              <a:ext cx="7489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shorted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 Box 26">
                  <a:extLst>
                    <a:ext uri="{FF2B5EF4-FFF2-40B4-BE49-F238E27FC236}">
                      <a16:creationId xmlns:a16="http://schemas.microsoft.com/office/drawing/2014/main" id="{4FD566EC-C67D-BE44-92BD-A2F42CA1F2E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3562" y="3805391"/>
                  <a:ext cx="1492555" cy="553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3" name="Text Box 26">
                  <a:extLst>
                    <a:ext uri="{FF2B5EF4-FFF2-40B4-BE49-F238E27FC236}">
                      <a16:creationId xmlns:a16="http://schemas.microsoft.com/office/drawing/2014/main" id="{4FD566EC-C67D-BE44-92BD-A2F42CA1F2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3562" y="3805391"/>
                  <a:ext cx="1492555" cy="553999"/>
                </a:xfrm>
                <a:prstGeom prst="rect">
                  <a:avLst/>
                </a:prstGeom>
                <a:blipFill>
                  <a:blip r:embed="rId12"/>
                  <a:stretch>
                    <a:fillRect b="-222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5E238A33-0209-3A45-9A33-C3A3F12D3EF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20799" y="4116881"/>
              <a:ext cx="2160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4693C4C5-54AF-7D40-945B-99B849CAD2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01548" y="4116881"/>
              <a:ext cx="216000" cy="255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05C8B7B-AECE-CC47-9FB9-9FA2995484CC}"/>
              </a:ext>
            </a:extLst>
          </p:cNvPr>
          <p:cNvGrpSpPr/>
          <p:nvPr/>
        </p:nvGrpSpPr>
        <p:grpSpPr>
          <a:xfrm>
            <a:off x="1027" y="4251960"/>
            <a:ext cx="3026492" cy="1440733"/>
            <a:chOff x="1027" y="4618745"/>
            <a:chExt cx="3026492" cy="14407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 Box 26">
                  <a:extLst>
                    <a:ext uri="{FF2B5EF4-FFF2-40B4-BE49-F238E27FC236}">
                      <a16:creationId xmlns:a16="http://schemas.microsoft.com/office/drawing/2014/main" id="{4955A4C1-8570-3140-8D96-D50D6DB6155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27" y="4896183"/>
                  <a:ext cx="735353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96" name="Text Box 26">
                  <a:extLst>
                    <a:ext uri="{FF2B5EF4-FFF2-40B4-BE49-F238E27FC236}">
                      <a16:creationId xmlns:a16="http://schemas.microsoft.com/office/drawing/2014/main" id="{4955A4C1-8570-3140-8D96-D50D6DB615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27" y="4896183"/>
                  <a:ext cx="735353" cy="33355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7" name="Group 209">
              <a:extLst>
                <a:ext uri="{FF2B5EF4-FFF2-40B4-BE49-F238E27FC236}">
                  <a16:creationId xmlns:a16="http://schemas.microsoft.com/office/drawing/2014/main" id="{A1CE4E7D-1388-C346-9729-B06F1F895B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0916" y="4719507"/>
              <a:ext cx="152400" cy="762000"/>
              <a:chOff x="3935" y="1728"/>
              <a:chExt cx="96" cy="480"/>
            </a:xfrm>
          </p:grpSpPr>
          <p:sp>
            <p:nvSpPr>
              <p:cNvPr id="98" name="Arc 59">
                <a:extLst>
                  <a:ext uri="{FF2B5EF4-FFF2-40B4-BE49-F238E27FC236}">
                    <a16:creationId xmlns:a16="http://schemas.microsoft.com/office/drawing/2014/main" id="{C67559E8-3F26-0041-8648-63FF2C7CC57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Arc 60">
                <a:extLst>
                  <a:ext uri="{FF2B5EF4-FFF2-40B4-BE49-F238E27FC236}">
                    <a16:creationId xmlns:a16="http://schemas.microsoft.com/office/drawing/2014/main" id="{5BF5BC4F-5456-BF47-A5AC-7F587636551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Arc 61">
                <a:extLst>
                  <a:ext uri="{FF2B5EF4-FFF2-40B4-BE49-F238E27FC236}">
                    <a16:creationId xmlns:a16="http://schemas.microsoft.com/office/drawing/2014/main" id="{D50A3105-A876-A241-8E34-5EE4FB658C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Arc 62">
                <a:extLst>
                  <a:ext uri="{FF2B5EF4-FFF2-40B4-BE49-F238E27FC236}">
                    <a16:creationId xmlns:a16="http://schemas.microsoft.com/office/drawing/2014/main" id="{E59A4A3B-3177-6A47-9C68-1748C9B226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Line 63">
                <a:extLst>
                  <a:ext uri="{FF2B5EF4-FFF2-40B4-BE49-F238E27FC236}">
                    <a16:creationId xmlns:a16="http://schemas.microsoft.com/office/drawing/2014/main" id="{CF9C157C-B5EA-D74D-AF3D-22DADE747E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Line 64">
                <a:extLst>
                  <a:ext uri="{FF2B5EF4-FFF2-40B4-BE49-F238E27FC236}">
                    <a16:creationId xmlns:a16="http://schemas.microsoft.com/office/drawing/2014/main" id="{A0AB79DF-8356-1D45-B3E5-DD822459B6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Arc 65">
                <a:extLst>
                  <a:ext uri="{FF2B5EF4-FFF2-40B4-BE49-F238E27FC236}">
                    <a16:creationId xmlns:a16="http://schemas.microsoft.com/office/drawing/2014/main" id="{5691225F-887B-F14E-BD23-F5A5899B216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Arc 66">
                <a:extLst>
                  <a:ext uri="{FF2B5EF4-FFF2-40B4-BE49-F238E27FC236}">
                    <a16:creationId xmlns:a16="http://schemas.microsoft.com/office/drawing/2014/main" id="{7230C11A-F40A-8140-8A48-32B34D64A89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Arc 67">
                <a:extLst>
                  <a:ext uri="{FF2B5EF4-FFF2-40B4-BE49-F238E27FC236}">
                    <a16:creationId xmlns:a16="http://schemas.microsoft.com/office/drawing/2014/main" id="{94A288F0-39DC-F34D-AE41-BC4E096F2A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Arc 68">
                <a:extLst>
                  <a:ext uri="{FF2B5EF4-FFF2-40B4-BE49-F238E27FC236}">
                    <a16:creationId xmlns:a16="http://schemas.microsoft.com/office/drawing/2014/main" id="{7D4B6D6F-F714-B04B-A9CF-C47E0703FD6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Arc 69">
                <a:extLst>
                  <a:ext uri="{FF2B5EF4-FFF2-40B4-BE49-F238E27FC236}">
                    <a16:creationId xmlns:a16="http://schemas.microsoft.com/office/drawing/2014/main" id="{B4B45D61-DA50-A347-978A-898FD0430FC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Arc 70">
                <a:extLst>
                  <a:ext uri="{FF2B5EF4-FFF2-40B4-BE49-F238E27FC236}">
                    <a16:creationId xmlns:a16="http://schemas.microsoft.com/office/drawing/2014/main" id="{10A78E91-7DE2-B44D-B50C-04FB3E7CD2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Arc 71">
                <a:extLst>
                  <a:ext uri="{FF2B5EF4-FFF2-40B4-BE49-F238E27FC236}">
                    <a16:creationId xmlns:a16="http://schemas.microsoft.com/office/drawing/2014/main" id="{8F3377B6-5DC9-B04D-B07E-5689E837EAE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1" name="Freeform 12">
              <a:extLst>
                <a:ext uri="{FF2B5EF4-FFF2-40B4-BE49-F238E27FC236}">
                  <a16:creationId xmlns:a16="http://schemas.microsoft.com/office/drawing/2014/main" id="{FD8DBB75-4D61-2743-B3C2-FC6FD29E31E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62498" y="471950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2" name="Group 210">
              <a:extLst>
                <a:ext uri="{FF2B5EF4-FFF2-40B4-BE49-F238E27FC236}">
                  <a16:creationId xmlns:a16="http://schemas.microsoft.com/office/drawing/2014/main" id="{B9BF1B4D-12CD-0143-AD7C-0745608E6A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7440" y="4710913"/>
              <a:ext cx="304800" cy="762000"/>
              <a:chOff x="3216" y="1728"/>
              <a:chExt cx="192" cy="480"/>
            </a:xfrm>
          </p:grpSpPr>
          <p:sp>
            <p:nvSpPr>
              <p:cNvPr id="113" name="Line 8">
                <a:extLst>
                  <a:ext uri="{FF2B5EF4-FFF2-40B4-BE49-F238E27FC236}">
                    <a16:creationId xmlns:a16="http://schemas.microsoft.com/office/drawing/2014/main" id="{0E892C11-7A09-1E4D-9812-9CAAA821A0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9">
                <a:extLst>
                  <a:ext uri="{FF2B5EF4-FFF2-40B4-BE49-F238E27FC236}">
                    <a16:creationId xmlns:a16="http://schemas.microsoft.com/office/drawing/2014/main" id="{97D77BE1-0BBB-434E-9290-577795C095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10">
                <a:extLst>
                  <a:ext uri="{FF2B5EF4-FFF2-40B4-BE49-F238E27FC236}">
                    <a16:creationId xmlns:a16="http://schemas.microsoft.com/office/drawing/2014/main" id="{2B11BA25-9C3F-B54C-9E60-EBA11CACF3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11">
                <a:extLst>
                  <a:ext uri="{FF2B5EF4-FFF2-40B4-BE49-F238E27FC236}">
                    <a16:creationId xmlns:a16="http://schemas.microsoft.com/office/drawing/2014/main" id="{27D50E02-40FF-2744-98CF-800F044B54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5111ECE7-E123-064E-A172-542C15BD4253}"/>
                </a:ext>
              </a:extLst>
            </p:cNvPr>
            <p:cNvCxnSpPr/>
            <p:nvPr/>
          </p:nvCxnSpPr>
          <p:spPr bwMode="auto">
            <a:xfrm>
              <a:off x="705579" y="4710913"/>
              <a:ext cx="199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17D2D6B0-5C1F-CA45-909D-9941E56E4BF7}"/>
                </a:ext>
              </a:extLst>
            </p:cNvPr>
            <p:cNvCxnSpPr/>
            <p:nvPr/>
          </p:nvCxnSpPr>
          <p:spPr bwMode="auto">
            <a:xfrm>
              <a:off x="699411" y="5483094"/>
              <a:ext cx="199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Text Box 26">
                  <a:extLst>
                    <a:ext uri="{FF2B5EF4-FFF2-40B4-BE49-F238E27FC236}">
                      <a16:creationId xmlns:a16="http://schemas.microsoft.com/office/drawing/2014/main" id="{C59E60CB-2AD0-A14E-A230-C3AEF4EE733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56116" y="4924802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19" name="Text Box 26">
                  <a:extLst>
                    <a:ext uri="{FF2B5EF4-FFF2-40B4-BE49-F238E27FC236}">
                      <a16:creationId xmlns:a16="http://schemas.microsoft.com/office/drawing/2014/main" id="{C59E60CB-2AD0-A14E-A230-C3AEF4EE73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56116" y="4924802"/>
                  <a:ext cx="277770" cy="333554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 Box 26">
                  <a:extLst>
                    <a:ext uri="{FF2B5EF4-FFF2-40B4-BE49-F238E27FC236}">
                      <a16:creationId xmlns:a16="http://schemas.microsoft.com/office/drawing/2014/main" id="{FF793576-6CCD-934D-8B6E-3F2D647100E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49897" y="4918032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20" name="Text Box 26">
                  <a:extLst>
                    <a:ext uri="{FF2B5EF4-FFF2-40B4-BE49-F238E27FC236}">
                      <a16:creationId xmlns:a16="http://schemas.microsoft.com/office/drawing/2014/main" id="{FF793576-6CCD-934D-8B6E-3F2D647100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249897" y="4918032"/>
                  <a:ext cx="277770" cy="333554"/>
                </a:xfrm>
                <a:prstGeom prst="rect">
                  <a:avLst/>
                </a:prstGeom>
                <a:blipFill>
                  <a:blip r:embed="rId15"/>
                  <a:stretch>
                    <a:fillRect r="-43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Text Box 26">
                  <a:extLst>
                    <a:ext uri="{FF2B5EF4-FFF2-40B4-BE49-F238E27FC236}">
                      <a16:creationId xmlns:a16="http://schemas.microsoft.com/office/drawing/2014/main" id="{C05B77E2-09EB-D84F-9400-DF63DB5332F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54492" y="4924672"/>
                  <a:ext cx="318604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21" name="Text Box 26">
                  <a:extLst>
                    <a:ext uri="{FF2B5EF4-FFF2-40B4-BE49-F238E27FC236}">
                      <a16:creationId xmlns:a16="http://schemas.microsoft.com/office/drawing/2014/main" id="{C05B77E2-09EB-D84F-9400-DF63DB5332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54492" y="4924672"/>
                  <a:ext cx="318604" cy="33355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64800F7D-C92A-F143-8A23-976B70B3FA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9006" y="4618745"/>
              <a:ext cx="0" cy="98817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3" name="Oval 250">
              <a:extLst>
                <a:ext uri="{FF2B5EF4-FFF2-40B4-BE49-F238E27FC236}">
                  <a16:creationId xmlns:a16="http://schemas.microsoft.com/office/drawing/2014/main" id="{4C9F4B7B-28CE-C644-AD41-D8B87D0211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48668" y="4687428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4" name="Oval 250">
              <a:extLst>
                <a:ext uri="{FF2B5EF4-FFF2-40B4-BE49-F238E27FC236}">
                  <a16:creationId xmlns:a16="http://schemas.microsoft.com/office/drawing/2014/main" id="{241F23C3-F205-DB49-B17D-52C4B2DFE78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10916" y="468436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5" name="Oval 250">
              <a:extLst>
                <a:ext uri="{FF2B5EF4-FFF2-40B4-BE49-F238E27FC236}">
                  <a16:creationId xmlns:a16="http://schemas.microsoft.com/office/drawing/2014/main" id="{85009974-BEDF-834D-8DB2-D4AF9A884A8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45365" y="545491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6" name="Oval 250">
              <a:extLst>
                <a:ext uri="{FF2B5EF4-FFF2-40B4-BE49-F238E27FC236}">
                  <a16:creationId xmlns:a16="http://schemas.microsoft.com/office/drawing/2014/main" id="{676F48BF-A279-B74F-A95F-1B906AA964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10915" y="545491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D7D14852-C4A1-BC44-96C4-95EF77FB0FAF}"/>
                </a:ext>
              </a:extLst>
            </p:cNvPr>
            <p:cNvSpPr txBox="1"/>
            <p:nvPr/>
          </p:nvSpPr>
          <p:spPr>
            <a:xfrm>
              <a:off x="375831" y="5720924"/>
              <a:ext cx="26516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parallel equivalent circuit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F306F1D4-2765-D443-ABEA-807BF889E0CA}"/>
                  </a:ext>
                </a:extLst>
              </p:cNvPr>
              <p:cNvSpPr txBox="1"/>
              <p:nvPr/>
            </p:nvSpPr>
            <p:spPr>
              <a:xfrm>
                <a:off x="5754335" y="4291016"/>
                <a:ext cx="2204258" cy="5695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F306F1D4-2765-D443-ABEA-807BF889E0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335" y="4291016"/>
                <a:ext cx="2204258" cy="569580"/>
              </a:xfrm>
              <a:prstGeom prst="rect">
                <a:avLst/>
              </a:prstGeom>
              <a:blipFill>
                <a:blip r:embed="rId18"/>
                <a:stretch>
                  <a:fillRect l="-1724" t="-2174" r="-1149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3FF674B-E61B-1646-87F8-28EC6C9BA5CD}"/>
                  </a:ext>
                </a:extLst>
              </p:cNvPr>
              <p:cNvSpPr txBox="1"/>
              <p:nvPr/>
            </p:nvSpPr>
            <p:spPr>
              <a:xfrm>
                <a:off x="4089571" y="5155279"/>
                <a:ext cx="6089424" cy="594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3FF674B-E61B-1646-87F8-28EC6C9BA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9571" y="5155279"/>
                <a:ext cx="6089424" cy="594330"/>
              </a:xfrm>
              <a:prstGeom prst="rect">
                <a:avLst/>
              </a:prstGeom>
              <a:blipFill>
                <a:blip r:embed="rId19"/>
                <a:stretch>
                  <a:fillRect l="-417" t="-4255" r="-208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9D54E143-71EB-854F-8772-65D327C2A12E}"/>
                  </a:ext>
                </a:extLst>
              </p:cNvPr>
              <p:cNvSpPr txBox="1"/>
              <p:nvPr/>
            </p:nvSpPr>
            <p:spPr>
              <a:xfrm>
                <a:off x="6570159" y="5722169"/>
                <a:ext cx="2769284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=1, 2, 3,…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9D54E143-71EB-854F-8772-65D327C2A1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0159" y="5722169"/>
                <a:ext cx="2769284" cy="518604"/>
              </a:xfrm>
              <a:prstGeom prst="rect">
                <a:avLst/>
              </a:prstGeom>
              <a:blipFill>
                <a:blip r:embed="rId20"/>
                <a:stretch>
                  <a:fillRect l="-1370" t="-4762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49BD9661-884C-F74F-B32F-E2EF7B943188}"/>
              </a:ext>
            </a:extLst>
          </p:cNvPr>
          <p:cNvGrpSpPr/>
          <p:nvPr/>
        </p:nvGrpSpPr>
        <p:grpSpPr>
          <a:xfrm>
            <a:off x="7370114" y="3599539"/>
            <a:ext cx="3674532" cy="1071095"/>
            <a:chOff x="7370114" y="3599539"/>
            <a:chExt cx="3674532" cy="107109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036CA68D-8F29-6346-A596-5EE819A838AB}"/>
                    </a:ext>
                  </a:extLst>
                </p:cNvPr>
                <p:cNvSpPr txBox="1"/>
                <p:nvPr/>
              </p:nvSpPr>
              <p:spPr>
                <a:xfrm>
                  <a:off x="7370114" y="3651444"/>
                  <a:ext cx="3674532" cy="101919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ℓ+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036CA68D-8F29-6346-A596-5EE819A838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0114" y="3651444"/>
                  <a:ext cx="3674532" cy="1019190"/>
                </a:xfrm>
                <a:prstGeom prst="rect">
                  <a:avLst/>
                </a:prstGeom>
                <a:blipFill>
                  <a:blip r:embed="rId21"/>
                  <a:stretch>
                    <a:fillRect l="-1034" t="-1235" r="-690" b="-4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069702FA-5118-C84F-9BCA-86F41913C1C9}"/>
                </a:ext>
              </a:extLst>
            </p:cNvPr>
            <p:cNvSpPr/>
            <p:nvPr/>
          </p:nvSpPr>
          <p:spPr bwMode="auto">
            <a:xfrm>
              <a:off x="8745106" y="3599539"/>
              <a:ext cx="918942" cy="594330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41E93AE9-1CFB-1C4D-AD94-D63700F73584}"/>
                    </a:ext>
                  </a:extLst>
                </p:cNvPr>
                <p:cNvSpPr txBox="1"/>
                <p:nvPr/>
              </p:nvSpPr>
              <p:spPr>
                <a:xfrm>
                  <a:off x="9671682" y="3634835"/>
                  <a:ext cx="382412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41E93AE9-1CFB-1C4D-AD94-D63700F735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71682" y="3634835"/>
                  <a:ext cx="382412" cy="246221"/>
                </a:xfrm>
                <a:prstGeom prst="rect">
                  <a:avLst/>
                </a:prstGeom>
                <a:blipFill>
                  <a:blip r:embed="rId22"/>
                  <a:stretch>
                    <a:fillRect l="-6452" r="-9677"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17B10B6-7297-8353-65F0-703D0097DC65}"/>
                  </a:ext>
                </a:extLst>
              </p:cNvPr>
              <p:cNvSpPr txBox="1"/>
              <p:nvPr/>
            </p:nvSpPr>
            <p:spPr>
              <a:xfrm>
                <a:off x="640080" y="5669280"/>
                <a:ext cx="1701813" cy="6083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𝐿𝐶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17B10B6-7297-8353-65F0-703D0097DC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" y="5669280"/>
                <a:ext cx="1701813" cy="608372"/>
              </a:xfrm>
              <a:prstGeom prst="rect">
                <a:avLst/>
              </a:prstGeom>
              <a:blipFill>
                <a:blip r:embed="rId23"/>
                <a:stretch>
                  <a:fillRect l="-1481" t="-4082" r="-741"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762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129" grpId="0"/>
      <p:bldP spid="130" grpId="0"/>
      <p:bldP spid="131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31D89-5DE3-6446-A680-713C4213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 Resonators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5B37C-B1ED-0C42-86BE-835101EEE9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52557" y="1006929"/>
                <a:ext cx="8589769" cy="5456066"/>
              </a:xfrm>
            </p:spPr>
            <p:txBody>
              <a:bodyPr/>
              <a:lstStyle/>
              <a:p>
                <a:r>
                  <a:rPr lang="en-US" dirty="0"/>
                  <a:t>Open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 transmission-line</a:t>
                </a:r>
              </a:p>
              <a:p>
                <a:pPr lvl="1"/>
                <a:r>
                  <a:rPr lang="en-US" dirty="0"/>
                  <a:t>Approximations for a low-loss transmission-line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Input impedance for the open transmission-line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>
                  <a:lnSpc>
                    <a:spcPct val="200000"/>
                  </a:lnSpc>
                </a:pPr>
                <a:r>
                  <a:rPr lang="en-US" dirty="0"/>
                  <a:t>with:</a:t>
                </a:r>
              </a:p>
              <a:p>
                <a:pPr lvl="1"/>
                <a:endParaRPr lang="en-US" dirty="0"/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The input impedance follows as: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And has the form: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Which leads to the equivalent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𝑅𝐿𝐶</m:t>
                    </m:r>
                  </m:oMath>
                </a14:m>
                <a:r>
                  <a:rPr lang="en-US" dirty="0"/>
                  <a:t> series resonator circuit component values:</a:t>
                </a:r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The resonances appear at:</a:t>
                </a:r>
              </a:p>
              <a:p>
                <a:pPr lvl="2"/>
                <a:endParaRPr lang="en-US" dirty="0"/>
              </a:p>
              <a:p>
                <a:pPr lvl="2">
                  <a:lnSpc>
                    <a:spcPct val="25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5B37C-B1ED-0C42-86BE-835101EEE9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52557" y="1006929"/>
                <a:ext cx="8589769" cy="5456066"/>
              </a:xfrm>
              <a:blipFill>
                <a:blip r:embed="rId2"/>
                <a:stretch>
                  <a:fillRect l="-1034" t="-18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04B8F7-D551-9246-9AD9-FC2F6BD4740A}"/>
                  </a:ext>
                </a:extLst>
              </p:cNvPr>
              <p:cNvSpPr txBox="1"/>
              <p:nvPr/>
            </p:nvSpPr>
            <p:spPr>
              <a:xfrm>
                <a:off x="3619184" y="1722389"/>
                <a:ext cx="77805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ℓ≪1  ⇒  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 ,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near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resonance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with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small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04B8F7-D551-9246-9AD9-FC2F6BD474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184" y="1722389"/>
                <a:ext cx="7780592" cy="276999"/>
              </a:xfrm>
              <a:prstGeom prst="rect">
                <a:avLst/>
              </a:prstGeom>
              <a:blipFill>
                <a:blip r:embed="rId3"/>
                <a:stretch>
                  <a:fillRect l="-816" t="-4348" r="-653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12A410F-7C37-8E4F-A1A4-EB48FB51F1EB}"/>
                  </a:ext>
                </a:extLst>
              </p:cNvPr>
              <p:cNvSpPr txBox="1"/>
              <p:nvPr/>
            </p:nvSpPr>
            <p:spPr>
              <a:xfrm>
                <a:off x="3688878" y="2428262"/>
                <a:ext cx="5887509" cy="5745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  ⇒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coth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)ℓ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tanh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func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12A410F-7C37-8E4F-A1A4-EB48FB51F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878" y="2428262"/>
                <a:ext cx="5887509" cy="574516"/>
              </a:xfrm>
              <a:prstGeom prst="rect">
                <a:avLst/>
              </a:prstGeom>
              <a:blipFill>
                <a:blip r:embed="rId4"/>
                <a:stretch>
                  <a:fillRect l="-430" t="-4348" r="-645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54AA164D-0F65-AA4E-AF3B-B00C28E0B55D}"/>
              </a:ext>
            </a:extLst>
          </p:cNvPr>
          <p:cNvGrpSpPr/>
          <p:nvPr/>
        </p:nvGrpSpPr>
        <p:grpSpPr>
          <a:xfrm>
            <a:off x="1027" y="4251960"/>
            <a:ext cx="3026492" cy="1440733"/>
            <a:chOff x="1027" y="4618745"/>
            <a:chExt cx="3026492" cy="14407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 Box 26">
                  <a:extLst>
                    <a:ext uri="{FF2B5EF4-FFF2-40B4-BE49-F238E27FC236}">
                      <a16:creationId xmlns:a16="http://schemas.microsoft.com/office/drawing/2014/main" id="{4955A4C1-8570-3140-8D96-D50D6DB6155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27" y="4896183"/>
                  <a:ext cx="735353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96" name="Text Box 26">
                  <a:extLst>
                    <a:ext uri="{FF2B5EF4-FFF2-40B4-BE49-F238E27FC236}">
                      <a16:creationId xmlns:a16="http://schemas.microsoft.com/office/drawing/2014/main" id="{4955A4C1-8570-3140-8D96-D50D6DB615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27" y="4896183"/>
                  <a:ext cx="735353" cy="333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7" name="Group 209">
              <a:extLst>
                <a:ext uri="{FF2B5EF4-FFF2-40B4-BE49-F238E27FC236}">
                  <a16:creationId xmlns:a16="http://schemas.microsoft.com/office/drawing/2014/main" id="{A1CE4E7D-1388-C346-9729-B06F1F895B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0916" y="4719507"/>
              <a:ext cx="152400" cy="762000"/>
              <a:chOff x="3935" y="1728"/>
              <a:chExt cx="96" cy="480"/>
            </a:xfrm>
          </p:grpSpPr>
          <p:sp>
            <p:nvSpPr>
              <p:cNvPr id="98" name="Arc 59">
                <a:extLst>
                  <a:ext uri="{FF2B5EF4-FFF2-40B4-BE49-F238E27FC236}">
                    <a16:creationId xmlns:a16="http://schemas.microsoft.com/office/drawing/2014/main" id="{C67559E8-3F26-0041-8648-63FF2C7CC57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Arc 60">
                <a:extLst>
                  <a:ext uri="{FF2B5EF4-FFF2-40B4-BE49-F238E27FC236}">
                    <a16:creationId xmlns:a16="http://schemas.microsoft.com/office/drawing/2014/main" id="{5BF5BC4F-5456-BF47-A5AC-7F587636551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Arc 61">
                <a:extLst>
                  <a:ext uri="{FF2B5EF4-FFF2-40B4-BE49-F238E27FC236}">
                    <a16:creationId xmlns:a16="http://schemas.microsoft.com/office/drawing/2014/main" id="{D50A3105-A876-A241-8E34-5EE4FB658C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Arc 62">
                <a:extLst>
                  <a:ext uri="{FF2B5EF4-FFF2-40B4-BE49-F238E27FC236}">
                    <a16:creationId xmlns:a16="http://schemas.microsoft.com/office/drawing/2014/main" id="{E59A4A3B-3177-6A47-9C68-1748C9B226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Line 63">
                <a:extLst>
                  <a:ext uri="{FF2B5EF4-FFF2-40B4-BE49-F238E27FC236}">
                    <a16:creationId xmlns:a16="http://schemas.microsoft.com/office/drawing/2014/main" id="{CF9C157C-B5EA-D74D-AF3D-22DADE747E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Line 64">
                <a:extLst>
                  <a:ext uri="{FF2B5EF4-FFF2-40B4-BE49-F238E27FC236}">
                    <a16:creationId xmlns:a16="http://schemas.microsoft.com/office/drawing/2014/main" id="{A0AB79DF-8356-1D45-B3E5-DD822459B6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Arc 65">
                <a:extLst>
                  <a:ext uri="{FF2B5EF4-FFF2-40B4-BE49-F238E27FC236}">
                    <a16:creationId xmlns:a16="http://schemas.microsoft.com/office/drawing/2014/main" id="{5691225F-887B-F14E-BD23-F5A5899B216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Arc 66">
                <a:extLst>
                  <a:ext uri="{FF2B5EF4-FFF2-40B4-BE49-F238E27FC236}">
                    <a16:creationId xmlns:a16="http://schemas.microsoft.com/office/drawing/2014/main" id="{7230C11A-F40A-8140-8A48-32B34D64A89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Arc 67">
                <a:extLst>
                  <a:ext uri="{FF2B5EF4-FFF2-40B4-BE49-F238E27FC236}">
                    <a16:creationId xmlns:a16="http://schemas.microsoft.com/office/drawing/2014/main" id="{94A288F0-39DC-F34D-AE41-BC4E096F2A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Arc 68">
                <a:extLst>
                  <a:ext uri="{FF2B5EF4-FFF2-40B4-BE49-F238E27FC236}">
                    <a16:creationId xmlns:a16="http://schemas.microsoft.com/office/drawing/2014/main" id="{7D4B6D6F-F714-B04B-A9CF-C47E0703FD6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Arc 69">
                <a:extLst>
                  <a:ext uri="{FF2B5EF4-FFF2-40B4-BE49-F238E27FC236}">
                    <a16:creationId xmlns:a16="http://schemas.microsoft.com/office/drawing/2014/main" id="{B4B45D61-DA50-A347-978A-898FD0430FC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Arc 70">
                <a:extLst>
                  <a:ext uri="{FF2B5EF4-FFF2-40B4-BE49-F238E27FC236}">
                    <a16:creationId xmlns:a16="http://schemas.microsoft.com/office/drawing/2014/main" id="{10A78E91-7DE2-B44D-B50C-04FB3E7CD2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Arc 71">
                <a:extLst>
                  <a:ext uri="{FF2B5EF4-FFF2-40B4-BE49-F238E27FC236}">
                    <a16:creationId xmlns:a16="http://schemas.microsoft.com/office/drawing/2014/main" id="{8F3377B6-5DC9-B04D-B07E-5689E837EAE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1" name="Freeform 12">
              <a:extLst>
                <a:ext uri="{FF2B5EF4-FFF2-40B4-BE49-F238E27FC236}">
                  <a16:creationId xmlns:a16="http://schemas.microsoft.com/office/drawing/2014/main" id="{FD8DBB75-4D61-2743-B3C2-FC6FD29E31E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62498" y="471950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2" name="Group 210">
              <a:extLst>
                <a:ext uri="{FF2B5EF4-FFF2-40B4-BE49-F238E27FC236}">
                  <a16:creationId xmlns:a16="http://schemas.microsoft.com/office/drawing/2014/main" id="{B9BF1B4D-12CD-0143-AD7C-0745608E6A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7440" y="4710913"/>
              <a:ext cx="304800" cy="762000"/>
              <a:chOff x="3216" y="1728"/>
              <a:chExt cx="192" cy="480"/>
            </a:xfrm>
          </p:grpSpPr>
          <p:sp>
            <p:nvSpPr>
              <p:cNvPr id="113" name="Line 8">
                <a:extLst>
                  <a:ext uri="{FF2B5EF4-FFF2-40B4-BE49-F238E27FC236}">
                    <a16:creationId xmlns:a16="http://schemas.microsoft.com/office/drawing/2014/main" id="{0E892C11-7A09-1E4D-9812-9CAAA821A0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9">
                <a:extLst>
                  <a:ext uri="{FF2B5EF4-FFF2-40B4-BE49-F238E27FC236}">
                    <a16:creationId xmlns:a16="http://schemas.microsoft.com/office/drawing/2014/main" id="{97D77BE1-0BBB-434E-9290-577795C095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10">
                <a:extLst>
                  <a:ext uri="{FF2B5EF4-FFF2-40B4-BE49-F238E27FC236}">
                    <a16:creationId xmlns:a16="http://schemas.microsoft.com/office/drawing/2014/main" id="{2B11BA25-9C3F-B54C-9E60-EBA11CACF3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11">
                <a:extLst>
                  <a:ext uri="{FF2B5EF4-FFF2-40B4-BE49-F238E27FC236}">
                    <a16:creationId xmlns:a16="http://schemas.microsoft.com/office/drawing/2014/main" id="{27D50E02-40FF-2744-98CF-800F044B54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5111ECE7-E123-064E-A172-542C15BD4253}"/>
                </a:ext>
              </a:extLst>
            </p:cNvPr>
            <p:cNvCxnSpPr/>
            <p:nvPr/>
          </p:nvCxnSpPr>
          <p:spPr bwMode="auto">
            <a:xfrm>
              <a:off x="705579" y="4710913"/>
              <a:ext cx="199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17D2D6B0-5C1F-CA45-909D-9941E56E4BF7}"/>
                </a:ext>
              </a:extLst>
            </p:cNvPr>
            <p:cNvCxnSpPr/>
            <p:nvPr/>
          </p:nvCxnSpPr>
          <p:spPr bwMode="auto">
            <a:xfrm>
              <a:off x="699411" y="5483094"/>
              <a:ext cx="199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Text Box 26">
                  <a:extLst>
                    <a:ext uri="{FF2B5EF4-FFF2-40B4-BE49-F238E27FC236}">
                      <a16:creationId xmlns:a16="http://schemas.microsoft.com/office/drawing/2014/main" id="{C59E60CB-2AD0-A14E-A230-C3AEF4EE733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56116" y="4924802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19" name="Text Box 26">
                  <a:extLst>
                    <a:ext uri="{FF2B5EF4-FFF2-40B4-BE49-F238E27FC236}">
                      <a16:creationId xmlns:a16="http://schemas.microsoft.com/office/drawing/2014/main" id="{C59E60CB-2AD0-A14E-A230-C3AEF4EE73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56116" y="4924802"/>
                  <a:ext cx="277770" cy="33355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 Box 26">
                  <a:extLst>
                    <a:ext uri="{FF2B5EF4-FFF2-40B4-BE49-F238E27FC236}">
                      <a16:creationId xmlns:a16="http://schemas.microsoft.com/office/drawing/2014/main" id="{FF793576-6CCD-934D-8B6E-3F2D647100E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49897" y="4918032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20" name="Text Box 26">
                  <a:extLst>
                    <a:ext uri="{FF2B5EF4-FFF2-40B4-BE49-F238E27FC236}">
                      <a16:creationId xmlns:a16="http://schemas.microsoft.com/office/drawing/2014/main" id="{FF793576-6CCD-934D-8B6E-3F2D647100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249897" y="4918032"/>
                  <a:ext cx="277770" cy="333554"/>
                </a:xfrm>
                <a:prstGeom prst="rect">
                  <a:avLst/>
                </a:prstGeom>
                <a:blipFill>
                  <a:blip r:embed="rId7"/>
                  <a:stretch>
                    <a:fillRect r="-43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Text Box 26">
                  <a:extLst>
                    <a:ext uri="{FF2B5EF4-FFF2-40B4-BE49-F238E27FC236}">
                      <a16:creationId xmlns:a16="http://schemas.microsoft.com/office/drawing/2014/main" id="{C05B77E2-09EB-D84F-9400-DF63DB5332F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54492" y="4924672"/>
                  <a:ext cx="318604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21" name="Text Box 26">
                  <a:extLst>
                    <a:ext uri="{FF2B5EF4-FFF2-40B4-BE49-F238E27FC236}">
                      <a16:creationId xmlns:a16="http://schemas.microsoft.com/office/drawing/2014/main" id="{C05B77E2-09EB-D84F-9400-DF63DB5332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54492" y="4924672"/>
                  <a:ext cx="318604" cy="333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64800F7D-C92A-F143-8A23-976B70B3FA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9006" y="4618745"/>
              <a:ext cx="0" cy="98817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3" name="Oval 250">
              <a:extLst>
                <a:ext uri="{FF2B5EF4-FFF2-40B4-BE49-F238E27FC236}">
                  <a16:creationId xmlns:a16="http://schemas.microsoft.com/office/drawing/2014/main" id="{4C9F4B7B-28CE-C644-AD41-D8B87D0211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48668" y="4687428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4" name="Oval 250">
              <a:extLst>
                <a:ext uri="{FF2B5EF4-FFF2-40B4-BE49-F238E27FC236}">
                  <a16:creationId xmlns:a16="http://schemas.microsoft.com/office/drawing/2014/main" id="{241F23C3-F205-DB49-B17D-52C4B2DFE78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10916" y="468436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5" name="Oval 250">
              <a:extLst>
                <a:ext uri="{FF2B5EF4-FFF2-40B4-BE49-F238E27FC236}">
                  <a16:creationId xmlns:a16="http://schemas.microsoft.com/office/drawing/2014/main" id="{85009974-BEDF-834D-8DB2-D4AF9A884A8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45365" y="545491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6" name="Oval 250">
              <a:extLst>
                <a:ext uri="{FF2B5EF4-FFF2-40B4-BE49-F238E27FC236}">
                  <a16:creationId xmlns:a16="http://schemas.microsoft.com/office/drawing/2014/main" id="{676F48BF-A279-B74F-A95F-1B906AA964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10915" y="545491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D7D14852-C4A1-BC44-96C4-95EF77FB0FAF}"/>
                </a:ext>
              </a:extLst>
            </p:cNvPr>
            <p:cNvSpPr txBox="1"/>
            <p:nvPr/>
          </p:nvSpPr>
          <p:spPr>
            <a:xfrm>
              <a:off x="375831" y="5720924"/>
              <a:ext cx="26516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parallel equivalent circuit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F306F1D4-2765-D443-ABEA-807BF889E0CA}"/>
                  </a:ext>
                </a:extLst>
              </p:cNvPr>
              <p:cNvSpPr txBox="1"/>
              <p:nvPr/>
            </p:nvSpPr>
            <p:spPr>
              <a:xfrm>
                <a:off x="5754335" y="4291016"/>
                <a:ext cx="2204258" cy="5695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F306F1D4-2765-D443-ABEA-807BF889E0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335" y="4291016"/>
                <a:ext cx="2204258" cy="569580"/>
              </a:xfrm>
              <a:prstGeom prst="rect">
                <a:avLst/>
              </a:prstGeom>
              <a:blipFill>
                <a:blip r:embed="rId10"/>
                <a:stretch>
                  <a:fillRect l="-1724" t="-2174" r="-1149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3FF674B-E61B-1646-87F8-28EC6C9BA5CD}"/>
                  </a:ext>
                </a:extLst>
              </p:cNvPr>
              <p:cNvSpPr txBox="1"/>
              <p:nvPr/>
            </p:nvSpPr>
            <p:spPr>
              <a:xfrm>
                <a:off x="4089571" y="5155279"/>
                <a:ext cx="6159828" cy="594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3FF674B-E61B-1646-87F8-28EC6C9BA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9571" y="5155279"/>
                <a:ext cx="6159828" cy="594330"/>
              </a:xfrm>
              <a:prstGeom prst="rect">
                <a:avLst/>
              </a:prstGeom>
              <a:blipFill>
                <a:blip r:embed="rId11"/>
                <a:stretch>
                  <a:fillRect t="-4255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9D54E143-71EB-854F-8772-65D327C2A12E}"/>
                  </a:ext>
                </a:extLst>
              </p:cNvPr>
              <p:cNvSpPr txBox="1"/>
              <p:nvPr/>
            </p:nvSpPr>
            <p:spPr>
              <a:xfrm>
                <a:off x="6556860" y="5761689"/>
                <a:ext cx="2311658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=1, 2, 3,…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9D54E143-71EB-854F-8772-65D327C2A1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6860" y="5761689"/>
                <a:ext cx="2311658" cy="472565"/>
              </a:xfrm>
              <a:prstGeom prst="rect">
                <a:avLst/>
              </a:prstGeom>
              <a:blipFill>
                <a:blip r:embed="rId12"/>
                <a:stretch>
                  <a:fillRect b="-12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FE3AFD34-2997-7348-A532-616992DA7302}"/>
              </a:ext>
            </a:extLst>
          </p:cNvPr>
          <p:cNvGrpSpPr/>
          <p:nvPr/>
        </p:nvGrpSpPr>
        <p:grpSpPr>
          <a:xfrm>
            <a:off x="279587" y="1463040"/>
            <a:ext cx="2562035" cy="1256695"/>
            <a:chOff x="279587" y="1703550"/>
            <a:chExt cx="2562035" cy="1256695"/>
          </a:xfrm>
        </p:grpSpPr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660CBF54-7AC2-CF40-B9B1-1A4D1742EF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1622" y="2352453"/>
              <a:ext cx="2340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6DE75B73-3B1E-644A-B45E-CC59A43A40E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1622" y="1853188"/>
              <a:ext cx="0" cy="1080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7BA43E3C-29E6-394A-9FD1-EEDDBCDBE1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2240" y="187800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822F588B-3D14-5C41-8E69-A29D5C9273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33042" y="187800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20001DAE-BE98-E740-A139-C420B33604E5}"/>
                    </a:ext>
                  </a:extLst>
                </p:cNvPr>
                <p:cNvSpPr txBox="1"/>
                <p:nvPr/>
              </p:nvSpPr>
              <p:spPr>
                <a:xfrm>
                  <a:off x="2594903" y="2358822"/>
                  <a:ext cx="16062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20001DAE-BE98-E740-A139-C420B33604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4903" y="2358822"/>
                  <a:ext cx="160621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7692" r="-7692"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707DF827-F880-F448-84FD-6C275642D251}"/>
                    </a:ext>
                  </a:extLst>
                </p:cNvPr>
                <p:cNvSpPr txBox="1"/>
                <p:nvPr/>
              </p:nvSpPr>
              <p:spPr>
                <a:xfrm>
                  <a:off x="279587" y="1703550"/>
                  <a:ext cx="19248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707DF827-F880-F448-84FD-6C275642D2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587" y="1703550"/>
                  <a:ext cx="192489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26667" r="-20000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DD47AE79-B56A-9F47-9E22-CA9F75DCE953}"/>
                    </a:ext>
                  </a:extLst>
                </p:cNvPr>
                <p:cNvSpPr txBox="1"/>
                <p:nvPr/>
              </p:nvSpPr>
              <p:spPr>
                <a:xfrm>
                  <a:off x="1356342" y="1949831"/>
                  <a:ext cx="48917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DD47AE79-B56A-9F47-9E22-CA9F75DCE9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6342" y="1949831"/>
                  <a:ext cx="489172" cy="215444"/>
                </a:xfrm>
                <a:prstGeom prst="rect">
                  <a:avLst/>
                </a:prstGeom>
                <a:blipFill>
                  <a:blip r:embed="rId15"/>
                  <a:stretch>
                    <a:fillRect l="-2500" r="-5000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9D57F13A-3317-0747-A9AC-C8D76CCFF0E3}"/>
                    </a:ext>
                  </a:extLst>
                </p:cNvPr>
                <p:cNvSpPr txBox="1"/>
                <p:nvPr/>
              </p:nvSpPr>
              <p:spPr>
                <a:xfrm>
                  <a:off x="813299" y="2683330"/>
                  <a:ext cx="48917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9D57F13A-3317-0747-A9AC-C8D76CCFF0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299" y="2683330"/>
                  <a:ext cx="489172" cy="215444"/>
                </a:xfrm>
                <a:prstGeom prst="rect">
                  <a:avLst/>
                </a:prstGeom>
                <a:blipFill>
                  <a:blip r:embed="rId16"/>
                  <a:stretch>
                    <a:fillRect l="-2500" r="-7500" b="-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070E7DD6-E484-2041-AE63-0E01AA34E335}"/>
                </a:ext>
              </a:extLst>
            </p:cNvPr>
            <p:cNvSpPr/>
            <p:nvPr/>
          </p:nvSpPr>
          <p:spPr bwMode="auto">
            <a:xfrm>
              <a:off x="709006" y="1887068"/>
              <a:ext cx="1819275" cy="1070585"/>
            </a:xfrm>
            <a:custGeom>
              <a:avLst/>
              <a:gdLst>
                <a:gd name="connsiteX0" fmla="*/ 1819275 w 1819275"/>
                <a:gd name="connsiteY0" fmla="*/ 479425 h 479425"/>
                <a:gd name="connsiteX1" fmla="*/ 0 w 1819275"/>
                <a:gd name="connsiteY1" fmla="*/ 0 h 479425"/>
                <a:gd name="connsiteX0" fmla="*/ 1819275 w 1819275"/>
                <a:gd name="connsiteY0" fmla="*/ 479425 h 479425"/>
                <a:gd name="connsiteX1" fmla="*/ 0 w 1819275"/>
                <a:gd name="connsiteY1" fmla="*/ 0 h 479425"/>
                <a:gd name="connsiteX0" fmla="*/ 1819275 w 1819275"/>
                <a:gd name="connsiteY0" fmla="*/ 479435 h 479435"/>
                <a:gd name="connsiteX1" fmla="*/ 0 w 1819275"/>
                <a:gd name="connsiteY1" fmla="*/ 10 h 479435"/>
                <a:gd name="connsiteX0" fmla="*/ 1819275 w 1819275"/>
                <a:gd name="connsiteY0" fmla="*/ 479437 h 479437"/>
                <a:gd name="connsiteX1" fmla="*/ 0 w 1819275"/>
                <a:gd name="connsiteY1" fmla="*/ 12 h 479437"/>
                <a:gd name="connsiteX0" fmla="*/ 1819275 w 1819275"/>
                <a:gd name="connsiteY0" fmla="*/ 479432 h 479432"/>
                <a:gd name="connsiteX1" fmla="*/ 0 w 1819275"/>
                <a:gd name="connsiteY1" fmla="*/ 7 h 479432"/>
                <a:gd name="connsiteX0" fmla="*/ 1819275 w 1819275"/>
                <a:gd name="connsiteY0" fmla="*/ 479432 h 479435"/>
                <a:gd name="connsiteX1" fmla="*/ 0 w 1819275"/>
                <a:gd name="connsiteY1" fmla="*/ 7 h 47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19275" h="479435">
                  <a:moveTo>
                    <a:pt x="1819275" y="479432"/>
                  </a:moveTo>
                  <a:cubicBezTo>
                    <a:pt x="1330325" y="481011"/>
                    <a:pt x="625475" y="-2110"/>
                    <a:pt x="0" y="7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B8016F8C-3488-C544-9939-3124C5162AD1}"/>
                </a:ext>
              </a:extLst>
            </p:cNvPr>
            <p:cNvSpPr/>
            <p:nvPr/>
          </p:nvSpPr>
          <p:spPr bwMode="auto">
            <a:xfrm>
              <a:off x="712181" y="1883886"/>
              <a:ext cx="1819275" cy="1076359"/>
            </a:xfrm>
            <a:custGeom>
              <a:avLst/>
              <a:gdLst>
                <a:gd name="connsiteX0" fmla="*/ 1819275 w 1819275"/>
                <a:gd name="connsiteY0" fmla="*/ 476250 h 1094242"/>
                <a:gd name="connsiteX1" fmla="*/ 752475 w 1819275"/>
                <a:gd name="connsiteY1" fmla="*/ 1082675 h 1094242"/>
                <a:gd name="connsiteX2" fmla="*/ 0 w 1819275"/>
                <a:gd name="connsiteY2" fmla="*/ 0 h 1094242"/>
                <a:gd name="connsiteX0" fmla="*/ 1819275 w 1819275"/>
                <a:gd name="connsiteY0" fmla="*/ 476250 h 1103512"/>
                <a:gd name="connsiteX1" fmla="*/ 898525 w 1819275"/>
                <a:gd name="connsiteY1" fmla="*/ 1092200 h 1103512"/>
                <a:gd name="connsiteX2" fmla="*/ 0 w 1819275"/>
                <a:gd name="connsiteY2" fmla="*/ 0 h 1103512"/>
                <a:gd name="connsiteX0" fmla="*/ 1819275 w 1819275"/>
                <a:gd name="connsiteY0" fmla="*/ 476250 h 1103512"/>
                <a:gd name="connsiteX1" fmla="*/ 898525 w 1819275"/>
                <a:gd name="connsiteY1" fmla="*/ 1092200 h 1103512"/>
                <a:gd name="connsiteX2" fmla="*/ 0 w 1819275"/>
                <a:gd name="connsiteY2" fmla="*/ 0 h 1103512"/>
                <a:gd name="connsiteX0" fmla="*/ 1819275 w 1819275"/>
                <a:gd name="connsiteY0" fmla="*/ 476250 h 1103512"/>
                <a:gd name="connsiteX1" fmla="*/ 898525 w 1819275"/>
                <a:gd name="connsiteY1" fmla="*/ 1092200 h 1103512"/>
                <a:gd name="connsiteX2" fmla="*/ 0 w 1819275"/>
                <a:gd name="connsiteY2" fmla="*/ 0 h 1103512"/>
                <a:gd name="connsiteX0" fmla="*/ 1819275 w 1819275"/>
                <a:gd name="connsiteY0" fmla="*/ 476250 h 1122083"/>
                <a:gd name="connsiteX1" fmla="*/ 1038225 w 1819275"/>
                <a:gd name="connsiteY1" fmla="*/ 1111250 h 1122083"/>
                <a:gd name="connsiteX2" fmla="*/ 0 w 1819275"/>
                <a:gd name="connsiteY2" fmla="*/ 0 h 1122083"/>
                <a:gd name="connsiteX0" fmla="*/ 1819275 w 1819275"/>
                <a:gd name="connsiteY0" fmla="*/ 476250 h 1123494"/>
                <a:gd name="connsiteX1" fmla="*/ 1038225 w 1819275"/>
                <a:gd name="connsiteY1" fmla="*/ 1111250 h 1123494"/>
                <a:gd name="connsiteX2" fmla="*/ 0 w 1819275"/>
                <a:gd name="connsiteY2" fmla="*/ 0 h 1123494"/>
                <a:gd name="connsiteX0" fmla="*/ 1819275 w 1819275"/>
                <a:gd name="connsiteY0" fmla="*/ 476250 h 1086666"/>
                <a:gd name="connsiteX1" fmla="*/ 1041400 w 1819275"/>
                <a:gd name="connsiteY1" fmla="*/ 1073150 h 1086666"/>
                <a:gd name="connsiteX2" fmla="*/ 0 w 1819275"/>
                <a:gd name="connsiteY2" fmla="*/ 0 h 1086666"/>
                <a:gd name="connsiteX0" fmla="*/ 1819275 w 1819275"/>
                <a:gd name="connsiteY0" fmla="*/ 0 h 1085249"/>
                <a:gd name="connsiteX1" fmla="*/ 1041400 w 1819275"/>
                <a:gd name="connsiteY1" fmla="*/ 1079500 h 1085249"/>
                <a:gd name="connsiteX2" fmla="*/ 0 w 1819275"/>
                <a:gd name="connsiteY2" fmla="*/ 6350 h 1085249"/>
                <a:gd name="connsiteX0" fmla="*/ 1819275 w 1819275"/>
                <a:gd name="connsiteY0" fmla="*/ 6 h 1083394"/>
                <a:gd name="connsiteX1" fmla="*/ 1041400 w 1819275"/>
                <a:gd name="connsiteY1" fmla="*/ 1079506 h 1083394"/>
                <a:gd name="connsiteX2" fmla="*/ 0 w 1819275"/>
                <a:gd name="connsiteY2" fmla="*/ 6356 h 1083394"/>
                <a:gd name="connsiteX0" fmla="*/ 1819275 w 1819275"/>
                <a:gd name="connsiteY0" fmla="*/ 6 h 1083394"/>
                <a:gd name="connsiteX1" fmla="*/ 1041400 w 1819275"/>
                <a:gd name="connsiteY1" fmla="*/ 1079506 h 1083394"/>
                <a:gd name="connsiteX2" fmla="*/ 0 w 1819275"/>
                <a:gd name="connsiteY2" fmla="*/ 6356 h 1083394"/>
                <a:gd name="connsiteX0" fmla="*/ 1819275 w 1819275"/>
                <a:gd name="connsiteY0" fmla="*/ 7 h 1079507"/>
                <a:gd name="connsiteX1" fmla="*/ 1041400 w 1819275"/>
                <a:gd name="connsiteY1" fmla="*/ 1079507 h 1079507"/>
                <a:gd name="connsiteX2" fmla="*/ 0 w 1819275"/>
                <a:gd name="connsiteY2" fmla="*/ 6357 h 1079507"/>
                <a:gd name="connsiteX0" fmla="*/ 1819275 w 1819275"/>
                <a:gd name="connsiteY0" fmla="*/ 7 h 1079507"/>
                <a:gd name="connsiteX1" fmla="*/ 1041400 w 1819275"/>
                <a:gd name="connsiteY1" fmla="*/ 1079507 h 1079507"/>
                <a:gd name="connsiteX2" fmla="*/ 0 w 1819275"/>
                <a:gd name="connsiteY2" fmla="*/ 6357 h 1079507"/>
                <a:gd name="connsiteX0" fmla="*/ 1819275 w 1819275"/>
                <a:gd name="connsiteY0" fmla="*/ 7 h 1073157"/>
                <a:gd name="connsiteX1" fmla="*/ 889000 w 1819275"/>
                <a:gd name="connsiteY1" fmla="*/ 1073157 h 1073157"/>
                <a:gd name="connsiteX2" fmla="*/ 0 w 1819275"/>
                <a:gd name="connsiteY2" fmla="*/ 6357 h 1073157"/>
                <a:gd name="connsiteX0" fmla="*/ 1819275 w 1819275"/>
                <a:gd name="connsiteY0" fmla="*/ 7 h 1076332"/>
                <a:gd name="connsiteX1" fmla="*/ 904875 w 1819275"/>
                <a:gd name="connsiteY1" fmla="*/ 1076332 h 1076332"/>
                <a:gd name="connsiteX2" fmla="*/ 0 w 1819275"/>
                <a:gd name="connsiteY2" fmla="*/ 6357 h 1076332"/>
                <a:gd name="connsiteX0" fmla="*/ 1819275 w 1819275"/>
                <a:gd name="connsiteY0" fmla="*/ 7 h 1076332"/>
                <a:gd name="connsiteX1" fmla="*/ 904875 w 1819275"/>
                <a:gd name="connsiteY1" fmla="*/ 1076332 h 1076332"/>
                <a:gd name="connsiteX2" fmla="*/ 0 w 1819275"/>
                <a:gd name="connsiteY2" fmla="*/ 6357 h 1076332"/>
                <a:gd name="connsiteX0" fmla="*/ 1819275 w 1819275"/>
                <a:gd name="connsiteY0" fmla="*/ 7 h 1076359"/>
                <a:gd name="connsiteX1" fmla="*/ 904875 w 1819275"/>
                <a:gd name="connsiteY1" fmla="*/ 1076332 h 1076359"/>
                <a:gd name="connsiteX2" fmla="*/ 0 w 1819275"/>
                <a:gd name="connsiteY2" fmla="*/ 6357 h 107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9275" h="1076359">
                  <a:moveTo>
                    <a:pt x="1819275" y="7"/>
                  </a:moveTo>
                  <a:cubicBezTo>
                    <a:pt x="1348581" y="-3168"/>
                    <a:pt x="1214437" y="1082682"/>
                    <a:pt x="904875" y="1076332"/>
                  </a:cubicBezTo>
                  <a:cubicBezTo>
                    <a:pt x="595312" y="1076332"/>
                    <a:pt x="497681" y="28582"/>
                    <a:pt x="0" y="6357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DA7E4D1-77C5-E543-89AA-4CF5957C5DAF}"/>
              </a:ext>
            </a:extLst>
          </p:cNvPr>
          <p:cNvGrpSpPr/>
          <p:nvPr/>
        </p:nvGrpSpPr>
        <p:grpSpPr>
          <a:xfrm>
            <a:off x="-6717" y="2834640"/>
            <a:ext cx="3062199" cy="1318118"/>
            <a:chOff x="-6717" y="3057931"/>
            <a:chExt cx="3062199" cy="1318118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C0D5D71-0695-DA48-BF06-6140BC1940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6392" y="3363669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1DC12D5-4E01-644A-95E4-95FDCE5E15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6392" y="3756019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 Box 26">
                  <a:extLst>
                    <a:ext uri="{FF2B5EF4-FFF2-40B4-BE49-F238E27FC236}">
                      <a16:creationId xmlns:a16="http://schemas.microsoft.com/office/drawing/2014/main" id="{A7EFEAFB-31F1-3542-BEA9-CF3FA0BA823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73782" y="3380379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3" name="Text Box 26">
                  <a:extLst>
                    <a:ext uri="{FF2B5EF4-FFF2-40B4-BE49-F238E27FC236}">
                      <a16:creationId xmlns:a16="http://schemas.microsoft.com/office/drawing/2014/main" id="{A7EFEAFB-31F1-3542-BEA9-CF3FA0BA82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73782" y="3380379"/>
                  <a:ext cx="565110" cy="333554"/>
                </a:xfrm>
                <a:prstGeom prst="rect">
                  <a:avLst/>
                </a:prstGeom>
                <a:blipFill>
                  <a:blip r:embed="rId17"/>
                  <a:stretch>
                    <a:fillRect r="-4444" b="-370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FD854C0C-AF23-B34A-AB3C-8DAD57DD55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26792" y="315895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 Box 26">
                  <a:extLst>
                    <a:ext uri="{FF2B5EF4-FFF2-40B4-BE49-F238E27FC236}">
                      <a16:creationId xmlns:a16="http://schemas.microsoft.com/office/drawing/2014/main" id="{66ECAE6C-3777-B94F-BC54-DB49F52719B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6717" y="3402800"/>
                  <a:ext cx="765544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5" name="Text Box 26">
                  <a:extLst>
                    <a:ext uri="{FF2B5EF4-FFF2-40B4-BE49-F238E27FC236}">
                      <a16:creationId xmlns:a16="http://schemas.microsoft.com/office/drawing/2014/main" id="{66ECAE6C-3777-B94F-BC54-DB49F52719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-6717" y="3402800"/>
                  <a:ext cx="765544" cy="333554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6800B8F8-E8A1-5049-B9EA-C2E0A85E1D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3316" y="315895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BFBC8FA3-AE50-9842-889C-5198A13F3B2E}"/>
                </a:ext>
              </a:extLst>
            </p:cNvPr>
            <p:cNvSpPr txBox="1"/>
            <p:nvPr/>
          </p:nvSpPr>
          <p:spPr>
            <a:xfrm>
              <a:off x="2502125" y="3057931"/>
              <a:ext cx="55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open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" name="Text Box 26">
                  <a:extLst>
                    <a:ext uri="{FF2B5EF4-FFF2-40B4-BE49-F238E27FC236}">
                      <a16:creationId xmlns:a16="http://schemas.microsoft.com/office/drawing/2014/main" id="{0D427A11-5678-584B-919A-F1475CE77B9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56255" y="3859432"/>
                  <a:ext cx="948473" cy="5166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4" name="Text Box 26">
                  <a:extLst>
                    <a:ext uri="{FF2B5EF4-FFF2-40B4-BE49-F238E27FC236}">
                      <a16:creationId xmlns:a16="http://schemas.microsoft.com/office/drawing/2014/main" id="{0D427A11-5678-584B-919A-F1475CE77B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56255" y="3859432"/>
                  <a:ext cx="948473" cy="516617"/>
                </a:xfrm>
                <a:prstGeom prst="rect">
                  <a:avLst/>
                </a:prstGeom>
                <a:blipFill>
                  <a:blip r:embed="rId19"/>
                  <a:stretch>
                    <a:fillRect b="-238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7B8AA18E-6A98-7946-AF13-AA9EBF82272C}"/>
                </a:ext>
              </a:extLst>
            </p:cNvPr>
            <p:cNvCxnSpPr>
              <a:cxnSpLocks/>
              <a:stCxn id="144" idx="1"/>
            </p:cNvCxnSpPr>
            <p:nvPr/>
          </p:nvCxnSpPr>
          <p:spPr bwMode="auto">
            <a:xfrm flipH="1" flipV="1">
              <a:off x="725830" y="4116881"/>
              <a:ext cx="430425" cy="86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E93FE7DA-AFCA-9B4C-8BDC-7AE41808D573}"/>
                </a:ext>
              </a:extLst>
            </p:cNvPr>
            <p:cNvCxnSpPr>
              <a:cxnSpLocks/>
              <a:stCxn id="144" idx="3"/>
            </p:cNvCxnSpPr>
            <p:nvPr/>
          </p:nvCxnSpPr>
          <p:spPr bwMode="auto">
            <a:xfrm>
              <a:off x="2104728" y="4117741"/>
              <a:ext cx="415759" cy="169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8F703E6D-4B8C-034C-ACDC-6B5E8A6E85B2}"/>
                  </a:ext>
                </a:extLst>
              </p:cNvPr>
              <p:cNvSpPr txBox="1"/>
              <p:nvPr/>
            </p:nvSpPr>
            <p:spPr>
              <a:xfrm>
                <a:off x="4641239" y="3076938"/>
                <a:ext cx="7286995" cy="5094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ℓ=</m:t>
                          </m:r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l-G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f>
                                        <m:f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Δ</m:t>
                                          </m:r>
                                          <m:r>
                                            <a:rPr lang="el-G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≅</m:t>
                                  </m:r>
                                </m:e>
                              </m:func>
                            </m:e>
                          </m:func>
                        </m:e>
                      </m:func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8F703E6D-4B8C-034C-ACDC-6B5E8A6E85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239" y="3076938"/>
                <a:ext cx="7286995" cy="509435"/>
              </a:xfrm>
              <a:prstGeom prst="rect">
                <a:avLst/>
              </a:prstGeom>
              <a:blipFill>
                <a:blip r:embed="rId20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2C465DA7-9D78-144C-B892-406D5748A013}"/>
              </a:ext>
            </a:extLst>
          </p:cNvPr>
          <p:cNvGrpSpPr/>
          <p:nvPr/>
        </p:nvGrpSpPr>
        <p:grpSpPr>
          <a:xfrm>
            <a:off x="7370114" y="3591346"/>
            <a:ext cx="3674532" cy="1079288"/>
            <a:chOff x="7370114" y="3591346"/>
            <a:chExt cx="3674532" cy="10792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036CA68D-8F29-6346-A596-5EE819A838AB}"/>
                    </a:ext>
                  </a:extLst>
                </p:cNvPr>
                <p:cNvSpPr txBox="1"/>
                <p:nvPr/>
              </p:nvSpPr>
              <p:spPr>
                <a:xfrm>
                  <a:off x="7370114" y="3651444"/>
                  <a:ext cx="3674532" cy="101919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ℓ+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036CA68D-8F29-6346-A596-5EE819A838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0114" y="3651444"/>
                  <a:ext cx="3674532" cy="1019190"/>
                </a:xfrm>
                <a:prstGeom prst="rect">
                  <a:avLst/>
                </a:prstGeom>
                <a:blipFill>
                  <a:blip r:embed="rId21"/>
                  <a:stretch>
                    <a:fillRect t="-1235" b="-4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17DE1E2B-F2B0-D24D-A94D-21BD88A36749}"/>
                </a:ext>
              </a:extLst>
            </p:cNvPr>
            <p:cNvSpPr/>
            <p:nvPr/>
          </p:nvSpPr>
          <p:spPr bwMode="auto">
            <a:xfrm>
              <a:off x="8808936" y="3591346"/>
              <a:ext cx="918942" cy="594330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141DE2C5-67EB-474B-8FD9-0CEEB918E08C}"/>
                    </a:ext>
                  </a:extLst>
                </p:cNvPr>
                <p:cNvSpPr txBox="1"/>
                <p:nvPr/>
              </p:nvSpPr>
              <p:spPr>
                <a:xfrm>
                  <a:off x="9735512" y="3626642"/>
                  <a:ext cx="382412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141DE2C5-67EB-474B-8FD9-0CEEB918E0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5512" y="3626642"/>
                  <a:ext cx="382412" cy="246221"/>
                </a:xfrm>
                <a:prstGeom prst="rect">
                  <a:avLst/>
                </a:prstGeom>
                <a:blipFill>
                  <a:blip r:embed="rId22"/>
                  <a:stretch>
                    <a:fillRect l="-6452" r="-12903"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5AD16D-BAA2-362D-490E-986D45773BEA}"/>
                  </a:ext>
                </a:extLst>
              </p:cNvPr>
              <p:cNvSpPr txBox="1"/>
              <p:nvPr/>
            </p:nvSpPr>
            <p:spPr>
              <a:xfrm>
                <a:off x="640080" y="5669280"/>
                <a:ext cx="1701813" cy="6083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𝐿𝐶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5AD16D-BAA2-362D-490E-986D45773B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" y="5669280"/>
                <a:ext cx="1701813" cy="608372"/>
              </a:xfrm>
              <a:prstGeom prst="rect">
                <a:avLst/>
              </a:prstGeom>
              <a:blipFill>
                <a:blip r:embed="rId23"/>
                <a:stretch>
                  <a:fillRect l="-1481" t="-4082" r="-741"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497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31D89-5DE3-6446-A680-713C4213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 Resonators 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5B37C-B1ED-0C42-86BE-835101EEE9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52557" y="1006928"/>
                <a:ext cx="8834734" cy="5302446"/>
              </a:xfrm>
            </p:spPr>
            <p:txBody>
              <a:bodyPr/>
              <a:lstStyle/>
              <a:p>
                <a:r>
                  <a:rPr lang="en-US" dirty="0"/>
                  <a:t>Open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 transmission-line</a:t>
                </a:r>
              </a:p>
              <a:p>
                <a:pPr lvl="1"/>
                <a:r>
                  <a:rPr lang="en-US" dirty="0"/>
                  <a:t>Approximations for a low-loss transmission-line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Input impedance for the open transmission-line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>
                  <a:lnSpc>
                    <a:spcPct val="200000"/>
                  </a:lnSpc>
                </a:pPr>
                <a:r>
                  <a:rPr lang="en-US" dirty="0"/>
                  <a:t>with:</a:t>
                </a:r>
              </a:p>
              <a:p>
                <a:pPr lvl="1"/>
                <a:endParaRPr lang="en-US" dirty="0"/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The input impedance follows as: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And has the form: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Which leads to the equivalent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𝑅𝐿𝐶</m:t>
                    </m:r>
                  </m:oMath>
                </a14:m>
                <a:r>
                  <a:rPr lang="en-US" dirty="0"/>
                  <a:t> series resonator circuit component values: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lvl="2"/>
                <a:endParaRPr lang="en-US" dirty="0"/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The resonances appear at: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5B37C-B1ED-0C42-86BE-835101EEE9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52557" y="1006928"/>
                <a:ext cx="8834734" cy="5302446"/>
              </a:xfrm>
              <a:blipFill>
                <a:blip r:embed="rId2"/>
                <a:stretch>
                  <a:fillRect l="-1004" t="-1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196457EC-95C5-5945-9873-6DAA16240BE0}"/>
              </a:ext>
            </a:extLst>
          </p:cNvPr>
          <p:cNvGrpSpPr/>
          <p:nvPr/>
        </p:nvGrpSpPr>
        <p:grpSpPr>
          <a:xfrm>
            <a:off x="11069" y="4251960"/>
            <a:ext cx="2865517" cy="1321196"/>
            <a:chOff x="11069" y="4529876"/>
            <a:chExt cx="2865517" cy="1321196"/>
          </a:xfrm>
        </p:grpSpPr>
        <p:grpSp>
          <p:nvGrpSpPr>
            <p:cNvPr id="34" name="Group 209">
              <a:extLst>
                <a:ext uri="{FF2B5EF4-FFF2-40B4-BE49-F238E27FC236}">
                  <a16:creationId xmlns:a16="http://schemas.microsoft.com/office/drawing/2014/main" id="{34256C75-9A37-0F43-9966-3022C578DBD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022891" y="4614096"/>
              <a:ext cx="152400" cy="762000"/>
              <a:chOff x="3935" y="1728"/>
              <a:chExt cx="96" cy="480"/>
            </a:xfrm>
          </p:grpSpPr>
          <p:sp>
            <p:nvSpPr>
              <p:cNvPr id="35" name="Arc 59">
                <a:extLst>
                  <a:ext uri="{FF2B5EF4-FFF2-40B4-BE49-F238E27FC236}">
                    <a16:creationId xmlns:a16="http://schemas.microsoft.com/office/drawing/2014/main" id="{8B134C17-5D75-6F4C-A516-FA3F777550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Arc 60">
                <a:extLst>
                  <a:ext uri="{FF2B5EF4-FFF2-40B4-BE49-F238E27FC236}">
                    <a16:creationId xmlns:a16="http://schemas.microsoft.com/office/drawing/2014/main" id="{FCC92102-CEE9-8F42-9ADC-6438D6C437F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Arc 61">
                <a:extLst>
                  <a:ext uri="{FF2B5EF4-FFF2-40B4-BE49-F238E27FC236}">
                    <a16:creationId xmlns:a16="http://schemas.microsoft.com/office/drawing/2014/main" id="{260BED46-6597-9346-8422-51809ED060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rc 62">
                <a:extLst>
                  <a:ext uri="{FF2B5EF4-FFF2-40B4-BE49-F238E27FC236}">
                    <a16:creationId xmlns:a16="http://schemas.microsoft.com/office/drawing/2014/main" id="{CAE48A42-A6C6-9B43-9D88-372383B5E9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Line 63">
                <a:extLst>
                  <a:ext uri="{FF2B5EF4-FFF2-40B4-BE49-F238E27FC236}">
                    <a16:creationId xmlns:a16="http://schemas.microsoft.com/office/drawing/2014/main" id="{FE5AE607-B00B-0D4E-A963-74C3ABFBFF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64">
                <a:extLst>
                  <a:ext uri="{FF2B5EF4-FFF2-40B4-BE49-F238E27FC236}">
                    <a16:creationId xmlns:a16="http://schemas.microsoft.com/office/drawing/2014/main" id="{5CE862DC-799F-8242-B368-114A288239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Arc 65">
                <a:extLst>
                  <a:ext uri="{FF2B5EF4-FFF2-40B4-BE49-F238E27FC236}">
                    <a16:creationId xmlns:a16="http://schemas.microsoft.com/office/drawing/2014/main" id="{632C72E8-BBEB-8440-B049-A3B59399895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Arc 66">
                <a:extLst>
                  <a:ext uri="{FF2B5EF4-FFF2-40B4-BE49-F238E27FC236}">
                    <a16:creationId xmlns:a16="http://schemas.microsoft.com/office/drawing/2014/main" id="{3F25AC3A-B7E2-A449-8CC2-A3F7748F938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Arc 67">
                <a:extLst>
                  <a:ext uri="{FF2B5EF4-FFF2-40B4-BE49-F238E27FC236}">
                    <a16:creationId xmlns:a16="http://schemas.microsoft.com/office/drawing/2014/main" id="{0D637AF7-A928-AF44-A5DF-B810550BFC6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Arc 68">
                <a:extLst>
                  <a:ext uri="{FF2B5EF4-FFF2-40B4-BE49-F238E27FC236}">
                    <a16:creationId xmlns:a16="http://schemas.microsoft.com/office/drawing/2014/main" id="{B452EEC6-939B-FB45-AF9E-A70569EF6BD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rc 69">
                <a:extLst>
                  <a:ext uri="{FF2B5EF4-FFF2-40B4-BE49-F238E27FC236}">
                    <a16:creationId xmlns:a16="http://schemas.microsoft.com/office/drawing/2014/main" id="{B8A1653E-0F4F-034D-A0DD-1AEFA9BDFD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rc 70">
                <a:extLst>
                  <a:ext uri="{FF2B5EF4-FFF2-40B4-BE49-F238E27FC236}">
                    <a16:creationId xmlns:a16="http://schemas.microsoft.com/office/drawing/2014/main" id="{EC756249-C1EE-6C46-A2C7-B642580C94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rc 71">
                <a:extLst>
                  <a:ext uri="{FF2B5EF4-FFF2-40B4-BE49-F238E27FC236}">
                    <a16:creationId xmlns:a16="http://schemas.microsoft.com/office/drawing/2014/main" id="{9F127581-A5B0-884B-9168-159A4399C58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04AD3D5F-20E2-6642-8053-4819821252E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260347" y="4613302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9" name="Group 210">
              <a:extLst>
                <a:ext uri="{FF2B5EF4-FFF2-40B4-BE49-F238E27FC236}">
                  <a16:creationId xmlns:a16="http://schemas.microsoft.com/office/drawing/2014/main" id="{436C6983-C47D-DA45-A75C-6FE2B5F0FEC9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576135" y="4610127"/>
              <a:ext cx="304800" cy="762000"/>
              <a:chOff x="3216" y="1728"/>
              <a:chExt cx="192" cy="480"/>
            </a:xfrm>
          </p:grpSpPr>
          <p:sp>
            <p:nvSpPr>
              <p:cNvPr id="50" name="Line 8">
                <a:extLst>
                  <a:ext uri="{FF2B5EF4-FFF2-40B4-BE49-F238E27FC236}">
                    <a16:creationId xmlns:a16="http://schemas.microsoft.com/office/drawing/2014/main" id="{F9256F16-734E-2E44-BA03-5083C31A8F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9">
                <a:extLst>
                  <a:ext uri="{FF2B5EF4-FFF2-40B4-BE49-F238E27FC236}">
                    <a16:creationId xmlns:a16="http://schemas.microsoft.com/office/drawing/2014/main" id="{72DABE94-1452-D540-B24F-8C81682ED8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10">
                <a:extLst>
                  <a:ext uri="{FF2B5EF4-FFF2-40B4-BE49-F238E27FC236}">
                    <a16:creationId xmlns:a16="http://schemas.microsoft.com/office/drawing/2014/main" id="{BBDF9EAF-4800-0349-9E96-550DCB3675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11">
                <a:extLst>
                  <a:ext uri="{FF2B5EF4-FFF2-40B4-BE49-F238E27FC236}">
                    <a16:creationId xmlns:a16="http://schemas.microsoft.com/office/drawing/2014/main" id="{3D3A6037-E751-A84D-AAFC-53526F0CDE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E36812B-6BBB-F44A-8F01-E980CFD203B6}"/>
                </a:ext>
              </a:extLst>
            </p:cNvPr>
            <p:cNvCxnSpPr/>
            <p:nvPr/>
          </p:nvCxnSpPr>
          <p:spPr bwMode="auto">
            <a:xfrm>
              <a:off x="720487" y="5348043"/>
              <a:ext cx="199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8DE97F2-88D8-CE49-B8CD-D06069A401C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17547" y="4991127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 Box 26">
                  <a:extLst>
                    <a:ext uri="{FF2B5EF4-FFF2-40B4-BE49-F238E27FC236}">
                      <a16:creationId xmlns:a16="http://schemas.microsoft.com/office/drawing/2014/main" id="{F9E2EE8E-BF65-FC48-8A3B-D20006AC3EC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69" y="5014489"/>
                  <a:ext cx="726641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62" name="Text Box 26">
                  <a:extLst>
                    <a:ext uri="{FF2B5EF4-FFF2-40B4-BE49-F238E27FC236}">
                      <a16:creationId xmlns:a16="http://schemas.microsoft.com/office/drawing/2014/main" id="{F9E2EE8E-BF65-FC48-8A3B-D20006AC3E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69" y="5014489"/>
                  <a:ext cx="726641" cy="33355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2C8C677-46CE-FD4C-86BD-3236771F6A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7224" y="4865858"/>
              <a:ext cx="0" cy="63906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 Box 26">
                  <a:extLst>
                    <a:ext uri="{FF2B5EF4-FFF2-40B4-BE49-F238E27FC236}">
                      <a16:creationId xmlns:a16="http://schemas.microsoft.com/office/drawing/2014/main" id="{7A205EDA-78EC-244D-8C3D-000C625E9E0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3739" y="4529876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65" name="Text Box 26">
                  <a:extLst>
                    <a:ext uri="{FF2B5EF4-FFF2-40B4-BE49-F238E27FC236}">
                      <a16:creationId xmlns:a16="http://schemas.microsoft.com/office/drawing/2014/main" id="{7A205EDA-78EC-244D-8C3D-000C625E9E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3739" y="4529876"/>
                  <a:ext cx="277770" cy="333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 Box 26">
                  <a:extLst>
                    <a:ext uri="{FF2B5EF4-FFF2-40B4-BE49-F238E27FC236}">
                      <a16:creationId xmlns:a16="http://schemas.microsoft.com/office/drawing/2014/main" id="{696C662D-591F-774D-8896-775833CB06B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74727" y="4537848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67" name="Text Box 26">
                  <a:extLst>
                    <a:ext uri="{FF2B5EF4-FFF2-40B4-BE49-F238E27FC236}">
                      <a16:creationId xmlns:a16="http://schemas.microsoft.com/office/drawing/2014/main" id="{696C662D-591F-774D-8896-775833CB06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574727" y="4537848"/>
                  <a:ext cx="277770" cy="333554"/>
                </a:xfrm>
                <a:prstGeom prst="rect">
                  <a:avLst/>
                </a:prstGeom>
                <a:blipFill>
                  <a:blip r:embed="rId5"/>
                  <a:stretch>
                    <a:fillRect r="-43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 Box 26">
                  <a:extLst>
                    <a:ext uri="{FF2B5EF4-FFF2-40B4-BE49-F238E27FC236}">
                      <a16:creationId xmlns:a16="http://schemas.microsoft.com/office/drawing/2014/main" id="{A3974B8A-9558-004E-A98C-54832D3900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69930" y="4553726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68" name="Text Box 26">
                  <a:extLst>
                    <a:ext uri="{FF2B5EF4-FFF2-40B4-BE49-F238E27FC236}">
                      <a16:creationId xmlns:a16="http://schemas.microsoft.com/office/drawing/2014/main" id="{A3974B8A-9558-004E-A98C-54832D3900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69930" y="4553726"/>
                  <a:ext cx="277770" cy="333554"/>
                </a:xfrm>
                <a:prstGeom prst="rect">
                  <a:avLst/>
                </a:prstGeom>
                <a:blipFill>
                  <a:blip r:embed="rId6"/>
                  <a:stretch>
                    <a:fillRect r="-869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C043AA9-6390-674F-ABCF-FFA506825562}"/>
                </a:ext>
              </a:extLst>
            </p:cNvPr>
            <p:cNvSpPr txBox="1"/>
            <p:nvPr/>
          </p:nvSpPr>
          <p:spPr>
            <a:xfrm>
              <a:off x="351536" y="5512518"/>
              <a:ext cx="25250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series equivalent circuit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04B8F7-D551-9246-9AD9-FC2F6BD4740A}"/>
                  </a:ext>
                </a:extLst>
              </p:cNvPr>
              <p:cNvSpPr txBox="1"/>
              <p:nvPr/>
            </p:nvSpPr>
            <p:spPr>
              <a:xfrm>
                <a:off x="3619184" y="1722389"/>
                <a:ext cx="79090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ℓ≪1  ⇒  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 ,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near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resonance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with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small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04B8F7-D551-9246-9AD9-FC2F6BD474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184" y="1722389"/>
                <a:ext cx="7909088" cy="276999"/>
              </a:xfrm>
              <a:prstGeom prst="rect">
                <a:avLst/>
              </a:prstGeom>
              <a:blipFill>
                <a:blip r:embed="rId10"/>
                <a:stretch>
                  <a:fillRect l="-321" t="-4348" r="-321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8C07C5E-3B5A-3544-941C-5B378168243B}"/>
                  </a:ext>
                </a:extLst>
              </p:cNvPr>
              <p:cNvSpPr txBox="1"/>
              <p:nvPr/>
            </p:nvSpPr>
            <p:spPr>
              <a:xfrm>
                <a:off x="5812104" y="4452534"/>
                <a:ext cx="17503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8C07C5E-3B5A-3544-941C-5B3781682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104" y="4452534"/>
                <a:ext cx="1750351" cy="276999"/>
              </a:xfrm>
              <a:prstGeom prst="rect">
                <a:avLst/>
              </a:prstGeom>
              <a:blipFill>
                <a:blip r:embed="rId12"/>
                <a:stretch>
                  <a:fillRect l="-2158" r="-2158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723AD801-F3E4-FA49-96D9-8D6C28BEF218}"/>
                  </a:ext>
                </a:extLst>
              </p:cNvPr>
              <p:cNvSpPr txBox="1"/>
              <p:nvPr/>
            </p:nvSpPr>
            <p:spPr>
              <a:xfrm>
                <a:off x="4111056" y="5153039"/>
                <a:ext cx="5934253" cy="594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ℓ;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723AD801-F3E4-FA49-96D9-8D6C28BEF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056" y="5153039"/>
                <a:ext cx="5934253" cy="594330"/>
              </a:xfrm>
              <a:prstGeom prst="rect">
                <a:avLst/>
              </a:prstGeom>
              <a:blipFill>
                <a:blip r:embed="rId13"/>
                <a:stretch>
                  <a:fillRect t="-4167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1D1232C-9640-CB42-9B49-226997BE7490}"/>
                  </a:ext>
                </a:extLst>
              </p:cNvPr>
              <p:cNvSpPr txBox="1"/>
              <p:nvPr/>
            </p:nvSpPr>
            <p:spPr>
              <a:xfrm>
                <a:off x="6570159" y="5722181"/>
                <a:ext cx="2769284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=1, 2, 3,…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1D1232C-9640-CB42-9B49-226997BE74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0159" y="5722181"/>
                <a:ext cx="2769284" cy="518604"/>
              </a:xfrm>
              <a:prstGeom prst="rect">
                <a:avLst/>
              </a:prstGeom>
              <a:blipFill>
                <a:blip r:embed="rId14"/>
                <a:stretch>
                  <a:fillRect l="-1370" t="-4762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02319992-142A-B144-8839-7242AF1D5EAA}"/>
              </a:ext>
            </a:extLst>
          </p:cNvPr>
          <p:cNvGrpSpPr/>
          <p:nvPr/>
        </p:nvGrpSpPr>
        <p:grpSpPr>
          <a:xfrm>
            <a:off x="279587" y="1463040"/>
            <a:ext cx="2562035" cy="1350279"/>
            <a:chOff x="279587" y="1607729"/>
            <a:chExt cx="2562035" cy="1350279"/>
          </a:xfrm>
        </p:grpSpPr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E11ACB6E-9379-8B46-87AA-9AF30EFDD0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1622" y="2352453"/>
              <a:ext cx="2340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6C784D42-90A3-8848-8E08-3A65C1916B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1622" y="1853188"/>
              <a:ext cx="0" cy="1080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6CC118AD-F33A-7A45-80AC-0D4B21BE03F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2240" y="187800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723F9E7-187A-444E-8DCB-2CCB4D3265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33042" y="187800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9B036D86-97E6-AB47-B124-E345258EC336}"/>
                    </a:ext>
                  </a:extLst>
                </p:cNvPr>
                <p:cNvSpPr txBox="1"/>
                <p:nvPr/>
              </p:nvSpPr>
              <p:spPr>
                <a:xfrm>
                  <a:off x="2594903" y="2358822"/>
                  <a:ext cx="16062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9B036D86-97E6-AB47-B124-E345258EC3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4903" y="2358822"/>
                  <a:ext cx="160621" cy="246221"/>
                </a:xfrm>
                <a:prstGeom prst="rect">
                  <a:avLst/>
                </a:prstGeom>
                <a:blipFill>
                  <a:blip r:embed="rId10"/>
                  <a:stretch>
                    <a:fillRect l="-7692" r="-7692"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1D50C0E1-70C5-844F-A7EE-A52B563AA908}"/>
                    </a:ext>
                  </a:extLst>
                </p:cNvPr>
                <p:cNvSpPr txBox="1"/>
                <p:nvPr/>
              </p:nvSpPr>
              <p:spPr>
                <a:xfrm>
                  <a:off x="279587" y="1703550"/>
                  <a:ext cx="19248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1D50C0E1-70C5-844F-A7EE-A52B563AA9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587" y="1703550"/>
                  <a:ext cx="192489" cy="246221"/>
                </a:xfrm>
                <a:prstGeom prst="rect">
                  <a:avLst/>
                </a:prstGeom>
                <a:blipFill>
                  <a:blip r:embed="rId15"/>
                  <a:stretch>
                    <a:fillRect l="-26667" r="-20000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7197B5EE-DCA1-C44E-BAC8-9386DB8E4C80}"/>
                    </a:ext>
                  </a:extLst>
                </p:cNvPr>
                <p:cNvSpPr txBox="1"/>
                <p:nvPr/>
              </p:nvSpPr>
              <p:spPr>
                <a:xfrm>
                  <a:off x="1837645" y="1607729"/>
                  <a:ext cx="48917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7197B5EE-DCA1-C44E-BAC8-9386DB8E4C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37645" y="1607729"/>
                  <a:ext cx="489172" cy="215444"/>
                </a:xfrm>
                <a:prstGeom prst="rect">
                  <a:avLst/>
                </a:prstGeom>
                <a:blipFill>
                  <a:blip r:embed="rId16"/>
                  <a:stretch>
                    <a:fillRect l="-2500" r="-5000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F260388B-0B43-614C-8FEF-06283798823F}"/>
                    </a:ext>
                  </a:extLst>
                </p:cNvPr>
                <p:cNvSpPr txBox="1"/>
                <p:nvPr/>
              </p:nvSpPr>
              <p:spPr>
                <a:xfrm>
                  <a:off x="944714" y="1670114"/>
                  <a:ext cx="48917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F260388B-0B43-614C-8FEF-0628379882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4714" y="1670114"/>
                  <a:ext cx="489172" cy="215444"/>
                </a:xfrm>
                <a:prstGeom prst="rect">
                  <a:avLst/>
                </a:prstGeom>
                <a:blipFill>
                  <a:blip r:embed="rId17"/>
                  <a:stretch>
                    <a:fillRect l="-5128" r="-7692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5FB5ADC3-AA56-4148-8082-54EEF202D550}"/>
                </a:ext>
              </a:extLst>
            </p:cNvPr>
            <p:cNvSpPr/>
            <p:nvPr/>
          </p:nvSpPr>
          <p:spPr bwMode="auto">
            <a:xfrm>
              <a:off x="705830" y="1874368"/>
              <a:ext cx="1835149" cy="476250"/>
            </a:xfrm>
            <a:custGeom>
              <a:avLst/>
              <a:gdLst>
                <a:gd name="connsiteX0" fmla="*/ 1819275 w 1819275"/>
                <a:gd name="connsiteY0" fmla="*/ 479425 h 479425"/>
                <a:gd name="connsiteX1" fmla="*/ 0 w 1819275"/>
                <a:gd name="connsiteY1" fmla="*/ 0 h 479425"/>
                <a:gd name="connsiteX0" fmla="*/ 1819275 w 1819275"/>
                <a:gd name="connsiteY0" fmla="*/ 479425 h 479425"/>
                <a:gd name="connsiteX1" fmla="*/ 0 w 1819275"/>
                <a:gd name="connsiteY1" fmla="*/ 0 h 479425"/>
                <a:gd name="connsiteX0" fmla="*/ 1819275 w 1819275"/>
                <a:gd name="connsiteY0" fmla="*/ 479435 h 479435"/>
                <a:gd name="connsiteX1" fmla="*/ 0 w 1819275"/>
                <a:gd name="connsiteY1" fmla="*/ 10 h 479435"/>
                <a:gd name="connsiteX0" fmla="*/ 1819275 w 1819275"/>
                <a:gd name="connsiteY0" fmla="*/ 479437 h 479437"/>
                <a:gd name="connsiteX1" fmla="*/ 0 w 1819275"/>
                <a:gd name="connsiteY1" fmla="*/ 12 h 479437"/>
                <a:gd name="connsiteX0" fmla="*/ 1809750 w 1809750"/>
                <a:gd name="connsiteY0" fmla="*/ 89455 h 102155"/>
                <a:gd name="connsiteX1" fmla="*/ 0 w 1809750"/>
                <a:gd name="connsiteY1" fmla="*/ 102155 h 102155"/>
                <a:gd name="connsiteX0" fmla="*/ 1812925 w 1812925"/>
                <a:gd name="connsiteY0" fmla="*/ 39282 h 515532"/>
                <a:gd name="connsiteX1" fmla="*/ 0 w 1812925"/>
                <a:gd name="connsiteY1" fmla="*/ 515532 h 515532"/>
                <a:gd name="connsiteX0" fmla="*/ 1812925 w 1812925"/>
                <a:gd name="connsiteY0" fmla="*/ 55032 h 531282"/>
                <a:gd name="connsiteX1" fmla="*/ 0 w 1812925"/>
                <a:gd name="connsiteY1" fmla="*/ 531282 h 531282"/>
                <a:gd name="connsiteX0" fmla="*/ 1812925 w 1812925"/>
                <a:gd name="connsiteY0" fmla="*/ 176 h 476426"/>
                <a:gd name="connsiteX1" fmla="*/ 0 w 1812925"/>
                <a:gd name="connsiteY1" fmla="*/ 476426 h 476426"/>
                <a:gd name="connsiteX0" fmla="*/ 1812925 w 1812925"/>
                <a:gd name="connsiteY0" fmla="*/ 0 h 476250"/>
                <a:gd name="connsiteX1" fmla="*/ 0 w 1812925"/>
                <a:gd name="connsiteY1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12925" h="476250">
                  <a:moveTo>
                    <a:pt x="1812925" y="0"/>
                  </a:moveTo>
                  <a:cubicBezTo>
                    <a:pt x="1203325" y="8467"/>
                    <a:pt x="460375" y="220133"/>
                    <a:pt x="0" y="476250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C5CEC93B-755F-4B4C-9262-91A466B33E1E}"/>
                </a:ext>
              </a:extLst>
            </p:cNvPr>
            <p:cNvSpPr/>
            <p:nvPr/>
          </p:nvSpPr>
          <p:spPr bwMode="auto">
            <a:xfrm>
              <a:off x="712182" y="1877271"/>
              <a:ext cx="1819275" cy="1067853"/>
            </a:xfrm>
            <a:custGeom>
              <a:avLst/>
              <a:gdLst>
                <a:gd name="connsiteX0" fmla="*/ 1819275 w 1819275"/>
                <a:gd name="connsiteY0" fmla="*/ 476250 h 1094242"/>
                <a:gd name="connsiteX1" fmla="*/ 752475 w 1819275"/>
                <a:gd name="connsiteY1" fmla="*/ 1082675 h 1094242"/>
                <a:gd name="connsiteX2" fmla="*/ 0 w 1819275"/>
                <a:gd name="connsiteY2" fmla="*/ 0 h 1094242"/>
                <a:gd name="connsiteX0" fmla="*/ 1819275 w 1819275"/>
                <a:gd name="connsiteY0" fmla="*/ 476250 h 1103512"/>
                <a:gd name="connsiteX1" fmla="*/ 898525 w 1819275"/>
                <a:gd name="connsiteY1" fmla="*/ 1092200 h 1103512"/>
                <a:gd name="connsiteX2" fmla="*/ 0 w 1819275"/>
                <a:gd name="connsiteY2" fmla="*/ 0 h 1103512"/>
                <a:gd name="connsiteX0" fmla="*/ 1819275 w 1819275"/>
                <a:gd name="connsiteY0" fmla="*/ 476250 h 1103512"/>
                <a:gd name="connsiteX1" fmla="*/ 898525 w 1819275"/>
                <a:gd name="connsiteY1" fmla="*/ 1092200 h 1103512"/>
                <a:gd name="connsiteX2" fmla="*/ 0 w 1819275"/>
                <a:gd name="connsiteY2" fmla="*/ 0 h 1103512"/>
                <a:gd name="connsiteX0" fmla="*/ 1819275 w 1819275"/>
                <a:gd name="connsiteY0" fmla="*/ 476250 h 1103512"/>
                <a:gd name="connsiteX1" fmla="*/ 898525 w 1819275"/>
                <a:gd name="connsiteY1" fmla="*/ 1092200 h 1103512"/>
                <a:gd name="connsiteX2" fmla="*/ 0 w 1819275"/>
                <a:gd name="connsiteY2" fmla="*/ 0 h 1103512"/>
                <a:gd name="connsiteX0" fmla="*/ 1819275 w 1819275"/>
                <a:gd name="connsiteY0" fmla="*/ 476250 h 1122083"/>
                <a:gd name="connsiteX1" fmla="*/ 1038225 w 1819275"/>
                <a:gd name="connsiteY1" fmla="*/ 1111250 h 1122083"/>
                <a:gd name="connsiteX2" fmla="*/ 0 w 1819275"/>
                <a:gd name="connsiteY2" fmla="*/ 0 h 1122083"/>
                <a:gd name="connsiteX0" fmla="*/ 1819275 w 1819275"/>
                <a:gd name="connsiteY0" fmla="*/ 476250 h 1123494"/>
                <a:gd name="connsiteX1" fmla="*/ 1038225 w 1819275"/>
                <a:gd name="connsiteY1" fmla="*/ 1111250 h 1123494"/>
                <a:gd name="connsiteX2" fmla="*/ 0 w 1819275"/>
                <a:gd name="connsiteY2" fmla="*/ 0 h 1123494"/>
                <a:gd name="connsiteX0" fmla="*/ 1819275 w 1819275"/>
                <a:gd name="connsiteY0" fmla="*/ 476250 h 1086666"/>
                <a:gd name="connsiteX1" fmla="*/ 1041400 w 1819275"/>
                <a:gd name="connsiteY1" fmla="*/ 1073150 h 1086666"/>
                <a:gd name="connsiteX2" fmla="*/ 0 w 1819275"/>
                <a:gd name="connsiteY2" fmla="*/ 0 h 1086666"/>
                <a:gd name="connsiteX0" fmla="*/ 1812925 w 1812925"/>
                <a:gd name="connsiteY0" fmla="*/ 0 h 1085249"/>
                <a:gd name="connsiteX1" fmla="*/ 1041400 w 1812925"/>
                <a:gd name="connsiteY1" fmla="*/ 1079500 h 1085249"/>
                <a:gd name="connsiteX2" fmla="*/ 0 w 1812925"/>
                <a:gd name="connsiteY2" fmla="*/ 6350 h 1085249"/>
                <a:gd name="connsiteX0" fmla="*/ 1812925 w 1812925"/>
                <a:gd name="connsiteY0" fmla="*/ 0 h 1072639"/>
                <a:gd name="connsiteX1" fmla="*/ 1292225 w 1812925"/>
                <a:gd name="connsiteY1" fmla="*/ 1066800 h 1072639"/>
                <a:gd name="connsiteX2" fmla="*/ 0 w 1812925"/>
                <a:gd name="connsiteY2" fmla="*/ 6350 h 1072639"/>
                <a:gd name="connsiteX0" fmla="*/ 1812925 w 1812925"/>
                <a:gd name="connsiteY0" fmla="*/ 0 h 1072639"/>
                <a:gd name="connsiteX1" fmla="*/ 1292225 w 1812925"/>
                <a:gd name="connsiteY1" fmla="*/ 1066800 h 1072639"/>
                <a:gd name="connsiteX2" fmla="*/ 0 w 1812925"/>
                <a:gd name="connsiteY2" fmla="*/ 476250 h 1072639"/>
                <a:gd name="connsiteX0" fmla="*/ 1812925 w 1812925"/>
                <a:gd name="connsiteY0" fmla="*/ 0 h 1056879"/>
                <a:gd name="connsiteX1" fmla="*/ 790575 w 1812925"/>
                <a:gd name="connsiteY1" fmla="*/ 1050925 h 1056879"/>
                <a:gd name="connsiteX2" fmla="*/ 0 w 1812925"/>
                <a:gd name="connsiteY2" fmla="*/ 476250 h 1056879"/>
                <a:gd name="connsiteX0" fmla="*/ 1812925 w 1812925"/>
                <a:gd name="connsiteY0" fmla="*/ 0 h 1056879"/>
                <a:gd name="connsiteX1" fmla="*/ 790575 w 1812925"/>
                <a:gd name="connsiteY1" fmla="*/ 1050925 h 1056879"/>
                <a:gd name="connsiteX2" fmla="*/ 0 w 1812925"/>
                <a:gd name="connsiteY2" fmla="*/ 476250 h 1056879"/>
                <a:gd name="connsiteX0" fmla="*/ 1812925 w 1812925"/>
                <a:gd name="connsiteY0" fmla="*/ 0 h 1056879"/>
                <a:gd name="connsiteX1" fmla="*/ 790575 w 1812925"/>
                <a:gd name="connsiteY1" fmla="*/ 1050925 h 1056879"/>
                <a:gd name="connsiteX2" fmla="*/ 0 w 1812925"/>
                <a:gd name="connsiteY2" fmla="*/ 476250 h 1056879"/>
                <a:gd name="connsiteX0" fmla="*/ 1812925 w 1812925"/>
                <a:gd name="connsiteY0" fmla="*/ 0 h 1050925"/>
                <a:gd name="connsiteX1" fmla="*/ 790575 w 1812925"/>
                <a:gd name="connsiteY1" fmla="*/ 1050925 h 1050925"/>
                <a:gd name="connsiteX2" fmla="*/ 0 w 1812925"/>
                <a:gd name="connsiteY2" fmla="*/ 476250 h 1050925"/>
                <a:gd name="connsiteX0" fmla="*/ 1812925 w 1812925"/>
                <a:gd name="connsiteY0" fmla="*/ 0 h 1060395"/>
                <a:gd name="connsiteX1" fmla="*/ 790575 w 1812925"/>
                <a:gd name="connsiteY1" fmla="*/ 1050925 h 1060395"/>
                <a:gd name="connsiteX2" fmla="*/ 0 w 1812925"/>
                <a:gd name="connsiteY2" fmla="*/ 476250 h 1060395"/>
                <a:gd name="connsiteX0" fmla="*/ 1812925 w 1812925"/>
                <a:gd name="connsiteY0" fmla="*/ 0 h 1060395"/>
                <a:gd name="connsiteX1" fmla="*/ 790575 w 1812925"/>
                <a:gd name="connsiteY1" fmla="*/ 1050925 h 1060395"/>
                <a:gd name="connsiteX2" fmla="*/ 0 w 1812925"/>
                <a:gd name="connsiteY2" fmla="*/ 476250 h 1060395"/>
                <a:gd name="connsiteX0" fmla="*/ 1812925 w 1812925"/>
                <a:gd name="connsiteY0" fmla="*/ 0 h 1063092"/>
                <a:gd name="connsiteX1" fmla="*/ 790575 w 1812925"/>
                <a:gd name="connsiteY1" fmla="*/ 1050925 h 1063092"/>
                <a:gd name="connsiteX2" fmla="*/ 0 w 1812925"/>
                <a:gd name="connsiteY2" fmla="*/ 476250 h 1063092"/>
                <a:gd name="connsiteX0" fmla="*/ 1812925 w 1812925"/>
                <a:gd name="connsiteY0" fmla="*/ 0 h 1063092"/>
                <a:gd name="connsiteX1" fmla="*/ 790575 w 1812925"/>
                <a:gd name="connsiteY1" fmla="*/ 1050925 h 1063092"/>
                <a:gd name="connsiteX2" fmla="*/ 0 w 1812925"/>
                <a:gd name="connsiteY2" fmla="*/ 476250 h 1063092"/>
                <a:gd name="connsiteX0" fmla="*/ 1812925 w 1812925"/>
                <a:gd name="connsiteY0" fmla="*/ 273 h 1063365"/>
                <a:gd name="connsiteX1" fmla="*/ 790575 w 1812925"/>
                <a:gd name="connsiteY1" fmla="*/ 1051198 h 1063365"/>
                <a:gd name="connsiteX2" fmla="*/ 0 w 1812925"/>
                <a:gd name="connsiteY2" fmla="*/ 476523 h 1063365"/>
                <a:gd name="connsiteX0" fmla="*/ 1812925 w 1812925"/>
                <a:gd name="connsiteY0" fmla="*/ 273 h 1066410"/>
                <a:gd name="connsiteX1" fmla="*/ 682625 w 1812925"/>
                <a:gd name="connsiteY1" fmla="*/ 1054373 h 1066410"/>
                <a:gd name="connsiteX2" fmla="*/ 0 w 1812925"/>
                <a:gd name="connsiteY2" fmla="*/ 476523 h 1066410"/>
                <a:gd name="connsiteX0" fmla="*/ 1812925 w 1812925"/>
                <a:gd name="connsiteY0" fmla="*/ 273 h 1066787"/>
                <a:gd name="connsiteX1" fmla="*/ 682625 w 1812925"/>
                <a:gd name="connsiteY1" fmla="*/ 1054373 h 1066787"/>
                <a:gd name="connsiteX2" fmla="*/ 0 w 1812925"/>
                <a:gd name="connsiteY2" fmla="*/ 476523 h 1066787"/>
                <a:gd name="connsiteX0" fmla="*/ 1812925 w 1812925"/>
                <a:gd name="connsiteY0" fmla="*/ 274 h 1060715"/>
                <a:gd name="connsiteX1" fmla="*/ 628650 w 1812925"/>
                <a:gd name="connsiteY1" fmla="*/ 1048024 h 1060715"/>
                <a:gd name="connsiteX2" fmla="*/ 0 w 1812925"/>
                <a:gd name="connsiteY2" fmla="*/ 476524 h 1060715"/>
                <a:gd name="connsiteX0" fmla="*/ 1812925 w 1812925"/>
                <a:gd name="connsiteY0" fmla="*/ 274 h 1060715"/>
                <a:gd name="connsiteX1" fmla="*/ 673100 w 1812925"/>
                <a:gd name="connsiteY1" fmla="*/ 1048024 h 1060715"/>
                <a:gd name="connsiteX2" fmla="*/ 0 w 1812925"/>
                <a:gd name="connsiteY2" fmla="*/ 476524 h 1060715"/>
                <a:gd name="connsiteX0" fmla="*/ 1812925 w 1812925"/>
                <a:gd name="connsiteY0" fmla="*/ 274 h 1055525"/>
                <a:gd name="connsiteX1" fmla="*/ 673100 w 1812925"/>
                <a:gd name="connsiteY1" fmla="*/ 1048024 h 1055525"/>
                <a:gd name="connsiteX2" fmla="*/ 0 w 1812925"/>
                <a:gd name="connsiteY2" fmla="*/ 476524 h 1055525"/>
                <a:gd name="connsiteX0" fmla="*/ 1812925 w 1812925"/>
                <a:gd name="connsiteY0" fmla="*/ 267 h 1055518"/>
                <a:gd name="connsiteX1" fmla="*/ 673100 w 1812925"/>
                <a:gd name="connsiteY1" fmla="*/ 1048017 h 1055518"/>
                <a:gd name="connsiteX2" fmla="*/ 0 w 1812925"/>
                <a:gd name="connsiteY2" fmla="*/ 476517 h 1055518"/>
                <a:gd name="connsiteX0" fmla="*/ 1812925 w 1812925"/>
                <a:gd name="connsiteY0" fmla="*/ 267 h 1055710"/>
                <a:gd name="connsiteX1" fmla="*/ 673100 w 1812925"/>
                <a:gd name="connsiteY1" fmla="*/ 1048017 h 1055710"/>
                <a:gd name="connsiteX2" fmla="*/ 0 w 1812925"/>
                <a:gd name="connsiteY2" fmla="*/ 476517 h 1055710"/>
                <a:gd name="connsiteX0" fmla="*/ 1812925 w 1812925"/>
                <a:gd name="connsiteY0" fmla="*/ 267 h 1055426"/>
                <a:gd name="connsiteX1" fmla="*/ 673100 w 1812925"/>
                <a:gd name="connsiteY1" fmla="*/ 1048017 h 1055426"/>
                <a:gd name="connsiteX2" fmla="*/ 0 w 1812925"/>
                <a:gd name="connsiteY2" fmla="*/ 476517 h 1055426"/>
                <a:gd name="connsiteX0" fmla="*/ 1812925 w 1812925"/>
                <a:gd name="connsiteY0" fmla="*/ 267 h 1049148"/>
                <a:gd name="connsiteX1" fmla="*/ 673100 w 1812925"/>
                <a:gd name="connsiteY1" fmla="*/ 1048017 h 1049148"/>
                <a:gd name="connsiteX2" fmla="*/ 0 w 1812925"/>
                <a:gd name="connsiteY2" fmla="*/ 476517 h 1049148"/>
                <a:gd name="connsiteX0" fmla="*/ 1812925 w 1812925"/>
                <a:gd name="connsiteY0" fmla="*/ 259 h 1049140"/>
                <a:gd name="connsiteX1" fmla="*/ 673100 w 1812925"/>
                <a:gd name="connsiteY1" fmla="*/ 1048009 h 1049140"/>
                <a:gd name="connsiteX2" fmla="*/ 0 w 1812925"/>
                <a:gd name="connsiteY2" fmla="*/ 476509 h 1049140"/>
                <a:gd name="connsiteX0" fmla="*/ 1812925 w 1812925"/>
                <a:gd name="connsiteY0" fmla="*/ 272 h 1049153"/>
                <a:gd name="connsiteX1" fmla="*/ 673100 w 1812925"/>
                <a:gd name="connsiteY1" fmla="*/ 1048022 h 1049153"/>
                <a:gd name="connsiteX2" fmla="*/ 0 w 1812925"/>
                <a:gd name="connsiteY2" fmla="*/ 476522 h 1049153"/>
                <a:gd name="connsiteX0" fmla="*/ 1812925 w 1812925"/>
                <a:gd name="connsiteY0" fmla="*/ 272 h 1048022"/>
                <a:gd name="connsiteX1" fmla="*/ 673100 w 1812925"/>
                <a:gd name="connsiteY1" fmla="*/ 1048022 h 1048022"/>
                <a:gd name="connsiteX2" fmla="*/ 0 w 1812925"/>
                <a:gd name="connsiteY2" fmla="*/ 476522 h 1048022"/>
                <a:gd name="connsiteX0" fmla="*/ 1812925 w 1812925"/>
                <a:gd name="connsiteY0" fmla="*/ 272 h 1061504"/>
                <a:gd name="connsiteX1" fmla="*/ 673100 w 1812925"/>
                <a:gd name="connsiteY1" fmla="*/ 1048022 h 1061504"/>
                <a:gd name="connsiteX2" fmla="*/ 0 w 1812925"/>
                <a:gd name="connsiteY2" fmla="*/ 476522 h 1061504"/>
                <a:gd name="connsiteX0" fmla="*/ 1812925 w 1812925"/>
                <a:gd name="connsiteY0" fmla="*/ 272 h 1061504"/>
                <a:gd name="connsiteX1" fmla="*/ 701675 w 1812925"/>
                <a:gd name="connsiteY1" fmla="*/ 1048022 h 1061504"/>
                <a:gd name="connsiteX2" fmla="*/ 0 w 1812925"/>
                <a:gd name="connsiteY2" fmla="*/ 476522 h 1061504"/>
                <a:gd name="connsiteX0" fmla="*/ 1812925 w 1812925"/>
                <a:gd name="connsiteY0" fmla="*/ 272 h 1061504"/>
                <a:gd name="connsiteX1" fmla="*/ 701675 w 1812925"/>
                <a:gd name="connsiteY1" fmla="*/ 1048022 h 1061504"/>
                <a:gd name="connsiteX2" fmla="*/ 0 w 1812925"/>
                <a:gd name="connsiteY2" fmla="*/ 476522 h 1061504"/>
                <a:gd name="connsiteX0" fmla="*/ 1816100 w 1816100"/>
                <a:gd name="connsiteY0" fmla="*/ 267 h 1080549"/>
                <a:gd name="connsiteX1" fmla="*/ 701675 w 1816100"/>
                <a:gd name="connsiteY1" fmla="*/ 1067067 h 1080549"/>
                <a:gd name="connsiteX2" fmla="*/ 0 w 1816100"/>
                <a:gd name="connsiteY2" fmla="*/ 495567 h 1080549"/>
                <a:gd name="connsiteX0" fmla="*/ 1816100 w 1816100"/>
                <a:gd name="connsiteY0" fmla="*/ 274 h 1058331"/>
                <a:gd name="connsiteX1" fmla="*/ 701675 w 1816100"/>
                <a:gd name="connsiteY1" fmla="*/ 1044849 h 1058331"/>
                <a:gd name="connsiteX2" fmla="*/ 0 w 1816100"/>
                <a:gd name="connsiteY2" fmla="*/ 473349 h 1058331"/>
                <a:gd name="connsiteX0" fmla="*/ 1819275 w 1819275"/>
                <a:gd name="connsiteY0" fmla="*/ 271 h 1067853"/>
                <a:gd name="connsiteX1" fmla="*/ 701675 w 1819275"/>
                <a:gd name="connsiteY1" fmla="*/ 1054371 h 1067853"/>
                <a:gd name="connsiteX2" fmla="*/ 0 w 1819275"/>
                <a:gd name="connsiteY2" fmla="*/ 482871 h 106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9275" h="1067853">
                  <a:moveTo>
                    <a:pt x="1819275" y="271"/>
                  </a:moveTo>
                  <a:cubicBezTo>
                    <a:pt x="1266031" y="-18779"/>
                    <a:pt x="982662" y="971821"/>
                    <a:pt x="701675" y="1054371"/>
                  </a:cubicBezTo>
                  <a:cubicBezTo>
                    <a:pt x="449262" y="1124221"/>
                    <a:pt x="316706" y="921021"/>
                    <a:pt x="0" y="482871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F11DD03-48F5-614B-BF3E-77DA78C4C45D}"/>
              </a:ext>
            </a:extLst>
          </p:cNvPr>
          <p:cNvGrpSpPr/>
          <p:nvPr/>
        </p:nvGrpSpPr>
        <p:grpSpPr>
          <a:xfrm>
            <a:off x="-6717" y="2834640"/>
            <a:ext cx="3062199" cy="1301459"/>
            <a:chOff x="-6717" y="3057931"/>
            <a:chExt cx="3062199" cy="1301459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049CA39-4CFF-2245-B347-43AD03F7AB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6392" y="3363669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4CC8956-8706-444A-BCC1-83357182BC1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6392" y="3756019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 Box 26">
                  <a:extLst>
                    <a:ext uri="{FF2B5EF4-FFF2-40B4-BE49-F238E27FC236}">
                      <a16:creationId xmlns:a16="http://schemas.microsoft.com/office/drawing/2014/main" id="{EC0B8443-2D20-8A42-8803-49FDF15993B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73782" y="3380379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7" name="Text Box 26">
                  <a:extLst>
                    <a:ext uri="{FF2B5EF4-FFF2-40B4-BE49-F238E27FC236}">
                      <a16:creationId xmlns:a16="http://schemas.microsoft.com/office/drawing/2014/main" id="{EC0B8443-2D20-8A42-8803-49FDF15993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73782" y="3380379"/>
                  <a:ext cx="565110" cy="333554"/>
                </a:xfrm>
                <a:prstGeom prst="rect">
                  <a:avLst/>
                </a:prstGeom>
                <a:blipFill>
                  <a:blip r:embed="rId18"/>
                  <a:stretch>
                    <a:fillRect r="-4444" b="-370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57B2DDD-E881-D841-95FF-90D2F64B6A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26792" y="315895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 Box 26">
                  <a:extLst>
                    <a:ext uri="{FF2B5EF4-FFF2-40B4-BE49-F238E27FC236}">
                      <a16:creationId xmlns:a16="http://schemas.microsoft.com/office/drawing/2014/main" id="{AC80C778-BF8E-1149-B9DE-3B049C55983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6717" y="3402800"/>
                  <a:ext cx="765544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9" name="Text Box 26">
                  <a:extLst>
                    <a:ext uri="{FF2B5EF4-FFF2-40B4-BE49-F238E27FC236}">
                      <a16:creationId xmlns:a16="http://schemas.microsoft.com/office/drawing/2014/main" id="{AC80C778-BF8E-1149-B9DE-3B049C5598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-6717" y="3402800"/>
                  <a:ext cx="765544" cy="33355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95F272E-3D61-5A41-B9F5-3F327BD7AE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3316" y="315895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7EFFE79-0B03-6848-BD8D-86F230309284}"/>
                </a:ext>
              </a:extLst>
            </p:cNvPr>
            <p:cNvSpPr txBox="1"/>
            <p:nvPr/>
          </p:nvSpPr>
          <p:spPr>
            <a:xfrm>
              <a:off x="2502125" y="3057931"/>
              <a:ext cx="55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open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 Box 26">
                  <a:extLst>
                    <a:ext uri="{FF2B5EF4-FFF2-40B4-BE49-F238E27FC236}">
                      <a16:creationId xmlns:a16="http://schemas.microsoft.com/office/drawing/2014/main" id="{5A315135-AE42-1643-863D-E77BD225EFC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3562" y="3805391"/>
                  <a:ext cx="1492555" cy="553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2" name="Text Box 26">
                  <a:extLst>
                    <a:ext uri="{FF2B5EF4-FFF2-40B4-BE49-F238E27FC236}">
                      <a16:creationId xmlns:a16="http://schemas.microsoft.com/office/drawing/2014/main" id="{5A315135-AE42-1643-863D-E77BD225EF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3562" y="3805391"/>
                  <a:ext cx="1492555" cy="553999"/>
                </a:xfrm>
                <a:prstGeom prst="rect">
                  <a:avLst/>
                </a:prstGeom>
                <a:blipFill>
                  <a:blip r:embed="rId20"/>
                  <a:stretch>
                    <a:fillRect b="-222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00453809-6177-5B4E-8340-E7503DFFEF6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20799" y="4116881"/>
              <a:ext cx="2160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AB270930-121C-0F4D-87BB-61280F75EC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01548" y="4116881"/>
              <a:ext cx="216000" cy="255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91F05C9E-7E31-2546-BAC8-7993E0EDA8ED}"/>
                  </a:ext>
                </a:extLst>
              </p:cNvPr>
              <p:cNvSpPr txBox="1"/>
              <p:nvPr/>
            </p:nvSpPr>
            <p:spPr>
              <a:xfrm>
                <a:off x="3688878" y="2428262"/>
                <a:ext cx="5933997" cy="5745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  ⇒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coth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)ℓ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tanh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func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cot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func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cot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91F05C9E-7E31-2546-BAC8-7993E0EDA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878" y="2428262"/>
                <a:ext cx="5933997" cy="574516"/>
              </a:xfrm>
              <a:prstGeom prst="rect">
                <a:avLst/>
              </a:prstGeom>
              <a:blipFill>
                <a:blip r:embed="rId22"/>
                <a:stretch>
                  <a:fillRect l="-427" t="-4348" r="-855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2ADA081E-F572-4943-832F-E7EBAEEEA99C}"/>
                  </a:ext>
                </a:extLst>
              </p:cNvPr>
              <p:cNvSpPr txBox="1"/>
              <p:nvPr/>
            </p:nvSpPr>
            <p:spPr>
              <a:xfrm>
                <a:off x="4641239" y="3076938"/>
                <a:ext cx="6016199" cy="5094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fName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ℓ=</m:t>
                          </m:r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l-G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≅</m:t>
                              </m:r>
                            </m:e>
                          </m:func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2ADA081E-F572-4943-832F-E7EBAEEEA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239" y="3076938"/>
                <a:ext cx="6016199" cy="509435"/>
              </a:xfrm>
              <a:prstGeom prst="rect">
                <a:avLst/>
              </a:prstGeom>
              <a:blipFill>
                <a:blip r:embed="rId23"/>
                <a:stretch>
                  <a:fillRect l="-211" r="-211"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D4142480-393E-8D43-8B88-6128A8A73C17}"/>
              </a:ext>
            </a:extLst>
          </p:cNvPr>
          <p:cNvGrpSpPr/>
          <p:nvPr/>
        </p:nvGrpSpPr>
        <p:grpSpPr>
          <a:xfrm>
            <a:off x="7293370" y="3652265"/>
            <a:ext cx="4285084" cy="1089591"/>
            <a:chOff x="7293370" y="3652265"/>
            <a:chExt cx="4285084" cy="10895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D61AD93C-3ACD-F146-B818-8323EC8F68B4}"/>
                    </a:ext>
                  </a:extLst>
                </p:cNvPr>
                <p:cNvSpPr txBox="1"/>
                <p:nvPr/>
              </p:nvSpPr>
              <p:spPr>
                <a:xfrm>
                  <a:off x="7293370" y="3652265"/>
                  <a:ext cx="4285084" cy="101919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ℓ+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D61AD93C-3ACD-F146-B818-8323EC8F68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3370" y="3652265"/>
                  <a:ext cx="4285084" cy="1019190"/>
                </a:xfrm>
                <a:prstGeom prst="rect">
                  <a:avLst/>
                </a:prstGeom>
                <a:blipFill>
                  <a:blip r:embed="rId24"/>
                  <a:stretch>
                    <a:fillRect t="-1235" b="-4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B8123A97-39E6-7B49-9715-F80396D81B75}"/>
                </a:ext>
              </a:extLst>
            </p:cNvPr>
            <p:cNvSpPr/>
            <p:nvPr/>
          </p:nvSpPr>
          <p:spPr bwMode="auto">
            <a:xfrm>
              <a:off x="8761270" y="4143017"/>
              <a:ext cx="918942" cy="594330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7C2A05F3-727E-4E49-B4AE-10A3266FF5F6}"/>
                    </a:ext>
                  </a:extLst>
                </p:cNvPr>
                <p:cNvSpPr txBox="1"/>
                <p:nvPr/>
              </p:nvSpPr>
              <p:spPr>
                <a:xfrm>
                  <a:off x="9664924" y="4495635"/>
                  <a:ext cx="382412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7C2A05F3-727E-4E49-B4AE-10A3266FF5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64924" y="4495635"/>
                  <a:ext cx="382412" cy="246221"/>
                </a:xfrm>
                <a:prstGeom prst="rect">
                  <a:avLst/>
                </a:prstGeom>
                <a:blipFill>
                  <a:blip r:embed="rId25"/>
                  <a:stretch>
                    <a:fillRect l="-6250" r="-9375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F89C76A-DEEC-6A21-1C9B-062ACB533308}"/>
                  </a:ext>
                </a:extLst>
              </p:cNvPr>
              <p:cNvSpPr txBox="1"/>
              <p:nvPr/>
            </p:nvSpPr>
            <p:spPr>
              <a:xfrm>
                <a:off x="640080" y="5717816"/>
                <a:ext cx="1823127" cy="409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F89C76A-DEEC-6A21-1C9B-062ACB533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" y="5717816"/>
                <a:ext cx="1823127" cy="409279"/>
              </a:xfrm>
              <a:prstGeom prst="rect">
                <a:avLst/>
              </a:prstGeom>
              <a:blipFill>
                <a:blip r:embed="rId23"/>
                <a:stretch>
                  <a:fillRect l="-1389" t="-6061"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705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85013-6451-1966-C31F-EDF1DE8ED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75" y="164576"/>
            <a:ext cx="9217199" cy="629095"/>
          </a:xfrm>
        </p:spPr>
        <p:txBody>
          <a:bodyPr/>
          <a:lstStyle/>
          <a:p>
            <a:r>
              <a:rPr lang="en-US" dirty="0"/>
              <a:t>Semi-lumped TEM Transmission-line Elements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52F9B4-185A-67FE-E497-F815404F24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7278" y="1172958"/>
                <a:ext cx="4436057" cy="1523552"/>
              </a:xfrm>
            </p:spPr>
            <p:txBody>
              <a:bodyPr/>
              <a:lstStyle/>
              <a:p>
                <a:r>
                  <a:rPr lang="en-US" dirty="0"/>
                  <a:t>A short transmission-line,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dirty="0"/>
                  <a:t>, can be used as semi-lumped circuit element: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52F9B4-185A-67FE-E497-F815404F24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7278" y="1172958"/>
                <a:ext cx="4436057" cy="1523552"/>
              </a:xfrm>
              <a:blipFill>
                <a:blip r:embed="rId2"/>
                <a:stretch>
                  <a:fillRect l="-2000" t="-4132" r="-2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65814A-52A3-B5F1-98FE-88E7A7B9C420}"/>
              </a:ext>
            </a:extLst>
          </p:cNvPr>
          <p:cNvCxnSpPr>
            <a:cxnSpLocks/>
          </p:cNvCxnSpPr>
          <p:nvPr/>
        </p:nvCxnSpPr>
        <p:spPr bwMode="auto">
          <a:xfrm>
            <a:off x="1772785" y="3331190"/>
            <a:ext cx="180000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4946DD4-F0E7-7C75-09E3-D4246AE3AF12}"/>
              </a:ext>
            </a:extLst>
          </p:cNvPr>
          <p:cNvCxnSpPr>
            <a:cxnSpLocks/>
          </p:cNvCxnSpPr>
          <p:nvPr/>
        </p:nvCxnSpPr>
        <p:spPr bwMode="auto">
          <a:xfrm>
            <a:off x="1772785" y="3723540"/>
            <a:ext cx="180000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26">
                <a:extLst>
                  <a:ext uri="{FF2B5EF4-FFF2-40B4-BE49-F238E27FC236}">
                    <a16:creationId xmlns:a16="http://schemas.microsoft.com/office/drawing/2014/main" id="{634C5984-2FF2-187E-633D-FA20246AAB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84402" y="2651932"/>
                <a:ext cx="1204688" cy="5958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3" name="Text Box 26">
                <a:extLst>
                  <a:ext uri="{FF2B5EF4-FFF2-40B4-BE49-F238E27FC236}">
                    <a16:creationId xmlns:a16="http://schemas.microsoft.com/office/drawing/2014/main" id="{634C5984-2FF2-187E-633D-FA20246AA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84402" y="2651932"/>
                <a:ext cx="1204688" cy="5958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3577B85-FB90-4865-F398-C86E9D9D875A}"/>
              </a:ext>
            </a:extLst>
          </p:cNvPr>
          <p:cNvCxnSpPr>
            <a:cxnSpLocks/>
          </p:cNvCxnSpPr>
          <p:nvPr/>
        </p:nvCxnSpPr>
        <p:spPr bwMode="auto">
          <a:xfrm>
            <a:off x="3561270" y="2863300"/>
            <a:ext cx="0" cy="11844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6">
                <a:extLst>
                  <a:ext uri="{FF2B5EF4-FFF2-40B4-BE49-F238E27FC236}">
                    <a16:creationId xmlns:a16="http://schemas.microsoft.com/office/drawing/2014/main" id="{9F1E88A0-7694-779D-546F-24BB2763CA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63797" y="3739710"/>
                <a:ext cx="30723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600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 Box 26">
                <a:extLst>
                  <a:ext uri="{FF2B5EF4-FFF2-40B4-BE49-F238E27FC236}">
                    <a16:creationId xmlns:a16="http://schemas.microsoft.com/office/drawing/2014/main" id="{9F1E88A0-7694-779D-546F-24BB2763C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63797" y="3739710"/>
                <a:ext cx="307233" cy="333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14F9F9B-BCE4-1D4E-BB74-468E8C07BD2C}"/>
              </a:ext>
            </a:extLst>
          </p:cNvPr>
          <p:cNvCxnSpPr>
            <a:stCxn id="17" idx="1"/>
          </p:cNvCxnSpPr>
          <p:nvPr/>
        </p:nvCxnSpPr>
        <p:spPr bwMode="auto">
          <a:xfrm flipH="1">
            <a:off x="1771225" y="3906487"/>
            <a:ext cx="7925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E61C3F3-4EF4-8D27-CB28-464BBCF45C68}"/>
              </a:ext>
            </a:extLst>
          </p:cNvPr>
          <p:cNvCxnSpPr>
            <a:stCxn id="17" idx="3"/>
          </p:cNvCxnSpPr>
          <p:nvPr/>
        </p:nvCxnSpPr>
        <p:spPr bwMode="auto">
          <a:xfrm flipV="1">
            <a:off x="2871030" y="3904412"/>
            <a:ext cx="690240" cy="20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4ECF393-998D-09E1-4710-05BE3D5ABD22}"/>
              </a:ext>
            </a:extLst>
          </p:cNvPr>
          <p:cNvCxnSpPr>
            <a:cxnSpLocks/>
          </p:cNvCxnSpPr>
          <p:nvPr/>
        </p:nvCxnSpPr>
        <p:spPr bwMode="auto">
          <a:xfrm flipH="1">
            <a:off x="1766248" y="2863300"/>
            <a:ext cx="0" cy="11844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6" name="Group 209">
            <a:extLst>
              <a:ext uri="{FF2B5EF4-FFF2-40B4-BE49-F238E27FC236}">
                <a16:creationId xmlns:a16="http://schemas.microsoft.com/office/drawing/2014/main" id="{979BCCBA-2ABA-8F53-E339-9162F02E2D34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671170" y="1500723"/>
            <a:ext cx="152400" cy="762000"/>
            <a:chOff x="3935" y="1728"/>
            <a:chExt cx="96" cy="480"/>
          </a:xfrm>
        </p:grpSpPr>
        <p:sp>
          <p:nvSpPr>
            <p:cNvPr id="27" name="Arc 59">
              <a:extLst>
                <a:ext uri="{FF2B5EF4-FFF2-40B4-BE49-F238E27FC236}">
                  <a16:creationId xmlns:a16="http://schemas.microsoft.com/office/drawing/2014/main" id="{3A1DD6C5-4A1E-D796-3C9B-AD093209B7D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rc 60">
              <a:extLst>
                <a:ext uri="{FF2B5EF4-FFF2-40B4-BE49-F238E27FC236}">
                  <a16:creationId xmlns:a16="http://schemas.microsoft.com/office/drawing/2014/main" id="{C6CDB27C-A3D1-073E-3B22-61FCBDEEBE5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Arc 61">
              <a:extLst>
                <a:ext uri="{FF2B5EF4-FFF2-40B4-BE49-F238E27FC236}">
                  <a16:creationId xmlns:a16="http://schemas.microsoft.com/office/drawing/2014/main" id="{34233041-E332-D640-0378-546B1F17366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rc 62">
              <a:extLst>
                <a:ext uri="{FF2B5EF4-FFF2-40B4-BE49-F238E27FC236}">
                  <a16:creationId xmlns:a16="http://schemas.microsoft.com/office/drawing/2014/main" id="{C9293FD2-9E47-5CC1-B9E8-B448351F6BC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63">
              <a:extLst>
                <a:ext uri="{FF2B5EF4-FFF2-40B4-BE49-F238E27FC236}">
                  <a16:creationId xmlns:a16="http://schemas.microsoft.com/office/drawing/2014/main" id="{714A13A4-D697-7455-51FA-31CF7C31472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64">
              <a:extLst>
                <a:ext uri="{FF2B5EF4-FFF2-40B4-BE49-F238E27FC236}">
                  <a16:creationId xmlns:a16="http://schemas.microsoft.com/office/drawing/2014/main" id="{BE737D20-4A06-4E65-23C8-053CFF0528B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rc 65">
              <a:extLst>
                <a:ext uri="{FF2B5EF4-FFF2-40B4-BE49-F238E27FC236}">
                  <a16:creationId xmlns:a16="http://schemas.microsoft.com/office/drawing/2014/main" id="{9325177D-6F17-B130-49E1-6E60FB36AD88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rc 66">
              <a:extLst>
                <a:ext uri="{FF2B5EF4-FFF2-40B4-BE49-F238E27FC236}">
                  <a16:creationId xmlns:a16="http://schemas.microsoft.com/office/drawing/2014/main" id="{690571CB-FD2F-C69D-7437-0B814E5CF38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Arc 67">
              <a:extLst>
                <a:ext uri="{FF2B5EF4-FFF2-40B4-BE49-F238E27FC236}">
                  <a16:creationId xmlns:a16="http://schemas.microsoft.com/office/drawing/2014/main" id="{2396FD61-3355-F78F-7966-F3CF514CE3F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rc 68">
              <a:extLst>
                <a:ext uri="{FF2B5EF4-FFF2-40B4-BE49-F238E27FC236}">
                  <a16:creationId xmlns:a16="http://schemas.microsoft.com/office/drawing/2014/main" id="{02F97056-58E4-58E1-5B1E-87AFB4BEF09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Arc 69">
              <a:extLst>
                <a:ext uri="{FF2B5EF4-FFF2-40B4-BE49-F238E27FC236}">
                  <a16:creationId xmlns:a16="http://schemas.microsoft.com/office/drawing/2014/main" id="{597CCE7D-C21B-DE59-A591-71DAE09C057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rc 70">
              <a:extLst>
                <a:ext uri="{FF2B5EF4-FFF2-40B4-BE49-F238E27FC236}">
                  <a16:creationId xmlns:a16="http://schemas.microsoft.com/office/drawing/2014/main" id="{482C5038-091F-4E89-3582-A63C6AC93FB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Arc 71">
              <a:extLst>
                <a:ext uri="{FF2B5EF4-FFF2-40B4-BE49-F238E27FC236}">
                  <a16:creationId xmlns:a16="http://schemas.microsoft.com/office/drawing/2014/main" id="{474483BF-8638-3B55-D01F-C644257BB15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" name="Group 210">
            <a:extLst>
              <a:ext uri="{FF2B5EF4-FFF2-40B4-BE49-F238E27FC236}">
                <a16:creationId xmlns:a16="http://schemas.microsoft.com/office/drawing/2014/main" id="{89EC56BB-45A6-551F-08D0-4E3683CFAD34}"/>
              </a:ext>
            </a:extLst>
          </p:cNvPr>
          <p:cNvGrpSpPr>
            <a:grpSpLocks/>
          </p:cNvGrpSpPr>
          <p:nvPr/>
        </p:nvGrpSpPr>
        <p:grpSpPr bwMode="auto">
          <a:xfrm>
            <a:off x="5975486" y="1883309"/>
            <a:ext cx="304800" cy="762000"/>
            <a:chOff x="3216" y="1728"/>
            <a:chExt cx="192" cy="480"/>
          </a:xfrm>
        </p:grpSpPr>
        <p:sp>
          <p:nvSpPr>
            <p:cNvPr id="41" name="Line 8">
              <a:extLst>
                <a:ext uri="{FF2B5EF4-FFF2-40B4-BE49-F238E27FC236}">
                  <a16:creationId xmlns:a16="http://schemas.microsoft.com/office/drawing/2014/main" id="{C4A56A60-EF83-BD7D-AC4A-0C4DD2A21ED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42" name="Line 9">
              <a:extLst>
                <a:ext uri="{FF2B5EF4-FFF2-40B4-BE49-F238E27FC236}">
                  <a16:creationId xmlns:a16="http://schemas.microsoft.com/office/drawing/2014/main" id="{970CC952-216F-5844-34C5-738577AFCFA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43" name="Line 10">
              <a:extLst>
                <a:ext uri="{FF2B5EF4-FFF2-40B4-BE49-F238E27FC236}">
                  <a16:creationId xmlns:a16="http://schemas.microsoft.com/office/drawing/2014/main" id="{6ED8C8B4-DBD0-0DED-27B3-307CACEA47C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44" name="Line 11">
              <a:extLst>
                <a:ext uri="{FF2B5EF4-FFF2-40B4-BE49-F238E27FC236}">
                  <a16:creationId xmlns:a16="http://schemas.microsoft.com/office/drawing/2014/main" id="{B065F403-ADF8-2C7F-17F5-782FFCD76B2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</p:grpSp>
      <p:grpSp>
        <p:nvGrpSpPr>
          <p:cNvPr id="45" name="Group 209">
            <a:extLst>
              <a:ext uri="{FF2B5EF4-FFF2-40B4-BE49-F238E27FC236}">
                <a16:creationId xmlns:a16="http://schemas.microsoft.com/office/drawing/2014/main" id="{E2ACB402-6E8B-4710-5AC3-28BAC88030E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432201" y="1499928"/>
            <a:ext cx="152400" cy="762000"/>
            <a:chOff x="3935" y="1728"/>
            <a:chExt cx="96" cy="480"/>
          </a:xfrm>
        </p:grpSpPr>
        <p:sp>
          <p:nvSpPr>
            <p:cNvPr id="46" name="Arc 59">
              <a:extLst>
                <a:ext uri="{FF2B5EF4-FFF2-40B4-BE49-F238E27FC236}">
                  <a16:creationId xmlns:a16="http://schemas.microsoft.com/office/drawing/2014/main" id="{981CD3EC-3920-2C38-765D-8744B80EFC6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rc 60">
              <a:extLst>
                <a:ext uri="{FF2B5EF4-FFF2-40B4-BE49-F238E27FC236}">
                  <a16:creationId xmlns:a16="http://schemas.microsoft.com/office/drawing/2014/main" id="{8CECD302-2162-6962-322C-81C4D000F618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Arc 61">
              <a:extLst>
                <a:ext uri="{FF2B5EF4-FFF2-40B4-BE49-F238E27FC236}">
                  <a16:creationId xmlns:a16="http://schemas.microsoft.com/office/drawing/2014/main" id="{2759DD54-23E7-A869-B14A-4F469628C8D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Arc 62">
              <a:extLst>
                <a:ext uri="{FF2B5EF4-FFF2-40B4-BE49-F238E27FC236}">
                  <a16:creationId xmlns:a16="http://schemas.microsoft.com/office/drawing/2014/main" id="{57CC44B8-2FAA-8995-7F24-46E6DE0CD4E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63">
              <a:extLst>
                <a:ext uri="{FF2B5EF4-FFF2-40B4-BE49-F238E27FC236}">
                  <a16:creationId xmlns:a16="http://schemas.microsoft.com/office/drawing/2014/main" id="{8FA42A67-7A74-E7A5-915F-E4686D38ADD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64">
              <a:extLst>
                <a:ext uri="{FF2B5EF4-FFF2-40B4-BE49-F238E27FC236}">
                  <a16:creationId xmlns:a16="http://schemas.microsoft.com/office/drawing/2014/main" id="{A1E12AF6-F43B-6CB7-6F3C-48918B25771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Arc 65">
              <a:extLst>
                <a:ext uri="{FF2B5EF4-FFF2-40B4-BE49-F238E27FC236}">
                  <a16:creationId xmlns:a16="http://schemas.microsoft.com/office/drawing/2014/main" id="{56EF76DA-FD5B-9A19-B1AA-9329D404133C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Arc 66">
              <a:extLst>
                <a:ext uri="{FF2B5EF4-FFF2-40B4-BE49-F238E27FC236}">
                  <a16:creationId xmlns:a16="http://schemas.microsoft.com/office/drawing/2014/main" id="{1078937D-581C-32D1-55F8-FD47DBC3E22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Arc 67">
              <a:extLst>
                <a:ext uri="{FF2B5EF4-FFF2-40B4-BE49-F238E27FC236}">
                  <a16:creationId xmlns:a16="http://schemas.microsoft.com/office/drawing/2014/main" id="{104AFAF0-8EB7-BB4F-512F-ECA8031AEF3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Arc 68">
              <a:extLst>
                <a:ext uri="{FF2B5EF4-FFF2-40B4-BE49-F238E27FC236}">
                  <a16:creationId xmlns:a16="http://schemas.microsoft.com/office/drawing/2014/main" id="{996FF708-AAC6-7904-C087-F3EF2B072F98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Arc 69">
              <a:extLst>
                <a:ext uri="{FF2B5EF4-FFF2-40B4-BE49-F238E27FC236}">
                  <a16:creationId xmlns:a16="http://schemas.microsoft.com/office/drawing/2014/main" id="{F18F76A6-AAD3-C30B-AB46-EAEF204F51A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Arc 70">
              <a:extLst>
                <a:ext uri="{FF2B5EF4-FFF2-40B4-BE49-F238E27FC236}">
                  <a16:creationId xmlns:a16="http://schemas.microsoft.com/office/drawing/2014/main" id="{83884EFF-2D06-AEAC-62F9-3FF2058E3AA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Arc 71">
              <a:extLst>
                <a:ext uri="{FF2B5EF4-FFF2-40B4-BE49-F238E27FC236}">
                  <a16:creationId xmlns:a16="http://schemas.microsoft.com/office/drawing/2014/main" id="{962FE5E9-7080-FA46-97CC-8CE2C7A86F6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" name="Oval 245">
            <a:extLst>
              <a:ext uri="{FF2B5EF4-FFF2-40B4-BE49-F238E27FC236}">
                <a16:creationId xmlns:a16="http://schemas.microsoft.com/office/drawing/2014/main" id="{4928C2CC-1D09-5233-E7A7-3478FF6B48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85979" y="1840446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60" name="Oval 250">
            <a:extLst>
              <a:ext uri="{FF2B5EF4-FFF2-40B4-BE49-F238E27FC236}">
                <a16:creationId xmlns:a16="http://schemas.microsoft.com/office/drawing/2014/main" id="{95A68C6C-9BDB-A1A2-5DFD-D2B92648C8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8309" y="2617527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61" name="Oval 250">
            <a:extLst>
              <a:ext uri="{FF2B5EF4-FFF2-40B4-BE49-F238E27FC236}">
                <a16:creationId xmlns:a16="http://schemas.microsoft.com/office/drawing/2014/main" id="{BEC03472-DB0C-1ED2-0A05-88A38D156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8310" y="1849176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62" name="Oval 245">
            <a:extLst>
              <a:ext uri="{FF2B5EF4-FFF2-40B4-BE49-F238E27FC236}">
                <a16:creationId xmlns:a16="http://schemas.microsoft.com/office/drawing/2014/main" id="{3B7E4523-6FC0-E885-785E-B2FBB7BD61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87814" y="1840446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5FF7AE3-F8E7-870A-AA44-109E7B218268}"/>
              </a:ext>
            </a:extLst>
          </p:cNvPr>
          <p:cNvCxnSpPr>
            <a:cxnSpLocks/>
          </p:cNvCxnSpPr>
          <p:nvPr/>
        </p:nvCxnSpPr>
        <p:spPr bwMode="auto">
          <a:xfrm>
            <a:off x="5362179" y="2645309"/>
            <a:ext cx="156373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Oval 245">
            <a:extLst>
              <a:ext uri="{FF2B5EF4-FFF2-40B4-BE49-F238E27FC236}">
                <a16:creationId xmlns:a16="http://schemas.microsoft.com/office/drawing/2014/main" id="{1B31DB33-1361-97FF-EA80-B42836840F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90319" y="2607209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67" name="Oval 245">
            <a:extLst>
              <a:ext uri="{FF2B5EF4-FFF2-40B4-BE49-F238E27FC236}">
                <a16:creationId xmlns:a16="http://schemas.microsoft.com/office/drawing/2014/main" id="{89C84116-F131-5B2B-28B9-C37AC07FE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87814" y="2607209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98CA9296-6495-A5CF-450F-F5114D78798E}"/>
              </a:ext>
            </a:extLst>
          </p:cNvPr>
          <p:cNvCxnSpPr>
            <a:cxnSpLocks/>
            <a:stCxn id="59" idx="4"/>
            <a:endCxn id="65" idx="0"/>
          </p:cNvCxnSpPr>
          <p:nvPr/>
        </p:nvCxnSpPr>
        <p:spPr bwMode="auto">
          <a:xfrm>
            <a:off x="5324079" y="1916646"/>
            <a:ext cx="0" cy="69056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E1FBC96-2D07-003D-8F28-EE5BB93D1AAB}"/>
              </a:ext>
            </a:extLst>
          </p:cNvPr>
          <p:cNvCxnSpPr>
            <a:cxnSpLocks/>
          </p:cNvCxnSpPr>
          <p:nvPr/>
        </p:nvCxnSpPr>
        <p:spPr bwMode="auto">
          <a:xfrm>
            <a:off x="6926486" y="1916646"/>
            <a:ext cx="0" cy="69056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7FF56943-22D0-B98A-FA92-C2BE36E71BB6}"/>
              </a:ext>
            </a:extLst>
          </p:cNvPr>
          <p:cNvCxnSpPr>
            <a:cxnSpLocks/>
            <a:stCxn id="65" idx="4"/>
          </p:cNvCxnSpPr>
          <p:nvPr/>
        </p:nvCxnSpPr>
        <p:spPr bwMode="auto">
          <a:xfrm>
            <a:off x="5328419" y="2683409"/>
            <a:ext cx="0" cy="3565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9A1B095-8EE7-48E9-6213-AE10BDBFCABA}"/>
              </a:ext>
            </a:extLst>
          </p:cNvPr>
          <p:cNvCxnSpPr>
            <a:cxnSpLocks/>
          </p:cNvCxnSpPr>
          <p:nvPr/>
        </p:nvCxnSpPr>
        <p:spPr bwMode="auto">
          <a:xfrm>
            <a:off x="6924476" y="2673090"/>
            <a:ext cx="0" cy="3565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748FE824-5B3F-F036-6295-A2BBCCFB44F8}"/>
              </a:ext>
            </a:extLst>
          </p:cNvPr>
          <p:cNvCxnSpPr>
            <a:cxnSpLocks/>
          </p:cNvCxnSpPr>
          <p:nvPr/>
        </p:nvCxnSpPr>
        <p:spPr bwMode="auto">
          <a:xfrm>
            <a:off x="5326388" y="1481131"/>
            <a:ext cx="0" cy="3565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60FBB25-2DA6-43DB-0C87-DE3348AEB37B}"/>
              </a:ext>
            </a:extLst>
          </p:cNvPr>
          <p:cNvCxnSpPr>
            <a:cxnSpLocks/>
          </p:cNvCxnSpPr>
          <p:nvPr/>
        </p:nvCxnSpPr>
        <p:spPr bwMode="auto">
          <a:xfrm>
            <a:off x="6927255" y="1481130"/>
            <a:ext cx="0" cy="3565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 Box 26">
                <a:extLst>
                  <a:ext uri="{FF2B5EF4-FFF2-40B4-BE49-F238E27FC236}">
                    <a16:creationId xmlns:a16="http://schemas.microsoft.com/office/drawing/2014/main" id="{A5CCE32F-33C6-07B1-D1A4-5F3FCA9EB2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98926" y="1172958"/>
                <a:ext cx="402044" cy="552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𝒋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32" name="Text Box 26">
                <a:extLst>
                  <a:ext uri="{FF2B5EF4-FFF2-40B4-BE49-F238E27FC236}">
                    <a16:creationId xmlns:a16="http://schemas.microsoft.com/office/drawing/2014/main" id="{A5CCE32F-33C6-07B1-D1A4-5F3FCA9EB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98926" y="1172958"/>
                <a:ext cx="402044" cy="552396"/>
              </a:xfrm>
              <a:prstGeom prst="rect">
                <a:avLst/>
              </a:prstGeom>
              <a:blipFill>
                <a:blip r:embed="rId5"/>
                <a:stretch>
                  <a:fillRect r="-6061" b="-227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 Box 26">
                <a:extLst>
                  <a:ext uri="{FF2B5EF4-FFF2-40B4-BE49-F238E27FC236}">
                    <a16:creationId xmlns:a16="http://schemas.microsoft.com/office/drawing/2014/main" id="{A42FBC62-9F02-936B-FB57-C3115025BE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60345" y="1172958"/>
                <a:ext cx="402044" cy="552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𝒋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33" name="Text Box 26">
                <a:extLst>
                  <a:ext uri="{FF2B5EF4-FFF2-40B4-BE49-F238E27FC236}">
                    <a16:creationId xmlns:a16="http://schemas.microsoft.com/office/drawing/2014/main" id="{A42FBC62-9F02-936B-FB57-C3115025BE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0345" y="1172958"/>
                <a:ext cx="402044" cy="552396"/>
              </a:xfrm>
              <a:prstGeom prst="rect">
                <a:avLst/>
              </a:prstGeom>
              <a:blipFill>
                <a:blip r:embed="rId5"/>
                <a:stretch>
                  <a:fillRect r="-6061" b="-227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 Box 26">
                <a:extLst>
                  <a:ext uri="{FF2B5EF4-FFF2-40B4-BE49-F238E27FC236}">
                    <a16:creationId xmlns:a16="http://schemas.microsoft.com/office/drawing/2014/main" id="{FEC53A45-63E8-240C-3148-9B84884E94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86742" y="2086727"/>
                <a:ext cx="40204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𝒋𝑩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34" name="Text Box 26">
                <a:extLst>
                  <a:ext uri="{FF2B5EF4-FFF2-40B4-BE49-F238E27FC236}">
                    <a16:creationId xmlns:a16="http://schemas.microsoft.com/office/drawing/2014/main" id="{FEC53A45-63E8-240C-3148-9B84884E9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86742" y="2086727"/>
                <a:ext cx="402044" cy="333554"/>
              </a:xfrm>
              <a:prstGeom prst="rect">
                <a:avLst/>
              </a:prstGeom>
              <a:blipFill>
                <a:blip r:embed="rId6"/>
                <a:stretch>
                  <a:fillRect r="-3030" b="-740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210">
            <a:extLst>
              <a:ext uri="{FF2B5EF4-FFF2-40B4-BE49-F238E27FC236}">
                <a16:creationId xmlns:a16="http://schemas.microsoft.com/office/drawing/2014/main" id="{9EC43E32-B63B-40B4-584D-E7CB1E6E2A13}"/>
              </a:ext>
            </a:extLst>
          </p:cNvPr>
          <p:cNvGrpSpPr>
            <a:grpSpLocks/>
          </p:cNvGrpSpPr>
          <p:nvPr/>
        </p:nvGrpSpPr>
        <p:grpSpPr bwMode="auto">
          <a:xfrm>
            <a:off x="5596885" y="4296678"/>
            <a:ext cx="304800" cy="762000"/>
            <a:chOff x="3216" y="1728"/>
            <a:chExt cx="192" cy="480"/>
          </a:xfrm>
        </p:grpSpPr>
        <p:sp>
          <p:nvSpPr>
            <p:cNvPr id="152" name="Line 8">
              <a:extLst>
                <a:ext uri="{FF2B5EF4-FFF2-40B4-BE49-F238E27FC236}">
                  <a16:creationId xmlns:a16="http://schemas.microsoft.com/office/drawing/2014/main" id="{2E0EDCC1-E059-62E7-76BE-B64254D535F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53" name="Line 9">
              <a:extLst>
                <a:ext uri="{FF2B5EF4-FFF2-40B4-BE49-F238E27FC236}">
                  <a16:creationId xmlns:a16="http://schemas.microsoft.com/office/drawing/2014/main" id="{DD93857C-B5F2-07F5-FEF7-302C081D4FB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54" name="Line 10">
              <a:extLst>
                <a:ext uri="{FF2B5EF4-FFF2-40B4-BE49-F238E27FC236}">
                  <a16:creationId xmlns:a16="http://schemas.microsoft.com/office/drawing/2014/main" id="{5480F4AB-80DC-DD68-1C78-596D0152BB5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55" name="Line 11">
              <a:extLst>
                <a:ext uri="{FF2B5EF4-FFF2-40B4-BE49-F238E27FC236}">
                  <a16:creationId xmlns:a16="http://schemas.microsoft.com/office/drawing/2014/main" id="{185AB22A-FB65-80CB-1587-8F7FDEC6D76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</p:grpSp>
      <p:grpSp>
        <p:nvGrpSpPr>
          <p:cNvPr id="156" name="Group 209">
            <a:extLst>
              <a:ext uri="{FF2B5EF4-FFF2-40B4-BE49-F238E27FC236}">
                <a16:creationId xmlns:a16="http://schemas.microsoft.com/office/drawing/2014/main" id="{B261C0F5-3FBC-2C83-4495-9139AB8A3F8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053600" y="3913297"/>
            <a:ext cx="152400" cy="762000"/>
            <a:chOff x="3935" y="1728"/>
            <a:chExt cx="96" cy="480"/>
          </a:xfrm>
        </p:grpSpPr>
        <p:sp>
          <p:nvSpPr>
            <p:cNvPr id="157" name="Arc 59">
              <a:extLst>
                <a:ext uri="{FF2B5EF4-FFF2-40B4-BE49-F238E27FC236}">
                  <a16:creationId xmlns:a16="http://schemas.microsoft.com/office/drawing/2014/main" id="{751A5494-79E5-C227-77BF-EEA8DBD6345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Arc 60">
              <a:extLst>
                <a:ext uri="{FF2B5EF4-FFF2-40B4-BE49-F238E27FC236}">
                  <a16:creationId xmlns:a16="http://schemas.microsoft.com/office/drawing/2014/main" id="{D3304A4C-B158-E867-AFFB-0CAFB6E8E41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Arc 61">
              <a:extLst>
                <a:ext uri="{FF2B5EF4-FFF2-40B4-BE49-F238E27FC236}">
                  <a16:creationId xmlns:a16="http://schemas.microsoft.com/office/drawing/2014/main" id="{7940EDE8-186E-845B-6EB7-0A6BA8B421E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Arc 62">
              <a:extLst>
                <a:ext uri="{FF2B5EF4-FFF2-40B4-BE49-F238E27FC236}">
                  <a16:creationId xmlns:a16="http://schemas.microsoft.com/office/drawing/2014/main" id="{7BA7A47C-6DA7-1326-C12C-FF0D604CF4E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Line 63">
              <a:extLst>
                <a:ext uri="{FF2B5EF4-FFF2-40B4-BE49-F238E27FC236}">
                  <a16:creationId xmlns:a16="http://schemas.microsoft.com/office/drawing/2014/main" id="{4C13A726-42C2-000F-AD86-EFE5469D277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Line 64">
              <a:extLst>
                <a:ext uri="{FF2B5EF4-FFF2-40B4-BE49-F238E27FC236}">
                  <a16:creationId xmlns:a16="http://schemas.microsoft.com/office/drawing/2014/main" id="{46D86FCB-8695-10CB-7682-179739082FC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Arc 65">
              <a:extLst>
                <a:ext uri="{FF2B5EF4-FFF2-40B4-BE49-F238E27FC236}">
                  <a16:creationId xmlns:a16="http://schemas.microsoft.com/office/drawing/2014/main" id="{E643FBDF-5732-B8FE-5916-8B4DC70B557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Arc 66">
              <a:extLst>
                <a:ext uri="{FF2B5EF4-FFF2-40B4-BE49-F238E27FC236}">
                  <a16:creationId xmlns:a16="http://schemas.microsoft.com/office/drawing/2014/main" id="{D592CC56-6B88-1A89-A823-AAD55E4DE04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Arc 67">
              <a:extLst>
                <a:ext uri="{FF2B5EF4-FFF2-40B4-BE49-F238E27FC236}">
                  <a16:creationId xmlns:a16="http://schemas.microsoft.com/office/drawing/2014/main" id="{848D171F-8A6F-446C-768E-A5EF33A7064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Arc 68">
              <a:extLst>
                <a:ext uri="{FF2B5EF4-FFF2-40B4-BE49-F238E27FC236}">
                  <a16:creationId xmlns:a16="http://schemas.microsoft.com/office/drawing/2014/main" id="{BCC8A9BC-DBB6-0D0B-462F-1E7C24290B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Arc 69">
              <a:extLst>
                <a:ext uri="{FF2B5EF4-FFF2-40B4-BE49-F238E27FC236}">
                  <a16:creationId xmlns:a16="http://schemas.microsoft.com/office/drawing/2014/main" id="{76D6669F-8096-3260-22B3-B7F609076D5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Arc 70">
              <a:extLst>
                <a:ext uri="{FF2B5EF4-FFF2-40B4-BE49-F238E27FC236}">
                  <a16:creationId xmlns:a16="http://schemas.microsoft.com/office/drawing/2014/main" id="{5AF333E0-FFBD-A972-1F17-6967976395A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Arc 71">
              <a:extLst>
                <a:ext uri="{FF2B5EF4-FFF2-40B4-BE49-F238E27FC236}">
                  <a16:creationId xmlns:a16="http://schemas.microsoft.com/office/drawing/2014/main" id="{F8683854-8886-1EB2-DC3D-22ED88D49E1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0" name="Oval 245">
            <a:extLst>
              <a:ext uri="{FF2B5EF4-FFF2-40B4-BE49-F238E27FC236}">
                <a16:creationId xmlns:a16="http://schemas.microsoft.com/office/drawing/2014/main" id="{067D4B91-77C6-66C2-2E76-F210918E29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85979" y="4258824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71" name="Oval 250">
            <a:extLst>
              <a:ext uri="{FF2B5EF4-FFF2-40B4-BE49-F238E27FC236}">
                <a16:creationId xmlns:a16="http://schemas.microsoft.com/office/drawing/2014/main" id="{8B145FFF-C8DC-D7F9-49E3-4280E06F79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19708" y="5030896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72" name="Oval 250">
            <a:extLst>
              <a:ext uri="{FF2B5EF4-FFF2-40B4-BE49-F238E27FC236}">
                <a16:creationId xmlns:a16="http://schemas.microsoft.com/office/drawing/2014/main" id="{2B96A922-FC13-5EF9-B06F-EEDACF6393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19709" y="4262545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73" name="Oval 245">
            <a:extLst>
              <a:ext uri="{FF2B5EF4-FFF2-40B4-BE49-F238E27FC236}">
                <a16:creationId xmlns:a16="http://schemas.microsoft.com/office/drawing/2014/main" id="{7E4207E0-74F0-D667-C4CD-BED77E1B48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87814" y="4258824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ED2CEFC0-6DD0-66B0-6867-6E7D092E9190}"/>
              </a:ext>
            </a:extLst>
          </p:cNvPr>
          <p:cNvCxnSpPr>
            <a:cxnSpLocks/>
          </p:cNvCxnSpPr>
          <p:nvPr/>
        </p:nvCxnSpPr>
        <p:spPr bwMode="auto">
          <a:xfrm>
            <a:off x="5362179" y="5063687"/>
            <a:ext cx="156373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5" name="Oval 245">
            <a:extLst>
              <a:ext uri="{FF2B5EF4-FFF2-40B4-BE49-F238E27FC236}">
                <a16:creationId xmlns:a16="http://schemas.microsoft.com/office/drawing/2014/main" id="{70ADBA00-45D4-FD47-254A-4E80A8142E8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90319" y="5025587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76" name="Oval 245">
            <a:extLst>
              <a:ext uri="{FF2B5EF4-FFF2-40B4-BE49-F238E27FC236}">
                <a16:creationId xmlns:a16="http://schemas.microsoft.com/office/drawing/2014/main" id="{06F81085-5A74-DAE5-61BB-6D56833415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87814" y="5025587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650C08B3-635C-1C35-10DD-FD1B1CBF3996}"/>
              </a:ext>
            </a:extLst>
          </p:cNvPr>
          <p:cNvCxnSpPr>
            <a:cxnSpLocks/>
            <a:stCxn id="170" idx="4"/>
            <a:endCxn id="175" idx="0"/>
          </p:cNvCxnSpPr>
          <p:nvPr/>
        </p:nvCxnSpPr>
        <p:spPr bwMode="auto">
          <a:xfrm>
            <a:off x="5324079" y="4335024"/>
            <a:ext cx="0" cy="69056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BD754258-E7FF-09FA-6C77-0EB46A8AA006}"/>
              </a:ext>
            </a:extLst>
          </p:cNvPr>
          <p:cNvCxnSpPr>
            <a:cxnSpLocks/>
          </p:cNvCxnSpPr>
          <p:nvPr/>
        </p:nvCxnSpPr>
        <p:spPr bwMode="auto">
          <a:xfrm>
            <a:off x="6926486" y="4335024"/>
            <a:ext cx="0" cy="69056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514AD0CB-E86D-204B-372B-7EB3799C954D}"/>
              </a:ext>
            </a:extLst>
          </p:cNvPr>
          <p:cNvCxnSpPr>
            <a:cxnSpLocks/>
            <a:stCxn id="175" idx="4"/>
          </p:cNvCxnSpPr>
          <p:nvPr/>
        </p:nvCxnSpPr>
        <p:spPr bwMode="auto">
          <a:xfrm>
            <a:off x="5328419" y="5101787"/>
            <a:ext cx="0" cy="3565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0FE23827-2313-398D-5619-20C89149395F}"/>
              </a:ext>
            </a:extLst>
          </p:cNvPr>
          <p:cNvCxnSpPr>
            <a:cxnSpLocks/>
          </p:cNvCxnSpPr>
          <p:nvPr/>
        </p:nvCxnSpPr>
        <p:spPr bwMode="auto">
          <a:xfrm>
            <a:off x="6924476" y="5091468"/>
            <a:ext cx="0" cy="3565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805A0714-3814-5E3A-4D51-60785B2CC3FD}"/>
              </a:ext>
            </a:extLst>
          </p:cNvPr>
          <p:cNvCxnSpPr>
            <a:cxnSpLocks/>
          </p:cNvCxnSpPr>
          <p:nvPr/>
        </p:nvCxnSpPr>
        <p:spPr bwMode="auto">
          <a:xfrm>
            <a:off x="5326388" y="3899509"/>
            <a:ext cx="0" cy="3565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46BB2C4B-A2BA-C052-6620-19D812BB1815}"/>
              </a:ext>
            </a:extLst>
          </p:cNvPr>
          <p:cNvCxnSpPr>
            <a:cxnSpLocks/>
          </p:cNvCxnSpPr>
          <p:nvPr/>
        </p:nvCxnSpPr>
        <p:spPr bwMode="auto">
          <a:xfrm>
            <a:off x="6927255" y="3899508"/>
            <a:ext cx="0" cy="35659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Text Box 26">
                <a:extLst>
                  <a:ext uri="{FF2B5EF4-FFF2-40B4-BE49-F238E27FC236}">
                    <a16:creationId xmlns:a16="http://schemas.microsoft.com/office/drawing/2014/main" id="{DF1A7896-F2DE-87AC-7F55-CA8EAC3387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35781" y="3826919"/>
                <a:ext cx="40204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𝒋𝑿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84" name="Text Box 26">
                <a:extLst>
                  <a:ext uri="{FF2B5EF4-FFF2-40B4-BE49-F238E27FC236}">
                    <a16:creationId xmlns:a16="http://schemas.microsoft.com/office/drawing/2014/main" id="{DF1A7896-F2DE-87AC-7F55-CA8EAC3387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35781" y="3826919"/>
                <a:ext cx="402044" cy="333554"/>
              </a:xfrm>
              <a:prstGeom prst="rect">
                <a:avLst/>
              </a:prstGeom>
              <a:blipFill>
                <a:blip r:embed="rId7"/>
                <a:stretch>
                  <a:fillRect b="-111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5" name="Text Box 26">
                <a:extLst>
                  <a:ext uri="{FF2B5EF4-FFF2-40B4-BE49-F238E27FC236}">
                    <a16:creationId xmlns:a16="http://schemas.microsoft.com/office/drawing/2014/main" id="{24A35ABE-8628-C770-2783-868FA8E045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86720" y="5043158"/>
                <a:ext cx="402044" cy="552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𝒋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85" name="Text Box 26">
                <a:extLst>
                  <a:ext uri="{FF2B5EF4-FFF2-40B4-BE49-F238E27FC236}">
                    <a16:creationId xmlns:a16="http://schemas.microsoft.com/office/drawing/2014/main" id="{24A35ABE-8628-C770-2783-868FA8E04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720" y="5043158"/>
                <a:ext cx="402044" cy="552396"/>
              </a:xfrm>
              <a:prstGeom prst="rect">
                <a:avLst/>
              </a:prstGeom>
              <a:blipFill>
                <a:blip r:embed="rId8"/>
                <a:stretch>
                  <a:fillRect r="-6250" b="-22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6" name="Group 210">
            <a:extLst>
              <a:ext uri="{FF2B5EF4-FFF2-40B4-BE49-F238E27FC236}">
                <a16:creationId xmlns:a16="http://schemas.microsoft.com/office/drawing/2014/main" id="{FDA7FD31-351A-5B2B-5A13-7B9BFF435A56}"/>
              </a:ext>
            </a:extLst>
          </p:cNvPr>
          <p:cNvGrpSpPr>
            <a:grpSpLocks/>
          </p:cNvGrpSpPr>
          <p:nvPr/>
        </p:nvGrpSpPr>
        <p:grpSpPr bwMode="auto">
          <a:xfrm>
            <a:off x="6357589" y="4301687"/>
            <a:ext cx="304800" cy="762000"/>
            <a:chOff x="3216" y="1728"/>
            <a:chExt cx="192" cy="480"/>
          </a:xfrm>
        </p:grpSpPr>
        <p:sp>
          <p:nvSpPr>
            <p:cNvPr id="187" name="Line 8">
              <a:extLst>
                <a:ext uri="{FF2B5EF4-FFF2-40B4-BE49-F238E27FC236}">
                  <a16:creationId xmlns:a16="http://schemas.microsoft.com/office/drawing/2014/main" id="{03121A04-FB33-7185-6293-1C7239607D0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88" name="Line 9">
              <a:extLst>
                <a:ext uri="{FF2B5EF4-FFF2-40B4-BE49-F238E27FC236}">
                  <a16:creationId xmlns:a16="http://schemas.microsoft.com/office/drawing/2014/main" id="{8E45758D-4328-C4DA-BC7D-6F40F38C32C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89" name="Line 10">
              <a:extLst>
                <a:ext uri="{FF2B5EF4-FFF2-40B4-BE49-F238E27FC236}">
                  <a16:creationId xmlns:a16="http://schemas.microsoft.com/office/drawing/2014/main" id="{6EEF0671-6B5B-E4B3-C29A-E8A84EF5327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90" name="Line 11">
              <a:extLst>
                <a:ext uri="{FF2B5EF4-FFF2-40B4-BE49-F238E27FC236}">
                  <a16:creationId xmlns:a16="http://schemas.microsoft.com/office/drawing/2014/main" id="{816B4A89-341E-D4EE-0E0D-D84BFA9CBB0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</p:grpSp>
      <p:sp>
        <p:nvSpPr>
          <p:cNvPr id="191" name="Oval 250">
            <a:extLst>
              <a:ext uri="{FF2B5EF4-FFF2-40B4-BE49-F238E27FC236}">
                <a16:creationId xmlns:a16="http://schemas.microsoft.com/office/drawing/2014/main" id="{7035D2AA-CF48-F1F4-5AD8-64B8D783D7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80412" y="5035905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92" name="Oval 250">
            <a:extLst>
              <a:ext uri="{FF2B5EF4-FFF2-40B4-BE49-F238E27FC236}">
                <a16:creationId xmlns:a16="http://schemas.microsoft.com/office/drawing/2014/main" id="{2809F9B9-C22A-7BDA-ACEE-909CC20517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80413" y="4267554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82819259-7EBD-9047-959C-C0BD9A2B36AC}"/>
              </a:ext>
            </a:extLst>
          </p:cNvPr>
          <p:cNvCxnSpPr>
            <a:cxnSpLocks/>
          </p:cNvCxnSpPr>
          <p:nvPr/>
        </p:nvCxnSpPr>
        <p:spPr bwMode="auto">
          <a:xfrm>
            <a:off x="5362179" y="4296792"/>
            <a:ext cx="3657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ABB35D2D-11BA-D051-841B-256AC09A7139}"/>
              </a:ext>
            </a:extLst>
          </p:cNvPr>
          <p:cNvCxnSpPr>
            <a:cxnSpLocks/>
          </p:cNvCxnSpPr>
          <p:nvPr/>
        </p:nvCxnSpPr>
        <p:spPr bwMode="auto">
          <a:xfrm>
            <a:off x="6529039" y="4296792"/>
            <a:ext cx="3657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5" name="Text Box 26">
                <a:extLst>
                  <a:ext uri="{FF2B5EF4-FFF2-40B4-BE49-F238E27FC236}">
                    <a16:creationId xmlns:a16="http://schemas.microsoft.com/office/drawing/2014/main" id="{9002DFB8-9FAB-98CA-A301-E108C83D96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61821" y="5050944"/>
                <a:ext cx="402044" cy="552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𝒋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95" name="Text Box 26">
                <a:extLst>
                  <a:ext uri="{FF2B5EF4-FFF2-40B4-BE49-F238E27FC236}">
                    <a16:creationId xmlns:a16="http://schemas.microsoft.com/office/drawing/2014/main" id="{9002DFB8-9FAB-98CA-A301-E108C83D9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1821" y="5050944"/>
                <a:ext cx="402044" cy="552396"/>
              </a:xfrm>
              <a:prstGeom prst="rect">
                <a:avLst/>
              </a:prstGeom>
              <a:blipFill>
                <a:blip r:embed="rId9"/>
                <a:stretch>
                  <a:fillRect r="-6061" b="-22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Text Box 26">
                <a:extLst>
                  <a:ext uri="{FF2B5EF4-FFF2-40B4-BE49-F238E27FC236}">
                    <a16:creationId xmlns:a16="http://schemas.microsoft.com/office/drawing/2014/main" id="{0831932A-0F4E-E700-A67B-B4580D44D9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27860" y="1383230"/>
                <a:ext cx="2942598" cy="8922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unc>
                        <m:func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𝐭𝐚𝐧</m:t>
                          </m:r>
                        </m:fName>
                        <m:e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num>
                            <m:den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𝝎</m:t>
                                      </m:r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𝒗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𝒑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b>
                              <m:f>
                                <m:f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sub>
                          </m:sSub>
                        </m:e>
                      </m:func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96" name="Text Box 26">
                <a:extLst>
                  <a:ext uri="{FF2B5EF4-FFF2-40B4-BE49-F238E27FC236}">
                    <a16:creationId xmlns:a16="http://schemas.microsoft.com/office/drawing/2014/main" id="{0831932A-0F4E-E700-A67B-B4580D44D9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27860" y="1383230"/>
                <a:ext cx="2942598" cy="892297"/>
              </a:xfrm>
              <a:prstGeom prst="rect">
                <a:avLst/>
              </a:prstGeom>
              <a:blipFill>
                <a:blip r:embed="rId10"/>
                <a:stretch>
                  <a:fillRect t="-152778" r="-19313" b="-2055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Text Box 26">
                <a:extLst>
                  <a:ext uri="{FF2B5EF4-FFF2-40B4-BE49-F238E27FC236}">
                    <a16:creationId xmlns:a16="http://schemas.microsoft.com/office/drawing/2014/main" id="{3343B481-A295-33F9-DF81-17A80E97B9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27860" y="2423933"/>
                <a:ext cx="2942598" cy="8951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unc>
                        <m:func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𝝎</m:t>
                                      </m:r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𝒗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𝒑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b>
                              <m:f>
                                <m:f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sub>
                          </m:sSub>
                        </m:e>
                      </m:func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97" name="Text Box 26">
                <a:extLst>
                  <a:ext uri="{FF2B5EF4-FFF2-40B4-BE49-F238E27FC236}">
                    <a16:creationId xmlns:a16="http://schemas.microsoft.com/office/drawing/2014/main" id="{3343B481-A295-33F9-DF81-17A80E97B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27860" y="2423933"/>
                <a:ext cx="2942598" cy="895182"/>
              </a:xfrm>
              <a:prstGeom prst="rect">
                <a:avLst/>
              </a:prstGeom>
              <a:blipFill>
                <a:blip r:embed="rId11"/>
                <a:stretch>
                  <a:fillRect t="-156338" r="-13305" b="-20845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Text Box 26">
                <a:extLst>
                  <a:ext uri="{FF2B5EF4-FFF2-40B4-BE49-F238E27FC236}">
                    <a16:creationId xmlns:a16="http://schemas.microsoft.com/office/drawing/2014/main" id="{11D81EEB-91CB-A839-8FB1-D8B1E6E817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39639" y="3826919"/>
                <a:ext cx="2942598" cy="8951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unc>
                        <m:func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𝝎</m:t>
                                      </m:r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𝒗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𝒑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b>
                              <m:f>
                                <m:f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sub>
                          </m:sSub>
                        </m:e>
                      </m:func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98" name="Text Box 26">
                <a:extLst>
                  <a:ext uri="{FF2B5EF4-FFF2-40B4-BE49-F238E27FC236}">
                    <a16:creationId xmlns:a16="http://schemas.microsoft.com/office/drawing/2014/main" id="{11D81EEB-91CB-A839-8FB1-D8B1E6E81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39639" y="3826919"/>
                <a:ext cx="2942598" cy="895182"/>
              </a:xfrm>
              <a:prstGeom prst="rect">
                <a:avLst/>
              </a:prstGeom>
              <a:blipFill>
                <a:blip r:embed="rId12"/>
                <a:stretch>
                  <a:fillRect t="-156338" r="-13362" b="-2098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9" name="Text Box 26">
                <a:extLst>
                  <a:ext uri="{FF2B5EF4-FFF2-40B4-BE49-F238E27FC236}">
                    <a16:creationId xmlns:a16="http://schemas.microsoft.com/office/drawing/2014/main" id="{67CDE353-16BE-3A56-8746-8306129963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27860" y="4887228"/>
                <a:ext cx="2942598" cy="8951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unc>
                        <m:func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𝐭𝐚𝐧</m:t>
                          </m:r>
                        </m:fName>
                        <m:e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num>
                            <m:den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𝝎</m:t>
                                      </m:r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𝒗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𝒑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b>
                              <m:f>
                                <m:f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sub>
                          </m:sSub>
                        </m:e>
                      </m:func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99" name="Text Box 26">
                <a:extLst>
                  <a:ext uri="{FF2B5EF4-FFF2-40B4-BE49-F238E27FC236}">
                    <a16:creationId xmlns:a16="http://schemas.microsoft.com/office/drawing/2014/main" id="{67CDE353-16BE-3A56-8746-8306129963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27860" y="4887228"/>
                <a:ext cx="2942598" cy="895182"/>
              </a:xfrm>
              <a:prstGeom prst="rect">
                <a:avLst/>
              </a:prstGeom>
              <a:blipFill>
                <a:blip r:embed="rId13"/>
                <a:stretch>
                  <a:fillRect t="-152778" r="-19313" b="-2055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68DC841A-3C94-656C-BEEC-088240CFCC6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59065" y="3480846"/>
            <a:ext cx="6375230" cy="4588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9CB258E8-64C2-3BB3-CEF5-B7F7372A7D45}"/>
              </a:ext>
            </a:extLst>
          </p:cNvPr>
          <p:cNvCxnSpPr/>
          <p:nvPr/>
        </p:nvCxnSpPr>
        <p:spPr bwMode="auto">
          <a:xfrm flipV="1">
            <a:off x="3934161" y="2287007"/>
            <a:ext cx="1190555" cy="103522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139DB0F5-AE10-F1C9-0467-594B124230DF}"/>
              </a:ext>
            </a:extLst>
          </p:cNvPr>
          <p:cNvCxnSpPr>
            <a:cxnSpLocks/>
          </p:cNvCxnSpPr>
          <p:nvPr/>
        </p:nvCxnSpPr>
        <p:spPr bwMode="auto">
          <a:xfrm>
            <a:off x="3916500" y="3723540"/>
            <a:ext cx="1193960" cy="99223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8766077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FA1C0-A9A9-964D-BF5F-75A9D4C4A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160" y="164576"/>
            <a:ext cx="9294010" cy="629095"/>
          </a:xfrm>
        </p:spPr>
        <p:txBody>
          <a:bodyPr/>
          <a:lstStyle/>
          <a:p>
            <a:r>
              <a:rPr lang="en-US" dirty="0"/>
              <a:t>Low-pass Filter with “semi”-lumped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13F93-CAF5-734B-8784-56FBCE093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084" y="1086297"/>
            <a:ext cx="4629287" cy="763673"/>
          </a:xfrm>
        </p:spPr>
        <p:txBody>
          <a:bodyPr/>
          <a:lstStyle/>
          <a:p>
            <a:r>
              <a:rPr lang="en-US" i="1" dirty="0"/>
              <a:t>Gaussian</a:t>
            </a:r>
            <a:r>
              <a:rPr lang="en-US" dirty="0"/>
              <a:t> low-pass filter using nine short, coaxial TL elements</a:t>
            </a:r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B39535F1-6688-3645-8F0D-C4A8F4A9DA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66305" y="1269288"/>
            <a:ext cx="6503247" cy="4877436"/>
          </a:xfrm>
          <a:prstGeom prst="rect">
            <a:avLst/>
          </a:prstGeom>
        </p:spPr>
      </p:pic>
      <p:pic>
        <p:nvPicPr>
          <p:cNvPr id="9" name="Picture 8" descr="A close-up of a pen&#10;&#10;Description automatically generated with medium confidence">
            <a:extLst>
              <a:ext uri="{FF2B5EF4-FFF2-40B4-BE49-F238E27FC236}">
                <a16:creationId xmlns:a16="http://schemas.microsoft.com/office/drawing/2014/main" id="{2116AA2F-81D6-3E4E-8A2C-40FC028B55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8" b="15791"/>
          <a:stretch/>
        </p:blipFill>
        <p:spPr>
          <a:xfrm rot="10800000">
            <a:off x="604085" y="3563286"/>
            <a:ext cx="4420570" cy="257412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152D227-5FDE-2340-AC1C-7323CDA8B1A8}"/>
              </a:ext>
            </a:extLst>
          </p:cNvPr>
          <p:cNvCxnSpPr>
            <a:cxnSpLocks/>
          </p:cNvCxnSpPr>
          <p:nvPr/>
        </p:nvCxnSpPr>
        <p:spPr bwMode="auto">
          <a:xfrm flipH="1">
            <a:off x="7478580" y="2545685"/>
            <a:ext cx="921720" cy="101760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4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BBA9541-695E-E84F-9C84-40A115A4F5B3}"/>
              </a:ext>
            </a:extLst>
          </p:cNvPr>
          <p:cNvCxnSpPr>
            <a:cxnSpLocks/>
          </p:cNvCxnSpPr>
          <p:nvPr/>
        </p:nvCxnSpPr>
        <p:spPr bwMode="auto">
          <a:xfrm flipH="1">
            <a:off x="7901035" y="2545685"/>
            <a:ext cx="655852" cy="10369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4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028C714-CE0E-6348-B482-B7009F0985A8}"/>
              </a:ext>
            </a:extLst>
          </p:cNvPr>
          <p:cNvCxnSpPr>
            <a:cxnSpLocks/>
          </p:cNvCxnSpPr>
          <p:nvPr/>
        </p:nvCxnSpPr>
        <p:spPr bwMode="auto">
          <a:xfrm flipH="1">
            <a:off x="8438705" y="2545685"/>
            <a:ext cx="262901" cy="117000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4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5AB3510-05E8-5944-B4B3-D189603D8D14}"/>
              </a:ext>
            </a:extLst>
          </p:cNvPr>
          <p:cNvCxnSpPr>
            <a:cxnSpLocks/>
          </p:cNvCxnSpPr>
          <p:nvPr/>
        </p:nvCxnSpPr>
        <p:spPr bwMode="auto">
          <a:xfrm>
            <a:off x="8819788" y="2545685"/>
            <a:ext cx="208716" cy="138258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4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5163F5B-C9E1-8641-BC3A-AB5250B4D1A1}"/>
              </a:ext>
            </a:extLst>
          </p:cNvPr>
          <p:cNvCxnSpPr>
            <a:cxnSpLocks/>
          </p:cNvCxnSpPr>
          <p:nvPr/>
        </p:nvCxnSpPr>
        <p:spPr bwMode="auto">
          <a:xfrm>
            <a:off x="8937970" y="2545685"/>
            <a:ext cx="844910" cy="165141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4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C5D2859-A815-2844-9729-9A0BADCE3636}"/>
              </a:ext>
            </a:extLst>
          </p:cNvPr>
          <p:cNvSpPr txBox="1"/>
          <p:nvPr/>
        </p:nvSpPr>
        <p:spPr>
          <a:xfrm>
            <a:off x="8004139" y="2200040"/>
            <a:ext cx="139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40FF"/>
                </a:solidFill>
              </a:rPr>
              <a:t>“capacitors”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5517B97-8F7E-4D41-BCE7-CEFA813DD15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478580" y="4120290"/>
            <a:ext cx="558488" cy="13813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E91EAF8-33D7-D443-BE93-DD40B47BF8A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939440" y="4235505"/>
            <a:ext cx="274032" cy="12661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315288F-1390-D44C-A42F-40FC4D125A70}"/>
              </a:ext>
            </a:extLst>
          </p:cNvPr>
          <p:cNvCxnSpPr>
            <a:cxnSpLocks/>
          </p:cNvCxnSpPr>
          <p:nvPr/>
        </p:nvCxnSpPr>
        <p:spPr bwMode="auto">
          <a:xfrm flipV="1">
            <a:off x="8378718" y="4422273"/>
            <a:ext cx="191437" cy="107937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C64D473-1CB6-A548-A610-B98E8E3DDD1E}"/>
              </a:ext>
            </a:extLst>
          </p:cNvPr>
          <p:cNvCxnSpPr>
            <a:cxnSpLocks/>
          </p:cNvCxnSpPr>
          <p:nvPr/>
        </p:nvCxnSpPr>
        <p:spPr bwMode="auto">
          <a:xfrm flipV="1">
            <a:off x="8518714" y="4634852"/>
            <a:ext cx="771875" cy="86679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C6803712-1321-4D4D-BD7A-524356735D83}"/>
              </a:ext>
            </a:extLst>
          </p:cNvPr>
          <p:cNvSpPr txBox="1"/>
          <p:nvPr/>
        </p:nvSpPr>
        <p:spPr>
          <a:xfrm>
            <a:off x="7593795" y="547349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“inductors”</a:t>
            </a:r>
          </a:p>
        </p:txBody>
      </p:sp>
      <p:grpSp>
        <p:nvGrpSpPr>
          <p:cNvPr id="55" name="Group 210">
            <a:extLst>
              <a:ext uri="{FF2B5EF4-FFF2-40B4-BE49-F238E27FC236}">
                <a16:creationId xmlns:a16="http://schemas.microsoft.com/office/drawing/2014/main" id="{66A82346-FC5D-F44D-9E23-6CB1762E75E7}"/>
              </a:ext>
            </a:extLst>
          </p:cNvPr>
          <p:cNvGrpSpPr>
            <a:grpSpLocks/>
          </p:cNvGrpSpPr>
          <p:nvPr/>
        </p:nvGrpSpPr>
        <p:grpSpPr bwMode="auto">
          <a:xfrm>
            <a:off x="1212499" y="2334327"/>
            <a:ext cx="304800" cy="762000"/>
            <a:chOff x="3216" y="1728"/>
            <a:chExt cx="192" cy="480"/>
          </a:xfrm>
        </p:grpSpPr>
        <p:sp>
          <p:nvSpPr>
            <p:cNvPr id="56" name="Line 8">
              <a:extLst>
                <a:ext uri="{FF2B5EF4-FFF2-40B4-BE49-F238E27FC236}">
                  <a16:creationId xmlns:a16="http://schemas.microsoft.com/office/drawing/2014/main" id="{8F00ACAC-4F81-9746-AF47-4A2789AAF08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57" name="Line 9">
              <a:extLst>
                <a:ext uri="{FF2B5EF4-FFF2-40B4-BE49-F238E27FC236}">
                  <a16:creationId xmlns:a16="http://schemas.microsoft.com/office/drawing/2014/main" id="{546EF16C-8C1E-DD4A-95F7-FE074CC3EFD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58" name="Line 10">
              <a:extLst>
                <a:ext uri="{FF2B5EF4-FFF2-40B4-BE49-F238E27FC236}">
                  <a16:creationId xmlns:a16="http://schemas.microsoft.com/office/drawing/2014/main" id="{11C7E463-EBCA-1445-804F-011F7987A14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59" name="Line 11">
              <a:extLst>
                <a:ext uri="{FF2B5EF4-FFF2-40B4-BE49-F238E27FC236}">
                  <a16:creationId xmlns:a16="http://schemas.microsoft.com/office/drawing/2014/main" id="{D499785D-955B-9E49-BB0C-4B9635164AC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</p:grpSp>
      <p:grpSp>
        <p:nvGrpSpPr>
          <p:cNvPr id="60" name="Group 209">
            <a:extLst>
              <a:ext uri="{FF2B5EF4-FFF2-40B4-BE49-F238E27FC236}">
                <a16:creationId xmlns:a16="http://schemas.microsoft.com/office/drawing/2014/main" id="{E70F48DB-A5CF-594B-BB87-65E875DAB26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657731" y="1958297"/>
            <a:ext cx="152400" cy="762000"/>
            <a:chOff x="3935" y="1728"/>
            <a:chExt cx="96" cy="480"/>
          </a:xfrm>
        </p:grpSpPr>
        <p:sp>
          <p:nvSpPr>
            <p:cNvPr id="61" name="Arc 59">
              <a:extLst>
                <a:ext uri="{FF2B5EF4-FFF2-40B4-BE49-F238E27FC236}">
                  <a16:creationId xmlns:a16="http://schemas.microsoft.com/office/drawing/2014/main" id="{C68B8C7E-C8AF-AE41-BD5A-6AAC9D78EFD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Arc 60">
              <a:extLst>
                <a:ext uri="{FF2B5EF4-FFF2-40B4-BE49-F238E27FC236}">
                  <a16:creationId xmlns:a16="http://schemas.microsoft.com/office/drawing/2014/main" id="{D0F1192C-C18B-3040-8006-A0DDB99E7AE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Arc 61">
              <a:extLst>
                <a:ext uri="{FF2B5EF4-FFF2-40B4-BE49-F238E27FC236}">
                  <a16:creationId xmlns:a16="http://schemas.microsoft.com/office/drawing/2014/main" id="{D80C37EA-44C4-9241-BE73-49176847411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Arc 62">
              <a:extLst>
                <a:ext uri="{FF2B5EF4-FFF2-40B4-BE49-F238E27FC236}">
                  <a16:creationId xmlns:a16="http://schemas.microsoft.com/office/drawing/2014/main" id="{D0161BB1-2707-304D-B843-08C34B6C3BE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63">
              <a:extLst>
                <a:ext uri="{FF2B5EF4-FFF2-40B4-BE49-F238E27FC236}">
                  <a16:creationId xmlns:a16="http://schemas.microsoft.com/office/drawing/2014/main" id="{86B43789-7527-E445-BEFC-68AE6E07528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64">
              <a:extLst>
                <a:ext uri="{FF2B5EF4-FFF2-40B4-BE49-F238E27FC236}">
                  <a16:creationId xmlns:a16="http://schemas.microsoft.com/office/drawing/2014/main" id="{3A578095-F2FD-4745-AFE4-2347CC91532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Arc 65">
              <a:extLst>
                <a:ext uri="{FF2B5EF4-FFF2-40B4-BE49-F238E27FC236}">
                  <a16:creationId xmlns:a16="http://schemas.microsoft.com/office/drawing/2014/main" id="{06FF27AC-D958-474D-B0C6-36C2FBCB70E8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Arc 66">
              <a:extLst>
                <a:ext uri="{FF2B5EF4-FFF2-40B4-BE49-F238E27FC236}">
                  <a16:creationId xmlns:a16="http://schemas.microsoft.com/office/drawing/2014/main" id="{C4B3DCA9-B0C1-CC49-A0C4-FF53D7A6650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Arc 67">
              <a:extLst>
                <a:ext uri="{FF2B5EF4-FFF2-40B4-BE49-F238E27FC236}">
                  <a16:creationId xmlns:a16="http://schemas.microsoft.com/office/drawing/2014/main" id="{ECF972D0-7701-C54B-9D12-425CC6EF255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Arc 68">
              <a:extLst>
                <a:ext uri="{FF2B5EF4-FFF2-40B4-BE49-F238E27FC236}">
                  <a16:creationId xmlns:a16="http://schemas.microsoft.com/office/drawing/2014/main" id="{B870679C-DE2F-A242-9604-7CD7667765F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Arc 69">
              <a:extLst>
                <a:ext uri="{FF2B5EF4-FFF2-40B4-BE49-F238E27FC236}">
                  <a16:creationId xmlns:a16="http://schemas.microsoft.com/office/drawing/2014/main" id="{9D8BE88C-6DC3-234A-B4B7-914F33A3E64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Arc 70">
              <a:extLst>
                <a:ext uri="{FF2B5EF4-FFF2-40B4-BE49-F238E27FC236}">
                  <a16:creationId xmlns:a16="http://schemas.microsoft.com/office/drawing/2014/main" id="{C12DE60B-0397-A041-8443-2EB30344D84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Arc 71">
              <a:extLst>
                <a:ext uri="{FF2B5EF4-FFF2-40B4-BE49-F238E27FC236}">
                  <a16:creationId xmlns:a16="http://schemas.microsoft.com/office/drawing/2014/main" id="{5C8136BE-8D55-4E4A-886A-36579B751E6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4" name="Group 209">
            <a:extLst>
              <a:ext uri="{FF2B5EF4-FFF2-40B4-BE49-F238E27FC236}">
                <a16:creationId xmlns:a16="http://schemas.microsoft.com/office/drawing/2014/main" id="{44748AD0-0F68-ED4C-A50B-1490F579E73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2411733" y="1959970"/>
            <a:ext cx="152400" cy="762000"/>
            <a:chOff x="3935" y="1728"/>
            <a:chExt cx="96" cy="480"/>
          </a:xfrm>
        </p:grpSpPr>
        <p:sp>
          <p:nvSpPr>
            <p:cNvPr id="75" name="Arc 59">
              <a:extLst>
                <a:ext uri="{FF2B5EF4-FFF2-40B4-BE49-F238E27FC236}">
                  <a16:creationId xmlns:a16="http://schemas.microsoft.com/office/drawing/2014/main" id="{80E2418C-36E6-D74B-8796-6768AF72AD7C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Arc 60">
              <a:extLst>
                <a:ext uri="{FF2B5EF4-FFF2-40B4-BE49-F238E27FC236}">
                  <a16:creationId xmlns:a16="http://schemas.microsoft.com/office/drawing/2014/main" id="{3AF1B171-1EB6-2B48-A6E2-47B8AF95419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Arc 61">
              <a:extLst>
                <a:ext uri="{FF2B5EF4-FFF2-40B4-BE49-F238E27FC236}">
                  <a16:creationId xmlns:a16="http://schemas.microsoft.com/office/drawing/2014/main" id="{CF834EEC-3579-6245-A89A-558F2E22B42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Arc 62">
              <a:extLst>
                <a:ext uri="{FF2B5EF4-FFF2-40B4-BE49-F238E27FC236}">
                  <a16:creationId xmlns:a16="http://schemas.microsoft.com/office/drawing/2014/main" id="{38B61806-E133-E543-A05E-778B90C557B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Line 63">
              <a:extLst>
                <a:ext uri="{FF2B5EF4-FFF2-40B4-BE49-F238E27FC236}">
                  <a16:creationId xmlns:a16="http://schemas.microsoft.com/office/drawing/2014/main" id="{92651725-508F-204C-842D-10649E8245F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64">
              <a:extLst>
                <a:ext uri="{FF2B5EF4-FFF2-40B4-BE49-F238E27FC236}">
                  <a16:creationId xmlns:a16="http://schemas.microsoft.com/office/drawing/2014/main" id="{1F88A67A-5024-904B-B1BC-A65513C64F5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Arc 65">
              <a:extLst>
                <a:ext uri="{FF2B5EF4-FFF2-40B4-BE49-F238E27FC236}">
                  <a16:creationId xmlns:a16="http://schemas.microsoft.com/office/drawing/2014/main" id="{3C8CE1AE-2E7D-3346-948D-193EBA4248C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Arc 66">
              <a:extLst>
                <a:ext uri="{FF2B5EF4-FFF2-40B4-BE49-F238E27FC236}">
                  <a16:creationId xmlns:a16="http://schemas.microsoft.com/office/drawing/2014/main" id="{05D55CD5-2A1F-CB41-8CFE-05C7C9B3633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Arc 67">
              <a:extLst>
                <a:ext uri="{FF2B5EF4-FFF2-40B4-BE49-F238E27FC236}">
                  <a16:creationId xmlns:a16="http://schemas.microsoft.com/office/drawing/2014/main" id="{D456C4CB-D792-CC48-8174-2F6D0490589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Arc 68">
              <a:extLst>
                <a:ext uri="{FF2B5EF4-FFF2-40B4-BE49-F238E27FC236}">
                  <a16:creationId xmlns:a16="http://schemas.microsoft.com/office/drawing/2014/main" id="{BF4B5336-CA1F-FA4D-8E18-1957B95FCCD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Arc 69">
              <a:extLst>
                <a:ext uri="{FF2B5EF4-FFF2-40B4-BE49-F238E27FC236}">
                  <a16:creationId xmlns:a16="http://schemas.microsoft.com/office/drawing/2014/main" id="{DF6A482A-F03F-6E46-A301-0C5DD19A94E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Arc 70">
              <a:extLst>
                <a:ext uri="{FF2B5EF4-FFF2-40B4-BE49-F238E27FC236}">
                  <a16:creationId xmlns:a16="http://schemas.microsoft.com/office/drawing/2014/main" id="{C78735DE-5FEB-F745-A699-09D0115BD7C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Arc 71">
              <a:extLst>
                <a:ext uri="{FF2B5EF4-FFF2-40B4-BE49-F238E27FC236}">
                  <a16:creationId xmlns:a16="http://schemas.microsoft.com/office/drawing/2014/main" id="{6E81F433-9D95-2A49-856D-D1CDDB33760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8" name="Group 209">
            <a:extLst>
              <a:ext uri="{FF2B5EF4-FFF2-40B4-BE49-F238E27FC236}">
                <a16:creationId xmlns:a16="http://schemas.microsoft.com/office/drawing/2014/main" id="{0039C8F0-D61D-034E-BB4F-743679D7929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170550" y="1957503"/>
            <a:ext cx="152400" cy="762000"/>
            <a:chOff x="3935" y="1728"/>
            <a:chExt cx="96" cy="480"/>
          </a:xfrm>
        </p:grpSpPr>
        <p:sp>
          <p:nvSpPr>
            <p:cNvPr id="89" name="Arc 59">
              <a:extLst>
                <a:ext uri="{FF2B5EF4-FFF2-40B4-BE49-F238E27FC236}">
                  <a16:creationId xmlns:a16="http://schemas.microsoft.com/office/drawing/2014/main" id="{AFB197A5-E63C-3C4E-A40A-E83CB48A021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Arc 60">
              <a:extLst>
                <a:ext uri="{FF2B5EF4-FFF2-40B4-BE49-F238E27FC236}">
                  <a16:creationId xmlns:a16="http://schemas.microsoft.com/office/drawing/2014/main" id="{5E86FF32-FFE2-3647-9DA5-63F09658BEA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Arc 61">
              <a:extLst>
                <a:ext uri="{FF2B5EF4-FFF2-40B4-BE49-F238E27FC236}">
                  <a16:creationId xmlns:a16="http://schemas.microsoft.com/office/drawing/2014/main" id="{CC4456B1-E042-9045-AC53-F3D4E7242B3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Arc 62">
              <a:extLst>
                <a:ext uri="{FF2B5EF4-FFF2-40B4-BE49-F238E27FC236}">
                  <a16:creationId xmlns:a16="http://schemas.microsoft.com/office/drawing/2014/main" id="{66E81347-0B42-BB43-BCD2-DAB2D044A3CE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63">
              <a:extLst>
                <a:ext uri="{FF2B5EF4-FFF2-40B4-BE49-F238E27FC236}">
                  <a16:creationId xmlns:a16="http://schemas.microsoft.com/office/drawing/2014/main" id="{198FA5D7-F376-BB48-B09F-6017A371F23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Line 64">
              <a:extLst>
                <a:ext uri="{FF2B5EF4-FFF2-40B4-BE49-F238E27FC236}">
                  <a16:creationId xmlns:a16="http://schemas.microsoft.com/office/drawing/2014/main" id="{DB64C40A-6A15-A945-9A84-F256821CABD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Arc 65">
              <a:extLst>
                <a:ext uri="{FF2B5EF4-FFF2-40B4-BE49-F238E27FC236}">
                  <a16:creationId xmlns:a16="http://schemas.microsoft.com/office/drawing/2014/main" id="{DF044C5F-44A4-A14D-8BFC-709DDA75E98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Arc 66">
              <a:extLst>
                <a:ext uri="{FF2B5EF4-FFF2-40B4-BE49-F238E27FC236}">
                  <a16:creationId xmlns:a16="http://schemas.microsoft.com/office/drawing/2014/main" id="{694A84B6-0DC2-3D4D-A65E-AE928BBDB8A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Arc 67">
              <a:extLst>
                <a:ext uri="{FF2B5EF4-FFF2-40B4-BE49-F238E27FC236}">
                  <a16:creationId xmlns:a16="http://schemas.microsoft.com/office/drawing/2014/main" id="{35090818-04D6-614B-BC33-B17B43FA361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Arc 68">
              <a:extLst>
                <a:ext uri="{FF2B5EF4-FFF2-40B4-BE49-F238E27FC236}">
                  <a16:creationId xmlns:a16="http://schemas.microsoft.com/office/drawing/2014/main" id="{08246AA4-4E0A-BB46-8C20-3C8B5A7442C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Arc 69">
              <a:extLst>
                <a:ext uri="{FF2B5EF4-FFF2-40B4-BE49-F238E27FC236}">
                  <a16:creationId xmlns:a16="http://schemas.microsoft.com/office/drawing/2014/main" id="{CDAA72CB-D359-CF47-B96C-6914B09B1A2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Arc 70">
              <a:extLst>
                <a:ext uri="{FF2B5EF4-FFF2-40B4-BE49-F238E27FC236}">
                  <a16:creationId xmlns:a16="http://schemas.microsoft.com/office/drawing/2014/main" id="{5B00D764-CF10-B04F-8787-D33DA1EF2FC4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Arc 71">
              <a:extLst>
                <a:ext uri="{FF2B5EF4-FFF2-40B4-BE49-F238E27FC236}">
                  <a16:creationId xmlns:a16="http://schemas.microsoft.com/office/drawing/2014/main" id="{56645E4C-B3A1-7E42-BB73-09174B3A964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" name="Group 209">
            <a:extLst>
              <a:ext uri="{FF2B5EF4-FFF2-40B4-BE49-F238E27FC236}">
                <a16:creationId xmlns:a16="http://schemas.microsoft.com/office/drawing/2014/main" id="{64C58124-0CC6-B142-8041-1A2911DA4D8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934310" y="1957503"/>
            <a:ext cx="152400" cy="762000"/>
            <a:chOff x="3935" y="1728"/>
            <a:chExt cx="96" cy="480"/>
          </a:xfrm>
        </p:grpSpPr>
        <p:sp>
          <p:nvSpPr>
            <p:cNvPr id="103" name="Arc 59">
              <a:extLst>
                <a:ext uri="{FF2B5EF4-FFF2-40B4-BE49-F238E27FC236}">
                  <a16:creationId xmlns:a16="http://schemas.microsoft.com/office/drawing/2014/main" id="{7B311523-1091-534D-8D3A-889BBE6BEC3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Arc 60">
              <a:extLst>
                <a:ext uri="{FF2B5EF4-FFF2-40B4-BE49-F238E27FC236}">
                  <a16:creationId xmlns:a16="http://schemas.microsoft.com/office/drawing/2014/main" id="{49555D63-2690-414F-933B-B4E254B3938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Arc 61">
              <a:extLst>
                <a:ext uri="{FF2B5EF4-FFF2-40B4-BE49-F238E27FC236}">
                  <a16:creationId xmlns:a16="http://schemas.microsoft.com/office/drawing/2014/main" id="{361D5AAE-4AB0-CB45-9DF4-5F2C99DC402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Arc 62">
              <a:extLst>
                <a:ext uri="{FF2B5EF4-FFF2-40B4-BE49-F238E27FC236}">
                  <a16:creationId xmlns:a16="http://schemas.microsoft.com/office/drawing/2014/main" id="{F3A7ECED-C3AA-C043-B159-02E1E9D9DCA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Line 63">
              <a:extLst>
                <a:ext uri="{FF2B5EF4-FFF2-40B4-BE49-F238E27FC236}">
                  <a16:creationId xmlns:a16="http://schemas.microsoft.com/office/drawing/2014/main" id="{B351FCA8-C23B-F94C-B0BA-08B8361E6D6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64">
              <a:extLst>
                <a:ext uri="{FF2B5EF4-FFF2-40B4-BE49-F238E27FC236}">
                  <a16:creationId xmlns:a16="http://schemas.microsoft.com/office/drawing/2014/main" id="{4380B788-C5FE-9340-B0CD-BAF82C100EA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Arc 65">
              <a:extLst>
                <a:ext uri="{FF2B5EF4-FFF2-40B4-BE49-F238E27FC236}">
                  <a16:creationId xmlns:a16="http://schemas.microsoft.com/office/drawing/2014/main" id="{714084D7-4A83-BA47-B696-79088FFE3B6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Arc 66">
              <a:extLst>
                <a:ext uri="{FF2B5EF4-FFF2-40B4-BE49-F238E27FC236}">
                  <a16:creationId xmlns:a16="http://schemas.microsoft.com/office/drawing/2014/main" id="{CC078914-D084-7146-983A-AA3A359B242E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Arc 67">
              <a:extLst>
                <a:ext uri="{FF2B5EF4-FFF2-40B4-BE49-F238E27FC236}">
                  <a16:creationId xmlns:a16="http://schemas.microsoft.com/office/drawing/2014/main" id="{7E6F248B-DC4F-B34D-988D-CD9DAD7F5BE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Arc 68">
              <a:extLst>
                <a:ext uri="{FF2B5EF4-FFF2-40B4-BE49-F238E27FC236}">
                  <a16:creationId xmlns:a16="http://schemas.microsoft.com/office/drawing/2014/main" id="{ACDA2CFE-0283-C148-AE13-1E1CDAF83E2C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Arc 69">
              <a:extLst>
                <a:ext uri="{FF2B5EF4-FFF2-40B4-BE49-F238E27FC236}">
                  <a16:creationId xmlns:a16="http://schemas.microsoft.com/office/drawing/2014/main" id="{21754F6B-FD5B-1D43-BFC6-8165EDF99DA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Arc 70">
              <a:extLst>
                <a:ext uri="{FF2B5EF4-FFF2-40B4-BE49-F238E27FC236}">
                  <a16:creationId xmlns:a16="http://schemas.microsoft.com/office/drawing/2014/main" id="{33D2EDD1-6485-FD4F-9335-2488E23B46AE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Arc 71">
              <a:extLst>
                <a:ext uri="{FF2B5EF4-FFF2-40B4-BE49-F238E27FC236}">
                  <a16:creationId xmlns:a16="http://schemas.microsoft.com/office/drawing/2014/main" id="{5C6BB0F3-479C-4942-8904-A5E3F944D74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6" name="Group 210">
            <a:extLst>
              <a:ext uri="{FF2B5EF4-FFF2-40B4-BE49-F238E27FC236}">
                <a16:creationId xmlns:a16="http://schemas.microsoft.com/office/drawing/2014/main" id="{87BF8F58-8CB4-714B-952A-9D116B9EF63D}"/>
              </a:ext>
            </a:extLst>
          </p:cNvPr>
          <p:cNvGrpSpPr>
            <a:grpSpLocks/>
          </p:cNvGrpSpPr>
          <p:nvPr/>
        </p:nvGrpSpPr>
        <p:grpSpPr bwMode="auto">
          <a:xfrm>
            <a:off x="1961819" y="2334327"/>
            <a:ext cx="304800" cy="762000"/>
            <a:chOff x="3216" y="1728"/>
            <a:chExt cx="192" cy="480"/>
          </a:xfrm>
        </p:grpSpPr>
        <p:sp>
          <p:nvSpPr>
            <p:cNvPr id="117" name="Line 8">
              <a:extLst>
                <a:ext uri="{FF2B5EF4-FFF2-40B4-BE49-F238E27FC236}">
                  <a16:creationId xmlns:a16="http://schemas.microsoft.com/office/drawing/2014/main" id="{0788E888-1E54-4141-ADFC-3EDC89FE30D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18" name="Line 9">
              <a:extLst>
                <a:ext uri="{FF2B5EF4-FFF2-40B4-BE49-F238E27FC236}">
                  <a16:creationId xmlns:a16="http://schemas.microsoft.com/office/drawing/2014/main" id="{9DD47417-4543-CA43-8A89-852AF096FAA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19" name="Line 10">
              <a:extLst>
                <a:ext uri="{FF2B5EF4-FFF2-40B4-BE49-F238E27FC236}">
                  <a16:creationId xmlns:a16="http://schemas.microsoft.com/office/drawing/2014/main" id="{2DBD24AE-49A9-6E41-932E-B7876A966B0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20" name="Line 11">
              <a:extLst>
                <a:ext uri="{FF2B5EF4-FFF2-40B4-BE49-F238E27FC236}">
                  <a16:creationId xmlns:a16="http://schemas.microsoft.com/office/drawing/2014/main" id="{0D7129A0-D946-FA4F-98AE-FFE9519DFD5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</p:grpSp>
      <p:grpSp>
        <p:nvGrpSpPr>
          <p:cNvPr id="121" name="Group 210">
            <a:extLst>
              <a:ext uri="{FF2B5EF4-FFF2-40B4-BE49-F238E27FC236}">
                <a16:creationId xmlns:a16="http://schemas.microsoft.com/office/drawing/2014/main" id="{054FA0B0-6382-0548-BC07-771E896AEFD8}"/>
              </a:ext>
            </a:extLst>
          </p:cNvPr>
          <p:cNvGrpSpPr>
            <a:grpSpLocks/>
          </p:cNvGrpSpPr>
          <p:nvPr/>
        </p:nvGrpSpPr>
        <p:grpSpPr bwMode="auto">
          <a:xfrm>
            <a:off x="2717705" y="2341444"/>
            <a:ext cx="304800" cy="762000"/>
            <a:chOff x="3216" y="1728"/>
            <a:chExt cx="192" cy="480"/>
          </a:xfrm>
        </p:grpSpPr>
        <p:sp>
          <p:nvSpPr>
            <p:cNvPr id="122" name="Line 8">
              <a:extLst>
                <a:ext uri="{FF2B5EF4-FFF2-40B4-BE49-F238E27FC236}">
                  <a16:creationId xmlns:a16="http://schemas.microsoft.com/office/drawing/2014/main" id="{98B3CE48-F3BB-0949-A3D7-443D8A1CC22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23" name="Line 9">
              <a:extLst>
                <a:ext uri="{FF2B5EF4-FFF2-40B4-BE49-F238E27FC236}">
                  <a16:creationId xmlns:a16="http://schemas.microsoft.com/office/drawing/2014/main" id="{8055B716-EDFB-9D49-8C83-13B332A4E92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24" name="Line 10">
              <a:extLst>
                <a:ext uri="{FF2B5EF4-FFF2-40B4-BE49-F238E27FC236}">
                  <a16:creationId xmlns:a16="http://schemas.microsoft.com/office/drawing/2014/main" id="{A99C1E53-362C-3441-B424-0EA1CE87623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25" name="Line 11">
              <a:extLst>
                <a:ext uri="{FF2B5EF4-FFF2-40B4-BE49-F238E27FC236}">
                  <a16:creationId xmlns:a16="http://schemas.microsoft.com/office/drawing/2014/main" id="{5F83ACE1-E44E-454E-AF22-63F86C0B1B2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</p:grpSp>
      <p:grpSp>
        <p:nvGrpSpPr>
          <p:cNvPr id="126" name="Group 210">
            <a:extLst>
              <a:ext uri="{FF2B5EF4-FFF2-40B4-BE49-F238E27FC236}">
                <a16:creationId xmlns:a16="http://schemas.microsoft.com/office/drawing/2014/main" id="{D7A4AF9E-95E0-6540-96A9-5A33BDEABCE6}"/>
              </a:ext>
            </a:extLst>
          </p:cNvPr>
          <p:cNvGrpSpPr>
            <a:grpSpLocks/>
          </p:cNvGrpSpPr>
          <p:nvPr/>
        </p:nvGrpSpPr>
        <p:grpSpPr bwMode="auto">
          <a:xfrm>
            <a:off x="3477020" y="2323673"/>
            <a:ext cx="304800" cy="762000"/>
            <a:chOff x="3216" y="1728"/>
            <a:chExt cx="192" cy="480"/>
          </a:xfrm>
        </p:grpSpPr>
        <p:sp>
          <p:nvSpPr>
            <p:cNvPr id="127" name="Line 8">
              <a:extLst>
                <a:ext uri="{FF2B5EF4-FFF2-40B4-BE49-F238E27FC236}">
                  <a16:creationId xmlns:a16="http://schemas.microsoft.com/office/drawing/2014/main" id="{EC5CA37F-2076-6D40-A1E1-B7B9D48BC02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28" name="Line 9">
              <a:extLst>
                <a:ext uri="{FF2B5EF4-FFF2-40B4-BE49-F238E27FC236}">
                  <a16:creationId xmlns:a16="http://schemas.microsoft.com/office/drawing/2014/main" id="{37DA4CEA-3841-8F42-B793-3E79C912678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29" name="Line 10">
              <a:extLst>
                <a:ext uri="{FF2B5EF4-FFF2-40B4-BE49-F238E27FC236}">
                  <a16:creationId xmlns:a16="http://schemas.microsoft.com/office/drawing/2014/main" id="{4EE8DEDA-DC82-D04E-A49D-5DE2692CD6D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  <p:sp>
          <p:nvSpPr>
            <p:cNvPr id="130" name="Line 11">
              <a:extLst>
                <a:ext uri="{FF2B5EF4-FFF2-40B4-BE49-F238E27FC236}">
                  <a16:creationId xmlns:a16="http://schemas.microsoft.com/office/drawing/2014/main" id="{9CF5D51E-CBF6-C540-A2D5-4B46AABA985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FF40FF"/>
                </a:solidFill>
              </a:endParaRPr>
            </a:p>
          </p:txBody>
        </p:sp>
      </p:grpSp>
      <p:grpSp>
        <p:nvGrpSpPr>
          <p:cNvPr id="131" name="Group 210">
            <a:extLst>
              <a:ext uri="{FF2B5EF4-FFF2-40B4-BE49-F238E27FC236}">
                <a16:creationId xmlns:a16="http://schemas.microsoft.com/office/drawing/2014/main" id="{685D395B-1B4C-7E4C-BF17-A2B19757FAEA}"/>
              </a:ext>
            </a:extLst>
          </p:cNvPr>
          <p:cNvGrpSpPr>
            <a:grpSpLocks/>
          </p:cNvGrpSpPr>
          <p:nvPr/>
        </p:nvGrpSpPr>
        <p:grpSpPr bwMode="auto">
          <a:xfrm>
            <a:off x="4235968" y="2328742"/>
            <a:ext cx="304800" cy="762000"/>
            <a:chOff x="3216" y="1728"/>
            <a:chExt cx="192" cy="480"/>
          </a:xfrm>
        </p:grpSpPr>
        <p:sp>
          <p:nvSpPr>
            <p:cNvPr id="132" name="Line 8">
              <a:extLst>
                <a:ext uri="{FF2B5EF4-FFF2-40B4-BE49-F238E27FC236}">
                  <a16:creationId xmlns:a16="http://schemas.microsoft.com/office/drawing/2014/main" id="{A3492327-EE98-484A-9410-4FB890872EB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9">
              <a:extLst>
                <a:ext uri="{FF2B5EF4-FFF2-40B4-BE49-F238E27FC236}">
                  <a16:creationId xmlns:a16="http://schemas.microsoft.com/office/drawing/2014/main" id="{B62318E5-FA6B-6E43-9BD6-CC6C3F28FD2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10">
              <a:extLst>
                <a:ext uri="{FF2B5EF4-FFF2-40B4-BE49-F238E27FC236}">
                  <a16:creationId xmlns:a16="http://schemas.microsoft.com/office/drawing/2014/main" id="{C32DB64E-C3F2-1E46-89FF-C16F8901DCE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Line 11">
              <a:extLst>
                <a:ext uri="{FF2B5EF4-FFF2-40B4-BE49-F238E27FC236}">
                  <a16:creationId xmlns:a16="http://schemas.microsoft.com/office/drawing/2014/main" id="{48CA960E-B3BF-8F47-9102-87BA26D286C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rgbClr val="FF4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" name="Oval 245">
            <a:extLst>
              <a:ext uri="{FF2B5EF4-FFF2-40B4-BE49-F238E27FC236}">
                <a16:creationId xmlns:a16="http://schemas.microsoft.com/office/drawing/2014/main" id="{0EC4F14A-03FE-2847-8DA6-4A33B110B5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6734" y="2299609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40" name="Oval 250">
            <a:extLst>
              <a:ext uri="{FF2B5EF4-FFF2-40B4-BE49-F238E27FC236}">
                <a16:creationId xmlns:a16="http://schemas.microsoft.com/office/drawing/2014/main" id="{64EB5B4E-6721-E044-867D-4FC1CC3D95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85037" y="3055082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F414DD81-188A-F94B-A4A1-F539C137060B}"/>
              </a:ext>
            </a:extLst>
          </p:cNvPr>
          <p:cNvCxnSpPr/>
          <p:nvPr/>
        </p:nvCxnSpPr>
        <p:spPr bwMode="auto">
          <a:xfrm>
            <a:off x="1004899" y="2337448"/>
            <a:ext cx="3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69FD62E7-E2E4-C44C-A11F-B4DDFA5360C6}"/>
              </a:ext>
            </a:extLst>
          </p:cNvPr>
          <p:cNvCxnSpPr/>
          <p:nvPr/>
        </p:nvCxnSpPr>
        <p:spPr bwMode="auto">
          <a:xfrm>
            <a:off x="4388368" y="2340649"/>
            <a:ext cx="3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Oval 245">
            <a:extLst>
              <a:ext uri="{FF2B5EF4-FFF2-40B4-BE49-F238E27FC236}">
                <a16:creationId xmlns:a16="http://schemas.microsoft.com/office/drawing/2014/main" id="{0A92B2C0-67E9-4148-98C2-722D0BD303A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58399" y="2299609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46" name="Oval 250">
            <a:extLst>
              <a:ext uri="{FF2B5EF4-FFF2-40B4-BE49-F238E27FC236}">
                <a16:creationId xmlns:a16="http://schemas.microsoft.com/office/drawing/2014/main" id="{04874D3F-9D11-CC45-9350-71421B2AB88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35990" y="2317103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47" name="Oval 250">
            <a:extLst>
              <a:ext uri="{FF2B5EF4-FFF2-40B4-BE49-F238E27FC236}">
                <a16:creationId xmlns:a16="http://schemas.microsoft.com/office/drawing/2014/main" id="{5812CEFB-30D8-A64F-AC4B-9C185FF513D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85037" y="2313188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48" name="Oval 250">
            <a:extLst>
              <a:ext uri="{FF2B5EF4-FFF2-40B4-BE49-F238E27FC236}">
                <a16:creationId xmlns:a16="http://schemas.microsoft.com/office/drawing/2014/main" id="{4F3EB17E-DE39-F440-8FBC-25D3EE39EA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41353" y="2313188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49" name="Oval 250">
            <a:extLst>
              <a:ext uri="{FF2B5EF4-FFF2-40B4-BE49-F238E27FC236}">
                <a16:creationId xmlns:a16="http://schemas.microsoft.com/office/drawing/2014/main" id="{52EA0665-1944-814A-B955-C3CF461D63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98946" y="2311796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50" name="Oval 250">
            <a:extLst>
              <a:ext uri="{FF2B5EF4-FFF2-40B4-BE49-F238E27FC236}">
                <a16:creationId xmlns:a16="http://schemas.microsoft.com/office/drawing/2014/main" id="{D4B5A0EE-16B5-374A-AA6A-64A5813F4B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57918" y="2307546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51" name="Oval 245">
            <a:extLst>
              <a:ext uri="{FF2B5EF4-FFF2-40B4-BE49-F238E27FC236}">
                <a16:creationId xmlns:a16="http://schemas.microsoft.com/office/drawing/2014/main" id="{8527CCA6-E64D-7348-BA17-682CA045413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7661" y="305290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80D8746B-08AF-8446-9E8C-961828631B36}"/>
              </a:ext>
            </a:extLst>
          </p:cNvPr>
          <p:cNvCxnSpPr/>
          <p:nvPr/>
        </p:nvCxnSpPr>
        <p:spPr bwMode="auto">
          <a:xfrm>
            <a:off x="1005826" y="3090742"/>
            <a:ext cx="37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Oval 250">
            <a:extLst>
              <a:ext uri="{FF2B5EF4-FFF2-40B4-BE49-F238E27FC236}">
                <a16:creationId xmlns:a16="http://schemas.microsoft.com/office/drawing/2014/main" id="{4F2C20A0-322F-C444-BB06-0427046B26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35990" y="3055082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54" name="Oval 250">
            <a:extLst>
              <a:ext uri="{FF2B5EF4-FFF2-40B4-BE49-F238E27FC236}">
                <a16:creationId xmlns:a16="http://schemas.microsoft.com/office/drawing/2014/main" id="{B8FF5226-C264-F04E-9240-8722D18D0D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42323" y="3056024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56" name="Oval 250">
            <a:extLst>
              <a:ext uri="{FF2B5EF4-FFF2-40B4-BE49-F238E27FC236}">
                <a16:creationId xmlns:a16="http://schemas.microsoft.com/office/drawing/2014/main" id="{4278CC32-60B8-9446-9D50-4897EE2F7E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5231" y="3056024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57" name="Oval 250">
            <a:extLst>
              <a:ext uri="{FF2B5EF4-FFF2-40B4-BE49-F238E27FC236}">
                <a16:creationId xmlns:a16="http://schemas.microsoft.com/office/drawing/2014/main" id="{174B2DB2-0E8D-4443-B2B8-AE22D2EED6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57918" y="3056024"/>
            <a:ext cx="55563" cy="55563"/>
          </a:xfrm>
          <a:prstGeom prst="ellipse">
            <a:avLst/>
          </a:prstGeom>
          <a:solidFill>
            <a:schemeClr val="tx1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58" name="Oval 245">
            <a:extLst>
              <a:ext uri="{FF2B5EF4-FFF2-40B4-BE49-F238E27FC236}">
                <a16:creationId xmlns:a16="http://schemas.microsoft.com/office/drawing/2014/main" id="{FB0A394A-9FE4-5E40-8B96-F156B2EAFB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52569" y="304476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8BDC9F79-A6E7-5F4C-A9F1-0F15A314DCD3}"/>
                  </a:ext>
                </a:extLst>
              </p:cNvPr>
              <p:cNvSpPr txBox="1"/>
              <p:nvPr/>
            </p:nvSpPr>
            <p:spPr>
              <a:xfrm>
                <a:off x="1435474" y="2748197"/>
                <a:ext cx="2904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8BDC9F79-A6E7-5F4C-A9F1-0F15A314DC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474" y="2748197"/>
                <a:ext cx="290464" cy="276999"/>
              </a:xfrm>
              <a:prstGeom prst="rect">
                <a:avLst/>
              </a:prstGeom>
              <a:blipFill>
                <a:blip r:embed="rId4"/>
                <a:stretch>
                  <a:fillRect l="-12500" r="-4167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0ED7C27F-8DCE-7E4D-9431-56123E37F7AB}"/>
                  </a:ext>
                </a:extLst>
              </p:cNvPr>
              <p:cNvSpPr txBox="1"/>
              <p:nvPr/>
            </p:nvSpPr>
            <p:spPr>
              <a:xfrm>
                <a:off x="2147223" y="2767764"/>
                <a:ext cx="2957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0ED7C27F-8DCE-7E4D-9431-56123E37F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7223" y="2767764"/>
                <a:ext cx="295786" cy="276999"/>
              </a:xfrm>
              <a:prstGeom prst="rect">
                <a:avLst/>
              </a:prstGeom>
              <a:blipFill>
                <a:blip r:embed="rId5"/>
                <a:stretch>
                  <a:fillRect l="-12000" r="-400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1F08106C-23BF-AC4F-8F2F-7BCEBF2C83F8}"/>
                  </a:ext>
                </a:extLst>
              </p:cNvPr>
              <p:cNvSpPr txBox="1"/>
              <p:nvPr/>
            </p:nvSpPr>
            <p:spPr>
              <a:xfrm>
                <a:off x="2921908" y="2774956"/>
                <a:ext cx="2957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1F08106C-23BF-AC4F-8F2F-7BCEBF2C8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908" y="2774956"/>
                <a:ext cx="295786" cy="276999"/>
              </a:xfrm>
              <a:prstGeom prst="rect">
                <a:avLst/>
              </a:prstGeom>
              <a:blipFill>
                <a:blip r:embed="rId6"/>
                <a:stretch>
                  <a:fillRect l="-12000" r="-400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8E201BE4-F411-6D48-A240-FDF0AF8AD5ED}"/>
                  </a:ext>
                </a:extLst>
              </p:cNvPr>
              <p:cNvSpPr txBox="1"/>
              <p:nvPr/>
            </p:nvSpPr>
            <p:spPr>
              <a:xfrm>
                <a:off x="3672116" y="2769420"/>
                <a:ext cx="2957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8E201BE4-F411-6D48-A240-FDF0AF8AD5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2116" y="2769420"/>
                <a:ext cx="295786" cy="276999"/>
              </a:xfrm>
              <a:prstGeom prst="rect">
                <a:avLst/>
              </a:prstGeom>
              <a:blipFill>
                <a:blip r:embed="rId7"/>
                <a:stretch>
                  <a:fillRect l="-12000" r="-4000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55FD3F65-9A8C-0A40-A492-EE838B988B81}"/>
                  </a:ext>
                </a:extLst>
              </p:cNvPr>
              <p:cNvSpPr txBox="1"/>
              <p:nvPr/>
            </p:nvSpPr>
            <p:spPr>
              <a:xfrm>
                <a:off x="4420475" y="2758554"/>
                <a:ext cx="2909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40FF"/>
                  </a:solidFill>
                </a:endParaRPr>
              </a:p>
            </p:txBody>
          </p:sp>
        </mc:Choice>
        <mc:Fallback xmlns=""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55FD3F65-9A8C-0A40-A492-EE838B988B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0475" y="2758554"/>
                <a:ext cx="290977" cy="276999"/>
              </a:xfrm>
              <a:prstGeom prst="rect">
                <a:avLst/>
              </a:prstGeom>
              <a:blipFill>
                <a:blip r:embed="rId8"/>
                <a:stretch>
                  <a:fillRect l="-16667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5EA03FC0-B7CC-754D-81C1-1BDAA45D461D}"/>
                  </a:ext>
                </a:extLst>
              </p:cNvPr>
              <p:cNvSpPr txBox="1"/>
              <p:nvPr/>
            </p:nvSpPr>
            <p:spPr>
              <a:xfrm>
                <a:off x="1576324" y="1929355"/>
                <a:ext cx="2948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5EA03FC0-B7CC-754D-81C1-1BDAA45D46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6324" y="1929355"/>
                <a:ext cx="294888" cy="276999"/>
              </a:xfrm>
              <a:prstGeom prst="rect">
                <a:avLst/>
              </a:prstGeom>
              <a:blipFill>
                <a:blip r:embed="rId9"/>
                <a:stretch>
                  <a:fillRect l="-16667" r="-4167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4FE2E02A-D60D-9C43-B7F0-1D2706865BBE}"/>
                  </a:ext>
                </a:extLst>
              </p:cNvPr>
              <p:cNvSpPr txBox="1"/>
              <p:nvPr/>
            </p:nvSpPr>
            <p:spPr>
              <a:xfrm>
                <a:off x="2352354" y="1925870"/>
                <a:ext cx="2948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4FE2E02A-D60D-9C43-B7F0-1D2706865B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354" y="1925870"/>
                <a:ext cx="294888" cy="276999"/>
              </a:xfrm>
              <a:prstGeom prst="rect">
                <a:avLst/>
              </a:prstGeom>
              <a:blipFill>
                <a:blip r:embed="rId10"/>
                <a:stretch>
                  <a:fillRect l="-16667" r="-4167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C081978E-637E-C548-BCF3-3594E3DBD6DF}"/>
                  </a:ext>
                </a:extLst>
              </p:cNvPr>
              <p:cNvSpPr txBox="1"/>
              <p:nvPr/>
            </p:nvSpPr>
            <p:spPr>
              <a:xfrm>
                <a:off x="3100893" y="1932181"/>
                <a:ext cx="2948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C081978E-637E-C548-BCF3-3594E3DBD6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0893" y="1932181"/>
                <a:ext cx="294888" cy="276999"/>
              </a:xfrm>
              <a:prstGeom prst="rect">
                <a:avLst/>
              </a:prstGeom>
              <a:blipFill>
                <a:blip r:embed="rId11"/>
                <a:stretch>
                  <a:fillRect l="-16667" r="-4167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B2D809F0-9B33-EA4A-8016-15C17293BF24}"/>
                  </a:ext>
                </a:extLst>
              </p:cNvPr>
              <p:cNvSpPr txBox="1"/>
              <p:nvPr/>
            </p:nvSpPr>
            <p:spPr>
              <a:xfrm>
                <a:off x="3883704" y="1933087"/>
                <a:ext cx="2948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B2D809F0-9B33-EA4A-8016-15C17293BF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704" y="1933087"/>
                <a:ext cx="294888" cy="276999"/>
              </a:xfrm>
              <a:prstGeom prst="rect">
                <a:avLst/>
              </a:prstGeom>
              <a:blipFill>
                <a:blip r:embed="rId12"/>
                <a:stretch>
                  <a:fillRect l="-16667" r="-4167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3545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A0F-7212-5841-A024-BCD92CFF5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Transmission-lines</a:t>
            </a:r>
          </a:p>
        </p:txBody>
      </p:sp>
      <p:pic>
        <p:nvPicPr>
          <p:cNvPr id="5" name="Picture 4" descr="A picture containing board, weapon, wooden&#10;&#10;Description automatically generated">
            <a:extLst>
              <a:ext uri="{FF2B5EF4-FFF2-40B4-BE49-F238E27FC236}">
                <a16:creationId xmlns:a16="http://schemas.microsoft.com/office/drawing/2014/main" id="{81701A29-CFAA-9D48-8916-D06D9205CD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379" y="1503655"/>
            <a:ext cx="6234520" cy="46758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7B0C5A-3D02-614A-8C72-7F16CD7EB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300" y="3859882"/>
            <a:ext cx="5799155" cy="231966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B4393-5F02-724A-82B0-7086018B4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799" y="1086296"/>
            <a:ext cx="10659901" cy="4800623"/>
          </a:xfrm>
        </p:spPr>
        <p:txBody>
          <a:bodyPr/>
          <a:lstStyle/>
          <a:p>
            <a:r>
              <a:rPr lang="en-US" dirty="0"/>
              <a:t>Low-loss transmission-lines, “air-dielectric” coaxial lines with adjustable length are used as phase shifter / trimmer, </a:t>
            </a:r>
            <a:br>
              <a:rPr lang="en-US" dirty="0"/>
            </a:br>
            <a:r>
              <a:rPr lang="en-US" dirty="0"/>
              <a:t>or as time delay element for </a:t>
            </a:r>
            <a:br>
              <a:rPr lang="en-US" dirty="0"/>
            </a:br>
            <a:r>
              <a:rPr lang="en-US" dirty="0"/>
              <a:t>broadband signals.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C185C4-7DAB-CC48-A6D9-77094726E48C}"/>
                  </a:ext>
                </a:extLst>
              </p:cNvPr>
              <p:cNvSpPr txBox="1"/>
              <p:nvPr/>
            </p:nvSpPr>
            <p:spPr>
              <a:xfrm>
                <a:off x="1372185" y="2415327"/>
                <a:ext cx="2565254" cy="6026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𝑑𝑒𝑙𝑎𝑦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𝑎𝑑𝑗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C185C4-7DAB-CC48-A6D9-77094726E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2185" y="2415327"/>
                <a:ext cx="2565254" cy="602601"/>
              </a:xfrm>
              <a:prstGeom prst="rect">
                <a:avLst/>
              </a:prstGeom>
              <a:blipFill>
                <a:blip r:embed="rId4"/>
                <a:stretch>
                  <a:fillRect l="-1478" t="-2083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A16F3C7-CE94-7841-9F03-73A941CF49C0}"/>
                  </a:ext>
                </a:extLst>
              </p:cNvPr>
              <p:cNvSpPr txBox="1"/>
              <p:nvPr/>
            </p:nvSpPr>
            <p:spPr>
              <a:xfrm>
                <a:off x="1809254" y="3127090"/>
                <a:ext cx="2478819" cy="6038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𝑎𝑑𝑗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A16F3C7-CE94-7841-9F03-73A941CF49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254" y="3127090"/>
                <a:ext cx="2478819" cy="603820"/>
              </a:xfrm>
              <a:prstGeom prst="rect">
                <a:avLst/>
              </a:prstGeom>
              <a:blipFill>
                <a:blip r:embed="rId5"/>
                <a:stretch>
                  <a:fillRect l="-1531" t="-4167" r="-2551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032FD26-A80B-804D-8923-56FED5F0419E}"/>
              </a:ext>
            </a:extLst>
          </p:cNvPr>
          <p:cNvSpPr txBox="1"/>
          <p:nvPr/>
        </p:nvSpPr>
        <p:spPr>
          <a:xfrm>
            <a:off x="8565639" y="1768833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“trombone”-style</a:t>
            </a:r>
            <a:br>
              <a:rPr lang="en-US" b="1" dirty="0"/>
            </a:br>
            <a:r>
              <a:rPr lang="en-US" b="1" dirty="0"/>
              <a:t>phase shifter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134039-13CE-F745-8007-FF827D432101}"/>
              </a:ext>
            </a:extLst>
          </p:cNvPr>
          <p:cNvSpPr txBox="1"/>
          <p:nvPr/>
        </p:nvSpPr>
        <p:spPr>
          <a:xfrm>
            <a:off x="7371136" y="5848566"/>
            <a:ext cx="2343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SMA phase trimmer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1718D7-DB95-5E4A-9E52-C6D77EBDB096}"/>
              </a:ext>
            </a:extLst>
          </p:cNvPr>
          <p:cNvSpPr txBox="1"/>
          <p:nvPr/>
        </p:nvSpPr>
        <p:spPr>
          <a:xfrm>
            <a:off x="10087437" y="5312661"/>
            <a:ext cx="1291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SMA fixed</a:t>
            </a:r>
            <a:br>
              <a:rPr lang="en-US" b="1" dirty="0"/>
            </a:br>
            <a:r>
              <a:rPr lang="en-US" b="1" dirty="0"/>
              <a:t>delays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D8B2D7-5B0D-9749-8F68-50F1B1950F45}"/>
              </a:ext>
            </a:extLst>
          </p:cNvPr>
          <p:cNvSpPr txBox="1"/>
          <p:nvPr/>
        </p:nvSpPr>
        <p:spPr>
          <a:xfrm>
            <a:off x="6611954" y="4902034"/>
            <a:ext cx="151836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3-stub tuner</a:t>
            </a:r>
          </a:p>
          <a:p>
            <a:r>
              <a:rPr lang="en-US" sz="1400" b="1" dirty="0"/>
              <a:t>(for impedance</a:t>
            </a:r>
            <a:br>
              <a:rPr lang="en-US" sz="1400" b="1" dirty="0"/>
            </a:br>
            <a:r>
              <a:rPr lang="en-US" sz="1400" b="1" dirty="0"/>
              <a:t>matching)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E26B26-CD68-364C-BFC8-D8A304696BBC}"/>
              </a:ext>
            </a:extLst>
          </p:cNvPr>
          <p:cNvSpPr txBox="1"/>
          <p:nvPr/>
        </p:nvSpPr>
        <p:spPr>
          <a:xfrm>
            <a:off x="1651562" y="3840072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precision delay line (motorized)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085F9-A216-1D4F-B944-32AC75E2FE04}"/>
              </a:ext>
            </a:extLst>
          </p:cNvPr>
          <p:cNvSpPr txBox="1"/>
          <p:nvPr/>
        </p:nvSpPr>
        <p:spPr>
          <a:xfrm>
            <a:off x="3474032" y="5771704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 </a:t>
            </a:r>
            <a:r>
              <a:rPr lang="en-US" i="1" dirty="0">
                <a:solidFill>
                  <a:schemeClr val="bg1"/>
                </a:solidFill>
              </a:rPr>
              <a:t>Colby Instruments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3CF8FA3-73D4-5215-EF68-550802584EC3}"/>
              </a:ext>
            </a:extLst>
          </p:cNvPr>
          <p:cNvSpPr/>
          <p:nvPr/>
        </p:nvSpPr>
        <p:spPr bwMode="auto">
          <a:xfrm>
            <a:off x="3148275" y="6217898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II.2.8.1.1,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856-858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8252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C16F9-1873-6F4C-962B-A1155534D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08F058-9285-AB47-8301-86F107BE2C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0465" y="3898153"/>
                <a:ext cx="11175855" cy="2296007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The characteristic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of a microstrip line is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higher for the narrow strip (case A: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𝒉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), compared to the wide strip (case B: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𝒉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lower for the narrow strip (case A: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), compared to the wide strip (case B: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the same for both cases (is independent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08F058-9285-AB47-8301-86F107BE2C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0465" y="3898153"/>
                <a:ext cx="11175855" cy="2296007"/>
              </a:xfrm>
              <a:blipFill>
                <a:blip r:embed="rId2"/>
                <a:stretch>
                  <a:fillRect l="-818" t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8873A913-37E9-F347-B2F9-6C607105A177}"/>
              </a:ext>
            </a:extLst>
          </p:cNvPr>
          <p:cNvGrpSpPr/>
          <p:nvPr/>
        </p:nvGrpSpPr>
        <p:grpSpPr>
          <a:xfrm>
            <a:off x="125185" y="1163105"/>
            <a:ext cx="11941629" cy="2458581"/>
            <a:chOff x="161468" y="2008015"/>
            <a:chExt cx="11941629" cy="2458581"/>
          </a:xfrm>
        </p:grpSpPr>
        <p:pic>
          <p:nvPicPr>
            <p:cNvPr id="5" name="Picture 4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BDA8D93F-DAAF-1B47-8A27-E374721711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074"/>
            <a:stretch/>
          </p:blipFill>
          <p:spPr>
            <a:xfrm>
              <a:off x="161468" y="2008015"/>
              <a:ext cx="5891880" cy="2458581"/>
            </a:xfrm>
            <a:prstGeom prst="rect">
              <a:avLst/>
            </a:prstGeom>
          </p:spPr>
        </p:pic>
        <p:pic>
          <p:nvPicPr>
            <p:cNvPr id="6" name="Picture 5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CA99AC7B-6EE2-F149-A4AB-45A56D0726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074"/>
            <a:stretch/>
          </p:blipFill>
          <p:spPr>
            <a:xfrm>
              <a:off x="6211215" y="2008015"/>
              <a:ext cx="5891882" cy="2458581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000CA72-1469-644E-8805-ED1EF41F5CC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630405" y="3487010"/>
              <a:ext cx="25200" cy="1920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8190A62-B4A4-DF4D-A513-F645EF1D217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169605" y="3384215"/>
              <a:ext cx="25200" cy="1920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914B7A8-FBFA-5F4D-B667-FA78AE41192A}"/>
                    </a:ext>
                  </a:extLst>
                </p:cNvPr>
                <p:cNvSpPr txBox="1"/>
                <p:nvPr/>
              </p:nvSpPr>
              <p:spPr>
                <a:xfrm>
                  <a:off x="2281847" y="3475335"/>
                  <a:ext cx="2407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914B7A8-FBFA-5F4D-B667-FA78AE4119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1847" y="3475335"/>
                  <a:ext cx="240772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000" r="-5000"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3AD1CF3-902A-164F-A5F3-CB41F31A97A9}"/>
                </a:ext>
              </a:extLst>
            </p:cNvPr>
            <p:cNvCxnSpPr/>
            <p:nvPr/>
          </p:nvCxnSpPr>
          <p:spPr bwMode="auto">
            <a:xfrm>
              <a:off x="2194805" y="3480227"/>
              <a:ext cx="435600" cy="9601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B8F98D3-0752-FD4C-B595-CDB97B82150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677955" y="3384215"/>
              <a:ext cx="343114" cy="7681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D2D31FE-AEE7-1743-A3DF-1FE22A254BC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69980" y="3157296"/>
              <a:ext cx="25200" cy="26532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/>
              <a:tailEnd type="triangle"/>
            </a:ln>
            <a:effectLst/>
          </p:spPr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F02A431-C0DE-A641-A445-7370FE0AABD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44780" y="3516877"/>
              <a:ext cx="25200" cy="26532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triangle"/>
              <a:tailEnd type="non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DBE943C-3D64-D343-8FBC-71185EA09166}"/>
                    </a:ext>
                  </a:extLst>
                </p:cNvPr>
                <p:cNvSpPr txBox="1"/>
                <p:nvPr/>
              </p:nvSpPr>
              <p:spPr>
                <a:xfrm>
                  <a:off x="2900683" y="3516877"/>
                  <a:ext cx="16113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DBE943C-3D64-D343-8FBC-71185EA091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0683" y="3516877"/>
                  <a:ext cx="16113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1429" r="-14286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7039F5E-D151-DB40-B670-377345E7E21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23394" y="3597269"/>
              <a:ext cx="38405" cy="487656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46E6FCB-6ED2-734E-82D0-3CD337848107}"/>
                    </a:ext>
                  </a:extLst>
                </p:cNvPr>
                <p:cNvSpPr txBox="1"/>
                <p:nvPr/>
              </p:nvSpPr>
              <p:spPr>
                <a:xfrm>
                  <a:off x="3281446" y="3679035"/>
                  <a:ext cx="19633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46E6FCB-6ED2-734E-82D0-3CD3378481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1446" y="3679035"/>
                  <a:ext cx="196336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23529" r="-17647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8FA6740-A96E-ED41-A439-05857E9F209F}"/>
                    </a:ext>
                  </a:extLst>
                </p:cNvPr>
                <p:cNvSpPr txBox="1"/>
                <p:nvPr/>
              </p:nvSpPr>
              <p:spPr>
                <a:xfrm>
                  <a:off x="3685551" y="3871060"/>
                  <a:ext cx="70012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8FA6740-A96E-ED41-A439-05857E9F20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5551" y="3871060"/>
                  <a:ext cx="700128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3571" r="-7143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117D4F8-2D0D-AF41-9094-0A8088EE9106}"/>
                    </a:ext>
                  </a:extLst>
                </p:cNvPr>
                <p:cNvSpPr txBox="1"/>
                <p:nvPr/>
              </p:nvSpPr>
              <p:spPr>
                <a:xfrm>
                  <a:off x="4035615" y="3328459"/>
                  <a:ext cx="70012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117D4F8-2D0D-AF41-9094-0A8088EE91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5615" y="3328459"/>
                  <a:ext cx="700128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3509" r="-5263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77BF363-C094-9D4A-BB5C-44DCF8A979EB}"/>
                    </a:ext>
                  </a:extLst>
                </p:cNvPr>
                <p:cNvSpPr txBox="1"/>
                <p:nvPr/>
              </p:nvSpPr>
              <p:spPr>
                <a:xfrm>
                  <a:off x="4533389" y="2065650"/>
                  <a:ext cx="1398909" cy="10916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</a:rPr>
                    <a:t>case A:</a:t>
                  </a:r>
                  <a:br>
                    <a:rPr lang="en-US" sz="2400" dirty="0">
                      <a:solidFill>
                        <a:schemeClr val="bg1"/>
                      </a:solidFill>
                    </a:rPr>
                  </a:b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77BF363-C094-9D4A-BB5C-44DCF8A979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33389" y="2065650"/>
                  <a:ext cx="1398909" cy="1091646"/>
                </a:xfrm>
                <a:prstGeom prst="rect">
                  <a:avLst/>
                </a:prstGeom>
                <a:blipFill>
                  <a:blip r:embed="rId10"/>
                  <a:stretch>
                    <a:fillRect t="-4651" b="-58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48B0950-5C50-0C42-8268-789003574CD3}"/>
                    </a:ext>
                  </a:extLst>
                </p:cNvPr>
                <p:cNvSpPr txBox="1"/>
                <p:nvPr/>
              </p:nvSpPr>
              <p:spPr>
                <a:xfrm>
                  <a:off x="10722972" y="2145659"/>
                  <a:ext cx="1210588" cy="10916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</a:rPr>
                    <a:t>case B:</a:t>
                  </a:r>
                  <a:br>
                    <a:rPr lang="en-US" sz="2400" dirty="0">
                      <a:solidFill>
                        <a:schemeClr val="bg1"/>
                      </a:solidFill>
                    </a:rPr>
                  </a:b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48B0950-5C50-0C42-8268-789003574C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22972" y="2145659"/>
                  <a:ext cx="1210588" cy="1091646"/>
                </a:xfrm>
                <a:prstGeom prst="rect">
                  <a:avLst/>
                </a:prstGeom>
                <a:blipFill>
                  <a:blip r:embed="rId11"/>
                  <a:stretch>
                    <a:fillRect l="-7292" t="-4598" r="-7292" b="-459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Multiply 20">
            <a:extLst>
              <a:ext uri="{FF2B5EF4-FFF2-40B4-BE49-F238E27FC236}">
                <a16:creationId xmlns:a16="http://schemas.microsoft.com/office/drawing/2014/main" id="{A5DA58D3-6049-1D4F-A1FF-4D4AAF2791AC}"/>
              </a:ext>
            </a:extLst>
          </p:cNvPr>
          <p:cNvSpPr>
            <a:spLocks noChangeAspect="1"/>
          </p:cNvSpPr>
          <p:nvPr/>
        </p:nvSpPr>
        <p:spPr bwMode="auto">
          <a:xfrm>
            <a:off x="911325" y="4350720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76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1C684-666E-2E46-86EA-FDC331212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F04A09-1C73-D24A-9311-5AD414AB31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2703189"/>
                <a:ext cx="10566400" cy="3490972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en-US" dirty="0"/>
                  <a:t>A lossless transmission-line is operated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.</a:t>
                </a:r>
                <a:br>
                  <a:rPr lang="en-US" dirty="0"/>
                </a:br>
                <a:r>
                  <a:rPr lang="en-US" dirty="0"/>
                  <a:t>The input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endParaRPr lang="en-US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is capacitive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is inductive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has always the characteristic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F04A09-1C73-D24A-9311-5AD414AB31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2703189"/>
                <a:ext cx="10566400" cy="3490972"/>
              </a:xfrm>
              <a:blipFill>
                <a:blip r:embed="rId2"/>
                <a:stretch>
                  <a:fillRect l="-807" t="-22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5B9A91F9-61E6-8840-9B21-9760E52BE0DC}"/>
              </a:ext>
            </a:extLst>
          </p:cNvPr>
          <p:cNvGrpSpPr/>
          <p:nvPr/>
        </p:nvGrpSpPr>
        <p:grpSpPr>
          <a:xfrm>
            <a:off x="4098940" y="1278320"/>
            <a:ext cx="3062199" cy="1224649"/>
            <a:chOff x="3788286" y="1471847"/>
            <a:chExt cx="3062199" cy="122464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3AE966A-92B7-5246-B397-B361108758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21395" y="1777585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9D3A80F-2848-A443-9C15-A3F0ABE894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21395" y="2169935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 Box 26">
                  <a:extLst>
                    <a:ext uri="{FF2B5EF4-FFF2-40B4-BE49-F238E27FC236}">
                      <a16:creationId xmlns:a16="http://schemas.microsoft.com/office/drawing/2014/main" id="{C9DAAE8C-B322-934D-8EB1-7CB2ACC6241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68785" y="1794295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" name="Text Box 26">
                  <a:extLst>
                    <a:ext uri="{FF2B5EF4-FFF2-40B4-BE49-F238E27FC236}">
                      <a16:creationId xmlns:a16="http://schemas.microsoft.com/office/drawing/2014/main" id="{C9DAAE8C-B322-934D-8EB1-7CB2ACC624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168785" y="1794295"/>
                  <a:ext cx="565110" cy="333554"/>
                </a:xfrm>
                <a:prstGeom prst="rect">
                  <a:avLst/>
                </a:prstGeom>
                <a:blipFill>
                  <a:blip r:embed="rId3"/>
                  <a:stretch>
                    <a:fillRect r="-8696" b="-1111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BE360F6-78F5-2D4D-A0DA-A7A32C59B1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21795" y="1572874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 Box 26">
                  <a:extLst>
                    <a:ext uri="{FF2B5EF4-FFF2-40B4-BE49-F238E27FC236}">
                      <a16:creationId xmlns:a16="http://schemas.microsoft.com/office/drawing/2014/main" id="{366A63DB-8FDF-724C-84DC-2A20775639A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88286" y="1816716"/>
                  <a:ext cx="765544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9" name="Text Box 26">
                  <a:extLst>
                    <a:ext uri="{FF2B5EF4-FFF2-40B4-BE49-F238E27FC236}">
                      <a16:creationId xmlns:a16="http://schemas.microsoft.com/office/drawing/2014/main" id="{366A63DB-8FDF-724C-84DC-2A20775639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88286" y="1816716"/>
                  <a:ext cx="765544" cy="333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484A8A6-EF01-B644-A399-CCC90BBC5C7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08319" y="1572874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FF856FF-2C56-1E40-A98C-47AF471B1876}"/>
                </a:ext>
              </a:extLst>
            </p:cNvPr>
            <p:cNvSpPr txBox="1"/>
            <p:nvPr/>
          </p:nvSpPr>
          <p:spPr>
            <a:xfrm>
              <a:off x="6297128" y="1471847"/>
              <a:ext cx="55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open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7043F8C9-4BE0-0D4E-877C-A461E3DBB4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19012" y="2333960"/>
                  <a:ext cx="1014099" cy="3625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7043F8C9-4BE0-0D4E-877C-A461E3DBB4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19012" y="2333960"/>
                  <a:ext cx="1014099" cy="36253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467933F-812A-6845-B0F0-64B5A4DA234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21395" y="2515228"/>
              <a:ext cx="3600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BA61B67-69B4-1548-98AD-822BB4775B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61395" y="2515228"/>
              <a:ext cx="3600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5" name="Multiply 14">
            <a:extLst>
              <a:ext uri="{FF2B5EF4-FFF2-40B4-BE49-F238E27FC236}">
                <a16:creationId xmlns:a16="http://schemas.microsoft.com/office/drawing/2014/main" id="{1764B7A0-A3DD-9742-8C92-B3584DB7DB25}"/>
              </a:ext>
            </a:extLst>
          </p:cNvPr>
          <p:cNvSpPr>
            <a:spLocks noChangeAspect="1"/>
          </p:cNvSpPr>
          <p:nvPr/>
        </p:nvSpPr>
        <p:spPr bwMode="auto">
          <a:xfrm>
            <a:off x="1295375" y="346740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79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21CC9-9933-EE44-8C3A-BFD757B4D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52657-3688-2E4F-97C9-4E87F46D1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093" y="2894526"/>
            <a:ext cx="10936154" cy="3299635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/>
              <a:t>A half-wave resonator is made of a shorted, low-loss transmission-line.</a:t>
            </a:r>
            <a:br>
              <a:rPr lang="en-US" dirty="0"/>
            </a:br>
            <a:r>
              <a:rPr lang="en-US" dirty="0"/>
              <a:t>What lumped element equivalent circuit matches the impedance seen at the input?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 RLC series circuit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 LC resonant circuit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 RLC parallel circuit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A8574F-1B3A-3548-A7F8-34B8DFB40EE1}"/>
              </a:ext>
            </a:extLst>
          </p:cNvPr>
          <p:cNvGrpSpPr/>
          <p:nvPr/>
        </p:nvGrpSpPr>
        <p:grpSpPr>
          <a:xfrm>
            <a:off x="4175750" y="1316725"/>
            <a:ext cx="3257765" cy="1224649"/>
            <a:chOff x="3788286" y="3874487"/>
            <a:chExt cx="3257765" cy="122464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AB7C9CE-41FD-684E-942D-EC71911193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21395" y="4180225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AF87B8B-E785-2542-AFB7-9C535579E7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21395" y="4572575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 Box 26">
                  <a:extLst>
                    <a:ext uri="{FF2B5EF4-FFF2-40B4-BE49-F238E27FC236}">
                      <a16:creationId xmlns:a16="http://schemas.microsoft.com/office/drawing/2014/main" id="{BE2F4C07-3CA5-2A4D-80C4-FADEDA76D20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68785" y="4196935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" name="Text Box 26">
                  <a:extLst>
                    <a:ext uri="{FF2B5EF4-FFF2-40B4-BE49-F238E27FC236}">
                      <a16:creationId xmlns:a16="http://schemas.microsoft.com/office/drawing/2014/main" id="{BE2F4C07-3CA5-2A4D-80C4-FADEDA76D2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168785" y="4196935"/>
                  <a:ext cx="565110" cy="333554"/>
                </a:xfrm>
                <a:prstGeom prst="rect">
                  <a:avLst/>
                </a:prstGeom>
                <a:blipFill>
                  <a:blip r:embed="rId2"/>
                  <a:stretch>
                    <a:fillRect r="-4444" b="-370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4A4AD50-E51C-584D-9D12-1DA40DAFD6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21795" y="3975514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 Box 26">
                  <a:extLst>
                    <a:ext uri="{FF2B5EF4-FFF2-40B4-BE49-F238E27FC236}">
                      <a16:creationId xmlns:a16="http://schemas.microsoft.com/office/drawing/2014/main" id="{618A3887-2CFE-494A-AD58-7B1B3000F7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88286" y="4219356"/>
                  <a:ext cx="765544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9" name="Text Box 26">
                  <a:extLst>
                    <a:ext uri="{FF2B5EF4-FFF2-40B4-BE49-F238E27FC236}">
                      <a16:creationId xmlns:a16="http://schemas.microsoft.com/office/drawing/2014/main" id="{618A3887-2CFE-494A-AD58-7B1B3000F7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88286" y="4219356"/>
                  <a:ext cx="765544" cy="33355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A4D3227-47D4-AE40-A1AA-F2FA57F484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08319" y="3975514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33A7A46-C7C0-A94F-B1C8-55F114EFDB27}"/>
                </a:ext>
              </a:extLst>
            </p:cNvPr>
            <p:cNvSpPr txBox="1"/>
            <p:nvPr/>
          </p:nvSpPr>
          <p:spPr>
            <a:xfrm>
              <a:off x="6297128" y="3874487"/>
              <a:ext cx="7489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shorted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3748708A-0CC8-E341-851E-C4A16004021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19012" y="4736600"/>
                  <a:ext cx="1014099" cy="3625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3748708A-0CC8-E341-851E-C4A1600402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19012" y="4736600"/>
                  <a:ext cx="1014099" cy="36253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47274C5-DAE9-C24B-A8E0-FF7FD1A3BE4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21395" y="4917868"/>
              <a:ext cx="3600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64072CE-8A6C-8941-B3A6-CE9B7C7F5C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61395" y="4917868"/>
              <a:ext cx="3600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EAB0A04-E81E-CD4F-931F-00E06A54D62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98308" y="4175800"/>
              <a:ext cx="3087" cy="3923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82BB824-E475-B548-B455-B9F44FE6CC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21395" y="4175800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F850771-C4A3-7441-A8BE-47BB540D9E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21395" y="4572575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Multiply 17">
            <a:extLst>
              <a:ext uri="{FF2B5EF4-FFF2-40B4-BE49-F238E27FC236}">
                <a16:creationId xmlns:a16="http://schemas.microsoft.com/office/drawing/2014/main" id="{7E18F90B-216A-4447-AB93-DFEF73375339}"/>
              </a:ext>
            </a:extLst>
          </p:cNvPr>
          <p:cNvSpPr>
            <a:spLocks noChangeAspect="1"/>
          </p:cNvSpPr>
          <p:nvPr/>
        </p:nvSpPr>
        <p:spPr bwMode="auto">
          <a:xfrm>
            <a:off x="1064945" y="362102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97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2AC2F-C6A9-374E-9830-EEABA9DB3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Divider / Combiner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899017-62AB-1E49-B5ED-7075074A34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116" y="1086296"/>
                <a:ext cx="10567084" cy="5107866"/>
              </a:xfrm>
            </p:spPr>
            <p:txBody>
              <a:bodyPr/>
              <a:lstStyle/>
              <a:p>
                <a:r>
                  <a:rPr lang="en-US" dirty="0"/>
                  <a:t>The 3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waveguide “T-junction” </a:t>
                </a:r>
                <a:r>
                  <a:rPr lang="en-US" dirty="0"/>
                  <a:t>comes in two forms</a:t>
                </a:r>
              </a:p>
              <a:p>
                <a:pPr lvl="1"/>
                <a:r>
                  <a:rPr lang="en-US" dirty="0"/>
                  <a:t>as </a:t>
                </a:r>
                <a:r>
                  <a:rPr lang="en-US" dirty="0">
                    <a:solidFill>
                      <a:srgbClr val="FF0000"/>
                    </a:solidFill>
                  </a:rPr>
                  <a:t>E-plane T</a:t>
                </a:r>
                <a:r>
                  <a:rPr lang="en-US" dirty="0"/>
                  <a:t>: The sidearm (port 3) couples in series to the parallel E-field, </a:t>
                </a:r>
                <a:br>
                  <a:rPr lang="en-US" dirty="0"/>
                </a:br>
                <a:r>
                  <a:rPr lang="en-US" dirty="0"/>
                  <a:t>and the signals out of the collinear ports 1 and 2 have opposite phase </a:t>
                </a:r>
              </a:p>
              <a:p>
                <a:pPr lvl="1"/>
                <a:r>
                  <a:rPr lang="en-US" dirty="0"/>
                  <a:t>as </a:t>
                </a:r>
                <a:r>
                  <a:rPr lang="en-US" dirty="0">
                    <a:solidFill>
                      <a:srgbClr val="FF0000"/>
                    </a:solidFill>
                  </a:rPr>
                  <a:t>H-plane T</a:t>
                </a:r>
                <a:r>
                  <a:rPr lang="en-US" dirty="0"/>
                  <a:t>: The sidearm (port 3) couples in parallel to the parallel H-field, </a:t>
                </a:r>
                <a:br>
                  <a:rPr lang="en-US" dirty="0"/>
                </a:br>
                <a:r>
                  <a:rPr lang="en-US" dirty="0"/>
                  <a:t>and the signals out of the collinear ports 1 and 2 are in phase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899017-62AB-1E49-B5ED-7075074A34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116" y="1086296"/>
                <a:ext cx="10567084" cy="5107866"/>
              </a:xfrm>
              <a:blipFill>
                <a:blip r:embed="rId2"/>
                <a:stretch>
                  <a:fillRect l="-71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8FB561-2722-944C-A7DD-0BB7DA4ABDEE}"/>
                  </a:ext>
                </a:extLst>
              </p:cNvPr>
              <p:cNvSpPr txBox="1"/>
              <p:nvPr/>
            </p:nvSpPr>
            <p:spPr>
              <a:xfrm>
                <a:off x="296845" y="5055125"/>
                <a:ext cx="3454645" cy="11370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8FB561-2722-944C-A7DD-0BB7DA4ABD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45" y="5055125"/>
                <a:ext cx="3454645" cy="11370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230D54-744B-064B-A3AC-4A06D55839F4}"/>
                  </a:ext>
                </a:extLst>
              </p:cNvPr>
              <p:cNvSpPr txBox="1"/>
              <p:nvPr/>
            </p:nvSpPr>
            <p:spPr>
              <a:xfrm>
                <a:off x="6081111" y="5055125"/>
                <a:ext cx="3141803" cy="11370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e>
                                </m:rad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230D54-744B-064B-A3AC-4A06D55839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1111" y="5055125"/>
                <a:ext cx="3141803" cy="11370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BF82BC81-7141-5546-BA65-058E701643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820" y="2753329"/>
            <a:ext cx="3834107" cy="2165143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2785EDE-BDBD-8B4B-BBCE-7CCF12B539DB}"/>
              </a:ext>
            </a:extLst>
          </p:cNvPr>
          <p:cNvGrpSpPr/>
          <p:nvPr/>
        </p:nvGrpSpPr>
        <p:grpSpPr>
          <a:xfrm>
            <a:off x="541638" y="2725550"/>
            <a:ext cx="2710587" cy="2162840"/>
            <a:chOff x="541638" y="2725550"/>
            <a:chExt cx="2710587" cy="2162840"/>
          </a:xfrm>
        </p:grpSpPr>
        <p:pic>
          <p:nvPicPr>
            <p:cNvPr id="5" name="Picture 4" descr="Radar chart&#10;&#10;Description automatically generated">
              <a:extLst>
                <a:ext uri="{FF2B5EF4-FFF2-40B4-BE49-F238E27FC236}">
                  <a16:creationId xmlns:a16="http://schemas.microsoft.com/office/drawing/2014/main" id="{01251DA2-AB1E-954C-98AE-FC1A5467FF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4" t="2810" r="2215" b="1941"/>
            <a:stretch/>
          </p:blipFill>
          <p:spPr>
            <a:xfrm>
              <a:off x="872920" y="2814520"/>
              <a:ext cx="2342705" cy="2073870"/>
            </a:xfrm>
            <a:prstGeom prst="rect">
              <a:avLst/>
            </a:prstGeom>
          </p:spPr>
        </p:pic>
        <p:sp>
          <p:nvSpPr>
            <p:cNvPr id="12" name="Text Box 14">
              <a:extLst>
                <a:ext uri="{FF2B5EF4-FFF2-40B4-BE49-F238E27FC236}">
                  <a16:creationId xmlns:a16="http://schemas.microsoft.com/office/drawing/2014/main" id="{06D50450-2097-0247-A38D-91EE954A02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4515" y="4619555"/>
              <a:ext cx="483259" cy="1740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4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3" name="Text Box 14">
              <a:extLst>
                <a:ext uri="{FF2B5EF4-FFF2-40B4-BE49-F238E27FC236}">
                  <a16:creationId xmlns:a16="http://schemas.microsoft.com/office/drawing/2014/main" id="{D1259767-BDC0-3D4B-B717-67C3EAFB02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8966" y="3083355"/>
              <a:ext cx="483259" cy="1740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4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4" name="Text Box 14">
              <a:extLst>
                <a:ext uri="{FF2B5EF4-FFF2-40B4-BE49-F238E27FC236}">
                  <a16:creationId xmlns:a16="http://schemas.microsoft.com/office/drawing/2014/main" id="{854790C8-F084-4F4F-8C0A-0A6AAA5A6D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0285" y="2725550"/>
              <a:ext cx="483259" cy="1740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4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DB93C9-E7C5-A14E-B1C3-63537980C44D}"/>
                </a:ext>
              </a:extLst>
            </p:cNvPr>
            <p:cNvSpPr txBox="1"/>
            <p:nvPr/>
          </p:nvSpPr>
          <p:spPr>
            <a:xfrm>
              <a:off x="541638" y="3573161"/>
              <a:ext cx="10690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E-plane 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D3F122D-F81E-104F-BC3E-3DC25DF62F62}"/>
              </a:ext>
            </a:extLst>
          </p:cNvPr>
          <p:cNvGrpSpPr/>
          <p:nvPr/>
        </p:nvGrpSpPr>
        <p:grpSpPr>
          <a:xfrm>
            <a:off x="3830105" y="2753329"/>
            <a:ext cx="3648476" cy="2136036"/>
            <a:chOff x="3830105" y="2753329"/>
            <a:chExt cx="3648476" cy="2136036"/>
          </a:xfrm>
        </p:grpSpPr>
        <p:pic>
          <p:nvPicPr>
            <p:cNvPr id="7" name="Picture 6" descr="Diagram&#10;&#10;Description automatically generated">
              <a:extLst>
                <a:ext uri="{FF2B5EF4-FFF2-40B4-BE49-F238E27FC236}">
                  <a16:creationId xmlns:a16="http://schemas.microsoft.com/office/drawing/2014/main" id="{3CBDA041-2E6D-F546-9EB5-210A07D4AC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0" t="2826" r="1876" b="1389"/>
            <a:stretch/>
          </p:blipFill>
          <p:spPr>
            <a:xfrm>
              <a:off x="3830105" y="2814520"/>
              <a:ext cx="3648476" cy="2073870"/>
            </a:xfrm>
            <a:prstGeom prst="rect">
              <a:avLst/>
            </a:prstGeom>
          </p:spPr>
        </p:pic>
        <p:sp>
          <p:nvSpPr>
            <p:cNvPr id="15" name="Text Box 14">
              <a:extLst>
                <a:ext uri="{FF2B5EF4-FFF2-40B4-BE49-F238E27FC236}">
                  <a16:creationId xmlns:a16="http://schemas.microsoft.com/office/drawing/2014/main" id="{AD0A9588-2826-D246-BBDF-E2DF92CE6A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5320" y="4532534"/>
              <a:ext cx="483259" cy="1740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4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6" name="Text Box 14">
              <a:extLst>
                <a:ext uri="{FF2B5EF4-FFF2-40B4-BE49-F238E27FC236}">
                  <a16:creationId xmlns:a16="http://schemas.microsoft.com/office/drawing/2014/main" id="{70D00090-9990-7F4E-8B94-1DACB60DD3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37315" y="2753329"/>
              <a:ext cx="483259" cy="1740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4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7" name="Text Box 14">
              <a:extLst>
                <a:ext uri="{FF2B5EF4-FFF2-40B4-BE49-F238E27FC236}">
                  <a16:creationId xmlns:a16="http://schemas.microsoft.com/office/drawing/2014/main" id="{333CACAD-F40F-2544-9B41-6761D87A9D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90271" y="3930630"/>
              <a:ext cx="483259" cy="1740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4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EA26A15-05C3-4B42-AB7E-84AD07877C51}"/>
                </a:ext>
              </a:extLst>
            </p:cNvPr>
            <p:cNvSpPr txBox="1"/>
            <p:nvPr/>
          </p:nvSpPr>
          <p:spPr>
            <a:xfrm>
              <a:off x="6334186" y="4550811"/>
              <a:ext cx="10802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H-plane 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336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38B688D-F273-E54E-9561-2CCF93960CE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𝟏𝟖𝟎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Hybrid Coupler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38B688D-F273-E54E-9561-2CCF93960C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738CAF2-016B-F148-A416-58E4BFB391D4}"/>
                  </a:ext>
                </a:extLst>
              </p:cNvPr>
              <p:cNvSpPr txBox="1"/>
              <p:nvPr/>
            </p:nvSpPr>
            <p:spPr>
              <a:xfrm>
                <a:off x="2996520" y="4394471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738CAF2-016B-F148-A416-58E4BFB39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20" y="4394471"/>
                <a:ext cx="3468687" cy="12950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19">
            <a:extLst>
              <a:ext uri="{FF2B5EF4-FFF2-40B4-BE49-F238E27FC236}">
                <a16:creationId xmlns:a16="http://schemas.microsoft.com/office/drawing/2014/main" id="{E00875D4-A1A1-F041-A3F8-E4090C061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72" y="3964447"/>
            <a:ext cx="2463623" cy="2155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 descr="Fig_12">
            <a:extLst>
              <a:ext uri="{FF2B5EF4-FFF2-40B4-BE49-F238E27FC236}">
                <a16:creationId xmlns:a16="http://schemas.microsoft.com/office/drawing/2014/main" id="{CEF3ED17-AD18-6348-9A79-781E6783D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8179" y="1662370"/>
            <a:ext cx="4974602" cy="391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>
            <a:extLst>
              <a:ext uri="{FF2B5EF4-FFF2-40B4-BE49-F238E27FC236}">
                <a16:creationId xmlns:a16="http://schemas.microsoft.com/office/drawing/2014/main" id="{9DC64C11-EEEA-A843-9180-50D33F2B43CC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H="1" flipV="1">
            <a:off x="6708179" y="4498979"/>
            <a:ext cx="614480" cy="3456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1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Text Box 14">
            <a:extLst>
              <a:ext uri="{FF2B5EF4-FFF2-40B4-BE49-F238E27FC236}">
                <a16:creationId xmlns:a16="http://schemas.microsoft.com/office/drawing/2014/main" id="{AB0C008E-FD69-2741-996A-674FAC058966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H="1" flipV="1">
            <a:off x="11077146" y="2348299"/>
            <a:ext cx="614480" cy="3456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2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049D4BA9-2237-774D-8D50-EC29648648A8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H="1" flipV="1">
            <a:off x="9488189" y="5036649"/>
            <a:ext cx="614480" cy="3456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3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Text Box 14">
            <a:extLst>
              <a:ext uri="{FF2B5EF4-FFF2-40B4-BE49-F238E27FC236}">
                <a16:creationId xmlns:a16="http://schemas.microsoft.com/office/drawing/2014/main" id="{5916CADC-B449-B140-B92E-0478D686EE5C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H="1" flipV="1">
            <a:off x="7898734" y="1849034"/>
            <a:ext cx="614480" cy="3456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marL="571500" indent="-571500">
              <a:spcAft>
                <a:spcPts val="1000"/>
              </a:spcAft>
              <a:buFont typeface="Wingdings" pitchFamily="2" charset="2"/>
              <a:buNone/>
              <a:defRPr/>
            </a:pPr>
            <a:r>
              <a:rPr lang="en-GB" sz="1600" dirty="0">
                <a:solidFill>
                  <a:srgbClr val="C00000"/>
                </a:solidFill>
                <a:latin typeface="+mn-lt"/>
              </a:rPr>
              <a:t>port 4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3DB1D0A-F29C-C24A-9E49-428D8856449E}"/>
              </a:ext>
            </a:extLst>
          </p:cNvPr>
          <p:cNvGrpSpPr/>
          <p:nvPr/>
        </p:nvGrpSpPr>
        <p:grpSpPr>
          <a:xfrm>
            <a:off x="7222246" y="4965023"/>
            <a:ext cx="1000488" cy="559234"/>
            <a:chOff x="7222246" y="4965023"/>
            <a:chExt cx="1000488" cy="559234"/>
          </a:xfrm>
        </p:grpSpPr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4E6E59F4-6AE6-5C47-A713-D737E8D733EE}"/>
                </a:ext>
              </a:extLst>
            </p:cNvPr>
            <p:cNvSpPr/>
            <p:nvPr/>
          </p:nvSpPr>
          <p:spPr bwMode="auto">
            <a:xfrm rot="8777620">
              <a:off x="7574734" y="4965023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93A45A16-7F11-F544-B302-8EA14C96E915}"/>
                    </a:ext>
                  </a:extLst>
                </p:cNvPr>
                <p:cNvSpPr txBox="1"/>
                <p:nvPr/>
              </p:nvSpPr>
              <p:spPr>
                <a:xfrm>
                  <a:off x="7222246" y="5247258"/>
                  <a:ext cx="4568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𝐎𝐮𝐭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93A45A16-7F11-F544-B302-8EA14C96E9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22246" y="5247258"/>
                  <a:ext cx="456855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0811" r="-10811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A98BC8F-ECF9-274A-9890-D858588F7A4E}"/>
              </a:ext>
            </a:extLst>
          </p:cNvPr>
          <p:cNvGrpSpPr/>
          <p:nvPr/>
        </p:nvGrpSpPr>
        <p:grpSpPr>
          <a:xfrm>
            <a:off x="10759435" y="2848069"/>
            <a:ext cx="1092968" cy="541573"/>
            <a:chOff x="10759435" y="2848069"/>
            <a:chExt cx="1092968" cy="541573"/>
          </a:xfrm>
        </p:grpSpPr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7BEF2239-AAF5-BD4C-BC77-06744B00E76E}"/>
                </a:ext>
              </a:extLst>
            </p:cNvPr>
            <p:cNvSpPr/>
            <p:nvPr/>
          </p:nvSpPr>
          <p:spPr bwMode="auto">
            <a:xfrm rot="19670052">
              <a:off x="10759435" y="3137642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2E15AB8-7764-C24C-8FC8-167C6EB787C6}"/>
                    </a:ext>
                  </a:extLst>
                </p:cNvPr>
                <p:cNvSpPr txBox="1"/>
                <p:nvPr/>
              </p:nvSpPr>
              <p:spPr>
                <a:xfrm>
                  <a:off x="11395548" y="2848069"/>
                  <a:ext cx="4568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𝐎𝐮𝐭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2E15AB8-7764-C24C-8FC8-167C6EB787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95548" y="2848069"/>
                  <a:ext cx="456855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0811" r="-8108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D2B5A92-4B14-9D4B-A454-32BFF3AAC114}"/>
              </a:ext>
            </a:extLst>
          </p:cNvPr>
          <p:cNvGrpSpPr/>
          <p:nvPr/>
        </p:nvGrpSpPr>
        <p:grpSpPr>
          <a:xfrm>
            <a:off x="10272673" y="5010251"/>
            <a:ext cx="927554" cy="564125"/>
            <a:chOff x="10272673" y="5010251"/>
            <a:chExt cx="927554" cy="564125"/>
          </a:xfrm>
        </p:grpSpPr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19728820-DC03-D24B-8CB4-D21F55CCDB3A}"/>
                </a:ext>
              </a:extLst>
            </p:cNvPr>
            <p:cNvSpPr/>
            <p:nvPr/>
          </p:nvSpPr>
          <p:spPr bwMode="auto">
            <a:xfrm rot="12658094">
              <a:off x="10272673" y="5010251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B3B1C7D-98BF-3A4B-9FAD-3C01EEF33ACB}"/>
                    </a:ext>
                  </a:extLst>
                </p:cNvPr>
                <p:cNvSpPr txBox="1"/>
                <p:nvPr/>
              </p:nvSpPr>
              <p:spPr>
                <a:xfrm>
                  <a:off x="10910083" y="5297377"/>
                  <a:ext cx="290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𝐈𝐧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B3B1C7D-98BF-3A4B-9FAD-3C01EEF33A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10083" y="5297377"/>
                  <a:ext cx="290144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17391" r="-17391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48441EF-9144-A94C-B62A-9857E0669256}"/>
              </a:ext>
            </a:extLst>
          </p:cNvPr>
          <p:cNvGrpSpPr/>
          <p:nvPr/>
        </p:nvGrpSpPr>
        <p:grpSpPr>
          <a:xfrm>
            <a:off x="9543429" y="1513754"/>
            <a:ext cx="328944" cy="978523"/>
            <a:chOff x="9543429" y="1513754"/>
            <a:chExt cx="328944" cy="978523"/>
          </a:xfrm>
        </p:grpSpPr>
        <p:sp>
          <p:nvSpPr>
            <p:cNvPr id="17" name="Right Arrow 16">
              <a:extLst>
                <a:ext uri="{FF2B5EF4-FFF2-40B4-BE49-F238E27FC236}">
                  <a16:creationId xmlns:a16="http://schemas.microsoft.com/office/drawing/2014/main" id="{A931CE95-8B96-C249-A607-B16822948B89}"/>
                </a:ext>
              </a:extLst>
            </p:cNvPr>
            <p:cNvSpPr/>
            <p:nvPr/>
          </p:nvSpPr>
          <p:spPr bwMode="auto">
            <a:xfrm rot="5400000">
              <a:off x="9345429" y="2042277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AF4D3E3-F513-384B-8132-FDB2FEE4B171}"/>
                    </a:ext>
                  </a:extLst>
                </p:cNvPr>
                <p:cNvSpPr txBox="1"/>
                <p:nvPr/>
              </p:nvSpPr>
              <p:spPr>
                <a:xfrm>
                  <a:off x="9582229" y="1513754"/>
                  <a:ext cx="290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𝐈𝐧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AF4D3E3-F513-384B-8132-FDB2FEE4B1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82229" y="1513754"/>
                  <a:ext cx="290144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6667" r="-1250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B9E694-1AAF-2C42-AD56-6D58276AB5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2687" y="1086296"/>
                <a:ext cx="10826513" cy="5107865"/>
              </a:xfrm>
            </p:spPr>
            <p:txBody>
              <a:bodyPr/>
              <a:lstStyle/>
              <a:p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“Magic-T” </a:t>
                </a:r>
                <a:r>
                  <a:rPr lang="en-US" dirty="0"/>
                  <a:t>waveguide 4-port coupler is an E-H plane T</a:t>
                </a:r>
              </a:p>
              <a:p>
                <a:pPr lvl="1"/>
                <a:r>
                  <a:rPr lang="en-US" dirty="0"/>
                  <a:t>Basically, a combination of E-plane and H-plane T</a:t>
                </a:r>
              </a:p>
              <a:p>
                <a:pPr lvl="1"/>
                <a:r>
                  <a:rPr lang="en-US" dirty="0"/>
                  <a:t>The collinear </a:t>
                </a:r>
                <a:r>
                  <a:rPr lang="en-US" dirty="0">
                    <a:solidFill>
                      <a:srgbClr val="0000FF"/>
                    </a:solidFill>
                  </a:rPr>
                  <a:t>ports 1 – 2</a:t>
                </a:r>
                <a:r>
                  <a:rPr lang="en-US" dirty="0"/>
                  <a:t>, and the </a:t>
                </a:r>
                <a:r>
                  <a:rPr lang="en-US" dirty="0">
                    <a:solidFill>
                      <a:srgbClr val="0000FF"/>
                    </a:solidFill>
                  </a:rPr>
                  <a:t>ports 3 – 4 </a:t>
                </a:r>
                <a:r>
                  <a:rPr lang="en-US" dirty="0"/>
                  <a:t>are isolated</a:t>
                </a:r>
              </a:p>
              <a:p>
                <a:pPr lvl="1"/>
                <a:r>
                  <a:rPr lang="en-US" dirty="0"/>
                  <a:t>Like the planar rat-race coupler it offers several</a:t>
                </a:r>
                <a:br>
                  <a:rPr lang="en-US" dirty="0"/>
                </a:br>
                <a:r>
                  <a:rPr lang="en-US" dirty="0"/>
                  <a:t>functions depending on the signal configuration</a:t>
                </a:r>
              </a:p>
              <a:p>
                <a:pPr lvl="2"/>
                <a:r>
                  <a:rPr lang="en-US" dirty="0"/>
                  <a:t> Single signal into port 3 or 4:</a:t>
                </a:r>
              </a:p>
              <a:p>
                <a:pPr lvl="3"/>
                <a:r>
                  <a:rPr lang="en-US" dirty="0"/>
                  <a:t>Operates like a H- or E-plane T with the signals divided into ports 1 and 2</a:t>
                </a:r>
              </a:p>
              <a:p>
                <a:pPr lvl="2"/>
                <a:r>
                  <a:rPr lang="en-US" dirty="0"/>
                  <a:t>Signal arithmetic with in-phase signals into ports 1 and 2:</a:t>
                </a:r>
              </a:p>
              <a:p>
                <a:pPr lvl="3"/>
                <a:r>
                  <a:rPr lang="en-US" dirty="0">
                    <a:ea typeface="Cambria Math" panose="02040503050406030204" pitchFamily="18" charset="0"/>
                  </a:rPr>
                  <a:t>Port 3: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/>
                  <a:t>-signal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port 4: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/>
                  <a:t>-signal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lvl="2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B9E694-1AAF-2C42-AD56-6D58276AB5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687" y="1086296"/>
                <a:ext cx="10826513" cy="5107865"/>
              </a:xfrm>
              <a:blipFill>
                <a:blip r:embed="rId10"/>
                <a:stretch>
                  <a:fillRect l="-820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FB13A9D4-EE69-974C-AE40-A6BA9D080DA0}"/>
              </a:ext>
            </a:extLst>
          </p:cNvPr>
          <p:cNvGrpSpPr/>
          <p:nvPr/>
        </p:nvGrpSpPr>
        <p:grpSpPr>
          <a:xfrm>
            <a:off x="6708179" y="4498979"/>
            <a:ext cx="1514555" cy="936898"/>
            <a:chOff x="6708179" y="4498979"/>
            <a:chExt cx="1514555" cy="936898"/>
          </a:xfrm>
        </p:grpSpPr>
        <p:sp>
          <p:nvSpPr>
            <p:cNvPr id="29" name="Text Box 14">
              <a:extLst>
                <a:ext uri="{FF2B5EF4-FFF2-40B4-BE49-F238E27FC236}">
                  <a16:creationId xmlns:a16="http://schemas.microsoft.com/office/drawing/2014/main" id="{5450D6FD-EF32-5741-8FB4-B7A4E1DE6F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H="1" flipV="1">
              <a:off x="6708179" y="4498979"/>
              <a:ext cx="614480" cy="3456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0" name="Right Arrow 29">
              <a:extLst>
                <a:ext uri="{FF2B5EF4-FFF2-40B4-BE49-F238E27FC236}">
                  <a16:creationId xmlns:a16="http://schemas.microsoft.com/office/drawing/2014/main" id="{7100EC42-A79E-DF4D-AB58-5EED7EC8C741}"/>
                </a:ext>
              </a:extLst>
            </p:cNvPr>
            <p:cNvSpPr/>
            <p:nvPr/>
          </p:nvSpPr>
          <p:spPr bwMode="auto">
            <a:xfrm rot="19784077">
              <a:off x="7574734" y="4965023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CFF14AB-1EAA-ED48-936E-27891DD198AD}"/>
                    </a:ext>
                  </a:extLst>
                </p:cNvPr>
                <p:cNvSpPr txBox="1"/>
                <p:nvPr/>
              </p:nvSpPr>
              <p:spPr>
                <a:xfrm>
                  <a:off x="7364723" y="5158878"/>
                  <a:ext cx="2019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CFF14AB-1EAA-ED48-936E-27891DD198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64723" y="5158878"/>
                  <a:ext cx="201978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7647" r="-23529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E81B334-7BB6-D243-8DAF-39E02AE7B1E3}"/>
              </a:ext>
            </a:extLst>
          </p:cNvPr>
          <p:cNvGrpSpPr/>
          <p:nvPr/>
        </p:nvGrpSpPr>
        <p:grpSpPr>
          <a:xfrm>
            <a:off x="10759435" y="2848069"/>
            <a:ext cx="838091" cy="541573"/>
            <a:chOff x="10759435" y="2848069"/>
            <a:chExt cx="838091" cy="541573"/>
          </a:xfrm>
        </p:grpSpPr>
        <p:sp>
          <p:nvSpPr>
            <p:cNvPr id="33" name="Right Arrow 32">
              <a:extLst>
                <a:ext uri="{FF2B5EF4-FFF2-40B4-BE49-F238E27FC236}">
                  <a16:creationId xmlns:a16="http://schemas.microsoft.com/office/drawing/2014/main" id="{902693C8-270D-1C4B-B5DB-8E084F1E1FA4}"/>
                </a:ext>
              </a:extLst>
            </p:cNvPr>
            <p:cNvSpPr/>
            <p:nvPr/>
          </p:nvSpPr>
          <p:spPr bwMode="auto">
            <a:xfrm rot="8967277">
              <a:off x="10759435" y="3137642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DC12419-D012-C943-BC0C-CA057F0D8C50}"/>
                    </a:ext>
                  </a:extLst>
                </p:cNvPr>
                <p:cNvSpPr txBox="1"/>
                <p:nvPr/>
              </p:nvSpPr>
              <p:spPr>
                <a:xfrm>
                  <a:off x="11395548" y="2848069"/>
                  <a:ext cx="2019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DC12419-D012-C943-BC0C-CA057F0D8C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95548" y="2848069"/>
                  <a:ext cx="201978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305A197-38C3-A947-B582-8494A975536F}"/>
              </a:ext>
            </a:extLst>
          </p:cNvPr>
          <p:cNvGrpSpPr/>
          <p:nvPr/>
        </p:nvGrpSpPr>
        <p:grpSpPr>
          <a:xfrm>
            <a:off x="10272673" y="5010251"/>
            <a:ext cx="1676156" cy="564125"/>
            <a:chOff x="10272673" y="5010251"/>
            <a:chExt cx="1676156" cy="564125"/>
          </a:xfrm>
        </p:grpSpPr>
        <p:sp>
          <p:nvSpPr>
            <p:cNvPr id="36" name="Right Arrow 35">
              <a:extLst>
                <a:ext uri="{FF2B5EF4-FFF2-40B4-BE49-F238E27FC236}">
                  <a16:creationId xmlns:a16="http://schemas.microsoft.com/office/drawing/2014/main" id="{D012D22A-3EE9-D74F-8C86-CB35D34FD13B}"/>
                </a:ext>
              </a:extLst>
            </p:cNvPr>
            <p:cNvSpPr/>
            <p:nvPr/>
          </p:nvSpPr>
          <p:spPr bwMode="auto">
            <a:xfrm rot="1823434">
              <a:off x="10272673" y="5010251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31E1D99C-D626-AA47-8FE3-7FCE40B1530A}"/>
                    </a:ext>
                  </a:extLst>
                </p:cNvPr>
                <p:cNvSpPr txBox="1"/>
                <p:nvPr/>
              </p:nvSpPr>
              <p:spPr>
                <a:xfrm>
                  <a:off x="10910083" y="5297377"/>
                  <a:ext cx="10387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𝚺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31E1D99C-D626-AA47-8FE3-7FCE40B153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10083" y="5297377"/>
                  <a:ext cx="1038746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4878" r="-4878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1391266-220B-0B4E-A3BE-11B0C234BC69}"/>
              </a:ext>
            </a:extLst>
          </p:cNvPr>
          <p:cNvGrpSpPr/>
          <p:nvPr/>
        </p:nvGrpSpPr>
        <p:grpSpPr>
          <a:xfrm>
            <a:off x="9543429" y="1513754"/>
            <a:ext cx="1093576" cy="978523"/>
            <a:chOff x="9543429" y="1513754"/>
            <a:chExt cx="1093576" cy="978523"/>
          </a:xfrm>
        </p:grpSpPr>
        <p:sp>
          <p:nvSpPr>
            <p:cNvPr id="39" name="Right Arrow 38">
              <a:extLst>
                <a:ext uri="{FF2B5EF4-FFF2-40B4-BE49-F238E27FC236}">
                  <a16:creationId xmlns:a16="http://schemas.microsoft.com/office/drawing/2014/main" id="{A32BEC16-EAE3-AF4E-9FEC-4320521E748A}"/>
                </a:ext>
              </a:extLst>
            </p:cNvPr>
            <p:cNvSpPr/>
            <p:nvPr/>
          </p:nvSpPr>
          <p:spPr bwMode="auto">
            <a:xfrm rot="16200000">
              <a:off x="9345429" y="2042277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D38C63E-8AAB-C149-8060-AA1E40EF7B0C}"/>
                    </a:ext>
                  </a:extLst>
                </p:cNvPr>
                <p:cNvSpPr txBox="1"/>
                <p:nvPr/>
              </p:nvSpPr>
              <p:spPr>
                <a:xfrm>
                  <a:off x="9582229" y="1513754"/>
                  <a:ext cx="105477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𝚫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D38C63E-8AAB-C149-8060-AA1E40EF7B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82229" y="1513754"/>
                  <a:ext cx="1054776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3571" r="-357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FDA2D4D-6CC6-B248-88D3-15A1A69AA3ED}"/>
                  </a:ext>
                </a:extLst>
              </p:cNvPr>
              <p:cNvSpPr txBox="1"/>
              <p:nvPr/>
            </p:nvSpPr>
            <p:spPr>
              <a:xfrm>
                <a:off x="2995200" y="4395600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FDA2D4D-6CC6-B248-88D3-15A1A69AA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5200" y="4395600"/>
                <a:ext cx="3468687" cy="129508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15C0EC1-07D9-CB49-8B32-4FFBB3B8FFB7}"/>
                  </a:ext>
                </a:extLst>
              </p:cNvPr>
              <p:cNvSpPr txBox="1"/>
              <p:nvPr/>
            </p:nvSpPr>
            <p:spPr>
              <a:xfrm>
                <a:off x="2995200" y="4395600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15C0EC1-07D9-CB49-8B32-4FFBB3B8FF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5200" y="4395600"/>
                <a:ext cx="3468687" cy="129508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652011E-CDD9-E344-A995-AD21F4827381}"/>
                  </a:ext>
                </a:extLst>
              </p:cNvPr>
              <p:cNvSpPr txBox="1"/>
              <p:nvPr/>
            </p:nvSpPr>
            <p:spPr>
              <a:xfrm>
                <a:off x="2995200" y="4395600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652011E-CDD9-E344-A995-AD21F48273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5200" y="4395600"/>
                <a:ext cx="3468687" cy="129508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5816143-5BCC-4A43-985D-FA442D4E1A21}"/>
                  </a:ext>
                </a:extLst>
              </p:cNvPr>
              <p:cNvSpPr txBox="1"/>
              <p:nvPr/>
            </p:nvSpPr>
            <p:spPr>
              <a:xfrm>
                <a:off x="2995200" y="4395600"/>
                <a:ext cx="3468687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5816143-5BCC-4A43-985D-FA442D4E1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5200" y="4395600"/>
                <a:ext cx="3468687" cy="129508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326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a Grid Tube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536007" y="1431940"/>
                <a:ext cx="4843193" cy="476222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From a diode to a tetrode</a:t>
                </a:r>
              </a:p>
              <a:p>
                <a:r>
                  <a:rPr lang="en-US" dirty="0"/>
                  <a:t>It all starts with a</a:t>
                </a:r>
                <a:br>
                  <a:rPr lang="en-US" dirty="0"/>
                </a:br>
                <a:r>
                  <a:rPr lang="en-US" dirty="0">
                    <a:solidFill>
                      <a:srgbClr val="FF0000"/>
                    </a:solidFill>
                  </a:rPr>
                  <a:t>vacuum tube</a:t>
                </a:r>
                <a:r>
                  <a:rPr lang="en-US" dirty="0"/>
                  <a:t>…</a:t>
                </a:r>
              </a:p>
              <a:p>
                <a:pPr lvl="1"/>
                <a:r>
                  <a:rPr lang="en-US" dirty="0"/>
                  <a:t>Add a </a:t>
                </a:r>
                <a:r>
                  <a:rPr lang="en-US" dirty="0">
                    <a:solidFill>
                      <a:srgbClr val="FF0000"/>
                    </a:solidFill>
                  </a:rPr>
                  <a:t>cathode</a:t>
                </a:r>
                <a:r>
                  <a:rPr lang="en-US" dirty="0"/>
                  <a:t> and a </a:t>
                </a:r>
                <a:r>
                  <a:rPr lang="en-US" dirty="0">
                    <a:solidFill>
                      <a:srgbClr val="FF0000"/>
                    </a:solidFill>
                  </a:rPr>
                  <a:t>heater</a:t>
                </a:r>
              </a:p>
              <a:p>
                <a:pPr lvl="2"/>
                <a:r>
                  <a:rPr lang="en-US" dirty="0"/>
                  <a:t>Heated cathode based on </a:t>
                </a:r>
                <a:br>
                  <a:rPr lang="en-US" dirty="0"/>
                </a:br>
                <a:r>
                  <a:rPr lang="en-US" dirty="0"/>
                  <a:t>coated metals, carbides, borides,…</a:t>
                </a:r>
              </a:p>
              <a:p>
                <a:pPr lvl="2"/>
                <a:r>
                  <a:rPr lang="en-US" dirty="0"/>
                  <a:t>Thermionic emission of electrons</a:t>
                </a:r>
                <a:br>
                  <a:rPr lang="en-US" dirty="0"/>
                </a:br>
                <a:r>
                  <a:rPr lang="en-GB" dirty="0">
                    <a:solidFill>
                      <a:srgbClr val="008000"/>
                    </a:solidFill>
                    <a:cs typeface="Times New Roman" pitchFamily="18" charset="0"/>
                    <a:sym typeface="Symbol" panose="05050102010706020507" pitchFamily="18" charset="2"/>
                  </a:rPr>
                  <a:t> </a:t>
                </a:r>
                <a:r>
                  <a:rPr lang="en-GB" dirty="0">
                    <a:solidFill>
                      <a:srgbClr val="FF0000"/>
                    </a:solidFill>
                    <a:cs typeface="Times New Roman" pitchFamily="18" charset="0"/>
                    <a:sym typeface="Symbol" panose="05050102010706020507" pitchFamily="18" charset="2"/>
                  </a:rPr>
                  <a:t>electron cloud</a:t>
                </a:r>
              </a:p>
              <a:p>
                <a:pPr lvl="1"/>
                <a:r>
                  <a:rPr lang="en-US" dirty="0">
                    <a:cs typeface="Times New Roman" pitchFamily="18" charset="0"/>
                    <a:sym typeface="Symbol" panose="05050102010706020507" pitchFamily="18" charset="2"/>
                  </a:rPr>
                  <a:t>Add an </a:t>
                </a:r>
                <a:r>
                  <a:rPr lang="en-US" dirty="0">
                    <a:solidFill>
                      <a:srgbClr val="FF0000"/>
                    </a:solidFill>
                    <a:cs typeface="Times New Roman" pitchFamily="18" charset="0"/>
                    <a:sym typeface="Symbol" panose="05050102010706020507" pitchFamily="18" charset="2"/>
                  </a:rPr>
                  <a:t>anode</a:t>
                </a:r>
              </a:p>
              <a:p>
                <a:pPr lvl="2"/>
                <a:r>
                  <a:rPr lang="en-US" dirty="0">
                    <a:cs typeface="Times New Roman" pitchFamily="18" charset="0"/>
                    <a:sym typeface="Symbol" panose="05050102010706020507" pitchFamily="18" charset="2"/>
                  </a:rPr>
                  <a:t>And an </a:t>
                </a:r>
                <a:r>
                  <a:rPr lang="en-US" dirty="0">
                    <a:solidFill>
                      <a:srgbClr val="FF0000"/>
                    </a:solidFill>
                    <a:cs typeface="Times New Roman" pitchFamily="18" charset="0"/>
                    <a:sym typeface="Symbol" panose="05050102010706020507" pitchFamily="18" charset="2"/>
                  </a:rPr>
                  <a:t>anode supply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𝑎</m:t>
                        </m:r>
                      </m:sub>
                    </m:sSub>
                  </m:oMath>
                </a14:m>
                <a:endParaRPr lang="en-US" dirty="0">
                  <a:cs typeface="Times New Roman" pitchFamily="18" charset="0"/>
                  <a:sym typeface="Symbol" panose="05050102010706020507" pitchFamily="18" charset="2"/>
                </a:endParaRPr>
              </a:p>
              <a:p>
                <a:pPr lvl="2"/>
                <a:r>
                  <a:rPr lang="en-GB" dirty="0">
                    <a:solidFill>
                      <a:srgbClr val="FF0000"/>
                    </a:solidFill>
                    <a:cs typeface="Times New Roman" pitchFamily="18" charset="0"/>
                    <a:sym typeface="Symbol" panose="05050102010706020507" pitchFamily="18" charset="2"/>
                  </a:rPr>
                  <a:t>anode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>
                    <a:cs typeface="Times New Roman" pitchFamily="18" charset="0"/>
                    <a:sym typeface="Symbol" panose="05050102010706020507" pitchFamily="18" charset="2"/>
                  </a:rPr>
                  <a:t> </a:t>
                </a:r>
              </a:p>
              <a:p>
                <a:r>
                  <a:rPr lang="en-US" dirty="0">
                    <a:cs typeface="Times New Roman" pitchFamily="18" charset="0"/>
                    <a:sym typeface="Symbol" panose="05050102010706020507" pitchFamily="18" charset="2"/>
                  </a:rPr>
                  <a:t>This a </a:t>
                </a:r>
                <a:r>
                  <a:rPr lang="en-US" dirty="0">
                    <a:solidFill>
                      <a:srgbClr val="FF0000"/>
                    </a:solidFill>
                    <a:cs typeface="Times New Roman" pitchFamily="18" charset="0"/>
                    <a:sym typeface="Symbol" panose="05050102010706020507" pitchFamily="18" charset="2"/>
                  </a:rPr>
                  <a:t>diode</a:t>
                </a:r>
              </a:p>
              <a:p>
                <a:pPr lvl="1"/>
                <a:r>
                  <a:rPr lang="en-US" dirty="0">
                    <a:cs typeface="Times New Roman" pitchFamily="18" charset="0"/>
                    <a:sym typeface="Symbol" panose="05050102010706020507" pitchFamily="18" charset="2"/>
                  </a:rPr>
                  <a:t>Reversing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𝑼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𝒂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Symbol" panose="05050102010706020507" pitchFamily="18" charset="2"/>
                      </a:rPr>
                      <m:t>→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Symbol" panose="05050102010706020507" pitchFamily="18" charset="2"/>
                          </a:rPr>
                          <m:t>𝒂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Symbol" panose="05050102010706020507" pitchFamily="18" charset="2"/>
                      </a:rPr>
                      <m:t>𝟎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36007" y="1431940"/>
                <a:ext cx="4843193" cy="4762221"/>
              </a:xfrm>
              <a:blipFill>
                <a:blip r:embed="rId2"/>
                <a:stretch>
                  <a:fillRect l="-1761" t="-6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ounded Rectangle 22"/>
          <p:cNvSpPr/>
          <p:nvPr/>
        </p:nvSpPr>
        <p:spPr>
          <a:xfrm>
            <a:off x="4475477" y="2553174"/>
            <a:ext cx="756000" cy="1674186"/>
          </a:xfrm>
          <a:prstGeom prst="roundRect">
            <a:avLst>
              <a:gd name="adj" fmla="val 32848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3" name="Arc 72"/>
          <p:cNvSpPr/>
          <p:nvPr/>
        </p:nvSpPr>
        <p:spPr>
          <a:xfrm flipV="1">
            <a:off x="2177021" y="2743422"/>
            <a:ext cx="1728418" cy="1854228"/>
          </a:xfrm>
          <a:prstGeom prst="arc">
            <a:avLst>
              <a:gd name="adj1" fmla="val 12599331"/>
              <a:gd name="adj2" fmla="val 9292177"/>
            </a:avLst>
          </a:prstGeom>
          <a:ln w="25400">
            <a:solidFill>
              <a:srgbClr val="FF000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11" name="Group 110"/>
          <p:cNvGrpSpPr/>
          <p:nvPr/>
        </p:nvGrpSpPr>
        <p:grpSpPr>
          <a:xfrm>
            <a:off x="4432100" y="4012091"/>
            <a:ext cx="897405" cy="1080120"/>
            <a:chOff x="3707988" y="4023066"/>
            <a:chExt cx="897405" cy="1080120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4032024" y="4023066"/>
              <a:ext cx="216024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707988" y="4131078"/>
              <a:ext cx="0" cy="972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707988" y="4023066"/>
              <a:ext cx="324036" cy="108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/>
            <p:cNvSpPr/>
            <p:nvPr/>
          </p:nvSpPr>
          <p:spPr>
            <a:xfrm>
              <a:off x="4032048" y="4077072"/>
              <a:ext cx="216000" cy="216000"/>
            </a:xfrm>
            <a:prstGeom prst="arc">
              <a:avLst>
                <a:gd name="adj1" fmla="val 10751584"/>
                <a:gd name="adj2" fmla="val 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8" name="Straight Connector 27"/>
            <p:cNvCxnSpPr>
              <a:endCxn id="27" idx="0"/>
            </p:cNvCxnSpPr>
            <p:nvPr/>
          </p:nvCxnSpPr>
          <p:spPr>
            <a:xfrm flipV="1">
              <a:off x="4032024" y="4186594"/>
              <a:ext cx="35" cy="2145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27" idx="2"/>
            </p:cNvCxnSpPr>
            <p:nvPr/>
          </p:nvCxnSpPr>
          <p:spPr>
            <a:xfrm flipV="1">
              <a:off x="4248048" y="4185072"/>
              <a:ext cx="0" cy="216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707988" y="4293096"/>
              <a:ext cx="3233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 bwMode="auto">
            <a:xfrm>
              <a:off x="3755971" y="4448940"/>
              <a:ext cx="849422" cy="617529"/>
            </a:xfrm>
            <a:prstGeom prst="roundRect">
              <a:avLst/>
            </a:prstGeom>
            <a:solidFill>
              <a:srgbClr val="FF3300">
                <a:alpha val="2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c</a:t>
              </a: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athode and filament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87" name="Oval 86"/>
          <p:cNvSpPr/>
          <p:nvPr/>
        </p:nvSpPr>
        <p:spPr>
          <a:xfrm>
            <a:off x="4663744" y="3666678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89" name="Oval 88"/>
          <p:cNvSpPr/>
          <p:nvPr/>
        </p:nvSpPr>
        <p:spPr>
          <a:xfrm>
            <a:off x="4785539" y="3831323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90" name="Oval 89"/>
          <p:cNvSpPr/>
          <p:nvPr/>
        </p:nvSpPr>
        <p:spPr>
          <a:xfrm>
            <a:off x="4874062" y="3670536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91" name="Oval 90"/>
          <p:cNvSpPr/>
          <p:nvPr/>
        </p:nvSpPr>
        <p:spPr>
          <a:xfrm>
            <a:off x="4936172" y="3817241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92" name="Oval 91"/>
          <p:cNvSpPr/>
          <p:nvPr/>
        </p:nvSpPr>
        <p:spPr>
          <a:xfrm>
            <a:off x="4622681" y="3817241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4644223" y="2901759"/>
            <a:ext cx="375387" cy="807329"/>
            <a:chOff x="3920111" y="2912734"/>
            <a:chExt cx="375387" cy="807329"/>
          </a:xfrm>
        </p:grpSpPr>
        <p:cxnSp>
          <p:nvCxnSpPr>
            <p:cNvPr id="67" name="Straight Connector 66"/>
            <p:cNvCxnSpPr/>
            <p:nvPr/>
          </p:nvCxnSpPr>
          <p:spPr>
            <a:xfrm flipH="1" flipV="1">
              <a:off x="3995709" y="2946365"/>
              <a:ext cx="10800" cy="216000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4110355" y="3174146"/>
              <a:ext cx="0" cy="216000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4290098" y="3504063"/>
              <a:ext cx="5400" cy="216000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4248048" y="2912734"/>
              <a:ext cx="0" cy="216000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 flipV="1">
              <a:off x="3920111" y="3344884"/>
              <a:ext cx="24078" cy="216000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/>
          <p:cNvGrpSpPr/>
          <p:nvPr/>
        </p:nvGrpSpPr>
        <p:grpSpPr>
          <a:xfrm>
            <a:off x="4521351" y="1881402"/>
            <a:ext cx="710126" cy="834545"/>
            <a:chOff x="3797239" y="1892377"/>
            <a:chExt cx="710126" cy="834545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4139952" y="2240868"/>
              <a:ext cx="156" cy="4860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3924012" y="2726922"/>
              <a:ext cx="432048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ounded Rectangle 104"/>
            <p:cNvSpPr/>
            <p:nvPr/>
          </p:nvSpPr>
          <p:spPr bwMode="auto">
            <a:xfrm>
              <a:off x="3797239" y="1892377"/>
              <a:ext cx="710126" cy="258097"/>
            </a:xfrm>
            <a:prstGeom prst="roundRect">
              <a:avLst/>
            </a:prstGeom>
            <a:solidFill>
              <a:schemeClr val="accent1">
                <a:alpha val="24801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anode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2753154" y="3305140"/>
                <a:ext cx="61920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en-GB" sz="4000" b="1" dirty="0"/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154" y="3305140"/>
                <a:ext cx="619208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/>
          <p:cNvCxnSpPr/>
          <p:nvPr/>
        </p:nvCxnSpPr>
        <p:spPr>
          <a:xfrm>
            <a:off x="1547856" y="2240868"/>
            <a:ext cx="278" cy="13437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548134" y="3663186"/>
            <a:ext cx="36" cy="144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1457784" y="3663186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1367784" y="3591025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47784" y="2240868"/>
            <a:ext cx="331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547856" y="5103186"/>
            <a:ext cx="28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1300458" y="3306686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1333056" y="3611153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829969" y="3447459"/>
                <a:ext cx="4616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969" y="3447459"/>
                <a:ext cx="461600" cy="369332"/>
              </a:xfrm>
              <a:prstGeom prst="rect">
                <a:avLst/>
              </a:prstGeom>
              <a:blipFill>
                <a:blip r:embed="rId4"/>
                <a:stretch>
                  <a:fillRect l="-13158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/>
              <p:cNvSpPr txBox="1"/>
              <p:nvPr/>
            </p:nvSpPr>
            <p:spPr>
              <a:xfrm>
                <a:off x="1185349" y="5502870"/>
                <a:ext cx="40645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* In tube amplifier designs,</a:t>
                </a:r>
                <a:br>
                  <a:rPr lang="en-US" dirty="0"/>
                </a:br>
                <a:r>
                  <a:rPr lang="en-US" dirty="0"/>
                  <a:t>  voltages are indicated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GB" dirty="0"/>
                  <a:t> instead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8" name="TextBox 1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5349" y="5502870"/>
                <a:ext cx="4064511" cy="646331"/>
              </a:xfrm>
              <a:prstGeom prst="rect">
                <a:avLst/>
              </a:prstGeom>
              <a:blipFill>
                <a:blip r:embed="rId5"/>
                <a:stretch>
                  <a:fillRect l="-1199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0" name="Straight Connector 119"/>
          <p:cNvCxnSpPr/>
          <p:nvPr/>
        </p:nvCxnSpPr>
        <p:spPr>
          <a:xfrm flipH="1">
            <a:off x="1367784" y="3667531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>
            <a:off x="1457784" y="3591025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1331337" y="3286829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p:sp>
        <p:nvSpPr>
          <p:cNvPr id="124" name="TextBox 123"/>
          <p:cNvSpPr txBox="1"/>
          <p:nvPr/>
        </p:nvSpPr>
        <p:spPr>
          <a:xfrm>
            <a:off x="1305182" y="3632125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25" name="Curved Left Arrow 124"/>
          <p:cNvSpPr/>
          <p:nvPr/>
        </p:nvSpPr>
        <p:spPr bwMode="auto">
          <a:xfrm>
            <a:off x="1637784" y="3390146"/>
            <a:ext cx="387286" cy="510070"/>
          </a:xfrm>
          <a:prstGeom prst="curvedLef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6" name="Cross 125"/>
          <p:cNvSpPr/>
          <p:nvPr/>
        </p:nvSpPr>
        <p:spPr bwMode="auto">
          <a:xfrm rot="2786392">
            <a:off x="2659906" y="3303918"/>
            <a:ext cx="720000" cy="720000"/>
          </a:xfrm>
          <a:prstGeom prst="plus">
            <a:avLst>
              <a:gd name="adj" fmla="val 43739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4785539" y="3833994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128" name="Oval 127"/>
          <p:cNvSpPr/>
          <p:nvPr/>
        </p:nvSpPr>
        <p:spPr>
          <a:xfrm>
            <a:off x="4936172" y="3819912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129" name="Oval 128"/>
          <p:cNvSpPr/>
          <p:nvPr/>
        </p:nvSpPr>
        <p:spPr>
          <a:xfrm>
            <a:off x="4622681" y="3819912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4A610E-0D11-B30F-E338-CE12915953AB}"/>
              </a:ext>
            </a:extLst>
          </p:cNvPr>
          <p:cNvSpPr txBox="1"/>
          <p:nvPr/>
        </p:nvSpPr>
        <p:spPr>
          <a:xfrm>
            <a:off x="9732595" y="5656490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courtesy:</a:t>
            </a:r>
            <a:br>
              <a:rPr lang="en-US" dirty="0"/>
            </a:br>
            <a:r>
              <a:rPr lang="en-US" i="1" dirty="0"/>
              <a:t>E. Montesinos</a:t>
            </a:r>
          </a:p>
        </p:txBody>
      </p:sp>
    </p:spTree>
    <p:extLst>
      <p:ext uri="{BB962C8B-B14F-4D97-AF65-F5344CB8AC3E}">
        <p14:creationId xmlns:p14="http://schemas.microsoft.com/office/powerpoint/2010/main" val="34750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64" presetClass="path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L -0.0013 -0.128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6435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85185E-6 L -0.00221 -0.11991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5995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222E-6 L 0.00222 -0.1337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669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48148E-6 L 0.00091 -0.0703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3519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48148E-6 L -0.00495 -0.09213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-4606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3" grpId="1" animBg="1"/>
      <p:bldP spid="87" grpId="0" animBg="1"/>
      <p:bldP spid="87" grpId="1" animBg="1"/>
      <p:bldP spid="87" grpId="2" animBg="1"/>
      <p:bldP spid="89" grpId="0" animBg="1"/>
      <p:bldP spid="89" grpId="1" animBg="1"/>
      <p:bldP spid="89" grpId="2" animBg="1"/>
      <p:bldP spid="90" grpId="0" animBg="1"/>
      <p:bldP spid="90" grpId="1" animBg="1"/>
      <p:bldP spid="90" grpId="2" animBg="1"/>
      <p:bldP spid="91" grpId="0" animBg="1"/>
      <p:bldP spid="91" grpId="1" animBg="1"/>
      <p:bldP spid="91" grpId="2" animBg="1"/>
      <p:bldP spid="92" grpId="0" animBg="1"/>
      <p:bldP spid="92" grpId="1" animBg="1"/>
      <p:bldP spid="92" grpId="2" animBg="1"/>
      <p:bldP spid="109" grpId="0"/>
      <p:bldP spid="107" grpId="0"/>
      <p:bldP spid="107" grpId="1"/>
      <p:bldP spid="108" grpId="0"/>
      <p:bldP spid="108" grpId="1"/>
      <p:bldP spid="110" grpId="0"/>
      <p:bldP spid="123" grpId="0"/>
      <p:bldP spid="124" grpId="0"/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a Grid Tube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536007" y="1431940"/>
                <a:ext cx="4843193" cy="476222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From a diode to a tetrode</a:t>
                </a:r>
              </a:p>
              <a:p>
                <a:r>
                  <a:rPr lang="en-US" dirty="0"/>
                  <a:t>Let’s add a </a:t>
                </a:r>
                <a:r>
                  <a:rPr lang="en-US" dirty="0">
                    <a:solidFill>
                      <a:srgbClr val="FF0000"/>
                    </a:solidFill>
                  </a:rPr>
                  <a:t>control grid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/>
                  <a:t>to get to a </a:t>
                </a:r>
                <a:r>
                  <a:rPr lang="en-US" dirty="0">
                    <a:solidFill>
                      <a:srgbClr val="FF0000"/>
                    </a:solidFill>
                  </a:rPr>
                  <a:t>triode</a:t>
                </a:r>
              </a:p>
              <a:p>
                <a:pPr lvl="1"/>
                <a:r>
                  <a:rPr lang="en-US" dirty="0"/>
                  <a:t>Variation of the </a:t>
                </a:r>
                <a:r>
                  <a:rPr lang="en-US" dirty="0">
                    <a:solidFill>
                      <a:srgbClr val="FF0000"/>
                    </a:solidFill>
                  </a:rPr>
                  <a:t>grid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proportionally </a:t>
                </a:r>
                <a:r>
                  <a:rPr lang="en-US" dirty="0">
                    <a:solidFill>
                      <a:srgbClr val="FF0000"/>
                    </a:solidFill>
                  </a:rPr>
                  <a:t>modulates</a:t>
                </a:r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the </a:t>
                </a:r>
                <a:r>
                  <a:rPr lang="en-US" dirty="0">
                    <a:solidFill>
                      <a:srgbClr val="FF0000"/>
                    </a:solidFill>
                  </a:rPr>
                  <a:t>anode current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𝒈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n-US" dirty="0"/>
              </a:p>
              <a:p>
                <a:pPr lvl="2"/>
                <a:r>
                  <a:rPr lang="en-US" dirty="0" err="1"/>
                  <a:t>Transconductance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lvl="2"/>
                <a:endParaRPr lang="en-US" dirty="0"/>
              </a:p>
              <a:p>
                <a:pPr lvl="1"/>
                <a:r>
                  <a:rPr lang="en-US" dirty="0"/>
                  <a:t>Limitations of the triode</a:t>
                </a:r>
              </a:p>
              <a:p>
                <a:pPr lvl="2"/>
                <a:r>
                  <a:rPr lang="en-US" dirty="0"/>
                  <a:t>Parasitic capacitance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between</a:t>
                </a:r>
                <a:br>
                  <a:rPr lang="en-US" dirty="0"/>
                </a:br>
                <a:r>
                  <a:rPr lang="en-US" dirty="0"/>
                  <a:t>anode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control grid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GB" dirty="0"/>
              </a:p>
              <a:p>
                <a:pPr lvl="2"/>
                <a:r>
                  <a:rPr lang="en-US" dirty="0"/>
                  <a:t>Tendency to oscillations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36007" y="1431940"/>
                <a:ext cx="4843193" cy="4762221"/>
              </a:xfrm>
              <a:blipFill>
                <a:blip r:embed="rId2"/>
                <a:stretch>
                  <a:fillRect l="-1761" t="-6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ounded Rectangle 22"/>
          <p:cNvSpPr/>
          <p:nvPr/>
        </p:nvSpPr>
        <p:spPr>
          <a:xfrm>
            <a:off x="4475477" y="2553174"/>
            <a:ext cx="756000" cy="1674186"/>
          </a:xfrm>
          <a:prstGeom prst="roundRect">
            <a:avLst>
              <a:gd name="adj" fmla="val 32848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11" name="Group 110"/>
          <p:cNvGrpSpPr/>
          <p:nvPr/>
        </p:nvGrpSpPr>
        <p:grpSpPr>
          <a:xfrm>
            <a:off x="4432100" y="4012091"/>
            <a:ext cx="897405" cy="1080120"/>
            <a:chOff x="3707988" y="4023066"/>
            <a:chExt cx="897405" cy="1080120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4032024" y="4023066"/>
              <a:ext cx="216024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707988" y="4131078"/>
              <a:ext cx="0" cy="972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707988" y="4023066"/>
              <a:ext cx="324036" cy="108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/>
            <p:cNvSpPr/>
            <p:nvPr/>
          </p:nvSpPr>
          <p:spPr>
            <a:xfrm>
              <a:off x="4032048" y="4077072"/>
              <a:ext cx="216000" cy="216000"/>
            </a:xfrm>
            <a:prstGeom prst="arc">
              <a:avLst>
                <a:gd name="adj1" fmla="val 10751584"/>
                <a:gd name="adj2" fmla="val 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8" name="Straight Connector 27"/>
            <p:cNvCxnSpPr>
              <a:endCxn id="27" idx="0"/>
            </p:cNvCxnSpPr>
            <p:nvPr/>
          </p:nvCxnSpPr>
          <p:spPr>
            <a:xfrm flipV="1">
              <a:off x="4032024" y="4186594"/>
              <a:ext cx="35" cy="2145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27" idx="2"/>
            </p:cNvCxnSpPr>
            <p:nvPr/>
          </p:nvCxnSpPr>
          <p:spPr>
            <a:xfrm flipV="1">
              <a:off x="4248048" y="4185072"/>
              <a:ext cx="0" cy="216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707988" y="4293096"/>
              <a:ext cx="3233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 bwMode="auto">
            <a:xfrm>
              <a:off x="3755971" y="4448940"/>
              <a:ext cx="849422" cy="617529"/>
            </a:xfrm>
            <a:prstGeom prst="roundRect">
              <a:avLst/>
            </a:prstGeom>
            <a:solidFill>
              <a:srgbClr val="FF3300">
                <a:alpha val="2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c</a:t>
              </a: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athode and filament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87" name="Oval 86"/>
          <p:cNvSpPr/>
          <p:nvPr/>
        </p:nvSpPr>
        <p:spPr>
          <a:xfrm>
            <a:off x="4663744" y="3666678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89" name="Oval 88"/>
          <p:cNvSpPr/>
          <p:nvPr/>
        </p:nvSpPr>
        <p:spPr>
          <a:xfrm>
            <a:off x="4785539" y="3831323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90" name="Oval 89"/>
          <p:cNvSpPr/>
          <p:nvPr/>
        </p:nvSpPr>
        <p:spPr>
          <a:xfrm>
            <a:off x="4874062" y="3670536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91" name="Oval 90"/>
          <p:cNvSpPr/>
          <p:nvPr/>
        </p:nvSpPr>
        <p:spPr>
          <a:xfrm>
            <a:off x="4936172" y="3817241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92" name="Oval 91"/>
          <p:cNvSpPr/>
          <p:nvPr/>
        </p:nvSpPr>
        <p:spPr>
          <a:xfrm>
            <a:off x="4622681" y="3817241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4864064" y="2229893"/>
            <a:ext cx="156" cy="4860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4648124" y="2715947"/>
            <a:ext cx="432048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 bwMode="auto">
          <a:xfrm>
            <a:off x="4521351" y="1881402"/>
            <a:ext cx="710126" cy="258097"/>
          </a:xfrm>
          <a:prstGeom prst="roundRect">
            <a:avLst/>
          </a:prstGeom>
          <a:solidFill>
            <a:schemeClr val="accent1">
              <a:alpha val="25223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anode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1547856" y="2240868"/>
            <a:ext cx="278" cy="13437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548134" y="3663186"/>
            <a:ext cx="36" cy="144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1457784" y="3663186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1367784" y="3591025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47784" y="2240868"/>
            <a:ext cx="331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547856" y="5103186"/>
            <a:ext cx="28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1300458" y="3306686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1333056" y="3611153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829969" y="3447459"/>
                <a:ext cx="4616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969" y="3447459"/>
                <a:ext cx="461600" cy="369332"/>
              </a:xfrm>
              <a:prstGeom prst="rect">
                <a:avLst/>
              </a:prstGeom>
              <a:blipFill>
                <a:blip r:embed="rId3"/>
                <a:stretch>
                  <a:fillRect l="-13158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/>
          <p:cNvGrpSpPr/>
          <p:nvPr/>
        </p:nvGrpSpPr>
        <p:grpSpPr>
          <a:xfrm>
            <a:off x="2795253" y="3441909"/>
            <a:ext cx="981673" cy="1650302"/>
            <a:chOff x="2795253" y="3441909"/>
            <a:chExt cx="981673" cy="1650302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3597289" y="3441909"/>
              <a:ext cx="838" cy="7631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3596926" y="4282097"/>
              <a:ext cx="363" cy="8101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3506926" y="4197100"/>
              <a:ext cx="1800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3416926" y="4274134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3361255" y="4271921"/>
              <a:ext cx="13465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+</a:t>
              </a:r>
              <a:endParaRPr lang="en-GB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391178" y="3930011"/>
              <a:ext cx="769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-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2795253" y="4025221"/>
                  <a:ext cx="609077" cy="4042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𝒈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5253" y="4025221"/>
                  <a:ext cx="609077" cy="404278"/>
                </a:xfrm>
                <a:prstGeom prst="rect">
                  <a:avLst/>
                </a:prstGeom>
                <a:blipFill>
                  <a:blip r:embed="rId4"/>
                  <a:stretch>
                    <a:fillRect l="-11111" r="-8081" b="-2388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3599675" y="3447459"/>
            <a:ext cx="1465383" cy="449136"/>
            <a:chOff x="3599675" y="3447459"/>
            <a:chExt cx="1465383" cy="449136"/>
          </a:xfrm>
        </p:grpSpPr>
        <p:cxnSp>
          <p:nvCxnSpPr>
            <p:cNvPr id="55" name="Straight Connector 54"/>
            <p:cNvCxnSpPr/>
            <p:nvPr/>
          </p:nvCxnSpPr>
          <p:spPr>
            <a:xfrm flipH="1">
              <a:off x="4633010" y="3447459"/>
              <a:ext cx="432048" cy="0"/>
            </a:xfrm>
            <a:prstGeom prst="line">
              <a:avLst/>
            </a:prstGeom>
            <a:ln w="508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599675" y="3447459"/>
              <a:ext cx="101278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ounded Rectangle 63"/>
            <p:cNvSpPr/>
            <p:nvPr/>
          </p:nvSpPr>
          <p:spPr bwMode="auto">
            <a:xfrm>
              <a:off x="3664445" y="3503076"/>
              <a:ext cx="740952" cy="393519"/>
            </a:xfrm>
            <a:prstGeom prst="roundRect">
              <a:avLst/>
            </a:prstGeom>
            <a:solidFill>
              <a:srgbClr val="008000">
                <a:alpha val="24916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control</a:t>
              </a:r>
              <a:br>
                <a:rPr lang="en-US" sz="1200" b="1" dirty="0">
                  <a:latin typeface="+mn-lt"/>
                </a:rPr>
              </a:br>
              <a:r>
                <a:rPr lang="en-US" sz="1200" b="1" dirty="0">
                  <a:latin typeface="+mn-lt"/>
                </a:rPr>
                <a:t>grid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68297" y="2968140"/>
            <a:ext cx="364667" cy="852860"/>
            <a:chOff x="4668297" y="2968140"/>
            <a:chExt cx="364667" cy="852860"/>
          </a:xfrm>
        </p:grpSpPr>
        <p:cxnSp>
          <p:nvCxnSpPr>
            <p:cNvPr id="67" name="Straight Connector 66"/>
            <p:cNvCxnSpPr/>
            <p:nvPr/>
          </p:nvCxnSpPr>
          <p:spPr>
            <a:xfrm flipH="1" flipV="1">
              <a:off x="4734975" y="3043764"/>
              <a:ext cx="769" cy="214686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 flipV="1">
              <a:off x="4847144" y="3675771"/>
              <a:ext cx="8565" cy="145229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4943850" y="2968140"/>
              <a:ext cx="0" cy="216000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 flipV="1">
              <a:off x="4668297" y="3618272"/>
              <a:ext cx="20601" cy="196215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5022164" y="3401401"/>
              <a:ext cx="10800" cy="216000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3596926" y="2720588"/>
            <a:ext cx="1449405" cy="723062"/>
            <a:chOff x="3596926" y="2720588"/>
            <a:chExt cx="1449405" cy="723062"/>
          </a:xfrm>
        </p:grpSpPr>
        <p:cxnSp>
          <p:nvCxnSpPr>
            <p:cNvPr id="77" name="Straight Connector 76"/>
            <p:cNvCxnSpPr/>
            <p:nvPr/>
          </p:nvCxnSpPr>
          <p:spPr>
            <a:xfrm flipH="1">
              <a:off x="4108560" y="3052165"/>
              <a:ext cx="288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4108560" y="3121760"/>
              <a:ext cx="288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 bwMode="auto">
            <a:xfrm>
              <a:off x="4252560" y="2720588"/>
              <a:ext cx="780404" cy="618834"/>
            </a:xfrm>
            <a:prstGeom prst="arc">
              <a:avLst>
                <a:gd name="adj1" fmla="val 10817581"/>
                <a:gd name="adj2" fmla="val 16284201"/>
              </a:avLst>
            </a:prstGeom>
            <a:noFill/>
            <a:ln w="1587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0" name="Arc 79"/>
            <p:cNvSpPr/>
            <p:nvPr/>
          </p:nvSpPr>
          <p:spPr bwMode="auto">
            <a:xfrm>
              <a:off x="4252560" y="2823947"/>
              <a:ext cx="793771" cy="619703"/>
            </a:xfrm>
            <a:prstGeom prst="arc">
              <a:avLst>
                <a:gd name="adj1" fmla="val 5671754"/>
                <a:gd name="adj2" fmla="val 10785458"/>
              </a:avLst>
            </a:prstGeom>
            <a:noFill/>
            <a:ln w="1587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596926" y="2976612"/>
                  <a:ext cx="536942" cy="3032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𝒂𝒈</m:t>
                            </m:r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GB" b="1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6926" y="2976612"/>
                  <a:ext cx="536942" cy="303288"/>
                </a:xfrm>
                <a:prstGeom prst="rect">
                  <a:avLst/>
                </a:prstGeom>
                <a:blipFill>
                  <a:blip r:embed="rId5"/>
                  <a:stretch>
                    <a:fillRect l="-7955" r="-7955" b="-26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C524010-75EF-3742-C18E-C9E67FC48180}"/>
              </a:ext>
            </a:extLst>
          </p:cNvPr>
          <p:cNvSpPr txBox="1"/>
          <p:nvPr/>
        </p:nvSpPr>
        <p:spPr>
          <a:xfrm>
            <a:off x="9732595" y="5656490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courtesy:</a:t>
            </a:r>
            <a:br>
              <a:rPr lang="en-US" dirty="0"/>
            </a:br>
            <a:r>
              <a:rPr lang="en-US" i="1" dirty="0"/>
              <a:t>E. Montesinos</a:t>
            </a:r>
          </a:p>
        </p:txBody>
      </p:sp>
    </p:spTree>
    <p:extLst>
      <p:ext uri="{BB962C8B-B14F-4D97-AF65-F5344CB8AC3E}">
        <p14:creationId xmlns:p14="http://schemas.microsoft.com/office/powerpoint/2010/main" val="429226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11111E-6 L 0.00026 -0.1122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562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0013 -0.0435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217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1.85185E-6 L 1.04167E-6 -0.1224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13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7 L 0.00247 -0.0810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405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7037E-7 L -0.00248 -0.0502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25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9" grpId="0" animBg="1"/>
      <p:bldP spid="90" grpId="0" animBg="1"/>
      <p:bldP spid="91" grpId="0" animBg="1"/>
      <p:bldP spid="9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a Grid Tube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536007" y="1431940"/>
                <a:ext cx="4843193" cy="476222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From a diode to a tetrode</a:t>
                </a:r>
              </a:p>
              <a:p>
                <a:r>
                  <a:rPr lang="en-US" dirty="0"/>
                  <a:t>Add another grid, the </a:t>
                </a:r>
                <a:r>
                  <a:rPr lang="en-US" dirty="0">
                    <a:solidFill>
                      <a:srgbClr val="FF0000"/>
                    </a:solidFill>
                  </a:rPr>
                  <a:t>screen grid</a:t>
                </a:r>
                <a:r>
                  <a:rPr lang="en-US" dirty="0"/>
                  <a:t>,</a:t>
                </a:r>
                <a:br>
                  <a:rPr lang="en-US" dirty="0"/>
                </a:br>
                <a:r>
                  <a:rPr lang="en-US" dirty="0"/>
                  <a:t>and we finally have the </a:t>
                </a:r>
                <a:r>
                  <a:rPr lang="en-US" dirty="0">
                    <a:solidFill>
                      <a:srgbClr val="FF0000"/>
                    </a:solidFill>
                  </a:rPr>
                  <a:t>tetrode</a:t>
                </a:r>
              </a:p>
              <a:p>
                <a:pPr lvl="1"/>
                <a:r>
                  <a:rPr lang="en-US" dirty="0"/>
                  <a:t>The screen grid is put on a fixed, positive potential (lower anode)</a:t>
                </a:r>
              </a:p>
              <a:p>
                <a:pPr lvl="2"/>
                <a:r>
                  <a:rPr lang="en-US" dirty="0"/>
                  <a:t>Decouples anode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control grid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Enables higher gain</a:t>
                </a:r>
              </a:p>
              <a:p>
                <a:pPr lvl="2"/>
                <a:endParaRPr lang="en-US" dirty="0"/>
              </a:p>
              <a:p>
                <a:pPr lvl="1"/>
                <a:r>
                  <a:rPr lang="en-US" dirty="0"/>
                  <a:t>Limitations of the tetrode</a:t>
                </a:r>
              </a:p>
              <a:p>
                <a:pPr lvl="2"/>
                <a:r>
                  <a:rPr lang="en-US" dirty="0"/>
                  <a:t>Secondary electron from the anode</a:t>
                </a:r>
                <a:endParaRPr lang="en-GB" dirty="0"/>
              </a:p>
              <a:p>
                <a:pPr lvl="2"/>
                <a:r>
                  <a:rPr lang="en-US" dirty="0"/>
                  <a:t>Requires special treatment of the anode to reduce secondary emission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36007" y="1431940"/>
                <a:ext cx="4843193" cy="4762221"/>
              </a:xfrm>
              <a:blipFill>
                <a:blip r:embed="rId2"/>
                <a:stretch>
                  <a:fillRect l="-1761" t="-6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ounded Rectangle 22"/>
          <p:cNvSpPr/>
          <p:nvPr/>
        </p:nvSpPr>
        <p:spPr>
          <a:xfrm>
            <a:off x="4475477" y="2553174"/>
            <a:ext cx="756000" cy="1674186"/>
          </a:xfrm>
          <a:prstGeom prst="roundRect">
            <a:avLst>
              <a:gd name="adj" fmla="val 32848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11" name="Group 110"/>
          <p:cNvGrpSpPr/>
          <p:nvPr/>
        </p:nvGrpSpPr>
        <p:grpSpPr>
          <a:xfrm>
            <a:off x="4432100" y="4012091"/>
            <a:ext cx="897405" cy="1080120"/>
            <a:chOff x="3707988" y="4023066"/>
            <a:chExt cx="897405" cy="1080120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4032024" y="4023066"/>
              <a:ext cx="216024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707988" y="4131078"/>
              <a:ext cx="0" cy="972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707988" y="4023066"/>
              <a:ext cx="324036" cy="108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/>
            <p:cNvSpPr/>
            <p:nvPr/>
          </p:nvSpPr>
          <p:spPr>
            <a:xfrm>
              <a:off x="4032048" y="4077072"/>
              <a:ext cx="216000" cy="216000"/>
            </a:xfrm>
            <a:prstGeom prst="arc">
              <a:avLst>
                <a:gd name="adj1" fmla="val 10751584"/>
                <a:gd name="adj2" fmla="val 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8" name="Straight Connector 27"/>
            <p:cNvCxnSpPr>
              <a:endCxn id="27" idx="0"/>
            </p:cNvCxnSpPr>
            <p:nvPr/>
          </p:nvCxnSpPr>
          <p:spPr>
            <a:xfrm flipV="1">
              <a:off x="4032024" y="4186594"/>
              <a:ext cx="35" cy="2145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27" idx="2"/>
            </p:cNvCxnSpPr>
            <p:nvPr/>
          </p:nvCxnSpPr>
          <p:spPr>
            <a:xfrm flipV="1">
              <a:off x="4248048" y="4185072"/>
              <a:ext cx="0" cy="216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707988" y="4293096"/>
              <a:ext cx="3233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 bwMode="auto">
            <a:xfrm>
              <a:off x="3755971" y="4448940"/>
              <a:ext cx="849422" cy="617529"/>
            </a:xfrm>
            <a:prstGeom prst="roundRect">
              <a:avLst/>
            </a:prstGeom>
            <a:solidFill>
              <a:srgbClr val="FF3300">
                <a:alpha val="24885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c</a:t>
              </a: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athode and filament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90" name="Oval 89"/>
          <p:cNvSpPr/>
          <p:nvPr/>
        </p:nvSpPr>
        <p:spPr>
          <a:xfrm>
            <a:off x="4714939" y="2746001"/>
            <a:ext cx="144000" cy="144000"/>
          </a:xfrm>
          <a:prstGeom prst="ellipse">
            <a:avLst/>
          </a:prstGeom>
          <a:gradFill>
            <a:gsLst>
              <a:gs pos="0">
                <a:srgbClr val="7030A0"/>
              </a:gs>
              <a:gs pos="80000">
                <a:srgbClr val="EE3CF0"/>
              </a:gs>
              <a:gs pos="100000">
                <a:srgbClr val="EE3CF0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4864064" y="2229893"/>
            <a:ext cx="156" cy="4860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4648124" y="2715947"/>
            <a:ext cx="432048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 bwMode="auto">
          <a:xfrm>
            <a:off x="4521351" y="1881402"/>
            <a:ext cx="710126" cy="258097"/>
          </a:xfrm>
          <a:prstGeom prst="roundRect">
            <a:avLst/>
          </a:prstGeom>
          <a:solidFill>
            <a:schemeClr val="accent1">
              <a:alpha val="25072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anode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1547856" y="2240868"/>
            <a:ext cx="278" cy="13437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548134" y="3663186"/>
            <a:ext cx="36" cy="144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1457784" y="3663186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1367784" y="3591025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47784" y="2240868"/>
            <a:ext cx="331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547856" y="5103186"/>
            <a:ext cx="28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1300458" y="3306686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1333056" y="3611153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829969" y="3447459"/>
                <a:ext cx="4616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969" y="3447459"/>
                <a:ext cx="461600" cy="369332"/>
              </a:xfrm>
              <a:prstGeom prst="rect">
                <a:avLst/>
              </a:prstGeom>
              <a:blipFill>
                <a:blip r:embed="rId3"/>
                <a:stretch>
                  <a:fillRect l="-13158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/>
          <p:cNvGrpSpPr/>
          <p:nvPr/>
        </p:nvGrpSpPr>
        <p:grpSpPr>
          <a:xfrm>
            <a:off x="2795253" y="3441909"/>
            <a:ext cx="981673" cy="1650302"/>
            <a:chOff x="2795253" y="3441909"/>
            <a:chExt cx="981673" cy="1650302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3597289" y="3441909"/>
              <a:ext cx="838" cy="7631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3596926" y="4282097"/>
              <a:ext cx="363" cy="8101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3506926" y="4197100"/>
              <a:ext cx="1800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3416926" y="4274134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3361255" y="4271921"/>
              <a:ext cx="13465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+</a:t>
              </a:r>
              <a:endParaRPr lang="en-GB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391178" y="3930011"/>
              <a:ext cx="769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-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2795253" y="4025221"/>
                  <a:ext cx="609077" cy="4042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𝒈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5253" y="4025221"/>
                  <a:ext cx="609077" cy="404278"/>
                </a:xfrm>
                <a:prstGeom prst="rect">
                  <a:avLst/>
                </a:prstGeom>
                <a:blipFill>
                  <a:blip r:embed="rId4"/>
                  <a:stretch>
                    <a:fillRect l="-11111" r="-8081" b="-2388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3599675" y="3447459"/>
            <a:ext cx="1465383" cy="449136"/>
            <a:chOff x="3599675" y="3447459"/>
            <a:chExt cx="1465383" cy="449136"/>
          </a:xfrm>
        </p:grpSpPr>
        <p:cxnSp>
          <p:nvCxnSpPr>
            <p:cNvPr id="55" name="Straight Connector 54"/>
            <p:cNvCxnSpPr/>
            <p:nvPr/>
          </p:nvCxnSpPr>
          <p:spPr>
            <a:xfrm flipH="1">
              <a:off x="4633010" y="3447459"/>
              <a:ext cx="432048" cy="0"/>
            </a:xfrm>
            <a:prstGeom prst="line">
              <a:avLst/>
            </a:prstGeom>
            <a:ln w="508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599675" y="3447459"/>
              <a:ext cx="101278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ounded Rectangle 63"/>
            <p:cNvSpPr/>
            <p:nvPr/>
          </p:nvSpPr>
          <p:spPr bwMode="auto">
            <a:xfrm>
              <a:off x="3664445" y="3503076"/>
              <a:ext cx="740952" cy="393519"/>
            </a:xfrm>
            <a:prstGeom prst="roundRect">
              <a:avLst/>
            </a:prstGeom>
            <a:solidFill>
              <a:srgbClr val="008000">
                <a:alpha val="24936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control</a:t>
              </a:r>
              <a:br>
                <a:rPr lang="en-US" sz="1200" b="1" dirty="0">
                  <a:latin typeface="+mn-lt"/>
                </a:rPr>
              </a:br>
              <a:r>
                <a:rPr lang="en-US" sz="1200" b="1" dirty="0">
                  <a:latin typeface="+mn-lt"/>
                </a:rPr>
                <a:t>grid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68297" y="2968140"/>
            <a:ext cx="275553" cy="852860"/>
            <a:chOff x="4668297" y="2968140"/>
            <a:chExt cx="275553" cy="852860"/>
          </a:xfrm>
        </p:grpSpPr>
        <p:cxnSp>
          <p:nvCxnSpPr>
            <p:cNvPr id="67" name="Straight Connector 66"/>
            <p:cNvCxnSpPr/>
            <p:nvPr/>
          </p:nvCxnSpPr>
          <p:spPr>
            <a:xfrm flipH="1" flipV="1">
              <a:off x="4734975" y="3043764"/>
              <a:ext cx="769" cy="214686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 flipV="1">
              <a:off x="4847144" y="3675771"/>
              <a:ext cx="8565" cy="145229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4943850" y="2968140"/>
              <a:ext cx="0" cy="216000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 flipV="1">
              <a:off x="4668297" y="3618272"/>
              <a:ext cx="20601" cy="196215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528277" y="2768640"/>
            <a:ext cx="2534032" cy="457971"/>
            <a:chOff x="2531026" y="2989488"/>
            <a:chExt cx="2534032" cy="457971"/>
          </a:xfrm>
        </p:grpSpPr>
        <p:cxnSp>
          <p:nvCxnSpPr>
            <p:cNvPr id="66" name="Straight Connector 65"/>
            <p:cNvCxnSpPr/>
            <p:nvPr/>
          </p:nvCxnSpPr>
          <p:spPr>
            <a:xfrm flipH="1">
              <a:off x="4633010" y="3447459"/>
              <a:ext cx="432048" cy="0"/>
            </a:xfrm>
            <a:prstGeom prst="line">
              <a:avLst/>
            </a:prstGeom>
            <a:ln w="508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2531026" y="3447459"/>
              <a:ext cx="20814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ounded Rectangle 71"/>
            <p:cNvSpPr/>
            <p:nvPr/>
          </p:nvSpPr>
          <p:spPr bwMode="auto">
            <a:xfrm>
              <a:off x="3656176" y="2989488"/>
              <a:ext cx="740952" cy="393519"/>
            </a:xfrm>
            <a:prstGeom prst="roundRect">
              <a:avLst/>
            </a:prstGeom>
            <a:solidFill>
              <a:srgbClr val="00B050">
                <a:alpha val="25028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screen</a:t>
              </a:r>
              <a:br>
                <a:rPr lang="en-US" sz="1200" b="1" dirty="0">
                  <a:latin typeface="+mn-lt"/>
                </a:rPr>
              </a:br>
              <a:r>
                <a:rPr lang="en-US" sz="1200" b="1" dirty="0">
                  <a:latin typeface="+mn-lt"/>
                </a:rPr>
                <a:t>grid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45158" y="3210302"/>
            <a:ext cx="972656" cy="1891677"/>
            <a:chOff x="1745158" y="3210302"/>
            <a:chExt cx="972656" cy="1891677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2528277" y="3210302"/>
              <a:ext cx="838" cy="7631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2447814" y="4046823"/>
              <a:ext cx="1800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2357814" y="3974662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2290488" y="3690323"/>
              <a:ext cx="13465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+</a:t>
              </a:r>
              <a:endParaRPr lang="en-GB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323086" y="3994790"/>
              <a:ext cx="769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lang="en-US" dirty="0"/>
                <a:t>-</a:t>
              </a:r>
              <a:endParaRPr lang="en-GB" dirty="0"/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2533594" y="4066097"/>
              <a:ext cx="0" cy="10358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/>
                <p:cNvSpPr txBox="1"/>
                <p:nvPr/>
              </p:nvSpPr>
              <p:spPr>
                <a:xfrm>
                  <a:off x="1745158" y="3748385"/>
                  <a:ext cx="609077" cy="4042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𝒈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82" name="TextBox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5158" y="3748385"/>
                  <a:ext cx="609077" cy="404278"/>
                </a:xfrm>
                <a:prstGeom prst="rect">
                  <a:avLst/>
                </a:prstGeom>
                <a:blipFill>
                  <a:blip r:embed="rId5"/>
                  <a:stretch>
                    <a:fillRect l="-10000" r="-3000" b="-196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3" name="Oval 82"/>
          <p:cNvSpPr/>
          <p:nvPr/>
        </p:nvSpPr>
        <p:spPr>
          <a:xfrm>
            <a:off x="4874062" y="2835879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85" name="Oval 84"/>
          <p:cNvSpPr/>
          <p:nvPr/>
        </p:nvSpPr>
        <p:spPr>
          <a:xfrm>
            <a:off x="4972160" y="3266720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86" name="Oval 85"/>
          <p:cNvSpPr/>
          <p:nvPr/>
        </p:nvSpPr>
        <p:spPr>
          <a:xfrm>
            <a:off x="4586059" y="3480762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88" name="Oval 87"/>
          <p:cNvSpPr/>
          <p:nvPr/>
        </p:nvSpPr>
        <p:spPr>
          <a:xfrm>
            <a:off x="4769968" y="3538475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93" name="Oval 92"/>
          <p:cNvSpPr/>
          <p:nvPr/>
        </p:nvSpPr>
        <p:spPr>
          <a:xfrm>
            <a:off x="4664978" y="2901426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sp>
        <p:nvSpPr>
          <p:cNvPr id="94" name="Oval 93"/>
          <p:cNvSpPr/>
          <p:nvPr/>
        </p:nvSpPr>
        <p:spPr>
          <a:xfrm>
            <a:off x="4965964" y="2753133"/>
            <a:ext cx="144000" cy="144000"/>
          </a:xfrm>
          <a:prstGeom prst="ellipse">
            <a:avLst/>
          </a:prstGeom>
          <a:gradFill>
            <a:gsLst>
              <a:gs pos="0">
                <a:srgbClr val="7030A0"/>
              </a:gs>
              <a:gs pos="80000">
                <a:srgbClr val="EE3CF0"/>
              </a:gs>
              <a:gs pos="100000">
                <a:srgbClr val="EE3CF0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/>
              <a:t>e</a:t>
            </a:r>
            <a:r>
              <a:rPr lang="en-US" sz="800" baseline="30000" dirty="0"/>
              <a:t>-</a:t>
            </a:r>
            <a:endParaRPr lang="en-GB" sz="800" baseline="30000" dirty="0"/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5022164" y="3401401"/>
            <a:ext cx="10800" cy="216000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4771001" y="2744361"/>
            <a:ext cx="296044" cy="297763"/>
            <a:chOff x="4771795" y="2749525"/>
            <a:chExt cx="296044" cy="297763"/>
          </a:xfrm>
        </p:grpSpPr>
        <p:cxnSp>
          <p:nvCxnSpPr>
            <p:cNvPr id="96" name="Straight Connector 95"/>
            <p:cNvCxnSpPr/>
            <p:nvPr/>
          </p:nvCxnSpPr>
          <p:spPr>
            <a:xfrm>
              <a:off x="5022234" y="2749525"/>
              <a:ext cx="45605" cy="297763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771795" y="2754025"/>
              <a:ext cx="60142" cy="289401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9616FE7-B909-211A-C4D4-FA5C433107A1}"/>
              </a:ext>
            </a:extLst>
          </p:cNvPr>
          <p:cNvSpPr txBox="1"/>
          <p:nvPr/>
        </p:nvSpPr>
        <p:spPr>
          <a:xfrm>
            <a:off x="9732595" y="5656490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courtesy:</a:t>
            </a:r>
            <a:br>
              <a:rPr lang="en-US" dirty="0"/>
            </a:br>
            <a:r>
              <a:rPr lang="en-US" i="1" dirty="0"/>
              <a:t>E. Montesinos</a:t>
            </a:r>
          </a:p>
        </p:txBody>
      </p:sp>
    </p:spTree>
    <p:extLst>
      <p:ext uri="{BB962C8B-B14F-4D97-AF65-F5344CB8AC3E}">
        <p14:creationId xmlns:p14="http://schemas.microsoft.com/office/powerpoint/2010/main" val="278025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3.7037E-7 L 0.00443 0.0437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217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4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4.44444E-6 L 0.00339 0.0444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222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0" grpId="1" animBg="1"/>
      <p:bldP spid="94" grpId="0" animBg="1"/>
      <p:bldP spid="94" grpId="1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a Grid Tube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515" y="1201510"/>
            <a:ext cx="10544685" cy="4992651"/>
          </a:xfrm>
        </p:spPr>
        <p:txBody>
          <a:bodyPr/>
          <a:lstStyle/>
          <a:p>
            <a:r>
              <a:rPr lang="en-US" dirty="0"/>
              <a:t>Example of the CERN SPS 200 MHz RF power amplifier</a:t>
            </a:r>
          </a:p>
          <a:p>
            <a:pPr lvl="1"/>
            <a:r>
              <a:rPr lang="en-US" dirty="0"/>
              <a:t>Based on the</a:t>
            </a:r>
            <a:br>
              <a:rPr lang="en-US" dirty="0"/>
            </a:br>
            <a:r>
              <a:rPr lang="en-US" i="1" dirty="0"/>
              <a:t>RS2004</a:t>
            </a:r>
            <a:r>
              <a:rPr lang="en-US" dirty="0"/>
              <a:t> tetrode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very simplified block schematic</a:t>
            </a:r>
            <a:endParaRPr lang="en-GB" dirty="0"/>
          </a:p>
        </p:txBody>
      </p:sp>
      <p:sp>
        <p:nvSpPr>
          <p:cNvPr id="23" name="Rounded Rectangle 22"/>
          <p:cNvSpPr/>
          <p:nvPr/>
        </p:nvSpPr>
        <p:spPr>
          <a:xfrm>
            <a:off x="4475477" y="2553174"/>
            <a:ext cx="756000" cy="1674186"/>
          </a:xfrm>
          <a:prstGeom prst="roundRect">
            <a:avLst>
              <a:gd name="adj" fmla="val 32848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11" name="Group 110"/>
          <p:cNvGrpSpPr/>
          <p:nvPr/>
        </p:nvGrpSpPr>
        <p:grpSpPr>
          <a:xfrm>
            <a:off x="4432100" y="4012091"/>
            <a:ext cx="897405" cy="1080120"/>
            <a:chOff x="3707988" y="4023066"/>
            <a:chExt cx="897405" cy="1080120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4032024" y="4023066"/>
              <a:ext cx="216024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707988" y="4131078"/>
              <a:ext cx="0" cy="972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707988" y="4023066"/>
              <a:ext cx="324036" cy="108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/>
            <p:cNvSpPr/>
            <p:nvPr/>
          </p:nvSpPr>
          <p:spPr>
            <a:xfrm>
              <a:off x="4032048" y="4077072"/>
              <a:ext cx="216000" cy="216000"/>
            </a:xfrm>
            <a:prstGeom prst="arc">
              <a:avLst>
                <a:gd name="adj1" fmla="val 10751584"/>
                <a:gd name="adj2" fmla="val 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8" name="Straight Connector 27"/>
            <p:cNvCxnSpPr>
              <a:endCxn id="27" idx="0"/>
            </p:cNvCxnSpPr>
            <p:nvPr/>
          </p:nvCxnSpPr>
          <p:spPr>
            <a:xfrm flipV="1">
              <a:off x="4032024" y="4186594"/>
              <a:ext cx="35" cy="2145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27" idx="2"/>
            </p:cNvCxnSpPr>
            <p:nvPr/>
          </p:nvCxnSpPr>
          <p:spPr>
            <a:xfrm flipV="1">
              <a:off x="4248048" y="4185072"/>
              <a:ext cx="0" cy="216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707988" y="4293096"/>
              <a:ext cx="3233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 bwMode="auto">
            <a:xfrm>
              <a:off x="3755971" y="4448940"/>
              <a:ext cx="849422" cy="617529"/>
            </a:xfrm>
            <a:prstGeom prst="roundRect">
              <a:avLst/>
            </a:prstGeom>
            <a:solidFill>
              <a:srgbClr val="FF3300">
                <a:alpha val="2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+mn-lt"/>
                </a:rPr>
                <a:t>c</a:t>
              </a: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athode and filament</a:t>
              </a:r>
              <a:endPara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cxnSp>
        <p:nvCxnSpPr>
          <p:cNvPr id="51" name="Straight Connector 50"/>
          <p:cNvCxnSpPr/>
          <p:nvPr/>
        </p:nvCxnSpPr>
        <p:spPr>
          <a:xfrm flipV="1">
            <a:off x="4864064" y="2229893"/>
            <a:ext cx="156" cy="4860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4648124" y="2715947"/>
            <a:ext cx="432048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 bwMode="auto">
          <a:xfrm>
            <a:off x="4521351" y="1881402"/>
            <a:ext cx="710126" cy="258097"/>
          </a:xfrm>
          <a:prstGeom prst="roundRect">
            <a:avLst/>
          </a:prstGeom>
          <a:solidFill>
            <a:schemeClr val="accent1">
              <a:alpha val="24916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anode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8170248" y="2229893"/>
            <a:ext cx="278" cy="13437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170526" y="3652211"/>
            <a:ext cx="36" cy="144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8080176" y="3652211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7990176" y="3580050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864064" y="2230481"/>
            <a:ext cx="331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547856" y="5103186"/>
            <a:ext cx="662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7922850" y="3295711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7955448" y="3600178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7452361" y="3436484"/>
                <a:ext cx="4616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61" y="3436484"/>
                <a:ext cx="461600" cy="369332"/>
              </a:xfrm>
              <a:prstGeom prst="rect">
                <a:avLst/>
              </a:prstGeom>
              <a:blipFill>
                <a:blip r:embed="rId2"/>
                <a:stretch>
                  <a:fillRect l="-14667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Connector 56"/>
          <p:cNvCxnSpPr/>
          <p:nvPr/>
        </p:nvCxnSpPr>
        <p:spPr>
          <a:xfrm>
            <a:off x="1545810" y="3451124"/>
            <a:ext cx="838" cy="7631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1545447" y="4291312"/>
            <a:ext cx="363" cy="8101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1455447" y="4206315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1365447" y="4283349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657180" y="4277848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1687103" y="3935938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1765543" y="4033687"/>
                <a:ext cx="609077" cy="404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5543" y="4033687"/>
                <a:ext cx="609077" cy="404278"/>
              </a:xfrm>
              <a:prstGeom prst="rect">
                <a:avLst/>
              </a:prstGeom>
              <a:blipFill>
                <a:blip r:embed="rId3"/>
                <a:stretch>
                  <a:fillRect l="-11000" r="-7000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Connector 54"/>
          <p:cNvCxnSpPr/>
          <p:nvPr/>
        </p:nvCxnSpPr>
        <p:spPr>
          <a:xfrm flipH="1">
            <a:off x="4633010" y="3447459"/>
            <a:ext cx="432048" cy="0"/>
          </a:xfrm>
          <a:prstGeom prst="line">
            <a:avLst/>
          </a:prstGeom>
          <a:ln w="508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545447" y="3447459"/>
            <a:ext cx="30670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 bwMode="auto">
          <a:xfrm>
            <a:off x="3674965" y="2996748"/>
            <a:ext cx="740952" cy="393519"/>
          </a:xfrm>
          <a:prstGeom prst="roundRect">
            <a:avLst/>
          </a:prstGeom>
          <a:solidFill>
            <a:srgbClr val="008000">
              <a:alpha val="24781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control</a:t>
            </a:r>
            <a:br>
              <a:rPr lang="en-US" sz="1200" b="1" dirty="0">
                <a:latin typeface="+mn-lt"/>
              </a:rPr>
            </a:br>
            <a:r>
              <a:rPr lang="en-US" sz="1200" b="1" dirty="0">
                <a:latin typeface="+mn-lt"/>
              </a:rPr>
              <a:t>grid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4630261" y="3226611"/>
            <a:ext cx="432048" cy="0"/>
          </a:xfrm>
          <a:prstGeom prst="line">
            <a:avLst/>
          </a:prstGeom>
          <a:ln w="508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5080172" y="3229962"/>
            <a:ext cx="12453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 bwMode="auto">
          <a:xfrm>
            <a:off x="5295161" y="3285065"/>
            <a:ext cx="944291" cy="575290"/>
          </a:xfrm>
          <a:prstGeom prst="roundRect">
            <a:avLst/>
          </a:prstGeom>
          <a:solidFill>
            <a:srgbClr val="00B050">
              <a:alpha val="249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+mn-lt"/>
              </a:rPr>
              <a:t>screen</a:t>
            </a:r>
            <a:br>
              <a:rPr lang="en-US" sz="1200" b="1" dirty="0">
                <a:latin typeface="+mn-lt"/>
              </a:rPr>
            </a:br>
            <a:r>
              <a:rPr lang="en-US" sz="1200" b="1" dirty="0">
                <a:latin typeface="+mn-lt"/>
              </a:rPr>
              <a:t>grid:</a:t>
            </a:r>
            <a:br>
              <a:rPr lang="en-US" sz="1200" b="1" dirty="0">
                <a:latin typeface="+mn-lt"/>
              </a:rPr>
            </a:br>
            <a:r>
              <a:rPr lang="en-US" sz="1200" b="1" dirty="0">
                <a:latin typeface="+mn-lt"/>
              </a:rPr>
              <a:t>grounded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>
            <a:off x="6324684" y="3222485"/>
            <a:ext cx="838" cy="7631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6244221" y="4059006"/>
            <a:ext cx="180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6154221" y="3986845"/>
            <a:ext cx="3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430174" y="3696382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+</a:t>
            </a:r>
            <a:endParaRPr lang="en-GB" dirty="0"/>
          </a:p>
        </p:txBody>
      </p:sp>
      <p:sp>
        <p:nvSpPr>
          <p:cNvPr id="79" name="TextBox 78"/>
          <p:cNvSpPr txBox="1"/>
          <p:nvPr/>
        </p:nvSpPr>
        <p:spPr>
          <a:xfrm>
            <a:off x="6462772" y="4000849"/>
            <a:ext cx="76944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6330001" y="4078280"/>
            <a:ext cx="0" cy="103588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6543521" y="3805816"/>
                <a:ext cx="609077" cy="404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3521" y="3805816"/>
                <a:ext cx="609077" cy="404278"/>
              </a:xfrm>
              <a:prstGeom prst="rect">
                <a:avLst/>
              </a:prstGeom>
              <a:blipFill>
                <a:blip r:embed="rId4"/>
                <a:stretch>
                  <a:fillRect l="-10000" r="-3000" b="-194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Connector 68"/>
          <p:cNvCxnSpPr/>
          <p:nvPr/>
        </p:nvCxnSpPr>
        <p:spPr>
          <a:xfrm>
            <a:off x="2985195" y="4120103"/>
            <a:ext cx="144266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985195" y="4011419"/>
            <a:ext cx="0" cy="1086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985195" y="3464026"/>
            <a:ext cx="0" cy="1086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 bwMode="auto">
          <a:xfrm>
            <a:off x="2753177" y="3549781"/>
            <a:ext cx="468000" cy="468000"/>
          </a:xfrm>
          <a:prstGeom prst="ellipse">
            <a:avLst/>
          </a:prstGeom>
          <a:solidFill>
            <a:srgbClr val="FF0000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RF</a:t>
            </a:r>
            <a:b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</a:b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in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7159622" y="2960482"/>
            <a:ext cx="0" cy="27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7159622" y="2229893"/>
            <a:ext cx="0" cy="27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/>
          <p:nvPr/>
        </p:nvSpPr>
        <p:spPr bwMode="auto">
          <a:xfrm>
            <a:off x="6925622" y="2504116"/>
            <a:ext cx="468000" cy="468000"/>
          </a:xfrm>
          <a:prstGeom prst="ellipse">
            <a:avLst/>
          </a:prstGeom>
          <a:solidFill>
            <a:srgbClr val="FF0000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RF</a:t>
            </a:r>
            <a:b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</a:br>
            <a:r>
              <a:rPr lang="en-US" sz="1200" b="1" dirty="0">
                <a:solidFill>
                  <a:schemeClr val="bg1"/>
                </a:solidFill>
                <a:latin typeface="+mn-lt"/>
              </a:rPr>
              <a:t>out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6324684" y="3229962"/>
            <a:ext cx="8349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6137500" y="3081002"/>
            <a:ext cx="360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H="1">
            <a:off x="6209500" y="3008168"/>
            <a:ext cx="216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>
            <a:off x="6257611" y="2937811"/>
            <a:ext cx="108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6324684" y="3095482"/>
            <a:ext cx="0" cy="13448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0D4CE5D-1E7A-5BD8-9E3A-B0D43B9C847E}"/>
              </a:ext>
            </a:extLst>
          </p:cNvPr>
          <p:cNvSpPr txBox="1"/>
          <p:nvPr/>
        </p:nvSpPr>
        <p:spPr>
          <a:xfrm>
            <a:off x="9732595" y="5656490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courtesy:</a:t>
            </a:r>
            <a:br>
              <a:rPr lang="en-US" dirty="0"/>
            </a:br>
            <a:r>
              <a:rPr lang="en-US" i="1" dirty="0"/>
              <a:t>E. Montesinos</a:t>
            </a:r>
          </a:p>
        </p:txBody>
      </p:sp>
    </p:spTree>
    <p:extLst>
      <p:ext uri="{BB962C8B-B14F-4D97-AF65-F5344CB8AC3E}">
        <p14:creationId xmlns:p14="http://schemas.microsoft.com/office/powerpoint/2010/main" val="887938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F993A-82F1-2FBA-8E19-F82A122EB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Tetrode amplifier driving SPS 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50170-AC09-CEA8-8456-53CD970B1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transmitters, 2x 1MW @ 200 MHz (almost CW)</a:t>
            </a:r>
          </a:p>
          <a:p>
            <a:r>
              <a:rPr lang="en-US" dirty="0"/>
              <a:t>Eight tetrodes per amplifier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In operation since 1976</a:t>
            </a:r>
          </a:p>
        </p:txBody>
      </p:sp>
      <p:pic>
        <p:nvPicPr>
          <p:cNvPr id="4" name="Picture 2" descr="G:\Departments\AB\Groups\RF\Sections\PM\QA Inventory\Photographies\TWC 200MHz\Siemens\P7120037.JPG">
            <a:extLst>
              <a:ext uri="{FF2B5EF4-FFF2-40B4-BE49-F238E27FC236}">
                <a16:creationId xmlns:a16="http://schemas.microsoft.com/office/drawing/2014/main" id="{FC1EC172-D598-2447-B302-0021D4369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1755" y="2371866"/>
            <a:ext cx="24003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Departments\AB\Groups\RF\Sections\PM\QA Inventory\Photographies\TWC 200MHz\Siemens\P7170010.JPG">
            <a:extLst>
              <a:ext uri="{FF2B5EF4-FFF2-40B4-BE49-F238E27FC236}">
                <a16:creationId xmlns:a16="http://schemas.microsoft.com/office/drawing/2014/main" id="{599E89F4-6EFF-025D-148D-5373B14FF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0758" y="2346176"/>
            <a:ext cx="24003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:\Departments\AB\Groups\RF\Sections\PM\QA Inventory\Photographies\TWC 200MHz\Siemens\P1080044.JPG">
            <a:extLst>
              <a:ext uri="{FF2B5EF4-FFF2-40B4-BE49-F238E27FC236}">
                <a16:creationId xmlns:a16="http://schemas.microsoft.com/office/drawing/2014/main" id="{69B2C9F5-01B1-4D8A-1A8E-40A6D2172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3720" y="2350962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AC62A8-C030-F780-35A2-F0919F81D46C}"/>
              </a:ext>
            </a:extLst>
          </p:cNvPr>
          <p:cNvSpPr txBox="1"/>
          <p:nvPr/>
        </p:nvSpPr>
        <p:spPr>
          <a:xfrm>
            <a:off x="1226209" y="2023757"/>
            <a:ext cx="216000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RS2004 tetrode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A14734-F34D-B15B-36D6-130EEF461726}"/>
              </a:ext>
            </a:extLst>
          </p:cNvPr>
          <p:cNvSpPr txBox="1"/>
          <p:nvPr/>
        </p:nvSpPr>
        <p:spPr>
          <a:xfrm>
            <a:off x="4420908" y="1996905"/>
            <a:ext cx="216000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Amplifier trolley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6D216E-F8B2-5D2B-09CB-E8BF731AB9DB}"/>
              </a:ext>
            </a:extLst>
          </p:cNvPr>
          <p:cNvSpPr txBox="1"/>
          <p:nvPr/>
        </p:nvSpPr>
        <p:spPr>
          <a:xfrm>
            <a:off x="7572440" y="1996904"/>
            <a:ext cx="3766386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Complete transmitter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E5F251-113F-61BE-B798-F31E6C8D8CC7}"/>
              </a:ext>
            </a:extLst>
          </p:cNvPr>
          <p:cNvSpPr txBox="1"/>
          <p:nvPr/>
        </p:nvSpPr>
        <p:spPr>
          <a:xfrm>
            <a:off x="9732595" y="5656490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courtesy:</a:t>
            </a:r>
            <a:br>
              <a:rPr lang="en-US" dirty="0"/>
            </a:br>
            <a:r>
              <a:rPr lang="en-US" i="1" dirty="0"/>
              <a:t>E. Montesinos</a:t>
            </a:r>
          </a:p>
        </p:txBody>
      </p:sp>
    </p:spTree>
    <p:extLst>
      <p:ext uri="{BB962C8B-B14F-4D97-AF65-F5344CB8AC3E}">
        <p14:creationId xmlns:p14="http://schemas.microsoft.com/office/powerpoint/2010/main" val="1046242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1C0AE-E2FE-AC44-B776-A9C4A190E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/ Shorted Transmission-lines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3F4C41-3BA7-8A4B-93F5-E4EBE2C237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8870" y="4043480"/>
                <a:ext cx="6759280" cy="2150680"/>
              </a:xfrm>
            </p:spPr>
            <p:txBody>
              <a:bodyPr/>
              <a:lstStyle/>
              <a:p>
                <a:r>
                  <a:rPr lang="en-US" dirty="0"/>
                  <a:t>A lossless TL with open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) or shorted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) termination can approximate a lumped reactive element (capacitor or inductor)</a:t>
                </a:r>
              </a:p>
              <a:p>
                <a:pPr lvl="1"/>
                <a:r>
                  <a:rPr lang="en-US" dirty="0"/>
                  <a:t>A “capacitive” element has the form: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An “inductive” element has the form: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3F4C41-3BA7-8A4B-93F5-E4EBE2C237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870" y="4043480"/>
                <a:ext cx="6759280" cy="2150680"/>
              </a:xfrm>
              <a:blipFill>
                <a:blip r:embed="rId2"/>
                <a:stretch>
                  <a:fillRect l="-1313" t="-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A3D6AAE-EB89-2A48-9D34-08F5123E02E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750742" y="1206598"/>
              <a:ext cx="9178794" cy="12727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5378">
                      <a:extLst>
                        <a:ext uri="{9D8B030D-6E8A-4147-A177-3AD203B41FA5}">
                          <a16:colId xmlns:a16="http://schemas.microsoft.com/office/drawing/2014/main" val="3035209766"/>
                        </a:ext>
                      </a:extLst>
                    </a:gridCol>
                    <a:gridCol w="1413526">
                      <a:extLst>
                        <a:ext uri="{9D8B030D-6E8A-4147-A177-3AD203B41FA5}">
                          <a16:colId xmlns:a16="http://schemas.microsoft.com/office/drawing/2014/main" val="2072346015"/>
                        </a:ext>
                      </a:extLst>
                    </a:gridCol>
                    <a:gridCol w="1766630">
                      <a:extLst>
                        <a:ext uri="{9D8B030D-6E8A-4147-A177-3AD203B41FA5}">
                          <a16:colId xmlns:a16="http://schemas.microsoft.com/office/drawing/2014/main" val="327763082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2843147889"/>
                        </a:ext>
                      </a:extLst>
                    </a:gridCol>
                    <a:gridCol w="1689820">
                      <a:extLst>
                        <a:ext uri="{9D8B030D-6E8A-4147-A177-3AD203B41FA5}">
                          <a16:colId xmlns:a16="http://schemas.microsoft.com/office/drawing/2014/main" val="2398602245"/>
                        </a:ext>
                      </a:extLst>
                    </a:gridCol>
                  </a:tblGrid>
                  <a:tr h="430251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dirty="0"/>
                            <a:t>physical length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br>
                            <a:rPr lang="en-US" sz="1600" dirty="0"/>
                          </a:br>
                          <a:r>
                            <a:rPr lang="en-US" sz="1600" dirty="0"/>
                            <a:t>electrical length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8616486"/>
                      </a:ext>
                    </a:extLst>
                  </a:tr>
                  <a:tr h="264937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11893"/>
                              </a:solidFill>
                            </a:rPr>
                            <a:t>lossless TL open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3926877"/>
                      </a:ext>
                    </a:extLst>
                  </a:tr>
                  <a:tr h="264937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08000"/>
                              </a:solidFill>
                            </a:rPr>
                            <a:t>lossless TL shorted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7689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A3D6AAE-EB89-2A48-9D34-08F5123E02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0135827"/>
                  </p:ext>
                </p:extLst>
              </p:nvPr>
            </p:nvGraphicFramePr>
            <p:xfrm>
              <a:off x="2750742" y="1206598"/>
              <a:ext cx="9178794" cy="12727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5378">
                      <a:extLst>
                        <a:ext uri="{9D8B030D-6E8A-4147-A177-3AD203B41FA5}">
                          <a16:colId xmlns:a16="http://schemas.microsoft.com/office/drawing/2014/main" val="3035209766"/>
                        </a:ext>
                      </a:extLst>
                    </a:gridCol>
                    <a:gridCol w="1413526">
                      <a:extLst>
                        <a:ext uri="{9D8B030D-6E8A-4147-A177-3AD203B41FA5}">
                          <a16:colId xmlns:a16="http://schemas.microsoft.com/office/drawing/2014/main" val="2072346015"/>
                        </a:ext>
                      </a:extLst>
                    </a:gridCol>
                    <a:gridCol w="1766630">
                      <a:extLst>
                        <a:ext uri="{9D8B030D-6E8A-4147-A177-3AD203B41FA5}">
                          <a16:colId xmlns:a16="http://schemas.microsoft.com/office/drawing/2014/main" val="327763082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2843147889"/>
                        </a:ext>
                      </a:extLst>
                    </a:gridCol>
                    <a:gridCol w="1689820">
                      <a:extLst>
                        <a:ext uri="{9D8B030D-6E8A-4147-A177-3AD203B41FA5}">
                          <a16:colId xmlns:a16="http://schemas.microsoft.com/office/drawing/2014/main" val="2398602245"/>
                        </a:ext>
                      </a:extLst>
                    </a:gridCol>
                  </a:tblGrid>
                  <a:tr h="602234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t="-4167" r="-274227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173214" t="-4167" r="-375000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20144" t="-4167" r="-202158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304795" t="-4167" r="-92466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444361" t="-4167" r="-1504" b="-1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61648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11893"/>
                              </a:solidFill>
                            </a:rPr>
                            <a:t>lossless TL open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392687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08000"/>
                              </a:solidFill>
                            </a:rPr>
                            <a:t>lossless TL shorted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76898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D3F03A-EE49-4340-9BFF-2B0585A3EFD1}"/>
                  </a:ext>
                </a:extLst>
              </p:cNvPr>
              <p:cNvSpPr txBox="1"/>
              <p:nvPr/>
            </p:nvSpPr>
            <p:spPr>
              <a:xfrm>
                <a:off x="5387771" y="4943964"/>
                <a:ext cx="1927579" cy="5689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D3F03A-EE49-4340-9BFF-2B0585A3E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771" y="4943964"/>
                <a:ext cx="1927579" cy="568938"/>
              </a:xfrm>
              <a:prstGeom prst="rect">
                <a:avLst/>
              </a:prstGeom>
              <a:blipFill>
                <a:blip r:embed="rId4"/>
                <a:stretch>
                  <a:fillRect l="-1974" t="-4444" r="-1974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883B3-CA60-BE40-BF87-C0CCEEB252CF}"/>
                  </a:ext>
                </a:extLst>
              </p:cNvPr>
              <p:cNvSpPr txBox="1"/>
              <p:nvPr/>
            </p:nvSpPr>
            <p:spPr>
              <a:xfrm>
                <a:off x="5404730" y="5512902"/>
                <a:ext cx="9786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883B3-CA60-BE40-BF87-C0CCEEB252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730" y="5512902"/>
                <a:ext cx="978666" cy="276999"/>
              </a:xfrm>
              <a:prstGeom prst="rect">
                <a:avLst/>
              </a:prstGeom>
              <a:blipFill>
                <a:blip r:embed="rId5"/>
                <a:stretch>
                  <a:fillRect l="-3846" r="-641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2829B586-699A-6B4A-BE31-6ED15C8ABCAA}"/>
              </a:ext>
            </a:extLst>
          </p:cNvPr>
          <p:cNvGrpSpPr/>
          <p:nvPr/>
        </p:nvGrpSpPr>
        <p:grpSpPr>
          <a:xfrm>
            <a:off x="7446220" y="3002623"/>
            <a:ext cx="4572000" cy="2844800"/>
            <a:chOff x="7446220" y="3002623"/>
            <a:chExt cx="4572000" cy="28448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25AAD04-FDDD-804F-90F4-FBCE80900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6220" y="3002623"/>
              <a:ext cx="4572000" cy="284480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73D58DD-AEF4-D74B-89F2-AEA45123091D}"/>
                </a:ext>
              </a:extLst>
            </p:cNvPr>
            <p:cNvSpPr/>
            <p:nvPr/>
          </p:nvSpPr>
          <p:spPr bwMode="auto">
            <a:xfrm>
              <a:off x="7747415" y="3313786"/>
              <a:ext cx="3763690" cy="1201546"/>
            </a:xfrm>
            <a:prstGeom prst="rect">
              <a:avLst/>
            </a:prstGeom>
            <a:solidFill>
              <a:srgbClr val="C00000">
                <a:alpha val="1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C5D24CF-7794-044A-9177-8262E59105A6}"/>
                </a:ext>
              </a:extLst>
            </p:cNvPr>
            <p:cNvSpPr/>
            <p:nvPr/>
          </p:nvSpPr>
          <p:spPr bwMode="auto">
            <a:xfrm>
              <a:off x="7747415" y="4519407"/>
              <a:ext cx="3763690" cy="1201546"/>
            </a:xfrm>
            <a:prstGeom prst="rect">
              <a:avLst/>
            </a:prstGeom>
            <a:solidFill>
              <a:srgbClr val="7030A0">
                <a:alpha val="1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605428E5-F4CC-ED49-8560-D6D67D09FA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30730" y="3500075"/>
              <a:ext cx="883315" cy="28623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400" b="0" kern="0" dirty="0">
                  <a:solidFill>
                    <a:srgbClr val="C00000"/>
                  </a:solidFill>
                </a:rPr>
                <a:t>inductive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2C12A2B3-6E5A-A24E-B980-39C66911F0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5820" y="5234035"/>
              <a:ext cx="1036935" cy="28623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400" b="0" kern="0" dirty="0">
                  <a:solidFill>
                    <a:srgbClr val="7030A0"/>
                  </a:solidFill>
                </a:rPr>
                <a:t>capacitive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399D1F-27DA-B04F-BC21-01A78D6C2612}"/>
                  </a:ext>
                </a:extLst>
              </p:cNvPr>
              <p:cNvSpPr txBox="1"/>
              <p:nvPr/>
            </p:nvSpPr>
            <p:spPr>
              <a:xfrm>
                <a:off x="181630" y="1452006"/>
                <a:ext cx="2485662" cy="4472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11893">
                    <a:alpha val="99000"/>
                  </a:srgbClr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𝒐𝒑𝒆𝒏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1" i="1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func>
                        <m:funcPr>
                          <m:ctrlP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𝐜𝐨𝐭</m:t>
                          </m:r>
                        </m:fName>
                        <m:e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399D1F-27DA-B04F-BC21-01A78D6C2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630" y="1452006"/>
                <a:ext cx="2485662" cy="44728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011893">
                    <a:alpha val="99000"/>
                  </a:srgb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0D1A8F-FA2D-9B4C-AB1E-1B7248B23339}"/>
                  </a:ext>
                </a:extLst>
              </p:cNvPr>
              <p:cNvSpPr txBox="1"/>
              <p:nvPr/>
            </p:nvSpPr>
            <p:spPr>
              <a:xfrm>
                <a:off x="234529" y="2044804"/>
                <a:ext cx="2379864" cy="4345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8000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𝒔𝒉𝒐𝒓𝒕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func>
                        <m:func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b="1" i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𝐭𝐚𝐧</m:t>
                          </m:r>
                        </m:fName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0D1A8F-FA2D-9B4C-AB1E-1B7248B23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29" y="2044804"/>
                <a:ext cx="2379864" cy="434588"/>
              </a:xfrm>
              <a:prstGeom prst="rect">
                <a:avLst/>
              </a:prstGeom>
              <a:blipFill>
                <a:blip r:embed="rId8"/>
                <a:stretch>
                  <a:fillRect b="-2778"/>
                </a:stretch>
              </a:blipFill>
              <a:ln w="12700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426698E-81E8-02D3-7C5B-A4D12AE2E4B7}"/>
                  </a:ext>
                </a:extLst>
              </p:cNvPr>
              <p:cNvSpPr txBox="1"/>
              <p:nvPr/>
            </p:nvSpPr>
            <p:spPr>
              <a:xfrm>
                <a:off x="1948260" y="2826633"/>
                <a:ext cx="3214598" cy="97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Remember: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426698E-81E8-02D3-7C5B-A4D12AE2E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8260" y="2826633"/>
                <a:ext cx="3214598" cy="974306"/>
              </a:xfrm>
              <a:prstGeom prst="rect">
                <a:avLst/>
              </a:prstGeom>
              <a:blipFill>
                <a:blip r:embed="rId9"/>
                <a:stretch>
                  <a:fillRect l="-1575" t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8356A46-8AC2-0A2A-41C4-343D6433E684}"/>
              </a:ext>
            </a:extLst>
          </p:cNvPr>
          <p:cNvSpPr/>
          <p:nvPr/>
        </p:nvSpPr>
        <p:spPr bwMode="auto">
          <a:xfrm>
            <a:off x="8822755" y="6096334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II.2.8.1.1,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856-859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34820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63946-955C-A163-0C4A-D4AA48D40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Tetrode amplifier driving PS 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5C0F08-2443-7B30-4659-B75F374F6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Frequency range 2.8…10 MHz, ~60 kW per cavity, 11 units</a:t>
            </a:r>
          </a:p>
          <a:p>
            <a:pPr lvl="1"/>
            <a:r>
              <a:rPr lang="en-US" dirty="0"/>
              <a:t>Real estate constraints required to have the amplifiers installed below the cavities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Tetrode is an obvious choice</a:t>
            </a:r>
          </a:p>
          <a:p>
            <a:pPr lvl="1"/>
            <a:r>
              <a:rPr lang="en-US" dirty="0"/>
              <a:t>High power in small volume</a:t>
            </a:r>
          </a:p>
          <a:p>
            <a:pPr lvl="1"/>
            <a:r>
              <a:rPr lang="en-US" dirty="0"/>
              <a:t>Operates in a radiation environment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94154-A869-E417-4D6C-CCDC95AFA4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" r="12620"/>
          <a:stretch/>
        </p:blipFill>
        <p:spPr>
          <a:xfrm>
            <a:off x="1717830" y="2180161"/>
            <a:ext cx="3908455" cy="2743200"/>
          </a:xfrm>
          <a:prstGeom prst="rect">
            <a:avLst/>
          </a:prstGeom>
        </p:spPr>
      </p:pic>
      <p:pic>
        <p:nvPicPr>
          <p:cNvPr id="5" name="Picture 1" descr="image001">
            <a:extLst>
              <a:ext uri="{FF2B5EF4-FFF2-40B4-BE49-F238E27FC236}">
                <a16:creationId xmlns:a16="http://schemas.microsoft.com/office/drawing/2014/main" id="{EFE80341-EAD9-88A9-E388-A1EBE0C649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835" y="2180161"/>
            <a:ext cx="3616504" cy="27432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A3A8063-FE80-A40C-1FE0-5CA9CEE1ACFB}"/>
              </a:ext>
            </a:extLst>
          </p:cNvPr>
          <p:cNvCxnSpPr>
            <a:cxnSpLocks/>
          </p:cNvCxnSpPr>
          <p:nvPr/>
        </p:nvCxnSpPr>
        <p:spPr>
          <a:xfrm flipV="1">
            <a:off x="4648736" y="3735666"/>
            <a:ext cx="3152818" cy="223126"/>
          </a:xfrm>
          <a:prstGeom prst="straightConnector1">
            <a:avLst/>
          </a:prstGeom>
          <a:ln w="381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D43B4B-A7F2-A0C2-BF31-57BBD692914F}"/>
              </a:ext>
            </a:extLst>
          </p:cNvPr>
          <p:cNvCxnSpPr/>
          <p:nvPr/>
        </p:nvCxnSpPr>
        <p:spPr>
          <a:xfrm>
            <a:off x="3792216" y="3823299"/>
            <a:ext cx="73819" cy="840581"/>
          </a:xfrm>
          <a:prstGeom prst="line">
            <a:avLst/>
          </a:prstGeom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746694-86B1-7AC0-9B28-1880822B6BF5}"/>
              </a:ext>
            </a:extLst>
          </p:cNvPr>
          <p:cNvCxnSpPr/>
          <p:nvPr/>
        </p:nvCxnSpPr>
        <p:spPr>
          <a:xfrm flipV="1">
            <a:off x="3792216" y="3590095"/>
            <a:ext cx="841533" cy="236842"/>
          </a:xfrm>
          <a:prstGeom prst="line">
            <a:avLst/>
          </a:prstGeom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C6538E-174E-4AA2-BFAF-AD2F7C2AD1AD}"/>
              </a:ext>
            </a:extLst>
          </p:cNvPr>
          <p:cNvCxnSpPr/>
          <p:nvPr/>
        </p:nvCxnSpPr>
        <p:spPr>
          <a:xfrm>
            <a:off x="4622543" y="3590095"/>
            <a:ext cx="52387" cy="737394"/>
          </a:xfrm>
          <a:prstGeom prst="line">
            <a:avLst/>
          </a:prstGeom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1C1322E-AA08-E244-D14D-A3640631A355}"/>
              </a:ext>
            </a:extLst>
          </p:cNvPr>
          <p:cNvCxnSpPr/>
          <p:nvPr/>
        </p:nvCxnSpPr>
        <p:spPr>
          <a:xfrm flipV="1">
            <a:off x="3871156" y="4328125"/>
            <a:ext cx="797719" cy="335755"/>
          </a:xfrm>
          <a:prstGeom prst="line">
            <a:avLst/>
          </a:prstGeom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D40814B-325A-C54B-CCA0-CB1691D11D49}"/>
              </a:ext>
            </a:extLst>
          </p:cNvPr>
          <p:cNvSpPr txBox="1"/>
          <p:nvPr/>
        </p:nvSpPr>
        <p:spPr>
          <a:xfrm>
            <a:off x="6573131" y="1847981"/>
            <a:ext cx="3331090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onstantia" panose="02030602050306030303" pitchFamily="18" charset="0"/>
              </a:rPr>
              <a:t>Amplifier trolley</a:t>
            </a:r>
            <a:endParaRPr lang="en-US" sz="1662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3CB457-240E-CB9C-BAB6-994631BACCC5}"/>
              </a:ext>
            </a:extLst>
          </p:cNvPr>
          <p:cNvSpPr txBox="1"/>
          <p:nvPr/>
        </p:nvSpPr>
        <p:spPr>
          <a:xfrm>
            <a:off x="9732595" y="5656490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courtesy:</a:t>
            </a:r>
            <a:br>
              <a:rPr lang="en-US" dirty="0"/>
            </a:br>
            <a:r>
              <a:rPr lang="en-US" i="1" dirty="0"/>
              <a:t>E. Montesinos</a:t>
            </a:r>
          </a:p>
        </p:txBody>
      </p:sp>
    </p:spTree>
    <p:extLst>
      <p:ext uri="{BB962C8B-B14F-4D97-AF65-F5344CB8AC3E}">
        <p14:creationId xmlns:p14="http://schemas.microsoft.com/office/powerpoint/2010/main" val="58866582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1BD3B-22EB-55D0-C0B8-9CF78D91B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Power Amplifier: Tube or Solid-State?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2BF5C30-2CB0-0475-1524-E876F4F936EF}"/>
              </a:ext>
            </a:extLst>
          </p:cNvPr>
          <p:cNvGraphicFramePr>
            <a:graphicFrameLocks noGrp="1"/>
          </p:cNvGraphicFramePr>
          <p:nvPr/>
        </p:nvGraphicFramePr>
        <p:xfrm>
          <a:off x="892122" y="1124700"/>
          <a:ext cx="10407755" cy="4747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51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2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134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Prefer tube</a:t>
                      </a:r>
                      <a:r>
                        <a:rPr lang="en-US" baseline="0" dirty="0">
                          <a:latin typeface="Constantia" panose="02030602050306030303" pitchFamily="18" charset="0"/>
                        </a:rPr>
                        <a:t> amplifier, when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Prefer solid-state amplifier, when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247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Amplifier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must </a:t>
                      </a:r>
                      <a: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be installed in </a:t>
                      </a:r>
                      <a:b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the accelerator </a:t>
                      </a:r>
                      <a: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tunnel</a:t>
                      </a:r>
                      <a:endParaRPr lang="en-US" b="1" dirty="0">
                        <a:solidFill>
                          <a:srgbClr val="C00000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Expecting substantial </a:t>
                      </a:r>
                      <a: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”spikes” </a:t>
                      </a:r>
                      <a:b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from beam induced voltage</a:t>
                      </a: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Large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output </a:t>
                      </a:r>
                      <a: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power of a single device </a:t>
                      </a:r>
                      <a:b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is required, without combiners</a:t>
                      </a: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Not much real-estate is available</a:t>
                      </a:r>
                      <a:endParaRPr lang="en-US" b="1" baseline="0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High peak power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in pulsed mode</a:t>
                      </a: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Amplifier must be </a:t>
                      </a:r>
                      <a: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compact and/or close </a:t>
                      </a:r>
                      <a:b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r>
                        <a:rPr lang="en-US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to the cavity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Amplifier can be located in a </a:t>
                      </a:r>
                      <a:b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</a:br>
                      <a:r>
                        <a:rPr lang="en-GB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non-radioactive environment</a:t>
                      </a: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Circulator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can be installed to protect the amplifier</a:t>
                      </a: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Delay</a:t>
                      </a:r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due to unavoidable combiner stages is of </a:t>
                      </a:r>
                      <a:r>
                        <a:rPr lang="en-GB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little issue</a:t>
                      </a: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Sufficient space 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can be made available</a:t>
                      </a: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Continuous wave (CW) 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operation</a:t>
                      </a:r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Amplifier can be </a:t>
                      </a:r>
                      <a:r>
                        <a:rPr lang="en-GB" b="1" baseline="0" dirty="0">
                          <a:solidFill>
                            <a:srgbClr val="C00000"/>
                          </a:solidFill>
                          <a:latin typeface="Constantia" panose="02030602050306030303" pitchFamily="18" charset="0"/>
                        </a:rPr>
                        <a:t>far away from the cavity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4BB9486-036F-D706-9B77-E94FCD3DC959}"/>
              </a:ext>
            </a:extLst>
          </p:cNvPr>
          <p:cNvSpPr txBox="1"/>
          <p:nvPr/>
        </p:nvSpPr>
        <p:spPr>
          <a:xfrm>
            <a:off x="894983" y="5872285"/>
            <a:ext cx="824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Please note: This are not hard criteria! Decisions may vary on the specific case.</a:t>
            </a:r>
          </a:p>
        </p:txBody>
      </p:sp>
    </p:spTree>
    <p:extLst>
      <p:ext uri="{BB962C8B-B14F-4D97-AF65-F5344CB8AC3E}">
        <p14:creationId xmlns:p14="http://schemas.microsoft.com/office/powerpoint/2010/main" val="166522147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6241-15F9-0848-8873-F02640D1F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DD87A0D-1E79-234E-94BF-6B1F2C2468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163105"/>
                <a:ext cx="10566400" cy="503105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A short summary on transmission-line equations</a:t>
                </a:r>
              </a:p>
              <a:p>
                <a:r>
                  <a:rPr lang="en-US" dirty="0"/>
                  <a:t>Distributed RF components based on TEM transmission-lines</a:t>
                </a:r>
              </a:p>
              <a:p>
                <a:pPr lvl="1"/>
                <a:r>
                  <a:rPr lang="en-US" dirty="0"/>
                  <a:t>We covered the basic ideas and principles, and derived the relevant equations</a:t>
                </a:r>
              </a:p>
              <a:p>
                <a:pPr lvl="1"/>
                <a:r>
                  <a:rPr lang="en-US" dirty="0"/>
                  <a:t>We could only cover the very fundamental ideas</a:t>
                </a:r>
              </a:p>
              <a:p>
                <a:pPr lvl="2"/>
                <a:r>
                  <a:rPr lang="en-US" dirty="0"/>
                  <a:t>TEM transmission-lines as “semi-lumped” were only briefly mentioned,</a:t>
                </a:r>
                <a:br>
                  <a:rPr lang="en-US" dirty="0"/>
                </a:br>
                <a:r>
                  <a:rPr lang="en-US" dirty="0"/>
                  <a:t>without the details on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and T equivalent circuits, or discontinuities</a:t>
                </a:r>
              </a:p>
              <a:p>
                <a:pPr lvl="2"/>
                <a:r>
                  <a:rPr lang="en-US" dirty="0"/>
                  <a:t>The theory of coupled transmission line resonators could not be covered</a:t>
                </a:r>
              </a:p>
              <a:p>
                <a:r>
                  <a:rPr lang="en-US" dirty="0"/>
                  <a:t>The most popular TL components were mentioned with some examples</a:t>
                </a:r>
              </a:p>
              <a:p>
                <a:pPr lvl="1"/>
                <a:r>
                  <a:rPr lang="en-US" dirty="0"/>
                  <a:t>Power splitter / divider,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𝟗𝟎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𝟏𝟖𝟎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hybrid coupler, directional coupler</a:t>
                </a:r>
              </a:p>
              <a:p>
                <a:r>
                  <a:rPr lang="en-US" dirty="0"/>
                  <a:t>Some brief information on RF filters was presented</a:t>
                </a:r>
              </a:p>
              <a:p>
                <a:pPr lvl="1"/>
                <a:r>
                  <a:rPr lang="en-US" dirty="0"/>
                  <a:t>The theory of RF filters and networks is far too complex to be covered in this lecture</a:t>
                </a:r>
              </a:p>
              <a:p>
                <a:r>
                  <a:rPr lang="en-US" dirty="0"/>
                  <a:t>RF amplifiers have been discussed on the bases of their figures of merit</a:t>
                </a:r>
              </a:p>
              <a:p>
                <a:pPr lvl="1"/>
                <a:r>
                  <a:rPr lang="en-US" dirty="0"/>
                  <a:t>Bandwidth,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dirty="0"/>
                  <a:t> compression point, 3</a:t>
                </a:r>
                <a:r>
                  <a:rPr lang="en-US" baseline="30000" dirty="0"/>
                  <a:t>rd</a:t>
                </a:r>
                <a:r>
                  <a:rPr lang="en-US" dirty="0"/>
                  <a:t> order intercept point, noise figure, efficiency</a:t>
                </a:r>
              </a:p>
              <a:p>
                <a:pPr lvl="2"/>
                <a:r>
                  <a:rPr lang="en-US" dirty="0"/>
                  <a:t>Technology aspects or circuit schematics could not be covered</a:t>
                </a:r>
              </a:p>
              <a:p>
                <a:pPr lvl="1"/>
                <a:r>
                  <a:rPr lang="en-US" dirty="0"/>
                  <a:t>RF power amplifiers have been briefly mentioned without any theory or technical details</a:t>
                </a:r>
              </a:p>
              <a:p>
                <a:pPr lvl="2"/>
                <a:r>
                  <a:rPr lang="en-US" dirty="0"/>
                  <a:t>Tube (tetrode), linear beam tube (klystron) and solid-state (push-pull transistor)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DD87A0D-1E79-234E-94BF-6B1F2C2468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163105"/>
                <a:ext cx="10566400" cy="5031056"/>
              </a:xfrm>
              <a:blipFill>
                <a:blip r:embed="rId2"/>
                <a:stretch>
                  <a:fillRect l="-719" t="-2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4246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E731D89-5DE3-6446-A680-713C42132B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 Transmission-line Resonator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E731D89-5DE3-6446-A680-713C42132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5B37C-B1ED-0C42-86BE-835101EEE9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52557" y="1006928"/>
                <a:ext cx="8834734" cy="5302446"/>
              </a:xfrm>
            </p:spPr>
            <p:txBody>
              <a:bodyPr/>
              <a:lstStyle/>
              <a:p>
                <a:r>
                  <a:rPr lang="en-US" dirty="0"/>
                  <a:t>Shorted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 transmission-line</a:t>
                </a:r>
              </a:p>
              <a:p>
                <a:pPr lvl="1"/>
                <a:r>
                  <a:rPr lang="en-US" dirty="0"/>
                  <a:t>Approximations for a low-loss transmission-line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Input impedance for the shorted transmission-line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>
                  <a:lnSpc>
                    <a:spcPct val="200000"/>
                  </a:lnSpc>
                </a:pPr>
                <a:r>
                  <a:rPr lang="en-US" dirty="0"/>
                  <a:t>with:</a:t>
                </a:r>
              </a:p>
              <a:p>
                <a:pPr lvl="1"/>
                <a:endParaRPr lang="en-US" dirty="0"/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The input impedance follows as: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And has the form: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Which leads to the equivalent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𝑅𝐿𝐶</m:t>
                    </m:r>
                  </m:oMath>
                </a14:m>
                <a:r>
                  <a:rPr lang="en-US" dirty="0"/>
                  <a:t> series resonator circuit component values: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lvl="2"/>
                <a:endParaRPr lang="en-US" dirty="0"/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The resonances appear at: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D5B37C-B1ED-0C42-86BE-835101EEE9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52557" y="1006928"/>
                <a:ext cx="8834734" cy="5302446"/>
              </a:xfrm>
              <a:blipFill>
                <a:blip r:embed="rId3"/>
                <a:stretch>
                  <a:fillRect l="-1004" t="-1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4432500F-8BF3-174B-97E1-719ABCDA220F}"/>
              </a:ext>
            </a:extLst>
          </p:cNvPr>
          <p:cNvGrpSpPr/>
          <p:nvPr/>
        </p:nvGrpSpPr>
        <p:grpSpPr>
          <a:xfrm>
            <a:off x="-9144" y="2834640"/>
            <a:ext cx="3257765" cy="1318118"/>
            <a:chOff x="-6717" y="3057931"/>
            <a:chExt cx="3257765" cy="13181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A118CD5-0D12-6B44-945E-8447C63543A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04865" y="3363669"/>
              <a:ext cx="3087" cy="3923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C211240-6CEC-E64E-B893-C92964A944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27952" y="3363669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C6572D8-6761-7343-8BC7-2763229B33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27952" y="3757874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AE15544-0C49-4048-AD9E-C7355A57FC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6392" y="3363669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4E640E1-E3D6-3E4D-8789-A59F75F866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6392" y="3756019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01B50A07-3C9E-9F4B-84FD-0152E01C905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73782" y="3383280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01B50A07-3C9E-9F4B-84FD-0152E01C90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73782" y="3383280"/>
                  <a:ext cx="565110" cy="333554"/>
                </a:xfrm>
                <a:prstGeom prst="rect">
                  <a:avLst/>
                </a:prstGeom>
                <a:blipFill>
                  <a:blip r:embed="rId4"/>
                  <a:stretch>
                    <a:fillRect r="-444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CB9264C-F171-D240-850B-00C9962781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26792" y="315895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 Box 26">
                  <a:extLst>
                    <a:ext uri="{FF2B5EF4-FFF2-40B4-BE49-F238E27FC236}">
                      <a16:creationId xmlns:a16="http://schemas.microsoft.com/office/drawing/2014/main" id="{746A982C-EE90-D546-8A6E-DB630DAB7C7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6717" y="3402800"/>
                  <a:ext cx="765544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6" name="Text Box 26">
                  <a:extLst>
                    <a:ext uri="{FF2B5EF4-FFF2-40B4-BE49-F238E27FC236}">
                      <a16:creationId xmlns:a16="http://schemas.microsoft.com/office/drawing/2014/main" id="{746A982C-EE90-D546-8A6E-DB630DAB7C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-6717" y="3402800"/>
                  <a:ext cx="765544" cy="333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74D91085-8180-E846-A1C9-A577CF5D2DB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56255" y="3859432"/>
                  <a:ext cx="948473" cy="5166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74D91085-8180-E846-A1C9-A577CF5D2D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56255" y="3859432"/>
                  <a:ext cx="948473" cy="516617"/>
                </a:xfrm>
                <a:prstGeom prst="rect">
                  <a:avLst/>
                </a:prstGeom>
                <a:blipFill>
                  <a:blip r:embed="rId6"/>
                  <a:stretch>
                    <a:fillRect b="-238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FB4E7A6-88EA-6F4C-8665-0D65BC72ED9A}"/>
                </a:ext>
              </a:extLst>
            </p:cNvPr>
            <p:cNvCxnSpPr>
              <a:cxnSpLocks/>
              <a:stCxn id="17" idx="1"/>
            </p:cNvCxnSpPr>
            <p:nvPr/>
          </p:nvCxnSpPr>
          <p:spPr bwMode="auto">
            <a:xfrm flipH="1" flipV="1">
              <a:off x="725830" y="4116881"/>
              <a:ext cx="430425" cy="86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EC461F9-5617-9741-B040-DB35EEC615B6}"/>
                </a:ext>
              </a:extLst>
            </p:cNvPr>
            <p:cNvCxnSpPr>
              <a:cxnSpLocks/>
              <a:stCxn id="17" idx="3"/>
            </p:cNvCxnSpPr>
            <p:nvPr/>
          </p:nvCxnSpPr>
          <p:spPr bwMode="auto">
            <a:xfrm>
              <a:off x="2104728" y="4117741"/>
              <a:ext cx="415759" cy="169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E56054C-DE1C-514E-85BA-437F6101B0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3316" y="3158958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DDC36BCE-6983-6C4D-8F31-D1A2C00DED52}"/>
                </a:ext>
              </a:extLst>
            </p:cNvPr>
            <p:cNvSpPr txBox="1"/>
            <p:nvPr/>
          </p:nvSpPr>
          <p:spPr>
            <a:xfrm>
              <a:off x="2502125" y="3057931"/>
              <a:ext cx="7489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shorted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1AE4999-4299-3840-88CE-EE0069467CF4}"/>
              </a:ext>
            </a:extLst>
          </p:cNvPr>
          <p:cNvGrpSpPr/>
          <p:nvPr/>
        </p:nvGrpSpPr>
        <p:grpSpPr>
          <a:xfrm>
            <a:off x="11069" y="4251960"/>
            <a:ext cx="2865517" cy="1321196"/>
            <a:chOff x="11069" y="4529876"/>
            <a:chExt cx="2865517" cy="1321196"/>
          </a:xfrm>
        </p:grpSpPr>
        <p:grpSp>
          <p:nvGrpSpPr>
            <p:cNvPr id="34" name="Group 209">
              <a:extLst>
                <a:ext uri="{FF2B5EF4-FFF2-40B4-BE49-F238E27FC236}">
                  <a16:creationId xmlns:a16="http://schemas.microsoft.com/office/drawing/2014/main" id="{34256C75-9A37-0F43-9966-3022C578DBD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022891" y="4614096"/>
              <a:ext cx="152400" cy="762000"/>
              <a:chOff x="3935" y="1728"/>
              <a:chExt cx="96" cy="480"/>
            </a:xfrm>
          </p:grpSpPr>
          <p:sp>
            <p:nvSpPr>
              <p:cNvPr id="35" name="Arc 59">
                <a:extLst>
                  <a:ext uri="{FF2B5EF4-FFF2-40B4-BE49-F238E27FC236}">
                    <a16:creationId xmlns:a16="http://schemas.microsoft.com/office/drawing/2014/main" id="{8B134C17-5D75-6F4C-A516-FA3F777550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Arc 60">
                <a:extLst>
                  <a:ext uri="{FF2B5EF4-FFF2-40B4-BE49-F238E27FC236}">
                    <a16:creationId xmlns:a16="http://schemas.microsoft.com/office/drawing/2014/main" id="{FCC92102-CEE9-8F42-9ADC-6438D6C437F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Arc 61">
                <a:extLst>
                  <a:ext uri="{FF2B5EF4-FFF2-40B4-BE49-F238E27FC236}">
                    <a16:creationId xmlns:a16="http://schemas.microsoft.com/office/drawing/2014/main" id="{260BED46-6597-9346-8422-51809ED060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rc 62">
                <a:extLst>
                  <a:ext uri="{FF2B5EF4-FFF2-40B4-BE49-F238E27FC236}">
                    <a16:creationId xmlns:a16="http://schemas.microsoft.com/office/drawing/2014/main" id="{CAE48A42-A6C6-9B43-9D88-372383B5E9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Line 63">
                <a:extLst>
                  <a:ext uri="{FF2B5EF4-FFF2-40B4-BE49-F238E27FC236}">
                    <a16:creationId xmlns:a16="http://schemas.microsoft.com/office/drawing/2014/main" id="{FE5AE607-B00B-0D4E-A963-74C3ABFBFF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64">
                <a:extLst>
                  <a:ext uri="{FF2B5EF4-FFF2-40B4-BE49-F238E27FC236}">
                    <a16:creationId xmlns:a16="http://schemas.microsoft.com/office/drawing/2014/main" id="{5CE862DC-799F-8242-B368-114A288239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Arc 65">
                <a:extLst>
                  <a:ext uri="{FF2B5EF4-FFF2-40B4-BE49-F238E27FC236}">
                    <a16:creationId xmlns:a16="http://schemas.microsoft.com/office/drawing/2014/main" id="{632C72E8-BBEB-8440-B049-A3B59399895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Arc 66">
                <a:extLst>
                  <a:ext uri="{FF2B5EF4-FFF2-40B4-BE49-F238E27FC236}">
                    <a16:creationId xmlns:a16="http://schemas.microsoft.com/office/drawing/2014/main" id="{3F25AC3A-B7E2-A449-8CC2-A3F7748F938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Arc 67">
                <a:extLst>
                  <a:ext uri="{FF2B5EF4-FFF2-40B4-BE49-F238E27FC236}">
                    <a16:creationId xmlns:a16="http://schemas.microsoft.com/office/drawing/2014/main" id="{0D637AF7-A928-AF44-A5DF-B810550BFC6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Arc 68">
                <a:extLst>
                  <a:ext uri="{FF2B5EF4-FFF2-40B4-BE49-F238E27FC236}">
                    <a16:creationId xmlns:a16="http://schemas.microsoft.com/office/drawing/2014/main" id="{B452EEC6-939B-FB45-AF9E-A70569EF6BD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rc 69">
                <a:extLst>
                  <a:ext uri="{FF2B5EF4-FFF2-40B4-BE49-F238E27FC236}">
                    <a16:creationId xmlns:a16="http://schemas.microsoft.com/office/drawing/2014/main" id="{B8A1653E-0F4F-034D-A0DD-1AEFA9BDFD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rc 70">
                <a:extLst>
                  <a:ext uri="{FF2B5EF4-FFF2-40B4-BE49-F238E27FC236}">
                    <a16:creationId xmlns:a16="http://schemas.microsoft.com/office/drawing/2014/main" id="{EC756249-C1EE-6C46-A2C7-B642580C94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rc 71">
                <a:extLst>
                  <a:ext uri="{FF2B5EF4-FFF2-40B4-BE49-F238E27FC236}">
                    <a16:creationId xmlns:a16="http://schemas.microsoft.com/office/drawing/2014/main" id="{9F127581-A5B0-884B-9168-159A4399C58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04AD3D5F-20E2-6642-8053-4819821252E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260347" y="4613302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9" name="Group 210">
              <a:extLst>
                <a:ext uri="{FF2B5EF4-FFF2-40B4-BE49-F238E27FC236}">
                  <a16:creationId xmlns:a16="http://schemas.microsoft.com/office/drawing/2014/main" id="{436C6983-C47D-DA45-A75C-6FE2B5F0FEC9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576135" y="4610127"/>
              <a:ext cx="304800" cy="762000"/>
              <a:chOff x="3216" y="1728"/>
              <a:chExt cx="192" cy="480"/>
            </a:xfrm>
          </p:grpSpPr>
          <p:sp>
            <p:nvSpPr>
              <p:cNvPr id="50" name="Line 8">
                <a:extLst>
                  <a:ext uri="{FF2B5EF4-FFF2-40B4-BE49-F238E27FC236}">
                    <a16:creationId xmlns:a16="http://schemas.microsoft.com/office/drawing/2014/main" id="{F9256F16-734E-2E44-BA03-5083C31A8F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9">
                <a:extLst>
                  <a:ext uri="{FF2B5EF4-FFF2-40B4-BE49-F238E27FC236}">
                    <a16:creationId xmlns:a16="http://schemas.microsoft.com/office/drawing/2014/main" id="{72DABE94-1452-D540-B24F-8C81682ED8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10">
                <a:extLst>
                  <a:ext uri="{FF2B5EF4-FFF2-40B4-BE49-F238E27FC236}">
                    <a16:creationId xmlns:a16="http://schemas.microsoft.com/office/drawing/2014/main" id="{BBDF9EAF-4800-0349-9E96-550DCB3675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11">
                <a:extLst>
                  <a:ext uri="{FF2B5EF4-FFF2-40B4-BE49-F238E27FC236}">
                    <a16:creationId xmlns:a16="http://schemas.microsoft.com/office/drawing/2014/main" id="{3D3A6037-E751-A84D-AAFC-53526F0CDE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E36812B-6BBB-F44A-8F01-E980CFD203B6}"/>
                </a:ext>
              </a:extLst>
            </p:cNvPr>
            <p:cNvCxnSpPr/>
            <p:nvPr/>
          </p:nvCxnSpPr>
          <p:spPr bwMode="auto">
            <a:xfrm>
              <a:off x="720487" y="5348043"/>
              <a:ext cx="199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8DE97F2-88D8-CE49-B8CD-D06069A401C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17547" y="4991127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 Box 26">
                  <a:extLst>
                    <a:ext uri="{FF2B5EF4-FFF2-40B4-BE49-F238E27FC236}">
                      <a16:creationId xmlns:a16="http://schemas.microsoft.com/office/drawing/2014/main" id="{F9E2EE8E-BF65-FC48-8A3B-D20006AC3EC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69" y="5014489"/>
                  <a:ext cx="726641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62" name="Text Box 26">
                  <a:extLst>
                    <a:ext uri="{FF2B5EF4-FFF2-40B4-BE49-F238E27FC236}">
                      <a16:creationId xmlns:a16="http://schemas.microsoft.com/office/drawing/2014/main" id="{F9E2EE8E-BF65-FC48-8A3B-D20006AC3E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69" y="5014489"/>
                  <a:ext cx="726641" cy="3335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2C8C677-46CE-FD4C-86BD-3236771F6A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7224" y="4865858"/>
              <a:ext cx="0" cy="63906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 Box 26">
                  <a:extLst>
                    <a:ext uri="{FF2B5EF4-FFF2-40B4-BE49-F238E27FC236}">
                      <a16:creationId xmlns:a16="http://schemas.microsoft.com/office/drawing/2014/main" id="{7A205EDA-78EC-244D-8C3D-000C625E9E0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3739" y="4529876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65" name="Text Box 26">
                  <a:extLst>
                    <a:ext uri="{FF2B5EF4-FFF2-40B4-BE49-F238E27FC236}">
                      <a16:creationId xmlns:a16="http://schemas.microsoft.com/office/drawing/2014/main" id="{7A205EDA-78EC-244D-8C3D-000C625E9E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3739" y="4529876"/>
                  <a:ext cx="277770" cy="33355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 Box 26">
                  <a:extLst>
                    <a:ext uri="{FF2B5EF4-FFF2-40B4-BE49-F238E27FC236}">
                      <a16:creationId xmlns:a16="http://schemas.microsoft.com/office/drawing/2014/main" id="{696C662D-591F-774D-8896-775833CB06B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74727" y="4537848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67" name="Text Box 26">
                  <a:extLst>
                    <a:ext uri="{FF2B5EF4-FFF2-40B4-BE49-F238E27FC236}">
                      <a16:creationId xmlns:a16="http://schemas.microsoft.com/office/drawing/2014/main" id="{696C662D-591F-774D-8896-775833CB06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574727" y="4537848"/>
                  <a:ext cx="277770" cy="333554"/>
                </a:xfrm>
                <a:prstGeom prst="rect">
                  <a:avLst/>
                </a:prstGeom>
                <a:blipFill>
                  <a:blip r:embed="rId13"/>
                  <a:stretch>
                    <a:fillRect r="-43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 Box 26">
                  <a:extLst>
                    <a:ext uri="{FF2B5EF4-FFF2-40B4-BE49-F238E27FC236}">
                      <a16:creationId xmlns:a16="http://schemas.microsoft.com/office/drawing/2014/main" id="{A3974B8A-9558-004E-A98C-54832D3900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69930" y="4553726"/>
                  <a:ext cx="27777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68" name="Text Box 26">
                  <a:extLst>
                    <a:ext uri="{FF2B5EF4-FFF2-40B4-BE49-F238E27FC236}">
                      <a16:creationId xmlns:a16="http://schemas.microsoft.com/office/drawing/2014/main" id="{A3974B8A-9558-004E-A98C-54832D3900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69930" y="4553726"/>
                  <a:ext cx="277770" cy="333554"/>
                </a:xfrm>
                <a:prstGeom prst="rect">
                  <a:avLst/>
                </a:prstGeom>
                <a:blipFill>
                  <a:blip r:embed="rId14"/>
                  <a:stretch>
                    <a:fillRect r="-869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C043AA9-6390-674F-ABCF-FFA506825562}"/>
                </a:ext>
              </a:extLst>
            </p:cNvPr>
            <p:cNvSpPr txBox="1"/>
            <p:nvPr/>
          </p:nvSpPr>
          <p:spPr>
            <a:xfrm>
              <a:off x="351536" y="5512518"/>
              <a:ext cx="25250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series equivalent circuit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04B8F7-D551-9246-9AD9-FC2F6BD4740A}"/>
                  </a:ext>
                </a:extLst>
              </p:cNvPr>
              <p:cNvSpPr txBox="1"/>
              <p:nvPr/>
            </p:nvSpPr>
            <p:spPr>
              <a:xfrm>
                <a:off x="3619184" y="1722389"/>
                <a:ext cx="79090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ℓ≪1  ⇒  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 ,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near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resonance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with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small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04B8F7-D551-9246-9AD9-FC2F6BD474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184" y="1722389"/>
                <a:ext cx="7909088" cy="276999"/>
              </a:xfrm>
              <a:prstGeom prst="rect">
                <a:avLst/>
              </a:prstGeom>
              <a:blipFill>
                <a:blip r:embed="rId15"/>
                <a:stretch>
                  <a:fillRect l="-321" t="-4348" r="-321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12A410F-7C37-8E4F-A1A4-EB48FB51F1EB}"/>
                  </a:ext>
                </a:extLst>
              </p:cNvPr>
              <p:cNvSpPr txBox="1"/>
              <p:nvPr/>
            </p:nvSpPr>
            <p:spPr>
              <a:xfrm>
                <a:off x="3688878" y="2428262"/>
                <a:ext cx="5929187" cy="5745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  ⇒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)ℓ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func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tanh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</m:func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12A410F-7C37-8E4F-A1A4-EB48FB51F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878" y="2428262"/>
                <a:ext cx="5929187" cy="574516"/>
              </a:xfrm>
              <a:prstGeom prst="rect">
                <a:avLst/>
              </a:prstGeom>
              <a:blipFill>
                <a:blip r:embed="rId16"/>
                <a:stretch>
                  <a:fillRect l="-641" t="-4348" r="-106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4DFB516-AF37-4647-BB8A-079BF4106581}"/>
                  </a:ext>
                </a:extLst>
              </p:cNvPr>
              <p:cNvSpPr txBox="1"/>
              <p:nvPr/>
            </p:nvSpPr>
            <p:spPr>
              <a:xfrm>
                <a:off x="4641239" y="3076938"/>
                <a:ext cx="7286995" cy="5094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ℓ=</m:t>
                          </m:r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l-G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f>
                                        <m:f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Δ</m:t>
                                          </m:r>
                                          <m:r>
                                            <a:rPr lang="el-G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≅</m:t>
                                  </m:r>
                                </m:e>
                              </m:func>
                            </m:e>
                          </m:func>
                        </m:e>
                      </m:func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4DFB516-AF37-4647-BB8A-079BF4106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239" y="3076938"/>
                <a:ext cx="7286995" cy="509435"/>
              </a:xfrm>
              <a:prstGeom prst="rect">
                <a:avLst/>
              </a:prstGeom>
              <a:blipFill>
                <a:blip r:embed="rId17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8C07C5E-3B5A-3544-941C-5B378168243B}"/>
                  </a:ext>
                </a:extLst>
              </p:cNvPr>
              <p:cNvSpPr txBox="1"/>
              <p:nvPr/>
            </p:nvSpPr>
            <p:spPr>
              <a:xfrm>
                <a:off x="5812104" y="4452534"/>
                <a:ext cx="17503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8C07C5E-3B5A-3544-941C-5B3781682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104" y="4452534"/>
                <a:ext cx="1750351" cy="276999"/>
              </a:xfrm>
              <a:prstGeom prst="rect">
                <a:avLst/>
              </a:prstGeom>
              <a:blipFill>
                <a:blip r:embed="rId18"/>
                <a:stretch>
                  <a:fillRect l="-2158" r="-2158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723AD801-F3E4-FA49-96D9-8D6C28BEF218}"/>
                  </a:ext>
                </a:extLst>
              </p:cNvPr>
              <p:cNvSpPr txBox="1"/>
              <p:nvPr/>
            </p:nvSpPr>
            <p:spPr>
              <a:xfrm>
                <a:off x="4111056" y="5153039"/>
                <a:ext cx="5863849" cy="594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ℓ;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723AD801-F3E4-FA49-96D9-8D6C28BEF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056" y="5153039"/>
                <a:ext cx="5863849" cy="594330"/>
              </a:xfrm>
              <a:prstGeom prst="rect">
                <a:avLst/>
              </a:prstGeom>
              <a:blipFill>
                <a:blip r:embed="rId20"/>
                <a:stretch>
                  <a:fillRect l="-216" t="-4167" r="-216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1D1232C-9640-CB42-9B49-226997BE7490}"/>
                  </a:ext>
                </a:extLst>
              </p:cNvPr>
              <p:cNvSpPr txBox="1"/>
              <p:nvPr/>
            </p:nvSpPr>
            <p:spPr>
              <a:xfrm>
                <a:off x="6556860" y="5756388"/>
                <a:ext cx="2311658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=1, 2, 3,…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1D1232C-9640-CB42-9B49-226997BE74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6860" y="5756388"/>
                <a:ext cx="2311658" cy="472565"/>
              </a:xfrm>
              <a:prstGeom prst="rect">
                <a:avLst/>
              </a:prstGeom>
              <a:blipFill>
                <a:blip r:embed="rId21"/>
                <a:stretch>
                  <a:fillRect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A639AE0C-27C4-E946-A2DC-3B46410493AC}"/>
              </a:ext>
            </a:extLst>
          </p:cNvPr>
          <p:cNvGrpSpPr/>
          <p:nvPr/>
        </p:nvGrpSpPr>
        <p:grpSpPr>
          <a:xfrm>
            <a:off x="7293370" y="3652265"/>
            <a:ext cx="4092146" cy="1078633"/>
            <a:chOff x="7293370" y="3652265"/>
            <a:chExt cx="4092146" cy="10786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D61AD93C-3ACD-F146-B818-8323EC8F68B4}"/>
                    </a:ext>
                  </a:extLst>
                </p:cNvPr>
                <p:cNvSpPr txBox="1"/>
                <p:nvPr/>
              </p:nvSpPr>
              <p:spPr>
                <a:xfrm>
                  <a:off x="7293370" y="3652265"/>
                  <a:ext cx="4092146" cy="101919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ℓ+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D61AD93C-3ACD-F146-B818-8323EC8F68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3370" y="3652265"/>
                  <a:ext cx="4092146" cy="1019190"/>
                </a:xfrm>
                <a:prstGeom prst="rect">
                  <a:avLst/>
                </a:prstGeom>
                <a:blipFill>
                  <a:blip r:embed="rId22"/>
                  <a:stretch>
                    <a:fillRect l="-929" t="-1235" b="-4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1564D35-C748-E849-A264-19E967F3D5DB}"/>
                </a:ext>
              </a:extLst>
            </p:cNvPr>
            <p:cNvSpPr/>
            <p:nvPr/>
          </p:nvSpPr>
          <p:spPr bwMode="auto">
            <a:xfrm>
              <a:off x="8699123" y="4132059"/>
              <a:ext cx="918942" cy="594330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AC3E54C3-5500-0F44-92C9-AC8B7E4F5BF2}"/>
                    </a:ext>
                  </a:extLst>
                </p:cNvPr>
                <p:cNvSpPr txBox="1"/>
                <p:nvPr/>
              </p:nvSpPr>
              <p:spPr>
                <a:xfrm>
                  <a:off x="9602777" y="4484677"/>
                  <a:ext cx="382412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AC3E54C3-5500-0F44-92C9-AC8B7E4F5B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02777" y="4484677"/>
                  <a:ext cx="382412" cy="246221"/>
                </a:xfrm>
                <a:prstGeom prst="rect">
                  <a:avLst/>
                </a:prstGeom>
                <a:blipFill>
                  <a:blip r:embed="rId23"/>
                  <a:stretch>
                    <a:fillRect l="-9677" r="-9677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260A5DE-A19A-9D1E-C47D-B9783FFB4812}"/>
                  </a:ext>
                </a:extLst>
              </p:cNvPr>
              <p:cNvSpPr txBox="1"/>
              <p:nvPr/>
            </p:nvSpPr>
            <p:spPr>
              <a:xfrm>
                <a:off x="640080" y="5717816"/>
                <a:ext cx="1823127" cy="409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260A5DE-A19A-9D1E-C47D-B9783FFB48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" y="5717816"/>
                <a:ext cx="1823127" cy="409279"/>
              </a:xfrm>
              <a:prstGeom prst="rect">
                <a:avLst/>
              </a:prstGeom>
              <a:blipFill>
                <a:blip r:embed="rId24"/>
                <a:stretch>
                  <a:fillRect l="-1389" t="-6061"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C5139B0-B7B1-0CA8-90DA-597DE7FD8BC8}"/>
              </a:ext>
            </a:extLst>
          </p:cNvPr>
          <p:cNvSpPr/>
          <p:nvPr/>
        </p:nvSpPr>
        <p:spPr bwMode="auto">
          <a:xfrm>
            <a:off x="8822755" y="6096334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860-866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560621C-E768-3068-3A51-9BB42A19768B}"/>
              </a:ext>
            </a:extLst>
          </p:cNvPr>
          <p:cNvGrpSpPr/>
          <p:nvPr/>
        </p:nvGrpSpPr>
        <p:grpSpPr>
          <a:xfrm>
            <a:off x="287867" y="1328545"/>
            <a:ext cx="2551176" cy="1276959"/>
            <a:chOff x="423425" y="1514411"/>
            <a:chExt cx="2562035" cy="1276959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D7ECBD8-4CC5-77D9-F15F-6151C4E416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5460" y="2185815"/>
              <a:ext cx="2340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5DA0CE4-EAEB-F31B-52D1-F980CB2A87A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5460" y="1686550"/>
              <a:ext cx="0" cy="1080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DC15191-7B40-1F5F-F88E-7497225DB7F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6078" y="1711370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2965E1E-61DF-C04B-17B9-26BFEBBC97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76880" y="1711370"/>
              <a:ext cx="0" cy="10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804E8CD-F33D-6217-4AD0-494806B9FDD1}"/>
                </a:ext>
              </a:extLst>
            </p:cNvPr>
            <p:cNvSpPr/>
            <p:nvPr/>
          </p:nvSpPr>
          <p:spPr bwMode="auto">
            <a:xfrm>
              <a:off x="857350" y="1715822"/>
              <a:ext cx="1822450" cy="473097"/>
            </a:xfrm>
            <a:custGeom>
              <a:avLst/>
              <a:gdLst>
                <a:gd name="connsiteX0" fmla="*/ 0 w 1822450"/>
                <a:gd name="connsiteY0" fmla="*/ 476250 h 476250"/>
                <a:gd name="connsiteX1" fmla="*/ 863600 w 1822450"/>
                <a:gd name="connsiteY1" fmla="*/ 0 h 476250"/>
                <a:gd name="connsiteX2" fmla="*/ 1822450 w 1822450"/>
                <a:gd name="connsiteY2" fmla="*/ 473075 h 476250"/>
                <a:gd name="connsiteX0" fmla="*/ 0 w 1822450"/>
                <a:gd name="connsiteY0" fmla="*/ 476250 h 476250"/>
                <a:gd name="connsiteX1" fmla="*/ 863600 w 1822450"/>
                <a:gd name="connsiteY1" fmla="*/ 0 h 476250"/>
                <a:gd name="connsiteX2" fmla="*/ 1822450 w 1822450"/>
                <a:gd name="connsiteY2" fmla="*/ 473075 h 476250"/>
                <a:gd name="connsiteX0" fmla="*/ 0 w 1822450"/>
                <a:gd name="connsiteY0" fmla="*/ 476250 h 476250"/>
                <a:gd name="connsiteX1" fmla="*/ 863600 w 1822450"/>
                <a:gd name="connsiteY1" fmla="*/ 0 h 476250"/>
                <a:gd name="connsiteX2" fmla="*/ 1822450 w 1822450"/>
                <a:gd name="connsiteY2" fmla="*/ 473075 h 476250"/>
                <a:gd name="connsiteX0" fmla="*/ 0 w 1822450"/>
                <a:gd name="connsiteY0" fmla="*/ 476271 h 476271"/>
                <a:gd name="connsiteX1" fmla="*/ 863600 w 1822450"/>
                <a:gd name="connsiteY1" fmla="*/ 21 h 476271"/>
                <a:gd name="connsiteX2" fmla="*/ 1822450 w 1822450"/>
                <a:gd name="connsiteY2" fmla="*/ 473096 h 476271"/>
                <a:gd name="connsiteX0" fmla="*/ 0 w 1822450"/>
                <a:gd name="connsiteY0" fmla="*/ 473097 h 473097"/>
                <a:gd name="connsiteX1" fmla="*/ 869950 w 1822450"/>
                <a:gd name="connsiteY1" fmla="*/ 22 h 473097"/>
                <a:gd name="connsiteX2" fmla="*/ 1822450 w 1822450"/>
                <a:gd name="connsiteY2" fmla="*/ 469922 h 47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2450" h="473097">
                  <a:moveTo>
                    <a:pt x="0" y="473097"/>
                  </a:moveTo>
                  <a:cubicBezTo>
                    <a:pt x="279929" y="235236"/>
                    <a:pt x="566208" y="-2624"/>
                    <a:pt x="869950" y="22"/>
                  </a:cubicBezTo>
                  <a:cubicBezTo>
                    <a:pt x="1183217" y="9018"/>
                    <a:pt x="1494896" y="233120"/>
                    <a:pt x="1822450" y="469922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501390F1-8EFF-099E-768E-939D98EE2249}"/>
                    </a:ext>
                  </a:extLst>
                </p:cNvPr>
                <p:cNvSpPr txBox="1"/>
                <p:nvPr/>
              </p:nvSpPr>
              <p:spPr>
                <a:xfrm>
                  <a:off x="2738741" y="2192184"/>
                  <a:ext cx="16062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56FA849B-FABA-8534-170F-6B1FE625C3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38741" y="2192184"/>
                  <a:ext cx="160621" cy="246221"/>
                </a:xfrm>
                <a:prstGeom prst="rect">
                  <a:avLst/>
                </a:prstGeom>
                <a:blipFill>
                  <a:blip r:embed="rId25"/>
                  <a:stretch>
                    <a:fillRect l="-7143" r="-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006A7BC7-00BE-784A-7C32-E8CD7BEB16A7}"/>
                    </a:ext>
                  </a:extLst>
                </p:cNvPr>
                <p:cNvSpPr txBox="1"/>
                <p:nvPr/>
              </p:nvSpPr>
              <p:spPr>
                <a:xfrm>
                  <a:off x="423425" y="1536912"/>
                  <a:ext cx="19248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1755B32-C505-79FE-76B2-9DA7EF7CE8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425" y="1536912"/>
                  <a:ext cx="192489" cy="246221"/>
                </a:xfrm>
                <a:prstGeom prst="rect">
                  <a:avLst/>
                </a:prstGeom>
                <a:blipFill>
                  <a:blip r:embed="rId26"/>
                  <a:stretch>
                    <a:fillRect l="-18750" r="-18750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02E954A-4729-C6A0-0FF3-F7990702FE2A}"/>
                    </a:ext>
                  </a:extLst>
                </p:cNvPr>
                <p:cNvSpPr txBox="1"/>
                <p:nvPr/>
              </p:nvSpPr>
              <p:spPr>
                <a:xfrm>
                  <a:off x="1052428" y="1514411"/>
                  <a:ext cx="48917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5B8E45D4-06EF-4915-706C-49E5DA1795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2428" y="1514411"/>
                  <a:ext cx="489172" cy="215444"/>
                </a:xfrm>
                <a:prstGeom prst="rect">
                  <a:avLst/>
                </a:prstGeom>
                <a:blipFill>
                  <a:blip r:embed="rId27"/>
                  <a:stretch>
                    <a:fillRect l="-5128" r="-7692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B0DAFC7B-F345-6365-894D-72CD75424239}"/>
                    </a:ext>
                  </a:extLst>
                </p:cNvPr>
                <p:cNvSpPr txBox="1"/>
                <p:nvPr/>
              </p:nvSpPr>
              <p:spPr>
                <a:xfrm>
                  <a:off x="1665887" y="2414896"/>
                  <a:ext cx="48917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CE2CF0B-E289-5AEC-BDCE-4ECDA141E2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5887" y="2414896"/>
                  <a:ext cx="489172" cy="215444"/>
                </a:xfrm>
                <a:prstGeom prst="rect">
                  <a:avLst/>
                </a:prstGeom>
                <a:blipFill>
                  <a:blip r:embed="rId28"/>
                  <a:stretch>
                    <a:fillRect l="-5000" r="-5000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14D9E7D2-14EB-752B-111C-3A798B58C92F}"/>
                </a:ext>
              </a:extLst>
            </p:cNvPr>
            <p:cNvGrpSpPr/>
            <p:nvPr/>
          </p:nvGrpSpPr>
          <p:grpSpPr>
            <a:xfrm>
              <a:off x="853403" y="1719642"/>
              <a:ext cx="1828800" cy="934668"/>
              <a:chOff x="5045665" y="1783133"/>
              <a:chExt cx="1828800" cy="934668"/>
            </a:xfrm>
          </p:grpSpPr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144FAB43-AC1B-A445-B47D-D2ED46240C18}"/>
                  </a:ext>
                </a:extLst>
              </p:cNvPr>
              <p:cNvSpPr/>
              <p:nvPr/>
            </p:nvSpPr>
            <p:spPr bwMode="auto">
              <a:xfrm>
                <a:off x="5960065" y="1783133"/>
                <a:ext cx="914400" cy="473097"/>
              </a:xfrm>
              <a:custGeom>
                <a:avLst/>
                <a:gdLst>
                  <a:gd name="connsiteX0" fmla="*/ 0 w 1822450"/>
                  <a:gd name="connsiteY0" fmla="*/ 476250 h 476250"/>
                  <a:gd name="connsiteX1" fmla="*/ 863600 w 1822450"/>
                  <a:gd name="connsiteY1" fmla="*/ 0 h 476250"/>
                  <a:gd name="connsiteX2" fmla="*/ 1822450 w 1822450"/>
                  <a:gd name="connsiteY2" fmla="*/ 473075 h 476250"/>
                  <a:gd name="connsiteX0" fmla="*/ 0 w 1822450"/>
                  <a:gd name="connsiteY0" fmla="*/ 476250 h 476250"/>
                  <a:gd name="connsiteX1" fmla="*/ 863600 w 1822450"/>
                  <a:gd name="connsiteY1" fmla="*/ 0 h 476250"/>
                  <a:gd name="connsiteX2" fmla="*/ 1822450 w 1822450"/>
                  <a:gd name="connsiteY2" fmla="*/ 473075 h 476250"/>
                  <a:gd name="connsiteX0" fmla="*/ 0 w 1822450"/>
                  <a:gd name="connsiteY0" fmla="*/ 476250 h 476250"/>
                  <a:gd name="connsiteX1" fmla="*/ 863600 w 1822450"/>
                  <a:gd name="connsiteY1" fmla="*/ 0 h 476250"/>
                  <a:gd name="connsiteX2" fmla="*/ 1822450 w 1822450"/>
                  <a:gd name="connsiteY2" fmla="*/ 473075 h 476250"/>
                  <a:gd name="connsiteX0" fmla="*/ 0 w 1822450"/>
                  <a:gd name="connsiteY0" fmla="*/ 476271 h 476271"/>
                  <a:gd name="connsiteX1" fmla="*/ 863600 w 1822450"/>
                  <a:gd name="connsiteY1" fmla="*/ 21 h 476271"/>
                  <a:gd name="connsiteX2" fmla="*/ 1822450 w 1822450"/>
                  <a:gd name="connsiteY2" fmla="*/ 473096 h 476271"/>
                  <a:gd name="connsiteX0" fmla="*/ 0 w 1822450"/>
                  <a:gd name="connsiteY0" fmla="*/ 473097 h 473097"/>
                  <a:gd name="connsiteX1" fmla="*/ 869950 w 1822450"/>
                  <a:gd name="connsiteY1" fmla="*/ 22 h 473097"/>
                  <a:gd name="connsiteX2" fmla="*/ 1822450 w 1822450"/>
                  <a:gd name="connsiteY2" fmla="*/ 469922 h 47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2450" h="473097">
                    <a:moveTo>
                      <a:pt x="0" y="473097"/>
                    </a:moveTo>
                    <a:cubicBezTo>
                      <a:pt x="279929" y="235236"/>
                      <a:pt x="566208" y="-2624"/>
                      <a:pt x="869950" y="22"/>
                    </a:cubicBezTo>
                    <a:cubicBezTo>
                      <a:pt x="1183217" y="9018"/>
                      <a:pt x="1494896" y="233120"/>
                      <a:pt x="1822450" y="469922"/>
                    </a:cubicBez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BA0814A7-F9C2-1250-D17D-3FE55FD838C6}"/>
                  </a:ext>
                </a:extLst>
              </p:cNvPr>
              <p:cNvSpPr/>
              <p:nvPr/>
            </p:nvSpPr>
            <p:spPr bwMode="auto">
              <a:xfrm rot="10800000">
                <a:off x="5045665" y="2244704"/>
                <a:ext cx="914400" cy="473097"/>
              </a:xfrm>
              <a:custGeom>
                <a:avLst/>
                <a:gdLst>
                  <a:gd name="connsiteX0" fmla="*/ 0 w 1822450"/>
                  <a:gd name="connsiteY0" fmla="*/ 476250 h 476250"/>
                  <a:gd name="connsiteX1" fmla="*/ 863600 w 1822450"/>
                  <a:gd name="connsiteY1" fmla="*/ 0 h 476250"/>
                  <a:gd name="connsiteX2" fmla="*/ 1822450 w 1822450"/>
                  <a:gd name="connsiteY2" fmla="*/ 473075 h 476250"/>
                  <a:gd name="connsiteX0" fmla="*/ 0 w 1822450"/>
                  <a:gd name="connsiteY0" fmla="*/ 476250 h 476250"/>
                  <a:gd name="connsiteX1" fmla="*/ 863600 w 1822450"/>
                  <a:gd name="connsiteY1" fmla="*/ 0 h 476250"/>
                  <a:gd name="connsiteX2" fmla="*/ 1822450 w 1822450"/>
                  <a:gd name="connsiteY2" fmla="*/ 473075 h 476250"/>
                  <a:gd name="connsiteX0" fmla="*/ 0 w 1822450"/>
                  <a:gd name="connsiteY0" fmla="*/ 476250 h 476250"/>
                  <a:gd name="connsiteX1" fmla="*/ 863600 w 1822450"/>
                  <a:gd name="connsiteY1" fmla="*/ 0 h 476250"/>
                  <a:gd name="connsiteX2" fmla="*/ 1822450 w 1822450"/>
                  <a:gd name="connsiteY2" fmla="*/ 473075 h 476250"/>
                  <a:gd name="connsiteX0" fmla="*/ 0 w 1822450"/>
                  <a:gd name="connsiteY0" fmla="*/ 476271 h 476271"/>
                  <a:gd name="connsiteX1" fmla="*/ 863600 w 1822450"/>
                  <a:gd name="connsiteY1" fmla="*/ 21 h 476271"/>
                  <a:gd name="connsiteX2" fmla="*/ 1822450 w 1822450"/>
                  <a:gd name="connsiteY2" fmla="*/ 473096 h 476271"/>
                  <a:gd name="connsiteX0" fmla="*/ 0 w 1822450"/>
                  <a:gd name="connsiteY0" fmla="*/ 473097 h 473097"/>
                  <a:gd name="connsiteX1" fmla="*/ 869950 w 1822450"/>
                  <a:gd name="connsiteY1" fmla="*/ 22 h 473097"/>
                  <a:gd name="connsiteX2" fmla="*/ 1822450 w 1822450"/>
                  <a:gd name="connsiteY2" fmla="*/ 469922 h 47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22450" h="473097">
                    <a:moveTo>
                      <a:pt x="0" y="473097"/>
                    </a:moveTo>
                    <a:cubicBezTo>
                      <a:pt x="279929" y="235236"/>
                      <a:pt x="566208" y="-2624"/>
                      <a:pt x="869950" y="22"/>
                    </a:cubicBezTo>
                    <a:cubicBezTo>
                      <a:pt x="1183217" y="9018"/>
                      <a:pt x="1494896" y="233120"/>
                      <a:pt x="1822450" y="469922"/>
                    </a:cubicBez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932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4" grpId="0"/>
      <p:bldP spid="75" grpId="0"/>
      <p:bldP spid="76" grpId="0"/>
      <p:bldP spid="22" grpId="0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913CC-BA1C-5049-9D56-808ED4720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 Resonator Applications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E0E077-CAE1-9642-BBBA-83414FB8DC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6746" y="1086296"/>
                <a:ext cx="8199879" cy="5107865"/>
              </a:xfrm>
            </p:spPr>
            <p:txBody>
              <a:bodyPr/>
              <a:lstStyle/>
              <a:p>
                <a:r>
                  <a:rPr lang="en-US" dirty="0"/>
                  <a:t>Typically, TL resonators are utilized in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US" dirty="0"/>
                  <a:t> range</a:t>
                </a:r>
              </a:p>
              <a:p>
                <a:r>
                  <a:rPr lang="en-US" dirty="0"/>
                  <a:t>Superconducting half-wave resonators (SC-HWR) </a:t>
                </a:r>
                <a:br>
                  <a:rPr lang="en-US" dirty="0"/>
                </a:br>
                <a:r>
                  <a:rPr lang="en-US" dirty="0"/>
                  <a:t>gained popularity in low-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dirty="0"/>
                  <a:t> heavy-ion </a:t>
                </a:r>
                <a:r>
                  <a:rPr lang="en-US" dirty="0" err="1"/>
                  <a:t>linacs</a:t>
                </a:r>
                <a:endParaRPr lang="en-US" dirty="0"/>
              </a:p>
              <a:p>
                <a:r>
                  <a:rPr lang="en-US" dirty="0"/>
                  <a:t>Open-ends of TL resonators are often capacitive loaded</a:t>
                </a:r>
              </a:p>
              <a:p>
                <a:pPr lvl="1"/>
                <a:r>
                  <a:rPr lang="en-US" dirty="0"/>
                  <a:t>Enables fine-tuning of the resonant frequency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E0E077-CAE1-9642-BBBA-83414FB8DC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6746" y="1086296"/>
                <a:ext cx="8199879" cy="5107865"/>
              </a:xfrm>
              <a:blipFill>
                <a:blip r:embed="rId2"/>
                <a:stretch>
                  <a:fillRect l="-1115" t="-15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BD7EC1C9-4749-6247-ABAC-81D832180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855" y="1623965"/>
            <a:ext cx="2164399" cy="430693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1A341D-6480-0A4F-B604-DF7FCB02BADC}"/>
              </a:ext>
            </a:extLst>
          </p:cNvPr>
          <p:cNvCxnSpPr>
            <a:cxnSpLocks/>
          </p:cNvCxnSpPr>
          <p:nvPr/>
        </p:nvCxnSpPr>
        <p:spPr bwMode="auto">
          <a:xfrm>
            <a:off x="9322020" y="2200040"/>
            <a:ext cx="0" cy="311080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F34D24-515F-BC48-999F-CA2FB7A6445A}"/>
              </a:ext>
            </a:extLst>
          </p:cNvPr>
          <p:cNvCxnSpPr/>
          <p:nvPr/>
        </p:nvCxnSpPr>
        <p:spPr bwMode="auto">
          <a:xfrm flipH="1">
            <a:off x="8246680" y="3697835"/>
            <a:ext cx="107534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2" name="Freeform 11">
            <a:extLst>
              <a:ext uri="{FF2B5EF4-FFF2-40B4-BE49-F238E27FC236}">
                <a16:creationId xmlns:a16="http://schemas.microsoft.com/office/drawing/2014/main" id="{2D7C2499-14C0-FA45-816F-7CA145BD0976}"/>
              </a:ext>
            </a:extLst>
          </p:cNvPr>
          <p:cNvSpPr/>
          <p:nvPr/>
        </p:nvSpPr>
        <p:spPr bwMode="auto">
          <a:xfrm>
            <a:off x="8254999" y="2209800"/>
            <a:ext cx="1073151" cy="3086100"/>
          </a:xfrm>
          <a:custGeom>
            <a:avLst/>
            <a:gdLst>
              <a:gd name="connsiteX0" fmla="*/ 1073151 w 1073151"/>
              <a:gd name="connsiteY0" fmla="*/ 0 h 3086100"/>
              <a:gd name="connsiteX1" fmla="*/ 1 w 1073151"/>
              <a:gd name="connsiteY1" fmla="*/ 1530350 h 3086100"/>
              <a:gd name="connsiteX2" fmla="*/ 1066801 w 1073151"/>
              <a:gd name="connsiteY2" fmla="*/ 3086100 h 3086100"/>
              <a:gd name="connsiteX0" fmla="*/ 1073151 w 1073151"/>
              <a:gd name="connsiteY0" fmla="*/ 0 h 3086100"/>
              <a:gd name="connsiteX1" fmla="*/ 1 w 1073151"/>
              <a:gd name="connsiteY1" fmla="*/ 1473200 h 3086100"/>
              <a:gd name="connsiteX2" fmla="*/ 1066801 w 1073151"/>
              <a:gd name="connsiteY2" fmla="*/ 3086100 h 3086100"/>
              <a:gd name="connsiteX0" fmla="*/ 1073151 w 1073151"/>
              <a:gd name="connsiteY0" fmla="*/ 0 h 3086100"/>
              <a:gd name="connsiteX1" fmla="*/ 1 w 1073151"/>
              <a:gd name="connsiteY1" fmla="*/ 1473200 h 3086100"/>
              <a:gd name="connsiteX2" fmla="*/ 1066801 w 1073151"/>
              <a:gd name="connsiteY2" fmla="*/ 308610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3151" h="3086100">
                <a:moveTo>
                  <a:pt x="1073151" y="0"/>
                </a:moveTo>
                <a:cubicBezTo>
                  <a:pt x="537105" y="508000"/>
                  <a:pt x="26459" y="965200"/>
                  <a:pt x="1" y="1473200"/>
                </a:cubicBezTo>
                <a:cubicBezTo>
                  <a:pt x="-1057" y="1987550"/>
                  <a:pt x="532872" y="2565400"/>
                  <a:pt x="1066801" y="3086100"/>
                </a:cubicBezTo>
              </a:path>
            </a:pathLst>
          </a:custGeom>
          <a:noFill/>
          <a:ln w="158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B975260-D90D-AA48-80E2-FC17209E6740}"/>
              </a:ext>
            </a:extLst>
          </p:cNvPr>
          <p:cNvCxnSpPr>
            <a:cxnSpLocks/>
          </p:cNvCxnSpPr>
          <p:nvPr/>
        </p:nvCxnSpPr>
        <p:spPr bwMode="auto">
          <a:xfrm flipH="1">
            <a:off x="8314020" y="3435655"/>
            <a:ext cx="1008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EDE7246-71AE-904D-A115-12BA9DB11062}"/>
              </a:ext>
            </a:extLst>
          </p:cNvPr>
          <p:cNvCxnSpPr>
            <a:cxnSpLocks/>
          </p:cNvCxnSpPr>
          <p:nvPr/>
        </p:nvCxnSpPr>
        <p:spPr bwMode="auto">
          <a:xfrm flipH="1">
            <a:off x="8318755" y="3966670"/>
            <a:ext cx="1008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37F3396-0537-214B-93C9-ADEE32C795C3}"/>
              </a:ext>
            </a:extLst>
          </p:cNvPr>
          <p:cNvCxnSpPr>
            <a:cxnSpLocks/>
          </p:cNvCxnSpPr>
          <p:nvPr/>
        </p:nvCxnSpPr>
        <p:spPr bwMode="auto">
          <a:xfrm flipH="1">
            <a:off x="8440020" y="3160165"/>
            <a:ext cx="88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2199728-CE5F-FD4A-B567-936BCC89FEF1}"/>
              </a:ext>
            </a:extLst>
          </p:cNvPr>
          <p:cNvCxnSpPr>
            <a:cxnSpLocks/>
          </p:cNvCxnSpPr>
          <p:nvPr/>
        </p:nvCxnSpPr>
        <p:spPr bwMode="auto">
          <a:xfrm flipH="1">
            <a:off x="8440020" y="4235505"/>
            <a:ext cx="882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3E5A387-098B-CB43-BBFB-520CB03297C0}"/>
              </a:ext>
            </a:extLst>
          </p:cNvPr>
          <p:cNvCxnSpPr>
            <a:cxnSpLocks/>
          </p:cNvCxnSpPr>
          <p:nvPr/>
        </p:nvCxnSpPr>
        <p:spPr bwMode="auto">
          <a:xfrm flipH="1">
            <a:off x="8630730" y="2891330"/>
            <a:ext cx="684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70EC098-E6B5-214E-B78C-F5F17504309E}"/>
              </a:ext>
            </a:extLst>
          </p:cNvPr>
          <p:cNvCxnSpPr>
            <a:cxnSpLocks/>
          </p:cNvCxnSpPr>
          <p:nvPr/>
        </p:nvCxnSpPr>
        <p:spPr bwMode="auto">
          <a:xfrm flipH="1">
            <a:off x="8638020" y="4542745"/>
            <a:ext cx="6840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CB0520-62BF-8D4C-9C05-CE40DA470CA3}"/>
              </a:ext>
            </a:extLst>
          </p:cNvPr>
          <p:cNvCxnSpPr>
            <a:cxnSpLocks/>
          </p:cNvCxnSpPr>
          <p:nvPr/>
        </p:nvCxnSpPr>
        <p:spPr bwMode="auto">
          <a:xfrm flipH="1">
            <a:off x="8871310" y="2622495"/>
            <a:ext cx="44342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690673B-5FFA-4F40-A3D7-809514F55A9C}"/>
              </a:ext>
            </a:extLst>
          </p:cNvPr>
          <p:cNvCxnSpPr>
            <a:cxnSpLocks/>
          </p:cNvCxnSpPr>
          <p:nvPr/>
        </p:nvCxnSpPr>
        <p:spPr bwMode="auto">
          <a:xfrm flipH="1">
            <a:off x="8871310" y="4849985"/>
            <a:ext cx="44342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EC2F26E-CD97-F34D-80A6-FCC18AFEEE34}"/>
              </a:ext>
            </a:extLst>
          </p:cNvPr>
          <p:cNvSpPr txBox="1"/>
          <p:nvPr/>
        </p:nvSpPr>
        <p:spPr>
          <a:xfrm>
            <a:off x="7782411" y="2567722"/>
            <a:ext cx="813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E-field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C7BD2C-FB26-E54A-9066-5EECD39004EB}"/>
              </a:ext>
            </a:extLst>
          </p:cNvPr>
          <p:cNvSpPr txBox="1"/>
          <p:nvPr/>
        </p:nvSpPr>
        <p:spPr>
          <a:xfrm>
            <a:off x="8894997" y="1661659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shorted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61E65F6-650E-7C4D-8557-ABD512377B57}"/>
              </a:ext>
            </a:extLst>
          </p:cNvPr>
          <p:cNvCxnSpPr>
            <a:cxnSpLocks/>
          </p:cNvCxnSpPr>
          <p:nvPr/>
        </p:nvCxnSpPr>
        <p:spPr bwMode="auto">
          <a:xfrm>
            <a:off x="9800738" y="1984302"/>
            <a:ext cx="404597" cy="21573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39BB0AB-6C54-1847-8F50-6285B16F7C02}"/>
              </a:ext>
            </a:extLst>
          </p:cNvPr>
          <p:cNvSpPr txBox="1"/>
          <p:nvPr/>
        </p:nvSpPr>
        <p:spPr>
          <a:xfrm>
            <a:off x="9066561" y="5467792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shorted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52C2C27-4EBD-CC49-B3D9-AFB01E6BF15D}"/>
              </a:ext>
            </a:extLst>
          </p:cNvPr>
          <p:cNvCxnSpPr>
            <a:cxnSpLocks/>
          </p:cNvCxnSpPr>
          <p:nvPr/>
        </p:nvCxnSpPr>
        <p:spPr bwMode="auto">
          <a:xfrm flipV="1">
            <a:off x="9831472" y="5196341"/>
            <a:ext cx="373863" cy="28427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E685EAB-D412-A543-B0ED-FD67D0B8B20C}"/>
              </a:ext>
            </a:extLst>
          </p:cNvPr>
          <p:cNvCxnSpPr>
            <a:cxnSpLocks/>
          </p:cNvCxnSpPr>
          <p:nvPr/>
        </p:nvCxnSpPr>
        <p:spPr bwMode="auto">
          <a:xfrm flipH="1">
            <a:off x="9584530" y="3604507"/>
            <a:ext cx="2265895" cy="14083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32A28E7-3285-8B4C-97B8-5526857630A1}"/>
              </a:ext>
            </a:extLst>
          </p:cNvPr>
          <p:cNvSpPr txBox="1"/>
          <p:nvPr/>
        </p:nvSpPr>
        <p:spPr>
          <a:xfrm>
            <a:off x="11471931" y="3576067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beam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796438-94C2-314F-9D59-07B9465567F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447938" y="3811121"/>
            <a:ext cx="166910" cy="47231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44197BB-180F-5548-816C-39A85323FCD4}"/>
              </a:ext>
            </a:extLst>
          </p:cNvPr>
          <p:cNvCxnSpPr>
            <a:cxnSpLocks/>
          </p:cNvCxnSpPr>
          <p:nvPr/>
        </p:nvCxnSpPr>
        <p:spPr bwMode="auto">
          <a:xfrm flipV="1">
            <a:off x="10915735" y="3811121"/>
            <a:ext cx="172146" cy="48372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FC3328F-7589-B445-8520-E7B939FA7016}"/>
              </a:ext>
            </a:extLst>
          </p:cNvPr>
          <p:cNvSpPr txBox="1"/>
          <p:nvPr/>
        </p:nvSpPr>
        <p:spPr>
          <a:xfrm>
            <a:off x="10422860" y="4237084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</a:rPr>
              <a:t>gaps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6F37DBC-9847-7146-89F6-C4D0C77490A9}"/>
                  </a:ext>
                </a:extLst>
              </p:cNvPr>
              <p:cNvSpPr txBox="1"/>
              <p:nvPr/>
            </p:nvSpPr>
            <p:spPr>
              <a:xfrm>
                <a:off x="9310425" y="1222258"/>
                <a:ext cx="28141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𝟑𝟐𝟐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𝑴𝑯𝒛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1" dirty="0"/>
                  <a:t>SC-HWR (FRIB)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6F37DBC-9847-7146-89F6-C4D0C7749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0425" y="1222258"/>
                <a:ext cx="2814104" cy="338554"/>
              </a:xfrm>
              <a:prstGeom prst="rect">
                <a:avLst/>
              </a:prstGeom>
              <a:blipFill>
                <a:blip r:embed="rId5"/>
                <a:stretch>
                  <a:fillRect t="-3704" r="-448"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EBB31F9E-6290-C14B-B24D-4D805A865796}"/>
              </a:ext>
            </a:extLst>
          </p:cNvPr>
          <p:cNvSpPr txBox="1"/>
          <p:nvPr/>
        </p:nvSpPr>
        <p:spPr>
          <a:xfrm>
            <a:off x="8440020" y="5917738"/>
            <a:ext cx="3501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i="1" dirty="0"/>
              <a:t>Jeremiah P. </a:t>
            </a:r>
            <a:r>
              <a:rPr lang="en-US" i="1" dirty="0" err="1"/>
              <a:t>Holzbauer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5D9A789-5E9C-124F-9240-43EA3D3E5D98}"/>
                  </a:ext>
                </a:extLst>
              </p:cNvPr>
              <p:cNvSpPr txBox="1"/>
              <p:nvPr/>
            </p:nvSpPr>
            <p:spPr>
              <a:xfrm>
                <a:off x="5471255" y="4413206"/>
                <a:ext cx="3265638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4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𝟖𝟏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𝑮𝑯𝒛</m:t>
                    </m:r>
                  </m:oMath>
                </a14:m>
                <a:r>
                  <a:rPr lang="en-US" sz="1600" b="1" dirty="0"/>
                  <a:t> interdigital-line</a:t>
                </a:r>
                <a:br>
                  <a:rPr lang="en-US" sz="1600" b="1" dirty="0"/>
                </a:br>
                <a:r>
                  <a:rPr lang="en-US" sz="1600" b="1" dirty="0"/>
                  <a:t>band-pass filter, 15 % BW,</a:t>
                </a:r>
              </a:p>
              <a:p>
                <a:r>
                  <a:rPr lang="en-US" sz="1600" b="1" i="1" dirty="0"/>
                  <a:t>Bessel</a:t>
                </a:r>
                <a:r>
                  <a:rPr lang="en-US" sz="1600" b="1" dirty="0"/>
                  <a:t> characteristic,</a:t>
                </a:r>
              </a:p>
              <a:p>
                <a:r>
                  <a:rPr lang="en-US" sz="1600" b="1" dirty="0"/>
                  <a:t>with coupled, capacitive loaded</a:t>
                </a:r>
                <a:br>
                  <a:rPr lang="en-US" sz="1600" b="1" dirty="0"/>
                </a:b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sz="1600" b="1" dirty="0"/>
                  <a:t> air-</a:t>
                </a:r>
                <a:r>
                  <a:rPr lang="en-US" sz="1600" b="1" dirty="0" err="1"/>
                  <a:t>stripline</a:t>
                </a:r>
                <a:r>
                  <a:rPr lang="en-US" sz="1600" b="1" dirty="0"/>
                  <a:t> resonators</a:t>
                </a:r>
              </a:p>
              <a:p>
                <a:r>
                  <a:rPr lang="en-US" sz="1600" b="1" dirty="0"/>
                  <a:t>(used in the LHC </a:t>
                </a:r>
                <a:r>
                  <a:rPr lang="en-US" sz="1600" b="1" i="1" dirty="0"/>
                  <a:t>Schottky</a:t>
                </a:r>
                <a:br>
                  <a:rPr lang="en-US" sz="1600" b="1" dirty="0"/>
                </a:br>
                <a:r>
                  <a:rPr lang="en-US" sz="1600" b="1" dirty="0"/>
                  <a:t>beam instrument) 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5D9A789-5E9C-124F-9240-43EA3D3E5D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255" y="4413206"/>
                <a:ext cx="3265638" cy="1815882"/>
              </a:xfrm>
              <a:prstGeom prst="rect">
                <a:avLst/>
              </a:prstGeom>
              <a:blipFill>
                <a:blip r:embed="rId6"/>
                <a:stretch>
                  <a:fillRect l="-1167" t="-694" b="-3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57518DF-D7E5-F94F-B336-56A656656C9D}"/>
              </a:ext>
            </a:extLst>
          </p:cNvPr>
          <p:cNvGrpSpPr/>
          <p:nvPr/>
        </p:nvGrpSpPr>
        <p:grpSpPr>
          <a:xfrm>
            <a:off x="436746" y="3057914"/>
            <a:ext cx="5062838" cy="3149211"/>
            <a:chOff x="436746" y="3057914"/>
            <a:chExt cx="5062838" cy="3149211"/>
          </a:xfrm>
        </p:grpSpPr>
        <p:pic>
          <p:nvPicPr>
            <p:cNvPr id="6" name="Picture 5" descr="A picture containing indoor, ocarina&#10;&#10;Description automatically generated">
              <a:extLst>
                <a:ext uri="{FF2B5EF4-FFF2-40B4-BE49-F238E27FC236}">
                  <a16:creationId xmlns:a16="http://schemas.microsoft.com/office/drawing/2014/main" id="{06ECD0CF-9BE2-5444-A784-2377A15958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063"/>
            <a:stretch/>
          </p:blipFill>
          <p:spPr>
            <a:xfrm rot="5400000">
              <a:off x="1393559" y="2101101"/>
              <a:ext cx="3149211" cy="5062838"/>
            </a:xfrm>
            <a:prstGeom prst="rect">
              <a:avLst/>
            </a:prstGeom>
          </p:spPr>
        </p:pic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7B14D1CF-425A-8246-8C9D-99A1FEA4D4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65256" y="4632520"/>
              <a:ext cx="550584" cy="56382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01C1F1FB-D288-0946-9685-7E3413988C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07759" y="4610558"/>
              <a:ext cx="946271" cy="46985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09A2541E-5384-2F49-AAE1-CA287D81CAD4}"/>
                    </a:ext>
                  </a:extLst>
                </p:cNvPr>
                <p:cNvSpPr txBox="1"/>
                <p:nvPr/>
              </p:nvSpPr>
              <p:spPr>
                <a:xfrm>
                  <a:off x="965972" y="4187903"/>
                  <a:ext cx="170271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𝝀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oMath>
                  </a14:m>
                  <a:r>
                    <a:rPr lang="en-US" sz="1600" b="1" dirty="0"/>
                    <a:t> air-stripline</a:t>
                  </a:r>
                  <a:br>
                    <a:rPr lang="en-US" sz="1600" b="1" dirty="0"/>
                  </a:br>
                  <a:r>
                    <a:rPr lang="en-US" sz="1600" b="1" dirty="0"/>
                    <a:t>resonators</a:t>
                  </a: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09A2541E-5384-2F49-AAE1-CA287D81CA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5972" y="4187903"/>
                  <a:ext cx="1702710" cy="584775"/>
                </a:xfrm>
                <a:prstGeom prst="rect">
                  <a:avLst/>
                </a:prstGeom>
                <a:blipFill>
                  <a:blip r:embed="rId8"/>
                  <a:stretch>
                    <a:fillRect l="-1471" t="-2128" r="-735" b="-148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EF31A7B6-906A-CB47-B007-7E6EB183252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407650" y="5541275"/>
              <a:ext cx="345645" cy="26507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067325A-8DF0-884D-9981-F6A28E5AC14E}"/>
                </a:ext>
              </a:extLst>
            </p:cNvPr>
            <p:cNvSpPr txBox="1"/>
            <p:nvPr/>
          </p:nvSpPr>
          <p:spPr>
            <a:xfrm>
              <a:off x="3362663" y="5517629"/>
              <a:ext cx="16562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00B050"/>
                  </a:solidFill>
                </a:rPr>
                <a:t>open with</a:t>
              </a:r>
              <a:br>
                <a:rPr lang="en-US" sz="1600" b="1" dirty="0">
                  <a:solidFill>
                    <a:srgbClr val="00B050"/>
                  </a:solidFill>
                </a:rPr>
              </a:br>
              <a:r>
                <a:rPr lang="en-US" sz="1600" b="1" dirty="0">
                  <a:solidFill>
                    <a:srgbClr val="00B050"/>
                  </a:solidFill>
                </a:rPr>
                <a:t>capacitive load</a:t>
              </a:r>
            </a:p>
          </p:txBody>
        </p:sp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1A802C9-28DC-6C06-F03C-22BC55111B60}"/>
              </a:ext>
            </a:extLst>
          </p:cNvPr>
          <p:cNvSpPr/>
          <p:nvPr/>
        </p:nvSpPr>
        <p:spPr bwMode="auto">
          <a:xfrm>
            <a:off x="7046706" y="6249167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II.2.8.1.4,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860-866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20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D3684-C567-1243-B483-CCBDDF3D8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00" y="157266"/>
            <a:ext cx="8487505" cy="629095"/>
          </a:xfrm>
        </p:spPr>
        <p:txBody>
          <a:bodyPr/>
          <a:lstStyle/>
          <a:p>
            <a:r>
              <a:rPr lang="en-US" dirty="0"/>
              <a:t>Power Divider / Combiner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7BF1C5-9C8A-1348-A2C1-59F088C58F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96110" y="1009485"/>
                <a:ext cx="10583089" cy="5376701"/>
              </a:xfrm>
            </p:spPr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i="1" dirty="0">
                    <a:solidFill>
                      <a:srgbClr val="FF0000"/>
                    </a:solidFill>
                  </a:rPr>
                  <a:t>Wilkinson</a:t>
                </a:r>
                <a:r>
                  <a:rPr lang="en-US" dirty="0">
                    <a:solidFill>
                      <a:srgbClr val="FF0000"/>
                    </a:solidFill>
                  </a:rPr>
                  <a:t> power divider </a:t>
                </a:r>
                <a:r>
                  <a:rPr lang="en-US" dirty="0"/>
                  <a:t>utilizes</a:t>
                </a:r>
                <a:br>
                  <a:rPr lang="en-US" dirty="0"/>
                </a:br>
                <a:r>
                  <a:rPr lang="en-US" dirty="0"/>
                  <a:t>two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 impedance transformers of</a:t>
                </a:r>
                <a:br>
                  <a:rPr lang="en-US" dirty="0"/>
                </a:b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to match the two output </a:t>
                </a:r>
                <a:r>
                  <a:rPr lang="en-US" dirty="0">
                    <a:solidFill>
                      <a:srgbClr val="C00000"/>
                    </a:solidFill>
                  </a:rPr>
                  <a:t>ports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2</a:t>
                </a:r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and </a:t>
                </a:r>
                <a:r>
                  <a:rPr lang="en-US" dirty="0">
                    <a:solidFill>
                      <a:srgbClr val="C00000"/>
                    </a:solidFill>
                  </a:rPr>
                  <a:t>3</a:t>
                </a:r>
                <a:r>
                  <a:rPr lang="en-US" dirty="0"/>
                  <a:t> in parallel to the input </a:t>
                </a:r>
                <a:r>
                  <a:rPr lang="en-US" dirty="0">
                    <a:solidFill>
                      <a:srgbClr val="C00000"/>
                    </a:solidFill>
                  </a:rPr>
                  <a:t>port 1</a:t>
                </a:r>
              </a:p>
              <a:p>
                <a:pPr lvl="1"/>
                <a:r>
                  <a:rPr lang="en-US" dirty="0"/>
                  <a:t>A resistor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provides matching for, and isolation </a:t>
                </a:r>
                <a:br>
                  <a:rPr lang="en-US" dirty="0"/>
                </a:br>
                <a:r>
                  <a:rPr lang="en-US" dirty="0"/>
                  <a:t>between the output ports, but does not dissipate</a:t>
                </a:r>
                <a:br>
                  <a:rPr lang="en-US" dirty="0"/>
                </a:br>
                <a:r>
                  <a:rPr lang="en-US" dirty="0"/>
                  <a:t>power in case of equal signals at the output ports.</a:t>
                </a:r>
              </a:p>
              <a:p>
                <a:pPr lvl="1"/>
                <a:r>
                  <a:rPr lang="en-US" dirty="0"/>
                  <a:t>The network is matched, reciprocal and symmetric,</a:t>
                </a:r>
                <a:br>
                  <a:rPr lang="en-US" dirty="0"/>
                </a:br>
                <a:r>
                  <a:rPr lang="en-US" dirty="0"/>
                  <a:t>but not lossless.</a:t>
                </a:r>
              </a:p>
              <a:p>
                <a:pPr lvl="1"/>
                <a:r>
                  <a:rPr lang="en-US" dirty="0"/>
                  <a:t>Provides only a coupling loss compared to the resistive divider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/>
                <a:r>
                  <a:rPr lang="en-US" dirty="0"/>
                  <a:t>At the expense of a narrow bandwidth, which can be improved using multi-stage stepped impedance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/4</m:t>
                    </m:r>
                  </m:oMath>
                </a14:m>
                <a:r>
                  <a:rPr lang="en-US" dirty="0"/>
                  <a:t>-transformers</a:t>
                </a:r>
              </a:p>
              <a:p>
                <a:pPr lvl="1"/>
                <a:r>
                  <a:rPr lang="en-US" dirty="0"/>
                  <a:t>The </a:t>
                </a:r>
                <a:r>
                  <a:rPr lang="en-US" i="1" dirty="0"/>
                  <a:t>Wilkinson</a:t>
                </a:r>
                <a:r>
                  <a:rPr lang="en-US" dirty="0"/>
                  <a:t> power divider is typically realized in planar transmission-line technology, e.g., </a:t>
                </a:r>
                <a:r>
                  <a:rPr lang="en-US" dirty="0" err="1"/>
                  <a:t>stripline</a:t>
                </a:r>
                <a:r>
                  <a:rPr lang="en-US" dirty="0"/>
                  <a:t> or micro-strip line.</a:t>
                </a:r>
              </a:p>
              <a:p>
                <a:pPr lvl="2"/>
                <a:r>
                  <a:rPr lang="en-US" dirty="0"/>
                  <a:t>Variants include different port impedances and more ports.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7BF1C5-9C8A-1348-A2C1-59F088C58F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6110" y="1009485"/>
                <a:ext cx="10583089" cy="5376701"/>
              </a:xfrm>
              <a:blipFill>
                <a:blip r:embed="rId2"/>
                <a:stretch>
                  <a:fillRect l="-838" t="-1647" r="-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7AF1087-DC03-5344-B3A8-6DF4B1884CBD}"/>
                  </a:ext>
                </a:extLst>
              </p:cNvPr>
              <p:cNvSpPr txBox="1"/>
              <p:nvPr/>
            </p:nvSpPr>
            <p:spPr>
              <a:xfrm>
                <a:off x="6245980" y="1271745"/>
                <a:ext cx="2643654" cy="9592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7AF1087-DC03-5344-B3A8-6DF4B1884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5980" y="1271745"/>
                <a:ext cx="2643654" cy="9592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C2F5BF8-EA5E-9B45-9736-514A65ACFA54}"/>
                  </a:ext>
                </a:extLst>
              </p:cNvPr>
              <p:cNvSpPr txBox="1"/>
              <p:nvPr/>
            </p:nvSpPr>
            <p:spPr>
              <a:xfrm>
                <a:off x="1715027" y="4182975"/>
                <a:ext cx="4380495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 20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=−3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C2F5BF8-EA5E-9B45-9736-514A65ACFA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027" y="4182975"/>
                <a:ext cx="4380495" cy="572273"/>
              </a:xfrm>
              <a:prstGeom prst="rect">
                <a:avLst/>
              </a:prstGeom>
              <a:blipFill>
                <a:blip r:embed="rId4"/>
                <a:stretch>
                  <a:fillRect l="-1153" t="-4348" r="-288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5781CA99-00EC-B640-9D4A-4E6DBBFA6A4E}"/>
              </a:ext>
            </a:extLst>
          </p:cNvPr>
          <p:cNvGrpSpPr/>
          <p:nvPr/>
        </p:nvGrpSpPr>
        <p:grpSpPr>
          <a:xfrm>
            <a:off x="7573796" y="1751386"/>
            <a:ext cx="4329775" cy="2667381"/>
            <a:chOff x="7573796" y="1751386"/>
            <a:chExt cx="4329775" cy="2667381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0AAA8697-40AF-074D-A98E-14CE55BAC83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888584" y="2128238"/>
              <a:ext cx="1913338" cy="1908000"/>
            </a:xfrm>
            <a:prstGeom prst="arc">
              <a:avLst>
                <a:gd name="adj1" fmla="val 1855622"/>
                <a:gd name="adj2" fmla="val 19711796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7D089A8-00FC-CA46-ACA6-E2951E0CFBEE}"/>
                </a:ext>
              </a:extLst>
            </p:cNvPr>
            <p:cNvSpPr/>
            <p:nvPr/>
          </p:nvSpPr>
          <p:spPr bwMode="auto">
            <a:xfrm>
              <a:off x="10471171" y="2451414"/>
              <a:ext cx="720000" cy="25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4CBB5D-5227-174D-AE66-48DEAA7C4EE0}"/>
                </a:ext>
              </a:extLst>
            </p:cNvPr>
            <p:cNvSpPr/>
            <p:nvPr/>
          </p:nvSpPr>
          <p:spPr bwMode="auto">
            <a:xfrm>
              <a:off x="10471171" y="3463238"/>
              <a:ext cx="720000" cy="25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6DB269D-14B8-DE4A-9C73-7724A1963A6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510125" y="2705646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1EA13041-5297-D447-9B6F-5A9C1F8653F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110325" y="2346297"/>
              <a:ext cx="1476000" cy="1471880"/>
            </a:xfrm>
            <a:prstGeom prst="arc">
              <a:avLst>
                <a:gd name="adj1" fmla="val 1824823"/>
                <a:gd name="adj2" fmla="val 19711796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C6C974-F5BB-C24B-8283-D72523C92E4D}"/>
                </a:ext>
              </a:extLst>
            </p:cNvPr>
            <p:cNvSpPr/>
            <p:nvPr/>
          </p:nvSpPr>
          <p:spPr bwMode="auto">
            <a:xfrm>
              <a:off x="8239092" y="2956238"/>
              <a:ext cx="720000" cy="25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" name="Oval 250">
              <a:extLst>
                <a:ext uri="{FF2B5EF4-FFF2-40B4-BE49-F238E27FC236}">
                  <a16:creationId xmlns:a16="http://schemas.microsoft.com/office/drawing/2014/main" id="{07620696-85F9-5947-89EB-9DFA402A9F8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558543" y="2684645"/>
              <a:ext cx="55563" cy="5556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6" name="Oval 250">
              <a:extLst>
                <a:ext uri="{FF2B5EF4-FFF2-40B4-BE49-F238E27FC236}">
                  <a16:creationId xmlns:a16="http://schemas.microsoft.com/office/drawing/2014/main" id="{2CB3E181-B91A-9C4A-9881-BF71BCAFB5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558542" y="3433084"/>
              <a:ext cx="55563" cy="5556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3FF6DC6-677E-124B-83C4-A7D036E89895}"/>
                    </a:ext>
                  </a:extLst>
                </p:cNvPr>
                <p:cNvSpPr txBox="1"/>
                <p:nvPr/>
              </p:nvSpPr>
              <p:spPr>
                <a:xfrm>
                  <a:off x="10698682" y="2940010"/>
                  <a:ext cx="382412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3FF6DC6-677E-124B-83C4-A7D036E898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98682" y="2940010"/>
                  <a:ext cx="382412" cy="246221"/>
                </a:xfrm>
                <a:prstGeom prst="rect">
                  <a:avLst/>
                </a:prstGeom>
                <a:blipFill>
                  <a:blip r:embed="rId5"/>
                  <a:stretch>
                    <a:fillRect l="-9677" r="-3226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5BDDBED3-06B8-D345-A37D-F86A10FCEB04}"/>
                    </a:ext>
                  </a:extLst>
                </p:cNvPr>
                <p:cNvSpPr txBox="1"/>
                <p:nvPr/>
              </p:nvSpPr>
              <p:spPr>
                <a:xfrm>
                  <a:off x="10753514" y="2443349"/>
                  <a:ext cx="26859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5BDDBED3-06B8-D345-A37D-F86A10FCEB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53514" y="2443349"/>
                  <a:ext cx="268599" cy="246221"/>
                </a:xfrm>
                <a:prstGeom prst="rect">
                  <a:avLst/>
                </a:prstGeom>
                <a:blipFill>
                  <a:blip r:embed="rId6"/>
                  <a:stretch>
                    <a:fillRect l="-13636" r="-9091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FCA3047-D9CC-9442-84C7-6BC75C2898F3}"/>
                    </a:ext>
                  </a:extLst>
                </p:cNvPr>
                <p:cNvSpPr txBox="1"/>
                <p:nvPr/>
              </p:nvSpPr>
              <p:spPr>
                <a:xfrm>
                  <a:off x="10801922" y="3448799"/>
                  <a:ext cx="26859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FCA3047-D9CC-9442-84C7-6BC75C2898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01922" y="3448799"/>
                  <a:ext cx="268599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13636" r="-9091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B9C09BB-F6BA-144E-9BCE-BB7AC834B065}"/>
                    </a:ext>
                  </a:extLst>
                </p:cNvPr>
                <p:cNvSpPr txBox="1"/>
                <p:nvPr/>
              </p:nvSpPr>
              <p:spPr>
                <a:xfrm>
                  <a:off x="8433194" y="2942729"/>
                  <a:ext cx="268599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B9C09BB-F6BA-144E-9BCE-BB7AC834B0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33194" y="2942729"/>
                  <a:ext cx="268599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13636" r="-9091" b="-190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0BA4979A-47AC-E641-A538-2BD3092783E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808297" y="2041151"/>
              <a:ext cx="2088000" cy="2082171"/>
            </a:xfrm>
            <a:prstGeom prst="arc">
              <a:avLst>
                <a:gd name="adj1" fmla="val 11242755"/>
                <a:gd name="adj2" fmla="val 19306118"/>
              </a:avLst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AD7FDE66-85E4-1C4D-B6BC-C8A05C6C120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808297" y="2041151"/>
              <a:ext cx="2088000" cy="2082171"/>
            </a:xfrm>
            <a:prstGeom prst="arc">
              <a:avLst>
                <a:gd name="adj1" fmla="val 2252714"/>
                <a:gd name="adj2" fmla="val 10376124"/>
              </a:avLst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FBA230B-9E19-8B46-9662-0EE47FAE5789}"/>
                    </a:ext>
                  </a:extLst>
                </p:cNvPr>
                <p:cNvSpPr txBox="1"/>
                <p:nvPr/>
              </p:nvSpPr>
              <p:spPr>
                <a:xfrm>
                  <a:off x="9575838" y="2349474"/>
                  <a:ext cx="517193" cy="27526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ad>
                              <m:radPr>
                                <m:degHide m:val="on"/>
                                <m:ctrlPr>
                                  <a:rPr lang="en-US" sz="160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FBA230B-9E19-8B46-9662-0EE47FAE57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5838" y="2349474"/>
                  <a:ext cx="517193" cy="275268"/>
                </a:xfrm>
                <a:prstGeom prst="rect">
                  <a:avLst/>
                </a:prstGeom>
                <a:blipFill>
                  <a:blip r:embed="rId9"/>
                  <a:stretch>
                    <a:fillRect r="-2439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448EDE2-487A-5145-890F-E9275AAF22F9}"/>
                    </a:ext>
                  </a:extLst>
                </p:cNvPr>
                <p:cNvSpPr txBox="1"/>
                <p:nvPr/>
              </p:nvSpPr>
              <p:spPr>
                <a:xfrm>
                  <a:off x="9572330" y="3510462"/>
                  <a:ext cx="517193" cy="27526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ad>
                              <m:radPr>
                                <m:degHide m:val="on"/>
                                <m:ctrlPr>
                                  <a:rPr lang="en-US" sz="160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448EDE2-487A-5145-890F-E9275AAF22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2330" y="3510462"/>
                  <a:ext cx="517193" cy="275268"/>
                </a:xfrm>
                <a:prstGeom prst="rect">
                  <a:avLst/>
                </a:prstGeom>
                <a:blipFill>
                  <a:blip r:embed="rId10"/>
                  <a:stretch>
                    <a:fillRect r="-2381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8A8E02B-1339-5145-B643-82C5995A2A46}"/>
                    </a:ext>
                  </a:extLst>
                </p:cNvPr>
                <p:cNvSpPr txBox="1"/>
                <p:nvPr/>
              </p:nvSpPr>
              <p:spPr>
                <a:xfrm>
                  <a:off x="9640008" y="1751386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8A8E02B-1339-5145-B643-82C5995A2A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0008" y="1751386"/>
                  <a:ext cx="507062" cy="269561"/>
                </a:xfrm>
                <a:prstGeom prst="rect">
                  <a:avLst/>
                </a:prstGeom>
                <a:blipFill>
                  <a:blip r:embed="rId11"/>
                  <a:stretch>
                    <a:fillRect l="-7143" r="-7143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16F0EFC7-0E35-DA42-88BD-CB1CDE3EB870}"/>
                    </a:ext>
                  </a:extLst>
                </p:cNvPr>
                <p:cNvSpPr txBox="1"/>
                <p:nvPr/>
              </p:nvSpPr>
              <p:spPr>
                <a:xfrm>
                  <a:off x="9640008" y="4149206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16F0EFC7-0E35-DA42-88BD-CB1CDE3EB8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0008" y="4149206"/>
                  <a:ext cx="507062" cy="269561"/>
                </a:xfrm>
                <a:prstGeom prst="rect">
                  <a:avLst/>
                </a:prstGeom>
                <a:blipFill>
                  <a:blip r:embed="rId12"/>
                  <a:stretch>
                    <a:fillRect l="-7143" r="-7143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Text Box 14">
              <a:extLst>
                <a:ext uri="{FF2B5EF4-FFF2-40B4-BE49-F238E27FC236}">
                  <a16:creationId xmlns:a16="http://schemas.microsoft.com/office/drawing/2014/main" id="{1CD8FBED-DFA7-3A49-BA4D-BF67B2CA58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3796" y="2924280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8" name="Text Box 14">
              <a:extLst>
                <a:ext uri="{FF2B5EF4-FFF2-40B4-BE49-F238E27FC236}">
                  <a16:creationId xmlns:a16="http://schemas.microsoft.com/office/drawing/2014/main" id="{9A4CCE92-0F6F-B747-B9D5-FF17860FDA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65226" y="2396514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9" name="Text Box 14">
              <a:extLst>
                <a:ext uri="{FF2B5EF4-FFF2-40B4-BE49-F238E27FC236}">
                  <a16:creationId xmlns:a16="http://schemas.microsoft.com/office/drawing/2014/main" id="{4ADD4462-B945-9C4D-A295-B4599B4FE8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83570" y="3399326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1C257346-EA57-024E-B6DD-931C62948D9A}"/>
                    </a:ext>
                  </a:extLst>
                </p:cNvPr>
                <p:cNvSpPr txBox="1"/>
                <p:nvPr/>
              </p:nvSpPr>
              <p:spPr>
                <a:xfrm>
                  <a:off x="10271789" y="1878089"/>
                  <a:ext cx="39876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16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oMath>
                    </m:oMathPara>
                  </a14:m>
                  <a:endParaRPr lang="en-US" sz="16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1C257346-EA57-024E-B6DD-931C62948D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71789" y="1878089"/>
                  <a:ext cx="398763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3030" r="-9091" b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9D08998-0BE0-634B-BA94-45C922A20919}"/>
                    </a:ext>
                  </a:extLst>
                </p:cNvPr>
                <p:cNvSpPr txBox="1"/>
                <p:nvPr/>
              </p:nvSpPr>
              <p:spPr>
                <a:xfrm>
                  <a:off x="10263762" y="4055111"/>
                  <a:ext cx="39876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16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oMath>
                    </m:oMathPara>
                  </a14:m>
                  <a:endParaRPr lang="en-US" sz="16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9D08998-0BE0-634B-BA94-45C922A209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63762" y="4055111"/>
                  <a:ext cx="398763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6250" r="-9375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A6B46C-EBDD-8248-9428-7466D3046B78}"/>
              </a:ext>
            </a:extLst>
          </p:cNvPr>
          <p:cNvGrpSpPr/>
          <p:nvPr/>
        </p:nvGrpSpPr>
        <p:grpSpPr>
          <a:xfrm>
            <a:off x="7614923" y="2612242"/>
            <a:ext cx="984169" cy="276999"/>
            <a:chOff x="7614923" y="2612242"/>
            <a:chExt cx="984169" cy="276999"/>
          </a:xfrm>
        </p:grpSpPr>
        <p:sp>
          <p:nvSpPr>
            <p:cNvPr id="35" name="Right Arrow 34">
              <a:extLst>
                <a:ext uri="{FF2B5EF4-FFF2-40B4-BE49-F238E27FC236}">
                  <a16:creationId xmlns:a16="http://schemas.microsoft.com/office/drawing/2014/main" id="{2284B7CD-D907-D643-8AED-BCA51EC09F4E}"/>
                </a:ext>
              </a:extLst>
            </p:cNvPr>
            <p:cNvSpPr/>
            <p:nvPr/>
          </p:nvSpPr>
          <p:spPr bwMode="auto">
            <a:xfrm>
              <a:off x="7951092" y="2624742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49B59675-C554-F043-A09D-15C484FC40BC}"/>
                    </a:ext>
                  </a:extLst>
                </p:cNvPr>
                <p:cNvSpPr txBox="1"/>
                <p:nvPr/>
              </p:nvSpPr>
              <p:spPr>
                <a:xfrm>
                  <a:off x="7614923" y="2612242"/>
                  <a:ext cx="3584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49B59675-C554-F043-A09D-15C484FC40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4923" y="2612242"/>
                  <a:ext cx="358496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10345" r="-3448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D7DD55B-3985-A041-866C-60A717651392}"/>
              </a:ext>
            </a:extLst>
          </p:cNvPr>
          <p:cNvGrpSpPr/>
          <p:nvPr/>
        </p:nvGrpSpPr>
        <p:grpSpPr>
          <a:xfrm>
            <a:off x="10795193" y="1519953"/>
            <a:ext cx="1168012" cy="848297"/>
            <a:chOff x="10795193" y="1519953"/>
            <a:chExt cx="1168012" cy="848297"/>
          </a:xfrm>
        </p:grpSpPr>
        <p:sp>
          <p:nvSpPr>
            <p:cNvPr id="36" name="Right Arrow 35">
              <a:extLst>
                <a:ext uri="{FF2B5EF4-FFF2-40B4-BE49-F238E27FC236}">
                  <a16:creationId xmlns:a16="http://schemas.microsoft.com/office/drawing/2014/main" id="{46DD384A-A26D-F344-896A-0E6EE4ABA4EB}"/>
                </a:ext>
              </a:extLst>
            </p:cNvPr>
            <p:cNvSpPr/>
            <p:nvPr/>
          </p:nvSpPr>
          <p:spPr bwMode="auto">
            <a:xfrm>
              <a:off x="10852387" y="2116250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39F28EA8-6E39-564A-95C9-039410AD13CE}"/>
                    </a:ext>
                  </a:extLst>
                </p:cNvPr>
                <p:cNvSpPr txBox="1"/>
                <p:nvPr/>
              </p:nvSpPr>
              <p:spPr>
                <a:xfrm>
                  <a:off x="10795193" y="1519953"/>
                  <a:ext cx="1168012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39F28EA8-6E39-564A-95C9-039410AD13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95193" y="1519953"/>
                  <a:ext cx="1168012" cy="570413"/>
                </a:xfrm>
                <a:prstGeom prst="rect">
                  <a:avLst/>
                </a:prstGeom>
                <a:blipFill>
                  <a:blip r:embed="rId16"/>
                  <a:stretch>
                    <a:fillRect l="-4348" r="-4348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B2956DA-FD45-DA47-B0AC-1E36C845953C}"/>
              </a:ext>
            </a:extLst>
          </p:cNvPr>
          <p:cNvGrpSpPr/>
          <p:nvPr/>
        </p:nvGrpSpPr>
        <p:grpSpPr>
          <a:xfrm>
            <a:off x="10828169" y="3829637"/>
            <a:ext cx="1168012" cy="864098"/>
            <a:chOff x="10828169" y="3829637"/>
            <a:chExt cx="1168012" cy="864098"/>
          </a:xfrm>
        </p:grpSpPr>
        <p:sp>
          <p:nvSpPr>
            <p:cNvPr id="38" name="Right Arrow 37">
              <a:extLst>
                <a:ext uri="{FF2B5EF4-FFF2-40B4-BE49-F238E27FC236}">
                  <a16:creationId xmlns:a16="http://schemas.microsoft.com/office/drawing/2014/main" id="{F4EDDD0B-381B-B743-8D1C-7183F56F222A}"/>
                </a:ext>
              </a:extLst>
            </p:cNvPr>
            <p:cNvSpPr/>
            <p:nvPr/>
          </p:nvSpPr>
          <p:spPr bwMode="auto">
            <a:xfrm>
              <a:off x="10828169" y="3829637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F5E19139-3EBB-1541-BABF-64DA9A4319E4}"/>
                    </a:ext>
                  </a:extLst>
                </p:cNvPr>
                <p:cNvSpPr txBox="1"/>
                <p:nvPr/>
              </p:nvSpPr>
              <p:spPr>
                <a:xfrm>
                  <a:off x="10828169" y="4123322"/>
                  <a:ext cx="1168012" cy="570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F5E19139-3EBB-1541-BABF-64DA9A4319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8169" y="4123322"/>
                  <a:ext cx="1168012" cy="570413"/>
                </a:xfrm>
                <a:prstGeom prst="rect">
                  <a:avLst/>
                </a:prstGeom>
                <a:blipFill>
                  <a:blip r:embed="rId17"/>
                  <a:stretch>
                    <a:fillRect l="-3226" r="-430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F7AE5F2-F103-A340-9509-E2791F0F5EF5}"/>
                  </a:ext>
                </a:extLst>
              </p:cNvPr>
              <p:cNvSpPr txBox="1"/>
              <p:nvPr/>
            </p:nvSpPr>
            <p:spPr>
              <a:xfrm>
                <a:off x="6246000" y="1270800"/>
                <a:ext cx="2643654" cy="9592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F7AE5F2-F103-A340-9509-E2791F0F5E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6000" y="1270800"/>
                <a:ext cx="2643654" cy="959283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B858771-FF72-9255-C936-4015B82F7601}"/>
              </a:ext>
            </a:extLst>
          </p:cNvPr>
          <p:cNvSpPr/>
          <p:nvPr/>
        </p:nvSpPr>
        <p:spPr bwMode="auto">
          <a:xfrm>
            <a:off x="8567493" y="6020768"/>
            <a:ext cx="210312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II.2.8.1.6.1,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867/868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21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40" grpId="0" animBg="1"/>
      <p:bldP spid="32" grpId="0" animBg="1"/>
    </p:bldLst>
  </p:timing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46650</TotalTime>
  <Words>7352</Words>
  <Application>Microsoft Macintosh PowerPoint</Application>
  <PresentationFormat>Widescreen</PresentationFormat>
  <Paragraphs>1473</Paragraphs>
  <Slides>62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2" baseType="lpstr">
      <vt:lpstr>Arial</vt:lpstr>
      <vt:lpstr>Cambria Math</vt:lpstr>
      <vt:lpstr>Comic Sans MS</vt:lpstr>
      <vt:lpstr>Constantia</vt:lpstr>
      <vt:lpstr>Courier New</vt:lpstr>
      <vt:lpstr>Times New Roman</vt:lpstr>
      <vt:lpstr>Verdana</vt:lpstr>
      <vt:lpstr>Wingdings</vt:lpstr>
      <vt:lpstr>2_new-NLC</vt:lpstr>
      <vt:lpstr>Worksheet</vt:lpstr>
      <vt:lpstr>RF Engineering RF Components – A personal selection – </vt:lpstr>
      <vt:lpstr>Outline and Objectives</vt:lpstr>
      <vt:lpstr>Digital (mathematical) RF: The RF-SoC</vt:lpstr>
      <vt:lpstr>Transmission-lines with arbitrary load</vt:lpstr>
      <vt:lpstr>Lossless Transmission-lines</vt:lpstr>
      <vt:lpstr>Open / Shorted Transmission-lines</vt:lpstr>
      <vt:lpstr>A λ/2 Transmission-line Resonator</vt:lpstr>
      <vt:lpstr>Transmission-line Resonator Applications</vt:lpstr>
      <vt:lpstr>Power Divider / Combiner</vt:lpstr>
      <vt:lpstr>180° Hybrid Coupler</vt:lpstr>
      <vt:lpstr>90° Hybrid Coupler</vt:lpstr>
      <vt:lpstr>Coupled Transmission-lines</vt:lpstr>
      <vt:lpstr>Directional-Coupler (1)</vt:lpstr>
      <vt:lpstr>Directional-Coupler (2)</vt:lpstr>
      <vt:lpstr>Directional-Coupler (3)</vt:lpstr>
      <vt:lpstr>Circulator / Isolator</vt:lpstr>
      <vt:lpstr>RF Filters (1)</vt:lpstr>
      <vt:lpstr>RF Filters (2)</vt:lpstr>
      <vt:lpstr>Filters (3)</vt:lpstr>
      <vt:lpstr>RF Amplifiers (1)</vt:lpstr>
      <vt:lpstr>RF Amplifiers (2)</vt:lpstr>
      <vt:lpstr>RF Amplifiers (3)</vt:lpstr>
      <vt:lpstr>RF Amplifiers (4)</vt:lpstr>
      <vt:lpstr>RF Amplifiers (5)</vt:lpstr>
      <vt:lpstr>RF Power Amplifiers</vt:lpstr>
      <vt:lpstr>The ideal RF Power Amplifier</vt:lpstr>
      <vt:lpstr>Basics of RF solid state amplifiers</vt:lpstr>
      <vt:lpstr>Basics of RF solid state amplifiers</vt:lpstr>
      <vt:lpstr>Example: Soleil 45 kW CW, 352 MHz</vt:lpstr>
      <vt:lpstr>Examples: Soleil and ESRF</vt:lpstr>
      <vt:lpstr>Example: BESSY II</vt:lpstr>
      <vt:lpstr>Example: SPS</vt:lpstr>
      <vt:lpstr>Basics of a linear beam tube</vt:lpstr>
      <vt:lpstr>Basics of a linear beam tube</vt:lpstr>
      <vt:lpstr>Example: Klystrons driving accelerator RF</vt:lpstr>
      <vt:lpstr>RF Power Amplifiers</vt:lpstr>
      <vt:lpstr>I could not cover everything…</vt:lpstr>
      <vt:lpstr>Backup Slides</vt:lpstr>
      <vt:lpstr>Transmission-lines (1)</vt:lpstr>
      <vt:lpstr>Transmission-lines (2)</vt:lpstr>
      <vt:lpstr>Refresher: Some TL Equations (1)</vt:lpstr>
      <vt:lpstr>Refresher: Some TL Equations (2)</vt:lpstr>
      <vt:lpstr>Transmission-lines – Coaxial Cables</vt:lpstr>
      <vt:lpstr>Transmission-lines – Microstrip-line</vt:lpstr>
      <vt:lpstr>Transmission-line Resonators (2)</vt:lpstr>
      <vt:lpstr>Transmission-line Resonators (3)</vt:lpstr>
      <vt:lpstr>Transmission-line Resonators (4)</vt:lpstr>
      <vt:lpstr>Semi-lumped TEM Transmission-line Elements</vt:lpstr>
      <vt:lpstr>Low-pass Filter with “semi”-lumped Elements</vt:lpstr>
      <vt:lpstr>Quiz  </vt:lpstr>
      <vt:lpstr>Quiz (1)</vt:lpstr>
      <vt:lpstr>Quiz (2)</vt:lpstr>
      <vt:lpstr>Power Divider / Combiner</vt:lpstr>
      <vt:lpstr>180° Hybrid Coupler</vt:lpstr>
      <vt:lpstr>Basics of a Grid Tube</vt:lpstr>
      <vt:lpstr>Basics of a Grid Tube</vt:lpstr>
      <vt:lpstr>Basics of a Grid Tube</vt:lpstr>
      <vt:lpstr>Basics of a Grid Tube</vt:lpstr>
      <vt:lpstr>Example: Tetrode amplifier driving SPS RF</vt:lpstr>
      <vt:lpstr>Example: Tetrode amplifier driving PS RF</vt:lpstr>
      <vt:lpstr>RF Power Amplifier: Tube or Solid-State?</vt:lpstr>
      <vt:lpstr>Summary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2054</cp:revision>
  <dcterms:created xsi:type="dcterms:W3CDTF">2009-03-16T15:06:27Z</dcterms:created>
  <dcterms:modified xsi:type="dcterms:W3CDTF">2025-02-23T10:50:56Z</dcterms:modified>
</cp:coreProperties>
</file>