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39"/>
  </p:notesMasterIdLst>
  <p:sldIdLst>
    <p:sldId id="256" r:id="rId2"/>
    <p:sldId id="276" r:id="rId3"/>
    <p:sldId id="637" r:id="rId4"/>
    <p:sldId id="278" r:id="rId5"/>
    <p:sldId id="279" r:id="rId6"/>
    <p:sldId id="280" r:id="rId7"/>
    <p:sldId id="641" r:id="rId8"/>
    <p:sldId id="643" r:id="rId9"/>
    <p:sldId id="611" r:id="rId10"/>
    <p:sldId id="612" r:id="rId11"/>
    <p:sldId id="646" r:id="rId12"/>
    <p:sldId id="284" r:id="rId13"/>
    <p:sldId id="614" r:id="rId14"/>
    <p:sldId id="615" r:id="rId15"/>
    <p:sldId id="644" r:id="rId16"/>
    <p:sldId id="617" r:id="rId17"/>
    <p:sldId id="645" r:id="rId18"/>
    <p:sldId id="618" r:id="rId19"/>
    <p:sldId id="647" r:id="rId20"/>
    <p:sldId id="620" r:id="rId21"/>
    <p:sldId id="621" r:id="rId22"/>
    <p:sldId id="622" r:id="rId23"/>
    <p:sldId id="623" r:id="rId24"/>
    <p:sldId id="624" r:id="rId25"/>
    <p:sldId id="648" r:id="rId26"/>
    <p:sldId id="628" r:id="rId27"/>
    <p:sldId id="629" r:id="rId28"/>
    <p:sldId id="649" r:id="rId29"/>
    <p:sldId id="631" r:id="rId30"/>
    <p:sldId id="632" r:id="rId31"/>
    <p:sldId id="633" r:id="rId32"/>
    <p:sldId id="650" r:id="rId33"/>
    <p:sldId id="651" r:id="rId34"/>
    <p:sldId id="652" r:id="rId35"/>
    <p:sldId id="653" r:id="rId36"/>
    <p:sldId id="638" r:id="rId37"/>
    <p:sldId id="277" r:id="rId3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DD7A00"/>
    <a:srgbClr val="0000FF"/>
    <a:srgbClr val="FF40FF"/>
    <a:srgbClr val="FF6600"/>
    <a:srgbClr val="D27507"/>
    <a:srgbClr val="EE3CF0"/>
    <a:srgbClr val="942093"/>
    <a:srgbClr val="9452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/>
    <p:restoredTop sz="94762"/>
  </p:normalViewPr>
  <p:slideViewPr>
    <p:cSldViewPr>
      <p:cViewPr varScale="1">
        <p:scale>
          <a:sx n="117" d="100"/>
          <a:sy n="117" d="100"/>
        </p:scale>
        <p:origin x="76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43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563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56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5610.png"/><Relationship Id="rId5" Type="http://schemas.openxmlformats.org/officeDocument/2006/relationships/image" Target="../media/image129.png"/><Relationship Id="rId15" Type="http://schemas.openxmlformats.org/officeDocument/2006/relationships/image" Target="../media/image565.png"/><Relationship Id="rId10" Type="http://schemas.openxmlformats.org/officeDocument/2006/relationships/image" Target="../media/image560.png"/><Relationship Id="rId4" Type="http://schemas.openxmlformats.org/officeDocument/2006/relationships/image" Target="../media/image128.png"/><Relationship Id="rId9" Type="http://schemas.openxmlformats.org/officeDocument/2006/relationships/image" Target="../media/image559.png"/><Relationship Id="rId14" Type="http://schemas.openxmlformats.org/officeDocument/2006/relationships/image" Target="../media/image56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9.png"/><Relationship Id="rId5" Type="http://schemas.openxmlformats.org/officeDocument/2006/relationships/image" Target="../media/image568.png"/><Relationship Id="rId4" Type="http://schemas.openxmlformats.org/officeDocument/2006/relationships/image" Target="../media/image56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18" Type="http://schemas.openxmlformats.org/officeDocument/2006/relationships/image" Target="../media/image570.png"/><Relationship Id="rId13" Type="http://schemas.openxmlformats.org/officeDocument/2006/relationships/image" Target="../media/image2502.png"/><Relationship Id="rId3" Type="http://schemas.openxmlformats.org/officeDocument/2006/relationships/image" Target="../media/image143.png"/><Relationship Id="rId21" Type="http://schemas.openxmlformats.org/officeDocument/2006/relationships/image" Target="../media/image25.png"/><Relationship Id="rId7" Type="http://schemas.openxmlformats.org/officeDocument/2006/relationships/image" Target="../media/image165.png"/><Relationship Id="rId17" Type="http://schemas.openxmlformats.org/officeDocument/2006/relationships/image" Target="../media/image576.png"/><Relationship Id="rId12" Type="http://schemas.openxmlformats.org/officeDocument/2006/relationships/image" Target="../media/image24000.png"/><Relationship Id="rId2" Type="http://schemas.openxmlformats.org/officeDocument/2006/relationships/image" Target="../media/image142.png"/><Relationship Id="rId16" Type="http://schemas.openxmlformats.org/officeDocument/2006/relationships/image" Target="../media/image575.png"/><Relationship Id="rId20" Type="http://schemas.openxmlformats.org/officeDocument/2006/relationships/image" Target="../media/image57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11" Type="http://schemas.openxmlformats.org/officeDocument/2006/relationships/image" Target="../media/image23000.png"/><Relationship Id="rId5" Type="http://schemas.openxmlformats.org/officeDocument/2006/relationships/image" Target="../media/image163.png"/><Relationship Id="rId15" Type="http://schemas.openxmlformats.org/officeDocument/2006/relationships/image" Target="../media/image574.png"/><Relationship Id="rId23" Type="http://schemas.openxmlformats.org/officeDocument/2006/relationships/image" Target="../media/image27.png"/><Relationship Id="rId19" Type="http://schemas.openxmlformats.org/officeDocument/2006/relationships/image" Target="../media/image5710.png"/><Relationship Id="rId4" Type="http://schemas.openxmlformats.org/officeDocument/2006/relationships/image" Target="../media/image155.png"/><Relationship Id="rId9" Type="http://schemas.openxmlformats.org/officeDocument/2006/relationships/image" Target="../media/image167.png"/><Relationship Id="rId14" Type="http://schemas.openxmlformats.org/officeDocument/2006/relationships/image" Target="../media/image5730.png"/><Relationship Id="rId2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586.png"/><Relationship Id="rId7" Type="http://schemas.openxmlformats.org/officeDocument/2006/relationships/image" Target="../media/image589.png"/><Relationship Id="rId12" Type="http://schemas.openxmlformats.org/officeDocument/2006/relationships/image" Target="../media/image594.png"/><Relationship Id="rId2" Type="http://schemas.openxmlformats.org/officeDocument/2006/relationships/image" Target="../media/image5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8.png"/><Relationship Id="rId11" Type="http://schemas.openxmlformats.org/officeDocument/2006/relationships/image" Target="../media/image5930.png"/><Relationship Id="rId5" Type="http://schemas.openxmlformats.org/officeDocument/2006/relationships/image" Target="../media/image585.png"/><Relationship Id="rId10" Type="http://schemas.openxmlformats.org/officeDocument/2006/relationships/image" Target="../media/image592.png"/><Relationship Id="rId4" Type="http://schemas.openxmlformats.org/officeDocument/2006/relationships/image" Target="../media/image587.png"/><Relationship Id="rId9" Type="http://schemas.openxmlformats.org/officeDocument/2006/relationships/image" Target="../media/image59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3.png"/><Relationship Id="rId3" Type="http://schemas.openxmlformats.org/officeDocument/2006/relationships/image" Target="../media/image600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4.png"/><Relationship Id="rId5" Type="http://schemas.openxmlformats.org/officeDocument/2006/relationships/image" Target="../media/image603.png"/><Relationship Id="rId10" Type="http://schemas.openxmlformats.org/officeDocument/2006/relationships/image" Target="../media/image599.png"/><Relationship Id="rId9" Type="http://schemas.openxmlformats.org/officeDocument/2006/relationships/image" Target="../media/image553.png"/><Relationship Id="rId4" Type="http://schemas.openxmlformats.org/officeDocument/2006/relationships/image" Target="../media/image60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10.png"/><Relationship Id="rId3" Type="http://schemas.openxmlformats.org/officeDocument/2006/relationships/image" Target="../media/image605.png"/><Relationship Id="rId7" Type="http://schemas.openxmlformats.org/officeDocument/2006/relationships/image" Target="../media/image609.png"/><Relationship Id="rId2" Type="http://schemas.openxmlformats.org/officeDocument/2006/relationships/image" Target="../media/image5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8.png"/><Relationship Id="rId5" Type="http://schemas.openxmlformats.org/officeDocument/2006/relationships/image" Target="../media/image607.png"/><Relationship Id="rId4" Type="http://schemas.openxmlformats.org/officeDocument/2006/relationships/image" Target="../media/image606.png"/><Relationship Id="rId9" Type="http://schemas.openxmlformats.org/officeDocument/2006/relationships/image" Target="../media/image61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0.png"/><Relationship Id="rId3" Type="http://schemas.openxmlformats.org/officeDocument/2006/relationships/image" Target="../media/image615.png"/><Relationship Id="rId7" Type="http://schemas.openxmlformats.org/officeDocument/2006/relationships/image" Target="../media/image6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8.png"/><Relationship Id="rId5" Type="http://schemas.openxmlformats.org/officeDocument/2006/relationships/image" Target="../media/image617.png"/><Relationship Id="rId4" Type="http://schemas.openxmlformats.org/officeDocument/2006/relationships/image" Target="../media/image616.png"/><Relationship Id="rId9" Type="http://schemas.openxmlformats.org/officeDocument/2006/relationships/image" Target="../media/image6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3.png"/><Relationship Id="rId2" Type="http://schemas.openxmlformats.org/officeDocument/2006/relationships/image" Target="../media/image8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2.png"/><Relationship Id="rId2" Type="http://schemas.openxmlformats.org/officeDocument/2006/relationships/image" Target="../media/image8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6.png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13" Type="http://schemas.openxmlformats.org/officeDocument/2006/relationships/image" Target="../media/image193.png"/><Relationship Id="rId18" Type="http://schemas.openxmlformats.org/officeDocument/2006/relationships/image" Target="../media/image267.png"/><Relationship Id="rId7" Type="http://schemas.openxmlformats.org/officeDocument/2006/relationships/image" Target="../media/image1011.png"/><Relationship Id="rId12" Type="http://schemas.openxmlformats.org/officeDocument/2006/relationships/image" Target="../media/image192.png"/><Relationship Id="rId17" Type="http://schemas.openxmlformats.org/officeDocument/2006/relationships/image" Target="../media/image260.png"/><Relationship Id="rId16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1.png"/><Relationship Id="rId11" Type="http://schemas.openxmlformats.org/officeDocument/2006/relationships/image" Target="../media/image191.png"/><Relationship Id="rId15" Type="http://schemas.openxmlformats.org/officeDocument/2006/relationships/image" Target="../media/image228.png"/><Relationship Id="rId10" Type="http://schemas.openxmlformats.org/officeDocument/2006/relationships/image" Target="../media/image189.png"/><Relationship Id="rId9" Type="http://schemas.openxmlformats.org/officeDocument/2006/relationships/image" Target="../media/image188.png"/><Relationship Id="rId14" Type="http://schemas.openxmlformats.org/officeDocument/2006/relationships/image" Target="../media/image19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2.png"/><Relationship Id="rId3" Type="http://schemas.openxmlformats.org/officeDocument/2006/relationships/image" Target="../media/image871.png"/><Relationship Id="rId7" Type="http://schemas.openxmlformats.org/officeDocument/2006/relationships/image" Target="../media/image1172.png"/><Relationship Id="rId12" Type="http://schemas.openxmlformats.org/officeDocument/2006/relationships/image" Target="../media/image268.png"/><Relationship Id="rId2" Type="http://schemas.openxmlformats.org/officeDocument/2006/relationships/image" Target="../media/image1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1.png"/><Relationship Id="rId11" Type="http://schemas.openxmlformats.org/officeDocument/2006/relationships/image" Target="../media/image1222.png"/><Relationship Id="rId5" Type="http://schemas.openxmlformats.org/officeDocument/2006/relationships/image" Target="../media/image1151.png"/><Relationship Id="rId10" Type="http://schemas.openxmlformats.org/officeDocument/2006/relationships/image" Target="../media/image1213.png"/><Relationship Id="rId4" Type="http://schemas.openxmlformats.org/officeDocument/2006/relationships/image" Target="../media/image1141.png"/><Relationship Id="rId9" Type="http://schemas.openxmlformats.org/officeDocument/2006/relationships/image" Target="../media/image88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5.png"/><Relationship Id="rId3" Type="http://schemas.openxmlformats.org/officeDocument/2006/relationships/image" Target="../media/image1241.png"/><Relationship Id="rId7" Type="http://schemas.openxmlformats.org/officeDocument/2006/relationships/image" Target="../media/image270.png"/><Relationship Id="rId2" Type="http://schemas.openxmlformats.org/officeDocument/2006/relationships/image" Target="../media/image16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2.png"/><Relationship Id="rId11" Type="http://schemas.openxmlformats.org/officeDocument/2006/relationships/image" Target="../media/image282.png"/><Relationship Id="rId5" Type="http://schemas.openxmlformats.org/officeDocument/2006/relationships/image" Target="../media/image1262.png"/><Relationship Id="rId10" Type="http://schemas.openxmlformats.org/officeDocument/2006/relationships/image" Target="../media/image277.png"/><Relationship Id="rId4" Type="http://schemas.openxmlformats.org/officeDocument/2006/relationships/image" Target="../media/image1252.png"/><Relationship Id="rId9" Type="http://schemas.openxmlformats.org/officeDocument/2006/relationships/image" Target="../media/image27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1.png"/><Relationship Id="rId13" Type="http://schemas.openxmlformats.org/officeDocument/2006/relationships/image" Target="NULL"/><Relationship Id="rId18" Type="http://schemas.openxmlformats.org/officeDocument/2006/relationships/image" Target="../media/image1751.png"/><Relationship Id="rId26" Type="http://schemas.openxmlformats.org/officeDocument/2006/relationships/image" Target="../media/image1831.png"/><Relationship Id="rId3" Type="http://schemas.openxmlformats.org/officeDocument/2006/relationships/image" Target="../media/image1642.png"/><Relationship Id="rId21" Type="http://schemas.openxmlformats.org/officeDocument/2006/relationships/image" Target="../media/image1781.png"/><Relationship Id="rId7" Type="http://schemas.openxmlformats.org/officeDocument/2006/relationships/image" Target="../media/image1681.png"/><Relationship Id="rId12" Type="http://schemas.openxmlformats.org/officeDocument/2006/relationships/image" Target="NULL"/><Relationship Id="rId17" Type="http://schemas.openxmlformats.org/officeDocument/2006/relationships/image" Target="../media/image1741.png"/><Relationship Id="rId25" Type="http://schemas.openxmlformats.org/officeDocument/2006/relationships/image" Target="../media/image1821.png"/><Relationship Id="rId2" Type="http://schemas.openxmlformats.org/officeDocument/2006/relationships/notesSlide" Target="../notesSlides/notesSlide1.xml"/><Relationship Id="rId16" Type="http://schemas.openxmlformats.org/officeDocument/2006/relationships/image" Target="NULL"/><Relationship Id="rId20" Type="http://schemas.openxmlformats.org/officeDocument/2006/relationships/image" Target="../media/image17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1.png"/><Relationship Id="rId11" Type="http://schemas.openxmlformats.org/officeDocument/2006/relationships/image" Target="../media/image172.png"/><Relationship Id="rId24" Type="http://schemas.openxmlformats.org/officeDocument/2006/relationships/image" Target="../media/image41.png"/><Relationship Id="rId5" Type="http://schemas.openxmlformats.org/officeDocument/2006/relationships/image" Target="../media/image40.png"/><Relationship Id="rId15" Type="http://schemas.openxmlformats.org/officeDocument/2006/relationships/image" Target="NULL"/><Relationship Id="rId23" Type="http://schemas.openxmlformats.org/officeDocument/2006/relationships/image" Target="../media/image180.png"/><Relationship Id="rId10" Type="http://schemas.openxmlformats.org/officeDocument/2006/relationships/image" Target="../media/image285.png"/><Relationship Id="rId19" Type="http://schemas.openxmlformats.org/officeDocument/2006/relationships/image" Target="../media/image1761.png"/><Relationship Id="rId4" Type="http://schemas.openxmlformats.org/officeDocument/2006/relationships/image" Target="../media/image1652.png"/><Relationship Id="rId9" Type="http://schemas.openxmlformats.org/officeDocument/2006/relationships/image" Target="../media/image284.png"/><Relationship Id="rId14" Type="http://schemas.openxmlformats.org/officeDocument/2006/relationships/image" Target="../media/image1731.png"/><Relationship Id="rId22" Type="http://schemas.openxmlformats.org/officeDocument/2006/relationships/image" Target="../media/image179.png"/><Relationship Id="rId27" Type="http://schemas.openxmlformats.org/officeDocument/2006/relationships/image" Target="../media/image184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1.png"/><Relationship Id="rId3" Type="http://schemas.openxmlformats.org/officeDocument/2006/relationships/image" Target="../media/image287.png"/><Relationship Id="rId7" Type="http://schemas.openxmlformats.org/officeDocument/2006/relationships/image" Target="../media/image1853.png"/><Relationship Id="rId2" Type="http://schemas.openxmlformats.org/officeDocument/2006/relationships/image" Target="../media/image13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8.png"/><Relationship Id="rId5" Type="http://schemas.openxmlformats.org/officeDocument/2006/relationships/image" Target="../media/image1341.png"/><Relationship Id="rId4" Type="http://schemas.openxmlformats.org/officeDocument/2006/relationships/image" Target="../media/image1332.png"/><Relationship Id="rId9" Type="http://schemas.openxmlformats.org/officeDocument/2006/relationships/image" Target="../media/image138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401.png"/><Relationship Id="rId7" Type="http://schemas.openxmlformats.org/officeDocument/2006/relationships/image" Target="../media/image291.png"/><Relationship Id="rId2" Type="http://schemas.openxmlformats.org/officeDocument/2006/relationships/image" Target="../media/image13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3.png"/><Relationship Id="rId13" Type="http://schemas.openxmlformats.org/officeDocument/2006/relationships/image" Target="../media/image2050.png"/><Relationship Id="rId18" Type="http://schemas.openxmlformats.org/officeDocument/2006/relationships/image" Target="../media/image2100.png"/><Relationship Id="rId3" Type="http://schemas.openxmlformats.org/officeDocument/2006/relationships/image" Target="../media/image1460.png"/><Relationship Id="rId7" Type="http://schemas.openxmlformats.org/officeDocument/2006/relationships/image" Target="../media/image1500.png"/><Relationship Id="rId12" Type="http://schemas.openxmlformats.org/officeDocument/2006/relationships/image" Target="../media/image2040.png"/><Relationship Id="rId17" Type="http://schemas.openxmlformats.org/officeDocument/2006/relationships/image" Target="../media/image2090.png"/><Relationship Id="rId2" Type="http://schemas.openxmlformats.org/officeDocument/2006/relationships/image" Target="../media/image1450.png"/><Relationship Id="rId16" Type="http://schemas.openxmlformats.org/officeDocument/2006/relationships/image" Target="../media/image20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0.png"/><Relationship Id="rId11" Type="http://schemas.openxmlformats.org/officeDocument/2006/relationships/image" Target="../media/image2030.png"/><Relationship Id="rId5" Type="http://schemas.openxmlformats.org/officeDocument/2006/relationships/image" Target="../media/image1480.png"/><Relationship Id="rId15" Type="http://schemas.openxmlformats.org/officeDocument/2006/relationships/image" Target="../media/image2070.png"/><Relationship Id="rId10" Type="http://schemas.openxmlformats.org/officeDocument/2006/relationships/image" Target="../media/image20200.png"/><Relationship Id="rId4" Type="http://schemas.openxmlformats.org/officeDocument/2006/relationships/image" Target="../media/image45.gif"/><Relationship Id="rId9" Type="http://schemas.openxmlformats.org/officeDocument/2006/relationships/image" Target="../media/image2010.png"/><Relationship Id="rId14" Type="http://schemas.openxmlformats.org/officeDocument/2006/relationships/image" Target="../media/image35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0.png"/><Relationship Id="rId13" Type="http://schemas.openxmlformats.org/officeDocument/2006/relationships/image" Target="../media/image1630.png"/><Relationship Id="rId3" Type="http://schemas.openxmlformats.org/officeDocument/2006/relationships/image" Target="../media/image1531.png"/><Relationship Id="rId7" Type="http://schemas.openxmlformats.org/officeDocument/2006/relationships/image" Target="../media/image1570.png"/><Relationship Id="rId12" Type="http://schemas.openxmlformats.org/officeDocument/2006/relationships/image" Target="../media/image1621.png"/><Relationship Id="rId2" Type="http://schemas.openxmlformats.org/officeDocument/2006/relationships/image" Target="../media/image15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0.png"/><Relationship Id="rId11" Type="http://schemas.openxmlformats.org/officeDocument/2006/relationships/image" Target="../media/image1612.png"/><Relationship Id="rId5" Type="http://schemas.openxmlformats.org/officeDocument/2006/relationships/image" Target="../media/image1550.png"/><Relationship Id="rId15" Type="http://schemas.openxmlformats.org/officeDocument/2006/relationships/image" Target="../media/image1650.png"/><Relationship Id="rId10" Type="http://schemas.openxmlformats.org/officeDocument/2006/relationships/image" Target="../media/image1600.png"/><Relationship Id="rId4" Type="http://schemas.openxmlformats.org/officeDocument/2006/relationships/image" Target="../media/image1540.png"/><Relationship Id="rId9" Type="http://schemas.openxmlformats.org/officeDocument/2006/relationships/image" Target="../media/image1590.png"/><Relationship Id="rId14" Type="http://schemas.openxmlformats.org/officeDocument/2006/relationships/image" Target="../media/image164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00" y="1470345"/>
            <a:ext cx="9550400" cy="2457920"/>
          </a:xfrm>
        </p:spPr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RF Measurements</a:t>
            </a:r>
            <a:r>
              <a:rPr lang="en-US" sz="3600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 </a:t>
            </a:r>
            <a:r>
              <a:rPr lang="en-US" dirty="0"/>
              <a:t>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5F9-27F7-8447-B197-0AFFEE9B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7E515E-C8B5-FF46-880F-DF12C2E3A9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4085" y="932675"/>
                <a:ext cx="10983830" cy="53767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u="sng" dirty="0"/>
                  <a:t>Tools to characterize RF components and sub-systems:</a:t>
                </a:r>
              </a:p>
              <a:p>
                <a:r>
                  <a:rPr lang="en-US" dirty="0"/>
                  <a:t>Slotted coaxial (or waveguide) measurement transmission-line</a:t>
                </a:r>
              </a:p>
              <a:p>
                <a:pPr lvl="1"/>
                <a:r>
                  <a:rPr lang="en-US" dirty="0"/>
                  <a:t>For study and illustration purposes only – </a:t>
                </a:r>
                <a:br>
                  <a:rPr lang="en-US" dirty="0"/>
                </a:br>
                <a:r>
                  <a:rPr lang="en-US" dirty="0"/>
                  <a:t>not anymore used in today’s RF laboratory environment.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Vector Network Analyzer (VNA)</a:t>
                </a:r>
              </a:p>
              <a:p>
                <a:pPr lvl="1"/>
                <a:r>
                  <a:rPr lang="en-US" dirty="0"/>
                  <a:t>Combines the functions of a vector spectrum analyzer (FFT analyzer), </a:t>
                </a:r>
                <a:br>
                  <a:rPr lang="en-US" dirty="0"/>
                </a:br>
                <a:r>
                  <a:rPr lang="en-US" dirty="0"/>
                  <a:t>a RF sweep generator, and a S-parameter test set (directional coupler)</a:t>
                </a:r>
              </a:p>
              <a:p>
                <a:pPr lvl="1"/>
                <a:r>
                  <a:rPr lang="en-US" dirty="0"/>
                  <a:t>Excites a </a:t>
                </a:r>
                <a:r>
                  <a:rPr lang="en-US" i="1" dirty="0"/>
                  <a:t>Device Under Test</a:t>
                </a:r>
                <a:r>
                  <a:rPr lang="en-US" dirty="0"/>
                  <a:t> (DUT, e.g., circuit, antenna, amplifier, etc.) network at a given sinusoidal </a:t>
                </a:r>
                <a:r>
                  <a:rPr lang="en-US" i="1" dirty="0"/>
                  <a:t>continuous wave </a:t>
                </a:r>
                <a:r>
                  <a:rPr lang="en-US" dirty="0"/>
                  <a:t>(CW) frequency, and measures the response in magnitude and phase =&gt; </a:t>
                </a:r>
                <a:r>
                  <a:rPr lang="en-US" dirty="0">
                    <a:solidFill>
                      <a:srgbClr val="C00000"/>
                    </a:solidFill>
                  </a:rPr>
                  <a:t>determines the S-parameters</a:t>
                </a:r>
              </a:p>
              <a:p>
                <a:pPr lvl="1"/>
                <a:r>
                  <a:rPr lang="en-US" dirty="0"/>
                  <a:t>Covers a selectable frequency range by measuring step-by-step at subsequent frequency points (like a spectrum analyzer, again requires the DUT to be time-invariant!)</a:t>
                </a:r>
              </a:p>
              <a:p>
                <a:pPr lvl="1"/>
                <a:r>
                  <a:rPr lang="en-US" dirty="0"/>
                  <a:t>Applications: characterization of passive and active RF components, </a:t>
                </a:r>
                <a:br>
                  <a:rPr lang="en-US" dirty="0"/>
                </a:br>
                <a:r>
                  <a:rPr lang="en-US" i="1" dirty="0"/>
                  <a:t>Time Domain Reflectometry </a:t>
                </a:r>
                <a:r>
                  <a:rPr lang="en-US" dirty="0"/>
                  <a:t>(TDR) by Fourier transformation of the reflection response, etc.</a:t>
                </a:r>
              </a:p>
              <a:p>
                <a:pPr lvl="2"/>
                <a:r>
                  <a:rPr lang="en-US" dirty="0"/>
                  <a:t>Also, power sweep measurements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dirty="0"/>
                  <a:t> compression point), </a:t>
                </a:r>
                <a:br>
                  <a:rPr lang="en-US" dirty="0"/>
                </a:br>
                <a:r>
                  <a:rPr lang="en-US" dirty="0"/>
                  <a:t>4-port VNAs enable virtual ports: e.g., single-ended / differential port DUT characterization.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The VNA is the most versatile and comprehensive tool in the RF laboratory!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7E515E-C8B5-FF46-880F-DF12C2E3A9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4085" y="932675"/>
                <a:ext cx="10983830" cy="5376700"/>
              </a:xfrm>
              <a:blipFill>
                <a:blip r:embed="rId2"/>
                <a:stretch>
                  <a:fillRect l="-808" t="-708" b="-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609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F7F1A-9240-5E8A-AA69-042E6764A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C7A2D-055D-C610-80AE-119C3FC8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(VSWR) Measurement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FFB376F-2AD7-B57B-9705-B2093F0AA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8" y="1117823"/>
            <a:ext cx="3759659" cy="335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EC60D-C156-010E-887E-251290B694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8772" y="4877379"/>
                <a:ext cx="10566400" cy="1483154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>
                    <a:solidFill>
                      <a:srgbClr val="C00000"/>
                    </a:solidFill>
                  </a:rPr>
                  <a:t>Slotted coaxial air-line </a:t>
                </a:r>
                <a:r>
                  <a:rPr lang="en-US" dirty="0"/>
                  <a:t>is used as standing wave detector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Probes the radial </a:t>
                </a:r>
                <a:r>
                  <a:rPr lang="en-US" dirty="0">
                    <a:solidFill>
                      <a:srgbClr val="C00000"/>
                    </a:solidFill>
                  </a:rPr>
                  <a:t>electric field </a:t>
                </a:r>
                <a:r>
                  <a:rPr lang="en-US" dirty="0"/>
                  <a:t>along the slotted line.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Measurement of E-field </a:t>
                </a:r>
                <a:r>
                  <a:rPr lang="en-US" dirty="0">
                    <a:solidFill>
                      <a:srgbClr val="C00000"/>
                    </a:solidFill>
                  </a:rPr>
                  <a:t>minima's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C00000"/>
                    </a:solidFill>
                  </a:rPr>
                  <a:t>maxima's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with a diode detector, thus detect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𝒎𝒊𝒏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along the line.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Evaluate the </a:t>
                </a:r>
                <a:r>
                  <a:rPr lang="en-US" dirty="0">
                    <a:solidFill>
                      <a:srgbClr val="C00000"/>
                    </a:solidFill>
                  </a:rPr>
                  <a:t>reflection coefficient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of a </a:t>
                </a:r>
                <a:r>
                  <a:rPr lang="en-US" dirty="0">
                    <a:solidFill>
                      <a:srgbClr val="C00000"/>
                    </a:solidFill>
                  </a:rPr>
                  <a:t>DUT of unknown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at the end of the line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EC60D-C156-010E-887E-251290B694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772" y="4877379"/>
                <a:ext cx="10566400" cy="1483154"/>
              </a:xfrm>
              <a:blipFill>
                <a:blip r:embed="rId3"/>
                <a:stretch>
                  <a:fillRect l="-600" t="-4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6AF973E-4C4E-9B95-2720-DAE7ADFED1E0}"/>
                  </a:ext>
                </a:extLst>
              </p:cNvPr>
              <p:cNvSpPr txBox="1"/>
              <p:nvPr/>
            </p:nvSpPr>
            <p:spPr>
              <a:xfrm>
                <a:off x="10010933" y="4008469"/>
                <a:ext cx="1850039" cy="670422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𝑉𝑆𝑊𝑅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𝑉𝑆𝑊𝑅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6AF973E-4C4E-9B95-2720-DAE7ADFED1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0933" y="4008469"/>
                <a:ext cx="1850039" cy="6704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0ABB49-7DAA-631B-3998-FF2814B321E0}"/>
                  </a:ext>
                </a:extLst>
              </p:cNvPr>
              <p:cNvSpPr txBox="1"/>
              <p:nvPr/>
            </p:nvSpPr>
            <p:spPr>
              <a:xfrm>
                <a:off x="10047407" y="1998900"/>
                <a:ext cx="1842922" cy="7180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𝑽𝑺𝑾𝑹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𝒎𝒂𝒙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𝒎𝒊𝒏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0ABB49-7DAA-631B-3998-FF2814B321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7407" y="1998900"/>
                <a:ext cx="1842922" cy="718064"/>
              </a:xfrm>
              <a:prstGeom prst="rect">
                <a:avLst/>
              </a:prstGeom>
              <a:blipFill>
                <a:blip r:embed="rId5"/>
                <a:stretch>
                  <a:fillRect b="-3390"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406FD289-F01A-1DB7-4DD7-B999269C8F7A}"/>
                  </a:ext>
                </a:extLst>
              </p:cNvPr>
              <p:cNvSpPr txBox="1"/>
              <p:nvPr/>
            </p:nvSpPr>
            <p:spPr>
              <a:xfrm>
                <a:off x="10069874" y="5477866"/>
                <a:ext cx="1580927" cy="6704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𝛤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𝛤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406FD289-F01A-1DB7-4DD7-B999269C8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9874" y="5477866"/>
                <a:ext cx="1580927" cy="6704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BF4B07A-732B-FAD5-5F0B-915045144469}"/>
                  </a:ext>
                </a:extLst>
              </p:cNvPr>
              <p:cNvSpPr txBox="1"/>
              <p:nvPr/>
            </p:nvSpPr>
            <p:spPr>
              <a:xfrm>
                <a:off x="10003026" y="4721359"/>
                <a:ext cx="1980204" cy="66484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BF4B07A-732B-FAD5-5F0B-915045144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3026" y="4721359"/>
                <a:ext cx="1980204" cy="664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C9D3F06D-33A9-C1AE-F13B-639FA86BF462}"/>
              </a:ext>
            </a:extLst>
          </p:cNvPr>
          <p:cNvGrpSpPr/>
          <p:nvPr/>
        </p:nvGrpSpPr>
        <p:grpSpPr>
          <a:xfrm>
            <a:off x="4168581" y="1057695"/>
            <a:ext cx="6127292" cy="3889946"/>
            <a:chOff x="4882529" y="1608437"/>
            <a:chExt cx="6127292" cy="3889946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D9F1E009-C4F2-4506-82B9-2737F25D6593}"/>
                </a:ext>
              </a:extLst>
            </p:cNvPr>
            <p:cNvSpPr/>
            <p:nvPr/>
          </p:nvSpPr>
          <p:spPr bwMode="auto">
            <a:xfrm>
              <a:off x="8557044" y="2205808"/>
              <a:ext cx="980895" cy="659056"/>
            </a:xfrm>
            <a:prstGeom prst="roundRect">
              <a:avLst/>
            </a:prstGeom>
            <a:solidFill>
              <a:schemeClr val="accent1">
                <a:alpha val="25147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Can 6">
              <a:extLst>
                <a:ext uri="{FF2B5EF4-FFF2-40B4-BE49-F238E27FC236}">
                  <a16:creationId xmlns:a16="http://schemas.microsoft.com/office/drawing/2014/main" id="{AB232D61-561A-3059-7611-4AFEC49D59C4}"/>
                </a:ext>
              </a:extLst>
            </p:cNvPr>
            <p:cNvSpPr/>
            <p:nvPr/>
          </p:nvSpPr>
          <p:spPr bwMode="auto">
            <a:xfrm rot="16200000">
              <a:off x="7685923" y="1353807"/>
              <a:ext cx="180000" cy="4019260"/>
            </a:xfrm>
            <a:prstGeom prst="can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Can 7">
              <a:extLst>
                <a:ext uri="{FF2B5EF4-FFF2-40B4-BE49-F238E27FC236}">
                  <a16:creationId xmlns:a16="http://schemas.microsoft.com/office/drawing/2014/main" id="{49F17A11-8808-90B5-DD3A-324F909F9969}"/>
                </a:ext>
              </a:extLst>
            </p:cNvPr>
            <p:cNvSpPr/>
            <p:nvPr/>
          </p:nvSpPr>
          <p:spPr bwMode="auto">
            <a:xfrm rot="16200000">
              <a:off x="7481553" y="1329437"/>
              <a:ext cx="540000" cy="4068000"/>
            </a:xfrm>
            <a:prstGeom prst="can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256AC9D-9CC8-6BEE-7970-E05F1FB70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13553" y="3733083"/>
              <a:ext cx="4572000" cy="176530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43E844-6A63-66D2-3911-DF6F2E13DA76}"/>
                </a:ext>
              </a:extLst>
            </p:cNvPr>
            <p:cNvSpPr/>
            <p:nvPr/>
          </p:nvSpPr>
          <p:spPr bwMode="auto">
            <a:xfrm rot="5400000">
              <a:off x="10146382" y="3728711"/>
              <a:ext cx="360000" cy="14541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grpSp>
          <p:nvGrpSpPr>
            <p:cNvPr id="11" name="Group 222">
              <a:extLst>
                <a:ext uri="{FF2B5EF4-FFF2-40B4-BE49-F238E27FC236}">
                  <a16:creationId xmlns:a16="http://schemas.microsoft.com/office/drawing/2014/main" id="{7C7F836A-45C8-CC6A-1B6B-CF1C1ECA18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73982" y="3981420"/>
              <a:ext cx="304800" cy="381000"/>
              <a:chOff x="4272" y="3072"/>
              <a:chExt cx="192" cy="240"/>
            </a:xfrm>
          </p:grpSpPr>
          <p:sp>
            <p:nvSpPr>
              <p:cNvPr id="1073" name="Line 99">
                <a:extLst>
                  <a:ext uri="{FF2B5EF4-FFF2-40B4-BE49-F238E27FC236}">
                    <a16:creationId xmlns:a16="http://schemas.microsoft.com/office/drawing/2014/main" id="{E5F28513-ACBC-E9D0-D8B6-07A06C5398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Line 100">
                <a:extLst>
                  <a:ext uri="{FF2B5EF4-FFF2-40B4-BE49-F238E27FC236}">
                    <a16:creationId xmlns:a16="http://schemas.microsoft.com/office/drawing/2014/main" id="{4E358286-2DC5-621C-BBE7-D9E3376EBC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Line 101">
                <a:extLst>
                  <a:ext uri="{FF2B5EF4-FFF2-40B4-BE49-F238E27FC236}">
                    <a16:creationId xmlns:a16="http://schemas.microsoft.com/office/drawing/2014/main" id="{DB0E9B01-C1F1-116B-C57B-82D40C861B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Line 102">
                <a:extLst>
                  <a:ext uri="{FF2B5EF4-FFF2-40B4-BE49-F238E27FC236}">
                    <a16:creationId xmlns:a16="http://schemas.microsoft.com/office/drawing/2014/main" id="{4CC6E86E-A566-DB89-28F8-10BAA8257D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7" name="Line 103">
                <a:extLst>
                  <a:ext uri="{FF2B5EF4-FFF2-40B4-BE49-F238E27FC236}">
                    <a16:creationId xmlns:a16="http://schemas.microsoft.com/office/drawing/2014/main" id="{0170FE8D-A78C-DE4C-CA5C-B48FD05717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Line 104">
                <a:extLst>
                  <a:ext uri="{FF2B5EF4-FFF2-40B4-BE49-F238E27FC236}">
                    <a16:creationId xmlns:a16="http://schemas.microsoft.com/office/drawing/2014/main" id="{2600C753-0E4F-8CC7-E21D-2138ED74C6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222">
              <a:extLst>
                <a:ext uri="{FF2B5EF4-FFF2-40B4-BE49-F238E27FC236}">
                  <a16:creationId xmlns:a16="http://schemas.microsoft.com/office/drawing/2014/main" id="{D466C562-00C5-976D-CBB7-9D697375AC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56953" y="3622937"/>
              <a:ext cx="304800" cy="381000"/>
              <a:chOff x="4272" y="3072"/>
              <a:chExt cx="192" cy="240"/>
            </a:xfrm>
          </p:grpSpPr>
          <p:sp>
            <p:nvSpPr>
              <p:cNvPr id="1067" name="Line 99">
                <a:extLst>
                  <a:ext uri="{FF2B5EF4-FFF2-40B4-BE49-F238E27FC236}">
                    <a16:creationId xmlns:a16="http://schemas.microsoft.com/office/drawing/2014/main" id="{BD25E206-2A52-34F4-50F7-999C65AC8D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Line 100">
                <a:extLst>
                  <a:ext uri="{FF2B5EF4-FFF2-40B4-BE49-F238E27FC236}">
                    <a16:creationId xmlns:a16="http://schemas.microsoft.com/office/drawing/2014/main" id="{981CBDA2-8814-0C27-A4A2-967C480847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Line 101">
                <a:extLst>
                  <a:ext uri="{FF2B5EF4-FFF2-40B4-BE49-F238E27FC236}">
                    <a16:creationId xmlns:a16="http://schemas.microsoft.com/office/drawing/2014/main" id="{D5438E2D-DA07-5041-9330-747DDC3E65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Line 102">
                <a:extLst>
                  <a:ext uri="{FF2B5EF4-FFF2-40B4-BE49-F238E27FC236}">
                    <a16:creationId xmlns:a16="http://schemas.microsoft.com/office/drawing/2014/main" id="{9B0AA53D-7938-B37D-3D16-6A48EFADDA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Line 103">
                <a:extLst>
                  <a:ext uri="{FF2B5EF4-FFF2-40B4-BE49-F238E27FC236}">
                    <a16:creationId xmlns:a16="http://schemas.microsoft.com/office/drawing/2014/main" id="{486E2D69-A19B-22FB-1EC4-64D13BAC51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Line 104">
                <a:extLst>
                  <a:ext uri="{FF2B5EF4-FFF2-40B4-BE49-F238E27FC236}">
                    <a16:creationId xmlns:a16="http://schemas.microsoft.com/office/drawing/2014/main" id="{20DF422C-AE34-3912-0CF0-18AFEE9FEB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22">
              <a:extLst>
                <a:ext uri="{FF2B5EF4-FFF2-40B4-BE49-F238E27FC236}">
                  <a16:creationId xmlns:a16="http://schemas.microsoft.com/office/drawing/2014/main" id="{8EC7BA26-C4CE-A9E7-89A2-FACE6A6654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1353" y="3626368"/>
              <a:ext cx="304800" cy="381000"/>
              <a:chOff x="4272" y="3072"/>
              <a:chExt cx="192" cy="240"/>
            </a:xfrm>
          </p:grpSpPr>
          <p:sp>
            <p:nvSpPr>
              <p:cNvPr id="1061" name="Line 99">
                <a:extLst>
                  <a:ext uri="{FF2B5EF4-FFF2-40B4-BE49-F238E27FC236}">
                    <a16:creationId xmlns:a16="http://schemas.microsoft.com/office/drawing/2014/main" id="{92A999E0-A3C2-2E38-79BC-D9CEF7EA34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Line 100">
                <a:extLst>
                  <a:ext uri="{FF2B5EF4-FFF2-40B4-BE49-F238E27FC236}">
                    <a16:creationId xmlns:a16="http://schemas.microsoft.com/office/drawing/2014/main" id="{34441AC7-5DD6-B105-3134-24F530C6CE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Line 101">
                <a:extLst>
                  <a:ext uri="{FF2B5EF4-FFF2-40B4-BE49-F238E27FC236}">
                    <a16:creationId xmlns:a16="http://schemas.microsoft.com/office/drawing/2014/main" id="{976C75FD-57F1-64AA-A954-3C7A18825F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Line 102">
                <a:extLst>
                  <a:ext uri="{FF2B5EF4-FFF2-40B4-BE49-F238E27FC236}">
                    <a16:creationId xmlns:a16="http://schemas.microsoft.com/office/drawing/2014/main" id="{70C7C7EE-B3F2-FE14-1814-470ABB5ED3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Line 103">
                <a:extLst>
                  <a:ext uri="{FF2B5EF4-FFF2-40B4-BE49-F238E27FC236}">
                    <a16:creationId xmlns:a16="http://schemas.microsoft.com/office/drawing/2014/main" id="{413F9925-B2BB-DD42-658F-5CD606E60F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Line 104">
                <a:extLst>
                  <a:ext uri="{FF2B5EF4-FFF2-40B4-BE49-F238E27FC236}">
                    <a16:creationId xmlns:a16="http://schemas.microsoft.com/office/drawing/2014/main" id="{70B6D189-297A-114E-0C88-3F45938395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C71510-383F-02EE-0922-274DCC53BA41}"/>
                </a:ext>
              </a:extLst>
            </p:cNvPr>
            <p:cNvCxnSpPr/>
            <p:nvPr/>
          </p:nvCxnSpPr>
          <p:spPr bwMode="auto">
            <a:xfrm>
              <a:off x="9785553" y="336343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B080EB0-67A0-0DBF-3765-D59A70C704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28008" y="3351172"/>
              <a:ext cx="0" cy="25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C404496-878D-13E7-3305-B04471283FB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339729" y="2976812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207">
              <a:extLst>
                <a:ext uri="{FF2B5EF4-FFF2-40B4-BE49-F238E27FC236}">
                  <a16:creationId xmlns:a16="http://schemas.microsoft.com/office/drawing/2014/main" id="{7548425B-AAC4-EC1E-B86B-6C8BE1ECC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7343" y="3359668"/>
              <a:ext cx="304800" cy="762000"/>
              <a:chOff x="4560" y="2400"/>
              <a:chExt cx="192" cy="480"/>
            </a:xfrm>
          </p:grpSpPr>
          <p:sp>
            <p:nvSpPr>
              <p:cNvPr id="1055" name="Oval 111">
                <a:extLst>
                  <a:ext uri="{FF2B5EF4-FFF2-40B4-BE49-F238E27FC236}">
                    <a16:creationId xmlns:a16="http://schemas.microsoft.com/office/drawing/2014/main" id="{9FD68DC0-CC2F-14FA-02E3-D9F46893E2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1056" name="Line 112">
                <a:extLst>
                  <a:ext uri="{FF2B5EF4-FFF2-40B4-BE49-F238E27FC236}">
                    <a16:creationId xmlns:a16="http://schemas.microsoft.com/office/drawing/2014/main" id="{DD62BB48-AA98-84A3-4845-79182EEA70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Line 113">
                <a:extLst>
                  <a:ext uri="{FF2B5EF4-FFF2-40B4-BE49-F238E27FC236}">
                    <a16:creationId xmlns:a16="http://schemas.microsoft.com/office/drawing/2014/main" id="{3AADBBE8-2F4B-04BB-EE89-08CB0A5AF2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58" name="Group 117">
                <a:extLst>
                  <a:ext uri="{FF2B5EF4-FFF2-40B4-BE49-F238E27FC236}">
                    <a16:creationId xmlns:a16="http://schemas.microsoft.com/office/drawing/2014/main" id="{D2832605-5616-8AEF-E122-E236B15F953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1059" name="Arc 118">
                  <a:extLst>
                    <a:ext uri="{FF2B5EF4-FFF2-40B4-BE49-F238E27FC236}">
                      <a16:creationId xmlns:a16="http://schemas.microsoft.com/office/drawing/2014/main" id="{2107715E-6221-4C8B-95E4-8284D7244A8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Arc 119">
                  <a:extLst>
                    <a:ext uri="{FF2B5EF4-FFF2-40B4-BE49-F238E27FC236}">
                      <a16:creationId xmlns:a16="http://schemas.microsoft.com/office/drawing/2014/main" id="{C9B80455-ECA2-7387-525E-D83EFD7C05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" name="Group 222">
              <a:extLst>
                <a:ext uri="{FF2B5EF4-FFF2-40B4-BE49-F238E27FC236}">
                  <a16:creationId xmlns:a16="http://schemas.microsoft.com/office/drawing/2014/main" id="{BF287F22-6B27-BFCE-15A3-8AFDC2E021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529" y="3909359"/>
              <a:ext cx="304800" cy="381000"/>
              <a:chOff x="4272" y="3072"/>
              <a:chExt cx="192" cy="240"/>
            </a:xfrm>
          </p:grpSpPr>
          <p:sp>
            <p:nvSpPr>
              <p:cNvPr id="1049" name="Line 99">
                <a:extLst>
                  <a:ext uri="{FF2B5EF4-FFF2-40B4-BE49-F238E27FC236}">
                    <a16:creationId xmlns:a16="http://schemas.microsoft.com/office/drawing/2014/main" id="{EC5B4280-7EEC-AD7B-F4AD-137A20EE3D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100">
                <a:extLst>
                  <a:ext uri="{FF2B5EF4-FFF2-40B4-BE49-F238E27FC236}">
                    <a16:creationId xmlns:a16="http://schemas.microsoft.com/office/drawing/2014/main" id="{CFEB1866-95D5-CE7C-8B0E-6B50848CC8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101">
                <a:extLst>
                  <a:ext uri="{FF2B5EF4-FFF2-40B4-BE49-F238E27FC236}">
                    <a16:creationId xmlns:a16="http://schemas.microsoft.com/office/drawing/2014/main" id="{4ECD8F50-F4D5-BE1B-CB28-09D253AF48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Line 102">
                <a:extLst>
                  <a:ext uri="{FF2B5EF4-FFF2-40B4-BE49-F238E27FC236}">
                    <a16:creationId xmlns:a16="http://schemas.microsoft.com/office/drawing/2014/main" id="{23FC6DEB-FFF7-AFD8-9E96-788AB047F3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Line 103">
                <a:extLst>
                  <a:ext uri="{FF2B5EF4-FFF2-40B4-BE49-F238E27FC236}">
                    <a16:creationId xmlns:a16="http://schemas.microsoft.com/office/drawing/2014/main" id="{6EF4FA19-67C9-2862-949B-C793CA1B5B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Line 104">
                <a:extLst>
                  <a:ext uri="{FF2B5EF4-FFF2-40B4-BE49-F238E27FC236}">
                    <a16:creationId xmlns:a16="http://schemas.microsoft.com/office/drawing/2014/main" id="{30C8371D-A4D9-F789-75C1-9F56088E9C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" name="Group 218">
              <a:extLst>
                <a:ext uri="{FF2B5EF4-FFF2-40B4-BE49-F238E27FC236}">
                  <a16:creationId xmlns:a16="http://schemas.microsoft.com/office/drawing/2014/main" id="{49D2DC67-A143-5972-F2BF-CFB544E8A0F6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8860010" y="2028296"/>
              <a:ext cx="152400" cy="762000"/>
              <a:chOff x="5280" y="1200"/>
              <a:chExt cx="96" cy="480"/>
            </a:xfrm>
          </p:grpSpPr>
          <p:sp>
            <p:nvSpPr>
              <p:cNvPr id="1045" name="Line 106">
                <a:extLst>
                  <a:ext uri="{FF2B5EF4-FFF2-40B4-BE49-F238E27FC236}">
                    <a16:creationId xmlns:a16="http://schemas.microsoft.com/office/drawing/2014/main" id="{4220D9E8-A06E-68BB-2DC7-F54A7BF8C2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Line 107">
                <a:extLst>
                  <a:ext uri="{FF2B5EF4-FFF2-40B4-BE49-F238E27FC236}">
                    <a16:creationId xmlns:a16="http://schemas.microsoft.com/office/drawing/2014/main" id="{2DD28592-74A2-6440-9A48-17C3E175F8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Freeform 108">
                <a:extLst>
                  <a:ext uri="{FF2B5EF4-FFF2-40B4-BE49-F238E27FC236}">
                    <a16:creationId xmlns:a16="http://schemas.microsoft.com/office/drawing/2014/main" id="{BABA7A8D-C331-4836-037D-F17DCCA19E3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109">
                <a:extLst>
                  <a:ext uri="{FF2B5EF4-FFF2-40B4-BE49-F238E27FC236}">
                    <a16:creationId xmlns:a16="http://schemas.microsoft.com/office/drawing/2014/main" id="{C2BF3707-F39F-942C-169F-AB62D40854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A139BCE-C007-BA51-4DF3-EDC33AEBF1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32188" y="2419882"/>
              <a:ext cx="0" cy="67254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Pie 52">
              <a:extLst>
                <a:ext uri="{FF2B5EF4-FFF2-40B4-BE49-F238E27FC236}">
                  <a16:creationId xmlns:a16="http://schemas.microsoft.com/office/drawing/2014/main" id="{26E73522-0C35-7C14-F6F2-3F2E00CAB065}"/>
                </a:ext>
              </a:extLst>
            </p:cNvPr>
            <p:cNvSpPr/>
            <p:nvPr/>
          </p:nvSpPr>
          <p:spPr bwMode="auto">
            <a:xfrm>
              <a:off x="9793079" y="1608437"/>
              <a:ext cx="1080000" cy="1080000"/>
            </a:xfrm>
            <a:prstGeom prst="pie">
              <a:avLst>
                <a:gd name="adj1" fmla="val 10781729"/>
                <a:gd name="adj2" fmla="val 21588964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1007999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49AFA03-A702-799B-ABDF-30CF015E3A83}"/>
                </a:ext>
              </a:extLst>
            </p:cNvPr>
            <p:cNvSpPr/>
            <p:nvPr/>
          </p:nvSpPr>
          <p:spPr bwMode="auto">
            <a:xfrm>
              <a:off x="10282943" y="2103595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6" name="Triangle 75">
              <a:extLst>
                <a:ext uri="{FF2B5EF4-FFF2-40B4-BE49-F238E27FC236}">
                  <a16:creationId xmlns:a16="http://schemas.microsoft.com/office/drawing/2014/main" id="{3FA75750-E28A-EECC-88C0-43F4EEA29BCF}"/>
                </a:ext>
              </a:extLst>
            </p:cNvPr>
            <p:cNvSpPr/>
            <p:nvPr/>
          </p:nvSpPr>
          <p:spPr bwMode="auto">
            <a:xfrm rot="2484594">
              <a:off x="10465069" y="1781483"/>
              <a:ext cx="36000" cy="432000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2D79973-6A34-7912-1043-1BFEB6475D47}"/>
                </a:ext>
              </a:extLst>
            </p:cNvPr>
            <p:cNvCxnSpPr>
              <a:cxnSpLocks/>
              <a:stCxn id="1045" idx="0"/>
            </p:cNvCxnSpPr>
            <p:nvPr/>
          </p:nvCxnSpPr>
          <p:spPr bwMode="auto">
            <a:xfrm flipV="1">
              <a:off x="9317210" y="2405202"/>
              <a:ext cx="1019733" cy="409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F592920-63CE-1424-52C1-23F7B5C79A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36943" y="2157185"/>
              <a:ext cx="0" cy="25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3734D374-D39A-B482-4C3E-97D84B1D07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032188" y="3230195"/>
              <a:ext cx="0" cy="189885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lg" len="lg"/>
              <a:tailEnd type="none" w="lg" len="lg"/>
            </a:ln>
            <a:effectLst/>
          </p:spPr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6A6879A5-6CCA-22D9-C50E-AD17417D20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048528" y="5129049"/>
              <a:ext cx="1737025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C00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C02F174-E52C-B077-583D-E7FF4E74D6FE}"/>
                    </a:ext>
                  </a:extLst>
                </p:cNvPr>
                <p:cNvSpPr txBox="1"/>
                <p:nvPr/>
              </p:nvSpPr>
              <p:spPr>
                <a:xfrm>
                  <a:off x="8878482" y="4875334"/>
                  <a:ext cx="1843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095119B-1BD7-DBF1-1887-9227558F2B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8482" y="4875334"/>
                  <a:ext cx="184346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8750" r="-250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4A897FE6-B10D-347D-541D-0B108CDB3CFD}"/>
                    </a:ext>
                  </a:extLst>
                </p:cNvPr>
                <p:cNvSpPr txBox="1"/>
                <p:nvPr/>
              </p:nvSpPr>
              <p:spPr>
                <a:xfrm>
                  <a:off x="10572201" y="3367437"/>
                  <a:ext cx="43762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a:t>DUT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𝑿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3983DCB-4479-7276-3004-4545EA0C09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2201" y="3367437"/>
                  <a:ext cx="437620" cy="553998"/>
                </a:xfrm>
                <a:prstGeom prst="rect">
                  <a:avLst/>
                </a:prstGeom>
                <a:blipFill>
                  <a:blip r:embed="rId10"/>
                  <a:stretch>
                    <a:fillRect l="-31429" t="-11111" r="-31429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E68F841F-391D-B8FA-926E-555BF3FD0466}"/>
                    </a:ext>
                  </a:extLst>
                </p:cNvPr>
                <p:cNvSpPr txBox="1"/>
                <p:nvPr/>
              </p:nvSpPr>
              <p:spPr>
                <a:xfrm>
                  <a:off x="6255877" y="2756256"/>
                  <a:ext cx="3009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2EFF0C8C-F3E2-3BD8-8625-A0589AD68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5877" y="2756256"/>
                  <a:ext cx="300980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2000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46E8F95C-D735-395B-6354-F98D8AC54213}"/>
                    </a:ext>
                  </a:extLst>
                </p:cNvPr>
                <p:cNvSpPr txBox="1"/>
                <p:nvPr/>
              </p:nvSpPr>
              <p:spPr>
                <a:xfrm>
                  <a:off x="4889911" y="2973074"/>
                  <a:ext cx="8451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2E86CDD8-7530-C3F5-6B49-D7458B888E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9911" y="2973074"/>
                  <a:ext cx="84510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4412" r="-1471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96CC054B-BC71-3A82-DA65-8F072A6AD8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94188" y="3837485"/>
              <a:ext cx="0" cy="1296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lg" len="lg"/>
              <a:tailEnd type="none" w="lg" len="lg"/>
            </a:ln>
            <a:effectLst/>
          </p:spPr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33AD7BB9-6094-BB4A-F952-6F71000EE8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96968" y="3833049"/>
              <a:ext cx="0" cy="1296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lg" len="lg"/>
              <a:tailEnd type="none" w="lg" len="lg"/>
            </a:ln>
            <a:effectLst/>
          </p:spPr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FFF96E89-8CCE-1939-D509-2F0DF57902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96968" y="3981420"/>
              <a:ext cx="828000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D760505A-12C1-A802-A891-40D07CFF65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66188" y="3981420"/>
              <a:ext cx="828000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9B5233F2-0525-124E-A8E2-1B4482C9A0F8}"/>
                    </a:ext>
                  </a:extLst>
                </p:cNvPr>
                <p:cNvSpPr txBox="1"/>
                <p:nvPr/>
              </p:nvSpPr>
              <p:spPr>
                <a:xfrm>
                  <a:off x="7618686" y="3782036"/>
                  <a:ext cx="406714" cy="36760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640B8208-B3B5-D74C-46AD-028BBBD3E4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8686" y="3782036"/>
                  <a:ext cx="406714" cy="367601"/>
                </a:xfrm>
                <a:prstGeom prst="rect">
                  <a:avLst/>
                </a:prstGeom>
                <a:blipFill>
                  <a:blip r:embed="rId13"/>
                  <a:stretch>
                    <a:fillRect l="-90909" t="-146667" r="-57576" b="-2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5C052E2C-590B-3419-3DA5-0CABC090E1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94188" y="4875334"/>
              <a:ext cx="991365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2805B0CD-0A41-4B82-519E-2DACA38AB62D}"/>
                    </a:ext>
                  </a:extLst>
                </p:cNvPr>
                <p:cNvSpPr txBox="1"/>
                <p:nvPr/>
              </p:nvSpPr>
              <p:spPr>
                <a:xfrm>
                  <a:off x="9157422" y="4575052"/>
                  <a:ext cx="50853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0CC3AE6E-4DEF-995A-0D5E-B732B27F2E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57422" y="4575052"/>
                  <a:ext cx="508537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381" r="-2381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9" name="Group 208">
              <a:extLst>
                <a:ext uri="{FF2B5EF4-FFF2-40B4-BE49-F238E27FC236}">
                  <a16:creationId xmlns:a16="http://schemas.microsoft.com/office/drawing/2014/main" id="{6BE448E7-BED7-5179-E994-7FF7E33D61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41618" y="2413366"/>
              <a:ext cx="182880" cy="591282"/>
              <a:chOff x="4223" y="1728"/>
              <a:chExt cx="193" cy="624"/>
            </a:xfrm>
          </p:grpSpPr>
          <p:sp>
            <p:nvSpPr>
              <p:cNvPr id="1041" name="Line 197">
                <a:extLst>
                  <a:ext uri="{FF2B5EF4-FFF2-40B4-BE49-F238E27FC236}">
                    <a16:creationId xmlns:a16="http://schemas.microsoft.com/office/drawing/2014/main" id="{979036E3-C65D-6FB3-19CF-0774504BAA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728"/>
                <a:ext cx="0" cy="2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98">
                <a:extLst>
                  <a:ext uri="{FF2B5EF4-FFF2-40B4-BE49-F238E27FC236}">
                    <a16:creationId xmlns:a16="http://schemas.microsoft.com/office/drawing/2014/main" id="{25C4E3AA-B21A-0286-4B73-6C7CEF04D4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983"/>
                <a:ext cx="0" cy="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9">
                <a:extLst>
                  <a:ext uri="{FF2B5EF4-FFF2-40B4-BE49-F238E27FC236}">
                    <a16:creationId xmlns:a16="http://schemas.microsoft.com/office/drawing/2014/main" id="{D2B8C4CD-470C-417E-E9E7-FA6518B676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23" y="1947"/>
                <a:ext cx="19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Arc 200">
                <a:extLst>
                  <a:ext uri="{FF2B5EF4-FFF2-40B4-BE49-F238E27FC236}">
                    <a16:creationId xmlns:a16="http://schemas.microsoft.com/office/drawing/2014/main" id="{3D374E4B-5B6D-96E8-7A1D-4AC75A716E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23" y="1983"/>
                <a:ext cx="192" cy="369"/>
              </a:xfrm>
              <a:custGeom>
                <a:avLst/>
                <a:gdLst>
                  <a:gd name="T0" fmla="*/ 0 w 14870"/>
                  <a:gd name="T1" fmla="*/ 0 h 21600"/>
                  <a:gd name="T2" fmla="*/ 0 w 14870"/>
                  <a:gd name="T3" fmla="*/ 0 h 21600"/>
                  <a:gd name="T4" fmla="*/ 0 w 1487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4870"/>
                  <a:gd name="T10" fmla="*/ 0 h 21600"/>
                  <a:gd name="T11" fmla="*/ 14870 w 1487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870" h="21600" fill="none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</a:path>
                  <a:path w="14870" h="21600" stroke="0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  <a:lnTo>
                      <a:pt x="7430" y="21600"/>
                    </a:lnTo>
                    <a:lnTo>
                      <a:pt x="0" y="131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0" name="Freeform 12">
              <a:extLst>
                <a:ext uri="{FF2B5EF4-FFF2-40B4-BE49-F238E27FC236}">
                  <a16:creationId xmlns:a16="http://schemas.microsoft.com/office/drawing/2014/main" id="{9A14908D-6376-D974-1C04-4F73CFC1A9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73698" y="2410999"/>
              <a:ext cx="91440" cy="4572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4D8C75F3-FE70-7B10-D65D-1A83D9A6B2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25037" y="2426788"/>
              <a:ext cx="0" cy="6656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99FA2B9-9346-28E1-2259-144D171FEB9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42719" y="2413221"/>
              <a:ext cx="0" cy="67920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635D2C1-EECB-4604-F7CD-C74BFB6ED0A9}"/>
                </a:ext>
              </a:extLst>
            </p:cNvPr>
            <p:cNvSpPr/>
            <p:nvPr/>
          </p:nvSpPr>
          <p:spPr bwMode="auto">
            <a:xfrm>
              <a:off x="7942719" y="2374162"/>
              <a:ext cx="182880" cy="91440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1C6E1D6-FCFD-B35F-D463-5F1380279E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32188" y="3092425"/>
              <a:ext cx="0" cy="13716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5" name="Group 222">
              <a:extLst>
                <a:ext uri="{FF2B5EF4-FFF2-40B4-BE49-F238E27FC236}">
                  <a16:creationId xmlns:a16="http://schemas.microsoft.com/office/drawing/2014/main" id="{34FF3990-1348-8F49-3980-552A01613BD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42504" y="2789948"/>
              <a:ext cx="182880" cy="228600"/>
              <a:chOff x="4272" y="3072"/>
              <a:chExt cx="192" cy="240"/>
            </a:xfrm>
          </p:grpSpPr>
          <p:sp>
            <p:nvSpPr>
              <p:cNvPr id="1035" name="Line 99">
                <a:extLst>
                  <a:ext uri="{FF2B5EF4-FFF2-40B4-BE49-F238E27FC236}">
                    <a16:creationId xmlns:a16="http://schemas.microsoft.com/office/drawing/2014/main" id="{EE93B266-BCCD-F1C8-66B8-272B302640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" name="Line 100">
                <a:extLst>
                  <a:ext uri="{FF2B5EF4-FFF2-40B4-BE49-F238E27FC236}">
                    <a16:creationId xmlns:a16="http://schemas.microsoft.com/office/drawing/2014/main" id="{214EA31C-B4B5-53AE-939B-7F39EC97D0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" name="Line 101">
                <a:extLst>
                  <a:ext uri="{FF2B5EF4-FFF2-40B4-BE49-F238E27FC236}">
                    <a16:creationId xmlns:a16="http://schemas.microsoft.com/office/drawing/2014/main" id="{E3A695FC-1484-FB53-17BB-0405D4EC57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02">
                <a:extLst>
                  <a:ext uri="{FF2B5EF4-FFF2-40B4-BE49-F238E27FC236}">
                    <a16:creationId xmlns:a16="http://schemas.microsoft.com/office/drawing/2014/main" id="{E10B3A24-A1AA-A8D8-D2E9-9BF94F4100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03">
                <a:extLst>
                  <a:ext uri="{FF2B5EF4-FFF2-40B4-BE49-F238E27FC236}">
                    <a16:creationId xmlns:a16="http://schemas.microsoft.com/office/drawing/2014/main" id="{10DDA00B-7E1F-E4AE-D363-FA654A41CD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04">
                <a:extLst>
                  <a:ext uri="{FF2B5EF4-FFF2-40B4-BE49-F238E27FC236}">
                    <a16:creationId xmlns:a16="http://schemas.microsoft.com/office/drawing/2014/main" id="{F2135587-B049-3DCA-9278-44A834D2D2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F6847782-F42F-4907-27C9-E2CF4B384167}"/>
                </a:ext>
              </a:extLst>
            </p:cNvPr>
            <p:cNvCxnSpPr>
              <a:cxnSpLocks/>
              <a:endCxn id="1048" idx="1"/>
            </p:cNvCxnSpPr>
            <p:nvPr/>
          </p:nvCxnSpPr>
          <p:spPr bwMode="auto">
            <a:xfrm flipV="1">
              <a:off x="8025400" y="2409297"/>
              <a:ext cx="529810" cy="392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7" name="Group 208">
              <a:extLst>
                <a:ext uri="{FF2B5EF4-FFF2-40B4-BE49-F238E27FC236}">
                  <a16:creationId xmlns:a16="http://schemas.microsoft.com/office/drawing/2014/main" id="{B80819E3-8884-1DBC-634F-63635BAA8E0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7640594" y="2113367"/>
              <a:ext cx="182880" cy="591282"/>
              <a:chOff x="4223" y="1728"/>
              <a:chExt cx="193" cy="624"/>
            </a:xfrm>
          </p:grpSpPr>
          <p:sp>
            <p:nvSpPr>
              <p:cNvPr id="1031" name="Line 197">
                <a:extLst>
                  <a:ext uri="{FF2B5EF4-FFF2-40B4-BE49-F238E27FC236}">
                    <a16:creationId xmlns:a16="http://schemas.microsoft.com/office/drawing/2014/main" id="{E30DA6B5-B642-C9AA-69C2-CE47FBD585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728"/>
                <a:ext cx="0" cy="2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" name="Line 198">
                <a:extLst>
                  <a:ext uri="{FF2B5EF4-FFF2-40B4-BE49-F238E27FC236}">
                    <a16:creationId xmlns:a16="http://schemas.microsoft.com/office/drawing/2014/main" id="{FC22CE79-DEC0-C675-AE61-296C81C03E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983"/>
                <a:ext cx="0" cy="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" name="Line 199">
                <a:extLst>
                  <a:ext uri="{FF2B5EF4-FFF2-40B4-BE49-F238E27FC236}">
                    <a16:creationId xmlns:a16="http://schemas.microsoft.com/office/drawing/2014/main" id="{EC20ECA8-5D46-18C3-5F86-0B10AF7F6B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23" y="1947"/>
                <a:ext cx="19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" name="Arc 200">
                <a:extLst>
                  <a:ext uri="{FF2B5EF4-FFF2-40B4-BE49-F238E27FC236}">
                    <a16:creationId xmlns:a16="http://schemas.microsoft.com/office/drawing/2014/main" id="{B57D461F-3774-9093-AE01-5D819162A8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23" y="1983"/>
                <a:ext cx="192" cy="369"/>
              </a:xfrm>
              <a:custGeom>
                <a:avLst/>
                <a:gdLst>
                  <a:gd name="T0" fmla="*/ 0 w 14870"/>
                  <a:gd name="T1" fmla="*/ 0 h 21600"/>
                  <a:gd name="T2" fmla="*/ 0 w 14870"/>
                  <a:gd name="T3" fmla="*/ 0 h 21600"/>
                  <a:gd name="T4" fmla="*/ 0 w 1487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4870"/>
                  <a:gd name="T10" fmla="*/ 0 h 21600"/>
                  <a:gd name="T11" fmla="*/ 14870 w 1487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870" h="21600" fill="none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</a:path>
                  <a:path w="14870" h="21600" stroke="0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  <a:lnTo>
                      <a:pt x="7430" y="21600"/>
                    </a:lnTo>
                    <a:lnTo>
                      <a:pt x="0" y="131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222">
              <a:extLst>
                <a:ext uri="{FF2B5EF4-FFF2-40B4-BE49-F238E27FC236}">
                  <a16:creationId xmlns:a16="http://schemas.microsoft.com/office/drawing/2014/main" id="{4CCEF3C5-88EC-A21C-0315-9483638B89C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7492952" y="2293760"/>
              <a:ext cx="182880" cy="228600"/>
              <a:chOff x="4272" y="3072"/>
              <a:chExt cx="192" cy="240"/>
            </a:xfrm>
          </p:grpSpPr>
          <p:sp>
            <p:nvSpPr>
              <p:cNvPr id="1024" name="Line 99">
                <a:extLst>
                  <a:ext uri="{FF2B5EF4-FFF2-40B4-BE49-F238E27FC236}">
                    <a16:creationId xmlns:a16="http://schemas.microsoft.com/office/drawing/2014/main" id="{9E72A6FE-B496-C8E6-738A-5B7BE63944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" name="Line 100">
                <a:extLst>
                  <a:ext uri="{FF2B5EF4-FFF2-40B4-BE49-F238E27FC236}">
                    <a16:creationId xmlns:a16="http://schemas.microsoft.com/office/drawing/2014/main" id="{D25A4C88-F125-5352-0DEB-B336786630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" name="Line 101">
                <a:extLst>
                  <a:ext uri="{FF2B5EF4-FFF2-40B4-BE49-F238E27FC236}">
                    <a16:creationId xmlns:a16="http://schemas.microsoft.com/office/drawing/2014/main" id="{C30359AA-3823-A98A-BAED-D46F9C0F67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" name="Line 102">
                <a:extLst>
                  <a:ext uri="{FF2B5EF4-FFF2-40B4-BE49-F238E27FC236}">
                    <a16:creationId xmlns:a16="http://schemas.microsoft.com/office/drawing/2014/main" id="{4E9397E2-F8CC-9880-38EC-77DF8F5C50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" name="Line 103">
                <a:extLst>
                  <a:ext uri="{FF2B5EF4-FFF2-40B4-BE49-F238E27FC236}">
                    <a16:creationId xmlns:a16="http://schemas.microsoft.com/office/drawing/2014/main" id="{FECE1B0E-81CF-0C29-FA07-34637A93DC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" name="Line 104">
                <a:extLst>
                  <a:ext uri="{FF2B5EF4-FFF2-40B4-BE49-F238E27FC236}">
                    <a16:creationId xmlns:a16="http://schemas.microsoft.com/office/drawing/2014/main" id="{2337B37B-1CE0-E75B-5A67-049F3907BA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B6B2AD58-A4B1-2896-597C-E73CB5A0C3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94604" y="2284709"/>
              <a:ext cx="22860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sm" len="sm"/>
            </a:ln>
            <a:effectLst/>
          </p:spPr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EBC3EFB1-E654-472B-81DA-202E55A998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94505" y="2426788"/>
              <a:ext cx="0" cy="66563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sm" len="sm"/>
              <a:tailEnd type="arrow" w="sm" len="sm"/>
            </a:ln>
            <a:effectLst/>
          </p:spPr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B143AF84-1EE7-3A0E-6044-61596FB22805}"/>
                </a:ext>
              </a:extLst>
            </p:cNvPr>
            <p:cNvCxnSpPr/>
            <p:nvPr/>
          </p:nvCxnSpPr>
          <p:spPr bwMode="auto">
            <a:xfrm>
              <a:off x="7672188" y="2928681"/>
              <a:ext cx="720000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A7094EB2-4C65-5CE9-6E8A-59F974E87AB7}"/>
                    </a:ext>
                  </a:extLst>
                </p:cNvPr>
                <p:cNvSpPr txBox="1"/>
                <p:nvPr/>
              </p:nvSpPr>
              <p:spPr>
                <a:xfrm>
                  <a:off x="8199089" y="2594255"/>
                  <a:ext cx="271164" cy="24442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5E873891-2F91-38BD-D5B4-5A2CBA5A96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9089" y="2594255"/>
                  <a:ext cx="271164" cy="244426"/>
                </a:xfrm>
                <a:prstGeom prst="rect">
                  <a:avLst/>
                </a:prstGeom>
                <a:blipFill>
                  <a:blip r:embed="rId15"/>
                  <a:stretch>
                    <a:fillRect l="-95455" t="-160000" r="-68182" b="-2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C9BF558-C1BC-C764-19A1-C5DD03938CB5}"/>
                </a:ext>
              </a:extLst>
            </p:cNvPr>
            <p:cNvSpPr txBox="1"/>
            <p:nvPr/>
          </p:nvSpPr>
          <p:spPr>
            <a:xfrm>
              <a:off x="8473686" y="1896035"/>
              <a:ext cx="11785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RF detector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C1BCC87-54E6-7FBD-9E0D-24BD210177C1}"/>
                </a:ext>
              </a:extLst>
            </p:cNvPr>
            <p:cNvSpPr txBox="1"/>
            <p:nvPr/>
          </p:nvSpPr>
          <p:spPr>
            <a:xfrm>
              <a:off x="10361094" y="2191723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DVM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351AD7A-45FB-755C-2333-C189691B5248}"/>
                </a:ext>
              </a:extLst>
            </p:cNvPr>
            <p:cNvSpPr txBox="1"/>
            <p:nvPr/>
          </p:nvSpPr>
          <p:spPr>
            <a:xfrm>
              <a:off x="7415847" y="1736542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matching </a:t>
              </a:r>
            </a:p>
            <a:p>
              <a:r>
                <a:rPr lang="en-US" sz="1400" b="1" dirty="0"/>
                <a:t>network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1563FDD9-5151-166C-6ECB-9D6D5B7DBFF2}"/>
                </a:ext>
              </a:extLst>
            </p:cNvPr>
            <p:cNvSpPr txBox="1"/>
            <p:nvPr/>
          </p:nvSpPr>
          <p:spPr>
            <a:xfrm>
              <a:off x="6613416" y="2346858"/>
              <a:ext cx="731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E-field</a:t>
              </a:r>
            </a:p>
            <a:p>
              <a:r>
                <a:rPr lang="en-US" sz="1400" b="1" dirty="0"/>
                <a:t>probe</a:t>
              </a: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6C886E4F-B3C5-10BF-0A79-E9D05301D7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22497" y="2647871"/>
              <a:ext cx="784617" cy="56299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8908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 animBg="1"/>
      <p:bldP spid="91" grpId="0" animBg="1"/>
      <p:bldP spid="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C727D-D4EB-CD4E-93D8-DBE92545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Signals &amp; Modulation, without Math!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D2CBE-8E1A-4345-A178-11139D65D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10566400" cy="1536199"/>
          </a:xfrm>
        </p:spPr>
        <p:txBody>
          <a:bodyPr/>
          <a:lstStyle/>
          <a:p>
            <a:r>
              <a:rPr lang="en-US" dirty="0"/>
              <a:t>RF signals are continuous wave (CW),sinusoidal signals</a:t>
            </a:r>
          </a:p>
          <a:p>
            <a:pPr lvl="1"/>
            <a:r>
              <a:rPr lang="en-US" dirty="0"/>
              <a:t>Often, a high frequency carrier is </a:t>
            </a:r>
            <a:r>
              <a:rPr lang="en-US" dirty="0">
                <a:solidFill>
                  <a:srgbClr val="C00000"/>
                </a:solidFill>
              </a:rPr>
              <a:t>modulated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with low frequency information</a:t>
            </a:r>
          </a:p>
          <a:p>
            <a:pPr lvl="1"/>
            <a:r>
              <a:rPr lang="en-US" dirty="0"/>
              <a:t>Modulation appears “naturally” in ring accelerators as:</a:t>
            </a:r>
          </a:p>
          <a:p>
            <a:pPr lvl="2"/>
            <a:r>
              <a:rPr lang="en-US" dirty="0"/>
              <a:t>Modulation is also provided through the LLRF system to the accelerating structures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951E59-B992-A84D-AA4E-A7612F6FD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32" y="3197368"/>
            <a:ext cx="3176018" cy="24812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8A88E3C-5BF1-1E46-8AD7-D9D3607E7A03}"/>
              </a:ext>
            </a:extLst>
          </p:cNvPr>
          <p:cNvGrpSpPr/>
          <p:nvPr/>
        </p:nvGrpSpPr>
        <p:grpSpPr>
          <a:xfrm>
            <a:off x="7522421" y="2622495"/>
            <a:ext cx="4119978" cy="3376028"/>
            <a:chOff x="7522421" y="2622495"/>
            <a:chExt cx="4119978" cy="3376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DAE55E4-7217-F141-8E0A-9FD8A84588D6}"/>
                </a:ext>
              </a:extLst>
            </p:cNvPr>
            <p:cNvGrpSpPr/>
            <p:nvPr/>
          </p:nvGrpSpPr>
          <p:grpSpPr>
            <a:xfrm>
              <a:off x="7522421" y="2758523"/>
              <a:ext cx="4119977" cy="3240000"/>
              <a:chOff x="5786023" y="2829662"/>
              <a:chExt cx="4119977" cy="3559462"/>
            </a:xfrm>
            <a:noFill/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00BC436-0802-8943-81AA-332FBA1AEB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000" b="18104"/>
              <a:stretch/>
            </p:blipFill>
            <p:spPr>
              <a:xfrm>
                <a:off x="5950238" y="3233994"/>
                <a:ext cx="3955762" cy="1340773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5271864-4A9C-A74C-B9B0-EF30CDA0D8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981" b="15836"/>
              <a:stretch/>
            </p:blipFill>
            <p:spPr>
              <a:xfrm>
                <a:off x="5786023" y="4904054"/>
                <a:ext cx="4041771" cy="1485070"/>
              </a:xfrm>
              <a:prstGeom prst="rect">
                <a:avLst/>
              </a:prstGeom>
              <a:grpFill/>
              <a:ln>
                <a:noFill/>
              </a:ln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814831E-594E-CB45-8E72-EAAF19839A2C}"/>
                  </a:ext>
                </a:extLst>
              </p:cNvPr>
              <p:cNvSpPr/>
              <p:nvPr/>
            </p:nvSpPr>
            <p:spPr>
              <a:xfrm>
                <a:off x="6084976" y="2829662"/>
                <a:ext cx="3082895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800" dirty="0">
                    <a:solidFill>
                      <a:srgbClr val="C00000"/>
                    </a:solidFill>
                  </a:rPr>
                  <a:t>FM: Synchrotron oscillations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6350E4-FD67-5C4B-B988-EA186E58013E}"/>
                </a:ext>
              </a:extLst>
            </p:cNvPr>
            <p:cNvSpPr/>
            <p:nvPr/>
          </p:nvSpPr>
          <p:spPr bwMode="auto">
            <a:xfrm>
              <a:off x="7686637" y="2622495"/>
              <a:ext cx="3955762" cy="3376028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14C5DD-0F12-E847-9DE4-6ED5E223099A}"/>
              </a:ext>
            </a:extLst>
          </p:cNvPr>
          <p:cNvGrpSpPr/>
          <p:nvPr/>
        </p:nvGrpSpPr>
        <p:grpSpPr>
          <a:xfrm>
            <a:off x="627808" y="2658991"/>
            <a:ext cx="2888039" cy="3376028"/>
            <a:chOff x="627808" y="2658991"/>
            <a:chExt cx="2888039" cy="33760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2FB936A-EEB6-F348-8F1B-BBD40ED13068}"/>
                </a:ext>
              </a:extLst>
            </p:cNvPr>
            <p:cNvGrpSpPr/>
            <p:nvPr/>
          </p:nvGrpSpPr>
          <p:grpSpPr>
            <a:xfrm>
              <a:off x="679631" y="2758523"/>
              <a:ext cx="2836216" cy="3240000"/>
              <a:chOff x="223499" y="2865122"/>
              <a:chExt cx="2836216" cy="347558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7A1C385-EFCE-794B-B2C2-E4CA2B5A7E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012" b="20904"/>
              <a:stretch/>
            </p:blipFill>
            <p:spPr>
              <a:xfrm>
                <a:off x="223499" y="4697885"/>
                <a:ext cx="2836216" cy="1642821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392C30B-7EE0-6841-821E-C22B871E0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499" y="3145446"/>
                <a:ext cx="2455863" cy="1521270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6A6F418-E07C-344F-90D6-70C012D43613}"/>
                  </a:ext>
                </a:extLst>
              </p:cNvPr>
              <p:cNvSpPr/>
              <p:nvPr/>
            </p:nvSpPr>
            <p:spPr>
              <a:xfrm>
                <a:off x="223499" y="2865122"/>
                <a:ext cx="2723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800" dirty="0">
                    <a:solidFill>
                      <a:srgbClr val="C00000"/>
                    </a:solidFill>
                  </a:rPr>
                  <a:t>AM: </a:t>
                </a:r>
                <a:r>
                  <a:rPr lang="en-US" sz="1800" dirty="0" err="1">
                    <a:solidFill>
                      <a:srgbClr val="C00000"/>
                    </a:solidFill>
                  </a:rPr>
                  <a:t>Betatron</a:t>
                </a:r>
                <a:r>
                  <a:rPr lang="en-US" sz="1800" dirty="0">
                    <a:solidFill>
                      <a:srgbClr val="C00000"/>
                    </a:solidFill>
                  </a:rPr>
                  <a:t> oscillations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F04AFB-E7E1-5646-8F64-E6A6E0E959BB}"/>
                </a:ext>
              </a:extLst>
            </p:cNvPr>
            <p:cNvSpPr/>
            <p:nvPr/>
          </p:nvSpPr>
          <p:spPr bwMode="auto">
            <a:xfrm>
              <a:off x="627808" y="2658991"/>
              <a:ext cx="2888039" cy="3376028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83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F77FF-E5F3-0F48-8274-4A8401DF4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(too) simple Radio Receiver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2A08-6110-0247-8C77-271258A7D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3774645"/>
            <a:ext cx="10566400" cy="2419516"/>
          </a:xfrm>
        </p:spPr>
        <p:txBody>
          <a:bodyPr/>
          <a:lstStyle/>
          <a:p>
            <a:r>
              <a:rPr lang="mr-IN" dirty="0"/>
              <a:t>…</a:t>
            </a:r>
            <a:r>
              <a:rPr lang="en-US" dirty="0"/>
              <a:t>or: How does a ”traditional” analog radio works?</a:t>
            </a:r>
          </a:p>
          <a:p>
            <a:pPr lvl="1"/>
            <a:r>
              <a:rPr lang="en-US" dirty="0"/>
              <a:t>It was, and still is, difficult to make precisely tunable narrowband, band-pass filters </a:t>
            </a:r>
            <a:br>
              <a:rPr lang="en-US" dirty="0"/>
            </a:br>
            <a:r>
              <a:rPr lang="en-US" dirty="0"/>
              <a:t>for high frequencies (~100 MHz)!!</a:t>
            </a:r>
          </a:p>
          <a:p>
            <a:pPr lvl="1"/>
            <a:r>
              <a:rPr lang="en-US" dirty="0"/>
              <a:t>high frequency low-noise amplifiers are expensive!</a:t>
            </a:r>
          </a:p>
          <a:p>
            <a:pPr lvl="1"/>
            <a:r>
              <a:rPr lang="en-US" dirty="0"/>
              <a:t>high frequency demodulators are not trivial.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C00000"/>
                </a:solidFill>
              </a:rPr>
              <a:t>direct detection of radio and RF signals is challenging!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DB1D50-1A10-D148-810F-023A56AFDE2A}"/>
              </a:ext>
            </a:extLst>
          </p:cNvPr>
          <p:cNvGrpSpPr/>
          <p:nvPr/>
        </p:nvGrpSpPr>
        <p:grpSpPr>
          <a:xfrm>
            <a:off x="1097280" y="1097280"/>
            <a:ext cx="8907144" cy="2367656"/>
            <a:chOff x="234243" y="1096902"/>
            <a:chExt cx="8907144" cy="2367656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9B108C4C-E92C-3A40-AE8F-01574512F5FE}"/>
                </a:ext>
              </a:extLst>
            </p:cNvPr>
            <p:cNvSpPr/>
            <p:nvPr/>
          </p:nvSpPr>
          <p:spPr bwMode="auto">
            <a:xfrm rot="5400000">
              <a:off x="1350002" y="1817531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4E91208-C06E-6A4A-A723-78E529A33568}"/>
                </a:ext>
              </a:extLst>
            </p:cNvPr>
            <p:cNvSpPr/>
            <p:nvPr/>
          </p:nvSpPr>
          <p:spPr bwMode="auto">
            <a:xfrm>
              <a:off x="3631382" y="1817531"/>
              <a:ext cx="1080000" cy="720000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42D48929-D944-C043-AC41-CEC7CD30BCE0}"/>
                </a:ext>
              </a:extLst>
            </p:cNvPr>
            <p:cNvSpPr/>
            <p:nvPr/>
          </p:nvSpPr>
          <p:spPr bwMode="auto">
            <a:xfrm rot="5400000">
              <a:off x="5166002" y="1817531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778C77A-B17D-E54F-96D5-9D263D3D172C}"/>
                </a:ext>
              </a:extLst>
            </p:cNvPr>
            <p:cNvSpPr/>
            <p:nvPr/>
          </p:nvSpPr>
          <p:spPr bwMode="auto">
            <a:xfrm>
              <a:off x="6340968" y="1817531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98C5A402-BC10-2D46-AE2B-92606584F2D4}"/>
                </a:ext>
              </a:extLst>
            </p:cNvPr>
            <p:cNvSpPr/>
            <p:nvPr/>
          </p:nvSpPr>
          <p:spPr bwMode="auto">
            <a:xfrm rot="5400000">
              <a:off x="7875934" y="1817531"/>
              <a:ext cx="720000" cy="720000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800067A-8275-DB48-B3BB-1640936B48C2}"/>
                </a:ext>
              </a:extLst>
            </p:cNvPr>
            <p:cNvCxnSpPr/>
            <p:nvPr/>
          </p:nvCxnSpPr>
          <p:spPr bwMode="auto">
            <a:xfrm>
              <a:off x="4086191" y="192297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B6A09C3-D4DF-0844-B08A-D50E09690AEB}"/>
                </a:ext>
              </a:extLst>
            </p:cNvPr>
            <p:cNvCxnSpPr/>
            <p:nvPr/>
          </p:nvCxnSpPr>
          <p:spPr bwMode="auto">
            <a:xfrm>
              <a:off x="3786382" y="2365993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7DA7B34-17D2-CF4C-85FF-EE04F989C776}"/>
                </a:ext>
              </a:extLst>
            </p:cNvPr>
            <p:cNvCxnSpPr/>
            <p:nvPr/>
          </p:nvCxnSpPr>
          <p:spPr bwMode="auto">
            <a:xfrm>
              <a:off x="4346990" y="2367687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688F18-E5DA-644B-B671-4D4E954F6A44}"/>
                </a:ext>
              </a:extLst>
            </p:cNvPr>
            <p:cNvCxnSpPr/>
            <p:nvPr/>
          </p:nvCxnSpPr>
          <p:spPr bwMode="auto">
            <a:xfrm flipV="1">
              <a:off x="4002381" y="1922973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9E3427A-F4E9-154F-9622-B1A15F82BA0A}"/>
                </a:ext>
              </a:extLst>
            </p:cNvPr>
            <p:cNvCxnSpPr/>
            <p:nvPr/>
          </p:nvCxnSpPr>
          <p:spPr bwMode="auto">
            <a:xfrm flipH="1" flipV="1">
              <a:off x="4260000" y="1922973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870465-8C3E-DF44-A814-6F1C3BECA8D3}"/>
                </a:ext>
              </a:extLst>
            </p:cNvPr>
            <p:cNvCxnSpPr/>
            <p:nvPr/>
          </p:nvCxnSpPr>
          <p:spPr bwMode="auto">
            <a:xfrm>
              <a:off x="6406451" y="2169839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7F9D1F3-5C2D-F74C-86DD-A7595586159D}"/>
                </a:ext>
              </a:extLst>
            </p:cNvPr>
            <p:cNvCxnSpPr/>
            <p:nvPr/>
          </p:nvCxnSpPr>
          <p:spPr bwMode="auto">
            <a:xfrm flipH="1">
              <a:off x="6877519" y="2025839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CF9F2BFD-A6ED-6B4E-ADE9-030092F40F19}"/>
                </a:ext>
              </a:extLst>
            </p:cNvPr>
            <p:cNvSpPr/>
            <p:nvPr/>
          </p:nvSpPr>
          <p:spPr bwMode="auto">
            <a:xfrm rot="5400000">
              <a:off x="6586451" y="2025839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BE24EC1-B1DC-D341-8069-347B34EA7F7A}"/>
                </a:ext>
              </a:extLst>
            </p:cNvPr>
            <p:cNvCxnSpPr/>
            <p:nvPr/>
          </p:nvCxnSpPr>
          <p:spPr bwMode="auto">
            <a:xfrm>
              <a:off x="6874451" y="2169839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8B92D15-EB96-B54B-9FE6-5781CCCC4CA1}"/>
                </a:ext>
              </a:extLst>
            </p:cNvPr>
            <p:cNvCxnSpPr/>
            <p:nvPr/>
          </p:nvCxnSpPr>
          <p:spPr bwMode="auto">
            <a:xfrm>
              <a:off x="7054451" y="2299492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75C54F0-19F5-F840-90C2-B3F287F13077}"/>
                </a:ext>
              </a:extLst>
            </p:cNvPr>
            <p:cNvCxnSpPr/>
            <p:nvPr/>
          </p:nvCxnSpPr>
          <p:spPr bwMode="auto">
            <a:xfrm>
              <a:off x="7052897" y="2363722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3FA3DAF-76E8-4D46-95DF-7D884D5D0247}"/>
                </a:ext>
              </a:extLst>
            </p:cNvPr>
            <p:cNvCxnSpPr/>
            <p:nvPr/>
          </p:nvCxnSpPr>
          <p:spPr bwMode="auto">
            <a:xfrm flipH="1">
              <a:off x="7142897" y="2169839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58F072B-FF81-DD4D-9C92-20BA9E4689A2}"/>
                </a:ext>
              </a:extLst>
            </p:cNvPr>
            <p:cNvCxnSpPr/>
            <p:nvPr/>
          </p:nvCxnSpPr>
          <p:spPr bwMode="auto">
            <a:xfrm flipH="1">
              <a:off x="7142897" y="2365993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343106-A1B2-274B-A82E-D636495912A2}"/>
                </a:ext>
              </a:extLst>
            </p:cNvPr>
            <p:cNvSpPr/>
            <p:nvPr/>
          </p:nvSpPr>
          <p:spPr bwMode="auto">
            <a:xfrm>
              <a:off x="8876711" y="1922974"/>
              <a:ext cx="83702" cy="50911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2ED7072D-8744-EC42-87BE-DC940312FF48}"/>
                </a:ext>
              </a:extLst>
            </p:cNvPr>
            <p:cNvSpPr/>
            <p:nvPr/>
          </p:nvSpPr>
          <p:spPr bwMode="auto">
            <a:xfrm rot="16200000">
              <a:off x="8690899" y="2087043"/>
              <a:ext cx="720001" cy="180975"/>
            </a:xfrm>
            <a:prstGeom prst="trapezoid">
              <a:avLst>
                <a:gd name="adj" fmla="val 92889"/>
              </a:avLst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044B3EB-7860-1945-B7A9-70D1AC4EDFE5}"/>
                </a:ext>
              </a:extLst>
            </p:cNvPr>
            <p:cNvCxnSpPr>
              <a:endCxn id="5" idx="3"/>
            </p:cNvCxnSpPr>
            <p:nvPr/>
          </p:nvCxnSpPr>
          <p:spPr bwMode="auto">
            <a:xfrm>
              <a:off x="810001" y="2177382"/>
              <a:ext cx="540001" cy="14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F9DD4E6-5F20-8749-AA5D-0DB9A4FC35D3}"/>
                </a:ext>
              </a:extLst>
            </p:cNvPr>
            <p:cNvCxnSpPr/>
            <p:nvPr/>
          </p:nvCxnSpPr>
          <p:spPr bwMode="auto">
            <a:xfrm flipV="1">
              <a:off x="810001" y="1096902"/>
              <a:ext cx="0" cy="108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5867800-8845-BF40-ADEA-36FF17086F2F}"/>
                </a:ext>
              </a:extLst>
            </p:cNvPr>
            <p:cNvCxnSpPr/>
            <p:nvPr/>
          </p:nvCxnSpPr>
          <p:spPr bwMode="auto">
            <a:xfrm flipV="1">
              <a:off x="810001" y="1096902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3E18BB7-86C5-FD4E-8194-B955BD358921}"/>
                </a:ext>
              </a:extLst>
            </p:cNvPr>
            <p:cNvCxnSpPr/>
            <p:nvPr/>
          </p:nvCxnSpPr>
          <p:spPr bwMode="auto">
            <a:xfrm flipH="1" flipV="1">
              <a:off x="450000" y="1098012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F91F8AF-3FF7-DF41-A83F-E682ED8D977C}"/>
                </a:ext>
              </a:extLst>
            </p:cNvPr>
            <p:cNvCxnSpPr>
              <a:stCxn id="5" idx="0"/>
              <a:endCxn id="6" idx="1"/>
            </p:cNvCxnSpPr>
            <p:nvPr/>
          </p:nvCxnSpPr>
          <p:spPr bwMode="auto">
            <a:xfrm>
              <a:off x="2070002" y="2177531"/>
              <a:ext cx="15613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38B7656-7D78-B94D-B82F-5186465B0CED}"/>
                </a:ext>
              </a:extLst>
            </p:cNvPr>
            <p:cNvCxnSpPr>
              <a:stCxn id="6" idx="3"/>
              <a:endCxn id="7" idx="3"/>
            </p:cNvCxnSpPr>
            <p:nvPr/>
          </p:nvCxnSpPr>
          <p:spPr bwMode="auto">
            <a:xfrm>
              <a:off x="4711382" y="2177531"/>
              <a:ext cx="4546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73ABC90-3184-CF48-A421-3CD579A56654}"/>
                </a:ext>
              </a:extLst>
            </p:cNvPr>
            <p:cNvCxnSpPr>
              <a:stCxn id="7" idx="0"/>
              <a:endCxn id="8" idx="1"/>
            </p:cNvCxnSpPr>
            <p:nvPr/>
          </p:nvCxnSpPr>
          <p:spPr bwMode="auto">
            <a:xfrm>
              <a:off x="5886002" y="2177531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C6B251-434E-554F-A706-8EF5A517926A}"/>
                </a:ext>
              </a:extLst>
            </p:cNvPr>
            <p:cNvCxnSpPr>
              <a:stCxn id="8" idx="3"/>
              <a:endCxn id="9" idx="3"/>
            </p:cNvCxnSpPr>
            <p:nvPr/>
          </p:nvCxnSpPr>
          <p:spPr bwMode="auto">
            <a:xfrm>
              <a:off x="7420968" y="2177531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9CF1A80-F1C9-244B-A8AA-09A16E1DF63F}"/>
                </a:ext>
              </a:extLst>
            </p:cNvPr>
            <p:cNvCxnSpPr>
              <a:stCxn id="9" idx="0"/>
              <a:endCxn id="23" idx="1"/>
            </p:cNvCxnSpPr>
            <p:nvPr/>
          </p:nvCxnSpPr>
          <p:spPr bwMode="auto">
            <a:xfrm>
              <a:off x="8595934" y="2177531"/>
              <a:ext cx="280777" cy="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9FCE499-300A-0A46-A5D4-5B31F91DB06B}"/>
                </a:ext>
              </a:extLst>
            </p:cNvPr>
            <p:cNvCxnSpPr/>
            <p:nvPr/>
          </p:nvCxnSpPr>
          <p:spPr bwMode="auto">
            <a:xfrm flipV="1">
              <a:off x="3629487" y="1636902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E9D4DED-32EB-F84C-B235-2280DC6654A2}"/>
                </a:ext>
              </a:extLst>
            </p:cNvPr>
            <p:cNvSpPr txBox="1"/>
            <p:nvPr/>
          </p:nvSpPr>
          <p:spPr>
            <a:xfrm>
              <a:off x="234243" y="2578924"/>
              <a:ext cx="1835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broadband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low-noise RF amp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87-108 MHz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6A29A08-5674-E14C-8C9B-CFB4871B7112}"/>
                </a:ext>
              </a:extLst>
            </p:cNvPr>
            <p:cNvSpPr txBox="1"/>
            <p:nvPr/>
          </p:nvSpPr>
          <p:spPr>
            <a:xfrm>
              <a:off x="3413107" y="2707428"/>
              <a:ext cx="1587294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tunable</a:t>
              </a:r>
              <a:br>
                <a:rPr lang="en-US" sz="1600" b="0">
                  <a:solidFill>
                    <a:schemeClr val="tx1"/>
                  </a:solidFill>
                </a:rPr>
              </a:br>
              <a:r>
                <a:rPr lang="en-US" sz="1600" b="0">
                  <a:solidFill>
                    <a:schemeClr val="tx1"/>
                  </a:solidFill>
                </a:rPr>
                <a:t>narrowband</a:t>
              </a:r>
              <a:br>
                <a:rPr lang="en-US" sz="1600" b="0">
                  <a:solidFill>
                    <a:schemeClr val="tx1"/>
                  </a:solidFill>
                </a:rPr>
              </a:br>
              <a:r>
                <a:rPr lang="en-US" sz="1600" b="0">
                  <a:solidFill>
                    <a:schemeClr val="tx1"/>
                  </a:solidFill>
                </a:rPr>
                <a:t>band-pass filter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10E0286-38FE-794F-81B3-9154867ADD0E}"/>
                </a:ext>
              </a:extLst>
            </p:cNvPr>
            <p:cNvSpPr txBox="1"/>
            <p:nvPr/>
          </p:nvSpPr>
          <p:spPr>
            <a:xfrm>
              <a:off x="5022494" y="2716902"/>
              <a:ext cx="91403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RF amp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641977-E7D8-8A41-811B-2302D71D7504}"/>
                </a:ext>
              </a:extLst>
            </p:cNvPr>
            <p:cNvSpPr txBox="1"/>
            <p:nvPr/>
          </p:nvSpPr>
          <p:spPr>
            <a:xfrm>
              <a:off x="6218767" y="2745839"/>
              <a:ext cx="132440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demodulator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83C1AD0-D25B-0944-9CEE-029A2B1CB0ED}"/>
                </a:ext>
              </a:extLst>
            </p:cNvPr>
            <p:cNvSpPr txBox="1"/>
            <p:nvPr/>
          </p:nvSpPr>
          <p:spPr>
            <a:xfrm>
              <a:off x="7594663" y="2740565"/>
              <a:ext cx="1141659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audio amp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4638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CF523-E634-6D4F-9450-2E9E49A99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Super-Heterodyne Receiver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E514E62-DBA5-DD4D-8972-001B9EE5C0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48097" y="3626772"/>
                <a:ext cx="7426190" cy="2812599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Introduce a non-linear element: the (frequency) </a:t>
                </a:r>
                <a:r>
                  <a:rPr lang="en-US" kern="0" dirty="0">
                    <a:solidFill>
                      <a:srgbClr val="C00000"/>
                    </a:solidFill>
                  </a:rPr>
                  <a:t>mixer</a:t>
                </a:r>
                <a:r>
                  <a:rPr lang="en-US" kern="0" dirty="0"/>
                  <a:t>!</a:t>
                </a:r>
              </a:p>
              <a:p>
                <a:pPr lvl="1"/>
                <a:r>
                  <a:rPr lang="en-US" kern="0" dirty="0"/>
                  <a:t>”down-convert” the RF band </a:t>
                </a:r>
                <a:br>
                  <a:rPr lang="en-US" kern="0" dirty="0"/>
                </a:br>
                <a:r>
                  <a:rPr lang="en-US" kern="0" dirty="0"/>
                  <a:t>to a fixed ”intermediate” frequency (IF):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𝑰𝑭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𝑹𝑭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𝑳𝑶</m:t>
                        </m:r>
                      </m:sub>
                    </m:sSub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requires a tunable local oscillator (LO)</a:t>
                </a:r>
              </a:p>
              <a:p>
                <a:pPr lvl="1"/>
                <a:r>
                  <a:rPr lang="en-US" kern="0" dirty="0"/>
                  <a:t>well manageable IF section:</a:t>
                </a:r>
              </a:p>
              <a:p>
                <a:pPr lvl="2"/>
                <a:r>
                  <a:rPr lang="en-US" kern="0" dirty="0"/>
                  <a:t>narrowband band-pass filter(s) (BPF) and amplifier(s)</a:t>
                </a:r>
              </a:p>
              <a:p>
                <a:pPr lvl="1"/>
                <a:r>
                  <a:rPr lang="en-US" kern="0" dirty="0"/>
                  <a:t>RF telecommunication standard </a:t>
                </a:r>
              </a:p>
              <a:p>
                <a:pPr lvl="1"/>
                <a:r>
                  <a:rPr lang="en-US" kern="0" dirty="0"/>
                  <a:t>Often multiple mixing stages are used in modern </a:t>
                </a:r>
                <a:br>
                  <a:rPr lang="en-US" kern="0" dirty="0"/>
                </a:br>
                <a:r>
                  <a:rPr lang="en-US" kern="0" dirty="0"/>
                  <a:t>RF instruments, e.g., spectrum and network analyzers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E514E62-DBA5-DD4D-8972-001B9EE5C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097" y="3626772"/>
                <a:ext cx="7426190" cy="2812599"/>
              </a:xfrm>
              <a:prstGeom prst="rect">
                <a:avLst/>
              </a:prstGeom>
              <a:blipFill>
                <a:blip r:embed="rId2"/>
                <a:stretch>
                  <a:fillRect l="-1368" t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92992ED0-1A77-B520-DE8B-498855F5B94D}"/>
              </a:ext>
            </a:extLst>
          </p:cNvPr>
          <p:cNvGrpSpPr/>
          <p:nvPr/>
        </p:nvGrpSpPr>
        <p:grpSpPr>
          <a:xfrm>
            <a:off x="1097280" y="1097280"/>
            <a:ext cx="8907144" cy="3535985"/>
            <a:chOff x="1067761" y="1536249"/>
            <a:chExt cx="8907144" cy="353598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08D09C3C-A153-5056-9EE6-2FA4709F9B17}"/>
                </a:ext>
              </a:extLst>
            </p:cNvPr>
            <p:cNvSpPr/>
            <p:nvPr/>
          </p:nvSpPr>
          <p:spPr bwMode="auto">
            <a:xfrm rot="5400000">
              <a:off x="2183520" y="2256878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1F5975C-8719-A756-478F-53493731A3E3}"/>
                </a:ext>
              </a:extLst>
            </p:cNvPr>
            <p:cNvSpPr/>
            <p:nvPr/>
          </p:nvSpPr>
          <p:spPr bwMode="auto">
            <a:xfrm>
              <a:off x="3263520" y="2256878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6FD52A8-B30F-3BC9-A78D-D247E8076C0B}"/>
                </a:ext>
              </a:extLst>
            </p:cNvPr>
            <p:cNvSpPr/>
            <p:nvPr/>
          </p:nvSpPr>
          <p:spPr bwMode="auto">
            <a:xfrm>
              <a:off x="4464900" y="2256878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E2B798E-E5A5-1EA8-8883-6A764AC312D3}"/>
                </a:ext>
              </a:extLst>
            </p:cNvPr>
            <p:cNvSpPr/>
            <p:nvPr/>
          </p:nvSpPr>
          <p:spPr bwMode="auto">
            <a:xfrm>
              <a:off x="3263520" y="3480878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C1B9AE56-B231-C824-909D-31D64577E88C}"/>
                </a:ext>
              </a:extLst>
            </p:cNvPr>
            <p:cNvSpPr/>
            <p:nvPr/>
          </p:nvSpPr>
          <p:spPr bwMode="auto">
            <a:xfrm rot="5400000">
              <a:off x="5999520" y="2256878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DF9C0B30-B368-3A9B-DA41-D472935D4DF7}"/>
                </a:ext>
              </a:extLst>
            </p:cNvPr>
            <p:cNvSpPr/>
            <p:nvPr/>
          </p:nvSpPr>
          <p:spPr bwMode="auto">
            <a:xfrm>
              <a:off x="7174486" y="2256878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AC061211-63A9-6A4D-4D38-66017851B4EC}"/>
                </a:ext>
              </a:extLst>
            </p:cNvPr>
            <p:cNvSpPr/>
            <p:nvPr/>
          </p:nvSpPr>
          <p:spPr bwMode="auto">
            <a:xfrm rot="5400000">
              <a:off x="8709452" y="2256878"/>
              <a:ext cx="720000" cy="720000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77C97BB-591C-DC85-CB27-944C51785466}"/>
                </a:ext>
              </a:extLst>
            </p:cNvPr>
            <p:cNvCxnSpPr>
              <a:stCxn id="6" idx="1"/>
              <a:endCxn id="6" idx="5"/>
            </p:cNvCxnSpPr>
            <p:nvPr/>
          </p:nvCxnSpPr>
          <p:spPr bwMode="auto">
            <a:xfrm>
              <a:off x="3368962" y="2362320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0F1D975-F75E-0A87-52D2-C37C779A28CA}"/>
                </a:ext>
              </a:extLst>
            </p:cNvPr>
            <p:cNvCxnSpPr>
              <a:stCxn id="6" idx="3"/>
              <a:endCxn id="6" idx="7"/>
            </p:cNvCxnSpPr>
            <p:nvPr/>
          </p:nvCxnSpPr>
          <p:spPr bwMode="auto">
            <a:xfrm flipV="1">
              <a:off x="3368962" y="2362320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B263C9F-939B-AC20-2011-6AC5DD60976B}"/>
                </a:ext>
              </a:extLst>
            </p:cNvPr>
            <p:cNvCxnSpPr/>
            <p:nvPr/>
          </p:nvCxnSpPr>
          <p:spPr bwMode="auto">
            <a:xfrm>
              <a:off x="4919709" y="2362320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F49C7B1-9C22-927D-37C7-23CC3C525431}"/>
                </a:ext>
              </a:extLst>
            </p:cNvPr>
            <p:cNvCxnSpPr/>
            <p:nvPr/>
          </p:nvCxnSpPr>
          <p:spPr bwMode="auto">
            <a:xfrm flipV="1">
              <a:off x="4793062" y="2362320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6641356-242E-9D08-E8CC-FB714C904C61}"/>
                </a:ext>
              </a:extLst>
            </p:cNvPr>
            <p:cNvCxnSpPr/>
            <p:nvPr/>
          </p:nvCxnSpPr>
          <p:spPr bwMode="auto">
            <a:xfrm flipH="1" flipV="1">
              <a:off x="5093518" y="2362320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B09435A-AA4B-5609-28F5-3161179ABD03}"/>
                </a:ext>
              </a:extLst>
            </p:cNvPr>
            <p:cNvCxnSpPr/>
            <p:nvPr/>
          </p:nvCxnSpPr>
          <p:spPr bwMode="auto">
            <a:xfrm>
              <a:off x="7239969" y="2609186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2BF5760-3A5D-1230-17E3-6FAF0EA2C3B4}"/>
                </a:ext>
              </a:extLst>
            </p:cNvPr>
            <p:cNvCxnSpPr/>
            <p:nvPr/>
          </p:nvCxnSpPr>
          <p:spPr bwMode="auto">
            <a:xfrm flipH="1">
              <a:off x="7711037" y="2465186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4127F7E1-235E-AE06-A052-274F97CE1568}"/>
                </a:ext>
              </a:extLst>
            </p:cNvPr>
            <p:cNvSpPr/>
            <p:nvPr/>
          </p:nvSpPr>
          <p:spPr bwMode="auto">
            <a:xfrm rot="5400000">
              <a:off x="7419969" y="2465186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46C673-CC8F-AE8A-D86A-99677B4FE14A}"/>
                </a:ext>
              </a:extLst>
            </p:cNvPr>
            <p:cNvCxnSpPr/>
            <p:nvPr/>
          </p:nvCxnSpPr>
          <p:spPr bwMode="auto">
            <a:xfrm>
              <a:off x="7707969" y="2609186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AF995EC-1235-0788-0BB2-0FF29868642A}"/>
                </a:ext>
              </a:extLst>
            </p:cNvPr>
            <p:cNvCxnSpPr/>
            <p:nvPr/>
          </p:nvCxnSpPr>
          <p:spPr bwMode="auto">
            <a:xfrm>
              <a:off x="7887969" y="2738839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A3CF563-C051-C8D4-1C42-EAFA055D7C95}"/>
                </a:ext>
              </a:extLst>
            </p:cNvPr>
            <p:cNvCxnSpPr/>
            <p:nvPr/>
          </p:nvCxnSpPr>
          <p:spPr bwMode="auto">
            <a:xfrm>
              <a:off x="7886415" y="2803069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C910D8A-C777-6684-2B10-01E426E20259}"/>
                </a:ext>
              </a:extLst>
            </p:cNvPr>
            <p:cNvCxnSpPr/>
            <p:nvPr/>
          </p:nvCxnSpPr>
          <p:spPr bwMode="auto">
            <a:xfrm flipH="1">
              <a:off x="7976415" y="2609186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50E8119-3BE5-87E4-5806-9412C1B0C6D4}"/>
                </a:ext>
              </a:extLst>
            </p:cNvPr>
            <p:cNvCxnSpPr/>
            <p:nvPr/>
          </p:nvCxnSpPr>
          <p:spPr bwMode="auto">
            <a:xfrm flipH="1">
              <a:off x="7976415" y="2805340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80D8938-CE7C-9C21-BE02-92E3A18ADB14}"/>
                </a:ext>
              </a:extLst>
            </p:cNvPr>
            <p:cNvCxnSpPr/>
            <p:nvPr/>
          </p:nvCxnSpPr>
          <p:spPr bwMode="auto">
            <a:xfrm>
              <a:off x="3353519" y="3845511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353C362-83A0-38F2-28CA-DC7CB22DD6B6}"/>
                </a:ext>
              </a:extLst>
            </p:cNvPr>
            <p:cNvCxnSpPr/>
            <p:nvPr/>
          </p:nvCxnSpPr>
          <p:spPr bwMode="auto">
            <a:xfrm flipV="1">
              <a:off x="3263520" y="3479069"/>
              <a:ext cx="720000" cy="72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3765581-7224-8DC0-9B27-F735FB80C6DC}"/>
                </a:ext>
              </a:extLst>
            </p:cNvPr>
            <p:cNvSpPr/>
            <p:nvPr/>
          </p:nvSpPr>
          <p:spPr bwMode="auto">
            <a:xfrm>
              <a:off x="9710229" y="2362321"/>
              <a:ext cx="83702" cy="50911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rapezoid 27">
              <a:extLst>
                <a:ext uri="{FF2B5EF4-FFF2-40B4-BE49-F238E27FC236}">
                  <a16:creationId xmlns:a16="http://schemas.microsoft.com/office/drawing/2014/main" id="{9A95F794-9EEF-41BB-46EB-0CA8BB92F7DF}"/>
                </a:ext>
              </a:extLst>
            </p:cNvPr>
            <p:cNvSpPr/>
            <p:nvPr/>
          </p:nvSpPr>
          <p:spPr bwMode="auto">
            <a:xfrm rot="16200000">
              <a:off x="9524417" y="2526390"/>
              <a:ext cx="720001" cy="180975"/>
            </a:xfrm>
            <a:prstGeom prst="trapezoid">
              <a:avLst>
                <a:gd name="adj" fmla="val 92889"/>
              </a:avLst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D3B6B2D-1EA9-82CA-DF6D-50F8F822C5DA}"/>
                </a:ext>
              </a:extLst>
            </p:cNvPr>
            <p:cNvCxnSpPr/>
            <p:nvPr/>
          </p:nvCxnSpPr>
          <p:spPr bwMode="auto">
            <a:xfrm>
              <a:off x="1643519" y="2616249"/>
              <a:ext cx="540001" cy="14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51F036B-D52E-9DA4-C558-A8FB6CC539E6}"/>
                </a:ext>
              </a:extLst>
            </p:cNvPr>
            <p:cNvCxnSpPr/>
            <p:nvPr/>
          </p:nvCxnSpPr>
          <p:spPr bwMode="auto">
            <a:xfrm flipV="1">
              <a:off x="1643519" y="1536249"/>
              <a:ext cx="0" cy="108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12E48B8-931E-183F-AE2C-1F53DF637248}"/>
                </a:ext>
              </a:extLst>
            </p:cNvPr>
            <p:cNvCxnSpPr/>
            <p:nvPr/>
          </p:nvCxnSpPr>
          <p:spPr bwMode="auto">
            <a:xfrm flipV="1">
              <a:off x="1643519" y="1536249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8A6015A-9F0D-B2E1-BFB0-1DD87F9216D1}"/>
                </a:ext>
              </a:extLst>
            </p:cNvPr>
            <p:cNvCxnSpPr/>
            <p:nvPr/>
          </p:nvCxnSpPr>
          <p:spPr bwMode="auto">
            <a:xfrm flipH="1" flipV="1">
              <a:off x="1283518" y="1537359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D4A309-3546-D994-C907-DEF595997049}"/>
                </a:ext>
              </a:extLst>
            </p:cNvPr>
            <p:cNvCxnSpPr>
              <a:stCxn id="5" idx="0"/>
              <a:endCxn id="6" idx="2"/>
            </p:cNvCxnSpPr>
            <p:nvPr/>
          </p:nvCxnSpPr>
          <p:spPr bwMode="auto">
            <a:xfrm>
              <a:off x="2903520" y="2616878"/>
              <a:ext cx="36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24666EA-A36C-487A-415D-A0077736BBB1}"/>
                </a:ext>
              </a:extLst>
            </p:cNvPr>
            <p:cNvCxnSpPr>
              <a:stCxn id="8" idx="0"/>
              <a:endCxn id="6" idx="4"/>
            </p:cNvCxnSpPr>
            <p:nvPr/>
          </p:nvCxnSpPr>
          <p:spPr bwMode="auto">
            <a:xfrm flipV="1">
              <a:off x="3623520" y="2976878"/>
              <a:ext cx="0" cy="50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6943524-2122-22F6-7250-698EE825B01F}"/>
                </a:ext>
              </a:extLst>
            </p:cNvPr>
            <p:cNvCxnSpPr>
              <a:stCxn id="6" idx="6"/>
              <a:endCxn id="7" idx="1"/>
            </p:cNvCxnSpPr>
            <p:nvPr/>
          </p:nvCxnSpPr>
          <p:spPr bwMode="auto">
            <a:xfrm>
              <a:off x="3983520" y="2616878"/>
              <a:ext cx="4813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DE8E0CF-7700-F4FA-C3A0-7081D217D353}"/>
                </a:ext>
              </a:extLst>
            </p:cNvPr>
            <p:cNvCxnSpPr>
              <a:stCxn id="7" idx="3"/>
              <a:endCxn id="9" idx="3"/>
            </p:cNvCxnSpPr>
            <p:nvPr/>
          </p:nvCxnSpPr>
          <p:spPr bwMode="auto">
            <a:xfrm>
              <a:off x="5544900" y="2616878"/>
              <a:ext cx="4546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CB67374-5DEF-19E9-3523-BDD225C0482E}"/>
                </a:ext>
              </a:extLst>
            </p:cNvPr>
            <p:cNvCxnSpPr>
              <a:stCxn id="9" idx="0"/>
              <a:endCxn id="10" idx="1"/>
            </p:cNvCxnSpPr>
            <p:nvPr/>
          </p:nvCxnSpPr>
          <p:spPr bwMode="auto">
            <a:xfrm>
              <a:off x="6719520" y="2616878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87DA9DB-5EC8-94B3-54BA-35A601345E90}"/>
                </a:ext>
              </a:extLst>
            </p:cNvPr>
            <p:cNvCxnSpPr>
              <a:stCxn id="10" idx="3"/>
              <a:endCxn id="11" idx="3"/>
            </p:cNvCxnSpPr>
            <p:nvPr/>
          </p:nvCxnSpPr>
          <p:spPr bwMode="auto">
            <a:xfrm>
              <a:off x="8254486" y="2616878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A279A5D-DD7B-BAFE-5E9B-E89F5D8043C4}"/>
                </a:ext>
              </a:extLst>
            </p:cNvPr>
            <p:cNvCxnSpPr>
              <a:stCxn id="11" idx="0"/>
              <a:endCxn id="27" idx="1"/>
            </p:cNvCxnSpPr>
            <p:nvPr/>
          </p:nvCxnSpPr>
          <p:spPr bwMode="auto">
            <a:xfrm>
              <a:off x="9429452" y="2616878"/>
              <a:ext cx="280777" cy="2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3941402-743F-2118-CDED-62CF2FE07459}"/>
                </a:ext>
              </a:extLst>
            </p:cNvPr>
            <p:cNvSpPr txBox="1"/>
            <p:nvPr/>
          </p:nvSpPr>
          <p:spPr>
            <a:xfrm>
              <a:off x="1067761" y="3018271"/>
              <a:ext cx="1835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broadband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low-noise RF amp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87-108 MHz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0781DA8-D867-96F3-6EBF-4E3CCE505361}"/>
                </a:ext>
              </a:extLst>
            </p:cNvPr>
            <p:cNvSpPr txBox="1"/>
            <p:nvPr/>
          </p:nvSpPr>
          <p:spPr>
            <a:xfrm>
              <a:off x="4246625" y="3146775"/>
              <a:ext cx="238719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narrowband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band-pass filter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10.7 MHz ± 90 kHz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B7F874-E7E7-8EF0-0143-198014894F9B}"/>
                </a:ext>
              </a:extLst>
            </p:cNvPr>
            <p:cNvSpPr txBox="1"/>
            <p:nvPr/>
          </p:nvSpPr>
          <p:spPr>
            <a:xfrm>
              <a:off x="5856012" y="3156249"/>
              <a:ext cx="824265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amp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B308B1B-E6AA-EBD1-A4CC-727975DDEC6D}"/>
                </a:ext>
              </a:extLst>
            </p:cNvPr>
            <p:cNvSpPr txBox="1"/>
            <p:nvPr/>
          </p:nvSpPr>
          <p:spPr>
            <a:xfrm>
              <a:off x="7052285" y="3185186"/>
              <a:ext cx="18501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demodulator,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FM PLL 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AM diode detector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0431E64-1373-F288-1A8E-DEBC98BB9048}"/>
                </a:ext>
              </a:extLst>
            </p:cNvPr>
            <p:cNvSpPr txBox="1"/>
            <p:nvPr/>
          </p:nvSpPr>
          <p:spPr>
            <a:xfrm>
              <a:off x="8605672" y="1786688"/>
              <a:ext cx="1141659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audio amp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018123C-97D9-4482-2B2A-CBBE5DAF76DA}"/>
                    </a:ext>
                  </a:extLst>
                </p:cNvPr>
                <p:cNvSpPr txBox="1"/>
                <p:nvPr/>
              </p:nvSpPr>
              <p:spPr>
                <a:xfrm>
                  <a:off x="2788450" y="1547035"/>
                  <a:ext cx="1670137" cy="5355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0">
                      <a:solidFill>
                        <a:schemeClr val="tx1"/>
                      </a:solidFill>
                    </a:rPr>
                    <a:t>frequency mixer</a:t>
                  </a:r>
                </a:p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𝐼𝐹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𝑅𝐹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𝐿𝑂</m:t>
                            </m:r>
                          </m:sub>
                        </m:sSub>
                      </m:oMath>
                    </m:oMathPara>
                  </a14:m>
                  <a:endParaRPr lang="en-US" sz="1600" b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F80A87F9-8EE2-AE1A-1BEA-9D40E6D720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8450" y="1547035"/>
                  <a:ext cx="1670137" cy="535531"/>
                </a:xfrm>
                <a:prstGeom prst="rect">
                  <a:avLst/>
                </a:prstGeom>
                <a:blipFill>
                  <a:blip r:embed="rId3"/>
                  <a:stretch>
                    <a:fillRect l="-2273" t="-2273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B3C8860-2C45-1307-5AE0-CBAC22FB5E0B}"/>
                </a:ext>
              </a:extLst>
            </p:cNvPr>
            <p:cNvSpPr txBox="1"/>
            <p:nvPr/>
          </p:nvSpPr>
          <p:spPr>
            <a:xfrm>
              <a:off x="1174350" y="4241237"/>
              <a:ext cx="20882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tunable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local oscillator (LO)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97.7-118.7 MHz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DB2EEAD-4D4D-5A58-9F38-FD696AC7E5E1}"/>
                    </a:ext>
                  </a:extLst>
                </p:cNvPr>
                <p:cNvSpPr txBox="1"/>
                <p:nvPr/>
              </p:nvSpPr>
              <p:spPr>
                <a:xfrm>
                  <a:off x="2864193" y="2680390"/>
                  <a:ext cx="382028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053B3D8-5181-F438-4B4C-505578C50F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64193" y="2680390"/>
                  <a:ext cx="382028" cy="221599"/>
                </a:xfrm>
                <a:prstGeom prst="rect">
                  <a:avLst/>
                </a:prstGeom>
                <a:blipFill>
                  <a:blip r:embed="rId4"/>
                  <a:stretch>
                    <a:fillRect l="-16129" r="-3226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9D90058-BA74-93A9-A2EE-40A4B4BDCA61}"/>
                    </a:ext>
                  </a:extLst>
                </p:cNvPr>
                <p:cNvSpPr txBox="1"/>
                <p:nvPr/>
              </p:nvSpPr>
              <p:spPr>
                <a:xfrm>
                  <a:off x="3222505" y="3159994"/>
                  <a:ext cx="375616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6020DFA2-73C6-2104-7964-9C95BD18CB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2505" y="3159994"/>
                  <a:ext cx="375616" cy="221599"/>
                </a:xfrm>
                <a:prstGeom prst="rect">
                  <a:avLst/>
                </a:prstGeom>
                <a:blipFill>
                  <a:blip r:embed="rId5"/>
                  <a:stretch>
                    <a:fillRect l="-16129" r="-3226" b="-473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B3B0C72-56CD-5A34-FDAD-4F7E92CA0AB9}"/>
                    </a:ext>
                  </a:extLst>
                </p:cNvPr>
                <p:cNvSpPr txBox="1"/>
                <p:nvPr/>
              </p:nvSpPr>
              <p:spPr>
                <a:xfrm>
                  <a:off x="4008261" y="2686079"/>
                  <a:ext cx="343556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A722EABD-4326-EFFC-C93D-DF700D3C5B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8261" y="2686079"/>
                  <a:ext cx="343556" cy="221599"/>
                </a:xfrm>
                <a:prstGeom prst="rect">
                  <a:avLst/>
                </a:prstGeom>
                <a:blipFill>
                  <a:blip r:embed="rId6"/>
                  <a:stretch>
                    <a:fillRect l="-17857" r="-3571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2503BD7-1762-0BAA-577B-696A9DAE2E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7261" y="1943654"/>
              <a:ext cx="0" cy="469095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3B2A3AB-14F3-869F-A33E-52A1D444F7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7261" y="1941583"/>
              <a:ext cx="2140904" cy="0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3F694D9-7695-705A-5E7C-74748E9D92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468165" y="1941383"/>
              <a:ext cx="0" cy="673857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6F9514-3C1B-D357-3948-4CA89D512877}"/>
                </a:ext>
              </a:extLst>
            </p:cNvPr>
            <p:cNvSpPr txBox="1"/>
            <p:nvPr/>
          </p:nvSpPr>
          <p:spPr>
            <a:xfrm>
              <a:off x="7083364" y="1553414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ACG</a:t>
              </a: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FC90E3DD-6124-5148-B397-2F0213164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920" y="3618128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BFAADE27-9408-21FB-79F4-F7140A24436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23520" y="3845511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6456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BDE5F-34B6-97D8-1522-5941FD78C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F207F-D7A8-809D-5D19-3AC16A538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RF Mixer as Down-Converter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5EE61B42-A60E-940D-1EA9-682369C8E2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8194" y="1860583"/>
                <a:ext cx="5219280" cy="454253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Ideal mixer: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r>
                  <a:rPr lang="en-US" kern="0" dirty="0"/>
                  <a:t>Frequency conversion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kern="0" dirty="0"/>
                  <a:t>: heterodyne receiver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kern="0" dirty="0"/>
                  <a:t>: homodyne, demodulator</a:t>
                </a:r>
              </a:p>
              <a:p>
                <a:r>
                  <a:rPr lang="en-US" kern="0" dirty="0"/>
                  <a:t>Real-world mixer:</a:t>
                </a:r>
              </a:p>
              <a:p>
                <a:pPr lvl="1"/>
                <a:r>
                  <a:rPr lang="en-US" kern="0" dirty="0"/>
                  <a:t>Image frequency: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5EE61B42-A60E-940D-1EA9-682369C8E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94" y="1860583"/>
                <a:ext cx="5219280" cy="4542539"/>
              </a:xfrm>
              <a:prstGeom prst="rect">
                <a:avLst/>
              </a:prstGeom>
              <a:blipFill>
                <a:blip r:embed="rId2"/>
                <a:stretch>
                  <a:fillRect l="-1699" t="-2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0921903-774A-1ACA-0332-C5996352C731}"/>
                  </a:ext>
                </a:extLst>
              </p:cNvPr>
              <p:cNvSpPr txBox="1"/>
              <p:nvPr/>
            </p:nvSpPr>
            <p:spPr>
              <a:xfrm>
                <a:off x="3148878" y="1241091"/>
                <a:ext cx="352635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func>
                        <m:func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mr-IN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𝑹𝑭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𝒕</m:t>
                              </m:r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𝑹𝑭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0921903-774A-1ACA-0332-C5996352C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878" y="1241091"/>
                <a:ext cx="3526350" cy="307777"/>
              </a:xfrm>
              <a:prstGeom prst="rect">
                <a:avLst/>
              </a:prstGeom>
              <a:blipFill>
                <a:blip r:embed="rId3"/>
                <a:stretch>
                  <a:fillRect l="-1439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6E1AD2-C49B-DAAE-E710-8EEC91DD9A3D}"/>
                  </a:ext>
                </a:extLst>
              </p:cNvPr>
              <p:cNvSpPr txBox="1"/>
              <p:nvPr/>
            </p:nvSpPr>
            <p:spPr>
              <a:xfrm>
                <a:off x="9287101" y="1218842"/>
                <a:ext cx="25555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6E1AD2-C49B-DAAE-E710-8EEC91DD9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7101" y="1218842"/>
                <a:ext cx="2555508" cy="276999"/>
              </a:xfrm>
              <a:prstGeom prst="rect">
                <a:avLst/>
              </a:prstGeom>
              <a:blipFill>
                <a:blip r:embed="rId4"/>
                <a:stretch>
                  <a:fillRect l="-1980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46B177-4E48-7586-C141-85C7F0D7504E}"/>
                  </a:ext>
                </a:extLst>
              </p:cNvPr>
              <p:cNvSpPr txBox="1"/>
              <p:nvPr/>
            </p:nvSpPr>
            <p:spPr>
              <a:xfrm>
                <a:off x="8357974" y="2114136"/>
                <a:ext cx="350070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func>
                        <m:func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mr-IN" sz="200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𝑳𝑶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𝒕</m:t>
                              </m:r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𝑳𝑶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46B177-4E48-7586-C141-85C7F0D75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974" y="2114136"/>
                <a:ext cx="3500702" cy="307777"/>
              </a:xfrm>
              <a:prstGeom prst="rect">
                <a:avLst/>
              </a:prstGeom>
              <a:blipFill>
                <a:blip r:embed="rId5"/>
                <a:stretch>
                  <a:fillRect l="-144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9447B0-37C9-E6EE-9B5D-C31E9343CD2E}"/>
                  </a:ext>
                </a:extLst>
              </p:cNvPr>
              <p:cNvSpPr txBox="1"/>
              <p:nvPr/>
            </p:nvSpPr>
            <p:spPr>
              <a:xfrm>
                <a:off x="2704446" y="1826127"/>
                <a:ext cx="1828366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9447B0-37C9-E6EE-9B5D-C31E9343C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46" y="1826127"/>
                <a:ext cx="1828366" cy="4224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C315BA87-874C-8F89-AED7-3F4E1C0D7D51}"/>
              </a:ext>
            </a:extLst>
          </p:cNvPr>
          <p:cNvGrpSpPr/>
          <p:nvPr/>
        </p:nvGrpSpPr>
        <p:grpSpPr>
          <a:xfrm>
            <a:off x="754028" y="2426830"/>
            <a:ext cx="11236700" cy="849805"/>
            <a:chOff x="690775" y="2557314"/>
            <a:chExt cx="11236700" cy="8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A348366-D8C3-DA72-843E-609CEC3F95C9}"/>
                    </a:ext>
                  </a:extLst>
                </p:cNvPr>
                <p:cNvSpPr txBox="1"/>
                <p:nvPr/>
              </p:nvSpPr>
              <p:spPr>
                <a:xfrm>
                  <a:off x="690775" y="2557314"/>
                  <a:ext cx="6375912" cy="7955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  <m:d>
                          <m:d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  <m:d>
                          <m:dPr>
                            <m:begChr m:val="{"/>
                            <m:endChr m:val="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618FFD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kumimoji="0" lang="en-US" sz="20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618FFD">
                                        <a:lumMod val="75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mr-IN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618FFD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B52F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𝒕</m:t>
                                    </m:r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B52F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B52FC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B52FC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oMath>
                      <m:oMath xmlns:m="http://schemas.openxmlformats.org/officeDocument/2006/math">
                        <m:r>
                          <a:rPr kumimoji="0" lang="en-US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                                   </m:t>
                        </m:r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+</m:t>
                        </m:r>
                        <m:d>
                          <m:dPr>
                            <m:begChr m:val=""/>
                            <m:endChr m:val="}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66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kumimoji="0" lang="en-US" sz="20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66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mr-IN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𝒕</m:t>
                                    </m:r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A348366-D8C3-DA72-843E-609CEC3F95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775" y="2557314"/>
                  <a:ext cx="6375912" cy="795539"/>
                </a:xfrm>
                <a:prstGeom prst="rect">
                  <a:avLst/>
                </a:prstGeom>
                <a:blipFill>
                  <a:blip r:embed="rId7"/>
                  <a:stretch>
                    <a:fillRect t="-80952" r="-3181" b="-1047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4BFA31F-1817-D107-25BD-F6670F839979}"/>
                </a:ext>
              </a:extLst>
            </p:cNvPr>
            <p:cNvSpPr txBox="1"/>
            <p:nvPr/>
          </p:nvSpPr>
          <p:spPr>
            <a:xfrm>
              <a:off x="6933043" y="2657569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618FFD">
                      <a:lumMod val="75000"/>
                    </a:srgbClr>
                  </a:solidFill>
                  <a:effectLst/>
                  <a:uLnTx/>
                  <a:uFillTx/>
                </a:rPr>
                <a:t>upper sideband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3A5D7D-3F56-B75C-4171-87D671C4800E}"/>
                </a:ext>
              </a:extLst>
            </p:cNvPr>
            <p:cNvSpPr txBox="1"/>
            <p:nvPr/>
          </p:nvSpPr>
          <p:spPr>
            <a:xfrm>
              <a:off x="6970669" y="3037787"/>
              <a:ext cx="4956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</a:rPr>
                <a:t>lower sideband 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</a:rPr>
                <a:t>(also called “base-band”)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40FFBA3-32AB-5838-2CEA-360D6DEA7AD0}"/>
                  </a:ext>
                </a:extLst>
              </p:cNvPr>
              <p:cNvSpPr txBox="1"/>
              <p:nvPr/>
            </p:nvSpPr>
            <p:spPr>
              <a:xfrm>
                <a:off x="3658590" y="5521983"/>
                <a:ext cx="20468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𝒎</m:t>
                          </m:r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𝒏</m:t>
                          </m:r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40FFBA3-32AB-5838-2CEA-360D6DEA7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590" y="5521983"/>
                <a:ext cx="2046842" cy="276999"/>
              </a:xfrm>
              <a:prstGeom prst="rect">
                <a:avLst/>
              </a:prstGeom>
              <a:blipFill>
                <a:blip r:embed="rId8"/>
                <a:stretch>
                  <a:fillRect l="-3704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B2793C4-970E-675F-FE46-418ADD8ADDEC}"/>
                  </a:ext>
                </a:extLst>
              </p:cNvPr>
              <p:cNvSpPr txBox="1"/>
              <p:nvPr/>
            </p:nvSpPr>
            <p:spPr>
              <a:xfrm>
                <a:off x="3612597" y="5886151"/>
                <a:ext cx="16861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𝑰𝑴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B2793C4-970E-675F-FE46-418ADD8AD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2597" y="5886151"/>
                <a:ext cx="1686167" cy="276999"/>
              </a:xfrm>
              <a:prstGeom prst="rect">
                <a:avLst/>
              </a:prstGeom>
              <a:blipFill>
                <a:blip r:embed="rId9"/>
                <a:stretch>
                  <a:fillRect l="-447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4CAA9281-AA78-CD73-4C82-721E41D908A8}"/>
              </a:ext>
            </a:extLst>
          </p:cNvPr>
          <p:cNvGrpSpPr/>
          <p:nvPr/>
        </p:nvGrpSpPr>
        <p:grpSpPr>
          <a:xfrm>
            <a:off x="6723142" y="1146665"/>
            <a:ext cx="2332586" cy="1345022"/>
            <a:chOff x="6270572" y="3380866"/>
            <a:chExt cx="2332586" cy="1345022"/>
          </a:xfrm>
        </p:grpSpPr>
        <p:sp>
          <p:nvSpPr>
            <p:cNvPr id="19" name="Oval 112">
              <a:extLst>
                <a:ext uri="{FF2B5EF4-FFF2-40B4-BE49-F238E27FC236}">
                  <a16:creationId xmlns:a16="http://schemas.microsoft.com/office/drawing/2014/main" id="{2ED70A8A-206F-9FDD-E7E5-7232172EC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3237" y="3380866"/>
              <a:ext cx="550800" cy="550800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0" name="Line 114">
              <a:extLst>
                <a:ext uri="{FF2B5EF4-FFF2-40B4-BE49-F238E27FC236}">
                  <a16:creationId xmlns:a16="http://schemas.microsoft.com/office/drawing/2014/main" id="{7BDB35DA-B419-362E-5D80-3E1284D7E1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40907" y="3649701"/>
              <a:ext cx="384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1" name="Line 115">
              <a:extLst>
                <a:ext uri="{FF2B5EF4-FFF2-40B4-BE49-F238E27FC236}">
                  <a16:creationId xmlns:a16="http://schemas.microsoft.com/office/drawing/2014/main" id="{5DD1DEFE-6F16-7D7D-1A01-B94ABC4103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472072" y="3918536"/>
              <a:ext cx="0" cy="46086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2" name="Line 116">
              <a:extLst>
                <a:ext uri="{FF2B5EF4-FFF2-40B4-BE49-F238E27FC236}">
                  <a16:creationId xmlns:a16="http://schemas.microsoft.com/office/drawing/2014/main" id="{D8A2C555-6DE7-E36E-C400-F4D054CC86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80047" y="3457676"/>
              <a:ext cx="396000" cy="39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3" name="Line 117">
              <a:extLst>
                <a:ext uri="{FF2B5EF4-FFF2-40B4-BE49-F238E27FC236}">
                  <a16:creationId xmlns:a16="http://schemas.microsoft.com/office/drawing/2014/main" id="{B0FEB988-C442-3B92-C0A5-97DC0047DD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0047" y="3457677"/>
              <a:ext cx="396000" cy="39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4" name="Line 114">
              <a:extLst>
                <a:ext uri="{FF2B5EF4-FFF2-40B4-BE49-F238E27FC236}">
                  <a16:creationId xmlns:a16="http://schemas.microsoft.com/office/drawing/2014/main" id="{3F897AF7-9371-243F-8CA5-39B1915CE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9187" y="3649701"/>
              <a:ext cx="384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C7B143D-9554-B5A0-8192-AFC922E07841}"/>
                    </a:ext>
                  </a:extLst>
                </p:cNvPr>
                <p:cNvSpPr txBox="1"/>
                <p:nvPr/>
              </p:nvSpPr>
              <p:spPr>
                <a:xfrm>
                  <a:off x="6270572" y="3464855"/>
                  <a:ext cx="49693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𝑹𝑭</m:t>
                        </m:r>
                      </m:oMath>
                    </m:oMathPara>
                  </a14:m>
                  <a:endParaRPr lang="en-US" sz="24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E09BC0B6-F51A-0DD1-53F3-E92FDC86A0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572" y="3464855"/>
                  <a:ext cx="496931" cy="369332"/>
                </a:xfrm>
                <a:prstGeom prst="rect">
                  <a:avLst/>
                </a:prstGeom>
                <a:blipFill>
                  <a:blip r:embed="rId15"/>
                  <a:stretch>
                    <a:fillRect l="-10000" r="-125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2E57757-3994-9C65-AF19-35D340EC523F}"/>
                    </a:ext>
                  </a:extLst>
                </p:cNvPr>
                <p:cNvSpPr txBox="1"/>
                <p:nvPr/>
              </p:nvSpPr>
              <p:spPr>
                <a:xfrm>
                  <a:off x="7223606" y="4356556"/>
                  <a:ext cx="48571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𝑳𝑶</m:t>
                        </m:r>
                      </m:oMath>
                    </m:oMathPara>
                  </a14:m>
                  <a:endParaRPr lang="en-US" sz="24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90C533BC-23E6-8D68-CEF4-37C6C87CEF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23606" y="4356556"/>
                  <a:ext cx="485710" cy="369332"/>
                </a:xfrm>
                <a:prstGeom prst="rect">
                  <a:avLst/>
                </a:prstGeom>
                <a:blipFill>
                  <a:blip r:embed="rId16"/>
                  <a:stretch>
                    <a:fillRect l="-10000" r="-10000" b="-103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F3C13C4E-7A1F-4C61-5C45-ACE35CBB101D}"/>
                    </a:ext>
                  </a:extLst>
                </p:cNvPr>
                <p:cNvSpPr txBox="1"/>
                <p:nvPr/>
              </p:nvSpPr>
              <p:spPr>
                <a:xfrm>
                  <a:off x="8186377" y="3439964"/>
                  <a:ext cx="41678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𝑰𝑭</m:t>
                        </m:r>
                      </m:oMath>
                    </m:oMathPara>
                  </a14:m>
                  <a:endParaRPr lang="en-US" sz="2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4390E300-F575-2EB0-D4E8-1BA563A740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6377" y="3439964"/>
                  <a:ext cx="416781" cy="369332"/>
                </a:xfrm>
                <a:prstGeom prst="rect">
                  <a:avLst/>
                </a:prstGeom>
                <a:blipFill>
                  <a:blip r:embed="rId17"/>
                  <a:stretch>
                    <a:fillRect l="-14706" r="-14706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03B0BBA-B5F3-E7B1-6B35-79A63748545D}"/>
              </a:ext>
            </a:extLst>
          </p:cNvPr>
          <p:cNvGrpSpPr/>
          <p:nvPr/>
        </p:nvGrpSpPr>
        <p:grpSpPr>
          <a:xfrm>
            <a:off x="754028" y="2992933"/>
            <a:ext cx="3650717" cy="1390085"/>
            <a:chOff x="301730" y="3173296"/>
            <a:chExt cx="3650717" cy="139008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A7A5275-7496-6351-2B18-E49258BAE283}"/>
                </a:ext>
              </a:extLst>
            </p:cNvPr>
            <p:cNvSpPr/>
            <p:nvPr/>
          </p:nvSpPr>
          <p:spPr bwMode="auto">
            <a:xfrm>
              <a:off x="2116098" y="3173296"/>
              <a:ext cx="192025" cy="38405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8C17E20-0CC5-A3A8-AAB7-72793F248C92}"/>
                </a:ext>
              </a:extLst>
            </p:cNvPr>
            <p:cNvCxnSpPr/>
            <p:nvPr/>
          </p:nvCxnSpPr>
          <p:spPr bwMode="auto">
            <a:xfrm>
              <a:off x="656708" y="4248636"/>
              <a:ext cx="2995590" cy="0"/>
            </a:xfrm>
            <a:prstGeom prst="straightConnector1">
              <a:avLst/>
            </a:prstGeom>
            <a:solidFill>
              <a:srgbClr val="618FFD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C2585E6-C3D7-2D77-0527-5B6B8CF238DA}"/>
                </a:ext>
              </a:extLst>
            </p:cNvPr>
            <p:cNvCxnSpPr/>
            <p:nvPr/>
          </p:nvCxnSpPr>
          <p:spPr bwMode="auto">
            <a:xfrm flipV="1">
              <a:off x="656708" y="3365321"/>
              <a:ext cx="0" cy="883315"/>
            </a:xfrm>
            <a:prstGeom prst="straightConnector1">
              <a:avLst/>
            </a:prstGeom>
            <a:solidFill>
              <a:srgbClr val="618FFD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948F805-BA5A-73CB-27CA-2D696E78667F}"/>
                </a:ext>
              </a:extLst>
            </p:cNvPr>
            <p:cNvCxnSpPr/>
            <p:nvPr/>
          </p:nvCxnSpPr>
          <p:spPr bwMode="auto">
            <a:xfrm flipV="1">
              <a:off x="2039289" y="3557346"/>
              <a:ext cx="0" cy="691292"/>
            </a:xfrm>
            <a:prstGeom prst="straightConnector1">
              <a:avLst/>
            </a:prstGeom>
            <a:solidFill>
              <a:srgbClr val="618FFD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Snip Single Corner Rectangle 36">
              <a:extLst>
                <a:ext uri="{FF2B5EF4-FFF2-40B4-BE49-F238E27FC236}">
                  <a16:creationId xmlns:a16="http://schemas.microsoft.com/office/drawing/2014/main" id="{B0B0B295-77D9-C8F3-1911-88CDA334FCD7}"/>
                </a:ext>
              </a:extLst>
            </p:cNvPr>
            <p:cNvSpPr/>
            <p:nvPr/>
          </p:nvSpPr>
          <p:spPr bwMode="auto">
            <a:xfrm>
              <a:off x="2154503" y="3672561"/>
              <a:ext cx="153620" cy="568755"/>
            </a:xfrm>
            <a:prstGeom prst="snip1Rect">
              <a:avLst>
                <a:gd name="adj" fmla="val 50000"/>
              </a:avLst>
            </a:prstGeom>
            <a:solidFill>
              <a:srgbClr val="618FFD">
                <a:lumMod val="7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38" name="Snip Single Corner Rectangle 37">
              <a:extLst>
                <a:ext uri="{FF2B5EF4-FFF2-40B4-BE49-F238E27FC236}">
                  <a16:creationId xmlns:a16="http://schemas.microsoft.com/office/drawing/2014/main" id="{527E3BAE-47AE-9D44-52B7-5881DE46F136}"/>
                </a:ext>
              </a:extLst>
            </p:cNvPr>
            <p:cNvSpPr/>
            <p:nvPr/>
          </p:nvSpPr>
          <p:spPr bwMode="auto">
            <a:xfrm>
              <a:off x="3268248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39" name="Snip Single Corner Rectangle 38">
              <a:extLst>
                <a:ext uri="{FF2B5EF4-FFF2-40B4-BE49-F238E27FC236}">
                  <a16:creationId xmlns:a16="http://schemas.microsoft.com/office/drawing/2014/main" id="{80E8F1B8-9793-93D8-B794-6D66B710929E}"/>
                </a:ext>
              </a:extLst>
            </p:cNvPr>
            <p:cNvSpPr/>
            <p:nvPr/>
          </p:nvSpPr>
          <p:spPr bwMode="auto">
            <a:xfrm>
              <a:off x="771923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40" name="Snip Single Corner Rectangle 39">
              <a:extLst>
                <a:ext uri="{FF2B5EF4-FFF2-40B4-BE49-F238E27FC236}">
                  <a16:creationId xmlns:a16="http://schemas.microsoft.com/office/drawing/2014/main" id="{C5C86584-9545-06E7-9F23-9168513A503A}"/>
                </a:ext>
              </a:extLst>
            </p:cNvPr>
            <p:cNvSpPr/>
            <p:nvPr/>
          </p:nvSpPr>
          <p:spPr bwMode="auto">
            <a:xfrm>
              <a:off x="1770453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rgbClr val="FF6600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41" name="Snip Single Corner Rectangle 40">
              <a:extLst>
                <a:ext uri="{FF2B5EF4-FFF2-40B4-BE49-F238E27FC236}">
                  <a16:creationId xmlns:a16="http://schemas.microsoft.com/office/drawing/2014/main" id="{5B87CAFA-5143-8AD6-7093-74943AE656E3}"/>
                </a:ext>
              </a:extLst>
            </p:cNvPr>
            <p:cNvSpPr/>
            <p:nvPr/>
          </p:nvSpPr>
          <p:spPr bwMode="auto">
            <a:xfrm>
              <a:off x="771923" y="4018206"/>
              <a:ext cx="153620" cy="223110"/>
            </a:xfrm>
            <a:prstGeom prst="snip1Rect">
              <a:avLst>
                <a:gd name="adj" fmla="val 50000"/>
              </a:avLst>
            </a:prstGeom>
            <a:solidFill>
              <a:srgbClr val="FF6600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734AF3B-CD99-1DC0-09C3-F4E73A5A4153}"/>
                    </a:ext>
                  </a:extLst>
                </p:cNvPr>
                <p:cNvSpPr txBox="1"/>
                <p:nvPr/>
              </p:nvSpPr>
              <p:spPr>
                <a:xfrm>
                  <a:off x="1885668" y="3211701"/>
                  <a:ext cx="541046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BB9D1DD-A2C8-EE00-ED50-B165DF120A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5668" y="3211701"/>
                  <a:ext cx="541046" cy="308867"/>
                </a:xfrm>
                <a:prstGeom prst="rect">
                  <a:avLst/>
                </a:prstGeom>
                <a:blipFill>
                  <a:blip r:embed="rId18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C94AE894-41CD-7EFD-5D73-76BA0B553C14}"/>
                    </a:ext>
                  </a:extLst>
                </p:cNvPr>
                <p:cNvSpPr txBox="1"/>
                <p:nvPr/>
              </p:nvSpPr>
              <p:spPr>
                <a:xfrm>
                  <a:off x="2045670" y="4248635"/>
                  <a:ext cx="547458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C599D00D-A65B-CFE6-C01F-F350636E76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5670" y="4248635"/>
                  <a:ext cx="547458" cy="308867"/>
                </a:xfrm>
                <a:prstGeom prst="rect">
                  <a:avLst/>
                </a:prstGeom>
                <a:blipFill>
                  <a:blip r:embed="rId19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F2BBF69-548F-B6C5-30DB-A75F754E3551}"/>
                    </a:ext>
                  </a:extLst>
                </p:cNvPr>
                <p:cNvSpPr txBox="1"/>
                <p:nvPr/>
              </p:nvSpPr>
              <p:spPr>
                <a:xfrm>
                  <a:off x="301730" y="4248636"/>
                  <a:ext cx="111043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366EA5C-3E9F-5326-2338-090A27E1F6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1730" y="4248636"/>
                  <a:ext cx="1110432" cy="308867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3FAE3D9-7573-C6D1-79BE-3FAA43A4FE76}"/>
                    </a:ext>
                  </a:extLst>
                </p:cNvPr>
                <p:cNvSpPr txBox="1"/>
                <p:nvPr/>
              </p:nvSpPr>
              <p:spPr>
                <a:xfrm>
                  <a:off x="1554269" y="4254514"/>
                  <a:ext cx="549060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𝑰𝑴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5293A44-E461-3746-B942-FC3951E92F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4269" y="4254514"/>
                  <a:ext cx="549060" cy="308867"/>
                </a:xfrm>
                <a:prstGeom prst="rect">
                  <a:avLst/>
                </a:prstGeom>
                <a:blipFill>
                  <a:blip r:embed="rId11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8FAE135-FD4E-2F6F-E8F1-9B0AA7842AC8}"/>
                    </a:ext>
                  </a:extLst>
                </p:cNvPr>
                <p:cNvSpPr txBox="1"/>
                <p:nvPr/>
              </p:nvSpPr>
              <p:spPr>
                <a:xfrm>
                  <a:off x="3613893" y="4095016"/>
                  <a:ext cx="338554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𝒇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3CA518AB-42F8-FC4F-A14C-ACC74F61BD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3893" y="4095016"/>
                  <a:ext cx="338554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B43F8CD-0836-EB76-AB60-148DFE562FCE}"/>
                    </a:ext>
                  </a:extLst>
                </p:cNvPr>
                <p:cNvSpPr txBox="1"/>
                <p:nvPr/>
              </p:nvSpPr>
              <p:spPr>
                <a:xfrm>
                  <a:off x="656708" y="3288511"/>
                  <a:ext cx="359393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CEC59ED-A6E4-0B4A-9015-0BB36392DB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708" y="3288511"/>
                  <a:ext cx="359393" cy="30886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A064681-22A7-3A47-30BD-BDE49661F770}"/>
                    </a:ext>
                  </a:extLst>
                </p:cNvPr>
                <p:cNvSpPr txBox="1"/>
                <p:nvPr/>
              </p:nvSpPr>
              <p:spPr>
                <a:xfrm>
                  <a:off x="2772344" y="4243022"/>
                  <a:ext cx="111043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BB2B693-E993-DE11-6A98-066DF32B7F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2344" y="4243022"/>
                  <a:ext cx="1110432" cy="308867"/>
                </a:xfrm>
                <a:prstGeom prst="rect">
                  <a:avLst/>
                </a:prstGeom>
                <a:blipFill>
                  <a:blip r:embed="rId14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67E044AA-EDBE-E8A4-F727-466E4B1FE663}"/>
              </a:ext>
            </a:extLst>
          </p:cNvPr>
          <p:cNvSpPr txBox="1">
            <a:spLocks/>
          </p:cNvSpPr>
          <p:nvPr/>
        </p:nvSpPr>
        <p:spPr>
          <a:xfrm>
            <a:off x="4799295" y="3282282"/>
            <a:ext cx="6874496" cy="288086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The mixer is based on non-linear circuit elements</a:t>
            </a:r>
          </a:p>
          <a:p>
            <a:pPr lvl="1"/>
            <a:r>
              <a:rPr lang="en-US" kern="0" dirty="0"/>
              <a:t>e.g., the diode, popular is the </a:t>
            </a:r>
            <a:r>
              <a:rPr lang="en-US" kern="0" dirty="0">
                <a:solidFill>
                  <a:srgbClr val="C00000"/>
                </a:solidFill>
              </a:rPr>
              <a:t>double-balanced mixer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5E24890-52E4-E27D-3791-1DEDEE5014D1}"/>
              </a:ext>
            </a:extLst>
          </p:cNvPr>
          <p:cNvGrpSpPr/>
          <p:nvPr/>
        </p:nvGrpSpPr>
        <p:grpSpPr>
          <a:xfrm>
            <a:off x="6023990" y="4094179"/>
            <a:ext cx="5776637" cy="2154803"/>
            <a:chOff x="6023990" y="4094179"/>
            <a:chExt cx="5776637" cy="2154803"/>
          </a:xfrm>
        </p:grpSpPr>
        <p:grpSp>
          <p:nvGrpSpPr>
            <p:cNvPr id="6" name="Group 300">
              <a:extLst>
                <a:ext uri="{FF2B5EF4-FFF2-40B4-BE49-F238E27FC236}">
                  <a16:creationId xmlns:a16="http://schemas.microsoft.com/office/drawing/2014/main" id="{F9728362-978E-881E-8F7C-8BE4AEEA3E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1199" y="4532059"/>
              <a:ext cx="533400" cy="762000"/>
              <a:chOff x="4896" y="1728"/>
              <a:chExt cx="336" cy="480"/>
            </a:xfrm>
          </p:grpSpPr>
          <p:grpSp>
            <p:nvGrpSpPr>
              <p:cNvPr id="136" name="Group 267">
                <a:extLst>
                  <a:ext uri="{FF2B5EF4-FFF2-40B4-BE49-F238E27FC236}">
                    <a16:creationId xmlns:a16="http://schemas.microsoft.com/office/drawing/2014/main" id="{D7DB6AFF-65D2-B1CF-B623-4E965B23D6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6" y="1728"/>
                <a:ext cx="96" cy="480"/>
                <a:chOff x="3935" y="1728"/>
                <a:chExt cx="96" cy="480"/>
              </a:xfrm>
            </p:grpSpPr>
            <p:sp>
              <p:nvSpPr>
                <p:cNvPr id="153" name="Arc 268">
                  <a:extLst>
                    <a:ext uri="{FF2B5EF4-FFF2-40B4-BE49-F238E27FC236}">
                      <a16:creationId xmlns:a16="http://schemas.microsoft.com/office/drawing/2014/main" id="{DEB74187-266C-8971-A71F-A0754E3212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" name="Arc 269">
                  <a:extLst>
                    <a:ext uri="{FF2B5EF4-FFF2-40B4-BE49-F238E27FC236}">
                      <a16:creationId xmlns:a16="http://schemas.microsoft.com/office/drawing/2014/main" id="{2DAEE8A3-7472-7386-47F7-F47043DB20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5" name="Arc 270">
                  <a:extLst>
                    <a:ext uri="{FF2B5EF4-FFF2-40B4-BE49-F238E27FC236}">
                      <a16:creationId xmlns:a16="http://schemas.microsoft.com/office/drawing/2014/main" id="{831E510F-7B4E-A34A-27F7-E462E162A6A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6" name="Arc 271">
                  <a:extLst>
                    <a:ext uri="{FF2B5EF4-FFF2-40B4-BE49-F238E27FC236}">
                      <a16:creationId xmlns:a16="http://schemas.microsoft.com/office/drawing/2014/main" id="{997BFDAB-009A-64D4-48AC-4D5F38E776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7" name="Line 272">
                  <a:extLst>
                    <a:ext uri="{FF2B5EF4-FFF2-40B4-BE49-F238E27FC236}">
                      <a16:creationId xmlns:a16="http://schemas.microsoft.com/office/drawing/2014/main" id="{78E8373A-5E8E-BBC5-E1F0-94B4975BC9C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Line 273">
                  <a:extLst>
                    <a:ext uri="{FF2B5EF4-FFF2-40B4-BE49-F238E27FC236}">
                      <a16:creationId xmlns:a16="http://schemas.microsoft.com/office/drawing/2014/main" id="{A3D2AEEC-65F7-3E83-5454-8F2ACFC766C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Arc 274">
                  <a:extLst>
                    <a:ext uri="{FF2B5EF4-FFF2-40B4-BE49-F238E27FC236}">
                      <a16:creationId xmlns:a16="http://schemas.microsoft.com/office/drawing/2014/main" id="{6B243316-A473-5757-DB2C-6E119DA097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" name="Arc 275">
                  <a:extLst>
                    <a:ext uri="{FF2B5EF4-FFF2-40B4-BE49-F238E27FC236}">
                      <a16:creationId xmlns:a16="http://schemas.microsoft.com/office/drawing/2014/main" id="{59A2B9BF-B725-334E-EF11-725FB96F517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" name="Arc 276">
                  <a:extLst>
                    <a:ext uri="{FF2B5EF4-FFF2-40B4-BE49-F238E27FC236}">
                      <a16:creationId xmlns:a16="http://schemas.microsoft.com/office/drawing/2014/main" id="{5F65C881-9447-5B77-B335-661E9E1CE4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Arc 277">
                  <a:extLst>
                    <a:ext uri="{FF2B5EF4-FFF2-40B4-BE49-F238E27FC236}">
                      <a16:creationId xmlns:a16="http://schemas.microsoft.com/office/drawing/2014/main" id="{A04AC21B-E717-DE19-DCAD-5366DA9299F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" name="Arc 278">
                  <a:extLst>
                    <a:ext uri="{FF2B5EF4-FFF2-40B4-BE49-F238E27FC236}">
                      <a16:creationId xmlns:a16="http://schemas.microsoft.com/office/drawing/2014/main" id="{B8752916-974D-31D1-8E1D-D79EBA5E7F2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" name="Arc 279">
                  <a:extLst>
                    <a:ext uri="{FF2B5EF4-FFF2-40B4-BE49-F238E27FC236}">
                      <a16:creationId xmlns:a16="http://schemas.microsoft.com/office/drawing/2014/main" id="{CD8E7720-7B01-ABCA-FF7E-F61140BC2D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" name="Arc 280">
                  <a:extLst>
                    <a:ext uri="{FF2B5EF4-FFF2-40B4-BE49-F238E27FC236}">
                      <a16:creationId xmlns:a16="http://schemas.microsoft.com/office/drawing/2014/main" id="{817B106E-3BC2-E0A4-1402-1DA197D71C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7" name="Group 281">
                <a:extLst>
                  <a:ext uri="{FF2B5EF4-FFF2-40B4-BE49-F238E27FC236}">
                    <a16:creationId xmlns:a16="http://schemas.microsoft.com/office/drawing/2014/main" id="{70C23C05-2CB2-7755-1771-0E278D89D1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5136" y="1728"/>
                <a:ext cx="96" cy="480"/>
                <a:chOff x="3935" y="1728"/>
                <a:chExt cx="96" cy="480"/>
              </a:xfrm>
            </p:grpSpPr>
            <p:sp>
              <p:nvSpPr>
                <p:cNvPr id="140" name="Arc 282">
                  <a:extLst>
                    <a:ext uri="{FF2B5EF4-FFF2-40B4-BE49-F238E27FC236}">
                      <a16:creationId xmlns:a16="http://schemas.microsoft.com/office/drawing/2014/main" id="{0A847C34-8645-4F59-E248-0135C86E9C5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1" name="Arc 283">
                  <a:extLst>
                    <a:ext uri="{FF2B5EF4-FFF2-40B4-BE49-F238E27FC236}">
                      <a16:creationId xmlns:a16="http://schemas.microsoft.com/office/drawing/2014/main" id="{C3241C8E-75B2-FC18-89D8-18F662461A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2" name="Arc 284">
                  <a:extLst>
                    <a:ext uri="{FF2B5EF4-FFF2-40B4-BE49-F238E27FC236}">
                      <a16:creationId xmlns:a16="http://schemas.microsoft.com/office/drawing/2014/main" id="{12CBABDB-ACA7-70B8-4F75-6AC675184F1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3" name="Arc 285">
                  <a:extLst>
                    <a:ext uri="{FF2B5EF4-FFF2-40B4-BE49-F238E27FC236}">
                      <a16:creationId xmlns:a16="http://schemas.microsoft.com/office/drawing/2014/main" id="{3368BA7F-1B23-6525-464B-22BE1287B5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" name="Line 286">
                  <a:extLst>
                    <a:ext uri="{FF2B5EF4-FFF2-40B4-BE49-F238E27FC236}">
                      <a16:creationId xmlns:a16="http://schemas.microsoft.com/office/drawing/2014/main" id="{3AB3F397-0976-A2F2-4DD6-CB97DA9B270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" name="Line 287">
                  <a:extLst>
                    <a:ext uri="{FF2B5EF4-FFF2-40B4-BE49-F238E27FC236}">
                      <a16:creationId xmlns:a16="http://schemas.microsoft.com/office/drawing/2014/main" id="{D85B6609-B2DB-8F61-4F5B-FABEFC618BF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6" name="Arc 288">
                  <a:extLst>
                    <a:ext uri="{FF2B5EF4-FFF2-40B4-BE49-F238E27FC236}">
                      <a16:creationId xmlns:a16="http://schemas.microsoft.com/office/drawing/2014/main" id="{9555587C-188A-4FAC-7A81-86F6530AF61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7" name="Arc 289">
                  <a:extLst>
                    <a:ext uri="{FF2B5EF4-FFF2-40B4-BE49-F238E27FC236}">
                      <a16:creationId xmlns:a16="http://schemas.microsoft.com/office/drawing/2014/main" id="{C470ADD5-012E-2B75-886A-FCABF91CFA8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8" name="Arc 290">
                  <a:extLst>
                    <a:ext uri="{FF2B5EF4-FFF2-40B4-BE49-F238E27FC236}">
                      <a16:creationId xmlns:a16="http://schemas.microsoft.com/office/drawing/2014/main" id="{08059CA8-4636-14F3-2026-920E10C545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Arc 291">
                  <a:extLst>
                    <a:ext uri="{FF2B5EF4-FFF2-40B4-BE49-F238E27FC236}">
                      <a16:creationId xmlns:a16="http://schemas.microsoft.com/office/drawing/2014/main" id="{330D5AB5-5700-E37E-7222-28D50DBD158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0" name="Arc 292">
                  <a:extLst>
                    <a:ext uri="{FF2B5EF4-FFF2-40B4-BE49-F238E27FC236}">
                      <a16:creationId xmlns:a16="http://schemas.microsoft.com/office/drawing/2014/main" id="{64EB9D30-982A-835C-7945-203E33DDDD1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1" name="Arc 293">
                  <a:extLst>
                    <a:ext uri="{FF2B5EF4-FFF2-40B4-BE49-F238E27FC236}">
                      <a16:creationId xmlns:a16="http://schemas.microsoft.com/office/drawing/2014/main" id="{2CFAD5CD-6C1A-7831-F614-F5E419C15DC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2" name="Arc 294">
                  <a:extLst>
                    <a:ext uri="{FF2B5EF4-FFF2-40B4-BE49-F238E27FC236}">
                      <a16:creationId xmlns:a16="http://schemas.microsoft.com/office/drawing/2014/main" id="{CA187968-A0B1-711A-EEEE-44F768C8FD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8" name="Line 295">
                <a:extLst>
                  <a:ext uri="{FF2B5EF4-FFF2-40B4-BE49-F238E27FC236}">
                    <a16:creationId xmlns:a16="http://schemas.microsoft.com/office/drawing/2014/main" id="{57F132B4-E401-4080-8C0E-6929E7CEA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0" y="182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296">
                <a:extLst>
                  <a:ext uri="{FF2B5EF4-FFF2-40B4-BE49-F238E27FC236}">
                    <a16:creationId xmlns:a16="http://schemas.microsoft.com/office/drawing/2014/main" id="{B01866DC-F031-66C2-C05B-09F61EBC63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8" y="182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300">
              <a:extLst>
                <a:ext uri="{FF2B5EF4-FFF2-40B4-BE49-F238E27FC236}">
                  <a16:creationId xmlns:a16="http://schemas.microsoft.com/office/drawing/2014/main" id="{22ACD48F-0DDD-22CF-5A1F-78A161C155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22881" y="4540761"/>
              <a:ext cx="533400" cy="762000"/>
              <a:chOff x="4896" y="1728"/>
              <a:chExt cx="336" cy="480"/>
            </a:xfrm>
          </p:grpSpPr>
          <p:grpSp>
            <p:nvGrpSpPr>
              <p:cNvPr id="106" name="Group 267">
                <a:extLst>
                  <a:ext uri="{FF2B5EF4-FFF2-40B4-BE49-F238E27FC236}">
                    <a16:creationId xmlns:a16="http://schemas.microsoft.com/office/drawing/2014/main" id="{5EE8E2DA-0C30-2F2A-177E-0AE2091188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6" y="1728"/>
                <a:ext cx="96" cy="480"/>
                <a:chOff x="3935" y="1728"/>
                <a:chExt cx="96" cy="480"/>
              </a:xfrm>
            </p:grpSpPr>
            <p:sp>
              <p:nvSpPr>
                <p:cNvPr id="123" name="Arc 268">
                  <a:extLst>
                    <a:ext uri="{FF2B5EF4-FFF2-40B4-BE49-F238E27FC236}">
                      <a16:creationId xmlns:a16="http://schemas.microsoft.com/office/drawing/2014/main" id="{B7798851-3691-5EAA-F261-25B1619E24B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" name="Arc 269">
                  <a:extLst>
                    <a:ext uri="{FF2B5EF4-FFF2-40B4-BE49-F238E27FC236}">
                      <a16:creationId xmlns:a16="http://schemas.microsoft.com/office/drawing/2014/main" id="{17075563-1C7A-B6DB-AE5F-5B4BB89B212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" name="Arc 270">
                  <a:extLst>
                    <a:ext uri="{FF2B5EF4-FFF2-40B4-BE49-F238E27FC236}">
                      <a16:creationId xmlns:a16="http://schemas.microsoft.com/office/drawing/2014/main" id="{30AAEB93-8E77-0E06-F48D-08ADC6CDF1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" name="Arc 271">
                  <a:extLst>
                    <a:ext uri="{FF2B5EF4-FFF2-40B4-BE49-F238E27FC236}">
                      <a16:creationId xmlns:a16="http://schemas.microsoft.com/office/drawing/2014/main" id="{06BCD973-BBDC-5EFE-1E92-42B334AF62A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7" name="Line 272">
                  <a:extLst>
                    <a:ext uri="{FF2B5EF4-FFF2-40B4-BE49-F238E27FC236}">
                      <a16:creationId xmlns:a16="http://schemas.microsoft.com/office/drawing/2014/main" id="{0CF5FFC1-E534-A334-4784-B845D2C6531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8" name="Line 273">
                  <a:extLst>
                    <a:ext uri="{FF2B5EF4-FFF2-40B4-BE49-F238E27FC236}">
                      <a16:creationId xmlns:a16="http://schemas.microsoft.com/office/drawing/2014/main" id="{3E818E9D-75FD-358C-CEE8-23C681FE839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" name="Arc 274">
                  <a:extLst>
                    <a:ext uri="{FF2B5EF4-FFF2-40B4-BE49-F238E27FC236}">
                      <a16:creationId xmlns:a16="http://schemas.microsoft.com/office/drawing/2014/main" id="{F48CD9D6-A641-481C-9F34-C38199B729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" name="Arc 275">
                  <a:extLst>
                    <a:ext uri="{FF2B5EF4-FFF2-40B4-BE49-F238E27FC236}">
                      <a16:creationId xmlns:a16="http://schemas.microsoft.com/office/drawing/2014/main" id="{B4658B5D-FDC0-DE1C-AAB1-9B2B75C5CE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" name="Arc 276">
                  <a:extLst>
                    <a:ext uri="{FF2B5EF4-FFF2-40B4-BE49-F238E27FC236}">
                      <a16:creationId xmlns:a16="http://schemas.microsoft.com/office/drawing/2014/main" id="{9C632B6A-AAA9-4E9B-19E6-0AAA02E4B42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" name="Arc 277">
                  <a:extLst>
                    <a:ext uri="{FF2B5EF4-FFF2-40B4-BE49-F238E27FC236}">
                      <a16:creationId xmlns:a16="http://schemas.microsoft.com/office/drawing/2014/main" id="{BDB22FE4-F291-BF51-41B4-D9E19B00389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" name="Arc 278">
                  <a:extLst>
                    <a:ext uri="{FF2B5EF4-FFF2-40B4-BE49-F238E27FC236}">
                      <a16:creationId xmlns:a16="http://schemas.microsoft.com/office/drawing/2014/main" id="{BCE5A455-4AF4-BAEC-43C6-FA7CC6E1CB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" name="Arc 279">
                  <a:extLst>
                    <a:ext uri="{FF2B5EF4-FFF2-40B4-BE49-F238E27FC236}">
                      <a16:creationId xmlns:a16="http://schemas.microsoft.com/office/drawing/2014/main" id="{BFD468C9-47FB-CEA4-081C-A45A616806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" name="Arc 280">
                  <a:extLst>
                    <a:ext uri="{FF2B5EF4-FFF2-40B4-BE49-F238E27FC236}">
                      <a16:creationId xmlns:a16="http://schemas.microsoft.com/office/drawing/2014/main" id="{66917481-18C5-33F2-0C2E-35AC4ED2C1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7" name="Group 281">
                <a:extLst>
                  <a:ext uri="{FF2B5EF4-FFF2-40B4-BE49-F238E27FC236}">
                    <a16:creationId xmlns:a16="http://schemas.microsoft.com/office/drawing/2014/main" id="{6A87CBDD-8986-6D31-8AF1-2DB509661B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5136" y="1728"/>
                <a:ext cx="96" cy="480"/>
                <a:chOff x="3935" y="1728"/>
                <a:chExt cx="96" cy="480"/>
              </a:xfrm>
            </p:grpSpPr>
            <p:sp>
              <p:nvSpPr>
                <p:cNvPr id="110" name="Arc 282">
                  <a:extLst>
                    <a:ext uri="{FF2B5EF4-FFF2-40B4-BE49-F238E27FC236}">
                      <a16:creationId xmlns:a16="http://schemas.microsoft.com/office/drawing/2014/main" id="{0C832683-7800-6108-10A0-72D0D523F5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1" name="Arc 283">
                  <a:extLst>
                    <a:ext uri="{FF2B5EF4-FFF2-40B4-BE49-F238E27FC236}">
                      <a16:creationId xmlns:a16="http://schemas.microsoft.com/office/drawing/2014/main" id="{4448FB32-A461-7C29-02E8-0ECBE658A1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" name="Arc 284">
                  <a:extLst>
                    <a:ext uri="{FF2B5EF4-FFF2-40B4-BE49-F238E27FC236}">
                      <a16:creationId xmlns:a16="http://schemas.microsoft.com/office/drawing/2014/main" id="{3CA04FF2-542A-2DD6-B695-1D1BE396958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" name="Arc 285">
                  <a:extLst>
                    <a:ext uri="{FF2B5EF4-FFF2-40B4-BE49-F238E27FC236}">
                      <a16:creationId xmlns:a16="http://schemas.microsoft.com/office/drawing/2014/main" id="{AE95B304-73BB-ACA4-D635-5B58767A221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" name="Line 286">
                  <a:extLst>
                    <a:ext uri="{FF2B5EF4-FFF2-40B4-BE49-F238E27FC236}">
                      <a16:creationId xmlns:a16="http://schemas.microsoft.com/office/drawing/2014/main" id="{D537924C-091E-4D23-8D06-CA3FA8AADC7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Line 287">
                  <a:extLst>
                    <a:ext uri="{FF2B5EF4-FFF2-40B4-BE49-F238E27FC236}">
                      <a16:creationId xmlns:a16="http://schemas.microsoft.com/office/drawing/2014/main" id="{D5B257A6-45F2-6913-E72D-C6FD51BF721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6" name="Arc 288">
                  <a:extLst>
                    <a:ext uri="{FF2B5EF4-FFF2-40B4-BE49-F238E27FC236}">
                      <a16:creationId xmlns:a16="http://schemas.microsoft.com/office/drawing/2014/main" id="{24C8A1CE-F60E-2475-C821-6EDA5722C6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7" name="Arc 289">
                  <a:extLst>
                    <a:ext uri="{FF2B5EF4-FFF2-40B4-BE49-F238E27FC236}">
                      <a16:creationId xmlns:a16="http://schemas.microsoft.com/office/drawing/2014/main" id="{161D1FAC-B042-5ED4-448E-7AABCC1139E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8" name="Arc 290">
                  <a:extLst>
                    <a:ext uri="{FF2B5EF4-FFF2-40B4-BE49-F238E27FC236}">
                      <a16:creationId xmlns:a16="http://schemas.microsoft.com/office/drawing/2014/main" id="{8331D3FD-CB6F-674A-D4FB-33DBCAA7A44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9" name="Arc 291">
                  <a:extLst>
                    <a:ext uri="{FF2B5EF4-FFF2-40B4-BE49-F238E27FC236}">
                      <a16:creationId xmlns:a16="http://schemas.microsoft.com/office/drawing/2014/main" id="{94F64F38-D164-3AFF-7836-4AA785243F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0" name="Arc 292">
                  <a:extLst>
                    <a:ext uri="{FF2B5EF4-FFF2-40B4-BE49-F238E27FC236}">
                      <a16:creationId xmlns:a16="http://schemas.microsoft.com/office/drawing/2014/main" id="{3284871C-1A94-0882-4128-C227EF36DC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1" name="Arc 293">
                  <a:extLst>
                    <a:ext uri="{FF2B5EF4-FFF2-40B4-BE49-F238E27FC236}">
                      <a16:creationId xmlns:a16="http://schemas.microsoft.com/office/drawing/2014/main" id="{DC1176DF-E60A-83F9-1E0A-1BFF225152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2" name="Arc 294">
                  <a:extLst>
                    <a:ext uri="{FF2B5EF4-FFF2-40B4-BE49-F238E27FC236}">
                      <a16:creationId xmlns:a16="http://schemas.microsoft.com/office/drawing/2014/main" id="{97F8E3BD-7194-FF42-CF2F-A03A0B6E05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" name="Line 295">
                <a:extLst>
                  <a:ext uri="{FF2B5EF4-FFF2-40B4-BE49-F238E27FC236}">
                    <a16:creationId xmlns:a16="http://schemas.microsoft.com/office/drawing/2014/main" id="{49CB1C2E-752B-70C7-955F-51F0EB51A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0" y="182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296">
                <a:extLst>
                  <a:ext uri="{FF2B5EF4-FFF2-40B4-BE49-F238E27FC236}">
                    <a16:creationId xmlns:a16="http://schemas.microsoft.com/office/drawing/2014/main" id="{5001C143-7228-7523-AF3E-A02BC1D12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8" y="182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218">
              <a:extLst>
                <a:ext uri="{FF2B5EF4-FFF2-40B4-BE49-F238E27FC236}">
                  <a16:creationId xmlns:a16="http://schemas.microsoft.com/office/drawing/2014/main" id="{28BED910-79C2-DAD8-0CF8-5E0AF04FEEAC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8531007" y="4272240"/>
              <a:ext cx="152400" cy="762000"/>
              <a:chOff x="5280" y="1200"/>
              <a:chExt cx="96" cy="480"/>
            </a:xfrm>
          </p:grpSpPr>
          <p:sp>
            <p:nvSpPr>
              <p:cNvPr id="102" name="Line 106">
                <a:extLst>
                  <a:ext uri="{FF2B5EF4-FFF2-40B4-BE49-F238E27FC236}">
                    <a16:creationId xmlns:a16="http://schemas.microsoft.com/office/drawing/2014/main" id="{DD1B7203-C646-1C33-0428-B8645FB0C2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107">
                <a:extLst>
                  <a:ext uri="{FF2B5EF4-FFF2-40B4-BE49-F238E27FC236}">
                    <a16:creationId xmlns:a16="http://schemas.microsoft.com/office/drawing/2014/main" id="{9652D94E-C006-83E6-24B4-CC5FE836D4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108">
                <a:extLst>
                  <a:ext uri="{FF2B5EF4-FFF2-40B4-BE49-F238E27FC236}">
                    <a16:creationId xmlns:a16="http://schemas.microsoft.com/office/drawing/2014/main" id="{EF4527CA-903B-DAA8-35D4-6DF8D988BF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109">
                <a:extLst>
                  <a:ext uri="{FF2B5EF4-FFF2-40B4-BE49-F238E27FC236}">
                    <a16:creationId xmlns:a16="http://schemas.microsoft.com/office/drawing/2014/main" id="{85901B94-2DE9-8F5C-7DBF-2582D03756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18">
              <a:extLst>
                <a:ext uri="{FF2B5EF4-FFF2-40B4-BE49-F238E27FC236}">
                  <a16:creationId xmlns:a16="http://schemas.microsoft.com/office/drawing/2014/main" id="{94B0DDB0-5A0D-AF78-1832-03853FF75729}"/>
                </a:ext>
              </a:extLst>
            </p:cNvPr>
            <p:cNvGrpSpPr>
              <a:grpSpLocks/>
            </p:cNvGrpSpPr>
            <p:nvPr/>
          </p:nvGrpSpPr>
          <p:grpSpPr bwMode="auto">
            <a:xfrm rot="8100000">
              <a:off x="9069140" y="4272240"/>
              <a:ext cx="152400" cy="762000"/>
              <a:chOff x="5280" y="1200"/>
              <a:chExt cx="96" cy="480"/>
            </a:xfrm>
          </p:grpSpPr>
          <p:sp>
            <p:nvSpPr>
              <p:cNvPr id="98" name="Line 106">
                <a:extLst>
                  <a:ext uri="{FF2B5EF4-FFF2-40B4-BE49-F238E27FC236}">
                    <a16:creationId xmlns:a16="http://schemas.microsoft.com/office/drawing/2014/main" id="{5F1BF817-989B-D775-2724-2A847E6FB2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107">
                <a:extLst>
                  <a:ext uri="{FF2B5EF4-FFF2-40B4-BE49-F238E27FC236}">
                    <a16:creationId xmlns:a16="http://schemas.microsoft.com/office/drawing/2014/main" id="{FBB092A0-B55D-AA1F-7EBB-00AF6DC864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108">
                <a:extLst>
                  <a:ext uri="{FF2B5EF4-FFF2-40B4-BE49-F238E27FC236}">
                    <a16:creationId xmlns:a16="http://schemas.microsoft.com/office/drawing/2014/main" id="{4D37E2DB-48FD-941D-663D-50751A9346D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109">
                <a:extLst>
                  <a:ext uri="{FF2B5EF4-FFF2-40B4-BE49-F238E27FC236}">
                    <a16:creationId xmlns:a16="http://schemas.microsoft.com/office/drawing/2014/main" id="{F6152D6A-233D-68C7-2E0A-B1C4520A00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218">
              <a:extLst>
                <a:ext uri="{FF2B5EF4-FFF2-40B4-BE49-F238E27FC236}">
                  <a16:creationId xmlns:a16="http://schemas.microsoft.com/office/drawing/2014/main" id="{2D0538D6-836B-F7DA-533B-FE1EDBF40F5D}"/>
                </a:ext>
              </a:extLst>
            </p:cNvPr>
            <p:cNvGrpSpPr>
              <a:grpSpLocks/>
            </p:cNvGrpSpPr>
            <p:nvPr/>
          </p:nvGrpSpPr>
          <p:grpSpPr bwMode="auto">
            <a:xfrm rot="13500000">
              <a:off x="9068348" y="4805314"/>
              <a:ext cx="152400" cy="762000"/>
              <a:chOff x="5280" y="1200"/>
              <a:chExt cx="96" cy="480"/>
            </a:xfrm>
          </p:grpSpPr>
          <p:sp>
            <p:nvSpPr>
              <p:cNvPr id="94" name="Line 106">
                <a:extLst>
                  <a:ext uri="{FF2B5EF4-FFF2-40B4-BE49-F238E27FC236}">
                    <a16:creationId xmlns:a16="http://schemas.microsoft.com/office/drawing/2014/main" id="{AC806AB4-572A-F8B3-6112-E08EC3D8B8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107">
                <a:extLst>
                  <a:ext uri="{FF2B5EF4-FFF2-40B4-BE49-F238E27FC236}">
                    <a16:creationId xmlns:a16="http://schemas.microsoft.com/office/drawing/2014/main" id="{BEF57B82-29BF-ED2D-D7E6-5AFE9C0DC3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108">
                <a:extLst>
                  <a:ext uri="{FF2B5EF4-FFF2-40B4-BE49-F238E27FC236}">
                    <a16:creationId xmlns:a16="http://schemas.microsoft.com/office/drawing/2014/main" id="{54145863-1B41-DFE5-AC76-898AFA0048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109">
                <a:extLst>
                  <a:ext uri="{FF2B5EF4-FFF2-40B4-BE49-F238E27FC236}">
                    <a16:creationId xmlns:a16="http://schemas.microsoft.com/office/drawing/2014/main" id="{90298930-5F50-9FB0-8371-C56100A241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218">
              <a:extLst>
                <a:ext uri="{FF2B5EF4-FFF2-40B4-BE49-F238E27FC236}">
                  <a16:creationId xmlns:a16="http://schemas.microsoft.com/office/drawing/2014/main" id="{17A44775-27A7-F407-B5A4-B8E169E84755}"/>
                </a:ext>
              </a:extLst>
            </p:cNvPr>
            <p:cNvGrpSpPr>
              <a:grpSpLocks/>
            </p:cNvGrpSpPr>
            <p:nvPr/>
          </p:nvGrpSpPr>
          <p:grpSpPr bwMode="auto">
            <a:xfrm rot="18900000">
              <a:off x="8536128" y="4800278"/>
              <a:ext cx="152400" cy="762000"/>
              <a:chOff x="5280" y="1200"/>
              <a:chExt cx="96" cy="480"/>
            </a:xfrm>
          </p:grpSpPr>
          <p:sp>
            <p:nvSpPr>
              <p:cNvPr id="90" name="Line 106">
                <a:extLst>
                  <a:ext uri="{FF2B5EF4-FFF2-40B4-BE49-F238E27FC236}">
                    <a16:creationId xmlns:a16="http://schemas.microsoft.com/office/drawing/2014/main" id="{07B09CB5-58A3-2AC9-1D40-6350B48442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107">
                <a:extLst>
                  <a:ext uri="{FF2B5EF4-FFF2-40B4-BE49-F238E27FC236}">
                    <a16:creationId xmlns:a16="http://schemas.microsoft.com/office/drawing/2014/main" id="{F30FAD83-8D02-CBCC-34EF-1A98756795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8B23A603-2146-A2A4-379D-EAEAF51996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109">
                <a:extLst>
                  <a:ext uri="{FF2B5EF4-FFF2-40B4-BE49-F238E27FC236}">
                    <a16:creationId xmlns:a16="http://schemas.microsoft.com/office/drawing/2014/main" id="{E3FF0FEF-FBCC-49B6-B351-6B9E05A04D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8CC8974-8453-81C1-59F7-D394E757A522}"/>
                </a:ext>
              </a:extLst>
            </p:cNvPr>
            <p:cNvCxnSpPr/>
            <p:nvPr/>
          </p:nvCxnSpPr>
          <p:spPr bwMode="auto">
            <a:xfrm flipH="1">
              <a:off x="6636516" y="4524091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0B4755E-8ECA-84DD-C517-5671DDD4F75F}"/>
                </a:ext>
              </a:extLst>
            </p:cNvPr>
            <p:cNvCxnSpPr/>
            <p:nvPr/>
          </p:nvCxnSpPr>
          <p:spPr bwMode="auto">
            <a:xfrm flipH="1">
              <a:off x="6636516" y="5286092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Oval 245">
              <a:extLst>
                <a:ext uri="{FF2B5EF4-FFF2-40B4-BE49-F238E27FC236}">
                  <a16:creationId xmlns:a16="http://schemas.microsoft.com/office/drawing/2014/main" id="{8ED30E8E-C7C1-6526-0F1F-26D382227A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560316" y="44859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9" name="Oval 250">
              <a:extLst>
                <a:ext uri="{FF2B5EF4-FFF2-40B4-BE49-F238E27FC236}">
                  <a16:creationId xmlns:a16="http://schemas.microsoft.com/office/drawing/2014/main" id="{5928333C-1DD4-354C-80EB-21D0847FE8F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53955" y="4364733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33BA876B-7405-A621-A705-877E0C88785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555296" y="52479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28A20ED-41F8-63D1-E57F-852F2EE12144}"/>
                </a:ext>
              </a:extLst>
            </p:cNvPr>
            <p:cNvCxnSpPr/>
            <p:nvPr/>
          </p:nvCxnSpPr>
          <p:spPr bwMode="auto">
            <a:xfrm flipH="1">
              <a:off x="10680081" y="4541554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DFBD95F-E3D1-DE41-52D4-C64067E6BEE1}"/>
                </a:ext>
              </a:extLst>
            </p:cNvPr>
            <p:cNvCxnSpPr/>
            <p:nvPr/>
          </p:nvCxnSpPr>
          <p:spPr bwMode="auto">
            <a:xfrm flipH="1">
              <a:off x="10680081" y="5303555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Oval 245">
              <a:extLst>
                <a:ext uri="{FF2B5EF4-FFF2-40B4-BE49-F238E27FC236}">
                  <a16:creationId xmlns:a16="http://schemas.microsoft.com/office/drawing/2014/main" id="{E68D88A0-5072-E934-BECB-EAFADB5BFE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139620" y="450345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7" name="Oval 245">
              <a:extLst>
                <a:ext uri="{FF2B5EF4-FFF2-40B4-BE49-F238E27FC236}">
                  <a16:creationId xmlns:a16="http://schemas.microsoft.com/office/drawing/2014/main" id="{5A3C574A-449A-20DC-B30B-D6A733DA9C3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134600" y="52654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3FF8F69-21E5-8C75-7FD1-ACE8C24E03F4}"/>
                </a:ext>
              </a:extLst>
            </p:cNvPr>
            <p:cNvCxnSpPr/>
            <p:nvPr/>
          </p:nvCxnSpPr>
          <p:spPr bwMode="auto">
            <a:xfrm flipH="1">
              <a:off x="7554599" y="4911938"/>
              <a:ext cx="2743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B95422C-DCA4-16CA-E674-7304FA98C1F4}"/>
                </a:ext>
              </a:extLst>
            </p:cNvPr>
            <p:cNvCxnSpPr/>
            <p:nvPr/>
          </p:nvCxnSpPr>
          <p:spPr bwMode="auto">
            <a:xfrm flipH="1">
              <a:off x="9947768" y="4923051"/>
              <a:ext cx="2743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9D3819D-48B6-823C-9DA1-07F8BAB5104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824561" y="4919876"/>
              <a:ext cx="0" cy="9144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B310AE0-B756-A936-A019-D3C0BBFA7D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47768" y="4921190"/>
              <a:ext cx="0" cy="9144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B2FA8F2-216F-7C3F-742C-C2724DBCDDEA}"/>
                </a:ext>
              </a:extLst>
            </p:cNvPr>
            <p:cNvCxnSpPr/>
            <p:nvPr/>
          </p:nvCxnSpPr>
          <p:spPr bwMode="auto">
            <a:xfrm flipH="1">
              <a:off x="7820830" y="5832391"/>
              <a:ext cx="7315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9E12D3F-9942-B7FF-9000-58C87B9BE135}"/>
                </a:ext>
              </a:extLst>
            </p:cNvPr>
            <p:cNvCxnSpPr/>
            <p:nvPr/>
          </p:nvCxnSpPr>
          <p:spPr bwMode="auto">
            <a:xfrm flipH="1">
              <a:off x="9216248" y="5825315"/>
              <a:ext cx="7315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4ED3520-275B-F860-8C1D-E6039825221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552350" y="5825315"/>
              <a:ext cx="0" cy="2743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4771EB1-724E-C00D-C2FA-1913CB6D1FC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218448" y="5825315"/>
              <a:ext cx="0" cy="2743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Oval 245">
              <a:extLst>
                <a:ext uri="{FF2B5EF4-FFF2-40B4-BE49-F238E27FC236}">
                  <a16:creationId xmlns:a16="http://schemas.microsoft.com/office/drawing/2014/main" id="{DC24538B-ED31-7D4B-A84F-54EE842F25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514250" y="610173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7" name="Oval 245">
              <a:extLst>
                <a:ext uri="{FF2B5EF4-FFF2-40B4-BE49-F238E27FC236}">
                  <a16:creationId xmlns:a16="http://schemas.microsoft.com/office/drawing/2014/main" id="{0EB1490E-0FE9-5974-EAE1-3210C1A8F7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178294" y="610173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D77E10-946A-E3CA-5C44-F82F445C82C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78399" y="5450687"/>
              <a:ext cx="139698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FFFDDD8-212E-54EC-9C25-D3BD968F4FB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478399" y="5294853"/>
              <a:ext cx="0" cy="15583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6D4589D-ACF4-6B09-2C85-D79C4EA7C5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478399" y="4385720"/>
              <a:ext cx="0" cy="15583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530911D-E4B6-3253-9376-5A363DF078A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78398" y="4385720"/>
              <a:ext cx="139698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Oval 250">
              <a:extLst>
                <a:ext uri="{FF2B5EF4-FFF2-40B4-BE49-F238E27FC236}">
                  <a16:creationId xmlns:a16="http://schemas.microsoft.com/office/drawing/2014/main" id="{49BA6BD5-A8D3-836E-80BC-C4E234D15D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47599" y="5426071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DCCFAAE-2785-8B5A-D562-71F8F815105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413957" y="5294078"/>
              <a:ext cx="886186" cy="947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DC4B1C5-D593-1A16-0D39-D774F56196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13957" y="4916364"/>
              <a:ext cx="0" cy="38719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17CB5E2C-D1D5-132E-38F6-E65104DFB9A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343799" y="4094179"/>
              <a:ext cx="0" cy="82569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CBCD0F3-386A-9246-041C-F44DCEF77D8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338292" y="4094179"/>
              <a:ext cx="19568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BCF85D4-63DE-2E96-3E25-1EF7D670C768}"/>
                </a:ext>
              </a:extLst>
            </p:cNvPr>
            <p:cNvCxnSpPr>
              <a:cxnSpLocks/>
              <a:stCxn id="127" idx="1"/>
            </p:cNvCxnSpPr>
            <p:nvPr/>
          </p:nvCxnSpPr>
          <p:spPr bwMode="auto">
            <a:xfrm flipV="1">
              <a:off x="10298287" y="4094179"/>
              <a:ext cx="0" cy="4473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0" name="Oval 250">
              <a:extLst>
                <a:ext uri="{FF2B5EF4-FFF2-40B4-BE49-F238E27FC236}">
                  <a16:creationId xmlns:a16="http://schemas.microsoft.com/office/drawing/2014/main" id="{CC5C0914-9D49-3D5D-631E-C5A8C29685A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86176" y="4894504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81" name="Oval 250">
              <a:extLst>
                <a:ext uri="{FF2B5EF4-FFF2-40B4-BE49-F238E27FC236}">
                  <a16:creationId xmlns:a16="http://schemas.microsoft.com/office/drawing/2014/main" id="{D9180308-486A-E26B-E2D9-B58DD1AD33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23665" y="4882770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82" name="Oval 250">
              <a:extLst>
                <a:ext uri="{FF2B5EF4-FFF2-40B4-BE49-F238E27FC236}">
                  <a16:creationId xmlns:a16="http://schemas.microsoft.com/office/drawing/2014/main" id="{3ED31BB9-0114-762D-56F6-E0F112FB36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25573" y="4885629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83" name="Oval 250">
              <a:extLst>
                <a:ext uri="{FF2B5EF4-FFF2-40B4-BE49-F238E27FC236}">
                  <a16:creationId xmlns:a16="http://schemas.microsoft.com/office/drawing/2014/main" id="{E333D6EA-1756-E420-CBE2-2D24F37FEA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191131" y="4896734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AA4FC742-81F7-1214-B0AA-9F36A81ED001}"/>
                    </a:ext>
                  </a:extLst>
                </p:cNvPr>
                <p:cNvSpPr txBox="1"/>
                <p:nvPr/>
              </p:nvSpPr>
              <p:spPr>
                <a:xfrm>
                  <a:off x="6023990" y="4786824"/>
                  <a:ext cx="36170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AA4FC742-81F7-1214-B0AA-9F36A81ED0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3990" y="4786824"/>
                  <a:ext cx="361702" cy="276999"/>
                </a:xfrm>
                <a:prstGeom prst="rect">
                  <a:avLst/>
                </a:prstGeom>
                <a:blipFill>
                  <a:blip r:embed="rId21"/>
                  <a:stretch>
                    <a:fillRect l="-13333" r="-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5" name="Right Arrow 84">
              <a:extLst>
                <a:ext uri="{FF2B5EF4-FFF2-40B4-BE49-F238E27FC236}">
                  <a16:creationId xmlns:a16="http://schemas.microsoft.com/office/drawing/2014/main" id="{BBB2354F-B46E-3423-DE74-5660BD99D24B}"/>
                </a:ext>
              </a:extLst>
            </p:cNvPr>
            <p:cNvSpPr/>
            <p:nvPr/>
          </p:nvSpPr>
          <p:spPr bwMode="auto">
            <a:xfrm>
              <a:off x="6386486" y="4819488"/>
              <a:ext cx="4572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6" name="Right Arrow 85">
              <a:extLst>
                <a:ext uri="{FF2B5EF4-FFF2-40B4-BE49-F238E27FC236}">
                  <a16:creationId xmlns:a16="http://schemas.microsoft.com/office/drawing/2014/main" id="{05963594-DE47-FCC8-38E0-49AD8B86864E}"/>
                </a:ext>
              </a:extLst>
            </p:cNvPr>
            <p:cNvSpPr/>
            <p:nvPr/>
          </p:nvSpPr>
          <p:spPr bwMode="auto">
            <a:xfrm rot="10800000">
              <a:off x="10966334" y="4810215"/>
              <a:ext cx="4572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2E4EE837-7D01-8662-2B12-C7C95A198B92}"/>
                    </a:ext>
                  </a:extLst>
                </p:cNvPr>
                <p:cNvSpPr txBox="1"/>
                <p:nvPr/>
              </p:nvSpPr>
              <p:spPr>
                <a:xfrm>
                  <a:off x="11451942" y="4786824"/>
                  <a:ext cx="34868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2E4EE837-7D01-8662-2B12-C7C95A198B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51942" y="4786824"/>
                  <a:ext cx="348685" cy="276999"/>
                </a:xfrm>
                <a:prstGeom prst="rect">
                  <a:avLst/>
                </a:prstGeom>
                <a:blipFill>
                  <a:blip r:embed="rId22"/>
                  <a:stretch>
                    <a:fillRect l="-10345" r="-10345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20D822E9-561C-0CCE-9EA0-08EE0A5ABB1E}"/>
                </a:ext>
              </a:extLst>
            </p:cNvPr>
            <p:cNvSpPr/>
            <p:nvPr/>
          </p:nvSpPr>
          <p:spPr bwMode="auto">
            <a:xfrm rot="5400000">
              <a:off x="8683683" y="5906082"/>
              <a:ext cx="4572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7" name="TextBox 166">
                  <a:extLst>
                    <a:ext uri="{FF2B5EF4-FFF2-40B4-BE49-F238E27FC236}">
                      <a16:creationId xmlns:a16="http://schemas.microsoft.com/office/drawing/2014/main" id="{3CFF7CE9-3BE6-D472-7046-63075BE8D799}"/>
                    </a:ext>
                  </a:extLst>
                </p:cNvPr>
                <p:cNvSpPr txBox="1"/>
                <p:nvPr/>
              </p:nvSpPr>
              <p:spPr>
                <a:xfrm>
                  <a:off x="9336590" y="5906730"/>
                  <a:ext cx="30239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7" name="TextBox 166">
                  <a:extLst>
                    <a:ext uri="{FF2B5EF4-FFF2-40B4-BE49-F238E27FC236}">
                      <a16:creationId xmlns:a16="http://schemas.microsoft.com/office/drawing/2014/main" id="{3CFF7CE9-3BE6-D472-7046-63075BE8D7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6590" y="5906730"/>
                  <a:ext cx="302390" cy="276999"/>
                </a:xfrm>
                <a:prstGeom prst="rect">
                  <a:avLst/>
                </a:prstGeom>
                <a:blipFill>
                  <a:blip r:embed="rId23"/>
                  <a:stretch>
                    <a:fillRect l="-16667" r="-125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7888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7C8A9-F228-E94D-BC30-FD992D4D0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Spectrum Analyzer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3ACF4-CF92-E54C-A8A0-F381A90AE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968829"/>
            <a:ext cx="10566400" cy="746564"/>
          </a:xfrm>
        </p:spPr>
        <p:txBody>
          <a:bodyPr/>
          <a:lstStyle/>
          <a:p>
            <a:r>
              <a:rPr lang="en-US" dirty="0"/>
              <a:t>based on the super-heterodyne principle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23F445-A1B5-AF87-ABCB-94581A25FE77}"/>
              </a:ext>
            </a:extLst>
          </p:cNvPr>
          <p:cNvGrpSpPr/>
          <p:nvPr/>
        </p:nvGrpSpPr>
        <p:grpSpPr>
          <a:xfrm>
            <a:off x="0" y="1420342"/>
            <a:ext cx="12004474" cy="4723460"/>
            <a:chOff x="0" y="1269781"/>
            <a:chExt cx="12004474" cy="4723460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C2FB02D-3385-F9CB-B390-7B37524BB8BE}"/>
                </a:ext>
              </a:extLst>
            </p:cNvPr>
            <p:cNvSpPr/>
            <p:nvPr/>
          </p:nvSpPr>
          <p:spPr bwMode="auto">
            <a:xfrm>
              <a:off x="2191936" y="1941665"/>
              <a:ext cx="1080000" cy="720000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F78F5D-D293-E0E2-F21C-9949BF9A5504}"/>
                </a:ext>
              </a:extLst>
            </p:cNvPr>
            <p:cNvCxnSpPr/>
            <p:nvPr/>
          </p:nvCxnSpPr>
          <p:spPr bwMode="auto">
            <a:xfrm>
              <a:off x="2322442" y="2074072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823EFC9-5AC9-2468-EAB9-31DED1173CBB}"/>
                </a:ext>
              </a:extLst>
            </p:cNvPr>
            <p:cNvCxnSpPr/>
            <p:nvPr/>
          </p:nvCxnSpPr>
          <p:spPr bwMode="auto">
            <a:xfrm flipH="1" flipV="1">
              <a:off x="2774279" y="2074892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1F00D0DB-4198-92DF-93D2-8A99449D5500}"/>
                </a:ext>
              </a:extLst>
            </p:cNvPr>
            <p:cNvSpPr/>
            <p:nvPr/>
          </p:nvSpPr>
          <p:spPr bwMode="auto">
            <a:xfrm>
              <a:off x="751439" y="1933333"/>
              <a:ext cx="1080000" cy="722376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E12B8CC-AC7D-28F6-AE62-746512486895}"/>
                </a:ext>
              </a:extLst>
            </p:cNvPr>
            <p:cNvCxnSpPr>
              <a:cxnSpLocks/>
              <a:stCxn id="15" idx="3"/>
              <a:endCxn id="12" idx="1"/>
            </p:cNvCxnSpPr>
            <p:nvPr/>
          </p:nvCxnSpPr>
          <p:spPr bwMode="auto">
            <a:xfrm>
              <a:off x="1831439" y="2294521"/>
              <a:ext cx="360497" cy="71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2A47124F-E4FE-002B-C84D-C6BC255E957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220549" y="191122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B93E3D8-E8A4-67CE-F28B-39EA4DADA256}"/>
                </a:ext>
              </a:extLst>
            </p:cNvPr>
            <p:cNvCxnSpPr/>
            <p:nvPr/>
          </p:nvCxnSpPr>
          <p:spPr bwMode="auto">
            <a:xfrm flipV="1">
              <a:off x="751439" y="1761665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F434733-8612-6B6C-8EA3-2FAE0FB4AAD9}"/>
                </a:ext>
              </a:extLst>
            </p:cNvPr>
            <p:cNvSpPr/>
            <p:nvPr/>
          </p:nvSpPr>
          <p:spPr bwMode="auto">
            <a:xfrm>
              <a:off x="3644032" y="1941665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37952168-C697-013E-D6AF-B6CFD8EC3672}"/>
                </a:ext>
              </a:extLst>
            </p:cNvPr>
            <p:cNvSpPr/>
            <p:nvPr/>
          </p:nvSpPr>
          <p:spPr bwMode="auto">
            <a:xfrm>
              <a:off x="7242638" y="194166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EF6DF4D-870F-34B3-C318-5A4E16C11E3B}"/>
                </a:ext>
              </a:extLst>
            </p:cNvPr>
            <p:cNvSpPr/>
            <p:nvPr/>
          </p:nvSpPr>
          <p:spPr bwMode="auto">
            <a:xfrm>
              <a:off x="3644032" y="3148066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ABE607BB-905A-B30E-C798-E998E4098C7E}"/>
                </a:ext>
              </a:extLst>
            </p:cNvPr>
            <p:cNvSpPr/>
            <p:nvPr/>
          </p:nvSpPr>
          <p:spPr bwMode="auto">
            <a:xfrm rot="5400000">
              <a:off x="8697948" y="1933333"/>
              <a:ext cx="720000" cy="720000"/>
            </a:xfrm>
            <a:prstGeom prst="triangle">
              <a:avLst/>
            </a:prstGeom>
            <a:gradFill>
              <a:gsLst>
                <a:gs pos="0">
                  <a:srgbClr val="00B0F0"/>
                </a:gs>
                <a:gs pos="100000">
                  <a:srgbClr val="D883FF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5C12FAD4-7914-D20E-EEEB-D748E57C4884}"/>
                </a:ext>
              </a:extLst>
            </p:cNvPr>
            <p:cNvSpPr/>
            <p:nvPr/>
          </p:nvSpPr>
          <p:spPr bwMode="auto">
            <a:xfrm>
              <a:off x="9783708" y="1941665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E4A267E-6964-683A-D7B8-2D3C123EBD37}"/>
                </a:ext>
              </a:extLst>
            </p:cNvPr>
            <p:cNvCxnSpPr>
              <a:stCxn id="19" idx="1"/>
              <a:endCxn id="19" idx="5"/>
            </p:cNvCxnSpPr>
            <p:nvPr/>
          </p:nvCxnSpPr>
          <p:spPr bwMode="auto">
            <a:xfrm>
              <a:off x="3749474" y="2047107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AF1E12-5743-7D73-3CA3-6F641960FBBC}"/>
                </a:ext>
              </a:extLst>
            </p:cNvPr>
            <p:cNvCxnSpPr>
              <a:stCxn id="19" idx="3"/>
              <a:endCxn id="19" idx="7"/>
            </p:cNvCxnSpPr>
            <p:nvPr/>
          </p:nvCxnSpPr>
          <p:spPr bwMode="auto">
            <a:xfrm flipV="1">
              <a:off x="3749474" y="2047107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2AC03FD-D4D5-275A-826A-F55C1BDEF0B1}"/>
                </a:ext>
              </a:extLst>
            </p:cNvPr>
            <p:cNvCxnSpPr/>
            <p:nvPr/>
          </p:nvCxnSpPr>
          <p:spPr bwMode="auto">
            <a:xfrm>
              <a:off x="7697447" y="2047107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E8764AF-0A9C-4762-F2AA-07F5F0C90FAD}"/>
                </a:ext>
              </a:extLst>
            </p:cNvPr>
            <p:cNvCxnSpPr/>
            <p:nvPr/>
          </p:nvCxnSpPr>
          <p:spPr bwMode="auto">
            <a:xfrm flipV="1">
              <a:off x="7565273" y="204710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357EAF6-4A11-C9C0-ECFF-C8223D673999}"/>
                </a:ext>
              </a:extLst>
            </p:cNvPr>
            <p:cNvCxnSpPr/>
            <p:nvPr/>
          </p:nvCxnSpPr>
          <p:spPr bwMode="auto">
            <a:xfrm flipH="1" flipV="1">
              <a:off x="7871256" y="204710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73F970B-3771-89EA-C8BE-640B0873F4CA}"/>
                </a:ext>
              </a:extLst>
            </p:cNvPr>
            <p:cNvCxnSpPr/>
            <p:nvPr/>
          </p:nvCxnSpPr>
          <p:spPr bwMode="auto">
            <a:xfrm>
              <a:off x="9849191" y="229397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2CE3167F-263A-5277-15EA-86FC22E8F19F}"/>
                </a:ext>
              </a:extLst>
            </p:cNvPr>
            <p:cNvSpPr/>
            <p:nvPr/>
          </p:nvSpPr>
          <p:spPr bwMode="auto">
            <a:xfrm rot="5400000">
              <a:off x="10029191" y="2149973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DFF1D64-9F48-901B-CB1B-EBB4C2BEA96D}"/>
                </a:ext>
              </a:extLst>
            </p:cNvPr>
            <p:cNvCxnSpPr/>
            <p:nvPr/>
          </p:nvCxnSpPr>
          <p:spPr bwMode="auto">
            <a:xfrm>
              <a:off x="10317191" y="2293973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C7694FE-CC1D-3AB4-E7B2-9965969C1708}"/>
                </a:ext>
              </a:extLst>
            </p:cNvPr>
            <p:cNvCxnSpPr/>
            <p:nvPr/>
          </p:nvCxnSpPr>
          <p:spPr bwMode="auto">
            <a:xfrm>
              <a:off x="10497191" y="2423626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65BE46C-68C7-77A9-8DE7-3F003288D1E6}"/>
                </a:ext>
              </a:extLst>
            </p:cNvPr>
            <p:cNvCxnSpPr/>
            <p:nvPr/>
          </p:nvCxnSpPr>
          <p:spPr bwMode="auto">
            <a:xfrm>
              <a:off x="10495637" y="2487856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D4FAD75-5B97-ADA8-286D-C795080E7863}"/>
                </a:ext>
              </a:extLst>
            </p:cNvPr>
            <p:cNvCxnSpPr/>
            <p:nvPr/>
          </p:nvCxnSpPr>
          <p:spPr bwMode="auto">
            <a:xfrm flipH="1">
              <a:off x="10585637" y="2293973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CB5B597-1305-A6AC-621E-158E0E2BDABC}"/>
                </a:ext>
              </a:extLst>
            </p:cNvPr>
            <p:cNvCxnSpPr/>
            <p:nvPr/>
          </p:nvCxnSpPr>
          <p:spPr bwMode="auto">
            <a:xfrm flipH="1">
              <a:off x="10585637" y="2490127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D5D4730-083D-BFA9-65A5-A3D492BAAB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1936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77FD690-C0C6-94F3-285F-9DA322059D22}"/>
                </a:ext>
              </a:extLst>
            </p:cNvPr>
            <p:cNvCxnSpPr>
              <a:stCxn id="21" idx="0"/>
              <a:endCxn id="19" idx="4"/>
            </p:cNvCxnSpPr>
            <p:nvPr/>
          </p:nvCxnSpPr>
          <p:spPr bwMode="auto">
            <a:xfrm flipV="1">
              <a:off x="4004032" y="2661665"/>
              <a:ext cx="0" cy="48640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3AAB1C7-1C46-9FE6-079E-29E804F129FD}"/>
                </a:ext>
              </a:extLst>
            </p:cNvPr>
            <p:cNvCxnSpPr>
              <a:cxnSpLocks/>
              <a:stCxn id="19" idx="6"/>
            </p:cNvCxnSpPr>
            <p:nvPr/>
          </p:nvCxnSpPr>
          <p:spPr bwMode="auto">
            <a:xfrm>
              <a:off x="4364032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51E9F29-92FB-C742-C2A8-81F5085E2C00}"/>
                </a:ext>
              </a:extLst>
            </p:cNvPr>
            <p:cNvCxnSpPr>
              <a:cxnSpLocks/>
              <a:stCxn id="20" idx="3"/>
            </p:cNvCxnSpPr>
            <p:nvPr/>
          </p:nvCxnSpPr>
          <p:spPr bwMode="auto">
            <a:xfrm>
              <a:off x="8322638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DE10BE-48E8-38D1-8001-26095C9B4206}"/>
                </a:ext>
              </a:extLst>
            </p:cNvPr>
            <p:cNvCxnSpPr>
              <a:cxnSpLocks/>
              <a:stCxn id="22" idx="0"/>
            </p:cNvCxnSpPr>
            <p:nvPr/>
          </p:nvCxnSpPr>
          <p:spPr bwMode="auto">
            <a:xfrm>
              <a:off x="9417948" y="2293333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ABB4D38-F3BD-CA4F-9E9C-83CF7C35EF2B}"/>
                </a:ext>
              </a:extLst>
            </p:cNvPr>
            <p:cNvCxnSpPr>
              <a:cxnSpLocks/>
              <a:stCxn id="23" idx="3"/>
            </p:cNvCxnSpPr>
            <p:nvPr/>
          </p:nvCxnSpPr>
          <p:spPr bwMode="auto">
            <a:xfrm>
              <a:off x="10863708" y="2301665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B712456-1D0A-B8AE-0F8D-56FE64354AAC}"/>
                </a:ext>
              </a:extLst>
            </p:cNvPr>
            <p:cNvCxnSpPr/>
            <p:nvPr/>
          </p:nvCxnSpPr>
          <p:spPr bwMode="auto">
            <a:xfrm flipH="1">
              <a:off x="10320259" y="2149973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riangle 42">
              <a:extLst>
                <a:ext uri="{FF2B5EF4-FFF2-40B4-BE49-F238E27FC236}">
                  <a16:creationId xmlns:a16="http://schemas.microsoft.com/office/drawing/2014/main" id="{5CFDB8AB-EFC1-5C1D-8CDE-8C4C27791FB3}"/>
                </a:ext>
              </a:extLst>
            </p:cNvPr>
            <p:cNvSpPr/>
            <p:nvPr/>
          </p:nvSpPr>
          <p:spPr bwMode="auto">
            <a:xfrm rot="5400000">
              <a:off x="4753772" y="1941665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AA78B65C-2CBC-B1F5-5022-4AC6E8A63785}"/>
                </a:ext>
              </a:extLst>
            </p:cNvPr>
            <p:cNvSpPr/>
            <p:nvPr/>
          </p:nvSpPr>
          <p:spPr bwMode="auto">
            <a:xfrm>
              <a:off x="5817363" y="194166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32F99F2-CD15-42CB-1CEF-5C849291345F}"/>
                </a:ext>
              </a:extLst>
            </p:cNvPr>
            <p:cNvCxnSpPr>
              <a:cxnSpLocks/>
              <a:stCxn id="44" idx="3"/>
            </p:cNvCxnSpPr>
            <p:nvPr/>
          </p:nvCxnSpPr>
          <p:spPr bwMode="auto">
            <a:xfrm>
              <a:off x="6897363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1755925-99B7-3C0B-7BF3-F3EDF08251D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6286473" y="1919553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EC51753-B79C-634A-6A7C-DFB14AF5A094}"/>
                </a:ext>
              </a:extLst>
            </p:cNvPr>
            <p:cNvCxnSpPr/>
            <p:nvPr/>
          </p:nvCxnSpPr>
          <p:spPr bwMode="auto">
            <a:xfrm flipV="1">
              <a:off x="5817363" y="176999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C525270-C767-31D5-7DBF-5528727E03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3772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68A49BE6-203B-D4DC-C00E-2975029F26F3}"/>
                </a:ext>
              </a:extLst>
            </p:cNvPr>
            <p:cNvSpPr/>
            <p:nvPr/>
          </p:nvSpPr>
          <p:spPr bwMode="auto">
            <a:xfrm>
              <a:off x="10785191" y="3134972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502DDD1-7458-2FFE-322C-D8D8B9A6295E}"/>
                </a:ext>
              </a:extLst>
            </p:cNvPr>
            <p:cNvCxnSpPr/>
            <p:nvPr/>
          </p:nvCxnSpPr>
          <p:spPr bwMode="auto">
            <a:xfrm>
              <a:off x="10915697" y="3267379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99CC1B8-EE01-B7DF-87A9-70F27134B5F2}"/>
                </a:ext>
              </a:extLst>
            </p:cNvPr>
            <p:cNvCxnSpPr/>
            <p:nvPr/>
          </p:nvCxnSpPr>
          <p:spPr bwMode="auto">
            <a:xfrm flipH="1" flipV="1">
              <a:off x="11372392" y="3266176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CB7292F-8ACC-AB72-135A-48370BD4F0CF}"/>
                </a:ext>
              </a:extLst>
            </p:cNvPr>
            <p:cNvCxnSpPr/>
            <p:nvPr/>
          </p:nvCxnSpPr>
          <p:spPr bwMode="auto">
            <a:xfrm flipV="1">
              <a:off x="7251278" y="176999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EA14117-939E-2B95-86A0-6DC526D2A2D4}"/>
                </a:ext>
              </a:extLst>
            </p:cNvPr>
            <p:cNvCxnSpPr/>
            <p:nvPr/>
          </p:nvCxnSpPr>
          <p:spPr bwMode="auto">
            <a:xfrm flipV="1">
              <a:off x="10785191" y="2953860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89816A8E-E0DA-75D2-43F0-F36A9ABB6304}"/>
                </a:ext>
              </a:extLst>
            </p:cNvPr>
            <p:cNvSpPr/>
            <p:nvPr/>
          </p:nvSpPr>
          <p:spPr bwMode="auto">
            <a:xfrm>
              <a:off x="3637696" y="4354467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51943CF-AD05-3B4B-A591-0E695871EC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18674" y="2312012"/>
              <a:ext cx="0" cy="82296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A6BF92A1-BD1B-9AC5-B5C1-3A8898A01FF2}"/>
                </a:ext>
              </a:extLst>
            </p:cNvPr>
            <p:cNvSpPr/>
            <p:nvPr/>
          </p:nvSpPr>
          <p:spPr bwMode="auto">
            <a:xfrm>
              <a:off x="1919430" y="5074467"/>
              <a:ext cx="1080000" cy="720000"/>
            </a:xfrm>
            <a:prstGeom prst="roundRect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39557DD-E838-9BF7-AD4F-0066752FA86C}"/>
                </a:ext>
              </a:extLst>
            </p:cNvPr>
            <p:cNvCxnSpPr/>
            <p:nvPr/>
          </p:nvCxnSpPr>
          <p:spPr bwMode="auto">
            <a:xfrm>
              <a:off x="1983945" y="5662036"/>
              <a:ext cx="13716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7997B30-C4E0-ABFA-9327-41BF5C6621EA}"/>
                </a:ext>
              </a:extLst>
            </p:cNvPr>
            <p:cNvCxnSpPr/>
            <p:nvPr/>
          </p:nvCxnSpPr>
          <p:spPr bwMode="auto">
            <a:xfrm>
              <a:off x="2763434" y="5665736"/>
              <a:ext cx="13716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4239B39-08BC-603A-C7A2-67275D3CBD7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54432" y="5211315"/>
              <a:ext cx="11522" cy="45738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1182A8D-D76C-4F44-79C6-F663110632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3785" y="2296981"/>
              <a:ext cx="360497" cy="71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FA57FE-1876-85BC-0619-174F807C5C6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21105" y="5211315"/>
              <a:ext cx="633327" cy="4544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89E516B-8F29-9092-E4CA-D1D14A243C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21105" y="5666780"/>
              <a:ext cx="642329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3AF7630-169C-323A-3381-771829E85259}"/>
                </a:ext>
              </a:extLst>
            </p:cNvPr>
            <p:cNvCxnSpPr/>
            <p:nvPr/>
          </p:nvCxnSpPr>
          <p:spPr bwMode="auto">
            <a:xfrm flipV="1">
              <a:off x="1925913" y="489446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09A85532-1BC9-F061-3C43-7194B37E1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2874" y="4850241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04B6BCF-8579-DA8F-205D-C4D045BF0EAF}"/>
                </a:ext>
              </a:extLst>
            </p:cNvPr>
            <p:cNvCxnSpPr>
              <a:cxnSpLocks/>
              <a:stCxn id="49" idx="2"/>
              <a:endCxn id="64" idx="0"/>
            </p:cNvCxnSpPr>
            <p:nvPr/>
          </p:nvCxnSpPr>
          <p:spPr bwMode="auto">
            <a:xfrm flipH="1">
              <a:off x="11318674" y="3854972"/>
              <a:ext cx="0" cy="99526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052D864-10FD-F792-FF18-CF98CD83AD37}"/>
                </a:ext>
              </a:extLst>
            </p:cNvPr>
            <p:cNvCxnSpPr>
              <a:cxnSpLocks/>
              <a:stCxn id="56" idx="3"/>
              <a:endCxn id="64" idx="1"/>
            </p:cNvCxnSpPr>
            <p:nvPr/>
          </p:nvCxnSpPr>
          <p:spPr bwMode="auto">
            <a:xfrm flipV="1">
              <a:off x="2999430" y="5421741"/>
              <a:ext cx="763344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CB2173E-789B-5FCF-7B04-98F2937213A3}"/>
                </a:ext>
              </a:extLst>
            </p:cNvPr>
            <p:cNvCxnSpPr/>
            <p:nvPr/>
          </p:nvCxnSpPr>
          <p:spPr bwMode="auto">
            <a:xfrm flipV="1">
              <a:off x="4008055" y="3868066"/>
              <a:ext cx="0" cy="48640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9BE9523-55AA-A491-6438-A2551E2C1E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56998" y="3519400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05F6FFB-EBED-4CB4-5CA9-F6B497F67E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56998" y="3519400"/>
              <a:ext cx="0" cy="190234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50103CE6-DD72-D3EB-7E0A-50547D21F6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8028" y="2177920"/>
              <a:ext cx="228600" cy="228600"/>
            </a:xfrm>
            <a:prstGeom prst="arc">
              <a:avLst>
                <a:gd name="adj1" fmla="val 16200000"/>
                <a:gd name="adj2" fmla="val 559079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994718D-1B08-3A30-965E-003AA7720278}"/>
                </a:ext>
              </a:extLst>
            </p:cNvPr>
            <p:cNvSpPr txBox="1"/>
            <p:nvPr/>
          </p:nvSpPr>
          <p:spPr>
            <a:xfrm>
              <a:off x="5411642" y="1412388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</a:t>
              </a:r>
              <a:r>
                <a:rPr lang="en-US" sz="1600" dirty="0"/>
                <a:t>gain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4D76894-842C-7851-6410-6EF40C32C99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37363" y="1769997"/>
              <a:ext cx="690611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EBB9D8D-2123-C291-B3C6-22C0D7AF33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828559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EB2804A-4A74-6D26-99A2-66CD2E4A72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61984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F7B8713E-9B15-9E7B-63F1-34FC61BFC3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421740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DE10AED-415D-3F7E-B9AF-E1FCACA0B1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211315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35B04C9-1DA0-9011-C0BA-45D1D5E1CF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012363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189E562-9356-2A12-D965-6F8F5530FC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01202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3E0908C-50FF-A80D-AD86-1C724865AF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873831" y="5009130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F62D22D-113A-5442-4A01-51FCFE20508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21935" y="500912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8C24BEB-BBBC-36F0-8ACA-1265E562DC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98749" y="500912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39A5F22-D1E0-F5B3-4D7C-0D5E3639D6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43124" y="500912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177F3B4-E3F2-107A-7C88-C9B1E85A3CE7}"/>
                </a:ext>
              </a:extLst>
            </p:cNvPr>
            <p:cNvSpPr txBox="1"/>
            <p:nvPr/>
          </p:nvSpPr>
          <p:spPr>
            <a:xfrm>
              <a:off x="0" y="1856608"/>
              <a:ext cx="6286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RF</a:t>
              </a:r>
              <a:br>
                <a:rPr lang="en-US" sz="1600" dirty="0"/>
              </a:br>
              <a:br>
                <a:rPr lang="en-US" sz="1600" dirty="0"/>
              </a:br>
              <a:r>
                <a:rPr lang="en-US" sz="1600" dirty="0"/>
                <a:t>input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52161A8-29DD-7B95-29D8-DFAF1B4F38AF}"/>
                </a:ext>
              </a:extLst>
            </p:cNvPr>
            <p:cNvSpPr txBox="1"/>
            <p:nvPr/>
          </p:nvSpPr>
          <p:spPr>
            <a:xfrm>
              <a:off x="689495" y="1288441"/>
              <a:ext cx="110959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R</a:t>
              </a:r>
              <a:r>
                <a:rPr lang="en-US" sz="1600" b="0" dirty="0">
                  <a:solidFill>
                    <a:schemeClr val="tx1"/>
                  </a:solidFill>
                </a:rPr>
                <a:t>F input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attenuator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AB9607D-0797-0490-BC36-47D783F1DFD1}"/>
                </a:ext>
              </a:extLst>
            </p:cNvPr>
            <p:cNvSpPr txBox="1"/>
            <p:nvPr/>
          </p:nvSpPr>
          <p:spPr>
            <a:xfrm>
              <a:off x="7103606" y="1411552"/>
              <a:ext cx="13580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bandwidth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09CB3D7-CE9F-F1AA-DA14-0B918686A1F7}"/>
                </a:ext>
              </a:extLst>
            </p:cNvPr>
            <p:cNvSpPr txBox="1"/>
            <p:nvPr/>
          </p:nvSpPr>
          <p:spPr>
            <a:xfrm>
              <a:off x="8758379" y="1271833"/>
              <a:ext cx="5838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l</a:t>
              </a:r>
              <a:r>
                <a:rPr lang="en-US" sz="1600" b="0" dirty="0">
                  <a:solidFill>
                    <a:schemeClr val="tx1"/>
                  </a:solidFill>
                </a:rPr>
                <a:t>og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amp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C41749C-6F2E-39F1-AD3A-C7A7B364B619}"/>
                </a:ext>
              </a:extLst>
            </p:cNvPr>
            <p:cNvSpPr txBox="1"/>
            <p:nvPr/>
          </p:nvSpPr>
          <p:spPr>
            <a:xfrm>
              <a:off x="9809680" y="1289617"/>
              <a:ext cx="10150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envelope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dirty="0"/>
                <a:t>detector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8780B30-8F91-1609-2ECA-A62A0594CE35}"/>
                </a:ext>
              </a:extLst>
            </p:cNvPr>
            <p:cNvSpPr txBox="1"/>
            <p:nvPr/>
          </p:nvSpPr>
          <p:spPr>
            <a:xfrm>
              <a:off x="9577577" y="3201472"/>
              <a:ext cx="11176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dirty="0"/>
                <a:t>video</a:t>
              </a:r>
            </a:p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bandwidth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790EB8C-86CC-303E-4311-2877C5CCE50A}"/>
                </a:ext>
              </a:extLst>
            </p:cNvPr>
            <p:cNvSpPr txBox="1"/>
            <p:nvPr/>
          </p:nvSpPr>
          <p:spPr>
            <a:xfrm>
              <a:off x="1939464" y="1269781"/>
              <a:ext cx="1555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p</a:t>
              </a:r>
              <a:r>
                <a:rPr lang="en-US" sz="1600" b="0" dirty="0">
                  <a:solidFill>
                    <a:schemeClr val="tx1"/>
                  </a:solidFill>
                </a:rPr>
                <a:t>re-selector, 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dirty="0"/>
                <a:t>low-pass filter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3394EF1-DFDA-2C67-F431-13D629FD20C4}"/>
                </a:ext>
              </a:extLst>
            </p:cNvPr>
            <p:cNvSpPr txBox="1"/>
            <p:nvPr/>
          </p:nvSpPr>
          <p:spPr>
            <a:xfrm>
              <a:off x="3654492" y="1418603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mixer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BEFEB7A-EF0F-9BF2-9DC1-9C0879A9A386}"/>
                </a:ext>
              </a:extLst>
            </p:cNvPr>
            <p:cNvSpPr txBox="1"/>
            <p:nvPr/>
          </p:nvSpPr>
          <p:spPr>
            <a:xfrm>
              <a:off x="4451191" y="3209997"/>
              <a:ext cx="992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local</a:t>
              </a:r>
            </a:p>
            <a:p>
              <a:pPr>
                <a:buNone/>
              </a:pPr>
              <a:r>
                <a:rPr lang="en-US" sz="1600" dirty="0"/>
                <a:t>oscillator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5D78D04-11FE-929E-B0E8-18F87B8F4707}"/>
                </a:ext>
              </a:extLst>
            </p:cNvPr>
            <p:cNvSpPr txBox="1"/>
            <p:nvPr/>
          </p:nvSpPr>
          <p:spPr>
            <a:xfrm>
              <a:off x="4449011" y="4454509"/>
              <a:ext cx="10518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reference</a:t>
              </a:r>
            </a:p>
            <a:p>
              <a:pPr>
                <a:buNone/>
              </a:pPr>
              <a:r>
                <a:rPr lang="en-US" sz="1600" dirty="0"/>
                <a:t>oscillator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D84DA03-CFFA-98D8-CB1B-0FC6A909133B}"/>
                </a:ext>
              </a:extLst>
            </p:cNvPr>
            <p:cNvSpPr txBox="1"/>
            <p:nvPr/>
          </p:nvSpPr>
          <p:spPr>
            <a:xfrm>
              <a:off x="1925913" y="4420270"/>
              <a:ext cx="10631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sweep</a:t>
              </a:r>
            </a:p>
            <a:p>
              <a:pPr algn="ct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generator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A33BB6E-66CD-ECA4-3CA7-15F5145F6098}"/>
                </a:ext>
              </a:extLst>
            </p:cNvPr>
            <p:cNvSpPr txBox="1"/>
            <p:nvPr/>
          </p:nvSpPr>
          <p:spPr>
            <a:xfrm>
              <a:off x="9889113" y="458555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display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ADC6B66-0821-7A91-5C06-D3880408FC0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969047" y="5117913"/>
              <a:ext cx="0" cy="71064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4B6AD8D-46AB-90F3-4B7E-7E36C7A5780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175422" y="5289363"/>
              <a:ext cx="0" cy="53919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013AAC1-9543-A92A-093F-02E643A116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98577" y="5749738"/>
              <a:ext cx="0" cy="8088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76E3BF3-6BC0-7889-FA86-AD7DF0D56C5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247802" y="5747675"/>
              <a:ext cx="0" cy="8088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0923A5E1-15B0-5012-0E7C-5C7A7264C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64347" y="5502088"/>
              <a:ext cx="0" cy="32647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A9D4B3F-7674-3E63-A7BA-639CB46E869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654847" y="5327463"/>
              <a:ext cx="0" cy="50446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EF39AE6-EFBD-8BD4-5CF1-AFAF9F00C8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828558"/>
              <a:ext cx="1099012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6A9830A-13EE-6BFF-4B59-826C39B7050A}"/>
                </a:ext>
              </a:extLst>
            </p:cNvPr>
            <p:cNvCxnSpPr/>
            <p:nvPr/>
          </p:nvCxnSpPr>
          <p:spPr bwMode="auto">
            <a:xfrm>
              <a:off x="3730759" y="4714466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E9A5BE6F-0D0B-36AC-C47D-81F68ACFB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160" y="4487083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68D56EAA-08F0-228C-B39D-0D53535D6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000760" y="4714466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10749CC-5BAA-F70C-D7AA-A3397C80402C}"/>
                </a:ext>
              </a:extLst>
            </p:cNvPr>
            <p:cNvCxnSpPr/>
            <p:nvPr/>
          </p:nvCxnSpPr>
          <p:spPr bwMode="auto">
            <a:xfrm>
              <a:off x="3739790" y="3518899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864FBF9C-E9DF-1B50-2085-44C6D7591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1191" y="3291516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45B8B225-F639-B1E4-C17F-09F1F982998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009791" y="3518899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43944182-CE97-2819-76CB-B63F1F15D38B}"/>
              </a:ext>
            </a:extLst>
          </p:cNvPr>
          <p:cNvSpPr txBox="1"/>
          <p:nvPr/>
        </p:nvSpPr>
        <p:spPr>
          <a:xfrm>
            <a:off x="6623606" y="3628644"/>
            <a:ext cx="2563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accent1"/>
                </a:solidFill>
              </a:rPr>
              <a:t>Switchable BW of the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IF filter and video BPF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(analog or digital)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allows to improve the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signal-to noise (S/N)-ratio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687D26EF-139C-C9B0-AC46-79B4F3FAAE7E}"/>
              </a:ext>
            </a:extLst>
          </p:cNvPr>
          <p:cNvCxnSpPr>
            <a:cxnSpLocks/>
          </p:cNvCxnSpPr>
          <p:nvPr/>
        </p:nvCxnSpPr>
        <p:spPr bwMode="auto">
          <a:xfrm flipV="1">
            <a:off x="7794172" y="2950029"/>
            <a:ext cx="0" cy="678615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60AEBA9C-C462-4729-3B7E-2C0B929E09A3}"/>
              </a:ext>
            </a:extLst>
          </p:cNvPr>
          <p:cNvCxnSpPr>
            <a:cxnSpLocks/>
          </p:cNvCxnSpPr>
          <p:nvPr/>
        </p:nvCxnSpPr>
        <p:spPr bwMode="auto">
          <a:xfrm flipV="1">
            <a:off x="8828314" y="3828289"/>
            <a:ext cx="718457" cy="253853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49877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113EA-1F11-1B0E-57D3-85F4884A3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AD25E-30EF-6523-9533-2976381CC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970" y="164576"/>
            <a:ext cx="9217200" cy="629095"/>
          </a:xfrm>
        </p:spPr>
        <p:txBody>
          <a:bodyPr/>
          <a:lstStyle/>
          <a:p>
            <a:r>
              <a:rPr lang="en-US" dirty="0"/>
              <a:t>Vector Signal Analyzer (VSA) or FFT Analyzer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F47385-F4D1-F39A-BF22-142481BF0322}"/>
              </a:ext>
            </a:extLst>
          </p:cNvPr>
          <p:cNvGrpSpPr/>
          <p:nvPr/>
        </p:nvGrpSpPr>
        <p:grpSpPr>
          <a:xfrm>
            <a:off x="-109811" y="1067854"/>
            <a:ext cx="12411622" cy="5215433"/>
            <a:chOff x="0" y="1056968"/>
            <a:chExt cx="12411622" cy="52154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10D33C0-ACDF-FE51-F894-AAC8BD0B0F66}"/>
                </a:ext>
              </a:extLst>
            </p:cNvPr>
            <p:cNvSpPr/>
            <p:nvPr/>
          </p:nvSpPr>
          <p:spPr bwMode="auto">
            <a:xfrm>
              <a:off x="766017" y="2829711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6044ECF-5DFA-6479-7CF9-D7A42E7B0E0A}"/>
                </a:ext>
              </a:extLst>
            </p:cNvPr>
            <p:cNvSpPr/>
            <p:nvPr/>
          </p:nvSpPr>
          <p:spPr bwMode="auto">
            <a:xfrm>
              <a:off x="766017" y="4036112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DE73205-F0FD-A7F7-CECE-1CBE3396762A}"/>
                </a:ext>
              </a:extLst>
            </p:cNvPr>
            <p:cNvCxnSpPr>
              <a:stCxn id="6" idx="1"/>
              <a:endCxn id="6" idx="5"/>
            </p:cNvCxnSpPr>
            <p:nvPr/>
          </p:nvCxnSpPr>
          <p:spPr bwMode="auto">
            <a:xfrm>
              <a:off x="871459" y="293515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143F8F0-2A4E-7E71-83E7-471A0155E819}"/>
                </a:ext>
              </a:extLst>
            </p:cNvPr>
            <p:cNvCxnSpPr>
              <a:stCxn id="6" idx="3"/>
              <a:endCxn id="6" idx="7"/>
            </p:cNvCxnSpPr>
            <p:nvPr/>
          </p:nvCxnSpPr>
          <p:spPr bwMode="auto">
            <a:xfrm flipV="1">
              <a:off x="871459" y="293515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31AA671-F88D-724E-E9E1-7C281E9DE0B9}"/>
                </a:ext>
              </a:extLst>
            </p:cNvPr>
            <p:cNvCxnSpPr>
              <a:stCxn id="7" idx="0"/>
              <a:endCxn id="6" idx="4"/>
            </p:cNvCxnSpPr>
            <p:nvPr/>
          </p:nvCxnSpPr>
          <p:spPr bwMode="auto">
            <a:xfrm flipV="1">
              <a:off x="1126017" y="3549711"/>
              <a:ext cx="0" cy="48640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4C9F30-B2CE-40C4-2A06-AEF36E58D41D}"/>
                </a:ext>
              </a:extLst>
            </p:cNvPr>
            <p:cNvCxnSpPr>
              <a:cxnSpLocks/>
              <a:stCxn id="6" idx="6"/>
            </p:cNvCxnSpPr>
            <p:nvPr/>
          </p:nvCxnSpPr>
          <p:spPr bwMode="auto">
            <a:xfrm>
              <a:off x="1486017" y="318971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5DD6E84A-1BF2-6F46-502C-39BCC60DFA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3785" y="3159087"/>
              <a:ext cx="360497" cy="71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C1B0A41-16D9-6FA2-2925-3177FF6D1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2257" y="1842734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34F853FB-9859-2F77-2891-A381622EFE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8028" y="3040026"/>
              <a:ext cx="228600" cy="228600"/>
            </a:xfrm>
            <a:prstGeom prst="arc">
              <a:avLst>
                <a:gd name="adj1" fmla="val 16200000"/>
                <a:gd name="adj2" fmla="val 559079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9E9BA52D-5249-BF97-AE1E-849BE9D02D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82105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82F5281C-0946-3DDC-AD4C-8B2E37CA6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612335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95369FA0-2656-B377-A320-754D0F75F6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414233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61C7DF6-1C13-027F-E83F-8756FEB671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203808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83B1C4F6-954D-E5AB-48BB-90AAC440AE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004856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8C2F25A5-76C2-8390-F9BD-D6E1D265A7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00451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753ADA0-E97C-F0CD-EF03-C82B1EDDF5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03214" y="2001623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1FDDADB4-FBA4-835F-5EDE-FBB4290505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1318" y="200162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7A970EC4-1420-BFF2-28C2-CCA55DA422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28132" y="200162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36D6525-529F-382A-4B98-F1A2FDA203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72507" y="200162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28EEAB3A-031B-15F7-A9BF-A25D3A4C8492}"/>
                </a:ext>
              </a:extLst>
            </p:cNvPr>
            <p:cNvSpPr txBox="1"/>
            <p:nvPr/>
          </p:nvSpPr>
          <p:spPr>
            <a:xfrm>
              <a:off x="0" y="2718714"/>
              <a:ext cx="6286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RF</a:t>
              </a:r>
              <a:br>
                <a:rPr lang="en-US" sz="1600" dirty="0"/>
              </a:br>
              <a:br>
                <a:rPr lang="en-US" sz="1600" dirty="0"/>
              </a:br>
              <a:r>
                <a:rPr lang="en-US" sz="1600" dirty="0"/>
                <a:t>input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FE392CC-6B71-9435-F557-8336F3354910}"/>
                </a:ext>
              </a:extLst>
            </p:cNvPr>
            <p:cNvSpPr txBox="1"/>
            <p:nvPr/>
          </p:nvSpPr>
          <p:spPr>
            <a:xfrm>
              <a:off x="776477" y="2306649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mixer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92110153-7A62-0E94-ABB5-D4E6E8970235}"/>
                </a:ext>
              </a:extLst>
            </p:cNvPr>
            <p:cNvSpPr txBox="1"/>
            <p:nvPr/>
          </p:nvSpPr>
          <p:spPr>
            <a:xfrm>
              <a:off x="1573176" y="4098043"/>
              <a:ext cx="992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local</a:t>
              </a:r>
            </a:p>
            <a:p>
              <a:pPr>
                <a:buNone/>
              </a:pPr>
              <a:r>
                <a:rPr lang="en-US" sz="1600" dirty="0"/>
                <a:t>oscillator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D6709DB-F367-3DEA-962B-0C0F14CF6E0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142857" y="2436543"/>
              <a:ext cx="0" cy="38113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15FE278-DC11-8E4A-B598-67D72ED23DC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66012" y="2715340"/>
              <a:ext cx="0" cy="1044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C2BA9A61-6DD8-70A4-8DB4-0AFB9C27A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215237" y="2715340"/>
              <a:ext cx="0" cy="10233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8489925-EC77-3815-8192-CFF77605B8C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523131" y="2641829"/>
              <a:ext cx="0" cy="18450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F3038A42-9851-B216-07D9-9D5326A4E1C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622282" y="2113253"/>
              <a:ext cx="0" cy="70779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D19270A-ABB7-E1DF-BB8E-B06FB5043A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821051"/>
              <a:ext cx="1188720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97EA5DF3-267D-0780-DAB4-1E7C0FA5E7A4}"/>
                </a:ext>
              </a:extLst>
            </p:cNvPr>
            <p:cNvSpPr/>
            <p:nvPr/>
          </p:nvSpPr>
          <p:spPr bwMode="auto">
            <a:xfrm>
              <a:off x="1858299" y="2829711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C1CB5FBA-01F1-3BF7-C702-0EB04BD98400}"/>
                </a:ext>
              </a:extLst>
            </p:cNvPr>
            <p:cNvCxnSpPr/>
            <p:nvPr/>
          </p:nvCxnSpPr>
          <p:spPr bwMode="auto">
            <a:xfrm>
              <a:off x="2313108" y="293515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EFB08430-02A4-2978-DDD8-96AE26A2FEA8}"/>
                </a:ext>
              </a:extLst>
            </p:cNvPr>
            <p:cNvCxnSpPr/>
            <p:nvPr/>
          </p:nvCxnSpPr>
          <p:spPr bwMode="auto">
            <a:xfrm flipV="1">
              <a:off x="2183197" y="2935153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8E9D6A2B-952F-1143-0483-6E8DA0455E61}"/>
                </a:ext>
              </a:extLst>
            </p:cNvPr>
            <p:cNvCxnSpPr/>
            <p:nvPr/>
          </p:nvCxnSpPr>
          <p:spPr bwMode="auto">
            <a:xfrm flipH="1" flipV="1">
              <a:off x="2486917" y="2935153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EECF1941-FC7E-5C1B-5915-FB27709344EF}"/>
                </a:ext>
              </a:extLst>
            </p:cNvPr>
            <p:cNvCxnSpPr>
              <a:cxnSpLocks/>
              <a:stCxn id="133" idx="3"/>
            </p:cNvCxnSpPr>
            <p:nvPr/>
          </p:nvCxnSpPr>
          <p:spPr bwMode="auto">
            <a:xfrm>
              <a:off x="2938299" y="318971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447F0F69-50F5-49A3-8298-709E057C6A2F}"/>
                </a:ext>
              </a:extLst>
            </p:cNvPr>
            <p:cNvSpPr/>
            <p:nvPr/>
          </p:nvSpPr>
          <p:spPr bwMode="auto">
            <a:xfrm>
              <a:off x="3321736" y="2831067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EC5BE786-0DAE-03EF-0AA1-717CCBE24283}"/>
                </a:ext>
              </a:extLst>
            </p:cNvPr>
            <p:cNvCxnSpPr/>
            <p:nvPr/>
          </p:nvCxnSpPr>
          <p:spPr bwMode="auto">
            <a:xfrm>
              <a:off x="3452242" y="2963474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737F95C2-7880-2B09-E30C-F28A24F45A06}"/>
                </a:ext>
              </a:extLst>
            </p:cNvPr>
            <p:cNvCxnSpPr/>
            <p:nvPr/>
          </p:nvCxnSpPr>
          <p:spPr bwMode="auto">
            <a:xfrm flipH="1" flipV="1">
              <a:off x="3908021" y="2963474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1" name="Off-page Connector 140">
              <a:extLst>
                <a:ext uri="{FF2B5EF4-FFF2-40B4-BE49-F238E27FC236}">
                  <a16:creationId xmlns:a16="http://schemas.microsoft.com/office/drawing/2014/main" id="{8EE654E7-BDBB-DB6D-CFE3-48A50ADF5C89}"/>
                </a:ext>
              </a:extLst>
            </p:cNvPr>
            <p:cNvSpPr/>
            <p:nvPr/>
          </p:nvSpPr>
          <p:spPr bwMode="auto">
            <a:xfrm rot="5400000">
              <a:off x="4965173" y="2649711"/>
              <a:ext cx="720001" cy="1080001"/>
            </a:xfrm>
            <a:prstGeom prst="flowChartOffpageConnector">
              <a:avLst/>
            </a:prstGeom>
            <a:gradFill>
              <a:gsLst>
                <a:gs pos="0">
                  <a:srgbClr val="00B0F0"/>
                </a:gs>
                <a:gs pos="100000">
                  <a:srgbClr val="D883FF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0" tIns="18288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ADC</a:t>
              </a: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CEA4534-2CA8-7914-2E71-540A30D2D9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01736" y="319149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1F52E870-1CD7-B3E1-C05F-19EBE527573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26708" y="2049672"/>
              <a:ext cx="457200" cy="457200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04528870-3D3D-55D2-163E-9ACC569F843B}"/>
                </a:ext>
              </a:extLst>
            </p:cNvPr>
            <p:cNvCxnSpPr>
              <a:stCxn id="143" idx="3"/>
              <a:endCxn id="143" idx="7"/>
            </p:cNvCxnSpPr>
            <p:nvPr/>
          </p:nvCxnSpPr>
          <p:spPr bwMode="auto">
            <a:xfrm flipV="1">
              <a:off x="6393663" y="2116627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CB2CBE2-4BB3-DC25-EAC8-768754BD22E1}"/>
                </a:ext>
              </a:extLst>
            </p:cNvPr>
            <p:cNvCxnSpPr>
              <a:stCxn id="143" idx="1"/>
              <a:endCxn id="143" idx="5"/>
            </p:cNvCxnSpPr>
            <p:nvPr/>
          </p:nvCxnSpPr>
          <p:spPr bwMode="auto">
            <a:xfrm>
              <a:off x="6393663" y="2116627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AC1019-11EB-8715-9DD7-7A531CC48E2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26708" y="2685160"/>
              <a:ext cx="457200" cy="457200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Rounded Rectangle 146">
                  <a:extLst>
                    <a:ext uri="{FF2B5EF4-FFF2-40B4-BE49-F238E27FC236}">
                      <a16:creationId xmlns:a16="http://schemas.microsoft.com/office/drawing/2014/main" id="{6F4CFA69-B22A-FA98-1278-49A73EA826A5}"/>
                    </a:ext>
                  </a:extLst>
                </p:cNvPr>
                <p:cNvSpPr/>
                <p:nvPr/>
              </p:nvSpPr>
              <p:spPr bwMode="auto">
                <a:xfrm>
                  <a:off x="6323630" y="3320649"/>
                  <a:ext cx="457200" cy="45720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𝟗𝟎</m:t>
                        </m:r>
                        <m:r>
                          <a:rPr kumimoji="0" lang="en-US" sz="20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kumimoji="0" lang="en-US" sz="20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14" name="Rounded Rectangle 113">
                  <a:extLst>
                    <a:ext uri="{FF2B5EF4-FFF2-40B4-BE49-F238E27FC236}">
                      <a16:creationId xmlns:a16="http://schemas.microsoft.com/office/drawing/2014/main" id="{04C4F057-3112-9027-DC3F-9547D386B8B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323630" y="3320649"/>
                  <a:ext cx="457200" cy="457200"/>
                </a:xfrm>
                <a:prstGeom prst="roundRect">
                  <a:avLst/>
                </a:prstGeom>
                <a:blipFill>
                  <a:blip r:embed="rId2"/>
                  <a:stretch>
                    <a:fillRect l="-7895" r="-13158"/>
                  </a:stretch>
                </a:blip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15D9D19-0B02-D31E-816D-E0C8A29409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22693" y="3960493"/>
              <a:ext cx="457200" cy="457200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680DB7D-2149-003D-C000-8EE13F7A0098}"/>
                </a:ext>
              </a:extLst>
            </p:cNvPr>
            <p:cNvCxnSpPr>
              <a:stCxn id="148" idx="3"/>
              <a:endCxn id="148" idx="7"/>
            </p:cNvCxnSpPr>
            <p:nvPr/>
          </p:nvCxnSpPr>
          <p:spPr bwMode="auto">
            <a:xfrm flipV="1">
              <a:off x="6389648" y="4027448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2862540-E78B-117D-619D-564674F5DE0B}"/>
                </a:ext>
              </a:extLst>
            </p:cNvPr>
            <p:cNvCxnSpPr>
              <a:stCxn id="148" idx="1"/>
              <a:endCxn id="148" idx="5"/>
            </p:cNvCxnSpPr>
            <p:nvPr/>
          </p:nvCxnSpPr>
          <p:spPr bwMode="auto">
            <a:xfrm>
              <a:off x="6389648" y="4027448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0236790C-D7FD-ED8E-B871-6D0026EFD4BB}"/>
                </a:ext>
              </a:extLst>
            </p:cNvPr>
            <p:cNvSpPr/>
            <p:nvPr/>
          </p:nvSpPr>
          <p:spPr bwMode="auto">
            <a:xfrm>
              <a:off x="6962773" y="2049672"/>
              <a:ext cx="640080" cy="457200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endParaRPr kumimoji="0" lang="en-US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9A79C97-5125-0662-E70D-2E8E71B17C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46480" y="2163296"/>
              <a:ext cx="2698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5913A670-B03A-89D5-9961-351A5DC06B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16355" y="2163296"/>
              <a:ext cx="111125" cy="27662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6F099C08-BDBE-9CAF-DFEB-8903DD0D944F}"/>
                </a:ext>
              </a:extLst>
            </p:cNvPr>
            <p:cNvSpPr/>
            <p:nvPr/>
          </p:nvSpPr>
          <p:spPr bwMode="auto">
            <a:xfrm>
              <a:off x="6969123" y="3960493"/>
              <a:ext cx="640080" cy="457200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endParaRPr kumimoji="0" lang="en-US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5444ABE7-8AC0-BDBE-380F-CF6A984407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52830" y="4074117"/>
              <a:ext cx="2698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32849F7B-3FE0-431D-59B6-EC5E699219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2705" y="4074117"/>
              <a:ext cx="111125" cy="27662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AEE776A-6BB4-CE9B-BE31-0FC9A5DA9F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5174" y="3192381"/>
              <a:ext cx="1828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DCEA809-8637-E6E6-FE12-0BE2C75EED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8054" y="2273916"/>
              <a:ext cx="2743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C81FADD-2461-ABFC-C56C-DA232D103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8054" y="4189420"/>
              <a:ext cx="2743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6F46AF05-CB4E-641B-80D8-BFA9EC9949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8054" y="2273916"/>
              <a:ext cx="0" cy="191550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53835D41-60B8-B19C-5DC9-7C329EA897F9}"/>
                </a:ext>
              </a:extLst>
            </p:cNvPr>
            <p:cNvCxnSpPr>
              <a:cxnSpLocks/>
              <a:stCxn id="146" idx="0"/>
              <a:endCxn id="143" idx="4"/>
            </p:cNvCxnSpPr>
            <p:nvPr/>
          </p:nvCxnSpPr>
          <p:spPr bwMode="auto">
            <a:xfrm flipV="1">
              <a:off x="6555308" y="2506872"/>
              <a:ext cx="0" cy="17828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E5B06788-5E28-7D63-61A7-ED0BA06946F7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 bwMode="auto">
            <a:xfrm flipH="1">
              <a:off x="6552230" y="3142360"/>
              <a:ext cx="3078" cy="17828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2C962137-6250-68DE-D0FA-8F7067D65B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552230" y="3775846"/>
              <a:ext cx="3078" cy="17828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7FE1ED5A-320A-182E-D369-CA74FAD069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79893" y="2281249"/>
              <a:ext cx="1828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ABB21D57-7AD4-7DC6-9E1F-9ADA8E76C47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79893" y="4190270"/>
              <a:ext cx="1828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66" name="Rounded Rectangle 165">
              <a:extLst>
                <a:ext uri="{FF2B5EF4-FFF2-40B4-BE49-F238E27FC236}">
                  <a16:creationId xmlns:a16="http://schemas.microsoft.com/office/drawing/2014/main" id="{931C1CEB-F13B-2799-2EEC-7CA22FD56ED8}"/>
                </a:ext>
              </a:extLst>
            </p:cNvPr>
            <p:cNvSpPr/>
            <p:nvPr/>
          </p:nvSpPr>
          <p:spPr bwMode="auto">
            <a:xfrm>
              <a:off x="7983475" y="2049671"/>
              <a:ext cx="1097280" cy="2323443"/>
            </a:xfrm>
            <a:prstGeom prst="roundRect">
              <a:avLst/>
            </a:prstGeom>
            <a:solidFill>
              <a:srgbClr val="0000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r>
                <a:rPr kumimoji="0" lang="en-US" sz="2800" b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Time</a:t>
              </a:r>
              <a:endParaRPr kumimoji="0" lang="en-US" sz="20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8CDB332E-43C7-59E8-5D16-15A9BDFF47E4}"/>
                </a:ext>
              </a:extLst>
            </p:cNvPr>
            <p:cNvSpPr/>
            <p:nvPr/>
          </p:nvSpPr>
          <p:spPr bwMode="auto">
            <a:xfrm>
              <a:off x="9453657" y="2049671"/>
              <a:ext cx="1080000" cy="720000"/>
            </a:xfrm>
            <a:prstGeom prst="roundRect">
              <a:avLst/>
            </a:prstGeom>
            <a:solidFill>
              <a:srgbClr val="0000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r>
                <a:rPr lang="en-US" sz="2800" b="1" dirty="0">
                  <a:solidFill>
                    <a:schemeClr val="bg1"/>
                  </a:solidFill>
                  <a:latin typeface="Arial" charset="0"/>
                </a:rPr>
                <a:t>FFT</a:t>
              </a:r>
              <a:endParaRPr kumimoji="0" lang="en-US" sz="28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8" name="Rounded Rectangle 167">
              <a:extLst>
                <a:ext uri="{FF2B5EF4-FFF2-40B4-BE49-F238E27FC236}">
                  <a16:creationId xmlns:a16="http://schemas.microsoft.com/office/drawing/2014/main" id="{A90D307D-C9E0-8502-0965-638350112BCE}"/>
                </a:ext>
              </a:extLst>
            </p:cNvPr>
            <p:cNvSpPr/>
            <p:nvPr/>
          </p:nvSpPr>
          <p:spPr bwMode="auto">
            <a:xfrm>
              <a:off x="9453657" y="3630738"/>
              <a:ext cx="1080000" cy="720000"/>
            </a:xfrm>
            <a:prstGeom prst="roundRect">
              <a:avLst/>
            </a:prstGeom>
            <a:solidFill>
              <a:srgbClr val="0000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r>
                <a:rPr kumimoji="0" lang="en-US" sz="2200" b="1" u="none" strike="noStrike" cap="none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Demod</a:t>
              </a:r>
              <a:endParaRPr kumimoji="0" lang="en-US" sz="22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9734FB9A-2E4F-9F60-DA3B-14847FB332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09203" y="2273916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2726E9DA-3C9D-0D61-14A6-0F8B798A80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17715" y="418536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3D3BA1CF-1DB5-2F5B-3A52-ED5466CB54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80755" y="240967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2CAD1CD8-41A5-D71A-B2BE-59D0F1B79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87897" y="3996382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5B23463-3FCE-8671-B93E-0635075777E2}"/>
                </a:ext>
              </a:extLst>
            </p:cNvPr>
            <p:cNvCxnSpPr/>
            <p:nvPr/>
          </p:nvCxnSpPr>
          <p:spPr bwMode="auto">
            <a:xfrm>
              <a:off x="6373833" y="2923897"/>
              <a:ext cx="36576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4" name="Freeform 173">
              <a:extLst>
                <a:ext uri="{FF2B5EF4-FFF2-40B4-BE49-F238E27FC236}">
                  <a16:creationId xmlns:a16="http://schemas.microsoft.com/office/drawing/2014/main" id="{10EAEF3B-277D-0546-9952-BE361DE1164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3021" y="2786737"/>
              <a:ext cx="136853" cy="137160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05BD1D8C-2A59-E941-44C1-DC8F07645A5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6559103" y="2915780"/>
              <a:ext cx="137160" cy="137468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BDB12505-BDCF-0E52-FA50-F3D903A7889B}"/>
                </a:ext>
              </a:extLst>
            </p:cNvPr>
            <p:cNvCxnSpPr/>
            <p:nvPr/>
          </p:nvCxnSpPr>
          <p:spPr bwMode="auto">
            <a:xfrm>
              <a:off x="856016" y="4395247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F28F9BD3-0416-BA53-0BDC-2D9CCDC3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417" y="4167864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060CBAEB-7857-48EE-214F-7DED96DB203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26017" y="4395247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3E4E7720-4B4C-FEB2-C6D1-A9E16D44E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5518" y="3419018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12AD1B5F-74D2-5D3B-8748-5B57AADAA2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4397336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CB2CD410-F740-0BB1-BCD2-F82596C180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4188619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1BB46F8C-0A4E-3B03-EDEE-12B58F3BA9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990517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F132CE0-E9B6-5DD2-A2E1-38AA51F960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78009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9166DB31-0F4D-E956-FAA2-46E1CF0779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581140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484632A-3FC1-145A-5B85-DB3DB6D015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580803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2AE26898-B3F6-8E72-F2F3-C5B89A9628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06475" y="3577907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9C5EB940-16C2-BD04-23D0-709EAABB35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4579" y="357790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853F5217-9F16-88CD-B5C9-83089CB504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31393" y="357790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0EBD0D6F-BBD2-E27E-DD37-6CC01E7302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75768" y="357790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Rounded Rectangle 189">
              <a:extLst>
                <a:ext uri="{FF2B5EF4-FFF2-40B4-BE49-F238E27FC236}">
                  <a16:creationId xmlns:a16="http://schemas.microsoft.com/office/drawing/2014/main" id="{336B01E4-DE45-8798-D0A0-F46AE7FCE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7897" y="4779293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2CC7B909-4CC2-96F8-83E2-21D0A21660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757611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034E12D8-F326-3129-9C6E-F7B9B7C155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548894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6DEFDECA-6BC7-A566-9DC7-F53BD4EF24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35079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3FAF2AD0-A300-FE20-665C-E87CC0872D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140367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4AF15EF5-898E-9C9D-8B68-581415188A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4941415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197E4C1C-1DF9-8B09-501C-577762661E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494107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D44C7AF3-75F2-477E-AD6D-CD60F91CF3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28854" y="493818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CF44004B-ED3B-68C1-88C2-A6426167A7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76958" y="4938181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968BA3E2-5B16-1F83-763F-EDE2C13F70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053772" y="4938181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9B4879F9-71B3-7381-F612-31239556F2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498147" y="4938181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64A6CB9E-CA0A-D463-36B5-AFAF83E01F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351907"/>
              <a:ext cx="1188720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02" name="Rounded Rectangle 201">
              <a:extLst>
                <a:ext uri="{FF2B5EF4-FFF2-40B4-BE49-F238E27FC236}">
                  <a16:creationId xmlns:a16="http://schemas.microsoft.com/office/drawing/2014/main" id="{C83962AF-93F2-87C7-A87F-D4D985EE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2257" y="4782720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93D2BE35-7912-3E05-2C53-15829A1635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761038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B357C0F4-7AF9-222F-60FD-2D7A5C429C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552321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AB4E4601-94B9-1819-F587-ED48558D4F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354219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5B2D50A2-296A-B54E-E6C9-5A23AC7369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143794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AFF361B9-F290-84F5-A9FF-7B8D4C7051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494484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49E6FCA6-128A-393F-DA47-F386B08E48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4944505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A76BE540-3BC9-FF86-22B1-C4B4509594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03214" y="494160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1B4ABCFB-E035-BEC4-BD52-319EE4FA37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1318" y="494160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969F8025-815C-7396-531F-5BBF2F2ADA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28132" y="494160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97F7A1D3-C0C8-98E6-A5CF-D43D36FE9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72507" y="494160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DDE8BC0D-A07E-D065-476D-09EA1CE4D4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33657" y="2409670"/>
              <a:ext cx="2286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86F0A7C6-FF37-C2CB-F76E-32BA8AE0072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707281" y="2641829"/>
              <a:ext cx="0" cy="17584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DD0681FA-7F17-B7A8-B069-15DBA1B7EBC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41741" y="2740947"/>
              <a:ext cx="0" cy="7673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7DA761C7-ECA1-6EFD-7F6F-C133952081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797341" y="2740947"/>
              <a:ext cx="0" cy="7350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6D4C295-BF9E-7A40-D4A3-BD6A2149C0B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16653" y="3987329"/>
              <a:ext cx="1099012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642D2EF3-DF14-E812-C8C1-C25B8E286F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7835" y="3584329"/>
              <a:ext cx="0" cy="8260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86414045-3340-0B6B-EA6E-98AC325F51D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490010" y="3906755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F5726A19-507F-29D1-16EC-8334EA4776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534120" y="3893736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A2B8312-8CE4-BAE1-AE90-0A665AEAA35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524369" y="3932848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F33F398D-9BE2-A027-4685-E4AF1F308B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88046" y="4011028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22382899-FC67-9EA9-DDA0-3212B87146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563309" y="3852444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091C57E1-66EB-D3D3-8797-5BC91A435D3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96726" y="4049612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0CE3C442-54F4-A6CE-E40A-0508941F38A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12036" y="3839825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79F824F3-EAD3-CFDD-483C-8FB87F52FB2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800827" y="3641085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BE01419E-C4F3-E77D-3DD9-F204011978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70016" y="3709844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24C4CBA5-81E6-DC32-DB39-C8D841B23D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49106" y="4049612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9F18AA17-91CA-E196-9903-9BF9D6CE31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33225" y="4125246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8B93A59D-47B7-F092-E6D3-2791C973D37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46752" y="379385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36155037-893C-AB08-8C1F-3AC7F15367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71558" y="4113528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B575BFDC-BE4C-56B6-77EB-67486578B45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06350" y="4084022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63DBECD6-DF46-3A47-9013-6CB6AAD37EF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175137" y="4207710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2B3BB33-DB60-6B88-78AE-ED2F04B23E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10181" y="412287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869773FB-26C4-64B4-7EB8-AA2F60873F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755482" y="3707886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224EC59D-4F27-D2A0-9D3A-7DA52BC527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99698" y="4236187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F8660B6-1317-93F1-882D-1DAF4CB064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99382" y="428465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1DD2D440-C116-A815-B1CC-58C45A23AFB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467766" y="393812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EEBA7B9-D480-B83C-DE63-3DA0C0B690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44215" y="401250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C341A447-2335-67BB-6143-427209383B00}"/>
                </a:ext>
              </a:extLst>
            </p:cNvPr>
            <p:cNvSpPr/>
            <p:nvPr/>
          </p:nvSpPr>
          <p:spPr bwMode="auto">
            <a:xfrm>
              <a:off x="10912313" y="5037501"/>
              <a:ext cx="91440" cy="31382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676691DA-C921-9E7A-4199-A3F5641F8981}"/>
                </a:ext>
              </a:extLst>
            </p:cNvPr>
            <p:cNvSpPr/>
            <p:nvPr/>
          </p:nvSpPr>
          <p:spPr bwMode="auto">
            <a:xfrm>
              <a:off x="11010131" y="5126573"/>
              <a:ext cx="91440" cy="224749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1760C74D-8CE8-2BAD-E405-AB12F1D66170}"/>
                </a:ext>
              </a:extLst>
            </p:cNvPr>
            <p:cNvSpPr/>
            <p:nvPr/>
          </p:nvSpPr>
          <p:spPr bwMode="auto">
            <a:xfrm>
              <a:off x="11110570" y="5038594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BED8CFBD-A6BB-701F-5F3E-C4A0995E3D94}"/>
                </a:ext>
              </a:extLst>
            </p:cNvPr>
            <p:cNvSpPr/>
            <p:nvPr/>
          </p:nvSpPr>
          <p:spPr bwMode="auto">
            <a:xfrm>
              <a:off x="11208388" y="5172490"/>
              <a:ext cx="91440" cy="17992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ACCB9C54-045F-4389-AA4C-316F0389911D}"/>
                </a:ext>
              </a:extLst>
            </p:cNvPr>
            <p:cNvSpPr/>
            <p:nvPr/>
          </p:nvSpPr>
          <p:spPr bwMode="auto">
            <a:xfrm>
              <a:off x="11309880" y="5236591"/>
              <a:ext cx="91440" cy="114731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DF5B2CAA-9965-B029-418E-28E51EDC3C00}"/>
                </a:ext>
              </a:extLst>
            </p:cNvPr>
            <p:cNvSpPr/>
            <p:nvPr/>
          </p:nvSpPr>
          <p:spPr bwMode="auto">
            <a:xfrm>
              <a:off x="11407698" y="5044240"/>
              <a:ext cx="91440" cy="307082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24C4B2EE-7DD5-3ED8-DFD6-A852DACCE639}"/>
                </a:ext>
              </a:extLst>
            </p:cNvPr>
            <p:cNvSpPr/>
            <p:nvPr/>
          </p:nvSpPr>
          <p:spPr bwMode="auto">
            <a:xfrm>
              <a:off x="11508137" y="5133308"/>
              <a:ext cx="91440" cy="219107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10C9DA31-77D0-DD16-394E-564BE68F976E}"/>
                </a:ext>
              </a:extLst>
            </p:cNvPr>
            <p:cNvSpPr/>
            <p:nvPr/>
          </p:nvSpPr>
          <p:spPr bwMode="auto">
            <a:xfrm>
              <a:off x="11605955" y="5038594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E2C41E3A-988A-4095-2F8B-912B73D107D5}"/>
                </a:ext>
              </a:extLst>
            </p:cNvPr>
            <p:cNvSpPr/>
            <p:nvPr/>
          </p:nvSpPr>
          <p:spPr bwMode="auto">
            <a:xfrm>
              <a:off x="11702865" y="5172489"/>
              <a:ext cx="91440" cy="1855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42B68A55-789A-8217-DE60-C8CDF7974EEF}"/>
                </a:ext>
              </a:extLst>
            </p:cNvPr>
            <p:cNvSpPr/>
            <p:nvPr/>
          </p:nvSpPr>
          <p:spPr bwMode="auto">
            <a:xfrm>
              <a:off x="11803304" y="5044241"/>
              <a:ext cx="91440" cy="314914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F72CD2A1-5E7F-8738-C2FA-5BD7EF16AE07}"/>
                </a:ext>
              </a:extLst>
            </p:cNvPr>
            <p:cNvSpPr/>
            <p:nvPr/>
          </p:nvSpPr>
          <p:spPr bwMode="auto">
            <a:xfrm>
              <a:off x="11901122" y="5233895"/>
              <a:ext cx="91440" cy="125259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D72AFE42-810D-8F8F-862C-39A2C1B61A75}"/>
                </a:ext>
              </a:extLst>
            </p:cNvPr>
            <p:cNvSpPr/>
            <p:nvPr/>
          </p:nvSpPr>
          <p:spPr bwMode="auto">
            <a:xfrm>
              <a:off x="10912313" y="5356025"/>
              <a:ext cx="91440" cy="85398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F075670B-5448-0321-A110-7B8F340D2D18}"/>
                </a:ext>
              </a:extLst>
            </p:cNvPr>
            <p:cNvSpPr/>
            <p:nvPr/>
          </p:nvSpPr>
          <p:spPr bwMode="auto">
            <a:xfrm>
              <a:off x="11010131" y="5356024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C04C5A3D-D193-630F-CA3D-F790C27145EF}"/>
                </a:ext>
              </a:extLst>
            </p:cNvPr>
            <p:cNvSpPr/>
            <p:nvPr/>
          </p:nvSpPr>
          <p:spPr bwMode="auto">
            <a:xfrm>
              <a:off x="11110570" y="5357118"/>
              <a:ext cx="91440" cy="8430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EA76FB2E-AE97-187A-49C4-A8107BB3B5B3}"/>
                </a:ext>
              </a:extLst>
            </p:cNvPr>
            <p:cNvSpPr/>
            <p:nvPr/>
          </p:nvSpPr>
          <p:spPr bwMode="auto">
            <a:xfrm>
              <a:off x="11208388" y="5357117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E1F3B697-2250-9903-8CDF-91E67BEA823C}"/>
                </a:ext>
              </a:extLst>
            </p:cNvPr>
            <p:cNvSpPr/>
            <p:nvPr/>
          </p:nvSpPr>
          <p:spPr bwMode="auto">
            <a:xfrm>
              <a:off x="11309880" y="5356024"/>
              <a:ext cx="91440" cy="21382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689511E2-6E56-2102-35D8-554733AFD226}"/>
                </a:ext>
              </a:extLst>
            </p:cNvPr>
            <p:cNvSpPr/>
            <p:nvPr/>
          </p:nvSpPr>
          <p:spPr bwMode="auto">
            <a:xfrm>
              <a:off x="11407698" y="5356024"/>
              <a:ext cx="91440" cy="2158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2D15016F-71D7-1724-F2E0-097330816C66}"/>
                </a:ext>
              </a:extLst>
            </p:cNvPr>
            <p:cNvSpPr/>
            <p:nvPr/>
          </p:nvSpPr>
          <p:spPr bwMode="auto">
            <a:xfrm>
              <a:off x="11508137" y="5357117"/>
              <a:ext cx="91440" cy="31382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954D755B-1A11-D6C2-751F-BBA29D364EAD}"/>
                </a:ext>
              </a:extLst>
            </p:cNvPr>
            <p:cNvSpPr/>
            <p:nvPr/>
          </p:nvSpPr>
          <p:spPr bwMode="auto">
            <a:xfrm>
              <a:off x="11605955" y="5357117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C6D66090-F7D4-0B16-73B9-2100831D4FB2}"/>
                </a:ext>
              </a:extLst>
            </p:cNvPr>
            <p:cNvSpPr/>
            <p:nvPr/>
          </p:nvSpPr>
          <p:spPr bwMode="auto">
            <a:xfrm>
              <a:off x="11702865" y="5362763"/>
              <a:ext cx="91440" cy="153475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1B514343-E057-8576-7581-A89094A49250}"/>
                </a:ext>
              </a:extLst>
            </p:cNvPr>
            <p:cNvSpPr/>
            <p:nvPr/>
          </p:nvSpPr>
          <p:spPr bwMode="auto">
            <a:xfrm>
              <a:off x="11803304" y="5363857"/>
              <a:ext cx="91440" cy="153474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38D90364-3F9F-0784-E766-64187BA7183E}"/>
                </a:ext>
              </a:extLst>
            </p:cNvPr>
            <p:cNvSpPr/>
            <p:nvPr/>
          </p:nvSpPr>
          <p:spPr bwMode="auto">
            <a:xfrm>
              <a:off x="11901122" y="5363856"/>
              <a:ext cx="91440" cy="31382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4C2C913B-C52D-8E66-0EE0-12466A750E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8193" y="5355207"/>
              <a:ext cx="1099012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CBA104-6559-6940-8A74-DC176FDCC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53" y="5121679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1530DA8A-D48A-B061-AE8E-1704EB1C9F4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71739" y="5349062"/>
              <a:ext cx="210312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BCF589FB-76F3-F28B-971F-D9493998C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2051" y="5073011"/>
              <a:ext cx="182880" cy="274320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50208641-6481-7848-CCD3-DFC136152E6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864931" y="5350787"/>
              <a:ext cx="201168" cy="292608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3F036C5A-94D3-F8D4-9087-9D1EE91EA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5020" y="5061612"/>
              <a:ext cx="228600" cy="292608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EC870F38-B871-1CCB-F669-639F8ECC9FBD}"/>
                </a:ext>
              </a:extLst>
            </p:cNvPr>
            <p:cNvCxnSpPr>
              <a:stCxn id="267" idx="2"/>
            </p:cNvCxnSpPr>
            <p:nvPr/>
          </p:nvCxnSpPr>
          <p:spPr bwMode="auto">
            <a:xfrm>
              <a:off x="10293620" y="5354220"/>
              <a:ext cx="35234" cy="120601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92548735-C98C-4339-7886-707666719C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33657" y="3992004"/>
              <a:ext cx="2286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1D121C19-D57A-65E8-0B6E-CF82132657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98733" y="4323287"/>
              <a:ext cx="337239" cy="490543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29E3E82B-F85C-4093-E8AE-892DA4C68D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32115" y="5354219"/>
              <a:ext cx="54864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D34D5B92-D9B4-03DB-7665-071E445FAF59}"/>
                </a:ext>
              </a:extLst>
            </p:cNvPr>
            <p:cNvCxnSpPr>
              <a:cxnSpLocks/>
              <a:stCxn id="166" idx="2"/>
            </p:cNvCxnSpPr>
            <p:nvPr/>
          </p:nvCxnSpPr>
          <p:spPr bwMode="auto">
            <a:xfrm>
              <a:off x="8532115" y="4373114"/>
              <a:ext cx="0" cy="9811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3BD24564-1DBA-3759-7706-9BF66F6CF670}"/>
                </a:ext>
              </a:extLst>
            </p:cNvPr>
            <p:cNvGrpSpPr/>
            <p:nvPr/>
          </p:nvGrpSpPr>
          <p:grpSpPr>
            <a:xfrm>
              <a:off x="5902362" y="1186504"/>
              <a:ext cx="2072601" cy="582842"/>
              <a:chOff x="4884420" y="1295730"/>
              <a:chExt cx="2072601" cy="582842"/>
            </a:xfrm>
          </p:grpSpPr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1AE00FA5-241B-1171-98C6-D5E3B6224C1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84420" y="1582508"/>
                <a:ext cx="2011680" cy="1731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CB6F2DE-9F5F-5096-697C-37527FC73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078" y="1356856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32842BCF-D34E-EAE4-4727-9A26E8D0A0A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151564" y="1584239"/>
                <a:ext cx="210312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5" name="Freeform 314">
                <a:extLst>
                  <a:ext uri="{FF2B5EF4-FFF2-40B4-BE49-F238E27FC236}">
                    <a16:creationId xmlns:a16="http://schemas.microsoft.com/office/drawing/2014/main" id="{B5D838CC-7324-8CD9-4DDE-7766E52CF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876" y="1308188"/>
                <a:ext cx="182880" cy="274320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6" name="Freeform 315">
                <a:extLst>
                  <a:ext uri="{FF2B5EF4-FFF2-40B4-BE49-F238E27FC236}">
                    <a16:creationId xmlns:a16="http://schemas.microsoft.com/office/drawing/2014/main" id="{90C14859-3A6A-67B5-F25E-E4E29F2AEA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544756" y="1585964"/>
                <a:ext cx="201168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7" name="Freeform 316">
                <a:extLst>
                  <a:ext uri="{FF2B5EF4-FFF2-40B4-BE49-F238E27FC236}">
                    <a16:creationId xmlns:a16="http://schemas.microsoft.com/office/drawing/2014/main" id="{FAD18996-EF31-DEAD-5A4D-77442BB00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4845" y="1296789"/>
                <a:ext cx="228600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8" name="Freeform 317">
                <a:extLst>
                  <a:ext uri="{FF2B5EF4-FFF2-40B4-BE49-F238E27FC236}">
                    <a16:creationId xmlns:a16="http://schemas.microsoft.com/office/drawing/2014/main" id="{36D6242C-FCC4-EEDB-17C2-357404823E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970746" y="1585969"/>
                <a:ext cx="256032" cy="256032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9" name="Freeform 318">
                <a:extLst>
                  <a:ext uri="{FF2B5EF4-FFF2-40B4-BE49-F238E27FC236}">
                    <a16:creationId xmlns:a16="http://schemas.microsoft.com/office/drawing/2014/main" id="{9B77FC22-191F-05D8-4ED3-2C6630810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6401" y="1375187"/>
                <a:ext cx="228600" cy="219456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20" name="Freeform 319">
                <a:extLst>
                  <a:ext uri="{FF2B5EF4-FFF2-40B4-BE49-F238E27FC236}">
                    <a16:creationId xmlns:a16="http://schemas.microsoft.com/office/drawing/2014/main" id="{26784589-D660-CC56-5762-6127313379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6451599" y="1584239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9AE162EB-BDAB-7A82-87CE-8273A5743C10}"/>
                  </a:ext>
                </a:extLst>
              </p:cNvPr>
              <p:cNvCxnSpPr/>
              <p:nvPr/>
            </p:nvCxnSpPr>
            <p:spPr bwMode="auto">
              <a:xfrm>
                <a:off x="4956175" y="1496898"/>
                <a:ext cx="0" cy="8229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6F81E1A0-5155-3E89-2A62-F8398D0C52D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006975" y="1387170"/>
                <a:ext cx="0" cy="19202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AEBD64C1-EB9D-C680-71A4-90AC3F56FFD3}"/>
                  </a:ext>
                </a:extLst>
              </p:cNvPr>
              <p:cNvCxnSpPr/>
              <p:nvPr/>
            </p:nvCxnSpPr>
            <p:spPr bwMode="auto">
              <a:xfrm>
                <a:off x="5057775" y="1368882"/>
                <a:ext cx="0" cy="21031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41A3906B-C54B-549A-6ECB-9C681B700B4C}"/>
                  </a:ext>
                </a:extLst>
              </p:cNvPr>
              <p:cNvCxnSpPr/>
              <p:nvPr/>
            </p:nvCxnSpPr>
            <p:spPr bwMode="auto">
              <a:xfrm>
                <a:off x="5108575" y="1457947"/>
                <a:ext cx="0" cy="12801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37C9AD52-96C3-94F8-C9A9-1E7BF552CFF2}"/>
                  </a:ext>
                </a:extLst>
              </p:cNvPr>
              <p:cNvCxnSpPr/>
              <p:nvPr/>
            </p:nvCxnSpPr>
            <p:spPr bwMode="auto">
              <a:xfrm>
                <a:off x="5156453" y="1585963"/>
                <a:ext cx="0" cy="18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0AC89922-09D7-ED2F-9B45-177BCA8BC844}"/>
                  </a:ext>
                </a:extLst>
              </p:cNvPr>
              <p:cNvCxnSpPr/>
              <p:nvPr/>
            </p:nvCxnSpPr>
            <p:spPr bwMode="auto">
              <a:xfrm>
                <a:off x="5208714" y="1579194"/>
                <a:ext cx="0" cy="16459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4C21E9FC-9F09-4AA4-3626-6A9F2D918002}"/>
                  </a:ext>
                </a:extLst>
              </p:cNvPr>
              <p:cNvCxnSpPr/>
              <p:nvPr/>
            </p:nvCxnSpPr>
            <p:spPr bwMode="auto">
              <a:xfrm>
                <a:off x="5259514" y="1579194"/>
                <a:ext cx="0" cy="23774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BB90AA69-2B75-4FE4-6B30-DC382B9E5B0E}"/>
                  </a:ext>
                </a:extLst>
              </p:cNvPr>
              <p:cNvCxnSpPr/>
              <p:nvPr/>
            </p:nvCxnSpPr>
            <p:spPr bwMode="auto">
              <a:xfrm>
                <a:off x="5310314" y="1579194"/>
                <a:ext cx="0" cy="15544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327F5D85-EF75-C386-8159-52F01CA55BCA}"/>
                  </a:ext>
                </a:extLst>
              </p:cNvPr>
              <p:cNvCxnSpPr/>
              <p:nvPr/>
            </p:nvCxnSpPr>
            <p:spPr bwMode="auto">
              <a:xfrm>
                <a:off x="5412676" y="1384795"/>
                <a:ext cx="0" cy="20116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4114E1C1-1CAD-2094-27B2-799278EAE661}"/>
                  </a:ext>
                </a:extLst>
              </p:cNvPr>
              <p:cNvCxnSpPr/>
              <p:nvPr/>
            </p:nvCxnSpPr>
            <p:spPr bwMode="auto">
              <a:xfrm>
                <a:off x="5463476" y="1308188"/>
                <a:ext cx="0" cy="27432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D88F1D74-15CC-98D7-5C01-B20FDE899910}"/>
                  </a:ext>
                </a:extLst>
              </p:cNvPr>
              <p:cNvCxnSpPr/>
              <p:nvPr/>
            </p:nvCxnSpPr>
            <p:spPr bwMode="auto">
              <a:xfrm>
                <a:off x="5514276" y="1442034"/>
                <a:ext cx="0" cy="13716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70DA3D42-5FCA-7C96-D13D-63E373B241AE}"/>
                  </a:ext>
                </a:extLst>
              </p:cNvPr>
              <p:cNvCxnSpPr/>
              <p:nvPr/>
            </p:nvCxnSpPr>
            <p:spPr bwMode="auto">
              <a:xfrm>
                <a:off x="5568696" y="1585963"/>
                <a:ext cx="0" cy="9144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B04E5397-1F7F-48F6-15F3-557D0EB53A52}"/>
                  </a:ext>
                </a:extLst>
              </p:cNvPr>
              <p:cNvCxnSpPr/>
              <p:nvPr/>
            </p:nvCxnSpPr>
            <p:spPr bwMode="auto">
              <a:xfrm>
                <a:off x="5612701" y="1585963"/>
                <a:ext cx="0" cy="24688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FD4331DD-8BB9-4C33-83B4-3DD5F8851B84}"/>
                  </a:ext>
                </a:extLst>
              </p:cNvPr>
              <p:cNvCxnSpPr/>
              <p:nvPr/>
            </p:nvCxnSpPr>
            <p:spPr bwMode="auto">
              <a:xfrm>
                <a:off x="5666676" y="1585963"/>
                <a:ext cx="0" cy="27432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44AB537F-692B-C4DB-E185-386424864BB9}"/>
                  </a:ext>
                </a:extLst>
              </p:cNvPr>
              <p:cNvCxnSpPr/>
              <p:nvPr/>
            </p:nvCxnSpPr>
            <p:spPr bwMode="auto">
              <a:xfrm>
                <a:off x="5720651" y="1585963"/>
                <a:ext cx="0" cy="9144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6" name="Straight Connector 335">
                <a:extLst>
                  <a:ext uri="{FF2B5EF4-FFF2-40B4-BE49-F238E27FC236}">
                    <a16:creationId xmlns:a16="http://schemas.microsoft.com/office/drawing/2014/main" id="{B5FEB84D-6087-D034-616B-41392FADB568}"/>
                  </a:ext>
                </a:extLst>
              </p:cNvPr>
              <p:cNvCxnSpPr/>
              <p:nvPr/>
            </p:nvCxnSpPr>
            <p:spPr bwMode="auto">
              <a:xfrm>
                <a:off x="5768276" y="1496898"/>
                <a:ext cx="0" cy="8229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7" name="Straight Connector 336">
                <a:extLst>
                  <a:ext uri="{FF2B5EF4-FFF2-40B4-BE49-F238E27FC236}">
                    <a16:creationId xmlns:a16="http://schemas.microsoft.com/office/drawing/2014/main" id="{0B41850B-742D-174F-84B3-0673404464AA}"/>
                  </a:ext>
                </a:extLst>
              </p:cNvPr>
              <p:cNvCxnSpPr/>
              <p:nvPr/>
            </p:nvCxnSpPr>
            <p:spPr bwMode="auto">
              <a:xfrm>
                <a:off x="5819076" y="1350594"/>
                <a:ext cx="0" cy="22860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8" name="Straight Connector 337">
                <a:extLst>
                  <a:ext uri="{FF2B5EF4-FFF2-40B4-BE49-F238E27FC236}">
                    <a16:creationId xmlns:a16="http://schemas.microsoft.com/office/drawing/2014/main" id="{D8FB1C3B-0E88-B8DD-417A-E5B0F5F4DFBC}"/>
                  </a:ext>
                </a:extLst>
              </p:cNvPr>
              <p:cNvCxnSpPr/>
              <p:nvPr/>
            </p:nvCxnSpPr>
            <p:spPr bwMode="auto">
              <a:xfrm>
                <a:off x="5869548" y="1295730"/>
                <a:ext cx="0" cy="28346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DE5208D2-2BD6-84ED-1C94-2F89EB8F43C2}"/>
                  </a:ext>
                </a:extLst>
              </p:cNvPr>
              <p:cNvCxnSpPr/>
              <p:nvPr/>
            </p:nvCxnSpPr>
            <p:spPr bwMode="auto">
              <a:xfrm>
                <a:off x="5921625" y="1403083"/>
                <a:ext cx="0" cy="18288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8775F931-E710-97BB-7680-AE1EB2E79F46}"/>
                  </a:ext>
                </a:extLst>
              </p:cNvPr>
              <p:cNvCxnSpPr/>
              <p:nvPr/>
            </p:nvCxnSpPr>
            <p:spPr bwMode="auto">
              <a:xfrm>
                <a:off x="6021546" y="1585963"/>
                <a:ext cx="0" cy="14630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D899F95A-E208-8083-2CB6-8E165D09F736}"/>
                  </a:ext>
                </a:extLst>
              </p:cNvPr>
              <p:cNvCxnSpPr/>
              <p:nvPr/>
            </p:nvCxnSpPr>
            <p:spPr bwMode="auto">
              <a:xfrm>
                <a:off x="6070600" y="1579194"/>
                <a:ext cx="0" cy="24688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0090551E-79FC-EE5F-6CE8-547108681DA8}"/>
                  </a:ext>
                </a:extLst>
              </p:cNvPr>
              <p:cNvCxnSpPr/>
              <p:nvPr/>
            </p:nvCxnSpPr>
            <p:spPr bwMode="auto">
              <a:xfrm>
                <a:off x="6124575" y="1585963"/>
                <a:ext cx="0" cy="23774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3" name="Straight Connector 342">
                <a:extLst>
                  <a:ext uri="{FF2B5EF4-FFF2-40B4-BE49-F238E27FC236}">
                    <a16:creationId xmlns:a16="http://schemas.microsoft.com/office/drawing/2014/main" id="{6B85235F-EE9C-A8A7-F566-88DDBFC17CFA}"/>
                  </a:ext>
                </a:extLst>
              </p:cNvPr>
              <p:cNvCxnSpPr/>
              <p:nvPr/>
            </p:nvCxnSpPr>
            <p:spPr bwMode="auto">
              <a:xfrm>
                <a:off x="6175375" y="1585963"/>
                <a:ext cx="0" cy="14630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37595FF4-7A8A-27DA-5D43-7F3DA3D96344}"/>
                  </a:ext>
                </a:extLst>
              </p:cNvPr>
              <p:cNvCxnSpPr/>
              <p:nvPr/>
            </p:nvCxnSpPr>
            <p:spPr bwMode="auto">
              <a:xfrm>
                <a:off x="6226401" y="1579194"/>
                <a:ext cx="0" cy="914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93EE2D8C-EAC3-E218-B317-A6364958D44E}"/>
                  </a:ext>
                </a:extLst>
              </p:cNvPr>
              <p:cNvCxnSpPr/>
              <p:nvPr/>
            </p:nvCxnSpPr>
            <p:spPr bwMode="auto">
              <a:xfrm>
                <a:off x="6277201" y="1451178"/>
                <a:ext cx="0" cy="12801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id="{B8D930C8-7574-3279-DE55-A4FD9BADF60F}"/>
                  </a:ext>
                </a:extLst>
              </p:cNvPr>
              <p:cNvCxnSpPr/>
              <p:nvPr/>
            </p:nvCxnSpPr>
            <p:spPr bwMode="auto">
              <a:xfrm>
                <a:off x="6322374" y="1384795"/>
                <a:ext cx="0" cy="20116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1C8F51EA-61F7-69B8-D41F-4387800E73FA}"/>
                  </a:ext>
                </a:extLst>
              </p:cNvPr>
              <p:cNvCxnSpPr/>
              <p:nvPr/>
            </p:nvCxnSpPr>
            <p:spPr bwMode="auto">
              <a:xfrm>
                <a:off x="6378616" y="1396314"/>
                <a:ext cx="0" cy="18288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6A99FF7A-8E25-5641-391A-343EE5ADFA72}"/>
                  </a:ext>
                </a:extLst>
              </p:cNvPr>
              <p:cNvCxnSpPr/>
              <p:nvPr/>
            </p:nvCxnSpPr>
            <p:spPr bwMode="auto">
              <a:xfrm>
                <a:off x="6428232" y="1512811"/>
                <a:ext cx="0" cy="7315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9A39907D-95E8-D87B-DD74-77D89C87B2E5}"/>
                  </a:ext>
                </a:extLst>
              </p:cNvPr>
              <p:cNvCxnSpPr/>
              <p:nvPr/>
            </p:nvCxnSpPr>
            <p:spPr bwMode="auto">
              <a:xfrm>
                <a:off x="6476996" y="1579194"/>
                <a:ext cx="0" cy="7315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8CAC171A-E39F-34A5-E3A3-911439E204A3}"/>
                  </a:ext>
                </a:extLst>
              </p:cNvPr>
              <p:cNvCxnSpPr/>
              <p:nvPr/>
            </p:nvCxnSpPr>
            <p:spPr bwMode="auto">
              <a:xfrm>
                <a:off x="6524621" y="1579194"/>
                <a:ext cx="0" cy="19202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19FDEDCC-C911-7B6A-AD80-332E4E43832E}"/>
                  </a:ext>
                </a:extLst>
              </p:cNvPr>
              <p:cNvCxnSpPr/>
              <p:nvPr/>
            </p:nvCxnSpPr>
            <p:spPr bwMode="auto">
              <a:xfrm>
                <a:off x="6581771" y="1585963"/>
                <a:ext cx="0" cy="22233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740986A9-C5B3-A081-CBE2-0FC617A42BBB}"/>
                  </a:ext>
                </a:extLst>
              </p:cNvPr>
              <p:cNvCxnSpPr/>
              <p:nvPr/>
            </p:nvCxnSpPr>
            <p:spPr bwMode="auto">
              <a:xfrm>
                <a:off x="6629396" y="1585963"/>
                <a:ext cx="0" cy="13716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3" name="TextBox 352">
                    <a:extLst>
                      <a:ext uri="{FF2B5EF4-FFF2-40B4-BE49-F238E27FC236}">
                        <a16:creationId xmlns:a16="http://schemas.microsoft.com/office/drawing/2014/main" id="{C928D052-3B13-8A1C-BA23-07F92BCBA20A}"/>
                      </a:ext>
                    </a:extLst>
                  </p:cNvPr>
                  <p:cNvSpPr txBox="1"/>
                  <p:nvPr/>
                </p:nvSpPr>
                <p:spPr>
                  <a:xfrm>
                    <a:off x="6795888" y="1555852"/>
                    <a:ext cx="16113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6" name="TextBox 385">
                    <a:extLst>
                      <a:ext uri="{FF2B5EF4-FFF2-40B4-BE49-F238E27FC236}">
                        <a16:creationId xmlns:a16="http://schemas.microsoft.com/office/drawing/2014/main" id="{9D703374-1A45-0C16-32CA-7C18A83A28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5888" y="1555852"/>
                    <a:ext cx="161133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3077" r="-23077"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8EDA5DED-7435-D4AC-8D0C-806CD29B06F3}"/>
                </a:ext>
              </a:extLst>
            </p:cNvPr>
            <p:cNvGrpSpPr/>
            <p:nvPr/>
          </p:nvGrpSpPr>
          <p:grpSpPr>
            <a:xfrm>
              <a:off x="2703200" y="1185317"/>
              <a:ext cx="2072640" cy="581783"/>
              <a:chOff x="2703200" y="1279446"/>
              <a:chExt cx="2072640" cy="581783"/>
            </a:xfrm>
          </p:grpSpPr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E4792CD0-22F1-EE76-E069-CB35EAA367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03200" y="1565165"/>
                <a:ext cx="2011680" cy="1731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303" name="Freeform 302">
                <a:extLst>
                  <a:ext uri="{FF2B5EF4-FFF2-40B4-BE49-F238E27FC236}">
                    <a16:creationId xmlns:a16="http://schemas.microsoft.com/office/drawing/2014/main" id="{6CF19C4D-EEF3-4AE9-9396-C8F43D0A6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2858" y="1339513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4" name="Freeform 303">
                <a:extLst>
                  <a:ext uri="{FF2B5EF4-FFF2-40B4-BE49-F238E27FC236}">
                    <a16:creationId xmlns:a16="http://schemas.microsoft.com/office/drawing/2014/main" id="{C952642B-800E-9073-5C3E-5182F2CDF2A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970344" y="1566896"/>
                <a:ext cx="210312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5" name="Freeform 304">
                <a:extLst>
                  <a:ext uri="{FF2B5EF4-FFF2-40B4-BE49-F238E27FC236}">
                    <a16:creationId xmlns:a16="http://schemas.microsoft.com/office/drawing/2014/main" id="{73638E8A-278D-E0EB-E677-7784CE173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0656" y="1290845"/>
                <a:ext cx="182880" cy="274320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6" name="Freeform 305">
                <a:extLst>
                  <a:ext uri="{FF2B5EF4-FFF2-40B4-BE49-F238E27FC236}">
                    <a16:creationId xmlns:a16="http://schemas.microsoft.com/office/drawing/2014/main" id="{BCCF05CE-64EB-9F4F-FFDC-390A3C9BB3D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363536" y="1568621"/>
                <a:ext cx="201168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7" name="Freeform 306">
                <a:extLst>
                  <a:ext uri="{FF2B5EF4-FFF2-40B4-BE49-F238E27FC236}">
                    <a16:creationId xmlns:a16="http://schemas.microsoft.com/office/drawing/2014/main" id="{60F5676D-FBF2-8A6A-61A3-EB5880DD3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625" y="1279446"/>
                <a:ext cx="228600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BA9D2DD1-E605-195F-735D-5DBB82729B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789526" y="1568626"/>
                <a:ext cx="256032" cy="256032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810B4B54-C4D7-84FF-0C62-DB761ECF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181" y="1357844"/>
                <a:ext cx="228600" cy="219456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7C493721-DC78-8702-4DB9-ECF7DF2E77B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270379" y="1566896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1" name="TextBox 310">
                    <a:extLst>
                      <a:ext uri="{FF2B5EF4-FFF2-40B4-BE49-F238E27FC236}">
                        <a16:creationId xmlns:a16="http://schemas.microsoft.com/office/drawing/2014/main" id="{3BA87329-0652-8EF0-3835-260F409C83D5}"/>
                      </a:ext>
                    </a:extLst>
                  </p:cNvPr>
                  <p:cNvSpPr txBox="1"/>
                  <p:nvPr/>
                </p:nvSpPr>
                <p:spPr>
                  <a:xfrm>
                    <a:off x="4614707" y="1555851"/>
                    <a:ext cx="16113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7" name="TextBox 386">
                    <a:extLst>
                      <a:ext uri="{FF2B5EF4-FFF2-40B4-BE49-F238E27FC236}">
                        <a16:creationId xmlns:a16="http://schemas.microsoft.com/office/drawing/2014/main" id="{9B4C27CC-63CC-5163-221A-4E238E3EF0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14707" y="1555851"/>
                    <a:ext cx="161133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3077" r="-23077" b="-909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3617EDED-3C33-8099-42DB-C1C284EA9EAD}"/>
                </a:ext>
              </a:extLst>
            </p:cNvPr>
            <p:cNvSpPr/>
            <p:nvPr/>
          </p:nvSpPr>
          <p:spPr bwMode="auto">
            <a:xfrm>
              <a:off x="5941124" y="1901309"/>
              <a:ext cx="1788408" cy="2660709"/>
            </a:xfrm>
            <a:prstGeom prst="rect">
              <a:avLst/>
            </a:prstGeom>
            <a:noFill/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01B6CE37-9B0B-2A86-28FE-53398E3EEB3B}"/>
                </a:ext>
              </a:extLst>
            </p:cNvPr>
            <p:cNvSpPr txBox="1"/>
            <p:nvPr/>
          </p:nvSpPr>
          <p:spPr>
            <a:xfrm>
              <a:off x="2693237" y="1758642"/>
              <a:ext cx="1986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 dirty="0"/>
                <a:t>a</a:t>
              </a:r>
              <a:r>
                <a:rPr lang="en-US" sz="1600" b="0" i="1" dirty="0">
                  <a:solidFill>
                    <a:schemeClr val="tx1"/>
                  </a:solidFill>
                </a:rPr>
                <a:t>nalog IF waveform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C3E9F5FA-F82D-8935-9CC5-AC40CC1CC1FA}"/>
                </a:ext>
              </a:extLst>
            </p:cNvPr>
            <p:cNvSpPr txBox="1"/>
            <p:nvPr/>
          </p:nvSpPr>
          <p:spPr>
            <a:xfrm>
              <a:off x="7486551" y="1056968"/>
              <a:ext cx="18614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i="1" dirty="0">
                  <a:solidFill>
                    <a:schemeClr val="tx1"/>
                  </a:solidFill>
                </a:rPr>
                <a:t>digital data stream</a:t>
              </a:r>
            </a:p>
          </p:txBody>
        </p:sp>
        <p:cxnSp>
          <p:nvCxnSpPr>
            <p:cNvPr id="278" name="Straight Arrow Connector 277">
              <a:extLst>
                <a:ext uri="{FF2B5EF4-FFF2-40B4-BE49-F238E27FC236}">
                  <a16:creationId xmlns:a16="http://schemas.microsoft.com/office/drawing/2014/main" id="{0DEA75BC-D149-891C-AECC-C4D71C2F71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01736" y="2097196"/>
              <a:ext cx="430312" cy="82670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79" name="Straight Arrow Connector 278">
              <a:extLst>
                <a:ext uri="{FF2B5EF4-FFF2-40B4-BE49-F238E27FC236}">
                  <a16:creationId xmlns:a16="http://schemas.microsoft.com/office/drawing/2014/main" id="{B3BDEFB9-18FE-D7CB-4EDD-6F1C25A8B3B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80005" y="1661992"/>
              <a:ext cx="168049" cy="107113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80" name="Straight Arrow Connector 279">
              <a:extLst>
                <a:ext uri="{FF2B5EF4-FFF2-40B4-BE49-F238E27FC236}">
                  <a16:creationId xmlns:a16="http://schemas.microsoft.com/office/drawing/2014/main" id="{A0336BCF-3910-A69C-B740-1DAADFE4A5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29532" y="1781436"/>
              <a:ext cx="210019" cy="26823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44F2BB15-526E-5CD6-2DDC-66F9774625E0}"/>
                </a:ext>
              </a:extLst>
            </p:cNvPr>
            <p:cNvSpPr txBox="1"/>
            <p:nvPr/>
          </p:nvSpPr>
          <p:spPr>
            <a:xfrm>
              <a:off x="3192885" y="3645795"/>
              <a:ext cx="12763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anti-aliasing</a:t>
              </a:r>
            </a:p>
            <a:p>
              <a:pPr algn="ct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filter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EE140751-3099-D032-77C2-BF61FF250BB9}"/>
                </a:ext>
              </a:extLst>
            </p:cNvPr>
            <p:cNvSpPr txBox="1"/>
            <p:nvPr/>
          </p:nvSpPr>
          <p:spPr>
            <a:xfrm>
              <a:off x="5688428" y="4632300"/>
              <a:ext cx="23743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digital down-converter:</a:t>
              </a:r>
            </a:p>
            <a:p>
              <a:pPr algn="ctr">
                <a:buNone/>
              </a:pPr>
              <a:r>
                <a:rPr lang="en-US" sz="1600" dirty="0"/>
                <a:t>q</a:t>
              </a:r>
              <a:r>
                <a:rPr lang="en-US" sz="1600" b="0" dirty="0">
                  <a:solidFill>
                    <a:schemeClr val="tx1"/>
                  </a:solidFill>
                </a:rPr>
                <a:t>uadrature demodulator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&amp; digital CIC/FIR filters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133E60CA-7745-7D5C-B3AC-2FBCC7AD06A1}"/>
                </a:ext>
              </a:extLst>
            </p:cNvPr>
            <p:cNvSpPr txBox="1"/>
            <p:nvPr/>
          </p:nvSpPr>
          <p:spPr>
            <a:xfrm>
              <a:off x="6792060" y="2754312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NCO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24DA93AF-C9EC-A8EA-E0D9-3E1598A77435}"/>
                </a:ext>
              </a:extLst>
            </p:cNvPr>
            <p:cNvSpPr txBox="1"/>
            <p:nvPr/>
          </p:nvSpPr>
          <p:spPr>
            <a:xfrm>
              <a:off x="10553087" y="1511671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f</a:t>
              </a:r>
              <a:r>
                <a:rPr lang="en-US" sz="1600" b="0" dirty="0">
                  <a:solidFill>
                    <a:schemeClr val="tx1"/>
                  </a:solidFill>
                </a:rPr>
                <a:t>requency-domain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A0EA3EF9-0F5F-EE9E-F30A-4DC5C75790EE}"/>
                </a:ext>
              </a:extLst>
            </p:cNvPr>
            <p:cNvSpPr txBox="1"/>
            <p:nvPr/>
          </p:nvSpPr>
          <p:spPr>
            <a:xfrm>
              <a:off x="10484491" y="3068517"/>
              <a:ext cx="19271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modulation-domain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FB77F647-5CE0-E7C5-AA19-5E4EE46160EA}"/>
                </a:ext>
              </a:extLst>
            </p:cNvPr>
            <p:cNvSpPr txBox="1"/>
            <p:nvPr/>
          </p:nvSpPr>
          <p:spPr>
            <a:xfrm>
              <a:off x="10764571" y="5926537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code</a:t>
              </a:r>
              <a:r>
                <a:rPr lang="en-US" sz="1600" b="0" dirty="0">
                  <a:solidFill>
                    <a:schemeClr val="tx1"/>
                  </a:solidFill>
                </a:rPr>
                <a:t>-domain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D30A7E96-5135-6068-065E-671EAEA31BE8}"/>
                </a:ext>
              </a:extLst>
            </p:cNvPr>
            <p:cNvSpPr txBox="1"/>
            <p:nvPr/>
          </p:nvSpPr>
          <p:spPr>
            <a:xfrm>
              <a:off x="9080755" y="593384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time-domain</a:t>
              </a:r>
            </a:p>
          </p:txBody>
        </p: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F7BE5D87-ABF3-973D-D939-97ACCF3221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72100" y="1056968"/>
              <a:ext cx="0" cy="500477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9" name="Left-Right Arrow 288">
              <a:extLst>
                <a:ext uri="{FF2B5EF4-FFF2-40B4-BE49-F238E27FC236}">
                  <a16:creationId xmlns:a16="http://schemas.microsoft.com/office/drawing/2014/main" id="{66A5212B-CD32-10AE-80E6-55F7808D76E8}"/>
                </a:ext>
              </a:extLst>
            </p:cNvPr>
            <p:cNvSpPr/>
            <p:nvPr/>
          </p:nvSpPr>
          <p:spPr bwMode="auto">
            <a:xfrm>
              <a:off x="4832048" y="5643396"/>
              <a:ext cx="1097280" cy="27432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BB10DAC9-EAD9-A4DF-6254-A1E76AA48240}"/>
                </a:ext>
              </a:extLst>
            </p:cNvPr>
            <p:cNvSpPr txBox="1"/>
            <p:nvPr/>
          </p:nvSpPr>
          <p:spPr>
            <a:xfrm>
              <a:off x="2623663" y="5439500"/>
              <a:ext cx="2210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b="1" i="1" dirty="0">
                  <a:solidFill>
                    <a:srgbClr val="FF0000"/>
                  </a:solidFill>
                </a:rPr>
                <a:t>RF &amp; analog</a:t>
              </a:r>
              <a:br>
                <a:rPr lang="en-US" b="1" i="1" dirty="0">
                  <a:solidFill>
                    <a:srgbClr val="FF0000"/>
                  </a:solidFill>
                </a:rPr>
              </a:br>
              <a:r>
                <a:rPr lang="en-US" b="1" i="1" dirty="0">
                  <a:solidFill>
                    <a:srgbClr val="FF0000"/>
                  </a:solidFill>
                </a:rPr>
                <a:t>signal processing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1B093364-63E0-43FD-D78E-80843EC163AF}"/>
                </a:ext>
              </a:extLst>
            </p:cNvPr>
            <p:cNvSpPr txBox="1"/>
            <p:nvPr/>
          </p:nvSpPr>
          <p:spPr>
            <a:xfrm>
              <a:off x="5944902" y="5448142"/>
              <a:ext cx="2210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 i="1" dirty="0">
                  <a:solidFill>
                    <a:srgbClr val="0000FF"/>
                  </a:solidFill>
                </a:rPr>
                <a:t>digital</a:t>
              </a:r>
              <a:br>
                <a:rPr lang="en-US" b="1" i="1" dirty="0">
                  <a:solidFill>
                    <a:srgbClr val="0000FF"/>
                  </a:solidFill>
                </a:rPr>
              </a:br>
              <a:r>
                <a:rPr lang="en-US" b="1" i="1" dirty="0">
                  <a:solidFill>
                    <a:srgbClr val="0000FF"/>
                  </a:solidFill>
                </a:rPr>
                <a:t>signal processing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2" name="TextBox 291">
                  <a:extLst>
                    <a:ext uri="{FF2B5EF4-FFF2-40B4-BE49-F238E27FC236}">
                      <a16:creationId xmlns:a16="http://schemas.microsoft.com/office/drawing/2014/main" id="{9C5B67BE-F2D9-ED8D-6210-2657D9C47718}"/>
                    </a:ext>
                  </a:extLst>
                </p:cNvPr>
                <p:cNvSpPr txBox="1"/>
                <p:nvPr/>
              </p:nvSpPr>
              <p:spPr>
                <a:xfrm>
                  <a:off x="7747782" y="2352983"/>
                  <a:ext cx="182742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418" name="TextBox 417">
                  <a:extLst>
                    <a:ext uri="{FF2B5EF4-FFF2-40B4-BE49-F238E27FC236}">
                      <a16:creationId xmlns:a16="http://schemas.microsoft.com/office/drawing/2014/main" id="{DF46C16A-C497-7851-F84F-9AA7C6619D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7782" y="2352983"/>
                  <a:ext cx="182742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26667" r="-26667"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3" name="TextBox 292">
                  <a:extLst>
                    <a:ext uri="{FF2B5EF4-FFF2-40B4-BE49-F238E27FC236}">
                      <a16:creationId xmlns:a16="http://schemas.microsoft.com/office/drawing/2014/main" id="{1902402E-189B-3C1C-7CFF-BE79E17D0B65}"/>
                    </a:ext>
                  </a:extLst>
                </p:cNvPr>
                <p:cNvSpPr txBox="1"/>
                <p:nvPr/>
              </p:nvSpPr>
              <p:spPr>
                <a:xfrm>
                  <a:off x="7743816" y="4258294"/>
                  <a:ext cx="25808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419" name="TextBox 418">
                  <a:extLst>
                    <a:ext uri="{FF2B5EF4-FFF2-40B4-BE49-F238E27FC236}">
                      <a16:creationId xmlns:a16="http://schemas.microsoft.com/office/drawing/2014/main" id="{FFBD3F6B-145E-4070-DF15-1DDC8203A5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3816" y="4258294"/>
                  <a:ext cx="258084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27273" r="-22727" b="-3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4" name="TextBox 293">
                  <a:extLst>
                    <a:ext uri="{FF2B5EF4-FFF2-40B4-BE49-F238E27FC236}">
                      <a16:creationId xmlns:a16="http://schemas.microsoft.com/office/drawing/2014/main" id="{56304577-B2B0-F766-811F-19267C2C6944}"/>
                    </a:ext>
                  </a:extLst>
                </p:cNvPr>
                <p:cNvSpPr txBox="1"/>
                <p:nvPr/>
              </p:nvSpPr>
              <p:spPr>
                <a:xfrm>
                  <a:off x="11996539" y="3877119"/>
                  <a:ext cx="14747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0" name="TextBox 419">
                  <a:extLst>
                    <a:ext uri="{FF2B5EF4-FFF2-40B4-BE49-F238E27FC236}">
                      <a16:creationId xmlns:a16="http://schemas.microsoft.com/office/drawing/2014/main" id="{F43BB9E4-8C73-4A5C-AA8D-89C823890B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96539" y="3877119"/>
                  <a:ext cx="147476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23077" r="-23077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5" name="TextBox 294">
                  <a:extLst>
                    <a:ext uri="{FF2B5EF4-FFF2-40B4-BE49-F238E27FC236}">
                      <a16:creationId xmlns:a16="http://schemas.microsoft.com/office/drawing/2014/main" id="{4627A7A0-29BB-C1E6-50EA-8F67245708E2}"/>
                    </a:ext>
                  </a:extLst>
                </p:cNvPr>
                <p:cNvSpPr txBox="1"/>
                <p:nvPr/>
              </p:nvSpPr>
              <p:spPr>
                <a:xfrm>
                  <a:off x="11413892" y="3382728"/>
                  <a:ext cx="20839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1" name="TextBox 420">
                  <a:extLst>
                    <a:ext uri="{FF2B5EF4-FFF2-40B4-BE49-F238E27FC236}">
                      <a16:creationId xmlns:a16="http://schemas.microsoft.com/office/drawing/2014/main" id="{2AED775C-26B9-587D-694E-50848A22C5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13892" y="3382728"/>
                  <a:ext cx="208390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22222" r="-2222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6" name="TextBox 295">
                  <a:extLst>
                    <a:ext uri="{FF2B5EF4-FFF2-40B4-BE49-F238E27FC236}">
                      <a16:creationId xmlns:a16="http://schemas.microsoft.com/office/drawing/2014/main" id="{E2E0A936-40BB-51BF-EE9B-A11DFCC5AA24}"/>
                    </a:ext>
                  </a:extLst>
                </p:cNvPr>
                <p:cNvSpPr txBox="1"/>
                <p:nvPr/>
              </p:nvSpPr>
              <p:spPr>
                <a:xfrm>
                  <a:off x="10765518" y="5023482"/>
                  <a:ext cx="14747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2" name="TextBox 421">
                  <a:extLst>
                    <a:ext uri="{FF2B5EF4-FFF2-40B4-BE49-F238E27FC236}">
                      <a16:creationId xmlns:a16="http://schemas.microsoft.com/office/drawing/2014/main" id="{8DB43B5B-25BF-1200-12AC-6F4B4E9F12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65518" y="5023482"/>
                  <a:ext cx="147476" cy="246221"/>
                </a:xfrm>
                <a:prstGeom prst="rect">
                  <a:avLst/>
                </a:prstGeom>
                <a:blipFill>
                  <a:blip r:embed="rId9"/>
                  <a:stretch>
                    <a:fillRect l="-23077" r="-23077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7" name="TextBox 296">
                  <a:extLst>
                    <a:ext uri="{FF2B5EF4-FFF2-40B4-BE49-F238E27FC236}">
                      <a16:creationId xmlns:a16="http://schemas.microsoft.com/office/drawing/2014/main" id="{97A49929-2CFF-AFDE-8E4B-C3A0B3DA9CDC}"/>
                    </a:ext>
                  </a:extLst>
                </p:cNvPr>
                <p:cNvSpPr txBox="1"/>
                <p:nvPr/>
              </p:nvSpPr>
              <p:spPr>
                <a:xfrm>
                  <a:off x="10736124" y="5392377"/>
                  <a:ext cx="20839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3" name="TextBox 422">
                  <a:extLst>
                    <a:ext uri="{FF2B5EF4-FFF2-40B4-BE49-F238E27FC236}">
                      <a16:creationId xmlns:a16="http://schemas.microsoft.com/office/drawing/2014/main" id="{3AA31F64-B673-6517-F33D-47D4DA8DC4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36124" y="5392377"/>
                  <a:ext cx="208390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29412" r="-23529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8" name="TextBox 297">
                  <a:extLst>
                    <a:ext uri="{FF2B5EF4-FFF2-40B4-BE49-F238E27FC236}">
                      <a16:creationId xmlns:a16="http://schemas.microsoft.com/office/drawing/2014/main" id="{EAE1C353-9A51-5896-7C02-A3DC26EBADA6}"/>
                    </a:ext>
                  </a:extLst>
                </p:cNvPr>
                <p:cNvSpPr txBox="1"/>
                <p:nvPr/>
              </p:nvSpPr>
              <p:spPr>
                <a:xfrm>
                  <a:off x="10330372" y="5349358"/>
                  <a:ext cx="14446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4" name="TextBox 423">
                  <a:extLst>
                    <a:ext uri="{FF2B5EF4-FFF2-40B4-BE49-F238E27FC236}">
                      <a16:creationId xmlns:a16="http://schemas.microsoft.com/office/drawing/2014/main" id="{30FC1E2B-BAD3-5D50-9993-811D41B239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0372" y="5349358"/>
                  <a:ext cx="144463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6667" r="-25000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8FF2B6EF-45B9-26E0-2F49-7D48F4D935B1}"/>
                    </a:ext>
                  </a:extLst>
                </p:cNvPr>
                <p:cNvSpPr txBox="1"/>
                <p:nvPr/>
              </p:nvSpPr>
              <p:spPr>
                <a:xfrm>
                  <a:off x="11982605" y="2523450"/>
                  <a:ext cx="17594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6" name="TextBox 425">
                  <a:extLst>
                    <a:ext uri="{FF2B5EF4-FFF2-40B4-BE49-F238E27FC236}">
                      <a16:creationId xmlns:a16="http://schemas.microsoft.com/office/drawing/2014/main" id="{F0143704-FA48-90EA-45A4-D00A3A2015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82605" y="2523450"/>
                  <a:ext cx="175946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33333" r="-26667" b="-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7BAB657F-B136-BF50-C41D-9E102A27A9A8}"/>
                </a:ext>
              </a:extLst>
            </p:cNvPr>
            <p:cNvCxnSpPr/>
            <p:nvPr/>
          </p:nvCxnSpPr>
          <p:spPr bwMode="auto">
            <a:xfrm flipV="1">
              <a:off x="1872957" y="265333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AB77B2C0-BF2D-0D37-3B40-12B7D633CCF3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784531" y="3996382"/>
              <a:ext cx="73152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89056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FDD7-9168-2149-A3FB-915FADA0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Spectrum (RF Signal) Analyzer</a:t>
            </a:r>
          </a:p>
        </p:txBody>
      </p:sp>
      <p:pic>
        <p:nvPicPr>
          <p:cNvPr id="5" name="Picture 2" descr="N9042B UXA Signal Analyzer, 2 Hz to 50 GHz | Keysight">
            <a:extLst>
              <a:ext uri="{FF2B5EF4-FFF2-40B4-BE49-F238E27FC236}">
                <a16:creationId xmlns:a16="http://schemas.microsoft.com/office/drawing/2014/main" id="{492E330D-3D1E-2D4F-B6E5-CDDDD1AF3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970" y="1047890"/>
            <a:ext cx="9285475" cy="522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34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5263-C780-62DC-B70A-FF641AFA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E-cloud investigation in the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61849-0E57-2195-386A-02A13B2C6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 cloud beam studies in the SPS (CERN) – </a:t>
            </a:r>
            <a:r>
              <a:rPr lang="en-US" b="0" dirty="0"/>
              <a:t>courtesy </a:t>
            </a:r>
            <a:r>
              <a:rPr lang="en-US" b="0" i="1" dirty="0"/>
              <a:t>F. Caspers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056E23-AFFC-EBB2-6AAE-2BC3E6FAC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203450"/>
            <a:ext cx="4198658" cy="38404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187AAC-CD3A-A06E-E8B2-3A476E0A4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750" y="2203450"/>
            <a:ext cx="5905250" cy="3840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728C31-F0C5-7917-44B4-6445B8880D70}"/>
              </a:ext>
            </a:extLst>
          </p:cNvPr>
          <p:cNvSpPr txBox="1"/>
          <p:nvPr/>
        </p:nvSpPr>
        <p:spPr>
          <a:xfrm>
            <a:off x="660400" y="1513091"/>
            <a:ext cx="3236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high-resolution measurement</a:t>
            </a:r>
            <a:br>
              <a:rPr lang="en-US" dirty="0"/>
            </a:br>
            <a:r>
              <a:rPr lang="en-US" dirty="0"/>
              <a:t>of the detected beam signal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46D67A-6B05-E124-C256-3706C96581ED}"/>
              </a:ext>
            </a:extLst>
          </p:cNvPr>
          <p:cNvSpPr txBox="1"/>
          <p:nvPr/>
        </p:nvSpPr>
        <p:spPr>
          <a:xfrm>
            <a:off x="6794500" y="1513090"/>
            <a:ext cx="344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color-coded </a:t>
            </a:r>
            <a:r>
              <a:rPr lang="en-US" dirty="0" err="1"/>
              <a:t>spectogram</a:t>
            </a:r>
            <a:r>
              <a:rPr lang="en-US" dirty="0"/>
              <a:t> display</a:t>
            </a:r>
            <a:br>
              <a:rPr lang="en-US" dirty="0"/>
            </a:br>
            <a:r>
              <a:rPr lang="en-US" dirty="0"/>
              <a:t>of 200 measurement traces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6F29FA-321C-BA54-C0DD-6BC613263252}"/>
              </a:ext>
            </a:extLst>
          </p:cNvPr>
          <p:cNvCxnSpPr>
            <a:cxnSpLocks/>
          </p:cNvCxnSpPr>
          <p:nvPr/>
        </p:nvCxnSpPr>
        <p:spPr bwMode="auto">
          <a:xfrm>
            <a:off x="6580415" y="2652485"/>
            <a:ext cx="0" cy="2743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BFA02E8-BEF7-CED8-4079-D08CAFEDCEE4}"/>
              </a:ext>
            </a:extLst>
          </p:cNvPr>
          <p:cNvSpPr txBox="1"/>
          <p:nvPr/>
        </p:nvSpPr>
        <p:spPr>
          <a:xfrm>
            <a:off x="6270073" y="538095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53648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and 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6E13F7-C6DF-C74E-88AD-5FD831EB0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624" y="1124700"/>
            <a:ext cx="10117576" cy="5069461"/>
          </a:xfrm>
        </p:spPr>
        <p:txBody>
          <a:bodyPr/>
          <a:lstStyle/>
          <a:p>
            <a:r>
              <a:rPr lang="en-US" dirty="0"/>
              <a:t>Overview of RF measurement instruments</a:t>
            </a:r>
          </a:p>
          <a:p>
            <a:pPr lvl="1"/>
            <a:r>
              <a:rPr lang="en-US" dirty="0"/>
              <a:t>Oscilloscope, spectrum analyzer (SA), signal (FFT) analyzer, </a:t>
            </a:r>
            <a:br>
              <a:rPr lang="en-US" dirty="0"/>
            </a:br>
            <a:r>
              <a:rPr lang="en-US" dirty="0"/>
              <a:t>slotted measurement line, vector network analyzer (VNA)</a:t>
            </a:r>
          </a:p>
          <a:p>
            <a:r>
              <a:rPr lang="en-US" dirty="0"/>
              <a:t>Reflection measurement with the slotted coaxial air-line</a:t>
            </a:r>
          </a:p>
          <a:p>
            <a:r>
              <a:rPr lang="en-US" dirty="0"/>
              <a:t>The super-heterodyne receiver principle</a:t>
            </a:r>
          </a:p>
          <a:p>
            <a:pPr lvl="1"/>
            <a:r>
              <a:rPr lang="en-US" dirty="0"/>
              <a:t>Modulation, down-conversion, mixer, spectrum analyzer block schematics</a:t>
            </a:r>
          </a:p>
          <a:p>
            <a:r>
              <a:rPr lang="en-US" dirty="0"/>
              <a:t>S-parameter measurements</a:t>
            </a:r>
          </a:p>
          <a:p>
            <a:pPr lvl="1"/>
            <a:r>
              <a:rPr lang="en-US" dirty="0"/>
              <a:t>Simple measurement setup, VNA block schematics</a:t>
            </a:r>
          </a:p>
          <a:p>
            <a:pPr lvl="1"/>
            <a:r>
              <a:rPr lang="en-US" dirty="0"/>
              <a:t>VNA calibration</a:t>
            </a:r>
          </a:p>
          <a:p>
            <a:pPr lvl="1"/>
            <a:r>
              <a:rPr lang="en-US" dirty="0"/>
              <a:t>Synthetic pulse measurements with the VNA</a:t>
            </a:r>
          </a:p>
          <a:p>
            <a:pPr lvl="1"/>
            <a:r>
              <a:rPr lang="en-US" dirty="0"/>
              <a:t>Measurement example 1: pillbox resonator characterization</a:t>
            </a:r>
          </a:p>
          <a:p>
            <a:pPr lvl="2"/>
            <a:r>
              <a:rPr lang="en-US" dirty="0"/>
              <a:t>Equivalent circuit parameters, Q-factor measurement in the Smith-chart, </a:t>
            </a:r>
            <a:br>
              <a:rPr lang="en-US" dirty="0"/>
            </a:br>
            <a:r>
              <a:rPr lang="en-US" i="1" dirty="0"/>
              <a:t>Slater</a:t>
            </a:r>
            <a:r>
              <a:rPr lang="en-US" dirty="0"/>
              <a:t>’s theorem, bead-pull measurement</a:t>
            </a:r>
          </a:p>
          <a:p>
            <a:pPr lvl="1"/>
            <a:r>
              <a:rPr lang="en-US" dirty="0"/>
              <a:t>Measurement example 2: beam coupling impedance</a:t>
            </a:r>
          </a:p>
          <a:p>
            <a:pPr lvl="2"/>
            <a:r>
              <a:rPr lang="en-US" dirty="0"/>
              <a:t>Stretched-wire measurement of the longitudinal coupling impedance</a:t>
            </a:r>
          </a:p>
          <a:p>
            <a:pPr lvl="1"/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FB44CC3-B6FB-1444-59C6-D3908A131FC0}"/>
              </a:ext>
            </a:extLst>
          </p:cNvPr>
          <p:cNvSpPr/>
          <p:nvPr/>
        </p:nvSpPr>
        <p:spPr bwMode="auto">
          <a:xfrm>
            <a:off x="8991600" y="6057900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II.2.x.y.z, p.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nnn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F25492-4C05-BEBE-4DF4-93FC38AFC4D1}"/>
              </a:ext>
            </a:extLst>
          </p:cNvPr>
          <p:cNvSpPr txBox="1"/>
          <p:nvPr/>
        </p:nvSpPr>
        <p:spPr>
          <a:xfrm>
            <a:off x="8607304" y="5529237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Please note the references</a:t>
            </a:r>
            <a:br>
              <a:rPr lang="en-US" sz="1400" dirty="0">
                <a:solidFill>
                  <a:srgbClr val="7030A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to the JUAS proceedings!</a:t>
            </a:r>
          </a:p>
        </p:txBody>
      </p:sp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8A09-7DE9-B947-B72C-2A7AEE38C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S-Parameters?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F2CF10-3A08-124A-9003-890FA32233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1183" y="3425509"/>
                <a:ext cx="10566400" cy="2844864"/>
              </a:xfrm>
            </p:spPr>
            <p:txBody>
              <a:bodyPr lIns="90000">
                <a:normAutofit fontScale="85000" lnSpcReduction="10000"/>
              </a:bodyPr>
              <a:lstStyle/>
              <a:p>
                <a:r>
                  <a:rPr lang="en-US" dirty="0"/>
                  <a:t>Performed in the “frequency domain”</a:t>
                </a:r>
              </a:p>
              <a:p>
                <a:pPr lvl="1"/>
                <a:r>
                  <a:rPr lang="en-US" dirty="0"/>
                  <a:t>Single or swept frequency generator, stand-alone or as part of a VNA or SA</a:t>
                </a:r>
              </a:p>
              <a:p>
                <a:pPr lvl="1"/>
                <a:r>
                  <a:rPr lang="en-US" dirty="0"/>
                  <a:t>Requires a </a:t>
                </a:r>
                <a:r>
                  <a:rPr lang="en-US" dirty="0">
                    <a:solidFill>
                      <a:srgbClr val="C00000"/>
                    </a:solidFill>
                  </a:rPr>
                  <a:t>directional coupler </a:t>
                </a:r>
                <a:r>
                  <a:rPr lang="en-US" dirty="0"/>
                  <a:t>and RF detector(s) or receiver(s)</a:t>
                </a:r>
              </a:p>
              <a:p>
                <a:r>
                  <a:rPr lang="en-US" dirty="0"/>
                  <a:t>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/>
                  <a:t> of a 2-port DUT</a:t>
                </a:r>
              </a:p>
              <a:p>
                <a:pPr lvl="1"/>
                <a:r>
                  <a:rPr lang="en-US" dirty="0"/>
                  <a:t>Ensure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, i.e., the detector at port 2 offers a well-matched impedance</a:t>
                </a:r>
              </a:p>
              <a:p>
                <a:pPr lvl="1"/>
                <a:r>
                  <a:rPr lang="en-US" dirty="0"/>
                  <a:t>Measure incident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reflected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at the directional coupler ports and compute for each frequency</a:t>
                </a:r>
              </a:p>
              <a:p>
                <a:pPr lvl="1"/>
                <a:r>
                  <a:rPr lang="en-US" dirty="0"/>
                  <a:t>Measure transmitted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at DUT port 2 and compute</a:t>
                </a:r>
              </a:p>
              <a:p>
                <a:r>
                  <a:rPr lang="en-US" dirty="0"/>
                  <a:t>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𝟐𝟐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US" dirty="0"/>
                  <a:t> of the 2-port DUT</a:t>
                </a:r>
              </a:p>
              <a:p>
                <a:pPr lvl="1"/>
                <a:r>
                  <a:rPr lang="en-US" dirty="0"/>
                  <a:t>Perform the same methodology as above </a:t>
                </a:r>
                <a:br>
                  <a:rPr lang="en-US" dirty="0"/>
                </a:br>
                <a:r>
                  <a:rPr lang="en-US" dirty="0"/>
                  <a:t>by exchanging the measurement equipment on the DUT ports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F2CF10-3A08-124A-9003-890FA32233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1183" y="3425509"/>
                <a:ext cx="10566400" cy="2844864"/>
              </a:xfrm>
              <a:blipFill>
                <a:blip r:embed="rId2"/>
                <a:stretch>
                  <a:fillRect l="-480" t="-3111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F3EF269-6A7F-194D-A329-B17668DD6086}"/>
                  </a:ext>
                </a:extLst>
              </p:cNvPr>
              <p:cNvSpPr txBox="1"/>
              <p:nvPr/>
            </p:nvSpPr>
            <p:spPr>
              <a:xfrm>
                <a:off x="9364625" y="4276126"/>
                <a:ext cx="1464568" cy="617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F3EF269-6A7F-194D-A329-B17668DD6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4625" y="4276126"/>
                <a:ext cx="1464568" cy="617990"/>
              </a:xfrm>
              <a:prstGeom prst="rect">
                <a:avLst/>
              </a:prstGeom>
              <a:blipFill>
                <a:blip r:embed="rId8"/>
                <a:stretch>
                  <a:fillRect l="-14655" t="-220000" r="-41379" b="-3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700127-7679-2A43-9AF7-38F87420994F}"/>
                  </a:ext>
                </a:extLst>
              </p:cNvPr>
              <p:cNvSpPr txBox="1"/>
              <p:nvPr/>
            </p:nvSpPr>
            <p:spPr>
              <a:xfrm>
                <a:off x="9338977" y="4962313"/>
                <a:ext cx="1515864" cy="617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700127-7679-2A43-9AF7-38F874209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977" y="4962313"/>
                <a:ext cx="1515864" cy="617990"/>
              </a:xfrm>
              <a:prstGeom prst="rect">
                <a:avLst/>
              </a:prstGeom>
              <a:blipFill>
                <a:blip r:embed="rId9"/>
                <a:stretch>
                  <a:fillRect l="-12500" t="-220000" r="-38333" b="-3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21C00DE8-23E3-0ED0-F333-EED414214339}"/>
              </a:ext>
            </a:extLst>
          </p:cNvPr>
          <p:cNvGrpSpPr/>
          <p:nvPr/>
        </p:nvGrpSpPr>
        <p:grpSpPr>
          <a:xfrm>
            <a:off x="2111137" y="1149913"/>
            <a:ext cx="7585678" cy="2232941"/>
            <a:chOff x="756508" y="1294956"/>
            <a:chExt cx="7585678" cy="2232941"/>
          </a:xfrm>
        </p:grpSpPr>
        <p:cxnSp>
          <p:nvCxnSpPr>
            <p:cNvPr id="5" name="Straight Connector 49">
              <a:extLst>
                <a:ext uri="{FF2B5EF4-FFF2-40B4-BE49-F238E27FC236}">
                  <a16:creationId xmlns:a16="http://schemas.microsoft.com/office/drawing/2014/main" id="{04BAD8C7-280B-E919-D193-FEDA2D2CFEF2}"/>
                </a:ext>
              </a:extLst>
            </p:cNvPr>
            <p:cNvCxnSpPr>
              <a:cxnSpLocks noChangeShapeType="1"/>
              <a:endCxn id="16" idx="4"/>
            </p:cNvCxnSpPr>
            <p:nvPr/>
          </p:nvCxnSpPr>
          <p:spPr bwMode="auto">
            <a:xfrm flipV="1">
              <a:off x="2805404" y="2092012"/>
              <a:ext cx="3887420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" name="Straight Connector 49">
              <a:extLst>
                <a:ext uri="{FF2B5EF4-FFF2-40B4-BE49-F238E27FC236}">
                  <a16:creationId xmlns:a16="http://schemas.microsoft.com/office/drawing/2014/main" id="{9AACA3D0-1AC4-ED95-FE89-E36700F6A56C}"/>
                </a:ext>
              </a:extLst>
            </p:cNvPr>
            <p:cNvCxnSpPr>
              <a:cxnSpLocks noChangeShapeType="1"/>
              <a:stCxn id="7" idx="0"/>
              <a:endCxn id="16" idx="0"/>
            </p:cNvCxnSpPr>
            <p:nvPr/>
          </p:nvCxnSpPr>
          <p:spPr bwMode="auto">
            <a:xfrm flipV="1">
              <a:off x="2800274" y="2038012"/>
              <a:ext cx="3892550" cy="6350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7" name="Oval 10">
              <a:extLst>
                <a:ext uri="{FF2B5EF4-FFF2-40B4-BE49-F238E27FC236}">
                  <a16:creationId xmlns:a16="http://schemas.microsoft.com/office/drawing/2014/main" id="{082B4739-07D7-5579-F3E6-DA47B0280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3274" y="2044362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8" name="Oval 10">
              <a:extLst>
                <a:ext uri="{FF2B5EF4-FFF2-40B4-BE49-F238E27FC236}">
                  <a16:creationId xmlns:a16="http://schemas.microsoft.com/office/drawing/2014/main" id="{D8E04EDE-3873-9834-4388-BCEA4557D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613" y="2039600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59F5F89A-816F-0A97-E1F9-9CCE64418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4016" y="2806082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cxnSp>
          <p:nvCxnSpPr>
            <p:cNvPr id="10" name="Straight Connector 59">
              <a:extLst>
                <a:ext uri="{FF2B5EF4-FFF2-40B4-BE49-F238E27FC236}">
                  <a16:creationId xmlns:a16="http://schemas.microsoft.com/office/drawing/2014/main" id="{382F2B5F-C19B-E3A6-8FA6-33C884E342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27319" y="2662475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" name="Rectangle 26">
              <a:extLst>
                <a:ext uri="{FF2B5EF4-FFF2-40B4-BE49-F238E27FC236}">
                  <a16:creationId xmlns:a16="http://schemas.microsoft.com/office/drawing/2014/main" id="{9DD131E8-1A0D-6B9E-024E-AFA1FF709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540" y="1834812"/>
              <a:ext cx="1320990" cy="814388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Straight Arrow Connector 28">
              <a:extLst>
                <a:ext uri="{FF2B5EF4-FFF2-40B4-BE49-F238E27FC236}">
                  <a16:creationId xmlns:a16="http://schemas.microsoft.com/office/drawing/2014/main" id="{7655DE21-EC1A-8DDF-D4FE-328DC78724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115590" y="2059150"/>
              <a:ext cx="994156" cy="846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3" name="Group 35">
              <a:extLst>
                <a:ext uri="{FF2B5EF4-FFF2-40B4-BE49-F238E27FC236}">
                  <a16:creationId xmlns:a16="http://schemas.microsoft.com/office/drawing/2014/main" id="{704FA600-C830-0675-B9CC-877E306823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7700" y="2059154"/>
              <a:ext cx="477837" cy="415926"/>
              <a:chOff x="6274642" y="3598040"/>
              <a:chExt cx="441001" cy="415828"/>
            </a:xfrm>
          </p:grpSpPr>
          <p:sp>
            <p:nvSpPr>
              <p:cNvPr id="145" name="Arc 144">
                <a:extLst>
                  <a:ext uri="{FF2B5EF4-FFF2-40B4-BE49-F238E27FC236}">
                    <a16:creationId xmlns:a16="http://schemas.microsoft.com/office/drawing/2014/main" id="{AA596555-35A7-375B-2DFD-95A85A26B9D0}"/>
                  </a:ext>
                </a:extLst>
              </p:cNvPr>
              <p:cNvSpPr/>
              <p:nvPr/>
            </p:nvSpPr>
            <p:spPr bwMode="auto">
              <a:xfrm>
                <a:off x="6274642" y="3598040"/>
                <a:ext cx="441001" cy="415828"/>
              </a:xfrm>
              <a:prstGeom prst="arc">
                <a:avLst>
                  <a:gd name="adj1" fmla="val 16200000"/>
                  <a:gd name="adj2" fmla="val 11097"/>
                </a:avLst>
              </a:prstGeom>
              <a:solidFill>
                <a:srgbClr val="FFFFFF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46" name="Straight Arrow Connector 32">
                <a:extLst>
                  <a:ext uri="{FF2B5EF4-FFF2-40B4-BE49-F238E27FC236}">
                    <a16:creationId xmlns:a16="http://schemas.microsoft.com/office/drawing/2014/main" id="{BB5185EB-A41F-296D-FC60-7E3DDE621E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715643" y="3782453"/>
                <a:ext cx="0" cy="163822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4" name="Group 36">
              <a:extLst>
                <a:ext uri="{FF2B5EF4-FFF2-40B4-BE49-F238E27FC236}">
                  <a16:creationId xmlns:a16="http://schemas.microsoft.com/office/drawing/2014/main" id="{CB82384F-0A3D-4F85-1935-B2814BCC0D8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47956" y="2062623"/>
              <a:ext cx="479425" cy="415926"/>
              <a:chOff x="6263579" y="3601508"/>
              <a:chExt cx="442466" cy="415828"/>
            </a:xfrm>
          </p:grpSpPr>
          <p:sp>
            <p:nvSpPr>
              <p:cNvPr id="143" name="Arc 142">
                <a:extLst>
                  <a:ext uri="{FF2B5EF4-FFF2-40B4-BE49-F238E27FC236}">
                    <a16:creationId xmlns:a16="http://schemas.microsoft.com/office/drawing/2014/main" id="{D535E12E-4871-A1F0-D51E-6B1E6C946E49}"/>
                  </a:ext>
                </a:extLst>
              </p:cNvPr>
              <p:cNvSpPr/>
              <p:nvPr/>
            </p:nvSpPr>
            <p:spPr bwMode="auto">
              <a:xfrm>
                <a:off x="6263579" y="3601508"/>
                <a:ext cx="442466" cy="415828"/>
              </a:xfrm>
              <a:prstGeom prst="arc">
                <a:avLst>
                  <a:gd name="adj1" fmla="val 16200000"/>
                  <a:gd name="adj2" fmla="val 104720"/>
                </a:avLst>
              </a:prstGeom>
              <a:solidFill>
                <a:srgbClr val="FFFFFF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44" name="Straight Arrow Connector 32">
                <a:extLst>
                  <a:ext uri="{FF2B5EF4-FFF2-40B4-BE49-F238E27FC236}">
                    <a16:creationId xmlns:a16="http://schemas.microsoft.com/office/drawing/2014/main" id="{F6A1D5EF-F986-F9F0-E1F8-AD24309C18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6706045" y="3817229"/>
                <a:ext cx="0" cy="129046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5" name="Oval 10">
              <a:extLst>
                <a:ext uri="{FF2B5EF4-FFF2-40B4-BE49-F238E27FC236}">
                  <a16:creationId xmlns:a16="http://schemas.microsoft.com/office/drawing/2014/main" id="{BD58E84A-620E-D5D7-D744-353C86D6D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8949" y="2041187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6" name="Oval 10">
              <a:extLst>
                <a:ext uri="{FF2B5EF4-FFF2-40B4-BE49-F238E27FC236}">
                  <a16:creationId xmlns:a16="http://schemas.microsoft.com/office/drawing/2014/main" id="{E34DF258-2604-ECBA-CB4D-6B3085E32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5824" y="2038012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7" name="Rectangle 26">
              <a:extLst>
                <a:ext uri="{FF2B5EF4-FFF2-40B4-BE49-F238E27FC236}">
                  <a16:creationId xmlns:a16="http://schemas.microsoft.com/office/drawing/2014/main" id="{4F9DDB9A-1DEE-572B-F02B-3FBDCFEAD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225" y="1653837"/>
              <a:ext cx="1320800" cy="814388"/>
            </a:xfrm>
            <a:prstGeom prst="rect">
              <a:avLst/>
            </a:prstGeom>
            <a:solidFill>
              <a:srgbClr val="FFFFFF"/>
            </a:solidFill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 lIns="92075" tIns="46038" rIns="92075" bIns="46038" anchor="ctr" anchorCtr="0"/>
            <a:lstStyle/>
            <a:p>
              <a:pPr marL="571500" marR="0" lvl="0" indent="-57150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DUT</a:t>
              </a:r>
            </a:p>
            <a:p>
              <a:pPr marL="571500" marR="0" lvl="0" indent="-57150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2-port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47">
              <a:extLst>
                <a:ext uri="{FF2B5EF4-FFF2-40B4-BE49-F238E27FC236}">
                  <a16:creationId xmlns:a16="http://schemas.microsoft.com/office/drawing/2014/main" id="{71A5FC0C-0722-D931-A8F7-4D5849941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5204" y="1294956"/>
              <a:ext cx="2716212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DUT = Device Under Test</a:t>
              </a:r>
            </a:p>
          </p:txBody>
        </p:sp>
        <p:sp>
          <p:nvSpPr>
            <p:cNvPr id="19" name="TextBox 148">
              <a:extLst>
                <a:ext uri="{FF2B5EF4-FFF2-40B4-BE49-F238E27FC236}">
                  <a16:creationId xmlns:a16="http://schemas.microsoft.com/office/drawing/2014/main" id="{C57F26A1-C84C-B476-46A4-691BEEECC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5088" y="1815762"/>
              <a:ext cx="56197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4-port</a:t>
              </a:r>
            </a:p>
          </p:txBody>
        </p:sp>
        <p:sp>
          <p:nvSpPr>
            <p:cNvPr id="20" name="TextBox 149">
              <a:extLst>
                <a:ext uri="{FF2B5EF4-FFF2-40B4-BE49-F238E27FC236}">
                  <a16:creationId xmlns:a16="http://schemas.microsoft.com/office/drawing/2014/main" id="{5E8D6E28-23FE-00F2-AFAC-C9D3E80F1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8538" y="2428537"/>
              <a:ext cx="12202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000" b="0" kern="0" dirty="0"/>
                <a:t>d</a:t>
              </a: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irectional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lang="en-US" sz="1000" b="0" kern="0" dirty="0"/>
                <a:t>c</a:t>
              </a: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oupler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154">
                  <a:extLst>
                    <a:ext uri="{FF2B5EF4-FFF2-40B4-BE49-F238E27FC236}">
                      <a16:creationId xmlns:a16="http://schemas.microsoft.com/office/drawing/2014/main" id="{4E5CF403-3E76-4A40-F983-911E3CC2DF8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23265" y="3041045"/>
                  <a:ext cx="902427" cy="480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r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</a:rPr>
                    <a:t>detector</a:t>
                  </a:r>
                </a:p>
                <a:p>
                  <a:pPr marL="0" marR="0" lvl="0" indent="0" algn="r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en-US" sz="14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46" name="TextBox 154">
                  <a:extLst>
                    <a:ext uri="{FF2B5EF4-FFF2-40B4-BE49-F238E27FC236}">
                      <a16:creationId xmlns:a16="http://schemas.microsoft.com/office/drawing/2014/main" id="{F41E3165-4C50-ADC6-993F-78001187F7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23265" y="3041045"/>
                  <a:ext cx="902427" cy="480131"/>
                </a:xfrm>
                <a:prstGeom prst="rect">
                  <a:avLst/>
                </a:prstGeom>
                <a:blipFill>
                  <a:blip r:embed="rId10"/>
                  <a:stretch>
                    <a:fillRect t="-7692" r="-277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154">
                  <a:extLst>
                    <a:ext uri="{FF2B5EF4-FFF2-40B4-BE49-F238E27FC236}">
                      <a16:creationId xmlns:a16="http://schemas.microsoft.com/office/drawing/2014/main" id="{488B73BF-B4BD-E161-A30C-8F34C50E1F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78016" y="3034538"/>
                  <a:ext cx="908839" cy="480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</a:rPr>
                    <a:t>detector</a:t>
                  </a:r>
                </a:p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en-US" sz="14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48" name="TextBox 154">
                  <a:extLst>
                    <a:ext uri="{FF2B5EF4-FFF2-40B4-BE49-F238E27FC236}">
                      <a16:creationId xmlns:a16="http://schemas.microsoft.com/office/drawing/2014/main" id="{6FA2BEAB-9E38-6C54-B3C5-F632532CDF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78016" y="3034538"/>
                  <a:ext cx="908839" cy="480131"/>
                </a:xfrm>
                <a:prstGeom prst="rect">
                  <a:avLst/>
                </a:prstGeom>
                <a:blipFill>
                  <a:blip r:embed="rId3"/>
                  <a:stretch>
                    <a:fillRect l="-1370" t="-789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154">
                  <a:extLst>
                    <a:ext uri="{FF2B5EF4-FFF2-40B4-BE49-F238E27FC236}">
                      <a16:creationId xmlns:a16="http://schemas.microsoft.com/office/drawing/2014/main" id="{2438FB68-334C-B04C-FED5-E0C894A01C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33347" y="2172612"/>
                  <a:ext cx="908839" cy="480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</a:rPr>
                    <a:t>detector</a:t>
                  </a:r>
                </a:p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kumimoji="0" lang="en-US" sz="14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1" name="TextBox 154">
                  <a:extLst>
                    <a:ext uri="{FF2B5EF4-FFF2-40B4-BE49-F238E27FC236}">
                      <a16:creationId xmlns:a16="http://schemas.microsoft.com/office/drawing/2014/main" id="{597E89BB-A839-B9AE-7244-A5D55ACDC1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33347" y="2172612"/>
                  <a:ext cx="908839" cy="480131"/>
                </a:xfrm>
                <a:prstGeom prst="rect">
                  <a:avLst/>
                </a:prstGeom>
                <a:blipFill>
                  <a:blip r:embed="rId4"/>
                  <a:stretch>
                    <a:fillRect l="-2778" t="-512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Connector 59">
              <a:extLst>
                <a:ext uri="{FF2B5EF4-FFF2-40B4-BE49-F238E27FC236}">
                  <a16:creationId xmlns:a16="http://schemas.microsoft.com/office/drawing/2014/main" id="{49D53890-8479-1AB8-AE50-04E9FA8E1C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78144" y="2662476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B12716-5032-A3CA-78C9-87682F254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134" y="2798869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cxnSp>
          <p:nvCxnSpPr>
            <p:cNvPr id="26" name="Straight Connector 59">
              <a:extLst>
                <a:ext uri="{FF2B5EF4-FFF2-40B4-BE49-F238E27FC236}">
                  <a16:creationId xmlns:a16="http://schemas.microsoft.com/office/drawing/2014/main" id="{ADECD24C-DB8B-FFFA-0F11-22767FC101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44437" y="2655262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Connector 59">
              <a:extLst>
                <a:ext uri="{FF2B5EF4-FFF2-40B4-BE49-F238E27FC236}">
                  <a16:creationId xmlns:a16="http://schemas.microsoft.com/office/drawing/2014/main" id="{07B5C77B-BE93-4A08-057B-5A88D7EE0F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95262" y="2655263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E29DB97-2C12-B96F-7225-4FF0130019F6}"/>
                </a:ext>
              </a:extLst>
            </p:cNvPr>
            <p:cNvGrpSpPr/>
            <p:nvPr/>
          </p:nvGrpSpPr>
          <p:grpSpPr>
            <a:xfrm>
              <a:off x="5019789" y="1534591"/>
              <a:ext cx="1624841" cy="1993306"/>
              <a:chOff x="4606358" y="1129143"/>
              <a:chExt cx="1624841" cy="1993306"/>
            </a:xfrm>
          </p:grpSpPr>
          <p:sp>
            <p:nvSpPr>
              <p:cNvPr id="141" name="Arc 140">
                <a:extLst>
                  <a:ext uri="{FF2B5EF4-FFF2-40B4-BE49-F238E27FC236}">
                    <a16:creationId xmlns:a16="http://schemas.microsoft.com/office/drawing/2014/main" id="{3D864FFC-FAE0-5F65-726A-FA74975EAB17}"/>
                  </a:ext>
                </a:extLst>
              </p:cNvPr>
              <p:cNvSpPr/>
              <p:nvPr/>
            </p:nvSpPr>
            <p:spPr bwMode="auto">
              <a:xfrm>
                <a:off x="4606358" y="1129143"/>
                <a:ext cx="1624841" cy="1407650"/>
              </a:xfrm>
              <a:prstGeom prst="arc">
                <a:avLst>
                  <a:gd name="adj1" fmla="val 21579051"/>
                  <a:gd name="adj2" fmla="val 10803921"/>
                </a:avLst>
              </a:prstGeom>
              <a:noFill/>
              <a:ln w="25400" cap="flat" cmpd="sng" algn="ctr">
                <a:solidFill>
                  <a:srgbClr val="008000"/>
                </a:solidFill>
                <a:prstDash val="solid"/>
                <a:round/>
                <a:headEnd type="stealth" w="lg" len="lg"/>
                <a:tailEnd type="stealth" w="lg" len="lg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lvl="0" indent="-38100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AutoNum type="arabicPeriod"/>
                  <a:tabLst/>
                  <a:defRPr/>
                </a:pPr>
                <a:endParaRPr kumimoji="0" 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2" name="TextBox 147">
                    <a:extLst>
                      <a:ext uri="{FF2B5EF4-FFF2-40B4-BE49-F238E27FC236}">
                        <a16:creationId xmlns:a16="http://schemas.microsoft.com/office/drawing/2014/main" id="{94A73CB9-0264-C1CC-4DE8-C4343F14EE0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56280" y="2586918"/>
                    <a:ext cx="1498167" cy="535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ctr" defTabSz="914400" eaLnBrk="0" fontAlgn="auto" latinLnBrk="0" hangingPunct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FC0128"/>
                      </a:buClr>
                      <a:buSzPct val="70000"/>
                      <a:buFont typeface="Wingdings" pitchFamily="2" charset="2"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  <a:t>swap DUT</a:t>
                    </a:r>
                    <a:b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</a:br>
                    <a: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  <a:t>for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</m:oMath>
                    </a14:m>
                    <a: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  <a:t> and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oMath>
                    </a14:m>
                    <a:endPara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618FFD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mc:Choice>
            <mc:Fallback xmlns="">
              <p:sp>
                <p:nvSpPr>
                  <p:cNvPr id="59" name="TextBox 147">
                    <a:extLst>
                      <a:ext uri="{FF2B5EF4-FFF2-40B4-BE49-F238E27FC236}">
                        <a16:creationId xmlns:a16="http://schemas.microsoft.com/office/drawing/2014/main" id="{2C773BEC-1EDF-38FB-1421-0DB2DB42DC3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656280" y="2586918"/>
                    <a:ext cx="1498167" cy="5355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695" t="-6977" b="-16279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D88767C0-1902-B4A7-1114-67223DD10EE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321204" y="1692042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" name="Group 207">
              <a:extLst>
                <a:ext uri="{FF2B5EF4-FFF2-40B4-BE49-F238E27FC236}">
                  <a16:creationId xmlns:a16="http://schemas.microsoft.com/office/drawing/2014/main" id="{5B638C52-D9D4-DAB6-A762-561DE0AFD9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4161" y="2066600"/>
              <a:ext cx="304800" cy="762000"/>
              <a:chOff x="4560" y="2400"/>
              <a:chExt cx="192" cy="480"/>
            </a:xfrm>
          </p:grpSpPr>
          <p:sp>
            <p:nvSpPr>
              <p:cNvPr id="135" name="Oval 111">
                <a:extLst>
                  <a:ext uri="{FF2B5EF4-FFF2-40B4-BE49-F238E27FC236}">
                    <a16:creationId xmlns:a16="http://schemas.microsoft.com/office/drawing/2014/main" id="{D41FF230-4FA9-79BD-E9FD-762809451A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136" name="Line 112">
                <a:extLst>
                  <a:ext uri="{FF2B5EF4-FFF2-40B4-BE49-F238E27FC236}">
                    <a16:creationId xmlns:a16="http://schemas.microsoft.com/office/drawing/2014/main" id="{81A6F739-BB37-3F03-9737-4A53787CF1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113">
                <a:extLst>
                  <a:ext uri="{FF2B5EF4-FFF2-40B4-BE49-F238E27FC236}">
                    <a16:creationId xmlns:a16="http://schemas.microsoft.com/office/drawing/2014/main" id="{4662FBFA-1DFF-77E7-D364-3D08973A7F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8" name="Group 117">
                <a:extLst>
                  <a:ext uri="{FF2B5EF4-FFF2-40B4-BE49-F238E27FC236}">
                    <a16:creationId xmlns:a16="http://schemas.microsoft.com/office/drawing/2014/main" id="{451D5F9D-B0A6-FF67-B6D6-F955A31C388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139" name="Arc 118">
                  <a:extLst>
                    <a:ext uri="{FF2B5EF4-FFF2-40B4-BE49-F238E27FC236}">
                      <a16:creationId xmlns:a16="http://schemas.microsoft.com/office/drawing/2014/main" id="{02B084F3-252D-CDA2-AEFB-43D66B65C5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" name="Arc 119">
                  <a:extLst>
                    <a:ext uri="{FF2B5EF4-FFF2-40B4-BE49-F238E27FC236}">
                      <a16:creationId xmlns:a16="http://schemas.microsoft.com/office/drawing/2014/main" id="{EFEB2336-D1A7-EECD-9A53-1C0224F365F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287A161-8729-26E0-BDAB-80A8ED167679}"/>
                    </a:ext>
                  </a:extLst>
                </p:cNvPr>
                <p:cNvSpPr txBox="1"/>
                <p:nvPr/>
              </p:nvSpPr>
              <p:spPr>
                <a:xfrm>
                  <a:off x="1791445" y="1649141"/>
                  <a:ext cx="10173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=50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CD38BEBA-4C65-4305-7BE8-8C8FC03101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1445" y="1649141"/>
                  <a:ext cx="101733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938" r="-3704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2" name="Group 222">
              <a:extLst>
                <a:ext uri="{FF2B5EF4-FFF2-40B4-BE49-F238E27FC236}">
                  <a16:creationId xmlns:a16="http://schemas.microsoft.com/office/drawing/2014/main" id="{547EBC11-531B-69F4-62A9-C4E5AA9209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4161" y="2637441"/>
              <a:ext cx="304800" cy="381000"/>
              <a:chOff x="4272" y="3072"/>
              <a:chExt cx="192" cy="240"/>
            </a:xfrm>
          </p:grpSpPr>
          <p:sp>
            <p:nvSpPr>
              <p:cNvPr id="129" name="Line 99">
                <a:extLst>
                  <a:ext uri="{FF2B5EF4-FFF2-40B4-BE49-F238E27FC236}">
                    <a16:creationId xmlns:a16="http://schemas.microsoft.com/office/drawing/2014/main" id="{4C09F057-919E-FBC6-D777-36598F563B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100">
                <a:extLst>
                  <a:ext uri="{FF2B5EF4-FFF2-40B4-BE49-F238E27FC236}">
                    <a16:creationId xmlns:a16="http://schemas.microsoft.com/office/drawing/2014/main" id="{479E0775-1409-706A-74E7-AD342EBBD1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101">
                <a:extLst>
                  <a:ext uri="{FF2B5EF4-FFF2-40B4-BE49-F238E27FC236}">
                    <a16:creationId xmlns:a16="http://schemas.microsoft.com/office/drawing/2014/main" id="{D83A79F8-DD38-8F9D-2CF3-D8A6B276AB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102">
                <a:extLst>
                  <a:ext uri="{FF2B5EF4-FFF2-40B4-BE49-F238E27FC236}">
                    <a16:creationId xmlns:a16="http://schemas.microsoft.com/office/drawing/2014/main" id="{35E01294-A442-90D8-9717-EB8CE56A0B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103">
                <a:extLst>
                  <a:ext uri="{FF2B5EF4-FFF2-40B4-BE49-F238E27FC236}">
                    <a16:creationId xmlns:a16="http://schemas.microsoft.com/office/drawing/2014/main" id="{8AA7278B-A056-98AC-2580-C7572F9D62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104">
                <a:extLst>
                  <a:ext uri="{FF2B5EF4-FFF2-40B4-BE49-F238E27FC236}">
                    <a16:creationId xmlns:a16="http://schemas.microsoft.com/office/drawing/2014/main" id="{D06B1437-CDE4-7F08-C1F8-C26C7F6B29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" name="Group 218">
              <a:extLst>
                <a:ext uri="{FF2B5EF4-FFF2-40B4-BE49-F238E27FC236}">
                  <a16:creationId xmlns:a16="http://schemas.microsoft.com/office/drawing/2014/main" id="{1115D9B4-B27E-54C2-8401-BAE81E77FD1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998279" y="2452082"/>
              <a:ext cx="152400" cy="762000"/>
              <a:chOff x="5280" y="1200"/>
              <a:chExt cx="96" cy="480"/>
            </a:xfrm>
          </p:grpSpPr>
          <p:sp>
            <p:nvSpPr>
              <p:cNvPr id="125" name="Line 106">
                <a:extLst>
                  <a:ext uri="{FF2B5EF4-FFF2-40B4-BE49-F238E27FC236}">
                    <a16:creationId xmlns:a16="http://schemas.microsoft.com/office/drawing/2014/main" id="{3DF9F2A6-5674-5E84-93F3-9AF2CACF70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107">
                <a:extLst>
                  <a:ext uri="{FF2B5EF4-FFF2-40B4-BE49-F238E27FC236}">
                    <a16:creationId xmlns:a16="http://schemas.microsoft.com/office/drawing/2014/main" id="{81FF8A5D-D607-FCBC-4808-3E7E48BC8D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108">
                <a:extLst>
                  <a:ext uri="{FF2B5EF4-FFF2-40B4-BE49-F238E27FC236}">
                    <a16:creationId xmlns:a16="http://schemas.microsoft.com/office/drawing/2014/main" id="{7B48B56A-1786-7CF3-83CE-1646AD1842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109">
                <a:extLst>
                  <a:ext uri="{FF2B5EF4-FFF2-40B4-BE49-F238E27FC236}">
                    <a16:creationId xmlns:a16="http://schemas.microsoft.com/office/drawing/2014/main" id="{9F6B740F-3DE1-A941-4EC7-5D0DC0EA8E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4" name="Group 222">
              <a:extLst>
                <a:ext uri="{FF2B5EF4-FFF2-40B4-BE49-F238E27FC236}">
                  <a16:creationId xmlns:a16="http://schemas.microsoft.com/office/drawing/2014/main" id="{8F001011-2BDE-58A3-FE09-2ABA05FAB293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564910" y="2645143"/>
              <a:ext cx="304800" cy="381000"/>
              <a:chOff x="4272" y="3072"/>
              <a:chExt cx="192" cy="240"/>
            </a:xfrm>
          </p:grpSpPr>
          <p:sp>
            <p:nvSpPr>
              <p:cNvPr id="117" name="Line 99">
                <a:extLst>
                  <a:ext uri="{FF2B5EF4-FFF2-40B4-BE49-F238E27FC236}">
                    <a16:creationId xmlns:a16="http://schemas.microsoft.com/office/drawing/2014/main" id="{82877D19-8984-DF0B-E541-663FE2D936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100">
                <a:extLst>
                  <a:ext uri="{FF2B5EF4-FFF2-40B4-BE49-F238E27FC236}">
                    <a16:creationId xmlns:a16="http://schemas.microsoft.com/office/drawing/2014/main" id="{844F75FD-E4BB-0DB6-D2D0-7871E11776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101">
                <a:extLst>
                  <a:ext uri="{FF2B5EF4-FFF2-40B4-BE49-F238E27FC236}">
                    <a16:creationId xmlns:a16="http://schemas.microsoft.com/office/drawing/2014/main" id="{47446BA8-379E-5B4B-9687-604F144874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102">
                <a:extLst>
                  <a:ext uri="{FF2B5EF4-FFF2-40B4-BE49-F238E27FC236}">
                    <a16:creationId xmlns:a16="http://schemas.microsoft.com/office/drawing/2014/main" id="{F4FAFBF6-20E1-F803-EC1D-ED857D3F71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103">
                <a:extLst>
                  <a:ext uri="{FF2B5EF4-FFF2-40B4-BE49-F238E27FC236}">
                    <a16:creationId xmlns:a16="http://schemas.microsoft.com/office/drawing/2014/main" id="{FB503280-0EBA-C4E2-82AD-FCAD7580C6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104">
                <a:extLst>
                  <a:ext uri="{FF2B5EF4-FFF2-40B4-BE49-F238E27FC236}">
                    <a16:creationId xmlns:a16="http://schemas.microsoft.com/office/drawing/2014/main" id="{E39EE80E-98F1-DC49-AC60-DC25888CC8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218">
              <a:extLst>
                <a:ext uri="{FF2B5EF4-FFF2-40B4-BE49-F238E27FC236}">
                  <a16:creationId xmlns:a16="http://schemas.microsoft.com/office/drawing/2014/main" id="{18828249-60DF-FFCC-42ED-589220A8BCF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084253" y="2452081"/>
              <a:ext cx="152400" cy="762000"/>
              <a:chOff x="5280" y="1200"/>
              <a:chExt cx="96" cy="480"/>
            </a:xfrm>
          </p:grpSpPr>
          <p:sp>
            <p:nvSpPr>
              <p:cNvPr id="58" name="Line 106">
                <a:extLst>
                  <a:ext uri="{FF2B5EF4-FFF2-40B4-BE49-F238E27FC236}">
                    <a16:creationId xmlns:a16="http://schemas.microsoft.com/office/drawing/2014/main" id="{2E37934F-BEBF-156B-8BBB-59CB6F0612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107">
                <a:extLst>
                  <a:ext uri="{FF2B5EF4-FFF2-40B4-BE49-F238E27FC236}">
                    <a16:creationId xmlns:a16="http://schemas.microsoft.com/office/drawing/2014/main" id="{49B818CA-EF29-9A93-3155-4C2D8CC677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08">
                <a:extLst>
                  <a:ext uri="{FF2B5EF4-FFF2-40B4-BE49-F238E27FC236}">
                    <a16:creationId xmlns:a16="http://schemas.microsoft.com/office/drawing/2014/main" id="{C0335A6D-52E4-BD22-D782-CF1DC0489D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109">
                <a:extLst>
                  <a:ext uri="{FF2B5EF4-FFF2-40B4-BE49-F238E27FC236}">
                    <a16:creationId xmlns:a16="http://schemas.microsoft.com/office/drawing/2014/main" id="{B3A075A0-E03D-A0A4-B435-9B464935FC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6" name="Group 222">
              <a:extLst>
                <a:ext uri="{FF2B5EF4-FFF2-40B4-BE49-F238E27FC236}">
                  <a16:creationId xmlns:a16="http://schemas.microsoft.com/office/drawing/2014/main" id="{61240A46-D961-590B-F5E9-C95BB92E42B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363044" y="2645143"/>
              <a:ext cx="304800" cy="381000"/>
              <a:chOff x="4272" y="3072"/>
              <a:chExt cx="192" cy="240"/>
            </a:xfrm>
          </p:grpSpPr>
          <p:sp>
            <p:nvSpPr>
              <p:cNvPr id="52" name="Line 99">
                <a:extLst>
                  <a:ext uri="{FF2B5EF4-FFF2-40B4-BE49-F238E27FC236}">
                    <a16:creationId xmlns:a16="http://schemas.microsoft.com/office/drawing/2014/main" id="{60523C84-737C-1681-976F-B1EDE6B09E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00">
                <a:extLst>
                  <a:ext uri="{FF2B5EF4-FFF2-40B4-BE49-F238E27FC236}">
                    <a16:creationId xmlns:a16="http://schemas.microsoft.com/office/drawing/2014/main" id="{5D2A4E1F-8001-1D24-6D0D-5D41DD784B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101">
                <a:extLst>
                  <a:ext uri="{FF2B5EF4-FFF2-40B4-BE49-F238E27FC236}">
                    <a16:creationId xmlns:a16="http://schemas.microsoft.com/office/drawing/2014/main" id="{A74A1E3E-46F2-F7D0-4934-C7AEEED20A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102">
                <a:extLst>
                  <a:ext uri="{FF2B5EF4-FFF2-40B4-BE49-F238E27FC236}">
                    <a16:creationId xmlns:a16="http://schemas.microsoft.com/office/drawing/2014/main" id="{F2456839-6698-1AD9-AF11-FDFFDD364E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103">
                <a:extLst>
                  <a:ext uri="{FF2B5EF4-FFF2-40B4-BE49-F238E27FC236}">
                    <a16:creationId xmlns:a16="http://schemas.microsoft.com/office/drawing/2014/main" id="{25184274-ED81-8CDE-B4B7-50EE80F621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104">
                <a:extLst>
                  <a:ext uri="{FF2B5EF4-FFF2-40B4-BE49-F238E27FC236}">
                    <a16:creationId xmlns:a16="http://schemas.microsoft.com/office/drawing/2014/main" id="{22E5B27D-4F72-A37D-26E4-A61217EF14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7" name="Group 218">
              <a:extLst>
                <a:ext uri="{FF2B5EF4-FFF2-40B4-BE49-F238E27FC236}">
                  <a16:creationId xmlns:a16="http://schemas.microsoft.com/office/drawing/2014/main" id="{F3D8030C-AE65-4C70-7444-E5626B62CA9B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7240713" y="2059606"/>
              <a:ext cx="152400" cy="762000"/>
              <a:chOff x="5280" y="1200"/>
              <a:chExt cx="96" cy="480"/>
            </a:xfrm>
          </p:grpSpPr>
          <p:sp>
            <p:nvSpPr>
              <p:cNvPr id="48" name="Line 106">
                <a:extLst>
                  <a:ext uri="{FF2B5EF4-FFF2-40B4-BE49-F238E27FC236}">
                    <a16:creationId xmlns:a16="http://schemas.microsoft.com/office/drawing/2014/main" id="{412D8D74-3F29-31C5-8979-FE1FA20497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07">
                <a:extLst>
                  <a:ext uri="{FF2B5EF4-FFF2-40B4-BE49-F238E27FC236}">
                    <a16:creationId xmlns:a16="http://schemas.microsoft.com/office/drawing/2014/main" id="{5E257868-4D8C-11C3-69D5-9235B6A30F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108">
                <a:extLst>
                  <a:ext uri="{FF2B5EF4-FFF2-40B4-BE49-F238E27FC236}">
                    <a16:creationId xmlns:a16="http://schemas.microsoft.com/office/drawing/2014/main" id="{7E9674FD-34D4-F9E9-3541-2A6D5997F1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109">
                <a:extLst>
                  <a:ext uri="{FF2B5EF4-FFF2-40B4-BE49-F238E27FC236}">
                    <a16:creationId xmlns:a16="http://schemas.microsoft.com/office/drawing/2014/main" id="{0D4E78EB-1C95-10C8-8A60-1C7DAFAAB4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oup 222">
              <a:extLst>
                <a:ext uri="{FF2B5EF4-FFF2-40B4-BE49-F238E27FC236}">
                  <a16:creationId xmlns:a16="http://schemas.microsoft.com/office/drawing/2014/main" id="{19169CBD-901A-1D55-A192-31917B5BF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6647" y="2607043"/>
              <a:ext cx="304800" cy="381000"/>
              <a:chOff x="4272" y="3072"/>
              <a:chExt cx="192" cy="240"/>
            </a:xfrm>
          </p:grpSpPr>
          <p:sp>
            <p:nvSpPr>
              <p:cNvPr id="42" name="Line 99">
                <a:extLst>
                  <a:ext uri="{FF2B5EF4-FFF2-40B4-BE49-F238E27FC236}">
                    <a16:creationId xmlns:a16="http://schemas.microsoft.com/office/drawing/2014/main" id="{01D2A447-ECC2-057C-75D7-E1DBB92F88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00">
                <a:extLst>
                  <a:ext uri="{FF2B5EF4-FFF2-40B4-BE49-F238E27FC236}">
                    <a16:creationId xmlns:a16="http://schemas.microsoft.com/office/drawing/2014/main" id="{B01A7DC9-0CB6-A6F0-5F5D-CE049F0E37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01">
                <a:extLst>
                  <a:ext uri="{FF2B5EF4-FFF2-40B4-BE49-F238E27FC236}">
                    <a16:creationId xmlns:a16="http://schemas.microsoft.com/office/drawing/2014/main" id="{72846544-1B13-EAA4-7981-460A0EBCB8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02">
                <a:extLst>
                  <a:ext uri="{FF2B5EF4-FFF2-40B4-BE49-F238E27FC236}">
                    <a16:creationId xmlns:a16="http://schemas.microsoft.com/office/drawing/2014/main" id="{5DDA14DE-7575-8F69-5BFC-9BBA292029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03">
                <a:extLst>
                  <a:ext uri="{FF2B5EF4-FFF2-40B4-BE49-F238E27FC236}">
                    <a16:creationId xmlns:a16="http://schemas.microsoft.com/office/drawing/2014/main" id="{3B9EAC5A-DF84-2E9C-C28B-07453CA45C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04">
                <a:extLst>
                  <a:ext uri="{FF2B5EF4-FFF2-40B4-BE49-F238E27FC236}">
                    <a16:creationId xmlns:a16="http://schemas.microsoft.com/office/drawing/2014/main" id="{8DFA6F44-3A01-47AA-7424-F51BD4B621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B1B62C-C456-27B9-E284-BC41CE409C51}"/>
                </a:ext>
              </a:extLst>
            </p:cNvPr>
            <p:cNvCxnSpPr>
              <a:stCxn id="16" idx="6"/>
              <a:endCxn id="51" idx="1"/>
            </p:cNvCxnSpPr>
            <p:nvPr/>
          </p:nvCxnSpPr>
          <p:spPr bwMode="auto">
            <a:xfrm flipV="1">
              <a:off x="6719824" y="2059606"/>
              <a:ext cx="59708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154">
              <a:extLst>
                <a:ext uri="{FF2B5EF4-FFF2-40B4-BE49-F238E27FC236}">
                  <a16:creationId xmlns:a16="http://schemas.microsoft.com/office/drawing/2014/main" id="{6EC5DD9B-81F4-317C-DD13-69BA8B4D7A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508" y="2304085"/>
              <a:ext cx="1059907" cy="28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r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kern="0" dirty="0"/>
                <a:t>RF source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64DDB1F-1F2D-3E4C-A3DA-75F509C69C24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1852151" y="2267117"/>
              <a:ext cx="365760" cy="36576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0258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986F6-CC9D-5C48-B9C2-20F057A48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Vector Network Analyzer (VNA)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F6E1DFB2-6C9C-285F-1F7C-B5E4DADE5F37}"/>
              </a:ext>
            </a:extLst>
          </p:cNvPr>
          <p:cNvGrpSpPr/>
          <p:nvPr/>
        </p:nvGrpSpPr>
        <p:grpSpPr>
          <a:xfrm>
            <a:off x="199277" y="957669"/>
            <a:ext cx="11436100" cy="5334958"/>
            <a:chOff x="199277" y="957669"/>
            <a:chExt cx="11436100" cy="5334958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9C73DD4C-70FF-FC96-EE51-214D98DB7E12}"/>
                </a:ext>
              </a:extLst>
            </p:cNvPr>
            <p:cNvSpPr/>
            <p:nvPr/>
          </p:nvSpPr>
          <p:spPr bwMode="auto">
            <a:xfrm>
              <a:off x="2075942" y="2414160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3756DB1-510E-7345-9E00-C5B96B58474D}"/>
                </a:ext>
              </a:extLst>
            </p:cNvPr>
            <p:cNvCxnSpPr>
              <a:stCxn id="116" idx="1"/>
              <a:endCxn id="116" idx="5"/>
            </p:cNvCxnSpPr>
            <p:nvPr/>
          </p:nvCxnSpPr>
          <p:spPr bwMode="auto">
            <a:xfrm>
              <a:off x="2181384" y="25196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D389382-7DF6-756E-8F74-662F20372B84}"/>
                </a:ext>
              </a:extLst>
            </p:cNvPr>
            <p:cNvCxnSpPr>
              <a:stCxn id="116" idx="3"/>
              <a:endCxn id="116" idx="7"/>
            </p:cNvCxnSpPr>
            <p:nvPr/>
          </p:nvCxnSpPr>
          <p:spPr bwMode="auto">
            <a:xfrm flipV="1">
              <a:off x="2181384" y="25196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D2878F9-35D1-88F1-DD95-9F1351351B9B}"/>
                </a:ext>
              </a:extLst>
            </p:cNvPr>
            <p:cNvSpPr/>
            <p:nvPr/>
          </p:nvSpPr>
          <p:spPr bwMode="auto">
            <a:xfrm>
              <a:off x="3483163" y="977162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F279B54C-B2A6-2ACA-C591-E707031E11CB}"/>
                </a:ext>
              </a:extLst>
            </p:cNvPr>
            <p:cNvSpPr/>
            <p:nvPr/>
          </p:nvSpPr>
          <p:spPr bwMode="auto">
            <a:xfrm>
              <a:off x="3805041" y="1973316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9DBE0E51-39BD-AD7F-A2CD-79F243257C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3600" y="1698996"/>
              <a:ext cx="0" cy="27432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500D824F-1781-C19B-228A-ED46B18EC0CE}"/>
                </a:ext>
              </a:extLst>
            </p:cNvPr>
            <p:cNvSpPr/>
            <p:nvPr/>
          </p:nvSpPr>
          <p:spPr bwMode="auto">
            <a:xfrm>
              <a:off x="3563873" y="2195880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8A9E4B8B-8ECB-842D-2CAA-92B516A48A2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22832" y="2035767"/>
              <a:ext cx="180000" cy="1800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1D65427-D08C-4070-EE17-189354327110}"/>
                </a:ext>
              </a:extLst>
            </p:cNvPr>
            <p:cNvSpPr/>
            <p:nvPr/>
          </p:nvSpPr>
          <p:spPr bwMode="auto">
            <a:xfrm>
              <a:off x="4044000" y="2193799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AFB6BFA3-2EA5-6923-4002-E7C1ED757A8D}"/>
                </a:ext>
              </a:extLst>
            </p:cNvPr>
            <p:cNvSpPr/>
            <p:nvPr/>
          </p:nvSpPr>
          <p:spPr bwMode="auto">
            <a:xfrm>
              <a:off x="3802832" y="2416363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C1B5F9FA-7E1B-CA74-E7AF-DBD04D8B75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61791" y="2256250"/>
              <a:ext cx="180000" cy="1800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33704D92-7DAB-CAF2-0982-4782C0DB36F5}"/>
                </a:ext>
              </a:extLst>
            </p:cNvPr>
            <p:cNvSpPr/>
            <p:nvPr/>
          </p:nvSpPr>
          <p:spPr bwMode="auto">
            <a:xfrm>
              <a:off x="3483072" y="3342038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81BF223D-0015-05DB-9C03-F8062571A14B}"/>
                </a:ext>
              </a:extLst>
            </p:cNvPr>
            <p:cNvSpPr/>
            <p:nvPr/>
          </p:nvSpPr>
          <p:spPr bwMode="auto">
            <a:xfrm>
              <a:off x="3298832" y="5381057"/>
              <a:ext cx="1080000" cy="720000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6038" rIns="0" bIns="46038" numCol="1" rtlCol="0" anchor="ctr" anchorCtr="1" compatLnSpc="1">
              <a:prstTxWarp prst="textNoShape">
                <a:avLst/>
              </a:prstTxWarp>
            </a:bodyPr>
            <a:lstStyle/>
            <a:p>
              <a:pPr marR="0" algn="just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None/>
                <a:tabLst/>
              </a:pPr>
              <a:r>
                <a:rPr kumimoji="0" lang="en-US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DUT</a:t>
              </a: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49CA5C39-98E5-C066-B2D2-9C66EFE4CE57}"/>
                </a:ext>
              </a:extLst>
            </p:cNvPr>
            <p:cNvSpPr/>
            <p:nvPr/>
          </p:nvSpPr>
          <p:spPr bwMode="auto">
            <a:xfrm>
              <a:off x="2061267" y="4258760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6552E7C0-7EDA-99BC-9958-2EC43C44CCA5}"/>
                </a:ext>
              </a:extLst>
            </p:cNvPr>
            <p:cNvCxnSpPr>
              <a:stCxn id="129" idx="1"/>
              <a:endCxn id="129" idx="5"/>
            </p:cNvCxnSpPr>
            <p:nvPr/>
          </p:nvCxnSpPr>
          <p:spPr bwMode="auto">
            <a:xfrm>
              <a:off x="2166709" y="43642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0B8CB859-CFB6-9DE1-82CE-99BFA535027D}"/>
                </a:ext>
              </a:extLst>
            </p:cNvPr>
            <p:cNvCxnSpPr>
              <a:stCxn id="129" idx="3"/>
              <a:endCxn id="129" idx="7"/>
            </p:cNvCxnSpPr>
            <p:nvPr/>
          </p:nvCxnSpPr>
          <p:spPr bwMode="auto">
            <a:xfrm flipV="1">
              <a:off x="2166709" y="43642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59454C2-B8A3-4836-4CC9-8637BD0B68E6}"/>
                </a:ext>
              </a:extLst>
            </p:cNvPr>
            <p:cNvSpPr/>
            <p:nvPr/>
          </p:nvSpPr>
          <p:spPr bwMode="auto">
            <a:xfrm>
              <a:off x="4890953" y="2416181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E1CE5DFB-54FF-C411-FA60-231C70847717}"/>
                </a:ext>
              </a:extLst>
            </p:cNvPr>
            <p:cNvCxnSpPr>
              <a:stCxn id="132" idx="1"/>
              <a:endCxn id="132" idx="5"/>
            </p:cNvCxnSpPr>
            <p:nvPr/>
          </p:nvCxnSpPr>
          <p:spPr bwMode="auto">
            <a:xfrm>
              <a:off x="4996395" y="252162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F11B53C-FA56-F4C2-F703-C76FE092EB91}"/>
                </a:ext>
              </a:extLst>
            </p:cNvPr>
            <p:cNvCxnSpPr>
              <a:stCxn id="132" idx="3"/>
              <a:endCxn id="132" idx="7"/>
            </p:cNvCxnSpPr>
            <p:nvPr/>
          </p:nvCxnSpPr>
          <p:spPr bwMode="auto">
            <a:xfrm flipV="1">
              <a:off x="4996395" y="252162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7D442D4F-299F-CD40-F797-4B767593F9C2}"/>
                </a:ext>
              </a:extLst>
            </p:cNvPr>
            <p:cNvSpPr/>
            <p:nvPr/>
          </p:nvSpPr>
          <p:spPr bwMode="auto">
            <a:xfrm>
              <a:off x="4886825" y="4262624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7984BDFD-2496-6C8E-3AD4-A58B1516AC18}"/>
                </a:ext>
              </a:extLst>
            </p:cNvPr>
            <p:cNvCxnSpPr>
              <a:stCxn id="135" idx="1"/>
              <a:endCxn id="135" idx="5"/>
            </p:cNvCxnSpPr>
            <p:nvPr/>
          </p:nvCxnSpPr>
          <p:spPr bwMode="auto">
            <a:xfrm>
              <a:off x="4992267" y="4368066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FDC74276-7855-0C8B-B253-F9BF5052DEDB}"/>
                </a:ext>
              </a:extLst>
            </p:cNvPr>
            <p:cNvCxnSpPr>
              <a:stCxn id="135" idx="3"/>
              <a:endCxn id="135" idx="7"/>
            </p:cNvCxnSpPr>
            <p:nvPr/>
          </p:nvCxnSpPr>
          <p:spPr bwMode="auto">
            <a:xfrm flipV="1">
              <a:off x="4992267" y="4368066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F3318027-BEB8-D115-E0C8-22A727564A30}"/>
                </a:ext>
              </a:extLst>
            </p:cNvPr>
            <p:cNvCxnSpPr>
              <a:cxnSpLocks/>
              <a:stCxn id="116" idx="4"/>
              <a:endCxn id="129" idx="0"/>
            </p:cNvCxnSpPr>
            <p:nvPr/>
          </p:nvCxnSpPr>
          <p:spPr bwMode="auto">
            <a:xfrm flipH="1">
              <a:off x="2421267" y="3134160"/>
              <a:ext cx="14675" cy="11246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EEB7A096-7D58-5F97-6A9D-1EA369D73C45}"/>
                </a:ext>
              </a:extLst>
            </p:cNvPr>
            <p:cNvCxnSpPr>
              <a:cxnSpLocks/>
              <a:stCxn id="132" idx="4"/>
              <a:endCxn id="135" idx="0"/>
            </p:cNvCxnSpPr>
            <p:nvPr/>
          </p:nvCxnSpPr>
          <p:spPr bwMode="auto">
            <a:xfrm flipH="1">
              <a:off x="5246825" y="3136181"/>
              <a:ext cx="4128" cy="1126443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1A81CB4-74AF-70AF-6244-D8F9A9A984D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37973" y="3700229"/>
              <a:ext cx="1045099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19384F2C-168B-61EA-E828-585D385C5BA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03072" y="3706670"/>
              <a:ext cx="1045099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1E417B12-3204-1F18-2C12-DA426112B78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87574" y="2229799"/>
              <a:ext cx="198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5413DB4-DB31-A406-005B-7C0D9637749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116000" y="2215767"/>
              <a:ext cx="198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07F4B343-6A02-E2C2-B663-7002BB4FEA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87574" y="2229799"/>
              <a:ext cx="0" cy="28800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15D937D-D5D4-1B1A-6B37-4000039EAA5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96000" y="2206134"/>
              <a:ext cx="0" cy="28800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163C0D2-A897-1151-0806-1E69B0693A1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17295" y="2762276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6A62319E-9DB4-0496-690B-88710E3113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7542" y="2779173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2BDB849-598C-9B33-30E1-09503F7EDE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5942" y="2788272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1D2AF60-7D07-D7E4-D4A0-AFD7CEA204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81267" y="4615272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AA4FAB3C-A38E-06C8-6F12-F07EEA0A52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2620" y="4612523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F4E5C025-CCCF-3FC3-170F-9C89D284D77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12513" y="4082473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13E8CD01-B21B-79D0-98D8-985FDF7D3B22}"/>
                </a:ext>
              </a:extLst>
            </p:cNvPr>
            <p:cNvSpPr/>
            <p:nvPr/>
          </p:nvSpPr>
          <p:spPr bwMode="auto">
            <a:xfrm>
              <a:off x="1551574" y="5112690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EBB14E6-6992-2923-3FE4-F85093350CE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12800" y="2781194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8533F002-EB9B-688B-95E3-89F4D672E0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01200" y="2790293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91AEECFB-DE9F-F113-8269-BFF4AC6386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97072" y="4619136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B4653353-3DC8-4E97-293F-B50677009F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18425" y="4616387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43859A63-B302-59A0-6FAC-6A6C0B6B75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77921" y="2781194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7EF2928-CA16-5AB8-10DE-C807252C16C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72493" y="4095923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DF0643F-C789-413B-63C7-311A8C55BFD3}"/>
                </a:ext>
              </a:extLst>
            </p:cNvPr>
            <p:cNvSpPr/>
            <p:nvPr/>
          </p:nvSpPr>
          <p:spPr bwMode="auto">
            <a:xfrm>
              <a:off x="6060000" y="5086134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0" name="Arc 159">
              <a:extLst>
                <a:ext uri="{FF2B5EF4-FFF2-40B4-BE49-F238E27FC236}">
                  <a16:creationId xmlns:a16="http://schemas.microsoft.com/office/drawing/2014/main" id="{39FF341C-EC76-2A6A-E029-FCA258E7B177}"/>
                </a:ext>
              </a:extLst>
            </p:cNvPr>
            <p:cNvSpPr/>
            <p:nvPr/>
          </p:nvSpPr>
          <p:spPr bwMode="auto">
            <a:xfrm>
              <a:off x="1587574" y="4620692"/>
              <a:ext cx="3401800" cy="1132041"/>
            </a:xfrm>
            <a:prstGeom prst="arc">
              <a:avLst>
                <a:gd name="adj1" fmla="val 5366431"/>
                <a:gd name="adj2" fmla="val 1080000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1" name="Arc 160">
              <a:extLst>
                <a:ext uri="{FF2B5EF4-FFF2-40B4-BE49-F238E27FC236}">
                  <a16:creationId xmlns:a16="http://schemas.microsoft.com/office/drawing/2014/main" id="{5F474AEC-1C7E-4194-3842-0AEF2C71E4A4}"/>
                </a:ext>
              </a:extLst>
            </p:cNvPr>
            <p:cNvSpPr/>
            <p:nvPr/>
          </p:nvSpPr>
          <p:spPr bwMode="auto">
            <a:xfrm>
              <a:off x="2693389" y="4565558"/>
              <a:ext cx="3401800" cy="1187175"/>
            </a:xfrm>
            <a:prstGeom prst="arc">
              <a:avLst>
                <a:gd name="adj1" fmla="val 14878"/>
                <a:gd name="adj2" fmla="val 5498233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2" name="Triangle 161">
              <a:extLst>
                <a:ext uri="{FF2B5EF4-FFF2-40B4-BE49-F238E27FC236}">
                  <a16:creationId xmlns:a16="http://schemas.microsoft.com/office/drawing/2014/main" id="{A6DEB010-C54B-E5AF-9812-0CC4F0914FFA}"/>
                </a:ext>
              </a:extLst>
            </p:cNvPr>
            <p:cNvSpPr/>
            <p:nvPr/>
          </p:nvSpPr>
          <p:spPr bwMode="auto">
            <a:xfrm rot="5400000">
              <a:off x="8305293" y="1371667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D170DC41-337E-A2F7-8DAA-BF1EF50532CF}"/>
                </a:ext>
              </a:extLst>
            </p:cNvPr>
            <p:cNvCxnSpPr>
              <a:cxnSpLocks/>
              <a:endCxn id="162" idx="3"/>
            </p:cNvCxnSpPr>
            <p:nvPr/>
          </p:nvCxnSpPr>
          <p:spPr bwMode="auto">
            <a:xfrm>
              <a:off x="7850673" y="1731667"/>
              <a:ext cx="45462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56C4434D-C4FB-9058-F4A5-A986046EBBBA}"/>
                </a:ext>
              </a:extLst>
            </p:cNvPr>
            <p:cNvCxnSpPr/>
            <p:nvPr/>
          </p:nvCxnSpPr>
          <p:spPr bwMode="auto">
            <a:xfrm>
              <a:off x="9012118" y="1731667"/>
              <a:ext cx="45462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81C08EC4-ECC3-5AF8-1FE8-D295C35ABE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16053" y="1731667"/>
              <a:ext cx="45462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005D8DCC-0AD6-E061-EDB8-3CB3D063EA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95378" y="1723795"/>
              <a:ext cx="0" cy="36246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CBC02BFC-B8AC-48B0-0C42-E6E774A65D21}"/>
                </a:ext>
              </a:extLst>
            </p:cNvPr>
            <p:cNvSpPr/>
            <p:nvPr/>
          </p:nvSpPr>
          <p:spPr bwMode="auto">
            <a:xfrm>
              <a:off x="10555377" y="3846136"/>
              <a:ext cx="1080000" cy="108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6038" rIns="0" bIns="46038" numCol="1" rtlCol="0" anchor="ctr" anchorCtr="1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None/>
                <a:tabLst/>
              </a:pPr>
              <a:r>
                <a:rPr lang="en-US" sz="1800" dirty="0">
                  <a:solidFill>
                    <a:schemeClr val="tx1"/>
                  </a:solidFill>
                </a:rPr>
                <a:t>DAQ CTRL</a:t>
              </a:r>
              <a:br>
                <a:rPr lang="en-US" sz="1800" dirty="0">
                  <a:solidFill>
                    <a:schemeClr val="tx1"/>
                  </a:solidFill>
                </a:rPr>
              </a:br>
              <a:r>
                <a:rPr lang="en-US" sz="1800" dirty="0">
                  <a:solidFill>
                    <a:schemeClr val="tx1"/>
                  </a:solidFill>
                </a:rPr>
                <a:t>Sig Proc</a:t>
              </a:r>
              <a:br>
                <a:rPr lang="en-US" sz="1800" dirty="0">
                  <a:solidFill>
                    <a:schemeClr val="tx1"/>
                  </a:solidFill>
                </a:rPr>
              </a:br>
              <a:r>
                <a:rPr lang="en-US" sz="1800" dirty="0">
                  <a:solidFill>
                    <a:schemeClr val="tx1"/>
                  </a:solidFill>
                </a:rPr>
                <a:t>Display</a:t>
              </a:r>
              <a:endParaRPr kumimoji="0" lang="en-US" sz="18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8" name="Down Arrow 167">
              <a:extLst>
                <a:ext uri="{FF2B5EF4-FFF2-40B4-BE49-F238E27FC236}">
                  <a16:creationId xmlns:a16="http://schemas.microsoft.com/office/drawing/2014/main" id="{38C93ACF-4840-98D6-5808-02E266A2B9C2}"/>
                </a:ext>
              </a:extLst>
            </p:cNvPr>
            <p:cNvSpPr/>
            <p:nvPr/>
          </p:nvSpPr>
          <p:spPr bwMode="auto">
            <a:xfrm>
              <a:off x="10981695" y="3178923"/>
              <a:ext cx="210086" cy="643910"/>
            </a:xfrm>
            <a:prstGeom prst="downArrow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3231A82C-8190-3D07-B404-1A6B72B465ED}"/>
                </a:ext>
              </a:extLst>
            </p:cNvPr>
            <p:cNvSpPr txBox="1"/>
            <p:nvPr/>
          </p:nvSpPr>
          <p:spPr>
            <a:xfrm>
              <a:off x="2516853" y="1019442"/>
              <a:ext cx="84157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/>
                <a:t>RF</a:t>
              </a:r>
              <a:br>
                <a:rPr lang="en-US" sz="2000"/>
              </a:br>
              <a:r>
                <a:rPr lang="en-US" sz="2000"/>
                <a:t>source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6C834A1-5C69-AAF0-F7B1-40EF60C24E72}"/>
                </a:ext>
              </a:extLst>
            </p:cNvPr>
            <p:cNvSpPr txBox="1"/>
            <p:nvPr/>
          </p:nvSpPr>
          <p:spPr>
            <a:xfrm>
              <a:off x="3835887" y="3741671"/>
              <a:ext cx="84157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dirty="0"/>
                <a:t>LO</a:t>
              </a:r>
              <a:br>
                <a:rPr lang="en-US" sz="2000" dirty="0"/>
              </a:br>
              <a:r>
                <a:rPr lang="en-US" sz="2000" dirty="0"/>
                <a:t>source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0E2CCF43-95A2-54EB-32F8-9521051DF1D2}"/>
                </a:ext>
              </a:extLst>
            </p:cNvPr>
            <p:cNvSpPr txBox="1"/>
            <p:nvPr/>
          </p:nvSpPr>
          <p:spPr>
            <a:xfrm>
              <a:off x="4066656" y="1862209"/>
              <a:ext cx="105317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X-switch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64CA3B7C-2C1F-2D42-332D-8D355B0AE469}"/>
                </a:ext>
              </a:extLst>
            </p:cNvPr>
            <p:cNvSpPr txBox="1"/>
            <p:nvPr/>
          </p:nvSpPr>
          <p:spPr>
            <a:xfrm>
              <a:off x="749613" y="5009830"/>
              <a:ext cx="65402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dirty="0"/>
                <a:t>port 1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DC999A5-C5FE-F6FF-9D6F-869D19185A88}"/>
                </a:ext>
              </a:extLst>
            </p:cNvPr>
            <p:cNvSpPr txBox="1"/>
            <p:nvPr/>
          </p:nvSpPr>
          <p:spPr>
            <a:xfrm>
              <a:off x="6327835" y="5009830"/>
              <a:ext cx="65402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dirty="0"/>
                <a:t>port 2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316C59AB-D08B-1D4A-8825-3C4210549620}"/>
                </a:ext>
              </a:extLst>
            </p:cNvPr>
            <p:cNvSpPr txBox="1"/>
            <p:nvPr/>
          </p:nvSpPr>
          <p:spPr>
            <a:xfrm>
              <a:off x="5532778" y="5621243"/>
              <a:ext cx="799899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buNone/>
              </a:pPr>
              <a:r>
                <a:rPr lang="en-US" sz="2000" b="0" i="1" dirty="0"/>
                <a:t>coaxial</a:t>
              </a:r>
            </a:p>
            <a:p>
              <a:pPr algn="ctr">
                <a:buNone/>
              </a:pPr>
              <a:r>
                <a:rPr lang="en-US" sz="2000" b="0" i="1" dirty="0"/>
                <a:t>cable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D3A5C57-A121-BE91-A077-CB94E9720FCB}"/>
                </a:ext>
              </a:extLst>
            </p:cNvPr>
            <p:cNvSpPr txBox="1"/>
            <p:nvPr/>
          </p:nvSpPr>
          <p:spPr>
            <a:xfrm>
              <a:off x="1344987" y="5640700"/>
              <a:ext cx="799899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buNone/>
              </a:pPr>
              <a:r>
                <a:rPr lang="en-US" sz="2000" b="0" i="1" dirty="0"/>
                <a:t>coaxial</a:t>
              </a:r>
            </a:p>
            <a:p>
              <a:pPr algn="ctr">
                <a:buNone/>
              </a:pPr>
              <a:r>
                <a:rPr lang="en-US" sz="2000" b="0" i="1" dirty="0"/>
                <a:t>cable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47BE698E-53AA-713B-1458-F5407203D5B6}"/>
                    </a:ext>
                  </a:extLst>
                </p:cNvPr>
                <p:cNvSpPr txBox="1"/>
                <p:nvPr/>
              </p:nvSpPr>
              <p:spPr>
                <a:xfrm>
                  <a:off x="2756647" y="5238500"/>
                  <a:ext cx="3520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7575121E-10B8-435C-C9FC-EDCD60042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6647" y="5238500"/>
                  <a:ext cx="352084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6897" r="-6897" b="-2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2507C574-8746-243E-5158-694A879F8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5942" y="5579881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12594610-2374-C7EC-AA4E-C4C62D94E6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7762" y="5584566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E8A73A88-A7B5-6E20-873A-3C73FA3EE5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5942" y="5929020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6412C65F-E4B6-3E8B-0774-3391CCA63E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7762" y="5930258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27440105-6923-1418-9832-B021673ACFB9}"/>
                    </a:ext>
                  </a:extLst>
                </p:cNvPr>
                <p:cNvSpPr txBox="1"/>
                <p:nvPr/>
              </p:nvSpPr>
              <p:spPr>
                <a:xfrm>
                  <a:off x="4381125" y="5225409"/>
                  <a:ext cx="35208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FD831325-2FAF-CFA4-DF02-57333CBC9B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1125" y="5225409"/>
                  <a:ext cx="352083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10714" r="-7143" b="-1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01DA9E1E-464B-739E-2A0B-1A6EE2760A93}"/>
                    </a:ext>
                  </a:extLst>
                </p:cNvPr>
                <p:cNvSpPr txBox="1"/>
                <p:nvPr/>
              </p:nvSpPr>
              <p:spPr>
                <a:xfrm>
                  <a:off x="2759853" y="5984850"/>
                  <a:ext cx="3488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309520A4-7933-7CC7-A2D0-8596ED1E15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9853" y="5984850"/>
                  <a:ext cx="34887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4286" r="-7143" b="-318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0284AB82-DCA3-DFB5-FF5E-1DE163B75D2B}"/>
                    </a:ext>
                  </a:extLst>
                </p:cNvPr>
                <p:cNvSpPr txBox="1"/>
                <p:nvPr/>
              </p:nvSpPr>
              <p:spPr>
                <a:xfrm>
                  <a:off x="4428329" y="5984850"/>
                  <a:ext cx="348878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E5304467-4D45-3930-F6C0-7A2451EB0C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8329" y="5984850"/>
                  <a:ext cx="348878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13793" r="-3448" b="-1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CC60514F-7BE5-D435-6D2F-D84E7C93644D}"/>
                    </a:ext>
                  </a:extLst>
                </p:cNvPr>
                <p:cNvSpPr txBox="1"/>
                <p:nvPr/>
              </p:nvSpPr>
              <p:spPr>
                <a:xfrm>
                  <a:off x="4150897" y="4672745"/>
                  <a:ext cx="57188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7B94A005-4C3C-437D-22BB-30BACA36A8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0897" y="4672745"/>
                  <a:ext cx="571887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26087" t="-28000" r="-10870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0207F27F-7E68-5CE9-18BA-EB3386171F45}"/>
                    </a:ext>
                  </a:extLst>
                </p:cNvPr>
                <p:cNvSpPr txBox="1"/>
                <p:nvPr/>
              </p:nvSpPr>
              <p:spPr>
                <a:xfrm>
                  <a:off x="4144606" y="2811352"/>
                  <a:ext cx="57509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0621198E-468F-C414-C00E-6CF47ED899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4606" y="2811352"/>
                  <a:ext cx="575093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26087" t="-24000" r="-8696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6" name="TextBox 185">
                  <a:extLst>
                    <a:ext uri="{FF2B5EF4-FFF2-40B4-BE49-F238E27FC236}">
                      <a16:creationId xmlns:a16="http://schemas.microsoft.com/office/drawing/2014/main" id="{9A92C3BA-8F1D-904F-84AF-671F46BE1036}"/>
                    </a:ext>
                  </a:extLst>
                </p:cNvPr>
                <p:cNvSpPr txBox="1"/>
                <p:nvPr/>
              </p:nvSpPr>
              <p:spPr>
                <a:xfrm>
                  <a:off x="2872959" y="2822295"/>
                  <a:ext cx="57509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678798DC-2407-B0C6-066A-934A88F0B3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2959" y="2822295"/>
                  <a:ext cx="575093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26087" t="-24000" r="-8696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7" name="TextBox 186">
                  <a:extLst>
                    <a:ext uri="{FF2B5EF4-FFF2-40B4-BE49-F238E27FC236}">
                      <a16:creationId xmlns:a16="http://schemas.microsoft.com/office/drawing/2014/main" id="{4261806E-A77F-388F-7F42-6B592E240D56}"/>
                    </a:ext>
                  </a:extLst>
                </p:cNvPr>
                <p:cNvSpPr txBox="1"/>
                <p:nvPr/>
              </p:nvSpPr>
              <p:spPr>
                <a:xfrm>
                  <a:off x="2888260" y="4703416"/>
                  <a:ext cx="57188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6D7E93D8-921E-C6F2-F0A1-FFC7A95AA1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8260" y="4703416"/>
                  <a:ext cx="571887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26087" t="-24000" r="-8696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3F2B27D2-2284-A42A-0DDB-26E8CBFAC286}"/>
                </a:ext>
              </a:extLst>
            </p:cNvPr>
            <p:cNvSpPr txBox="1"/>
            <p:nvPr/>
          </p:nvSpPr>
          <p:spPr>
            <a:xfrm>
              <a:off x="6330057" y="1375144"/>
              <a:ext cx="22762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i="1">
                  <a:solidFill>
                    <a:schemeClr val="tx1"/>
                  </a:solidFill>
                </a:rPr>
                <a:t>IF</a:t>
              </a: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D958C17D-E123-351C-DDD0-DEF8548F9187}"/>
                </a:ext>
              </a:extLst>
            </p:cNvPr>
            <p:cNvSpPr txBox="1"/>
            <p:nvPr/>
          </p:nvSpPr>
          <p:spPr>
            <a:xfrm>
              <a:off x="6334247" y="3373767"/>
              <a:ext cx="129522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directional</a:t>
              </a:r>
              <a:br>
                <a:rPr lang="en-US" sz="2000" dirty="0"/>
              </a:br>
              <a:r>
                <a:rPr lang="en-US" sz="2000" dirty="0"/>
                <a:t>couplers</a:t>
              </a:r>
            </a:p>
          </p:txBody>
        </p: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0EE764D5-1871-05D1-08C8-4962EAFA57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14079" y="3013768"/>
              <a:ext cx="580888" cy="304416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7BD3B52-C531-4F3A-EA6E-0B3B0299A0C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22923" y="3983349"/>
              <a:ext cx="494236" cy="407525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C6011DDA-E00D-C941-4C23-6EE9B305CDF8}"/>
                </a:ext>
              </a:extLst>
            </p:cNvPr>
            <p:cNvSpPr txBox="1"/>
            <p:nvPr/>
          </p:nvSpPr>
          <p:spPr>
            <a:xfrm>
              <a:off x="3951791" y="2542680"/>
              <a:ext cx="411972" cy="2215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1600" b="0" i="1" dirty="0"/>
                <a:t>term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924066B-6681-1FD0-928F-04230B03E8DB}"/>
                </a:ext>
              </a:extLst>
            </p:cNvPr>
            <p:cNvSpPr txBox="1"/>
            <p:nvPr/>
          </p:nvSpPr>
          <p:spPr>
            <a:xfrm>
              <a:off x="199277" y="3429351"/>
              <a:ext cx="129522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directional</a:t>
              </a:r>
              <a:br>
                <a:rPr lang="en-US" sz="2000" dirty="0"/>
              </a:br>
              <a:r>
                <a:rPr lang="en-US" sz="2000" dirty="0"/>
                <a:t>couplers</a:t>
              </a:r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7F413D1B-E95F-B798-D8B8-5463C3EAC09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9140" y="3001697"/>
              <a:ext cx="514961" cy="371636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661B0DB9-6927-FA88-E2E0-549F5BC6FDE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2923" y="4109433"/>
              <a:ext cx="581451" cy="329926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p:sp>
          <p:nvSpPr>
            <p:cNvPr id="196" name="Freeform 12">
              <a:extLst>
                <a:ext uri="{FF2B5EF4-FFF2-40B4-BE49-F238E27FC236}">
                  <a16:creationId xmlns:a16="http://schemas.microsoft.com/office/drawing/2014/main" id="{FF1FA8C0-DF18-BAA5-74CF-63DF5B59CD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01680" y="2489390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7" name="Group 220">
              <a:extLst>
                <a:ext uri="{FF2B5EF4-FFF2-40B4-BE49-F238E27FC236}">
                  <a16:creationId xmlns:a16="http://schemas.microsoft.com/office/drawing/2014/main" id="{24039DB9-FC5B-5FBC-D478-B91620FBEF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803966" y="2800883"/>
              <a:ext cx="68580" cy="137160"/>
              <a:chOff x="3264" y="3072"/>
              <a:chExt cx="96" cy="192"/>
            </a:xfrm>
          </p:grpSpPr>
          <p:sp>
            <p:nvSpPr>
              <p:cNvPr id="232" name="Line 17">
                <a:extLst>
                  <a:ext uri="{FF2B5EF4-FFF2-40B4-BE49-F238E27FC236}">
                    <a16:creationId xmlns:a16="http://schemas.microsoft.com/office/drawing/2014/main" id="{DD09540F-7825-404E-17CA-B796574185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Freeform 18">
                <a:extLst>
                  <a:ext uri="{FF2B5EF4-FFF2-40B4-BE49-F238E27FC236}">
                    <a16:creationId xmlns:a16="http://schemas.microsoft.com/office/drawing/2014/main" id="{2007A8E4-041F-6D06-C767-0F9441C837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CBCDC551-A67B-9687-D7CD-4856403EB56B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1859210" y="3109593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9" name="Group 220">
              <a:extLst>
                <a:ext uri="{FF2B5EF4-FFF2-40B4-BE49-F238E27FC236}">
                  <a16:creationId xmlns:a16="http://schemas.microsoft.com/office/drawing/2014/main" id="{1EC0B11C-DCA8-F641-E435-392A8AB75B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6200000">
              <a:off x="2043269" y="3224248"/>
              <a:ext cx="68580" cy="137160"/>
              <a:chOff x="3264" y="3072"/>
              <a:chExt cx="96" cy="192"/>
            </a:xfrm>
          </p:grpSpPr>
          <p:sp>
            <p:nvSpPr>
              <p:cNvPr id="230" name="Line 17">
                <a:extLst>
                  <a:ext uri="{FF2B5EF4-FFF2-40B4-BE49-F238E27FC236}">
                    <a16:creationId xmlns:a16="http://schemas.microsoft.com/office/drawing/2014/main" id="{2D76CA10-2EB9-29A1-97EB-007B6DBE5E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Freeform 18">
                <a:extLst>
                  <a:ext uri="{FF2B5EF4-FFF2-40B4-BE49-F238E27FC236}">
                    <a16:creationId xmlns:a16="http://schemas.microsoft.com/office/drawing/2014/main" id="{415E2424-9D56-3192-C212-7014105023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0" name="Freeform 12">
              <a:extLst>
                <a:ext uri="{FF2B5EF4-FFF2-40B4-BE49-F238E27FC236}">
                  <a16:creationId xmlns:a16="http://schemas.microsoft.com/office/drawing/2014/main" id="{A823D91F-D773-52AD-1F6D-0B28711074D2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1839501" y="3910560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1" name="Group 220">
              <a:extLst>
                <a:ext uri="{FF2B5EF4-FFF2-40B4-BE49-F238E27FC236}">
                  <a16:creationId xmlns:a16="http://schemas.microsoft.com/office/drawing/2014/main" id="{EB457AC2-7004-43AF-3C01-CB92CAD25C4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6200000">
              <a:off x="2023560" y="4025215"/>
              <a:ext cx="68580" cy="137160"/>
              <a:chOff x="3264" y="3072"/>
              <a:chExt cx="96" cy="192"/>
            </a:xfrm>
          </p:grpSpPr>
          <p:sp>
            <p:nvSpPr>
              <p:cNvPr id="228" name="Line 17">
                <a:extLst>
                  <a:ext uri="{FF2B5EF4-FFF2-40B4-BE49-F238E27FC236}">
                    <a16:creationId xmlns:a16="http://schemas.microsoft.com/office/drawing/2014/main" id="{DF892D88-6F3E-4E51-8726-27243522E0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" name="Freeform 18">
                <a:extLst>
                  <a:ext uri="{FF2B5EF4-FFF2-40B4-BE49-F238E27FC236}">
                    <a16:creationId xmlns:a16="http://schemas.microsoft.com/office/drawing/2014/main" id="{7064CB11-9491-2241-CC9A-74354DA90F7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2" name="Freeform 12">
              <a:extLst>
                <a:ext uri="{FF2B5EF4-FFF2-40B4-BE49-F238E27FC236}">
                  <a16:creationId xmlns:a16="http://schemas.microsoft.com/office/drawing/2014/main" id="{6D9727D2-C49B-A815-1450-5D6D95B9C5F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788984" y="3134473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3" name="Group 220">
              <a:extLst>
                <a:ext uri="{FF2B5EF4-FFF2-40B4-BE49-F238E27FC236}">
                  <a16:creationId xmlns:a16="http://schemas.microsoft.com/office/drawing/2014/main" id="{799B3951-F3BD-E193-16F9-ACC3DF0087C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5600075" y="3248773"/>
              <a:ext cx="68580" cy="137160"/>
              <a:chOff x="3264" y="3072"/>
              <a:chExt cx="96" cy="192"/>
            </a:xfrm>
          </p:grpSpPr>
          <p:sp>
            <p:nvSpPr>
              <p:cNvPr id="226" name="Line 17">
                <a:extLst>
                  <a:ext uri="{FF2B5EF4-FFF2-40B4-BE49-F238E27FC236}">
                    <a16:creationId xmlns:a16="http://schemas.microsoft.com/office/drawing/2014/main" id="{F8166EBD-C8BB-0E28-8386-BF17A42587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Freeform 18">
                <a:extLst>
                  <a:ext uri="{FF2B5EF4-FFF2-40B4-BE49-F238E27FC236}">
                    <a16:creationId xmlns:a16="http://schemas.microsoft.com/office/drawing/2014/main" id="{974992E6-C753-2055-5E0B-428849F326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4" name="Freeform 12">
              <a:extLst>
                <a:ext uri="{FF2B5EF4-FFF2-40B4-BE49-F238E27FC236}">
                  <a16:creationId xmlns:a16="http://schemas.microsoft.com/office/drawing/2014/main" id="{ED857833-29D5-01C9-512B-77EA9B1F535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779150" y="3913530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5" name="Group 220">
              <a:extLst>
                <a:ext uri="{FF2B5EF4-FFF2-40B4-BE49-F238E27FC236}">
                  <a16:creationId xmlns:a16="http://schemas.microsoft.com/office/drawing/2014/main" id="{882C7520-E5B4-80F0-1634-0303EE2CA2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5590241" y="4027830"/>
              <a:ext cx="68580" cy="137160"/>
              <a:chOff x="3264" y="3072"/>
              <a:chExt cx="96" cy="192"/>
            </a:xfrm>
          </p:grpSpPr>
          <p:sp>
            <p:nvSpPr>
              <p:cNvPr id="224" name="Line 17">
                <a:extLst>
                  <a:ext uri="{FF2B5EF4-FFF2-40B4-BE49-F238E27FC236}">
                    <a16:creationId xmlns:a16="http://schemas.microsoft.com/office/drawing/2014/main" id="{149BB8DE-0F7B-6C6B-42EC-F54D7E18DD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Freeform 18">
                <a:extLst>
                  <a:ext uri="{FF2B5EF4-FFF2-40B4-BE49-F238E27FC236}">
                    <a16:creationId xmlns:a16="http://schemas.microsoft.com/office/drawing/2014/main" id="{DF8792BA-C60D-F87D-9B80-25F06CB0A2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671AE5F-1B67-8C20-5861-B4104135E11D}"/>
                </a:ext>
              </a:extLst>
            </p:cNvPr>
            <p:cNvCxnSpPr/>
            <p:nvPr/>
          </p:nvCxnSpPr>
          <p:spPr bwMode="auto">
            <a:xfrm>
              <a:off x="3576687" y="1334749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CA03A22E-C429-E639-8849-5766875AF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8088" y="1107366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0A3E47A8-BC2D-D072-2D8D-F98A78E4B3C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46688" y="1334749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E08F0DF9-60C6-12DB-FEDB-0196B7205490}"/>
                </a:ext>
              </a:extLst>
            </p:cNvPr>
            <p:cNvCxnSpPr/>
            <p:nvPr/>
          </p:nvCxnSpPr>
          <p:spPr bwMode="auto">
            <a:xfrm>
              <a:off x="3575631" y="3709198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94273A5D-6C1C-A4FB-D061-60B64238D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032" y="3481815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BD18F936-5489-E259-BBE2-DD4876C0D1F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45632" y="3709198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8940EA0E-38BE-14CE-0564-7C770DD5E502}"/>
                </a:ext>
              </a:extLst>
            </p:cNvPr>
            <p:cNvSpPr/>
            <p:nvPr/>
          </p:nvSpPr>
          <p:spPr bwMode="auto">
            <a:xfrm>
              <a:off x="6762558" y="136625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02C1E400-0494-8D66-E5A6-DC0C65CE1025}"/>
                </a:ext>
              </a:extLst>
            </p:cNvPr>
            <p:cNvCxnSpPr/>
            <p:nvPr/>
          </p:nvCxnSpPr>
          <p:spPr bwMode="auto">
            <a:xfrm>
              <a:off x="7217367" y="1471697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001F5981-B181-E87E-1D67-EDBCD88E5F2D}"/>
                </a:ext>
              </a:extLst>
            </p:cNvPr>
            <p:cNvCxnSpPr/>
            <p:nvPr/>
          </p:nvCxnSpPr>
          <p:spPr bwMode="auto">
            <a:xfrm flipV="1">
              <a:off x="7087456" y="147169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E5E5BF4F-973F-2AE2-B2C9-194A64D31154}"/>
                </a:ext>
              </a:extLst>
            </p:cNvPr>
            <p:cNvCxnSpPr/>
            <p:nvPr/>
          </p:nvCxnSpPr>
          <p:spPr bwMode="auto">
            <a:xfrm flipH="1" flipV="1">
              <a:off x="7391176" y="147169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6" name="Rounded Rectangle 215">
              <a:extLst>
                <a:ext uri="{FF2B5EF4-FFF2-40B4-BE49-F238E27FC236}">
                  <a16:creationId xmlns:a16="http://schemas.microsoft.com/office/drawing/2014/main" id="{77875075-DF24-BCD5-9BCB-D3B7896060ED}"/>
                </a:ext>
              </a:extLst>
            </p:cNvPr>
            <p:cNvSpPr/>
            <p:nvPr/>
          </p:nvSpPr>
          <p:spPr bwMode="auto">
            <a:xfrm>
              <a:off x="9466738" y="136625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CB42F6B7-40E0-666B-6C89-FBBF5BA07911}"/>
                </a:ext>
              </a:extLst>
            </p:cNvPr>
            <p:cNvCxnSpPr/>
            <p:nvPr/>
          </p:nvCxnSpPr>
          <p:spPr bwMode="auto">
            <a:xfrm>
              <a:off x="9597244" y="1498662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D1D378A5-EB53-3807-6C47-C254EE451DC3}"/>
                </a:ext>
              </a:extLst>
            </p:cNvPr>
            <p:cNvCxnSpPr/>
            <p:nvPr/>
          </p:nvCxnSpPr>
          <p:spPr bwMode="auto">
            <a:xfrm flipH="1" flipV="1">
              <a:off x="10053023" y="1498662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9" name="Off-page Connector 218">
              <a:extLst>
                <a:ext uri="{FF2B5EF4-FFF2-40B4-BE49-F238E27FC236}">
                  <a16:creationId xmlns:a16="http://schemas.microsoft.com/office/drawing/2014/main" id="{2BE9D7B1-8A4A-7899-B4BF-DE66AF568F19}"/>
                </a:ext>
              </a:extLst>
            </p:cNvPr>
            <p:cNvSpPr/>
            <p:nvPr/>
          </p:nvSpPr>
          <p:spPr bwMode="auto">
            <a:xfrm rot="10800000">
              <a:off x="10735377" y="2095545"/>
              <a:ext cx="720001" cy="1080001"/>
            </a:xfrm>
            <a:prstGeom prst="flowChartOffpageConnector">
              <a:avLst/>
            </a:prstGeom>
            <a:gradFill>
              <a:gsLst>
                <a:gs pos="0">
                  <a:srgbClr val="00B0F0"/>
                </a:gs>
                <a:gs pos="100000">
                  <a:srgbClr val="D883FF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0" tIns="18288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ADC</a:t>
              </a:r>
            </a:p>
          </p:txBody>
        </p: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3644B7B4-8422-4F50-8780-A03192760E40}"/>
                </a:ext>
              </a:extLst>
            </p:cNvPr>
            <p:cNvCxnSpPr/>
            <p:nvPr/>
          </p:nvCxnSpPr>
          <p:spPr bwMode="auto">
            <a:xfrm>
              <a:off x="10546738" y="1726635"/>
              <a:ext cx="54864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9AC06985-9C37-210E-6FDB-B884A1B98DD5}"/>
                </a:ext>
              </a:extLst>
            </p:cNvPr>
            <p:cNvCxnSpPr/>
            <p:nvPr/>
          </p:nvCxnSpPr>
          <p:spPr bwMode="auto">
            <a:xfrm flipV="1">
              <a:off x="6778296" y="1191108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9E877175-9853-F8BC-C8EB-5DF8D63812E1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3496031" y="957669"/>
              <a:ext cx="73152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005DC663-E477-34C7-3365-064CD487F477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3518646" y="3330518"/>
              <a:ext cx="73152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sp>
        <p:nvSpPr>
          <p:cNvPr id="234" name="Content Placeholder 2">
            <a:extLst>
              <a:ext uri="{FF2B5EF4-FFF2-40B4-BE49-F238E27FC236}">
                <a16:creationId xmlns:a16="http://schemas.microsoft.com/office/drawing/2014/main" id="{FA142F6E-5A95-A030-147F-DAAC83328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7948" y="5140623"/>
            <a:ext cx="3977429" cy="844911"/>
          </a:xfrm>
        </p:spPr>
        <p:txBody>
          <a:bodyPr/>
          <a:lstStyle/>
          <a:p>
            <a:r>
              <a:rPr lang="en-US" dirty="0"/>
              <a:t>2-port VNA</a:t>
            </a:r>
          </a:p>
          <a:p>
            <a:pPr lvl="1"/>
            <a:r>
              <a:rPr lang="en-US" dirty="0"/>
              <a:t>Simplified block schematic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849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5EFAA-5690-3A42-90F8-ED8AF9F4E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the VNA!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63A73-78D4-2843-92BF-FBD91CA34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5502870"/>
            <a:ext cx="10566400" cy="691291"/>
          </a:xfrm>
        </p:spPr>
        <p:txBody>
          <a:bodyPr/>
          <a:lstStyle/>
          <a:p>
            <a:r>
              <a:rPr lang="en-US" dirty="0"/>
              <a:t>The “</a:t>
            </a:r>
            <a:r>
              <a:rPr lang="en-US" i="1" dirty="0"/>
              <a:t>look and feel” </a:t>
            </a:r>
            <a:r>
              <a:rPr lang="en-US" dirty="0"/>
              <a:t>between VNAs vary between manufacturers and models</a:t>
            </a:r>
          </a:p>
          <a:p>
            <a:pPr lvl="1"/>
            <a:r>
              <a:rPr lang="en-US" dirty="0"/>
              <a:t>Concepts and operation is still very similar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7A8F2-28A5-B44E-B90C-BB33C0BBC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45" y="1047890"/>
            <a:ext cx="7677925" cy="453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48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65EF3-0922-F947-99A0-4BB2416A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VNA Calibration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72DF8-B191-3A47-86B5-8EBAE8F7E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537" y="1086296"/>
            <a:ext cx="10851663" cy="5107865"/>
          </a:xfrm>
        </p:spPr>
        <p:txBody>
          <a:bodyPr/>
          <a:lstStyle/>
          <a:p>
            <a:r>
              <a:rPr lang="en-US" dirty="0"/>
              <a:t>Calibration is not necessary for pure frequency or phase measurements</a:t>
            </a:r>
          </a:p>
          <a:p>
            <a:r>
              <a:rPr lang="en-US" dirty="0"/>
              <a:t>Before calibrating the VNA measurement setup, </a:t>
            </a:r>
            <a:br>
              <a:rPr lang="en-US" dirty="0"/>
            </a:br>
            <a:r>
              <a:rPr lang="en-US" dirty="0"/>
              <a:t>perform a brief measurement and chose appropriate VNA settings:</a:t>
            </a:r>
          </a:p>
          <a:p>
            <a:pPr lvl="1"/>
            <a:r>
              <a:rPr lang="en-US" dirty="0"/>
              <a:t>Frequency range (center, span or start, stop)</a:t>
            </a:r>
          </a:p>
          <a:p>
            <a:pPr lvl="1"/>
            <a:r>
              <a:rPr lang="en-US" dirty="0"/>
              <a:t>Number of frequency points</a:t>
            </a:r>
          </a:p>
          <a:p>
            <a:pPr lvl="2"/>
            <a:r>
              <a:rPr lang="en-US" dirty="0"/>
              <a:t>Can be sometimes increased  by rearranging the VNA memory (# of channels)</a:t>
            </a:r>
          </a:p>
          <a:p>
            <a:pPr lvl="1"/>
            <a:r>
              <a:rPr lang="en-US" dirty="0"/>
              <a:t>IF filter bandwidth</a:t>
            </a:r>
          </a:p>
          <a:p>
            <a:pPr lvl="1"/>
            <a:r>
              <a:rPr lang="en-US" dirty="0"/>
              <a:t> Output power level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Calibrate </a:t>
            </a:r>
            <a:r>
              <a:rPr lang="en-US" dirty="0">
                <a:solidFill>
                  <a:schemeClr val="tx1"/>
                </a:solidFill>
              </a:rPr>
              <a:t>the setup, preferable with an </a:t>
            </a:r>
            <a:r>
              <a:rPr lang="en-US" dirty="0">
                <a:solidFill>
                  <a:srgbClr val="C00000"/>
                </a:solidFill>
              </a:rPr>
              <a:t>electronic calibration system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if more than 2 ports are used!</a:t>
            </a:r>
          </a:p>
          <a:p>
            <a:pPr lvl="1"/>
            <a:r>
              <a:rPr lang="en-US" dirty="0"/>
              <a:t>Each port and combination needs to be</a:t>
            </a:r>
            <a:br>
              <a:rPr lang="en-US" dirty="0"/>
            </a:br>
            <a:r>
              <a:rPr lang="en-US" dirty="0"/>
              <a:t>calibrated, with the cables attached</a:t>
            </a:r>
          </a:p>
          <a:p>
            <a:pPr lvl="1"/>
            <a:r>
              <a:rPr lang="en-US" dirty="0"/>
              <a:t>Choose the appropriate connector type and sex</a:t>
            </a:r>
          </a:p>
          <a:p>
            <a:pPr lvl="1"/>
            <a:r>
              <a:rPr lang="en-US" dirty="0"/>
              <a:t>The instrument establishes a correction matrix</a:t>
            </a:r>
            <a:br>
              <a:rPr lang="en-US" dirty="0"/>
            </a:br>
            <a:r>
              <a:rPr lang="en-US" dirty="0"/>
              <a:t>and displays the ”CAL” status.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4EF3FA-9A29-E132-59B8-6B9879D14274}"/>
              </a:ext>
            </a:extLst>
          </p:cNvPr>
          <p:cNvGrpSpPr/>
          <p:nvPr/>
        </p:nvGrpSpPr>
        <p:grpSpPr>
          <a:xfrm>
            <a:off x="6810954" y="4289834"/>
            <a:ext cx="5118159" cy="1743554"/>
            <a:chOff x="4720897" y="1318034"/>
            <a:chExt cx="5118159" cy="1743554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9B0991F-338D-DD98-C22A-93467D26E6F3}"/>
                </a:ext>
              </a:extLst>
            </p:cNvPr>
            <p:cNvSpPr/>
            <p:nvPr/>
          </p:nvSpPr>
          <p:spPr bwMode="auto">
            <a:xfrm>
              <a:off x="4801534" y="1689988"/>
              <a:ext cx="1143000" cy="1371600"/>
            </a:xfrm>
            <a:prstGeom prst="roundRect">
              <a:avLst/>
            </a:prstGeom>
            <a:solidFill>
              <a:schemeClr val="accent5">
                <a:alpha val="49944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648B9F2-BFDB-25FC-7C5C-BAB0F6D7D407}"/>
                </a:ext>
              </a:extLst>
            </p:cNvPr>
            <p:cNvSpPr/>
            <p:nvPr/>
          </p:nvSpPr>
          <p:spPr bwMode="auto">
            <a:xfrm>
              <a:off x="8696056" y="1689988"/>
              <a:ext cx="1143000" cy="1371600"/>
            </a:xfrm>
            <a:prstGeom prst="roundRect">
              <a:avLst/>
            </a:prstGeom>
            <a:solidFill>
              <a:srgbClr val="92D05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65DB9DF-4912-2B67-41B3-786A08B20F96}"/>
                </a:ext>
              </a:extLst>
            </p:cNvPr>
            <p:cNvSpPr/>
            <p:nvPr/>
          </p:nvSpPr>
          <p:spPr bwMode="auto">
            <a:xfrm>
              <a:off x="6414156" y="1689988"/>
              <a:ext cx="1828800" cy="1371600"/>
            </a:xfrm>
            <a:prstGeom prst="roundRect">
              <a:avLst/>
            </a:prstGeom>
            <a:solidFill>
              <a:srgbClr val="FF7E79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C03BD058-A4A7-9A10-4750-EF05622C1BC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17306" y="1919476"/>
              <a:ext cx="914400" cy="914400"/>
            </a:xfrm>
            <a:prstGeom prst="arc">
              <a:avLst>
                <a:gd name="adj1" fmla="val 16200000"/>
                <a:gd name="adj2" fmla="val 45410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4E529CC1-5B17-8794-7066-2A5C4D78A13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6217306" y="1882588"/>
              <a:ext cx="914400" cy="914400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9B89AFC-7AF7-4294-2376-09F3FDEFDF0F}"/>
                </a:ext>
              </a:extLst>
            </p:cNvPr>
            <p:cNvCxnSpPr/>
            <p:nvPr/>
          </p:nvCxnSpPr>
          <p:spPr bwMode="auto">
            <a:xfrm>
              <a:off x="6674506" y="1918588"/>
              <a:ext cx="7315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18AE8BA-B641-4428-AF6D-3772E117FF91}"/>
                </a:ext>
              </a:extLst>
            </p:cNvPr>
            <p:cNvCxnSpPr/>
            <p:nvPr/>
          </p:nvCxnSpPr>
          <p:spPr bwMode="auto">
            <a:xfrm>
              <a:off x="7296806" y="1918588"/>
              <a:ext cx="6858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7717CE4-A282-183D-D0A3-92C2DEA96C24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7493656" y="1882588"/>
              <a:ext cx="914400" cy="914400"/>
            </a:xfrm>
            <a:prstGeom prst="arc">
              <a:avLst>
                <a:gd name="adj1" fmla="val 16200000"/>
                <a:gd name="adj2" fmla="val 40677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DBBF92F8-E931-E624-4F79-2732669A813B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7493656" y="1919476"/>
              <a:ext cx="914400" cy="914400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4A00CD-EC9B-ADD1-D99F-1540F74DA89D}"/>
                </a:ext>
              </a:extLst>
            </p:cNvPr>
            <p:cNvCxnSpPr/>
            <p:nvPr/>
          </p:nvCxnSpPr>
          <p:spPr bwMode="auto">
            <a:xfrm>
              <a:off x="6681512" y="2796988"/>
              <a:ext cx="6858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1E92536-0A6A-183F-3E4E-E55BEB075C5B}"/>
                </a:ext>
              </a:extLst>
            </p:cNvPr>
            <p:cNvCxnSpPr/>
            <p:nvPr/>
          </p:nvCxnSpPr>
          <p:spPr bwMode="auto">
            <a:xfrm>
              <a:off x="7219336" y="2796988"/>
              <a:ext cx="7315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870A472-FCFF-8015-1F07-F5E5D7B88D37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>
              <a:off x="8607425" y="1918588"/>
              <a:ext cx="43358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BD7FCA3-6851-A15E-1B57-AB0D79A814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50856" y="2796988"/>
              <a:ext cx="71208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5CC1D5D4-E5C8-A219-8C48-DBD36F9ACC2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583806" y="1918588"/>
              <a:ext cx="914400" cy="914400"/>
            </a:xfrm>
            <a:prstGeom prst="arc">
              <a:avLst>
                <a:gd name="adj1" fmla="val 16200000"/>
                <a:gd name="adj2" fmla="val 45410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B9AD67B1-48AC-E9EF-C1B8-34D9DDDDE7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8583806" y="1881700"/>
              <a:ext cx="914400" cy="914400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E163554-398E-3D1D-5BF1-BAFFCA8321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82606" y="1918588"/>
              <a:ext cx="68033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19B0756-BE1A-D76C-8E73-C14D052952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24875" y="2798013"/>
              <a:ext cx="51613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AB41F35-28CF-3CA9-D762-2F6092543A01}"/>
                </a:ext>
              </a:extLst>
            </p:cNvPr>
            <p:cNvCxnSpPr>
              <a:cxnSpLocks/>
              <a:endCxn id="9" idx="0"/>
            </p:cNvCxnSpPr>
            <p:nvPr/>
          </p:nvCxnSpPr>
          <p:spPr bwMode="auto">
            <a:xfrm>
              <a:off x="6236675" y="1917700"/>
              <a:ext cx="437831" cy="17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6CFC344-EDB2-2972-4C27-0CB0C7F397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688106" y="2796100"/>
              <a:ext cx="604080" cy="8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2BC6CDE-E0DE-AD65-2A53-5BF7983A9DB6}"/>
                </a:ext>
              </a:extLst>
            </p:cNvPr>
            <p:cNvCxnSpPr/>
            <p:nvPr/>
          </p:nvCxnSpPr>
          <p:spPr bwMode="auto">
            <a:xfrm>
              <a:off x="5683856" y="1917700"/>
              <a:ext cx="70408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E8C6720-3B54-41B6-27C3-F69BD1A535B7}"/>
                </a:ext>
              </a:extLst>
            </p:cNvPr>
            <p:cNvCxnSpPr>
              <a:cxnSpLocks/>
              <a:endCxn id="10" idx="2"/>
            </p:cNvCxnSpPr>
            <p:nvPr/>
          </p:nvCxnSpPr>
          <p:spPr bwMode="auto">
            <a:xfrm flipV="1">
              <a:off x="6232680" y="2796988"/>
              <a:ext cx="441826" cy="13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2D834A6C-5EC8-2A50-DAAA-5045CA730ED9}"/>
                </a:ext>
              </a:extLst>
            </p:cNvPr>
            <p:cNvSpPr/>
            <p:nvPr/>
          </p:nvSpPr>
          <p:spPr bwMode="auto">
            <a:xfrm>
              <a:off x="5096481" y="1826260"/>
              <a:ext cx="457200" cy="18288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91AD4E93-7E6B-1BED-6A09-709D8C3FDA66}"/>
                    </a:ext>
                  </a:extLst>
                </p:cNvPr>
                <p:cNvSpPr txBox="1"/>
                <p:nvPr/>
              </p:nvSpPr>
              <p:spPr>
                <a:xfrm>
                  <a:off x="5027772" y="2400332"/>
                  <a:ext cx="4555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𝑖𝑖𝑀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0CFC8BD-F06E-B770-0C02-AE46686550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7772" y="2400332"/>
                  <a:ext cx="45557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1111" r="-2778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972A017-D75C-1820-3375-7164CDC2F1D7}"/>
                    </a:ext>
                  </a:extLst>
                </p:cNvPr>
                <p:cNvSpPr txBox="1"/>
                <p:nvPr/>
              </p:nvSpPr>
              <p:spPr>
                <a:xfrm>
                  <a:off x="8779262" y="2200400"/>
                  <a:ext cx="6553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𝑖𝑖𝐷𝑈𝑇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746CEE8-1881-3E31-0511-7B77EF7270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9262" y="2200400"/>
                  <a:ext cx="65530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7547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B8FF8CE-3405-042C-C479-4FD891D6DDD2}"/>
                    </a:ext>
                  </a:extLst>
                </p:cNvPr>
                <p:cNvSpPr txBox="1"/>
                <p:nvPr/>
              </p:nvSpPr>
              <p:spPr>
                <a:xfrm>
                  <a:off x="6801219" y="2219733"/>
                  <a:ext cx="3050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8EE36FAC-C322-8389-A13E-570E2BE2D1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1219" y="2219733"/>
                  <a:ext cx="30508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8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092F79B-8222-400B-3FBE-5340FFEFC69F}"/>
                    </a:ext>
                  </a:extLst>
                </p:cNvPr>
                <p:cNvSpPr txBox="1"/>
                <p:nvPr/>
              </p:nvSpPr>
              <p:spPr>
                <a:xfrm>
                  <a:off x="7546747" y="2216146"/>
                  <a:ext cx="2704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81878EAD-EBC7-69EE-B00E-2887E50826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6747" y="2216146"/>
                  <a:ext cx="270459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3636" r="-4545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FFFD4A5-CBD0-DCB3-4084-8515763BEB2A}"/>
                    </a:ext>
                  </a:extLst>
                </p:cNvPr>
                <p:cNvSpPr txBox="1"/>
                <p:nvPr/>
              </p:nvSpPr>
              <p:spPr>
                <a:xfrm>
                  <a:off x="7109469" y="2748589"/>
                  <a:ext cx="40062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8E0FA1A-812F-7710-D5A2-D4B8715932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9469" y="2748589"/>
                  <a:ext cx="400622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6061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FBEE932-C7A2-48C8-AD05-A1E815BD8990}"/>
                    </a:ext>
                  </a:extLst>
                </p:cNvPr>
                <p:cNvSpPr txBox="1"/>
                <p:nvPr/>
              </p:nvSpPr>
              <p:spPr>
                <a:xfrm>
                  <a:off x="7330797" y="1654876"/>
                  <a:ext cx="1923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165F570C-C57E-2F17-6460-5AA66F62E1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797" y="1654876"/>
                  <a:ext cx="192360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08289E9-2402-7664-CE1F-6B4A16DBC2AC}"/>
                    </a:ext>
                  </a:extLst>
                </p:cNvPr>
                <p:cNvSpPr txBox="1"/>
                <p:nvPr/>
              </p:nvSpPr>
              <p:spPr>
                <a:xfrm>
                  <a:off x="5096481" y="2016075"/>
                  <a:ext cx="50815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𝑅𝐹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AD32101-04E5-6414-77FB-040FA4B034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6481" y="2016075"/>
                  <a:ext cx="508152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9756" r="-2439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9606536-1E54-14F1-9AD6-DD30C9776A9B}"/>
                </a:ext>
              </a:extLst>
            </p:cNvPr>
            <p:cNvSpPr txBox="1"/>
            <p:nvPr/>
          </p:nvSpPr>
          <p:spPr>
            <a:xfrm>
              <a:off x="6537624" y="1318034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error adapter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E4198CB-535F-A197-C041-24CE92FD156C}"/>
                </a:ext>
              </a:extLst>
            </p:cNvPr>
            <p:cNvSpPr txBox="1"/>
            <p:nvPr/>
          </p:nvSpPr>
          <p:spPr>
            <a:xfrm>
              <a:off x="8985603" y="1319700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DUT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526F6C-3863-057E-457C-9D235B0E5BAA}"/>
                </a:ext>
              </a:extLst>
            </p:cNvPr>
            <p:cNvSpPr txBox="1"/>
            <p:nvPr/>
          </p:nvSpPr>
          <p:spPr>
            <a:xfrm>
              <a:off x="4720897" y="1319700"/>
              <a:ext cx="1262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DUT, corr.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453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DCDD-735D-0244-8FC9-24C5798E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VNA Calibration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9C286-9990-664A-BCF4-FAD0CC6AF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2968140"/>
            <a:ext cx="10889343" cy="3226021"/>
          </a:xfrm>
        </p:spPr>
        <p:txBody>
          <a:bodyPr/>
          <a:lstStyle/>
          <a:p>
            <a:r>
              <a:rPr lang="en-US" dirty="0"/>
              <a:t>Calibration improves the measurement performance</a:t>
            </a:r>
          </a:p>
          <a:p>
            <a:pPr lvl="1"/>
            <a:r>
              <a:rPr lang="en-US" dirty="0"/>
              <a:t>Return loss improvement by typically 20 </a:t>
            </a:r>
            <a:r>
              <a:rPr lang="en-US" dirty="0" err="1"/>
              <a:t>dB.</a:t>
            </a:r>
            <a:r>
              <a:rPr lang="en-US" dirty="0"/>
              <a:t> Enables </a:t>
            </a:r>
            <a:r>
              <a:rPr lang="en-US" dirty="0" err="1"/>
              <a:t>mdB</a:t>
            </a:r>
            <a:r>
              <a:rPr lang="en-US" dirty="0"/>
              <a:t> accuracy measurements!</a:t>
            </a:r>
          </a:p>
          <a:p>
            <a:pPr lvl="1"/>
            <a:r>
              <a:rPr lang="en-US" dirty="0"/>
              <a:t>Full 2-port or 4-port calibration with manual calibration kits is prone to errors, </a:t>
            </a:r>
            <a:br>
              <a:rPr lang="en-US" dirty="0"/>
            </a:br>
            <a:r>
              <a:rPr lang="en-US" dirty="0"/>
              <a:t>better use electronic calibration systems.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Changing VNA settings after calibration </a:t>
            </a:r>
            <a:r>
              <a:rPr lang="en-US" dirty="0"/>
              <a:t>will cause the instrument to inter- and extrapolate, </a:t>
            </a:r>
            <a:br>
              <a:rPr lang="en-US" dirty="0"/>
            </a:br>
            <a:r>
              <a:rPr lang="en-US" dirty="0"/>
              <a:t>and the </a:t>
            </a:r>
            <a:r>
              <a:rPr lang="en-US" dirty="0">
                <a:solidFill>
                  <a:srgbClr val="C00000"/>
                </a:solidFill>
              </a:rPr>
              <a:t>calibration status becomes uncertain!</a:t>
            </a:r>
          </a:p>
          <a:p>
            <a:r>
              <a:rPr lang="en-US" dirty="0">
                <a:solidFill>
                  <a:srgbClr val="C00000"/>
                </a:solidFill>
              </a:rPr>
              <a:t>Cables need to be included in the calibration!</a:t>
            </a:r>
          </a:p>
          <a:p>
            <a:pPr lvl="1"/>
            <a:r>
              <a:rPr lang="en-US" dirty="0"/>
              <a:t>However, changing coaxial connector types usually not!</a:t>
            </a:r>
          </a:p>
          <a:p>
            <a:pPr lvl="1"/>
            <a:r>
              <a:rPr lang="en-US" dirty="0"/>
              <a:t>Special VNA cables allows the adaption of different connector types and sex, </a:t>
            </a:r>
            <a:br>
              <a:rPr lang="en-US" dirty="0"/>
            </a:br>
            <a:r>
              <a:rPr lang="en-US" dirty="0"/>
              <a:t>without requiring a re-calibration of the setup!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AF2C1-CB16-6244-9EF0-9AD20FB96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00" y="1009915"/>
            <a:ext cx="3850169" cy="2011680"/>
          </a:xfrm>
          <a:prstGeom prst="rect">
            <a:avLst/>
          </a:prstGeom>
        </p:spPr>
      </p:pic>
      <p:pic>
        <p:nvPicPr>
          <p:cNvPr id="9" name="Picture 8" descr="A box with a set of tools&#10;&#10;Description automatically generated">
            <a:extLst>
              <a:ext uri="{FF2B5EF4-FFF2-40B4-BE49-F238E27FC236}">
                <a16:creationId xmlns:a16="http://schemas.microsoft.com/office/drawing/2014/main" id="{901318F2-55CF-885C-6EE7-1F69BB10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09" y="983188"/>
            <a:ext cx="2615184" cy="2011680"/>
          </a:xfrm>
          <a:prstGeom prst="rect">
            <a:avLst/>
          </a:prstGeom>
        </p:spPr>
      </p:pic>
      <p:pic>
        <p:nvPicPr>
          <p:cNvPr id="11" name="Picture 10" descr="A black and gold electronic device&#10;&#10;Description automatically generated">
            <a:extLst>
              <a:ext uri="{FF2B5EF4-FFF2-40B4-BE49-F238E27FC236}">
                <a16:creationId xmlns:a16="http://schemas.microsoft.com/office/drawing/2014/main" id="{2A7B17B8-8B72-D5BA-995C-DA1723BB2B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849" y="1009915"/>
            <a:ext cx="2287351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5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3B1A2-1BE3-F570-2B56-E326E1B0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 Instrument Features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E76460-E5AF-9726-194A-47A771C34B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Modern VNAs (SAs, oscilloscopes, etc. as well) have many “features”</a:t>
                </a:r>
              </a:p>
              <a:p>
                <a:r>
                  <a:rPr lang="en-US" dirty="0"/>
                  <a:t>Hardware features, e.g.</a:t>
                </a:r>
              </a:p>
              <a:p>
                <a:pPr lvl="1"/>
                <a:r>
                  <a:rPr lang="en-US" dirty="0"/>
                  <a:t>Automatic calibration system, down to DC</a:t>
                </a:r>
              </a:p>
              <a:p>
                <a:pPr lvl="1"/>
                <a:r>
                  <a:rPr lang="en-US" dirty="0"/>
                  <a:t>4 and more ports</a:t>
                </a:r>
              </a:p>
              <a:p>
                <a:pPr lvl="1"/>
                <a:r>
                  <a:rPr lang="en-US" dirty="0"/>
                  <a:t>Additional 2</a:t>
                </a:r>
                <a:r>
                  <a:rPr lang="en-US" baseline="30000" dirty="0"/>
                  <a:t>nd</a:t>
                </a:r>
                <a:r>
                  <a:rPr lang="en-US" dirty="0"/>
                  <a:t> source, for downconverter / mixer measurements</a:t>
                </a:r>
              </a:p>
              <a:p>
                <a:pPr lvl="1"/>
                <a:r>
                  <a:rPr lang="en-US" dirty="0"/>
                  <a:t>Integrated spectrum analyzer function</a:t>
                </a:r>
              </a:p>
              <a:p>
                <a:r>
                  <a:rPr lang="en-US" dirty="0"/>
                  <a:t>Software, control and data post processing options, e.g.</a:t>
                </a:r>
              </a:p>
              <a:p>
                <a:pPr lvl="1"/>
                <a:r>
                  <a:rPr lang="en-US" dirty="0"/>
                  <a:t>Far too many to list all</a:t>
                </a:r>
              </a:p>
              <a:p>
                <a:pPr lvl="1"/>
                <a:r>
                  <a:rPr lang="en-US" dirty="0"/>
                  <a:t>Sweep options, e.g., lin., log., segmented, in frequency or power</a:t>
                </a:r>
              </a:p>
              <a:p>
                <a:pPr lvl="1"/>
                <a:r>
                  <a:rPr lang="en-US" dirty="0" err="1"/>
                  <a:t>iDFT</a:t>
                </a:r>
                <a:r>
                  <a:rPr lang="en-US" dirty="0"/>
                  <a:t> (or </a:t>
                </a:r>
                <a:r>
                  <a:rPr lang="en-US" dirty="0" err="1"/>
                  <a:t>iFFT</a:t>
                </a:r>
                <a:r>
                  <a:rPr lang="en-US" dirty="0"/>
                  <a:t>), gating</a:t>
                </a:r>
              </a:p>
              <a:p>
                <a:pPr lvl="1"/>
                <a:r>
                  <a:rPr lang="en-US" dirty="0"/>
                  <a:t>TDR, TDT for BP or LP step or impulse, segmented (advanced) TDR</a:t>
                </a:r>
              </a:p>
              <a:p>
                <a:pPr lvl="2"/>
                <a:r>
                  <a:rPr lang="en-US" dirty="0"/>
                  <a:t>Only for linear, time-invariant systems!</a:t>
                </a:r>
              </a:p>
              <a:p>
                <a:pPr lvl="1"/>
                <a:r>
                  <a:rPr lang="en-US" dirty="0"/>
                  <a:t>Port extension, virtual ports (4-port VNA),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dirty="0"/>
                  <a:t> characterization, virtual baluns, etc.</a:t>
                </a:r>
              </a:p>
              <a:p>
                <a:pPr lvl="1"/>
                <a:r>
                  <a:rPr lang="en-US" dirty="0"/>
                  <a:t>Data transformations, e.g.,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Noise figure measurements</a:t>
                </a:r>
              </a:p>
              <a:p>
                <a:pPr lvl="1"/>
                <a:r>
                  <a:rPr lang="en-US" dirty="0"/>
                  <a:t>Measurements following telecommunication standards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E76460-E5AF-9726-194A-47A771C34B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9" t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737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E02FE02-190D-C74B-99E4-5B104CD3DAB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 Example </a:t>
                </a:r>
                <a:r>
                  <a:rPr lang="mr-IN" dirty="0"/>
                  <a:t>–</a:t>
                </a:r>
                <a:r>
                  <a:rPr lang="en-US" dirty="0"/>
                  <a:t> Pillbox*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 Eigenmode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E02FE02-190D-C74B-99E4-5B104CD3DA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64F760-BF6F-D443-B60B-DFB8A5D8AD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4081885"/>
                <a:ext cx="10566400" cy="2112276"/>
              </a:xfrm>
            </p:spPr>
            <p:txBody>
              <a:bodyPr/>
              <a:lstStyle/>
              <a:p>
                <a:r>
                  <a:rPr lang="en-US" dirty="0"/>
                  <a:t>Characterize the accelerating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 mode </a:t>
                </a:r>
                <a:br>
                  <a:rPr lang="en-US" dirty="0"/>
                </a:br>
                <a:r>
                  <a:rPr lang="en-US" dirty="0"/>
                  <a:t>of a cylindrical cavity with beam ports</a:t>
                </a:r>
              </a:p>
              <a:p>
                <a:pPr lvl="1"/>
                <a:r>
                  <a:rPr lang="en-US" sz="200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sz="2000" dirty="0"/>
                  <a:t> does not have to be the lowest frequency mode</a:t>
                </a:r>
              </a:p>
              <a:p>
                <a:r>
                  <a:rPr lang="en-US" dirty="0"/>
                  <a:t>Compare the measured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endParaRPr lang="en-US" i="1" dirty="0"/>
              </a:p>
              <a:p>
                <a:pPr lvl="1"/>
                <a:r>
                  <a:rPr lang="en-US" sz="2000" dirty="0"/>
                  <a:t>with an analytical analysis of a perfect cylinder (no beam ports)</a:t>
                </a:r>
              </a:p>
              <a:p>
                <a:pPr lvl="1"/>
                <a:r>
                  <a:rPr lang="en-US" sz="2000" dirty="0"/>
                  <a:t>with a numerical analysis 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64F760-BF6F-D443-B60B-DFB8A5D8AD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4081885"/>
                <a:ext cx="10566400" cy="2112276"/>
              </a:xfrm>
              <a:blipFill>
                <a:blip r:embed="rId3"/>
                <a:stretch>
                  <a:fillRect l="-719" t="-4790" b="-8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519E46C-72F5-0B47-A648-843BD0F4A98C}"/>
              </a:ext>
            </a:extLst>
          </p:cNvPr>
          <p:cNvSpPr txBox="1"/>
          <p:nvPr/>
        </p:nvSpPr>
        <p:spPr>
          <a:xfrm>
            <a:off x="8784350" y="4197100"/>
            <a:ext cx="329449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* normal conducting!</a:t>
            </a:r>
          </a:p>
        </p:txBody>
      </p:sp>
      <p:pic>
        <p:nvPicPr>
          <p:cNvPr id="5" name="Imagen 27" descr="C:\Users\Carla\Documents\Uni\CERN\Imagenes\model_dimensions.PNG">
            <a:extLst>
              <a:ext uri="{FF2B5EF4-FFF2-40B4-BE49-F238E27FC236}">
                <a16:creationId xmlns:a16="http://schemas.microsoft.com/office/drawing/2014/main" id="{26460065-8383-424E-B134-9A6F6F08A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399" y="1057504"/>
            <a:ext cx="3270766" cy="30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7" descr="C:\Users\Carla\Dropbox\IMG_20170807_100037.jpg">
            <a:extLst>
              <a:ext uri="{FF2B5EF4-FFF2-40B4-BE49-F238E27FC236}">
                <a16:creationId xmlns:a16="http://schemas.microsoft.com/office/drawing/2014/main" id="{02E903FF-EB54-004D-A1F9-8969CA2A08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1" t="33474" r="20587"/>
          <a:stretch/>
        </p:blipFill>
        <p:spPr bwMode="auto">
          <a:xfrm>
            <a:off x="6326430" y="1051149"/>
            <a:ext cx="4524568" cy="3024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4930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12C1E5-8752-3A44-A4DB-55978A23787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Excite the Modes while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12C1E5-8752-3A44-A4DB-55978A2378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19765D-E3F4-564E-9FB1-7EB4917EF9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98940" y="4504340"/>
                <a:ext cx="7280260" cy="1689821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measurement with tunable coupling antenna</a:t>
                </a:r>
              </a:p>
              <a:p>
                <a:pPr lvl="1"/>
                <a:r>
                  <a:rPr lang="en-US" dirty="0"/>
                  <a:t>E-field on z-axis using a capacitive coupling pin</a:t>
                </a:r>
              </a:p>
              <a:p>
                <a:pPr lvl="2"/>
                <a:r>
                  <a:rPr lang="en-US" dirty="0"/>
                  <a:t>Center pin, e.g., of semi-rigid coaxial cable</a:t>
                </a:r>
              </a:p>
              <a:p>
                <a:pPr lvl="1"/>
                <a:r>
                  <a:rPr lang="en-US" dirty="0"/>
                  <a:t>H-field on the cavity rim using an inductive coupling loop</a:t>
                </a:r>
              </a:p>
              <a:p>
                <a:pPr lvl="2"/>
                <a:r>
                  <a:rPr lang="en-US" dirty="0"/>
                  <a:t>Bend the center conductor to a closed loop connected to ground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19765D-E3F4-564E-9FB1-7EB4917EF9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98940" y="4504340"/>
                <a:ext cx="7280260" cy="1689821"/>
              </a:xfrm>
              <a:blipFill>
                <a:blip r:embed="rId3"/>
                <a:stretch>
                  <a:fillRect l="-870" t="-2239" b="-2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16" descr="C:\Users\Carla\Documents\Uni\CERN\Imagenes\IMG_20170807_103112.jpg">
            <a:extLst>
              <a:ext uri="{FF2B5EF4-FFF2-40B4-BE49-F238E27FC236}">
                <a16:creationId xmlns:a16="http://schemas.microsoft.com/office/drawing/2014/main" id="{DAF45D1A-35A7-D54E-B6F9-42C6688284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7" b="23714"/>
          <a:stretch>
            <a:fillRect/>
          </a:stretch>
        </p:blipFill>
        <p:spPr bwMode="auto">
          <a:xfrm rot="-5400000">
            <a:off x="1753309" y="4270044"/>
            <a:ext cx="1927043" cy="192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EF051F-6B03-504E-A54C-F298885C81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126" y="1151812"/>
            <a:ext cx="4431077" cy="30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A96EC6-E461-8F41-A94E-044E4A53B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275" y="1151817"/>
            <a:ext cx="3876415" cy="3060000"/>
          </a:xfrm>
          <a:prstGeom prst="rect">
            <a:avLst/>
          </a:prstGeom>
        </p:spPr>
      </p:pic>
      <p:sp>
        <p:nvSpPr>
          <p:cNvPr id="9" name="Parallelogram 8">
            <a:extLst>
              <a:ext uri="{FF2B5EF4-FFF2-40B4-BE49-F238E27FC236}">
                <a16:creationId xmlns:a16="http://schemas.microsoft.com/office/drawing/2014/main" id="{1F662737-B636-6F4F-A6B7-DDB28671AC4D}"/>
              </a:ext>
            </a:extLst>
          </p:cNvPr>
          <p:cNvSpPr/>
          <p:nvPr/>
        </p:nvSpPr>
        <p:spPr bwMode="auto">
          <a:xfrm rot="20225813">
            <a:off x="2852420" y="2928205"/>
            <a:ext cx="699056" cy="95223"/>
          </a:xfrm>
          <a:prstGeom prst="parallelogram">
            <a:avLst>
              <a:gd name="adj" fmla="val 4035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2FEFD66-F169-7748-B122-8E6DB5690CF7}"/>
              </a:ext>
            </a:extLst>
          </p:cNvPr>
          <p:cNvCxnSpPr/>
          <p:nvPr/>
        </p:nvCxnSpPr>
        <p:spPr bwMode="auto">
          <a:xfrm flipV="1">
            <a:off x="3495635" y="2820148"/>
            <a:ext cx="93630" cy="381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5E1745-5D3A-4B45-A417-8C1A329CAE8E}"/>
              </a:ext>
            </a:extLst>
          </p:cNvPr>
          <p:cNvCxnSpPr>
            <a:stCxn id="10" idx="5"/>
            <a:endCxn id="10" idx="2"/>
          </p:cNvCxnSpPr>
          <p:nvPr/>
        </p:nvCxnSpPr>
        <p:spPr bwMode="auto">
          <a:xfrm flipV="1">
            <a:off x="2897676" y="2847268"/>
            <a:ext cx="608545" cy="25709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609F0F-4A23-F84B-B1AD-38610E6E6B0F}"/>
              </a:ext>
            </a:extLst>
          </p:cNvPr>
          <p:cNvCxnSpPr/>
          <p:nvPr/>
        </p:nvCxnSpPr>
        <p:spPr bwMode="auto">
          <a:xfrm flipV="1">
            <a:off x="3018576" y="3026525"/>
            <a:ext cx="417413" cy="180514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1D98000-3C2E-A04E-9610-2F290ECA7710}"/>
              </a:ext>
            </a:extLst>
          </p:cNvPr>
          <p:cNvSpPr/>
          <p:nvPr/>
        </p:nvSpPr>
        <p:spPr bwMode="auto">
          <a:xfrm rot="17767884">
            <a:off x="8739999" y="2892833"/>
            <a:ext cx="177724" cy="33597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763BE965-40E6-804B-A79C-4CF6B56921DC}"/>
              </a:ext>
            </a:extLst>
          </p:cNvPr>
          <p:cNvSpPr/>
          <p:nvPr/>
        </p:nvSpPr>
        <p:spPr bwMode="auto">
          <a:xfrm rot="12072142">
            <a:off x="8966071" y="3160364"/>
            <a:ext cx="319979" cy="55074"/>
          </a:xfrm>
          <a:prstGeom prst="parallelogram">
            <a:avLst>
              <a:gd name="adj" fmla="val 1625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50036F9E-0E54-9C42-8945-5BF35F3259B2}"/>
              </a:ext>
            </a:extLst>
          </p:cNvPr>
          <p:cNvSpPr/>
          <p:nvPr/>
        </p:nvSpPr>
        <p:spPr bwMode="auto">
          <a:xfrm>
            <a:off x="8960114" y="3051924"/>
            <a:ext cx="179862" cy="219514"/>
          </a:xfrm>
          <a:prstGeom prst="arc">
            <a:avLst>
              <a:gd name="adj1" fmla="val 3999477"/>
              <a:gd name="adj2" fmla="val 20353681"/>
            </a:avLst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2B3EAD5-B2D6-0544-B1AD-F1CFD87D5BEC}"/>
              </a:ext>
            </a:extLst>
          </p:cNvPr>
          <p:cNvCxnSpPr/>
          <p:nvPr/>
        </p:nvCxnSpPr>
        <p:spPr bwMode="auto">
          <a:xfrm>
            <a:off x="8981074" y="3131658"/>
            <a:ext cx="289973" cy="11248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33">
            <a:extLst>
              <a:ext uri="{FF2B5EF4-FFF2-40B4-BE49-F238E27FC236}">
                <a16:creationId xmlns:a16="http://schemas.microsoft.com/office/drawing/2014/main" id="{8F324C98-23BA-C649-AA9C-8DDD4190C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375" y="1630369"/>
            <a:ext cx="1616075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400">
                <a:solidFill>
                  <a:schemeClr val="tx1"/>
                </a:solidFill>
              </a:rPr>
              <a:t>sliding capacitive pin antenna probes the E-field</a:t>
            </a:r>
            <a:endParaRPr lang="en-GB" sz="1400">
              <a:solidFill>
                <a:schemeClr val="tx1"/>
              </a:solidFill>
            </a:endParaRPr>
          </a:p>
        </p:txBody>
      </p:sp>
      <p:cxnSp>
        <p:nvCxnSpPr>
          <p:cNvPr id="18" name="Straight Connector 38">
            <a:extLst>
              <a:ext uri="{FF2B5EF4-FFF2-40B4-BE49-F238E27FC236}">
                <a16:creationId xmlns:a16="http://schemas.microsoft.com/office/drawing/2014/main" id="{9549F42B-3741-E146-97E2-25E1FDB25A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18576" y="2310452"/>
            <a:ext cx="417413" cy="434142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9" name="TextBox 33">
            <a:extLst>
              <a:ext uri="{FF2B5EF4-FFF2-40B4-BE49-F238E27FC236}">
                <a16:creationId xmlns:a16="http://schemas.microsoft.com/office/drawing/2014/main" id="{6D4C4819-D322-2646-99EB-73F4A5412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338" y="3537781"/>
            <a:ext cx="1616075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400">
                <a:solidFill>
                  <a:schemeClr val="tx1"/>
                </a:solidFill>
              </a:rPr>
              <a:t>rotating inductive loop antenna probes the H-field</a:t>
            </a:r>
            <a:endParaRPr lang="en-GB" sz="1400">
              <a:solidFill>
                <a:schemeClr val="tx1"/>
              </a:solidFill>
            </a:endParaRPr>
          </a:p>
        </p:txBody>
      </p:sp>
      <p:cxnSp>
        <p:nvCxnSpPr>
          <p:cNvPr id="20" name="Straight Connector 38">
            <a:extLst>
              <a:ext uri="{FF2B5EF4-FFF2-40B4-BE49-F238E27FC236}">
                <a16:creationId xmlns:a16="http://schemas.microsoft.com/office/drawing/2014/main" id="{C2F1F24B-4BB5-3147-9C6E-0EA6D2E49C69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8859914" y="3271437"/>
            <a:ext cx="100201" cy="313573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98900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DC844-B6D0-5F42-70A5-ECE7EC32E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36149-73DB-7DBB-AC28-52BA9C2F4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Frequency and Q-value</a:t>
            </a:r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046E0483-0C3D-A7D6-860C-2CADB85835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792" y="1183543"/>
            <a:ext cx="3918857" cy="2468880"/>
          </a:xfrm>
          <a:prstGeom prst="rect">
            <a:avLst/>
          </a:prstGeom>
        </p:spPr>
      </p:pic>
      <p:pic>
        <p:nvPicPr>
          <p:cNvPr id="12" name="Picture 11" descr="A graph of a frequency&#10;&#10;Description automatically generated">
            <a:extLst>
              <a:ext uri="{FF2B5EF4-FFF2-40B4-BE49-F238E27FC236}">
                <a16:creationId xmlns:a16="http://schemas.microsoft.com/office/drawing/2014/main" id="{30BE098B-EE44-6ADF-A51A-7E946BDD4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9" y="1087989"/>
            <a:ext cx="3775676" cy="2514600"/>
          </a:xfrm>
          <a:prstGeom prst="rect">
            <a:avLst/>
          </a:prstGeom>
        </p:spPr>
      </p:pic>
      <p:pic>
        <p:nvPicPr>
          <p:cNvPr id="14" name="Picture 13" descr="A diagram of a circle with lines and circles&#10;&#10;Description automatically generated">
            <a:extLst>
              <a:ext uri="{FF2B5EF4-FFF2-40B4-BE49-F238E27FC236}">
                <a16:creationId xmlns:a16="http://schemas.microsoft.com/office/drawing/2014/main" id="{A14B9F5A-A507-0F40-40F5-153DD11E46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410" y="1036738"/>
            <a:ext cx="3657600" cy="365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D937BB-E6BB-A2DD-1181-8008535A68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59972" y="3992462"/>
                <a:ext cx="10459694" cy="2304301"/>
              </a:xfrm>
            </p:spPr>
            <p:txBody>
              <a:bodyPr/>
              <a:lstStyle/>
              <a:p>
                <a:r>
                  <a:rPr lang="en-US" dirty="0"/>
                  <a:t>Identify the correct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) mode frequency</a:t>
                </a:r>
              </a:p>
              <a:p>
                <a:pPr lvl="1"/>
                <a:r>
                  <a:rPr lang="en-US" dirty="0"/>
                  <a:t>Introduce a small perturbation, e.g., metallic rod or wire on the z-axis,</a:t>
                </a:r>
                <a:br>
                  <a:rPr lang="en-US" dirty="0"/>
                </a:br>
                <a:r>
                  <a:rPr lang="en-US" dirty="0"/>
                  <a:t>and observe the shift of the mode frequencies</a:t>
                </a:r>
              </a:p>
              <a:p>
                <a:r>
                  <a:rPr lang="en-US" dirty="0"/>
                  <a:t>Calibrate the VNA and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Tune the coupling loop for critical coupling</a:t>
                </a:r>
              </a:p>
              <a:p>
                <a:pPr lvl="1"/>
                <a:r>
                  <a:rPr lang="en-US" dirty="0"/>
                  <a:t>Display the resonant circle in the </a:t>
                </a:r>
                <a:r>
                  <a:rPr lang="en-US" i="1" dirty="0"/>
                  <a:t>Smith</a:t>
                </a:r>
                <a:r>
                  <a:rPr lang="en-US" dirty="0"/>
                  <a:t> chart using enough points!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D937BB-E6BB-A2DD-1181-8008535A68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9972" y="3992462"/>
                <a:ext cx="10459694" cy="2304301"/>
              </a:xfrm>
              <a:blipFill>
                <a:blip r:embed="rId5"/>
                <a:stretch>
                  <a:fillRect l="-848" t="-4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2331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47549-2D30-2C4D-A2C5-C221333B5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Equivalent Circuit of a Resonant Mode</a:t>
            </a:r>
          </a:p>
        </p:txBody>
      </p:sp>
      <p:sp>
        <p:nvSpPr>
          <p:cNvPr id="251" name="Rectangle 29">
            <a:extLst>
              <a:ext uri="{FF2B5EF4-FFF2-40B4-BE49-F238E27FC236}">
                <a16:creationId xmlns:a16="http://schemas.microsoft.com/office/drawing/2014/main" id="{FD3ED6D6-BCDB-C04D-97DC-D2F1DAB01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534" y="4823788"/>
            <a:ext cx="3920184" cy="45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 marL="0" marR="0" lvl="0" indent="0" algn="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baseline="30000" dirty="0">
                <a:solidFill>
                  <a:srgbClr val="0000FF"/>
                </a:solidFill>
              </a:rPr>
              <a:t>w</a:t>
            </a: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e have resonance condition, when: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55" name="Rectangle 29">
            <a:extLst>
              <a:ext uri="{FF2B5EF4-FFF2-40B4-BE49-F238E27FC236}">
                <a16:creationId xmlns:a16="http://schemas.microsoft.com/office/drawing/2014/main" id="{9DEF8344-1EBB-F649-9F1B-635B6175C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807" y="5532664"/>
            <a:ext cx="2724001" cy="449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 marL="0" marR="0" lvl="0" indent="0" algn="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itchFamily="2" charset="2"/>
              </a:rPr>
              <a:t> </a:t>
            </a:r>
            <a:r>
              <a:rPr lang="en-US" sz="2400" b="1" kern="0" baseline="30000" dirty="0">
                <a:solidFill>
                  <a:srgbClr val="0000FF"/>
                </a:solidFill>
                <a:sym typeface="Wingdings" pitchFamily="2" charset="2"/>
              </a:rPr>
              <a:t>r</a:t>
            </a:r>
            <a:r>
              <a:rPr kumimoji="0" lang="en-US" sz="2400" b="1" i="0" u="none" strike="noStrike" kern="0" cap="none" spc="0" normalizeH="0" baseline="30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esonance</a:t>
            </a: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frequency: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26911F2E-37B8-B944-8BE9-A6CF8AA14794}"/>
                  </a:ext>
                </a:extLst>
              </p:cNvPr>
              <p:cNvSpPr txBox="1"/>
              <p:nvPr/>
            </p:nvSpPr>
            <p:spPr>
              <a:xfrm>
                <a:off x="5515760" y="4695658"/>
                <a:ext cx="1138838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𝝎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𝑳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𝑪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26911F2E-37B8-B944-8BE9-A6CF8AA14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5760" y="4695658"/>
                <a:ext cx="1138838" cy="520463"/>
              </a:xfrm>
              <a:prstGeom prst="rect">
                <a:avLst/>
              </a:prstGeom>
              <a:blipFill>
                <a:blip r:embed="rId6"/>
                <a:stretch>
                  <a:fillRect l="-3297" t="-7143" r="-3297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84653AC7-BC5F-074E-A1B2-9DEC4663459C}"/>
                  </a:ext>
                </a:extLst>
              </p:cNvPr>
              <p:cNvSpPr txBox="1"/>
              <p:nvPr/>
            </p:nvSpPr>
            <p:spPr>
              <a:xfrm>
                <a:off x="5366711" y="5471038"/>
                <a:ext cx="4515275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𝟐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𝝅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𝑳𝑪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 ⟹ 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𝑳𝑪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84653AC7-BC5F-074E-A1B2-9DEC46634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711" y="5471038"/>
                <a:ext cx="4515275" cy="572273"/>
              </a:xfrm>
              <a:prstGeom prst="rect">
                <a:avLst/>
              </a:prstGeom>
              <a:blipFill>
                <a:blip r:embed="rId7"/>
                <a:stretch>
                  <a:fillRect t="-6522" r="-28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2" name="Rounded Rectangle 311">
            <a:extLst>
              <a:ext uri="{FF2B5EF4-FFF2-40B4-BE49-F238E27FC236}">
                <a16:creationId xmlns:a16="http://schemas.microsoft.com/office/drawing/2014/main" id="{845E6AA4-90CF-044D-9F29-4466B07CCD1F}"/>
              </a:ext>
            </a:extLst>
          </p:cNvPr>
          <p:cNvSpPr/>
          <p:nvPr/>
        </p:nvSpPr>
        <p:spPr bwMode="auto">
          <a:xfrm>
            <a:off x="8141108" y="5314485"/>
            <a:ext cx="1754697" cy="914400"/>
          </a:xfrm>
          <a:prstGeom prst="roundRect">
            <a:avLst/>
          </a:prstGeom>
          <a:solidFill>
            <a:srgbClr val="FFC000">
              <a:alpha val="25000"/>
            </a:srgbClr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BB5BC0CF-9057-D849-9273-D138C3F8DF09}"/>
                  </a:ext>
                </a:extLst>
              </p:cNvPr>
              <p:cNvSpPr txBox="1"/>
              <p:nvPr/>
            </p:nvSpPr>
            <p:spPr>
              <a:xfrm>
                <a:off x="8644690" y="4090410"/>
                <a:ext cx="3201197" cy="3877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kumimoji="0" lang="en-US" sz="1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shunt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resistor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, 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representing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the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losses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of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the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</a:rPr>
                        <m:t>resonator</m:t>
                      </m:r>
                    </m:oMath>
                  </m:oMathPara>
                </a14:m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mc:Choice>
        <mc:Fallback xmlns=""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BB5BC0CF-9057-D849-9273-D138C3F8D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690" y="4090410"/>
                <a:ext cx="3201197" cy="387798"/>
              </a:xfrm>
              <a:prstGeom prst="rect">
                <a:avLst/>
              </a:prstGeom>
              <a:blipFill>
                <a:blip r:embed="rId8"/>
                <a:stretch>
                  <a:fillRect l="-1186" t="-16129" r="-791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8F549BF-7732-0CB4-4155-22A59A531211}"/>
              </a:ext>
            </a:extLst>
          </p:cNvPr>
          <p:cNvSpPr/>
          <p:nvPr/>
        </p:nvSpPr>
        <p:spPr bwMode="auto">
          <a:xfrm>
            <a:off x="1891510" y="2148884"/>
            <a:ext cx="1371600" cy="1828800"/>
          </a:xfrm>
          <a:prstGeom prst="round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5C4AC87-21A7-3F1B-66DF-217CB1AA3605}"/>
              </a:ext>
            </a:extLst>
          </p:cNvPr>
          <p:cNvSpPr/>
          <p:nvPr/>
        </p:nvSpPr>
        <p:spPr bwMode="auto">
          <a:xfrm>
            <a:off x="7618369" y="2477882"/>
            <a:ext cx="2379703" cy="1143000"/>
          </a:xfrm>
          <a:prstGeom prst="roundRect">
            <a:avLst/>
          </a:prstGeom>
          <a:solidFill>
            <a:srgbClr val="FFC000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3A10E5B-EEFE-4158-BD25-90612563B211}"/>
              </a:ext>
            </a:extLst>
          </p:cNvPr>
          <p:cNvCxnSpPr>
            <a:cxnSpLocks/>
          </p:cNvCxnSpPr>
          <p:nvPr/>
        </p:nvCxnSpPr>
        <p:spPr>
          <a:xfrm>
            <a:off x="5364612" y="3452221"/>
            <a:ext cx="23295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36DA3C-3915-8D0C-F4DC-FC2345B0D8A5}"/>
              </a:ext>
            </a:extLst>
          </p:cNvPr>
          <p:cNvCxnSpPr>
            <a:cxnSpLocks/>
          </p:cNvCxnSpPr>
          <p:nvPr/>
        </p:nvCxnSpPr>
        <p:spPr>
          <a:xfrm flipV="1">
            <a:off x="5360372" y="1625209"/>
            <a:ext cx="0" cy="182701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2">
            <a:extLst>
              <a:ext uri="{FF2B5EF4-FFF2-40B4-BE49-F238E27FC236}">
                <a16:creationId xmlns:a16="http://schemas.microsoft.com/office/drawing/2014/main" id="{1F519045-676F-F7A2-E02F-C63BFFCF6AAE}"/>
              </a:ext>
            </a:extLst>
          </p:cNvPr>
          <p:cNvSpPr>
            <a:spLocks noChangeAspect="1"/>
          </p:cNvSpPr>
          <p:nvPr/>
        </p:nvSpPr>
        <p:spPr bwMode="auto">
          <a:xfrm>
            <a:off x="8506520" y="2696219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9" name="Group 209">
            <a:extLst>
              <a:ext uri="{FF2B5EF4-FFF2-40B4-BE49-F238E27FC236}">
                <a16:creationId xmlns:a16="http://schemas.microsoft.com/office/drawing/2014/main" id="{B1E2F40D-89E0-AA1F-81F3-C2E8B6278EF5}"/>
              </a:ext>
            </a:extLst>
          </p:cNvPr>
          <p:cNvGrpSpPr>
            <a:grpSpLocks/>
          </p:cNvGrpSpPr>
          <p:nvPr/>
        </p:nvGrpSpPr>
        <p:grpSpPr bwMode="auto">
          <a:xfrm>
            <a:off x="7854786" y="2689427"/>
            <a:ext cx="152400" cy="762000"/>
            <a:chOff x="3935" y="1728"/>
            <a:chExt cx="96" cy="480"/>
          </a:xfrm>
        </p:grpSpPr>
        <p:sp>
          <p:nvSpPr>
            <p:cNvPr id="376" name="Arc 59">
              <a:extLst>
                <a:ext uri="{FF2B5EF4-FFF2-40B4-BE49-F238E27FC236}">
                  <a16:creationId xmlns:a16="http://schemas.microsoft.com/office/drawing/2014/main" id="{A5C4495B-525F-46AC-9E86-280201256BB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7" name="Arc 60">
              <a:extLst>
                <a:ext uri="{FF2B5EF4-FFF2-40B4-BE49-F238E27FC236}">
                  <a16:creationId xmlns:a16="http://schemas.microsoft.com/office/drawing/2014/main" id="{F5D4C05F-5464-4BB7-12EF-5101C83A928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8" name="Arc 61">
              <a:extLst>
                <a:ext uri="{FF2B5EF4-FFF2-40B4-BE49-F238E27FC236}">
                  <a16:creationId xmlns:a16="http://schemas.microsoft.com/office/drawing/2014/main" id="{A475C0D8-EE16-FB07-8004-6F72BA27539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9" name="Arc 62">
              <a:extLst>
                <a:ext uri="{FF2B5EF4-FFF2-40B4-BE49-F238E27FC236}">
                  <a16:creationId xmlns:a16="http://schemas.microsoft.com/office/drawing/2014/main" id="{8A394DE3-CFEA-14A0-733E-44C07086D83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0" name="Line 63">
              <a:extLst>
                <a:ext uri="{FF2B5EF4-FFF2-40B4-BE49-F238E27FC236}">
                  <a16:creationId xmlns:a16="http://schemas.microsoft.com/office/drawing/2014/main" id="{B59BF84B-3C7D-A495-06FE-B0E88FBB84C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1" name="Line 64">
              <a:extLst>
                <a:ext uri="{FF2B5EF4-FFF2-40B4-BE49-F238E27FC236}">
                  <a16:creationId xmlns:a16="http://schemas.microsoft.com/office/drawing/2014/main" id="{0B97E4B7-405B-5F4D-4577-A3C000AEFCA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2" name="Arc 65">
              <a:extLst>
                <a:ext uri="{FF2B5EF4-FFF2-40B4-BE49-F238E27FC236}">
                  <a16:creationId xmlns:a16="http://schemas.microsoft.com/office/drawing/2014/main" id="{28FD0327-6508-F27E-8CBB-09B4ACA3B1C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3" name="Arc 66">
              <a:extLst>
                <a:ext uri="{FF2B5EF4-FFF2-40B4-BE49-F238E27FC236}">
                  <a16:creationId xmlns:a16="http://schemas.microsoft.com/office/drawing/2014/main" id="{CB4CFE98-BFCA-39F9-C881-714A3D506DE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4" name="Arc 67">
              <a:extLst>
                <a:ext uri="{FF2B5EF4-FFF2-40B4-BE49-F238E27FC236}">
                  <a16:creationId xmlns:a16="http://schemas.microsoft.com/office/drawing/2014/main" id="{CD6CB363-26D6-F713-3523-D70526EA472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5" name="Arc 68">
              <a:extLst>
                <a:ext uri="{FF2B5EF4-FFF2-40B4-BE49-F238E27FC236}">
                  <a16:creationId xmlns:a16="http://schemas.microsoft.com/office/drawing/2014/main" id="{A1104915-4798-51AF-0B87-2022E5624A5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6" name="Arc 69">
              <a:extLst>
                <a:ext uri="{FF2B5EF4-FFF2-40B4-BE49-F238E27FC236}">
                  <a16:creationId xmlns:a16="http://schemas.microsoft.com/office/drawing/2014/main" id="{78E304FB-3E59-D65E-85E3-7E693C41BF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7" name="Arc 70">
              <a:extLst>
                <a:ext uri="{FF2B5EF4-FFF2-40B4-BE49-F238E27FC236}">
                  <a16:creationId xmlns:a16="http://schemas.microsoft.com/office/drawing/2014/main" id="{67389C4A-1D1C-49BC-0094-9E5F9C0EC87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8" name="Arc 71">
              <a:extLst>
                <a:ext uri="{FF2B5EF4-FFF2-40B4-BE49-F238E27FC236}">
                  <a16:creationId xmlns:a16="http://schemas.microsoft.com/office/drawing/2014/main" id="{0A185D92-C9F3-B553-2C5A-652A404FACE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grpSp>
        <p:nvGrpSpPr>
          <p:cNvPr id="10" name="Group 210">
            <a:extLst>
              <a:ext uri="{FF2B5EF4-FFF2-40B4-BE49-F238E27FC236}">
                <a16:creationId xmlns:a16="http://schemas.microsoft.com/office/drawing/2014/main" id="{332430AD-3DE1-51A7-6BFC-335FA31ED5F0}"/>
              </a:ext>
            </a:extLst>
          </p:cNvPr>
          <p:cNvGrpSpPr>
            <a:grpSpLocks/>
          </p:cNvGrpSpPr>
          <p:nvPr/>
        </p:nvGrpSpPr>
        <p:grpSpPr bwMode="auto">
          <a:xfrm>
            <a:off x="9314714" y="2689021"/>
            <a:ext cx="304800" cy="762000"/>
            <a:chOff x="3216" y="1728"/>
            <a:chExt cx="192" cy="480"/>
          </a:xfrm>
        </p:grpSpPr>
        <p:sp>
          <p:nvSpPr>
            <p:cNvPr id="372" name="Line 8">
              <a:extLst>
                <a:ext uri="{FF2B5EF4-FFF2-40B4-BE49-F238E27FC236}">
                  <a16:creationId xmlns:a16="http://schemas.microsoft.com/office/drawing/2014/main" id="{65F46FFC-8D98-8240-EFAF-A87B038BCE1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3" name="Line 9">
              <a:extLst>
                <a:ext uri="{FF2B5EF4-FFF2-40B4-BE49-F238E27FC236}">
                  <a16:creationId xmlns:a16="http://schemas.microsoft.com/office/drawing/2014/main" id="{C865A493-6668-CF3C-84C7-57CD8B34D6D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4" name="Line 10">
              <a:extLst>
                <a:ext uri="{FF2B5EF4-FFF2-40B4-BE49-F238E27FC236}">
                  <a16:creationId xmlns:a16="http://schemas.microsoft.com/office/drawing/2014/main" id="{3B68956F-67C6-E0D4-DAE1-707CFF4025E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5" name="Line 11">
              <a:extLst>
                <a:ext uri="{FF2B5EF4-FFF2-40B4-BE49-F238E27FC236}">
                  <a16:creationId xmlns:a16="http://schemas.microsoft.com/office/drawing/2014/main" id="{56962105-CB36-9C5D-0ED3-3375E650B70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1" name="Freeform 12">
            <a:extLst>
              <a:ext uri="{FF2B5EF4-FFF2-40B4-BE49-F238E27FC236}">
                <a16:creationId xmlns:a16="http://schemas.microsoft.com/office/drawing/2014/main" id="{8EB9197D-4308-5BD5-9BA1-E59B740FB6AD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2612314" y="2322064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207">
            <a:extLst>
              <a:ext uri="{FF2B5EF4-FFF2-40B4-BE49-F238E27FC236}">
                <a16:creationId xmlns:a16="http://schemas.microsoft.com/office/drawing/2014/main" id="{4B5321BF-84F7-02B2-5E42-1D4C0EAF8034}"/>
              </a:ext>
            </a:extLst>
          </p:cNvPr>
          <p:cNvGrpSpPr>
            <a:grpSpLocks/>
          </p:cNvGrpSpPr>
          <p:nvPr/>
        </p:nvGrpSpPr>
        <p:grpSpPr bwMode="auto">
          <a:xfrm>
            <a:off x="2165271" y="2696622"/>
            <a:ext cx="304800" cy="762000"/>
            <a:chOff x="4560" y="2400"/>
            <a:chExt cx="192" cy="480"/>
          </a:xfrm>
        </p:grpSpPr>
        <p:sp>
          <p:nvSpPr>
            <p:cNvPr id="366" name="Oval 111">
              <a:extLst>
                <a:ext uri="{FF2B5EF4-FFF2-40B4-BE49-F238E27FC236}">
                  <a16:creationId xmlns:a16="http://schemas.microsoft.com/office/drawing/2014/main" id="{33B4FF87-5D5A-00F8-588A-C956A344F9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0" y="2544"/>
              <a:ext cx="192" cy="19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000"/>
            </a:p>
          </p:txBody>
        </p:sp>
        <p:sp>
          <p:nvSpPr>
            <p:cNvPr id="367" name="Line 112">
              <a:extLst>
                <a:ext uri="{FF2B5EF4-FFF2-40B4-BE49-F238E27FC236}">
                  <a16:creationId xmlns:a16="http://schemas.microsoft.com/office/drawing/2014/main" id="{F660582D-0E42-CED2-7ECB-16328DA57AC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656" y="2400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Line 113">
              <a:extLst>
                <a:ext uri="{FF2B5EF4-FFF2-40B4-BE49-F238E27FC236}">
                  <a16:creationId xmlns:a16="http://schemas.microsoft.com/office/drawing/2014/main" id="{2E44CAD0-FAC8-8FF4-DE28-6B05D2728A3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656" y="273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9" name="Group 117">
              <a:extLst>
                <a:ext uri="{FF2B5EF4-FFF2-40B4-BE49-F238E27FC236}">
                  <a16:creationId xmlns:a16="http://schemas.microsoft.com/office/drawing/2014/main" id="{556AA13E-E9DB-375D-1F50-168A62B33BA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08" y="2592"/>
              <a:ext cx="96" cy="96"/>
              <a:chOff x="2929" y="3217"/>
              <a:chExt cx="383" cy="191"/>
            </a:xfrm>
          </p:grpSpPr>
          <p:sp>
            <p:nvSpPr>
              <p:cNvPr id="370" name="Arc 118">
                <a:extLst>
                  <a:ext uri="{FF2B5EF4-FFF2-40B4-BE49-F238E27FC236}">
                    <a16:creationId xmlns:a16="http://schemas.microsoft.com/office/drawing/2014/main" id="{056A96B4-6AEC-8566-940F-2391BEEBFC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9" y="3217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1" name="Arc 119">
                <a:extLst>
                  <a:ext uri="{FF2B5EF4-FFF2-40B4-BE49-F238E27FC236}">
                    <a16:creationId xmlns:a16="http://schemas.microsoft.com/office/drawing/2014/main" id="{839F434E-F831-B4BC-7E7D-617C8D8881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3120" y="3312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32ED911-D379-B519-ED1C-137F78354B3B}"/>
                  </a:ext>
                </a:extLst>
              </p:cNvPr>
              <p:cNvSpPr txBox="1"/>
              <p:nvPr/>
            </p:nvSpPr>
            <p:spPr>
              <a:xfrm>
                <a:off x="2270918" y="2301418"/>
                <a:ext cx="8767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32ED911-D379-B519-ED1C-137F78354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918" y="2301418"/>
                <a:ext cx="876715" cy="276999"/>
              </a:xfrm>
              <a:prstGeom prst="rect">
                <a:avLst/>
              </a:prstGeom>
              <a:blipFill>
                <a:blip r:embed="rId9"/>
                <a:stretch>
                  <a:fillRect l="-5797" r="-2899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222">
            <a:extLst>
              <a:ext uri="{FF2B5EF4-FFF2-40B4-BE49-F238E27FC236}">
                <a16:creationId xmlns:a16="http://schemas.microsoft.com/office/drawing/2014/main" id="{33CE999E-8FCB-9387-EA94-000D51FFD1CF}"/>
              </a:ext>
            </a:extLst>
          </p:cNvPr>
          <p:cNvGrpSpPr>
            <a:grpSpLocks/>
          </p:cNvGrpSpPr>
          <p:nvPr/>
        </p:nvGrpSpPr>
        <p:grpSpPr bwMode="auto">
          <a:xfrm>
            <a:off x="2700815" y="3460585"/>
            <a:ext cx="304800" cy="381000"/>
            <a:chOff x="4272" y="3072"/>
            <a:chExt cx="192" cy="240"/>
          </a:xfrm>
        </p:grpSpPr>
        <p:sp>
          <p:nvSpPr>
            <p:cNvPr id="360" name="Line 99">
              <a:extLst>
                <a:ext uri="{FF2B5EF4-FFF2-40B4-BE49-F238E27FC236}">
                  <a16:creationId xmlns:a16="http://schemas.microsoft.com/office/drawing/2014/main" id="{773810D2-E29F-25D7-8780-41D0E640BEE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Line 100">
              <a:extLst>
                <a:ext uri="{FF2B5EF4-FFF2-40B4-BE49-F238E27FC236}">
                  <a16:creationId xmlns:a16="http://schemas.microsoft.com/office/drawing/2014/main" id="{3410C2D2-33A6-6F06-F9EE-830E2A71D75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Line 101">
              <a:extLst>
                <a:ext uri="{FF2B5EF4-FFF2-40B4-BE49-F238E27FC236}">
                  <a16:creationId xmlns:a16="http://schemas.microsoft.com/office/drawing/2014/main" id="{44910104-8325-D67D-05AC-475E7739BC4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Line 102">
              <a:extLst>
                <a:ext uri="{FF2B5EF4-FFF2-40B4-BE49-F238E27FC236}">
                  <a16:creationId xmlns:a16="http://schemas.microsoft.com/office/drawing/2014/main" id="{D5E19C47-5EF0-E5B1-36DB-A0008FE7789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Line 103">
              <a:extLst>
                <a:ext uri="{FF2B5EF4-FFF2-40B4-BE49-F238E27FC236}">
                  <a16:creationId xmlns:a16="http://schemas.microsoft.com/office/drawing/2014/main" id="{DC58ECBC-879A-62A0-1F4D-CAA1FEE0E7C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Line 104">
              <a:extLst>
                <a:ext uri="{FF2B5EF4-FFF2-40B4-BE49-F238E27FC236}">
                  <a16:creationId xmlns:a16="http://schemas.microsoft.com/office/drawing/2014/main" id="{B1D05CF6-F2F9-8697-547A-7DACC1DBE2B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54">
            <a:extLst>
              <a:ext uri="{FF2B5EF4-FFF2-40B4-BE49-F238E27FC236}">
                <a16:creationId xmlns:a16="http://schemas.microsoft.com/office/drawing/2014/main" id="{A9E7CE42-DE52-B67A-7C40-268EB5CB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2706" y="1794816"/>
            <a:ext cx="81783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800" kern="0" dirty="0"/>
              <a:t>VNA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81FE61-8636-0B78-AF73-E21FB884A3F9}"/>
              </a:ext>
            </a:extLst>
          </p:cNvPr>
          <p:cNvCxnSpPr>
            <a:cxnSpLocks noChangeAspect="1"/>
          </p:cNvCxnSpPr>
          <p:nvPr/>
        </p:nvCxnSpPr>
        <p:spPr bwMode="auto">
          <a:xfrm flipV="1">
            <a:off x="2143261" y="2897139"/>
            <a:ext cx="365760" cy="36576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grpSp>
        <p:nvGrpSpPr>
          <p:cNvPr id="17" name="Group 300">
            <a:extLst>
              <a:ext uri="{FF2B5EF4-FFF2-40B4-BE49-F238E27FC236}">
                <a16:creationId xmlns:a16="http://schemas.microsoft.com/office/drawing/2014/main" id="{F2077339-95CA-6410-C3DD-32532FCABAAC}"/>
              </a:ext>
            </a:extLst>
          </p:cNvPr>
          <p:cNvGrpSpPr>
            <a:grpSpLocks/>
          </p:cNvGrpSpPr>
          <p:nvPr/>
        </p:nvGrpSpPr>
        <p:grpSpPr bwMode="auto">
          <a:xfrm>
            <a:off x="6523791" y="2689022"/>
            <a:ext cx="533400" cy="762000"/>
            <a:chOff x="4896" y="1728"/>
            <a:chExt cx="336" cy="480"/>
          </a:xfrm>
        </p:grpSpPr>
        <p:grpSp>
          <p:nvGrpSpPr>
            <p:cNvPr id="218" name="Group 267">
              <a:extLst>
                <a:ext uri="{FF2B5EF4-FFF2-40B4-BE49-F238E27FC236}">
                  <a16:creationId xmlns:a16="http://schemas.microsoft.com/office/drawing/2014/main" id="{23242E69-6E7E-6BE1-DA41-0AC6DA318A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6" y="1728"/>
              <a:ext cx="96" cy="480"/>
              <a:chOff x="3935" y="1728"/>
              <a:chExt cx="96" cy="480"/>
            </a:xfrm>
          </p:grpSpPr>
          <p:sp>
            <p:nvSpPr>
              <p:cNvPr id="347" name="Arc 268">
                <a:extLst>
                  <a:ext uri="{FF2B5EF4-FFF2-40B4-BE49-F238E27FC236}">
                    <a16:creationId xmlns:a16="http://schemas.microsoft.com/office/drawing/2014/main" id="{E92BD2A0-1FAF-7692-78D9-9C1D742945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" name="Arc 269">
                <a:extLst>
                  <a:ext uri="{FF2B5EF4-FFF2-40B4-BE49-F238E27FC236}">
                    <a16:creationId xmlns:a16="http://schemas.microsoft.com/office/drawing/2014/main" id="{7C734C39-24E9-4C99-C4C4-CCA843A9E0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9" name="Arc 270">
                <a:extLst>
                  <a:ext uri="{FF2B5EF4-FFF2-40B4-BE49-F238E27FC236}">
                    <a16:creationId xmlns:a16="http://schemas.microsoft.com/office/drawing/2014/main" id="{E23C2A9F-9E5A-2FEE-A924-995D414E5F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0" name="Arc 271">
                <a:extLst>
                  <a:ext uri="{FF2B5EF4-FFF2-40B4-BE49-F238E27FC236}">
                    <a16:creationId xmlns:a16="http://schemas.microsoft.com/office/drawing/2014/main" id="{93F15819-6102-5B0C-7463-199B64FB5A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1" name="Line 272">
                <a:extLst>
                  <a:ext uri="{FF2B5EF4-FFF2-40B4-BE49-F238E27FC236}">
                    <a16:creationId xmlns:a16="http://schemas.microsoft.com/office/drawing/2014/main" id="{A041FA7B-0479-CDAF-1463-6B0F4DB85E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" name="Line 273">
                <a:extLst>
                  <a:ext uri="{FF2B5EF4-FFF2-40B4-BE49-F238E27FC236}">
                    <a16:creationId xmlns:a16="http://schemas.microsoft.com/office/drawing/2014/main" id="{A86C1E6F-E91B-DCA2-3D68-93937FE007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" name="Arc 274">
                <a:extLst>
                  <a:ext uri="{FF2B5EF4-FFF2-40B4-BE49-F238E27FC236}">
                    <a16:creationId xmlns:a16="http://schemas.microsoft.com/office/drawing/2014/main" id="{4D088A27-DDBC-878A-63FB-47491E7CCC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" name="Arc 275">
                <a:extLst>
                  <a:ext uri="{FF2B5EF4-FFF2-40B4-BE49-F238E27FC236}">
                    <a16:creationId xmlns:a16="http://schemas.microsoft.com/office/drawing/2014/main" id="{F8682AB5-9C7D-C343-39AA-A9AE6794A59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5" name="Arc 276">
                <a:extLst>
                  <a:ext uri="{FF2B5EF4-FFF2-40B4-BE49-F238E27FC236}">
                    <a16:creationId xmlns:a16="http://schemas.microsoft.com/office/drawing/2014/main" id="{0DC8925D-502B-2BAA-670C-80D6FDDA4D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6" name="Arc 277">
                <a:extLst>
                  <a:ext uri="{FF2B5EF4-FFF2-40B4-BE49-F238E27FC236}">
                    <a16:creationId xmlns:a16="http://schemas.microsoft.com/office/drawing/2014/main" id="{29C71378-7920-620C-343C-856AB2883D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7" name="Arc 278">
                <a:extLst>
                  <a:ext uri="{FF2B5EF4-FFF2-40B4-BE49-F238E27FC236}">
                    <a16:creationId xmlns:a16="http://schemas.microsoft.com/office/drawing/2014/main" id="{DA1F639E-620B-2D45-A28F-F8E13C22433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" name="Arc 279">
                <a:extLst>
                  <a:ext uri="{FF2B5EF4-FFF2-40B4-BE49-F238E27FC236}">
                    <a16:creationId xmlns:a16="http://schemas.microsoft.com/office/drawing/2014/main" id="{2D4AFD55-60B6-9651-748A-C6EC36EE4A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9" name="Arc 280">
                <a:extLst>
                  <a:ext uri="{FF2B5EF4-FFF2-40B4-BE49-F238E27FC236}">
                    <a16:creationId xmlns:a16="http://schemas.microsoft.com/office/drawing/2014/main" id="{40A59C5B-AA02-FA88-7FD3-5AF6B2838F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9" name="Group 281">
              <a:extLst>
                <a:ext uri="{FF2B5EF4-FFF2-40B4-BE49-F238E27FC236}">
                  <a16:creationId xmlns:a16="http://schemas.microsoft.com/office/drawing/2014/main" id="{5348B142-A028-6A99-8D65-F0F60C46260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136" y="1728"/>
              <a:ext cx="96" cy="480"/>
              <a:chOff x="3935" y="1728"/>
              <a:chExt cx="96" cy="480"/>
            </a:xfrm>
          </p:grpSpPr>
          <p:sp>
            <p:nvSpPr>
              <p:cNvPr id="222" name="Arc 282">
                <a:extLst>
                  <a:ext uri="{FF2B5EF4-FFF2-40B4-BE49-F238E27FC236}">
                    <a16:creationId xmlns:a16="http://schemas.microsoft.com/office/drawing/2014/main" id="{3D1557D6-02C2-DF16-71F7-CEF8AB67DC0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Arc 283">
                <a:extLst>
                  <a:ext uri="{FF2B5EF4-FFF2-40B4-BE49-F238E27FC236}">
                    <a16:creationId xmlns:a16="http://schemas.microsoft.com/office/drawing/2014/main" id="{A81A82CB-0712-C5E0-2E32-4EF7498C2A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Arc 284">
                <a:extLst>
                  <a:ext uri="{FF2B5EF4-FFF2-40B4-BE49-F238E27FC236}">
                    <a16:creationId xmlns:a16="http://schemas.microsoft.com/office/drawing/2014/main" id="{46DADB0E-6210-85D8-FC0E-B0522C9DFAD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Arc 285">
                <a:extLst>
                  <a:ext uri="{FF2B5EF4-FFF2-40B4-BE49-F238E27FC236}">
                    <a16:creationId xmlns:a16="http://schemas.microsoft.com/office/drawing/2014/main" id="{CA516A26-0516-2453-ED75-044C5F5623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Line 286">
                <a:extLst>
                  <a:ext uri="{FF2B5EF4-FFF2-40B4-BE49-F238E27FC236}">
                    <a16:creationId xmlns:a16="http://schemas.microsoft.com/office/drawing/2014/main" id="{634334C9-CB35-812A-C2EA-7DCF371B8C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Line 287">
                <a:extLst>
                  <a:ext uri="{FF2B5EF4-FFF2-40B4-BE49-F238E27FC236}">
                    <a16:creationId xmlns:a16="http://schemas.microsoft.com/office/drawing/2014/main" id="{DAE17088-4E8C-A51A-B212-A397E783AA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" name="Arc 288">
                <a:extLst>
                  <a:ext uri="{FF2B5EF4-FFF2-40B4-BE49-F238E27FC236}">
                    <a16:creationId xmlns:a16="http://schemas.microsoft.com/office/drawing/2014/main" id="{B279F289-935E-75B5-4B90-8A0DD3217A8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1" name="Arc 289">
                <a:extLst>
                  <a:ext uri="{FF2B5EF4-FFF2-40B4-BE49-F238E27FC236}">
                    <a16:creationId xmlns:a16="http://schemas.microsoft.com/office/drawing/2014/main" id="{D1E3103E-03E0-71C8-7AD8-03F16449DE9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2" name="Arc 290">
                <a:extLst>
                  <a:ext uri="{FF2B5EF4-FFF2-40B4-BE49-F238E27FC236}">
                    <a16:creationId xmlns:a16="http://schemas.microsoft.com/office/drawing/2014/main" id="{20D47765-E434-3A55-7EA1-00A446A148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3" name="Arc 291">
                <a:extLst>
                  <a:ext uri="{FF2B5EF4-FFF2-40B4-BE49-F238E27FC236}">
                    <a16:creationId xmlns:a16="http://schemas.microsoft.com/office/drawing/2014/main" id="{C2565050-4CFE-84D6-04B3-CBD016766D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4" name="Arc 292">
                <a:extLst>
                  <a:ext uri="{FF2B5EF4-FFF2-40B4-BE49-F238E27FC236}">
                    <a16:creationId xmlns:a16="http://schemas.microsoft.com/office/drawing/2014/main" id="{778ED3C1-441C-A48C-E961-B98A987268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5" name="Arc 293">
                <a:extLst>
                  <a:ext uri="{FF2B5EF4-FFF2-40B4-BE49-F238E27FC236}">
                    <a16:creationId xmlns:a16="http://schemas.microsoft.com/office/drawing/2014/main" id="{FDC88F6A-1598-9C78-E8FE-1E5C4016B3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6" name="Arc 294">
                <a:extLst>
                  <a:ext uri="{FF2B5EF4-FFF2-40B4-BE49-F238E27FC236}">
                    <a16:creationId xmlns:a16="http://schemas.microsoft.com/office/drawing/2014/main" id="{ADF337F9-491B-69D9-E401-F04C63ED9A7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0" name="Line 295">
              <a:extLst>
                <a:ext uri="{FF2B5EF4-FFF2-40B4-BE49-F238E27FC236}">
                  <a16:creationId xmlns:a16="http://schemas.microsoft.com/office/drawing/2014/main" id="{E7804F76-5A6E-CF8E-544D-5DAAF94B91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0" y="1824"/>
              <a:ext cx="0" cy="288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296">
              <a:extLst>
                <a:ext uri="{FF2B5EF4-FFF2-40B4-BE49-F238E27FC236}">
                  <a16:creationId xmlns:a16="http://schemas.microsoft.com/office/drawing/2014/main" id="{194CEE3C-6F81-D960-B19A-CF655D63DD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8" y="1824"/>
              <a:ext cx="0" cy="288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46244D54-A94E-DA27-6A55-80531820D072}"/>
              </a:ext>
            </a:extLst>
          </p:cNvPr>
          <p:cNvSpPr/>
          <p:nvPr/>
        </p:nvSpPr>
        <p:spPr>
          <a:xfrm>
            <a:off x="3343425" y="2521366"/>
            <a:ext cx="182880" cy="36576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82D31F0-36CA-711D-510D-A0622BF47180}"/>
              </a:ext>
            </a:extLst>
          </p:cNvPr>
          <p:cNvCxnSpPr>
            <a:cxnSpLocks/>
            <a:stCxn id="18" idx="0"/>
          </p:cNvCxnSpPr>
          <p:nvPr/>
        </p:nvCxnSpPr>
        <p:spPr>
          <a:xfrm>
            <a:off x="3434865" y="2521366"/>
            <a:ext cx="10062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1EF3CD-6EE3-2F95-8127-1862909EA57D}"/>
              </a:ext>
            </a:extLst>
          </p:cNvPr>
          <p:cNvCxnSpPr>
            <a:cxnSpLocks/>
            <a:stCxn id="18" idx="4"/>
          </p:cNvCxnSpPr>
          <p:nvPr/>
        </p:nvCxnSpPr>
        <p:spPr>
          <a:xfrm flipV="1">
            <a:off x="3434865" y="2882010"/>
            <a:ext cx="809465" cy="51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77095ED-CC80-C705-7B12-EEAC755C6A33}"/>
              </a:ext>
            </a:extLst>
          </p:cNvPr>
          <p:cNvCxnSpPr>
            <a:cxnSpLocks/>
          </p:cNvCxnSpPr>
          <p:nvPr/>
        </p:nvCxnSpPr>
        <p:spPr>
          <a:xfrm>
            <a:off x="3069514" y="2703584"/>
            <a:ext cx="4509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C32665EB-25EE-4AB8-636D-40CC01F4F459}"/>
              </a:ext>
            </a:extLst>
          </p:cNvPr>
          <p:cNvSpPr/>
          <p:nvPr/>
        </p:nvSpPr>
        <p:spPr>
          <a:xfrm>
            <a:off x="5033841" y="2521366"/>
            <a:ext cx="182880" cy="365760"/>
          </a:xfrm>
          <a:prstGeom prst="arc">
            <a:avLst>
              <a:gd name="adj1" fmla="val 16200000"/>
              <a:gd name="adj2" fmla="val 540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D3D2AC3A-1541-4FD0-4662-CF872636489B}"/>
              </a:ext>
            </a:extLst>
          </p:cNvPr>
          <p:cNvSpPr/>
          <p:nvPr/>
        </p:nvSpPr>
        <p:spPr>
          <a:xfrm>
            <a:off x="5033841" y="2521366"/>
            <a:ext cx="182880" cy="365760"/>
          </a:xfrm>
          <a:prstGeom prst="arc">
            <a:avLst>
              <a:gd name="adj1" fmla="val 5368757"/>
              <a:gd name="adj2" fmla="val 16258261"/>
            </a:avLst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7D9855-3C5B-86B0-175E-78E974205D74}"/>
              </a:ext>
            </a:extLst>
          </p:cNvPr>
          <p:cNvCxnSpPr>
            <a:cxnSpLocks/>
          </p:cNvCxnSpPr>
          <p:nvPr/>
        </p:nvCxnSpPr>
        <p:spPr>
          <a:xfrm flipV="1">
            <a:off x="3528301" y="2700144"/>
            <a:ext cx="820964" cy="344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693C60C-99CB-3AE9-4C78-811EA72684CC}"/>
              </a:ext>
            </a:extLst>
          </p:cNvPr>
          <p:cNvCxnSpPr/>
          <p:nvPr/>
        </p:nvCxnSpPr>
        <p:spPr>
          <a:xfrm flipH="1">
            <a:off x="4155642" y="2357804"/>
            <a:ext cx="365760" cy="73152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D230385-DE47-23BD-9847-F0961F56FC82}"/>
              </a:ext>
            </a:extLst>
          </p:cNvPr>
          <p:cNvCxnSpPr/>
          <p:nvPr/>
        </p:nvCxnSpPr>
        <p:spPr>
          <a:xfrm flipH="1">
            <a:off x="4236941" y="2357804"/>
            <a:ext cx="365760" cy="73152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D8A4E8-7A76-7EC4-790D-EA482495D5AB}"/>
              </a:ext>
            </a:extLst>
          </p:cNvPr>
          <p:cNvCxnSpPr>
            <a:cxnSpLocks/>
            <a:endCxn id="22" idx="0"/>
          </p:cNvCxnSpPr>
          <p:nvPr/>
        </p:nvCxnSpPr>
        <p:spPr>
          <a:xfrm flipV="1">
            <a:off x="4519252" y="2521366"/>
            <a:ext cx="606029" cy="11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A7A071-CE35-C769-2D67-75B24AAFEFD4}"/>
              </a:ext>
            </a:extLst>
          </p:cNvPr>
          <p:cNvCxnSpPr>
            <a:cxnSpLocks/>
            <a:endCxn id="22" idx="2"/>
          </p:cNvCxnSpPr>
          <p:nvPr/>
        </p:nvCxnSpPr>
        <p:spPr>
          <a:xfrm>
            <a:off x="4349265" y="2886463"/>
            <a:ext cx="776016" cy="6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783B58-88F7-31C3-FE08-7C95BB2093A0}"/>
              </a:ext>
            </a:extLst>
          </p:cNvPr>
          <p:cNvCxnSpPr>
            <a:cxnSpLocks/>
          </p:cNvCxnSpPr>
          <p:nvPr/>
        </p:nvCxnSpPr>
        <p:spPr>
          <a:xfrm>
            <a:off x="4430564" y="2699637"/>
            <a:ext cx="774488" cy="4102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D58960-E1A9-A532-6551-8B61C846835E}"/>
                  </a:ext>
                </a:extLst>
              </p:cNvPr>
              <p:cNvSpPr txBox="1"/>
              <p:nvPr/>
            </p:nvSpPr>
            <p:spPr>
              <a:xfrm>
                <a:off x="3763683" y="2130625"/>
                <a:ext cx="105599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𝜴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D58960-E1A9-A532-6551-8B61C84683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683" y="2130625"/>
                <a:ext cx="1055995" cy="276999"/>
              </a:xfrm>
              <a:prstGeom prst="rect">
                <a:avLst/>
              </a:prstGeom>
              <a:blipFill>
                <a:blip r:embed="rId10"/>
                <a:stretch>
                  <a:fillRect l="-7143" t="-4545" r="-7143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1316783-7773-D4C6-2D0E-B91A1F5A67BA}"/>
              </a:ext>
            </a:extLst>
          </p:cNvPr>
          <p:cNvCxnSpPr>
            <a:cxnSpLocks/>
          </p:cNvCxnSpPr>
          <p:nvPr/>
        </p:nvCxnSpPr>
        <p:spPr>
          <a:xfrm>
            <a:off x="2307514" y="3456138"/>
            <a:ext cx="11273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D64AB1A-BFDB-80AE-3E5A-94FDA6A4A000}"/>
              </a:ext>
            </a:extLst>
          </p:cNvPr>
          <p:cNvCxnSpPr>
            <a:cxnSpLocks/>
            <a:stCxn id="18" idx="4"/>
          </p:cNvCxnSpPr>
          <p:nvPr/>
        </p:nvCxnSpPr>
        <p:spPr>
          <a:xfrm>
            <a:off x="3434865" y="2887126"/>
            <a:ext cx="0" cy="569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250">
            <a:extLst>
              <a:ext uri="{FF2B5EF4-FFF2-40B4-BE49-F238E27FC236}">
                <a16:creationId xmlns:a16="http://schemas.microsoft.com/office/drawing/2014/main" id="{25F79423-70FC-8103-C47F-F94445C4A9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24640" y="3428356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6125605-0087-E7DC-479B-65BB41D07CEA}"/>
              </a:ext>
            </a:extLst>
          </p:cNvPr>
          <p:cNvSpPr/>
          <p:nvPr/>
        </p:nvSpPr>
        <p:spPr>
          <a:xfrm>
            <a:off x="5493811" y="2521366"/>
            <a:ext cx="182880" cy="365760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06954FD-9119-B0C9-0FAC-6AD713A4E04B}"/>
              </a:ext>
            </a:extLst>
          </p:cNvPr>
          <p:cNvCxnSpPr>
            <a:cxnSpLocks/>
            <a:stCxn id="34" idx="0"/>
            <a:endCxn id="39" idx="0"/>
          </p:cNvCxnSpPr>
          <p:nvPr/>
        </p:nvCxnSpPr>
        <p:spPr>
          <a:xfrm flipV="1">
            <a:off x="5585251" y="2518809"/>
            <a:ext cx="464104" cy="255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6B31280-443A-00C3-16FF-7159DB45BFC7}"/>
              </a:ext>
            </a:extLst>
          </p:cNvPr>
          <p:cNvCxnSpPr>
            <a:cxnSpLocks/>
            <a:stCxn id="34" idx="4"/>
            <a:endCxn id="39" idx="2"/>
          </p:cNvCxnSpPr>
          <p:nvPr/>
        </p:nvCxnSpPr>
        <p:spPr>
          <a:xfrm flipV="1">
            <a:off x="5585251" y="2884569"/>
            <a:ext cx="464104" cy="255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71A28C5-F0E3-64E8-3FF0-CD5772DC12EB}"/>
              </a:ext>
            </a:extLst>
          </p:cNvPr>
          <p:cNvCxnSpPr>
            <a:cxnSpLocks/>
          </p:cNvCxnSpPr>
          <p:nvPr/>
        </p:nvCxnSpPr>
        <p:spPr>
          <a:xfrm flipV="1">
            <a:off x="5678687" y="2700144"/>
            <a:ext cx="457200" cy="3440"/>
          </a:xfrm>
          <a:prstGeom prst="lin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BBB89C5-6706-68BA-6E60-F5A3FE10B7B5}"/>
              </a:ext>
            </a:extLst>
          </p:cNvPr>
          <p:cNvCxnSpPr>
            <a:cxnSpLocks/>
          </p:cNvCxnSpPr>
          <p:nvPr/>
        </p:nvCxnSpPr>
        <p:spPr>
          <a:xfrm>
            <a:off x="5216721" y="2701583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>
            <a:extLst>
              <a:ext uri="{FF2B5EF4-FFF2-40B4-BE49-F238E27FC236}">
                <a16:creationId xmlns:a16="http://schemas.microsoft.com/office/drawing/2014/main" id="{88F0DF0D-650C-665C-FE03-29F7DA9C0531}"/>
              </a:ext>
            </a:extLst>
          </p:cNvPr>
          <p:cNvSpPr/>
          <p:nvPr/>
        </p:nvSpPr>
        <p:spPr>
          <a:xfrm>
            <a:off x="5957915" y="2518809"/>
            <a:ext cx="182880" cy="365760"/>
          </a:xfrm>
          <a:prstGeom prst="arc">
            <a:avLst>
              <a:gd name="adj1" fmla="val 16200000"/>
              <a:gd name="adj2" fmla="val 5400000"/>
            </a:avLst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11B93CBC-4AFE-4565-7DE9-FED430B7FA85}"/>
              </a:ext>
            </a:extLst>
          </p:cNvPr>
          <p:cNvSpPr/>
          <p:nvPr/>
        </p:nvSpPr>
        <p:spPr>
          <a:xfrm>
            <a:off x="5957915" y="2518809"/>
            <a:ext cx="182880" cy="365760"/>
          </a:xfrm>
          <a:prstGeom prst="arc">
            <a:avLst>
              <a:gd name="adj1" fmla="val 5368757"/>
              <a:gd name="adj2" fmla="val 16258261"/>
            </a:avLst>
          </a:prstGeom>
          <a:ln w="254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E9D876-8337-2158-26CC-28B935BFB282}"/>
              </a:ext>
            </a:extLst>
          </p:cNvPr>
          <p:cNvCxnSpPr>
            <a:cxnSpLocks/>
          </p:cNvCxnSpPr>
          <p:nvPr/>
        </p:nvCxnSpPr>
        <p:spPr>
          <a:xfrm>
            <a:off x="5125281" y="2882010"/>
            <a:ext cx="0" cy="569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FDDBEF7-4795-B3C1-7B7A-AFA4523B02BB}"/>
              </a:ext>
            </a:extLst>
          </p:cNvPr>
          <p:cNvCxnSpPr>
            <a:cxnSpLocks/>
          </p:cNvCxnSpPr>
          <p:nvPr/>
        </p:nvCxnSpPr>
        <p:spPr>
          <a:xfrm>
            <a:off x="5585251" y="2882010"/>
            <a:ext cx="0" cy="56901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0563071-66F1-F283-A9D2-BEBD9FE338CF}"/>
              </a:ext>
            </a:extLst>
          </p:cNvPr>
          <p:cNvCxnSpPr>
            <a:cxnSpLocks/>
            <a:endCxn id="45" idx="6"/>
          </p:cNvCxnSpPr>
          <p:nvPr/>
        </p:nvCxnSpPr>
        <p:spPr>
          <a:xfrm>
            <a:off x="5115537" y="3451022"/>
            <a:ext cx="2468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222">
            <a:extLst>
              <a:ext uri="{FF2B5EF4-FFF2-40B4-BE49-F238E27FC236}">
                <a16:creationId xmlns:a16="http://schemas.microsoft.com/office/drawing/2014/main" id="{7776672C-4154-AE9F-0F50-DD045100C5FB}"/>
              </a:ext>
            </a:extLst>
          </p:cNvPr>
          <p:cNvGrpSpPr>
            <a:grpSpLocks/>
          </p:cNvGrpSpPr>
          <p:nvPr/>
        </p:nvGrpSpPr>
        <p:grpSpPr bwMode="auto">
          <a:xfrm>
            <a:off x="5209036" y="3460585"/>
            <a:ext cx="304800" cy="381000"/>
            <a:chOff x="4272" y="3072"/>
            <a:chExt cx="192" cy="240"/>
          </a:xfrm>
        </p:grpSpPr>
        <p:sp>
          <p:nvSpPr>
            <p:cNvPr id="212" name="Line 99">
              <a:extLst>
                <a:ext uri="{FF2B5EF4-FFF2-40B4-BE49-F238E27FC236}">
                  <a16:creationId xmlns:a16="http://schemas.microsoft.com/office/drawing/2014/main" id="{F732D7B1-9441-968C-67ED-88DA88067AF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100">
              <a:extLst>
                <a:ext uri="{FF2B5EF4-FFF2-40B4-BE49-F238E27FC236}">
                  <a16:creationId xmlns:a16="http://schemas.microsoft.com/office/drawing/2014/main" id="{23A849E2-3BB4-A334-4195-FB1C6530828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101">
              <a:extLst>
                <a:ext uri="{FF2B5EF4-FFF2-40B4-BE49-F238E27FC236}">
                  <a16:creationId xmlns:a16="http://schemas.microsoft.com/office/drawing/2014/main" id="{90A1C4D3-F717-E790-73A0-309E9EE034D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102">
              <a:extLst>
                <a:ext uri="{FF2B5EF4-FFF2-40B4-BE49-F238E27FC236}">
                  <a16:creationId xmlns:a16="http://schemas.microsoft.com/office/drawing/2014/main" id="{C3A3D8FB-1A51-DE39-9EF1-5946767CD4A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103">
              <a:extLst>
                <a:ext uri="{FF2B5EF4-FFF2-40B4-BE49-F238E27FC236}">
                  <a16:creationId xmlns:a16="http://schemas.microsoft.com/office/drawing/2014/main" id="{94C51469-B3A2-D41A-80AA-E73CAB6115D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Line 104">
              <a:extLst>
                <a:ext uri="{FF2B5EF4-FFF2-40B4-BE49-F238E27FC236}">
                  <a16:creationId xmlns:a16="http://schemas.microsoft.com/office/drawing/2014/main" id="{B8C44C44-9548-58E9-18B2-12760364BB0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Oval 250">
            <a:extLst>
              <a:ext uri="{FF2B5EF4-FFF2-40B4-BE49-F238E27FC236}">
                <a16:creationId xmlns:a16="http://schemas.microsoft.com/office/drawing/2014/main" id="{72D5B5B0-E984-3B10-FA8F-B421A3EBAE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32861" y="3428356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94E4D5-99DF-7EBE-3DB8-B1885448EEFF}"/>
              </a:ext>
            </a:extLst>
          </p:cNvPr>
          <p:cNvCxnSpPr>
            <a:cxnSpLocks/>
          </p:cNvCxnSpPr>
          <p:nvPr/>
        </p:nvCxnSpPr>
        <p:spPr>
          <a:xfrm>
            <a:off x="6150657" y="2696622"/>
            <a:ext cx="45094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EE07E85-EC2A-C543-72C1-925A7D2CF8B1}"/>
              </a:ext>
            </a:extLst>
          </p:cNvPr>
          <p:cNvCxnSpPr>
            <a:cxnSpLocks/>
          </p:cNvCxnSpPr>
          <p:nvPr/>
        </p:nvCxnSpPr>
        <p:spPr>
          <a:xfrm>
            <a:off x="6050688" y="2885844"/>
            <a:ext cx="0" cy="56901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76B9A2C-2FB0-A459-8F15-A3C3E445E6FC}"/>
              </a:ext>
            </a:extLst>
          </p:cNvPr>
          <p:cNvCxnSpPr>
            <a:cxnSpLocks/>
          </p:cNvCxnSpPr>
          <p:nvPr/>
        </p:nvCxnSpPr>
        <p:spPr>
          <a:xfrm>
            <a:off x="6049354" y="3451022"/>
            <a:ext cx="55778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222">
            <a:extLst>
              <a:ext uri="{FF2B5EF4-FFF2-40B4-BE49-F238E27FC236}">
                <a16:creationId xmlns:a16="http://schemas.microsoft.com/office/drawing/2014/main" id="{7CFADDA0-5466-C9B4-211A-ED031AC7476E}"/>
              </a:ext>
            </a:extLst>
          </p:cNvPr>
          <p:cNvGrpSpPr>
            <a:grpSpLocks/>
          </p:cNvGrpSpPr>
          <p:nvPr/>
        </p:nvGrpSpPr>
        <p:grpSpPr bwMode="auto">
          <a:xfrm>
            <a:off x="6188038" y="3463907"/>
            <a:ext cx="304800" cy="381000"/>
            <a:chOff x="4272" y="3072"/>
            <a:chExt cx="192" cy="240"/>
          </a:xfrm>
        </p:grpSpPr>
        <p:sp>
          <p:nvSpPr>
            <p:cNvPr id="206" name="Line 99">
              <a:extLst>
                <a:ext uri="{FF2B5EF4-FFF2-40B4-BE49-F238E27FC236}">
                  <a16:creationId xmlns:a16="http://schemas.microsoft.com/office/drawing/2014/main" id="{671D9A3A-5640-5756-F4A5-7358E168D2C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72" y="3216"/>
              <a:ext cx="192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100">
              <a:extLst>
                <a:ext uri="{FF2B5EF4-FFF2-40B4-BE49-F238E27FC236}">
                  <a16:creationId xmlns:a16="http://schemas.microsoft.com/office/drawing/2014/main" id="{19183A71-C7DB-DFC6-889C-847FA2EF3D9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68" y="3072"/>
              <a:ext cx="0" cy="14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101">
              <a:extLst>
                <a:ext uri="{FF2B5EF4-FFF2-40B4-BE49-F238E27FC236}">
                  <a16:creationId xmlns:a16="http://schemas.microsoft.com/office/drawing/2014/main" id="{99880F5D-80A0-FB58-8ADE-CD26300AA42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96" y="3240"/>
              <a:ext cx="144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102">
              <a:extLst>
                <a:ext uri="{FF2B5EF4-FFF2-40B4-BE49-F238E27FC236}">
                  <a16:creationId xmlns:a16="http://schemas.microsoft.com/office/drawing/2014/main" id="{C408121F-6CA4-109C-122D-7E4453C8B1F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20" y="3264"/>
              <a:ext cx="9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103">
              <a:extLst>
                <a:ext uri="{FF2B5EF4-FFF2-40B4-BE49-F238E27FC236}">
                  <a16:creationId xmlns:a16="http://schemas.microsoft.com/office/drawing/2014/main" id="{F5CCEB4B-1A4C-1BC9-3704-84030C36871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344" y="3288"/>
              <a:ext cx="48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104">
              <a:extLst>
                <a:ext uri="{FF2B5EF4-FFF2-40B4-BE49-F238E27FC236}">
                  <a16:creationId xmlns:a16="http://schemas.microsoft.com/office/drawing/2014/main" id="{138FC04E-A263-A544-452F-4C2C23488A4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365" y="3312"/>
              <a:ext cx="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Oval 250">
            <a:extLst>
              <a:ext uri="{FF2B5EF4-FFF2-40B4-BE49-F238E27FC236}">
                <a16:creationId xmlns:a16="http://schemas.microsoft.com/office/drawing/2014/main" id="{9E47CD7E-450E-5073-D347-D110638F7D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11863" y="3431678"/>
            <a:ext cx="55563" cy="55563"/>
          </a:xfrm>
          <a:prstGeom prst="ellipse">
            <a:avLst/>
          </a:prstGeom>
          <a:solidFill>
            <a:srgbClr val="C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3E496D1-B5DD-3EAC-31D3-147BEB6BEDFF}"/>
              </a:ext>
            </a:extLst>
          </p:cNvPr>
          <p:cNvCxnSpPr>
            <a:cxnSpLocks/>
          </p:cNvCxnSpPr>
          <p:nvPr/>
        </p:nvCxnSpPr>
        <p:spPr>
          <a:xfrm>
            <a:off x="7916417" y="2685256"/>
            <a:ext cx="15544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9DC9CA-8735-70A6-D722-AC01EA055061}"/>
              </a:ext>
            </a:extLst>
          </p:cNvPr>
          <p:cNvCxnSpPr>
            <a:cxnSpLocks/>
          </p:cNvCxnSpPr>
          <p:nvPr/>
        </p:nvCxnSpPr>
        <p:spPr>
          <a:xfrm>
            <a:off x="7916417" y="3452492"/>
            <a:ext cx="15544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90E2099-8871-5D9A-A204-128D350729FB}"/>
              </a:ext>
            </a:extLst>
          </p:cNvPr>
          <p:cNvCxnSpPr>
            <a:cxnSpLocks/>
          </p:cNvCxnSpPr>
          <p:nvPr/>
        </p:nvCxnSpPr>
        <p:spPr>
          <a:xfrm>
            <a:off x="6980991" y="2242981"/>
            <a:ext cx="16002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68FCEA8-3BAE-A05E-4C0B-D6D82CE7698F}"/>
              </a:ext>
            </a:extLst>
          </p:cNvPr>
          <p:cNvCxnSpPr>
            <a:cxnSpLocks/>
          </p:cNvCxnSpPr>
          <p:nvPr/>
        </p:nvCxnSpPr>
        <p:spPr>
          <a:xfrm>
            <a:off x="6980991" y="2239422"/>
            <a:ext cx="0" cy="457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0BF62F3-7556-51A1-7907-6B6E1F3106E2}"/>
              </a:ext>
            </a:extLst>
          </p:cNvPr>
          <p:cNvCxnSpPr>
            <a:cxnSpLocks/>
          </p:cNvCxnSpPr>
          <p:nvPr/>
        </p:nvCxnSpPr>
        <p:spPr>
          <a:xfrm>
            <a:off x="6980991" y="3451022"/>
            <a:ext cx="0" cy="457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88E2B5A-7D91-FBCF-B13C-BE3D0798C40D}"/>
              </a:ext>
            </a:extLst>
          </p:cNvPr>
          <p:cNvCxnSpPr>
            <a:cxnSpLocks/>
          </p:cNvCxnSpPr>
          <p:nvPr/>
        </p:nvCxnSpPr>
        <p:spPr>
          <a:xfrm>
            <a:off x="6981484" y="3908222"/>
            <a:ext cx="16002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3D66294-34B8-7C7E-A811-8DE1421FB482}"/>
              </a:ext>
            </a:extLst>
          </p:cNvPr>
          <p:cNvCxnSpPr>
            <a:cxnSpLocks/>
          </p:cNvCxnSpPr>
          <p:nvPr/>
        </p:nvCxnSpPr>
        <p:spPr>
          <a:xfrm>
            <a:off x="8578963" y="2239422"/>
            <a:ext cx="0" cy="457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BDE3D8F-F2DD-E655-D97B-38653962DC67}"/>
              </a:ext>
            </a:extLst>
          </p:cNvPr>
          <p:cNvCxnSpPr>
            <a:cxnSpLocks/>
          </p:cNvCxnSpPr>
          <p:nvPr/>
        </p:nvCxnSpPr>
        <p:spPr>
          <a:xfrm>
            <a:off x="8578963" y="3460585"/>
            <a:ext cx="0" cy="457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245">
            <a:extLst>
              <a:ext uri="{FF2B5EF4-FFF2-40B4-BE49-F238E27FC236}">
                <a16:creationId xmlns:a16="http://schemas.microsoft.com/office/drawing/2014/main" id="{46C3EEBB-0FED-2A0B-EBFE-994AD36D82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22475" y="266072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5439E11-AD49-7570-1C3B-431F7A53B462}"/>
              </a:ext>
            </a:extLst>
          </p:cNvPr>
          <p:cNvCxnSpPr>
            <a:cxnSpLocks/>
          </p:cNvCxnSpPr>
          <p:nvPr/>
        </p:nvCxnSpPr>
        <p:spPr>
          <a:xfrm>
            <a:off x="5402371" y="2701583"/>
            <a:ext cx="27432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AD4DA8C-E100-3697-2A81-D7F1BC1B8E79}"/>
                  </a:ext>
                </a:extLst>
              </p:cNvPr>
              <p:cNvSpPr txBox="1"/>
              <p:nvPr/>
            </p:nvSpPr>
            <p:spPr>
              <a:xfrm>
                <a:off x="9637435" y="2910883"/>
                <a:ext cx="2121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AD4DA8C-E100-3697-2A81-D7F1BC1B8E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7435" y="2910883"/>
                <a:ext cx="212109" cy="276999"/>
              </a:xfrm>
              <a:prstGeom prst="rect">
                <a:avLst/>
              </a:prstGeom>
              <a:blipFill>
                <a:blip r:embed="rId11"/>
                <a:stretch>
                  <a:fillRect l="-16667" r="-16667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46F605D-DBD9-4630-EE58-5779117E871F}"/>
                  </a:ext>
                </a:extLst>
              </p:cNvPr>
              <p:cNvSpPr txBox="1"/>
              <p:nvPr/>
            </p:nvSpPr>
            <p:spPr>
              <a:xfrm>
                <a:off x="8041204" y="2910883"/>
                <a:ext cx="1922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46F605D-DBD9-4630-EE58-5779117E8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1204" y="2910883"/>
                <a:ext cx="192297" cy="276999"/>
              </a:xfrm>
              <a:prstGeom prst="rect">
                <a:avLst/>
              </a:prstGeom>
              <a:blipFill>
                <a:blip r:embed="rId12"/>
                <a:stretch>
                  <a:fillRect l="-25000" r="-1875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35CEC0E-779D-9A07-A167-D2C0FDC1FE2C}"/>
                  </a:ext>
                </a:extLst>
              </p:cNvPr>
              <p:cNvSpPr txBox="1"/>
              <p:nvPr/>
            </p:nvSpPr>
            <p:spPr>
              <a:xfrm>
                <a:off x="8692856" y="2812325"/>
                <a:ext cx="64466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35CEC0E-779D-9A07-A167-D2C0FDC1F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2856" y="2812325"/>
                <a:ext cx="644664" cy="553998"/>
              </a:xfrm>
              <a:prstGeom prst="rect">
                <a:avLst/>
              </a:prstGeom>
              <a:blipFill>
                <a:blip r:embed="rId13"/>
                <a:stretch>
                  <a:fillRect l="-5769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2" name="Oval 250">
            <a:extLst>
              <a:ext uri="{FF2B5EF4-FFF2-40B4-BE49-F238E27FC236}">
                <a16:creationId xmlns:a16="http://schemas.microsoft.com/office/drawing/2014/main" id="{16EBC8FB-75E2-C57C-EDFC-9729ADF48C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51181" y="2655867"/>
            <a:ext cx="55563" cy="55563"/>
          </a:xfrm>
          <a:prstGeom prst="ellipse">
            <a:avLst/>
          </a:prstGeom>
          <a:solidFill>
            <a:srgbClr val="C00000"/>
          </a:solidFill>
          <a:ln w="63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93" name="Oval 250">
            <a:extLst>
              <a:ext uri="{FF2B5EF4-FFF2-40B4-BE49-F238E27FC236}">
                <a16:creationId xmlns:a16="http://schemas.microsoft.com/office/drawing/2014/main" id="{B33A4B3F-67B6-A17D-04C9-0E7DC600A5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51181" y="3423240"/>
            <a:ext cx="55563" cy="55563"/>
          </a:xfrm>
          <a:prstGeom prst="ellipse">
            <a:avLst/>
          </a:prstGeom>
          <a:solidFill>
            <a:srgbClr val="C00000"/>
          </a:solidFill>
          <a:ln w="63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46BE3100-AD82-CC94-60A9-2B1E021C2A90}"/>
                  </a:ext>
                </a:extLst>
              </p:cNvPr>
              <p:cNvSpPr txBox="1"/>
              <p:nvPr/>
            </p:nvSpPr>
            <p:spPr>
              <a:xfrm>
                <a:off x="6583188" y="3453554"/>
                <a:ext cx="38540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1: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46BE3100-AD82-CC94-60A9-2B1E021C2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188" y="3453554"/>
                <a:ext cx="385401" cy="276999"/>
              </a:xfrm>
              <a:prstGeom prst="rect">
                <a:avLst/>
              </a:prstGeom>
              <a:blipFill>
                <a:blip r:embed="rId14"/>
                <a:stretch>
                  <a:fillRect l="-16129" r="-16129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TextBox 154">
            <a:extLst>
              <a:ext uri="{FF2B5EF4-FFF2-40B4-BE49-F238E27FC236}">
                <a16:creationId xmlns:a16="http://schemas.microsoft.com/office/drawing/2014/main" id="{E63986F8-7F5A-E428-C795-624671AF6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6358" y="3105444"/>
            <a:ext cx="81783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800" kern="0" dirty="0">
                <a:solidFill>
                  <a:schemeClr val="tx1"/>
                </a:solidFill>
              </a:rPr>
              <a:t>VNA</a:t>
            </a:r>
            <a:br>
              <a:rPr lang="en-US" sz="1800" kern="0" dirty="0">
                <a:solidFill>
                  <a:schemeClr val="tx1"/>
                </a:solidFill>
              </a:rPr>
            </a:br>
            <a:r>
              <a:rPr lang="en-US" sz="1800" kern="0" dirty="0">
                <a:solidFill>
                  <a:schemeClr val="tx1"/>
                </a:solidFill>
              </a:rPr>
              <a:t>cable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6" name="Right Arrow 195">
            <a:extLst>
              <a:ext uri="{FF2B5EF4-FFF2-40B4-BE49-F238E27FC236}">
                <a16:creationId xmlns:a16="http://schemas.microsoft.com/office/drawing/2014/main" id="{2C0A3605-F37B-D031-3F3F-8D981FA3DD9E}"/>
              </a:ext>
            </a:extLst>
          </p:cNvPr>
          <p:cNvSpPr/>
          <p:nvPr/>
        </p:nvSpPr>
        <p:spPr bwMode="auto">
          <a:xfrm>
            <a:off x="4906707" y="1747742"/>
            <a:ext cx="415363" cy="204403"/>
          </a:xfrm>
          <a:prstGeom prst="rightArrow">
            <a:avLst/>
          </a:prstGeom>
          <a:solidFill>
            <a:srgbClr val="FF7C80">
              <a:alpha val="25331"/>
            </a:srgbClr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TextBox 154">
                <a:extLst>
                  <a:ext uri="{FF2B5EF4-FFF2-40B4-BE49-F238E27FC236}">
                    <a16:creationId xmlns:a16="http://schemas.microsoft.com/office/drawing/2014/main" id="{C1C234A8-0D33-3A9C-E44C-7DDDD7E241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55154" y="1556577"/>
                <a:ext cx="1693102" cy="840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lang="en-US" sz="1800" kern="0" dirty="0">
                    <a:solidFill>
                      <a:srgbClr val="C00000"/>
                    </a:solidFill>
                  </a:rPr>
                  <a:t>unloaded </a:t>
                </a:r>
                <a:br>
                  <a:rPr lang="en-US" sz="1800" kern="0" dirty="0">
                    <a:solidFill>
                      <a:srgbClr val="C00000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800" b="1" i="1" kern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𝑻𝑴</m:t>
                    </m:r>
                    <m:r>
                      <a:rPr lang="en-US" sz="1800" b="1" i="1" kern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𝟎𝟏𝟎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charset="0"/>
                  </a:rPr>
                  <a:t>-mode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lang="en-US" sz="1800" kern="0" dirty="0">
                    <a:solidFill>
                      <a:srgbClr val="C00000"/>
                    </a:solidFill>
                  </a:rPr>
                  <a:t>equiv. circuit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97" name="TextBox 154">
                <a:extLst>
                  <a:ext uri="{FF2B5EF4-FFF2-40B4-BE49-F238E27FC236}">
                    <a16:creationId xmlns:a16="http://schemas.microsoft.com/office/drawing/2014/main" id="{C1C234A8-0D33-3A9C-E44C-7DDDD7E24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55154" y="1556577"/>
                <a:ext cx="1693102" cy="840230"/>
              </a:xfrm>
              <a:prstGeom prst="rect">
                <a:avLst/>
              </a:prstGeom>
              <a:blipFill>
                <a:blip r:embed="rId15"/>
                <a:stretch>
                  <a:fillRect l="-2985" t="-7463" b="-1044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TextBox 154">
            <a:extLst>
              <a:ext uri="{FF2B5EF4-FFF2-40B4-BE49-F238E27FC236}">
                <a16:creationId xmlns:a16="http://schemas.microsoft.com/office/drawing/2014/main" id="{53EB94A1-7FED-2EBF-7008-EF8C0968B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5700" y="1603434"/>
            <a:ext cx="189079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800" kern="0" dirty="0">
                <a:solidFill>
                  <a:srgbClr val="C00000"/>
                </a:solidFill>
              </a:rPr>
              <a:t>c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avity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 coupling</a:t>
            </a:r>
            <a:b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</a:b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equiv. circuit</a:t>
            </a:r>
          </a:p>
        </p:txBody>
      </p:sp>
      <p:sp>
        <p:nvSpPr>
          <p:cNvPr id="199" name="TextBox 154">
            <a:extLst>
              <a:ext uri="{FF2B5EF4-FFF2-40B4-BE49-F238E27FC236}">
                <a16:creationId xmlns:a16="http://schemas.microsoft.com/office/drawing/2014/main" id="{30054BEF-42DC-1CA8-EDFD-B04981B1D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310" y="1129031"/>
            <a:ext cx="279154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800" kern="0" dirty="0">
                <a:solidFill>
                  <a:srgbClr val="FF0000"/>
                </a:solidFill>
              </a:rPr>
              <a:t>VNA r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eference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plane</a:t>
            </a:r>
            <a:b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</a:br>
            <a:r>
              <a:rPr lang="en-US" sz="1800" kern="0" dirty="0">
                <a:solidFill>
                  <a:srgbClr val="FF0000"/>
                </a:solidFill>
              </a:rPr>
              <a:t>after calibration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200" name="Straight Connector 77">
            <a:extLst>
              <a:ext uri="{FF2B5EF4-FFF2-40B4-BE49-F238E27FC236}">
                <a16:creationId xmlns:a16="http://schemas.microsoft.com/office/drawing/2014/main" id="{A0067FEB-2CA9-CC52-87BA-ACBB81E8BD8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81906" y="2156263"/>
            <a:ext cx="0" cy="1821421"/>
          </a:xfrm>
          <a:prstGeom prst="line">
            <a:avLst/>
          </a:prstGeom>
          <a:noFill/>
          <a:ln w="19050" algn="ctr">
            <a:solidFill>
              <a:srgbClr val="008000"/>
            </a:solidFill>
            <a:prstDash val="sysDash"/>
            <a:round/>
            <a:headEnd/>
            <a:tailEnd type="none" w="lg" len="lg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9F3B6BBF-984D-8EEB-40A0-FAF3B8E968C1}"/>
                  </a:ext>
                </a:extLst>
              </p:cNvPr>
              <p:cNvSpPr txBox="1"/>
              <p:nvPr/>
            </p:nvSpPr>
            <p:spPr>
              <a:xfrm>
                <a:off x="5987306" y="2190456"/>
                <a:ext cx="105599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9F3B6BBF-984D-8EEB-40A0-FAF3B8E96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306" y="2190456"/>
                <a:ext cx="1055995" cy="276999"/>
              </a:xfrm>
              <a:prstGeom prst="rect">
                <a:avLst/>
              </a:prstGeom>
              <a:blipFill>
                <a:blip r:embed="rId16"/>
                <a:stretch>
                  <a:fillRect l="-2381" r="-119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2" name="TextBox 154">
            <a:extLst>
              <a:ext uri="{FF2B5EF4-FFF2-40B4-BE49-F238E27FC236}">
                <a16:creationId xmlns:a16="http://schemas.microsoft.com/office/drawing/2014/main" id="{06E91EA1-087F-6DCA-40B3-D9E0D9EFD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6923" y="4073983"/>
            <a:ext cx="227491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400" kern="0" dirty="0" err="1">
                <a:solidFill>
                  <a:srgbClr val="C00000"/>
                </a:solidFill>
              </a:rPr>
              <a:t>i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deal transformer</a:t>
            </a:r>
          </a:p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400" kern="0" dirty="0">
                <a:solidFill>
                  <a:srgbClr val="C00000"/>
                </a:solidFill>
              </a:rPr>
              <a:t>(coupling loop or pin)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0E57B870-4414-A4F5-AA11-6ADF782A7AF6}"/>
              </a:ext>
            </a:extLst>
          </p:cNvPr>
          <p:cNvCxnSpPr>
            <a:endCxn id="194" idx="2"/>
          </p:cNvCxnSpPr>
          <p:nvPr/>
        </p:nvCxnSpPr>
        <p:spPr bwMode="auto">
          <a:xfrm flipV="1">
            <a:off x="6752391" y="3730553"/>
            <a:ext cx="23498" cy="31525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01BEFCAD-061B-B26D-41F5-5630067B26AF}"/>
              </a:ext>
            </a:extLst>
          </p:cNvPr>
          <p:cNvCxnSpPr>
            <a:cxnSpLocks/>
          </p:cNvCxnSpPr>
          <p:nvPr/>
        </p:nvCxnSpPr>
        <p:spPr bwMode="auto">
          <a:xfrm flipV="1">
            <a:off x="5657483" y="2992234"/>
            <a:ext cx="165861" cy="925551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05" name="TextBox 154">
            <a:extLst>
              <a:ext uri="{FF2B5EF4-FFF2-40B4-BE49-F238E27FC236}">
                <a16:creationId xmlns:a16="http://schemas.microsoft.com/office/drawing/2014/main" id="{6F848D8A-B40B-3794-CBC7-FB9C31E4E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251" y="3888180"/>
            <a:ext cx="122889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400" kern="0" dirty="0">
                <a:solidFill>
                  <a:srgbClr val="C00000"/>
                </a:solidFill>
              </a:rPr>
              <a:t>s</a:t>
            </a:r>
            <a:r>
              <a:rPr kumimoji="0" lang="en-US" sz="140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hort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 TL</a:t>
            </a:r>
          </a:p>
          <a:p>
            <a:pPr marL="0" marR="0" lvl="0" indent="0" algn="r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400" kern="0" dirty="0">
                <a:solidFill>
                  <a:srgbClr val="C00000"/>
                </a:solidFill>
              </a:rPr>
              <a:t>(coaxial </a:t>
            </a:r>
            <a:br>
              <a:rPr lang="en-US" sz="1400" kern="0" dirty="0">
                <a:solidFill>
                  <a:srgbClr val="C00000"/>
                </a:solidFill>
              </a:rPr>
            </a:br>
            <a:r>
              <a:rPr lang="en-US" sz="1400" kern="0" dirty="0">
                <a:solidFill>
                  <a:srgbClr val="C00000"/>
                </a:solidFill>
              </a:rPr>
              <a:t>connection) 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1" name="TextBox 390">
                <a:extLst>
                  <a:ext uri="{FF2B5EF4-FFF2-40B4-BE49-F238E27FC236}">
                    <a16:creationId xmlns:a16="http://schemas.microsoft.com/office/drawing/2014/main" id="{95A348B9-78BE-C1D0-5AF5-44E07EDF8974}"/>
                  </a:ext>
                </a:extLst>
              </p:cNvPr>
              <p:cNvSpPr txBox="1"/>
              <p:nvPr/>
            </p:nvSpPr>
            <p:spPr>
              <a:xfrm>
                <a:off x="8957300" y="4856140"/>
                <a:ext cx="1083630" cy="1938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r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lang="en-US" sz="1400" kern="0" dirty="0">
                    <a:solidFill>
                      <a:srgbClr val="008000"/>
                    </a:solidFill>
                  </a:rPr>
                  <a:t>a</a:t>
                </a:r>
                <a:r>
                  <a:rPr kumimoji="0" lang="en-US" sz="1400" b="0" u="none" strike="noStrike" kern="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</a:rPr>
                  <a:t>t</a:t>
                </a:r>
                <a:r>
                  <a:rPr kumimoji="0" lang="en-US" sz="1400" b="0" u="none" strike="noStrike" kern="0" cap="none" spc="0" normalizeH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+mj-lt"/>
                      </a:rPr>
                      <m:t>resonance</m:t>
                    </m:r>
                    <m:r>
                      <m:rPr>
                        <m:nor/>
                      </m:rP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+mj-lt"/>
                      </a:rPr>
                      <m:t>:</m:t>
                    </m:r>
                  </m:oMath>
                </a14:m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mc:Choice>
        <mc:Fallback xmlns="">
          <p:sp>
            <p:nvSpPr>
              <p:cNvPr id="391" name="TextBox 390">
                <a:extLst>
                  <a:ext uri="{FF2B5EF4-FFF2-40B4-BE49-F238E27FC236}">
                    <a16:creationId xmlns:a16="http://schemas.microsoft.com/office/drawing/2014/main" id="{95A348B9-78BE-C1D0-5AF5-44E07EDF89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7300" y="4856140"/>
                <a:ext cx="1083630" cy="193899"/>
              </a:xfrm>
              <a:prstGeom prst="rect">
                <a:avLst/>
              </a:prstGeom>
              <a:blipFill>
                <a:blip r:embed="rId17"/>
                <a:stretch>
                  <a:fillRect l="-9302" t="-43750" r="-4651" b="-5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99CA1E16-5A48-FDCF-5BA2-5B87C8B49162}"/>
                  </a:ext>
                </a:extLst>
              </p:cNvPr>
              <p:cNvSpPr txBox="1"/>
              <p:nvPr/>
            </p:nvSpPr>
            <p:spPr>
              <a:xfrm>
                <a:off x="10120821" y="4793879"/>
                <a:ext cx="14748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99CA1E16-5A48-FDCF-5BA2-5B87C8B49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0821" y="4793879"/>
                <a:ext cx="1474800" cy="276999"/>
              </a:xfrm>
              <a:prstGeom prst="rect">
                <a:avLst/>
              </a:prstGeom>
              <a:blipFill>
                <a:blip r:embed="rId18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5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1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311" grpId="0"/>
      <p:bldP spid="312" grpId="0" animBg="1"/>
      <p:bldP spid="4" grpId="0" animBg="1"/>
      <p:bldP spid="11" grpId="0" animBg="1"/>
      <p:bldP spid="13" grpId="0"/>
      <p:bldP spid="15" grpId="0"/>
      <p:bldP spid="18" grpId="0" animBg="1"/>
      <p:bldP spid="22" grpId="0" animBg="1"/>
      <p:bldP spid="23" grpId="0" animBg="1"/>
      <p:bldP spid="30" grpId="0"/>
      <p:bldP spid="33" grpId="0" animBg="1"/>
      <p:bldP spid="34" grpId="0" animBg="1"/>
      <p:bldP spid="39" grpId="0" animBg="1"/>
      <p:bldP spid="40" grpId="0" animBg="1"/>
      <p:bldP spid="45" grpId="0" animBg="1"/>
      <p:bldP spid="50" grpId="0" animBg="1"/>
      <p:bldP spid="59" grpId="0" animBg="1"/>
      <p:bldP spid="61" grpId="0"/>
      <p:bldP spid="62" grpId="0"/>
      <p:bldP spid="194" grpId="0"/>
      <p:bldP spid="195" grpId="0"/>
      <p:bldP spid="196" grpId="0" animBg="1"/>
      <p:bldP spid="198" grpId="0"/>
      <p:bldP spid="199" grpId="0"/>
      <p:bldP spid="201" grpId="0"/>
      <p:bldP spid="202" grpId="0"/>
      <p:bldP spid="205" grpId="0"/>
      <p:bldP spid="391" grpId="0"/>
      <p:bldP spid="3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F3E86-9B11-F92D-736F-96E4C459D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4F7B0A-E977-0DF4-D604-2EDF5F8D7BC3}"/>
              </a:ext>
            </a:extLst>
          </p:cNvPr>
          <p:cNvGrpSpPr/>
          <p:nvPr/>
        </p:nvGrpSpPr>
        <p:grpSpPr>
          <a:xfrm>
            <a:off x="1054343" y="1201510"/>
            <a:ext cx="10083314" cy="4856826"/>
            <a:chOff x="755002" y="1207313"/>
            <a:chExt cx="10083314" cy="485682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38F2FA9-4B0F-3632-9833-552211A47441}"/>
                </a:ext>
              </a:extLst>
            </p:cNvPr>
            <p:cNvSpPr/>
            <p:nvPr/>
          </p:nvSpPr>
          <p:spPr bwMode="auto">
            <a:xfrm>
              <a:off x="928176" y="2392439"/>
              <a:ext cx="666235" cy="662148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1726C8-8195-CBD7-E6BC-5F296DBEC8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66923" y="4618462"/>
              <a:ext cx="1876813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EFAB191-6972-E502-7EC3-F0EE3FD53B7B}"/>
                </a:ext>
              </a:extLst>
            </p:cNvPr>
            <p:cNvCxnSpPr/>
            <p:nvPr/>
          </p:nvCxnSpPr>
          <p:spPr bwMode="auto">
            <a:xfrm flipV="1">
              <a:off x="1463736" y="5104495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AD511CC-967D-51F4-B3F1-F97DB3262647}"/>
                </a:ext>
              </a:extLst>
            </p:cNvPr>
            <p:cNvCxnSpPr/>
            <p:nvPr/>
          </p:nvCxnSpPr>
          <p:spPr bwMode="auto">
            <a:xfrm flipV="1">
              <a:off x="4952460" y="4606106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767CE1C-94BA-0A25-EA61-F9852F6C664A}"/>
                </a:ext>
              </a:extLst>
            </p:cNvPr>
            <p:cNvCxnSpPr/>
            <p:nvPr/>
          </p:nvCxnSpPr>
          <p:spPr bwMode="auto">
            <a:xfrm flipV="1">
              <a:off x="4952460" y="5092139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181CBF2-7F60-F10F-51B5-76207FEE43FA}"/>
                </a:ext>
              </a:extLst>
            </p:cNvPr>
            <p:cNvCxnSpPr/>
            <p:nvPr/>
          </p:nvCxnSpPr>
          <p:spPr bwMode="auto">
            <a:xfrm flipV="1">
              <a:off x="4339959" y="3646461"/>
              <a:ext cx="612501" cy="412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04C345-EA1A-20A7-5F4D-D37896A0036D}"/>
                </a:ext>
              </a:extLst>
            </p:cNvPr>
            <p:cNvCxnSpPr/>
            <p:nvPr/>
          </p:nvCxnSpPr>
          <p:spPr bwMode="auto">
            <a:xfrm flipV="1">
              <a:off x="4341847" y="3646462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6BC213-87FA-A4A5-E01D-CC12CDD439BD}"/>
                </a:ext>
              </a:extLst>
            </p:cNvPr>
            <p:cNvCxnSpPr/>
            <p:nvPr/>
          </p:nvCxnSpPr>
          <p:spPr bwMode="auto">
            <a:xfrm flipV="1">
              <a:off x="4952460" y="3646462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517BD2D-FDF0-9DF4-CACF-CD0233A02E76}"/>
                </a:ext>
              </a:extLst>
            </p:cNvPr>
            <p:cNvCxnSpPr/>
            <p:nvPr/>
          </p:nvCxnSpPr>
          <p:spPr bwMode="auto">
            <a:xfrm flipV="1">
              <a:off x="4339959" y="5092139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514310A-2DDD-EE17-77A1-213C3A093CCB}"/>
                </a:ext>
              </a:extLst>
            </p:cNvPr>
            <p:cNvCxnSpPr/>
            <p:nvPr/>
          </p:nvCxnSpPr>
          <p:spPr bwMode="auto">
            <a:xfrm flipV="1">
              <a:off x="4950572" y="5092139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7FEC986-EFC0-A6AF-0444-53E87B0D3ED7}"/>
                </a:ext>
              </a:extLst>
            </p:cNvPr>
            <p:cNvCxnSpPr/>
            <p:nvPr/>
          </p:nvCxnSpPr>
          <p:spPr bwMode="auto">
            <a:xfrm flipV="1">
              <a:off x="4338071" y="6055900"/>
              <a:ext cx="612501" cy="412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A96F13AA-76C1-4B5B-819B-A0F08EC8D194}"/>
                </a:ext>
              </a:extLst>
            </p:cNvPr>
            <p:cNvSpPr/>
            <p:nvPr/>
          </p:nvSpPr>
          <p:spPr bwMode="auto">
            <a:xfrm>
              <a:off x="4655212" y="3525349"/>
              <a:ext cx="168189" cy="242224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99794914-4801-F4FD-97BE-7FB53ADEDC81}"/>
                </a:ext>
              </a:extLst>
            </p:cNvPr>
            <p:cNvSpPr/>
            <p:nvPr/>
          </p:nvSpPr>
          <p:spPr bwMode="auto">
            <a:xfrm rot="5400000">
              <a:off x="3451989" y="2430157"/>
              <a:ext cx="716692" cy="582827"/>
            </a:xfrm>
            <a:prstGeom prst="triangle">
              <a:avLst/>
            </a:prstGeom>
            <a:solidFill>
              <a:srgbClr val="FFC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indent="-5715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47BC3E8C-B200-0176-6D7A-38140EDE9062}"/>
                </a:ext>
              </a:extLst>
            </p:cNvPr>
            <p:cNvSpPr/>
            <p:nvPr/>
          </p:nvSpPr>
          <p:spPr bwMode="auto">
            <a:xfrm>
              <a:off x="2156511" y="2427706"/>
              <a:ext cx="803189" cy="607606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LLRF</a:t>
              </a: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80D19458-EC34-8BE2-68C3-E0535ABCE71D}"/>
                </a:ext>
              </a:extLst>
            </p:cNvPr>
            <p:cNvSpPr/>
            <p:nvPr/>
          </p:nvSpPr>
          <p:spPr bwMode="auto">
            <a:xfrm>
              <a:off x="1109062" y="2602081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F0AF0F7C-CBFE-E150-3B13-22E4CF77B1F8}"/>
                </a:ext>
              </a:extLst>
            </p:cNvPr>
            <p:cNvSpPr/>
            <p:nvPr/>
          </p:nvSpPr>
          <p:spPr bwMode="auto">
            <a:xfrm rot="10800000">
              <a:off x="1279013" y="2540898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BB4BB47-3701-7DFC-6FF6-EE7FA57D679B}"/>
                </a:ext>
              </a:extLst>
            </p:cNvPr>
            <p:cNvCxnSpPr>
              <a:stCxn id="25" idx="0"/>
              <a:endCxn id="24" idx="0"/>
            </p:cNvCxnSpPr>
            <p:nvPr/>
          </p:nvCxnSpPr>
          <p:spPr bwMode="auto">
            <a:xfrm flipH="1">
              <a:off x="1251154" y="2665461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C278FED-0608-75FB-DA6C-2683497406F5}"/>
                </a:ext>
              </a:extLst>
            </p:cNvPr>
            <p:cNvCxnSpPr>
              <a:stCxn id="25" idx="2"/>
            </p:cNvCxnSpPr>
            <p:nvPr/>
          </p:nvCxnSpPr>
          <p:spPr bwMode="auto">
            <a:xfrm>
              <a:off x="1442822" y="2663184"/>
              <a:ext cx="19262" cy="82522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0264DE7-CA54-2064-9CA3-BC0854FDEEC3}"/>
                </a:ext>
              </a:extLst>
            </p:cNvPr>
            <p:cNvCxnSpPr/>
            <p:nvPr/>
          </p:nvCxnSpPr>
          <p:spPr bwMode="auto">
            <a:xfrm>
              <a:off x="1088709" y="2745706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0BFBE5F-ADB8-7F8F-3C47-075660EC1E91}"/>
                </a:ext>
              </a:extLst>
            </p:cNvPr>
            <p:cNvCxnSpPr/>
            <p:nvPr/>
          </p:nvCxnSpPr>
          <p:spPr bwMode="auto">
            <a:xfrm>
              <a:off x="928177" y="2750784"/>
              <a:ext cx="666235" cy="0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3237549-511E-2F94-591F-D30A3365505C}"/>
                </a:ext>
              </a:extLst>
            </p:cNvPr>
            <p:cNvCxnSpPr/>
            <p:nvPr/>
          </p:nvCxnSpPr>
          <p:spPr bwMode="auto">
            <a:xfrm flipV="1">
              <a:off x="4101749" y="2716492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2608F17-E687-53D3-0A77-F0146C465AD1}"/>
                </a:ext>
              </a:extLst>
            </p:cNvPr>
            <p:cNvCxnSpPr/>
            <p:nvPr/>
          </p:nvCxnSpPr>
          <p:spPr bwMode="auto">
            <a:xfrm flipV="1">
              <a:off x="4655212" y="2723514"/>
              <a:ext cx="0" cy="923717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52A383C-DBAB-A451-A9A5-4756CE3225D3}"/>
                </a:ext>
              </a:extLst>
            </p:cNvPr>
            <p:cNvCxnSpPr/>
            <p:nvPr/>
          </p:nvCxnSpPr>
          <p:spPr bwMode="auto">
            <a:xfrm flipV="1">
              <a:off x="2965458" y="2723513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4CF510B-7964-8C34-2DB8-C8DDC42EAF33}"/>
                </a:ext>
              </a:extLst>
            </p:cNvPr>
            <p:cNvCxnSpPr/>
            <p:nvPr/>
          </p:nvCxnSpPr>
          <p:spPr bwMode="auto">
            <a:xfrm flipV="1">
              <a:off x="1600169" y="2739589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600D18E9-ADE2-5D42-563B-BF4C7E511E30}"/>
                </a:ext>
              </a:extLst>
            </p:cNvPr>
            <p:cNvSpPr/>
            <p:nvPr/>
          </p:nvSpPr>
          <p:spPr bwMode="auto">
            <a:xfrm rot="16200000">
              <a:off x="4253977" y="4320957"/>
              <a:ext cx="168189" cy="242224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C61BAA1-B251-A739-FB27-FCCD10C153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88148" y="3034866"/>
              <a:ext cx="0" cy="1329471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0582DFF-A719-5F5B-F5D4-9D9E77FAFD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86260" y="4359909"/>
              <a:ext cx="1645461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FC8E54E2-A111-325D-EDB3-BA4C4C4FFB0E}"/>
                </a:ext>
              </a:extLst>
            </p:cNvPr>
            <p:cNvSpPr/>
            <p:nvPr/>
          </p:nvSpPr>
          <p:spPr bwMode="auto">
            <a:xfrm>
              <a:off x="4351974" y="4526163"/>
              <a:ext cx="598597" cy="192813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triangl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4752620F-C287-773F-26B1-ABE8C974A7D4}"/>
                </a:ext>
              </a:extLst>
            </p:cNvPr>
            <p:cNvSpPr/>
            <p:nvPr/>
          </p:nvSpPr>
          <p:spPr bwMode="auto">
            <a:xfrm rot="10800000">
              <a:off x="4348199" y="5004940"/>
              <a:ext cx="598597" cy="192813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D834DBC-490F-7A4C-AE0B-33395C66AAAC}"/>
                </a:ext>
              </a:extLst>
            </p:cNvPr>
            <p:cNvCxnSpPr/>
            <p:nvPr/>
          </p:nvCxnSpPr>
          <p:spPr bwMode="auto">
            <a:xfrm>
              <a:off x="3063822" y="4872588"/>
              <a:ext cx="291321" cy="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D8CAF37-77A6-0BB6-9869-D46E143DFC9E}"/>
                </a:ext>
              </a:extLst>
            </p:cNvPr>
            <p:cNvSpPr/>
            <p:nvPr/>
          </p:nvSpPr>
          <p:spPr bwMode="auto">
            <a:xfrm>
              <a:off x="2877739" y="4805587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1B2AFD3-B732-F97B-1E29-115D3E748B6F}"/>
                </a:ext>
              </a:extLst>
            </p:cNvPr>
            <p:cNvSpPr txBox="1"/>
            <p:nvPr/>
          </p:nvSpPr>
          <p:spPr>
            <a:xfrm>
              <a:off x="755002" y="1668504"/>
              <a:ext cx="9893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RF signal</a:t>
              </a:r>
              <a:br>
                <a:rPr lang="en-US" sz="1400" dirty="0"/>
              </a:br>
              <a:r>
                <a:rPr lang="en-US" sz="1400" dirty="0"/>
                <a:t>source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1CDDED1-5FE0-9D29-1179-D69E24DFD92E}"/>
                </a:ext>
              </a:extLst>
            </p:cNvPr>
            <p:cNvSpPr txBox="1"/>
            <p:nvPr/>
          </p:nvSpPr>
          <p:spPr>
            <a:xfrm>
              <a:off x="2023388" y="1676875"/>
              <a:ext cx="10903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Low-level</a:t>
              </a:r>
              <a:br>
                <a:rPr lang="en-US" sz="1400" dirty="0"/>
              </a:br>
              <a:r>
                <a:rPr lang="en-US" sz="1400" dirty="0"/>
                <a:t>RF system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1DE23D1-114B-AACA-B6AA-32C21E08FE85}"/>
                </a:ext>
              </a:extLst>
            </p:cNvPr>
            <p:cNvSpPr txBox="1"/>
            <p:nvPr/>
          </p:nvSpPr>
          <p:spPr>
            <a:xfrm>
              <a:off x="3671777" y="1672921"/>
              <a:ext cx="11592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High power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RF system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D182234-B531-D962-F158-9287B590A421}"/>
                </a:ext>
              </a:extLst>
            </p:cNvPr>
            <p:cNvSpPr txBox="1"/>
            <p:nvPr/>
          </p:nvSpPr>
          <p:spPr>
            <a:xfrm>
              <a:off x="5214558" y="3185372"/>
              <a:ext cx="1604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High power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RF input coupler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38C5487-DD08-FC2A-42E0-5A179A94E152}"/>
                </a:ext>
              </a:extLst>
            </p:cNvPr>
            <p:cNvCxnSpPr>
              <a:endCxn id="44" idx="1"/>
            </p:cNvCxnSpPr>
            <p:nvPr/>
          </p:nvCxnSpPr>
          <p:spPr bwMode="auto">
            <a:xfrm flipV="1">
              <a:off x="4896997" y="3446982"/>
              <a:ext cx="317561" cy="137496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A3942C1-745C-A91E-BEB2-E218BC19CEBE}"/>
                </a:ext>
              </a:extLst>
            </p:cNvPr>
            <p:cNvCxnSpPr/>
            <p:nvPr/>
          </p:nvCxnSpPr>
          <p:spPr bwMode="auto">
            <a:xfrm flipV="1">
              <a:off x="4747880" y="2569459"/>
              <a:ext cx="345785" cy="150827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F4DA392-0DE7-4685-A22F-A692C13B98EA}"/>
                </a:ext>
              </a:extLst>
            </p:cNvPr>
            <p:cNvSpPr txBox="1"/>
            <p:nvPr/>
          </p:nvSpPr>
          <p:spPr>
            <a:xfrm>
              <a:off x="5095115" y="2209870"/>
              <a:ext cx="203292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High power RF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waveguide or coaxial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distribution system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8E5C8EC-CC3F-170F-1A51-3827DC7757AD}"/>
                </a:ext>
              </a:extLst>
            </p:cNvPr>
            <p:cNvSpPr txBox="1"/>
            <p:nvPr/>
          </p:nvSpPr>
          <p:spPr>
            <a:xfrm>
              <a:off x="5445737" y="3941404"/>
              <a:ext cx="18549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RF cavity resonator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88D5F34-88F0-9315-A872-611A6FBE84D7}"/>
                </a:ext>
              </a:extLst>
            </p:cNvPr>
            <p:cNvCxnSpPr>
              <a:endCxn id="48" idx="1"/>
            </p:cNvCxnSpPr>
            <p:nvPr/>
          </p:nvCxnSpPr>
          <p:spPr bwMode="auto">
            <a:xfrm flipV="1">
              <a:off x="4954350" y="4095293"/>
              <a:ext cx="491387" cy="120674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15FBB42-98B2-8902-80A3-D8605E7410D3}"/>
                </a:ext>
              </a:extLst>
            </p:cNvPr>
            <p:cNvSpPr txBox="1"/>
            <p:nvPr/>
          </p:nvSpPr>
          <p:spPr>
            <a:xfrm>
              <a:off x="2614558" y="4683814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q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D9A79F6-C64A-9A2E-BAA0-D0D321AC01A7}"/>
                </a:ext>
              </a:extLst>
            </p:cNvPr>
            <p:cNvSpPr txBox="1"/>
            <p:nvPr/>
          </p:nvSpPr>
          <p:spPr>
            <a:xfrm>
              <a:off x="3095774" y="485186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v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2EF27CB-0E0C-AFED-04AA-22C0FEE42F99}"/>
                </a:ext>
              </a:extLst>
            </p:cNvPr>
            <p:cNvSpPr txBox="1"/>
            <p:nvPr/>
          </p:nvSpPr>
          <p:spPr>
            <a:xfrm>
              <a:off x="4499048" y="5013878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16C513A-9A24-6F68-422B-1B4B2F61EA80}"/>
                </a:ext>
              </a:extLst>
            </p:cNvPr>
            <p:cNvSpPr txBox="1"/>
            <p:nvPr/>
          </p:nvSpPr>
          <p:spPr>
            <a:xfrm>
              <a:off x="2730968" y="5127387"/>
              <a:ext cx="6527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B66693E-8E5B-C50D-45B4-DA67E4629197}"/>
                </a:ext>
              </a:extLst>
            </p:cNvPr>
            <p:cNvSpPr txBox="1"/>
            <p:nvPr/>
          </p:nvSpPr>
          <p:spPr>
            <a:xfrm>
              <a:off x="5926452" y="5266242"/>
              <a:ext cx="17860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chemeClr val="tx1"/>
                  </a:solidFill>
                </a:rPr>
                <a:t>metallic beam pipe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F19311E-A799-C03F-000D-DC8795D93D46}"/>
                </a:ext>
              </a:extLst>
            </p:cNvPr>
            <p:cNvCxnSpPr>
              <a:endCxn id="54" idx="1"/>
            </p:cNvCxnSpPr>
            <p:nvPr/>
          </p:nvCxnSpPr>
          <p:spPr bwMode="auto">
            <a:xfrm>
              <a:off x="5626927" y="5101347"/>
              <a:ext cx="299525" cy="318784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CA08928-AD7E-A043-E398-97DDB9215CD4}"/>
                </a:ext>
              </a:extLst>
            </p:cNvPr>
            <p:cNvSpPr txBox="1"/>
            <p:nvPr/>
          </p:nvSpPr>
          <p:spPr>
            <a:xfrm>
              <a:off x="2692832" y="3838536"/>
              <a:ext cx="13869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RF field probe</a:t>
              </a:r>
              <a:br>
                <a:rPr lang="en-US" sz="1400" dirty="0"/>
              </a:br>
              <a:r>
                <a:rPr lang="en-US" sz="1400" dirty="0"/>
                <a:t>signal</a:t>
              </a:r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B48B0EDD-C311-0107-8138-E13613D463D8}"/>
                </a:ext>
              </a:extLst>
            </p:cNvPr>
            <p:cNvSpPr/>
            <p:nvPr/>
          </p:nvSpPr>
          <p:spPr bwMode="auto">
            <a:xfrm rot="14972913" flipV="1">
              <a:off x="2776436" y="4700859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B02DAA09-5258-140A-9BC5-71D1754C89B6}"/>
                </a:ext>
              </a:extLst>
            </p:cNvPr>
            <p:cNvSpPr/>
            <p:nvPr/>
          </p:nvSpPr>
          <p:spPr bwMode="auto">
            <a:xfrm rot="4196364" flipV="1">
              <a:off x="2880564" y="4978423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F4FC477D-FA70-E280-0480-E80D67CF450B}"/>
                </a:ext>
              </a:extLst>
            </p:cNvPr>
            <p:cNvSpPr/>
            <p:nvPr/>
          </p:nvSpPr>
          <p:spPr bwMode="auto">
            <a:xfrm rot="17499921">
              <a:off x="2887565" y="4706432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9125555B-4CD7-705A-4157-DE0C177A6CF4}"/>
                </a:ext>
              </a:extLst>
            </p:cNvPr>
            <p:cNvSpPr/>
            <p:nvPr/>
          </p:nvSpPr>
          <p:spPr bwMode="auto">
            <a:xfrm rot="6827158">
              <a:off x="2781227" y="4980232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6C21AA8F-E081-1ADE-AE34-5FD66478149F}"/>
                </a:ext>
              </a:extLst>
            </p:cNvPr>
            <p:cNvCxnSpPr/>
            <p:nvPr/>
          </p:nvCxnSpPr>
          <p:spPr bwMode="auto">
            <a:xfrm flipV="1">
              <a:off x="2930340" y="4629160"/>
              <a:ext cx="674" cy="462979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triangle" w="sm" len="sm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F48CE0C-8291-4DF1-BE96-4BB52F9403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2386" y="4683814"/>
              <a:ext cx="180000" cy="0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D88694E-E636-26AB-9CB8-86964F9AC0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22386" y="3043857"/>
              <a:ext cx="0" cy="1639957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8B75B88-612F-A389-7962-C737ED620A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2084" y="4618462"/>
              <a:ext cx="90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8CAFE77-773E-CAE3-B3DE-F2E8FFDD3FD3}"/>
                </a:ext>
              </a:extLst>
            </p:cNvPr>
            <p:cNvSpPr txBox="1"/>
            <p:nvPr/>
          </p:nvSpPr>
          <p:spPr>
            <a:xfrm>
              <a:off x="1695568" y="3838536"/>
              <a:ext cx="700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beam</a:t>
              </a:r>
              <a:br>
                <a:rPr lang="en-US" sz="1400" dirty="0"/>
              </a:br>
              <a:r>
                <a:rPr lang="en-US" sz="1400" dirty="0"/>
                <a:t>signal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C110872-4100-0091-0632-8E2582D09A53}"/>
                </a:ext>
              </a:extLst>
            </p:cNvPr>
            <p:cNvSpPr/>
            <p:nvPr/>
          </p:nvSpPr>
          <p:spPr bwMode="auto">
            <a:xfrm>
              <a:off x="4529212" y="3200900"/>
              <a:ext cx="252000" cy="252000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Arc 61">
              <a:extLst>
                <a:ext uri="{FF2B5EF4-FFF2-40B4-BE49-F238E27FC236}">
                  <a16:creationId xmlns:a16="http://schemas.microsoft.com/office/drawing/2014/main" id="{5F37D06E-452A-BDBA-8F85-A03CCECFCB3C}"/>
                </a:ext>
              </a:extLst>
            </p:cNvPr>
            <p:cNvSpPr/>
            <p:nvPr/>
          </p:nvSpPr>
          <p:spPr bwMode="auto">
            <a:xfrm>
              <a:off x="4554321" y="3236900"/>
              <a:ext cx="180000" cy="180000"/>
            </a:xfrm>
            <a:prstGeom prst="arc">
              <a:avLst>
                <a:gd name="adj1" fmla="val 17669268"/>
                <a:gd name="adj2" fmla="val 4437916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A68B4E09-6F24-1B2A-32C1-817D9045E0D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229876" y="3082299"/>
              <a:ext cx="98909" cy="494545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222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4D38D62-3A40-48F0-D428-B769827043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22920" y="3236900"/>
              <a:ext cx="0" cy="18000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7A57DB4C-D986-87FC-2450-6BB22A0D8D87}"/>
                </a:ext>
              </a:extLst>
            </p:cNvPr>
            <p:cNvSpPr/>
            <p:nvPr/>
          </p:nvSpPr>
          <p:spPr bwMode="auto">
            <a:xfrm>
              <a:off x="7300732" y="1207313"/>
              <a:ext cx="2286000" cy="1371600"/>
            </a:xfrm>
            <a:prstGeom prst="roundRect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55B4331-6886-5067-349B-E0A5A74FB9E0}"/>
                </a:ext>
              </a:extLst>
            </p:cNvPr>
            <p:cNvSpPr/>
            <p:nvPr/>
          </p:nvSpPr>
          <p:spPr bwMode="auto">
            <a:xfrm>
              <a:off x="7588349" y="1432178"/>
              <a:ext cx="1005840" cy="731520"/>
            </a:xfrm>
            <a:prstGeom prst="rect">
              <a:avLst/>
            </a:prstGeom>
            <a:solidFill>
              <a:schemeClr val="bg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9982CB6-B5FB-BC1A-FE09-071B2E40DE06}"/>
                </a:ext>
              </a:extLst>
            </p:cNvPr>
            <p:cNvSpPr/>
            <p:nvPr/>
          </p:nvSpPr>
          <p:spPr bwMode="auto">
            <a:xfrm>
              <a:off x="8745357" y="1432178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AC56380-1C2E-3E08-890F-96B6698CCED6}"/>
                </a:ext>
              </a:extLst>
            </p:cNvPr>
            <p:cNvSpPr/>
            <p:nvPr/>
          </p:nvSpPr>
          <p:spPr bwMode="auto">
            <a:xfrm>
              <a:off x="8993362" y="1432178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0FB8C4A-8244-256B-F81F-BEF6545A47C3}"/>
                </a:ext>
              </a:extLst>
            </p:cNvPr>
            <p:cNvSpPr/>
            <p:nvPr/>
          </p:nvSpPr>
          <p:spPr bwMode="auto">
            <a:xfrm>
              <a:off x="9241367" y="1432178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F155C5A-8660-D7D1-5C2D-3922A3E8A00F}"/>
                </a:ext>
              </a:extLst>
            </p:cNvPr>
            <p:cNvSpPr/>
            <p:nvPr/>
          </p:nvSpPr>
          <p:spPr bwMode="auto">
            <a:xfrm>
              <a:off x="8745357" y="1636475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DC43599-65C6-3E80-A327-BC49548FBF14}"/>
                </a:ext>
              </a:extLst>
            </p:cNvPr>
            <p:cNvSpPr/>
            <p:nvPr/>
          </p:nvSpPr>
          <p:spPr bwMode="auto">
            <a:xfrm>
              <a:off x="8993362" y="1636475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47EC729-0AE7-FD0C-CFB6-5D69F7EB2D82}"/>
                </a:ext>
              </a:extLst>
            </p:cNvPr>
            <p:cNvSpPr/>
            <p:nvPr/>
          </p:nvSpPr>
          <p:spPr bwMode="auto">
            <a:xfrm>
              <a:off x="9241367" y="1636475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1B6AEDA-2C5D-8C1B-E5E7-8DF5E05F57FB}"/>
                </a:ext>
              </a:extLst>
            </p:cNvPr>
            <p:cNvSpPr/>
            <p:nvPr/>
          </p:nvSpPr>
          <p:spPr bwMode="auto">
            <a:xfrm>
              <a:off x="8751791" y="1836364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D8FA1D5C-5D38-180B-BB87-15FB7F61D257}"/>
                </a:ext>
              </a:extLst>
            </p:cNvPr>
            <p:cNvSpPr/>
            <p:nvPr/>
          </p:nvSpPr>
          <p:spPr bwMode="auto">
            <a:xfrm>
              <a:off x="8999796" y="1836364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5E8CDCF-1918-8153-AAA0-E3C2C845B3D8}"/>
                </a:ext>
              </a:extLst>
            </p:cNvPr>
            <p:cNvSpPr/>
            <p:nvPr/>
          </p:nvSpPr>
          <p:spPr bwMode="auto">
            <a:xfrm>
              <a:off x="9247801" y="1836364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96DB2C8-9067-B2AE-1374-6C7D345F2DAB}"/>
                </a:ext>
              </a:extLst>
            </p:cNvPr>
            <p:cNvSpPr/>
            <p:nvPr/>
          </p:nvSpPr>
          <p:spPr bwMode="auto">
            <a:xfrm>
              <a:off x="8751791" y="2030213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238F510-693E-B1A1-9D82-5D0081E4E2EF}"/>
                </a:ext>
              </a:extLst>
            </p:cNvPr>
            <p:cNvSpPr/>
            <p:nvPr/>
          </p:nvSpPr>
          <p:spPr bwMode="auto">
            <a:xfrm>
              <a:off x="8999796" y="2030213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12E6AF1C-E3B5-162F-92A6-2FDAA828C945}"/>
                </a:ext>
              </a:extLst>
            </p:cNvPr>
            <p:cNvSpPr/>
            <p:nvPr/>
          </p:nvSpPr>
          <p:spPr bwMode="auto">
            <a:xfrm>
              <a:off x="9247801" y="2030213"/>
              <a:ext cx="193675" cy="1334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7C63C9A-3AC1-3019-20F4-8B705006B3DC}"/>
                </a:ext>
              </a:extLst>
            </p:cNvPr>
            <p:cNvSpPr/>
            <p:nvPr/>
          </p:nvSpPr>
          <p:spPr bwMode="auto">
            <a:xfrm>
              <a:off x="7639111" y="2256480"/>
              <a:ext cx="228600" cy="22860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7866A96-A3AC-189A-2C04-2E1657F82749}"/>
                </a:ext>
              </a:extLst>
            </p:cNvPr>
            <p:cNvSpPr/>
            <p:nvPr/>
          </p:nvSpPr>
          <p:spPr bwMode="auto">
            <a:xfrm>
              <a:off x="9127030" y="2250677"/>
              <a:ext cx="228600" cy="22860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81" name="Arc 80">
              <a:extLst>
                <a:ext uri="{FF2B5EF4-FFF2-40B4-BE49-F238E27FC236}">
                  <a16:creationId xmlns:a16="http://schemas.microsoft.com/office/drawing/2014/main" id="{887A5EF7-7F49-9A8F-9691-9D47B05A24F7}"/>
                </a:ext>
              </a:extLst>
            </p:cNvPr>
            <p:cNvSpPr/>
            <p:nvPr/>
          </p:nvSpPr>
          <p:spPr bwMode="auto">
            <a:xfrm>
              <a:off x="7643502" y="1662254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3F0BC35F-4224-096C-673E-7FD2951C7B5E}"/>
                </a:ext>
              </a:extLst>
            </p:cNvPr>
            <p:cNvSpPr/>
            <p:nvPr/>
          </p:nvSpPr>
          <p:spPr bwMode="auto">
            <a:xfrm rot="10800000">
              <a:off x="7813453" y="1601071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36E893E-75D5-8493-B84A-E4E9B561AE10}"/>
                </a:ext>
              </a:extLst>
            </p:cNvPr>
            <p:cNvCxnSpPr>
              <a:cxnSpLocks/>
              <a:stCxn id="82" idx="0"/>
              <a:endCxn id="81" idx="0"/>
            </p:cNvCxnSpPr>
            <p:nvPr/>
          </p:nvCxnSpPr>
          <p:spPr bwMode="auto">
            <a:xfrm flipH="1">
              <a:off x="7785594" y="1725634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766EBE4-E771-1FA9-34C5-0273F3522C36}"/>
                </a:ext>
              </a:extLst>
            </p:cNvPr>
            <p:cNvCxnSpPr/>
            <p:nvPr/>
          </p:nvCxnSpPr>
          <p:spPr bwMode="auto">
            <a:xfrm>
              <a:off x="7977262" y="1723357"/>
              <a:ext cx="19262" cy="82522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9DAF090-5E42-1242-7328-9650496E8DDB}"/>
                </a:ext>
              </a:extLst>
            </p:cNvPr>
            <p:cNvCxnSpPr/>
            <p:nvPr/>
          </p:nvCxnSpPr>
          <p:spPr bwMode="auto">
            <a:xfrm>
              <a:off x="7623149" y="1805879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59097DED-7038-74E8-3BA6-5B2E35CF09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88349" y="1805879"/>
              <a:ext cx="100584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04FC4682-A5F1-5F9E-C7C9-B7AA58E8FF7C}"/>
                </a:ext>
              </a:extLst>
            </p:cNvPr>
            <p:cNvSpPr/>
            <p:nvPr/>
          </p:nvSpPr>
          <p:spPr bwMode="auto">
            <a:xfrm>
              <a:off x="8014426" y="1659994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380266C0-9B4A-74A4-365D-18D60F09D853}"/>
                </a:ext>
              </a:extLst>
            </p:cNvPr>
            <p:cNvSpPr/>
            <p:nvPr/>
          </p:nvSpPr>
          <p:spPr bwMode="auto">
            <a:xfrm rot="10800000">
              <a:off x="8184377" y="1598811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D421269-86CF-2B9C-0B33-968FC3DBAA77}"/>
                </a:ext>
              </a:extLst>
            </p:cNvPr>
            <p:cNvCxnSpPr>
              <a:cxnSpLocks/>
              <a:stCxn id="88" idx="0"/>
              <a:endCxn id="87" idx="0"/>
            </p:cNvCxnSpPr>
            <p:nvPr/>
          </p:nvCxnSpPr>
          <p:spPr bwMode="auto">
            <a:xfrm flipH="1">
              <a:off x="8156518" y="1723374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474DA58-E64D-430A-3A7C-D24F180B392B}"/>
                </a:ext>
              </a:extLst>
            </p:cNvPr>
            <p:cNvCxnSpPr/>
            <p:nvPr/>
          </p:nvCxnSpPr>
          <p:spPr bwMode="auto">
            <a:xfrm>
              <a:off x="8348186" y="1721097"/>
              <a:ext cx="19262" cy="82522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E463A24-4759-8873-66CF-E973AFAD9076}"/>
                </a:ext>
              </a:extLst>
            </p:cNvPr>
            <p:cNvCxnSpPr/>
            <p:nvPr/>
          </p:nvCxnSpPr>
          <p:spPr bwMode="auto">
            <a:xfrm>
              <a:off x="7994073" y="1803619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1AC8270F-41DD-17F8-D60D-5ED7F68A2696}"/>
                </a:ext>
              </a:extLst>
            </p:cNvPr>
            <p:cNvSpPr/>
            <p:nvPr/>
          </p:nvSpPr>
          <p:spPr bwMode="auto">
            <a:xfrm>
              <a:off x="8386953" y="1655122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FDC60DAD-FD9D-CD2F-7A87-81F457432316}"/>
                </a:ext>
              </a:extLst>
            </p:cNvPr>
            <p:cNvCxnSpPr>
              <a:cxnSpLocks/>
              <a:endCxn id="92" idx="0"/>
            </p:cNvCxnSpPr>
            <p:nvPr/>
          </p:nvCxnSpPr>
          <p:spPr bwMode="auto">
            <a:xfrm flipH="1">
              <a:off x="8529045" y="1718502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975E3CA-E670-DAC3-D819-2E931111949F}"/>
                </a:ext>
              </a:extLst>
            </p:cNvPr>
            <p:cNvCxnSpPr/>
            <p:nvPr/>
          </p:nvCxnSpPr>
          <p:spPr bwMode="auto">
            <a:xfrm>
              <a:off x="8366600" y="1798747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D14C541-D5F3-1483-EB4D-C0D3E43D0D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88349" y="1949151"/>
              <a:ext cx="100584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E45C8CC-6B5B-347A-30D1-6715AE23C1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88349" y="2074663"/>
              <a:ext cx="100584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7312C96-B7A3-3189-52B9-25CB96E99E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88349" y="1672921"/>
              <a:ext cx="100584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DAE4E03-42BF-F3BF-0A52-A2BC69A138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88349" y="1542751"/>
              <a:ext cx="100584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58439D7-951B-D9CF-6771-3B02A7904F4A}"/>
                </a:ext>
              </a:extLst>
            </p:cNvPr>
            <p:cNvCxnSpPr>
              <a:cxnSpLocks/>
              <a:stCxn id="66" idx="2"/>
              <a:endCxn id="66" idx="0"/>
            </p:cNvCxnSpPr>
            <p:nvPr/>
          </p:nvCxnSpPr>
          <p:spPr bwMode="auto">
            <a:xfrm flipV="1">
              <a:off x="8091269" y="1432178"/>
              <a:ext cx="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EBD4BB31-6A04-712C-3891-5E40ABDBF9A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284944" y="1431200"/>
              <a:ext cx="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6389675-5736-DDE2-6D43-917A1D2726F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465919" y="1432987"/>
              <a:ext cx="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1E0AB739-497A-02A1-53EA-3048E654553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03944" y="1431200"/>
              <a:ext cx="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4E77087-F622-7511-B034-054C262FBD6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735669" y="1432987"/>
              <a:ext cx="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8A875A67-DC77-283E-D425-BD0AF603934B}"/>
                </a:ext>
              </a:extLst>
            </p:cNvPr>
            <p:cNvSpPr/>
            <p:nvPr/>
          </p:nvSpPr>
          <p:spPr bwMode="auto">
            <a:xfrm>
              <a:off x="3167269" y="1510967"/>
              <a:ext cx="4586427" cy="1456660"/>
            </a:xfrm>
            <a:custGeom>
              <a:avLst/>
              <a:gdLst>
                <a:gd name="connsiteX0" fmla="*/ 67695 w 4618881"/>
                <a:gd name="connsiteY0" fmla="*/ 1246685 h 1388773"/>
                <a:gd name="connsiteX1" fmla="*/ 253226 w 4618881"/>
                <a:gd name="connsiteY1" fmla="*/ 80494 h 1388773"/>
                <a:gd name="connsiteX2" fmla="*/ 2121782 w 4618881"/>
                <a:gd name="connsiteY2" fmla="*/ 239520 h 1388773"/>
                <a:gd name="connsiteX3" fmla="*/ 4255382 w 4618881"/>
                <a:gd name="connsiteY3" fmla="*/ 1352703 h 1388773"/>
                <a:gd name="connsiteX4" fmla="*/ 4599939 w 4618881"/>
                <a:gd name="connsiteY4" fmla="*/ 1008146 h 1388773"/>
                <a:gd name="connsiteX0" fmla="*/ 51610 w 4655805"/>
                <a:gd name="connsiteY0" fmla="*/ 1260919 h 1389755"/>
                <a:gd name="connsiteX1" fmla="*/ 290150 w 4655805"/>
                <a:gd name="connsiteY1" fmla="*/ 81476 h 1389755"/>
                <a:gd name="connsiteX2" fmla="*/ 2158706 w 4655805"/>
                <a:gd name="connsiteY2" fmla="*/ 240502 h 1389755"/>
                <a:gd name="connsiteX3" fmla="*/ 4292306 w 4655805"/>
                <a:gd name="connsiteY3" fmla="*/ 1353685 h 1389755"/>
                <a:gd name="connsiteX4" fmla="*/ 4636863 w 4655805"/>
                <a:gd name="connsiteY4" fmla="*/ 1009128 h 1389755"/>
                <a:gd name="connsiteX0" fmla="*/ 5259 w 4609454"/>
                <a:gd name="connsiteY0" fmla="*/ 1260919 h 1389755"/>
                <a:gd name="connsiteX1" fmla="*/ 243799 w 4609454"/>
                <a:gd name="connsiteY1" fmla="*/ 81476 h 1389755"/>
                <a:gd name="connsiteX2" fmla="*/ 2112355 w 4609454"/>
                <a:gd name="connsiteY2" fmla="*/ 240502 h 1389755"/>
                <a:gd name="connsiteX3" fmla="*/ 4245955 w 4609454"/>
                <a:gd name="connsiteY3" fmla="*/ 1353685 h 1389755"/>
                <a:gd name="connsiteX4" fmla="*/ 4590512 w 4609454"/>
                <a:gd name="connsiteY4" fmla="*/ 1009128 h 1389755"/>
                <a:gd name="connsiteX0" fmla="*/ 0 w 4604195"/>
                <a:gd name="connsiteY0" fmla="*/ 1271313 h 1400149"/>
                <a:gd name="connsiteX1" fmla="*/ 410818 w 4604195"/>
                <a:gd name="connsiteY1" fmla="*/ 78618 h 1400149"/>
                <a:gd name="connsiteX2" fmla="*/ 2107096 w 4604195"/>
                <a:gd name="connsiteY2" fmla="*/ 250896 h 1400149"/>
                <a:gd name="connsiteX3" fmla="*/ 4240696 w 4604195"/>
                <a:gd name="connsiteY3" fmla="*/ 1364079 h 1400149"/>
                <a:gd name="connsiteX4" fmla="*/ 4585253 w 4604195"/>
                <a:gd name="connsiteY4" fmla="*/ 1019522 h 1400149"/>
                <a:gd name="connsiteX0" fmla="*/ 0 w 4604195"/>
                <a:gd name="connsiteY0" fmla="*/ 1252793 h 1381629"/>
                <a:gd name="connsiteX1" fmla="*/ 410818 w 4604195"/>
                <a:gd name="connsiteY1" fmla="*/ 60098 h 1381629"/>
                <a:gd name="connsiteX2" fmla="*/ 2093844 w 4604195"/>
                <a:gd name="connsiteY2" fmla="*/ 298637 h 1381629"/>
                <a:gd name="connsiteX3" fmla="*/ 4240696 w 4604195"/>
                <a:gd name="connsiteY3" fmla="*/ 1345559 h 1381629"/>
                <a:gd name="connsiteX4" fmla="*/ 4585253 w 4604195"/>
                <a:gd name="connsiteY4" fmla="*/ 1001002 h 1381629"/>
                <a:gd name="connsiteX0" fmla="*/ 0 w 4606851"/>
                <a:gd name="connsiteY0" fmla="*/ 1251130 h 1321559"/>
                <a:gd name="connsiteX1" fmla="*/ 410818 w 4606851"/>
                <a:gd name="connsiteY1" fmla="*/ 58435 h 1321559"/>
                <a:gd name="connsiteX2" fmla="*/ 2093844 w 4606851"/>
                <a:gd name="connsiteY2" fmla="*/ 296974 h 1321559"/>
                <a:gd name="connsiteX3" fmla="*/ 4253948 w 4606851"/>
                <a:gd name="connsiteY3" fmla="*/ 1277635 h 1321559"/>
                <a:gd name="connsiteX4" fmla="*/ 4585253 w 4606851"/>
                <a:gd name="connsiteY4" fmla="*/ 999339 h 1321559"/>
                <a:gd name="connsiteX0" fmla="*/ 0 w 4595202"/>
                <a:gd name="connsiteY0" fmla="*/ 1251130 h 1319910"/>
                <a:gd name="connsiteX1" fmla="*/ 410818 w 4595202"/>
                <a:gd name="connsiteY1" fmla="*/ 58435 h 1319910"/>
                <a:gd name="connsiteX2" fmla="*/ 2093844 w 4595202"/>
                <a:gd name="connsiteY2" fmla="*/ 296974 h 1319910"/>
                <a:gd name="connsiteX3" fmla="*/ 4253948 w 4595202"/>
                <a:gd name="connsiteY3" fmla="*/ 1277635 h 1319910"/>
                <a:gd name="connsiteX4" fmla="*/ 4585253 w 4595202"/>
                <a:gd name="connsiteY4" fmla="*/ 999339 h 1319910"/>
                <a:gd name="connsiteX0" fmla="*/ 0 w 4595202"/>
                <a:gd name="connsiteY0" fmla="*/ 1216048 h 1284828"/>
                <a:gd name="connsiteX1" fmla="*/ 410818 w 4595202"/>
                <a:gd name="connsiteY1" fmla="*/ 23353 h 1284828"/>
                <a:gd name="connsiteX2" fmla="*/ 2796210 w 4595202"/>
                <a:gd name="connsiteY2" fmla="*/ 487179 h 1284828"/>
                <a:gd name="connsiteX3" fmla="*/ 4253948 w 4595202"/>
                <a:gd name="connsiteY3" fmla="*/ 1242553 h 1284828"/>
                <a:gd name="connsiteX4" fmla="*/ 4585253 w 4595202"/>
                <a:gd name="connsiteY4" fmla="*/ 964257 h 1284828"/>
                <a:gd name="connsiteX0" fmla="*/ 0 w 4595202"/>
                <a:gd name="connsiteY0" fmla="*/ 1221109 h 1289889"/>
                <a:gd name="connsiteX1" fmla="*/ 410818 w 4595202"/>
                <a:gd name="connsiteY1" fmla="*/ 28414 h 1289889"/>
                <a:gd name="connsiteX2" fmla="*/ 2796210 w 4595202"/>
                <a:gd name="connsiteY2" fmla="*/ 492240 h 1289889"/>
                <a:gd name="connsiteX3" fmla="*/ 4253948 w 4595202"/>
                <a:gd name="connsiteY3" fmla="*/ 1247614 h 1289889"/>
                <a:gd name="connsiteX4" fmla="*/ 4585253 w 4595202"/>
                <a:gd name="connsiteY4" fmla="*/ 969318 h 1289889"/>
                <a:gd name="connsiteX0" fmla="*/ 0 w 4586427"/>
                <a:gd name="connsiteY0" fmla="*/ 1217656 h 1468587"/>
                <a:gd name="connsiteX1" fmla="*/ 410818 w 4586427"/>
                <a:gd name="connsiteY1" fmla="*/ 24961 h 1468587"/>
                <a:gd name="connsiteX2" fmla="*/ 2796210 w 4586427"/>
                <a:gd name="connsiteY2" fmla="*/ 488787 h 1468587"/>
                <a:gd name="connsiteX3" fmla="*/ 4161182 w 4586427"/>
                <a:gd name="connsiteY3" fmla="*/ 1442943 h 1468587"/>
                <a:gd name="connsiteX4" fmla="*/ 4585253 w 4586427"/>
                <a:gd name="connsiteY4" fmla="*/ 965865 h 1468587"/>
                <a:gd name="connsiteX0" fmla="*/ 0 w 4586427"/>
                <a:gd name="connsiteY0" fmla="*/ 1205729 h 1456660"/>
                <a:gd name="connsiteX1" fmla="*/ 410818 w 4586427"/>
                <a:gd name="connsiteY1" fmla="*/ 13034 h 1456660"/>
                <a:gd name="connsiteX2" fmla="*/ 2557671 w 4586427"/>
                <a:gd name="connsiteY2" fmla="*/ 622634 h 1456660"/>
                <a:gd name="connsiteX3" fmla="*/ 4161182 w 4586427"/>
                <a:gd name="connsiteY3" fmla="*/ 1431016 h 1456660"/>
                <a:gd name="connsiteX4" fmla="*/ 4585253 w 4586427"/>
                <a:gd name="connsiteY4" fmla="*/ 953938 h 145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6427" h="1456660">
                  <a:moveTo>
                    <a:pt x="0" y="1205729"/>
                  </a:moveTo>
                  <a:cubicBezTo>
                    <a:pt x="27608" y="719816"/>
                    <a:pt x="-15460" y="110216"/>
                    <a:pt x="410818" y="13034"/>
                  </a:cubicBezTo>
                  <a:cubicBezTo>
                    <a:pt x="837096" y="-84148"/>
                    <a:pt x="1932610" y="386304"/>
                    <a:pt x="2557671" y="622634"/>
                  </a:cubicBezTo>
                  <a:cubicBezTo>
                    <a:pt x="3182732" y="858964"/>
                    <a:pt x="3748156" y="1302912"/>
                    <a:pt x="4161182" y="1431016"/>
                  </a:cubicBezTo>
                  <a:cubicBezTo>
                    <a:pt x="4574208" y="1559120"/>
                    <a:pt x="4592983" y="1177016"/>
                    <a:pt x="4585253" y="953938"/>
                  </a:cubicBezTo>
                </a:path>
              </a:pathLst>
            </a:custGeom>
            <a:noFill/>
            <a:ln w="44450" cap="flat" cmpd="sng" algn="ctr">
              <a:solidFill>
                <a:srgbClr val="C00000"/>
              </a:solidFill>
              <a:prstDash val="solid"/>
              <a:round/>
              <a:headEnd type="stealth" w="lg" len="lg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7B2E889-44FD-82A7-85A7-886BC626B08E}"/>
                </a:ext>
              </a:extLst>
            </p:cNvPr>
            <p:cNvSpPr/>
            <p:nvPr/>
          </p:nvSpPr>
          <p:spPr bwMode="auto">
            <a:xfrm>
              <a:off x="2703443" y="2729948"/>
              <a:ext cx="477079" cy="901148"/>
            </a:xfrm>
            <a:custGeom>
              <a:avLst/>
              <a:gdLst>
                <a:gd name="connsiteX0" fmla="*/ 0 w 477079"/>
                <a:gd name="connsiteY0" fmla="*/ 901148 h 901148"/>
                <a:gd name="connsiteX1" fmla="*/ 371061 w 477079"/>
                <a:gd name="connsiteY1" fmla="*/ 702365 h 901148"/>
                <a:gd name="connsiteX2" fmla="*/ 477079 w 477079"/>
                <a:gd name="connsiteY2" fmla="*/ 0 h 9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7079" h="901148">
                  <a:moveTo>
                    <a:pt x="0" y="901148"/>
                  </a:moveTo>
                  <a:cubicBezTo>
                    <a:pt x="145774" y="876852"/>
                    <a:pt x="291548" y="852556"/>
                    <a:pt x="371061" y="702365"/>
                  </a:cubicBezTo>
                  <a:cubicBezTo>
                    <a:pt x="450574" y="552174"/>
                    <a:pt x="463826" y="276087"/>
                    <a:pt x="477079" y="0"/>
                  </a:cubicBezTo>
                </a:path>
              </a:pathLst>
            </a:custGeom>
            <a:noFill/>
            <a:ln w="44450" cap="flat" cmpd="sng" algn="ctr">
              <a:solidFill>
                <a:srgbClr val="C00000"/>
              </a:solidFill>
              <a:prstDash val="sysDot"/>
              <a:round/>
              <a:headEnd type="stealth" w="lg" len="lg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8F67D12-9943-7667-6C4D-F48DAB319B35}"/>
                </a:ext>
              </a:extLst>
            </p:cNvPr>
            <p:cNvSpPr txBox="1"/>
            <p:nvPr/>
          </p:nvSpPr>
          <p:spPr>
            <a:xfrm>
              <a:off x="7850960" y="2609027"/>
              <a:ext cx="2987356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>
                  <a:solidFill>
                    <a:schemeClr val="accent6"/>
                  </a:solidFill>
                </a:rPr>
                <a:t>RF measurement</a:t>
              </a:r>
              <a:br>
                <a:rPr lang="en-US" sz="2400" b="1" i="1" dirty="0">
                  <a:solidFill>
                    <a:schemeClr val="accent6"/>
                  </a:solidFill>
                </a:rPr>
              </a:br>
              <a:r>
                <a:rPr lang="en-US" sz="2400" b="1" i="1" dirty="0">
                  <a:solidFill>
                    <a:schemeClr val="accent6"/>
                  </a:solidFill>
                </a:rPr>
                <a:t>instrument, e.g.:</a:t>
              </a:r>
            </a:p>
            <a:p>
              <a:r>
                <a:rPr lang="en-US" sz="2400" b="1" dirty="0">
                  <a:solidFill>
                    <a:schemeClr val="accent6"/>
                  </a:solidFill>
                </a:rPr>
                <a:t>spectrum analyzer,</a:t>
              </a:r>
            </a:p>
            <a:p>
              <a:r>
                <a:rPr lang="en-US" sz="2400" b="1" dirty="0">
                  <a:solidFill>
                    <a:srgbClr val="0000FF"/>
                  </a:solidFill>
                </a:rPr>
                <a:t>oscilloscope</a:t>
              </a:r>
              <a:r>
                <a:rPr lang="en-US" sz="2400" b="1" dirty="0">
                  <a:solidFill>
                    <a:schemeClr val="accent6"/>
                  </a:solidFill>
                </a:rPr>
                <a:t>,</a:t>
              </a:r>
            </a:p>
            <a:p>
              <a:r>
                <a:rPr lang="en-US" sz="2400" b="1" dirty="0">
                  <a:solidFill>
                    <a:schemeClr val="accent6"/>
                  </a:solidFill>
                </a:rPr>
                <a:t>diode detector,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6291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9D652-DF79-744E-818A-D4E0A7EAB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Formulas of the Equivalent Circuit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474A8-5253-8048-A6EB-A0F9AA14F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5240608" cy="5107865"/>
          </a:xfrm>
        </p:spPr>
        <p:txBody>
          <a:bodyPr/>
          <a:lstStyle/>
          <a:p>
            <a:r>
              <a:rPr lang="en-US" dirty="0"/>
              <a:t>Characteristic impedance ”R over Q”</a:t>
            </a:r>
          </a:p>
          <a:p>
            <a:endParaRPr lang="en-US" dirty="0"/>
          </a:p>
          <a:p>
            <a:r>
              <a:rPr lang="en-US" dirty="0"/>
              <a:t>Stored energy at resonance</a:t>
            </a:r>
          </a:p>
          <a:p>
            <a:endParaRPr lang="en-US" dirty="0"/>
          </a:p>
          <a:p>
            <a:r>
              <a:rPr lang="en-US" dirty="0"/>
              <a:t>Dissipated power</a:t>
            </a:r>
          </a:p>
          <a:p>
            <a:endParaRPr lang="en-US" dirty="0"/>
          </a:p>
          <a:p>
            <a:r>
              <a:rPr lang="en-US" dirty="0"/>
              <a:t>Q-factor</a:t>
            </a:r>
          </a:p>
          <a:p>
            <a:endParaRPr lang="en-US" dirty="0"/>
          </a:p>
          <a:p>
            <a:r>
              <a:rPr lang="en-US" dirty="0"/>
              <a:t>Shunt impedance (circuit definition)</a:t>
            </a:r>
          </a:p>
          <a:p>
            <a:endParaRPr lang="en-US" dirty="0"/>
          </a:p>
          <a:p>
            <a:r>
              <a:rPr lang="en-US" dirty="0"/>
              <a:t>Tuning sensitivity</a:t>
            </a:r>
          </a:p>
          <a:p>
            <a:endParaRPr lang="en-US" dirty="0"/>
          </a:p>
          <a:p>
            <a:r>
              <a:rPr lang="en-US" dirty="0"/>
              <a:t>Coupling parameter (shunt impedance</a:t>
            </a:r>
            <a:br>
              <a:rPr lang="en-US" dirty="0"/>
            </a:br>
            <a:r>
              <a:rPr lang="en-US" dirty="0"/>
              <a:t>over generator or feeder impedance)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DC725A8-FE70-7745-97AC-D30CA2DC570B}"/>
                  </a:ext>
                </a:extLst>
              </p:cNvPr>
              <p:cNvSpPr txBox="1"/>
              <p:nvPr/>
            </p:nvSpPr>
            <p:spPr>
              <a:xfrm>
                <a:off x="6035418" y="1037631"/>
                <a:ext cx="3788217" cy="5883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𝑿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𝑸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𝒓𝒆𝒔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𝑳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𝑪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skw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𝑳</m:t>
                              </m:r>
                            </m:num>
                            <m:den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𝑪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DC725A8-FE70-7745-97AC-D30CA2DC5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5418" y="1037631"/>
                <a:ext cx="3788217" cy="588303"/>
              </a:xfrm>
              <a:prstGeom prst="rect">
                <a:avLst/>
              </a:prstGeom>
              <a:blipFill>
                <a:blip r:embed="rId2"/>
                <a:stretch>
                  <a:fillRect t="-91667" r="-5686" b="-147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61B1FD7-9BAD-CF44-AA29-EEF535E79F19}"/>
                  </a:ext>
                </a:extLst>
              </p:cNvPr>
              <p:cNvSpPr txBox="1"/>
              <p:nvPr/>
            </p:nvSpPr>
            <p:spPr>
              <a:xfrm>
                <a:off x="6049108" y="1755921"/>
                <a:ext cx="4138312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𝑼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en-US" sz="2000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b="1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000" b="1" i="1" kern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000" b="1" i="1" kern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  <m:r>
                            <a:rPr lang="en-US" sz="2000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sz="2000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000" b="1" i="1" kern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61B1FD7-9BAD-CF44-AA29-EEF535E79F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9108" y="1755921"/>
                <a:ext cx="4138312" cy="518604"/>
              </a:xfrm>
              <a:prstGeom prst="rect">
                <a:avLst/>
              </a:prstGeom>
              <a:blipFill>
                <a:blip r:embed="rId3"/>
                <a:stretch>
                  <a:fillRect t="-9524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B296017-7032-CA4B-AF63-53A58DCF4D84}"/>
                  </a:ext>
                </a:extLst>
              </p:cNvPr>
              <p:cNvSpPr txBox="1"/>
              <p:nvPr/>
            </p:nvSpPr>
            <p:spPr>
              <a:xfrm>
                <a:off x="6100916" y="2423890"/>
                <a:ext cx="1000980" cy="5611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𝑷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𝑽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 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B296017-7032-CA4B-AF63-53A58DCF4D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0916" y="2423890"/>
                <a:ext cx="1000980" cy="561179"/>
              </a:xfrm>
              <a:prstGeom prst="rect">
                <a:avLst/>
              </a:prstGeom>
              <a:blipFill>
                <a:blip r:embed="rId4"/>
                <a:stretch>
                  <a:fillRect l="-2500" t="-4444" r="-3750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954DF4E-42C5-514C-90C7-5968649B1D2F}"/>
                  </a:ext>
                </a:extLst>
              </p:cNvPr>
              <p:cNvSpPr txBox="1"/>
              <p:nvPr/>
            </p:nvSpPr>
            <p:spPr>
              <a:xfrm>
                <a:off x="6132710" y="3208962"/>
                <a:ext cx="1909497" cy="5168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𝑸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𝑿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 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𝑼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𝑷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954DF4E-42C5-514C-90C7-5968649B1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710" y="3208962"/>
                <a:ext cx="1909497" cy="516873"/>
              </a:xfrm>
              <a:prstGeom prst="rect">
                <a:avLst/>
              </a:prstGeom>
              <a:blipFill>
                <a:blip r:embed="rId5"/>
                <a:stretch>
                  <a:fillRect l="-1974" t="-19048" r="-658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C6E1F9E-D46B-F347-B96B-CB812F09FFEE}"/>
                  </a:ext>
                </a:extLst>
              </p:cNvPr>
              <p:cNvSpPr txBox="1"/>
              <p:nvPr/>
            </p:nvSpPr>
            <p:spPr>
              <a:xfrm>
                <a:off x="6192639" y="3949728"/>
                <a:ext cx="980140" cy="5611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𝑹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𝑽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 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𝑷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C6E1F9E-D46B-F347-B96B-CB812F09F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639" y="3949728"/>
                <a:ext cx="980140" cy="561179"/>
              </a:xfrm>
              <a:prstGeom prst="rect">
                <a:avLst/>
              </a:prstGeom>
              <a:blipFill>
                <a:blip r:embed="rId6"/>
                <a:stretch>
                  <a:fillRect l="-3846" t="-4444" r="-5128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5DF977C-85B4-834D-840C-150215F6D031}"/>
                  </a:ext>
                </a:extLst>
              </p:cNvPr>
              <p:cNvSpPr txBox="1"/>
              <p:nvPr/>
            </p:nvSpPr>
            <p:spPr>
              <a:xfrm>
                <a:off x="6192639" y="4734800"/>
                <a:ext cx="2494081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𝒇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 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𝑪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𝑪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 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𝑳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5DF977C-85B4-834D-840C-150215F6D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639" y="4734800"/>
                <a:ext cx="2494081" cy="575222"/>
              </a:xfrm>
              <a:prstGeom prst="rect">
                <a:avLst/>
              </a:prstGeom>
              <a:blipFill>
                <a:blip r:embed="rId7"/>
                <a:stretch>
                  <a:fillRect t="-12766" r="-508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DAFCB85-9685-8642-94C2-160423973D8A}"/>
                  </a:ext>
                </a:extLst>
              </p:cNvPr>
              <p:cNvSpPr txBox="1"/>
              <p:nvPr/>
            </p:nvSpPr>
            <p:spPr>
              <a:xfrm>
                <a:off x="6203159" y="5458392"/>
                <a:ext cx="1381084" cy="599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𝒌</m:t>
                          </m:r>
                        </m:e>
                        <m: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</m:sup>
                      </m:sSup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𝒊𝒏𝒑𝒖𝒕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DAFCB85-9685-8642-94C2-160423973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3159" y="5458392"/>
                <a:ext cx="1381084" cy="599331"/>
              </a:xfrm>
              <a:prstGeom prst="rect">
                <a:avLst/>
              </a:prstGeom>
              <a:blipFill>
                <a:blip r:embed="rId8"/>
                <a:stretch>
                  <a:fillRect l="-3636" t="-6122" r="-1818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23">
                <a:extLst>
                  <a:ext uri="{FF2B5EF4-FFF2-40B4-BE49-F238E27FC236}">
                    <a16:creationId xmlns:a16="http://schemas.microsoft.com/office/drawing/2014/main" id="{C434C51D-1B39-A649-A297-459C30E3C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87420" y="1755921"/>
                <a:ext cx="1839961" cy="566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91440" bIns="91440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... Voltage at the capacitor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… Current in the inductor</a:t>
                </a:r>
              </a:p>
            </p:txBody>
          </p:sp>
        </mc:Choice>
        <mc:Fallback xmlns="">
          <p:sp>
            <p:nvSpPr>
              <p:cNvPr id="55" name="Rectangle 23">
                <a:extLst>
                  <a:ext uri="{FF2B5EF4-FFF2-40B4-BE49-F238E27FC236}">
                    <a16:creationId xmlns:a16="http://schemas.microsoft.com/office/drawing/2014/main" id="{C434C51D-1B39-A649-A297-459C30E3CE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87420" y="1755921"/>
                <a:ext cx="1839961" cy="566737"/>
              </a:xfrm>
              <a:prstGeom prst="rect">
                <a:avLst/>
              </a:prstGeom>
              <a:blipFill>
                <a:blip r:embed="rId9"/>
                <a:stretch>
                  <a:fillRect b="-222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ECD6194-5826-3145-9F92-925361845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1651" y="3180953"/>
                <a:ext cx="1283286" cy="2837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91440" bIns="91440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... stored energy</a:t>
                </a: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ECD6194-5826-3145-9F92-9253618457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21651" y="3180953"/>
                <a:ext cx="1283286" cy="283707"/>
              </a:xfrm>
              <a:prstGeom prst="rect">
                <a:avLst/>
              </a:prstGeom>
              <a:blipFill>
                <a:blip r:embed="rId10"/>
                <a:stretch>
                  <a:fillRect b="-1304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02F6285-38AE-6941-94CF-1343A8276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0266" y="3558256"/>
                <a:ext cx="1355733" cy="530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91440" bIns="91440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... dissipated power over 1 period</a:t>
                </a:r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02F6285-38AE-6941-94CF-1343A82763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50266" y="3558256"/>
                <a:ext cx="1355733" cy="53005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Line 25">
            <a:extLst>
              <a:ext uri="{FF2B5EF4-FFF2-40B4-BE49-F238E27FC236}">
                <a16:creationId xmlns:a16="http://schemas.microsoft.com/office/drawing/2014/main" id="{2C1B2FAD-796F-4E45-A84B-0AEA1BF720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066039" y="3306932"/>
            <a:ext cx="415925" cy="31750"/>
          </a:xfrm>
          <a:prstGeom prst="line">
            <a:avLst/>
          </a:prstGeom>
          <a:noFill/>
          <a:ln w="25400">
            <a:solidFill>
              <a:srgbClr val="0000FF"/>
            </a:solidFill>
            <a:prstDash val="sysDot"/>
            <a:round/>
            <a:headEnd/>
            <a:tailEnd type="triangle" w="med" len="lg"/>
          </a:ln>
          <a:effectLst/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59" name="Line 26">
            <a:extLst>
              <a:ext uri="{FF2B5EF4-FFF2-40B4-BE49-F238E27FC236}">
                <a16:creationId xmlns:a16="http://schemas.microsoft.com/office/drawing/2014/main" id="{EF35C766-3C2C-F641-A3D7-216B432FE55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821637" y="3670643"/>
            <a:ext cx="700014" cy="42689"/>
          </a:xfrm>
          <a:prstGeom prst="line">
            <a:avLst/>
          </a:prstGeom>
          <a:noFill/>
          <a:ln w="25400">
            <a:solidFill>
              <a:srgbClr val="0000FF"/>
            </a:solidFill>
            <a:prstDash val="sysDot"/>
            <a:round/>
            <a:headEnd/>
            <a:tailEnd type="triangle" w="med" len="lg"/>
          </a:ln>
          <a:effectLst/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0B00F53-EE46-B84A-B7FB-6DDD124E54FC}"/>
              </a:ext>
            </a:extLst>
          </p:cNvPr>
          <p:cNvSpPr/>
          <p:nvPr/>
        </p:nvSpPr>
        <p:spPr bwMode="auto">
          <a:xfrm>
            <a:off x="6132710" y="3205609"/>
            <a:ext cx="314874" cy="596081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2" name="Rectangle 26">
            <a:extLst>
              <a:ext uri="{FF2B5EF4-FFF2-40B4-BE49-F238E27FC236}">
                <a16:creationId xmlns:a16="http://schemas.microsoft.com/office/drawing/2014/main" id="{9F350920-A5CF-FA41-8F70-06DB4CA88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698" y="6090668"/>
            <a:ext cx="2485891" cy="33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tune for critical coupling</a:t>
            </a:r>
          </a:p>
        </p:txBody>
      </p:sp>
      <p:sp>
        <p:nvSpPr>
          <p:cNvPr id="63" name="Line 26">
            <a:extLst>
              <a:ext uri="{FF2B5EF4-FFF2-40B4-BE49-F238E27FC236}">
                <a16:creationId xmlns:a16="http://schemas.microsoft.com/office/drawing/2014/main" id="{330941C5-28E0-864B-95EE-7EF6EC4F282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11203" y="5843616"/>
            <a:ext cx="417995" cy="362477"/>
          </a:xfrm>
          <a:prstGeom prst="line">
            <a:avLst/>
          </a:prstGeom>
          <a:noFill/>
          <a:ln w="25400">
            <a:solidFill>
              <a:srgbClr val="C00000"/>
            </a:solidFill>
            <a:prstDash val="sysDot"/>
            <a:round/>
            <a:headEnd/>
            <a:tailEnd type="triangle" w="med" len="lg"/>
          </a:ln>
          <a:effectLst/>
        </p:spPr>
        <p:txBody>
          <a:bodyPr lIns="92075" tIns="46038" rIns="92075" bIns="46038"/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2D8ABBD-1CA7-C24F-BFDC-D63FEAF95380}"/>
              </a:ext>
            </a:extLst>
          </p:cNvPr>
          <p:cNvSpPr/>
          <p:nvPr/>
        </p:nvSpPr>
        <p:spPr bwMode="auto">
          <a:xfrm>
            <a:off x="7105027" y="1187764"/>
            <a:ext cx="556155" cy="43817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3DDE0BE-2844-CD4D-ABCD-A8441D294A7E}"/>
              </a:ext>
            </a:extLst>
          </p:cNvPr>
          <p:cNvSpPr/>
          <p:nvPr/>
        </p:nvSpPr>
        <p:spPr bwMode="auto">
          <a:xfrm>
            <a:off x="8091035" y="1341074"/>
            <a:ext cx="556155" cy="43817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8FDADD8-523E-254F-B205-4977354CE91C}"/>
              </a:ext>
            </a:extLst>
          </p:cNvPr>
          <p:cNvGrpSpPr/>
          <p:nvPr/>
        </p:nvGrpSpPr>
        <p:grpSpPr>
          <a:xfrm>
            <a:off x="6447583" y="3670642"/>
            <a:ext cx="2827878" cy="930646"/>
            <a:chOff x="6447583" y="3670642"/>
            <a:chExt cx="2827878" cy="9306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8E1CEE38-650F-5744-A72C-24A66827D446}"/>
                    </a:ext>
                  </a:extLst>
                </p:cNvPr>
                <p:cNvSpPr txBox="1"/>
                <p:nvPr/>
              </p:nvSpPr>
              <p:spPr>
                <a:xfrm>
                  <a:off x="7601604" y="3897183"/>
                  <a:ext cx="1673857" cy="704105"/>
                </a:xfrm>
                <a:prstGeom prst="rect">
                  <a:avLst/>
                </a:prstGeom>
                <a:noFill/>
                <a:ln w="12700">
                  <a:solidFill>
                    <a:srgbClr val="C00000"/>
                  </a:solidFill>
                </a:ln>
              </p:spPr>
              <p:txBody>
                <a:bodyPr wrap="none" lIns="46800" tIns="46800" rIns="46800" bIns="4680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0" lang="mr-IN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𝑹</m:t>
                            </m:r>
                          </m:num>
                          <m:den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𝑸</m:t>
                            </m:r>
                          </m:den>
                        </m:f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mr-IN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𝒓𝒆𝒔</m:t>
                                </m:r>
                              </m:sub>
                            </m:s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 </m:t>
                            </m:r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𝑼</m:t>
                            </m:r>
                          </m:den>
                        </m:f>
                      </m:oMath>
                    </m:oMathPara>
                  </a14:m>
                  <a:br>
                    <a:rPr kumimoji="0" 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8E1CEE38-650F-5744-A72C-24A66827D4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1604" y="3897183"/>
                  <a:ext cx="1673857" cy="704105"/>
                </a:xfrm>
                <a:prstGeom prst="rect">
                  <a:avLst/>
                </a:prstGeom>
                <a:blipFill>
                  <a:blip r:embed="rId12"/>
                  <a:stretch>
                    <a:fillRect b="-12281"/>
                  </a:stretch>
                </a:blipFill>
                <a:ln w="12700"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8" name="Line 26">
              <a:extLst>
                <a:ext uri="{FF2B5EF4-FFF2-40B4-BE49-F238E27FC236}">
                  <a16:creationId xmlns:a16="http://schemas.microsoft.com/office/drawing/2014/main" id="{318BD2E0-F438-AF47-801E-D9CED7A9C6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38266" y="4088312"/>
              <a:ext cx="1136605" cy="7646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ysDot"/>
              <a:round/>
              <a:headEnd/>
              <a:tailEnd type="triangle" w="med" len="lg"/>
            </a:ln>
            <a:effectLst/>
          </p:spPr>
          <p:txBody>
            <a:bodyPr lIns="92075" tIns="46038" rIns="92075" bIns="46038"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69" name="Line 26">
              <a:extLst>
                <a:ext uri="{FF2B5EF4-FFF2-40B4-BE49-F238E27FC236}">
                  <a16:creationId xmlns:a16="http://schemas.microsoft.com/office/drawing/2014/main" id="{AA1A364D-48AA-0740-992F-B9406D76AF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447583" y="3670642"/>
              <a:ext cx="1227288" cy="701069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sysDot"/>
              <a:round/>
              <a:headEnd/>
              <a:tailEnd type="triangle" w="med" len="lg"/>
            </a:ln>
            <a:effectLst/>
          </p:spPr>
          <p:txBody>
            <a:bodyPr lIns="92075" tIns="46038" rIns="92075" bIns="46038"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7002D7A8-B822-F3C3-EE06-00FAA19350B7}"/>
              </a:ext>
            </a:extLst>
          </p:cNvPr>
          <p:cNvSpPr/>
          <p:nvPr/>
        </p:nvSpPr>
        <p:spPr bwMode="auto">
          <a:xfrm>
            <a:off x="6538266" y="959810"/>
            <a:ext cx="376324" cy="747978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78E83C0C-ADFE-9D37-FCC0-A0FA1175E5C1}"/>
              </a:ext>
            </a:extLst>
          </p:cNvPr>
          <p:cNvSpPr/>
          <p:nvPr/>
        </p:nvSpPr>
        <p:spPr bwMode="auto">
          <a:xfrm>
            <a:off x="2596398" y="1025311"/>
            <a:ext cx="5240608" cy="5737160"/>
          </a:xfrm>
          <a:prstGeom prst="arc">
            <a:avLst>
              <a:gd name="adj1" fmla="val 18354541"/>
              <a:gd name="adj2" fmla="val 0"/>
            </a:avLst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triangle" w="med" len="lg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E27965C-AB23-905C-0537-DC99EE0E6613}"/>
              </a:ext>
            </a:extLst>
          </p:cNvPr>
          <p:cNvSpPr/>
          <p:nvPr/>
        </p:nvSpPr>
        <p:spPr bwMode="auto">
          <a:xfrm>
            <a:off x="6138400" y="3957174"/>
            <a:ext cx="314874" cy="596081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275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/>
      <p:bldP spid="63" grpId="0" animBg="1"/>
      <p:bldP spid="64" grpId="0" animBg="1"/>
      <p:bldP spid="65" grpId="0" animBg="1"/>
      <p:bldP spid="4" grpId="0" animBg="1"/>
      <p:bldP spid="4" grpId="1" animBg="1"/>
      <p:bldP spid="5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AB314C-A7FF-7F49-A681-980D924EE24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The Quality Factor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-Factor)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AB314C-A7FF-7F49-A681-980D924EE2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8724C1-C118-D14F-B0E2-3E41DBF3340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quality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) factor of a resonant circuit is defined as ratio of the stored energy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US" dirty="0"/>
                  <a:t> over the energy dissipated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𝑷</m:t>
                    </m:r>
                  </m:oMath>
                </a14:m>
                <a:r>
                  <a:rPr lang="en-US" dirty="0"/>
                  <a:t> in one oscillation cycle: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-factor of an impedance loaded resonator: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: unloaded Q-value of the unperturbed system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: loaded Q-value, e.g., measured with the impedance of the connected generator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</m:oMath>
                </a14:m>
                <a:r>
                  <a:rPr lang="en-US" dirty="0"/>
                  <a:t>: external Q-factor, representing the effects of the external circuit</a:t>
                </a:r>
                <a:br>
                  <a:rPr lang="en-US" dirty="0"/>
                </a:br>
                <a:r>
                  <a:rPr lang="en-US" dirty="0"/>
                  <a:t>         (generator and coupling circuit)</a:t>
                </a:r>
              </a:p>
              <a:p>
                <a:r>
                  <a:rPr lang="en-US" dirty="0"/>
                  <a:t>Q-factor and bandwidth</a:t>
                </a:r>
              </a:p>
              <a:p>
                <a:pPr lvl="1"/>
                <a:r>
                  <a:rPr lang="en-US" dirty="0"/>
                  <a:t>This is how we actually ”measure” the Q-factor!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8724C1-C118-D14F-B0E2-3E41DBF334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B09332-5EEC-DF40-93A3-E38EEDFB3472}"/>
                  </a:ext>
                </a:extLst>
              </p:cNvPr>
              <p:cNvSpPr txBox="1"/>
              <p:nvPr/>
            </p:nvSpPr>
            <p:spPr>
              <a:xfrm>
                <a:off x="2677955" y="1892800"/>
                <a:ext cx="4946336" cy="720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𝑸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𝝅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𝐞𝐧𝐞𝐫𝐠𝐲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𝐬𝐭𝐨𝐫𝐞𝐝</m:t>
                          </m:r>
                        </m:num>
                        <m:den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𝐞𝐧𝐞𝐫𝐠𝐲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𝐝𝐢𝐬𝐬𝐢𝐩𝐚𝐭𝐞𝐝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𝐢𝐧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𝐜𝐲𝐜𝐥𝐞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𝑼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𝑷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B09332-5EEC-DF40-93A3-E38EEDFB3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955" y="1892800"/>
                <a:ext cx="4946336" cy="7201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730249-C38A-C641-8E64-1F3B86010897}"/>
                  </a:ext>
                </a:extLst>
              </p:cNvPr>
              <p:cNvSpPr txBox="1"/>
              <p:nvPr/>
            </p:nvSpPr>
            <p:spPr>
              <a:xfrm>
                <a:off x="1679425" y="5234035"/>
                <a:ext cx="1425564" cy="8355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𝑸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𝑩𝑾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730249-C38A-C641-8E64-1F3B86010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425" y="5234035"/>
                <a:ext cx="1425564" cy="8355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A23F8E-9544-4A42-A7D8-8E3DE2C90D7F}"/>
                  </a:ext>
                </a:extLst>
              </p:cNvPr>
              <p:cNvSpPr txBox="1"/>
              <p:nvPr/>
            </p:nvSpPr>
            <p:spPr>
              <a:xfrm>
                <a:off x="3230415" y="5485634"/>
                <a:ext cx="394800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𝐰𝐢𝐭𝐡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: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 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𝑩𝑾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𝒅𝑩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𝟑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𝒅𝑩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A23F8E-9544-4A42-A7D8-8E3DE2C90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415" y="5485634"/>
                <a:ext cx="3948004" cy="332399"/>
              </a:xfrm>
              <a:prstGeom prst="rect">
                <a:avLst/>
              </a:prstGeom>
              <a:blipFill>
                <a:blip r:embed="rId6"/>
                <a:stretch>
                  <a:fillRect t="-3846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1E92A1-2676-7048-9668-5DCE9E55FFE8}"/>
                  </a:ext>
                </a:extLst>
              </p:cNvPr>
              <p:cNvSpPr txBox="1"/>
              <p:nvPr/>
            </p:nvSpPr>
            <p:spPr>
              <a:xfrm>
                <a:off x="7178419" y="4671483"/>
                <a:ext cx="2322091" cy="8258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𝑳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𝒆𝒙𝒕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1E92A1-2676-7048-9668-5DCE9E55F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419" y="4671483"/>
                <a:ext cx="2322091" cy="82584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497C0A63-1948-FF46-B836-7349D65746F4}"/>
              </a:ext>
            </a:extLst>
          </p:cNvPr>
          <p:cNvGrpSpPr/>
          <p:nvPr/>
        </p:nvGrpSpPr>
        <p:grpSpPr>
          <a:xfrm>
            <a:off x="9667055" y="4036412"/>
            <a:ext cx="2149474" cy="2095990"/>
            <a:chOff x="7485456" y="4438505"/>
            <a:chExt cx="2149474" cy="20959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395D75C-22D5-BB4C-AAEA-F794E9EB4703}"/>
                    </a:ext>
                  </a:extLst>
                </p:cNvPr>
                <p:cNvSpPr txBox="1"/>
                <p:nvPr/>
              </p:nvSpPr>
              <p:spPr>
                <a:xfrm>
                  <a:off x="7485456" y="4438505"/>
                  <a:ext cx="182614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800" dirty="0">
                      <a:solidFill>
                        <a:srgbClr val="C00000"/>
                      </a:solidFill>
                    </a:rPr>
                    <a:t>tune </a:t>
                  </a:r>
                  <a14:m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</m:oMath>
                  </a14:m>
                  <a:r>
                    <a:rPr lang="en-US" sz="1800" dirty="0">
                      <a:solidFill>
                        <a:srgbClr val="C00000"/>
                      </a:solidFill>
                    </a:rPr>
                    <a:t> for </a:t>
                  </a:r>
                  <a:br>
                    <a:rPr lang="en-US" sz="1800" dirty="0">
                      <a:solidFill>
                        <a:srgbClr val="C00000"/>
                      </a:solidFill>
                    </a:rPr>
                  </a:br>
                  <a:r>
                    <a:rPr lang="en-US" sz="1800" dirty="0">
                      <a:solidFill>
                        <a:srgbClr val="C00000"/>
                      </a:solidFill>
                    </a:rPr>
                    <a:t>critical coupling:</a:t>
                  </a: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395D75C-22D5-BB4C-AAEA-F794E9EB47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5456" y="4438505"/>
                  <a:ext cx="1826141" cy="646331"/>
                </a:xfrm>
                <a:prstGeom prst="rect">
                  <a:avLst/>
                </a:prstGeom>
                <a:blipFill>
                  <a:blip r:embed="rId8"/>
                  <a:stretch>
                    <a:fillRect l="-3472" t="-3846" r="-2083" b="-134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05157C-B8D6-EE4E-96BB-3768A8134CA7}"/>
                    </a:ext>
                  </a:extLst>
                </p:cNvPr>
                <p:cNvSpPr txBox="1"/>
                <p:nvPr/>
              </p:nvSpPr>
              <p:spPr>
                <a:xfrm>
                  <a:off x="7878191" y="5029436"/>
                  <a:ext cx="108350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𝒆𝒙𝒕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05157C-B8D6-EE4E-96BB-3768A8134C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8191" y="5029436"/>
                  <a:ext cx="1083502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5814" b="-304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4232A41-CC77-8349-A8CF-9BB289BB66A8}"/>
                    </a:ext>
                  </a:extLst>
                </p:cNvPr>
                <p:cNvSpPr txBox="1"/>
                <p:nvPr/>
              </p:nvSpPr>
              <p:spPr>
                <a:xfrm>
                  <a:off x="7485456" y="5480125"/>
                  <a:ext cx="137845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⟹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𝑳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4232A41-CC77-8349-A8CF-9BB289BB66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5456" y="5480125"/>
                  <a:ext cx="1378454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752" t="-4348" r="-917" b="-43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C4C046A-B6AC-A84F-8BC8-DCD5DEBB2C05}"/>
                    </a:ext>
                  </a:extLst>
                </p:cNvPr>
                <p:cNvSpPr txBox="1"/>
                <p:nvPr/>
              </p:nvSpPr>
              <p:spPr>
                <a:xfrm>
                  <a:off x="7552309" y="5888164"/>
                  <a:ext cx="208262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dirty="0">
                      <a:solidFill>
                        <a:srgbClr val="C00000"/>
                      </a:solidFill>
                    </a:rPr>
                    <a:t>w</a:t>
                  </a:r>
                  <a:r>
                    <a:rPr lang="en-US" sz="1800" dirty="0">
                      <a:solidFill>
                        <a:srgbClr val="C00000"/>
                      </a:solidFill>
                    </a:rPr>
                    <a:t>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a14:m>
                  <a:r>
                    <a:rPr lang="en-US" sz="1800" dirty="0">
                      <a:solidFill>
                        <a:srgbClr val="C00000"/>
                      </a:solidFill>
                    </a:rPr>
                    <a:t> being our</a:t>
                  </a:r>
                  <a:br>
                    <a:rPr lang="en-US" sz="1800" dirty="0">
                      <a:solidFill>
                        <a:srgbClr val="C00000"/>
                      </a:solidFill>
                    </a:rPr>
                  </a:br>
                  <a:r>
                    <a:rPr lang="en-US" sz="1800" dirty="0">
                      <a:solidFill>
                        <a:srgbClr val="C00000"/>
                      </a:solidFill>
                    </a:rPr>
                    <a:t>measured Q-value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C4C046A-B6AC-A84F-8BC8-DCD5DEBB2C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2309" y="5888164"/>
                  <a:ext cx="2082621" cy="646331"/>
                </a:xfrm>
                <a:prstGeom prst="rect">
                  <a:avLst/>
                </a:prstGeom>
                <a:blipFill>
                  <a:blip r:embed="rId11"/>
                  <a:stretch>
                    <a:fillRect l="-2424" t="-5882" r="-1818" b="-137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2714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-factor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4445" y="4310744"/>
                <a:ext cx="6887726" cy="198120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Correct for the uncompensated transmission-line effects </a:t>
                </a:r>
                <a:br>
                  <a:rPr lang="en-US" dirty="0"/>
                </a:br>
                <a:r>
                  <a:rPr lang="en-US" dirty="0"/>
                  <a:t>between calibration reference and the coupling loop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Electrical length adjustment: ”straight”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}(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Adjust the locus circle to the detuned short location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Phase offset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Verify no evanescent fields penetrating outside the beam ports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i.e., no frequency shifts if the boundaries at the beam ports are altered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445" y="4310744"/>
                <a:ext cx="6887726" cy="1981200"/>
              </a:xfrm>
              <a:blipFill>
                <a:blip r:embed="rId4"/>
                <a:stretch>
                  <a:fillRect l="-737" t="-2548" b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98" y="1222027"/>
            <a:ext cx="4005803" cy="394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>
            <a:spLocks noChangeAspect="1"/>
          </p:cNvSpPr>
          <p:nvPr/>
        </p:nvSpPr>
        <p:spPr bwMode="auto">
          <a:xfrm>
            <a:off x="6993000" y="2394000"/>
            <a:ext cx="1655592" cy="1655592"/>
          </a:xfrm>
          <a:prstGeom prst="ellipse">
            <a:avLst/>
          </a:prstGeom>
          <a:noFill/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788760" y="1777585"/>
                <a:ext cx="92525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C00000"/>
                    </a:solidFill>
                  </a:rPr>
                  <a:t>detuned</a:t>
                </a:r>
                <a:br>
                  <a:rPr lang="en-US" sz="1600" dirty="0">
                    <a:solidFill>
                      <a:srgbClr val="C00000"/>
                    </a:solidFill>
                  </a:rPr>
                </a:br>
                <a:r>
                  <a:rPr lang="en-US" sz="1600" dirty="0">
                    <a:solidFill>
                      <a:srgbClr val="C00000"/>
                    </a:solidFill>
                  </a:rPr>
                  <a:t>short</a:t>
                </a:r>
                <a:br>
                  <a:rPr lang="en-US" sz="1600" dirty="0">
                    <a:solidFill>
                      <a:srgbClr val="C00000"/>
                    </a:solidFill>
                  </a:rPr>
                </a:br>
                <a:r>
                  <a:rPr lang="en-US" sz="1600" dirty="0">
                    <a:solidFill>
                      <a:srgbClr val="C00000"/>
                    </a:solidFill>
                  </a:rPr>
                  <a:t>position</a:t>
                </a:r>
              </a:p>
              <a:p>
                <a:pPr>
                  <a:buNone/>
                </a:pPr>
                <a:r>
                  <a:rPr lang="en-US" sz="1600" dirty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8760" y="1777585"/>
                <a:ext cx="925253" cy="1077218"/>
              </a:xfrm>
              <a:prstGeom prst="rect">
                <a:avLst/>
              </a:prstGeom>
              <a:blipFill>
                <a:blip r:embed="rId6"/>
                <a:stretch>
                  <a:fillRect l="-4110" t="-2353" r="-2740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0973435" y="3966670"/>
                <a:ext cx="92525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detuned</a:t>
                </a:r>
                <a:br>
                  <a:rPr lang="en-US" sz="1600" dirty="0"/>
                </a:br>
                <a:r>
                  <a:rPr lang="en-US" sz="1600" dirty="0"/>
                  <a:t>open</a:t>
                </a:r>
                <a:br>
                  <a:rPr lang="en-US" sz="1600" dirty="0"/>
                </a:br>
                <a:r>
                  <a:rPr lang="en-US" sz="1600" dirty="0"/>
                  <a:t>position</a:t>
                </a:r>
              </a:p>
              <a:p>
                <a:pPr>
                  <a:buNone/>
                </a:pP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3435" y="3966670"/>
                <a:ext cx="925253" cy="1077218"/>
              </a:xfrm>
              <a:prstGeom prst="rect">
                <a:avLst/>
              </a:prstGeom>
              <a:blipFill>
                <a:blip r:embed="rId7"/>
                <a:stretch>
                  <a:fillRect l="-4110" t="-1176" r="-2740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6"/>
          <p:cNvCxnSpPr/>
          <p:nvPr/>
        </p:nvCxnSpPr>
        <p:spPr bwMode="auto">
          <a:xfrm>
            <a:off x="5826502" y="1480826"/>
            <a:ext cx="900000" cy="0"/>
          </a:xfrm>
          <a:prstGeom prst="line">
            <a:avLst/>
          </a:prstGeom>
          <a:noFill/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6794150" y="1325959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critical coupling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BAF8D2-A847-FF42-AAAA-23BF089EF157}"/>
              </a:ext>
            </a:extLst>
          </p:cNvPr>
          <p:cNvGrpSpPr/>
          <p:nvPr/>
        </p:nvGrpSpPr>
        <p:grpSpPr>
          <a:xfrm>
            <a:off x="5826502" y="936000"/>
            <a:ext cx="4766498" cy="3335882"/>
            <a:chOff x="4683502" y="936000"/>
            <a:chExt cx="4766498" cy="333588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1C209AF-59EA-B64B-B4D5-F578412B194A}"/>
                </a:ext>
              </a:extLst>
            </p:cNvPr>
            <p:cNvGrpSpPr/>
            <p:nvPr/>
          </p:nvGrpSpPr>
          <p:grpSpPr>
            <a:xfrm>
              <a:off x="4683502" y="936000"/>
              <a:ext cx="4766498" cy="3335882"/>
              <a:chOff x="4683502" y="936000"/>
              <a:chExt cx="4766498" cy="3335882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 bwMode="auto">
              <a:xfrm>
                <a:off x="5850000" y="2183882"/>
                <a:ext cx="2088000" cy="2088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bg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 bwMode="auto">
              <a:xfrm>
                <a:off x="4683502" y="1105938"/>
                <a:ext cx="900000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bg2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8" name="TextBox 57"/>
              <p:cNvSpPr txBox="1"/>
              <p:nvPr/>
            </p:nvSpPr>
            <p:spPr>
              <a:xfrm>
                <a:off x="5617401" y="936000"/>
                <a:ext cx="38325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chemeClr val="bg2">
                        <a:lumMod val="75000"/>
                      </a:schemeClr>
                    </a:solidFill>
                  </a:rPr>
                  <a:t>arbitrary coupling (here: over-critical)</a:t>
                </a:r>
                <a:endParaRPr lang="en-US" sz="1600" i="1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63" name="Oval 62"/>
            <p:cNvSpPr>
              <a:spLocks noChangeAspect="1"/>
            </p:cNvSpPr>
            <p:nvPr/>
          </p:nvSpPr>
          <p:spPr bwMode="auto">
            <a:xfrm>
              <a:off x="7899256" y="3196533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7927103" y="3093540"/>
                  <a:ext cx="584326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𝒓𝒆𝒔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7103" y="3093540"/>
                  <a:ext cx="584326" cy="332912"/>
                </a:xfrm>
                <a:prstGeom prst="rect">
                  <a:avLst/>
                </a:prstGeom>
                <a:blipFill>
                  <a:blip r:embed="rId8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" name="Straight Connector 7"/>
          <p:cNvCxnSpPr>
            <a:stCxn id="6" idx="2"/>
          </p:cNvCxnSpPr>
          <p:nvPr/>
        </p:nvCxnSpPr>
        <p:spPr bwMode="auto">
          <a:xfrm flipV="1">
            <a:off x="6993000" y="1574800"/>
            <a:ext cx="1655592" cy="1646996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>
            <a:stCxn id="6" idx="2"/>
          </p:cNvCxnSpPr>
          <p:nvPr/>
        </p:nvCxnSpPr>
        <p:spPr bwMode="auto">
          <a:xfrm>
            <a:off x="6993000" y="3221796"/>
            <a:ext cx="1655592" cy="1646996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val 59"/>
          <p:cNvSpPr>
            <a:spLocks noChangeAspect="1"/>
          </p:cNvSpPr>
          <p:nvPr/>
        </p:nvSpPr>
        <p:spPr bwMode="auto">
          <a:xfrm>
            <a:off x="7983501" y="2149500"/>
            <a:ext cx="72000" cy="7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 bwMode="auto">
          <a:xfrm>
            <a:off x="8001000" y="4234264"/>
            <a:ext cx="72000" cy="720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7749230" y="1797420"/>
                <a:ext cx="436850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9230" y="1797420"/>
                <a:ext cx="436850" cy="332912"/>
              </a:xfrm>
              <a:prstGeom prst="rect">
                <a:avLst/>
              </a:prstGeom>
              <a:blipFill>
                <a:blip r:embed="rId9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7749896" y="4287851"/>
                <a:ext cx="436850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9896" y="4287851"/>
                <a:ext cx="436850" cy="332912"/>
              </a:xfrm>
              <a:prstGeom prst="rect">
                <a:avLst/>
              </a:prstGeom>
              <a:blipFill>
                <a:blip r:embed="rId10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8DA984F6-73D7-8C4D-9242-F5F90392EBB4}"/>
              </a:ext>
            </a:extLst>
          </p:cNvPr>
          <p:cNvGrpSpPr/>
          <p:nvPr/>
        </p:nvGrpSpPr>
        <p:grpSpPr>
          <a:xfrm>
            <a:off x="5355000" y="-62066"/>
            <a:ext cx="4255818" cy="6560066"/>
            <a:chOff x="4212000" y="-62066"/>
            <a:chExt cx="4255818" cy="6560066"/>
          </a:xfrm>
        </p:grpSpPr>
        <p:sp>
          <p:nvSpPr>
            <p:cNvPr id="14" name="Arc 13"/>
            <p:cNvSpPr>
              <a:spLocks noChangeAspect="1"/>
            </p:cNvSpPr>
            <p:nvPr/>
          </p:nvSpPr>
          <p:spPr bwMode="auto">
            <a:xfrm rot="7620000">
              <a:off x="4230000" y="-61200"/>
              <a:ext cx="3277732" cy="3276000"/>
            </a:xfrm>
            <a:prstGeom prst="arc">
              <a:avLst>
                <a:gd name="adj1" fmla="val 13991062"/>
                <a:gd name="adj2" fmla="val 19377767"/>
              </a:avLst>
            </a:prstGeom>
            <a:noFill/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15" name="Arc 14"/>
            <p:cNvSpPr>
              <a:spLocks noChangeAspect="1"/>
            </p:cNvSpPr>
            <p:nvPr/>
          </p:nvSpPr>
          <p:spPr bwMode="auto">
            <a:xfrm rot="2280000">
              <a:off x="4212000" y="3222000"/>
              <a:ext cx="3277732" cy="3276000"/>
            </a:xfrm>
            <a:prstGeom prst="arc">
              <a:avLst>
                <a:gd name="adj1" fmla="val 13991062"/>
                <a:gd name="adj2" fmla="val 19377767"/>
              </a:avLst>
            </a:prstGeom>
            <a:noFill/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/>
                <p:cNvSpPr txBox="1"/>
                <p:nvPr/>
              </p:nvSpPr>
              <p:spPr>
                <a:xfrm>
                  <a:off x="7455297" y="1780446"/>
                  <a:ext cx="101252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1" dirty="0"/>
                    <a:t>Y</a:t>
                  </a:r>
                  <a14:m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∓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</m:oMath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5297" y="1780446"/>
                  <a:ext cx="1012521" cy="338554"/>
                </a:xfrm>
                <a:prstGeom prst="rect">
                  <a:avLst/>
                </a:prstGeom>
                <a:blipFill>
                  <a:blip r:embed="rId11"/>
                  <a:stretch>
                    <a:fillRect l="-2469" t="-7143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Oval 60"/>
            <p:cNvSpPr>
              <a:spLocks noChangeAspect="1"/>
            </p:cNvSpPr>
            <p:nvPr/>
          </p:nvSpPr>
          <p:spPr bwMode="auto">
            <a:xfrm>
              <a:off x="7306462" y="2245973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 bwMode="auto">
            <a:xfrm>
              <a:off x="7306462" y="4131668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7433557" y="2077657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3557" y="2077657"/>
                  <a:ext cx="436850" cy="332912"/>
                </a:xfrm>
                <a:prstGeom prst="rect">
                  <a:avLst/>
                </a:prstGeom>
                <a:blipFill>
                  <a:blip r:embed="rId12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7374380" y="4130450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4380" y="4130450"/>
                  <a:ext cx="436850" cy="332912"/>
                </a:xfrm>
                <a:prstGeom prst="rect">
                  <a:avLst/>
                </a:prstGeom>
                <a:blipFill>
                  <a:blip r:embed="rId13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FF15F7-81A7-3542-9A4D-F24474E985C3}"/>
              </a:ext>
            </a:extLst>
          </p:cNvPr>
          <p:cNvGrpSpPr/>
          <p:nvPr/>
        </p:nvGrpSpPr>
        <p:grpSpPr>
          <a:xfrm>
            <a:off x="6363000" y="-684000"/>
            <a:ext cx="4604866" cy="7803000"/>
            <a:chOff x="5220000" y="-684000"/>
            <a:chExt cx="4604866" cy="7803000"/>
          </a:xfrm>
        </p:grpSpPr>
        <p:sp>
          <p:nvSpPr>
            <p:cNvPr id="16" name="Arc 15"/>
            <p:cNvSpPr>
              <a:spLocks noChangeAspect="1"/>
            </p:cNvSpPr>
            <p:nvPr/>
          </p:nvSpPr>
          <p:spPr bwMode="auto">
            <a:xfrm rot="-2700000">
              <a:off x="5223728" y="2529000"/>
              <a:ext cx="4590000" cy="4590000"/>
            </a:xfrm>
            <a:prstGeom prst="arc">
              <a:avLst>
                <a:gd name="adj1" fmla="val 16179862"/>
                <a:gd name="adj2" fmla="val 3382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17" name="Arc 16"/>
            <p:cNvSpPr>
              <a:spLocks noChangeAspect="1"/>
            </p:cNvSpPr>
            <p:nvPr/>
          </p:nvSpPr>
          <p:spPr bwMode="auto">
            <a:xfrm rot="8100000">
              <a:off x="5220000" y="-684000"/>
              <a:ext cx="4590000" cy="4590000"/>
            </a:xfrm>
            <a:prstGeom prst="arc">
              <a:avLst>
                <a:gd name="adj1" fmla="val 16179862"/>
                <a:gd name="adj2" fmla="val 3382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8184096" y="2377201"/>
                  <a:ext cx="164077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𝒁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𝒁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4096" y="2377201"/>
                  <a:ext cx="1640770" cy="338554"/>
                </a:xfrm>
                <a:prstGeom prst="rect">
                  <a:avLst/>
                </a:prstGeom>
                <a:blipFill>
                  <a:blip r:embed="rId14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Oval 61"/>
            <p:cNvSpPr>
              <a:spLocks noChangeAspect="1"/>
            </p:cNvSpPr>
            <p:nvPr/>
          </p:nvSpPr>
          <p:spPr bwMode="auto">
            <a:xfrm>
              <a:off x="7650475" y="2497296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 bwMode="auto">
            <a:xfrm>
              <a:off x="7650475" y="3862385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7814340" y="2567247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4340" y="2567247"/>
                  <a:ext cx="436850" cy="332912"/>
                </a:xfrm>
                <a:prstGeom prst="rect">
                  <a:avLst/>
                </a:prstGeom>
                <a:blipFill>
                  <a:blip r:embed="rId15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7811734" y="3564494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1734" y="3564494"/>
                  <a:ext cx="436850" cy="332912"/>
                </a:xfrm>
                <a:prstGeom prst="rect">
                  <a:avLst/>
                </a:prstGeom>
                <a:blipFill>
                  <a:blip r:embed="rId16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195458" y="5207842"/>
                <a:ext cx="4887686" cy="1109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Frequency marker points in the </a:t>
                </a:r>
                <a:r>
                  <a:rPr lang="en-US" sz="1600" i="1" dirty="0"/>
                  <a:t>Smith</a:t>
                </a:r>
                <a:r>
                  <a:rPr lang="en-US" sz="1600" dirty="0"/>
                  <a:t> chart:</a:t>
                </a:r>
                <a:br>
                  <a:rPr lang="en-US" sz="1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𝒅𝑩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𝒅𝑩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e>
                    </m:d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𝒎𝒂𝒙</m:t>
                    </m:r>
                    <m:r>
                      <a:rPr lang="en-US" sz="16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>
                    <a:solidFill>
                      <a:srgbClr val="008000"/>
                    </a:solidFill>
                  </a:rPr>
                  <a:t> </a:t>
                </a:r>
                <a:r>
                  <a:rPr lang="en-US" sz="1600" dirty="0"/>
                  <a:t>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US" sz="1600" i="1" baseline="-25000" dirty="0"/>
              </a:p>
              <a:p>
                <a:pPr marL="742950" lvl="1" indent="-285750"/>
                <a:r>
                  <a:rPr lang="en-US" sz="16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sz="1600" dirty="0"/>
                  <a:t>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</m:oMath>
                </a14:m>
                <a:endParaRPr lang="en-US" sz="1600" i="1" baseline="-25000" dirty="0"/>
              </a:p>
              <a:p>
                <a:pPr marL="742950" lvl="1" indent="-285750"/>
                <a:r>
                  <a:rPr lang="en-US" sz="16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</m:e>
                    </m:d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</m:e>
                    </m:d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600" i="1" dirty="0"/>
                  <a:t> </a:t>
                </a:r>
                <a:r>
                  <a:rPr lang="en-US" sz="1600" dirty="0"/>
                  <a:t>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458" y="5207842"/>
                <a:ext cx="4887686" cy="1109535"/>
              </a:xfrm>
              <a:prstGeom prst="rect">
                <a:avLst/>
              </a:prstGeom>
              <a:blipFill>
                <a:blip r:embed="rId17"/>
                <a:stretch>
                  <a:fillRect l="-518" t="-1124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Arrow Connector 76"/>
          <p:cNvCxnSpPr>
            <a:cxnSpLocks/>
          </p:cNvCxnSpPr>
          <p:nvPr/>
        </p:nvCxnSpPr>
        <p:spPr bwMode="auto">
          <a:xfrm>
            <a:off x="6595265" y="2622495"/>
            <a:ext cx="397735" cy="57403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0" name="Straight Arrow Connector 79"/>
          <p:cNvCxnSpPr>
            <a:cxnSpLocks/>
          </p:cNvCxnSpPr>
          <p:nvPr/>
        </p:nvCxnSpPr>
        <p:spPr bwMode="auto">
          <a:xfrm flipH="1" flipV="1">
            <a:off x="10358955" y="3236975"/>
            <a:ext cx="729695" cy="80650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913813" y="6550025"/>
            <a:ext cx="992187" cy="307975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1200" b="1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fld id="{4714A38C-A825-40A5-8127-4A031F5E4AE3}" type="slidenum">
              <a:rPr lang="en-US" smtClean="0"/>
              <a:pPr>
                <a:buFont typeface="Wingdings" pitchFamily="2" charset="2"/>
                <a:buNone/>
                <a:defRPr/>
              </a:pPr>
              <a:t>32</a:t>
            </a:fld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D548534-6AAD-3F48-A41E-D5317C42FBA3}"/>
              </a:ext>
            </a:extLst>
          </p:cNvPr>
          <p:cNvSpPr>
            <a:spLocks noChangeAspect="1"/>
          </p:cNvSpPr>
          <p:nvPr/>
        </p:nvSpPr>
        <p:spPr bwMode="auto">
          <a:xfrm>
            <a:off x="7785820" y="2353660"/>
            <a:ext cx="72000" cy="7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A0CC62E-F90E-A44A-BC93-461379122D80}"/>
              </a:ext>
            </a:extLst>
          </p:cNvPr>
          <p:cNvSpPr>
            <a:spLocks noChangeAspect="1"/>
          </p:cNvSpPr>
          <p:nvPr/>
        </p:nvSpPr>
        <p:spPr bwMode="auto">
          <a:xfrm>
            <a:off x="7785820" y="4005075"/>
            <a:ext cx="72000" cy="720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21931C8-D455-CE47-9210-21F1BA92A89E}"/>
                  </a:ext>
                </a:extLst>
              </p:cNvPr>
              <p:cNvSpPr txBox="1"/>
              <p:nvPr/>
            </p:nvSpPr>
            <p:spPr>
              <a:xfrm>
                <a:off x="7421125" y="2306035"/>
                <a:ext cx="751039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21931C8-D455-CE47-9210-21F1BA92A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125" y="2306035"/>
                <a:ext cx="751039" cy="332912"/>
              </a:xfrm>
              <a:prstGeom prst="rect">
                <a:avLst/>
              </a:prstGeom>
              <a:blipFill>
                <a:blip r:embed="rId18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31D5830-639E-4543-AB75-EE9728B62FC6}"/>
                  </a:ext>
                </a:extLst>
              </p:cNvPr>
              <p:cNvSpPr txBox="1"/>
              <p:nvPr/>
            </p:nvSpPr>
            <p:spPr>
              <a:xfrm>
                <a:off x="7440175" y="3697835"/>
                <a:ext cx="751039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31D5830-639E-4543-AB75-EE9728B62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0175" y="3697835"/>
                <a:ext cx="751039" cy="332912"/>
              </a:xfrm>
              <a:prstGeom prst="rect">
                <a:avLst/>
              </a:prstGeom>
              <a:blipFill>
                <a:blip r:embed="rId19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>
            <a:extLst>
              <a:ext uri="{FF2B5EF4-FFF2-40B4-BE49-F238E27FC236}">
                <a16:creationId xmlns:a16="http://schemas.microsoft.com/office/drawing/2014/main" id="{DAF03458-44E7-0A0E-87F0-50BB850F4A87}"/>
              </a:ext>
            </a:extLst>
          </p:cNvPr>
          <p:cNvSpPr>
            <a:spLocks noChangeAspect="1"/>
          </p:cNvSpPr>
          <p:nvPr/>
        </p:nvSpPr>
        <p:spPr bwMode="auto">
          <a:xfrm>
            <a:off x="8611680" y="3189045"/>
            <a:ext cx="72000" cy="72000"/>
          </a:xfrm>
          <a:prstGeom prst="ellipse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C44B529-AFC3-3695-1F34-3E34943252F7}"/>
                  </a:ext>
                </a:extLst>
              </p:cNvPr>
              <p:cNvSpPr txBox="1"/>
              <p:nvPr/>
            </p:nvSpPr>
            <p:spPr>
              <a:xfrm>
                <a:off x="8158878" y="3096715"/>
                <a:ext cx="584326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𝒓𝒆𝒔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C44B529-AFC3-3695-1F34-3E3494325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878" y="3096715"/>
                <a:ext cx="584326" cy="332912"/>
              </a:xfrm>
              <a:prstGeom prst="rect">
                <a:avLst/>
              </a:prstGeom>
              <a:blipFill>
                <a:blip r:embed="rId20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C1757313-A5CF-DEEF-D574-B70256D2D510}"/>
              </a:ext>
            </a:extLst>
          </p:cNvPr>
          <p:cNvGrpSpPr/>
          <p:nvPr/>
        </p:nvGrpSpPr>
        <p:grpSpPr>
          <a:xfrm>
            <a:off x="7890757" y="2522696"/>
            <a:ext cx="918457" cy="1395222"/>
            <a:chOff x="7890757" y="2522696"/>
            <a:chExt cx="918457" cy="139522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9216D7A-9F29-153F-36E3-4837982BD4F4}"/>
                </a:ext>
              </a:extLst>
            </p:cNvPr>
            <p:cNvGrpSpPr/>
            <p:nvPr/>
          </p:nvGrpSpPr>
          <p:grpSpPr>
            <a:xfrm>
              <a:off x="7890757" y="2522696"/>
              <a:ext cx="918457" cy="335548"/>
              <a:chOff x="7890757" y="2522696"/>
              <a:chExt cx="918457" cy="335548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A135D50-82FC-CFBF-C563-5B48117FAA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75950" y="2522696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BA6C837-F745-6729-3BE1-CA05AAD39FCE}"/>
                      </a:ext>
                    </a:extLst>
                  </p:cNvPr>
                  <p:cNvSpPr txBox="1"/>
                  <p:nvPr/>
                </p:nvSpPr>
                <p:spPr>
                  <a:xfrm>
                    <a:off x="7890757" y="2525332"/>
                    <a:ext cx="918457" cy="332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</m:oMath>
                      </m:oMathPara>
                    </a14:m>
                    <a:endParaRPr lang="en-US" sz="1600" i="1" baseline="-2500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BA6C837-F745-6729-3BE1-CA05AAD39F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90757" y="2525332"/>
                    <a:ext cx="918457" cy="332912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b="-71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9E9B58F-F541-CD8F-0769-A43AACC21E01}"/>
                </a:ext>
              </a:extLst>
            </p:cNvPr>
            <p:cNvGrpSpPr/>
            <p:nvPr/>
          </p:nvGrpSpPr>
          <p:grpSpPr>
            <a:xfrm>
              <a:off x="7890757" y="3509582"/>
              <a:ext cx="918457" cy="408336"/>
              <a:chOff x="7890757" y="3509582"/>
              <a:chExt cx="918457" cy="40833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82A3ADE-4721-5A1F-E586-3834953FEB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84362" y="3845918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4B0F7774-D3F0-BA0B-3F3E-7B9A9F4E4B35}"/>
                      </a:ext>
                    </a:extLst>
                  </p:cNvPr>
                  <p:cNvSpPr txBox="1"/>
                  <p:nvPr/>
                </p:nvSpPr>
                <p:spPr>
                  <a:xfrm>
                    <a:off x="7890757" y="3509582"/>
                    <a:ext cx="918457" cy="332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sub>
                          </m:sSub>
                        </m:oMath>
                      </m:oMathPara>
                    </a14:m>
                    <a:endParaRPr lang="en-US" sz="1600" i="1" baseline="-25000" dirty="0"/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4B0F7774-D3F0-BA0B-3F3E-7B9A9F4E4B3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90757" y="3509582"/>
                    <a:ext cx="918457" cy="332912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3FB1E3B-7C91-D740-31A1-2A7E580E324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707955" y="3275075"/>
            <a:ext cx="524945" cy="903225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5C996C2-8A1A-A71F-ECAC-48C31CF8EAE2}"/>
                  </a:ext>
                </a:extLst>
              </p:cNvPr>
              <p:cNvSpPr txBox="1"/>
              <p:nvPr/>
            </p:nvSpPr>
            <p:spPr>
              <a:xfrm>
                <a:off x="9220835" y="4004770"/>
                <a:ext cx="82926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match</a:t>
                </a:r>
              </a:p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5C996C2-8A1A-A71F-ECAC-48C31CF8E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0835" y="4004770"/>
                <a:ext cx="829266" cy="584775"/>
              </a:xfrm>
              <a:prstGeom prst="rect">
                <a:avLst/>
              </a:prstGeom>
              <a:blipFill>
                <a:blip r:embed="rId23"/>
                <a:stretch>
                  <a:fillRect l="-4545" t="-4255" r="-3030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B7874ECA-200B-999A-4B63-C5F8B61CE725}"/>
              </a:ext>
            </a:extLst>
          </p:cNvPr>
          <p:cNvGrpSpPr/>
          <p:nvPr/>
        </p:nvGrpSpPr>
        <p:grpSpPr>
          <a:xfrm>
            <a:off x="190427" y="1122566"/>
            <a:ext cx="5317513" cy="3189310"/>
            <a:chOff x="190427" y="1122566"/>
            <a:chExt cx="5317513" cy="3189310"/>
          </a:xfrm>
        </p:grpSpPr>
        <p:pic>
          <p:nvPicPr>
            <p:cNvPr id="21" name="Picture 20" descr="A picture containing line, plot, diagram, text&#10;&#10;Description automatically generated">
              <a:extLst>
                <a:ext uri="{FF2B5EF4-FFF2-40B4-BE49-F238E27FC236}">
                  <a16:creationId xmlns:a16="http://schemas.microsoft.com/office/drawing/2014/main" id="{161C5B8C-5591-0C65-22CD-FE75C2308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65" y="1122566"/>
              <a:ext cx="5046821" cy="31893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/>
                <p:cNvSpPr txBox="1"/>
                <p:nvPr/>
              </p:nvSpPr>
              <p:spPr>
                <a:xfrm>
                  <a:off x="220035" y="1124700"/>
                  <a:ext cx="1800493" cy="830997"/>
                </a:xfrm>
                <a:prstGeom prst="rect">
                  <a:avLst/>
                </a:prstGeom>
                <a:solidFill>
                  <a:schemeClr val="bg1">
                    <a:alpha val="50207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}(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en-US" sz="16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600" i="1" dirty="0">
                      <a:solidFill>
                        <a:schemeClr val="bg2">
                          <a:lumMod val="75000"/>
                        </a:schemeClr>
                      </a:solidFill>
                    </a:rPr>
                    <a:t> </a:t>
                  </a:r>
                  <a:br>
                    <a:rPr lang="en-US" sz="1600" dirty="0"/>
                  </a:br>
                  <a:r>
                    <a:rPr lang="en-US" sz="1600" dirty="0"/>
                    <a:t>for a resonator</a:t>
                  </a:r>
                  <a:br>
                    <a:rPr lang="en-US" sz="1600" dirty="0"/>
                  </a:br>
                  <a:r>
                    <a:rPr lang="en-US" sz="1600" dirty="0"/>
                    <a:t>in critical coupling</a:t>
                  </a:r>
                </a:p>
              </p:txBody>
            </p:sp>
          </mc:Choice>
          <mc:Fallback xmlns="">
            <p:sp>
              <p:nvSpPr>
                <p:cNvPr id="83" name="TextBox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035" y="1124700"/>
                  <a:ext cx="1800493" cy="830997"/>
                </a:xfrm>
                <a:prstGeom prst="rect">
                  <a:avLst/>
                </a:prstGeom>
                <a:blipFill>
                  <a:blip r:embed="rId25"/>
                  <a:stretch>
                    <a:fillRect l="-2113" r="-1408" b="-74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/>
                <p:cNvSpPr txBox="1"/>
                <p:nvPr/>
              </p:nvSpPr>
              <p:spPr>
                <a:xfrm>
                  <a:off x="190427" y="2787002"/>
                  <a:ext cx="2126929" cy="1295035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Aft>
                      <a:spcPts val="60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𝒅𝑩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𝒅𝑩</m:t>
                                    </m:r>
                                  </m:sub>
                                </m:sSub>
                              </m:e>
                            </m:rad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</m:t>
                        </m:r>
                        <m:r>
                          <a:rPr lang="en-US" b="1" i="1">
                            <a:latin typeface="Cambria Math" charset="0"/>
                            <a:ea typeface="Cambria Math" panose="02040503050406030204" pitchFamily="18" charset="0"/>
                          </a:rPr>
                          <m:t>≅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427" y="2787002"/>
                  <a:ext cx="2126929" cy="1295035"/>
                </a:xfrm>
                <a:prstGeom prst="rect">
                  <a:avLst/>
                </a:prstGeom>
                <a:blipFill>
                  <a:blip r:embed="rId26"/>
                  <a:stretch>
                    <a:fillRect l="-2367" r="-592" b="-77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53CDA58-97E9-A207-C548-ED5DA916077D}"/>
                    </a:ext>
                  </a:extLst>
                </p:cNvPr>
                <p:cNvSpPr txBox="1"/>
                <p:nvPr/>
              </p:nvSpPr>
              <p:spPr>
                <a:xfrm>
                  <a:off x="3347284" y="1513372"/>
                  <a:ext cx="2160656" cy="57515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𝒓𝒆𝒔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53CDA58-97E9-A207-C548-ED5DA91607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7284" y="1513372"/>
                  <a:ext cx="2160656" cy="575157"/>
                </a:xfrm>
                <a:prstGeom prst="rect">
                  <a:avLst/>
                </a:prstGeom>
                <a:blipFill>
                  <a:blip r:embed="rId27"/>
                  <a:stretch>
                    <a:fillRect l="-1170" t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8077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7" grpId="0" animBg="1"/>
      <p:bldP spid="69" grpId="0"/>
      <p:bldP spid="7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3E0B61-165D-B94E-A162-228D85CF286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r>
                  <a:rPr lang="en-US" dirty="0"/>
                  <a:t> Measurement </a:t>
                </a:r>
                <a:r>
                  <a:rPr lang="mr-IN" dirty="0"/>
                  <a:t>–</a:t>
                </a:r>
                <a:r>
                  <a:rPr lang="en-US" dirty="0"/>
                  <a:t> </a:t>
                </a:r>
                <a:r>
                  <a:rPr lang="en-US" i="1" dirty="0"/>
                  <a:t>Slater</a:t>
                </a:r>
                <a:r>
                  <a:rPr lang="en-US" dirty="0"/>
                  <a:t>’s Theorem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3E0B61-165D-B94E-A162-228D85CF28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47" b="-18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C658D5-A2DA-7246-999C-C2ABE4BFCA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655" y="1086296"/>
                <a:ext cx="11252665" cy="5107865"/>
              </a:xfrm>
            </p:spPr>
            <p:txBody>
              <a:bodyPr/>
              <a:lstStyle/>
              <a:p>
                <a:r>
                  <a:rPr lang="en-US" dirty="0"/>
                  <a:t>Remember from the equivalent circuit: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𝒂𝒄𝒄</m:t>
                        </m:r>
                      </m:sub>
                    </m:sSub>
                  </m:oMath>
                </a14:m>
                <a:r>
                  <a:rPr lang="en-US" dirty="0"/>
                  <a:t> is based on the integrated longitudinal E-field component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dirty="0"/>
                  <a:t> along the z-axis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Based on Slater’s perturbation theorem: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Resonance frequency shift due to a small perturbation object, </a:t>
                </a:r>
                <a:br>
                  <a:rPr lang="en-US" dirty="0"/>
                </a:br>
                <a:r>
                  <a:rPr lang="en-US" dirty="0"/>
                  <a:t>expressed in longitudinal and transverse E and H field components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/>
                  <a:t>: coefficients proportional to the electric or magnetic polarizability of the perturbation object </a:t>
                </a:r>
                <a:r>
                  <a:rPr lang="en-US" dirty="0">
                    <a:solidFill>
                      <a:srgbClr val="C00000"/>
                    </a:solidFill>
                  </a:rPr>
                  <a:t>(here: only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𝒌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∥</m:t>
                        </m:r>
                      </m:sub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𝑬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for a longitudinal metallic object)</a:t>
                </a:r>
              </a:p>
              <a:p>
                <a:r>
                  <a:rPr lang="en-US" dirty="0"/>
                  <a:t>E-field characterization </a:t>
                </a:r>
                <a:br>
                  <a:rPr lang="en-US" dirty="0"/>
                </a:br>
                <a:r>
                  <a:rPr lang="en-US" dirty="0"/>
                  <a:t>along the z-axis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C658D5-A2DA-7246-999C-C2ABE4BFCA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655" y="1086296"/>
                <a:ext cx="11252665" cy="5107865"/>
              </a:xfrm>
              <a:blipFill>
                <a:blip r:embed="rId3"/>
                <a:stretch>
                  <a:fillRect l="-78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B613B1-0EE1-F442-B9AA-3D9EE4642CD7}"/>
                  </a:ext>
                </a:extLst>
              </p:cNvPr>
              <p:cNvSpPr txBox="1"/>
              <p:nvPr/>
            </p:nvSpPr>
            <p:spPr>
              <a:xfrm>
                <a:off x="2108201" y="1624918"/>
                <a:ext cx="2939266" cy="9927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𝑹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𝑸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𝒂𝒄𝒄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𝟐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𝒅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𝒓𝒆𝒔</m:t>
                                  </m:r>
                                </m:sub>
                              </m:s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𝑼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𝒅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𝒂𝒄𝒄</m:t>
                              </m:r>
                            </m:sub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𝑼</m:t>
                          </m:r>
                        </m:den>
                      </m:f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B613B1-0EE1-F442-B9AA-3D9EE4642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201" y="1624918"/>
                <a:ext cx="2939266" cy="992708"/>
              </a:xfrm>
              <a:prstGeom prst="rect">
                <a:avLst/>
              </a:prstGeom>
              <a:blipFill>
                <a:blip r:embed="rId4"/>
                <a:stretch>
                  <a:fillRect l="-1293" t="-125641" r="-431" b="-1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03B1C4-33F2-F945-99FC-73B2EB1EB4A0}"/>
                  </a:ext>
                </a:extLst>
              </p:cNvPr>
              <p:cNvSpPr txBox="1"/>
              <p:nvPr/>
            </p:nvSpPr>
            <p:spPr>
              <a:xfrm>
                <a:off x="6672075" y="1739180"/>
                <a:ext cx="3655296" cy="7641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𝑽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𝒂𝒄𝒄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kumimoji="0" lang="hr-HR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0" lang="hr-HR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𝒛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kumimoji="0" lang="en-US" sz="20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kumimoji="0" lang="mr-IN" sz="20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kumimoji="0" lang="mr-IN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kumimoji="0" lang="mr-IN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  <m:r>
                                            <a:rPr kumimoji="0" lang="en-US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kumimoji="0" lang="mr-IN" sz="20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</m:t>
                                          </m:r>
                                          <m:sSub>
                                            <m:sSubPr>
                                              <m:ctrlPr>
                                                <a:rPr kumimoji="0" lang="en-US" sz="2000" b="0" i="1" u="none" strike="noStrike" kern="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kumimoji="0" lang="en-US" sz="2000" b="0" i="1" u="none" strike="noStrike" kern="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kumimoji="0" lang="en-US" sz="2000" b="0" i="1" u="none" strike="noStrike" kern="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kumimoji="0" lang="en-US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𝑑𝑧</m:t>
                                  </m:r>
                                </m:e>
                              </m:func>
                            </m:e>
                          </m:nary>
                        </m:e>
                      </m:d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03B1C4-33F2-F945-99FC-73B2EB1EB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75" y="1739180"/>
                <a:ext cx="3655296" cy="764184"/>
              </a:xfrm>
              <a:prstGeom prst="rect">
                <a:avLst/>
              </a:prstGeom>
              <a:blipFill>
                <a:blip r:embed="rId5"/>
                <a:stretch>
                  <a:fillRect t="-162903" b="-2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4C890C6-EAB0-8B48-AFD6-1D5F9AC8995B}"/>
              </a:ext>
            </a:extLst>
          </p:cNvPr>
          <p:cNvSpPr txBox="1"/>
          <p:nvPr/>
        </p:nvSpPr>
        <p:spPr>
          <a:xfrm>
            <a:off x="5708941" y="1936606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with: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3592558-FB2B-054A-ACE7-D7B8956444D8}"/>
              </a:ext>
            </a:extLst>
          </p:cNvPr>
          <p:cNvGrpSpPr/>
          <p:nvPr/>
        </p:nvGrpSpPr>
        <p:grpSpPr>
          <a:xfrm>
            <a:off x="8170832" y="1409872"/>
            <a:ext cx="2287230" cy="1076954"/>
            <a:chOff x="7162770" y="1165273"/>
            <a:chExt cx="2287230" cy="107695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444DE72-AF27-1B45-8A88-5DB90E4FA1F4}"/>
                </a:ext>
              </a:extLst>
            </p:cNvPr>
            <p:cNvSpPr/>
            <p:nvPr/>
          </p:nvSpPr>
          <p:spPr bwMode="auto">
            <a:xfrm>
              <a:off x="7644560" y="1478043"/>
              <a:ext cx="1089043" cy="764184"/>
            </a:xfrm>
            <a:prstGeom prst="ellips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A611F0A-BC4D-4641-8430-0F9C6DE24923}"/>
                </a:ext>
              </a:extLst>
            </p:cNvPr>
            <p:cNvSpPr txBox="1"/>
            <p:nvPr/>
          </p:nvSpPr>
          <p:spPr>
            <a:xfrm>
              <a:off x="7162770" y="1165273"/>
              <a:ext cx="2287230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rPr>
                <a:t>transit time related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30D28E-3F68-4145-8DFD-D1E90EFD2E9C}"/>
                  </a:ext>
                </a:extLst>
              </p:cNvPr>
              <p:cNvSpPr txBox="1"/>
              <p:nvPr/>
            </p:nvSpPr>
            <p:spPr>
              <a:xfrm>
                <a:off x="1679425" y="3485929"/>
                <a:ext cx="7211590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𝒇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𝒓𝒆𝒔</m:t>
                              </m:r>
                            </m:sub>
                          </m:sSub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𝑼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kumimoji="0" lang="mr-IN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𝑯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𝑯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𝑯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𝑯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mr-IN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𝑬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C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𝑬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𝑬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hr-HR" sz="20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𝑬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000" b="1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b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30D28E-3F68-4145-8DFD-D1E90EFD2E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425" y="3485929"/>
                <a:ext cx="7211590" cy="575222"/>
              </a:xfrm>
              <a:prstGeom prst="rect">
                <a:avLst/>
              </a:prstGeom>
              <a:blipFill>
                <a:blip r:embed="rId6"/>
                <a:stretch>
                  <a:fillRect t="-13043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361904C7-3AD0-5249-8D7D-8D86801AEF9E}"/>
              </a:ext>
            </a:extLst>
          </p:cNvPr>
          <p:cNvGrpSpPr/>
          <p:nvPr/>
        </p:nvGrpSpPr>
        <p:grpSpPr>
          <a:xfrm>
            <a:off x="3707317" y="5225996"/>
            <a:ext cx="7966094" cy="1030787"/>
            <a:chOff x="1034943" y="5530445"/>
            <a:chExt cx="7966094" cy="103078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37C7C80-5585-5548-BCAF-716FB318675A}"/>
                </a:ext>
              </a:extLst>
            </p:cNvPr>
            <p:cNvSpPr txBox="1"/>
            <p:nvPr/>
          </p:nvSpPr>
          <p:spPr>
            <a:xfrm>
              <a:off x="4956441" y="5670423"/>
              <a:ext cx="665567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with: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3486537-07CB-4141-8854-58E7B58A9A0C}"/>
                    </a:ext>
                  </a:extLst>
                </p:cNvPr>
                <p:cNvSpPr txBox="1"/>
                <p:nvPr/>
              </p:nvSpPr>
              <p:spPr>
                <a:xfrm>
                  <a:off x="1034943" y="5736933"/>
                  <a:ext cx="3730508" cy="8184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𝑬</m:t>
                        </m:r>
                        <m:d>
                          <m:d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𝒛</m:t>
                            </m:r>
                          </m:e>
                        </m:d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kern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1" i="1" ker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000" b="1" i="1" ker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∥</m:t>
                            </m:r>
                          </m:sub>
                        </m:sSub>
                        <m:r>
                          <a:rPr lang="en-US" sz="20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0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𝒛</m:t>
                        </m:r>
                        <m:r>
                          <a:rPr lang="en-US" sz="20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)=</m:t>
                        </m:r>
                        <m:rad>
                          <m:radPr>
                            <m:degHide m:val="on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𝑼</m:t>
                            </m:r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𝚫</m:t>
                                </m:r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𝒛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𝒓𝒆𝒔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kumimoji="0" lang="mr-IN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∙</m:t>
                            </m:r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𝟏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∥</m:t>
                                        </m:r>
                                      </m:sub>
                                      <m:sup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𝑬</m:t>
                                        </m:r>
                                      </m:sup>
                                    </m:sSubSup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oMath>
                    </m:oMathPara>
                  </a14:m>
                  <a:br>
                    <a:rPr kumimoji="0" 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3486537-07CB-4141-8854-58E7B58A9A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4943" y="5736933"/>
                  <a:ext cx="3730508" cy="818494"/>
                </a:xfrm>
                <a:prstGeom prst="rect">
                  <a:avLst/>
                </a:prstGeom>
                <a:blipFill>
                  <a:blip r:embed="rId7"/>
                  <a:stretch>
                    <a:fillRect t="-1515"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BC0965B-8541-8945-BC0C-7E10ABD83EA8}"/>
                    </a:ext>
                  </a:extLst>
                </p:cNvPr>
                <p:cNvSpPr txBox="1"/>
                <p:nvPr/>
              </p:nvSpPr>
              <p:spPr>
                <a:xfrm>
                  <a:off x="5622008" y="5530445"/>
                  <a:ext cx="2547492" cy="47641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𝒌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∥</m:t>
                            </m:r>
                          </m:sub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𝑬</m:t>
                            </m:r>
                          </m:sup>
                        </m:sSubSup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𝝅</m:t>
                            </m:r>
                          </m:num>
                          <m:den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𝟑</m:t>
                            </m:r>
                          </m:den>
                        </m:f>
                        <m:sSup>
                          <m:sSupPr>
                            <m:ctrlP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𝒍</m:t>
                            </m:r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kumimoji="0" lang="mr-IN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kumimoji="0" lang="mr-IN" sz="16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kumimoji="0" lang="mr-IN" sz="16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mr-IN" sz="1600" b="0" i="0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sin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1600" b="0" i="0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h</m:t>
                                        </m:r>
                                      </m:e>
                                      <m:sup>
                                        <m: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kumimoji="0" lang="mr-IN" sz="16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kumimoji="0" lang="mr-IN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𝟐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𝟑</m:t>
                                            </m:r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𝝅</m:t>
                                            </m:r>
                                          </m:den>
                                        </m:f>
                                        <m:f>
                                          <m:fPr>
                                            <m:ctrlPr>
                                              <a:rPr kumimoji="0" lang="mr-IN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𝒍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16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𝒂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−</m:t>
                            </m:r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𝟏</m:t>
                            </m:r>
                          </m:sup>
                        </m:sSup>
                      </m:oMath>
                    </m:oMathPara>
                  </a14:m>
                  <a:br>
                    <a:rPr kumimoji="0" 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BC0965B-8541-8945-BC0C-7E10ABD83E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2008" y="5530445"/>
                  <a:ext cx="2547492" cy="476412"/>
                </a:xfrm>
                <a:prstGeom prst="rect">
                  <a:avLst/>
                </a:prstGeom>
                <a:blipFill>
                  <a:blip r:embed="rId8"/>
                  <a:stretch>
                    <a:fillRect l="-1493" t="-5128" r="-498" b="-128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FB4E525-9C59-CB49-8ABE-D451CF779ED0}"/>
                    </a:ext>
                  </a:extLst>
                </p:cNvPr>
                <p:cNvSpPr txBox="1"/>
                <p:nvPr/>
              </p:nvSpPr>
              <p:spPr>
                <a:xfrm>
                  <a:off x="5006917" y="6025701"/>
                  <a:ext cx="3994120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(metallic ellipsoid, e.g., syringe needle </a:t>
                  </a:r>
                  <a:b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</a:b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  of half length </a:t>
                  </a:r>
                  <a14:m>
                    <m:oMath xmlns:m="http://schemas.openxmlformats.org/officeDocument/2006/math"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𝒍</m:t>
                      </m:r>
                    </m:oMath>
                  </a14:m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 and radius</a:t>
                  </a:r>
                  <a:r>
                    <a:rPr kumimoji="0" lang="en-US" sz="1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𝒂</m:t>
                      </m:r>
                    </m:oMath>
                  </a14:m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FB4E525-9C59-CB49-8ABE-D451CF779E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6917" y="6025701"/>
                  <a:ext cx="3994120" cy="535531"/>
                </a:xfrm>
                <a:prstGeom prst="rect">
                  <a:avLst/>
                </a:prstGeom>
                <a:blipFill>
                  <a:blip r:embed="rId9"/>
                  <a:stretch>
                    <a:fillRect l="-633" t="-6818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3517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84D04C-A9F9-C442-AFEA-9E909E8607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r>
                  <a:rPr lang="en-US" dirty="0"/>
                  <a:t> Measurement - Bead Pull Method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84D04C-A9F9-C442-AFEA-9E909E8607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47" b="-18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4140CF-6962-C140-8D89-F123345FE5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3621025"/>
                <a:ext cx="10566400" cy="2573136"/>
              </a:xfrm>
            </p:spPr>
            <p:txBody>
              <a:bodyPr/>
              <a:lstStyle/>
              <a:p>
                <a:r>
                  <a:rPr lang="en-US" dirty="0"/>
                  <a:t>E-field characterization by evaluating</a:t>
                </a:r>
              </a:p>
              <a:p>
                <a:pPr lvl="1"/>
                <a:r>
                  <a:rPr lang="en-US" dirty="0"/>
                  <a:t>The frequency shift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reflection measurement with a single probe)</a:t>
                </a:r>
                <a:br>
                  <a:rPr lang="en-US" dirty="0"/>
                </a:br>
                <a:r>
                  <a:rPr lang="en-US" dirty="0"/>
                  <a:t>or</a:t>
                </a:r>
              </a:p>
              <a:p>
                <a:pPr lvl="1"/>
                <a:r>
                  <a:rPr lang="en-US" dirty="0"/>
                  <a:t>The phase shift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/>
                  <a:t> transmission measurement with 2 probes)</a:t>
                </a:r>
              </a:p>
              <a:p>
                <a:r>
                  <a:rPr lang="en-US" dirty="0"/>
                  <a:t>Exercise with a manual bead-pull through a known cavity</a:t>
                </a:r>
              </a:p>
              <a:p>
                <a:pPr lvl="1"/>
                <a:r>
                  <a:rPr lang="en-US" dirty="0"/>
                  <a:t>requires: fishing wire, syringe needle, ruler and VNA</a:t>
                </a:r>
              </a:p>
              <a:p>
                <a:pPr lvl="1"/>
                <a:r>
                  <a:rPr lang="en-US" dirty="0"/>
                  <a:t>Compare the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dirty="0"/>
                  <a:t> at the maximum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dirty="0"/>
                  <a:t> shift (in the center of the cavity) </a:t>
                </a:r>
                <a:br>
                  <a:rPr lang="en-US" dirty="0"/>
                </a:br>
                <a:r>
                  <a:rPr lang="en-US" dirty="0"/>
                  <a:t>with the theoretical estimation (e.g., numerical computed value)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4140CF-6962-C140-8D89-F123345FE5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3621025"/>
                <a:ext cx="10566400" cy="2573136"/>
              </a:xfrm>
              <a:blipFill>
                <a:blip r:embed="rId3"/>
                <a:stretch>
                  <a:fillRect l="-719" t="-3941" b="-6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12">
            <a:extLst>
              <a:ext uri="{FF2B5EF4-FFF2-40B4-BE49-F238E27FC236}">
                <a16:creationId xmlns:a16="http://schemas.microsoft.com/office/drawing/2014/main" id="{69EEA087-9831-F541-8CBB-A6C5B2466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295" y="1099746"/>
            <a:ext cx="3423394" cy="2329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8" descr="C:\Users\Carla\Dropbox\IMG_20170807_100636.jpg">
            <a:extLst>
              <a:ext uri="{FF2B5EF4-FFF2-40B4-BE49-F238E27FC236}">
                <a16:creationId xmlns:a16="http://schemas.microsoft.com/office/drawing/2014/main" id="{D4FCC7FA-9019-F647-AAEC-1CB36FE78F76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1185" r="2208" b="-1536"/>
          <a:stretch/>
        </p:blipFill>
        <p:spPr bwMode="auto">
          <a:xfrm>
            <a:off x="8909073" y="1099746"/>
            <a:ext cx="1442193" cy="2329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7" descr="C:\Users\Carla\Dropbox\IMG_20170807_100037.jpg">
            <a:extLst>
              <a:ext uri="{FF2B5EF4-FFF2-40B4-BE49-F238E27FC236}">
                <a16:creationId xmlns:a16="http://schemas.microsoft.com/office/drawing/2014/main" id="{237040C8-0B52-F744-9DB5-FE671DA2024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1" t="70" r="18138"/>
          <a:stretch/>
        </p:blipFill>
        <p:spPr bwMode="auto">
          <a:xfrm>
            <a:off x="1003117" y="1072397"/>
            <a:ext cx="2511907" cy="235660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CEAE398-862B-6C40-BCA0-A301528A4210}"/>
                  </a:ext>
                </a:extLst>
              </p:cNvPr>
              <p:cNvSpPr txBox="1"/>
              <p:nvPr/>
            </p:nvSpPr>
            <p:spPr>
              <a:xfrm>
                <a:off x="9630169" y="4532727"/>
                <a:ext cx="1774012" cy="4602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𝚫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𝒓𝒆𝒔</m:t>
                              </m:r>
                            </m:sub>
                          </m:sSub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tan</m:t>
                          </m:r>
                        </m:fName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𝝓</m:t>
                          </m:r>
                        </m:e>
                      </m:func>
                    </m:oMath>
                  </m:oMathPara>
                </a14:m>
                <a:br>
                  <a:rPr lang="en-US" sz="2000" b="1" dirty="0">
                    <a:solidFill>
                      <a:schemeClr val="tx1"/>
                    </a:solidFill>
                  </a:rPr>
                </a:b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CEAE398-862B-6C40-BCA0-A301528A4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169" y="4532727"/>
                <a:ext cx="1774012" cy="460254"/>
              </a:xfrm>
              <a:prstGeom prst="rect">
                <a:avLst/>
              </a:prstGeom>
              <a:blipFill>
                <a:blip r:embed="rId7"/>
                <a:stretch>
                  <a:fillRect t="-5405" b="-32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15" descr="C:\Users\Carla\Documents\Uni\CERN\Imagenes\IMG_20170810_111402.jpg">
            <a:extLst>
              <a:ext uri="{FF2B5EF4-FFF2-40B4-BE49-F238E27FC236}">
                <a16:creationId xmlns:a16="http://schemas.microsoft.com/office/drawing/2014/main" id="{16F2C5A4-0B49-9347-BD9D-C4B15E638F5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4" b="8533"/>
          <a:stretch>
            <a:fillRect/>
          </a:stretch>
        </p:blipFill>
        <p:spPr bwMode="auto">
          <a:xfrm>
            <a:off x="7278239" y="1099746"/>
            <a:ext cx="1529284" cy="2329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52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D5BAA-CA2B-D14A-8484-9034DD2E2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Coupling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727E2-7185-EC47-8BF9-E6F075073F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5680" y="977673"/>
                <a:ext cx="5645535" cy="2649943"/>
              </a:xfrm>
            </p:spPr>
            <p:txBody>
              <a:bodyPr/>
              <a:lstStyle/>
              <a:p>
                <a:r>
                  <a:rPr lang="en-US" dirty="0"/>
                  <a:t>The wake potential</a:t>
                </a:r>
              </a:p>
              <a:p>
                <a:pPr lvl="1"/>
                <a:r>
                  <a:rPr lang="en-US" dirty="0"/>
                  <a:t>Lorenz force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by the wake field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marL="457200" lvl="1" indent="0">
                  <a:buNone/>
                </a:pPr>
                <a:br>
                  <a:rPr lang="en-US" dirty="0"/>
                </a:br>
                <a:endParaRPr lang="en-US" dirty="0"/>
              </a:p>
              <a:p>
                <a:pPr lvl="1"/>
                <a:r>
                  <a:rPr lang="en-US" dirty="0"/>
                  <a:t>Wake potential of a structure, e.g., </a:t>
                </a:r>
                <a:br>
                  <a:rPr lang="en-US" dirty="0"/>
                </a:br>
                <a:r>
                  <a:rPr lang="en-US" dirty="0"/>
                  <a:t>a discontinuity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727E2-7185-EC47-8BF9-E6F075073F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80" y="977673"/>
                <a:ext cx="5645535" cy="2649943"/>
              </a:xfrm>
              <a:blipFill>
                <a:blip r:embed="rId2"/>
                <a:stretch>
                  <a:fillRect l="-1570"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E2A6C82-212A-854E-B2F8-F629E4F73E2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98940" y="3704978"/>
                <a:ext cx="7311848" cy="241380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Beam coupling impedance</a:t>
                </a:r>
                <a:endParaRPr lang="en-US" sz="1800" kern="0" dirty="0"/>
              </a:p>
              <a:p>
                <a:pPr lvl="1"/>
                <a:r>
                  <a:rPr lang="en-US" kern="0" dirty="0"/>
                  <a:t>Frequency domain representation of the wake potential</a:t>
                </a:r>
              </a:p>
              <a:p>
                <a:pPr marL="57150" indent="0">
                  <a:buNone/>
                </a:pPr>
                <a:endParaRPr lang="en-US" kern="0" dirty="0"/>
              </a:p>
              <a:p>
                <a:endParaRPr lang="en-US" kern="0" dirty="0"/>
              </a:p>
              <a:p>
                <a:pPr lvl="1"/>
                <a:r>
                  <a:rPr lang="en-US" kern="0" dirty="0"/>
                  <a:t>Can be decomposed in </a:t>
                </a:r>
                <a:r>
                  <a:rPr lang="en-US" kern="0" dirty="0">
                    <a:solidFill>
                      <a:srgbClr val="FF0000"/>
                    </a:solidFill>
                  </a:rPr>
                  <a:t>longitudinal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8000"/>
                    </a:solidFill>
                  </a:rPr>
                  <a:t> </a:t>
                </a:r>
                <a:r>
                  <a:rPr lang="en-US" kern="0" dirty="0"/>
                  <a:t>and </a:t>
                </a:r>
                <a:r>
                  <a:rPr lang="en-US" kern="0" dirty="0">
                    <a:solidFill>
                      <a:srgbClr val="008000"/>
                    </a:solidFill>
                  </a:rPr>
                  <a:t>transverse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8000"/>
                    </a:solidFill>
                  </a:rPr>
                  <a:t> </a:t>
                </a:r>
                <a:r>
                  <a:rPr lang="en-US" kern="0" dirty="0"/>
                  <a:t>components (</a:t>
                </a:r>
                <a:r>
                  <a:rPr lang="en-US" i="1" kern="0" dirty="0"/>
                  <a:t>Panofsky-Wenzel</a:t>
                </a:r>
                <a:r>
                  <a:rPr lang="en-US" kern="0" dirty="0"/>
                  <a:t> theorem) </a:t>
                </a:r>
              </a:p>
              <a:p>
                <a:pPr lvl="1"/>
                <a:r>
                  <a:rPr lang="en-US" kern="0" dirty="0"/>
                  <a:t>Resonant structures,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kern="0" dirty="0"/>
                  <a:t> mode:</a:t>
                </a:r>
              </a:p>
              <a:p>
                <a:endParaRPr lang="en-US" kern="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E2A6C82-212A-854E-B2F8-F629E4F73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98940" y="3704978"/>
                <a:ext cx="7311848" cy="2413808"/>
              </a:xfrm>
              <a:prstGeom prst="rect">
                <a:avLst/>
              </a:prstGeom>
              <a:blipFill>
                <a:blip r:embed="rId3"/>
                <a:stretch>
                  <a:fillRect l="-1213" t="-3665" b="-3665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E545600-07F7-2F41-AB7B-7084FF29F9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15" y="1121742"/>
            <a:ext cx="4317296" cy="18022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B10FAF-94B9-FE46-99CC-9150946621F7}"/>
                  </a:ext>
                </a:extLst>
              </p:cNvPr>
              <p:cNvSpPr txBox="1"/>
              <p:nvPr/>
            </p:nvSpPr>
            <p:spPr>
              <a:xfrm>
                <a:off x="1909855" y="1641327"/>
                <a:ext cx="2771977" cy="495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B10FAF-94B9-FE46-99CC-915094662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855" y="1641327"/>
                <a:ext cx="2771977" cy="495007"/>
              </a:xfrm>
              <a:prstGeom prst="rect">
                <a:avLst/>
              </a:prstGeom>
              <a:blipFill>
                <a:blip r:embed="rId5"/>
                <a:stretch>
                  <a:fillRect l="-1370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E8D56-5122-7144-9838-315DBF2BEE73}"/>
                  </a:ext>
                </a:extLst>
              </p:cNvPr>
              <p:cNvSpPr txBox="1"/>
              <p:nvPr/>
            </p:nvSpPr>
            <p:spPr>
              <a:xfrm>
                <a:off x="2081205" y="2733672"/>
                <a:ext cx="8260019" cy="888834"/>
              </a:xfrm>
              <a:prstGeom prst="rect">
                <a:avLst/>
              </a:prstGeom>
              <a:noFill/>
            </p:spPr>
            <p:txBody>
              <a:bodyPr wrap="none" lIns="46800" tIns="46800" rIns="46800" bIns="468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</m:acc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 (</m:t>
                          </m:r>
                          <m:r>
                            <a:rPr lang="en-US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brk m:alnAt="24"/>
                            </m:r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m:rPr>
                              <m:brk m:alnAt="24"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 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)+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𝒆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𝑩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</m:d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E8D56-5122-7144-9838-315DBF2BE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205" y="2733672"/>
                <a:ext cx="8260019" cy="888834"/>
              </a:xfrm>
              <a:prstGeom prst="rect">
                <a:avLst/>
              </a:prstGeom>
              <a:blipFill>
                <a:blip r:embed="rId6"/>
                <a:stretch>
                  <a:fillRect t="-108451" b="-178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016B24-26AC-1742-976A-130C381C298B}"/>
                  </a:ext>
                </a:extLst>
              </p:cNvPr>
              <p:cNvSpPr txBox="1"/>
              <p:nvPr/>
            </p:nvSpPr>
            <p:spPr>
              <a:xfrm>
                <a:off x="5170232" y="4327909"/>
                <a:ext cx="6240556" cy="836320"/>
              </a:xfrm>
              <a:prstGeom prst="rect">
                <a:avLst/>
              </a:prstGeom>
              <a:noFill/>
            </p:spPr>
            <p:txBody>
              <a:bodyPr wrap="none" lIns="46800" tIns="46800" rIns="46800" bIns="468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016B24-26AC-1742-976A-130C381C2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232" y="4327909"/>
                <a:ext cx="6240556" cy="836320"/>
              </a:xfrm>
              <a:prstGeom prst="rect">
                <a:avLst/>
              </a:prstGeom>
              <a:blipFill>
                <a:blip r:embed="rId7"/>
                <a:stretch>
                  <a:fillRect t="-116418" b="-192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621552-AEFA-524B-A41D-92850DBC6B59}"/>
                  </a:ext>
                </a:extLst>
              </p:cNvPr>
              <p:cNvSpPr txBox="1"/>
              <p:nvPr/>
            </p:nvSpPr>
            <p:spPr>
              <a:xfrm>
                <a:off x="8515515" y="5658393"/>
                <a:ext cx="2413866" cy="514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𝒔𝒉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∥,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𝒍𝒐𝒔𝒔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621552-AEFA-524B-A41D-92850DBC6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515" y="5658393"/>
                <a:ext cx="2413866" cy="514308"/>
              </a:xfrm>
              <a:prstGeom prst="rect">
                <a:avLst/>
              </a:prstGeom>
              <a:blipFill>
                <a:blip r:embed="rId8"/>
                <a:stretch>
                  <a:fillRect l="-1571" t="-4762" r="-524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A709C2CA-6DDA-6D4A-9CBC-0783BCDF9959}"/>
              </a:ext>
            </a:extLst>
          </p:cNvPr>
          <p:cNvGrpSpPr>
            <a:grpSpLocks noChangeAspect="1"/>
          </p:cNvGrpSpPr>
          <p:nvPr/>
        </p:nvGrpSpPr>
        <p:grpSpPr>
          <a:xfrm>
            <a:off x="450465" y="3835028"/>
            <a:ext cx="3822915" cy="2153707"/>
            <a:chOff x="6260688" y="687116"/>
            <a:chExt cx="2880000" cy="162249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FEB62BC-9CBA-A34C-A5EA-E8EB53E1AF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0862" y="1427616"/>
              <a:ext cx="1800000" cy="0"/>
            </a:xfrm>
            <a:prstGeom prst="line">
              <a:avLst/>
            </a:prstGeom>
            <a:noFill/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E9CD928-A34D-8940-8FED-37979C2CDC01}"/>
                </a:ext>
              </a:extLst>
            </p:cNvPr>
            <p:cNvSpPr/>
            <p:nvPr/>
          </p:nvSpPr>
          <p:spPr bwMode="auto">
            <a:xfrm>
              <a:off x="6674862" y="1065441"/>
              <a:ext cx="252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843ED49-A07F-7540-91F3-A5CDD62B3E6F}"/>
                </a:ext>
              </a:extLst>
            </p:cNvPr>
            <p:cNvSpPr/>
            <p:nvPr/>
          </p:nvSpPr>
          <p:spPr bwMode="auto">
            <a:xfrm>
              <a:off x="8474862" y="1065441"/>
              <a:ext cx="252000" cy="720000"/>
            </a:xfrm>
            <a:prstGeom prst="arc">
              <a:avLst>
                <a:gd name="adj1" fmla="val 16200000"/>
                <a:gd name="adj2" fmla="val 548848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4E02699-205E-084B-861B-74C0EB3B8B50}"/>
                </a:ext>
              </a:extLst>
            </p:cNvPr>
            <p:cNvSpPr/>
            <p:nvPr/>
          </p:nvSpPr>
          <p:spPr bwMode="auto">
            <a:xfrm>
              <a:off x="8474862" y="1065441"/>
              <a:ext cx="252000" cy="720000"/>
            </a:xfrm>
            <a:prstGeom prst="arc">
              <a:avLst>
                <a:gd name="adj1" fmla="val 5320190"/>
                <a:gd name="adj2" fmla="val 16235674"/>
              </a:avLst>
            </a:prstGeom>
            <a:noFill/>
            <a:ln w="317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4C4967-2DA9-C24A-9D97-6681D77DB770}"/>
                </a:ext>
              </a:extLst>
            </p:cNvPr>
            <p:cNvCxnSpPr>
              <a:stCxn id="12" idx="0"/>
            </p:cNvCxnSpPr>
            <p:nvPr/>
          </p:nvCxnSpPr>
          <p:spPr bwMode="auto">
            <a:xfrm>
              <a:off x="6800862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8BFFC88-92C7-4E45-AFF3-D3B666FD3A2B}"/>
                </a:ext>
              </a:extLst>
            </p:cNvPr>
            <p:cNvCxnSpPr/>
            <p:nvPr/>
          </p:nvCxnSpPr>
          <p:spPr bwMode="auto">
            <a:xfrm>
              <a:off x="8060862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885689D-3A5D-E547-AF23-1BD93D7078B2}"/>
                </a:ext>
              </a:extLst>
            </p:cNvPr>
            <p:cNvCxnSpPr/>
            <p:nvPr/>
          </p:nvCxnSpPr>
          <p:spPr bwMode="auto">
            <a:xfrm>
              <a:off x="6800862" y="178839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850F7-0847-4D4D-B240-A1D508981299}"/>
                </a:ext>
              </a:extLst>
            </p:cNvPr>
            <p:cNvCxnSpPr/>
            <p:nvPr/>
          </p:nvCxnSpPr>
          <p:spPr bwMode="auto">
            <a:xfrm>
              <a:off x="8060862" y="1787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5051FE5-8F7A-174E-83B1-48BD7CDC39B3}"/>
                </a:ext>
              </a:extLst>
            </p:cNvPr>
            <p:cNvSpPr/>
            <p:nvPr/>
          </p:nvSpPr>
          <p:spPr bwMode="auto">
            <a:xfrm>
              <a:off x="7331337" y="687116"/>
              <a:ext cx="750275" cy="378437"/>
            </a:xfrm>
            <a:custGeom>
              <a:avLst/>
              <a:gdLst>
                <a:gd name="connsiteX0" fmla="*/ 0 w 736600"/>
                <a:gd name="connsiteY0" fmla="*/ 369024 h 381724"/>
                <a:gd name="connsiteX1" fmla="*/ 95250 w 736600"/>
                <a:gd name="connsiteY1" fmla="*/ 299174 h 381724"/>
                <a:gd name="connsiteX2" fmla="*/ 120650 w 736600"/>
                <a:gd name="connsiteY2" fmla="*/ 165824 h 381724"/>
                <a:gd name="connsiteX3" fmla="*/ 203200 w 736600"/>
                <a:gd name="connsiteY3" fmla="*/ 102324 h 381724"/>
                <a:gd name="connsiteX4" fmla="*/ 393700 w 736600"/>
                <a:gd name="connsiteY4" fmla="*/ 134074 h 381724"/>
                <a:gd name="connsiteX5" fmla="*/ 463550 w 736600"/>
                <a:gd name="connsiteY5" fmla="*/ 724 h 381724"/>
                <a:gd name="connsiteX6" fmla="*/ 565150 w 736600"/>
                <a:gd name="connsiteY6" fmla="*/ 89624 h 381724"/>
                <a:gd name="connsiteX7" fmla="*/ 603250 w 736600"/>
                <a:gd name="connsiteY7" fmla="*/ 273774 h 381724"/>
                <a:gd name="connsiteX8" fmla="*/ 673100 w 736600"/>
                <a:gd name="connsiteY8" fmla="*/ 362674 h 381724"/>
                <a:gd name="connsiteX9" fmla="*/ 736600 w 736600"/>
                <a:gd name="connsiteY9" fmla="*/ 381724 h 381724"/>
                <a:gd name="connsiteX0" fmla="*/ 0 w 714500"/>
                <a:gd name="connsiteY0" fmla="*/ 385042 h 385042"/>
                <a:gd name="connsiteX1" fmla="*/ 73150 w 714500"/>
                <a:gd name="connsiteY1" fmla="*/ 299174 h 385042"/>
                <a:gd name="connsiteX2" fmla="*/ 98550 w 714500"/>
                <a:gd name="connsiteY2" fmla="*/ 165824 h 385042"/>
                <a:gd name="connsiteX3" fmla="*/ 181100 w 714500"/>
                <a:gd name="connsiteY3" fmla="*/ 102324 h 385042"/>
                <a:gd name="connsiteX4" fmla="*/ 371600 w 714500"/>
                <a:gd name="connsiteY4" fmla="*/ 134074 h 385042"/>
                <a:gd name="connsiteX5" fmla="*/ 441450 w 714500"/>
                <a:gd name="connsiteY5" fmla="*/ 724 h 385042"/>
                <a:gd name="connsiteX6" fmla="*/ 543050 w 714500"/>
                <a:gd name="connsiteY6" fmla="*/ 89624 h 385042"/>
                <a:gd name="connsiteX7" fmla="*/ 581150 w 714500"/>
                <a:gd name="connsiteY7" fmla="*/ 273774 h 385042"/>
                <a:gd name="connsiteX8" fmla="*/ 651000 w 714500"/>
                <a:gd name="connsiteY8" fmla="*/ 362674 h 385042"/>
                <a:gd name="connsiteX9" fmla="*/ 714500 w 714500"/>
                <a:gd name="connsiteY9" fmla="*/ 381724 h 385042"/>
                <a:gd name="connsiteX0" fmla="*/ 0 w 746072"/>
                <a:gd name="connsiteY0" fmla="*/ 381838 h 381838"/>
                <a:gd name="connsiteX1" fmla="*/ 104722 w 746072"/>
                <a:gd name="connsiteY1" fmla="*/ 299174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2" h="381838">
                  <a:moveTo>
                    <a:pt x="0" y="381838"/>
                  </a:moveTo>
                  <a:cubicBezTo>
                    <a:pt x="53357" y="376660"/>
                    <a:pt x="76721" y="367211"/>
                    <a:pt x="98408" y="331209"/>
                  </a:cubicBezTo>
                  <a:cubicBezTo>
                    <a:pt x="120095" y="295207"/>
                    <a:pt x="111078" y="203971"/>
                    <a:pt x="130122" y="165824"/>
                  </a:cubicBezTo>
                  <a:cubicBezTo>
                    <a:pt x="149166" y="127677"/>
                    <a:pt x="167164" y="107616"/>
                    <a:pt x="212672" y="102324"/>
                  </a:cubicBezTo>
                  <a:cubicBezTo>
                    <a:pt x="258180" y="97032"/>
                    <a:pt x="359780" y="151007"/>
                    <a:pt x="403172" y="134074"/>
                  </a:cubicBezTo>
                  <a:cubicBezTo>
                    <a:pt x="446564" y="117141"/>
                    <a:pt x="444447" y="8132"/>
                    <a:pt x="473022" y="724"/>
                  </a:cubicBezTo>
                  <a:cubicBezTo>
                    <a:pt x="501597" y="-6684"/>
                    <a:pt x="551339" y="44116"/>
                    <a:pt x="574622" y="89624"/>
                  </a:cubicBezTo>
                  <a:cubicBezTo>
                    <a:pt x="597905" y="135132"/>
                    <a:pt x="594730" y="228266"/>
                    <a:pt x="612722" y="273774"/>
                  </a:cubicBezTo>
                  <a:cubicBezTo>
                    <a:pt x="630714" y="319282"/>
                    <a:pt x="660347" y="344682"/>
                    <a:pt x="682572" y="362674"/>
                  </a:cubicBezTo>
                  <a:cubicBezTo>
                    <a:pt x="704797" y="380666"/>
                    <a:pt x="725434" y="381195"/>
                    <a:pt x="746072" y="381724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42E3F5D-6CC9-BF43-A608-ED6F96613ED1}"/>
                </a:ext>
              </a:extLst>
            </p:cNvPr>
            <p:cNvSpPr/>
            <p:nvPr/>
          </p:nvSpPr>
          <p:spPr bwMode="auto">
            <a:xfrm>
              <a:off x="7338662" y="1727301"/>
              <a:ext cx="723900" cy="396654"/>
            </a:xfrm>
            <a:custGeom>
              <a:avLst/>
              <a:gdLst>
                <a:gd name="connsiteX0" fmla="*/ 0 w 736600"/>
                <a:gd name="connsiteY0" fmla="*/ 0 h 327839"/>
                <a:gd name="connsiteX1" fmla="*/ 114300 w 736600"/>
                <a:gd name="connsiteY1" fmla="*/ 4445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36600"/>
                <a:gd name="connsiteY0" fmla="*/ 0 h 327839"/>
                <a:gd name="connsiteX1" fmla="*/ 88900 w 736600"/>
                <a:gd name="connsiteY1" fmla="*/ 5080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23900"/>
                <a:gd name="connsiteY0" fmla="*/ 0 h 331014"/>
                <a:gd name="connsiteX1" fmla="*/ 76200 w 723900"/>
                <a:gd name="connsiteY1" fmla="*/ 53975 h 331014"/>
                <a:gd name="connsiteX2" fmla="*/ 101600 w 723900"/>
                <a:gd name="connsiteY2" fmla="*/ 174625 h 331014"/>
                <a:gd name="connsiteX3" fmla="*/ 158750 w 723900"/>
                <a:gd name="connsiteY3" fmla="*/ 238125 h 331014"/>
                <a:gd name="connsiteX4" fmla="*/ 260350 w 723900"/>
                <a:gd name="connsiteY4" fmla="*/ 187325 h 331014"/>
                <a:gd name="connsiteX5" fmla="*/ 393700 w 723900"/>
                <a:gd name="connsiteY5" fmla="*/ 327025 h 331014"/>
                <a:gd name="connsiteX6" fmla="*/ 501650 w 723900"/>
                <a:gd name="connsiteY6" fmla="*/ 276225 h 331014"/>
                <a:gd name="connsiteX7" fmla="*/ 590550 w 723900"/>
                <a:gd name="connsiteY7" fmla="*/ 104775 h 331014"/>
                <a:gd name="connsiteX8" fmla="*/ 673100 w 723900"/>
                <a:gd name="connsiteY8" fmla="*/ 9525 h 331014"/>
                <a:gd name="connsiteX9" fmla="*/ 723900 w 723900"/>
                <a:gd name="connsiteY9" fmla="*/ 28575 h 331014"/>
                <a:gd name="connsiteX0" fmla="*/ 0 w 733425"/>
                <a:gd name="connsiteY0" fmla="*/ 6350 h 337364"/>
                <a:gd name="connsiteX1" fmla="*/ 76200 w 733425"/>
                <a:gd name="connsiteY1" fmla="*/ 60325 h 337364"/>
                <a:gd name="connsiteX2" fmla="*/ 101600 w 733425"/>
                <a:gd name="connsiteY2" fmla="*/ 180975 h 337364"/>
                <a:gd name="connsiteX3" fmla="*/ 158750 w 733425"/>
                <a:gd name="connsiteY3" fmla="*/ 244475 h 337364"/>
                <a:gd name="connsiteX4" fmla="*/ 260350 w 733425"/>
                <a:gd name="connsiteY4" fmla="*/ 193675 h 337364"/>
                <a:gd name="connsiteX5" fmla="*/ 393700 w 733425"/>
                <a:gd name="connsiteY5" fmla="*/ 333375 h 337364"/>
                <a:gd name="connsiteX6" fmla="*/ 501650 w 733425"/>
                <a:gd name="connsiteY6" fmla="*/ 282575 h 337364"/>
                <a:gd name="connsiteX7" fmla="*/ 590550 w 733425"/>
                <a:gd name="connsiteY7" fmla="*/ 111125 h 337364"/>
                <a:gd name="connsiteX8" fmla="*/ 673100 w 733425"/>
                <a:gd name="connsiteY8" fmla="*/ 15875 h 337364"/>
                <a:gd name="connsiteX9" fmla="*/ 733425 w 733425"/>
                <a:gd name="connsiteY9" fmla="*/ 0 h 337364"/>
                <a:gd name="connsiteX0" fmla="*/ 0 w 733425"/>
                <a:gd name="connsiteY0" fmla="*/ 59446 h 393836"/>
                <a:gd name="connsiteX1" fmla="*/ 76200 w 733425"/>
                <a:gd name="connsiteY1" fmla="*/ 113421 h 393836"/>
                <a:gd name="connsiteX2" fmla="*/ 101600 w 733425"/>
                <a:gd name="connsiteY2" fmla="*/ 234071 h 393836"/>
                <a:gd name="connsiteX3" fmla="*/ 158750 w 733425"/>
                <a:gd name="connsiteY3" fmla="*/ 297571 h 393836"/>
                <a:gd name="connsiteX4" fmla="*/ 260350 w 733425"/>
                <a:gd name="connsiteY4" fmla="*/ 246771 h 393836"/>
                <a:gd name="connsiteX5" fmla="*/ 393700 w 733425"/>
                <a:gd name="connsiteY5" fmla="*/ 386471 h 393836"/>
                <a:gd name="connsiteX6" fmla="*/ 501650 w 733425"/>
                <a:gd name="connsiteY6" fmla="*/ 335671 h 393836"/>
                <a:gd name="connsiteX7" fmla="*/ 561975 w 733425"/>
                <a:gd name="connsiteY7" fmla="*/ 11821 h 393836"/>
                <a:gd name="connsiteX8" fmla="*/ 673100 w 733425"/>
                <a:gd name="connsiteY8" fmla="*/ 68971 h 393836"/>
                <a:gd name="connsiteX9" fmla="*/ 733425 w 733425"/>
                <a:gd name="connsiteY9" fmla="*/ 53096 h 393836"/>
                <a:gd name="connsiteX0" fmla="*/ 0 w 739775"/>
                <a:gd name="connsiteY0" fmla="*/ 59585 h 393975"/>
                <a:gd name="connsiteX1" fmla="*/ 76200 w 739775"/>
                <a:gd name="connsiteY1" fmla="*/ 113560 h 393975"/>
                <a:gd name="connsiteX2" fmla="*/ 101600 w 739775"/>
                <a:gd name="connsiteY2" fmla="*/ 234210 h 393975"/>
                <a:gd name="connsiteX3" fmla="*/ 158750 w 739775"/>
                <a:gd name="connsiteY3" fmla="*/ 297710 h 393975"/>
                <a:gd name="connsiteX4" fmla="*/ 260350 w 739775"/>
                <a:gd name="connsiteY4" fmla="*/ 246910 h 393975"/>
                <a:gd name="connsiteX5" fmla="*/ 393700 w 739775"/>
                <a:gd name="connsiteY5" fmla="*/ 386610 h 393975"/>
                <a:gd name="connsiteX6" fmla="*/ 501650 w 739775"/>
                <a:gd name="connsiteY6" fmla="*/ 335810 h 393975"/>
                <a:gd name="connsiteX7" fmla="*/ 561975 w 739775"/>
                <a:gd name="connsiteY7" fmla="*/ 11960 h 393975"/>
                <a:gd name="connsiteX8" fmla="*/ 673100 w 739775"/>
                <a:gd name="connsiteY8" fmla="*/ 69110 h 393975"/>
                <a:gd name="connsiteX9" fmla="*/ 739775 w 739775"/>
                <a:gd name="connsiteY9" fmla="*/ 62760 h 393975"/>
                <a:gd name="connsiteX0" fmla="*/ 0 w 723900"/>
                <a:gd name="connsiteY0" fmla="*/ 59447 h 393837"/>
                <a:gd name="connsiteX1" fmla="*/ 76200 w 723900"/>
                <a:gd name="connsiteY1" fmla="*/ 113422 h 393837"/>
                <a:gd name="connsiteX2" fmla="*/ 101600 w 723900"/>
                <a:gd name="connsiteY2" fmla="*/ 234072 h 393837"/>
                <a:gd name="connsiteX3" fmla="*/ 158750 w 723900"/>
                <a:gd name="connsiteY3" fmla="*/ 297572 h 393837"/>
                <a:gd name="connsiteX4" fmla="*/ 260350 w 723900"/>
                <a:gd name="connsiteY4" fmla="*/ 246772 h 393837"/>
                <a:gd name="connsiteX5" fmla="*/ 393700 w 723900"/>
                <a:gd name="connsiteY5" fmla="*/ 386472 h 393837"/>
                <a:gd name="connsiteX6" fmla="*/ 501650 w 723900"/>
                <a:gd name="connsiteY6" fmla="*/ 335672 h 393837"/>
                <a:gd name="connsiteX7" fmla="*/ 561975 w 723900"/>
                <a:gd name="connsiteY7" fmla="*/ 11822 h 393837"/>
                <a:gd name="connsiteX8" fmla="*/ 673100 w 723900"/>
                <a:gd name="connsiteY8" fmla="*/ 68972 h 393837"/>
                <a:gd name="connsiteX9" fmla="*/ 723900 w 723900"/>
                <a:gd name="connsiteY9" fmla="*/ 53097 h 393837"/>
                <a:gd name="connsiteX0" fmla="*/ 0 w 723900"/>
                <a:gd name="connsiteY0" fmla="*/ 62202 h 396592"/>
                <a:gd name="connsiteX1" fmla="*/ 76200 w 723900"/>
                <a:gd name="connsiteY1" fmla="*/ 116177 h 396592"/>
                <a:gd name="connsiteX2" fmla="*/ 101600 w 723900"/>
                <a:gd name="connsiteY2" fmla="*/ 236827 h 396592"/>
                <a:gd name="connsiteX3" fmla="*/ 158750 w 723900"/>
                <a:gd name="connsiteY3" fmla="*/ 300327 h 396592"/>
                <a:gd name="connsiteX4" fmla="*/ 260350 w 723900"/>
                <a:gd name="connsiteY4" fmla="*/ 249527 h 396592"/>
                <a:gd name="connsiteX5" fmla="*/ 393700 w 723900"/>
                <a:gd name="connsiteY5" fmla="*/ 389227 h 396592"/>
                <a:gd name="connsiteX6" fmla="*/ 501650 w 723900"/>
                <a:gd name="connsiteY6" fmla="*/ 338427 h 396592"/>
                <a:gd name="connsiteX7" fmla="*/ 561975 w 723900"/>
                <a:gd name="connsiteY7" fmla="*/ 14577 h 396592"/>
                <a:gd name="connsiteX8" fmla="*/ 644525 w 723900"/>
                <a:gd name="connsiteY8" fmla="*/ 55852 h 396592"/>
                <a:gd name="connsiteX9" fmla="*/ 723900 w 723900"/>
                <a:gd name="connsiteY9" fmla="*/ 55852 h 396592"/>
                <a:gd name="connsiteX0" fmla="*/ 0 w 723900"/>
                <a:gd name="connsiteY0" fmla="*/ 62575 h 396965"/>
                <a:gd name="connsiteX1" fmla="*/ 76200 w 723900"/>
                <a:gd name="connsiteY1" fmla="*/ 116550 h 396965"/>
                <a:gd name="connsiteX2" fmla="*/ 101600 w 723900"/>
                <a:gd name="connsiteY2" fmla="*/ 237200 h 396965"/>
                <a:gd name="connsiteX3" fmla="*/ 158750 w 723900"/>
                <a:gd name="connsiteY3" fmla="*/ 300700 h 396965"/>
                <a:gd name="connsiteX4" fmla="*/ 260350 w 723900"/>
                <a:gd name="connsiteY4" fmla="*/ 249900 h 396965"/>
                <a:gd name="connsiteX5" fmla="*/ 393700 w 723900"/>
                <a:gd name="connsiteY5" fmla="*/ 389600 h 396965"/>
                <a:gd name="connsiteX6" fmla="*/ 501650 w 723900"/>
                <a:gd name="connsiteY6" fmla="*/ 338800 h 396965"/>
                <a:gd name="connsiteX7" fmla="*/ 561975 w 723900"/>
                <a:gd name="connsiteY7" fmla="*/ 14950 h 396965"/>
                <a:gd name="connsiteX8" fmla="*/ 644525 w 723900"/>
                <a:gd name="connsiteY8" fmla="*/ 56225 h 396965"/>
                <a:gd name="connsiteX9" fmla="*/ 723900 w 723900"/>
                <a:gd name="connsiteY9" fmla="*/ 56225 h 396965"/>
                <a:gd name="connsiteX0" fmla="*/ 0 w 723900"/>
                <a:gd name="connsiteY0" fmla="*/ 62264 h 396654"/>
                <a:gd name="connsiteX1" fmla="*/ 76200 w 723900"/>
                <a:gd name="connsiteY1" fmla="*/ 116239 h 396654"/>
                <a:gd name="connsiteX2" fmla="*/ 101600 w 723900"/>
                <a:gd name="connsiteY2" fmla="*/ 236889 h 396654"/>
                <a:gd name="connsiteX3" fmla="*/ 158750 w 723900"/>
                <a:gd name="connsiteY3" fmla="*/ 300389 h 396654"/>
                <a:gd name="connsiteX4" fmla="*/ 260350 w 723900"/>
                <a:gd name="connsiteY4" fmla="*/ 249589 h 396654"/>
                <a:gd name="connsiteX5" fmla="*/ 393700 w 723900"/>
                <a:gd name="connsiteY5" fmla="*/ 389289 h 396654"/>
                <a:gd name="connsiteX6" fmla="*/ 501650 w 723900"/>
                <a:gd name="connsiteY6" fmla="*/ 338489 h 396654"/>
                <a:gd name="connsiteX7" fmla="*/ 561975 w 723900"/>
                <a:gd name="connsiteY7" fmla="*/ 14639 h 396654"/>
                <a:gd name="connsiteX8" fmla="*/ 644525 w 723900"/>
                <a:gd name="connsiteY8" fmla="*/ 55914 h 396654"/>
                <a:gd name="connsiteX9" fmla="*/ 723900 w 723900"/>
                <a:gd name="connsiteY9" fmla="*/ 59089 h 39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396654">
                  <a:moveTo>
                    <a:pt x="0" y="62264"/>
                  </a:moveTo>
                  <a:cubicBezTo>
                    <a:pt x="47625" y="70201"/>
                    <a:pt x="59267" y="87135"/>
                    <a:pt x="76200" y="116239"/>
                  </a:cubicBezTo>
                  <a:cubicBezTo>
                    <a:pt x="93133" y="145343"/>
                    <a:pt x="87842" y="206197"/>
                    <a:pt x="101600" y="236889"/>
                  </a:cubicBezTo>
                  <a:cubicBezTo>
                    <a:pt x="115358" y="267581"/>
                    <a:pt x="132292" y="298272"/>
                    <a:pt x="158750" y="300389"/>
                  </a:cubicBezTo>
                  <a:cubicBezTo>
                    <a:pt x="185208" y="302506"/>
                    <a:pt x="221192" y="234772"/>
                    <a:pt x="260350" y="249589"/>
                  </a:cubicBezTo>
                  <a:cubicBezTo>
                    <a:pt x="299508" y="264406"/>
                    <a:pt x="353483" y="374472"/>
                    <a:pt x="393700" y="389289"/>
                  </a:cubicBezTo>
                  <a:cubicBezTo>
                    <a:pt x="433917" y="404106"/>
                    <a:pt x="473604" y="400931"/>
                    <a:pt x="501650" y="338489"/>
                  </a:cubicBezTo>
                  <a:cubicBezTo>
                    <a:pt x="529696" y="276047"/>
                    <a:pt x="538162" y="61735"/>
                    <a:pt x="561975" y="14639"/>
                  </a:cubicBezTo>
                  <a:cubicBezTo>
                    <a:pt x="585788" y="-32457"/>
                    <a:pt x="617538" y="48506"/>
                    <a:pt x="644525" y="55914"/>
                  </a:cubicBezTo>
                  <a:cubicBezTo>
                    <a:pt x="671512" y="63322"/>
                    <a:pt x="688975" y="61206"/>
                    <a:pt x="723900" y="59089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5D284E5-DAA2-244C-8209-1F273A721C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120212" y="1427616"/>
              <a:ext cx="26937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A153894-FE86-B442-82B5-16CF8DFDEB2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20212" y="1157741"/>
              <a:ext cx="0" cy="26987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7DE2EB1-5339-484B-A27E-CDA13C624E2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948261" y="1425266"/>
              <a:ext cx="180000" cy="1800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EDFF29E-0EC8-F44D-B871-114682F7F73B}"/>
                    </a:ext>
                  </a:extLst>
                </p:cNvPr>
                <p:cNvSpPr txBox="1"/>
                <p:nvPr/>
              </p:nvSpPr>
              <p:spPr bwMode="auto">
                <a:xfrm>
                  <a:off x="8187424" y="1391943"/>
                  <a:ext cx="318997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D8E8F8C-E15F-484B-9C7E-048BD88B82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187424" y="1391943"/>
                  <a:ext cx="318997" cy="28687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B8645BA-953D-A541-8441-1CBA4FC0E364}"/>
                    </a:ext>
                  </a:extLst>
                </p:cNvPr>
                <p:cNvSpPr txBox="1"/>
                <p:nvPr/>
              </p:nvSpPr>
              <p:spPr bwMode="auto">
                <a:xfrm>
                  <a:off x="7871337" y="1016357"/>
                  <a:ext cx="333425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C68D285-867E-6C43-B07A-AFCBA836AF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71337" y="1016357"/>
                  <a:ext cx="333425" cy="28687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D435B8A-C2B1-A14F-A83D-2B7A27F3FF75}"/>
                    </a:ext>
                  </a:extLst>
                </p:cNvPr>
                <p:cNvSpPr txBox="1"/>
                <p:nvPr/>
              </p:nvSpPr>
              <p:spPr bwMode="auto">
                <a:xfrm>
                  <a:off x="7733933" y="1515266"/>
                  <a:ext cx="464871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058B0D6-766B-4D40-B65C-5FED758CED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33933" y="1515266"/>
                  <a:ext cx="464871" cy="28687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7F7423E-1EC8-D84E-B888-4B92C67AD735}"/>
                </a:ext>
              </a:extLst>
            </p:cNvPr>
            <p:cNvSpPr/>
            <p:nvPr/>
          </p:nvSpPr>
          <p:spPr bwMode="auto">
            <a:xfrm>
              <a:off x="7718862" y="1173441"/>
              <a:ext cx="69850" cy="72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6B76D36-E809-D749-A992-401952D384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88712" y="1211716"/>
              <a:ext cx="1440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D12852C-2F88-264B-B65F-E6604585EE60}"/>
                </a:ext>
              </a:extLst>
            </p:cNvPr>
            <p:cNvSpPr/>
            <p:nvPr/>
          </p:nvSpPr>
          <p:spPr bwMode="auto">
            <a:xfrm>
              <a:off x="7445238" y="1301692"/>
              <a:ext cx="69850" cy="72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8040D60-825A-914C-9678-23D377D950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5088" y="1339967"/>
              <a:ext cx="1440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89FF62C-197D-FA46-99AA-B67ECACD3573}"/>
                    </a:ext>
                  </a:extLst>
                </p:cNvPr>
                <p:cNvSpPr txBox="1"/>
                <p:nvPr/>
              </p:nvSpPr>
              <p:spPr bwMode="auto">
                <a:xfrm>
                  <a:off x="7504799" y="887132"/>
                  <a:ext cx="421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78E7E46-DB28-6947-AA89-11D9702729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4799" y="887132"/>
                  <a:ext cx="421013" cy="28687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FE7C856-8156-ED4B-AE41-841ED0D00FA9}"/>
                    </a:ext>
                  </a:extLst>
                </p:cNvPr>
                <p:cNvSpPr txBox="1"/>
                <p:nvPr/>
              </p:nvSpPr>
              <p:spPr bwMode="auto">
                <a:xfrm>
                  <a:off x="7234731" y="1030569"/>
                  <a:ext cx="421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9EF159C-DB73-354F-91ED-5F5564B2E5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34731" y="1030569"/>
                  <a:ext cx="421013" cy="28687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6A99B86-2175-E947-93A1-AF19112C850C}"/>
                </a:ext>
              </a:extLst>
            </p:cNvPr>
            <p:cNvCxnSpPr>
              <a:cxnSpLocks/>
              <a:stCxn id="27" idx="4"/>
            </p:cNvCxnSpPr>
            <p:nvPr/>
          </p:nvCxnSpPr>
          <p:spPr bwMode="auto">
            <a:xfrm flipH="1">
              <a:off x="7753613" y="1245441"/>
              <a:ext cx="174" cy="288000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D2DE412-41FE-D642-A941-1C4F62F00C6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80163" y="1372308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rgbClr val="7030A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120D2EA-B126-E741-9992-609A69CA774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89465" y="1533441"/>
              <a:ext cx="26414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536A0DD-4114-A14C-84B3-BDCFD958D680}"/>
                    </a:ext>
                  </a:extLst>
                </p:cNvPr>
                <p:cNvSpPr txBox="1"/>
                <p:nvPr/>
              </p:nvSpPr>
              <p:spPr bwMode="auto">
                <a:xfrm>
                  <a:off x="7298998" y="1519878"/>
                  <a:ext cx="315791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oMath>
                    </m:oMathPara>
                  </a14:m>
                  <a:endParaRPr lang="en-US" sz="1400" b="1" i="1" dirty="0">
                    <a:solidFill>
                      <a:srgbClr val="008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1973797-9CC2-1842-84D3-70EF3D7384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98998" y="1519878"/>
                  <a:ext cx="315791" cy="28687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282D23C-1717-9145-A48E-4BB29C901DF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600688" y="2147615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D3D089D-E844-9043-BCEA-6589A5BBAF2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800688" y="2147615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01210E0-4383-D243-BB44-495C9492F72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800688" y="2228615"/>
              <a:ext cx="18000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907EA1B-78EC-4F4E-A852-ABFBB96ED8CB}"/>
                    </a:ext>
                  </a:extLst>
                </p:cNvPr>
                <p:cNvSpPr txBox="1"/>
                <p:nvPr/>
              </p:nvSpPr>
              <p:spPr bwMode="auto">
                <a:xfrm>
                  <a:off x="8443871" y="1925628"/>
                  <a:ext cx="327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48F8F25E-334B-7942-BE9B-D5E5C41F40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43871" y="1925628"/>
                  <a:ext cx="327013" cy="28687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41EBFC0-183F-7749-A28E-06A3E7859B8C}"/>
                </a:ext>
              </a:extLst>
            </p:cNvPr>
            <p:cNvCxnSpPr/>
            <p:nvPr/>
          </p:nvCxnSpPr>
          <p:spPr bwMode="auto">
            <a:xfrm>
              <a:off x="8600688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DFE62F0-35E9-B842-AD84-6830BF17904D}"/>
                </a:ext>
              </a:extLst>
            </p:cNvPr>
            <p:cNvCxnSpPr/>
            <p:nvPr/>
          </p:nvCxnSpPr>
          <p:spPr bwMode="auto">
            <a:xfrm>
              <a:off x="8600688" y="178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C32B6E2-BCD7-2A4E-A9D9-9016B014C6A1}"/>
                </a:ext>
              </a:extLst>
            </p:cNvPr>
            <p:cNvCxnSpPr/>
            <p:nvPr/>
          </p:nvCxnSpPr>
          <p:spPr bwMode="auto">
            <a:xfrm>
              <a:off x="6260688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F1D88D9-3088-3448-93D4-97A916C86F85}"/>
                </a:ext>
              </a:extLst>
            </p:cNvPr>
            <p:cNvCxnSpPr/>
            <p:nvPr/>
          </p:nvCxnSpPr>
          <p:spPr bwMode="auto">
            <a:xfrm>
              <a:off x="6260688" y="178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C4149B9-5F20-3E4E-AAA8-463F4B3A2260}"/>
                    </a:ext>
                  </a:extLst>
                </p:cNvPr>
                <p:cNvSpPr txBox="1"/>
                <p:nvPr/>
              </p:nvSpPr>
              <p:spPr bwMode="auto">
                <a:xfrm>
                  <a:off x="6637181" y="1931080"/>
                  <a:ext cx="333425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E821087-E473-4741-A432-8748D85497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37181" y="1931080"/>
                  <a:ext cx="333425" cy="28687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783EE41-2536-F745-AA38-4CA82E08BEFF}"/>
                    </a:ext>
                  </a:extLst>
                </p:cNvPr>
                <p:cNvSpPr txBox="1"/>
                <p:nvPr/>
              </p:nvSpPr>
              <p:spPr bwMode="auto">
                <a:xfrm>
                  <a:off x="7665136" y="1228680"/>
                  <a:ext cx="535338" cy="231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0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EA1CB51-E235-184D-92DC-647B57253D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65136" y="1228680"/>
                  <a:ext cx="535338" cy="231475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8BEDB77E-501D-B941-9658-97B33735ECB4}"/>
                    </a:ext>
                  </a:extLst>
                </p:cNvPr>
                <p:cNvSpPr txBox="1"/>
                <p:nvPr/>
              </p:nvSpPr>
              <p:spPr bwMode="auto">
                <a:xfrm>
                  <a:off x="7043823" y="1367666"/>
                  <a:ext cx="535339" cy="231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0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B4367B8-CC1C-6C4E-A903-7ECD4AEC60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43823" y="1367666"/>
                  <a:ext cx="535339" cy="231475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9156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F2BF98-7479-8B40-9667-BC86F0D8C2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Stretched-Wire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F2BF98-7479-8B40-9667-BC86F0D8C2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B342A-FD3B-1A49-BBC9-1DB1D1D7C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3670" y="1009485"/>
            <a:ext cx="5283199" cy="5107865"/>
          </a:xfrm>
        </p:spPr>
        <p:txBody>
          <a:bodyPr/>
          <a:lstStyle/>
          <a:p>
            <a:r>
              <a:rPr lang="en-US" dirty="0"/>
              <a:t>Formulas:</a:t>
            </a:r>
          </a:p>
          <a:p>
            <a:pPr lvl="1"/>
            <a:r>
              <a:rPr lang="en-US" dirty="0"/>
              <a:t>Normalized electrical length:</a:t>
            </a:r>
          </a:p>
          <a:p>
            <a:pPr lvl="1"/>
            <a:r>
              <a:rPr lang="en-US" dirty="0"/>
              <a:t>Lumped impedance formula</a:t>
            </a:r>
          </a:p>
          <a:p>
            <a:pPr lvl="1"/>
            <a:endParaRPr lang="en-US" dirty="0"/>
          </a:p>
          <a:p>
            <a:pPr marL="1333500" lvl="2" indent="0">
              <a:buNone/>
            </a:pPr>
            <a:endParaRPr lang="en-US" dirty="0"/>
          </a:p>
          <a:p>
            <a:pPr lvl="1"/>
            <a:r>
              <a:rPr lang="en-US" dirty="0"/>
              <a:t>Log formula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Improved log formula</a:t>
            </a:r>
          </a:p>
          <a:p>
            <a:pPr lvl="1"/>
            <a:endParaRPr lang="en-US" dirty="0"/>
          </a:p>
          <a:p>
            <a:pPr marL="361950" indent="0">
              <a:buNone/>
            </a:pPr>
            <a:endParaRPr lang="en-US" dirty="0"/>
          </a:p>
          <a:p>
            <a:pPr lvl="1"/>
            <a:r>
              <a:rPr lang="en-US" dirty="0"/>
              <a:t>Transmission coefficient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Circular beam pipe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477787-5A0B-9C4D-864C-9D567EC73566}"/>
                  </a:ext>
                </a:extLst>
              </p:cNvPr>
              <p:cNvSpPr txBox="1"/>
              <p:nvPr/>
            </p:nvSpPr>
            <p:spPr>
              <a:xfrm>
                <a:off x="10690471" y="1285959"/>
                <a:ext cx="997068" cy="466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𝛩</m:t>
                      </m:r>
                      <m:r>
                        <a:rPr lang="en-US" sz="18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477787-5A0B-9C4D-864C-9D567EC73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0471" y="1285959"/>
                <a:ext cx="997068" cy="466666"/>
              </a:xfrm>
              <a:prstGeom prst="rect">
                <a:avLst/>
              </a:prstGeom>
              <a:blipFill>
                <a:blip r:embed="rId3"/>
                <a:stretch>
                  <a:fillRect l="-2500" t="-2632" r="-2500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40535-9638-704B-AED1-50DC52B59B59}"/>
                  </a:ext>
                </a:extLst>
              </p:cNvPr>
              <p:cNvSpPr txBox="1"/>
              <p:nvPr/>
            </p:nvSpPr>
            <p:spPr>
              <a:xfrm>
                <a:off x="7755968" y="2085275"/>
                <a:ext cx="2051651" cy="509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40535-9638-704B-AED1-50DC52B59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5968" y="2085275"/>
                <a:ext cx="2051651" cy="509178"/>
              </a:xfrm>
              <a:prstGeom prst="rect">
                <a:avLst/>
              </a:prstGeom>
              <a:blipFill>
                <a:blip r:embed="rId4"/>
                <a:stretch>
                  <a:fillRect l="-1840" t="-4878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DEAC06-5D6F-B14A-A541-0A29EE6D510B}"/>
                  </a:ext>
                </a:extLst>
              </p:cNvPr>
              <p:cNvSpPr txBox="1"/>
              <p:nvPr/>
            </p:nvSpPr>
            <p:spPr>
              <a:xfrm>
                <a:off x="7790072" y="3020007"/>
                <a:ext cx="2066078" cy="2716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DEAC06-5D6F-B14A-A541-0A29EE6D5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072" y="3020007"/>
                <a:ext cx="2066078" cy="271677"/>
              </a:xfrm>
              <a:prstGeom prst="rect">
                <a:avLst/>
              </a:prstGeom>
              <a:blipFill>
                <a:blip r:embed="rId5"/>
                <a:stretch>
                  <a:fillRect l="-122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1991A8-0AE8-6042-B822-F9A0F5B99438}"/>
                  </a:ext>
                </a:extLst>
              </p:cNvPr>
              <p:cNvSpPr txBox="1"/>
              <p:nvPr/>
            </p:nvSpPr>
            <p:spPr>
              <a:xfrm>
                <a:off x="7770088" y="3665366"/>
                <a:ext cx="3515579" cy="6677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46800" tIns="93600" rIns="46800" bIns="93600" rtlCol="0" anchor="ctr" anchorCtr="1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f>
                                <m:f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sz="1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18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𝑺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𝟐𝟏</m:t>
                                          </m:r>
                                        </m:sub>
                                      </m:sSub>
                                    </m:e>
                                  </m:func>
                                </m:num>
                                <m:den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𝚯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1991A8-0AE8-6042-B822-F9A0F5B99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0088" y="3665366"/>
                <a:ext cx="3515579" cy="6677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9927B3-5694-4048-8FE1-AF9CA5028EAC}"/>
                  </a:ext>
                </a:extLst>
              </p:cNvPr>
              <p:cNvSpPr txBox="1"/>
              <p:nvPr/>
            </p:nvSpPr>
            <p:spPr>
              <a:xfrm>
                <a:off x="7757024" y="4685431"/>
                <a:ext cx="1535485" cy="7185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46800" tIns="93600" rIns="46800" bIns="936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𝑫𝑼𝑻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𝑹𝑬𝑭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9927B3-5694-4048-8FE1-AF9CA5028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024" y="4685431"/>
                <a:ext cx="1535485" cy="7185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FBC4832-6E52-974D-A634-BFB85E975621}"/>
                  </a:ext>
                </a:extLst>
              </p:cNvPr>
              <p:cNvSpPr/>
              <p:nvPr/>
            </p:nvSpPr>
            <p:spPr>
              <a:xfrm>
                <a:off x="9871770" y="2360919"/>
                <a:ext cx="1111907" cy="3338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𝑝𝑖𝑝𝑒</m:t>
                          </m:r>
                        </m:sub>
                      </m:sSub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FBC4832-6E52-974D-A634-BFB85E9756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1770" y="2360919"/>
                <a:ext cx="1111907" cy="333809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A86A7E-316B-3541-9138-45EE661F1BFB}"/>
                  </a:ext>
                </a:extLst>
              </p:cNvPr>
              <p:cNvSpPr/>
              <p:nvPr/>
            </p:nvSpPr>
            <p:spPr>
              <a:xfrm>
                <a:off x="9921927" y="2045250"/>
                <a:ext cx="768544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𝛩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sz="1600" b="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A86A7E-316B-3541-9138-45EE661F1B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1927" y="2045250"/>
                <a:ext cx="768544" cy="313932"/>
              </a:xfrm>
              <a:prstGeom prst="rect">
                <a:avLst/>
              </a:prstGeom>
              <a:blipFill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CB9197-A64D-5343-A0D9-E5A118D22277}"/>
                  </a:ext>
                </a:extLst>
              </p:cNvPr>
              <p:cNvSpPr txBox="1"/>
              <p:nvPr/>
            </p:nvSpPr>
            <p:spPr>
              <a:xfrm>
                <a:off x="7681411" y="5701825"/>
                <a:ext cx="3604256" cy="5311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num>
                            <m:den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den>
                          </m:f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𝟔𝟎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𝛀</m:t>
                          </m:r>
                        </m:e>
                      </m:func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𝒑𝒊𝒑𝒆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𝒘𝒊𝒓𝒆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CB9197-A64D-5343-A0D9-E5A118D22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411" y="5701825"/>
                <a:ext cx="3604256" cy="531107"/>
              </a:xfrm>
              <a:prstGeom prst="rect">
                <a:avLst/>
              </a:prstGeom>
              <a:blipFill>
                <a:blip r:embed="rId10"/>
                <a:stretch>
                  <a:fillRect l="-702" r="-702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" name="Rounded Rectangle 294">
            <a:extLst>
              <a:ext uri="{FF2B5EF4-FFF2-40B4-BE49-F238E27FC236}">
                <a16:creationId xmlns:a16="http://schemas.microsoft.com/office/drawing/2014/main" id="{0CD61401-35EA-034B-A26B-0BD178A65100}"/>
              </a:ext>
            </a:extLst>
          </p:cNvPr>
          <p:cNvSpPr/>
          <p:nvPr/>
        </p:nvSpPr>
        <p:spPr bwMode="auto">
          <a:xfrm>
            <a:off x="2591471" y="1097507"/>
            <a:ext cx="1800000" cy="1080000"/>
          </a:xfrm>
          <a:prstGeom prst="roundRect">
            <a:avLst>
              <a:gd name="adj" fmla="val 5496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B26A4150-ACF3-D542-A32A-35EE30068C98}"/>
              </a:ext>
            </a:extLst>
          </p:cNvPr>
          <p:cNvSpPr/>
          <p:nvPr/>
        </p:nvSpPr>
        <p:spPr bwMode="auto">
          <a:xfrm>
            <a:off x="3869947" y="1931372"/>
            <a:ext cx="108000" cy="108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328FFB6F-A1C2-7F4C-B02F-F44EC0762EDC}"/>
              </a:ext>
            </a:extLst>
          </p:cNvPr>
          <p:cNvSpPr/>
          <p:nvPr/>
        </p:nvSpPr>
        <p:spPr bwMode="auto">
          <a:xfrm>
            <a:off x="3007448" y="1931372"/>
            <a:ext cx="108000" cy="108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EB7D209A-CD0E-784F-997A-E1534CFE7DE6}"/>
              </a:ext>
            </a:extLst>
          </p:cNvPr>
          <p:cNvSpPr txBox="1"/>
          <p:nvPr/>
        </p:nvSpPr>
        <p:spPr bwMode="auto">
          <a:xfrm>
            <a:off x="2741556" y="1153415"/>
            <a:ext cx="1541863" cy="87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rtlCol="0" anchor="t" anchorCtr="1">
            <a:no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VNA</a:t>
            </a:r>
            <a:br>
              <a:rPr lang="en-US" sz="2400" b="1" dirty="0">
                <a:solidFill>
                  <a:srgbClr val="000000"/>
                </a:solidFill>
                <a:latin typeface="Arial"/>
              </a:rPr>
            </a:br>
            <a:r>
              <a:rPr lang="en-US" sz="2400" b="1" dirty="0">
                <a:solidFill>
                  <a:srgbClr val="000000"/>
                </a:solidFill>
                <a:latin typeface="Arial"/>
              </a:rPr>
              <a:t>S21 meas. 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5AC06639-D9AC-0B4D-8CE9-791D5C07FCD1}"/>
              </a:ext>
            </a:extLst>
          </p:cNvPr>
          <p:cNvSpPr txBox="1"/>
          <p:nvPr/>
        </p:nvSpPr>
        <p:spPr bwMode="auto">
          <a:xfrm>
            <a:off x="2965618" y="1881343"/>
            <a:ext cx="1067432" cy="27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rtlCol="0" anchor="t" anchorCtr="1">
            <a:no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P1  P2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EA170DA1-EB8B-DE4E-8BDE-AB761438CEE1}"/>
              </a:ext>
            </a:extLst>
          </p:cNvPr>
          <p:cNvSpPr txBox="1"/>
          <p:nvPr/>
        </p:nvSpPr>
        <p:spPr bwMode="auto">
          <a:xfrm>
            <a:off x="1650837" y="4247622"/>
            <a:ext cx="1463542" cy="31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rtlCol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stretched wire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E2DA34B-EC9D-F549-9965-C6718DF32D70}"/>
                  </a:ext>
                </a:extLst>
              </p:cNvPr>
              <p:cNvSpPr txBox="1"/>
              <p:nvPr/>
            </p:nvSpPr>
            <p:spPr bwMode="auto">
              <a:xfrm>
                <a:off x="4519055" y="4081364"/>
                <a:ext cx="1819281" cy="3042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𝒎𝒂𝒕𝒄𝒉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E2DA34B-EC9D-F549-9965-C6718DF32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9055" y="4081364"/>
                <a:ext cx="1819281" cy="304251"/>
              </a:xfrm>
              <a:prstGeom prst="rect">
                <a:avLst/>
              </a:prstGeom>
              <a:blipFill>
                <a:blip r:embed="rId11"/>
                <a:stretch>
                  <a:fillRect b="-4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DC59942-4616-4D42-B523-A341D29B6D44}"/>
                  </a:ext>
                </a:extLst>
              </p:cNvPr>
              <p:cNvSpPr txBox="1"/>
              <p:nvPr/>
            </p:nvSpPr>
            <p:spPr bwMode="auto">
              <a:xfrm>
                <a:off x="942144" y="4083068"/>
                <a:ext cx="765659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𝒎𝒂𝒕𝒄𝒉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DC59942-4616-4D42-B523-A341D29B6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2144" y="4083068"/>
                <a:ext cx="765659" cy="2868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A8387E6-E4CF-9043-BEF4-3AD5CCDCA934}"/>
                  </a:ext>
                </a:extLst>
              </p:cNvPr>
              <p:cNvSpPr txBox="1"/>
              <p:nvPr/>
            </p:nvSpPr>
            <p:spPr bwMode="auto">
              <a:xfrm>
                <a:off x="4388140" y="1728725"/>
                <a:ext cx="425821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A8387E6-E4CF-9043-BEF4-3AD5CCDCA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88140" y="1728725"/>
                <a:ext cx="425821" cy="28687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FE16B39D-1CD8-C240-98C3-3D351EA71E4D}"/>
                  </a:ext>
                </a:extLst>
              </p:cNvPr>
              <p:cNvSpPr txBox="1"/>
              <p:nvPr/>
            </p:nvSpPr>
            <p:spPr bwMode="auto">
              <a:xfrm>
                <a:off x="2211014" y="1715232"/>
                <a:ext cx="425821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FE16B39D-1CD8-C240-98C3-3D351EA71E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014" y="1715232"/>
                <a:ext cx="425821" cy="28687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4" name="Group 313">
            <a:extLst>
              <a:ext uri="{FF2B5EF4-FFF2-40B4-BE49-F238E27FC236}">
                <a16:creationId xmlns:a16="http://schemas.microsoft.com/office/drawing/2014/main" id="{80E12696-74D4-484B-9940-D6292D712ECF}"/>
              </a:ext>
            </a:extLst>
          </p:cNvPr>
          <p:cNvGrpSpPr/>
          <p:nvPr/>
        </p:nvGrpSpPr>
        <p:grpSpPr>
          <a:xfrm>
            <a:off x="1050074" y="1985371"/>
            <a:ext cx="4845704" cy="4211784"/>
            <a:chOff x="864000" y="2075864"/>
            <a:chExt cx="4845704" cy="4211784"/>
          </a:xfrm>
        </p:grpSpPr>
        <p:cxnSp>
          <p:nvCxnSpPr>
            <p:cNvPr id="315" name="Straight Arrow Connector 314">
              <a:extLst>
                <a:ext uri="{FF2B5EF4-FFF2-40B4-BE49-F238E27FC236}">
                  <a16:creationId xmlns:a16="http://schemas.microsoft.com/office/drawing/2014/main" id="{8C78231B-6F29-3547-8120-D0AC463758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75660" y="4627046"/>
              <a:ext cx="634752" cy="47865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6" name="Snip Single Corner Rectangle 315">
              <a:extLst>
                <a:ext uri="{FF2B5EF4-FFF2-40B4-BE49-F238E27FC236}">
                  <a16:creationId xmlns:a16="http://schemas.microsoft.com/office/drawing/2014/main" id="{E34E851E-2B61-6B4C-BDBA-37188306164F}"/>
                </a:ext>
              </a:extLst>
            </p:cNvPr>
            <p:cNvSpPr/>
            <p:nvPr/>
          </p:nvSpPr>
          <p:spPr bwMode="auto">
            <a:xfrm rot="10800000">
              <a:off x="4554727" y="484268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Snip Single Corner Rectangle 316">
              <a:extLst>
                <a:ext uri="{FF2B5EF4-FFF2-40B4-BE49-F238E27FC236}">
                  <a16:creationId xmlns:a16="http://schemas.microsoft.com/office/drawing/2014/main" id="{197D47A8-E7E0-7B49-94EC-939600B90DB4}"/>
                </a:ext>
              </a:extLst>
            </p:cNvPr>
            <p:cNvSpPr/>
            <p:nvPr/>
          </p:nvSpPr>
          <p:spPr bwMode="auto">
            <a:xfrm flipH="1">
              <a:off x="4552083" y="5271095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Snip Single Corner Rectangle 317">
              <a:extLst>
                <a:ext uri="{FF2B5EF4-FFF2-40B4-BE49-F238E27FC236}">
                  <a16:creationId xmlns:a16="http://schemas.microsoft.com/office/drawing/2014/main" id="{C441E7E8-AED6-F049-B85E-5EE0F9DEC856}"/>
                </a:ext>
              </a:extLst>
            </p:cNvPr>
            <p:cNvSpPr/>
            <p:nvPr/>
          </p:nvSpPr>
          <p:spPr bwMode="auto">
            <a:xfrm>
              <a:off x="1873663" y="527983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Snip Single Corner Rectangle 318">
              <a:extLst>
                <a:ext uri="{FF2B5EF4-FFF2-40B4-BE49-F238E27FC236}">
                  <a16:creationId xmlns:a16="http://schemas.microsoft.com/office/drawing/2014/main" id="{B6A80598-7EDD-734B-9D08-31A683DD26C2}"/>
                </a:ext>
              </a:extLst>
            </p:cNvPr>
            <p:cNvSpPr/>
            <p:nvPr/>
          </p:nvSpPr>
          <p:spPr bwMode="auto">
            <a:xfrm rot="10800000" flipH="1">
              <a:off x="1873663" y="4842688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20" name="Straight Arrow Connector 319">
              <a:extLst>
                <a:ext uri="{FF2B5EF4-FFF2-40B4-BE49-F238E27FC236}">
                  <a16:creationId xmlns:a16="http://schemas.microsoft.com/office/drawing/2014/main" id="{C5453B18-B678-C644-BBEB-C147CD4EB3D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109575" y="5465438"/>
              <a:ext cx="765799" cy="47047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33F19E37-E9EC-5247-9619-8E6B7E6FFB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185981"/>
              <a:ext cx="2880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217FCB82-B02C-0144-9BC3-228DCE2BF5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4827006"/>
              <a:ext cx="2888223" cy="7560"/>
            </a:xfrm>
            <a:prstGeom prst="line">
              <a:avLst/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C638C544-7DF9-3D4D-AB73-2E9824DB3F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547006"/>
              <a:ext cx="2880000" cy="0"/>
            </a:xfrm>
            <a:prstGeom prst="line">
              <a:avLst/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C4046F4D-CDD4-F14F-8CA1-E3C1F498A6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42949" y="482700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46AB653-1556-1C44-B8A7-82167DDDCB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42949" y="526567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6" name="Freeform 12">
              <a:extLst>
                <a:ext uri="{FF2B5EF4-FFF2-40B4-BE49-F238E27FC236}">
                  <a16:creationId xmlns:a16="http://schemas.microsoft.com/office/drawing/2014/main" id="{E2E11866-F6C3-CE42-B580-F60318E3094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936299" y="493071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14D78FBD-9A4C-9F48-96F6-308BF16960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482700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58B256ED-0BBA-6E45-ABD5-2E5CC58B6F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271095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9" name="Freeform 12">
              <a:extLst>
                <a:ext uri="{FF2B5EF4-FFF2-40B4-BE49-F238E27FC236}">
                  <a16:creationId xmlns:a16="http://schemas.microsoft.com/office/drawing/2014/main" id="{F5FCA818-8217-0A4D-BE90-A2543C45C43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556625" y="493071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F882A1B2-916E-684F-8DA3-64D1619012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54442" y="5106352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B5189DAF-DF4B-5845-9ED2-02C54F2915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54442" y="5271095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A72663E2-96F8-3446-89F2-376C27E29D1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42623" y="509688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A1B8197C-9F0B-2B46-92A2-F09DF52348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2623" y="527354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38D6015C-3EE6-1342-B1B7-8A7BF2A441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88434" y="545236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7994CF35-C78F-3F40-98CE-B978E8B5D0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409" y="5105964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C5546A8-DD81-A942-A719-852564CA93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409" y="5270707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98366164-BED6-C941-A328-3860AF92A93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52836" y="509688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DFCE80AB-34A7-0B49-9932-E269060734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836" y="527354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9B7B6EA5-F8B2-6041-8A9F-4CBA501ACA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98647" y="545236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Curved Connector 339">
              <a:extLst>
                <a:ext uri="{FF2B5EF4-FFF2-40B4-BE49-F238E27FC236}">
                  <a16:creationId xmlns:a16="http://schemas.microsoft.com/office/drawing/2014/main" id="{B6342D02-505E-4B45-B253-0619117B9D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19515" y="2075864"/>
              <a:ext cx="1890000" cy="3114000"/>
            </a:xfrm>
            <a:prstGeom prst="curvedConnector3">
              <a:avLst>
                <a:gd name="adj1" fmla="val 136481"/>
              </a:avLst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79190F50-2A57-3045-BD7E-F23B28911D06}"/>
                </a:ext>
              </a:extLst>
            </p:cNvPr>
            <p:cNvSpPr/>
            <p:nvPr/>
          </p:nvSpPr>
          <p:spPr bwMode="auto">
            <a:xfrm>
              <a:off x="5349704" y="5093547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8A30C13C-24C0-4E42-A224-DC5CBB4205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2622" y="5183547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A14E9D9B-9858-814C-ACDC-8E3B3091C7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44647" y="5182110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9A2939AD-0E80-104D-9F2E-CED0F8059817}"/>
                </a:ext>
              </a:extLst>
            </p:cNvPr>
            <p:cNvSpPr/>
            <p:nvPr/>
          </p:nvSpPr>
          <p:spPr bwMode="auto">
            <a:xfrm>
              <a:off x="875521" y="5093547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45" name="Curved Connector 344">
              <a:extLst>
                <a:ext uri="{FF2B5EF4-FFF2-40B4-BE49-F238E27FC236}">
                  <a16:creationId xmlns:a16="http://schemas.microsoft.com/office/drawing/2014/main" id="{19D24F40-72B1-BB44-B0BF-63590BD670C4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864000" y="2076172"/>
              <a:ext cx="1944000" cy="3096000"/>
            </a:xfrm>
            <a:prstGeom prst="curvedConnector3">
              <a:avLst>
                <a:gd name="adj1" fmla="val 139556"/>
              </a:avLst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BBEAE82-8CA3-8A48-BC72-747396968D5E}"/>
                </a:ext>
              </a:extLst>
            </p:cNvPr>
            <p:cNvSpPr txBox="1"/>
            <p:nvPr/>
          </p:nvSpPr>
          <p:spPr bwMode="auto">
            <a:xfrm>
              <a:off x="3727414" y="4393467"/>
              <a:ext cx="875151" cy="357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t" anchorCtr="0">
              <a:no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REF</a:t>
              </a:r>
            </a:p>
          </p:txBody>
        </p:sp>
        <p:cxnSp>
          <p:nvCxnSpPr>
            <p:cNvPr id="347" name="Straight Arrow Connector 346">
              <a:extLst>
                <a:ext uri="{FF2B5EF4-FFF2-40B4-BE49-F238E27FC236}">
                  <a16:creationId xmlns:a16="http://schemas.microsoft.com/office/drawing/2014/main" id="{09F7AA7C-D60C-CF47-8982-74925500CAE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7659" y="5428212"/>
              <a:ext cx="633577" cy="54486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139A1CE4-568F-B943-A589-EF6345202819}"/>
                </a:ext>
              </a:extLst>
            </p:cNvPr>
            <p:cNvSpPr txBox="1"/>
            <p:nvPr/>
          </p:nvSpPr>
          <p:spPr bwMode="auto">
            <a:xfrm>
              <a:off x="2555482" y="5973074"/>
              <a:ext cx="1599797" cy="314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absorbing foam</a:t>
              </a:r>
            </a:p>
          </p:txBody>
        </p:sp>
        <p:cxnSp>
          <p:nvCxnSpPr>
            <p:cNvPr id="349" name="Straight Arrow Connector 348">
              <a:extLst>
                <a:ext uri="{FF2B5EF4-FFF2-40B4-BE49-F238E27FC236}">
                  <a16:creationId xmlns:a16="http://schemas.microsoft.com/office/drawing/2014/main" id="{D6BDC43D-C174-074B-86C8-B5AA0D4DDF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71823" y="4516148"/>
              <a:ext cx="357206" cy="515875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0" name="Straight Arrow Connector 349">
              <a:extLst>
                <a:ext uri="{FF2B5EF4-FFF2-40B4-BE49-F238E27FC236}">
                  <a16:creationId xmlns:a16="http://schemas.microsoft.com/office/drawing/2014/main" id="{FD0C8157-537B-7745-BCDD-2DEB79E1C4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87685" y="4509160"/>
              <a:ext cx="357206" cy="515875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4C0796E2-4F36-4B4E-802D-BC12612D6D49}"/>
              </a:ext>
            </a:extLst>
          </p:cNvPr>
          <p:cNvGrpSpPr/>
          <p:nvPr/>
        </p:nvGrpSpPr>
        <p:grpSpPr>
          <a:xfrm>
            <a:off x="1061595" y="1985371"/>
            <a:ext cx="4842352" cy="2269930"/>
            <a:chOff x="1061595" y="1985371"/>
            <a:chExt cx="4842352" cy="2269930"/>
          </a:xfrm>
        </p:grpSpPr>
        <p:sp>
          <p:nvSpPr>
            <p:cNvPr id="267" name="Snip Single Corner Rectangle 266">
              <a:extLst>
                <a:ext uri="{FF2B5EF4-FFF2-40B4-BE49-F238E27FC236}">
                  <a16:creationId xmlns:a16="http://schemas.microsoft.com/office/drawing/2014/main" id="{0AB133A4-7571-5747-9603-20AF6826C35A}"/>
                </a:ext>
              </a:extLst>
            </p:cNvPr>
            <p:cNvSpPr/>
            <p:nvPr/>
          </p:nvSpPr>
          <p:spPr bwMode="auto">
            <a:xfrm rot="10800000">
              <a:off x="4740801" y="303019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Snip Single Corner Rectangle 267">
              <a:extLst>
                <a:ext uri="{FF2B5EF4-FFF2-40B4-BE49-F238E27FC236}">
                  <a16:creationId xmlns:a16="http://schemas.microsoft.com/office/drawing/2014/main" id="{F9085A43-D2D7-314B-B0EE-8D9171BCBBD1}"/>
                </a:ext>
              </a:extLst>
            </p:cNvPr>
            <p:cNvSpPr/>
            <p:nvPr/>
          </p:nvSpPr>
          <p:spPr bwMode="auto">
            <a:xfrm flipH="1">
              <a:off x="4738157" y="3458605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Snip Single Corner Rectangle 268">
              <a:extLst>
                <a:ext uri="{FF2B5EF4-FFF2-40B4-BE49-F238E27FC236}">
                  <a16:creationId xmlns:a16="http://schemas.microsoft.com/office/drawing/2014/main" id="{845FC74F-F19D-0845-9841-C77CE3DA7928}"/>
                </a:ext>
              </a:extLst>
            </p:cNvPr>
            <p:cNvSpPr/>
            <p:nvPr/>
          </p:nvSpPr>
          <p:spPr bwMode="auto">
            <a:xfrm>
              <a:off x="2059737" y="346734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Snip Single Corner Rectangle 269">
              <a:extLst>
                <a:ext uri="{FF2B5EF4-FFF2-40B4-BE49-F238E27FC236}">
                  <a16:creationId xmlns:a16="http://schemas.microsoft.com/office/drawing/2014/main" id="{B2BA1E37-563C-2244-A78F-BC7F621150EB}"/>
                </a:ext>
              </a:extLst>
            </p:cNvPr>
            <p:cNvSpPr/>
            <p:nvPr/>
          </p:nvSpPr>
          <p:spPr bwMode="auto">
            <a:xfrm rot="10800000" flipH="1">
              <a:off x="2059737" y="3030198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83586E87-BC3E-A742-92DD-5BEB2EA9B4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373491"/>
              <a:ext cx="2880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385249B7-D427-444E-8148-1D922E2ECB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014516"/>
              <a:ext cx="1080174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6C9ADF3-B8E7-5448-AA98-F3FD37C1A9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9197" y="3014516"/>
              <a:ext cx="1079826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1F0E22AB-9467-324F-B5FD-46B14018C2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734516"/>
              <a:ext cx="1080174" cy="295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724AE9EF-CD4F-C344-858C-DEE5CAF9A3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9197" y="3736516"/>
              <a:ext cx="1079826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574ACBC5-4167-724D-952A-945013DA826B}"/>
                </a:ext>
              </a:extLst>
            </p:cNvPr>
            <p:cNvSpPr/>
            <p:nvPr/>
          </p:nvSpPr>
          <p:spPr bwMode="auto">
            <a:xfrm>
              <a:off x="3119672" y="2636191"/>
              <a:ext cx="750275" cy="378437"/>
            </a:xfrm>
            <a:custGeom>
              <a:avLst/>
              <a:gdLst>
                <a:gd name="connsiteX0" fmla="*/ 0 w 736600"/>
                <a:gd name="connsiteY0" fmla="*/ 369024 h 381724"/>
                <a:gd name="connsiteX1" fmla="*/ 95250 w 736600"/>
                <a:gd name="connsiteY1" fmla="*/ 299174 h 381724"/>
                <a:gd name="connsiteX2" fmla="*/ 120650 w 736600"/>
                <a:gd name="connsiteY2" fmla="*/ 165824 h 381724"/>
                <a:gd name="connsiteX3" fmla="*/ 203200 w 736600"/>
                <a:gd name="connsiteY3" fmla="*/ 102324 h 381724"/>
                <a:gd name="connsiteX4" fmla="*/ 393700 w 736600"/>
                <a:gd name="connsiteY4" fmla="*/ 134074 h 381724"/>
                <a:gd name="connsiteX5" fmla="*/ 463550 w 736600"/>
                <a:gd name="connsiteY5" fmla="*/ 724 h 381724"/>
                <a:gd name="connsiteX6" fmla="*/ 565150 w 736600"/>
                <a:gd name="connsiteY6" fmla="*/ 89624 h 381724"/>
                <a:gd name="connsiteX7" fmla="*/ 603250 w 736600"/>
                <a:gd name="connsiteY7" fmla="*/ 273774 h 381724"/>
                <a:gd name="connsiteX8" fmla="*/ 673100 w 736600"/>
                <a:gd name="connsiteY8" fmla="*/ 362674 h 381724"/>
                <a:gd name="connsiteX9" fmla="*/ 736600 w 736600"/>
                <a:gd name="connsiteY9" fmla="*/ 381724 h 381724"/>
                <a:gd name="connsiteX0" fmla="*/ 0 w 714500"/>
                <a:gd name="connsiteY0" fmla="*/ 385042 h 385042"/>
                <a:gd name="connsiteX1" fmla="*/ 73150 w 714500"/>
                <a:gd name="connsiteY1" fmla="*/ 299174 h 385042"/>
                <a:gd name="connsiteX2" fmla="*/ 98550 w 714500"/>
                <a:gd name="connsiteY2" fmla="*/ 165824 h 385042"/>
                <a:gd name="connsiteX3" fmla="*/ 181100 w 714500"/>
                <a:gd name="connsiteY3" fmla="*/ 102324 h 385042"/>
                <a:gd name="connsiteX4" fmla="*/ 371600 w 714500"/>
                <a:gd name="connsiteY4" fmla="*/ 134074 h 385042"/>
                <a:gd name="connsiteX5" fmla="*/ 441450 w 714500"/>
                <a:gd name="connsiteY5" fmla="*/ 724 h 385042"/>
                <a:gd name="connsiteX6" fmla="*/ 543050 w 714500"/>
                <a:gd name="connsiteY6" fmla="*/ 89624 h 385042"/>
                <a:gd name="connsiteX7" fmla="*/ 581150 w 714500"/>
                <a:gd name="connsiteY7" fmla="*/ 273774 h 385042"/>
                <a:gd name="connsiteX8" fmla="*/ 651000 w 714500"/>
                <a:gd name="connsiteY8" fmla="*/ 362674 h 385042"/>
                <a:gd name="connsiteX9" fmla="*/ 714500 w 714500"/>
                <a:gd name="connsiteY9" fmla="*/ 381724 h 385042"/>
                <a:gd name="connsiteX0" fmla="*/ 0 w 746072"/>
                <a:gd name="connsiteY0" fmla="*/ 381838 h 381838"/>
                <a:gd name="connsiteX1" fmla="*/ 104722 w 746072"/>
                <a:gd name="connsiteY1" fmla="*/ 299174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2" h="381838">
                  <a:moveTo>
                    <a:pt x="0" y="381838"/>
                  </a:moveTo>
                  <a:cubicBezTo>
                    <a:pt x="53357" y="376660"/>
                    <a:pt x="76721" y="367211"/>
                    <a:pt x="98408" y="331209"/>
                  </a:cubicBezTo>
                  <a:cubicBezTo>
                    <a:pt x="120095" y="295207"/>
                    <a:pt x="111078" y="203971"/>
                    <a:pt x="130122" y="165824"/>
                  </a:cubicBezTo>
                  <a:cubicBezTo>
                    <a:pt x="149166" y="127677"/>
                    <a:pt x="167164" y="107616"/>
                    <a:pt x="212672" y="102324"/>
                  </a:cubicBezTo>
                  <a:cubicBezTo>
                    <a:pt x="258180" y="97032"/>
                    <a:pt x="359780" y="151007"/>
                    <a:pt x="403172" y="134074"/>
                  </a:cubicBezTo>
                  <a:cubicBezTo>
                    <a:pt x="446564" y="117141"/>
                    <a:pt x="444447" y="8132"/>
                    <a:pt x="473022" y="724"/>
                  </a:cubicBezTo>
                  <a:cubicBezTo>
                    <a:pt x="501597" y="-6684"/>
                    <a:pt x="551339" y="44116"/>
                    <a:pt x="574622" y="89624"/>
                  </a:cubicBezTo>
                  <a:cubicBezTo>
                    <a:pt x="597905" y="135132"/>
                    <a:pt x="594730" y="228266"/>
                    <a:pt x="612722" y="273774"/>
                  </a:cubicBezTo>
                  <a:cubicBezTo>
                    <a:pt x="630714" y="319282"/>
                    <a:pt x="660347" y="344682"/>
                    <a:pt x="682572" y="362674"/>
                  </a:cubicBezTo>
                  <a:cubicBezTo>
                    <a:pt x="704797" y="380666"/>
                    <a:pt x="725434" y="381195"/>
                    <a:pt x="746072" y="381724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AF4C2A4A-AE04-D847-A69C-1D7F8F4A0564}"/>
                </a:ext>
              </a:extLst>
            </p:cNvPr>
            <p:cNvSpPr/>
            <p:nvPr/>
          </p:nvSpPr>
          <p:spPr bwMode="auto">
            <a:xfrm>
              <a:off x="3126997" y="3676376"/>
              <a:ext cx="723900" cy="396654"/>
            </a:xfrm>
            <a:custGeom>
              <a:avLst/>
              <a:gdLst>
                <a:gd name="connsiteX0" fmla="*/ 0 w 736600"/>
                <a:gd name="connsiteY0" fmla="*/ 0 h 327839"/>
                <a:gd name="connsiteX1" fmla="*/ 114300 w 736600"/>
                <a:gd name="connsiteY1" fmla="*/ 4445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36600"/>
                <a:gd name="connsiteY0" fmla="*/ 0 h 327839"/>
                <a:gd name="connsiteX1" fmla="*/ 88900 w 736600"/>
                <a:gd name="connsiteY1" fmla="*/ 5080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23900"/>
                <a:gd name="connsiteY0" fmla="*/ 0 h 331014"/>
                <a:gd name="connsiteX1" fmla="*/ 76200 w 723900"/>
                <a:gd name="connsiteY1" fmla="*/ 53975 h 331014"/>
                <a:gd name="connsiteX2" fmla="*/ 101600 w 723900"/>
                <a:gd name="connsiteY2" fmla="*/ 174625 h 331014"/>
                <a:gd name="connsiteX3" fmla="*/ 158750 w 723900"/>
                <a:gd name="connsiteY3" fmla="*/ 238125 h 331014"/>
                <a:gd name="connsiteX4" fmla="*/ 260350 w 723900"/>
                <a:gd name="connsiteY4" fmla="*/ 187325 h 331014"/>
                <a:gd name="connsiteX5" fmla="*/ 393700 w 723900"/>
                <a:gd name="connsiteY5" fmla="*/ 327025 h 331014"/>
                <a:gd name="connsiteX6" fmla="*/ 501650 w 723900"/>
                <a:gd name="connsiteY6" fmla="*/ 276225 h 331014"/>
                <a:gd name="connsiteX7" fmla="*/ 590550 w 723900"/>
                <a:gd name="connsiteY7" fmla="*/ 104775 h 331014"/>
                <a:gd name="connsiteX8" fmla="*/ 673100 w 723900"/>
                <a:gd name="connsiteY8" fmla="*/ 9525 h 331014"/>
                <a:gd name="connsiteX9" fmla="*/ 723900 w 723900"/>
                <a:gd name="connsiteY9" fmla="*/ 28575 h 331014"/>
                <a:gd name="connsiteX0" fmla="*/ 0 w 733425"/>
                <a:gd name="connsiteY0" fmla="*/ 6350 h 337364"/>
                <a:gd name="connsiteX1" fmla="*/ 76200 w 733425"/>
                <a:gd name="connsiteY1" fmla="*/ 60325 h 337364"/>
                <a:gd name="connsiteX2" fmla="*/ 101600 w 733425"/>
                <a:gd name="connsiteY2" fmla="*/ 180975 h 337364"/>
                <a:gd name="connsiteX3" fmla="*/ 158750 w 733425"/>
                <a:gd name="connsiteY3" fmla="*/ 244475 h 337364"/>
                <a:gd name="connsiteX4" fmla="*/ 260350 w 733425"/>
                <a:gd name="connsiteY4" fmla="*/ 193675 h 337364"/>
                <a:gd name="connsiteX5" fmla="*/ 393700 w 733425"/>
                <a:gd name="connsiteY5" fmla="*/ 333375 h 337364"/>
                <a:gd name="connsiteX6" fmla="*/ 501650 w 733425"/>
                <a:gd name="connsiteY6" fmla="*/ 282575 h 337364"/>
                <a:gd name="connsiteX7" fmla="*/ 590550 w 733425"/>
                <a:gd name="connsiteY7" fmla="*/ 111125 h 337364"/>
                <a:gd name="connsiteX8" fmla="*/ 673100 w 733425"/>
                <a:gd name="connsiteY8" fmla="*/ 15875 h 337364"/>
                <a:gd name="connsiteX9" fmla="*/ 733425 w 733425"/>
                <a:gd name="connsiteY9" fmla="*/ 0 h 337364"/>
                <a:gd name="connsiteX0" fmla="*/ 0 w 733425"/>
                <a:gd name="connsiteY0" fmla="*/ 59446 h 393836"/>
                <a:gd name="connsiteX1" fmla="*/ 76200 w 733425"/>
                <a:gd name="connsiteY1" fmla="*/ 113421 h 393836"/>
                <a:gd name="connsiteX2" fmla="*/ 101600 w 733425"/>
                <a:gd name="connsiteY2" fmla="*/ 234071 h 393836"/>
                <a:gd name="connsiteX3" fmla="*/ 158750 w 733425"/>
                <a:gd name="connsiteY3" fmla="*/ 297571 h 393836"/>
                <a:gd name="connsiteX4" fmla="*/ 260350 w 733425"/>
                <a:gd name="connsiteY4" fmla="*/ 246771 h 393836"/>
                <a:gd name="connsiteX5" fmla="*/ 393700 w 733425"/>
                <a:gd name="connsiteY5" fmla="*/ 386471 h 393836"/>
                <a:gd name="connsiteX6" fmla="*/ 501650 w 733425"/>
                <a:gd name="connsiteY6" fmla="*/ 335671 h 393836"/>
                <a:gd name="connsiteX7" fmla="*/ 561975 w 733425"/>
                <a:gd name="connsiteY7" fmla="*/ 11821 h 393836"/>
                <a:gd name="connsiteX8" fmla="*/ 673100 w 733425"/>
                <a:gd name="connsiteY8" fmla="*/ 68971 h 393836"/>
                <a:gd name="connsiteX9" fmla="*/ 733425 w 733425"/>
                <a:gd name="connsiteY9" fmla="*/ 53096 h 393836"/>
                <a:gd name="connsiteX0" fmla="*/ 0 w 739775"/>
                <a:gd name="connsiteY0" fmla="*/ 59585 h 393975"/>
                <a:gd name="connsiteX1" fmla="*/ 76200 w 739775"/>
                <a:gd name="connsiteY1" fmla="*/ 113560 h 393975"/>
                <a:gd name="connsiteX2" fmla="*/ 101600 w 739775"/>
                <a:gd name="connsiteY2" fmla="*/ 234210 h 393975"/>
                <a:gd name="connsiteX3" fmla="*/ 158750 w 739775"/>
                <a:gd name="connsiteY3" fmla="*/ 297710 h 393975"/>
                <a:gd name="connsiteX4" fmla="*/ 260350 w 739775"/>
                <a:gd name="connsiteY4" fmla="*/ 246910 h 393975"/>
                <a:gd name="connsiteX5" fmla="*/ 393700 w 739775"/>
                <a:gd name="connsiteY5" fmla="*/ 386610 h 393975"/>
                <a:gd name="connsiteX6" fmla="*/ 501650 w 739775"/>
                <a:gd name="connsiteY6" fmla="*/ 335810 h 393975"/>
                <a:gd name="connsiteX7" fmla="*/ 561975 w 739775"/>
                <a:gd name="connsiteY7" fmla="*/ 11960 h 393975"/>
                <a:gd name="connsiteX8" fmla="*/ 673100 w 739775"/>
                <a:gd name="connsiteY8" fmla="*/ 69110 h 393975"/>
                <a:gd name="connsiteX9" fmla="*/ 739775 w 739775"/>
                <a:gd name="connsiteY9" fmla="*/ 62760 h 393975"/>
                <a:gd name="connsiteX0" fmla="*/ 0 w 723900"/>
                <a:gd name="connsiteY0" fmla="*/ 59447 h 393837"/>
                <a:gd name="connsiteX1" fmla="*/ 76200 w 723900"/>
                <a:gd name="connsiteY1" fmla="*/ 113422 h 393837"/>
                <a:gd name="connsiteX2" fmla="*/ 101600 w 723900"/>
                <a:gd name="connsiteY2" fmla="*/ 234072 h 393837"/>
                <a:gd name="connsiteX3" fmla="*/ 158750 w 723900"/>
                <a:gd name="connsiteY3" fmla="*/ 297572 h 393837"/>
                <a:gd name="connsiteX4" fmla="*/ 260350 w 723900"/>
                <a:gd name="connsiteY4" fmla="*/ 246772 h 393837"/>
                <a:gd name="connsiteX5" fmla="*/ 393700 w 723900"/>
                <a:gd name="connsiteY5" fmla="*/ 386472 h 393837"/>
                <a:gd name="connsiteX6" fmla="*/ 501650 w 723900"/>
                <a:gd name="connsiteY6" fmla="*/ 335672 h 393837"/>
                <a:gd name="connsiteX7" fmla="*/ 561975 w 723900"/>
                <a:gd name="connsiteY7" fmla="*/ 11822 h 393837"/>
                <a:gd name="connsiteX8" fmla="*/ 673100 w 723900"/>
                <a:gd name="connsiteY8" fmla="*/ 68972 h 393837"/>
                <a:gd name="connsiteX9" fmla="*/ 723900 w 723900"/>
                <a:gd name="connsiteY9" fmla="*/ 53097 h 393837"/>
                <a:gd name="connsiteX0" fmla="*/ 0 w 723900"/>
                <a:gd name="connsiteY0" fmla="*/ 62202 h 396592"/>
                <a:gd name="connsiteX1" fmla="*/ 76200 w 723900"/>
                <a:gd name="connsiteY1" fmla="*/ 116177 h 396592"/>
                <a:gd name="connsiteX2" fmla="*/ 101600 w 723900"/>
                <a:gd name="connsiteY2" fmla="*/ 236827 h 396592"/>
                <a:gd name="connsiteX3" fmla="*/ 158750 w 723900"/>
                <a:gd name="connsiteY3" fmla="*/ 300327 h 396592"/>
                <a:gd name="connsiteX4" fmla="*/ 260350 w 723900"/>
                <a:gd name="connsiteY4" fmla="*/ 249527 h 396592"/>
                <a:gd name="connsiteX5" fmla="*/ 393700 w 723900"/>
                <a:gd name="connsiteY5" fmla="*/ 389227 h 396592"/>
                <a:gd name="connsiteX6" fmla="*/ 501650 w 723900"/>
                <a:gd name="connsiteY6" fmla="*/ 338427 h 396592"/>
                <a:gd name="connsiteX7" fmla="*/ 561975 w 723900"/>
                <a:gd name="connsiteY7" fmla="*/ 14577 h 396592"/>
                <a:gd name="connsiteX8" fmla="*/ 644525 w 723900"/>
                <a:gd name="connsiteY8" fmla="*/ 55852 h 396592"/>
                <a:gd name="connsiteX9" fmla="*/ 723900 w 723900"/>
                <a:gd name="connsiteY9" fmla="*/ 55852 h 396592"/>
                <a:gd name="connsiteX0" fmla="*/ 0 w 723900"/>
                <a:gd name="connsiteY0" fmla="*/ 62575 h 396965"/>
                <a:gd name="connsiteX1" fmla="*/ 76200 w 723900"/>
                <a:gd name="connsiteY1" fmla="*/ 116550 h 396965"/>
                <a:gd name="connsiteX2" fmla="*/ 101600 w 723900"/>
                <a:gd name="connsiteY2" fmla="*/ 237200 h 396965"/>
                <a:gd name="connsiteX3" fmla="*/ 158750 w 723900"/>
                <a:gd name="connsiteY3" fmla="*/ 300700 h 396965"/>
                <a:gd name="connsiteX4" fmla="*/ 260350 w 723900"/>
                <a:gd name="connsiteY4" fmla="*/ 249900 h 396965"/>
                <a:gd name="connsiteX5" fmla="*/ 393700 w 723900"/>
                <a:gd name="connsiteY5" fmla="*/ 389600 h 396965"/>
                <a:gd name="connsiteX6" fmla="*/ 501650 w 723900"/>
                <a:gd name="connsiteY6" fmla="*/ 338800 h 396965"/>
                <a:gd name="connsiteX7" fmla="*/ 561975 w 723900"/>
                <a:gd name="connsiteY7" fmla="*/ 14950 h 396965"/>
                <a:gd name="connsiteX8" fmla="*/ 644525 w 723900"/>
                <a:gd name="connsiteY8" fmla="*/ 56225 h 396965"/>
                <a:gd name="connsiteX9" fmla="*/ 723900 w 723900"/>
                <a:gd name="connsiteY9" fmla="*/ 56225 h 396965"/>
                <a:gd name="connsiteX0" fmla="*/ 0 w 723900"/>
                <a:gd name="connsiteY0" fmla="*/ 62264 h 396654"/>
                <a:gd name="connsiteX1" fmla="*/ 76200 w 723900"/>
                <a:gd name="connsiteY1" fmla="*/ 116239 h 396654"/>
                <a:gd name="connsiteX2" fmla="*/ 101600 w 723900"/>
                <a:gd name="connsiteY2" fmla="*/ 236889 h 396654"/>
                <a:gd name="connsiteX3" fmla="*/ 158750 w 723900"/>
                <a:gd name="connsiteY3" fmla="*/ 300389 h 396654"/>
                <a:gd name="connsiteX4" fmla="*/ 260350 w 723900"/>
                <a:gd name="connsiteY4" fmla="*/ 249589 h 396654"/>
                <a:gd name="connsiteX5" fmla="*/ 393700 w 723900"/>
                <a:gd name="connsiteY5" fmla="*/ 389289 h 396654"/>
                <a:gd name="connsiteX6" fmla="*/ 501650 w 723900"/>
                <a:gd name="connsiteY6" fmla="*/ 338489 h 396654"/>
                <a:gd name="connsiteX7" fmla="*/ 561975 w 723900"/>
                <a:gd name="connsiteY7" fmla="*/ 14639 h 396654"/>
                <a:gd name="connsiteX8" fmla="*/ 644525 w 723900"/>
                <a:gd name="connsiteY8" fmla="*/ 55914 h 396654"/>
                <a:gd name="connsiteX9" fmla="*/ 723900 w 723900"/>
                <a:gd name="connsiteY9" fmla="*/ 59089 h 39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396654">
                  <a:moveTo>
                    <a:pt x="0" y="62264"/>
                  </a:moveTo>
                  <a:cubicBezTo>
                    <a:pt x="47625" y="70201"/>
                    <a:pt x="59267" y="87135"/>
                    <a:pt x="76200" y="116239"/>
                  </a:cubicBezTo>
                  <a:cubicBezTo>
                    <a:pt x="93133" y="145343"/>
                    <a:pt x="87842" y="206197"/>
                    <a:pt x="101600" y="236889"/>
                  </a:cubicBezTo>
                  <a:cubicBezTo>
                    <a:pt x="115358" y="267581"/>
                    <a:pt x="132292" y="298272"/>
                    <a:pt x="158750" y="300389"/>
                  </a:cubicBezTo>
                  <a:cubicBezTo>
                    <a:pt x="185208" y="302506"/>
                    <a:pt x="221192" y="234772"/>
                    <a:pt x="260350" y="249589"/>
                  </a:cubicBezTo>
                  <a:cubicBezTo>
                    <a:pt x="299508" y="264406"/>
                    <a:pt x="353483" y="374472"/>
                    <a:pt x="393700" y="389289"/>
                  </a:cubicBezTo>
                  <a:cubicBezTo>
                    <a:pt x="433917" y="404106"/>
                    <a:pt x="473604" y="400931"/>
                    <a:pt x="501650" y="338489"/>
                  </a:cubicBezTo>
                  <a:cubicBezTo>
                    <a:pt x="529696" y="276047"/>
                    <a:pt x="538162" y="61735"/>
                    <a:pt x="561975" y="14639"/>
                  </a:cubicBezTo>
                  <a:cubicBezTo>
                    <a:pt x="585788" y="-32457"/>
                    <a:pt x="617538" y="48506"/>
                    <a:pt x="644525" y="55914"/>
                  </a:cubicBezTo>
                  <a:cubicBezTo>
                    <a:pt x="671512" y="63322"/>
                    <a:pt x="688975" y="61206"/>
                    <a:pt x="723900" y="59089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18877B54-86CC-7349-9D40-9CA6DC6E4A61}"/>
                    </a:ext>
                  </a:extLst>
                </p:cNvPr>
                <p:cNvSpPr txBox="1"/>
                <p:nvPr/>
              </p:nvSpPr>
              <p:spPr bwMode="auto">
                <a:xfrm>
                  <a:off x="2335714" y="2688073"/>
                  <a:ext cx="631007" cy="3042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  <a:spcBef>
                      <a:spcPct val="50000"/>
                    </a:spcBef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𝒑𝒊𝒑𝒆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18877B54-86CC-7349-9D40-9CA6DC6E4A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35714" y="2688073"/>
                  <a:ext cx="631007" cy="304251"/>
                </a:xfrm>
                <a:prstGeom prst="rect">
                  <a:avLst/>
                </a:prstGeom>
                <a:blipFill>
                  <a:blip r:embed="rId15"/>
                  <a:stretch>
                    <a:fillRect b="-4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64413514-BA5D-B44D-B0FF-3A95ED3D52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29023" y="301451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FB84303B-B5AE-6B47-BDFC-E1CFC7B2F7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29023" y="345318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1" name="Freeform 12">
              <a:extLst>
                <a:ext uri="{FF2B5EF4-FFF2-40B4-BE49-F238E27FC236}">
                  <a16:creationId xmlns:a16="http://schemas.microsoft.com/office/drawing/2014/main" id="{537DD5AF-1C26-F84C-856E-89DE60C7C3E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122373" y="311822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96CEB7BF-4EBD-EB4C-870E-4AD2E47BEE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01451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3ADA9B67-8A54-6A4A-9B7E-22C0FF9FD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458605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4" name="Freeform 12">
              <a:extLst>
                <a:ext uri="{FF2B5EF4-FFF2-40B4-BE49-F238E27FC236}">
                  <a16:creationId xmlns:a16="http://schemas.microsoft.com/office/drawing/2014/main" id="{EA336236-4F17-3049-8B4A-DCB855A473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742699" y="311822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8A77A48A-F6DE-3447-AE46-EEE00CEB1F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0516" y="3293862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424C1B05-4B3A-1C4D-82B8-CDA8446EAE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0516" y="3458605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2D3ABFC8-DAFC-4442-B182-4B8E1C09C94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28697" y="328439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D838F094-84F5-5448-9802-A4C48101B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8697" y="346105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55A79AE4-D074-8F43-8B06-4F3A21378E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74508" y="363987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395EF097-1143-1C4C-894A-E1410E81F1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483" y="3293474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DE6FAF42-5767-9446-905F-1AF767A955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483" y="3458217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D2C447C4-FCF4-1D45-8847-62E3A9404D4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38910" y="328439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B3D130FB-1F4D-0845-8CFC-9CEB6F3DFC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910" y="346105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E1F63C3E-665A-4E47-86FA-FF33E92AD9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4721" y="363987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Curved Connector 297">
              <a:extLst>
                <a:ext uri="{FF2B5EF4-FFF2-40B4-BE49-F238E27FC236}">
                  <a16:creationId xmlns:a16="http://schemas.microsoft.com/office/drawing/2014/main" id="{AC456E85-3EE8-EE42-A5CB-E7B77F4F3933}"/>
                </a:ext>
              </a:extLst>
            </p:cNvPr>
            <p:cNvCxnSpPr>
              <a:cxnSpLocks/>
              <a:stCxn id="296" idx="6"/>
            </p:cNvCxnSpPr>
            <p:nvPr/>
          </p:nvCxnSpPr>
          <p:spPr bwMode="auto">
            <a:xfrm>
              <a:off x="3977947" y="1985371"/>
              <a:ext cx="1926000" cy="1386000"/>
            </a:xfrm>
            <a:prstGeom prst="curvedConnector3">
              <a:avLst>
                <a:gd name="adj1" fmla="val 119194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99" name="Curved Connector 298">
              <a:extLst>
                <a:ext uri="{FF2B5EF4-FFF2-40B4-BE49-F238E27FC236}">
                  <a16:creationId xmlns:a16="http://schemas.microsoft.com/office/drawing/2014/main" id="{6518115E-9F5B-CB4B-94C3-592702B068FC}"/>
                </a:ext>
              </a:extLst>
            </p:cNvPr>
            <p:cNvCxnSpPr>
              <a:cxnSpLocks/>
              <a:stCxn id="297" idx="2"/>
            </p:cNvCxnSpPr>
            <p:nvPr/>
          </p:nvCxnSpPr>
          <p:spPr bwMode="auto">
            <a:xfrm rot="10800000" flipV="1">
              <a:off x="1063448" y="1985372"/>
              <a:ext cx="1944000" cy="1387354"/>
            </a:xfrm>
            <a:prstGeom prst="curvedConnector3">
              <a:avLst>
                <a:gd name="adj1" fmla="val 127326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6C26F17C-32CE-4749-8308-7C0FD54D79E8}"/>
                </a:ext>
              </a:extLst>
            </p:cNvPr>
            <p:cNvSpPr/>
            <p:nvPr/>
          </p:nvSpPr>
          <p:spPr bwMode="auto">
            <a:xfrm>
              <a:off x="5535778" y="3281485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5D7CB4DA-B022-7748-B0D1-308FF480C1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8696" y="3371485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72757BB1-05F8-C646-888E-A1A2DEBFB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0721" y="3371371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232C2282-9CC5-6141-9A81-F83923F0C836}"/>
                </a:ext>
              </a:extLst>
            </p:cNvPr>
            <p:cNvSpPr/>
            <p:nvPr/>
          </p:nvSpPr>
          <p:spPr bwMode="auto">
            <a:xfrm>
              <a:off x="1061595" y="3282808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EBFE2D91-3FC0-9A46-ABAF-4991D8B94E75}"/>
                </a:ext>
              </a:extLst>
            </p:cNvPr>
            <p:cNvSpPr txBox="1"/>
            <p:nvPr/>
          </p:nvSpPr>
          <p:spPr bwMode="auto">
            <a:xfrm>
              <a:off x="3913489" y="2534649"/>
              <a:ext cx="875151" cy="362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t" anchorCtr="0">
              <a:no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</a:pPr>
              <a:r>
                <a:rPr lang="en-US" sz="2400" b="1" dirty="0">
                  <a:solidFill>
                    <a:srgbClr val="FF0000"/>
                  </a:solidFill>
                  <a:latin typeface="Arial"/>
                </a:rPr>
                <a:t>DUT</a:t>
              </a:r>
            </a:p>
          </p:txBody>
        </p:sp>
        <p:cxnSp>
          <p:nvCxnSpPr>
            <p:cNvPr id="312" name="Straight Arrow Connector 311">
              <a:extLst>
                <a:ext uri="{FF2B5EF4-FFF2-40B4-BE49-F238E27FC236}">
                  <a16:creationId xmlns:a16="http://schemas.microsoft.com/office/drawing/2014/main" id="{098541EE-2A7F-C941-B40D-1693D2D169B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57897" y="3524928"/>
              <a:ext cx="351390" cy="599819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3" name="Straight Arrow Connector 312">
              <a:extLst>
                <a:ext uri="{FF2B5EF4-FFF2-40B4-BE49-F238E27FC236}">
                  <a16:creationId xmlns:a16="http://schemas.microsoft.com/office/drawing/2014/main" id="{367B8360-3502-704A-B618-FB428E60D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73759" y="3517940"/>
              <a:ext cx="351390" cy="599819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1" name="Straight Arrow Connector 350">
              <a:extLst>
                <a:ext uri="{FF2B5EF4-FFF2-40B4-BE49-F238E27FC236}">
                  <a16:creationId xmlns:a16="http://schemas.microsoft.com/office/drawing/2014/main" id="{0C3943D0-FCF5-0745-9D8A-1D16828511D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36835" y="3485908"/>
              <a:ext cx="531799" cy="769393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32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D87A0D-1E79-234E-94BF-6B1F2C246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163105"/>
            <a:ext cx="10566400" cy="1075340"/>
          </a:xfrm>
        </p:spPr>
        <p:txBody>
          <a:bodyPr/>
          <a:lstStyle/>
          <a:p>
            <a:r>
              <a:rPr lang="en-US" dirty="0"/>
              <a:t>No summary, just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192BA2-07AD-3244-9EBF-49F62BB11B66}"/>
              </a:ext>
            </a:extLst>
          </p:cNvPr>
          <p:cNvSpPr/>
          <p:nvPr/>
        </p:nvSpPr>
        <p:spPr>
          <a:xfrm>
            <a:off x="2993230" y="2967335"/>
            <a:ext cx="62055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78851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50658-1E3F-2246-8821-D350386F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 Methods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42D75-AAA8-7840-A35B-74916BF0D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614" y="1508750"/>
            <a:ext cx="9776585" cy="4685411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There are different options to observe RF signals </a:t>
            </a:r>
            <a:br>
              <a:rPr lang="en-US" dirty="0"/>
            </a:br>
            <a:r>
              <a:rPr lang="en-US" dirty="0"/>
              <a:t>Here some typical measurement  tools: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FF0000"/>
                </a:solidFill>
              </a:rPr>
              <a:t>Oscilloscope</a:t>
            </a:r>
            <a:r>
              <a:rPr lang="en-US" dirty="0"/>
              <a:t>: to observe signals as </a:t>
            </a:r>
            <a:r>
              <a:rPr lang="en-US" dirty="0">
                <a:solidFill>
                  <a:srgbClr val="FF0000"/>
                </a:solidFill>
              </a:rPr>
              <a:t>time-domain </a:t>
            </a:r>
            <a:r>
              <a:rPr lang="en-US" dirty="0"/>
              <a:t>waveform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sz="2100" dirty="0"/>
              <a:t>periodic signals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burst and transient signals with arbitrary waveforms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application: direct observation of signals from a beam pick-up, </a:t>
            </a:r>
            <a:br>
              <a:rPr lang="en-US" sz="2100" dirty="0"/>
            </a:br>
            <a:r>
              <a:rPr lang="en-US" sz="2100" dirty="0"/>
              <a:t>from a test generator, or from other sources 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visualizes the shape of a waveform, etc.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limited performance for the evaluation of non-linear effects.</a:t>
            </a:r>
          </a:p>
        </p:txBody>
      </p:sp>
    </p:spTree>
    <p:extLst>
      <p:ext uri="{BB962C8B-B14F-4D97-AF65-F5344CB8AC3E}">
        <p14:creationId xmlns:p14="http://schemas.microsoft.com/office/powerpoint/2010/main" val="1563388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A7D5C-35B3-7748-80F3-8110092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Ray Tube (CRT) Oscilloscope</a:t>
            </a:r>
          </a:p>
        </p:txBody>
      </p:sp>
      <p:pic>
        <p:nvPicPr>
          <p:cNvPr id="4" name="Picture 2" descr="http://1.bp.blogspot.com/-ucy4Oh8SvwU/TZ6-M4WKnsI/AAAAAAAAAOk/92EfFwKJaes/s1600/Cathode-Ray-Tube.jpg">
            <a:extLst>
              <a:ext uri="{FF2B5EF4-FFF2-40B4-BE49-F238E27FC236}">
                <a16:creationId xmlns:a16="http://schemas.microsoft.com/office/drawing/2014/main" id="{FC05738F-B3AD-6F4E-8AEF-67C359AF4F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7" r="1652"/>
          <a:stretch/>
        </p:blipFill>
        <p:spPr bwMode="auto">
          <a:xfrm>
            <a:off x="59802" y="1038611"/>
            <a:ext cx="7281158" cy="510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vintagetek.org/wp-content/uploads/2017/11/7104scope.jpg">
            <a:extLst>
              <a:ext uri="{FF2B5EF4-FFF2-40B4-BE49-F238E27FC236}">
                <a16:creationId xmlns:a16="http://schemas.microsoft.com/office/drawing/2014/main" id="{851A5B8C-15E3-8844-BCE7-A1B9214F9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8"/>
          <a:stretch/>
        </p:blipFill>
        <p:spPr bwMode="auto">
          <a:xfrm>
            <a:off x="7555390" y="1316725"/>
            <a:ext cx="4416575" cy="471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86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A260C-EDF4-0E4C-B533-0AEF6AD3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Digital Storage Oscilloscope (DSO)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88BF2-326D-2449-B2DD-64FBB5E70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2184" y="3513563"/>
            <a:ext cx="10007015" cy="2757405"/>
          </a:xfrm>
        </p:spPr>
        <p:txBody>
          <a:bodyPr lIns="9000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Signal processing based on fast ADCs and DACs</a:t>
            </a:r>
          </a:p>
          <a:p>
            <a:pPr lvl="1"/>
            <a:r>
              <a:rPr lang="en-US" dirty="0"/>
              <a:t>Similar “look and feel” as analog oscilloscopes, but better performance</a:t>
            </a:r>
          </a:p>
          <a:p>
            <a:pPr lvl="2"/>
            <a:r>
              <a:rPr lang="en-US" dirty="0"/>
              <a:t>8…12-bit multi-GS/s ADCs, still, be aware of aliasing effects!</a:t>
            </a:r>
          </a:p>
          <a:p>
            <a:pPr lvl="2"/>
            <a:r>
              <a:rPr lang="en-US" dirty="0"/>
              <a:t>Fast sampling oscilloscope require sufficient memory resources.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dirty="0"/>
              <a:t>AWG or pulse generator &amp; digital oscilloscope: </a:t>
            </a:r>
            <a:br>
              <a:rPr lang="en-US" dirty="0"/>
            </a:br>
            <a:r>
              <a:rPr lang="en-US" dirty="0"/>
              <a:t>Time-domain (TD) test setup</a:t>
            </a:r>
          </a:p>
          <a:p>
            <a:pPr lvl="1"/>
            <a:r>
              <a:rPr lang="en-US" dirty="0"/>
              <a:t>Device under test (DUT) characterization and trouble shooting</a:t>
            </a:r>
          </a:p>
          <a:p>
            <a:pPr lvl="2"/>
            <a:r>
              <a:rPr lang="en-US" dirty="0"/>
              <a:t>Impulse, step, or arbitrary waveform (e.g., beam signal) as stimulus signal</a:t>
            </a:r>
          </a:p>
          <a:p>
            <a:pPr lvl="2"/>
            <a:r>
              <a:rPr lang="en-US" dirty="0"/>
              <a:t>High impedance probe for measurements on the printed circuit board (PCB)</a:t>
            </a:r>
          </a:p>
          <a:p>
            <a:endParaRPr lang="en-US" dirty="0"/>
          </a:p>
        </p:txBody>
      </p:sp>
      <p:pic>
        <p:nvPicPr>
          <p:cNvPr id="4" name="Picture 2" descr="http://teledynelecroy.com/images/labmaster10-100zi.png">
            <a:extLst>
              <a:ext uri="{FF2B5EF4-FFF2-40B4-BE49-F238E27FC236}">
                <a16:creationId xmlns:a16="http://schemas.microsoft.com/office/drawing/2014/main" id="{8C5B155E-C048-634D-ACB5-94CE8E311A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4" t="7728" r="12063" b="9306"/>
          <a:stretch/>
        </p:blipFill>
        <p:spPr bwMode="auto">
          <a:xfrm>
            <a:off x="7886396" y="971080"/>
            <a:ext cx="3349921" cy="29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tek.com/sites/default/files/media/image/awg70000-waveform-generator_0.jpg">
            <a:extLst>
              <a:ext uri="{FF2B5EF4-FFF2-40B4-BE49-F238E27FC236}">
                <a16:creationId xmlns:a16="http://schemas.microsoft.com/office/drawing/2014/main" id="{16D4685B-FC28-8849-AAC9-A61BDCA815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5" b="28929"/>
          <a:stretch/>
        </p:blipFill>
        <p:spPr bwMode="auto">
          <a:xfrm>
            <a:off x="1485595" y="1881317"/>
            <a:ext cx="4185227" cy="134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DEFB679-AC35-B347-B68F-BBC582F0BEE9}"/>
              </a:ext>
            </a:extLst>
          </p:cNvPr>
          <p:cNvSpPr/>
          <p:nvPr/>
        </p:nvSpPr>
        <p:spPr>
          <a:xfrm>
            <a:off x="6209124" y="2469281"/>
            <a:ext cx="1252172" cy="893701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ysClr val="windowText" lastClr="000000"/>
                </a:solidFill>
                <a:latin typeface="Calibri"/>
              </a:rPr>
              <a:t>Device Under Test (DUT)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0E4965-D144-264E-A51D-E2BA7A019FC5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461296" y="2916132"/>
            <a:ext cx="905546" cy="0"/>
          </a:xfrm>
          <a:prstGeom prst="straightConnector1">
            <a:avLst/>
          </a:prstGeom>
          <a:noFill/>
          <a:ln w="44450" cap="flat" cmpd="sng" algn="ctr">
            <a:solidFill>
              <a:srgbClr val="385D8A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21578C-AEBF-E343-8557-D0CCECC0D011}"/>
              </a:ext>
            </a:extLst>
          </p:cNvPr>
          <p:cNvCxnSpPr>
            <a:cxnSpLocks/>
          </p:cNvCxnSpPr>
          <p:nvPr/>
        </p:nvCxnSpPr>
        <p:spPr>
          <a:xfrm flipV="1">
            <a:off x="4263174" y="2906427"/>
            <a:ext cx="1945950" cy="9704"/>
          </a:xfrm>
          <a:prstGeom prst="straightConnector1">
            <a:avLst/>
          </a:prstGeom>
          <a:noFill/>
          <a:ln w="44450" cap="flat" cmpd="sng" algn="ctr">
            <a:solidFill>
              <a:srgbClr val="385D8A"/>
            </a:solidFill>
            <a:prstDash val="solid"/>
            <a:tailEnd type="arrow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E7089A4-882F-3C41-81D2-79800E86927B}"/>
              </a:ext>
            </a:extLst>
          </p:cNvPr>
          <p:cNvSpPr txBox="1"/>
          <p:nvPr/>
        </p:nvSpPr>
        <p:spPr>
          <a:xfrm>
            <a:off x="1998892" y="1381981"/>
            <a:ext cx="3331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1"/>
                </a:solidFill>
              </a:rPr>
              <a:t>…and digital signal generator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(AWG: arbitrary waveform generator)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4099AD-FAEF-C74E-A4F0-DE7125A0370D}"/>
              </a:ext>
            </a:extLst>
          </p:cNvPr>
          <p:cNvSpPr txBox="1"/>
          <p:nvPr/>
        </p:nvSpPr>
        <p:spPr>
          <a:xfrm>
            <a:off x="1905044" y="3205786"/>
            <a:ext cx="2828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tx1"/>
                </a:solidFill>
              </a:rPr>
              <a:t>50 GS/s, 10-bit AWG (</a:t>
            </a:r>
            <a:r>
              <a:rPr lang="en-US" sz="1400" b="0" i="1" dirty="0">
                <a:solidFill>
                  <a:schemeClr val="tx1"/>
                </a:solidFill>
              </a:rPr>
              <a:t>Tektronix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F5C190-0977-BA4F-9A0C-61775E1001DC}"/>
              </a:ext>
            </a:extLst>
          </p:cNvPr>
          <p:cNvSpPr txBox="1"/>
          <p:nvPr/>
        </p:nvSpPr>
        <p:spPr>
          <a:xfrm>
            <a:off x="6007697" y="1072156"/>
            <a:ext cx="19575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tx1"/>
                </a:solidFill>
              </a:rPr>
              <a:t>100 GHz bandwidth</a:t>
            </a:r>
            <a:br>
              <a:rPr lang="en-US" sz="1400" b="0" dirty="0">
                <a:solidFill>
                  <a:schemeClr val="tx1"/>
                </a:solidFill>
              </a:rPr>
            </a:br>
            <a:r>
              <a:rPr lang="en-US" sz="1400" b="0" dirty="0">
                <a:solidFill>
                  <a:schemeClr val="tx1"/>
                </a:solidFill>
              </a:rPr>
              <a:t>240 GS/s oscilloscope</a:t>
            </a:r>
            <a:br>
              <a:rPr lang="en-US" sz="1400" b="0" dirty="0">
                <a:solidFill>
                  <a:schemeClr val="tx1"/>
                </a:solidFill>
              </a:rPr>
            </a:br>
            <a:r>
              <a:rPr lang="en-US" sz="1400" b="0" dirty="0">
                <a:solidFill>
                  <a:schemeClr val="tx1"/>
                </a:solidFill>
              </a:rPr>
              <a:t>(</a:t>
            </a:r>
            <a:r>
              <a:rPr lang="en-US" sz="1400" b="0" i="1" dirty="0" err="1">
                <a:solidFill>
                  <a:schemeClr val="tx1"/>
                </a:solidFill>
              </a:rPr>
              <a:t>LeCroy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6803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C720A-9179-BF26-5AE4-701D54D98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3151-F0F9-0B0C-FEFF-49189CFA9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81091-3100-D4B3-86F3-5A11EBD3A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00" y="1082260"/>
            <a:ext cx="7569743" cy="20917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RF detection (Schottky) diode </a:t>
            </a:r>
            <a:r>
              <a:rPr lang="en-US" dirty="0"/>
              <a:t>(RF power meter)</a:t>
            </a:r>
          </a:p>
          <a:p>
            <a:pPr lvl="1"/>
            <a:r>
              <a:rPr lang="en-US" dirty="0"/>
              <a:t>Supplies a rectified (video) output signal proportional </a:t>
            </a:r>
            <a:br>
              <a:rPr lang="en-US" dirty="0"/>
            </a:br>
            <a:r>
              <a:rPr lang="en-US" dirty="0"/>
              <a:t>to the RF signal level</a:t>
            </a:r>
          </a:p>
          <a:p>
            <a:pPr lvl="1"/>
            <a:r>
              <a:rPr lang="en-US" dirty="0"/>
              <a:t>Delivers no frequency or phase information, but operates over a very broad frequency range few MHz to many GHz, </a:t>
            </a:r>
            <a:br>
              <a:rPr lang="en-US" dirty="0"/>
            </a:br>
            <a:r>
              <a:rPr lang="en-US" dirty="0"/>
              <a:t>and up to ~60 dB dynamic range.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 descr="A graph with a red line and blue line&#10;&#10;Description automatically generated">
            <a:extLst>
              <a:ext uri="{FF2B5EF4-FFF2-40B4-BE49-F238E27FC236}">
                <a16:creationId xmlns:a16="http://schemas.microsoft.com/office/drawing/2014/main" id="{CFC4EFE6-4193-AABF-F87F-6516D31E1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599" y="3702550"/>
            <a:ext cx="3605677" cy="2286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6FB29D1-E37F-A015-9AFB-C4464B2EDC61}"/>
              </a:ext>
            </a:extLst>
          </p:cNvPr>
          <p:cNvGrpSpPr/>
          <p:nvPr/>
        </p:nvGrpSpPr>
        <p:grpSpPr>
          <a:xfrm>
            <a:off x="8100295" y="1996506"/>
            <a:ext cx="3615180" cy="1191508"/>
            <a:chOff x="560833" y="2828689"/>
            <a:chExt cx="3615180" cy="1191508"/>
          </a:xfrm>
        </p:grpSpPr>
        <p:grpSp>
          <p:nvGrpSpPr>
            <p:cNvPr id="7" name="Group 218">
              <a:extLst>
                <a:ext uri="{FF2B5EF4-FFF2-40B4-BE49-F238E27FC236}">
                  <a16:creationId xmlns:a16="http://schemas.microsoft.com/office/drawing/2014/main" id="{2F2C0716-6704-0F44-CAF4-17ED6FAF329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798671" y="2523889"/>
              <a:ext cx="152400" cy="762000"/>
              <a:chOff x="5280" y="1200"/>
              <a:chExt cx="96" cy="480"/>
            </a:xfrm>
          </p:grpSpPr>
          <p:sp>
            <p:nvSpPr>
              <p:cNvPr id="36" name="Line 106">
                <a:extLst>
                  <a:ext uri="{FF2B5EF4-FFF2-40B4-BE49-F238E27FC236}">
                    <a16:creationId xmlns:a16="http://schemas.microsoft.com/office/drawing/2014/main" id="{56481EE9-AB68-8DAA-27C7-AE3CDDEF42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107">
                <a:extLst>
                  <a:ext uri="{FF2B5EF4-FFF2-40B4-BE49-F238E27FC236}">
                    <a16:creationId xmlns:a16="http://schemas.microsoft.com/office/drawing/2014/main" id="{C9A6FC04-7D94-11B5-535C-5C7A8A770E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108">
                <a:extLst>
                  <a:ext uri="{FF2B5EF4-FFF2-40B4-BE49-F238E27FC236}">
                    <a16:creationId xmlns:a16="http://schemas.microsoft.com/office/drawing/2014/main" id="{89E6F4C0-17B9-B8E8-EA57-C26A03ECD8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109">
                <a:extLst>
                  <a:ext uri="{FF2B5EF4-FFF2-40B4-BE49-F238E27FC236}">
                    <a16:creationId xmlns:a16="http://schemas.microsoft.com/office/drawing/2014/main" id="{E87D1DD0-BC8C-37C4-6B0B-6A59CE6DA3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664C980C-905F-619B-76B1-17ECF138906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17671" y="290488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210">
              <a:extLst>
                <a:ext uri="{FF2B5EF4-FFF2-40B4-BE49-F238E27FC236}">
                  <a16:creationId xmlns:a16="http://schemas.microsoft.com/office/drawing/2014/main" id="{D45AED40-8C4E-EB0C-E1C7-37A08F6B66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2269" y="2904889"/>
              <a:ext cx="304800" cy="762000"/>
              <a:chOff x="3216" y="1728"/>
              <a:chExt cx="192" cy="480"/>
            </a:xfrm>
          </p:grpSpPr>
          <p:sp>
            <p:nvSpPr>
              <p:cNvPr id="32" name="Line 8">
                <a:extLst>
                  <a:ext uri="{FF2B5EF4-FFF2-40B4-BE49-F238E27FC236}">
                    <a16:creationId xmlns:a16="http://schemas.microsoft.com/office/drawing/2014/main" id="{B0A83CCE-60F8-141D-2DC5-9902E74709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9">
                <a:extLst>
                  <a:ext uri="{FF2B5EF4-FFF2-40B4-BE49-F238E27FC236}">
                    <a16:creationId xmlns:a16="http://schemas.microsoft.com/office/drawing/2014/main" id="{938EC145-FDD2-BEB9-D326-8A582239D7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10">
                <a:extLst>
                  <a:ext uri="{FF2B5EF4-FFF2-40B4-BE49-F238E27FC236}">
                    <a16:creationId xmlns:a16="http://schemas.microsoft.com/office/drawing/2014/main" id="{DCC899CC-47E7-F7AE-AA4C-E41DD2198A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AE8C8754-E722-DA74-62AF-9120663F23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Oval 245">
              <a:extLst>
                <a:ext uri="{FF2B5EF4-FFF2-40B4-BE49-F238E27FC236}">
                  <a16:creationId xmlns:a16="http://schemas.microsoft.com/office/drawing/2014/main" id="{099BEBA6-942E-FEEE-47A5-55B0678907B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46096" y="286678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" name="Oval 250">
              <a:extLst>
                <a:ext uri="{FF2B5EF4-FFF2-40B4-BE49-F238E27FC236}">
                  <a16:creationId xmlns:a16="http://schemas.microsoft.com/office/drawing/2014/main" id="{A71B227D-48A5-4C3C-029D-227AB673400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36885" y="287710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160FCBF-326C-A6CD-5508-E0788D4A498D}"/>
                </a:ext>
              </a:extLst>
            </p:cNvPr>
            <p:cNvCxnSpPr/>
            <p:nvPr/>
          </p:nvCxnSpPr>
          <p:spPr bwMode="auto">
            <a:xfrm>
              <a:off x="2264668" y="2904889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8D57C6-3DE6-26B1-336C-8DC40319DD9D}"/>
                </a:ext>
              </a:extLst>
            </p:cNvPr>
            <p:cNvCxnSpPr/>
            <p:nvPr/>
          </p:nvCxnSpPr>
          <p:spPr bwMode="auto">
            <a:xfrm>
              <a:off x="1031093" y="2904887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Oval 250">
              <a:extLst>
                <a:ext uri="{FF2B5EF4-FFF2-40B4-BE49-F238E27FC236}">
                  <a16:creationId xmlns:a16="http://schemas.microsoft.com/office/drawing/2014/main" id="{239E0895-988F-480D-8998-0AC7631B3BD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66088" y="287710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F5BFEEA-CE01-4978-F375-43A247E36A1B}"/>
                </a:ext>
              </a:extLst>
            </p:cNvPr>
            <p:cNvCxnSpPr/>
            <p:nvPr/>
          </p:nvCxnSpPr>
          <p:spPr bwMode="auto">
            <a:xfrm>
              <a:off x="1031093" y="3666889"/>
              <a:ext cx="17373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Oval 245">
              <a:extLst>
                <a:ext uri="{FF2B5EF4-FFF2-40B4-BE49-F238E27FC236}">
                  <a16:creationId xmlns:a16="http://schemas.microsoft.com/office/drawing/2014/main" id="{7BE01A9C-BEB8-B907-C7B0-9EF82A3275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48823" y="36287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7" name="Oval 245">
              <a:extLst>
                <a:ext uri="{FF2B5EF4-FFF2-40B4-BE49-F238E27FC236}">
                  <a16:creationId xmlns:a16="http://schemas.microsoft.com/office/drawing/2014/main" id="{BCE323BF-72E9-8E62-5543-5DD4C838F58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22920" y="286678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8" name="Oval 245">
              <a:extLst>
                <a:ext uri="{FF2B5EF4-FFF2-40B4-BE49-F238E27FC236}">
                  <a16:creationId xmlns:a16="http://schemas.microsoft.com/office/drawing/2014/main" id="{2C64247F-CBD1-F8A2-A806-97803AC2B0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25647" y="36287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5953DF8-B5EB-B6B6-2C20-D16A24C7EA1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63000" y="290488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08D3F45-9320-E745-F3AB-02DAC824873A}"/>
                </a:ext>
              </a:extLst>
            </p:cNvPr>
            <p:cNvCxnSpPr/>
            <p:nvPr/>
          </p:nvCxnSpPr>
          <p:spPr bwMode="auto">
            <a:xfrm>
              <a:off x="2799120" y="2904887"/>
              <a:ext cx="64008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E6433F7-FCA7-8757-61EC-79EF69D74919}"/>
                </a:ext>
              </a:extLst>
            </p:cNvPr>
            <p:cNvCxnSpPr/>
            <p:nvPr/>
          </p:nvCxnSpPr>
          <p:spPr bwMode="auto">
            <a:xfrm>
              <a:off x="2799120" y="3666889"/>
              <a:ext cx="64008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6604BF5-F5CE-54F1-2C8C-8233686AEC49}"/>
                </a:ext>
              </a:extLst>
            </p:cNvPr>
            <p:cNvCxnSpPr/>
            <p:nvPr/>
          </p:nvCxnSpPr>
          <p:spPr bwMode="auto">
            <a:xfrm>
              <a:off x="984196" y="2981089"/>
              <a:ext cx="0" cy="62126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3A974D2-6A2C-505A-CE1F-D47232B524BB}"/>
                </a:ext>
              </a:extLst>
            </p:cNvPr>
            <p:cNvCxnSpPr/>
            <p:nvPr/>
          </p:nvCxnSpPr>
          <p:spPr bwMode="auto">
            <a:xfrm>
              <a:off x="2761020" y="2981089"/>
              <a:ext cx="0" cy="62126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25C6C08-AADD-2424-AD50-DD2E945D84FA}"/>
                    </a:ext>
                  </a:extLst>
                </p:cNvPr>
                <p:cNvSpPr txBox="1"/>
                <p:nvPr/>
              </p:nvSpPr>
              <p:spPr>
                <a:xfrm>
                  <a:off x="1745971" y="2985703"/>
                  <a:ext cx="23115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A335273-345C-C773-8EA9-FFC3FDF73A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5971" y="2985703"/>
                  <a:ext cx="23115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5000" r="-1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BFB70DD-EBF1-1A1C-0643-73E243370AFF}"/>
                    </a:ext>
                  </a:extLst>
                </p:cNvPr>
                <p:cNvSpPr txBox="1"/>
                <p:nvPr/>
              </p:nvSpPr>
              <p:spPr>
                <a:xfrm>
                  <a:off x="935670" y="3743198"/>
                  <a:ext cx="115461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5CB6F7A-6C88-6101-C214-57E86A0657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670" y="3743198"/>
                  <a:ext cx="1154611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348" t="-4348" r="-3261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C7BC010D-B142-7A39-6AC7-42DAA5C8D9CE}"/>
                    </a:ext>
                  </a:extLst>
                </p:cNvPr>
                <p:cNvSpPr txBox="1"/>
                <p:nvPr/>
              </p:nvSpPr>
              <p:spPr>
                <a:xfrm>
                  <a:off x="560833" y="3147389"/>
                  <a:ext cx="4094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CD60F6A4-F287-3731-9A3C-0E021B2D9D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833" y="3147389"/>
                  <a:ext cx="40947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2121" r="-303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2D18638-52B4-DF65-AAE9-ACC0DF121E1C}"/>
                    </a:ext>
                  </a:extLst>
                </p:cNvPr>
                <p:cNvSpPr txBox="1"/>
                <p:nvPr/>
              </p:nvSpPr>
              <p:spPr>
                <a:xfrm>
                  <a:off x="2412865" y="3147388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4D7EDF5-B715-AFDE-60ED-498B986814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2865" y="3147388"/>
                  <a:ext cx="212109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2222" r="-1111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1DF7D89-A6E9-3824-FB4E-D50923AEDD50}"/>
                    </a:ext>
                  </a:extLst>
                </p:cNvPr>
                <p:cNvSpPr txBox="1"/>
                <p:nvPr/>
              </p:nvSpPr>
              <p:spPr>
                <a:xfrm>
                  <a:off x="2774763" y="3147388"/>
                  <a:ext cx="46429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𝑑𝑒𝑡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19E427E-5BC8-F09A-32DD-FEB6FBAFDC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4763" y="3147388"/>
                  <a:ext cx="46429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0811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CAB87C9-3DBC-E46F-8581-1D7A9D71E864}"/>
                    </a:ext>
                  </a:extLst>
                </p:cNvPr>
                <p:cNvSpPr txBox="1"/>
                <p:nvPr/>
              </p:nvSpPr>
              <p:spPr>
                <a:xfrm>
                  <a:off x="3581620" y="3147388"/>
                  <a:ext cx="5943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𝑙𝑜𝑎𝑑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AE7F2B7-8711-BA82-C2A8-FFE2B0E9B8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1620" y="3147388"/>
                  <a:ext cx="594393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625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Oval 250">
              <a:extLst>
                <a:ext uri="{FF2B5EF4-FFF2-40B4-BE49-F238E27FC236}">
                  <a16:creationId xmlns:a16="http://schemas.microsoft.com/office/drawing/2014/main" id="{F4E172A9-0F54-28F9-0CA9-E1821FB269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36886" y="363910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31" name="Oval 250">
              <a:extLst>
                <a:ext uri="{FF2B5EF4-FFF2-40B4-BE49-F238E27FC236}">
                  <a16:creationId xmlns:a16="http://schemas.microsoft.com/office/drawing/2014/main" id="{ECD30DA5-D887-A5D6-75A2-C15136D01D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66089" y="363910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3A28DDA-7B1F-56AE-EC0C-1A0ACAF323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4155" y="3618859"/>
            <a:ext cx="3496237" cy="23774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16A28C4-3DA8-AEE1-EE63-1AA389485E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250" y="3706931"/>
            <a:ext cx="3597638" cy="228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B9AEA81-5017-C1C0-A1E9-1F9F8D9D0F7B}"/>
                  </a:ext>
                </a:extLst>
              </p:cNvPr>
              <p:cNvSpPr txBox="1"/>
              <p:nvPr/>
            </p:nvSpPr>
            <p:spPr>
              <a:xfrm>
                <a:off x="4987266" y="3081807"/>
                <a:ext cx="2217467" cy="437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B9AEA81-5017-C1C0-A1E9-1F9F8D9D0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266" y="3081807"/>
                <a:ext cx="2217467" cy="437877"/>
              </a:xfrm>
              <a:prstGeom prst="rect">
                <a:avLst/>
              </a:prstGeom>
              <a:blipFill>
                <a:blip r:embed="rId11"/>
                <a:stretch>
                  <a:fillRect l="-1705" r="-284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547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5D9CB-4F99-7F90-DCAA-6FCFB05B0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frequency domain&#10;&#10;Description automatically generated">
            <a:extLst>
              <a:ext uri="{FF2B5EF4-FFF2-40B4-BE49-F238E27FC236}">
                <a16:creationId xmlns:a16="http://schemas.microsoft.com/office/drawing/2014/main" id="{AAB6AA8D-63DE-3D4C-7301-28E13BA57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0" b="19913"/>
          <a:stretch/>
        </p:blipFill>
        <p:spPr>
          <a:xfrm>
            <a:off x="4016313" y="1077919"/>
            <a:ext cx="3775325" cy="2046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B83903-250D-50EB-F587-407BB87A7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(3)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FADEF07-FC8A-E03C-FB23-519674D82FDD}"/>
              </a:ext>
            </a:extLst>
          </p:cNvPr>
          <p:cNvSpPr txBox="1">
            <a:spLocks/>
          </p:cNvSpPr>
          <p:nvPr/>
        </p:nvSpPr>
        <p:spPr bwMode="auto">
          <a:xfrm>
            <a:off x="719300" y="3124200"/>
            <a:ext cx="10983830" cy="31350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C00000"/>
                </a:solidFill>
              </a:rPr>
              <a:t>Spectrum analyzer</a:t>
            </a:r>
            <a:r>
              <a:rPr lang="en-US" kern="0" dirty="0"/>
              <a:t>: to observe signals in a “</a:t>
            </a:r>
            <a:r>
              <a:rPr lang="en-US" kern="0" dirty="0">
                <a:solidFill>
                  <a:srgbClr val="C00000"/>
                </a:solidFill>
              </a:rPr>
              <a:t>frequency-domain</a:t>
            </a:r>
            <a:r>
              <a:rPr lang="en-US" kern="0" dirty="0">
                <a:solidFill>
                  <a:srgbClr val="FF0000"/>
                </a:solidFill>
              </a:rPr>
              <a:t> </a:t>
            </a:r>
            <a:r>
              <a:rPr lang="en-US" kern="0" dirty="0"/>
              <a:t>like” fashion</a:t>
            </a:r>
            <a:endParaRPr lang="en-US" kern="0" dirty="0">
              <a:solidFill>
                <a:srgbClr val="FF0000"/>
              </a:solidFill>
            </a:endParaRPr>
          </a:p>
          <a:p>
            <a:pPr lvl="1"/>
            <a:r>
              <a:rPr lang="en-US" kern="0" dirty="0"/>
              <a:t>sweeps in equidistant steps through a given frequency range</a:t>
            </a:r>
          </a:p>
          <a:p>
            <a:pPr lvl="1"/>
            <a:r>
              <a:rPr lang="en-US" kern="0" dirty="0"/>
              <a:t>application: observation of spectrum from the beam, or from a signal generator or RF source, or the spectrum emitted from an antenna to locate EMI issues in the accelerator tunnel, etc.</a:t>
            </a:r>
          </a:p>
          <a:p>
            <a:pPr lvl="2"/>
            <a:r>
              <a:rPr lang="en-US" kern="0" dirty="0"/>
              <a:t>Also, DUT characterization in the laboratory, e.g., noise figure measurement on amplifiers (requires a noise source), intermodulation measurements on amplifiers (requires two RF generators).</a:t>
            </a:r>
          </a:p>
          <a:p>
            <a:pPr lvl="1"/>
            <a:r>
              <a:rPr lang="en-US" kern="0" dirty="0"/>
              <a:t>Requires periodic signals</a:t>
            </a:r>
          </a:p>
          <a:p>
            <a:pPr lvl="1"/>
            <a:r>
              <a:rPr lang="en-US" kern="0" dirty="0"/>
              <a:t>Assumes </a:t>
            </a:r>
            <a:r>
              <a:rPr lang="en-US" kern="0" dirty="0">
                <a:solidFill>
                  <a:srgbClr val="C00000"/>
                </a:solidFill>
              </a:rPr>
              <a:t>time-invariance</a:t>
            </a:r>
            <a:r>
              <a:rPr lang="en-US" kern="0" dirty="0"/>
              <a:t> of the measurement object (DUT) throughout the frequency sweep</a:t>
            </a:r>
          </a:p>
          <a:p>
            <a:pPr lvl="1"/>
            <a:r>
              <a:rPr lang="en-US" kern="0" dirty="0">
                <a:solidFill>
                  <a:srgbClr val="C00000"/>
                </a:solidFill>
              </a:rPr>
              <a:t>Large dynamic range!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51338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20E15-DF67-9B47-B0EE-7E1CC2928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3900E-37F8-6C41-95F9-82153004E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Vector signal analyzer </a:t>
            </a:r>
            <a:r>
              <a:rPr lang="en-US" dirty="0"/>
              <a:t>(VSA), sometimes called </a:t>
            </a:r>
            <a:r>
              <a:rPr lang="en-US" dirty="0">
                <a:solidFill>
                  <a:srgbClr val="C00000"/>
                </a:solidFill>
              </a:rPr>
              <a:t>FFT analyzer</a:t>
            </a:r>
          </a:p>
          <a:p>
            <a:pPr lvl="1"/>
            <a:r>
              <a:rPr lang="en-US" dirty="0"/>
              <a:t>Acquires the RF signal, after down-conversion to an intermediate (IF) signal, </a:t>
            </a:r>
            <a:br>
              <a:rPr lang="en-US" dirty="0"/>
            </a:br>
            <a:r>
              <a:rPr lang="en-US" dirty="0"/>
              <a:t>in time-domain by fast sampling</a:t>
            </a:r>
          </a:p>
          <a:p>
            <a:pPr lvl="1"/>
            <a:r>
              <a:rPr lang="en-US" dirty="0"/>
              <a:t>Further numerical treatment in digital signal processors (DSPs)</a:t>
            </a:r>
          </a:p>
          <a:p>
            <a:pPr lvl="1"/>
            <a:r>
              <a:rPr lang="en-US" dirty="0"/>
              <a:t>Spectrum calculated using Fast Fourier Transform (FFT)</a:t>
            </a:r>
          </a:p>
          <a:p>
            <a:pPr lvl="1"/>
            <a:r>
              <a:rPr lang="en-US" dirty="0"/>
              <a:t>Combines </a:t>
            </a:r>
            <a:r>
              <a:rPr lang="en-US" dirty="0">
                <a:solidFill>
                  <a:srgbClr val="C00000"/>
                </a:solidFill>
              </a:rPr>
              <a:t>features of an oscilloscope and a spectrum analyzer: </a:t>
            </a:r>
            <a:br>
              <a:rPr lang="en-US" dirty="0"/>
            </a:br>
            <a:r>
              <a:rPr lang="en-US" dirty="0"/>
              <a:t>Signals can be observed directly in time-domain, or in a frequency-domain like fashion</a:t>
            </a:r>
          </a:p>
          <a:p>
            <a:pPr lvl="1"/>
            <a:r>
              <a:rPr lang="en-US" dirty="0"/>
              <a:t>Contrary to the SA, also the spectrum of non-periodic signals </a:t>
            </a:r>
            <a:br>
              <a:rPr lang="en-US" dirty="0"/>
            </a:br>
            <a:r>
              <a:rPr lang="en-US" dirty="0"/>
              <a:t>and transients can be measured</a:t>
            </a:r>
          </a:p>
          <a:p>
            <a:pPr lvl="1"/>
            <a:r>
              <a:rPr lang="en-US" dirty="0"/>
              <a:t>Application: Observation of tune sidebands, transient behavior of a phase locked loop, single pass beam signal spectrum, etc.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Digital oscilloscopes </a:t>
            </a:r>
            <a:r>
              <a:rPr lang="en-US" dirty="0"/>
              <a:t>and </a:t>
            </a:r>
            <a:r>
              <a:rPr lang="en-US" dirty="0">
                <a:solidFill>
                  <a:srgbClr val="C00000"/>
                </a:solidFill>
              </a:rPr>
              <a:t>FFT analyzers </a:t>
            </a:r>
            <a:r>
              <a:rPr lang="en-US" dirty="0"/>
              <a:t>share similar technologies, i.e., fast sampling and digital signal processing, and therefore can provide similar measurement options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digital oscilloscope </a:t>
            </a:r>
            <a:r>
              <a:rPr lang="en-US" dirty="0"/>
              <a:t>directly digitizes the RF signal</a:t>
            </a:r>
            <a:br>
              <a:rPr lang="en-US" dirty="0"/>
            </a:br>
            <a:r>
              <a:rPr lang="en-US" dirty="0"/>
              <a:t>→ limited dynamic range, large instantaneous bandwidth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FFT analyzer</a:t>
            </a:r>
            <a:r>
              <a:rPr lang="en-US" dirty="0"/>
              <a:t> digitizes the down-converted IF signal</a:t>
            </a:r>
            <a:br>
              <a:rPr lang="en-US" dirty="0"/>
            </a:br>
            <a:r>
              <a:rPr lang="en-US" dirty="0"/>
              <a:t>→ large dynamic range, but (still) limited instantaneous bandwidth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33467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32590</TotalTime>
  <Words>3603</Words>
  <Application>Microsoft Macintosh PowerPoint</Application>
  <PresentationFormat>Widescreen</PresentationFormat>
  <Paragraphs>588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 Math</vt:lpstr>
      <vt:lpstr>Comic Sans MS</vt:lpstr>
      <vt:lpstr>Times New Roman</vt:lpstr>
      <vt:lpstr>Wingdings</vt:lpstr>
      <vt:lpstr>2_new-NLC</vt:lpstr>
      <vt:lpstr>RF Engineering RF Measurements </vt:lpstr>
      <vt:lpstr>Outline and Objectives</vt:lpstr>
      <vt:lpstr>RF Measurements</vt:lpstr>
      <vt:lpstr>RF Measurement Methods (1)</vt:lpstr>
      <vt:lpstr>Cathode Ray Tube (CRT) Oscilloscope</vt:lpstr>
      <vt:lpstr>Today: Digital Storage Oscilloscope (DSO)</vt:lpstr>
      <vt:lpstr>RF Measurements Methods (2)</vt:lpstr>
      <vt:lpstr>RF Measurements Methods (3)</vt:lpstr>
      <vt:lpstr>RF Measurements Methods (4)</vt:lpstr>
      <vt:lpstr>RF Measurements Methods (5)</vt:lpstr>
      <vt:lpstr>Reflection (VSWR) Measurement</vt:lpstr>
      <vt:lpstr>RF Signals &amp; Modulation, without Math!</vt:lpstr>
      <vt:lpstr>A (too) simple Radio Receiver</vt:lpstr>
      <vt:lpstr>The Super-Heterodyne Receiver</vt:lpstr>
      <vt:lpstr>The RF Mixer as Down-Converter</vt:lpstr>
      <vt:lpstr>Simplified Spectrum Analyzer</vt:lpstr>
      <vt:lpstr>Vector Signal Analyzer (VSA) or FFT Analyzer</vt:lpstr>
      <vt:lpstr>Modern Spectrum (RF Signal) Analyzer</vt:lpstr>
      <vt:lpstr>Example: E-cloud investigation in the SPS</vt:lpstr>
      <vt:lpstr>How to measure S-Parameters?</vt:lpstr>
      <vt:lpstr>The Vector Network Analyzer (VNA)</vt:lpstr>
      <vt:lpstr>Fun with the VNA!</vt:lpstr>
      <vt:lpstr>VNA Calibration (1)</vt:lpstr>
      <vt:lpstr>VNA Calibration (2)</vt:lpstr>
      <vt:lpstr>RF Measurement Instrument Features</vt:lpstr>
      <vt:lpstr>An Example – Pillbox* 〖TM〗_010 Eigenmode </vt:lpstr>
      <vt:lpstr>Excite the Modes while Measuring S_11</vt:lpstr>
      <vt:lpstr>Measurement of Frequency and Q-value</vt:lpstr>
      <vt:lpstr>The Equivalent Circuit of a Resonant Mode</vt:lpstr>
      <vt:lpstr>Useful Formulas of the Equivalent Circuit</vt:lpstr>
      <vt:lpstr>The Quality Factor (Q-Factor)</vt:lpstr>
      <vt:lpstr>Q-factor from S_11 Measurement</vt:lpstr>
      <vt:lpstr>R∕Q Measurement – Slater’s Theorem</vt:lpstr>
      <vt:lpstr>R∕Q Measurement - Bead Pull Method</vt:lpstr>
      <vt:lpstr>Beam Coupling Impedance</vt:lpstr>
      <vt:lpstr>Stretched-Wire Z_∥ Measurement</vt:lpstr>
      <vt:lpstr>Summary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1687</cp:revision>
  <dcterms:created xsi:type="dcterms:W3CDTF">2009-03-16T15:06:27Z</dcterms:created>
  <dcterms:modified xsi:type="dcterms:W3CDTF">2025-02-24T17:18:57Z</dcterms:modified>
</cp:coreProperties>
</file>