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8"/>
  </p:notesMasterIdLst>
  <p:sldIdLst>
    <p:sldId id="256" r:id="rId2"/>
    <p:sldId id="276" r:id="rId3"/>
    <p:sldId id="345" r:id="rId4"/>
    <p:sldId id="346" r:id="rId5"/>
    <p:sldId id="347" r:id="rId6"/>
    <p:sldId id="258" r:id="rId7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FF6600"/>
    <a:srgbClr val="FF5050"/>
    <a:srgbClr val="1244A8"/>
    <a:srgbClr val="EE3CF0"/>
    <a:srgbClr val="FF3300"/>
    <a:srgbClr val="003399"/>
    <a:srgbClr val="DD7A00"/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5"/>
    <p:restoredTop sz="94830"/>
  </p:normalViewPr>
  <p:slideViewPr>
    <p:cSldViewPr>
      <p:cViewPr varScale="1">
        <p:scale>
          <a:sx n="117" d="100"/>
          <a:sy n="117" d="100"/>
        </p:scale>
        <p:origin x="680" y="1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7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20800" y="1470345"/>
            <a:ext cx="9550400" cy="1958655"/>
          </a:xfrm>
        </p:spPr>
        <p:txBody>
          <a:bodyPr anchorCtr="1"/>
          <a:lstStyle>
            <a:lvl1pPr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826684" y="4298894"/>
            <a:ext cx="85344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sz="2400" b="1" i="1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457200"/>
            <a:ext cx="26416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457200"/>
            <a:ext cx="77216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85187"/>
            <a:ext cx="8487505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8629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26057"/>
            <a:ext cx="5386917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08629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726057"/>
            <a:ext cx="5389033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6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500000" y="164576"/>
            <a:ext cx="8472680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086296"/>
            <a:ext cx="105664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812799" y="907272"/>
            <a:ext cx="9159881" cy="90477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99568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9219607" y="6232565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812799" y="6386186"/>
            <a:ext cx="52832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JUAS 2025 RF Engineering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812799" y="6309375"/>
            <a:ext cx="10575314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FC1E18-0811-0941-B609-8DC3C71FA8B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5" r="23917"/>
          <a:stretch/>
        </p:blipFill>
        <p:spPr bwMode="auto">
          <a:xfrm>
            <a:off x="10026340" y="55418"/>
            <a:ext cx="2160000" cy="99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7FE7612-8BE1-D04D-BBD4-C3DFD4947A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80"/>
            <a:ext cx="1440000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3.gif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13" Type="http://schemas.openxmlformats.org/officeDocument/2006/relationships/image" Target="../media/image270.png"/><Relationship Id="rId18" Type="http://schemas.openxmlformats.org/officeDocument/2006/relationships/image" Target="../media/image320.png"/><Relationship Id="rId3" Type="http://schemas.openxmlformats.org/officeDocument/2006/relationships/image" Target="../media/image42.png"/><Relationship Id="rId21" Type="http://schemas.openxmlformats.org/officeDocument/2006/relationships/image" Target="../media/image350.png"/><Relationship Id="rId7" Type="http://schemas.openxmlformats.org/officeDocument/2006/relationships/image" Target="../media/image210.png"/><Relationship Id="rId12" Type="http://schemas.openxmlformats.org/officeDocument/2006/relationships/image" Target="../media/image260.png"/><Relationship Id="rId17" Type="http://schemas.openxmlformats.org/officeDocument/2006/relationships/image" Target="../media/image310.png"/><Relationship Id="rId2" Type="http://schemas.openxmlformats.org/officeDocument/2006/relationships/image" Target="../media/image160.png"/><Relationship Id="rId16" Type="http://schemas.openxmlformats.org/officeDocument/2006/relationships/image" Target="../media/image300.png"/><Relationship Id="rId20" Type="http://schemas.openxmlformats.org/officeDocument/2006/relationships/image" Target="../media/image3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11" Type="http://schemas.openxmlformats.org/officeDocument/2006/relationships/image" Target="../media/image250.png"/><Relationship Id="rId5" Type="http://schemas.openxmlformats.org/officeDocument/2006/relationships/image" Target="../media/image190.png"/><Relationship Id="rId15" Type="http://schemas.openxmlformats.org/officeDocument/2006/relationships/image" Target="../media/image44.png"/><Relationship Id="rId10" Type="http://schemas.openxmlformats.org/officeDocument/2006/relationships/image" Target="../media/image43.png"/><Relationship Id="rId19" Type="http://schemas.openxmlformats.org/officeDocument/2006/relationships/image" Target="../media/image330.png"/><Relationship Id="rId4" Type="http://schemas.openxmlformats.org/officeDocument/2006/relationships/image" Target="../media/image180.png"/><Relationship Id="rId9" Type="http://schemas.openxmlformats.org/officeDocument/2006/relationships/image" Target="../media/image230.png"/><Relationship Id="rId14" Type="http://schemas.openxmlformats.org/officeDocument/2006/relationships/image" Target="../media/image280.png"/><Relationship Id="rId22" Type="http://schemas.openxmlformats.org/officeDocument/2006/relationships/image" Target="../media/image3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99928-AA24-A648-84AD-B1A0BB61F2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0800" y="1470345"/>
            <a:ext cx="9550400" cy="2457920"/>
          </a:xfrm>
        </p:spPr>
        <p:txBody>
          <a:bodyPr/>
          <a:lstStyle/>
          <a:p>
            <a:r>
              <a:rPr lang="en-US" dirty="0"/>
              <a:t>RF Engineering</a:t>
            </a:r>
            <a:br>
              <a:rPr lang="en-US" dirty="0"/>
            </a:br>
            <a:r>
              <a:rPr lang="en-US" dirty="0">
                <a:solidFill>
                  <a:srgbClr val="C00000"/>
                </a:solidFill>
              </a:rPr>
              <a:t>Cylindrical Resonator</a:t>
            </a:r>
            <a:br>
              <a:rPr lang="en-US" dirty="0"/>
            </a:br>
            <a:r>
              <a:rPr lang="en-US" sz="3600" i="1" dirty="0">
                <a:solidFill>
                  <a:srgbClr val="C00000"/>
                </a:solidFill>
              </a:rPr>
              <a:t>– Summary “Pillbox” Cavity –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8A79DF-6EB2-F745-BCA7-4FFD528E24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Christine </a:t>
            </a:r>
            <a:r>
              <a:rPr lang="en-US" dirty="0" err="1"/>
              <a:t>Völlinger</a:t>
            </a:r>
            <a:r>
              <a:rPr lang="en-US" dirty="0"/>
              <a:t> &amp; </a:t>
            </a:r>
            <a:r>
              <a:rPr lang="en-US" u="sng" dirty="0"/>
              <a:t>Manfred Wendt</a:t>
            </a:r>
            <a:r>
              <a:rPr lang="en-US" dirty="0"/>
              <a:t> – </a:t>
            </a:r>
            <a:r>
              <a:rPr lang="en-US" i="0" dirty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2759205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Cylindrical Resonator Equations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B6E13F7-C6DF-C74E-88AD-5FD831EB01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9451" y="1119039"/>
                <a:ext cx="4820973" cy="5072066"/>
              </a:xfrm>
            </p:spPr>
            <p:txBody>
              <a:bodyPr/>
              <a:lstStyle/>
              <a:p>
                <a:r>
                  <a:rPr lang="en-US" dirty="0"/>
                  <a:t>Eigenfrequencies</a:t>
                </a:r>
              </a:p>
              <a:p>
                <a:pPr lvl="1"/>
                <a:r>
                  <a:rPr lang="en-US" dirty="0"/>
                  <a:t>For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𝑻𝑬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𝒏𝒎𝒍</m:t>
                        </m:r>
                      </m:sub>
                    </m:sSub>
                  </m:oMath>
                </a14:m>
                <a:r>
                  <a:rPr lang="en-US" dirty="0"/>
                  <a:t>-modes: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For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𝑻𝑴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𝒏𝒎𝒍</m:t>
                        </m:r>
                      </m:sub>
                    </m:sSub>
                  </m:oMath>
                </a14:m>
                <a:r>
                  <a:rPr lang="en-US" dirty="0"/>
                  <a:t>-modes: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𝑛𝑚</m:t>
                        </m:r>
                      </m:sub>
                    </m:sSub>
                  </m:oMath>
                </a14:m>
                <a:r>
                  <a:rPr lang="en-US" kern="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ker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 kern="0" smtClean="0">
                            <a:latin typeface="Cambria Math" panose="02040503050406030204" pitchFamily="18" charset="0"/>
                          </a:rPr>
                          <m:t>’</m:t>
                        </m:r>
                      </m:e>
                      <m:sub>
                        <m:r>
                          <a:rPr lang="en-US" i="1" kern="0">
                            <a:latin typeface="Cambria Math" panose="02040503050406030204" pitchFamily="18" charset="0"/>
                          </a:rPr>
                          <m:t>𝑛𝑚</m:t>
                        </m:r>
                      </m:sub>
                    </m:sSub>
                  </m:oMath>
                </a14:m>
                <a:r>
                  <a:rPr lang="en-US" kern="0" dirty="0"/>
                  <a:t> are the zeros of the Bessel function of 1</a:t>
                </a:r>
                <a:r>
                  <a:rPr lang="en-US" kern="0" baseline="30000" dirty="0"/>
                  <a:t>st</a:t>
                </a:r>
                <a:r>
                  <a:rPr lang="en-US" kern="0" dirty="0"/>
                  <a:t> kind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kern="0" dirty="0"/>
                  <a:t>, respectively the zeros of the derivative of the Bessel function of 1</a:t>
                </a:r>
                <a:r>
                  <a:rPr lang="en-US" kern="0" baseline="30000" dirty="0"/>
                  <a:t>st</a:t>
                </a:r>
                <a:r>
                  <a:rPr lang="en-US" kern="0" dirty="0"/>
                  <a:t> kind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i="1" kern="0" smtClean="0">
                            <a:latin typeface="Cambria Math" panose="02040503050406030204" pitchFamily="18" charset="0"/>
                          </a:rPr>
                          <m:t>’</m:t>
                        </m:r>
                      </m:e>
                      <m:sub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kern="0" dirty="0"/>
                  <a:t> 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b="0" i="1" kern="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≅2.998×</m:t>
                    </m:r>
                    <m:sSup>
                      <m:sSupPr>
                        <m:ctrlPr>
                          <a:rPr lang="en-US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kern="0" dirty="0"/>
                  <a:t> speed of light</a:t>
                </a:r>
              </a:p>
              <a:p>
                <a:pPr lvl="2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B6E13F7-C6DF-C74E-88AD-5FD831EB01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9451" y="1119039"/>
                <a:ext cx="4820973" cy="5072066"/>
              </a:xfrm>
              <a:blipFill>
                <a:blip r:embed="rId2"/>
                <a:stretch>
                  <a:fillRect l="-1837" t="-2000" r="-1050" b="-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90854FC6-247A-F793-BBC7-D158BE8B5410}"/>
              </a:ext>
            </a:extLst>
          </p:cNvPr>
          <p:cNvGrpSpPr/>
          <p:nvPr/>
        </p:nvGrpSpPr>
        <p:grpSpPr>
          <a:xfrm>
            <a:off x="5481520" y="1162722"/>
            <a:ext cx="2642987" cy="2115011"/>
            <a:chOff x="3265010" y="1404971"/>
            <a:chExt cx="2642987" cy="2115011"/>
          </a:xfrm>
        </p:grpSpPr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9582C623-464A-C5D8-489C-6DCA468C4C6C}"/>
                </a:ext>
              </a:extLst>
            </p:cNvPr>
            <p:cNvSpPr/>
            <p:nvPr/>
          </p:nvSpPr>
          <p:spPr bwMode="auto">
            <a:xfrm>
              <a:off x="3484460" y="1407511"/>
              <a:ext cx="548640" cy="1828800"/>
            </a:xfrm>
            <a:prstGeom prst="arc">
              <a:avLst>
                <a:gd name="adj1" fmla="val 16195339"/>
                <a:gd name="adj2" fmla="val 5399648"/>
              </a:avLst>
            </a:prstGeom>
            <a:noFill/>
            <a:ln w="2857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5716BEF8-164C-D606-276C-6C40A8D0FA0C}"/>
                </a:ext>
              </a:extLst>
            </p:cNvPr>
            <p:cNvSpPr/>
            <p:nvPr/>
          </p:nvSpPr>
          <p:spPr bwMode="auto">
            <a:xfrm>
              <a:off x="4353785" y="1407511"/>
              <a:ext cx="548640" cy="1829464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00B46CE5-177E-5B7B-61C2-F1E4842E3019}"/>
                </a:ext>
              </a:extLst>
            </p:cNvPr>
            <p:cNvSpPr/>
            <p:nvPr/>
          </p:nvSpPr>
          <p:spPr bwMode="auto">
            <a:xfrm>
              <a:off x="3456395" y="1407511"/>
              <a:ext cx="548640" cy="1828800"/>
            </a:xfrm>
            <a:prstGeom prst="arc">
              <a:avLst>
                <a:gd name="adj1" fmla="val 5403693"/>
                <a:gd name="adj2" fmla="val 1620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9FC4098-0981-DBFF-CF55-4B345E58715F}"/>
                </a:ext>
              </a:extLst>
            </p:cNvPr>
            <p:cNvCxnSpPr/>
            <p:nvPr/>
          </p:nvCxnSpPr>
          <p:spPr bwMode="auto">
            <a:xfrm>
              <a:off x="3730715" y="1404971"/>
              <a:ext cx="9144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69B98FC-A1B3-F87C-2F6D-10CB44ECFCF8}"/>
                </a:ext>
              </a:extLst>
            </p:cNvPr>
            <p:cNvCxnSpPr/>
            <p:nvPr/>
          </p:nvCxnSpPr>
          <p:spPr bwMode="auto">
            <a:xfrm>
              <a:off x="3722210" y="3236311"/>
              <a:ext cx="9144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59BA90F-C16E-AE00-5B84-EF3DE72F702B}"/>
                </a:ext>
              </a:extLst>
            </p:cNvPr>
            <p:cNvCxnSpPr/>
            <p:nvPr/>
          </p:nvCxnSpPr>
          <p:spPr bwMode="auto">
            <a:xfrm>
              <a:off x="3265010" y="2321910"/>
              <a:ext cx="2286000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dash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A885FDA-24E3-DFB1-F8A3-386F4B06542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58780" y="3275380"/>
              <a:ext cx="0" cy="2286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9CE57B4-1494-3AB1-F597-379C9E53F7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28105" y="3270350"/>
              <a:ext cx="0" cy="2286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D96624B-8F4A-52D3-7E74-A87061A0AC5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353785" y="3390595"/>
              <a:ext cx="274320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A2F2F3F-D513-1EBA-4EB8-09C450C9700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758780" y="3387115"/>
              <a:ext cx="274320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4482EA9-1CEF-2BB0-AFC3-0853A27861EC}"/>
                    </a:ext>
                  </a:extLst>
                </p:cNvPr>
                <p:cNvSpPr txBox="1"/>
                <p:nvPr/>
              </p:nvSpPr>
              <p:spPr>
                <a:xfrm>
                  <a:off x="4107531" y="3242983"/>
                  <a:ext cx="19633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oMath>
                    </m:oMathPara>
                  </a14:m>
                  <a:endParaRPr lang="en-US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4482EA9-1CEF-2BB0-AFC3-0853A27861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07531" y="3242983"/>
                  <a:ext cx="196336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23529" r="-23529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F571D90-7C96-6B1C-17DF-C0B485FBCFA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381850" y="2321910"/>
              <a:ext cx="246255" cy="398471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A5673030-CE88-77B6-A05A-4C75510CA717}"/>
                    </a:ext>
                  </a:extLst>
                </p:cNvPr>
                <p:cNvSpPr txBox="1"/>
                <p:nvPr/>
              </p:nvSpPr>
              <p:spPr>
                <a:xfrm>
                  <a:off x="4529103" y="2382645"/>
                  <a:ext cx="19800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A5673030-CE88-77B6-A05A-4C75510CA7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9103" y="2382645"/>
                  <a:ext cx="198003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8750" r="-12500" b="-43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B427B30-C972-EFEA-385F-1028CE3B435F}"/>
                </a:ext>
              </a:extLst>
            </p:cNvPr>
            <p:cNvSpPr txBox="1"/>
            <p:nvPr/>
          </p:nvSpPr>
          <p:spPr>
            <a:xfrm>
              <a:off x="4907402" y="2022892"/>
              <a:ext cx="10005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beam axis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5CBAF6-2173-7193-2F37-25F79CEE757F}"/>
                  </a:ext>
                </a:extLst>
              </p:cNvPr>
              <p:cNvSpPr txBox="1"/>
              <p:nvPr/>
            </p:nvSpPr>
            <p:spPr>
              <a:xfrm>
                <a:off x="1244009" y="1928832"/>
                <a:ext cx="3943323" cy="91069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lIns="91440" tIns="45720" rIns="91440" bIns="4572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𝑇𝐸𝑛𝑚𝑙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  <m:r>
                                            <a:rPr lang="en-US" i="1" smtClean="0">
                                              <a:latin typeface="Cambria Math" panose="02040503050406030204" pitchFamily="18" charset="0"/>
                                            </a:rPr>
                                            <m:t>’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𝑛𝑚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𝑙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𝐻𝑧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5CBAF6-2173-7193-2F37-25F79CEE75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4009" y="1928832"/>
                <a:ext cx="3943323" cy="9106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0FA7F2A-FC0C-8834-C734-85AD82BA5FE9}"/>
                  </a:ext>
                </a:extLst>
              </p:cNvPr>
              <p:cNvSpPr txBox="1"/>
              <p:nvPr/>
            </p:nvSpPr>
            <p:spPr>
              <a:xfrm>
                <a:off x="1289430" y="3534510"/>
                <a:ext cx="3985001" cy="91069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lIns="91440" tIns="45720" rIns="91440" bIns="4572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𝑇𝑀𝑛𝑚𝑙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𝑛𝑚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𝑙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𝐻𝑧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0FA7F2A-FC0C-8834-C734-85AD82BA5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430" y="3534510"/>
                <a:ext cx="3985001" cy="9106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Table 29">
                <a:extLst>
                  <a:ext uri="{FF2B5EF4-FFF2-40B4-BE49-F238E27FC236}">
                    <a16:creationId xmlns:a16="http://schemas.microsoft.com/office/drawing/2014/main" id="{FF231091-90C3-8E8D-36F3-25D8054C55E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80493629"/>
                  </p:ext>
                </p:extLst>
              </p:nvPr>
            </p:nvGraphicFramePr>
            <p:xfrm>
              <a:off x="7248310" y="3309383"/>
              <a:ext cx="4647008" cy="1341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1752">
                      <a:extLst>
                        <a:ext uri="{9D8B030D-6E8A-4147-A177-3AD203B41FA5}">
                          <a16:colId xmlns:a16="http://schemas.microsoft.com/office/drawing/2014/main" val="1246095655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1565220483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4085423067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1439039945"/>
                        </a:ext>
                      </a:extLst>
                    </a:gridCol>
                  </a:tblGrid>
                  <a:tr h="2763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’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’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’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5320083"/>
                      </a:ext>
                    </a:extLst>
                  </a:tr>
                  <a:tr h="2763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3.832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7.016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10.174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33605231"/>
                      </a:ext>
                    </a:extLst>
                  </a:tr>
                  <a:tr h="2763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1.841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5.331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8.536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23616630"/>
                      </a:ext>
                    </a:extLst>
                  </a:tr>
                  <a:tr h="2763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3.054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6.706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9.970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298684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Table 29">
                <a:extLst>
                  <a:ext uri="{FF2B5EF4-FFF2-40B4-BE49-F238E27FC236}">
                    <a16:creationId xmlns:a16="http://schemas.microsoft.com/office/drawing/2014/main" id="{FF231091-90C3-8E8D-36F3-25D8054C55E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80493629"/>
                  </p:ext>
                </p:extLst>
              </p:nvPr>
            </p:nvGraphicFramePr>
            <p:xfrm>
              <a:off x="7248310" y="3309383"/>
              <a:ext cx="4647008" cy="1341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1752">
                      <a:extLst>
                        <a:ext uri="{9D8B030D-6E8A-4147-A177-3AD203B41FA5}">
                          <a16:colId xmlns:a16="http://schemas.microsoft.com/office/drawing/2014/main" val="1246095655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1565220483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4085423067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1439039945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87" t="-3704" r="-301087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1087" t="-3704" r="-201087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203297" t="-3704" r="-103297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00000" t="-3704" r="-2174" b="-3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2532008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87" t="-103704" r="-301087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1087" t="-103704" r="-201087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203297" t="-103704" r="-103297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00000" t="-103704" r="-2174" b="-2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3360523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87" t="-211538" r="-301087" b="-1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1087" t="-211538" r="-201087" b="-1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203297" t="-211538" r="-103297" b="-1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00000" t="-211538" r="-2174" b="-10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2361663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87" t="-300000" r="-301087" b="-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101087" t="-300000" r="-201087" b="-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203297" t="-300000" r="-103297" b="-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300000" t="-300000" r="-2174" b="-37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298684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6B273532-1143-D453-020E-56F7497B4E0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5709247"/>
                  </p:ext>
                </p:extLst>
              </p:nvPr>
            </p:nvGraphicFramePr>
            <p:xfrm>
              <a:off x="7248310" y="4849985"/>
              <a:ext cx="4647008" cy="1341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1752">
                      <a:extLst>
                        <a:ext uri="{9D8B030D-6E8A-4147-A177-3AD203B41FA5}">
                          <a16:colId xmlns:a16="http://schemas.microsoft.com/office/drawing/2014/main" val="1246095655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1565220483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4085423067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1439039945"/>
                        </a:ext>
                      </a:extLst>
                    </a:gridCol>
                  </a:tblGrid>
                  <a:tr h="2763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5320083"/>
                      </a:ext>
                    </a:extLst>
                  </a:tr>
                  <a:tr h="2763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𝟒𝟎𝟓</m:t>
                                </m:r>
                              </m:oMath>
                            </m:oMathPara>
                          </a14:m>
                          <a:endParaRPr lang="en-US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5.520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8.654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33605231"/>
                      </a:ext>
                    </a:extLst>
                  </a:tr>
                  <a:tr h="2763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3.832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7.016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10.174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23616630"/>
                      </a:ext>
                    </a:extLst>
                  </a:tr>
                  <a:tr h="27630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5.135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8.417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11.620</m:t>
                                </m:r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298684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6B273532-1143-D453-020E-56F7497B4E0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5709247"/>
                  </p:ext>
                </p:extLst>
              </p:nvPr>
            </p:nvGraphicFramePr>
            <p:xfrm>
              <a:off x="7248310" y="4849985"/>
              <a:ext cx="4647008" cy="1341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1752">
                      <a:extLst>
                        <a:ext uri="{9D8B030D-6E8A-4147-A177-3AD203B41FA5}">
                          <a16:colId xmlns:a16="http://schemas.microsoft.com/office/drawing/2014/main" val="1246095655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1565220483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4085423067"/>
                        </a:ext>
                      </a:extLst>
                    </a:gridCol>
                    <a:gridCol w="1161752">
                      <a:extLst>
                        <a:ext uri="{9D8B030D-6E8A-4147-A177-3AD203B41FA5}">
                          <a16:colId xmlns:a16="http://schemas.microsoft.com/office/drawing/2014/main" val="1439039945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87" r="-301087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1087" r="-201087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03297" r="-103297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300000" r="-2174" b="-3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2532008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87" t="-100000" r="-301087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1087" t="-100000" r="-201087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03297" t="-100000" r="-103297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300000" t="-100000" r="-2174" b="-2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3360523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87" t="-207692" r="-301087" b="-1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1087" t="-207692" r="-201087" b="-1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03297" t="-207692" r="-103297" b="-1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300000" t="-207692" r="-2174" b="-10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2361663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87" t="-296296" r="-301087" b="-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1087" t="-296296" r="-201087" b="-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03297" t="-296296" r="-103297" b="-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300000" t="-296296" r="-2174" b="-37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298684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ontent Placeholder 4">
                <a:extLst>
                  <a:ext uri="{FF2B5EF4-FFF2-40B4-BE49-F238E27FC236}">
                    <a16:creationId xmlns:a16="http://schemas.microsoft.com/office/drawing/2014/main" id="{C3B446C2-C957-D634-03D2-9B6188A9114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987087" y="1146252"/>
                <a:ext cx="4026243" cy="180646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“Ideal” cylindrical resonator</a:t>
                </a:r>
              </a:p>
              <a:p>
                <a:pPr lvl="1"/>
                <a:r>
                  <a:rPr lang="en-US" kern="0" dirty="0"/>
                  <a:t>No beam ports</a:t>
                </a:r>
              </a:p>
              <a:p>
                <a:pPr lvl="1"/>
                <a:r>
                  <a:rPr lang="en-US" kern="0" dirty="0"/>
                  <a:t>Diameter: </a:t>
                </a:r>
                <a14:m>
                  <m:oMath xmlns:m="http://schemas.openxmlformats.org/officeDocument/2006/math"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endParaRPr lang="en-US" b="1" kern="0" dirty="0"/>
              </a:p>
              <a:p>
                <a:pPr lvl="1"/>
                <a:r>
                  <a:rPr lang="en-US" kern="0" dirty="0"/>
                  <a:t>Height: </a:t>
                </a:r>
                <a14:m>
                  <m:oMath xmlns:m="http://schemas.openxmlformats.org/officeDocument/2006/math"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𝒉</m:t>
                    </m:r>
                  </m:oMath>
                </a14:m>
                <a:endParaRPr lang="en-US" kern="0" dirty="0"/>
              </a:p>
              <a:p>
                <a:pPr lvl="1"/>
                <a:r>
                  <a:rPr lang="en-US" kern="0" dirty="0"/>
                  <a:t>Vacuum: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b="1" i="1" kern="0" smtClean="0"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kern="0" dirty="0"/>
              </a:p>
              <a:p>
                <a:pPr lvl="2"/>
                <a:endParaRPr lang="en-US" kern="0" dirty="0"/>
              </a:p>
              <a:p>
                <a:pPr lvl="1"/>
                <a:endParaRPr lang="en-US" kern="0" dirty="0"/>
              </a:p>
            </p:txBody>
          </p:sp>
        </mc:Choice>
        <mc:Fallback xmlns="">
          <p:sp>
            <p:nvSpPr>
              <p:cNvPr id="32" name="Content Placeholder 4">
                <a:extLst>
                  <a:ext uri="{FF2B5EF4-FFF2-40B4-BE49-F238E27FC236}">
                    <a16:creationId xmlns:a16="http://schemas.microsoft.com/office/drawing/2014/main" id="{C3B446C2-C957-D634-03D2-9B6188A91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87087" y="1146252"/>
                <a:ext cx="4026243" cy="1806464"/>
              </a:xfrm>
              <a:prstGeom prst="rect">
                <a:avLst/>
              </a:prstGeom>
              <a:blipFill>
                <a:blip r:embed="rId9"/>
                <a:stretch>
                  <a:fillRect l="-1881" t="-5594" b="-699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4251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49E5944-976B-1E46-CA21-BAD8759B0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12" y="1078992"/>
            <a:ext cx="5431536" cy="51868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247A40-8F76-35A3-1466-9A0675461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Cylindrical Resonator Equations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024ACC-18B0-E77B-CF69-3A1848C80B9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15072" y="1163105"/>
                <a:ext cx="5064128" cy="5031057"/>
              </a:xfrm>
            </p:spPr>
            <p:txBody>
              <a:bodyPr/>
              <a:lstStyle/>
              <a:p>
                <a:r>
                  <a:rPr lang="en-US" dirty="0"/>
                  <a:t>Analytical equations for the 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𝑻𝑴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𝟎𝟏𝟎</m:t>
                        </m:r>
                      </m:sub>
                    </m:sSub>
                  </m:oMath>
                </a14:m>
                <a:r>
                  <a:rPr lang="en-US" dirty="0"/>
                  <a:t> accelerating mode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𝑻𝑴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𝟎𝟏𝟎</m:t>
                        </m:r>
                      </m:sub>
                    </m:sSub>
                  </m:oMath>
                </a14:m>
                <a:r>
                  <a:rPr lang="en-US" dirty="0"/>
                  <a:t>-mode related wavelength: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𝑻𝑴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𝟎𝟏𝟎</m:t>
                        </m:r>
                      </m:sub>
                    </m:sSub>
                  </m:oMath>
                </a14:m>
                <a:r>
                  <a:rPr lang="en-US" dirty="0"/>
                  <a:t>-mode resonance frequency: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024ACC-18B0-E77B-CF69-3A1848C80B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15072" y="1163105"/>
                <a:ext cx="5064128" cy="5031057"/>
              </a:xfrm>
              <a:blipFill>
                <a:blip r:embed="rId3"/>
                <a:stretch>
                  <a:fillRect l="-1750" t="-17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EF1AE1D-C608-13E2-6B55-BF3D57DD40E4}"/>
                  </a:ext>
                </a:extLst>
              </p:cNvPr>
              <p:cNvSpPr txBox="1"/>
              <p:nvPr/>
            </p:nvSpPr>
            <p:spPr>
              <a:xfrm>
                <a:off x="5000247" y="4684256"/>
                <a:ext cx="73090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𝑻𝑴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𝟎𝟏𝟎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EF1AE1D-C608-13E2-6B55-BF3D57DD40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0247" y="4684256"/>
                <a:ext cx="730905" cy="276999"/>
              </a:xfrm>
              <a:prstGeom prst="rect">
                <a:avLst/>
              </a:prstGeom>
              <a:blipFill>
                <a:blip r:embed="rId4"/>
                <a:stretch>
                  <a:fillRect l="-5085" r="-1695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0637B9-AF41-A602-1E5E-2CE2362FC48C}"/>
                  </a:ext>
                </a:extLst>
              </p:cNvPr>
              <p:cNvSpPr txBox="1"/>
              <p:nvPr/>
            </p:nvSpPr>
            <p:spPr>
              <a:xfrm>
                <a:off x="5047952" y="2747968"/>
                <a:ext cx="6832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0637B9-AF41-A602-1E5E-2CE2362FC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952" y="2747968"/>
                <a:ext cx="683200" cy="276999"/>
              </a:xfrm>
              <a:prstGeom prst="rect">
                <a:avLst/>
              </a:prstGeom>
              <a:blipFill>
                <a:blip r:embed="rId5"/>
                <a:stretch>
                  <a:fillRect l="-5455" r="-1818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785A942-6832-E388-7F9E-4012252F88E8}"/>
                  </a:ext>
                </a:extLst>
              </p:cNvPr>
              <p:cNvSpPr txBox="1"/>
              <p:nvPr/>
            </p:nvSpPr>
            <p:spPr>
              <a:xfrm rot="19320000">
                <a:off x="5383212" y="1800527"/>
                <a:ext cx="631455" cy="2743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𝑇𝐸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111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785A942-6832-E388-7F9E-4012252F88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320000">
                <a:off x="5383212" y="1800527"/>
                <a:ext cx="631455" cy="274320"/>
              </a:xfrm>
              <a:prstGeom prst="rect">
                <a:avLst/>
              </a:prstGeom>
              <a:blipFill>
                <a:blip r:embed="rId6"/>
                <a:stretch>
                  <a:fillRect l="-1852" r="-5556" b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55C0579-47C4-2600-9DA7-63A1BFDF514E}"/>
                  </a:ext>
                </a:extLst>
              </p:cNvPr>
              <p:cNvSpPr txBox="1"/>
              <p:nvPr/>
            </p:nvSpPr>
            <p:spPr>
              <a:xfrm rot="19320000">
                <a:off x="4767846" y="1711463"/>
                <a:ext cx="6885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𝑇𝑀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011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55C0579-47C4-2600-9DA7-63A1BFDF51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320000">
                <a:off x="4767846" y="1711463"/>
                <a:ext cx="688522" cy="276999"/>
              </a:xfrm>
              <a:prstGeom prst="rect">
                <a:avLst/>
              </a:prstGeom>
              <a:blipFill>
                <a:blip r:embed="rId7"/>
                <a:stretch>
                  <a:fillRect l="-1724" r="-3448"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53DE656-9AC0-F64E-AE6B-0D29BBF9C3EA}"/>
                  </a:ext>
                </a:extLst>
              </p:cNvPr>
              <p:cNvSpPr txBox="1"/>
              <p:nvPr/>
            </p:nvSpPr>
            <p:spPr>
              <a:xfrm rot="19320000">
                <a:off x="4069914" y="1496722"/>
                <a:ext cx="63677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𝑇𝐸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211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53DE656-9AC0-F64E-AE6B-0D29BBF9C3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320000">
                <a:off x="4069914" y="1496722"/>
                <a:ext cx="636777" cy="276999"/>
              </a:xfrm>
              <a:prstGeom prst="rect">
                <a:avLst/>
              </a:prstGeom>
              <a:blipFill>
                <a:blip r:embed="rId8"/>
                <a:stretch>
                  <a:fillRect r="-3636" b="-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A9BE01C-3ACB-4CB5-FB92-3B8D8F9E1A28}"/>
                  </a:ext>
                </a:extLst>
              </p:cNvPr>
              <p:cNvSpPr txBox="1"/>
              <p:nvPr/>
            </p:nvSpPr>
            <p:spPr>
              <a:xfrm rot="19320000">
                <a:off x="2439832" y="1417347"/>
                <a:ext cx="118059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𝑇𝐸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011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A9BE01C-3ACB-4CB5-FB92-3B8D8F9E1A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320000">
                <a:off x="2439832" y="1417347"/>
                <a:ext cx="1180596" cy="276999"/>
              </a:xfrm>
              <a:prstGeom prst="rect">
                <a:avLst/>
              </a:prstGeom>
              <a:blipFill>
                <a:blip r:embed="rId9"/>
                <a:stretch>
                  <a:fillRect l="-2247" r="-8989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1E39818-5CCF-E3A8-A874-8E6A7CC9042A}"/>
                  </a:ext>
                </a:extLst>
              </p:cNvPr>
              <p:cNvSpPr txBox="1"/>
              <p:nvPr/>
            </p:nvSpPr>
            <p:spPr>
              <a:xfrm rot="17280000">
                <a:off x="2178526" y="1328860"/>
                <a:ext cx="631455" cy="276999"/>
              </a:xfrm>
              <a:prstGeom prst="rect">
                <a:avLst/>
              </a:prstGeom>
              <a:solidFill>
                <a:schemeClr val="bg1">
                  <a:alpha val="75287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𝑇𝐸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112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1E39818-5CCF-E3A8-A874-8E6A7CC904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7280000">
                <a:off x="2178526" y="1328860"/>
                <a:ext cx="631455" cy="276999"/>
              </a:xfrm>
              <a:prstGeom prst="rect">
                <a:avLst/>
              </a:prstGeom>
              <a:blipFill>
                <a:blip r:embed="rId10"/>
                <a:stretch>
                  <a:fillRect r="-10811" b="-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0A7B547-5314-D3E1-5B90-0114BF3362F4}"/>
                  </a:ext>
                </a:extLst>
              </p:cNvPr>
              <p:cNvSpPr txBox="1"/>
              <p:nvPr/>
            </p:nvSpPr>
            <p:spPr>
              <a:xfrm rot="17280000">
                <a:off x="1887902" y="1360071"/>
                <a:ext cx="688522" cy="276999"/>
              </a:xfrm>
              <a:prstGeom prst="rect">
                <a:avLst/>
              </a:prstGeom>
              <a:solidFill>
                <a:schemeClr val="bg1">
                  <a:alpha val="75287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𝑇𝑀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012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0A7B547-5314-D3E1-5B90-0114BF3362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7280000">
                <a:off x="1887902" y="1360071"/>
                <a:ext cx="688522" cy="276999"/>
              </a:xfrm>
              <a:prstGeom prst="rect">
                <a:avLst/>
              </a:prstGeom>
              <a:blipFill>
                <a:blip r:embed="rId11"/>
                <a:stretch>
                  <a:fillRect r="-10256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DDB71FD-2329-DD4A-B948-12CCD30F299B}"/>
                  </a:ext>
                </a:extLst>
              </p:cNvPr>
              <p:cNvSpPr txBox="1"/>
              <p:nvPr/>
            </p:nvSpPr>
            <p:spPr>
              <a:xfrm rot="17280000">
                <a:off x="1644580" y="1360070"/>
                <a:ext cx="636777" cy="276999"/>
              </a:xfrm>
              <a:prstGeom prst="rect">
                <a:avLst/>
              </a:prstGeom>
              <a:solidFill>
                <a:schemeClr val="bg1">
                  <a:alpha val="75287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𝑇𝐸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212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DDB71FD-2329-DD4A-B948-12CCD30F29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7280000">
                <a:off x="1644580" y="1360070"/>
                <a:ext cx="636777" cy="276999"/>
              </a:xfrm>
              <a:prstGeom prst="rect">
                <a:avLst/>
              </a:prstGeom>
              <a:blipFill>
                <a:blip r:embed="rId12"/>
                <a:stretch>
                  <a:fillRect r="-10811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D257FA1-FC9E-2306-A9D4-76BCE8E6A130}"/>
                  </a:ext>
                </a:extLst>
              </p:cNvPr>
              <p:cNvSpPr txBox="1"/>
              <p:nvPr/>
            </p:nvSpPr>
            <p:spPr>
              <a:xfrm rot="17280000">
                <a:off x="1281883" y="1328859"/>
                <a:ext cx="683200" cy="276999"/>
              </a:xfrm>
              <a:prstGeom prst="rect">
                <a:avLst/>
              </a:prstGeom>
              <a:solidFill>
                <a:schemeClr val="bg1">
                  <a:alpha val="75287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𝑇𝑀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112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D257FA1-FC9E-2306-A9D4-76BCE8E6A1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7280000">
                <a:off x="1281883" y="1328859"/>
                <a:ext cx="683200" cy="276999"/>
              </a:xfrm>
              <a:prstGeom prst="rect">
                <a:avLst/>
              </a:prstGeom>
              <a:blipFill>
                <a:blip r:embed="rId13"/>
                <a:stretch>
                  <a:fillRect r="-10256"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F5101E1-4964-ABC1-6789-58A472B610C2}"/>
                  </a:ext>
                </a:extLst>
              </p:cNvPr>
              <p:cNvSpPr txBox="1"/>
              <p:nvPr/>
            </p:nvSpPr>
            <p:spPr>
              <a:xfrm>
                <a:off x="7576967" y="3052888"/>
                <a:ext cx="4177536" cy="62374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𝟎𝟏</m:t>
                              </m:r>
                            </m:sub>
                          </m:sSub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den>
                      </m:f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𝑻𝑴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𝟎𝟏𝟎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𝟑𝟖𝟐𝟕𝟒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𝑻𝑴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𝟎𝟏𝟎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F5101E1-4964-ABC1-6789-58A472B610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967" y="3052888"/>
                <a:ext cx="4177536" cy="62374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66FA297-CA7B-F319-7868-98C824B1B289}"/>
                  </a:ext>
                </a:extLst>
              </p:cNvPr>
              <p:cNvSpPr txBox="1"/>
              <p:nvPr/>
            </p:nvSpPr>
            <p:spPr>
              <a:xfrm>
                <a:off x="7132935" y="2216988"/>
                <a:ext cx="4703321" cy="71248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𝑻𝑴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𝟎𝟏𝟎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𝑻𝑴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𝟎𝟏𝟎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𝟎𝟏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𝟔𝟏𝟐𝟕𝟒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66FA297-CA7B-F319-7868-98C824B1B2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2935" y="2216988"/>
                <a:ext cx="4703321" cy="71248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9C74B51-69C0-5205-1ABC-96F32B3E4735}"/>
                  </a:ext>
                </a:extLst>
              </p:cNvPr>
              <p:cNvSpPr txBox="1"/>
              <p:nvPr/>
            </p:nvSpPr>
            <p:spPr>
              <a:xfrm>
                <a:off x="7132935" y="4264974"/>
                <a:ext cx="2582612" cy="67042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𝑻𝑴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𝟎𝟏𝟎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𝑻𝑴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𝟎𝟏𝟎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𝐻𝑧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9C74B51-69C0-5205-1ABC-96F32B3E47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2935" y="4264974"/>
                <a:ext cx="2582612" cy="67042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D46DC87D-ADF7-099F-4E51-B8A9D8E85BDB}"/>
              </a:ext>
            </a:extLst>
          </p:cNvPr>
          <p:cNvSpPr txBox="1"/>
          <p:nvPr/>
        </p:nvSpPr>
        <p:spPr>
          <a:xfrm>
            <a:off x="6356754" y="5816221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 chart for cylindrical resonators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ACE33088-F6E4-5C30-CDE3-D2ACA347521A}"/>
              </a:ext>
            </a:extLst>
          </p:cNvPr>
          <p:cNvSpPr/>
          <p:nvPr/>
        </p:nvSpPr>
        <p:spPr bwMode="auto">
          <a:xfrm>
            <a:off x="7132935" y="3297638"/>
            <a:ext cx="349141" cy="19202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390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C0497-7FE5-6666-DAC1-5C48FF5D8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Cylindrical Resonator Equations (3)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7FEBF3-5112-7BA1-91D4-FECE7DC0E12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2800" y="1086296"/>
                <a:ext cx="4822340" cy="5107865"/>
              </a:xfrm>
            </p:spPr>
            <p:txBody>
              <a:bodyPr/>
              <a:lstStyle/>
              <a:p>
                <a:r>
                  <a:rPr lang="en-US" dirty="0"/>
                  <a:t>Quality factor – unloaded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br>
                  <a:rPr lang="en-US" dirty="0"/>
                </a:br>
                <a:r>
                  <a:rPr lang="en-US" dirty="0"/>
                  <a:t>(Q-factor or Q-value)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with the skin-depth: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2"/>
                <a:r>
                  <a:rPr lang="en-US" dirty="0"/>
                  <a:t>with:</a:t>
                </a: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(non-magnetic media)</a:t>
                </a: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(conductivity of the material</a:t>
                </a:r>
                <a:br>
                  <a:rPr lang="en-US" dirty="0"/>
                </a:br>
                <a:r>
                  <a:rPr lang="en-US" dirty="0"/>
                  <a:t> of the cavity walls)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7FEBF3-5112-7BA1-91D4-FECE7DC0E1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2800" y="1086296"/>
                <a:ext cx="4822340" cy="5107865"/>
              </a:xfrm>
              <a:blipFill>
                <a:blip r:embed="rId2"/>
                <a:stretch>
                  <a:fillRect l="-1575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D03E1E0-439F-83F1-455F-CE5B61B0AF1D}"/>
                  </a:ext>
                </a:extLst>
              </p:cNvPr>
              <p:cNvSpPr txBox="1"/>
              <p:nvPr/>
            </p:nvSpPr>
            <p:spPr>
              <a:xfrm>
                <a:off x="1245842" y="1767135"/>
                <a:ext cx="1886524" cy="68549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𝑸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</m:den>
                      </m:f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num>
                                <m:den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𝒉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D03E1E0-439F-83F1-455F-CE5B61B0AF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5842" y="1767135"/>
                <a:ext cx="1886524" cy="68549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3265E30-B4AD-F927-7114-9DE3E407B37F}"/>
                  </a:ext>
                </a:extLst>
              </p:cNvPr>
              <p:cNvSpPr txBox="1"/>
              <p:nvPr/>
            </p:nvSpPr>
            <p:spPr>
              <a:xfrm>
                <a:off x="1691031" y="2858018"/>
                <a:ext cx="2357056" cy="91069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lIns="91440" tIns="45720" rIns="91440" bIns="4572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𝑇𝑀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010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𝜎𝜇</m:t>
                              </m:r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3265E30-B4AD-F927-7114-9DE3E407B3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031" y="2858018"/>
                <a:ext cx="2357056" cy="9106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3FB5273-EB72-623D-322C-B75DF054BBC2}"/>
                  </a:ext>
                </a:extLst>
              </p:cNvPr>
              <p:cNvSpPr txBox="1"/>
              <p:nvPr/>
            </p:nvSpPr>
            <p:spPr>
              <a:xfrm>
                <a:off x="2027086" y="4110007"/>
                <a:ext cx="20210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𝑇𝑀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010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𝑇𝑀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010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3FB5273-EB72-623D-322C-B75DF054BB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7086" y="4110007"/>
                <a:ext cx="2021001" cy="276999"/>
              </a:xfrm>
              <a:prstGeom prst="rect">
                <a:avLst/>
              </a:prstGeom>
              <a:blipFill>
                <a:blip r:embed="rId5"/>
                <a:stretch>
                  <a:fillRect l="-1250" r="-625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558C3C5-AB69-4105-41A1-CDAD50A5A707}"/>
                  </a:ext>
                </a:extLst>
              </p:cNvPr>
              <p:cNvSpPr txBox="1"/>
              <p:nvPr/>
            </p:nvSpPr>
            <p:spPr>
              <a:xfrm>
                <a:off x="2015479" y="4516854"/>
                <a:ext cx="30198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×4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558C3C5-AB69-4105-41A1-CDAD50A5A7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479" y="4516854"/>
                <a:ext cx="3019801" cy="276999"/>
              </a:xfrm>
              <a:prstGeom prst="rect">
                <a:avLst/>
              </a:prstGeom>
              <a:blipFill>
                <a:blip r:embed="rId6"/>
                <a:stretch>
                  <a:fillRect l="-837" t="-4348" r="-41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E164F1B-4B6E-A212-9884-A34173BA5C15}"/>
                  </a:ext>
                </a:extLst>
              </p:cNvPr>
              <p:cNvSpPr txBox="1"/>
              <p:nvPr/>
            </p:nvSpPr>
            <p:spPr>
              <a:xfrm>
                <a:off x="2015479" y="5330549"/>
                <a:ext cx="8540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E164F1B-4B6E-A212-9884-A34173BA5C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479" y="5330549"/>
                <a:ext cx="854080" cy="276999"/>
              </a:xfrm>
              <a:prstGeom prst="rect">
                <a:avLst/>
              </a:prstGeom>
              <a:blipFill>
                <a:blip r:embed="rId7"/>
                <a:stretch>
                  <a:fillRect l="-1449" r="-7246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79D924A4-C201-0DC7-C1BC-F53E4F2D5C4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570421" y="1086295"/>
                <a:ext cx="4822340" cy="51078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SzPct val="125000"/>
                  <a:buChar char="•"/>
                  <a:defRPr kumimoji="1" sz="2000" b="1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b="1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kumimoji="1" sz="16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kumimoji="1"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2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b="1" kern="0" dirty="0"/>
                  <a:t>“Geometry factor” </a:t>
                </a:r>
                <a14:m>
                  <m:oMath xmlns:m="http://schemas.openxmlformats.org/officeDocument/2006/math"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kern="0" smtClean="0"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r>
                  <a:rPr lang="en-US" kern="0" dirty="0"/>
                  <a:t> (R-over-Q)</a:t>
                </a:r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endParaRPr lang="en-US" kern="0" dirty="0"/>
              </a:p>
              <a:p>
                <a:pPr lvl="1"/>
                <a:r>
                  <a:rPr lang="en-US" kern="0" dirty="0"/>
                  <a:t>With:</a:t>
                </a:r>
              </a:p>
              <a:p>
                <a:endParaRPr lang="en-US" kern="0" dirty="0"/>
              </a:p>
              <a:p>
                <a:pPr lvl="1"/>
                <a:endParaRPr lang="en-US" kern="0" dirty="0"/>
              </a:p>
              <a:p>
                <a:pPr lvl="1"/>
                <a:endParaRPr lang="en-US" kern="0" dirty="0"/>
              </a:p>
              <a:p>
                <a:pPr lvl="1"/>
                <a:endParaRPr lang="en-US" kern="0" dirty="0"/>
              </a:p>
              <a:p>
                <a:pPr lvl="1"/>
                <a:endParaRPr lang="en-US" kern="0" dirty="0"/>
              </a:p>
              <a:p>
                <a:pPr lvl="1"/>
                <a:endParaRPr lang="en-US" kern="0" dirty="0"/>
              </a:p>
              <a:p>
                <a:pPr lvl="1"/>
                <a:endParaRPr lang="en-US" kern="0" dirty="0"/>
              </a:p>
              <a:p>
                <a:pPr marL="457200" lvl="1" indent="0">
                  <a:buNone/>
                </a:pPr>
                <a:endParaRPr lang="en-US" kern="0" dirty="0"/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79D924A4-C201-0DC7-C1BC-F53E4F2D5C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70421" y="1086295"/>
                <a:ext cx="4822340" cy="5107865"/>
              </a:xfrm>
              <a:prstGeom prst="rect">
                <a:avLst/>
              </a:prstGeom>
              <a:blipFill>
                <a:blip r:embed="rId8"/>
                <a:stretch>
                  <a:fillRect l="-1837" t="-1985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28ABA2A-6FFD-2B21-9CFF-13C61D42DA96}"/>
                  </a:ext>
                </a:extLst>
              </p:cNvPr>
              <p:cNvSpPr txBox="1"/>
              <p:nvPr/>
            </p:nvSpPr>
            <p:spPr>
              <a:xfrm>
                <a:off x="6980187" y="1722986"/>
                <a:ext cx="3929134" cy="93972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𝑸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sSubSup>
                            <m:sSub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𝟎𝟏</m:t>
                              </m:r>
                            </m:sub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𝟎𝟏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𝟎𝟏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𝒉</m:t>
                                  </m:r>
                                </m:num>
                                <m:den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𝒂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𝒉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𝛺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28ABA2A-6FFD-2B21-9CFF-13C61D42DA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0187" y="1722986"/>
                <a:ext cx="3929134" cy="93972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AE6DA1F-FB41-A1AB-A5FC-274580871C8C}"/>
                  </a:ext>
                </a:extLst>
              </p:cNvPr>
              <p:cNvSpPr txBox="1"/>
              <p:nvPr/>
            </p:nvSpPr>
            <p:spPr>
              <a:xfrm>
                <a:off x="6977410" y="2851716"/>
                <a:ext cx="3958309" cy="143159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128 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𝛺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≈185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𝛺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for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01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AE6DA1F-FB41-A1AB-A5FC-274580871C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7410" y="2851716"/>
                <a:ext cx="3958309" cy="143159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F755B81-92EF-39A6-020C-452F23F4241F}"/>
                  </a:ext>
                </a:extLst>
              </p:cNvPr>
              <p:cNvSpPr txBox="1"/>
              <p:nvPr/>
            </p:nvSpPr>
            <p:spPr>
              <a:xfrm>
                <a:off x="8037516" y="4424762"/>
                <a:ext cx="3650917" cy="963772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120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𝛺</m:t>
                          </m:r>
                        </m:e>
                      </m:d>
                      <m:r>
                        <a:rPr lang="en-US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377  [</m:t>
                      </m:r>
                      <m: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𝛺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F755B81-92EF-39A6-020C-452F23F424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7516" y="4424762"/>
                <a:ext cx="3650917" cy="96377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CB65F64-D031-B518-6368-D11EBBCD677A}"/>
                  </a:ext>
                </a:extLst>
              </p:cNvPr>
              <p:cNvSpPr txBox="1"/>
              <p:nvPr/>
            </p:nvSpPr>
            <p:spPr>
              <a:xfrm>
                <a:off x="8037516" y="5330549"/>
                <a:ext cx="1654474" cy="422405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=2.40483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CB65F64-D031-B518-6368-D11EBBCD67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7516" y="5330549"/>
                <a:ext cx="1654474" cy="422405"/>
              </a:xfrm>
              <a:prstGeom prst="rect">
                <a:avLst/>
              </a:prstGeom>
              <a:blipFill>
                <a:blip r:embed="rId12"/>
                <a:stretch>
                  <a:fillRect b="-2857"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652D87A-2A1E-B0AB-15FE-39590F28BC6D}"/>
                  </a:ext>
                </a:extLst>
              </p:cNvPr>
              <p:cNvSpPr txBox="1"/>
              <p:nvPr/>
            </p:nvSpPr>
            <p:spPr>
              <a:xfrm>
                <a:off x="7711249" y="5771755"/>
                <a:ext cx="2151725" cy="422405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)=0.519147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652D87A-2A1E-B0AB-15FE-39590F28BC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1249" y="5771755"/>
                <a:ext cx="2151725" cy="422405"/>
              </a:xfrm>
              <a:prstGeom prst="rect">
                <a:avLst/>
              </a:prstGeom>
              <a:blipFill>
                <a:blip r:embed="rId13"/>
                <a:stretch>
                  <a:fillRect b="-11765"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4243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20481-BC68-A015-E483-1E3D014A5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Cylindrical Resonator Equations (4)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9E0C9-B4B2-7662-5798-F03A96FCD7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6"/>
            <a:ext cx="4822340" cy="5107865"/>
          </a:xfrm>
        </p:spPr>
        <p:txBody>
          <a:bodyPr/>
          <a:lstStyle/>
          <a:p>
            <a:r>
              <a:rPr lang="en-US" dirty="0"/>
              <a:t>Transit time factor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With: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D894B97-627E-3A23-DACC-CB28FB07A1B3}"/>
                  </a:ext>
                </a:extLst>
              </p:cNvPr>
              <p:cNvSpPr txBox="1"/>
              <p:nvPr/>
            </p:nvSpPr>
            <p:spPr>
              <a:xfrm>
                <a:off x="1256970" y="1547155"/>
                <a:ext cx="1853438" cy="73152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𝝅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𝒈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𝜷𝝀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𝒈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𝜷𝝀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D894B97-627E-3A23-DACC-CB28FB07A1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6970" y="1547155"/>
                <a:ext cx="1853438" cy="73152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6C0E9F9-5BCA-EC99-4ADA-714713B31237}"/>
                  </a:ext>
                </a:extLst>
              </p:cNvPr>
              <p:cNvSpPr txBox="1"/>
              <p:nvPr/>
            </p:nvSpPr>
            <p:spPr>
              <a:xfrm>
                <a:off x="1861838" y="2943935"/>
                <a:ext cx="3184462" cy="4748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(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relative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beam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velocity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6C0E9F9-5BCA-EC99-4ADA-714713B312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1838" y="2943935"/>
                <a:ext cx="3184462" cy="474874"/>
              </a:xfrm>
              <a:prstGeom prst="rect">
                <a:avLst/>
              </a:prstGeom>
              <a:blipFill>
                <a:blip r:embed="rId3"/>
                <a:stretch>
                  <a:fillRect l="-1984" r="-1984" b="-10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D9D9A40-741A-05AE-4F52-D7AAB2FB66DA}"/>
                  </a:ext>
                </a:extLst>
              </p:cNvPr>
              <p:cNvSpPr txBox="1"/>
              <p:nvPr/>
            </p:nvSpPr>
            <p:spPr>
              <a:xfrm>
                <a:off x="1861838" y="3527860"/>
                <a:ext cx="237315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gap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length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D9D9A40-741A-05AE-4F52-D7AAB2FB66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1838" y="3527860"/>
                <a:ext cx="2373150" cy="276999"/>
              </a:xfrm>
              <a:prstGeom prst="rect">
                <a:avLst/>
              </a:prstGeom>
              <a:blipFill>
                <a:blip r:embed="rId4"/>
                <a:stretch>
                  <a:fillRect l="-1596" t="-4348" r="-2660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D84BD50-ED78-D11C-A356-8B300BDEDCB3}"/>
                  </a:ext>
                </a:extLst>
              </p:cNvPr>
              <p:cNvSpPr txBox="1"/>
              <p:nvPr/>
            </p:nvSpPr>
            <p:spPr>
              <a:xfrm>
                <a:off x="1861838" y="4052987"/>
                <a:ext cx="306147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010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wavelength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D84BD50-ED78-D11C-A356-8B300BDEDC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1838" y="4052987"/>
                <a:ext cx="3061479" cy="276999"/>
              </a:xfrm>
              <a:prstGeom prst="rect">
                <a:avLst/>
              </a:prstGeom>
              <a:blipFill>
                <a:blip r:embed="rId5"/>
                <a:stretch>
                  <a:fillRect l="-413" t="-4545" r="-1240" b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1987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7787B-354B-8049-A697-74EA255B3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Equivalent Circuit, without Beam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B8B8DB-CCFD-B042-9004-A7E355B975B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8282" y="1288326"/>
                <a:ext cx="5652264" cy="4905835"/>
              </a:xfrm>
            </p:spPr>
            <p:txBody>
              <a:bodyPr/>
              <a:lstStyle/>
              <a:p>
                <a:r>
                  <a:rPr lang="en-US" dirty="0"/>
                  <a:t>Resonant frequency: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dirty="0"/>
                  <a:t>with:</a:t>
                </a:r>
              </a:p>
              <a:p>
                <a:r>
                  <a:rPr lang="en-US" dirty="0"/>
                  <a:t>Characteristic impedance</a:t>
                </a:r>
                <a:br>
                  <a:rPr lang="en-US" dirty="0"/>
                </a:br>
                <a:r>
                  <a:rPr lang="en-US" dirty="0"/>
                  <a:t>“R over Q”</a:t>
                </a:r>
              </a:p>
              <a:p>
                <a:endParaRPr lang="en-US" dirty="0"/>
              </a:p>
              <a:p>
                <a:r>
                  <a:rPr lang="en-US" dirty="0"/>
                  <a:t>Stored energy at resonance:</a:t>
                </a:r>
              </a:p>
              <a:p>
                <a:endParaRPr lang="en-US" dirty="0"/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Dissipated power</a:t>
                </a:r>
              </a:p>
              <a:p>
                <a:endParaRPr lang="en-US" dirty="0"/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Q-factor (unloaded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):</a:t>
                </a:r>
              </a:p>
              <a:p>
                <a:endParaRPr lang="en-US" dirty="0"/>
              </a:p>
              <a:p>
                <a:r>
                  <a:rPr lang="en-US" dirty="0"/>
                  <a:t>Shunt impedance:</a:t>
                </a:r>
                <a:br>
                  <a:rPr lang="en-US" dirty="0"/>
                </a:br>
                <a:r>
                  <a:rPr lang="en-US" dirty="0"/>
                  <a:t>(circuit definition)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B8B8DB-CCFD-B042-9004-A7E355B975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282" y="1288326"/>
                <a:ext cx="5652264" cy="4905835"/>
              </a:xfrm>
              <a:blipFill>
                <a:blip r:embed="rId2"/>
                <a:stretch>
                  <a:fillRect l="-1570" t="-2067" b="-4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8" name="Group 87">
            <a:extLst>
              <a:ext uri="{FF2B5EF4-FFF2-40B4-BE49-F238E27FC236}">
                <a16:creationId xmlns:a16="http://schemas.microsoft.com/office/drawing/2014/main" id="{E3FBC51A-DADD-EE4F-820E-4D2874DAF650}"/>
              </a:ext>
            </a:extLst>
          </p:cNvPr>
          <p:cNvGrpSpPr/>
          <p:nvPr/>
        </p:nvGrpSpPr>
        <p:grpSpPr>
          <a:xfrm>
            <a:off x="7709010" y="1103350"/>
            <a:ext cx="4217700" cy="1188143"/>
            <a:chOff x="6260091" y="1361016"/>
            <a:chExt cx="4217700" cy="1188143"/>
          </a:xfrm>
        </p:grpSpPr>
        <p:sp>
          <p:nvSpPr>
            <p:cNvPr id="5" name="Freeform 12">
              <a:extLst>
                <a:ext uri="{FF2B5EF4-FFF2-40B4-BE49-F238E27FC236}">
                  <a16:creationId xmlns:a16="http://schemas.microsoft.com/office/drawing/2014/main" id="{09569585-D504-044F-9D52-BA74A9BF24C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657688" y="1766856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209">
              <a:extLst>
                <a:ext uri="{FF2B5EF4-FFF2-40B4-BE49-F238E27FC236}">
                  <a16:creationId xmlns:a16="http://schemas.microsoft.com/office/drawing/2014/main" id="{EEEBFDB0-642F-334B-9B58-FBC9C0F649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25391" y="1766856"/>
              <a:ext cx="152400" cy="762000"/>
              <a:chOff x="3935" y="1728"/>
              <a:chExt cx="96" cy="480"/>
            </a:xfrm>
          </p:grpSpPr>
          <p:sp>
            <p:nvSpPr>
              <p:cNvPr id="7" name="Arc 59">
                <a:extLst>
                  <a:ext uri="{FF2B5EF4-FFF2-40B4-BE49-F238E27FC236}">
                    <a16:creationId xmlns:a16="http://schemas.microsoft.com/office/drawing/2014/main" id="{9A6C5215-4AED-E441-98B2-0F50C636594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95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Arc 60">
                <a:extLst>
                  <a:ext uri="{FF2B5EF4-FFF2-40B4-BE49-F238E27FC236}">
                    <a16:creationId xmlns:a16="http://schemas.microsoft.com/office/drawing/2014/main" id="{EC6BA162-BA33-064F-BAF3-C80AA429C2F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943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Arc 61">
                <a:extLst>
                  <a:ext uri="{FF2B5EF4-FFF2-40B4-BE49-F238E27FC236}">
                    <a16:creationId xmlns:a16="http://schemas.microsoft.com/office/drawing/2014/main" id="{A52945D9-8D52-9446-8F0A-4DBF06F6D07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6" y="1991"/>
                <a:ext cx="25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2">
                <a:extLst>
                  <a:ext uri="{FF2B5EF4-FFF2-40B4-BE49-F238E27FC236}">
                    <a16:creationId xmlns:a16="http://schemas.microsoft.com/office/drawing/2014/main" id="{20C2867F-9198-C84E-9C78-3FC5C682CB8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1847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Line 63">
                <a:extLst>
                  <a:ext uri="{FF2B5EF4-FFF2-40B4-BE49-F238E27FC236}">
                    <a16:creationId xmlns:a16="http://schemas.microsoft.com/office/drawing/2014/main" id="{20060A00-AFAB-544A-A268-82DB0D4479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1" y="1770"/>
                <a:ext cx="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64">
                <a:extLst>
                  <a:ext uri="{FF2B5EF4-FFF2-40B4-BE49-F238E27FC236}">
                    <a16:creationId xmlns:a16="http://schemas.microsoft.com/office/drawing/2014/main" id="{A1281F1F-6CB9-7D45-B006-E97CDEFEEC1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>
                <a:off x="3940" y="2166"/>
                <a:ext cx="8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Arc 65">
                <a:extLst>
                  <a:ext uri="{FF2B5EF4-FFF2-40B4-BE49-F238E27FC236}">
                    <a16:creationId xmlns:a16="http://schemas.microsoft.com/office/drawing/2014/main" id="{48DEA222-9E55-644E-BC5C-4B0033AA8BE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870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6">
                <a:extLst>
                  <a:ext uri="{FF2B5EF4-FFF2-40B4-BE49-F238E27FC236}">
                    <a16:creationId xmlns:a16="http://schemas.microsoft.com/office/drawing/2014/main" id="{8C6223AA-FE14-C340-91E6-97D809EAC79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18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Arc 67">
                <a:extLst>
                  <a:ext uri="{FF2B5EF4-FFF2-40B4-BE49-F238E27FC236}">
                    <a16:creationId xmlns:a16="http://schemas.microsoft.com/office/drawing/2014/main" id="{C6C18BFF-4328-8945-BD76-5FD4A29864E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 flipV="1">
                <a:off x="3947" y="2039"/>
                <a:ext cx="24" cy="48"/>
              </a:xfrm>
              <a:custGeom>
                <a:avLst/>
                <a:gdLst>
                  <a:gd name="T0" fmla="*/ 0 w 43180"/>
                  <a:gd name="T1" fmla="*/ 0 h 21600"/>
                  <a:gd name="T2" fmla="*/ 0 w 43180"/>
                  <a:gd name="T3" fmla="*/ 0 h 21600"/>
                  <a:gd name="T4" fmla="*/ 0 w 431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0"/>
                  <a:gd name="T10" fmla="*/ 0 h 21600"/>
                  <a:gd name="T11" fmla="*/ 43180 w 431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0" h="21600" fill="none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</a:path>
                  <a:path w="43180" h="21600" stroke="0" extrusionOk="0">
                    <a:moveTo>
                      <a:pt x="0" y="20662"/>
                    </a:moveTo>
                    <a:cubicBezTo>
                      <a:pt x="502" y="9108"/>
                      <a:pt x="10015" y="-1"/>
                      <a:pt x="21580" y="0"/>
                    </a:cubicBezTo>
                    <a:cubicBezTo>
                      <a:pt x="33509" y="0"/>
                      <a:pt x="43180" y="9670"/>
                      <a:pt x="43180" y="21600"/>
                    </a:cubicBezTo>
                    <a:lnTo>
                      <a:pt x="21580" y="21600"/>
                    </a:lnTo>
                    <a:lnTo>
                      <a:pt x="0" y="20662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Arc 68">
                <a:extLst>
                  <a:ext uri="{FF2B5EF4-FFF2-40B4-BE49-F238E27FC236}">
                    <a16:creationId xmlns:a16="http://schemas.microsoft.com/office/drawing/2014/main" id="{85FA1324-590A-C64C-A2ED-D945E56B40A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1966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Arc 69">
                <a:extLst>
                  <a:ext uri="{FF2B5EF4-FFF2-40B4-BE49-F238E27FC236}">
                    <a16:creationId xmlns:a16="http://schemas.microsoft.com/office/drawing/2014/main" id="{E98AFF3B-105E-0041-AC68-54AB6BE2CD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70" y="2014"/>
                <a:ext cx="72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Arc 70">
                <a:extLst>
                  <a:ext uri="{FF2B5EF4-FFF2-40B4-BE49-F238E27FC236}">
                    <a16:creationId xmlns:a16="http://schemas.microsoft.com/office/drawing/2014/main" id="{B3C61D8B-91A8-6E42-BB1A-59C3546DB6B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182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Arc 71">
                <a:extLst>
                  <a:ext uri="{FF2B5EF4-FFF2-40B4-BE49-F238E27FC236}">
                    <a16:creationId xmlns:a16="http://schemas.microsoft.com/office/drawing/2014/main" id="{873E5791-A2B1-D44F-99F1-BE382D732A3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5400000">
                <a:off x="3969" y="2063"/>
                <a:ext cx="73" cy="50"/>
              </a:xfrm>
              <a:custGeom>
                <a:avLst/>
                <a:gdLst>
                  <a:gd name="T0" fmla="*/ 0 w 43200"/>
                  <a:gd name="T1" fmla="*/ 0 h 22481"/>
                  <a:gd name="T2" fmla="*/ 0 w 43200"/>
                  <a:gd name="T3" fmla="*/ 0 h 22481"/>
                  <a:gd name="T4" fmla="*/ 0 w 43200"/>
                  <a:gd name="T5" fmla="*/ 0 h 22481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2481"/>
                  <a:gd name="T11" fmla="*/ 43200 w 43200"/>
                  <a:gd name="T12" fmla="*/ 22481 h 224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2481" fill="none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22481" stroke="0" extrusionOk="0">
                    <a:moveTo>
                      <a:pt x="17" y="22481"/>
                    </a:moveTo>
                    <a:cubicBezTo>
                      <a:pt x="5" y="22187"/>
                      <a:pt x="0" y="21893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17" y="22481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" name="Group 210">
              <a:extLst>
                <a:ext uri="{FF2B5EF4-FFF2-40B4-BE49-F238E27FC236}">
                  <a16:creationId xmlns:a16="http://schemas.microsoft.com/office/drawing/2014/main" id="{618C1DD0-F70C-3049-8850-0C53C0B8F2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34466" y="1762288"/>
              <a:ext cx="304800" cy="762000"/>
              <a:chOff x="3216" y="1728"/>
              <a:chExt cx="192" cy="480"/>
            </a:xfrm>
          </p:grpSpPr>
          <p:sp>
            <p:nvSpPr>
              <p:cNvPr id="21" name="Line 8">
                <a:extLst>
                  <a:ext uri="{FF2B5EF4-FFF2-40B4-BE49-F238E27FC236}">
                    <a16:creationId xmlns:a16="http://schemas.microsoft.com/office/drawing/2014/main" id="{A0070E86-AD6B-B945-BD8F-5E247F636E1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728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9">
                <a:extLst>
                  <a:ext uri="{FF2B5EF4-FFF2-40B4-BE49-F238E27FC236}">
                    <a16:creationId xmlns:a16="http://schemas.microsoft.com/office/drawing/2014/main" id="{E1F2080A-8960-604E-9EED-E94F70A3B55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2" y="1992"/>
                <a:ext cx="0" cy="21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10">
                <a:extLst>
                  <a:ext uri="{FF2B5EF4-FFF2-40B4-BE49-F238E27FC236}">
                    <a16:creationId xmlns:a16="http://schemas.microsoft.com/office/drawing/2014/main" id="{B64AAAB5-9AEE-734D-A01B-ADD68F553B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11">
                <a:extLst>
                  <a:ext uri="{FF2B5EF4-FFF2-40B4-BE49-F238E27FC236}">
                    <a16:creationId xmlns:a16="http://schemas.microsoft.com/office/drawing/2014/main" id="{DF39BC25-D09A-F04C-9453-3592941DD38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216" y="1992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5" name="Group 300">
              <a:extLst>
                <a:ext uri="{FF2B5EF4-FFF2-40B4-BE49-F238E27FC236}">
                  <a16:creationId xmlns:a16="http://schemas.microsoft.com/office/drawing/2014/main" id="{4018A8D4-5B8E-3740-A562-1941017740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18294" y="1762288"/>
              <a:ext cx="533400" cy="762000"/>
              <a:chOff x="4896" y="1728"/>
              <a:chExt cx="336" cy="480"/>
            </a:xfrm>
          </p:grpSpPr>
          <p:grpSp>
            <p:nvGrpSpPr>
              <p:cNvPr id="26" name="Group 267">
                <a:extLst>
                  <a:ext uri="{FF2B5EF4-FFF2-40B4-BE49-F238E27FC236}">
                    <a16:creationId xmlns:a16="http://schemas.microsoft.com/office/drawing/2014/main" id="{C076ADB0-0C3D-214D-9054-9B6A035C70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6" y="1728"/>
                <a:ext cx="96" cy="480"/>
                <a:chOff x="3935" y="1728"/>
                <a:chExt cx="96" cy="480"/>
              </a:xfrm>
            </p:grpSpPr>
            <p:sp>
              <p:nvSpPr>
                <p:cNvPr id="43" name="Arc 268">
                  <a:extLst>
                    <a:ext uri="{FF2B5EF4-FFF2-40B4-BE49-F238E27FC236}">
                      <a16:creationId xmlns:a16="http://schemas.microsoft.com/office/drawing/2014/main" id="{6C18EAE6-35BF-104D-A701-A9474D9D9B7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95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Arc 269">
                  <a:extLst>
                    <a:ext uri="{FF2B5EF4-FFF2-40B4-BE49-F238E27FC236}">
                      <a16:creationId xmlns:a16="http://schemas.microsoft.com/office/drawing/2014/main" id="{64D57677-F0D5-3C48-B035-25F26000163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943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Arc 270">
                  <a:extLst>
                    <a:ext uri="{FF2B5EF4-FFF2-40B4-BE49-F238E27FC236}">
                      <a16:creationId xmlns:a16="http://schemas.microsoft.com/office/drawing/2014/main" id="{A2EF300E-971B-C34E-B6A5-131DFD8D463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6" y="1991"/>
                  <a:ext cx="25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Arc 271">
                  <a:extLst>
                    <a:ext uri="{FF2B5EF4-FFF2-40B4-BE49-F238E27FC236}">
                      <a16:creationId xmlns:a16="http://schemas.microsoft.com/office/drawing/2014/main" id="{6A8C1402-80D3-284E-992B-B6A52DB5791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47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272">
                  <a:extLst>
                    <a:ext uri="{FF2B5EF4-FFF2-40B4-BE49-F238E27FC236}">
                      <a16:creationId xmlns:a16="http://schemas.microsoft.com/office/drawing/2014/main" id="{E5D4EC70-3B25-0343-A0CE-846995D6318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1" y="1770"/>
                  <a:ext cx="8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" name="Line 273">
                  <a:extLst>
                    <a:ext uri="{FF2B5EF4-FFF2-40B4-BE49-F238E27FC236}">
                      <a16:creationId xmlns:a16="http://schemas.microsoft.com/office/drawing/2014/main" id="{6BF40F51-93FF-6B4A-9FE2-D8D2D24E8DD2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0" y="2166"/>
                  <a:ext cx="8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" name="Arc 274">
                  <a:extLst>
                    <a:ext uri="{FF2B5EF4-FFF2-40B4-BE49-F238E27FC236}">
                      <a16:creationId xmlns:a16="http://schemas.microsoft.com/office/drawing/2014/main" id="{D0375B83-E1FA-DA42-8CC6-D904B7E9431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870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Arc 275">
                  <a:extLst>
                    <a:ext uri="{FF2B5EF4-FFF2-40B4-BE49-F238E27FC236}">
                      <a16:creationId xmlns:a16="http://schemas.microsoft.com/office/drawing/2014/main" id="{4EA14161-942F-A049-8533-4FB8EA8A92C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18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Arc 276">
                  <a:extLst>
                    <a:ext uri="{FF2B5EF4-FFF2-40B4-BE49-F238E27FC236}">
                      <a16:creationId xmlns:a16="http://schemas.microsoft.com/office/drawing/2014/main" id="{565D72AF-C49F-E341-8B35-7FBF6FCEE70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2039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Arc 277">
                  <a:extLst>
                    <a:ext uri="{FF2B5EF4-FFF2-40B4-BE49-F238E27FC236}">
                      <a16:creationId xmlns:a16="http://schemas.microsoft.com/office/drawing/2014/main" id="{937CE479-37E1-D84D-B04D-B344CE86A93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66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Arc 278">
                  <a:extLst>
                    <a:ext uri="{FF2B5EF4-FFF2-40B4-BE49-F238E27FC236}">
                      <a16:creationId xmlns:a16="http://schemas.microsoft.com/office/drawing/2014/main" id="{FCE1C694-DD78-0E4F-9E1E-C2F7F6D7E36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2014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Arc 279">
                  <a:extLst>
                    <a:ext uri="{FF2B5EF4-FFF2-40B4-BE49-F238E27FC236}">
                      <a16:creationId xmlns:a16="http://schemas.microsoft.com/office/drawing/2014/main" id="{72DF7A7B-F31A-7A4D-BB05-4E56131C62D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182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Arc 280">
                  <a:extLst>
                    <a:ext uri="{FF2B5EF4-FFF2-40B4-BE49-F238E27FC236}">
                      <a16:creationId xmlns:a16="http://schemas.microsoft.com/office/drawing/2014/main" id="{D037F745-E59B-BA4E-8B47-682FD0EC8FA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206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281">
                <a:extLst>
                  <a:ext uri="{FF2B5EF4-FFF2-40B4-BE49-F238E27FC236}">
                    <a16:creationId xmlns:a16="http://schemas.microsoft.com/office/drawing/2014/main" id="{6AB606B2-409F-6D4F-B2EA-05A3D5F457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5136" y="1728"/>
                <a:ext cx="96" cy="480"/>
                <a:chOff x="3935" y="1728"/>
                <a:chExt cx="96" cy="480"/>
              </a:xfrm>
            </p:grpSpPr>
            <p:sp>
              <p:nvSpPr>
                <p:cNvPr id="30" name="Arc 282">
                  <a:extLst>
                    <a:ext uri="{FF2B5EF4-FFF2-40B4-BE49-F238E27FC236}">
                      <a16:creationId xmlns:a16="http://schemas.microsoft.com/office/drawing/2014/main" id="{B99C338C-EBB0-F54D-9395-04592D7AF3C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95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Arc 283">
                  <a:extLst>
                    <a:ext uri="{FF2B5EF4-FFF2-40B4-BE49-F238E27FC236}">
                      <a16:creationId xmlns:a16="http://schemas.microsoft.com/office/drawing/2014/main" id="{3AFD2509-3B15-184F-9AFF-1BC1556EEC7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943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Arc 284">
                  <a:extLst>
                    <a:ext uri="{FF2B5EF4-FFF2-40B4-BE49-F238E27FC236}">
                      <a16:creationId xmlns:a16="http://schemas.microsoft.com/office/drawing/2014/main" id="{10495E99-8541-634A-828D-5BFCD4FF95D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6" y="1991"/>
                  <a:ext cx="25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Arc 285">
                  <a:extLst>
                    <a:ext uri="{FF2B5EF4-FFF2-40B4-BE49-F238E27FC236}">
                      <a16:creationId xmlns:a16="http://schemas.microsoft.com/office/drawing/2014/main" id="{BB456492-0617-B44C-9FA4-BA6036F9B99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1847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86">
                  <a:extLst>
                    <a:ext uri="{FF2B5EF4-FFF2-40B4-BE49-F238E27FC236}">
                      <a16:creationId xmlns:a16="http://schemas.microsoft.com/office/drawing/2014/main" id="{8866E317-443A-6945-B4AF-EDDC76CDA28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1" y="1770"/>
                  <a:ext cx="8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Line 287">
                  <a:extLst>
                    <a:ext uri="{FF2B5EF4-FFF2-40B4-BE49-F238E27FC236}">
                      <a16:creationId xmlns:a16="http://schemas.microsoft.com/office/drawing/2014/main" id="{E022FAFD-4A84-AD40-9A41-EE60F54E430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3940" y="2166"/>
                  <a:ext cx="8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Arc 288">
                  <a:extLst>
                    <a:ext uri="{FF2B5EF4-FFF2-40B4-BE49-F238E27FC236}">
                      <a16:creationId xmlns:a16="http://schemas.microsoft.com/office/drawing/2014/main" id="{E11C4F9F-39B2-2B4B-9071-E2A6A48B2B7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870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Arc 289">
                  <a:extLst>
                    <a:ext uri="{FF2B5EF4-FFF2-40B4-BE49-F238E27FC236}">
                      <a16:creationId xmlns:a16="http://schemas.microsoft.com/office/drawing/2014/main" id="{1AAEB1A7-4B29-E449-B89B-37E85F7649F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18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Arc 290">
                  <a:extLst>
                    <a:ext uri="{FF2B5EF4-FFF2-40B4-BE49-F238E27FC236}">
                      <a16:creationId xmlns:a16="http://schemas.microsoft.com/office/drawing/2014/main" id="{431B55EB-DC0A-F544-8354-A6B7DBD044F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 flipV="1">
                  <a:off x="3947" y="2039"/>
                  <a:ext cx="24" cy="48"/>
                </a:xfrm>
                <a:custGeom>
                  <a:avLst/>
                  <a:gdLst>
                    <a:gd name="T0" fmla="*/ 0 w 43180"/>
                    <a:gd name="T1" fmla="*/ 0 h 21600"/>
                    <a:gd name="T2" fmla="*/ 0 w 43180"/>
                    <a:gd name="T3" fmla="*/ 0 h 21600"/>
                    <a:gd name="T4" fmla="*/ 0 w 4318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180"/>
                    <a:gd name="T10" fmla="*/ 0 h 21600"/>
                    <a:gd name="T11" fmla="*/ 43180 w 4318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80" h="21600" fill="none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</a:path>
                    <a:path w="43180" h="21600" stroke="0" extrusionOk="0">
                      <a:moveTo>
                        <a:pt x="0" y="20662"/>
                      </a:moveTo>
                      <a:cubicBezTo>
                        <a:pt x="502" y="9108"/>
                        <a:pt x="10015" y="-1"/>
                        <a:pt x="21580" y="0"/>
                      </a:cubicBezTo>
                      <a:cubicBezTo>
                        <a:pt x="33509" y="0"/>
                        <a:pt x="43180" y="9670"/>
                        <a:pt x="43180" y="21600"/>
                      </a:cubicBezTo>
                      <a:lnTo>
                        <a:pt x="21580" y="21600"/>
                      </a:lnTo>
                      <a:lnTo>
                        <a:pt x="0" y="20662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Arc 291">
                  <a:extLst>
                    <a:ext uri="{FF2B5EF4-FFF2-40B4-BE49-F238E27FC236}">
                      <a16:creationId xmlns:a16="http://schemas.microsoft.com/office/drawing/2014/main" id="{592C2D95-DF37-CF45-9DED-776912CB917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1966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Arc 292">
                  <a:extLst>
                    <a:ext uri="{FF2B5EF4-FFF2-40B4-BE49-F238E27FC236}">
                      <a16:creationId xmlns:a16="http://schemas.microsoft.com/office/drawing/2014/main" id="{1882092B-4887-7645-AA15-F32602934FA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70" y="2014"/>
                  <a:ext cx="72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Arc 293">
                  <a:extLst>
                    <a:ext uri="{FF2B5EF4-FFF2-40B4-BE49-F238E27FC236}">
                      <a16:creationId xmlns:a16="http://schemas.microsoft.com/office/drawing/2014/main" id="{CA00F0CC-799D-F940-AAFB-5305AC29B4A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182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Arc 294">
                  <a:extLst>
                    <a:ext uri="{FF2B5EF4-FFF2-40B4-BE49-F238E27FC236}">
                      <a16:creationId xmlns:a16="http://schemas.microsoft.com/office/drawing/2014/main" id="{F69B118E-4D21-EB45-849D-B41A3669D15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rot="5400000">
                  <a:off x="3969" y="2063"/>
                  <a:ext cx="73" cy="50"/>
                </a:xfrm>
                <a:custGeom>
                  <a:avLst/>
                  <a:gdLst>
                    <a:gd name="T0" fmla="*/ 0 w 43200"/>
                    <a:gd name="T1" fmla="*/ 0 h 22481"/>
                    <a:gd name="T2" fmla="*/ 0 w 43200"/>
                    <a:gd name="T3" fmla="*/ 0 h 22481"/>
                    <a:gd name="T4" fmla="*/ 0 w 43200"/>
                    <a:gd name="T5" fmla="*/ 0 h 22481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2481"/>
                    <a:gd name="T11" fmla="*/ 43200 w 43200"/>
                    <a:gd name="T12" fmla="*/ 22481 h 224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2481" fill="none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</a:path>
                    <a:path w="43200" h="22481" stroke="0" extrusionOk="0">
                      <a:moveTo>
                        <a:pt x="17" y="22481"/>
                      </a:moveTo>
                      <a:cubicBezTo>
                        <a:pt x="5" y="22187"/>
                        <a:pt x="0" y="21893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-1"/>
                        <a:pt x="43199" y="9670"/>
                        <a:pt x="43200" y="21599"/>
                      </a:cubicBezTo>
                      <a:lnTo>
                        <a:pt x="21600" y="21600"/>
                      </a:lnTo>
                      <a:lnTo>
                        <a:pt x="17" y="22481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8" name="Line 295">
                <a:extLst>
                  <a:ext uri="{FF2B5EF4-FFF2-40B4-BE49-F238E27FC236}">
                    <a16:creationId xmlns:a16="http://schemas.microsoft.com/office/drawing/2014/main" id="{89F03082-4C6F-9F4B-B50F-8B3820CF53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0" y="1824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296">
                <a:extLst>
                  <a:ext uri="{FF2B5EF4-FFF2-40B4-BE49-F238E27FC236}">
                    <a16:creationId xmlns:a16="http://schemas.microsoft.com/office/drawing/2014/main" id="{34680EDE-2E70-AC40-8FCA-99986D486C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88" y="1824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6" name="Group 207">
              <a:extLst>
                <a:ext uri="{FF2B5EF4-FFF2-40B4-BE49-F238E27FC236}">
                  <a16:creationId xmlns:a16="http://schemas.microsoft.com/office/drawing/2014/main" id="{BAF456FC-C11C-C349-B884-E523C329E1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0091" y="1770579"/>
              <a:ext cx="304800" cy="762000"/>
              <a:chOff x="4560" y="2400"/>
              <a:chExt cx="192" cy="480"/>
            </a:xfrm>
          </p:grpSpPr>
          <p:sp>
            <p:nvSpPr>
              <p:cNvPr id="57" name="Oval 111">
                <a:extLst>
                  <a:ext uri="{FF2B5EF4-FFF2-40B4-BE49-F238E27FC236}">
                    <a16:creationId xmlns:a16="http://schemas.microsoft.com/office/drawing/2014/main" id="{4F74E99B-2652-1944-9F22-9B1F556A270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60" y="2544"/>
                <a:ext cx="192" cy="19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n-US" altLang="en-US" sz="2000"/>
              </a:p>
            </p:txBody>
          </p:sp>
          <p:sp>
            <p:nvSpPr>
              <p:cNvPr id="58" name="Line 112">
                <a:extLst>
                  <a:ext uri="{FF2B5EF4-FFF2-40B4-BE49-F238E27FC236}">
                    <a16:creationId xmlns:a16="http://schemas.microsoft.com/office/drawing/2014/main" id="{225D3A06-E8DE-9846-8BBB-162F187ED4D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400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Line 113">
                <a:extLst>
                  <a:ext uri="{FF2B5EF4-FFF2-40B4-BE49-F238E27FC236}">
                    <a16:creationId xmlns:a16="http://schemas.microsoft.com/office/drawing/2014/main" id="{FA0F49E9-36F4-C546-A3ED-79AD752E7C9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656" y="2736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3" name="Group 117">
                <a:extLst>
                  <a:ext uri="{FF2B5EF4-FFF2-40B4-BE49-F238E27FC236}">
                    <a16:creationId xmlns:a16="http://schemas.microsoft.com/office/drawing/2014/main" id="{4D9DCCFF-F6BD-7943-B302-FF228A16EC29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08" y="2592"/>
                <a:ext cx="96" cy="96"/>
                <a:chOff x="2929" y="3217"/>
                <a:chExt cx="383" cy="191"/>
              </a:xfrm>
            </p:grpSpPr>
            <p:sp>
              <p:nvSpPr>
                <p:cNvPr id="64" name="Arc 118">
                  <a:extLst>
                    <a:ext uri="{FF2B5EF4-FFF2-40B4-BE49-F238E27FC236}">
                      <a16:creationId xmlns:a16="http://schemas.microsoft.com/office/drawing/2014/main" id="{436F7EC3-B925-6F40-B9EC-7FCFC8E6D88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29" y="3217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Arc 119">
                  <a:extLst>
                    <a:ext uri="{FF2B5EF4-FFF2-40B4-BE49-F238E27FC236}">
                      <a16:creationId xmlns:a16="http://schemas.microsoft.com/office/drawing/2014/main" id="{96A05428-1DC4-DB4B-AD35-4DA814E0EBA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V="1">
                  <a:off x="3120" y="3312"/>
                  <a:ext cx="192" cy="96"/>
                </a:xfrm>
                <a:custGeom>
                  <a:avLst/>
                  <a:gdLst>
                    <a:gd name="T0" fmla="*/ 0 w 43200"/>
                    <a:gd name="T1" fmla="*/ 0 h 21600"/>
                    <a:gd name="T2" fmla="*/ 0 w 43200"/>
                    <a:gd name="T3" fmla="*/ 0 h 21600"/>
                    <a:gd name="T4" fmla="*/ 0 w 432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21600"/>
                    <a:gd name="T11" fmla="*/ 43200 w 432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21600" fill="none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</a:path>
                    <a:path w="43200" h="21600" stroke="0" extrusionOk="0">
                      <a:moveTo>
                        <a:pt x="0" y="21600"/>
                      </a:move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70" name="Oval 250">
              <a:extLst>
                <a:ext uri="{FF2B5EF4-FFF2-40B4-BE49-F238E27FC236}">
                  <a16:creationId xmlns:a16="http://schemas.microsoft.com/office/drawing/2014/main" id="{4BE12775-BFEA-1348-B18E-14FB0C1FC9F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960043" y="1745555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3CFF3247-A954-4B48-AD90-CAB8EFC78CB6}"/>
                </a:ext>
              </a:extLst>
            </p:cNvPr>
            <p:cNvCxnSpPr/>
            <p:nvPr/>
          </p:nvCxnSpPr>
          <p:spPr bwMode="auto">
            <a:xfrm>
              <a:off x="7879266" y="1774957"/>
              <a:ext cx="252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6D9EA314-C9E2-594D-B121-CED6DC1AE956}"/>
                </a:ext>
              </a:extLst>
            </p:cNvPr>
            <p:cNvCxnSpPr/>
            <p:nvPr/>
          </p:nvCxnSpPr>
          <p:spPr bwMode="auto">
            <a:xfrm>
              <a:off x="7875494" y="2524288"/>
              <a:ext cx="252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5" name="Freeform 12">
              <a:extLst>
                <a:ext uri="{FF2B5EF4-FFF2-40B4-BE49-F238E27FC236}">
                  <a16:creationId xmlns:a16="http://schemas.microsoft.com/office/drawing/2014/main" id="{FF0A2648-5CB4-0649-AD7A-A779B053EBBE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6721801" y="1398173"/>
              <a:ext cx="152400" cy="762000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7821CD6E-E347-0548-BA34-AF9DD18A9D9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10181" y="2528162"/>
              <a:ext cx="1080000" cy="79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88518A94-9D30-944B-8AD9-A0B63968A60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169899" y="1779379"/>
              <a:ext cx="324000" cy="79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0" name="Oval 250">
              <a:extLst>
                <a:ext uri="{FF2B5EF4-FFF2-40B4-BE49-F238E27FC236}">
                  <a16:creationId xmlns:a16="http://schemas.microsoft.com/office/drawing/2014/main" id="{3836B9BC-95E1-9143-8A60-43EB24F4E19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706844" y="1745555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81" name="Oval 250">
              <a:extLst>
                <a:ext uri="{FF2B5EF4-FFF2-40B4-BE49-F238E27FC236}">
                  <a16:creationId xmlns:a16="http://schemas.microsoft.com/office/drawing/2014/main" id="{2D81438B-E15A-9841-BC94-6EDA49DBE81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706844" y="2490534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82" name="Oval 250">
              <a:extLst>
                <a:ext uri="{FF2B5EF4-FFF2-40B4-BE49-F238E27FC236}">
                  <a16:creationId xmlns:a16="http://schemas.microsoft.com/office/drawing/2014/main" id="{BCF191D4-7B70-1144-BA7F-C45C1B05727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959084" y="2493596"/>
              <a:ext cx="55563" cy="55563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8543807D-09EC-D640-A412-B6E9B09F872C}"/>
                    </a:ext>
                  </a:extLst>
                </p:cNvPr>
                <p:cNvSpPr txBox="1"/>
                <p:nvPr/>
              </p:nvSpPr>
              <p:spPr>
                <a:xfrm>
                  <a:off x="9402451" y="2010853"/>
                  <a:ext cx="21832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8543807D-09EC-D640-A412-B6E9B09F87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02451" y="2010853"/>
                  <a:ext cx="218328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22222" r="-16667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BE2A0DA2-667F-D44B-B498-1A5D66A52A60}"/>
                    </a:ext>
                  </a:extLst>
                </p:cNvPr>
                <p:cNvSpPr txBox="1"/>
                <p:nvPr/>
              </p:nvSpPr>
              <p:spPr>
                <a:xfrm>
                  <a:off x="10078289" y="2010702"/>
                  <a:ext cx="19229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BE2A0DA2-667F-D44B-B498-1A5D66A52A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78289" y="2010702"/>
                  <a:ext cx="192297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25000" r="-18750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4AB41687-0CF5-8541-B3C4-3557FCC267FD}"/>
                    </a:ext>
                  </a:extLst>
                </p:cNvPr>
                <p:cNvSpPr txBox="1"/>
                <p:nvPr/>
              </p:nvSpPr>
              <p:spPr>
                <a:xfrm>
                  <a:off x="8622515" y="1997831"/>
                  <a:ext cx="21210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4AB41687-0CF5-8541-B3C4-3557FCC267F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2515" y="1997831"/>
                  <a:ext cx="212109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6667" r="-16667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5208F28C-4F84-5248-91EA-56DFF8DC3600}"/>
                    </a:ext>
                  </a:extLst>
                </p:cNvPr>
                <p:cNvSpPr txBox="1"/>
                <p:nvPr/>
              </p:nvSpPr>
              <p:spPr>
                <a:xfrm>
                  <a:off x="7484822" y="1486542"/>
                  <a:ext cx="42877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:1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5208F28C-4F84-5248-91EA-56DFF8DC36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4822" y="1486542"/>
                  <a:ext cx="428772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5714" r="-8571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BB164472-B2B9-2D4E-890E-F8CDEE3E622B}"/>
                    </a:ext>
                  </a:extLst>
                </p:cNvPr>
                <p:cNvSpPr txBox="1"/>
                <p:nvPr/>
              </p:nvSpPr>
              <p:spPr>
                <a:xfrm>
                  <a:off x="6659629" y="1361016"/>
                  <a:ext cx="320792" cy="29956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BB164472-B2B9-2D4E-890E-F8CDEE3E62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59629" y="1361016"/>
                  <a:ext cx="320792" cy="299569"/>
                </a:xfrm>
                <a:prstGeom prst="rect">
                  <a:avLst/>
                </a:prstGeom>
                <a:blipFill>
                  <a:blip r:embed="rId7"/>
                  <a:stretch>
                    <a:fillRect l="-11538" r="-3846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23D1AD43-8837-1F4F-B53C-A6DA6C10AA90}"/>
                  </a:ext>
                </a:extLst>
              </p:cNvPr>
              <p:cNvSpPr txBox="1"/>
              <p:nvPr/>
            </p:nvSpPr>
            <p:spPr>
              <a:xfrm>
                <a:off x="3225206" y="1147305"/>
                <a:ext cx="1856836" cy="71767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𝐿𝐶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[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23D1AD43-8837-1F4F-B53C-A6DA6C10AA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5206" y="1147305"/>
                <a:ext cx="1856836" cy="71767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7681CA9A-D8E8-EC41-B139-A22E23A21FFC}"/>
                  </a:ext>
                </a:extLst>
              </p:cNvPr>
              <p:cNvSpPr txBox="1"/>
              <p:nvPr/>
            </p:nvSpPr>
            <p:spPr>
              <a:xfrm>
                <a:off x="1830597" y="1697422"/>
                <a:ext cx="83304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7681CA9A-D8E8-EC41-B139-A22E23A21F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0597" y="1697422"/>
                <a:ext cx="833049" cy="246221"/>
              </a:xfrm>
              <a:prstGeom prst="rect">
                <a:avLst/>
              </a:prstGeom>
              <a:blipFill>
                <a:blip r:embed="rId9"/>
                <a:stretch>
                  <a:fillRect l="-3030" r="-7576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C24E6A8C-E571-B14F-B3E5-5DCD990B2250}"/>
                  </a:ext>
                </a:extLst>
              </p:cNvPr>
              <p:cNvSpPr txBox="1"/>
              <p:nvPr/>
            </p:nvSpPr>
            <p:spPr>
              <a:xfrm>
                <a:off x="3743254" y="2103570"/>
                <a:ext cx="3554225" cy="73396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type m:val="skw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den>
                          </m:f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[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C24E6A8C-E571-B14F-B3E5-5DCD990B22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3254" y="2103570"/>
                <a:ext cx="3554225" cy="7339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FD325F7D-FEA4-CE4C-B795-E6C56FEA375B}"/>
                  </a:ext>
                </a:extLst>
              </p:cNvPr>
              <p:cNvSpPr txBox="1"/>
              <p:nvPr/>
            </p:nvSpPr>
            <p:spPr>
              <a:xfrm>
                <a:off x="4074914" y="2965208"/>
                <a:ext cx="3322879" cy="73415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FD325F7D-FEA4-CE4C-B795-E6C56FEA37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914" y="2965208"/>
                <a:ext cx="3322879" cy="73415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F644D1D9-C579-A840-B651-305F0052F1C6}"/>
                  </a:ext>
                </a:extLst>
              </p:cNvPr>
              <p:cNvSpPr txBox="1"/>
              <p:nvPr/>
            </p:nvSpPr>
            <p:spPr>
              <a:xfrm>
                <a:off x="2783127" y="3745677"/>
                <a:ext cx="1471667" cy="69940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F644D1D9-C579-A840-B651-305F0052F1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127" y="3745677"/>
                <a:ext cx="1471667" cy="69940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8F7B1E3D-AD5E-6B4A-A9BF-D6AAAE4AC175}"/>
                  </a:ext>
                </a:extLst>
              </p:cNvPr>
              <p:cNvSpPr txBox="1"/>
              <p:nvPr/>
            </p:nvSpPr>
            <p:spPr>
              <a:xfrm>
                <a:off x="3467917" y="4677996"/>
                <a:ext cx="1566436" cy="66215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8F7B1E3D-AD5E-6B4A-A9BF-D6AAAE4AC1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7917" y="4677996"/>
                <a:ext cx="1566436" cy="66215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26E3565-EB46-1549-AD45-EBE74C31B1DA}"/>
                  </a:ext>
                </a:extLst>
              </p:cNvPr>
              <p:cNvSpPr txBox="1"/>
              <p:nvPr/>
            </p:nvSpPr>
            <p:spPr>
              <a:xfrm>
                <a:off x="2929351" y="5529422"/>
                <a:ext cx="1400109" cy="69940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[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26E3565-EB46-1549-AD45-EBE74C31B1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9351" y="5529422"/>
                <a:ext cx="1400109" cy="69940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Content Placeholder 2">
            <a:extLst>
              <a:ext uri="{FF2B5EF4-FFF2-40B4-BE49-F238E27FC236}">
                <a16:creationId xmlns:a16="http://schemas.microsoft.com/office/drawing/2014/main" id="{D209C122-293E-1B48-934F-747CB96F5E05}"/>
              </a:ext>
            </a:extLst>
          </p:cNvPr>
          <p:cNvSpPr txBox="1">
            <a:spLocks/>
          </p:cNvSpPr>
          <p:nvPr/>
        </p:nvSpPr>
        <p:spPr bwMode="auto">
          <a:xfrm>
            <a:off x="7438265" y="2956038"/>
            <a:ext cx="4185091" cy="326062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Coupling parameter:</a:t>
            </a:r>
            <a:br>
              <a:rPr lang="en-US" kern="0" dirty="0"/>
            </a:br>
            <a:r>
              <a:rPr lang="en-US" kern="0" dirty="0"/>
              <a:t>(in critical coupling)</a:t>
            </a:r>
          </a:p>
          <a:p>
            <a:pPr>
              <a:lnSpc>
                <a:spcPct val="150000"/>
              </a:lnSpc>
            </a:pPr>
            <a:r>
              <a:rPr lang="en-US" kern="0" dirty="0"/>
              <a:t>Tuning sensitivity:</a:t>
            </a:r>
          </a:p>
          <a:p>
            <a:pPr>
              <a:lnSpc>
                <a:spcPct val="150000"/>
              </a:lnSpc>
            </a:pPr>
            <a:r>
              <a:rPr lang="en-US" kern="0" dirty="0"/>
              <a:t>More on the Q-factor:</a:t>
            </a:r>
          </a:p>
          <a:p>
            <a:pPr>
              <a:lnSpc>
                <a:spcPct val="150000"/>
              </a:lnSpc>
            </a:pPr>
            <a:endParaRPr lang="en-US" kern="0" dirty="0"/>
          </a:p>
          <a:p>
            <a:pPr lvl="1"/>
            <a:endParaRPr lang="en-US" kern="0" dirty="0"/>
          </a:p>
          <a:p>
            <a:pPr lvl="1"/>
            <a:r>
              <a:rPr lang="en-US" kern="0" dirty="0"/>
              <a:t>Critical coupling: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16F1C472-E86C-C54D-BD05-DF47B50184FB}"/>
                  </a:ext>
                </a:extLst>
              </p:cNvPr>
              <p:cNvSpPr txBox="1"/>
              <p:nvPr/>
            </p:nvSpPr>
            <p:spPr>
              <a:xfrm>
                <a:off x="10404722" y="2817378"/>
                <a:ext cx="1558485" cy="74236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16F1C472-E86C-C54D-BD05-DF47B50184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04722" y="2817378"/>
                <a:ext cx="1558485" cy="74236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ADEB2EE4-2B5E-F546-914D-C4648C001500}"/>
                  </a:ext>
                </a:extLst>
              </p:cNvPr>
              <p:cNvSpPr txBox="1"/>
              <p:nvPr/>
            </p:nvSpPr>
            <p:spPr>
              <a:xfrm>
                <a:off x="10223145" y="3693479"/>
                <a:ext cx="1950772" cy="656700"/>
              </a:xfrm>
              <a:prstGeom prst="rect">
                <a:avLst/>
              </a:prstGeom>
              <a:noFill/>
              <a:ln w="12700">
                <a:noFill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ADEB2EE4-2B5E-F546-914D-C4648C0015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3145" y="3693479"/>
                <a:ext cx="1950772" cy="656700"/>
              </a:xfrm>
              <a:prstGeom prst="rect">
                <a:avLst/>
              </a:prstGeom>
              <a:blipFill>
                <a:blip r:embed="rId16"/>
                <a:stretch>
                  <a:fillRect b="-5660"/>
                </a:stretch>
              </a:blipFill>
              <a:ln w="1270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E22D12A4-A944-584B-9C84-4C774641FB5C}"/>
                  </a:ext>
                </a:extLst>
              </p:cNvPr>
              <p:cNvSpPr txBox="1"/>
              <p:nvPr/>
            </p:nvSpPr>
            <p:spPr>
              <a:xfrm>
                <a:off x="8111158" y="4701082"/>
                <a:ext cx="1414215" cy="75769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𝐵𝑊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𝑑𝐵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E22D12A4-A944-584B-9C84-4C774641FB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1158" y="4701082"/>
                <a:ext cx="1414215" cy="75769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E73D2AE-5226-5E48-AB37-9A33577B3C51}"/>
                  </a:ext>
                </a:extLst>
              </p:cNvPr>
              <p:cNvSpPr txBox="1"/>
              <p:nvPr/>
            </p:nvSpPr>
            <p:spPr>
              <a:xfrm>
                <a:off x="9934965" y="4723493"/>
                <a:ext cx="1722441" cy="71286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+</m:t>
                      </m:r>
                      <m:f>
                        <m:fPr>
                          <m:ctrlPr>
                            <a:rPr lang="mr-I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𝑒𝑥𝑡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E73D2AE-5226-5E48-AB37-9A33577B3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965" y="4723493"/>
                <a:ext cx="1722441" cy="71286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103248C4-C82A-4B4E-B1E4-7C2BAC0664BF}"/>
                  </a:ext>
                </a:extLst>
              </p:cNvPr>
              <p:cNvSpPr txBox="1"/>
              <p:nvPr/>
            </p:nvSpPr>
            <p:spPr>
              <a:xfrm>
                <a:off x="10297128" y="5606862"/>
                <a:ext cx="103823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0</m:t>
                          </m:r>
                        </m:sub>
                      </m:sSub>
                      <m:r>
                        <a:rPr lang="en-US" b="0" i="1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𝑒𝑥𝑡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103248C4-C82A-4B4E-B1E4-7C2BAC0664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7128" y="5606862"/>
                <a:ext cx="1038230" cy="276999"/>
              </a:xfrm>
              <a:prstGeom prst="rect">
                <a:avLst/>
              </a:prstGeom>
              <a:blipFill>
                <a:blip r:embed="rId19"/>
                <a:stretch>
                  <a:fillRect l="-6024" r="-1205" b="-30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D414999-A091-184E-BD97-3CE144577961}"/>
                  </a:ext>
                </a:extLst>
              </p:cNvPr>
              <p:cNvSpPr txBox="1"/>
              <p:nvPr/>
            </p:nvSpPr>
            <p:spPr>
              <a:xfrm>
                <a:off x="9996139" y="5923941"/>
                <a:ext cx="13784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⟹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=2 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D414999-A091-184E-BD97-3CE1445779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6139" y="5923941"/>
                <a:ext cx="1378454" cy="276999"/>
              </a:xfrm>
              <a:prstGeom prst="rect">
                <a:avLst/>
              </a:prstGeom>
              <a:blipFill>
                <a:blip r:embed="rId20"/>
                <a:stretch>
                  <a:fillRect l="-917" t="-434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Left Brace 3">
            <a:extLst>
              <a:ext uri="{FF2B5EF4-FFF2-40B4-BE49-F238E27FC236}">
                <a16:creationId xmlns:a16="http://schemas.microsoft.com/office/drawing/2014/main" id="{800F8FF9-955D-FA4E-92A0-71CE437C830B}"/>
              </a:ext>
            </a:extLst>
          </p:cNvPr>
          <p:cNvSpPr/>
          <p:nvPr/>
        </p:nvSpPr>
        <p:spPr bwMode="auto">
          <a:xfrm rot="16200000">
            <a:off x="4917410" y="3498770"/>
            <a:ext cx="146888" cy="674096"/>
          </a:xfrm>
          <a:prstGeom prst="leftBrac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4" name="Left Brace 103">
            <a:extLst>
              <a:ext uri="{FF2B5EF4-FFF2-40B4-BE49-F238E27FC236}">
                <a16:creationId xmlns:a16="http://schemas.microsoft.com/office/drawing/2014/main" id="{E0A09404-F791-5B47-92F3-5E4E427C6160}"/>
              </a:ext>
            </a:extLst>
          </p:cNvPr>
          <p:cNvSpPr/>
          <p:nvPr/>
        </p:nvSpPr>
        <p:spPr bwMode="auto">
          <a:xfrm rot="16200000">
            <a:off x="6028319" y="3342316"/>
            <a:ext cx="146888" cy="987004"/>
          </a:xfrm>
          <a:prstGeom prst="leftBrac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851B73A-7B81-D346-8425-E5788D7A928B}"/>
                  </a:ext>
                </a:extLst>
              </p:cNvPr>
              <p:cNvSpPr txBox="1"/>
              <p:nvPr/>
            </p:nvSpPr>
            <p:spPr>
              <a:xfrm>
                <a:off x="4862770" y="4002408"/>
                <a:ext cx="49199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851B73A-7B81-D346-8425-E5788D7A92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2770" y="4002408"/>
                <a:ext cx="491994" cy="246221"/>
              </a:xfrm>
              <a:prstGeom prst="rect">
                <a:avLst/>
              </a:prstGeom>
              <a:blipFill>
                <a:blip r:embed="rId21"/>
                <a:stretch>
                  <a:fillRect l="-5128"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8F3E039F-969A-0E4F-A860-235E7974F9C4}"/>
                  </a:ext>
                </a:extLst>
              </p:cNvPr>
              <p:cNvSpPr txBox="1"/>
              <p:nvPr/>
            </p:nvSpPr>
            <p:spPr>
              <a:xfrm>
                <a:off x="5641558" y="3864867"/>
                <a:ext cx="1472583" cy="4610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8F3E039F-969A-0E4F-A860-235E7974F9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1558" y="3864867"/>
                <a:ext cx="1472583" cy="461024"/>
              </a:xfrm>
              <a:prstGeom prst="rect">
                <a:avLst/>
              </a:prstGeom>
              <a:blipFill>
                <a:blip r:embed="rId22"/>
                <a:stretch>
                  <a:fillRect l="-855" t="-2703" r="-1709" b="-13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Oval 60">
            <a:extLst>
              <a:ext uri="{FF2B5EF4-FFF2-40B4-BE49-F238E27FC236}">
                <a16:creationId xmlns:a16="http://schemas.microsoft.com/office/drawing/2014/main" id="{39EA200A-B20F-78EF-CB54-4026BC32174C}"/>
              </a:ext>
            </a:extLst>
          </p:cNvPr>
          <p:cNvSpPr/>
          <p:nvPr/>
        </p:nvSpPr>
        <p:spPr bwMode="auto">
          <a:xfrm>
            <a:off x="10008307" y="5451843"/>
            <a:ext cx="1526159" cy="94419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F6A19A4D-6544-69E5-EFBF-B83A56035021}"/>
              </a:ext>
            </a:extLst>
          </p:cNvPr>
          <p:cNvSpPr/>
          <p:nvPr/>
        </p:nvSpPr>
        <p:spPr bwMode="auto">
          <a:xfrm>
            <a:off x="10382184" y="2718145"/>
            <a:ext cx="1736168" cy="94419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BFB34E2-E88A-F843-8C69-484BE8B277F8}"/>
              </a:ext>
            </a:extLst>
          </p:cNvPr>
          <p:cNvSpPr/>
          <p:nvPr/>
        </p:nvSpPr>
        <p:spPr bwMode="auto">
          <a:xfrm>
            <a:off x="10092810" y="1543453"/>
            <a:ext cx="600483" cy="689416"/>
          </a:xfrm>
          <a:prstGeom prst="rect">
            <a:avLst/>
          </a:prstGeom>
          <a:solidFill>
            <a:schemeClr val="bg1">
              <a:alpha val="76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8D00A1A-029A-C986-31F2-C6C60E904507}"/>
              </a:ext>
            </a:extLst>
          </p:cNvPr>
          <p:cNvSpPr/>
          <p:nvPr/>
        </p:nvSpPr>
        <p:spPr bwMode="auto">
          <a:xfrm>
            <a:off x="11411538" y="1538791"/>
            <a:ext cx="600483" cy="689416"/>
          </a:xfrm>
          <a:prstGeom prst="rect">
            <a:avLst/>
          </a:prstGeom>
          <a:solidFill>
            <a:schemeClr val="bg1">
              <a:alpha val="76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416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6" grpId="0" animBg="1"/>
      <p:bldP spid="67" grpId="0" animBg="1"/>
    </p:bldLst>
  </p:timing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36167</TotalTime>
  <Words>557</Words>
  <Application>Microsoft Macintosh PowerPoint</Application>
  <PresentationFormat>Widescreen</PresentationFormat>
  <Paragraphs>165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Cambria Math</vt:lpstr>
      <vt:lpstr>Comic Sans MS</vt:lpstr>
      <vt:lpstr>Times New Roman</vt:lpstr>
      <vt:lpstr>Wingdings</vt:lpstr>
      <vt:lpstr>2_new-NLC</vt:lpstr>
      <vt:lpstr>RF Engineering Cylindrical Resonator – Summary “Pillbox” Cavity – </vt:lpstr>
      <vt:lpstr>Cylindrical Resonator Equations (1)</vt:lpstr>
      <vt:lpstr>Cylindrical Resonator Equations (2)</vt:lpstr>
      <vt:lpstr>Cylindrical Resonator Equations (3)</vt:lpstr>
      <vt:lpstr>Cylindrical Resonator Equations (4)</vt:lpstr>
      <vt:lpstr>Equivalent Circuit, without Beam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Manfred Wendt</cp:lastModifiedBy>
  <cp:revision>2022</cp:revision>
  <dcterms:created xsi:type="dcterms:W3CDTF">2009-03-16T15:06:27Z</dcterms:created>
  <dcterms:modified xsi:type="dcterms:W3CDTF">2025-02-24T17:21:29Z</dcterms:modified>
</cp:coreProperties>
</file>