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7"/>
  </p:notesMasterIdLst>
  <p:sldIdLst>
    <p:sldId id="595" r:id="rId2"/>
    <p:sldId id="604" r:id="rId3"/>
    <p:sldId id="601" r:id="rId4"/>
    <p:sldId id="602" r:id="rId5"/>
    <p:sldId id="603" r:id="rId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000099"/>
    <a:srgbClr val="008000"/>
    <a:srgbClr val="993300"/>
    <a:srgbClr val="009900"/>
    <a:srgbClr val="FF9900"/>
    <a:srgbClr val="FF3300"/>
    <a:srgbClr val="FF7C8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93"/>
    <p:restoredTop sz="92449"/>
  </p:normalViewPr>
  <p:slideViewPr>
    <p:cSldViewPr>
      <p:cViewPr varScale="1">
        <p:scale>
          <a:sx n="113" d="100"/>
          <a:sy n="113" d="100"/>
        </p:scale>
        <p:origin x="440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744133" y="2667001"/>
            <a:ext cx="95504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2250017" y="4343400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4576"/>
            <a:ext cx="12192000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524000"/>
            <a:ext cx="5181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181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366" y="274639"/>
            <a:ext cx="9729268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0" y="164576"/>
            <a:ext cx="1219200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21713" y="894270"/>
            <a:ext cx="105664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68094" y="6386186"/>
            <a:ext cx="9618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 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21713" y="6309375"/>
            <a:ext cx="105664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4.png"/><Relationship Id="rId18" Type="http://schemas.openxmlformats.org/officeDocument/2006/relationships/image" Target="../media/image6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.png"/><Relationship Id="rId17" Type="http://schemas.openxmlformats.org/officeDocument/2006/relationships/image" Target="../media/image5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2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1.png"/><Relationship Id="rId1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www.fritz.dellsperger.net/smit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323CE7B-E904-FD4C-373D-196142CD3D97}"/>
              </a:ext>
            </a:extLst>
          </p:cNvPr>
          <p:cNvSpPr txBox="1">
            <a:spLocks/>
          </p:cNvSpPr>
          <p:nvPr/>
        </p:nvSpPr>
        <p:spPr bwMode="auto">
          <a:xfrm>
            <a:off x="1320800" y="1470345"/>
            <a:ext cx="9550400" cy="1958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en-US" b="1" kern="0" dirty="0"/>
              <a:t>RF Engineering</a:t>
            </a:r>
            <a:br>
              <a:rPr lang="en-US" b="1" kern="0" dirty="0"/>
            </a:br>
            <a:r>
              <a:rPr lang="en-US" b="1" kern="0" dirty="0">
                <a:solidFill>
                  <a:srgbClr val="C00000"/>
                </a:solidFill>
              </a:rPr>
              <a:t>Exercises with </a:t>
            </a:r>
            <a:r>
              <a:rPr lang="en-US" b="1" kern="0" dirty="0" err="1">
                <a:solidFill>
                  <a:srgbClr val="C00000"/>
                </a:solidFill>
              </a:rPr>
              <a:t>Dellsperger</a:t>
            </a:r>
            <a:r>
              <a:rPr lang="en-US" b="1" kern="0" dirty="0">
                <a:solidFill>
                  <a:srgbClr val="C00000"/>
                </a:solidFill>
              </a:rPr>
              <a:t> Smith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EF28DE3-0CDF-09A3-74DB-9FDB568A6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</p:spPr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</a:t>
            </a:r>
            <a:r>
              <a:rPr lang="en-US" dirty="0"/>
              <a:t>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30027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D7B65-7720-954E-B2E6-A53919088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Matching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066D9-E2D3-F049-AC36-66B6BE8F9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a simple impedance matching for a single frequency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1EDBA3-5C43-A343-AE52-EABE3C4AC462}"/>
              </a:ext>
            </a:extLst>
          </p:cNvPr>
          <p:cNvGrpSpPr/>
          <p:nvPr/>
        </p:nvGrpSpPr>
        <p:grpSpPr>
          <a:xfrm>
            <a:off x="365154" y="1858887"/>
            <a:ext cx="3430650" cy="2273177"/>
            <a:chOff x="365154" y="1858887"/>
            <a:chExt cx="3430650" cy="2273177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8AF11F7-1602-2147-8F27-9CE4154906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73397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209">
              <a:extLst>
                <a:ext uri="{FF2B5EF4-FFF2-40B4-BE49-F238E27FC236}">
                  <a16:creationId xmlns:a16="http://schemas.microsoft.com/office/drawing/2014/main" id="{CCF82CB8-D662-2444-A3B1-3BA5747B6A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3397" y="2665887"/>
              <a:ext cx="152400" cy="762000"/>
              <a:chOff x="3935" y="1728"/>
              <a:chExt cx="96" cy="480"/>
            </a:xfrm>
          </p:grpSpPr>
          <p:sp>
            <p:nvSpPr>
              <p:cNvPr id="6" name="Arc 59">
                <a:extLst>
                  <a:ext uri="{FF2B5EF4-FFF2-40B4-BE49-F238E27FC236}">
                    <a16:creationId xmlns:a16="http://schemas.microsoft.com/office/drawing/2014/main" id="{8AA51A74-9B40-B24B-9D2C-59625CD6A2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0">
                <a:extLst>
                  <a:ext uri="{FF2B5EF4-FFF2-40B4-BE49-F238E27FC236}">
                    <a16:creationId xmlns:a16="http://schemas.microsoft.com/office/drawing/2014/main" id="{08D5B0C0-E3D5-A94B-9BE5-B7C45AF48D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1">
                <a:extLst>
                  <a:ext uri="{FF2B5EF4-FFF2-40B4-BE49-F238E27FC236}">
                    <a16:creationId xmlns:a16="http://schemas.microsoft.com/office/drawing/2014/main" id="{F257A97B-6B08-3B4C-808F-BBE8D2CFE0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rc 62">
                <a:extLst>
                  <a:ext uri="{FF2B5EF4-FFF2-40B4-BE49-F238E27FC236}">
                    <a16:creationId xmlns:a16="http://schemas.microsoft.com/office/drawing/2014/main" id="{EE659FF5-B178-2D41-AE26-00EB201DD8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Line 63">
                <a:extLst>
                  <a:ext uri="{FF2B5EF4-FFF2-40B4-BE49-F238E27FC236}">
                    <a16:creationId xmlns:a16="http://schemas.microsoft.com/office/drawing/2014/main" id="{A47C0ED2-80D6-CC47-B8B8-5D653ACE95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64">
                <a:extLst>
                  <a:ext uri="{FF2B5EF4-FFF2-40B4-BE49-F238E27FC236}">
                    <a16:creationId xmlns:a16="http://schemas.microsoft.com/office/drawing/2014/main" id="{F1DEEF86-709B-6B46-9805-13D6CE52C6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Arc 65">
                <a:extLst>
                  <a:ext uri="{FF2B5EF4-FFF2-40B4-BE49-F238E27FC236}">
                    <a16:creationId xmlns:a16="http://schemas.microsoft.com/office/drawing/2014/main" id="{025138DA-5EA3-A048-BB95-75A667BEFA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6">
                <a:extLst>
                  <a:ext uri="{FF2B5EF4-FFF2-40B4-BE49-F238E27FC236}">
                    <a16:creationId xmlns:a16="http://schemas.microsoft.com/office/drawing/2014/main" id="{3C633D46-3678-7B41-B6DE-7738F3FD0B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7">
                <a:extLst>
                  <a:ext uri="{FF2B5EF4-FFF2-40B4-BE49-F238E27FC236}">
                    <a16:creationId xmlns:a16="http://schemas.microsoft.com/office/drawing/2014/main" id="{45402CF0-7D7C-8843-B70F-2134C17DF5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8">
                <a:extLst>
                  <a:ext uri="{FF2B5EF4-FFF2-40B4-BE49-F238E27FC236}">
                    <a16:creationId xmlns:a16="http://schemas.microsoft.com/office/drawing/2014/main" id="{4562D861-E6B7-0349-AD9A-F17B12C6104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69">
                <a:extLst>
                  <a:ext uri="{FF2B5EF4-FFF2-40B4-BE49-F238E27FC236}">
                    <a16:creationId xmlns:a16="http://schemas.microsoft.com/office/drawing/2014/main" id="{45C0B12E-770A-5D42-A632-4FF627D460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0">
                <a:extLst>
                  <a:ext uri="{FF2B5EF4-FFF2-40B4-BE49-F238E27FC236}">
                    <a16:creationId xmlns:a16="http://schemas.microsoft.com/office/drawing/2014/main" id="{239AF6BF-06D9-9748-A867-0CD616BAAA5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rc 71">
                <a:extLst>
                  <a:ext uri="{FF2B5EF4-FFF2-40B4-BE49-F238E27FC236}">
                    <a16:creationId xmlns:a16="http://schemas.microsoft.com/office/drawing/2014/main" id="{BD480D64-C073-A94E-A870-0152AB3E95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EAD2B47-E843-E24B-86FE-DAC2BC41FD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85628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31FB08-84F0-204E-AE41-7D2B2EE63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85628" y="342868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8F57A87-5050-4E43-AD67-70E95A7262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95628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E5FC350-92D9-1E45-B6D5-9661D01A65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09429" y="3383681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6EFE1A2-80CA-3046-BD3D-08911F9CCF89}"/>
                    </a:ext>
                  </a:extLst>
                </p:cNvPr>
                <p:cNvSpPr txBox="1"/>
                <p:nvPr/>
              </p:nvSpPr>
              <p:spPr>
                <a:xfrm>
                  <a:off x="2542232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6EFE1A2-80CA-3046-BD3D-08911F9CCF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2232" y="2146387"/>
                  <a:ext cx="856325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5882" r="-5882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919FDD1-0D69-EE4C-801B-CB9BD37BCD12}"/>
                    </a:ext>
                  </a:extLst>
                </p:cNvPr>
                <p:cNvSpPr txBox="1"/>
                <p:nvPr/>
              </p:nvSpPr>
              <p:spPr>
                <a:xfrm>
                  <a:off x="2539626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919FDD1-0D69-EE4C-801B-CB9BD37BCD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39626" y="2902417"/>
                  <a:ext cx="125617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D26C063-A28F-8F4F-8536-29E95FDF0238}"/>
                    </a:ext>
                  </a:extLst>
                </p:cNvPr>
                <p:cNvSpPr txBox="1"/>
                <p:nvPr/>
              </p:nvSpPr>
              <p:spPr>
                <a:xfrm>
                  <a:off x="365154" y="2527784"/>
                  <a:ext cx="152766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D26C063-A28F-8F4F-8536-29E95FDF02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154" y="2527784"/>
                  <a:ext cx="1527662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459" t="-4545" r="-2459" b="-4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32F8AF15-435C-6148-8A4A-0404EB27C81B}"/>
                </a:ext>
              </a:extLst>
            </p:cNvPr>
            <p:cNvSpPr/>
            <p:nvPr/>
          </p:nvSpPr>
          <p:spPr bwMode="auto">
            <a:xfrm>
              <a:off x="1292755" y="1903887"/>
              <a:ext cx="900000" cy="900000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6DCD0760-0155-BF42-A067-8E5B1ED050B4}"/>
                </a:ext>
              </a:extLst>
            </p:cNvPr>
            <p:cNvSpPr/>
            <p:nvPr/>
          </p:nvSpPr>
          <p:spPr bwMode="auto">
            <a:xfrm>
              <a:off x="1301292" y="2534004"/>
              <a:ext cx="900000" cy="900000"/>
            </a:xfrm>
            <a:prstGeom prst="arc">
              <a:avLst>
                <a:gd name="adj1" fmla="val 5395237"/>
                <a:gd name="adj2" fmla="val 1110067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2008753-5526-AA4F-8CF5-4D1947C6A0EC}"/>
                    </a:ext>
                  </a:extLst>
                </p:cNvPr>
                <p:cNvSpPr txBox="1"/>
                <p:nvPr/>
              </p:nvSpPr>
              <p:spPr>
                <a:xfrm>
                  <a:off x="396594" y="3855065"/>
                  <a:ext cx="276069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2008753-5526-AA4F-8CF5-4D1947C6A0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594" y="3855065"/>
                  <a:ext cx="276069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376" t="-4348" r="-1376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83943E-4889-CF48-BD93-D20B56FAA2D7}"/>
              </a:ext>
            </a:extLst>
          </p:cNvPr>
          <p:cNvGrpSpPr/>
          <p:nvPr/>
        </p:nvGrpSpPr>
        <p:grpSpPr>
          <a:xfrm>
            <a:off x="3656984" y="1858887"/>
            <a:ext cx="4694170" cy="3299668"/>
            <a:chOff x="3656984" y="1858887"/>
            <a:chExt cx="4694170" cy="3299668"/>
          </a:xfrm>
        </p:grpSpPr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87FBDF7-0BC2-3F42-BA7B-E887B46B8F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53462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" name="Group 209">
              <a:extLst>
                <a:ext uri="{FF2B5EF4-FFF2-40B4-BE49-F238E27FC236}">
                  <a16:creationId xmlns:a16="http://schemas.microsoft.com/office/drawing/2014/main" id="{ACD3D7C7-F4E0-044C-B1F9-1DD06FB0B3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3462" y="2665887"/>
              <a:ext cx="152400" cy="762000"/>
              <a:chOff x="3935" y="1728"/>
              <a:chExt cx="96" cy="480"/>
            </a:xfrm>
          </p:grpSpPr>
          <p:sp>
            <p:nvSpPr>
              <p:cNvPr id="38" name="Arc 59">
                <a:extLst>
                  <a:ext uri="{FF2B5EF4-FFF2-40B4-BE49-F238E27FC236}">
                    <a16:creationId xmlns:a16="http://schemas.microsoft.com/office/drawing/2014/main" id="{7599DCBF-7C83-D044-835F-9E9D2723AA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rc 60">
                <a:extLst>
                  <a:ext uri="{FF2B5EF4-FFF2-40B4-BE49-F238E27FC236}">
                    <a16:creationId xmlns:a16="http://schemas.microsoft.com/office/drawing/2014/main" id="{816C860A-475C-2B46-86F8-FA249D253F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rc 61">
                <a:extLst>
                  <a:ext uri="{FF2B5EF4-FFF2-40B4-BE49-F238E27FC236}">
                    <a16:creationId xmlns:a16="http://schemas.microsoft.com/office/drawing/2014/main" id="{14DFB7B6-5774-9B4D-8524-FF02ED3B51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rc 62">
                <a:extLst>
                  <a:ext uri="{FF2B5EF4-FFF2-40B4-BE49-F238E27FC236}">
                    <a16:creationId xmlns:a16="http://schemas.microsoft.com/office/drawing/2014/main" id="{3D0B2548-ABD9-4E48-8EC6-72B435AE4E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63">
                <a:extLst>
                  <a:ext uri="{FF2B5EF4-FFF2-40B4-BE49-F238E27FC236}">
                    <a16:creationId xmlns:a16="http://schemas.microsoft.com/office/drawing/2014/main" id="{D07C504D-B314-2043-B902-83AACC6AE7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64">
                <a:extLst>
                  <a:ext uri="{FF2B5EF4-FFF2-40B4-BE49-F238E27FC236}">
                    <a16:creationId xmlns:a16="http://schemas.microsoft.com/office/drawing/2014/main" id="{AF0A1CFF-396C-FD4D-9CE7-CED7D4034F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Arc 65">
                <a:extLst>
                  <a:ext uri="{FF2B5EF4-FFF2-40B4-BE49-F238E27FC236}">
                    <a16:creationId xmlns:a16="http://schemas.microsoft.com/office/drawing/2014/main" id="{0D0194F4-883C-F345-B6F8-EDC7B78459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rc 66">
                <a:extLst>
                  <a:ext uri="{FF2B5EF4-FFF2-40B4-BE49-F238E27FC236}">
                    <a16:creationId xmlns:a16="http://schemas.microsoft.com/office/drawing/2014/main" id="{86BBD0DD-83ED-F547-A891-7C9BE32778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rc 67">
                <a:extLst>
                  <a:ext uri="{FF2B5EF4-FFF2-40B4-BE49-F238E27FC236}">
                    <a16:creationId xmlns:a16="http://schemas.microsoft.com/office/drawing/2014/main" id="{02C229E0-A525-AA4C-9345-A80B11AC48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rc 68">
                <a:extLst>
                  <a:ext uri="{FF2B5EF4-FFF2-40B4-BE49-F238E27FC236}">
                    <a16:creationId xmlns:a16="http://schemas.microsoft.com/office/drawing/2014/main" id="{D224A221-D4D4-9648-8095-5029DB09E4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rc 69">
                <a:extLst>
                  <a:ext uri="{FF2B5EF4-FFF2-40B4-BE49-F238E27FC236}">
                    <a16:creationId xmlns:a16="http://schemas.microsoft.com/office/drawing/2014/main" id="{D54423F4-E823-1E4B-8782-0DED7AE16F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rc 70">
                <a:extLst>
                  <a:ext uri="{FF2B5EF4-FFF2-40B4-BE49-F238E27FC236}">
                    <a16:creationId xmlns:a16="http://schemas.microsoft.com/office/drawing/2014/main" id="{5BBFBC19-7773-4847-ADA7-A31A7B4A76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rc 71">
                <a:extLst>
                  <a:ext uri="{FF2B5EF4-FFF2-40B4-BE49-F238E27FC236}">
                    <a16:creationId xmlns:a16="http://schemas.microsoft.com/office/drawing/2014/main" id="{FBACF78A-D506-8F4B-8AB7-28A97212EF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653F138-069D-8846-992F-C47C608A50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65693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4186F45-B145-684D-A3BD-2681E5FCB4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62693" y="4148061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BC9D3FA-BAAB-B04F-8A42-19391774ED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75693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307BB1C-45D9-4C46-BCEF-7B25476145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86494" y="4103061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D6B11ED-2245-6C48-ABA1-8E8E7B33F9BD}"/>
                    </a:ext>
                  </a:extLst>
                </p:cNvPr>
                <p:cNvSpPr txBox="1"/>
                <p:nvPr/>
              </p:nvSpPr>
              <p:spPr>
                <a:xfrm>
                  <a:off x="6322297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D6B11ED-2245-6C48-ABA1-8E8E7B33F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2297" y="2146387"/>
                  <a:ext cx="856325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348" r="-4348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09A80F6-3C7F-3F46-835E-16296471D494}"/>
                    </a:ext>
                  </a:extLst>
                </p:cNvPr>
                <p:cNvSpPr txBox="1"/>
                <p:nvPr/>
              </p:nvSpPr>
              <p:spPr>
                <a:xfrm>
                  <a:off x="6328628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09A80F6-3C7F-3F46-835E-16296471D4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8628" y="2902417"/>
                  <a:ext cx="1256178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70AF5CA-ED65-1241-9BA7-AFB39AF1DC0F}"/>
                    </a:ext>
                  </a:extLst>
                </p:cNvPr>
                <p:cNvSpPr txBox="1"/>
                <p:nvPr/>
              </p:nvSpPr>
              <p:spPr>
                <a:xfrm>
                  <a:off x="4558971" y="2739063"/>
                  <a:ext cx="1236685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70AF5CA-ED65-1241-9BA7-AFB39AF1DC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8971" y="2739063"/>
                  <a:ext cx="1236685" cy="553998"/>
                </a:xfrm>
                <a:prstGeom prst="rect">
                  <a:avLst/>
                </a:prstGeom>
                <a:blipFill>
                  <a:blip r:embed="rId8"/>
                  <a:stretch>
                    <a:fillRect l="-4082" t="-2222" r="-3061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EB7C2943-3DA0-C843-8639-ECA3F4FDD198}"/>
                </a:ext>
              </a:extLst>
            </p:cNvPr>
            <p:cNvSpPr/>
            <p:nvPr/>
          </p:nvSpPr>
          <p:spPr bwMode="auto">
            <a:xfrm>
              <a:off x="5072820" y="1903887"/>
              <a:ext cx="900000" cy="1440000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7C5096D9-EE07-6B41-94F0-89845BF5AB0A}"/>
                </a:ext>
              </a:extLst>
            </p:cNvPr>
            <p:cNvSpPr/>
            <p:nvPr/>
          </p:nvSpPr>
          <p:spPr bwMode="auto">
            <a:xfrm>
              <a:off x="5069481" y="2708681"/>
              <a:ext cx="936000" cy="1440000"/>
            </a:xfrm>
            <a:prstGeom prst="arc">
              <a:avLst>
                <a:gd name="adj1" fmla="val 5395237"/>
                <a:gd name="adj2" fmla="val 1085119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356B38E-A2E6-474C-9FE3-E66E4443354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29491" y="3428681"/>
              <a:ext cx="0" cy="1536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6795240-A948-5347-B4C4-087F2CA738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2519" y="3585870"/>
              <a:ext cx="1656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F486419-7A83-6E43-9CC0-FC8C84DE0F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2519" y="4008771"/>
              <a:ext cx="16634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BD21119-64C6-0941-B922-0046F1A2BA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51465" y="3582451"/>
              <a:ext cx="1" cy="43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83064C5-60F4-DB43-9ABF-5AE6B76878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03330" y="3582451"/>
              <a:ext cx="1" cy="43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EC87031-3A93-FF4A-859F-322D998CCC1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25319" y="4000557"/>
              <a:ext cx="0" cy="1536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45E7A6A-E18E-CE4D-90F4-F31E920DE9D9}"/>
                    </a:ext>
                  </a:extLst>
                </p:cNvPr>
                <p:cNvSpPr txBox="1"/>
                <p:nvPr/>
              </p:nvSpPr>
              <p:spPr>
                <a:xfrm>
                  <a:off x="6364142" y="3659951"/>
                  <a:ext cx="108831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 ?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45E7A6A-E18E-CE4D-90F4-F31E920DE9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4142" y="3659951"/>
                  <a:ext cx="1088311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4598" t="-4348" r="-2299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AE85094-5E6F-1245-806E-3F5A93052071}"/>
                    </a:ext>
                  </a:extLst>
                </p:cNvPr>
                <p:cNvSpPr txBox="1"/>
                <p:nvPr/>
              </p:nvSpPr>
              <p:spPr>
                <a:xfrm>
                  <a:off x="3656984" y="4454645"/>
                  <a:ext cx="29953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AE85094-5E6F-1245-806E-3F5A930520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6984" y="4454645"/>
                  <a:ext cx="299537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271" t="-4348" r="-1271" b="-4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CA0C45E-D481-7A4A-939F-DAB174666313}"/>
                    </a:ext>
                  </a:extLst>
                </p:cNvPr>
                <p:cNvSpPr txBox="1"/>
                <p:nvPr/>
              </p:nvSpPr>
              <p:spPr>
                <a:xfrm>
                  <a:off x="3656984" y="4881556"/>
                  <a:ext cx="46941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=50 −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4+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21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CA0C45E-D481-7A4A-939F-DAB1746663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6984" y="4881556"/>
                  <a:ext cx="4694170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541" t="-4348" r="-541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3E0DFEA-6FE0-E348-9F70-2AEF286446CE}"/>
              </a:ext>
            </a:extLst>
          </p:cNvPr>
          <p:cNvGrpSpPr/>
          <p:nvPr/>
        </p:nvGrpSpPr>
        <p:grpSpPr>
          <a:xfrm>
            <a:off x="4193958" y="1858887"/>
            <a:ext cx="7887385" cy="4329018"/>
            <a:chOff x="4193958" y="1858887"/>
            <a:chExt cx="7887385" cy="43290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19AACC5-FAD7-514C-92BF-EF7995E5070A}"/>
                    </a:ext>
                  </a:extLst>
                </p:cNvPr>
                <p:cNvSpPr txBox="1"/>
                <p:nvPr/>
              </p:nvSpPr>
              <p:spPr>
                <a:xfrm>
                  <a:off x="4193958" y="5310265"/>
                  <a:ext cx="192142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 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=46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19AACC5-FAD7-514C-92BF-EF7995E507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3958" y="5310265"/>
                  <a:ext cx="192142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316" t="-4348" r="-1974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58B0389-2C1A-2F4E-9780-15104F94093C}"/>
                    </a:ext>
                  </a:extLst>
                </p:cNvPr>
                <p:cNvSpPr txBox="1"/>
                <p:nvPr/>
              </p:nvSpPr>
              <p:spPr>
                <a:xfrm>
                  <a:off x="4666175" y="5620634"/>
                  <a:ext cx="5014130" cy="56727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=21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𝑠𝑒𝑟𝑖𝑒𝑠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⟹ 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=15.16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58B0389-2C1A-2F4E-9780-15104F9409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6175" y="5620634"/>
                  <a:ext cx="5014130" cy="567271"/>
                </a:xfrm>
                <a:prstGeom prst="rect">
                  <a:avLst/>
                </a:prstGeom>
                <a:blipFill>
                  <a:blip r:embed="rId13"/>
                  <a:stretch>
                    <a:fillRect l="-505" t="-4348" r="-75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D0BA93A8-887F-1140-996E-8EEF23EFC2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35706" y="190388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" name="Group 209">
              <a:extLst>
                <a:ext uri="{FF2B5EF4-FFF2-40B4-BE49-F238E27FC236}">
                  <a16:creationId xmlns:a16="http://schemas.microsoft.com/office/drawing/2014/main" id="{96B0C638-F2A8-1748-9B32-E0C4E576D0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35706" y="2665887"/>
              <a:ext cx="152400" cy="762000"/>
              <a:chOff x="3935" y="1728"/>
              <a:chExt cx="96" cy="480"/>
            </a:xfrm>
          </p:grpSpPr>
          <p:sp>
            <p:nvSpPr>
              <p:cNvPr id="73" name="Arc 59">
                <a:extLst>
                  <a:ext uri="{FF2B5EF4-FFF2-40B4-BE49-F238E27FC236}">
                    <a16:creationId xmlns:a16="http://schemas.microsoft.com/office/drawing/2014/main" id="{B32571F8-2133-1C4B-BBDA-08A19EAE01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Arc 60">
                <a:extLst>
                  <a:ext uri="{FF2B5EF4-FFF2-40B4-BE49-F238E27FC236}">
                    <a16:creationId xmlns:a16="http://schemas.microsoft.com/office/drawing/2014/main" id="{F924B7EB-A654-AB41-87EF-C403038CF7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rc 61">
                <a:extLst>
                  <a:ext uri="{FF2B5EF4-FFF2-40B4-BE49-F238E27FC236}">
                    <a16:creationId xmlns:a16="http://schemas.microsoft.com/office/drawing/2014/main" id="{E36026A5-3B19-3F49-81CB-3BC19278C4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Arc 62">
                <a:extLst>
                  <a:ext uri="{FF2B5EF4-FFF2-40B4-BE49-F238E27FC236}">
                    <a16:creationId xmlns:a16="http://schemas.microsoft.com/office/drawing/2014/main" id="{15986C60-D4A2-1847-92F8-46FC85782E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Line 63">
                <a:extLst>
                  <a:ext uri="{FF2B5EF4-FFF2-40B4-BE49-F238E27FC236}">
                    <a16:creationId xmlns:a16="http://schemas.microsoft.com/office/drawing/2014/main" id="{0D2E23AD-5D4B-0D41-92A9-9AF8D37A74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64">
                <a:extLst>
                  <a:ext uri="{FF2B5EF4-FFF2-40B4-BE49-F238E27FC236}">
                    <a16:creationId xmlns:a16="http://schemas.microsoft.com/office/drawing/2014/main" id="{CD777AB8-8528-2840-9061-7EB547185E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Arc 65">
                <a:extLst>
                  <a:ext uri="{FF2B5EF4-FFF2-40B4-BE49-F238E27FC236}">
                    <a16:creationId xmlns:a16="http://schemas.microsoft.com/office/drawing/2014/main" id="{4ED8CFD6-62FC-614B-88CF-C3560E0EB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Arc 66">
                <a:extLst>
                  <a:ext uri="{FF2B5EF4-FFF2-40B4-BE49-F238E27FC236}">
                    <a16:creationId xmlns:a16="http://schemas.microsoft.com/office/drawing/2014/main" id="{22C6B23A-7AB4-F641-AEA4-41A0B4D1AF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rc 67">
                <a:extLst>
                  <a:ext uri="{FF2B5EF4-FFF2-40B4-BE49-F238E27FC236}">
                    <a16:creationId xmlns:a16="http://schemas.microsoft.com/office/drawing/2014/main" id="{D66ABAF0-181C-5848-8F12-205B478AB3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rc 68">
                <a:extLst>
                  <a:ext uri="{FF2B5EF4-FFF2-40B4-BE49-F238E27FC236}">
                    <a16:creationId xmlns:a16="http://schemas.microsoft.com/office/drawing/2014/main" id="{F7141DA0-C1B5-7A47-80CF-4CE37FE19A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Arc 69">
                <a:extLst>
                  <a:ext uri="{FF2B5EF4-FFF2-40B4-BE49-F238E27FC236}">
                    <a16:creationId xmlns:a16="http://schemas.microsoft.com/office/drawing/2014/main" id="{A4C56D09-9AEE-2A48-859A-1742A3F47B7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Arc 70">
                <a:extLst>
                  <a:ext uri="{FF2B5EF4-FFF2-40B4-BE49-F238E27FC236}">
                    <a16:creationId xmlns:a16="http://schemas.microsoft.com/office/drawing/2014/main" id="{FB065268-9FA4-8B4E-BCD0-72BB161136D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Arc 71">
                <a:extLst>
                  <a:ext uri="{FF2B5EF4-FFF2-40B4-BE49-F238E27FC236}">
                    <a16:creationId xmlns:a16="http://schemas.microsoft.com/office/drawing/2014/main" id="{B5D19E35-E74E-ED4A-9A94-B9ED6108D4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9B65A4C-A5F9-D845-8FA8-17EEB74A5A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547937" y="190388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BDB2A23-1FA6-CC42-8F4D-0D835A5FCB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550679" y="4933467"/>
              <a:ext cx="36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4525814C-4628-7146-A6BE-093926D3B9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57937" y="185888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039283A9-698E-CD4D-BC6D-002E1ACAD1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74480" y="4888467"/>
              <a:ext cx="90000" cy="90000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3579AC2B-1D16-2044-8B95-9FC20CD01994}"/>
                    </a:ext>
                  </a:extLst>
                </p:cNvPr>
                <p:cNvSpPr txBox="1"/>
                <p:nvPr/>
              </p:nvSpPr>
              <p:spPr>
                <a:xfrm>
                  <a:off x="10104541" y="2146387"/>
                  <a:ext cx="8563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3579AC2B-1D16-2044-8B95-9FC20CD019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4541" y="2146387"/>
                  <a:ext cx="856325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4348" r="-4348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B90AE7A-B6DC-4E45-B9F8-71475544AB34}"/>
                    </a:ext>
                  </a:extLst>
                </p:cNvPr>
                <p:cNvSpPr txBox="1"/>
                <p:nvPr/>
              </p:nvSpPr>
              <p:spPr>
                <a:xfrm>
                  <a:off x="10110872" y="2902417"/>
                  <a:ext cx="12561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=6.68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B90AE7A-B6DC-4E45-B9F8-71475544AB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0872" y="2902417"/>
                  <a:ext cx="1256178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4000" r="-2000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B3AE295-AADE-E84C-8631-2AC0F4BBBE50}"/>
                    </a:ext>
                  </a:extLst>
                </p:cNvPr>
                <p:cNvSpPr txBox="1"/>
                <p:nvPr/>
              </p:nvSpPr>
              <p:spPr>
                <a:xfrm>
                  <a:off x="8355363" y="3177368"/>
                  <a:ext cx="1236685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@ 500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B3AE295-AADE-E84C-8631-2AC0F4BBBE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5363" y="3177368"/>
                  <a:ext cx="1236685" cy="553998"/>
                </a:xfrm>
                <a:prstGeom prst="rect">
                  <a:avLst/>
                </a:prstGeom>
                <a:blipFill>
                  <a:blip r:embed="rId16"/>
                  <a:stretch>
                    <a:fillRect l="-4082" t="-4545" r="-3061" b="-20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3" name="Arc 92">
              <a:extLst>
                <a:ext uri="{FF2B5EF4-FFF2-40B4-BE49-F238E27FC236}">
                  <a16:creationId xmlns:a16="http://schemas.microsoft.com/office/drawing/2014/main" id="{0DF0EFAF-1434-9D40-8823-DA368B5110EB}"/>
                </a:ext>
              </a:extLst>
            </p:cNvPr>
            <p:cNvSpPr/>
            <p:nvPr/>
          </p:nvSpPr>
          <p:spPr bwMode="auto">
            <a:xfrm>
              <a:off x="8855064" y="1903887"/>
              <a:ext cx="900000" cy="2158204"/>
            </a:xfrm>
            <a:prstGeom prst="arc">
              <a:avLst>
                <a:gd name="adj1" fmla="val 10702922"/>
                <a:gd name="adj2" fmla="val 16388775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643457DE-2129-C64A-935E-514425EA64CF}"/>
                </a:ext>
              </a:extLst>
            </p:cNvPr>
            <p:cNvSpPr/>
            <p:nvPr/>
          </p:nvSpPr>
          <p:spPr bwMode="auto">
            <a:xfrm>
              <a:off x="8850317" y="2775263"/>
              <a:ext cx="936000" cy="2158204"/>
            </a:xfrm>
            <a:prstGeom prst="arc">
              <a:avLst>
                <a:gd name="adj1" fmla="val 5395237"/>
                <a:gd name="adj2" fmla="val 1085119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2" name="Freeform 12">
              <a:extLst>
                <a:ext uri="{FF2B5EF4-FFF2-40B4-BE49-F238E27FC236}">
                  <a16:creationId xmlns:a16="http://schemas.microsoft.com/office/drawing/2014/main" id="{E89EA3E2-FF21-BD43-B951-81FA7B56DD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35366" y="3418320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" name="Group 210">
              <a:extLst>
                <a:ext uri="{FF2B5EF4-FFF2-40B4-BE49-F238E27FC236}">
                  <a16:creationId xmlns:a16="http://schemas.microsoft.com/office/drawing/2014/main" id="{036DC819-973F-FF46-89F7-AC2D4F4FE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61686" y="4171467"/>
              <a:ext cx="304800" cy="762000"/>
              <a:chOff x="3216" y="1728"/>
              <a:chExt cx="192" cy="480"/>
            </a:xfrm>
          </p:grpSpPr>
          <p:sp>
            <p:nvSpPr>
              <p:cNvPr id="104" name="Line 8">
                <a:extLst>
                  <a:ext uri="{FF2B5EF4-FFF2-40B4-BE49-F238E27FC236}">
                    <a16:creationId xmlns:a16="http://schemas.microsoft.com/office/drawing/2014/main" id="{41FC4234-35CD-8845-9BDE-AE1EA84A7D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9">
                <a:extLst>
                  <a:ext uri="{FF2B5EF4-FFF2-40B4-BE49-F238E27FC236}">
                    <a16:creationId xmlns:a16="http://schemas.microsoft.com/office/drawing/2014/main" id="{293B7B91-6A75-FB4D-B8C9-31FE281992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10">
                <a:extLst>
                  <a:ext uri="{FF2B5EF4-FFF2-40B4-BE49-F238E27FC236}">
                    <a16:creationId xmlns:a16="http://schemas.microsoft.com/office/drawing/2014/main" id="{E0EB38E1-A71D-3C41-9485-DB8658BFD5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1">
                <a:extLst>
                  <a:ext uri="{FF2B5EF4-FFF2-40B4-BE49-F238E27FC236}">
                    <a16:creationId xmlns:a16="http://schemas.microsoft.com/office/drawing/2014/main" id="{820670AD-0840-7C49-AEAC-7BC755319D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511AE97C-E4E8-3E4C-8322-663CD9C18E5F}"/>
                    </a:ext>
                  </a:extLst>
                </p:cNvPr>
                <p:cNvSpPr txBox="1"/>
                <p:nvPr/>
              </p:nvSpPr>
              <p:spPr>
                <a:xfrm>
                  <a:off x="10166634" y="3653118"/>
                  <a:ext cx="148220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=46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511AE97C-E4E8-3E4C-8322-663CD9C18E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66634" y="3653118"/>
                  <a:ext cx="1482201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2542" r="-2542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6359CED9-2C86-BE43-A542-AFAB90FEF51D}"/>
                    </a:ext>
                  </a:extLst>
                </p:cNvPr>
                <p:cNvSpPr txBox="1"/>
                <p:nvPr/>
              </p:nvSpPr>
              <p:spPr>
                <a:xfrm>
                  <a:off x="10192493" y="4403192"/>
                  <a:ext cx="188885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𝑠𝑒𝑟𝑖𝑒𝑠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=15.16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𝑝𝐹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6359CED9-2C86-BE43-A542-AFAB90FEF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92493" y="4403192"/>
                  <a:ext cx="1888850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2000" r="-2667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7515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Download the freeware tool “Smith V4.1”by </a:t>
                </a:r>
                <a:r>
                  <a:rPr lang="en-US" i="1" dirty="0"/>
                  <a:t>Fritz </a:t>
                </a:r>
                <a:r>
                  <a:rPr lang="en-US" i="1" dirty="0" err="1"/>
                  <a:t>Dellsperger</a:t>
                </a:r>
                <a:r>
                  <a:rPr lang="en-US" i="1" dirty="0"/>
                  <a:t> </a:t>
                </a:r>
                <a:r>
                  <a:rPr lang="en-US" dirty="0"/>
                  <a:t>from</a:t>
                </a:r>
                <a:br>
                  <a:rPr lang="en-US" dirty="0"/>
                </a:br>
                <a:r>
                  <a:rPr lang="en-US" dirty="0">
                    <a:hlinkClick r:id="rId2"/>
                  </a:rPr>
                  <a:t>https://www.fritz.dellsperger.net/smith.html</a:t>
                </a:r>
                <a:endParaRPr lang="en-US" dirty="0"/>
              </a:p>
              <a:p>
                <a:pPr lvl="1"/>
                <a:r>
                  <a:rPr lang="en-US" dirty="0"/>
                  <a:t>Requires a MS-Windows compatible computer</a:t>
                </a:r>
              </a:p>
              <a:p>
                <a:pPr marL="457200" indent="-457200">
                  <a:buSzPct val="100000"/>
                  <a:buFont typeface="+mj-lt"/>
                  <a:buAutoNum type="arabicPeriod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GB" dirty="0"/>
                  <a:t> elements in series to match the impedances </a:t>
                </a:r>
                <a:br>
                  <a:rPr lang="en-GB" dirty="0"/>
                </a:br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components for each matching circuit.</a:t>
                </a:r>
              </a:p>
              <a:p>
                <a:pPr lvl="1"/>
                <a:r>
                  <a:rPr lang="en-GB" dirty="0"/>
                  <a:t>You should enter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GB" dirty="0"/>
                  <a:t> as the first data point in the smith chart by clicking on the “Mouse” or “Keyboard” buttons at the top. You may have to switch from “polar” to “cartesian” coordinates.</a:t>
                </a:r>
                <a:r>
                  <a:rPr lang="en-CH" dirty="0"/>
                  <a:t> </a:t>
                </a:r>
                <a:r>
                  <a:rPr lang="en-GB" dirty="0"/>
                  <a:t>Then design your matching circuit from there.</a:t>
                </a:r>
              </a:p>
              <a:p>
                <a:pPr lvl="1"/>
                <a:r>
                  <a:rPr lang="en-GB" dirty="0"/>
                  <a:t>You will only need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GB" dirty="0"/>
                  <a:t>-plane for this exercise;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GB" dirty="0"/>
                  <a:t>-plane can be turned off in the program “Settings”.</a:t>
                </a:r>
                <a:r>
                  <a:rPr lang="en-CH" dirty="0"/>
                  <a:t> </a:t>
                </a:r>
              </a:p>
              <a:p>
                <a:pPr lvl="1"/>
                <a:endParaRPr lang="en-CH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4905620"/>
                  </p:ext>
                </p:extLst>
              </p:nvPr>
            </p:nvGraphicFramePr>
            <p:xfrm>
              <a:off x="1333780" y="4425579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4+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21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4905620"/>
                  </p:ext>
                </p:extLst>
              </p:nvPr>
            </p:nvGraphicFramePr>
            <p:xfrm>
              <a:off x="1333780" y="4425579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4286" r="-283333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5670" t="-14286" r="-197938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6736" t="-14286" r="-98964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1579" t="-14286" r="-526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14286" r="-283333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222222" r="-283333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310714" r="-283333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410714" r="-283333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5073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715391"/>
                <a:ext cx="10566400" cy="3917309"/>
              </a:xfrm>
            </p:spPr>
            <p:txBody>
              <a:bodyPr/>
              <a:lstStyle/>
              <a:p>
                <a:pPr marL="457200" indent="-457200">
                  <a:buSzPct val="100000"/>
                  <a:buFont typeface="+mj-lt"/>
                  <a:buAutoNum type="arabicPeriod" startAt="2"/>
                </a:pPr>
                <a:r>
                  <a:rPr lang="en-GB" dirty="0"/>
                  <a:t>Use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GB" dirty="0"/>
                  <a:t> elements in parallel to match the impedances </a:t>
                </a:r>
                <a:br>
                  <a:rPr lang="en-GB" dirty="0"/>
                </a:br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components for each matching circuit.</a:t>
                </a:r>
              </a:p>
              <a:p>
                <a:pPr marL="857250" lvl="1" indent="-457200"/>
                <a:r>
                  <a:rPr lang="en-GB" dirty="0"/>
                  <a:t>Hint: You will only need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GB" dirty="0"/>
                  <a:t>-plane for this exercise</a:t>
                </a:r>
              </a:p>
              <a:p>
                <a:pPr marL="857250" lvl="1" indent="-457200"/>
                <a:r>
                  <a:rPr lang="en-GB" dirty="0"/>
                  <a:t>Another hint: </a:t>
                </a:r>
                <a:r>
                  <a:rPr lang="en-CH" dirty="0"/>
                  <a:t> </a:t>
                </a:r>
                <a:r>
                  <a:rPr lang="en-GB" dirty="0"/>
                  <a:t>Make use of “Undo” if something goes wrong or restart the program. </a:t>
                </a:r>
                <a:endParaRPr lang="en-CH" dirty="0"/>
              </a:p>
              <a:p>
                <a:pPr marL="857250" lvl="1" indent="-457200"/>
                <a:endParaRPr lang="en-CH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715391"/>
                <a:ext cx="10566400" cy="3917309"/>
              </a:xfrm>
              <a:blipFill>
                <a:blip r:embed="rId2"/>
                <a:stretch>
                  <a:fillRect l="-360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876370"/>
                  </p:ext>
                </p:extLst>
              </p:nvPr>
            </p:nvGraphicFramePr>
            <p:xfrm>
              <a:off x="1295375" y="316016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25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4+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21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20−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50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876370"/>
                  </p:ext>
                </p:extLst>
              </p:nvPr>
            </p:nvGraphicFramePr>
            <p:xfrm>
              <a:off x="1295375" y="316016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048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2454450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2455613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2407942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4286" r="-28382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5155" t="-14286" r="-19845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5155" t="-14286" r="-98454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1579" t="-14286" r="-526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14286" r="-283824" b="-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222222" r="-283824" b="-2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310714" r="-283824" b="-1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410714" r="-283824" b="-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5257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31BE-D388-5A42-9299-54885CB9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Network Exercises with “Smith V4.1”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5"/>
                <a:ext cx="10566400" cy="4877435"/>
              </a:xfrm>
            </p:spPr>
            <p:txBody>
              <a:bodyPr/>
              <a:lstStyle/>
              <a:p>
                <a:pPr marL="457200" indent="-457200">
                  <a:buSzPct val="100000"/>
                  <a:buFont typeface="+mj-lt"/>
                  <a:buAutoNum type="arabicPeriod" startAt="3"/>
                </a:pPr>
                <a:r>
                  <a:rPr lang="en-GB" dirty="0"/>
                  <a:t>Match the impedances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. Use only two reactive components (in series or parallel) to create a lossless matching circuit.</a:t>
                </a:r>
              </a:p>
              <a:p>
                <a:pPr marL="857250" lvl="1" indent="-457200">
                  <a:buSzPct val="100000"/>
                </a:pPr>
                <a:r>
                  <a:rPr lang="en-GB" dirty="0"/>
                  <a:t>Multiple solution are possible!</a:t>
                </a:r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r>
                  <a:rPr lang="en-CH" dirty="0"/>
                  <a:t> </a:t>
                </a:r>
                <a:r>
                  <a:rPr lang="en-GB" dirty="0"/>
                  <a:t>The input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of an amplifier shall be matched to </a:t>
                </a:r>
                <a:br>
                  <a:rPr lang="en-GB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GB" dirty="0"/>
                  <a:t>. Use only two coaxial lines with characteristic impedances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GB" dirty="0"/>
                  <a:t> in a series configuration. </a:t>
                </a:r>
                <a:br>
                  <a:rPr lang="en-GB" dirty="0"/>
                </a:br>
                <a:r>
                  <a:rPr lang="en-GB" dirty="0"/>
                  <a:t>What is the electrical length of the two lines? </a:t>
                </a:r>
              </a:p>
              <a:p>
                <a:pPr marL="857250" lvl="1" indent="-457200">
                  <a:buSzPct val="100000"/>
                </a:pPr>
                <a:r>
                  <a:rPr lang="en-GB" dirty="0"/>
                  <a:t>Multiple solutions are possible!</a:t>
                </a:r>
                <a:endParaRPr lang="en-CH" dirty="0"/>
              </a:p>
              <a:p>
                <a:pPr marL="457200" indent="-457200">
                  <a:buSzPct val="100000"/>
                  <a:buFont typeface="+mj-lt"/>
                  <a:buAutoNum type="arabicPeriod" startAt="3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9E4AB2-FF1B-5345-B05B-DA36D05D91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5"/>
                <a:ext cx="10566400" cy="4877435"/>
              </a:xfrm>
              <a:blipFill>
                <a:blip r:embed="rId2"/>
                <a:stretch>
                  <a:fillRect l="-360" t="-519" b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0956796"/>
                  </p:ext>
                </p:extLst>
              </p:nvPr>
            </p:nvGraphicFramePr>
            <p:xfrm>
              <a:off x="1295375" y="223844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994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1881845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1805035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  <a:gridCol w="1728225">
                      <a:extLst>
                        <a:ext uri="{9D8B030D-6E8A-4147-A177-3AD203B41FA5}">
                          <a16:colId xmlns:a16="http://schemas.microsoft.com/office/drawing/2014/main" val="502992751"/>
                        </a:ext>
                      </a:extLst>
                    </a:gridCol>
                  </a:tblGrid>
                  <a:tr h="18351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H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Series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oMath>
                          </a14:m>
                          <a:r>
                            <a:rPr lang="en-GB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Shunt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174625"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32−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66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13−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9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37+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34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192405"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𝑍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78+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𝑗</m:t>
                                    </m:r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78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3CCD099-8B18-E24D-8300-849318105B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0956796"/>
                  </p:ext>
                </p:extLst>
              </p:nvPr>
            </p:nvGraphicFramePr>
            <p:xfrm>
              <a:off x="1295375" y="2238445"/>
              <a:ext cx="9908490" cy="17526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49945">
                      <a:extLst>
                        <a:ext uri="{9D8B030D-6E8A-4147-A177-3AD203B41FA5}">
                          <a16:colId xmlns:a16="http://schemas.microsoft.com/office/drawing/2014/main" val="1781933010"/>
                        </a:ext>
                      </a:extLst>
                    </a:gridCol>
                    <a:gridCol w="1881845">
                      <a:extLst>
                        <a:ext uri="{9D8B030D-6E8A-4147-A177-3AD203B41FA5}">
                          <a16:colId xmlns:a16="http://schemas.microsoft.com/office/drawing/2014/main" val="309831033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3224271390"/>
                        </a:ext>
                      </a:extLst>
                    </a:gridCol>
                    <a:gridCol w="1805035">
                      <a:extLst>
                        <a:ext uri="{9D8B030D-6E8A-4147-A177-3AD203B41FA5}">
                          <a16:colId xmlns:a16="http://schemas.microsoft.com/office/drawing/2014/main" val="1684667116"/>
                        </a:ext>
                      </a:extLst>
                    </a:gridCol>
                    <a:gridCol w="1728225">
                      <a:extLst>
                        <a:ext uri="{9D8B030D-6E8A-4147-A177-3AD203B41FA5}">
                          <a16:colId xmlns:a16="http://schemas.microsoft.com/office/drawing/2014/main" val="502992751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7857" r="-274641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0268" t="-17857" r="-285235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6897" t="-17857" r="-193103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748" t="-17857" r="-95804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75000" t="-17857" r="-735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226668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17857" r="-274641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0021270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225926" r="-274641" b="-2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5957516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314286" r="-274641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3286068"/>
                      </a:ext>
                    </a:extLst>
                  </a:tr>
                  <a:tr h="3505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414286" r="-274641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4572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CH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729434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20253605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10321</TotalTime>
  <Words>565</Words>
  <Application>Microsoft Macintosh PowerPoint</Application>
  <PresentationFormat>Widescreen</PresentationFormat>
  <Paragraphs>103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 Math</vt:lpstr>
      <vt:lpstr>Comic Sans MS</vt:lpstr>
      <vt:lpstr>Times New Roman</vt:lpstr>
      <vt:lpstr>Wingdings</vt:lpstr>
      <vt:lpstr>2_new-NLC</vt:lpstr>
      <vt:lpstr>PowerPoint Presentation</vt:lpstr>
      <vt:lpstr>Impedance Matching</vt:lpstr>
      <vt:lpstr>Matching Network Exercises with “Smith V4.1” (1)</vt:lpstr>
      <vt:lpstr>Matching Network Exercises with “Smith V4.1” (2)</vt:lpstr>
      <vt:lpstr>Matching Network Exercises with “Smith V4.1” (3)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989</cp:revision>
  <dcterms:created xsi:type="dcterms:W3CDTF">2009-03-16T15:06:27Z</dcterms:created>
  <dcterms:modified xsi:type="dcterms:W3CDTF">2025-02-19T14:24:50Z</dcterms:modified>
</cp:coreProperties>
</file>