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72"/>
  </p:notesMasterIdLst>
  <p:handoutMasterIdLst>
    <p:handoutMasterId r:id="rId73"/>
  </p:handoutMasterIdLst>
  <p:sldIdLst>
    <p:sldId id="1082" r:id="rId2"/>
    <p:sldId id="842" r:id="rId3"/>
    <p:sldId id="535" r:id="rId4"/>
    <p:sldId id="536" r:id="rId5"/>
    <p:sldId id="843" r:id="rId6"/>
    <p:sldId id="1038" r:id="rId7"/>
    <p:sldId id="1039" r:id="rId8"/>
    <p:sldId id="1040" r:id="rId9"/>
    <p:sldId id="546" r:id="rId10"/>
    <p:sldId id="1041" r:id="rId11"/>
    <p:sldId id="548" r:id="rId12"/>
    <p:sldId id="549" r:id="rId13"/>
    <p:sldId id="550" r:id="rId14"/>
    <p:sldId id="1090" r:id="rId15"/>
    <p:sldId id="551" r:id="rId16"/>
    <p:sldId id="552" r:id="rId17"/>
    <p:sldId id="554" r:id="rId18"/>
    <p:sldId id="847" r:id="rId19"/>
    <p:sldId id="1042" r:id="rId20"/>
    <p:sldId id="557" r:id="rId21"/>
    <p:sldId id="558" r:id="rId22"/>
    <p:sldId id="559" r:id="rId23"/>
    <p:sldId id="560" r:id="rId24"/>
    <p:sldId id="561" r:id="rId25"/>
    <p:sldId id="562" r:id="rId26"/>
    <p:sldId id="850" r:id="rId27"/>
    <p:sldId id="1043" r:id="rId28"/>
    <p:sldId id="854" r:id="rId29"/>
    <p:sldId id="569" r:id="rId30"/>
    <p:sldId id="570" r:id="rId31"/>
    <p:sldId id="574" r:id="rId32"/>
    <p:sldId id="868" r:id="rId33"/>
    <p:sldId id="869" r:id="rId34"/>
    <p:sldId id="584" r:id="rId35"/>
    <p:sldId id="585" r:id="rId36"/>
    <p:sldId id="586" r:id="rId37"/>
    <p:sldId id="587" r:id="rId38"/>
    <p:sldId id="588" r:id="rId39"/>
    <p:sldId id="1044" r:id="rId40"/>
    <p:sldId id="1045" r:id="rId41"/>
    <p:sldId id="1053" r:id="rId42"/>
    <p:sldId id="1046" r:id="rId43"/>
    <p:sldId id="1047" r:id="rId44"/>
    <p:sldId id="1048" r:id="rId45"/>
    <p:sldId id="1049" r:id="rId46"/>
    <p:sldId id="1050" r:id="rId47"/>
    <p:sldId id="1054" r:id="rId48"/>
    <p:sldId id="1051" r:id="rId49"/>
    <p:sldId id="1055" r:id="rId50"/>
    <p:sldId id="883" r:id="rId51"/>
    <p:sldId id="884" r:id="rId52"/>
    <p:sldId id="885" r:id="rId53"/>
    <p:sldId id="886" r:id="rId54"/>
    <p:sldId id="887" r:id="rId55"/>
    <p:sldId id="888" r:id="rId56"/>
    <p:sldId id="889" r:id="rId57"/>
    <p:sldId id="890" r:id="rId58"/>
    <p:sldId id="891" r:id="rId59"/>
    <p:sldId id="892" r:id="rId60"/>
    <p:sldId id="893" r:id="rId61"/>
    <p:sldId id="894" r:id="rId62"/>
    <p:sldId id="895" r:id="rId63"/>
    <p:sldId id="896" r:id="rId64"/>
    <p:sldId id="1083" r:id="rId65"/>
    <p:sldId id="1084" r:id="rId66"/>
    <p:sldId id="1085" r:id="rId67"/>
    <p:sldId id="1091" r:id="rId68"/>
    <p:sldId id="1092" r:id="rId69"/>
    <p:sldId id="1093" r:id="rId70"/>
    <p:sldId id="1094" r:id="rId71"/>
  </p:sldIdLst>
  <p:sldSz cx="9144000" cy="6858000" type="screen4x3"/>
  <p:notesSz cx="6797675" cy="99282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95A"/>
    <a:srgbClr val="1F497D"/>
    <a:srgbClr val="00313C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114" d="100"/>
          <a:sy n="114" d="100"/>
        </p:scale>
        <p:origin x="152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64" d="100"/>
          <a:sy n="64" d="100"/>
        </p:scale>
        <p:origin x="-3396" y="-102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53.wmf"/><Relationship Id="rId2" Type="http://schemas.openxmlformats.org/officeDocument/2006/relationships/image" Target="../media/image52.wmf"/><Relationship Id="rId1" Type="http://schemas.openxmlformats.org/officeDocument/2006/relationships/image" Target="../media/image51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7.wmf"/><Relationship Id="rId2" Type="http://schemas.openxmlformats.org/officeDocument/2006/relationships/image" Target="../media/image56.wmf"/><Relationship Id="rId1" Type="http://schemas.openxmlformats.org/officeDocument/2006/relationships/image" Target="../media/image55.wmf"/><Relationship Id="rId5" Type="http://schemas.openxmlformats.org/officeDocument/2006/relationships/image" Target="../media/image59.wmf"/><Relationship Id="rId4" Type="http://schemas.openxmlformats.org/officeDocument/2006/relationships/image" Target="../media/image58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4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70.wmf"/><Relationship Id="rId2" Type="http://schemas.openxmlformats.org/officeDocument/2006/relationships/image" Target="../media/image69.wmf"/><Relationship Id="rId1" Type="http://schemas.openxmlformats.org/officeDocument/2006/relationships/image" Target="../media/image68.wmf"/><Relationship Id="rId4" Type="http://schemas.openxmlformats.org/officeDocument/2006/relationships/image" Target="../media/image71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79.wmf"/><Relationship Id="rId2" Type="http://schemas.openxmlformats.org/officeDocument/2006/relationships/image" Target="../media/image78.wmf"/><Relationship Id="rId1" Type="http://schemas.openxmlformats.org/officeDocument/2006/relationships/image" Target="../media/image77.wmf"/><Relationship Id="rId4" Type="http://schemas.openxmlformats.org/officeDocument/2006/relationships/image" Target="../media/image80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88.wmf"/><Relationship Id="rId2" Type="http://schemas.openxmlformats.org/officeDocument/2006/relationships/image" Target="../media/image87.wmf"/><Relationship Id="rId1" Type="http://schemas.openxmlformats.org/officeDocument/2006/relationships/image" Target="../media/image86.wmf"/></Relationships>
</file>

<file path=ppt/drawings/_rels/vmlDrawing16.vml.rels><?xml version="1.0" encoding="UTF-8" standalone="yes"?>
<Relationships xmlns="http://schemas.openxmlformats.org/package/2006/relationships"><Relationship Id="rId2" Type="http://schemas.openxmlformats.org/officeDocument/2006/relationships/image" Target="../media/image90.wmf"/><Relationship Id="rId1" Type="http://schemas.openxmlformats.org/officeDocument/2006/relationships/image" Target="../media/image89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wmf"/><Relationship Id="rId2" Type="http://schemas.openxmlformats.org/officeDocument/2006/relationships/image" Target="../media/image123.wmf"/><Relationship Id="rId1" Type="http://schemas.openxmlformats.org/officeDocument/2006/relationships/image" Target="../media/image122.wmf"/><Relationship Id="rId5" Type="http://schemas.openxmlformats.org/officeDocument/2006/relationships/image" Target="../media/image125.wmf"/><Relationship Id="rId4" Type="http://schemas.openxmlformats.org/officeDocument/2006/relationships/image" Target="../media/image40.wmf"/></Relationships>
</file>

<file path=ppt/drawings/_rels/vmlDrawing18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7.wmf"/><Relationship Id="rId1" Type="http://schemas.openxmlformats.org/officeDocument/2006/relationships/image" Target="../media/image64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wmf"/><Relationship Id="rId2" Type="http://schemas.openxmlformats.org/officeDocument/2006/relationships/image" Target="../media/image130.wmf"/><Relationship Id="rId1" Type="http://schemas.openxmlformats.org/officeDocument/2006/relationships/image" Target="../media/image129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6.wmf"/><Relationship Id="rId1" Type="http://schemas.openxmlformats.org/officeDocument/2006/relationships/image" Target="../media/image25.wmf"/><Relationship Id="rId6" Type="http://schemas.openxmlformats.org/officeDocument/2006/relationships/image" Target="../media/image30.wmf"/><Relationship Id="rId5" Type="http://schemas.openxmlformats.org/officeDocument/2006/relationships/image" Target="../media/image29.wmf"/><Relationship Id="rId4" Type="http://schemas.openxmlformats.org/officeDocument/2006/relationships/image" Target="../media/image28.wmf"/></Relationships>
</file>

<file path=ppt/drawings/_rels/vmlDrawing20.vml.rels><?xml version="1.0" encoding="UTF-8" standalone="yes"?>
<Relationships xmlns="http://schemas.openxmlformats.org/package/2006/relationships"><Relationship Id="rId3" Type="http://schemas.openxmlformats.org/officeDocument/2006/relationships/image" Target="../media/image70.wmf"/><Relationship Id="rId2" Type="http://schemas.openxmlformats.org/officeDocument/2006/relationships/image" Target="../media/image69.wmf"/><Relationship Id="rId1" Type="http://schemas.openxmlformats.org/officeDocument/2006/relationships/image" Target="../media/image68.wmf"/><Relationship Id="rId4" Type="http://schemas.openxmlformats.org/officeDocument/2006/relationships/image" Target="../media/image71.wmf"/></Relationships>
</file>

<file path=ppt/drawings/_rels/vmlDrawing2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6.wmf"/><Relationship Id="rId2" Type="http://schemas.openxmlformats.org/officeDocument/2006/relationships/image" Target="../media/image135.wmf"/><Relationship Id="rId1" Type="http://schemas.openxmlformats.org/officeDocument/2006/relationships/image" Target="../media/image134.wmf"/></Relationships>
</file>

<file path=ppt/drawings/_rels/vmlDrawing2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wmf"/><Relationship Id="rId2" Type="http://schemas.openxmlformats.org/officeDocument/2006/relationships/image" Target="../media/image139.wmf"/><Relationship Id="rId1" Type="http://schemas.openxmlformats.org/officeDocument/2006/relationships/image" Target="../media/image138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2" Type="http://schemas.openxmlformats.org/officeDocument/2006/relationships/image" Target="../media/image32.wmf"/><Relationship Id="rId1" Type="http://schemas.openxmlformats.org/officeDocument/2006/relationships/image" Target="../media/image28.wmf"/><Relationship Id="rId6" Type="http://schemas.openxmlformats.org/officeDocument/2006/relationships/image" Target="../media/image36.wmf"/><Relationship Id="rId5" Type="http://schemas.openxmlformats.org/officeDocument/2006/relationships/image" Target="../media/image35.wmf"/><Relationship Id="rId4" Type="http://schemas.openxmlformats.org/officeDocument/2006/relationships/image" Target="../media/image34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38.wmf"/><Relationship Id="rId2" Type="http://schemas.openxmlformats.org/officeDocument/2006/relationships/image" Target="../media/image37.wmf"/><Relationship Id="rId1" Type="http://schemas.openxmlformats.org/officeDocument/2006/relationships/image" Target="../media/image36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47.wmf"/><Relationship Id="rId2" Type="http://schemas.openxmlformats.org/officeDocument/2006/relationships/image" Target="../media/image46.wmf"/><Relationship Id="rId1" Type="http://schemas.openxmlformats.org/officeDocument/2006/relationships/image" Target="../media/image45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50.wmf"/><Relationship Id="rId1" Type="http://schemas.openxmlformats.org/officeDocument/2006/relationships/image" Target="../media/image4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A7006D1-03B3-4864-9E90-F493EA28D86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B9FB617-D2C4-4D6D-BE5A-A401670AE14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D9F3768-14DB-4E6E-8E63-22C5C64726CE}" type="datetimeFigureOut">
              <a:rPr lang="en-US"/>
              <a:pPr>
                <a:defRPr/>
              </a:pPr>
              <a:t>2/25/2025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35FB96B-B9A7-49E2-AD67-359CBF521E7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96F351-DA4F-41CD-AE24-5E77A4B305C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E56D8914-9AF8-4958-96A8-5AC63DC044A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D9045E6-F5EF-4E7E-B61D-2FF63B2CF6F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B236DED-451C-4C1B-90D8-B962A4CF33C4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1182C0B-0B69-4E06-869F-8CBDC7B27E1A}" type="datetimeFigureOut">
              <a:rPr lang="en-US"/>
              <a:pPr>
                <a:defRPr/>
              </a:pPr>
              <a:t>2/25/2025</a:t>
            </a:fld>
            <a:endParaRPr 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E1CC6C8D-94E4-43C4-968C-821ECB43BAF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81E1F3CA-699C-4D94-96D2-0CF10C6FB4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235F19-A860-4947-BE7E-87109EDDB96B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79A5F6-11D6-49FA-A378-496A5BDAAFD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5E5738F8-91C4-4762-A738-AB86780D999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>
            <a:extLst>
              <a:ext uri="{FF2B5EF4-FFF2-40B4-BE49-F238E27FC236}">
                <a16:creationId xmlns:a16="http://schemas.microsoft.com/office/drawing/2014/main" id="{D7F0C09A-0375-45B9-B198-4A5C1B2634B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Notes Placeholder 2">
            <a:extLst>
              <a:ext uri="{FF2B5EF4-FFF2-40B4-BE49-F238E27FC236}">
                <a16:creationId xmlns:a16="http://schemas.microsoft.com/office/drawing/2014/main" id="{702E73A1-FE79-4767-B6B0-B7CFD28D519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/>
          </a:p>
        </p:txBody>
      </p:sp>
      <p:sp>
        <p:nvSpPr>
          <p:cNvPr id="10244" name="Slide Number Placeholder 3">
            <a:extLst>
              <a:ext uri="{FF2B5EF4-FFF2-40B4-BE49-F238E27FC236}">
                <a16:creationId xmlns:a16="http://schemas.microsoft.com/office/drawing/2014/main" id="{F7BA1BE1-E781-4D30-8AB3-7000AEA23D1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CC822F2F-51D4-4A65-BAB6-508A2F460E4A}" type="slidenum">
              <a:rPr lang="en-US" altLang="en-US" smtClean="0"/>
              <a:pPr>
                <a:spcBef>
                  <a:spcPct val="0"/>
                </a:spcBef>
              </a:pPr>
              <a:t>1</a:t>
            </a:fld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gi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gif"/><Relationship Id="rId5" Type="http://schemas.openxmlformats.org/officeDocument/2006/relationships/image" Target="../media/image11.gif"/><Relationship Id="rId4" Type="http://schemas.openxmlformats.org/officeDocument/2006/relationships/image" Target="../media/image10.gi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1"/>
            <a:ext cx="7772400" cy="2000250"/>
          </a:xfrm>
        </p:spPr>
        <p:txBody>
          <a:bodyPr>
            <a:normAutofit/>
          </a:bodyPr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33651F-57A5-4A02-97DA-A29B7CA9C7E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2400" y="6543675"/>
            <a:ext cx="5181600" cy="222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Joint Universities Accelerator School, CERN, February 27 - March 3,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9D169F-F6E7-429C-9F8D-0A508821C3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91200" y="6535738"/>
            <a:ext cx="2617788" cy="234950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en-GB"/>
              <a:t>Paolo Ferracin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A1056E-160D-47E6-93F1-6C52ADC7AD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16DC5C-6BF8-47DA-879C-14A16811DD7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411178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4D035A-9485-4773-80C7-27112DC141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Joint Universities Accelerator School, CERN, February 27 - March 3,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62E49D-B198-4479-B6C9-01D13141A3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Paolo Ferracin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0BCFA1-EA81-4F45-9556-EB6BF85B43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CE65A-5495-4773-BA0E-D304DE45719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851168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218C85-BFA0-4469-A8CB-692650AB2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Joint Universities Accelerator School, CERN, February 27 - March 3,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491794-136E-494C-8850-14CB5D669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Paolo Ferracin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17B85A-27E0-42CC-9D3E-7AB5F85881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2FE1C-18B9-442B-85E7-F04AB7865E4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249974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buSzPct val="60000"/>
              <a:buFontTx/>
              <a:buBlip>
                <a:blip r:embed="rId2"/>
              </a:buBlip>
              <a:defRPr/>
            </a:lvl1pPr>
            <a:lvl2pPr>
              <a:buSzPct val="60000"/>
              <a:buFontTx/>
              <a:buBlip>
                <a:blip r:embed="rId3"/>
              </a:buBlip>
              <a:defRPr/>
            </a:lvl2pPr>
            <a:lvl3pPr>
              <a:buSzPct val="60000"/>
              <a:buFontTx/>
              <a:buBlip>
                <a:blip r:embed="rId4"/>
              </a:buBlip>
              <a:defRPr/>
            </a:lvl3pPr>
            <a:lvl4pPr>
              <a:buSzPct val="60000"/>
              <a:buFontTx/>
              <a:buBlip>
                <a:blip r:embed="rId5"/>
              </a:buBlip>
              <a:defRPr/>
            </a:lvl4pPr>
            <a:lvl5pPr>
              <a:buSzPct val="60000"/>
              <a:buFontTx/>
              <a:buBlip>
                <a:blip r:embed="rId6"/>
              </a:buBlip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F46AC6-93E0-4361-AAD8-EF977663B83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2400" y="6553200"/>
            <a:ext cx="5638800" cy="2159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Joint Universities Accelerator School, CERN, February 27 - March 3,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9FF3C0-113E-4E78-ABAA-959CE9486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91200" y="6535738"/>
            <a:ext cx="2617788" cy="233362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Paolo Ferracin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63CD41-C777-4B14-AC02-B3B420C8F9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D9B700-463F-41C9-9B8C-3EF09F747A6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05498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E98781-C116-4F8A-A897-F1AB95A4929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2400" y="6543675"/>
            <a:ext cx="5257800" cy="222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Joint Universities Accelerator School, CERN, February 27 - March 3,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4395B0-3419-40A3-93DA-6030B8461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Paolo Ferracin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56A19D-D999-45F0-93C4-E048D677CA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060427-F820-4F1B-B8AF-996BA470BA9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33535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143000"/>
            <a:ext cx="4343400" cy="5334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4343400" cy="5334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D4D26595-0A94-41C2-A285-CC18292E723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2400" y="6543675"/>
            <a:ext cx="5715000" cy="222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Joint Universities Accelerator School, CERN, February 27 - March 3, 2025</a:t>
            </a:r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F66C442-37A7-4B91-9744-B4820D00BA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867400" y="6535738"/>
            <a:ext cx="2541588" cy="2301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Paolo Ferracin</a:t>
            </a:r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C3E934B-B5E6-41AA-9249-89937BD230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C0003B-C29C-46AF-9531-2D3F7BF0220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553616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" y="1143001"/>
            <a:ext cx="4344988" cy="762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2400" y="1981200"/>
            <a:ext cx="4344988" cy="449579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143001"/>
            <a:ext cx="4346575" cy="762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981200"/>
            <a:ext cx="4346575" cy="449579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969EB222-979E-45EC-980D-0E5C5B952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Joint Universities Accelerator School, CERN, February 27 - March 3, 2025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1899832-CFAF-4D8A-9B41-468277923E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Paolo Ferracin</a:t>
            </a:r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C70EEAFF-BA6C-4CD4-BAF1-237D67A5C8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389DA0-4CBA-4A59-9531-067CD286169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01108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0387B8DD-B82E-4D3C-8871-0231DAA5715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2400" y="6543675"/>
            <a:ext cx="5638800" cy="222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Joint Universities Accelerator School, CERN, February 27 - March 3, 2025</a:t>
            </a:r>
            <a:endParaRPr lang="en-US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3F6DE651-F0CC-495E-A344-5785BF9CC8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91200" y="6535738"/>
            <a:ext cx="2617788" cy="2301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Paolo Ferracin</a:t>
            </a:r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0D0A533B-0141-47CB-92C7-88B847D930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612AE6-291C-41E8-9357-86AB398CA1B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814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02D7C3C4-E9A5-4218-8E60-93147923F1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Joint Universities Accelerator School, CERN, February 27 - March 3, 2025</a:t>
            </a: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AAA75BF1-EFC0-418C-889F-B9E0B61346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Paolo Ferracin</a:t>
            </a:r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3E3DD9EE-6D47-447D-9A77-1D1CA0692E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5310BE-E63E-4C63-90A5-4E0095EBE9A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518864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E09B70B-DC44-46AE-981E-C45DF8BEC0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Joint Universities Accelerator School, CERN, February 27 - March 3, 2025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C8ACC16-CA9F-4F52-BEEE-D13E32E07D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Paolo Ferracin</a:t>
            </a:r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ACF5FED-3D3E-44A7-8722-93ADBB1C43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B10C91-CFF6-4B0A-BBB3-71E8BB5DE71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19900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85D6F40-F363-4251-9807-F620BD659E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Joint Universities Accelerator School, CERN, February 27 - March 3, 2025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D8BCBA7E-6DC4-49C2-AA53-9A67A9710D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Paolo Ferracin</a:t>
            </a:r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878A624-0FDF-4E2F-ACE7-34492ECC2F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E11E1E-A353-4414-9DB2-06C8D5626F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737810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18" Type="http://schemas.openxmlformats.org/officeDocument/2006/relationships/image" Target="../media/image6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7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Placeholder 2">
            <a:extLst>
              <a:ext uri="{FF2B5EF4-FFF2-40B4-BE49-F238E27FC236}">
                <a16:creationId xmlns:a16="http://schemas.microsoft.com/office/drawing/2014/main" id="{E07F386B-8D44-417B-9006-12EA2EB9A97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152400" y="1143000"/>
            <a:ext cx="88392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205912-1E58-42BF-952D-D65D559F17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52400" y="6543675"/>
            <a:ext cx="5105400" cy="222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00" smtClean="0">
                <a:solidFill>
                  <a:schemeClr val="tx2"/>
                </a:solidFill>
                <a:latin typeface="Book Antiqua" pitchFamily="18" charset="0"/>
              </a:defRPr>
            </a:lvl1pPr>
          </a:lstStyle>
          <a:p>
            <a:pPr>
              <a:defRPr/>
            </a:pPr>
            <a:r>
              <a:rPr lang="en-US"/>
              <a:t>Joint Universities Accelerator School, CERN, February 27 - March 3,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874C83-4FF8-4016-89E9-1124DEF1D0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334000" y="6535738"/>
            <a:ext cx="3074988" cy="2349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latin typeface="Book Antiqua" pitchFamily="18" charset="0"/>
              </a:defRPr>
            </a:lvl1pPr>
          </a:lstStyle>
          <a:p>
            <a:pPr>
              <a:defRPr/>
            </a:pPr>
            <a:r>
              <a:rPr lang="en-GB"/>
              <a:t>Paolo Ferracin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089F69-CC09-4395-A12A-91E0EAD0C5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0" y="6537325"/>
            <a:ext cx="457200" cy="2317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</a:lstStyle>
          <a:p>
            <a:pPr>
              <a:defRPr/>
            </a:pPr>
            <a:fld id="{3FC93CFE-578A-418C-8409-0EE4C0B3C11F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30" name="Rectangle 2">
            <a:extLst>
              <a:ext uri="{FF2B5EF4-FFF2-40B4-BE49-F238E27FC236}">
                <a16:creationId xmlns:a16="http://schemas.microsoft.com/office/drawing/2014/main" id="{E3731D67-49C4-4BB3-A2B4-EE06DA58407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0"/>
            <a:ext cx="9144000" cy="1060450"/>
          </a:xfrm>
          <a:prstGeom prst="rect">
            <a:avLst/>
          </a:prstGeom>
          <a:solidFill>
            <a:srgbClr val="00395A"/>
          </a:solidFill>
          <a:ln>
            <a:noFill/>
          </a:ln>
          <a:extLst/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endParaRPr lang="en-US" altLang="en-US">
              <a:latin typeface="Calibri" pitchFamily="34" charset="0"/>
            </a:endParaRPr>
          </a:p>
        </p:txBody>
      </p:sp>
      <p:sp>
        <p:nvSpPr>
          <p:cNvPr id="1031" name="Title Placeholder 1">
            <a:extLst>
              <a:ext uri="{FF2B5EF4-FFF2-40B4-BE49-F238E27FC236}">
                <a16:creationId xmlns:a16="http://schemas.microsoft.com/office/drawing/2014/main" id="{23DEF9A3-B996-4DA5-B862-EE65B3165CF7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552384" y="0"/>
            <a:ext cx="6209041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title style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5D0AD2E-AFE4-4DC3-AC8C-D8A458338808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3" y="51511"/>
            <a:ext cx="1509712" cy="943570"/>
          </a:xfrm>
          <a:prstGeom prst="rect">
            <a:avLst/>
          </a:prstGeom>
        </p:spPr>
      </p:pic>
      <p:pic>
        <p:nvPicPr>
          <p:cNvPr id="11" name="Google Shape;8;p1">
            <a:extLst>
              <a:ext uri="{FF2B5EF4-FFF2-40B4-BE49-F238E27FC236}">
                <a16:creationId xmlns:a16="http://schemas.microsoft.com/office/drawing/2014/main" id="{7BCC6502-3C46-4B93-88BD-C7FD366DDD22}"/>
              </a:ext>
            </a:extLst>
          </p:cNvPr>
          <p:cNvPicPr preferRelativeResize="0">
            <a:picLocks noChangeAspect="1"/>
          </p:cNvPicPr>
          <p:nvPr userDrawn="1"/>
        </p:nvPicPr>
        <p:blipFill rotWithShape="1">
          <a:blip r:embed="rId14">
            <a:alphaModFix/>
          </a:blip>
          <a:srcRect/>
          <a:stretch/>
        </p:blipFill>
        <p:spPr>
          <a:xfrm>
            <a:off x="7761425" y="0"/>
            <a:ext cx="1391540" cy="1070881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319" r:id="rId1"/>
    <p:sldLayoutId id="2147484320" r:id="rId2"/>
    <p:sldLayoutId id="2147484321" r:id="rId3"/>
    <p:sldLayoutId id="2147484322" r:id="rId4"/>
    <p:sldLayoutId id="2147484313" r:id="rId5"/>
    <p:sldLayoutId id="2147484323" r:id="rId6"/>
    <p:sldLayoutId id="2147484314" r:id="rId7"/>
    <p:sldLayoutId id="2147484315" r:id="rId8"/>
    <p:sldLayoutId id="2147484316" r:id="rId9"/>
    <p:sldLayoutId id="2147484317" r:id="rId10"/>
    <p:sldLayoutId id="2147484318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kern="1200">
          <a:solidFill>
            <a:schemeClr val="bg1"/>
          </a:solidFill>
          <a:latin typeface="Book Antiqua" pitchFamily="18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Book Antiqu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Book Antiqu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Book Antiqu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Book Antiqu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Book Antiqu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Book Antiqu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Book Antiqu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Book Antiqua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60000"/>
        <a:buBlip>
          <a:blip r:embed="rId15"/>
        </a:buBlip>
        <a:defRPr sz="2400" kern="1200">
          <a:solidFill>
            <a:srgbClr val="00395A"/>
          </a:solidFill>
          <a:latin typeface="Book Antiqua" pitchFamily="18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60000"/>
        <a:buBlip>
          <a:blip r:embed="rId16"/>
        </a:buBlip>
        <a:defRPr sz="2000" kern="1200">
          <a:solidFill>
            <a:srgbClr val="00395A"/>
          </a:solidFill>
          <a:latin typeface="Book Antiqua" pitchFamily="18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60000"/>
        <a:buBlip>
          <a:blip r:embed="rId17"/>
        </a:buBlip>
        <a:defRPr kern="1200">
          <a:solidFill>
            <a:srgbClr val="00395A"/>
          </a:solidFill>
          <a:latin typeface="Book Antiqua" pitchFamily="18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60000"/>
        <a:buBlip>
          <a:blip r:embed="rId18"/>
        </a:buBlip>
        <a:defRPr sz="1600" kern="1200">
          <a:solidFill>
            <a:srgbClr val="00395A"/>
          </a:solidFill>
          <a:latin typeface="Book Antiqua" pitchFamily="18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60000"/>
        <a:buBlip>
          <a:blip r:embed="rId19"/>
        </a:buBlip>
        <a:defRPr sz="1600" kern="1200">
          <a:solidFill>
            <a:srgbClr val="00395A"/>
          </a:solidFill>
          <a:latin typeface="Book Antiqua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3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13" Type="http://schemas.openxmlformats.org/officeDocument/2006/relationships/image" Target="../media/image27.wmf"/><Relationship Id="rId18" Type="http://schemas.openxmlformats.org/officeDocument/2006/relationships/oleObject" Target="../embeddings/oleObject9.bin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oleObject" Target="../embeddings/oleObject6.bin"/><Relationship Id="rId17" Type="http://schemas.openxmlformats.org/officeDocument/2006/relationships/image" Target="../media/image29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8.bin"/><Relationship Id="rId20" Type="http://schemas.openxmlformats.org/officeDocument/2006/relationships/image" Target="../media/image31.png"/><Relationship Id="rId1" Type="http://schemas.openxmlformats.org/officeDocument/2006/relationships/vmlDrawing" Target="../drawings/vmlDrawing2.vml"/><Relationship Id="rId6" Type="http://schemas.openxmlformats.org/officeDocument/2006/relationships/image" Target="../media/image6.png"/><Relationship Id="rId11" Type="http://schemas.openxmlformats.org/officeDocument/2006/relationships/image" Target="../media/image26.wmf"/><Relationship Id="rId5" Type="http://schemas.openxmlformats.org/officeDocument/2006/relationships/image" Target="../media/image5.png"/><Relationship Id="rId15" Type="http://schemas.openxmlformats.org/officeDocument/2006/relationships/image" Target="../media/image28.wmf"/><Relationship Id="rId10" Type="http://schemas.openxmlformats.org/officeDocument/2006/relationships/oleObject" Target="../embeddings/oleObject5.bin"/><Relationship Id="rId19" Type="http://schemas.openxmlformats.org/officeDocument/2006/relationships/image" Target="../media/image30.wmf"/><Relationship Id="rId4" Type="http://schemas.openxmlformats.org/officeDocument/2006/relationships/image" Target="../media/image4.png"/><Relationship Id="rId9" Type="http://schemas.openxmlformats.org/officeDocument/2006/relationships/image" Target="../media/image25.wmf"/><Relationship Id="rId14" Type="http://schemas.openxmlformats.org/officeDocument/2006/relationships/oleObject" Target="../embeddings/oleObject7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13" Type="http://schemas.openxmlformats.org/officeDocument/2006/relationships/image" Target="../media/image33.wmf"/><Relationship Id="rId18" Type="http://schemas.openxmlformats.org/officeDocument/2006/relationships/oleObject" Target="../embeddings/oleObject15.bin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oleObject" Target="../embeddings/oleObject12.bin"/><Relationship Id="rId17" Type="http://schemas.openxmlformats.org/officeDocument/2006/relationships/image" Target="../media/image35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4.bin"/><Relationship Id="rId1" Type="http://schemas.openxmlformats.org/officeDocument/2006/relationships/vmlDrawing" Target="../drawings/vmlDrawing3.vml"/><Relationship Id="rId6" Type="http://schemas.openxmlformats.org/officeDocument/2006/relationships/image" Target="../media/image6.png"/><Relationship Id="rId11" Type="http://schemas.openxmlformats.org/officeDocument/2006/relationships/image" Target="../media/image32.wmf"/><Relationship Id="rId5" Type="http://schemas.openxmlformats.org/officeDocument/2006/relationships/image" Target="../media/image5.png"/><Relationship Id="rId15" Type="http://schemas.openxmlformats.org/officeDocument/2006/relationships/image" Target="../media/image34.wmf"/><Relationship Id="rId10" Type="http://schemas.openxmlformats.org/officeDocument/2006/relationships/oleObject" Target="../embeddings/oleObject11.bin"/><Relationship Id="rId19" Type="http://schemas.openxmlformats.org/officeDocument/2006/relationships/image" Target="../media/image36.wmf"/><Relationship Id="rId4" Type="http://schemas.openxmlformats.org/officeDocument/2006/relationships/image" Target="../media/image4.png"/><Relationship Id="rId9" Type="http://schemas.openxmlformats.org/officeDocument/2006/relationships/image" Target="../media/image28.wmf"/><Relationship Id="rId14" Type="http://schemas.openxmlformats.org/officeDocument/2006/relationships/oleObject" Target="../embeddings/oleObject13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6.bin"/><Relationship Id="rId13" Type="http://schemas.openxmlformats.org/officeDocument/2006/relationships/image" Target="../media/image38.wmf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oleObject" Target="../embeddings/oleObject1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6.png"/><Relationship Id="rId11" Type="http://schemas.openxmlformats.org/officeDocument/2006/relationships/image" Target="../media/image37.wmf"/><Relationship Id="rId5" Type="http://schemas.openxmlformats.org/officeDocument/2006/relationships/image" Target="../media/image5.png"/><Relationship Id="rId10" Type="http://schemas.openxmlformats.org/officeDocument/2006/relationships/oleObject" Target="../embeddings/oleObject17.bin"/><Relationship Id="rId4" Type="http://schemas.openxmlformats.org/officeDocument/2006/relationships/image" Target="../media/image4.png"/><Relationship Id="rId9" Type="http://schemas.openxmlformats.org/officeDocument/2006/relationships/image" Target="../media/image36.wmf"/><Relationship Id="rId14" Type="http://schemas.openxmlformats.org/officeDocument/2006/relationships/image" Target="../media/image39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9.bin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39.png"/><Relationship Id="rId4" Type="http://schemas.openxmlformats.org/officeDocument/2006/relationships/image" Target="../media/image4.png"/><Relationship Id="rId9" Type="http://schemas.openxmlformats.org/officeDocument/2006/relationships/image" Target="../media/image36.w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gif"/><Relationship Id="rId13" Type="http://schemas.openxmlformats.org/officeDocument/2006/relationships/oleObject" Target="../embeddings/oleObject20.bin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gi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6.png"/><Relationship Id="rId11" Type="http://schemas.openxmlformats.org/officeDocument/2006/relationships/image" Target="../media/image11.gif"/><Relationship Id="rId5" Type="http://schemas.openxmlformats.org/officeDocument/2006/relationships/image" Target="../media/image5.png"/><Relationship Id="rId15" Type="http://schemas.openxmlformats.org/officeDocument/2006/relationships/image" Target="../media/image39.png"/><Relationship Id="rId10" Type="http://schemas.openxmlformats.org/officeDocument/2006/relationships/image" Target="../media/image10.gif"/><Relationship Id="rId4" Type="http://schemas.openxmlformats.org/officeDocument/2006/relationships/image" Target="../media/image4.png"/><Relationship Id="rId9" Type="http://schemas.openxmlformats.org/officeDocument/2006/relationships/image" Target="../media/image9.gif"/><Relationship Id="rId14" Type="http://schemas.openxmlformats.org/officeDocument/2006/relationships/image" Target="../media/image40.w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emf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40.wmf"/><Relationship Id="rId4" Type="http://schemas.openxmlformats.org/officeDocument/2006/relationships/image" Target="../media/image4.png"/><Relationship Id="rId9" Type="http://schemas.openxmlformats.org/officeDocument/2006/relationships/oleObject" Target="../embeddings/oleObject21.bin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4.png"/><Relationship Id="rId7" Type="http://schemas.openxmlformats.org/officeDocument/2006/relationships/image" Target="../media/image4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4.png"/><Relationship Id="rId7" Type="http://schemas.openxmlformats.org/officeDocument/2006/relationships/image" Target="../media/image2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4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3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2.bin"/><Relationship Id="rId13" Type="http://schemas.openxmlformats.org/officeDocument/2006/relationships/oleObject" Target="../embeddings/oleObject24.bin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4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6.png"/><Relationship Id="rId11" Type="http://schemas.openxmlformats.org/officeDocument/2006/relationships/oleObject" Target="../embeddings/oleObject23.bin"/><Relationship Id="rId5" Type="http://schemas.openxmlformats.org/officeDocument/2006/relationships/image" Target="../media/image5.png"/><Relationship Id="rId10" Type="http://schemas.openxmlformats.org/officeDocument/2006/relationships/image" Target="../media/image48.emf"/><Relationship Id="rId4" Type="http://schemas.openxmlformats.org/officeDocument/2006/relationships/image" Target="../media/image4.png"/><Relationship Id="rId9" Type="http://schemas.openxmlformats.org/officeDocument/2006/relationships/image" Target="../media/image45.wmf"/><Relationship Id="rId14" Type="http://schemas.openxmlformats.org/officeDocument/2006/relationships/image" Target="../media/image47.wm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5.bin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48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6.png"/><Relationship Id="rId11" Type="http://schemas.openxmlformats.org/officeDocument/2006/relationships/image" Target="../media/image50.wmf"/><Relationship Id="rId5" Type="http://schemas.openxmlformats.org/officeDocument/2006/relationships/image" Target="../media/image5.png"/><Relationship Id="rId10" Type="http://schemas.openxmlformats.org/officeDocument/2006/relationships/oleObject" Target="../embeddings/oleObject26.bin"/><Relationship Id="rId4" Type="http://schemas.openxmlformats.org/officeDocument/2006/relationships/image" Target="../media/image4.png"/><Relationship Id="rId9" Type="http://schemas.openxmlformats.org/officeDocument/2006/relationships/image" Target="../media/image49.wm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7.bin"/><Relationship Id="rId13" Type="http://schemas.openxmlformats.org/officeDocument/2006/relationships/oleObject" Target="../embeddings/oleObject29.bin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54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6.png"/><Relationship Id="rId11" Type="http://schemas.openxmlformats.org/officeDocument/2006/relationships/image" Target="../media/image52.wmf"/><Relationship Id="rId5" Type="http://schemas.openxmlformats.org/officeDocument/2006/relationships/image" Target="../media/image5.png"/><Relationship Id="rId10" Type="http://schemas.openxmlformats.org/officeDocument/2006/relationships/oleObject" Target="../embeddings/oleObject28.bin"/><Relationship Id="rId4" Type="http://schemas.openxmlformats.org/officeDocument/2006/relationships/image" Target="../media/image4.png"/><Relationship Id="rId9" Type="http://schemas.openxmlformats.org/officeDocument/2006/relationships/image" Target="../media/image51.wmf"/><Relationship Id="rId14" Type="http://schemas.openxmlformats.org/officeDocument/2006/relationships/image" Target="../media/image53.wmf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emf"/><Relationship Id="rId13" Type="http://schemas.openxmlformats.org/officeDocument/2006/relationships/image" Target="../media/image56.wmf"/><Relationship Id="rId18" Type="http://schemas.openxmlformats.org/officeDocument/2006/relationships/oleObject" Target="../embeddings/oleObject34.bin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oleObject" Target="../embeddings/oleObject31.bin"/><Relationship Id="rId17" Type="http://schemas.openxmlformats.org/officeDocument/2006/relationships/image" Target="../media/image58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33.bin"/><Relationship Id="rId1" Type="http://schemas.openxmlformats.org/officeDocument/2006/relationships/vmlDrawing" Target="../drawings/vmlDrawing11.vml"/><Relationship Id="rId6" Type="http://schemas.openxmlformats.org/officeDocument/2006/relationships/image" Target="../media/image6.png"/><Relationship Id="rId11" Type="http://schemas.openxmlformats.org/officeDocument/2006/relationships/image" Target="../media/image55.wmf"/><Relationship Id="rId5" Type="http://schemas.openxmlformats.org/officeDocument/2006/relationships/image" Target="../media/image5.png"/><Relationship Id="rId15" Type="http://schemas.openxmlformats.org/officeDocument/2006/relationships/image" Target="../media/image57.wmf"/><Relationship Id="rId10" Type="http://schemas.openxmlformats.org/officeDocument/2006/relationships/oleObject" Target="../embeddings/oleObject30.bin"/><Relationship Id="rId19" Type="http://schemas.openxmlformats.org/officeDocument/2006/relationships/image" Target="../media/image59.wmf"/><Relationship Id="rId4" Type="http://schemas.openxmlformats.org/officeDocument/2006/relationships/image" Target="../media/image4.png"/><Relationship Id="rId9" Type="http://schemas.openxmlformats.org/officeDocument/2006/relationships/image" Target="../media/image61.emf"/><Relationship Id="rId14" Type="http://schemas.openxmlformats.org/officeDocument/2006/relationships/oleObject" Target="../embeddings/oleObject32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62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emf"/><Relationship Id="rId3" Type="http://schemas.openxmlformats.org/officeDocument/2006/relationships/image" Target="../media/image4.png"/><Relationship Id="rId7" Type="http://schemas.openxmlformats.org/officeDocument/2006/relationships/image" Target="../media/image61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emf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6.png"/><Relationship Id="rId11" Type="http://schemas.openxmlformats.org/officeDocument/2006/relationships/image" Target="../media/image64.wmf"/><Relationship Id="rId5" Type="http://schemas.openxmlformats.org/officeDocument/2006/relationships/image" Target="../media/image5.png"/><Relationship Id="rId10" Type="http://schemas.openxmlformats.org/officeDocument/2006/relationships/oleObject" Target="../embeddings/oleObject35.bin"/><Relationship Id="rId4" Type="http://schemas.openxmlformats.org/officeDocument/2006/relationships/image" Target="../media/image4.png"/><Relationship Id="rId9" Type="http://schemas.openxmlformats.org/officeDocument/2006/relationships/image" Target="../media/image66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3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6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6.bin"/><Relationship Id="rId13" Type="http://schemas.openxmlformats.org/officeDocument/2006/relationships/image" Target="../media/image70.wmf"/><Relationship Id="rId18" Type="http://schemas.openxmlformats.org/officeDocument/2006/relationships/image" Target="../media/image10.gif"/><Relationship Id="rId3" Type="http://schemas.openxmlformats.org/officeDocument/2006/relationships/image" Target="../media/image3.png"/><Relationship Id="rId21" Type="http://schemas.openxmlformats.org/officeDocument/2006/relationships/oleObject" Target="../embeddings/oleObject39.bin"/><Relationship Id="rId7" Type="http://schemas.openxmlformats.org/officeDocument/2006/relationships/image" Target="../media/image7.png"/><Relationship Id="rId12" Type="http://schemas.openxmlformats.org/officeDocument/2006/relationships/oleObject" Target="../embeddings/oleObject38.bin"/><Relationship Id="rId17" Type="http://schemas.openxmlformats.org/officeDocument/2006/relationships/image" Target="../media/image9.gi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8.gif"/><Relationship Id="rId20" Type="http://schemas.openxmlformats.org/officeDocument/2006/relationships/image" Target="../media/image12.gif"/><Relationship Id="rId1" Type="http://schemas.openxmlformats.org/officeDocument/2006/relationships/vmlDrawing" Target="../drawings/vmlDrawing13.vml"/><Relationship Id="rId6" Type="http://schemas.openxmlformats.org/officeDocument/2006/relationships/image" Target="../media/image6.png"/><Relationship Id="rId11" Type="http://schemas.openxmlformats.org/officeDocument/2006/relationships/image" Target="../media/image69.wmf"/><Relationship Id="rId5" Type="http://schemas.openxmlformats.org/officeDocument/2006/relationships/image" Target="../media/image5.png"/><Relationship Id="rId15" Type="http://schemas.openxmlformats.org/officeDocument/2006/relationships/image" Target="../media/image73.emf"/><Relationship Id="rId10" Type="http://schemas.openxmlformats.org/officeDocument/2006/relationships/oleObject" Target="../embeddings/oleObject37.bin"/><Relationship Id="rId19" Type="http://schemas.openxmlformats.org/officeDocument/2006/relationships/image" Target="../media/image11.gif"/><Relationship Id="rId4" Type="http://schemas.openxmlformats.org/officeDocument/2006/relationships/image" Target="../media/image4.png"/><Relationship Id="rId9" Type="http://schemas.openxmlformats.org/officeDocument/2006/relationships/image" Target="../media/image68.wmf"/><Relationship Id="rId14" Type="http://schemas.openxmlformats.org/officeDocument/2006/relationships/image" Target="../media/image72.png"/><Relationship Id="rId22" Type="http://schemas.openxmlformats.org/officeDocument/2006/relationships/image" Target="../media/image71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gif"/><Relationship Id="rId3" Type="http://schemas.openxmlformats.org/officeDocument/2006/relationships/image" Target="../media/image4.png"/><Relationship Id="rId7" Type="http://schemas.openxmlformats.org/officeDocument/2006/relationships/image" Target="../media/image8.gif"/><Relationship Id="rId12" Type="http://schemas.openxmlformats.org/officeDocument/2006/relationships/image" Target="../media/image7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gif"/><Relationship Id="rId5" Type="http://schemas.openxmlformats.org/officeDocument/2006/relationships/image" Target="../media/image6.png"/><Relationship Id="rId10" Type="http://schemas.openxmlformats.org/officeDocument/2006/relationships/image" Target="../media/image11.gif"/><Relationship Id="rId4" Type="http://schemas.openxmlformats.org/officeDocument/2006/relationships/image" Target="../media/image5.png"/><Relationship Id="rId9" Type="http://schemas.openxmlformats.org/officeDocument/2006/relationships/image" Target="../media/image10.gif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png"/><Relationship Id="rId3" Type="http://schemas.openxmlformats.org/officeDocument/2006/relationships/image" Target="../media/image4.png"/><Relationship Id="rId7" Type="http://schemas.openxmlformats.org/officeDocument/2006/relationships/image" Target="../media/image7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gif"/><Relationship Id="rId13" Type="http://schemas.openxmlformats.org/officeDocument/2006/relationships/oleObject" Target="../embeddings/oleObject40.bin"/><Relationship Id="rId18" Type="http://schemas.openxmlformats.org/officeDocument/2006/relationships/image" Target="../media/image79.wmf"/><Relationship Id="rId3" Type="http://schemas.openxmlformats.org/officeDocument/2006/relationships/image" Target="../media/image3.png"/><Relationship Id="rId21" Type="http://schemas.openxmlformats.org/officeDocument/2006/relationships/oleObject" Target="../embeddings/oleObject43.bin"/><Relationship Id="rId7" Type="http://schemas.openxmlformats.org/officeDocument/2006/relationships/image" Target="../media/image7.png"/><Relationship Id="rId12" Type="http://schemas.openxmlformats.org/officeDocument/2006/relationships/image" Target="../media/image12.gif"/><Relationship Id="rId17" Type="http://schemas.openxmlformats.org/officeDocument/2006/relationships/oleObject" Target="../embeddings/oleObject42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78.wmf"/><Relationship Id="rId20" Type="http://schemas.openxmlformats.org/officeDocument/2006/relationships/image" Target="../media/image82.emf"/><Relationship Id="rId1" Type="http://schemas.openxmlformats.org/officeDocument/2006/relationships/vmlDrawing" Target="../drawings/vmlDrawing14.vml"/><Relationship Id="rId6" Type="http://schemas.openxmlformats.org/officeDocument/2006/relationships/image" Target="../media/image6.png"/><Relationship Id="rId11" Type="http://schemas.openxmlformats.org/officeDocument/2006/relationships/image" Target="../media/image11.gif"/><Relationship Id="rId5" Type="http://schemas.openxmlformats.org/officeDocument/2006/relationships/image" Target="../media/image5.png"/><Relationship Id="rId15" Type="http://schemas.openxmlformats.org/officeDocument/2006/relationships/oleObject" Target="../embeddings/oleObject41.bin"/><Relationship Id="rId10" Type="http://schemas.openxmlformats.org/officeDocument/2006/relationships/image" Target="../media/image10.gif"/><Relationship Id="rId19" Type="http://schemas.openxmlformats.org/officeDocument/2006/relationships/image" Target="../media/image81.png"/><Relationship Id="rId4" Type="http://schemas.openxmlformats.org/officeDocument/2006/relationships/image" Target="../media/image4.png"/><Relationship Id="rId9" Type="http://schemas.openxmlformats.org/officeDocument/2006/relationships/image" Target="../media/image9.gif"/><Relationship Id="rId14" Type="http://schemas.openxmlformats.org/officeDocument/2006/relationships/image" Target="../media/image77.wmf"/><Relationship Id="rId22" Type="http://schemas.openxmlformats.org/officeDocument/2006/relationships/image" Target="../media/image80.wmf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png"/><Relationship Id="rId3" Type="http://schemas.openxmlformats.org/officeDocument/2006/relationships/image" Target="../media/image4.png"/><Relationship Id="rId7" Type="http://schemas.openxmlformats.org/officeDocument/2006/relationships/image" Target="../media/image8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4.bin"/><Relationship Id="rId13" Type="http://schemas.openxmlformats.org/officeDocument/2006/relationships/image" Target="../media/image88.wmf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oleObject" Target="../embeddings/oleObject4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6.png"/><Relationship Id="rId11" Type="http://schemas.openxmlformats.org/officeDocument/2006/relationships/image" Target="../media/image87.wmf"/><Relationship Id="rId5" Type="http://schemas.openxmlformats.org/officeDocument/2006/relationships/image" Target="../media/image5.png"/><Relationship Id="rId10" Type="http://schemas.openxmlformats.org/officeDocument/2006/relationships/oleObject" Target="../embeddings/oleObject45.bin"/><Relationship Id="rId4" Type="http://schemas.openxmlformats.org/officeDocument/2006/relationships/image" Target="../media/image4.png"/><Relationship Id="rId9" Type="http://schemas.openxmlformats.org/officeDocument/2006/relationships/image" Target="../media/image86.wmf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7.bin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91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6.png"/><Relationship Id="rId11" Type="http://schemas.openxmlformats.org/officeDocument/2006/relationships/image" Target="../media/image90.wmf"/><Relationship Id="rId5" Type="http://schemas.openxmlformats.org/officeDocument/2006/relationships/image" Target="../media/image5.png"/><Relationship Id="rId10" Type="http://schemas.openxmlformats.org/officeDocument/2006/relationships/oleObject" Target="../embeddings/oleObject48.bin"/><Relationship Id="rId4" Type="http://schemas.openxmlformats.org/officeDocument/2006/relationships/image" Target="../media/image4.png"/><Relationship Id="rId9" Type="http://schemas.openxmlformats.org/officeDocument/2006/relationships/image" Target="../media/image89.wmf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3.emf"/><Relationship Id="rId3" Type="http://schemas.openxmlformats.org/officeDocument/2006/relationships/image" Target="../media/image4.png"/><Relationship Id="rId7" Type="http://schemas.openxmlformats.org/officeDocument/2006/relationships/image" Target="../media/image92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94.emf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6.emf"/><Relationship Id="rId3" Type="http://schemas.openxmlformats.org/officeDocument/2006/relationships/image" Target="../media/image4.png"/><Relationship Id="rId7" Type="http://schemas.openxmlformats.org/officeDocument/2006/relationships/image" Target="../media/image95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97.em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3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3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98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99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00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01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02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03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0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05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06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07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hyperlink" Target="https://indico.cern.ch/category/12408/" TargetMode="External"/><Relationship Id="rId7" Type="http://schemas.openxmlformats.org/officeDocument/2006/relationships/image" Target="../media/image6.png"/><Relationship Id="rId2" Type="http://schemas.openxmlformats.org/officeDocument/2006/relationships/hyperlink" Target="http://www.uspas.fnal.gov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10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109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110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11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11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113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114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115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116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117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13" Type="http://schemas.openxmlformats.org/officeDocument/2006/relationships/oleObject" Target="../embeddings/oleObject3.bin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png"/><Relationship Id="rId11" Type="http://schemas.openxmlformats.org/officeDocument/2006/relationships/oleObject" Target="../embeddings/oleObject2.bin"/><Relationship Id="rId5" Type="http://schemas.openxmlformats.org/officeDocument/2006/relationships/image" Target="../media/image5.png"/><Relationship Id="rId10" Type="http://schemas.openxmlformats.org/officeDocument/2006/relationships/image" Target="../media/image14.wmf"/><Relationship Id="rId4" Type="http://schemas.openxmlformats.org/officeDocument/2006/relationships/image" Target="../media/image4.png"/><Relationship Id="rId9" Type="http://schemas.openxmlformats.org/officeDocument/2006/relationships/oleObject" Target="../embeddings/oleObject1.bin"/><Relationship Id="rId14" Type="http://schemas.openxmlformats.org/officeDocument/2006/relationships/image" Target="../media/image16.wmf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11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119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120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12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9.bin"/><Relationship Id="rId13" Type="http://schemas.openxmlformats.org/officeDocument/2006/relationships/oleObject" Target="../embeddings/oleObject51.bin"/><Relationship Id="rId18" Type="http://schemas.openxmlformats.org/officeDocument/2006/relationships/image" Target="../media/image125.wmf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6.emf"/><Relationship Id="rId17" Type="http://schemas.openxmlformats.org/officeDocument/2006/relationships/oleObject" Target="../embeddings/oleObject53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0.wmf"/><Relationship Id="rId1" Type="http://schemas.openxmlformats.org/officeDocument/2006/relationships/vmlDrawing" Target="../drawings/vmlDrawing17.vml"/><Relationship Id="rId6" Type="http://schemas.openxmlformats.org/officeDocument/2006/relationships/image" Target="../media/image6.png"/><Relationship Id="rId11" Type="http://schemas.openxmlformats.org/officeDocument/2006/relationships/image" Target="../media/image123.wmf"/><Relationship Id="rId5" Type="http://schemas.openxmlformats.org/officeDocument/2006/relationships/image" Target="../media/image5.png"/><Relationship Id="rId15" Type="http://schemas.openxmlformats.org/officeDocument/2006/relationships/oleObject" Target="../embeddings/oleObject52.bin"/><Relationship Id="rId10" Type="http://schemas.openxmlformats.org/officeDocument/2006/relationships/oleObject" Target="../embeddings/oleObject50.bin"/><Relationship Id="rId4" Type="http://schemas.openxmlformats.org/officeDocument/2006/relationships/image" Target="../media/image4.png"/><Relationship Id="rId9" Type="http://schemas.openxmlformats.org/officeDocument/2006/relationships/image" Target="../media/image122.wmf"/><Relationship Id="rId14" Type="http://schemas.openxmlformats.org/officeDocument/2006/relationships/image" Target="../media/image124.wmf"/></Relationships>
</file>

<file path=ppt/slides/_rels/slide6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4.bin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8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6.png"/><Relationship Id="rId11" Type="http://schemas.openxmlformats.org/officeDocument/2006/relationships/image" Target="../media/image127.wmf"/><Relationship Id="rId5" Type="http://schemas.openxmlformats.org/officeDocument/2006/relationships/image" Target="../media/image5.png"/><Relationship Id="rId10" Type="http://schemas.openxmlformats.org/officeDocument/2006/relationships/oleObject" Target="../embeddings/oleObject55.bin"/><Relationship Id="rId4" Type="http://schemas.openxmlformats.org/officeDocument/2006/relationships/image" Target="../media/image4.png"/><Relationship Id="rId9" Type="http://schemas.openxmlformats.org/officeDocument/2006/relationships/image" Target="../media/image64.wmf"/></Relationships>
</file>

<file path=ppt/slides/_rels/slide6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2.emf"/><Relationship Id="rId13" Type="http://schemas.openxmlformats.org/officeDocument/2006/relationships/image" Target="../media/image130.wmf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oleObject" Target="../embeddings/oleObject5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6" Type="http://schemas.openxmlformats.org/officeDocument/2006/relationships/image" Target="../media/image6.png"/><Relationship Id="rId11" Type="http://schemas.openxmlformats.org/officeDocument/2006/relationships/image" Target="../media/image133.jpeg"/><Relationship Id="rId5" Type="http://schemas.openxmlformats.org/officeDocument/2006/relationships/image" Target="../media/image5.png"/><Relationship Id="rId15" Type="http://schemas.openxmlformats.org/officeDocument/2006/relationships/image" Target="../media/image131.wmf"/><Relationship Id="rId10" Type="http://schemas.openxmlformats.org/officeDocument/2006/relationships/image" Target="../media/image129.wmf"/><Relationship Id="rId4" Type="http://schemas.openxmlformats.org/officeDocument/2006/relationships/image" Target="../media/image4.png"/><Relationship Id="rId9" Type="http://schemas.openxmlformats.org/officeDocument/2006/relationships/oleObject" Target="../embeddings/oleObject56.bin"/><Relationship Id="rId14" Type="http://schemas.openxmlformats.org/officeDocument/2006/relationships/oleObject" Target="../embeddings/oleObject58.bin"/></Relationships>
</file>

<file path=ppt/slides/_rels/slide6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6.bin"/><Relationship Id="rId13" Type="http://schemas.openxmlformats.org/officeDocument/2006/relationships/image" Target="../media/image70.wmf"/><Relationship Id="rId18" Type="http://schemas.openxmlformats.org/officeDocument/2006/relationships/image" Target="../media/image10.gif"/><Relationship Id="rId3" Type="http://schemas.openxmlformats.org/officeDocument/2006/relationships/image" Target="../media/image3.png"/><Relationship Id="rId21" Type="http://schemas.openxmlformats.org/officeDocument/2006/relationships/oleObject" Target="../embeddings/oleObject39.bin"/><Relationship Id="rId7" Type="http://schemas.openxmlformats.org/officeDocument/2006/relationships/image" Target="../media/image7.png"/><Relationship Id="rId12" Type="http://schemas.openxmlformats.org/officeDocument/2006/relationships/oleObject" Target="../embeddings/oleObject38.bin"/><Relationship Id="rId17" Type="http://schemas.openxmlformats.org/officeDocument/2006/relationships/image" Target="../media/image9.gi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8.gif"/><Relationship Id="rId20" Type="http://schemas.openxmlformats.org/officeDocument/2006/relationships/image" Target="../media/image12.gif"/><Relationship Id="rId1" Type="http://schemas.openxmlformats.org/officeDocument/2006/relationships/vmlDrawing" Target="../drawings/vmlDrawing20.vml"/><Relationship Id="rId6" Type="http://schemas.openxmlformats.org/officeDocument/2006/relationships/image" Target="../media/image6.png"/><Relationship Id="rId11" Type="http://schemas.openxmlformats.org/officeDocument/2006/relationships/image" Target="../media/image69.wmf"/><Relationship Id="rId5" Type="http://schemas.openxmlformats.org/officeDocument/2006/relationships/image" Target="../media/image5.png"/><Relationship Id="rId15" Type="http://schemas.openxmlformats.org/officeDocument/2006/relationships/image" Target="../media/image73.emf"/><Relationship Id="rId10" Type="http://schemas.openxmlformats.org/officeDocument/2006/relationships/oleObject" Target="../embeddings/oleObject37.bin"/><Relationship Id="rId19" Type="http://schemas.openxmlformats.org/officeDocument/2006/relationships/image" Target="../media/image11.gif"/><Relationship Id="rId4" Type="http://schemas.openxmlformats.org/officeDocument/2006/relationships/image" Target="../media/image4.png"/><Relationship Id="rId9" Type="http://schemas.openxmlformats.org/officeDocument/2006/relationships/image" Target="../media/image68.wmf"/><Relationship Id="rId14" Type="http://schemas.openxmlformats.org/officeDocument/2006/relationships/image" Target="../media/image72.png"/><Relationship Id="rId22" Type="http://schemas.openxmlformats.org/officeDocument/2006/relationships/image" Target="../media/image71.wmf"/></Relationships>
</file>

<file path=ppt/slides/_rels/slide6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9.bin"/><Relationship Id="rId13" Type="http://schemas.openxmlformats.org/officeDocument/2006/relationships/oleObject" Target="../embeddings/oleObject61.bin"/><Relationship Id="rId18" Type="http://schemas.openxmlformats.org/officeDocument/2006/relationships/image" Target="../media/image11.gif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35.wmf"/><Relationship Id="rId17" Type="http://schemas.openxmlformats.org/officeDocument/2006/relationships/image" Target="../media/image10.gi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9.gif"/><Relationship Id="rId1" Type="http://schemas.openxmlformats.org/officeDocument/2006/relationships/vmlDrawing" Target="../drawings/vmlDrawing21.vml"/><Relationship Id="rId6" Type="http://schemas.openxmlformats.org/officeDocument/2006/relationships/image" Target="../media/image6.png"/><Relationship Id="rId11" Type="http://schemas.openxmlformats.org/officeDocument/2006/relationships/oleObject" Target="../embeddings/oleObject60.bin"/><Relationship Id="rId5" Type="http://schemas.openxmlformats.org/officeDocument/2006/relationships/image" Target="../media/image5.png"/><Relationship Id="rId15" Type="http://schemas.openxmlformats.org/officeDocument/2006/relationships/image" Target="../media/image8.gif"/><Relationship Id="rId10" Type="http://schemas.openxmlformats.org/officeDocument/2006/relationships/image" Target="../media/image137.emf"/><Relationship Id="rId19" Type="http://schemas.openxmlformats.org/officeDocument/2006/relationships/image" Target="../media/image12.gif"/><Relationship Id="rId4" Type="http://schemas.openxmlformats.org/officeDocument/2006/relationships/image" Target="../media/image4.png"/><Relationship Id="rId9" Type="http://schemas.openxmlformats.org/officeDocument/2006/relationships/image" Target="../media/image134.wmf"/><Relationship Id="rId14" Type="http://schemas.openxmlformats.org/officeDocument/2006/relationships/image" Target="../media/image136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4.png"/><Relationship Id="rId7" Type="http://schemas.openxmlformats.org/officeDocument/2006/relationships/image" Target="../media/image1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2.bin"/><Relationship Id="rId13" Type="http://schemas.openxmlformats.org/officeDocument/2006/relationships/image" Target="../media/image140.wmf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oleObject" Target="../embeddings/oleObject6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2.vml"/><Relationship Id="rId6" Type="http://schemas.openxmlformats.org/officeDocument/2006/relationships/image" Target="../media/image6.png"/><Relationship Id="rId11" Type="http://schemas.openxmlformats.org/officeDocument/2006/relationships/image" Target="../media/image139.wmf"/><Relationship Id="rId5" Type="http://schemas.openxmlformats.org/officeDocument/2006/relationships/image" Target="../media/image5.png"/><Relationship Id="rId15" Type="http://schemas.openxmlformats.org/officeDocument/2006/relationships/image" Target="../media/image84.png"/><Relationship Id="rId10" Type="http://schemas.openxmlformats.org/officeDocument/2006/relationships/oleObject" Target="../embeddings/oleObject63.bin"/><Relationship Id="rId4" Type="http://schemas.openxmlformats.org/officeDocument/2006/relationships/image" Target="../media/image4.png"/><Relationship Id="rId9" Type="http://schemas.openxmlformats.org/officeDocument/2006/relationships/image" Target="../media/image138.wmf"/><Relationship Id="rId14" Type="http://schemas.openxmlformats.org/officeDocument/2006/relationships/image" Target="../media/image8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4.png"/><Relationship Id="rId7" Type="http://schemas.openxmlformats.org/officeDocument/2006/relationships/image" Target="../media/image20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gif"/><Relationship Id="rId13" Type="http://schemas.openxmlformats.org/officeDocument/2006/relationships/image" Target="../media/image24.png"/><Relationship Id="rId3" Type="http://schemas.openxmlformats.org/officeDocument/2006/relationships/image" Target="../media/image4.png"/><Relationship Id="rId7" Type="http://schemas.openxmlformats.org/officeDocument/2006/relationships/image" Target="../media/image8.gif"/><Relationship Id="rId12" Type="http://schemas.openxmlformats.org/officeDocument/2006/relationships/image" Target="../media/image2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gif"/><Relationship Id="rId5" Type="http://schemas.openxmlformats.org/officeDocument/2006/relationships/image" Target="../media/image6.png"/><Relationship Id="rId10" Type="http://schemas.openxmlformats.org/officeDocument/2006/relationships/image" Target="../media/image11.gif"/><Relationship Id="rId4" Type="http://schemas.openxmlformats.org/officeDocument/2006/relationships/image" Target="../media/image5.png"/><Relationship Id="rId9" Type="http://schemas.openxmlformats.org/officeDocument/2006/relationships/image" Target="../media/image10.gif"/><Relationship Id="rId1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>
            <a:extLst>
              <a:ext uri="{FF2B5EF4-FFF2-40B4-BE49-F238E27FC236}">
                <a16:creationId xmlns:a16="http://schemas.microsoft.com/office/drawing/2014/main" id="{1820CF4C-8755-45D2-AB14-C39F56D879C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1219200"/>
            <a:ext cx="7772400" cy="3810000"/>
          </a:xfrm>
        </p:spPr>
        <p:txBody>
          <a:bodyPr/>
          <a:lstStyle/>
          <a:p>
            <a:pPr eaLnBrk="1" hangingPunct="1"/>
            <a:r>
              <a:rPr lang="en-US" altLang="en-US" sz="2800" b="1" dirty="0">
                <a:solidFill>
                  <a:schemeClr val="tx2"/>
                </a:solidFill>
              </a:rPr>
              <a:t>2025 Joint Universities Accelerator School</a:t>
            </a:r>
            <a:br>
              <a:rPr lang="en-US" altLang="en-US" sz="2800" b="1" dirty="0">
                <a:solidFill>
                  <a:schemeClr val="tx2"/>
                </a:solidFill>
              </a:rPr>
            </a:br>
            <a:br>
              <a:rPr lang="en-US" altLang="en-US" sz="2800" b="1" dirty="0">
                <a:solidFill>
                  <a:schemeClr val="tx2"/>
                </a:solidFill>
              </a:rPr>
            </a:br>
            <a:br>
              <a:rPr lang="en-US" altLang="en-US" dirty="0"/>
            </a:br>
            <a:r>
              <a:rPr lang="en-GB" altLang="en-US" sz="3600" b="1" dirty="0">
                <a:solidFill>
                  <a:srgbClr val="FF0000"/>
                </a:solidFill>
              </a:rPr>
              <a:t>Superconducting Magnets</a:t>
            </a:r>
            <a:br>
              <a:rPr lang="en-GB" altLang="en-US" sz="3600" b="1" dirty="0">
                <a:solidFill>
                  <a:srgbClr val="FF0000"/>
                </a:solidFill>
              </a:rPr>
            </a:br>
            <a:r>
              <a:rPr lang="en-GB" altLang="en-US" sz="3600" b="1" dirty="0">
                <a:solidFill>
                  <a:srgbClr val="FF0000"/>
                </a:solidFill>
              </a:rPr>
              <a:t>Section II</a:t>
            </a:r>
            <a:br>
              <a:rPr lang="en-GB" altLang="en-US" sz="3600" b="1" dirty="0">
                <a:solidFill>
                  <a:srgbClr val="FF0000"/>
                </a:solidFill>
              </a:rPr>
            </a:br>
            <a:br>
              <a:rPr lang="en-GB" altLang="en-US" sz="3600" b="1" dirty="0">
                <a:solidFill>
                  <a:srgbClr val="FF0000"/>
                </a:solidFill>
              </a:rPr>
            </a:b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4F1DE1E-31F8-466D-9DDB-3648DC13B05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1600" y="5029200"/>
            <a:ext cx="6400800" cy="1371600"/>
          </a:xfrm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en-GB" b="1" u="sng" dirty="0">
              <a:solidFill>
                <a:schemeClr val="accent1"/>
              </a:solidFill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b="1" u="sng" dirty="0">
                <a:solidFill>
                  <a:schemeClr val="accent1"/>
                </a:solidFill>
              </a:rPr>
              <a:t>Paolo Ferracin</a:t>
            </a:r>
          </a:p>
          <a:p>
            <a:pPr marL="0" lvl="1" eaLnBrk="1" fontAlgn="auto" hangingPunct="1">
              <a:spcAft>
                <a:spcPts val="0"/>
              </a:spcAft>
              <a:defRPr/>
            </a:pPr>
            <a:r>
              <a:rPr lang="en-US" dirty="0"/>
              <a:t>(</a:t>
            </a:r>
            <a:r>
              <a:rPr lang="en-US" i="1" dirty="0"/>
              <a:t>pferracin@lbl.gov</a:t>
            </a:r>
            <a:r>
              <a:rPr lang="en-US" dirty="0"/>
              <a:t>)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sz="1700" dirty="0">
                <a:solidFill>
                  <a:schemeClr val="tx2"/>
                </a:solidFill>
              </a:rPr>
              <a:t>Lawrence Berkeley National Laboratory (LBNL)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>
            <a:extLst>
              <a:ext uri="{FF2B5EF4-FFF2-40B4-BE49-F238E27FC236}">
                <a16:creationId xmlns:a16="http://schemas.microsoft.com/office/drawing/2014/main" id="{32233987-B2E7-4A1D-92CF-1D50743708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Magnetic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5C472D-C360-4674-98FB-B2C389D759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1143000"/>
            <a:ext cx="4333875" cy="5334000"/>
          </a:xfrm>
        </p:spPr>
        <p:txBody>
          <a:bodyPr>
            <a:normAutofit fontScale="92500"/>
          </a:bodyPr>
          <a:lstStyle/>
          <a:p>
            <a:pPr>
              <a:defRPr/>
            </a:pPr>
            <a:r>
              <a:rPr lang="en-GB" b="1" dirty="0">
                <a:solidFill>
                  <a:srgbClr val="FF0000"/>
                </a:solidFill>
              </a:rPr>
              <a:t>How much </a:t>
            </a:r>
            <a:r>
              <a:rPr lang="en-GB" dirty="0"/>
              <a:t>conductor do we need to meet the requirements?</a:t>
            </a:r>
          </a:p>
          <a:p>
            <a:pPr>
              <a:defRPr/>
            </a:pPr>
            <a:r>
              <a:rPr lang="en-GB" dirty="0"/>
              <a:t>And in </a:t>
            </a:r>
            <a:r>
              <a:rPr lang="en-GB" b="1" dirty="0">
                <a:solidFill>
                  <a:srgbClr val="FF0000"/>
                </a:solidFill>
              </a:rPr>
              <a:t>which configuration</a:t>
            </a:r>
            <a:r>
              <a:rPr lang="en-GB" dirty="0"/>
              <a:t>?</a:t>
            </a:r>
          </a:p>
          <a:p>
            <a:pPr>
              <a:defRPr/>
            </a:pPr>
            <a:endParaRPr lang="en-GB" dirty="0"/>
          </a:p>
          <a:p>
            <a:pPr>
              <a:defRPr/>
            </a:pPr>
            <a:r>
              <a:rPr lang="en-GB" b="1" dirty="0">
                <a:solidFill>
                  <a:srgbClr val="FF0000"/>
                </a:solidFill>
              </a:rPr>
              <a:t>Outline</a:t>
            </a:r>
          </a:p>
          <a:p>
            <a:pPr lvl="1">
              <a:defRPr/>
            </a:pPr>
            <a:r>
              <a:rPr lang="en-GB" dirty="0"/>
              <a:t>How do we create a </a:t>
            </a:r>
            <a:r>
              <a:rPr lang="en-GB" b="1" dirty="0">
                <a:solidFill>
                  <a:srgbClr val="FF0000"/>
                </a:solidFill>
              </a:rPr>
              <a:t>perfect field</a:t>
            </a:r>
            <a:r>
              <a:rPr lang="en-GB" dirty="0"/>
              <a:t>?</a:t>
            </a:r>
          </a:p>
          <a:p>
            <a:pPr lvl="1">
              <a:defRPr/>
            </a:pPr>
            <a:r>
              <a:rPr lang="en-GB" dirty="0"/>
              <a:t>How do we express the field and its “</a:t>
            </a:r>
            <a:r>
              <a:rPr lang="en-GB" b="1" dirty="0">
                <a:solidFill>
                  <a:srgbClr val="FF0000"/>
                </a:solidFill>
              </a:rPr>
              <a:t>imperfections</a:t>
            </a:r>
            <a:r>
              <a:rPr lang="en-GB" dirty="0"/>
              <a:t>”?</a:t>
            </a:r>
          </a:p>
          <a:p>
            <a:pPr lvl="1">
              <a:defRPr/>
            </a:pPr>
            <a:r>
              <a:rPr lang="en-GB" dirty="0"/>
              <a:t>How do we </a:t>
            </a:r>
            <a:r>
              <a:rPr lang="en-GB" b="1" dirty="0">
                <a:solidFill>
                  <a:srgbClr val="FF0000"/>
                </a:solidFill>
              </a:rPr>
              <a:t>design a coil </a:t>
            </a:r>
            <a:r>
              <a:rPr lang="en-GB" dirty="0"/>
              <a:t>to minimize field errors?</a:t>
            </a:r>
          </a:p>
          <a:p>
            <a:pPr lvl="1">
              <a:defRPr/>
            </a:pPr>
            <a:r>
              <a:rPr lang="en-GB" dirty="0"/>
              <a:t>Which is the </a:t>
            </a:r>
            <a:r>
              <a:rPr lang="en-GB" b="1" dirty="0">
                <a:solidFill>
                  <a:srgbClr val="FF0000"/>
                </a:solidFill>
              </a:rPr>
              <a:t>maximum field </a:t>
            </a:r>
            <a:r>
              <a:rPr lang="en-GB" dirty="0"/>
              <a:t>we can get? </a:t>
            </a:r>
          </a:p>
          <a:p>
            <a:pPr lvl="1">
              <a:defRPr/>
            </a:pPr>
            <a:r>
              <a:rPr lang="en-GB" b="1" dirty="0">
                <a:solidFill>
                  <a:srgbClr val="FF0000"/>
                </a:solidFill>
              </a:rPr>
              <a:t>Overview</a:t>
            </a:r>
            <a:r>
              <a:rPr lang="en-GB" dirty="0"/>
              <a:t> of different designs</a:t>
            </a:r>
          </a:p>
          <a:p>
            <a:pPr lvl="1">
              <a:defRPr/>
            </a:pPr>
            <a:endParaRPr lang="en-GB" dirty="0"/>
          </a:p>
          <a:p>
            <a:pPr lvl="1">
              <a:defRPr/>
            </a:pPr>
            <a:endParaRPr lang="en-GB" dirty="0"/>
          </a:p>
          <a:p>
            <a:pPr lvl="1">
              <a:defRPr/>
            </a:pPr>
            <a:endParaRPr lang="en-GB" dirty="0"/>
          </a:p>
          <a:p>
            <a:pPr lvl="1">
              <a:defRPr/>
            </a:pPr>
            <a:endParaRPr lang="en-GB" dirty="0"/>
          </a:p>
          <a:p>
            <a:pPr>
              <a:defRPr/>
            </a:pPr>
            <a:endParaRPr lang="en-GB" dirty="0"/>
          </a:p>
        </p:txBody>
      </p:sp>
      <p:sp>
        <p:nvSpPr>
          <p:cNvPr id="19460" name="Date Placeholder 3">
            <a:extLst>
              <a:ext uri="{FF2B5EF4-FFF2-40B4-BE49-F238E27FC236}">
                <a16:creationId xmlns:a16="http://schemas.microsoft.com/office/drawing/2014/main" id="{5E104325-41AB-4A85-AB9B-F99905C48D42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Joint Universities Accelerator School, CERN, February 27 - March 3, 2025</a:t>
            </a:r>
          </a:p>
        </p:txBody>
      </p:sp>
      <p:pic>
        <p:nvPicPr>
          <p:cNvPr id="19462" name="Picture 2" descr="C:\Work\Courses_Schools\USPAS\2012_01_Austin\Units\Unit4_PF\Slides\HQ-C06_Section-2400dpi-color-Etched.jpg">
            <a:extLst>
              <a:ext uri="{FF2B5EF4-FFF2-40B4-BE49-F238E27FC236}">
                <a16:creationId xmlns:a16="http://schemas.microsoft.com/office/drawing/2014/main" id="{FB9EE109-BFFC-4203-8603-0F9E483C5B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6275" y="1143000"/>
            <a:ext cx="4505325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B7A38393-9329-41F5-8D2A-1D79344EC04E}"/>
              </a:ext>
            </a:extLst>
          </p:cNvPr>
          <p:cNvSpPr/>
          <p:nvPr/>
        </p:nvSpPr>
        <p:spPr>
          <a:xfrm>
            <a:off x="609600" y="4038600"/>
            <a:ext cx="3505200" cy="685800"/>
          </a:xfrm>
          <a:prstGeom prst="rect">
            <a:avLst/>
          </a:prstGeom>
          <a:solidFill>
            <a:srgbClr val="FF0000">
              <a:alpha val="18000"/>
            </a:srgb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GB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ED730D0-1278-47B7-B158-A7CF4960FC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Paolo Ferracin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46CDD5-7A82-4711-B5B4-D3C7F23F64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D9B700-463F-41C9-9B8C-3EF09F747A60}" type="slidenum">
              <a:rPr lang="en-US" altLang="en-US" smtClean="0"/>
              <a:pPr>
                <a:defRPr/>
              </a:pPr>
              <a:t>10</a:t>
            </a:fld>
            <a:endParaRPr lang="en-US" alt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Content Placeholder 2">
            <a:extLst>
              <a:ext uri="{FF2B5EF4-FFF2-40B4-BE49-F238E27FC236}">
                <a16:creationId xmlns:a16="http://schemas.microsoft.com/office/drawing/2014/main" id="{881E243D-0E2A-403D-BEBF-FF0919A491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Blip>
                <a:blip r:embed="rId3"/>
              </a:buBlip>
            </a:pPr>
            <a:r>
              <a:rPr lang="en-US" altLang="en-US" b="1" dirty="0">
                <a:solidFill>
                  <a:srgbClr val="FF0000"/>
                </a:solidFill>
              </a:rPr>
              <a:t>Maxwell equations </a:t>
            </a:r>
            <a:r>
              <a:rPr lang="en-US" altLang="en-US" dirty="0"/>
              <a:t>for magnetic field </a:t>
            </a:r>
          </a:p>
          <a:p>
            <a:pPr eaLnBrk="1" hangingPunct="1">
              <a:buFontTx/>
              <a:buBlip>
                <a:blip r:embed="rId3"/>
              </a:buBlip>
            </a:pPr>
            <a:endParaRPr lang="en-US" altLang="en-US" dirty="0"/>
          </a:p>
          <a:p>
            <a:pPr eaLnBrk="1" hangingPunct="1">
              <a:buFontTx/>
              <a:buNone/>
            </a:pPr>
            <a:endParaRPr lang="en-US" altLang="en-US" dirty="0"/>
          </a:p>
          <a:p>
            <a:pPr eaLnBrk="1" hangingPunct="1">
              <a:buFontTx/>
              <a:buBlip>
                <a:blip r:embed="rId3"/>
              </a:buBlip>
            </a:pPr>
            <a:r>
              <a:rPr lang="en-US" altLang="en-US" dirty="0"/>
              <a:t>In absence of charge and magnetized material</a:t>
            </a:r>
          </a:p>
          <a:p>
            <a:pPr eaLnBrk="1" hangingPunct="1">
              <a:buFontTx/>
              <a:buBlip>
                <a:blip r:embed="rId3"/>
              </a:buBlip>
            </a:pPr>
            <a:endParaRPr lang="en-US" altLang="en-US" dirty="0"/>
          </a:p>
          <a:p>
            <a:pPr eaLnBrk="1" hangingPunct="1">
              <a:buFontTx/>
              <a:buBlip>
                <a:blip r:embed="rId3"/>
              </a:buBlip>
            </a:pPr>
            <a:endParaRPr lang="en-US" altLang="en-US" dirty="0"/>
          </a:p>
          <a:p>
            <a:pPr eaLnBrk="1" hangingPunct="1">
              <a:buFontTx/>
              <a:buBlip>
                <a:blip r:embed="rId3"/>
              </a:buBlip>
            </a:pPr>
            <a:endParaRPr lang="en-US" altLang="en-US" dirty="0"/>
          </a:p>
          <a:p>
            <a:pPr eaLnBrk="1" hangingPunct="1">
              <a:buFontTx/>
              <a:buBlip>
                <a:blip r:embed="rId3"/>
              </a:buBlip>
            </a:pPr>
            <a:endParaRPr lang="en-US" altLang="en-US" dirty="0"/>
          </a:p>
          <a:p>
            <a:pPr eaLnBrk="1" hangingPunct="1">
              <a:buFontTx/>
              <a:buBlip>
                <a:blip r:embed="rId3"/>
              </a:buBlip>
            </a:pPr>
            <a:r>
              <a:rPr lang="en-US" altLang="en-US" dirty="0"/>
              <a:t>If                    (constant longitudinal field), then</a:t>
            </a:r>
          </a:p>
          <a:p>
            <a:pPr>
              <a:buFontTx/>
              <a:buBlip>
                <a:blip r:embed="rId3"/>
              </a:buBlip>
            </a:pPr>
            <a:endParaRPr lang="en-GB" altLang="en-US" dirty="0"/>
          </a:p>
        </p:txBody>
      </p:sp>
      <p:sp>
        <p:nvSpPr>
          <p:cNvPr id="20483" name="Title 1">
            <a:extLst>
              <a:ext uri="{FF2B5EF4-FFF2-40B4-BE49-F238E27FC236}">
                <a16:creationId xmlns:a16="http://schemas.microsoft.com/office/drawing/2014/main" id="{7187424C-9A3B-4193-8148-B1F91333A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/>
              <a:t>Field representation</a:t>
            </a:r>
            <a:br>
              <a:rPr lang="en-GB" altLang="en-US" dirty="0"/>
            </a:br>
            <a:r>
              <a:rPr lang="en-GB" altLang="en-US" dirty="0"/>
              <a:t>Maxwell equations</a:t>
            </a:r>
          </a:p>
        </p:txBody>
      </p:sp>
      <p:sp>
        <p:nvSpPr>
          <p:cNvPr id="20484" name="Date Placeholder 3">
            <a:extLst>
              <a:ext uri="{FF2B5EF4-FFF2-40B4-BE49-F238E27FC236}">
                <a16:creationId xmlns:a16="http://schemas.microsoft.com/office/drawing/2014/main" id="{FF374717-26D3-465B-AD1A-F725AC559D87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5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Joint Universities Accelerator School, CERN, February 27 - March 3, 2025</a:t>
            </a:r>
          </a:p>
        </p:txBody>
      </p:sp>
      <p:graphicFrame>
        <p:nvGraphicFramePr>
          <p:cNvPr id="20486" name="Object 7">
            <a:extLst>
              <a:ext uri="{FF2B5EF4-FFF2-40B4-BE49-F238E27FC236}">
                <a16:creationId xmlns:a16="http://schemas.microsoft.com/office/drawing/2014/main" id="{8AA9572B-64A4-44EE-AB54-3611711FDD7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831850" y="1668463"/>
          <a:ext cx="3043238" cy="765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36" name="Equation" r:id="rId8" imgW="1828800" imgH="457200" progId="Equation.3">
                  <p:embed/>
                </p:oleObj>
              </mc:Choice>
              <mc:Fallback>
                <p:oleObj name="Equation" r:id="rId8" imgW="1828800" imgH="4572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1850" y="1668463"/>
                        <a:ext cx="3043238" cy="765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87" name="Object 8">
            <a:extLst>
              <a:ext uri="{FF2B5EF4-FFF2-40B4-BE49-F238E27FC236}">
                <a16:creationId xmlns:a16="http://schemas.microsoft.com/office/drawing/2014/main" id="{FCD5D838-6FDC-4E63-8CC5-406E010BF84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468813" y="1722438"/>
          <a:ext cx="2312987" cy="649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37" name="Equation" r:id="rId10" imgW="1409088" imgH="393529" progId="Equation.3">
                  <p:embed/>
                </p:oleObj>
              </mc:Choice>
              <mc:Fallback>
                <p:oleObj name="Equation" r:id="rId10" imgW="1409088" imgH="393529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68813" y="1722438"/>
                        <a:ext cx="2312987" cy="6492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88" name="Object 9">
            <a:extLst>
              <a:ext uri="{FF2B5EF4-FFF2-40B4-BE49-F238E27FC236}">
                <a16:creationId xmlns:a16="http://schemas.microsoft.com/office/drawing/2014/main" id="{AC36C0D4-9B1A-4CA2-B522-55E0B99EE9D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877888" y="3406775"/>
          <a:ext cx="5116512" cy="785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38" name="Equation" r:id="rId12" imgW="3124200" imgH="482600" progId="Equation.3">
                  <p:embed/>
                </p:oleObj>
              </mc:Choice>
              <mc:Fallback>
                <p:oleObj name="Equation" r:id="rId12" imgW="3124200" imgH="4826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77888" y="3406775"/>
                        <a:ext cx="5116512" cy="785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89" name="Object 10">
            <a:extLst>
              <a:ext uri="{FF2B5EF4-FFF2-40B4-BE49-F238E27FC236}">
                <a16:creationId xmlns:a16="http://schemas.microsoft.com/office/drawing/2014/main" id="{963686C2-1D95-4D0C-BD1E-86D699390A6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130300" y="4495800"/>
          <a:ext cx="1003300" cy="757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39" name="Equation" r:id="rId14" imgW="520474" imgH="393529" progId="Equation.3">
                  <p:embed/>
                </p:oleObj>
              </mc:Choice>
              <mc:Fallback>
                <p:oleObj name="Equation" r:id="rId14" imgW="520474" imgH="393529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30300" y="4495800"/>
                        <a:ext cx="1003300" cy="757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90" name="Object 11">
            <a:extLst>
              <a:ext uri="{FF2B5EF4-FFF2-40B4-BE49-F238E27FC236}">
                <a16:creationId xmlns:a16="http://schemas.microsoft.com/office/drawing/2014/main" id="{689E805E-8CBF-44E6-A1B6-B917DAB93CC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371600" y="5502275"/>
          <a:ext cx="1739900" cy="849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40" name="Equation" r:id="rId16" imgW="914400" imgH="444500" progId="Equation.3">
                  <p:embed/>
                </p:oleObj>
              </mc:Choice>
              <mc:Fallback>
                <p:oleObj name="Equation" r:id="rId16" imgW="914400" imgH="44450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5502275"/>
                        <a:ext cx="1739900" cy="849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91" name="Object 12">
            <a:extLst>
              <a:ext uri="{FF2B5EF4-FFF2-40B4-BE49-F238E27FC236}">
                <a16:creationId xmlns:a16="http://schemas.microsoft.com/office/drawing/2014/main" id="{7D117A00-991D-4832-92CB-17FBD1BC669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919538" y="5464175"/>
          <a:ext cx="1670050" cy="815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41" name="Equation" r:id="rId18" imgW="914400" imgH="444500" progId="Equation.3">
                  <p:embed/>
                </p:oleObj>
              </mc:Choice>
              <mc:Fallback>
                <p:oleObj name="Equation" r:id="rId18" imgW="914400" imgH="44450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19538" y="5464175"/>
                        <a:ext cx="1670050" cy="815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492" name="Picture 25">
            <a:extLst>
              <a:ext uri="{FF2B5EF4-FFF2-40B4-BE49-F238E27FC236}">
                <a16:creationId xmlns:a16="http://schemas.microsoft.com/office/drawing/2014/main" id="{313DD811-94B0-44F6-A911-F330B03779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08" t="36285" r="51823" b="25903"/>
          <a:stretch>
            <a:fillRect/>
          </a:stretch>
        </p:blipFill>
        <p:spPr bwMode="auto">
          <a:xfrm>
            <a:off x="6477000" y="2895600"/>
            <a:ext cx="2362200" cy="1831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F77119A-3258-443E-810E-A6895D36C8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Paolo Ferracin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CCB3C9D-D288-48D3-97A1-E0A1AB440D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D9B700-463F-41C9-9B8C-3EF09F747A60}" type="slidenum">
              <a:rPr lang="en-US" altLang="en-US" smtClean="0"/>
              <a:pPr>
                <a:defRPr/>
              </a:pPr>
              <a:t>11</a:t>
            </a:fld>
            <a:endParaRPr lang="en-US" alt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>
            <a:extLst>
              <a:ext uri="{FF2B5EF4-FFF2-40B4-BE49-F238E27FC236}">
                <a16:creationId xmlns:a16="http://schemas.microsoft.com/office/drawing/2014/main" id="{2C15C6F0-1B53-4F2D-8E06-A835E1D315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Field representation</a:t>
            </a:r>
            <a:br>
              <a:rPr lang="en-GB" altLang="en-US"/>
            </a:br>
            <a:r>
              <a:rPr lang="en-GB" altLang="en-US"/>
              <a:t>Analytic functions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FB6A17-BA17-4B3F-8CDF-1C4A6B6309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buFontTx/>
              <a:buBlip>
                <a:blip r:embed="rId3"/>
              </a:buBlip>
              <a:defRPr/>
            </a:pPr>
            <a:r>
              <a:rPr lang="en-US" dirty="0"/>
              <a:t>If </a:t>
            </a:r>
          </a:p>
          <a:p>
            <a:pPr eaLnBrk="1" hangingPunct="1">
              <a:buFontTx/>
              <a:buNone/>
              <a:defRPr/>
            </a:pPr>
            <a:r>
              <a:rPr lang="fr-CH" dirty="0"/>
              <a:t>	</a:t>
            </a:r>
          </a:p>
          <a:p>
            <a:pPr eaLnBrk="1" hangingPunct="1">
              <a:buFontTx/>
              <a:buNone/>
              <a:defRPr/>
            </a:pPr>
            <a:r>
              <a:rPr lang="fr-CH" dirty="0"/>
              <a:t>	Maxwell </a:t>
            </a:r>
            <a:r>
              <a:rPr lang="fr-CH" dirty="0" err="1"/>
              <a:t>gives</a:t>
            </a:r>
            <a:endParaRPr lang="en-US" dirty="0"/>
          </a:p>
          <a:p>
            <a:pPr eaLnBrk="1" hangingPunct="1">
              <a:buFontTx/>
              <a:buBlip>
                <a:blip r:embed="rId3"/>
              </a:buBlip>
              <a:defRPr/>
            </a:pPr>
            <a:endParaRPr lang="en-US" dirty="0"/>
          </a:p>
          <a:p>
            <a:pPr eaLnBrk="1" hangingPunct="1">
              <a:buFontTx/>
              <a:buNone/>
              <a:defRPr/>
            </a:pPr>
            <a:r>
              <a:rPr lang="en-US" dirty="0"/>
              <a:t>	</a:t>
            </a:r>
          </a:p>
          <a:p>
            <a:pPr eaLnBrk="1" hangingPunct="1">
              <a:buFontTx/>
              <a:buNone/>
              <a:defRPr/>
            </a:pPr>
            <a:r>
              <a:rPr lang="en-US" dirty="0"/>
              <a:t>and therefore the function </a:t>
            </a:r>
            <a:r>
              <a:rPr lang="en-US" b="1" i="1" dirty="0" err="1">
                <a:solidFill>
                  <a:srgbClr val="FF0000"/>
                </a:solidFill>
              </a:rPr>
              <a:t>B</a:t>
            </a:r>
            <a:r>
              <a:rPr lang="en-US" b="1" i="1" baseline="-25000" dirty="0" err="1">
                <a:solidFill>
                  <a:srgbClr val="FF0000"/>
                </a:solidFill>
              </a:rPr>
              <a:t>y</a:t>
            </a:r>
            <a:r>
              <a:rPr lang="en-US" b="1" i="1" dirty="0" err="1">
                <a:solidFill>
                  <a:srgbClr val="FF0000"/>
                </a:solidFill>
              </a:rPr>
              <a:t>+iB</a:t>
            </a:r>
            <a:r>
              <a:rPr lang="en-US" b="1" i="1" baseline="-25000" dirty="0" err="1">
                <a:solidFill>
                  <a:srgbClr val="FF0000"/>
                </a:solidFill>
              </a:rPr>
              <a:t>x</a:t>
            </a:r>
            <a:r>
              <a:rPr lang="en-US" dirty="0"/>
              <a:t> is analytic</a:t>
            </a:r>
          </a:p>
          <a:p>
            <a:pPr eaLnBrk="1" hangingPunct="1">
              <a:buFontTx/>
              <a:buBlip>
                <a:blip r:embed="rId3"/>
              </a:buBlip>
              <a:defRPr/>
            </a:pPr>
            <a:endParaRPr lang="en-US" dirty="0"/>
          </a:p>
          <a:p>
            <a:pPr eaLnBrk="1" hangingPunct="1">
              <a:buFontTx/>
              <a:buNone/>
              <a:defRPr/>
            </a:pPr>
            <a:r>
              <a:rPr lang="en-US" dirty="0"/>
              <a:t>	</a:t>
            </a:r>
          </a:p>
          <a:p>
            <a:pPr eaLnBrk="1" hangingPunct="1">
              <a:buFontTx/>
              <a:buNone/>
              <a:defRPr/>
            </a:pPr>
            <a:r>
              <a:rPr lang="en-US" dirty="0"/>
              <a:t>	where </a:t>
            </a:r>
            <a:r>
              <a:rPr lang="en-US" i="1" dirty="0" err="1"/>
              <a:t>C</a:t>
            </a:r>
            <a:r>
              <a:rPr lang="en-US" baseline="-25000" dirty="0" err="1"/>
              <a:t>n</a:t>
            </a:r>
            <a:r>
              <a:rPr lang="en-US" dirty="0"/>
              <a:t> are </a:t>
            </a:r>
            <a:r>
              <a:rPr lang="en-US" b="1" dirty="0">
                <a:solidFill>
                  <a:srgbClr val="FF0000"/>
                </a:solidFill>
              </a:rPr>
              <a:t>complex coefficients</a:t>
            </a:r>
          </a:p>
          <a:p>
            <a:pPr eaLnBrk="1" hangingPunct="1">
              <a:buFontTx/>
              <a:buBlip>
                <a:blip r:embed="rId3"/>
              </a:buBlip>
              <a:defRPr/>
            </a:pPr>
            <a:endParaRPr lang="en-US" dirty="0"/>
          </a:p>
          <a:p>
            <a:pPr eaLnBrk="1" hangingPunct="1">
              <a:buFontTx/>
              <a:buBlip>
                <a:blip r:embed="rId3"/>
              </a:buBlip>
              <a:defRPr/>
            </a:pPr>
            <a:endParaRPr lang="en-US" dirty="0"/>
          </a:p>
          <a:p>
            <a:pPr eaLnBrk="1" hangingPunct="1">
              <a:buFontTx/>
              <a:buBlip>
                <a:blip r:embed="rId3"/>
              </a:buBlip>
              <a:defRPr/>
            </a:pPr>
            <a:r>
              <a:rPr lang="en-US" dirty="0"/>
              <a:t>Advantage: we reduce the description of the field to a (simple) series of complex coefficients</a:t>
            </a:r>
          </a:p>
          <a:p>
            <a:pPr>
              <a:defRPr/>
            </a:pPr>
            <a:endParaRPr lang="en-GB" dirty="0"/>
          </a:p>
        </p:txBody>
      </p:sp>
      <p:sp>
        <p:nvSpPr>
          <p:cNvPr id="21508" name="Date Placeholder 3">
            <a:extLst>
              <a:ext uri="{FF2B5EF4-FFF2-40B4-BE49-F238E27FC236}">
                <a16:creationId xmlns:a16="http://schemas.microsoft.com/office/drawing/2014/main" id="{93765E98-8B6D-4459-9DE4-20F509698F22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5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Joint Universities Accelerator School, CERN, February 27 - March 3, 2025</a:t>
            </a:r>
          </a:p>
        </p:txBody>
      </p:sp>
      <p:graphicFrame>
        <p:nvGraphicFramePr>
          <p:cNvPr id="21510" name="Object 6">
            <a:extLst>
              <a:ext uri="{FF2B5EF4-FFF2-40B4-BE49-F238E27FC236}">
                <a16:creationId xmlns:a16="http://schemas.microsoft.com/office/drawing/2014/main" id="{D25656C8-0740-4792-9AB0-FB4313DE533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103313" y="1095375"/>
          <a:ext cx="949325" cy="715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860" name="Equation" r:id="rId8" imgW="520474" imgH="393529" progId="Equation.3">
                  <p:embed/>
                </p:oleObj>
              </mc:Choice>
              <mc:Fallback>
                <p:oleObj name="Equation" r:id="rId8" imgW="520474" imgH="393529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03313" y="1095375"/>
                        <a:ext cx="949325" cy="715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11" name="Object 7">
            <a:extLst>
              <a:ext uri="{FF2B5EF4-FFF2-40B4-BE49-F238E27FC236}">
                <a16:creationId xmlns:a16="http://schemas.microsoft.com/office/drawing/2014/main" id="{1BAB20CC-76A5-41B6-9084-DA7C920ACCD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024313" y="1371600"/>
          <a:ext cx="1538287" cy="750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861" name="Equation" r:id="rId10" imgW="914400" imgH="444500" progId="Equation.3">
                  <p:embed/>
                </p:oleObj>
              </mc:Choice>
              <mc:Fallback>
                <p:oleObj name="Equation" r:id="rId10" imgW="914400" imgH="4445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24313" y="1371600"/>
                        <a:ext cx="1538287" cy="750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12" name="Object 8">
            <a:extLst>
              <a:ext uri="{FF2B5EF4-FFF2-40B4-BE49-F238E27FC236}">
                <a16:creationId xmlns:a16="http://schemas.microsoft.com/office/drawing/2014/main" id="{C6C9D22F-5B4C-4EB9-88B3-E5789066EAF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024313" y="2133600"/>
          <a:ext cx="1530350" cy="747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862" name="Equation" r:id="rId12" imgW="914400" imgH="444500" progId="Equation.3">
                  <p:embed/>
                </p:oleObj>
              </mc:Choice>
              <mc:Fallback>
                <p:oleObj name="Equation" r:id="rId12" imgW="914400" imgH="44450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24313" y="2133600"/>
                        <a:ext cx="1530350" cy="747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13" name="Object 9">
            <a:extLst>
              <a:ext uri="{FF2B5EF4-FFF2-40B4-BE49-F238E27FC236}">
                <a16:creationId xmlns:a16="http://schemas.microsoft.com/office/drawing/2014/main" id="{5A917229-696F-40EE-893B-A4D98282125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123113" y="1346200"/>
          <a:ext cx="1563687" cy="147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863" name="Equation" r:id="rId14" imgW="914400" imgH="863600" progId="Equation.3">
                  <p:embed/>
                </p:oleObj>
              </mc:Choice>
              <mc:Fallback>
                <p:oleObj name="Equation" r:id="rId14" imgW="914400" imgH="8636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23113" y="1346200"/>
                        <a:ext cx="1563687" cy="1473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14" name="Object 10">
            <a:extLst>
              <a:ext uri="{FF2B5EF4-FFF2-40B4-BE49-F238E27FC236}">
                <a16:creationId xmlns:a16="http://schemas.microsoft.com/office/drawing/2014/main" id="{02146AC6-A79F-473B-AC57-70AAC0E43BF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808288" y="3641725"/>
          <a:ext cx="3821112" cy="777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864" name="Equation" r:id="rId16" imgW="2247900" imgH="457200" progId="Equation.3">
                  <p:embed/>
                </p:oleObj>
              </mc:Choice>
              <mc:Fallback>
                <p:oleObj name="Equation" r:id="rId16" imgW="2247900" imgH="45720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08288" y="3641725"/>
                        <a:ext cx="3821112" cy="777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15" name="Rectangle 11">
            <a:extLst>
              <a:ext uri="{FF2B5EF4-FFF2-40B4-BE49-F238E27FC236}">
                <a16:creationId xmlns:a16="http://schemas.microsoft.com/office/drawing/2014/main" id="{C6539142-BB00-4E85-9110-2E75DC4809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21375" y="2819400"/>
            <a:ext cx="31924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5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1800" b="1" dirty="0">
                <a:solidFill>
                  <a:srgbClr val="FF0000"/>
                </a:solidFill>
              </a:rPr>
              <a:t>Cauchy-Riemann conditions</a:t>
            </a:r>
            <a:endParaRPr lang="en-GB" altLang="en-US" sz="1800" b="1" dirty="0">
              <a:solidFill>
                <a:srgbClr val="FF0000"/>
              </a:solidFill>
            </a:endParaRPr>
          </a:p>
        </p:txBody>
      </p:sp>
      <p:graphicFrame>
        <p:nvGraphicFramePr>
          <p:cNvPr id="21516" name="Object 12">
            <a:extLst>
              <a:ext uri="{FF2B5EF4-FFF2-40B4-BE49-F238E27FC236}">
                <a16:creationId xmlns:a16="http://schemas.microsoft.com/office/drawing/2014/main" id="{6D09B77E-6B7D-48FC-ACB4-753BF8FC850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447800" y="4800600"/>
          <a:ext cx="5943600" cy="730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865" name="Equation" r:id="rId18" imgW="3733800" imgH="457200" progId="Equation.3">
                  <p:embed/>
                </p:oleObj>
              </mc:Choice>
              <mc:Fallback>
                <p:oleObj name="Equation" r:id="rId18" imgW="3733800" imgH="45720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7800" y="4800600"/>
                        <a:ext cx="5943600" cy="730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CFF6942-615A-42DE-BA85-DFFB575CF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Paolo Ferracin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9FC6AF-3B26-4C4B-9407-AAAC33A65D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D9B700-463F-41C9-9B8C-3EF09F747A60}" type="slidenum">
              <a:rPr lang="en-US" altLang="en-US" smtClean="0"/>
              <a:pPr>
                <a:defRPr/>
              </a:pPr>
              <a:t>12</a:t>
            </a:fld>
            <a:endParaRPr lang="en-US" alt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Content Placeholder 2">
            <a:extLst>
              <a:ext uri="{FF2B5EF4-FFF2-40B4-BE49-F238E27FC236}">
                <a16:creationId xmlns:a16="http://schemas.microsoft.com/office/drawing/2014/main" id="{DF5F5DC8-4E8D-4AEE-A004-21233874C5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Blip>
                <a:blip r:embed="rId3"/>
              </a:buBlip>
            </a:pPr>
            <a:r>
              <a:rPr lang="en-GB" altLang="en-US" dirty="0"/>
              <a:t>What are these coefficients (or </a:t>
            </a:r>
            <a:r>
              <a:rPr lang="en-GB" altLang="en-US" b="1" dirty="0">
                <a:solidFill>
                  <a:srgbClr val="FF0000"/>
                </a:solidFill>
              </a:rPr>
              <a:t>harmonics</a:t>
            </a:r>
            <a:r>
              <a:rPr lang="en-GB" altLang="en-US" dirty="0"/>
              <a:t>)?</a:t>
            </a:r>
          </a:p>
          <a:p>
            <a:pPr>
              <a:buFontTx/>
              <a:buBlip>
                <a:blip r:embed="rId3"/>
              </a:buBlip>
            </a:pPr>
            <a:endParaRPr lang="en-GB" altLang="en-US" dirty="0"/>
          </a:p>
          <a:p>
            <a:pPr>
              <a:buFontTx/>
              <a:buBlip>
                <a:blip r:embed="rId3"/>
              </a:buBlip>
            </a:pPr>
            <a:endParaRPr lang="en-GB" altLang="en-US" dirty="0"/>
          </a:p>
          <a:p>
            <a:pPr>
              <a:buFontTx/>
              <a:buBlip>
                <a:blip r:embed="rId3"/>
              </a:buBlip>
            </a:pPr>
            <a:r>
              <a:rPr lang="en-GB" altLang="en-US" dirty="0"/>
              <a:t>For </a:t>
            </a:r>
            <a:r>
              <a:rPr lang="en-GB" altLang="en-US" i="1" dirty="0"/>
              <a:t>n=1</a:t>
            </a:r>
            <a:r>
              <a:rPr lang="en-GB" altLang="en-US" dirty="0">
                <a:sym typeface="Symbol" panose="05050102010706020507" pitchFamily="18" charset="2"/>
              </a:rPr>
              <a:t> </a:t>
            </a:r>
            <a:r>
              <a:rPr lang="en-GB" altLang="en-US" i="1" dirty="0">
                <a:sym typeface="Symbol" panose="05050102010706020507" pitchFamily="18" charset="2"/>
              </a:rPr>
              <a:t>dipole</a:t>
            </a:r>
            <a:endParaRPr lang="en-GB" altLang="en-US" i="1" dirty="0"/>
          </a:p>
          <a:p>
            <a:pPr>
              <a:buFontTx/>
              <a:buBlip>
                <a:blip r:embed="rId3"/>
              </a:buBlip>
            </a:pPr>
            <a:endParaRPr lang="en-GB" altLang="en-US" i="1" dirty="0"/>
          </a:p>
          <a:p>
            <a:pPr>
              <a:buFontTx/>
              <a:buBlip>
                <a:blip r:embed="rId3"/>
              </a:buBlip>
            </a:pPr>
            <a:endParaRPr lang="en-GB" altLang="en-US" i="1" dirty="0"/>
          </a:p>
          <a:p>
            <a:pPr>
              <a:buFontTx/>
              <a:buBlip>
                <a:blip r:embed="rId3"/>
              </a:buBlip>
            </a:pPr>
            <a:endParaRPr lang="en-GB" altLang="en-US" i="1" dirty="0"/>
          </a:p>
          <a:p>
            <a:pPr>
              <a:buFontTx/>
              <a:buBlip>
                <a:blip r:embed="rId3"/>
              </a:buBlip>
            </a:pPr>
            <a:r>
              <a:rPr lang="en-GB" altLang="en-US" dirty="0"/>
              <a:t>For </a:t>
            </a:r>
            <a:r>
              <a:rPr lang="en-GB" altLang="en-US" i="1" dirty="0"/>
              <a:t>n=2</a:t>
            </a:r>
            <a:r>
              <a:rPr lang="en-GB" altLang="en-US" dirty="0">
                <a:sym typeface="Symbol" panose="05050102010706020507" pitchFamily="18" charset="2"/>
              </a:rPr>
              <a:t> </a:t>
            </a:r>
            <a:r>
              <a:rPr lang="en-GB" altLang="en-US" i="1" dirty="0">
                <a:sym typeface="Symbol" panose="05050102010706020507" pitchFamily="18" charset="2"/>
              </a:rPr>
              <a:t>quadrupole</a:t>
            </a:r>
            <a:r>
              <a:rPr lang="en-GB" altLang="en-US" dirty="0"/>
              <a:t> </a:t>
            </a:r>
          </a:p>
        </p:txBody>
      </p:sp>
      <p:sp>
        <p:nvSpPr>
          <p:cNvPr id="22531" name="Title 1">
            <a:extLst>
              <a:ext uri="{FF2B5EF4-FFF2-40B4-BE49-F238E27FC236}">
                <a16:creationId xmlns:a16="http://schemas.microsoft.com/office/drawing/2014/main" id="{3BE32003-100A-4896-BE60-118C308873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Field representation</a:t>
            </a:r>
            <a:br>
              <a:rPr lang="en-GB" altLang="en-US"/>
            </a:br>
            <a:r>
              <a:rPr lang="en-GB" altLang="en-US"/>
              <a:t>Harmonics</a:t>
            </a:r>
          </a:p>
        </p:txBody>
      </p:sp>
      <p:sp>
        <p:nvSpPr>
          <p:cNvPr id="22532" name="Date Placeholder 3">
            <a:extLst>
              <a:ext uri="{FF2B5EF4-FFF2-40B4-BE49-F238E27FC236}">
                <a16:creationId xmlns:a16="http://schemas.microsoft.com/office/drawing/2014/main" id="{C2D1376A-8BC8-4810-B22D-9CBE16226FC5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5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Joint Universities Accelerator School, CERN, February 27 - March 3, 2025</a:t>
            </a:r>
          </a:p>
        </p:txBody>
      </p:sp>
      <p:graphicFrame>
        <p:nvGraphicFramePr>
          <p:cNvPr id="22534" name="Object 7">
            <a:extLst>
              <a:ext uri="{FF2B5EF4-FFF2-40B4-BE49-F238E27FC236}">
                <a16:creationId xmlns:a16="http://schemas.microsoft.com/office/drawing/2014/main" id="{3401AC61-0FEF-4F53-ACBD-9FE5E0D0999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600200" y="1600200"/>
          <a:ext cx="5943600" cy="730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862" name="Equation" r:id="rId8" imgW="3733800" imgH="457200" progId="Equation.3">
                  <p:embed/>
                </p:oleObj>
              </mc:Choice>
              <mc:Fallback>
                <p:oleObj name="Equation" r:id="rId8" imgW="3733800" imgH="4572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0200" y="1600200"/>
                        <a:ext cx="5943600" cy="730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5" name="Object 8">
            <a:extLst>
              <a:ext uri="{FF2B5EF4-FFF2-40B4-BE49-F238E27FC236}">
                <a16:creationId xmlns:a16="http://schemas.microsoft.com/office/drawing/2014/main" id="{E3A7DBD4-E7D7-462C-8A98-02C8E1FF7AE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906463" y="3124200"/>
          <a:ext cx="2041525" cy="385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863" name="Equation" r:id="rId10" imgW="1282700" imgH="241300" progId="Equation.3">
                  <p:embed/>
                </p:oleObj>
              </mc:Choice>
              <mc:Fallback>
                <p:oleObj name="Equation" r:id="rId10" imgW="1282700" imgH="24130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6463" y="3124200"/>
                        <a:ext cx="2041525" cy="385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6" name="Object 13">
            <a:extLst>
              <a:ext uri="{FF2B5EF4-FFF2-40B4-BE49-F238E27FC236}">
                <a16:creationId xmlns:a16="http://schemas.microsoft.com/office/drawing/2014/main" id="{D0C5D18C-377B-46C9-9181-F6717CC430D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20969565"/>
              </p:ext>
            </p:extLst>
          </p:nvPr>
        </p:nvGraphicFramePr>
        <p:xfrm>
          <a:off x="291081" y="6060280"/>
          <a:ext cx="5495925" cy="385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864" name="Equation" r:id="rId12" imgW="3454400" imgH="241300" progId="Equation.3">
                  <p:embed/>
                </p:oleObj>
              </mc:Choice>
              <mc:Fallback>
                <p:oleObj name="Equation" r:id="rId12" imgW="3454400" imgH="24130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081" y="6060280"/>
                        <a:ext cx="5495925" cy="385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45" name="Text Box 7">
            <a:extLst>
              <a:ext uri="{FF2B5EF4-FFF2-40B4-BE49-F238E27FC236}">
                <a16:creationId xmlns:a16="http://schemas.microsoft.com/office/drawing/2014/main" id="{AC1C88E3-554D-4A26-929A-7E5F328AEB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6412" y="6114663"/>
            <a:ext cx="2135188" cy="27699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5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2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by </a:t>
            </a:r>
            <a:r>
              <a:rPr lang="nb-NO" altLang="en-US" sz="12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J.L. Rudeiros Fernandez</a:t>
            </a:r>
            <a:endParaRPr lang="en-US" altLang="en-US" sz="1200" i="1" dirty="0">
              <a:solidFill>
                <a:schemeClr val="tx1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1081511-B32F-4F67-9372-321D6FC44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Paolo Ferracin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B0E46A7-B89A-42E2-A1B4-3910CF8D28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D9B700-463F-41C9-9B8C-3EF09F747A60}" type="slidenum">
              <a:rPr lang="en-US" altLang="en-US" smtClean="0"/>
              <a:pPr>
                <a:defRPr/>
              </a:pPr>
              <a:t>13</a:t>
            </a:fld>
            <a:endParaRPr lang="en-US" altLang="en-US"/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ED009B01-0956-4EC8-A0CF-0D1B1E4B1C91}"/>
              </a:ext>
            </a:extLst>
          </p:cNvPr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12" r="75377" b="56749"/>
          <a:stretch/>
        </p:blipFill>
        <p:spPr bwMode="auto">
          <a:xfrm>
            <a:off x="5315125" y="2583947"/>
            <a:ext cx="1188720" cy="1545337"/>
          </a:xfrm>
          <a:prstGeom prst="rect">
            <a:avLst/>
          </a:prstGeom>
          <a:noFill/>
          <a:ln w="3175">
            <a:solidFill>
              <a:schemeClr val="tx1"/>
            </a:solidFill>
          </a:ln>
          <a:extLst>
            <a:ext uri="{53640926-AAD7-44d8-BBD7-CCE9431645EC}">
              <a14:shadowObscured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16cid="http://schemas.microsoft.com/office/word/2016/wordml/cid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lc="http://schemas.openxmlformats.org/drawingml/2006/lockedCanvas"/>
            </a:ext>
          </a:extLst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88E20129-19DB-4F41-8BCA-FFEBBC4444FC}"/>
              </a:ext>
            </a:extLst>
          </p:cNvPr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12" t="43251" r="76257" b="14550"/>
          <a:stretch/>
        </p:blipFill>
        <p:spPr bwMode="auto">
          <a:xfrm>
            <a:off x="7070394" y="2583947"/>
            <a:ext cx="1188720" cy="1587107"/>
          </a:xfrm>
          <a:prstGeom prst="rect">
            <a:avLst/>
          </a:prstGeom>
          <a:noFill/>
          <a:ln w="3175">
            <a:solidFill>
              <a:srgbClr val="FF0000"/>
            </a:solidFill>
          </a:ln>
          <a:extLst>
            <a:ext uri="{53640926-AAD7-44d8-BBD7-CCE9431645EC}">
              <a14:shadowObscured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16cid="http://schemas.microsoft.com/office/word/2016/wordml/cid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lc="http://schemas.openxmlformats.org/drawingml/2006/lockedCanvas"/>
            </a:ext>
          </a:extLst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2E5F7167-4FF1-4782-852F-96966D04644D}"/>
              </a:ext>
            </a:extLst>
          </p:cNvPr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026" t="43251" r="53363" b="13431"/>
          <a:stretch/>
        </p:blipFill>
        <p:spPr bwMode="auto">
          <a:xfrm>
            <a:off x="7062342" y="4424552"/>
            <a:ext cx="1188720" cy="1547705"/>
          </a:xfrm>
          <a:prstGeom prst="rect">
            <a:avLst/>
          </a:prstGeom>
          <a:noFill/>
          <a:ln w="3175">
            <a:solidFill>
              <a:srgbClr val="FF0000"/>
            </a:solidFill>
          </a:ln>
          <a:extLst>
            <a:ext uri="{53640926-AAD7-44d8-BBD7-CCE9431645EC}">
              <a14:shadowObscured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16cid="http://schemas.microsoft.com/office/word/2016/wordml/cid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lc="http://schemas.openxmlformats.org/drawingml/2006/lockedCanvas"/>
            </a:ext>
          </a:extLst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E78A2414-143D-45A1-A20B-56FE530E9D3C}"/>
              </a:ext>
            </a:extLst>
          </p:cNvPr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026" r="53363" b="56749"/>
          <a:stretch/>
        </p:blipFill>
        <p:spPr bwMode="auto">
          <a:xfrm>
            <a:off x="5315125" y="4430736"/>
            <a:ext cx="1181028" cy="1535336"/>
          </a:xfrm>
          <a:prstGeom prst="rect">
            <a:avLst/>
          </a:prstGeom>
          <a:noFill/>
          <a:ln w="3175">
            <a:solidFill>
              <a:schemeClr val="tx1"/>
            </a:solidFill>
          </a:ln>
          <a:extLst>
            <a:ext uri="{53640926-AAD7-44d8-BBD7-CCE9431645EC}">
              <a14:shadowObscured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16cid="http://schemas.microsoft.com/office/word/2016/wordml/cid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lc="http://schemas.openxmlformats.org/drawingml/2006/lockedCanvas"/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>
            <a:extLst>
              <a:ext uri="{FF2B5EF4-FFF2-40B4-BE49-F238E27FC236}">
                <a16:creationId xmlns:a16="http://schemas.microsoft.com/office/drawing/2014/main" id="{D5CBBF1B-20C3-4E44-AC16-16E13FE7C2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Field representation</a:t>
            </a:r>
            <a:br>
              <a:rPr lang="en-GB" altLang="en-US"/>
            </a:br>
            <a:r>
              <a:rPr lang="en-GB" altLang="en-US"/>
              <a:t>Harmonics</a:t>
            </a:r>
          </a:p>
        </p:txBody>
      </p:sp>
      <p:sp>
        <p:nvSpPr>
          <p:cNvPr id="23555" name="Content Placeholder 2">
            <a:extLst>
              <a:ext uri="{FF2B5EF4-FFF2-40B4-BE49-F238E27FC236}">
                <a16:creationId xmlns:a16="http://schemas.microsoft.com/office/drawing/2014/main" id="{F05A4260-EB20-4B5F-827A-AD38E32DE0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1143000"/>
            <a:ext cx="8839200" cy="2514600"/>
          </a:xfrm>
        </p:spPr>
        <p:txBody>
          <a:bodyPr/>
          <a:lstStyle/>
          <a:p>
            <a:pPr>
              <a:buFontTx/>
              <a:buBlip>
                <a:blip r:embed="rId3"/>
              </a:buBlip>
            </a:pPr>
            <a:r>
              <a:rPr lang="en-GB" altLang="en-US" dirty="0"/>
              <a:t>So, </a:t>
            </a:r>
            <a:r>
              <a:rPr lang="en-US" altLang="en-US" dirty="0"/>
              <a:t>each coefficient corresponds to a “pure” multipolar field</a:t>
            </a:r>
          </a:p>
          <a:p>
            <a:pPr>
              <a:buFontTx/>
              <a:buBlip>
                <a:blip r:embed="rId3"/>
              </a:buBlip>
            </a:pPr>
            <a:endParaRPr lang="en-US" altLang="en-US" dirty="0"/>
          </a:p>
          <a:p>
            <a:pPr>
              <a:buFontTx/>
              <a:buBlip>
                <a:blip r:embed="rId3"/>
              </a:buBlip>
            </a:pPr>
            <a:endParaRPr lang="en-US" altLang="en-US" dirty="0"/>
          </a:p>
          <a:p>
            <a:pPr>
              <a:buFontTx/>
              <a:buBlip>
                <a:blip r:embed="rId3"/>
              </a:buBlip>
            </a:pPr>
            <a:endParaRPr lang="en-US" altLang="en-US" dirty="0"/>
          </a:p>
          <a:p>
            <a:pPr>
              <a:buFontTx/>
              <a:buBlip>
                <a:blip r:embed="rId3"/>
              </a:buBlip>
            </a:pPr>
            <a:endParaRPr lang="en-US" altLang="en-US" dirty="0"/>
          </a:p>
          <a:p>
            <a:pPr>
              <a:buFontTx/>
              <a:buBlip>
                <a:blip r:embed="rId3"/>
              </a:buBlip>
            </a:pPr>
            <a:endParaRPr lang="en-US" altLang="en-US" dirty="0"/>
          </a:p>
        </p:txBody>
      </p:sp>
      <p:sp>
        <p:nvSpPr>
          <p:cNvPr id="23556" name="Date Placeholder 3">
            <a:extLst>
              <a:ext uri="{FF2B5EF4-FFF2-40B4-BE49-F238E27FC236}">
                <a16:creationId xmlns:a16="http://schemas.microsoft.com/office/drawing/2014/main" id="{A7973FE0-0C40-4F8F-B587-F05BB61252B2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5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Joint Universities Accelerator School, CERN, February 27 - March 3, 2025</a:t>
            </a:r>
          </a:p>
        </p:txBody>
      </p:sp>
      <p:graphicFrame>
        <p:nvGraphicFramePr>
          <p:cNvPr id="23558" name="Object 7">
            <a:extLst>
              <a:ext uri="{FF2B5EF4-FFF2-40B4-BE49-F238E27FC236}">
                <a16:creationId xmlns:a16="http://schemas.microsoft.com/office/drawing/2014/main" id="{D2BA5D32-185A-42C7-8DA9-69719EF8CB3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600200" y="1600200"/>
          <a:ext cx="5943600" cy="730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826" name="Equation" r:id="rId8" imgW="3733800" imgH="457200" progId="Equation.3">
                  <p:embed/>
                </p:oleObj>
              </mc:Choice>
              <mc:Fallback>
                <p:oleObj name="Equation" r:id="rId8" imgW="3733800" imgH="457200" progId="Equation.3">
                  <p:embed/>
                  <p:pic>
                    <p:nvPicPr>
                      <p:cNvPr id="23558" name="Object 7">
                        <a:extLst>
                          <a:ext uri="{FF2B5EF4-FFF2-40B4-BE49-F238E27FC236}">
                            <a16:creationId xmlns:a16="http://schemas.microsoft.com/office/drawing/2014/main" id="{D2BA5D32-185A-42C7-8DA9-69719EF8CB3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0200" y="1600200"/>
                        <a:ext cx="5943600" cy="730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7156EB3-B125-4BF3-806B-9698CA539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Paolo Ferracin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5D57826-AF31-4B2F-B2D0-4BA75C364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D9B700-463F-41C9-9B8C-3EF09F747A60}" type="slidenum">
              <a:rPr lang="en-US" altLang="en-US" smtClean="0"/>
              <a:pPr>
                <a:defRPr/>
              </a:pPr>
              <a:t>14</a:t>
            </a:fld>
            <a:endParaRPr lang="en-US" altLang="en-US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91707DD4-2376-4D79-81C2-E3A028460654}"/>
              </a:ext>
            </a:extLst>
          </p:cNvPr>
          <p:cNvPicPr/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1" r="5605" b="8507"/>
          <a:stretch/>
        </p:blipFill>
        <p:spPr bwMode="auto">
          <a:xfrm>
            <a:off x="799827" y="2347912"/>
            <a:ext cx="7714154" cy="4191000"/>
          </a:xfrm>
          <a:prstGeom prst="rect">
            <a:avLst/>
          </a:prstGeom>
          <a:noFill/>
          <a:ln w="3175">
            <a:solidFill>
              <a:schemeClr val="tx1"/>
            </a:solidFill>
          </a:ln>
          <a:extLst>
            <a:ext uri="{53640926-AAD7-44d8-BBD7-CCE9431645EC}">
              <a14:shadowObscured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16cid="http://schemas.microsoft.com/office/word/2016/wordml/cid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lc="http://schemas.openxmlformats.org/drawingml/2006/lockedCanvas"/>
            </a:ext>
          </a:extLst>
        </p:spPr>
      </p:pic>
      <p:sp>
        <p:nvSpPr>
          <p:cNvPr id="27" name="Text Box 7">
            <a:extLst>
              <a:ext uri="{FF2B5EF4-FFF2-40B4-BE49-F238E27FC236}">
                <a16:creationId xmlns:a16="http://schemas.microsoft.com/office/drawing/2014/main" id="{6B5D003B-5FEE-4B11-B215-DD07C55C9F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74584" y="6292979"/>
            <a:ext cx="2135188" cy="27699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5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2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by </a:t>
            </a:r>
            <a:r>
              <a:rPr lang="nb-NO" altLang="en-US" sz="12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J.L. Rudeiros Fernandez</a:t>
            </a:r>
            <a:endParaRPr lang="en-US" altLang="en-US" sz="1200" i="1" dirty="0">
              <a:solidFill>
                <a:schemeClr val="tx1"/>
              </a:solidFill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478280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2C228B0-CA15-4A6C-8E3C-B1207C8CEB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3554" name="Title 1">
            <a:extLst>
              <a:ext uri="{FF2B5EF4-FFF2-40B4-BE49-F238E27FC236}">
                <a16:creationId xmlns:a16="http://schemas.microsoft.com/office/drawing/2014/main" id="{D5CBBF1B-20C3-4E44-AC16-16E13FE7C2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Field representation</a:t>
            </a:r>
            <a:br>
              <a:rPr lang="en-GB" altLang="en-US"/>
            </a:br>
            <a:r>
              <a:rPr lang="en-GB" altLang="en-US"/>
              <a:t>Harmonics</a:t>
            </a:r>
          </a:p>
        </p:txBody>
      </p:sp>
      <p:sp>
        <p:nvSpPr>
          <p:cNvPr id="23556" name="Date Placeholder 3">
            <a:extLst>
              <a:ext uri="{FF2B5EF4-FFF2-40B4-BE49-F238E27FC236}">
                <a16:creationId xmlns:a16="http://schemas.microsoft.com/office/drawing/2014/main" id="{A7973FE0-0C40-4F8F-B587-F05BB61252B2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5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Joint Universities Accelerator School, CERN, February 27 - March 3, 2025</a:t>
            </a: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805AA7D4-693E-4793-BF56-DA3D6DBBC4DF}"/>
              </a:ext>
            </a:extLst>
          </p:cNvPr>
          <p:cNvSpPr txBox="1">
            <a:spLocks/>
          </p:cNvSpPr>
          <p:nvPr/>
        </p:nvSpPr>
        <p:spPr bwMode="auto">
          <a:xfrm>
            <a:off x="152400" y="3886200"/>
            <a:ext cx="8839200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FontTx/>
              <a:buBlip>
                <a:blip r:embed="rId8"/>
              </a:buBlip>
              <a:defRPr sz="2400" kern="1200">
                <a:solidFill>
                  <a:schemeClr val="tx1"/>
                </a:solidFill>
                <a:latin typeface="Book Antiqua" pitchFamily="18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FontTx/>
              <a:buBlip>
                <a:blip r:embed="rId9"/>
              </a:buBlip>
              <a:defRPr sz="2000" kern="1200">
                <a:solidFill>
                  <a:schemeClr val="tx1"/>
                </a:solidFill>
                <a:latin typeface="Book Antiqua" pitchFamily="18" charset="0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FontTx/>
              <a:buBlip>
                <a:blip r:embed="rId10"/>
              </a:buBlip>
              <a:defRPr kern="1200">
                <a:solidFill>
                  <a:schemeClr val="tx1"/>
                </a:solidFill>
                <a:latin typeface="Book Antiqua" pitchFamily="18" charset="0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FontTx/>
              <a:buBlip>
                <a:blip r:embed="rId11"/>
              </a:buBlip>
              <a:defRPr sz="1600" kern="1200">
                <a:solidFill>
                  <a:schemeClr val="tx1"/>
                </a:solidFill>
                <a:latin typeface="Book Antiqua" pitchFamily="18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FontTx/>
              <a:buBlip>
                <a:blip r:embed="rId12"/>
              </a:buBlip>
              <a:defRPr sz="1600" kern="1200">
                <a:solidFill>
                  <a:schemeClr val="tx1"/>
                </a:solidFill>
                <a:latin typeface="Book Antiqua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buFontTx/>
              <a:buBlip>
                <a:blip r:embed="rId3"/>
              </a:buBlip>
              <a:defRPr/>
            </a:pPr>
            <a:r>
              <a:rPr lang="en-US" dirty="0">
                <a:solidFill>
                  <a:schemeClr val="tx2"/>
                </a:solidFill>
              </a:rPr>
              <a:t>The field harmonics are rewritten as (EU notation)</a:t>
            </a:r>
          </a:p>
          <a:p>
            <a:pPr lvl="1" eaLnBrk="1" hangingPunct="1">
              <a:buFontTx/>
              <a:buNone/>
              <a:defRPr/>
            </a:pPr>
            <a:endParaRPr lang="en-US" dirty="0">
              <a:solidFill>
                <a:schemeClr val="tx2"/>
              </a:solidFill>
            </a:endParaRPr>
          </a:p>
          <a:p>
            <a:pPr eaLnBrk="1" hangingPunct="1">
              <a:buFontTx/>
              <a:buBlip>
                <a:blip r:embed="rId3"/>
              </a:buBlip>
              <a:defRPr/>
            </a:pPr>
            <a:endParaRPr lang="en-US" dirty="0"/>
          </a:p>
          <a:p>
            <a:pPr eaLnBrk="1" hangingPunct="1">
              <a:buFontTx/>
              <a:buBlip>
                <a:blip r:embed="rId3"/>
              </a:buBlip>
              <a:defRPr/>
            </a:pPr>
            <a:endParaRPr lang="en-US" dirty="0"/>
          </a:p>
          <a:p>
            <a:pPr lvl="1" eaLnBrk="1" hangingPunct="1">
              <a:buFontTx/>
              <a:buBlip>
                <a:blip r:embed="rId4"/>
              </a:buBlip>
              <a:defRPr/>
            </a:pPr>
            <a:r>
              <a:rPr lang="en-US" dirty="0">
                <a:solidFill>
                  <a:schemeClr val="tx2"/>
                </a:solidFill>
              </a:rPr>
              <a:t>We factorize the </a:t>
            </a:r>
            <a:r>
              <a:rPr lang="en-US" dirty="0">
                <a:solidFill>
                  <a:srgbClr val="FF0000"/>
                </a:solidFill>
              </a:rPr>
              <a:t>main component </a:t>
            </a:r>
            <a:r>
              <a:rPr lang="en-US" sz="1600" dirty="0">
                <a:solidFill>
                  <a:schemeClr val="tx2"/>
                </a:solidFill>
              </a:rPr>
              <a:t>(</a:t>
            </a:r>
            <a:r>
              <a:rPr lang="en-US" sz="1600" i="1" dirty="0">
                <a:solidFill>
                  <a:schemeClr val="tx2"/>
                </a:solidFill>
              </a:rPr>
              <a:t>B</a:t>
            </a:r>
            <a:r>
              <a:rPr lang="en-US" sz="1600" baseline="-25000" dirty="0">
                <a:solidFill>
                  <a:schemeClr val="tx2"/>
                </a:solidFill>
              </a:rPr>
              <a:t>1 </a:t>
            </a:r>
            <a:r>
              <a:rPr lang="en-US" sz="1600" dirty="0">
                <a:solidFill>
                  <a:schemeClr val="tx2"/>
                </a:solidFill>
              </a:rPr>
              <a:t>for dipoles, </a:t>
            </a:r>
            <a:r>
              <a:rPr lang="en-US" sz="1600" i="1" dirty="0">
                <a:solidFill>
                  <a:schemeClr val="tx2"/>
                </a:solidFill>
              </a:rPr>
              <a:t>B</a:t>
            </a:r>
            <a:r>
              <a:rPr lang="en-US" sz="1600" baseline="-25000" dirty="0">
                <a:solidFill>
                  <a:schemeClr val="tx2"/>
                </a:solidFill>
              </a:rPr>
              <a:t>2 </a:t>
            </a:r>
            <a:r>
              <a:rPr lang="en-US" sz="1600" dirty="0">
                <a:solidFill>
                  <a:schemeClr val="tx2"/>
                </a:solidFill>
              </a:rPr>
              <a:t>for </a:t>
            </a:r>
            <a:r>
              <a:rPr lang="en-US" sz="1600" dirty="0" err="1">
                <a:solidFill>
                  <a:schemeClr val="tx2"/>
                </a:solidFill>
              </a:rPr>
              <a:t>quadrupoles</a:t>
            </a:r>
            <a:r>
              <a:rPr lang="en-US" sz="1600" dirty="0">
                <a:solidFill>
                  <a:schemeClr val="tx2"/>
                </a:solidFill>
              </a:rPr>
              <a:t>)</a:t>
            </a:r>
            <a:endParaRPr lang="en-US" sz="1600" baseline="-25000" dirty="0">
              <a:solidFill>
                <a:schemeClr val="tx2"/>
              </a:solidFill>
            </a:endParaRPr>
          </a:p>
          <a:p>
            <a:pPr lvl="1" eaLnBrk="1" hangingPunct="1">
              <a:buFontTx/>
              <a:buBlip>
                <a:blip r:embed="rId4"/>
              </a:buBlip>
              <a:defRPr/>
            </a:pPr>
            <a:r>
              <a:rPr lang="en-US" dirty="0">
                <a:solidFill>
                  <a:schemeClr val="tx2"/>
                </a:solidFill>
              </a:rPr>
              <a:t>We introduce a </a:t>
            </a:r>
            <a:r>
              <a:rPr lang="en-US" dirty="0">
                <a:solidFill>
                  <a:srgbClr val="FF0000"/>
                </a:solidFill>
              </a:rPr>
              <a:t>reference radius </a:t>
            </a:r>
            <a:r>
              <a:rPr lang="en-US" i="1" dirty="0" err="1">
                <a:solidFill>
                  <a:srgbClr val="FF0000"/>
                </a:solidFill>
              </a:rPr>
              <a:t>R</a:t>
            </a:r>
            <a:r>
              <a:rPr lang="en-US" baseline="-25000" dirty="0" err="1">
                <a:solidFill>
                  <a:srgbClr val="FF0000"/>
                </a:solidFill>
              </a:rPr>
              <a:t>ref</a:t>
            </a:r>
            <a:r>
              <a:rPr lang="en-US" baseline="-25000" dirty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chemeClr val="tx2"/>
                </a:solidFill>
              </a:rPr>
              <a:t>to have dimensionless coefficients</a:t>
            </a:r>
          </a:p>
          <a:p>
            <a:pPr lvl="1" eaLnBrk="1" hangingPunct="1">
              <a:buFontTx/>
              <a:buBlip>
                <a:blip r:embed="rId4"/>
              </a:buBlip>
              <a:defRPr/>
            </a:pPr>
            <a:r>
              <a:rPr lang="en-US" dirty="0">
                <a:solidFill>
                  <a:schemeClr val="tx2"/>
                </a:solidFill>
              </a:rPr>
              <a:t>We</a:t>
            </a:r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</a:rPr>
              <a:t>factorize 10</a:t>
            </a:r>
            <a:r>
              <a:rPr lang="en-US" baseline="30000" dirty="0">
                <a:solidFill>
                  <a:srgbClr val="FF0000"/>
                </a:solidFill>
              </a:rPr>
              <a:t>-4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chemeClr val="tx2"/>
                </a:solidFill>
              </a:rPr>
              <a:t>since the deviations from ideal field are </a:t>
            </a:r>
            <a:r>
              <a:rPr lang="en-US" dirty="0">
                <a:solidFill>
                  <a:schemeClr val="tx2"/>
                </a:solidFill>
                <a:sym typeface="Symbol" pitchFamily="18" charset="2"/>
              </a:rPr>
              <a:t>0.01%</a:t>
            </a:r>
          </a:p>
          <a:p>
            <a:pPr eaLnBrk="1" hangingPunct="1">
              <a:buFontTx/>
              <a:buBlip>
                <a:blip r:embed="rId3"/>
              </a:buBlip>
              <a:defRPr/>
            </a:pPr>
            <a:r>
              <a:rPr lang="en-US" dirty="0">
                <a:solidFill>
                  <a:schemeClr val="tx2"/>
                </a:solidFill>
              </a:rPr>
              <a:t>The coefficients </a:t>
            </a:r>
            <a:r>
              <a:rPr lang="en-US" i="1" dirty="0" err="1">
                <a:solidFill>
                  <a:schemeClr val="tx2"/>
                </a:solidFill>
              </a:rPr>
              <a:t>b</a:t>
            </a:r>
            <a:r>
              <a:rPr lang="en-US" baseline="-25000" dirty="0" err="1">
                <a:solidFill>
                  <a:schemeClr val="tx2"/>
                </a:solidFill>
              </a:rPr>
              <a:t>n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i="1" dirty="0">
                <a:solidFill>
                  <a:schemeClr val="tx2"/>
                </a:solidFill>
              </a:rPr>
              <a:t>a</a:t>
            </a:r>
            <a:r>
              <a:rPr lang="en-US" baseline="-25000" dirty="0">
                <a:solidFill>
                  <a:schemeClr val="tx2"/>
                </a:solidFill>
              </a:rPr>
              <a:t>n</a:t>
            </a:r>
            <a:r>
              <a:rPr lang="en-US" dirty="0">
                <a:solidFill>
                  <a:schemeClr val="tx2"/>
                </a:solidFill>
              </a:rPr>
              <a:t> are called </a:t>
            </a:r>
            <a:r>
              <a:rPr lang="en-US" u="sng" dirty="0">
                <a:solidFill>
                  <a:srgbClr val="FF0000"/>
                </a:solidFill>
              </a:rPr>
              <a:t>normalized </a:t>
            </a:r>
            <a:r>
              <a:rPr lang="en-US" u="sng" dirty="0" err="1">
                <a:solidFill>
                  <a:srgbClr val="FF0000"/>
                </a:solidFill>
              </a:rPr>
              <a:t>multipoles</a:t>
            </a:r>
            <a:endParaRPr lang="en-US" u="sng" dirty="0">
              <a:solidFill>
                <a:srgbClr val="FF0000"/>
              </a:solidFill>
            </a:endParaRPr>
          </a:p>
          <a:p>
            <a:pPr lvl="1" eaLnBrk="1" hangingPunct="1">
              <a:buFontTx/>
              <a:buBlip>
                <a:blip r:embed="rId4"/>
              </a:buBlip>
              <a:defRPr/>
            </a:pPr>
            <a:r>
              <a:rPr lang="en-US" i="1" dirty="0" err="1">
                <a:solidFill>
                  <a:schemeClr val="tx2"/>
                </a:solidFill>
              </a:rPr>
              <a:t>b</a:t>
            </a:r>
            <a:r>
              <a:rPr lang="en-US" baseline="-25000" dirty="0" err="1">
                <a:solidFill>
                  <a:schemeClr val="tx2"/>
                </a:solidFill>
              </a:rPr>
              <a:t>n</a:t>
            </a:r>
            <a:r>
              <a:rPr lang="en-US" dirty="0">
                <a:solidFill>
                  <a:schemeClr val="tx2"/>
                </a:solidFill>
              </a:rPr>
              <a:t> are the </a:t>
            </a:r>
            <a:r>
              <a:rPr lang="en-US" u="sng" dirty="0">
                <a:solidFill>
                  <a:srgbClr val="FF0000"/>
                </a:solidFill>
              </a:rPr>
              <a:t>normal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i="1" dirty="0">
                <a:solidFill>
                  <a:schemeClr val="tx2"/>
                </a:solidFill>
              </a:rPr>
              <a:t>a</a:t>
            </a:r>
            <a:r>
              <a:rPr lang="en-US" baseline="-25000" dirty="0">
                <a:solidFill>
                  <a:schemeClr val="tx2"/>
                </a:solidFill>
              </a:rPr>
              <a:t>n </a:t>
            </a:r>
            <a:r>
              <a:rPr lang="en-US" dirty="0">
                <a:solidFill>
                  <a:schemeClr val="tx2"/>
                </a:solidFill>
              </a:rPr>
              <a:t>are the </a:t>
            </a:r>
            <a:r>
              <a:rPr lang="en-US" u="sng" dirty="0">
                <a:solidFill>
                  <a:srgbClr val="FF0000"/>
                </a:solidFill>
              </a:rPr>
              <a:t>skew</a:t>
            </a:r>
            <a:r>
              <a:rPr lang="en-US" dirty="0"/>
              <a:t> </a:t>
            </a:r>
            <a:r>
              <a:rPr lang="en-US" dirty="0">
                <a:solidFill>
                  <a:schemeClr val="tx2"/>
                </a:solidFill>
              </a:rPr>
              <a:t>(</a:t>
            </a:r>
            <a:r>
              <a:rPr lang="en-US" dirty="0" err="1">
                <a:solidFill>
                  <a:schemeClr val="tx2"/>
                </a:solidFill>
              </a:rPr>
              <a:t>adimensional</a:t>
            </a:r>
            <a:r>
              <a:rPr lang="en-US" dirty="0">
                <a:solidFill>
                  <a:schemeClr val="tx2"/>
                </a:solidFill>
              </a:rPr>
              <a:t>)</a:t>
            </a:r>
            <a:endParaRPr lang="en-US" b="1" dirty="0">
              <a:solidFill>
                <a:schemeClr val="tx2"/>
              </a:solidFill>
            </a:endParaRPr>
          </a:p>
          <a:p>
            <a:pPr lvl="1" eaLnBrk="1" hangingPunct="1">
              <a:defRPr/>
            </a:pPr>
            <a:endParaRPr lang="en-US" dirty="0"/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/>
          </a:p>
        </p:txBody>
      </p:sp>
      <p:graphicFrame>
        <p:nvGraphicFramePr>
          <p:cNvPr id="23560" name="Object 16">
            <a:extLst>
              <a:ext uri="{FF2B5EF4-FFF2-40B4-BE49-F238E27FC236}">
                <a16:creationId xmlns:a16="http://schemas.microsoft.com/office/drawing/2014/main" id="{357EA4F8-5FA7-4821-ACAF-EE0C6499DF5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481263" y="4114800"/>
          <a:ext cx="4148137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71" name="Equation" r:id="rId13" imgW="2462731" imgH="545863" progId="Equation.3">
                  <p:embed/>
                </p:oleObj>
              </mc:Choice>
              <mc:Fallback>
                <p:oleObj name="Equation" r:id="rId13" imgW="2462731" imgH="545863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1263" y="4114800"/>
                        <a:ext cx="4148137" cy="91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7156EB3-B125-4BF3-806B-9698CA539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Paolo Ferracin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5D57826-AF31-4B2F-B2D0-4BA75C364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D9B700-463F-41C9-9B8C-3EF09F747A60}" type="slidenum">
              <a:rPr lang="en-US" altLang="en-US" smtClean="0"/>
              <a:pPr>
                <a:defRPr/>
              </a:pPr>
              <a:t>15</a:t>
            </a:fld>
            <a:endParaRPr lang="en-US" altLang="en-US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C605F676-25B2-4B33-9400-2C3FD532FA01}"/>
              </a:ext>
            </a:extLst>
          </p:cNvPr>
          <p:cNvPicPr/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1" r="5605" b="8507"/>
          <a:stretch/>
        </p:blipFill>
        <p:spPr bwMode="auto">
          <a:xfrm>
            <a:off x="2071961" y="1143000"/>
            <a:ext cx="5000077" cy="2716477"/>
          </a:xfrm>
          <a:prstGeom prst="rect">
            <a:avLst/>
          </a:prstGeom>
          <a:noFill/>
          <a:ln w="3175">
            <a:solidFill>
              <a:schemeClr val="tx1"/>
            </a:solidFill>
          </a:ln>
          <a:extLst>
            <a:ext uri="{53640926-AAD7-44d8-BBD7-CCE9431645EC}">
              <a14:shadowObscured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16cid="http://schemas.microsoft.com/office/word/2016/wordml/cid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lc="http://schemas.openxmlformats.org/drawingml/2006/lockedCanvas"/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>
            <a:extLst>
              <a:ext uri="{FF2B5EF4-FFF2-40B4-BE49-F238E27FC236}">
                <a16:creationId xmlns:a16="http://schemas.microsoft.com/office/drawing/2014/main" id="{5AA3BC87-2983-4C73-A94C-72A6BF1FC9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Field representation</a:t>
            </a:r>
            <a:br>
              <a:rPr lang="en-GB" altLang="en-US"/>
            </a:br>
            <a:r>
              <a:rPr lang="en-GB" altLang="en-US"/>
              <a:t>Harmonics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83F0C6-50B1-4CA6-A291-217515AA7C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1676400"/>
            <a:ext cx="8839200" cy="1524000"/>
          </a:xfrm>
        </p:spPr>
        <p:txBody>
          <a:bodyPr>
            <a:normAutofit fontScale="85000" lnSpcReduction="20000"/>
          </a:bodyPr>
          <a:lstStyle/>
          <a:p>
            <a:pPr eaLnBrk="1" hangingPunct="1">
              <a:buFontTx/>
              <a:buBlip>
                <a:blip r:embed="rId3"/>
              </a:buBlip>
              <a:defRPr/>
            </a:pPr>
            <a:endParaRPr lang="en-US" dirty="0"/>
          </a:p>
          <a:p>
            <a:pPr eaLnBrk="1" hangingPunct="1">
              <a:buFontTx/>
              <a:buBlip>
                <a:blip r:embed="rId3"/>
              </a:buBlip>
              <a:defRPr/>
            </a:pPr>
            <a:endParaRPr lang="en-US" dirty="0"/>
          </a:p>
          <a:p>
            <a:pPr eaLnBrk="1" hangingPunct="1">
              <a:buFontTx/>
              <a:buBlip>
                <a:blip r:embed="rId3"/>
              </a:buBlip>
              <a:defRPr/>
            </a:pPr>
            <a:r>
              <a:rPr lang="en-US" dirty="0"/>
              <a:t>The coefficients </a:t>
            </a:r>
            <a:r>
              <a:rPr lang="en-US" i="1" dirty="0" err="1"/>
              <a:t>b</a:t>
            </a:r>
            <a:r>
              <a:rPr lang="en-US" baseline="-25000" dirty="0" err="1"/>
              <a:t>n</a:t>
            </a:r>
            <a:r>
              <a:rPr lang="en-US" dirty="0"/>
              <a:t>, </a:t>
            </a:r>
            <a:r>
              <a:rPr lang="en-US" i="1" dirty="0"/>
              <a:t>a</a:t>
            </a:r>
            <a:r>
              <a:rPr lang="en-US" baseline="-25000" dirty="0"/>
              <a:t>n</a:t>
            </a:r>
            <a:r>
              <a:rPr lang="en-US" dirty="0"/>
              <a:t> are called </a:t>
            </a:r>
            <a:r>
              <a:rPr lang="en-US" u="sng" dirty="0">
                <a:solidFill>
                  <a:srgbClr val="FF0000"/>
                </a:solidFill>
              </a:rPr>
              <a:t>normalized </a:t>
            </a:r>
            <a:r>
              <a:rPr lang="en-US" u="sng" dirty="0" err="1">
                <a:solidFill>
                  <a:srgbClr val="FF0000"/>
                </a:solidFill>
              </a:rPr>
              <a:t>multipoles</a:t>
            </a:r>
            <a:endParaRPr lang="en-US" u="sng" dirty="0">
              <a:solidFill>
                <a:srgbClr val="FF0000"/>
              </a:solidFill>
            </a:endParaRPr>
          </a:p>
          <a:p>
            <a:pPr lvl="1" eaLnBrk="1" hangingPunct="1">
              <a:buFontTx/>
              <a:buBlip>
                <a:blip r:embed="rId4"/>
              </a:buBlip>
              <a:defRPr/>
            </a:pPr>
            <a:r>
              <a:rPr lang="en-US" i="1" dirty="0" err="1"/>
              <a:t>b</a:t>
            </a:r>
            <a:r>
              <a:rPr lang="en-US" baseline="-25000" dirty="0" err="1"/>
              <a:t>n</a:t>
            </a:r>
            <a:r>
              <a:rPr lang="en-US" dirty="0"/>
              <a:t> are the </a:t>
            </a:r>
            <a:r>
              <a:rPr lang="en-US" u="sng" dirty="0">
                <a:solidFill>
                  <a:srgbClr val="FF0000"/>
                </a:solidFill>
              </a:rPr>
              <a:t>normal</a:t>
            </a:r>
            <a:r>
              <a:rPr lang="en-US" dirty="0"/>
              <a:t>, </a:t>
            </a:r>
            <a:r>
              <a:rPr lang="en-US" i="1" dirty="0"/>
              <a:t>a</a:t>
            </a:r>
            <a:r>
              <a:rPr lang="en-US" baseline="-25000" dirty="0"/>
              <a:t>n </a:t>
            </a:r>
            <a:r>
              <a:rPr lang="en-US" dirty="0"/>
              <a:t>are the </a:t>
            </a:r>
            <a:r>
              <a:rPr lang="en-US" u="sng" dirty="0">
                <a:solidFill>
                  <a:srgbClr val="FF0000"/>
                </a:solidFill>
              </a:rPr>
              <a:t>skew</a:t>
            </a:r>
            <a:r>
              <a:rPr lang="en-US" dirty="0"/>
              <a:t> (</a:t>
            </a:r>
            <a:r>
              <a:rPr lang="en-US" dirty="0" err="1"/>
              <a:t>adimensional</a:t>
            </a:r>
            <a:r>
              <a:rPr lang="en-US" dirty="0"/>
              <a:t>)</a:t>
            </a:r>
          </a:p>
          <a:p>
            <a:pPr eaLnBrk="1" hangingPunct="1">
              <a:buFontTx/>
              <a:buBlip>
                <a:blip r:embed="rId4"/>
              </a:buBlip>
              <a:defRPr/>
            </a:pPr>
            <a:r>
              <a:rPr lang="en-US" dirty="0"/>
              <a:t>Reference radius is usually chosen as 2/3 of the aperture radius</a:t>
            </a:r>
          </a:p>
          <a:p>
            <a:pPr lvl="1" eaLnBrk="1" hangingPunct="1">
              <a:buFontTx/>
              <a:buBlip>
                <a:blip r:embed="rId4"/>
              </a:buBlip>
              <a:defRPr/>
            </a:pPr>
            <a:endParaRPr lang="en-US" b="1" dirty="0"/>
          </a:p>
          <a:p>
            <a:pPr>
              <a:defRPr/>
            </a:pPr>
            <a:endParaRPr lang="en-GB" dirty="0"/>
          </a:p>
        </p:txBody>
      </p:sp>
      <p:sp>
        <p:nvSpPr>
          <p:cNvPr id="24580" name="Date Placeholder 3">
            <a:extLst>
              <a:ext uri="{FF2B5EF4-FFF2-40B4-BE49-F238E27FC236}">
                <a16:creationId xmlns:a16="http://schemas.microsoft.com/office/drawing/2014/main" id="{9553C141-9EFB-46CC-88F2-D11F7E529349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5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Joint Universities Accelerator School, CERN, February 27 - March 3, 2025</a:t>
            </a:r>
          </a:p>
        </p:txBody>
      </p:sp>
      <p:pic>
        <p:nvPicPr>
          <p:cNvPr id="24582" name="Picture 12">
            <a:extLst>
              <a:ext uri="{FF2B5EF4-FFF2-40B4-BE49-F238E27FC236}">
                <a16:creationId xmlns:a16="http://schemas.microsoft.com/office/drawing/2014/main" id="{ADED5C5C-9ACE-4588-AEE9-F9BFC4FB63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2288" y="3352800"/>
            <a:ext cx="2957512" cy="302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4583" name="Object 7">
            <a:extLst>
              <a:ext uri="{FF2B5EF4-FFF2-40B4-BE49-F238E27FC236}">
                <a16:creationId xmlns:a16="http://schemas.microsoft.com/office/drawing/2014/main" id="{5371F56F-02C1-4E10-83CC-C24CB47E0C7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382838" y="1143000"/>
          <a:ext cx="4376737" cy="965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42" name="Equation" r:id="rId9" imgW="2462731" imgH="545863" progId="Equation.3">
                  <p:embed/>
                </p:oleObj>
              </mc:Choice>
              <mc:Fallback>
                <p:oleObj name="Equation" r:id="rId9" imgW="2462731" imgH="545863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82838" y="1143000"/>
                        <a:ext cx="4376737" cy="965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F5472AA-3D14-43BC-9D80-CDBB78CA83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Paolo Ferracin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D2A5A8-2747-4B13-A493-F397CFBD21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D9B700-463F-41C9-9B8C-3EF09F747A60}" type="slidenum">
              <a:rPr lang="en-US" altLang="en-US" smtClean="0"/>
              <a:pPr>
                <a:defRPr/>
              </a:pPr>
              <a:t>16</a:t>
            </a:fld>
            <a:endParaRPr lang="en-US" alt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>
            <a:extLst>
              <a:ext uri="{FF2B5EF4-FFF2-40B4-BE49-F238E27FC236}">
                <a16:creationId xmlns:a16="http://schemas.microsoft.com/office/drawing/2014/main" id="{EAB831A4-E761-484A-89BD-FBCEE188E8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Field representation</a:t>
            </a:r>
            <a:br>
              <a:rPr lang="en-GB" altLang="en-US"/>
            </a:br>
            <a:r>
              <a:rPr lang="en-GB" altLang="en-US"/>
              <a:t>Harmonics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0A284A-3F69-4D8E-A85E-78261EB6C5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en-GB" dirty="0"/>
              <a:t>One can demonstrate that with line currents with a </a:t>
            </a:r>
            <a:r>
              <a:rPr lang="en-GB" b="1" dirty="0">
                <a:solidFill>
                  <a:srgbClr val="FF0000"/>
                </a:solidFill>
              </a:rPr>
              <a:t>dipole</a:t>
            </a:r>
            <a:r>
              <a:rPr lang="en-GB" dirty="0"/>
              <a:t> or a </a:t>
            </a:r>
            <a:r>
              <a:rPr lang="en-GB" b="1" dirty="0" err="1">
                <a:solidFill>
                  <a:srgbClr val="FF0000"/>
                </a:solidFill>
              </a:rPr>
              <a:t>quadrupole</a:t>
            </a:r>
            <a:r>
              <a:rPr lang="en-GB" b="1" i="1" dirty="0">
                <a:solidFill>
                  <a:srgbClr val="FF0000"/>
                </a:solidFill>
              </a:rPr>
              <a:t> </a:t>
            </a:r>
            <a:r>
              <a:rPr lang="en-GB" b="1" dirty="0">
                <a:solidFill>
                  <a:srgbClr val="FF0000"/>
                </a:solidFill>
              </a:rPr>
              <a:t>symmetry</a:t>
            </a:r>
            <a:r>
              <a:rPr lang="en-GB" dirty="0"/>
              <a:t>, most of the </a:t>
            </a:r>
            <a:r>
              <a:rPr lang="en-GB" b="1" dirty="0" err="1">
                <a:solidFill>
                  <a:srgbClr val="FF0000"/>
                </a:solidFill>
              </a:rPr>
              <a:t>multipoles</a:t>
            </a:r>
            <a:r>
              <a:rPr lang="en-GB" b="1" dirty="0">
                <a:solidFill>
                  <a:srgbClr val="FF0000"/>
                </a:solidFill>
              </a:rPr>
              <a:t> cancelled</a:t>
            </a:r>
          </a:p>
          <a:p>
            <a:pPr>
              <a:defRPr/>
            </a:pPr>
            <a:endParaRPr lang="en-GB" dirty="0"/>
          </a:p>
          <a:p>
            <a:pPr>
              <a:defRPr/>
            </a:pPr>
            <a:r>
              <a:rPr lang="en-GB" dirty="0"/>
              <a:t>For </a:t>
            </a:r>
            <a:r>
              <a:rPr lang="en-GB" i="1" dirty="0"/>
              <a:t>n=1</a:t>
            </a:r>
            <a:r>
              <a:rPr lang="en-GB" dirty="0">
                <a:sym typeface="Symbol"/>
              </a:rPr>
              <a:t> </a:t>
            </a:r>
            <a:r>
              <a:rPr lang="en-GB" i="1" dirty="0">
                <a:sym typeface="Symbol"/>
              </a:rPr>
              <a:t>dipole</a:t>
            </a:r>
            <a:endParaRPr lang="en-GB" i="1" dirty="0"/>
          </a:p>
          <a:p>
            <a:pPr lvl="1">
              <a:defRPr/>
            </a:pPr>
            <a:r>
              <a:rPr lang="en-GB" dirty="0"/>
              <a:t> Only </a:t>
            </a:r>
            <a:r>
              <a:rPr lang="en-GB" i="1" dirty="0"/>
              <a:t>b</a:t>
            </a:r>
            <a:r>
              <a:rPr lang="en-GB" i="1" baseline="-25000" dirty="0"/>
              <a:t>3</a:t>
            </a:r>
            <a:r>
              <a:rPr lang="en-GB" dirty="0"/>
              <a:t>, </a:t>
            </a:r>
            <a:r>
              <a:rPr lang="en-GB" i="1" dirty="0"/>
              <a:t>b</a:t>
            </a:r>
            <a:r>
              <a:rPr lang="en-GB" i="1" baseline="-25000" dirty="0"/>
              <a:t>5</a:t>
            </a:r>
            <a:r>
              <a:rPr lang="en-GB" dirty="0"/>
              <a:t>, </a:t>
            </a:r>
            <a:r>
              <a:rPr lang="en-GB" i="1" dirty="0"/>
              <a:t>b</a:t>
            </a:r>
            <a:r>
              <a:rPr lang="en-GB" i="1" baseline="-25000" dirty="0"/>
              <a:t>7</a:t>
            </a:r>
            <a:r>
              <a:rPr lang="en-GB" dirty="0"/>
              <a:t>, ….. are present</a:t>
            </a:r>
          </a:p>
          <a:p>
            <a:pPr>
              <a:defRPr/>
            </a:pPr>
            <a:endParaRPr lang="en-GB" dirty="0"/>
          </a:p>
          <a:p>
            <a:pPr>
              <a:defRPr/>
            </a:pPr>
            <a:r>
              <a:rPr lang="en-GB" dirty="0"/>
              <a:t>For </a:t>
            </a:r>
            <a:r>
              <a:rPr lang="en-GB" i="1" dirty="0"/>
              <a:t>n=2</a:t>
            </a:r>
            <a:r>
              <a:rPr lang="en-GB" dirty="0">
                <a:sym typeface="Symbol"/>
              </a:rPr>
              <a:t> </a:t>
            </a:r>
            <a:r>
              <a:rPr lang="en-GB" i="1" dirty="0" err="1">
                <a:sym typeface="Symbol"/>
              </a:rPr>
              <a:t>quadrupole</a:t>
            </a:r>
            <a:endParaRPr lang="en-GB" i="1" dirty="0"/>
          </a:p>
          <a:p>
            <a:pPr lvl="1">
              <a:defRPr/>
            </a:pPr>
            <a:r>
              <a:rPr lang="en-GB" dirty="0"/>
              <a:t> Only </a:t>
            </a:r>
            <a:r>
              <a:rPr lang="en-GB" i="1" dirty="0"/>
              <a:t>b</a:t>
            </a:r>
            <a:r>
              <a:rPr lang="en-GB" i="1" baseline="-25000" dirty="0"/>
              <a:t>6</a:t>
            </a:r>
            <a:r>
              <a:rPr lang="en-GB" dirty="0"/>
              <a:t>, </a:t>
            </a:r>
            <a:r>
              <a:rPr lang="en-GB" i="1" dirty="0"/>
              <a:t>b</a:t>
            </a:r>
            <a:r>
              <a:rPr lang="en-GB" i="1" baseline="-25000" dirty="0"/>
              <a:t>10</a:t>
            </a:r>
            <a:r>
              <a:rPr lang="en-GB" dirty="0"/>
              <a:t>, </a:t>
            </a:r>
            <a:r>
              <a:rPr lang="en-GB" i="1" dirty="0"/>
              <a:t>b</a:t>
            </a:r>
            <a:r>
              <a:rPr lang="en-GB" i="1" baseline="-25000" dirty="0"/>
              <a:t>14</a:t>
            </a:r>
            <a:r>
              <a:rPr lang="en-GB" dirty="0"/>
              <a:t>, ….. are present</a:t>
            </a:r>
          </a:p>
          <a:p>
            <a:pPr>
              <a:defRPr/>
            </a:pPr>
            <a:endParaRPr lang="en-GB" dirty="0"/>
          </a:p>
          <a:p>
            <a:pPr>
              <a:defRPr/>
            </a:pPr>
            <a:r>
              <a:rPr lang="en-GB" dirty="0"/>
              <a:t>…and so on</a:t>
            </a:r>
          </a:p>
          <a:p>
            <a:pPr>
              <a:defRPr/>
            </a:pPr>
            <a:endParaRPr lang="en-GB" dirty="0"/>
          </a:p>
          <a:p>
            <a:pPr>
              <a:defRPr/>
            </a:pPr>
            <a:r>
              <a:rPr lang="en-GB" dirty="0"/>
              <a:t>These </a:t>
            </a:r>
            <a:r>
              <a:rPr lang="en-GB" dirty="0" err="1"/>
              <a:t>multipoles</a:t>
            </a:r>
            <a:r>
              <a:rPr lang="en-GB" dirty="0"/>
              <a:t> are called </a:t>
            </a:r>
            <a:r>
              <a:rPr lang="en-GB" b="1" i="1" dirty="0">
                <a:solidFill>
                  <a:srgbClr val="FF0000"/>
                </a:solidFill>
              </a:rPr>
              <a:t>allowed </a:t>
            </a:r>
            <a:r>
              <a:rPr lang="en-GB" b="1" i="1" dirty="0" err="1">
                <a:solidFill>
                  <a:srgbClr val="FF0000"/>
                </a:solidFill>
              </a:rPr>
              <a:t>multipoles</a:t>
            </a:r>
            <a:endParaRPr lang="en-GB" b="1" i="1" dirty="0">
              <a:solidFill>
                <a:srgbClr val="FF0000"/>
              </a:solidFill>
            </a:endParaRPr>
          </a:p>
          <a:p>
            <a:pPr>
              <a:defRPr/>
            </a:pPr>
            <a:r>
              <a:rPr lang="en-GB" dirty="0"/>
              <a:t>The field quality optimization of a coil lay-out concerns only a </a:t>
            </a:r>
            <a:r>
              <a:rPr lang="en-GB" b="1" dirty="0">
                <a:solidFill>
                  <a:srgbClr val="FF0000"/>
                </a:solidFill>
              </a:rPr>
              <a:t>few</a:t>
            </a:r>
            <a:r>
              <a:rPr lang="en-GB" dirty="0"/>
              <a:t> quantities</a:t>
            </a:r>
          </a:p>
          <a:p>
            <a:pPr lvl="1">
              <a:defRPr/>
            </a:pPr>
            <a:r>
              <a:rPr lang="en-GB" dirty="0"/>
              <a:t>For a dipole, usually </a:t>
            </a:r>
            <a:r>
              <a:rPr lang="en-GB" i="1" dirty="0"/>
              <a:t>b3 , b5 , b7 </a:t>
            </a:r>
            <a:r>
              <a:rPr lang="en-GB" dirty="0"/>
              <a:t>, and possibly </a:t>
            </a:r>
            <a:r>
              <a:rPr lang="en-GB" i="1" dirty="0"/>
              <a:t>b9 , b11</a:t>
            </a:r>
          </a:p>
          <a:p>
            <a:pPr>
              <a:defRPr/>
            </a:pPr>
            <a:endParaRPr lang="en-GB" dirty="0"/>
          </a:p>
        </p:txBody>
      </p:sp>
      <p:sp>
        <p:nvSpPr>
          <p:cNvPr id="25604" name="Date Placeholder 3">
            <a:extLst>
              <a:ext uri="{FF2B5EF4-FFF2-40B4-BE49-F238E27FC236}">
                <a16:creationId xmlns:a16="http://schemas.microsoft.com/office/drawing/2014/main" id="{6A01B726-7129-486E-86A0-0DE1DA878D8E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Joint Universities Accelerator School, CERN, February 27 - March 3, 2025</a:t>
            </a:r>
          </a:p>
        </p:txBody>
      </p:sp>
      <p:pic>
        <p:nvPicPr>
          <p:cNvPr id="25606" name="Picture 2">
            <a:extLst>
              <a:ext uri="{FF2B5EF4-FFF2-40B4-BE49-F238E27FC236}">
                <a16:creationId xmlns:a16="http://schemas.microsoft.com/office/drawing/2014/main" id="{AFF88962-736F-4EF9-B07C-C2398FAEED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25" t="12956" r="20937" b="63020"/>
          <a:stretch>
            <a:fillRect/>
          </a:stretch>
        </p:blipFill>
        <p:spPr bwMode="auto">
          <a:xfrm>
            <a:off x="6172200" y="1905000"/>
            <a:ext cx="1731963" cy="1306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607" name="Picture 2">
            <a:extLst>
              <a:ext uri="{FF2B5EF4-FFF2-40B4-BE49-F238E27FC236}">
                <a16:creationId xmlns:a16="http://schemas.microsoft.com/office/drawing/2014/main" id="{7F464841-550E-439E-884B-0465AAA14F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00" t="47395" r="15625" b="22720"/>
          <a:stretch>
            <a:fillRect/>
          </a:stretch>
        </p:blipFill>
        <p:spPr bwMode="auto">
          <a:xfrm>
            <a:off x="6118225" y="3276600"/>
            <a:ext cx="1806575" cy="1589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608" name="Rectangle 27">
            <a:extLst>
              <a:ext uri="{FF2B5EF4-FFF2-40B4-BE49-F238E27FC236}">
                <a16:creationId xmlns:a16="http://schemas.microsoft.com/office/drawing/2014/main" id="{052DE682-0935-4EA7-AB9D-A6EF7F249C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80250" y="3087688"/>
            <a:ext cx="206375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1000">
                <a:solidFill>
                  <a:schemeClr val="tx1"/>
                </a:solidFill>
              </a:rPr>
              <a:t>K.-H. Mess, </a:t>
            </a:r>
            <a:r>
              <a:rPr lang="en-US" altLang="en-US" sz="1000" i="1">
                <a:solidFill>
                  <a:schemeClr val="tx1"/>
                </a:solidFill>
              </a:rPr>
              <a:t>et al</a:t>
            </a:r>
            <a:r>
              <a:rPr lang="en-US" altLang="en-US" sz="1000">
                <a:solidFill>
                  <a:schemeClr val="tx1"/>
                </a:solidFill>
              </a:rPr>
              <a:t>, [4]</a:t>
            </a:r>
          </a:p>
        </p:txBody>
      </p:sp>
      <p:sp>
        <p:nvSpPr>
          <p:cNvPr id="25609" name="Text Box 7">
            <a:extLst>
              <a:ext uri="{FF2B5EF4-FFF2-40B4-BE49-F238E27FC236}">
                <a16:creationId xmlns:a16="http://schemas.microsoft.com/office/drawing/2014/main" id="{FB91F8B7-427D-4DF8-BAB3-DDF0E100F3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66000" y="3138488"/>
            <a:ext cx="1676400" cy="27622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200">
                <a:solidFill>
                  <a:schemeClr val="tx1"/>
                </a:solidFill>
                <a:ea typeface="ＭＳ Ｐゴシック" panose="020B0600070205080204" pitchFamily="34" charset="-128"/>
              </a:rPr>
              <a:t>by </a:t>
            </a:r>
            <a:r>
              <a:rPr lang="nb-NO" altLang="en-US" sz="1200">
                <a:solidFill>
                  <a:schemeClr val="tx1"/>
                </a:solidFill>
                <a:ea typeface="ＭＳ Ｐゴシック" panose="020B0600070205080204" pitchFamily="34" charset="-128"/>
              </a:rPr>
              <a:t>K.-H. Mess, </a:t>
            </a:r>
            <a:r>
              <a:rPr lang="nb-NO" altLang="en-US" sz="1200" i="1">
                <a:solidFill>
                  <a:schemeClr val="tx1"/>
                </a:solidFill>
                <a:ea typeface="ＭＳ Ｐゴシック" panose="020B0600070205080204" pitchFamily="34" charset="-128"/>
              </a:rPr>
              <a:t>et al.</a:t>
            </a:r>
            <a:endParaRPr lang="en-US" altLang="en-US" sz="1200" i="1">
              <a:solidFill>
                <a:schemeClr val="tx1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FEA68E6-BA5C-4A4D-A5EB-D8452167EC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Paolo Ferracin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D04276-2AFC-4F86-8F36-2046D2B8DD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D9B700-463F-41C9-9B8C-3EF09F747A60}" type="slidenum">
              <a:rPr lang="en-US" altLang="en-US" smtClean="0"/>
              <a:pPr>
                <a:defRPr/>
              </a:pPr>
              <a:t>17</a:t>
            </a:fld>
            <a:endParaRPr lang="en-US" alt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>
            <a:extLst>
              <a:ext uri="{FF2B5EF4-FFF2-40B4-BE49-F238E27FC236}">
                <a16:creationId xmlns:a16="http://schemas.microsoft.com/office/drawing/2014/main" id="{F313644C-7CC6-4B08-BB2B-EAFD82FA7E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Back to the original issue:</a:t>
            </a:r>
            <a:br>
              <a:rPr lang="en-GB" altLang="en-US"/>
            </a:br>
            <a:r>
              <a:rPr lang="en-GB" altLang="en-US"/>
              <a:t>From ideal to practical configuration</a:t>
            </a:r>
          </a:p>
        </p:txBody>
      </p:sp>
      <p:sp>
        <p:nvSpPr>
          <p:cNvPr id="26627" name="Content Placeholder 2">
            <a:extLst>
              <a:ext uri="{FF2B5EF4-FFF2-40B4-BE49-F238E27FC236}">
                <a16:creationId xmlns:a16="http://schemas.microsoft.com/office/drawing/2014/main" id="{F55BAAEA-99B2-408D-B922-82008A1064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1143000"/>
            <a:ext cx="7010400" cy="4343400"/>
          </a:xfrm>
        </p:spPr>
        <p:txBody>
          <a:bodyPr/>
          <a:lstStyle/>
          <a:p>
            <a:pPr>
              <a:buFontTx/>
              <a:buBlip>
                <a:blip r:embed="rId2"/>
              </a:buBlip>
            </a:pPr>
            <a:r>
              <a:rPr lang="en-GB" altLang="en-US"/>
              <a:t>How can I reproduce </a:t>
            </a:r>
            <a:r>
              <a:rPr lang="en-GB" altLang="en-US" b="1">
                <a:solidFill>
                  <a:srgbClr val="FF0000"/>
                </a:solidFill>
              </a:rPr>
              <a:t>thick shell with a </a:t>
            </a:r>
            <a:r>
              <a:rPr lang="en-US" altLang="en-US" b="1" i="1">
                <a:solidFill>
                  <a:srgbClr val="FF0000"/>
                </a:solidFill>
              </a:rPr>
              <a:t>cos</a:t>
            </a:r>
            <a:r>
              <a:rPr lang="en-US" altLang="en-US" b="1" i="1">
                <a:solidFill>
                  <a:srgbClr val="FF0000"/>
                </a:solidFill>
                <a:sym typeface="Symbol" panose="05050102010706020507" pitchFamily="18" charset="2"/>
              </a:rPr>
              <a:t></a:t>
            </a:r>
            <a:r>
              <a:rPr lang="en-US" altLang="en-US" b="1" i="1">
                <a:solidFill>
                  <a:srgbClr val="FF0000"/>
                </a:solidFill>
              </a:rPr>
              <a:t>  </a:t>
            </a:r>
            <a:r>
              <a:rPr lang="en-US" altLang="en-US"/>
              <a:t>distribution with a cable?</a:t>
            </a:r>
          </a:p>
          <a:p>
            <a:pPr lvl="1">
              <a:buFontTx/>
              <a:buBlip>
                <a:blip r:embed="rId3"/>
              </a:buBlip>
            </a:pPr>
            <a:r>
              <a:rPr lang="en-US" altLang="en-US"/>
              <a:t>Rectangular cross-section and constant </a:t>
            </a:r>
            <a:r>
              <a:rPr lang="en-US" altLang="en-US" i="1"/>
              <a:t>J</a:t>
            </a:r>
          </a:p>
          <a:p>
            <a:pPr>
              <a:buFontTx/>
              <a:buBlip>
                <a:blip r:embed="rId2"/>
              </a:buBlip>
            </a:pPr>
            <a:endParaRPr lang="en-GB" altLang="en-US"/>
          </a:p>
          <a:p>
            <a:pPr>
              <a:buFontTx/>
              <a:buBlip>
                <a:blip r:embed="rId2"/>
              </a:buBlip>
            </a:pPr>
            <a:r>
              <a:rPr lang="en-GB" altLang="en-US"/>
              <a:t>First “rough” approximation</a:t>
            </a:r>
          </a:p>
          <a:p>
            <a:pPr lvl="1">
              <a:buFontTx/>
              <a:buBlip>
                <a:blip r:embed="rId3"/>
              </a:buBlip>
            </a:pPr>
            <a:r>
              <a:rPr lang="en-GB" altLang="en-US" b="1">
                <a:solidFill>
                  <a:srgbClr val="FF0000"/>
                </a:solidFill>
              </a:rPr>
              <a:t>Sector dipole</a:t>
            </a:r>
          </a:p>
          <a:p>
            <a:pPr>
              <a:buFontTx/>
              <a:buBlip>
                <a:blip r:embed="rId2"/>
              </a:buBlip>
            </a:pPr>
            <a:endParaRPr lang="en-GB" altLang="en-US"/>
          </a:p>
          <a:p>
            <a:pPr>
              <a:buFontTx/>
              <a:buBlip>
                <a:blip r:embed="rId2"/>
              </a:buBlip>
            </a:pPr>
            <a:r>
              <a:rPr lang="en-GB" altLang="en-US"/>
              <a:t>Better ones</a:t>
            </a:r>
          </a:p>
          <a:p>
            <a:pPr lvl="1">
              <a:buFontTx/>
              <a:buBlip>
                <a:blip r:embed="rId3"/>
              </a:buBlip>
            </a:pPr>
            <a:r>
              <a:rPr lang="en-GB" altLang="en-US"/>
              <a:t>More </a:t>
            </a:r>
            <a:r>
              <a:rPr lang="en-GB" altLang="en-US" b="1">
                <a:solidFill>
                  <a:srgbClr val="FF0000"/>
                </a:solidFill>
              </a:rPr>
              <a:t>layers</a:t>
            </a:r>
            <a:r>
              <a:rPr lang="en-GB" altLang="en-US"/>
              <a:t> and </a:t>
            </a:r>
            <a:r>
              <a:rPr lang="en-GB" altLang="en-US" b="1">
                <a:solidFill>
                  <a:srgbClr val="FF0000"/>
                </a:solidFill>
              </a:rPr>
              <a:t>wedges</a:t>
            </a:r>
            <a:r>
              <a:rPr lang="en-GB" altLang="en-US"/>
              <a:t> to reduce </a:t>
            </a:r>
            <a:r>
              <a:rPr lang="en-GB" altLang="en-US" i="1"/>
              <a:t>J</a:t>
            </a:r>
            <a:r>
              <a:rPr lang="en-GB" altLang="en-US"/>
              <a:t> towards 90</a:t>
            </a:r>
            <a:r>
              <a:rPr lang="en-GB" altLang="en-US">
                <a:sym typeface="Symbol" panose="05050102010706020507" pitchFamily="18" charset="2"/>
              </a:rPr>
              <a:t></a:t>
            </a:r>
          </a:p>
        </p:txBody>
      </p:sp>
      <p:sp>
        <p:nvSpPr>
          <p:cNvPr id="26628" name="Date Placeholder 3">
            <a:extLst>
              <a:ext uri="{FF2B5EF4-FFF2-40B4-BE49-F238E27FC236}">
                <a16:creationId xmlns:a16="http://schemas.microsoft.com/office/drawing/2014/main" id="{A1262728-A11A-4A62-B184-06CFDC4828CD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Joint Universities Accelerator School, CERN, February 27 - March 3, 2025</a:t>
            </a:r>
          </a:p>
        </p:txBody>
      </p:sp>
      <p:sp>
        <p:nvSpPr>
          <p:cNvPr id="26630" name="Content Placeholder 2">
            <a:extLst>
              <a:ext uri="{FF2B5EF4-FFF2-40B4-BE49-F238E27FC236}">
                <a16:creationId xmlns:a16="http://schemas.microsoft.com/office/drawing/2014/main" id="{89DEC40C-566B-4689-A37F-D8275F62F0EB}"/>
              </a:ext>
            </a:extLst>
          </p:cNvPr>
          <p:cNvSpPr txBox="1">
            <a:spLocks/>
          </p:cNvSpPr>
          <p:nvPr/>
        </p:nvSpPr>
        <p:spPr bwMode="auto">
          <a:xfrm>
            <a:off x="152400" y="5638800"/>
            <a:ext cx="88392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r>
              <a:rPr lang="en-GB" altLang="en-US"/>
              <a:t>Now, I can use the multipolar expansion to </a:t>
            </a:r>
            <a:r>
              <a:rPr lang="en-GB" altLang="en-US" b="1">
                <a:solidFill>
                  <a:srgbClr val="FF0000"/>
                </a:solidFill>
              </a:rPr>
              <a:t>optimize</a:t>
            </a:r>
            <a:r>
              <a:rPr lang="en-GB" altLang="en-US"/>
              <a:t> my “practical” </a:t>
            </a:r>
            <a:r>
              <a:rPr lang="en-GB" altLang="en-US" b="1">
                <a:solidFill>
                  <a:srgbClr val="FF0000"/>
                </a:solidFill>
              </a:rPr>
              <a:t>cross-section</a:t>
            </a:r>
            <a:endParaRPr lang="en-US" altLang="en-US" b="1">
              <a:solidFill>
                <a:srgbClr val="FF0000"/>
              </a:solidFill>
            </a:endParaRPr>
          </a:p>
        </p:txBody>
      </p:sp>
      <p:pic>
        <p:nvPicPr>
          <p:cNvPr id="26632" name="Picture 13" descr="D:\Work\Courses_Schools\2014_02_JUAS_Archamps\Mini-workshop\sector-coil_current.tif">
            <a:extLst>
              <a:ext uri="{FF2B5EF4-FFF2-40B4-BE49-F238E27FC236}">
                <a16:creationId xmlns:a16="http://schemas.microsoft.com/office/drawing/2014/main" id="{CFCCEA5D-4982-463C-80E7-4DE76EFDA1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6938" y="2716213"/>
            <a:ext cx="1439862" cy="1246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3" name="Picture 2">
            <a:extLst>
              <a:ext uri="{FF2B5EF4-FFF2-40B4-BE49-F238E27FC236}">
                <a16:creationId xmlns:a16="http://schemas.microsoft.com/office/drawing/2014/main" id="{21205857-2EEA-40EC-BBCD-E1408664DB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08" t="33601" r="54668" b="31738"/>
          <a:stretch>
            <a:fillRect/>
          </a:stretch>
        </p:blipFill>
        <p:spPr bwMode="auto">
          <a:xfrm>
            <a:off x="7239000" y="4191000"/>
            <a:ext cx="1439863" cy="1277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A16A817-AD9D-4513-89AF-46416BBE1E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Paolo Ferracin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1B1DD24-5820-4689-8DD6-108C157AED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D9B700-463F-41C9-9B8C-3EF09F747A60}" type="slidenum">
              <a:rPr lang="en-US" altLang="en-US" smtClean="0"/>
              <a:pPr>
                <a:defRPr/>
              </a:pPr>
              <a:t>18</a:t>
            </a:fld>
            <a:endParaRPr lang="en-US" alt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C83FE71-19EC-4D57-8569-F5A6B82A6D3F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19231" t="31511" r="54102" b="28291"/>
          <a:stretch/>
        </p:blipFill>
        <p:spPr>
          <a:xfrm>
            <a:off x="7246938" y="1079839"/>
            <a:ext cx="1578720" cy="1487355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>
            <a:extLst>
              <a:ext uri="{FF2B5EF4-FFF2-40B4-BE49-F238E27FC236}">
                <a16:creationId xmlns:a16="http://schemas.microsoft.com/office/drawing/2014/main" id="{876F8660-B14C-4554-A801-92B62C61E8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Magnetic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FA563B-6966-4DC7-9DE7-93D14676E4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1143000"/>
            <a:ext cx="4333875" cy="5334000"/>
          </a:xfrm>
        </p:spPr>
        <p:txBody>
          <a:bodyPr>
            <a:normAutofit fontScale="92500"/>
          </a:bodyPr>
          <a:lstStyle/>
          <a:p>
            <a:pPr>
              <a:defRPr/>
            </a:pPr>
            <a:r>
              <a:rPr lang="en-GB" b="1" dirty="0">
                <a:solidFill>
                  <a:srgbClr val="FF0000"/>
                </a:solidFill>
              </a:rPr>
              <a:t>How much </a:t>
            </a:r>
            <a:r>
              <a:rPr lang="en-GB" dirty="0"/>
              <a:t>conductor do we need to meet the requirements?</a:t>
            </a:r>
          </a:p>
          <a:p>
            <a:pPr>
              <a:defRPr/>
            </a:pPr>
            <a:r>
              <a:rPr lang="en-GB" dirty="0"/>
              <a:t>And in </a:t>
            </a:r>
            <a:r>
              <a:rPr lang="en-GB" b="1" dirty="0">
                <a:solidFill>
                  <a:srgbClr val="FF0000"/>
                </a:solidFill>
              </a:rPr>
              <a:t>which configuration</a:t>
            </a:r>
            <a:r>
              <a:rPr lang="en-GB" dirty="0"/>
              <a:t>?</a:t>
            </a:r>
          </a:p>
          <a:p>
            <a:pPr>
              <a:defRPr/>
            </a:pPr>
            <a:endParaRPr lang="en-GB" dirty="0"/>
          </a:p>
          <a:p>
            <a:pPr>
              <a:defRPr/>
            </a:pPr>
            <a:r>
              <a:rPr lang="en-GB" b="1" dirty="0">
                <a:solidFill>
                  <a:srgbClr val="FF0000"/>
                </a:solidFill>
              </a:rPr>
              <a:t>Outline</a:t>
            </a:r>
          </a:p>
          <a:p>
            <a:pPr lvl="1">
              <a:defRPr/>
            </a:pPr>
            <a:r>
              <a:rPr lang="en-GB" dirty="0"/>
              <a:t>How do we create a </a:t>
            </a:r>
            <a:r>
              <a:rPr lang="en-GB" b="1" dirty="0">
                <a:solidFill>
                  <a:srgbClr val="FF0000"/>
                </a:solidFill>
              </a:rPr>
              <a:t>perfect field</a:t>
            </a:r>
            <a:r>
              <a:rPr lang="en-GB" dirty="0"/>
              <a:t>?</a:t>
            </a:r>
          </a:p>
          <a:p>
            <a:pPr lvl="1">
              <a:defRPr/>
            </a:pPr>
            <a:r>
              <a:rPr lang="en-GB" dirty="0"/>
              <a:t>How do we express the field and its “</a:t>
            </a:r>
            <a:r>
              <a:rPr lang="en-GB" b="1" dirty="0">
                <a:solidFill>
                  <a:srgbClr val="FF0000"/>
                </a:solidFill>
              </a:rPr>
              <a:t>imperfections</a:t>
            </a:r>
            <a:r>
              <a:rPr lang="en-GB" dirty="0"/>
              <a:t>”?</a:t>
            </a:r>
          </a:p>
          <a:p>
            <a:pPr lvl="1">
              <a:defRPr/>
            </a:pPr>
            <a:r>
              <a:rPr lang="en-GB" dirty="0"/>
              <a:t>How do we </a:t>
            </a:r>
            <a:r>
              <a:rPr lang="en-GB" b="1" dirty="0">
                <a:solidFill>
                  <a:srgbClr val="FF0000"/>
                </a:solidFill>
              </a:rPr>
              <a:t>design a coil </a:t>
            </a:r>
            <a:r>
              <a:rPr lang="en-GB" dirty="0"/>
              <a:t>to minimize field errors?</a:t>
            </a:r>
          </a:p>
          <a:p>
            <a:pPr lvl="1">
              <a:defRPr/>
            </a:pPr>
            <a:r>
              <a:rPr lang="en-GB" dirty="0"/>
              <a:t>Which is the </a:t>
            </a:r>
            <a:r>
              <a:rPr lang="en-GB" b="1" dirty="0">
                <a:solidFill>
                  <a:srgbClr val="FF0000"/>
                </a:solidFill>
              </a:rPr>
              <a:t>maximum field </a:t>
            </a:r>
            <a:r>
              <a:rPr lang="en-GB" dirty="0"/>
              <a:t>we can get? </a:t>
            </a:r>
          </a:p>
          <a:p>
            <a:pPr lvl="1">
              <a:defRPr/>
            </a:pPr>
            <a:r>
              <a:rPr lang="en-GB" b="1" dirty="0">
                <a:solidFill>
                  <a:srgbClr val="FF0000"/>
                </a:solidFill>
              </a:rPr>
              <a:t>Overview</a:t>
            </a:r>
            <a:r>
              <a:rPr lang="en-GB" dirty="0"/>
              <a:t> of different designs</a:t>
            </a:r>
          </a:p>
          <a:p>
            <a:pPr lvl="1">
              <a:defRPr/>
            </a:pPr>
            <a:endParaRPr lang="en-GB" dirty="0"/>
          </a:p>
          <a:p>
            <a:pPr lvl="1">
              <a:defRPr/>
            </a:pPr>
            <a:endParaRPr lang="en-GB" dirty="0"/>
          </a:p>
          <a:p>
            <a:pPr lvl="1">
              <a:defRPr/>
            </a:pPr>
            <a:endParaRPr lang="en-GB" dirty="0"/>
          </a:p>
          <a:p>
            <a:pPr lvl="1">
              <a:defRPr/>
            </a:pPr>
            <a:endParaRPr lang="en-GB" dirty="0"/>
          </a:p>
          <a:p>
            <a:pPr>
              <a:defRPr/>
            </a:pPr>
            <a:endParaRPr lang="en-GB" dirty="0"/>
          </a:p>
        </p:txBody>
      </p:sp>
      <p:sp>
        <p:nvSpPr>
          <p:cNvPr id="27652" name="Date Placeholder 3">
            <a:extLst>
              <a:ext uri="{FF2B5EF4-FFF2-40B4-BE49-F238E27FC236}">
                <a16:creationId xmlns:a16="http://schemas.microsoft.com/office/drawing/2014/main" id="{A4204E84-4533-48FF-83F0-202AB7942BB5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Joint Universities Accelerator School, CERN, February 27 - March 3, 2025</a:t>
            </a:r>
          </a:p>
        </p:txBody>
      </p:sp>
      <p:pic>
        <p:nvPicPr>
          <p:cNvPr id="27654" name="Picture 2" descr="C:\Work\Courses_Schools\USPAS\2012_01_Austin\Units\Unit4_PF\Slides\HQ-C06_Section-2400dpi-color-Etched.jpg">
            <a:extLst>
              <a:ext uri="{FF2B5EF4-FFF2-40B4-BE49-F238E27FC236}">
                <a16:creationId xmlns:a16="http://schemas.microsoft.com/office/drawing/2014/main" id="{D5704AC5-F24D-4EA3-B850-2981120955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6275" y="1143000"/>
            <a:ext cx="4505325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8F308D8-E036-417A-983E-86E70191F5B5}"/>
              </a:ext>
            </a:extLst>
          </p:cNvPr>
          <p:cNvSpPr/>
          <p:nvPr/>
        </p:nvSpPr>
        <p:spPr>
          <a:xfrm>
            <a:off x="609600" y="4648200"/>
            <a:ext cx="3505200" cy="685800"/>
          </a:xfrm>
          <a:prstGeom prst="rect">
            <a:avLst/>
          </a:prstGeom>
          <a:solidFill>
            <a:srgbClr val="FF0000">
              <a:alpha val="18000"/>
            </a:srgb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GB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8C10A8C-81AC-4251-B851-8162876424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Paolo Ferracin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7E1975-4D07-4A52-A5DA-CA0901406F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D9B700-463F-41C9-9B8C-3EF09F747A60}" type="slidenum">
              <a:rPr lang="en-US" altLang="en-US" smtClean="0"/>
              <a:pPr>
                <a:defRPr/>
              </a:pPr>
              <a:t>19</a:t>
            </a:fld>
            <a:endParaRPr lang="en-US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>
            <a:extLst>
              <a:ext uri="{FF2B5EF4-FFF2-40B4-BE49-F238E27FC236}">
                <a16:creationId xmlns:a16="http://schemas.microsoft.com/office/drawing/2014/main" id="{F7FA92A3-30D0-44B7-B7E2-3B0D78395C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4BFECA-E77B-47B7-8066-B5674B37DD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r>
              <a:rPr lang="en-GB" b="1" dirty="0">
                <a:solidFill>
                  <a:schemeClr val="accent1"/>
                </a:solidFill>
              </a:rPr>
              <a:t>Section I</a:t>
            </a:r>
          </a:p>
          <a:p>
            <a:pPr lvl="1">
              <a:defRPr/>
            </a:pPr>
            <a:r>
              <a:rPr lang="en-GB" dirty="0"/>
              <a:t>Particle accelerators and magnets</a:t>
            </a:r>
          </a:p>
          <a:p>
            <a:pPr lvl="1">
              <a:defRPr/>
            </a:pPr>
            <a:r>
              <a:rPr lang="en-GB" dirty="0"/>
              <a:t>Superconductivity and practical superconductors</a:t>
            </a:r>
          </a:p>
          <a:p>
            <a:pPr>
              <a:defRPr/>
            </a:pPr>
            <a:endParaRPr lang="en-GB" dirty="0"/>
          </a:p>
          <a:p>
            <a:pPr>
              <a:defRPr/>
            </a:pPr>
            <a:r>
              <a:rPr lang="en-GB" b="1" dirty="0">
                <a:solidFill>
                  <a:srgbClr val="FF0000"/>
                </a:solidFill>
              </a:rPr>
              <a:t>Section II</a:t>
            </a:r>
          </a:p>
          <a:p>
            <a:pPr lvl="1">
              <a:defRPr/>
            </a:pPr>
            <a:r>
              <a:rPr lang="en-GB" b="1" dirty="0">
                <a:solidFill>
                  <a:srgbClr val="FF0000"/>
                </a:solidFill>
              </a:rPr>
              <a:t>Magnetic design</a:t>
            </a:r>
          </a:p>
          <a:p>
            <a:pPr>
              <a:defRPr/>
            </a:pPr>
            <a:endParaRPr lang="en-GB" dirty="0"/>
          </a:p>
          <a:p>
            <a:pPr>
              <a:defRPr/>
            </a:pPr>
            <a:r>
              <a:rPr lang="en-GB" b="1" dirty="0">
                <a:solidFill>
                  <a:schemeClr val="accent1"/>
                </a:solidFill>
              </a:rPr>
              <a:t>Section III</a:t>
            </a:r>
          </a:p>
          <a:p>
            <a:pPr lvl="1">
              <a:defRPr/>
            </a:pPr>
            <a:r>
              <a:rPr lang="en-GB" dirty="0"/>
              <a:t>Coil fabrication</a:t>
            </a:r>
          </a:p>
          <a:p>
            <a:pPr lvl="1">
              <a:defRPr/>
            </a:pPr>
            <a:r>
              <a:rPr lang="en-GB" dirty="0"/>
              <a:t>Forces, stress, pre-stress</a:t>
            </a:r>
          </a:p>
          <a:p>
            <a:pPr lvl="1">
              <a:defRPr/>
            </a:pPr>
            <a:r>
              <a:rPr lang="en-GB" dirty="0"/>
              <a:t>Support structures </a:t>
            </a:r>
          </a:p>
          <a:p>
            <a:pPr>
              <a:defRPr/>
            </a:pPr>
            <a:endParaRPr lang="en-GB" dirty="0"/>
          </a:p>
          <a:p>
            <a:pPr>
              <a:defRPr/>
            </a:pPr>
            <a:r>
              <a:rPr lang="en-GB" b="1" dirty="0">
                <a:solidFill>
                  <a:schemeClr val="accent1"/>
                </a:solidFill>
              </a:rPr>
              <a:t>Section IV</a:t>
            </a:r>
          </a:p>
          <a:p>
            <a:pPr lvl="1">
              <a:defRPr/>
            </a:pPr>
            <a:r>
              <a:rPr lang="en-GB" dirty="0"/>
              <a:t>Quench, training, protection </a:t>
            </a:r>
          </a:p>
          <a:p>
            <a:pPr>
              <a:defRPr/>
            </a:pPr>
            <a:endParaRPr lang="en-GB" dirty="0"/>
          </a:p>
          <a:p>
            <a:pPr>
              <a:defRPr/>
            </a:pPr>
            <a:endParaRPr lang="en-GB" dirty="0"/>
          </a:p>
          <a:p>
            <a:pPr>
              <a:defRPr/>
            </a:pPr>
            <a:endParaRPr lang="en-GB" dirty="0"/>
          </a:p>
        </p:txBody>
      </p:sp>
      <p:sp>
        <p:nvSpPr>
          <p:cNvPr id="11268" name="Date Placeholder 3">
            <a:extLst>
              <a:ext uri="{FF2B5EF4-FFF2-40B4-BE49-F238E27FC236}">
                <a16:creationId xmlns:a16="http://schemas.microsoft.com/office/drawing/2014/main" id="{0216909E-115D-4067-AB83-39BA034F32A1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Joint Universities Accelerator School, CERN, February 27 - March 3, 2025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3762BEE-8D9D-443E-8D80-FD7AB29C5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Paolo Ferracin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690A5E-8DC9-41F5-86C3-382F019F95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D9B700-463F-41C9-9B8C-3EF09F747A60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>
            <a:extLst>
              <a:ext uri="{FF2B5EF4-FFF2-40B4-BE49-F238E27FC236}">
                <a16:creationId xmlns:a16="http://schemas.microsoft.com/office/drawing/2014/main" id="{1FD8AD29-430F-4F4A-A47E-AD45299CC4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A “good” field quality dipole</a:t>
            </a:r>
            <a:br>
              <a:rPr lang="en-GB" altLang="en-US"/>
            </a:br>
            <a:r>
              <a:rPr lang="en-GB" altLang="en-US"/>
              <a:t>Sector dipole</a:t>
            </a:r>
          </a:p>
        </p:txBody>
      </p:sp>
      <p:sp>
        <p:nvSpPr>
          <p:cNvPr id="28675" name="Content Placeholder 2">
            <a:extLst>
              <a:ext uri="{FF2B5EF4-FFF2-40B4-BE49-F238E27FC236}">
                <a16:creationId xmlns:a16="http://schemas.microsoft.com/office/drawing/2014/main" id="{C8E70C7E-D591-49D0-A3F4-1134B6C92F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Blip>
                <a:blip r:embed="rId3"/>
              </a:buBlip>
            </a:pPr>
            <a:r>
              <a:rPr lang="en-US" altLang="en-US" dirty="0"/>
              <a:t>We compute the central field given by a </a:t>
            </a:r>
            <a:r>
              <a:rPr lang="en-US" altLang="en-US" b="1" dirty="0">
                <a:solidFill>
                  <a:srgbClr val="FF0000"/>
                </a:solidFill>
              </a:rPr>
              <a:t>sector dipole </a:t>
            </a:r>
            <a:r>
              <a:rPr lang="en-US" altLang="en-US" dirty="0"/>
              <a:t>with uniform current density </a:t>
            </a:r>
            <a:r>
              <a:rPr lang="en-US" altLang="en-US" i="1" dirty="0"/>
              <a:t>j</a:t>
            </a:r>
          </a:p>
          <a:p>
            <a:pPr eaLnBrk="1" hangingPunct="1">
              <a:lnSpc>
                <a:spcPct val="90000"/>
              </a:lnSpc>
              <a:buFontTx/>
              <a:buBlip>
                <a:blip r:embed="rId3"/>
              </a:buBlip>
            </a:pPr>
            <a:r>
              <a:rPr lang="en-US" altLang="en-US" dirty="0"/>
              <a:t>We start from </a:t>
            </a:r>
            <a:r>
              <a:rPr lang="en-US" altLang="en-US" b="1" dirty="0" err="1">
                <a:solidFill>
                  <a:srgbClr val="FF0000"/>
                </a:solidFill>
              </a:rPr>
              <a:t>Biot</a:t>
            </a:r>
            <a:r>
              <a:rPr lang="en-US" altLang="en-US" b="1" dirty="0">
                <a:solidFill>
                  <a:srgbClr val="FF0000"/>
                </a:solidFill>
              </a:rPr>
              <a:t>-Savart law </a:t>
            </a:r>
            <a:r>
              <a:rPr lang="en-US" altLang="en-US" dirty="0"/>
              <a:t>and integrate</a:t>
            </a:r>
          </a:p>
          <a:p>
            <a:pPr eaLnBrk="1" hangingPunct="1">
              <a:lnSpc>
                <a:spcPct val="90000"/>
              </a:lnSpc>
              <a:buFontTx/>
              <a:buBlip>
                <a:blip r:embed="rId3"/>
              </a:buBlip>
            </a:pPr>
            <a:endParaRPr lang="en-US" altLang="en-US" i="1" dirty="0"/>
          </a:p>
          <a:p>
            <a:pPr eaLnBrk="1" hangingPunct="1">
              <a:lnSpc>
                <a:spcPct val="90000"/>
              </a:lnSpc>
              <a:buFontTx/>
              <a:buBlip>
                <a:blip r:embed="rId3"/>
              </a:buBlip>
            </a:pPr>
            <a:endParaRPr lang="en-US" altLang="en-US" i="1" dirty="0"/>
          </a:p>
          <a:p>
            <a:pPr eaLnBrk="1" hangingPunct="1">
              <a:lnSpc>
                <a:spcPct val="90000"/>
              </a:lnSpc>
              <a:buFontTx/>
              <a:buBlip>
                <a:blip r:embed="rId3"/>
              </a:buBlip>
            </a:pPr>
            <a:r>
              <a:rPr lang="en-US" altLang="en-US" dirty="0"/>
              <a:t>And we obtain</a:t>
            </a:r>
            <a:r>
              <a:rPr lang="en-US" altLang="en-US" i="1" dirty="0"/>
              <a:t> </a:t>
            </a:r>
            <a:endParaRPr lang="en-US" altLang="en-US" dirty="0"/>
          </a:p>
          <a:p>
            <a:pPr lvl="1" eaLnBrk="1" hangingPunct="1">
              <a:lnSpc>
                <a:spcPct val="90000"/>
              </a:lnSpc>
              <a:buFontTx/>
              <a:buNone/>
            </a:pPr>
            <a:endParaRPr lang="en-US" altLang="en-US" dirty="0"/>
          </a:p>
          <a:p>
            <a:pPr lvl="1" eaLnBrk="1" hangingPunct="1">
              <a:lnSpc>
                <a:spcPct val="90000"/>
              </a:lnSpc>
              <a:buFontTx/>
              <a:buNone/>
            </a:pPr>
            <a:endParaRPr lang="en-US" altLang="en-US" dirty="0"/>
          </a:p>
          <a:p>
            <a:pPr lvl="1" eaLnBrk="1" hangingPunct="1">
              <a:lnSpc>
                <a:spcPct val="90000"/>
              </a:lnSpc>
              <a:buFontTx/>
              <a:buNone/>
            </a:pPr>
            <a:endParaRPr lang="en-US" altLang="en-US" dirty="0"/>
          </a:p>
          <a:p>
            <a:pPr eaLnBrk="1" hangingPunct="1">
              <a:lnSpc>
                <a:spcPct val="90000"/>
              </a:lnSpc>
              <a:buFontTx/>
              <a:buBlip>
                <a:blip r:embed="rId3"/>
              </a:buBlip>
            </a:pPr>
            <a:endParaRPr lang="en-US" altLang="en-US" dirty="0"/>
          </a:p>
          <a:p>
            <a:pPr eaLnBrk="1" hangingPunct="1">
              <a:lnSpc>
                <a:spcPct val="90000"/>
              </a:lnSpc>
              <a:buFontTx/>
              <a:buBlip>
                <a:blip r:embed="rId4"/>
              </a:buBlip>
            </a:pPr>
            <a:endParaRPr lang="en-GB" altLang="en-US" dirty="0"/>
          </a:p>
          <a:p>
            <a:pPr eaLnBrk="1" hangingPunct="1">
              <a:lnSpc>
                <a:spcPct val="90000"/>
              </a:lnSpc>
              <a:buFontTx/>
              <a:buBlip>
                <a:blip r:embed="rId4"/>
              </a:buBlip>
            </a:pPr>
            <a:r>
              <a:rPr lang="en-GB" altLang="en-US" b="1" dirty="0">
                <a:solidFill>
                  <a:srgbClr val="FF0000"/>
                </a:solidFill>
              </a:rPr>
              <a:t>Multipoles </a:t>
            </a:r>
            <a:r>
              <a:rPr lang="en-GB" altLang="en-US" b="1" i="1" dirty="0">
                <a:solidFill>
                  <a:srgbClr val="FF0000"/>
                </a:solidFill>
              </a:rPr>
              <a:t>n</a:t>
            </a:r>
            <a:r>
              <a:rPr lang="en-GB" altLang="en-US" i="1" dirty="0"/>
              <a:t> </a:t>
            </a:r>
            <a:r>
              <a:rPr lang="en-GB" altLang="en-US" dirty="0"/>
              <a:t>are proportional to sin (</a:t>
            </a:r>
            <a:r>
              <a:rPr lang="en-GB" altLang="en-US" i="1" dirty="0"/>
              <a:t>n</a:t>
            </a:r>
            <a:r>
              <a:rPr lang="en-GB" altLang="en-US" dirty="0"/>
              <a:t> angle of the sector)</a:t>
            </a:r>
          </a:p>
          <a:p>
            <a:pPr lvl="1" eaLnBrk="1" hangingPunct="1">
              <a:lnSpc>
                <a:spcPct val="90000"/>
              </a:lnSpc>
              <a:buFontTx/>
              <a:buBlip>
                <a:blip r:embed="rId4"/>
              </a:buBlip>
            </a:pPr>
            <a:r>
              <a:rPr lang="en-GB" altLang="en-US" dirty="0"/>
              <a:t>They can be made </a:t>
            </a:r>
            <a:r>
              <a:rPr lang="en-GB" altLang="en-US" b="1" dirty="0">
                <a:solidFill>
                  <a:srgbClr val="FF0000"/>
                </a:solidFill>
              </a:rPr>
              <a:t>equal to zero </a:t>
            </a:r>
            <a:r>
              <a:rPr lang="en-GB" altLang="en-US" dirty="0"/>
              <a:t>!</a:t>
            </a:r>
          </a:p>
          <a:p>
            <a:pPr eaLnBrk="1" hangingPunct="1">
              <a:lnSpc>
                <a:spcPct val="90000"/>
              </a:lnSpc>
              <a:buFontTx/>
              <a:buBlip>
                <a:blip r:embed="rId4"/>
              </a:buBlip>
            </a:pPr>
            <a:endParaRPr lang="en-US" altLang="en-US" dirty="0"/>
          </a:p>
          <a:p>
            <a:pPr lvl="1" eaLnBrk="1" hangingPunct="1">
              <a:lnSpc>
                <a:spcPct val="90000"/>
              </a:lnSpc>
              <a:buFontTx/>
              <a:buNone/>
            </a:pPr>
            <a:endParaRPr lang="en-US" altLang="en-US" dirty="0"/>
          </a:p>
        </p:txBody>
      </p:sp>
      <p:sp>
        <p:nvSpPr>
          <p:cNvPr id="28676" name="Date Placeholder 3">
            <a:extLst>
              <a:ext uri="{FF2B5EF4-FFF2-40B4-BE49-F238E27FC236}">
                <a16:creationId xmlns:a16="http://schemas.microsoft.com/office/drawing/2014/main" id="{CCC3C3C8-959A-4203-9A6B-E0E93BFE795C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5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Joint Universities Accelerator School, CERN, February 27 - March 3, 2025</a:t>
            </a:r>
          </a:p>
        </p:txBody>
      </p:sp>
      <p:graphicFrame>
        <p:nvGraphicFramePr>
          <p:cNvPr id="28678" name="Object 6">
            <a:extLst>
              <a:ext uri="{FF2B5EF4-FFF2-40B4-BE49-F238E27FC236}">
                <a16:creationId xmlns:a16="http://schemas.microsoft.com/office/drawing/2014/main" id="{260767D1-9C41-431C-A11C-DF2BEDBF099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124200" y="2513013"/>
          <a:ext cx="1676400" cy="414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854" name="Equation" r:id="rId8" imgW="825500" imgH="203200" progId="Equation.3">
                  <p:embed/>
                </p:oleObj>
              </mc:Choice>
              <mc:Fallback>
                <p:oleObj name="Equation" r:id="rId8" imgW="825500" imgH="2032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4200" y="2513013"/>
                        <a:ext cx="1676400" cy="4143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8679" name="Picture 35">
            <a:extLst>
              <a:ext uri="{FF2B5EF4-FFF2-40B4-BE49-F238E27FC236}">
                <a16:creationId xmlns:a16="http://schemas.microsoft.com/office/drawing/2014/main" id="{19F70903-7F77-4B73-9E65-1A6B618857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1571625"/>
            <a:ext cx="2357438" cy="2205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8680" name="Object 10">
            <a:extLst>
              <a:ext uri="{FF2B5EF4-FFF2-40B4-BE49-F238E27FC236}">
                <a16:creationId xmlns:a16="http://schemas.microsoft.com/office/drawing/2014/main" id="{29A3CDBB-B316-4343-B8A2-3A1D56B01FD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057400" y="4368800"/>
          <a:ext cx="5127625" cy="858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855" name="Equation" r:id="rId11" imgW="2679700" imgH="444500" progId="Equation.3">
                  <p:embed/>
                </p:oleObj>
              </mc:Choice>
              <mc:Fallback>
                <p:oleObj name="Equation" r:id="rId11" imgW="2679700" imgH="44450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7400" y="4368800"/>
                        <a:ext cx="5127625" cy="8588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681" name="Object 11">
            <a:extLst>
              <a:ext uri="{FF2B5EF4-FFF2-40B4-BE49-F238E27FC236}">
                <a16:creationId xmlns:a16="http://schemas.microsoft.com/office/drawing/2014/main" id="{0E7F47B4-08BF-4E5B-B60C-6AB2CAD60D1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157413" y="3460750"/>
          <a:ext cx="4776787" cy="806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856" name="Équation" r:id="rId13" imgW="2895600" imgH="482600" progId="Equation.3">
                  <p:embed/>
                </p:oleObj>
              </mc:Choice>
              <mc:Fallback>
                <p:oleObj name="Équation" r:id="rId13" imgW="2895600" imgH="48260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57413" y="3460750"/>
                        <a:ext cx="4776787" cy="806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E60181B-4E84-49BE-8260-45226BAB6D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Paolo Ferracin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09FEBEC-91C3-49D3-A6E8-CF0CA2FBE7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D9B700-463F-41C9-9B8C-3EF09F747A60}" type="slidenum">
              <a:rPr lang="en-US" altLang="en-US" smtClean="0"/>
              <a:pPr>
                <a:defRPr/>
              </a:pPr>
              <a:t>20</a:t>
            </a:fld>
            <a:endParaRPr lang="en-US" alt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>
            <a:extLst>
              <a:ext uri="{FF2B5EF4-FFF2-40B4-BE49-F238E27FC236}">
                <a16:creationId xmlns:a16="http://schemas.microsoft.com/office/drawing/2014/main" id="{D5B0634D-A00A-4B38-9753-06F34E68EE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A “good” field quality dipole</a:t>
            </a:r>
            <a:br>
              <a:rPr lang="en-GB" altLang="en-US"/>
            </a:br>
            <a:r>
              <a:rPr lang="en-GB" altLang="en-US"/>
              <a:t>Sector dipole</a:t>
            </a:r>
          </a:p>
        </p:txBody>
      </p:sp>
      <p:sp>
        <p:nvSpPr>
          <p:cNvPr id="29699" name="Content Placeholder 2">
            <a:extLst>
              <a:ext uri="{FF2B5EF4-FFF2-40B4-BE49-F238E27FC236}">
                <a16:creationId xmlns:a16="http://schemas.microsoft.com/office/drawing/2014/main" id="{C7C7350F-E0F4-44D5-87A6-A2AED0FB9E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Blip>
                <a:blip r:embed="rId3"/>
              </a:buBlip>
            </a:pPr>
            <a:r>
              <a:rPr lang="en-US" altLang="en-US" dirty="0"/>
              <a:t>First allowed multipole </a:t>
            </a:r>
            <a:r>
              <a:rPr lang="en-US" altLang="en-US" b="1" i="1" dirty="0">
                <a:solidFill>
                  <a:srgbClr val="FF0000"/>
                </a:solidFill>
              </a:rPr>
              <a:t>B</a:t>
            </a:r>
            <a:r>
              <a:rPr lang="en-US" altLang="en-US" b="1" baseline="-25000" dirty="0">
                <a:solidFill>
                  <a:srgbClr val="FF0000"/>
                </a:solidFill>
              </a:rPr>
              <a:t>3 </a:t>
            </a:r>
            <a:r>
              <a:rPr lang="en-US" altLang="en-US" b="1" dirty="0">
                <a:solidFill>
                  <a:srgbClr val="FF0000"/>
                </a:solidFill>
              </a:rPr>
              <a:t>(</a:t>
            </a:r>
            <a:r>
              <a:rPr lang="en-US" altLang="en-US" b="1" dirty="0" err="1">
                <a:solidFill>
                  <a:srgbClr val="FF0000"/>
                </a:solidFill>
              </a:rPr>
              <a:t>sextupole</a:t>
            </a:r>
            <a:r>
              <a:rPr lang="en-US" altLang="en-US" b="1" dirty="0">
                <a:solidFill>
                  <a:srgbClr val="FF0000"/>
                </a:solidFill>
              </a:rPr>
              <a:t>)</a:t>
            </a:r>
          </a:p>
          <a:p>
            <a:pPr eaLnBrk="1" hangingPunct="1">
              <a:lnSpc>
                <a:spcPct val="90000"/>
              </a:lnSpc>
              <a:buFontTx/>
              <a:buBlip>
                <a:blip r:embed="rId3"/>
              </a:buBlip>
            </a:pPr>
            <a:endParaRPr lang="en-US" altLang="en-US" dirty="0"/>
          </a:p>
          <a:p>
            <a:pPr eaLnBrk="1" hangingPunct="1">
              <a:lnSpc>
                <a:spcPct val="90000"/>
              </a:lnSpc>
              <a:buFontTx/>
              <a:buBlip>
                <a:blip r:embed="rId3"/>
              </a:buBlip>
            </a:pPr>
            <a:endParaRPr lang="en-US" altLang="en-US" dirty="0"/>
          </a:p>
          <a:p>
            <a:pPr lvl="1" eaLnBrk="1" hangingPunct="1">
              <a:lnSpc>
                <a:spcPct val="90000"/>
              </a:lnSpc>
              <a:buFontTx/>
              <a:buNone/>
            </a:pPr>
            <a:endParaRPr lang="en-US" altLang="en-US" dirty="0"/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altLang="en-US" dirty="0"/>
              <a:t>for </a:t>
            </a:r>
            <a:r>
              <a:rPr lang="en-US" altLang="en-US" dirty="0">
                <a:sym typeface="Symbol" panose="05050102010706020507" pitchFamily="18" charset="2"/>
              </a:rPr>
              <a:t></a:t>
            </a:r>
            <a:r>
              <a:rPr lang="en-US" altLang="en-US" dirty="0"/>
              <a:t>=</a:t>
            </a:r>
            <a:r>
              <a:rPr lang="en-US" altLang="en-US" dirty="0">
                <a:sym typeface="Symbol" panose="05050102010706020507" pitchFamily="18" charset="2"/>
              </a:rPr>
              <a:t></a:t>
            </a:r>
            <a:r>
              <a:rPr lang="en-US" altLang="en-US" dirty="0"/>
              <a:t>/3 (i.e. a 60° sector coil) one has </a:t>
            </a:r>
            <a:r>
              <a:rPr lang="en-US" altLang="en-US" i="1" dirty="0"/>
              <a:t>B</a:t>
            </a:r>
            <a:r>
              <a:rPr lang="en-US" altLang="en-US" baseline="-25000" dirty="0"/>
              <a:t>3</a:t>
            </a:r>
            <a:r>
              <a:rPr lang="en-US" altLang="en-US" dirty="0"/>
              <a:t>=0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endParaRPr lang="en-US" altLang="en-US" dirty="0"/>
          </a:p>
          <a:p>
            <a:pPr eaLnBrk="1" hangingPunct="1">
              <a:lnSpc>
                <a:spcPct val="90000"/>
              </a:lnSpc>
              <a:buFontTx/>
              <a:buBlip>
                <a:blip r:embed="rId3"/>
              </a:buBlip>
            </a:pPr>
            <a:r>
              <a:rPr lang="en-US" altLang="en-US" dirty="0"/>
              <a:t>Second allowed multipole </a:t>
            </a:r>
            <a:r>
              <a:rPr lang="en-US" altLang="en-US" b="1" i="1" dirty="0">
                <a:solidFill>
                  <a:srgbClr val="FF0000"/>
                </a:solidFill>
              </a:rPr>
              <a:t>B</a:t>
            </a:r>
            <a:r>
              <a:rPr lang="en-US" altLang="en-US" b="1" baseline="-25000" dirty="0">
                <a:solidFill>
                  <a:srgbClr val="FF0000"/>
                </a:solidFill>
              </a:rPr>
              <a:t>5 </a:t>
            </a:r>
            <a:r>
              <a:rPr lang="en-US" altLang="en-US" b="1" dirty="0">
                <a:solidFill>
                  <a:srgbClr val="FF0000"/>
                </a:solidFill>
              </a:rPr>
              <a:t>(</a:t>
            </a:r>
            <a:r>
              <a:rPr lang="en-US" altLang="en-US" b="1" dirty="0" err="1">
                <a:solidFill>
                  <a:srgbClr val="FF0000"/>
                </a:solidFill>
              </a:rPr>
              <a:t>decapole</a:t>
            </a:r>
            <a:r>
              <a:rPr lang="en-US" altLang="en-US" b="1" dirty="0">
                <a:solidFill>
                  <a:srgbClr val="FF0000"/>
                </a:solidFill>
              </a:rPr>
              <a:t>)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endParaRPr lang="en-US" altLang="en-US" dirty="0"/>
          </a:p>
          <a:p>
            <a:pPr lvl="1" eaLnBrk="1" hangingPunct="1">
              <a:lnSpc>
                <a:spcPct val="90000"/>
              </a:lnSpc>
              <a:buFontTx/>
              <a:buNone/>
            </a:pPr>
            <a:endParaRPr lang="en-US" altLang="en-US" dirty="0"/>
          </a:p>
          <a:p>
            <a:pPr lvl="1" eaLnBrk="1" hangingPunct="1">
              <a:lnSpc>
                <a:spcPct val="90000"/>
              </a:lnSpc>
              <a:buFontTx/>
              <a:buNone/>
            </a:pPr>
            <a:endParaRPr lang="en-US" altLang="en-US" dirty="0"/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altLang="en-US" dirty="0"/>
              <a:t>for </a:t>
            </a:r>
            <a:r>
              <a:rPr lang="en-US" altLang="en-US" dirty="0">
                <a:sym typeface="Symbol" panose="05050102010706020507" pitchFamily="18" charset="2"/>
              </a:rPr>
              <a:t></a:t>
            </a:r>
            <a:r>
              <a:rPr lang="en-US" altLang="en-US" dirty="0"/>
              <a:t>=</a:t>
            </a:r>
            <a:r>
              <a:rPr lang="en-US" altLang="en-US" dirty="0">
                <a:sym typeface="Symbol" panose="05050102010706020507" pitchFamily="18" charset="2"/>
              </a:rPr>
              <a:t></a:t>
            </a:r>
            <a:r>
              <a:rPr lang="en-US" altLang="en-US" dirty="0"/>
              <a:t>/5 (i.e. a 36° sector coil) or for </a:t>
            </a:r>
            <a:r>
              <a:rPr lang="en-US" altLang="en-US" dirty="0">
                <a:sym typeface="Symbol" panose="05050102010706020507" pitchFamily="18" charset="2"/>
              </a:rPr>
              <a:t></a:t>
            </a:r>
            <a:r>
              <a:rPr lang="en-US" altLang="en-US" dirty="0"/>
              <a:t>=2</a:t>
            </a:r>
            <a:r>
              <a:rPr lang="en-US" altLang="en-US" dirty="0">
                <a:sym typeface="Symbol" panose="05050102010706020507" pitchFamily="18" charset="2"/>
              </a:rPr>
              <a:t></a:t>
            </a:r>
            <a:r>
              <a:rPr lang="en-US" altLang="en-US" dirty="0"/>
              <a:t>/5 (i.e. a 72° sector coil)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altLang="en-US" dirty="0"/>
              <a:t>one has </a:t>
            </a:r>
            <a:r>
              <a:rPr lang="en-US" altLang="en-US" i="1" dirty="0"/>
              <a:t>B</a:t>
            </a:r>
            <a:r>
              <a:rPr lang="en-US" altLang="en-US" baseline="-25000" dirty="0"/>
              <a:t>5</a:t>
            </a:r>
            <a:r>
              <a:rPr lang="en-US" altLang="en-US" dirty="0"/>
              <a:t>=0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endParaRPr lang="en-US" altLang="en-US" dirty="0"/>
          </a:p>
          <a:p>
            <a:pPr lvl="1" eaLnBrk="1" hangingPunct="1">
              <a:lnSpc>
                <a:spcPct val="90000"/>
              </a:lnSpc>
              <a:buFontTx/>
              <a:buBlip>
                <a:blip r:embed="rId4"/>
              </a:buBlip>
            </a:pPr>
            <a:r>
              <a:rPr lang="en-US" altLang="en-US" dirty="0"/>
              <a:t>With one sector one cannot set to zero both multipoles … let us try with more sectors ! </a:t>
            </a:r>
          </a:p>
          <a:p>
            <a:pPr>
              <a:buFontTx/>
              <a:buBlip>
                <a:blip r:embed="rId3"/>
              </a:buBlip>
            </a:pPr>
            <a:endParaRPr lang="en-GB" altLang="en-US" dirty="0"/>
          </a:p>
        </p:txBody>
      </p:sp>
      <p:sp>
        <p:nvSpPr>
          <p:cNvPr id="29700" name="Date Placeholder 3">
            <a:extLst>
              <a:ext uri="{FF2B5EF4-FFF2-40B4-BE49-F238E27FC236}">
                <a16:creationId xmlns:a16="http://schemas.microsoft.com/office/drawing/2014/main" id="{F1C57267-984D-439B-B54B-4739B96B5090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5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Joint Universities Accelerator School, CERN, February 27 - March 3, 2025</a:t>
            </a:r>
          </a:p>
        </p:txBody>
      </p:sp>
      <p:graphicFrame>
        <p:nvGraphicFramePr>
          <p:cNvPr id="29702" name="Object 31">
            <a:extLst>
              <a:ext uri="{FF2B5EF4-FFF2-40B4-BE49-F238E27FC236}">
                <a16:creationId xmlns:a16="http://schemas.microsoft.com/office/drawing/2014/main" id="{3E76A0B5-DB88-4225-89CC-3D60EAF8CFD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044575" y="1778000"/>
          <a:ext cx="3527425" cy="790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820" name="Equation" r:id="rId8" imgW="2095500" imgH="469900" progId="Equation.3">
                  <p:embed/>
                </p:oleObj>
              </mc:Choice>
              <mc:Fallback>
                <p:oleObj name="Equation" r:id="rId8" imgW="2095500" imgH="469900" progId="Equation.3">
                  <p:embed/>
                  <p:pic>
                    <p:nvPicPr>
                      <p:cNvPr id="0" name="Object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4575" y="1778000"/>
                        <a:ext cx="3527425" cy="790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703" name="Object 34">
            <a:extLst>
              <a:ext uri="{FF2B5EF4-FFF2-40B4-BE49-F238E27FC236}">
                <a16:creationId xmlns:a16="http://schemas.microsoft.com/office/drawing/2014/main" id="{4E39FB7A-93CC-4F86-989B-1D4D226F6CA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042988" y="3952875"/>
          <a:ext cx="3813175" cy="820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821" name="Equation" r:id="rId10" imgW="2374900" imgH="508000" progId="Equation.3">
                  <p:embed/>
                </p:oleObj>
              </mc:Choice>
              <mc:Fallback>
                <p:oleObj name="Equation" r:id="rId10" imgW="2374900" imgH="508000" progId="Equation.3">
                  <p:embed/>
                  <p:pic>
                    <p:nvPicPr>
                      <p:cNvPr id="0" name="Object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2988" y="3952875"/>
                        <a:ext cx="3813175" cy="820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9704" name="Picture 36">
            <a:extLst>
              <a:ext uri="{FF2B5EF4-FFF2-40B4-BE49-F238E27FC236}">
                <a16:creationId xmlns:a16="http://schemas.microsoft.com/office/drawing/2014/main" id="{907DB02C-5F17-457F-B147-AA6DE67260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9700" y="1487488"/>
            <a:ext cx="2357438" cy="2205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444AFBB-BE83-4893-A205-4DA5DDE94E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Paolo Ferracin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835192-B49F-4ECF-84EF-8A039ABEA0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D9B700-463F-41C9-9B8C-3EF09F747A60}" type="slidenum">
              <a:rPr lang="en-US" altLang="en-US" smtClean="0"/>
              <a:pPr>
                <a:defRPr/>
              </a:pPr>
              <a:t>21</a:t>
            </a:fld>
            <a:endParaRPr lang="en-US" alt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>
            <a:extLst>
              <a:ext uri="{FF2B5EF4-FFF2-40B4-BE49-F238E27FC236}">
                <a16:creationId xmlns:a16="http://schemas.microsoft.com/office/drawing/2014/main" id="{3B3DF58A-29FA-4465-99F8-389081C206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A “good” field quality dipole</a:t>
            </a:r>
            <a:br>
              <a:rPr lang="en-GB" altLang="en-US"/>
            </a:br>
            <a:r>
              <a:rPr lang="en-GB" altLang="en-US"/>
              <a:t>Sector dipole</a:t>
            </a:r>
          </a:p>
        </p:txBody>
      </p:sp>
      <p:sp>
        <p:nvSpPr>
          <p:cNvPr id="30723" name="Content Placeholder 2">
            <a:extLst>
              <a:ext uri="{FF2B5EF4-FFF2-40B4-BE49-F238E27FC236}">
                <a16:creationId xmlns:a16="http://schemas.microsoft.com/office/drawing/2014/main" id="{458056BA-5631-42C8-BBC3-CE16D8C0C3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Blip>
                <a:blip r:embed="rId3"/>
              </a:buBlip>
            </a:pPr>
            <a:r>
              <a:rPr lang="en-US" altLang="en-US" dirty="0"/>
              <a:t>Coil with </a:t>
            </a:r>
            <a:r>
              <a:rPr lang="en-US" altLang="en-US" b="1" dirty="0">
                <a:solidFill>
                  <a:srgbClr val="FF0000"/>
                </a:solidFill>
              </a:rPr>
              <a:t>two sectors</a:t>
            </a:r>
          </a:p>
          <a:p>
            <a:pPr eaLnBrk="1" hangingPunct="1">
              <a:lnSpc>
                <a:spcPct val="90000"/>
              </a:lnSpc>
              <a:buFontTx/>
              <a:buBlip>
                <a:blip r:embed="rId3"/>
              </a:buBlip>
            </a:pPr>
            <a:endParaRPr lang="en-US" altLang="en-US" dirty="0"/>
          </a:p>
          <a:p>
            <a:pPr eaLnBrk="1" hangingPunct="1">
              <a:lnSpc>
                <a:spcPct val="90000"/>
              </a:lnSpc>
              <a:buFontTx/>
              <a:buBlip>
                <a:blip r:embed="rId3"/>
              </a:buBlip>
            </a:pPr>
            <a:endParaRPr lang="en-US" altLang="en-US" dirty="0"/>
          </a:p>
          <a:p>
            <a:pPr lvl="1" eaLnBrk="1" hangingPunct="1">
              <a:lnSpc>
                <a:spcPct val="90000"/>
              </a:lnSpc>
              <a:buFontTx/>
              <a:buNone/>
            </a:pPr>
            <a:endParaRPr lang="en-US" altLang="en-US" dirty="0"/>
          </a:p>
          <a:p>
            <a:pPr lvl="1" eaLnBrk="1" hangingPunct="1">
              <a:lnSpc>
                <a:spcPct val="90000"/>
              </a:lnSpc>
              <a:buFontTx/>
              <a:buNone/>
            </a:pPr>
            <a:endParaRPr lang="en-US" altLang="en-US" dirty="0"/>
          </a:p>
          <a:p>
            <a:pPr lvl="1" eaLnBrk="1" hangingPunct="1">
              <a:lnSpc>
                <a:spcPct val="90000"/>
              </a:lnSpc>
              <a:buFontTx/>
              <a:buNone/>
            </a:pPr>
            <a:endParaRPr lang="en-US" altLang="en-US" dirty="0"/>
          </a:p>
          <a:p>
            <a:pPr lvl="1" eaLnBrk="1" hangingPunct="1">
              <a:lnSpc>
                <a:spcPct val="90000"/>
              </a:lnSpc>
              <a:buFontTx/>
              <a:buNone/>
            </a:pPr>
            <a:endParaRPr lang="en-US" altLang="en-US" dirty="0"/>
          </a:p>
          <a:p>
            <a:pPr lvl="1" eaLnBrk="1" hangingPunct="1">
              <a:lnSpc>
                <a:spcPct val="90000"/>
              </a:lnSpc>
              <a:buFontTx/>
              <a:buBlip>
                <a:blip r:embed="rId4"/>
              </a:buBlip>
            </a:pPr>
            <a:r>
              <a:rPr lang="en-US" altLang="en-US" dirty="0"/>
              <a:t>Note: we have to work with </a:t>
            </a:r>
            <a:r>
              <a:rPr lang="en-US" altLang="en-US" b="1" dirty="0">
                <a:solidFill>
                  <a:srgbClr val="FF0000"/>
                </a:solidFill>
              </a:rPr>
              <a:t>non-normalized multipoles</a:t>
            </a:r>
            <a:r>
              <a:rPr lang="en-US" altLang="en-US" dirty="0"/>
              <a:t>, which can be added together</a:t>
            </a:r>
          </a:p>
          <a:p>
            <a:pPr eaLnBrk="1" hangingPunct="1">
              <a:lnSpc>
                <a:spcPct val="90000"/>
              </a:lnSpc>
              <a:buFontTx/>
              <a:buBlip>
                <a:blip r:embed="rId3"/>
              </a:buBlip>
            </a:pPr>
            <a:r>
              <a:rPr lang="en-US" altLang="en-US" dirty="0"/>
              <a:t>Equations to set to zero </a:t>
            </a:r>
            <a:r>
              <a:rPr lang="en-US" altLang="en-US" i="1" dirty="0"/>
              <a:t>B</a:t>
            </a:r>
            <a:r>
              <a:rPr lang="en-US" altLang="en-US" baseline="-25000" dirty="0"/>
              <a:t>3 ,</a:t>
            </a:r>
            <a:r>
              <a:rPr lang="en-US" altLang="en-US" dirty="0"/>
              <a:t> </a:t>
            </a:r>
            <a:r>
              <a:rPr lang="en-US" altLang="en-US" i="1" dirty="0"/>
              <a:t>B</a:t>
            </a:r>
            <a:r>
              <a:rPr lang="en-US" altLang="en-US" baseline="-25000" dirty="0"/>
              <a:t>5  </a:t>
            </a:r>
            <a:r>
              <a:rPr lang="en-US" altLang="en-US" dirty="0"/>
              <a:t>and </a:t>
            </a:r>
            <a:r>
              <a:rPr lang="en-US" altLang="en-US" i="1" dirty="0"/>
              <a:t>B</a:t>
            </a:r>
            <a:r>
              <a:rPr lang="en-US" altLang="en-US" baseline="-25000" dirty="0"/>
              <a:t>5</a:t>
            </a:r>
          </a:p>
          <a:p>
            <a:pPr eaLnBrk="1" hangingPunct="1">
              <a:lnSpc>
                <a:spcPct val="90000"/>
              </a:lnSpc>
              <a:buFontTx/>
              <a:buBlip>
                <a:blip r:embed="rId3"/>
              </a:buBlip>
            </a:pPr>
            <a:endParaRPr lang="en-US" altLang="en-US" baseline="-25000" dirty="0"/>
          </a:p>
          <a:p>
            <a:pPr eaLnBrk="1" hangingPunct="1">
              <a:lnSpc>
                <a:spcPct val="90000"/>
              </a:lnSpc>
              <a:buFontTx/>
              <a:buBlip>
                <a:blip r:embed="rId3"/>
              </a:buBlip>
            </a:pPr>
            <a:endParaRPr lang="en-US" altLang="en-US" baseline="-25000" dirty="0"/>
          </a:p>
          <a:p>
            <a:pPr eaLnBrk="1" hangingPunct="1">
              <a:lnSpc>
                <a:spcPct val="90000"/>
              </a:lnSpc>
              <a:buFontTx/>
              <a:buBlip>
                <a:blip r:embed="rId3"/>
              </a:buBlip>
            </a:pPr>
            <a:endParaRPr lang="en-US" altLang="en-US" baseline="-25000" dirty="0"/>
          </a:p>
          <a:p>
            <a:pPr lvl="1" eaLnBrk="1" hangingPunct="1">
              <a:lnSpc>
                <a:spcPct val="90000"/>
              </a:lnSpc>
              <a:buFontTx/>
              <a:buBlip>
                <a:blip r:embed="rId4"/>
              </a:buBlip>
            </a:pPr>
            <a:endParaRPr lang="en-US" altLang="en-US" dirty="0"/>
          </a:p>
          <a:p>
            <a:pPr lvl="1" eaLnBrk="1" hangingPunct="1">
              <a:lnSpc>
                <a:spcPct val="90000"/>
              </a:lnSpc>
              <a:buFontTx/>
              <a:buBlip>
                <a:blip r:embed="rId4"/>
              </a:buBlip>
            </a:pPr>
            <a:r>
              <a:rPr lang="en-US" altLang="en-US" dirty="0"/>
              <a:t>There is a </a:t>
            </a:r>
            <a:r>
              <a:rPr lang="en-US" altLang="en-US" b="1" dirty="0">
                <a:solidFill>
                  <a:srgbClr val="FF0000"/>
                </a:solidFill>
              </a:rPr>
              <a:t>one-parameter family of solutions</a:t>
            </a:r>
            <a:r>
              <a:rPr lang="en-US" altLang="en-US" dirty="0"/>
              <a:t>, for instance (48°,60°,72°) or (36°,44°,64°) are solutions </a:t>
            </a:r>
          </a:p>
          <a:p>
            <a:pPr>
              <a:buFontTx/>
              <a:buBlip>
                <a:blip r:embed="rId3"/>
              </a:buBlip>
            </a:pPr>
            <a:endParaRPr lang="en-GB" altLang="en-US" dirty="0"/>
          </a:p>
        </p:txBody>
      </p:sp>
      <p:sp>
        <p:nvSpPr>
          <p:cNvPr id="30724" name="Date Placeholder 3">
            <a:extLst>
              <a:ext uri="{FF2B5EF4-FFF2-40B4-BE49-F238E27FC236}">
                <a16:creationId xmlns:a16="http://schemas.microsoft.com/office/drawing/2014/main" id="{3E910648-4D52-45ED-A9E1-9FE52370032B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5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Joint Universities Accelerator School, CERN, February 27 - March 3, 2025</a:t>
            </a:r>
          </a:p>
        </p:txBody>
      </p:sp>
      <p:graphicFrame>
        <p:nvGraphicFramePr>
          <p:cNvPr id="30726" name="Object 29">
            <a:extLst>
              <a:ext uri="{FF2B5EF4-FFF2-40B4-BE49-F238E27FC236}">
                <a16:creationId xmlns:a16="http://schemas.microsoft.com/office/drawing/2014/main" id="{3EE1EA4A-9CB2-406B-902D-3F25CE2F116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93750" y="1738313"/>
          <a:ext cx="5559425" cy="793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02" name="Equation" r:id="rId8" imgW="3289300" imgH="469900" progId="Equation.3">
                  <p:embed/>
                </p:oleObj>
              </mc:Choice>
              <mc:Fallback>
                <p:oleObj name="Equation" r:id="rId8" imgW="3289300" imgH="469900" progId="Equation.3">
                  <p:embed/>
                  <p:pic>
                    <p:nvPicPr>
                      <p:cNvPr id="0" name="Object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3750" y="1738313"/>
                        <a:ext cx="5559425" cy="793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27" name="Object 31">
            <a:extLst>
              <a:ext uri="{FF2B5EF4-FFF2-40B4-BE49-F238E27FC236}">
                <a16:creationId xmlns:a16="http://schemas.microsoft.com/office/drawing/2014/main" id="{94879B39-B058-4F17-AA00-CA2BB3344C1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69938" y="2636838"/>
          <a:ext cx="5773737" cy="808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03" name="Equation" r:id="rId10" imgW="3505200" imgH="495300" progId="Equation.3">
                  <p:embed/>
                </p:oleObj>
              </mc:Choice>
              <mc:Fallback>
                <p:oleObj name="Equation" r:id="rId10" imgW="3505200" imgH="495300" progId="Equation.3">
                  <p:embed/>
                  <p:pic>
                    <p:nvPicPr>
                      <p:cNvPr id="0" name="Object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9938" y="2636838"/>
                        <a:ext cx="5773737" cy="8080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0728" name="Picture 38">
            <a:extLst>
              <a:ext uri="{FF2B5EF4-FFF2-40B4-BE49-F238E27FC236}">
                <a16:creationId xmlns:a16="http://schemas.microsoft.com/office/drawing/2014/main" id="{ACF0EA15-857C-4DE1-94AC-4855A3080F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8438" y="1368425"/>
            <a:ext cx="2443162" cy="2246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0729" name="Object 39">
            <a:extLst>
              <a:ext uri="{FF2B5EF4-FFF2-40B4-BE49-F238E27FC236}">
                <a16:creationId xmlns:a16="http://schemas.microsoft.com/office/drawing/2014/main" id="{7AE908BE-3569-4943-88CB-1B3ABAAB240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917575" y="4876800"/>
          <a:ext cx="3654425" cy="822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04" name="Equation" r:id="rId13" imgW="2133600" imgH="482600" progId="Equation.3">
                  <p:embed/>
                </p:oleObj>
              </mc:Choice>
              <mc:Fallback>
                <p:oleObj name="Equation" r:id="rId13" imgW="2133600" imgH="482600" progId="Equation.3">
                  <p:embed/>
                  <p:pic>
                    <p:nvPicPr>
                      <p:cNvPr id="0" name="Object 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7575" y="4876800"/>
                        <a:ext cx="3654425" cy="822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2F15478-5DB0-437A-A9D2-3BD4596BFF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Paolo Ferracin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36036B3-8F8B-4B1E-A8AB-A544CA5F1C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D9B700-463F-41C9-9B8C-3EF09F747A60}" type="slidenum">
              <a:rPr lang="en-US" altLang="en-US" smtClean="0"/>
              <a:pPr>
                <a:defRPr/>
              </a:pPr>
              <a:t>22</a:t>
            </a:fld>
            <a:endParaRPr lang="en-US" alt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>
            <a:extLst>
              <a:ext uri="{FF2B5EF4-FFF2-40B4-BE49-F238E27FC236}">
                <a16:creationId xmlns:a16="http://schemas.microsoft.com/office/drawing/2014/main" id="{8DC4F881-2F41-4B3D-8C68-F50FF7DFE4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A “good” field quality dipole</a:t>
            </a:r>
            <a:br>
              <a:rPr lang="en-GB" altLang="en-US"/>
            </a:br>
            <a:r>
              <a:rPr lang="en-GB" altLang="en-US"/>
              <a:t>Sector dipole</a:t>
            </a:r>
          </a:p>
        </p:txBody>
      </p:sp>
      <p:sp>
        <p:nvSpPr>
          <p:cNvPr id="31747" name="Content Placeholder 2">
            <a:extLst>
              <a:ext uri="{FF2B5EF4-FFF2-40B4-BE49-F238E27FC236}">
                <a16:creationId xmlns:a16="http://schemas.microsoft.com/office/drawing/2014/main" id="{A0B7A647-A9D1-4B95-B104-AF25437D19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1143000"/>
            <a:ext cx="6702425" cy="5334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Blip>
                <a:blip r:embed="rId3"/>
              </a:buBlip>
            </a:pPr>
            <a:r>
              <a:rPr lang="en-US" altLang="en-US" dirty="0"/>
              <a:t>With one wedge one can set to zero three multipoles (</a:t>
            </a:r>
            <a:r>
              <a:rPr lang="en-US" altLang="en-US" i="1" dirty="0"/>
              <a:t>B</a:t>
            </a:r>
            <a:r>
              <a:rPr lang="en-US" altLang="en-US" baseline="-25000" dirty="0"/>
              <a:t>3</a:t>
            </a:r>
            <a:r>
              <a:rPr lang="en-US" altLang="en-US" dirty="0"/>
              <a:t>, </a:t>
            </a:r>
            <a:r>
              <a:rPr lang="en-US" altLang="en-US" i="1" dirty="0"/>
              <a:t>B</a:t>
            </a:r>
            <a:r>
              <a:rPr lang="en-US" altLang="en-US" baseline="-25000" dirty="0"/>
              <a:t>5 </a:t>
            </a:r>
            <a:r>
              <a:rPr lang="en-US" altLang="en-US" dirty="0"/>
              <a:t>and </a:t>
            </a:r>
            <a:r>
              <a:rPr lang="en-US" altLang="en-US" i="1" dirty="0"/>
              <a:t>B</a:t>
            </a:r>
            <a:r>
              <a:rPr lang="en-US" altLang="en-US" baseline="-25000" dirty="0"/>
              <a:t>7</a:t>
            </a:r>
            <a:r>
              <a:rPr lang="en-US" altLang="en-US" dirty="0"/>
              <a:t>)</a:t>
            </a:r>
          </a:p>
          <a:p>
            <a:pPr eaLnBrk="1" hangingPunct="1">
              <a:lnSpc>
                <a:spcPct val="90000"/>
              </a:lnSpc>
              <a:buFontTx/>
              <a:buBlip>
                <a:blip r:embed="rId3"/>
              </a:buBlip>
            </a:pPr>
            <a:endParaRPr lang="en-US" altLang="en-US" dirty="0"/>
          </a:p>
          <a:p>
            <a:pPr eaLnBrk="1" hangingPunct="1">
              <a:lnSpc>
                <a:spcPct val="90000"/>
              </a:lnSpc>
              <a:buFontTx/>
              <a:buBlip>
                <a:blip r:embed="rId3"/>
              </a:buBlip>
            </a:pPr>
            <a:r>
              <a:rPr lang="en-US" altLang="en-US" dirty="0"/>
              <a:t>What about </a:t>
            </a:r>
            <a:r>
              <a:rPr lang="en-US" altLang="en-US" b="1" dirty="0">
                <a:solidFill>
                  <a:srgbClr val="FF0000"/>
                </a:solidFill>
              </a:rPr>
              <a:t>two wedges </a:t>
            </a:r>
            <a:r>
              <a:rPr lang="en-US" altLang="en-US" dirty="0"/>
              <a:t>?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en-US" dirty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en-US" sz="2000" dirty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en-US" sz="2000" dirty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en-US" sz="2000" dirty="0">
              <a:sym typeface="Symbol" panose="05050102010706020507" pitchFamily="18" charset="2"/>
            </a:endParaRPr>
          </a:p>
          <a:p>
            <a:pPr lvl="1" eaLnBrk="1" hangingPunct="1">
              <a:lnSpc>
                <a:spcPct val="90000"/>
              </a:lnSpc>
              <a:buFontTx/>
              <a:buNone/>
            </a:pPr>
            <a:endParaRPr lang="en-US" altLang="en-US" sz="1800" dirty="0">
              <a:sym typeface="Symbol" panose="05050102010706020507" pitchFamily="18" charset="2"/>
            </a:endParaRPr>
          </a:p>
          <a:p>
            <a:pPr lvl="1" eaLnBrk="1" hangingPunct="1">
              <a:lnSpc>
                <a:spcPct val="90000"/>
              </a:lnSpc>
              <a:buFontTx/>
              <a:buNone/>
            </a:pPr>
            <a:endParaRPr lang="en-US" altLang="en-US" sz="1800" dirty="0">
              <a:sym typeface="Symbol" panose="05050102010706020507" pitchFamily="18" charset="2"/>
            </a:endParaRPr>
          </a:p>
          <a:p>
            <a:pPr lvl="1" eaLnBrk="1" hangingPunct="1">
              <a:lnSpc>
                <a:spcPct val="90000"/>
              </a:lnSpc>
              <a:buFontTx/>
              <a:buNone/>
            </a:pPr>
            <a:endParaRPr lang="en-US" altLang="en-US" sz="1800" dirty="0">
              <a:sym typeface="Symbol" panose="05050102010706020507" pitchFamily="18" charset="2"/>
            </a:endParaRPr>
          </a:p>
          <a:p>
            <a:pPr lvl="1" eaLnBrk="1" hangingPunct="1">
              <a:lnSpc>
                <a:spcPct val="90000"/>
              </a:lnSpc>
              <a:buFontTx/>
              <a:buNone/>
            </a:pPr>
            <a:endParaRPr lang="en-US" altLang="en-US" sz="1800" dirty="0">
              <a:sym typeface="Symbol" panose="05050102010706020507" pitchFamily="18" charset="2"/>
            </a:endParaRPr>
          </a:p>
          <a:p>
            <a:pPr lvl="1" eaLnBrk="1" hangingPunct="1">
              <a:lnSpc>
                <a:spcPct val="90000"/>
              </a:lnSpc>
              <a:buFontTx/>
              <a:buNone/>
            </a:pPr>
            <a:endParaRPr lang="en-US" altLang="en-US" sz="1800" dirty="0">
              <a:sym typeface="Symbol" panose="05050102010706020507" pitchFamily="18" charset="2"/>
            </a:endParaRP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altLang="en-US" sz="1800" dirty="0">
                <a:sym typeface="Symbol" panose="05050102010706020507" pitchFamily="18" charset="2"/>
              </a:rPr>
              <a:t>One can </a:t>
            </a:r>
            <a:r>
              <a:rPr lang="en-US" altLang="en-US" sz="1800" b="1" dirty="0">
                <a:solidFill>
                  <a:srgbClr val="FF0000"/>
                </a:solidFill>
                <a:sym typeface="Symbol" panose="05050102010706020507" pitchFamily="18" charset="2"/>
              </a:rPr>
              <a:t>set to zero </a:t>
            </a:r>
            <a:r>
              <a:rPr lang="en-US" altLang="en-US" sz="1800" b="1" dirty="0">
                <a:solidFill>
                  <a:srgbClr val="FF0000"/>
                </a:solidFill>
              </a:rPr>
              <a:t>five multipoles </a:t>
            </a:r>
            <a:r>
              <a:rPr lang="en-US" altLang="en-US" sz="1800" dirty="0"/>
              <a:t>(</a:t>
            </a:r>
            <a:r>
              <a:rPr lang="en-US" altLang="en-US" sz="1800" i="1" dirty="0"/>
              <a:t>B</a:t>
            </a:r>
            <a:r>
              <a:rPr lang="en-US" altLang="en-US" sz="1800" baseline="-25000" dirty="0"/>
              <a:t>3</a:t>
            </a:r>
            <a:r>
              <a:rPr lang="en-US" altLang="en-US" sz="1800" dirty="0"/>
              <a:t>, </a:t>
            </a:r>
            <a:r>
              <a:rPr lang="en-US" altLang="en-US" sz="1800" i="1" dirty="0"/>
              <a:t>B</a:t>
            </a:r>
            <a:r>
              <a:rPr lang="en-US" altLang="en-US" sz="1800" baseline="-25000" dirty="0"/>
              <a:t>5</a:t>
            </a:r>
            <a:r>
              <a:rPr lang="en-US" altLang="en-US" sz="1800" dirty="0"/>
              <a:t>, </a:t>
            </a:r>
            <a:r>
              <a:rPr lang="en-US" altLang="en-US" sz="1800" i="1" dirty="0"/>
              <a:t>B</a:t>
            </a:r>
            <a:r>
              <a:rPr lang="en-US" altLang="en-US" sz="1800" baseline="-25000" dirty="0"/>
              <a:t>7 </a:t>
            </a:r>
            <a:r>
              <a:rPr lang="en-US" altLang="en-US" sz="1800" dirty="0"/>
              <a:t>, </a:t>
            </a:r>
            <a:r>
              <a:rPr lang="en-US" altLang="en-US" sz="1800" i="1" dirty="0"/>
              <a:t>B</a:t>
            </a:r>
            <a:r>
              <a:rPr lang="en-US" altLang="en-US" sz="1800" baseline="-25000" dirty="0"/>
              <a:t>9 </a:t>
            </a:r>
            <a:r>
              <a:rPr lang="en-US" altLang="en-US" sz="1800" dirty="0"/>
              <a:t>and </a:t>
            </a:r>
            <a:r>
              <a:rPr lang="en-US" altLang="en-US" sz="1800" i="1" dirty="0"/>
              <a:t>B</a:t>
            </a:r>
            <a:r>
              <a:rPr lang="en-US" altLang="en-US" sz="1800" baseline="-25000" dirty="0"/>
              <a:t>11</a:t>
            </a:r>
            <a:r>
              <a:rPr lang="en-US" altLang="en-US" sz="1800" dirty="0"/>
              <a:t>) ~[0</a:t>
            </a:r>
            <a:r>
              <a:rPr lang="en-GB" altLang="en-US" sz="1800" dirty="0"/>
              <a:t>°-33.3°, 37.1°- 53.1°, 63.4°- 71.8°</a:t>
            </a:r>
            <a:r>
              <a:rPr lang="en-US" altLang="en-US" sz="1800" dirty="0"/>
              <a:t>] </a:t>
            </a:r>
          </a:p>
          <a:p>
            <a:pPr>
              <a:buFontTx/>
              <a:buBlip>
                <a:blip r:embed="rId3"/>
              </a:buBlip>
            </a:pPr>
            <a:endParaRPr lang="en-GB" altLang="en-US" dirty="0"/>
          </a:p>
        </p:txBody>
      </p:sp>
      <p:sp>
        <p:nvSpPr>
          <p:cNvPr id="31748" name="Date Placeholder 3">
            <a:extLst>
              <a:ext uri="{FF2B5EF4-FFF2-40B4-BE49-F238E27FC236}">
                <a16:creationId xmlns:a16="http://schemas.microsoft.com/office/drawing/2014/main" id="{EF591FAA-87CE-4C21-9116-96B53D94A28D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5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Joint Universities Accelerator School, CERN, February 27 - March 3, 2025</a:t>
            </a:r>
          </a:p>
        </p:txBody>
      </p:sp>
      <p:pic>
        <p:nvPicPr>
          <p:cNvPr id="31750" name="Picture 37">
            <a:extLst>
              <a:ext uri="{FF2B5EF4-FFF2-40B4-BE49-F238E27FC236}">
                <a16:creationId xmlns:a16="http://schemas.microsoft.com/office/drawing/2014/main" id="{029E828D-C24E-4BBC-A474-6CF761A2DB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25" y="1509713"/>
            <a:ext cx="1995488" cy="1925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1" name="Picture 38">
            <a:extLst>
              <a:ext uri="{FF2B5EF4-FFF2-40B4-BE49-F238E27FC236}">
                <a16:creationId xmlns:a16="http://schemas.microsoft.com/office/drawing/2014/main" id="{01650C92-1B4C-4B7E-AF76-D76CA4A7D9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4825" y="4090988"/>
            <a:ext cx="1995488" cy="1925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1752" name="Object 39">
            <a:extLst>
              <a:ext uri="{FF2B5EF4-FFF2-40B4-BE49-F238E27FC236}">
                <a16:creationId xmlns:a16="http://schemas.microsoft.com/office/drawing/2014/main" id="{0205A838-F645-4310-A654-570F636D3E6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66750" y="2767013"/>
          <a:ext cx="5588000" cy="366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045" name="Equation" r:id="rId10" imgW="3416300" imgH="228600" progId="Equation.3">
                  <p:embed/>
                </p:oleObj>
              </mc:Choice>
              <mc:Fallback>
                <p:oleObj name="Equation" r:id="rId10" imgW="3416300" imgH="228600" progId="Equation.3">
                  <p:embed/>
                  <p:pic>
                    <p:nvPicPr>
                      <p:cNvPr id="0" name="Object 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6750" y="2767013"/>
                        <a:ext cx="5588000" cy="3667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753" name="Object 41">
            <a:extLst>
              <a:ext uri="{FF2B5EF4-FFF2-40B4-BE49-F238E27FC236}">
                <a16:creationId xmlns:a16="http://schemas.microsoft.com/office/drawing/2014/main" id="{C14A7676-BABF-436F-B367-DD1FCC3187F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57225" y="3306763"/>
          <a:ext cx="5600700" cy="366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046" name="Equation" r:id="rId12" imgW="3416300" imgH="228600" progId="Equation.3">
                  <p:embed/>
                </p:oleObj>
              </mc:Choice>
              <mc:Fallback>
                <p:oleObj name="Equation" r:id="rId12" imgW="3416300" imgH="228600" progId="Equation.3">
                  <p:embed/>
                  <p:pic>
                    <p:nvPicPr>
                      <p:cNvPr id="0" name="Object 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7225" y="3306763"/>
                        <a:ext cx="5600700" cy="3667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754" name="Object 43">
            <a:extLst>
              <a:ext uri="{FF2B5EF4-FFF2-40B4-BE49-F238E27FC236}">
                <a16:creationId xmlns:a16="http://schemas.microsoft.com/office/drawing/2014/main" id="{8F8AAF33-E526-4361-8B9F-EC075FDC7C3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85800" y="3810000"/>
          <a:ext cx="5664200" cy="366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047" name="Equation" r:id="rId14" imgW="3454400" imgH="228600" progId="Equation.3">
                  <p:embed/>
                </p:oleObj>
              </mc:Choice>
              <mc:Fallback>
                <p:oleObj name="Equation" r:id="rId14" imgW="3454400" imgH="228600" progId="Equation.3">
                  <p:embed/>
                  <p:pic>
                    <p:nvPicPr>
                      <p:cNvPr id="0" name="Object 4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3810000"/>
                        <a:ext cx="5664200" cy="366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755" name="Object 45">
            <a:extLst>
              <a:ext uri="{FF2B5EF4-FFF2-40B4-BE49-F238E27FC236}">
                <a16:creationId xmlns:a16="http://schemas.microsoft.com/office/drawing/2014/main" id="{BFDB2528-EF47-4636-9D47-EC481B59DCD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04838" y="4391025"/>
          <a:ext cx="5734050" cy="374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048" name="Equation" r:id="rId16" imgW="3429000" imgH="228600" progId="Equation.3">
                  <p:embed/>
                </p:oleObj>
              </mc:Choice>
              <mc:Fallback>
                <p:oleObj name="Equation" r:id="rId16" imgW="3429000" imgH="228600" progId="Equation.3">
                  <p:embed/>
                  <p:pic>
                    <p:nvPicPr>
                      <p:cNvPr id="0" name="Object 4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4838" y="4391025"/>
                        <a:ext cx="5734050" cy="374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756" name="Object 47">
            <a:extLst>
              <a:ext uri="{FF2B5EF4-FFF2-40B4-BE49-F238E27FC236}">
                <a16:creationId xmlns:a16="http://schemas.microsoft.com/office/drawing/2014/main" id="{F712A5DD-22D7-4BE2-9FAB-7EC8A906CCF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15950" y="4930775"/>
          <a:ext cx="6107113" cy="369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049" name="Equation" r:id="rId18" imgW="3695700" imgH="228600" progId="Equation.3">
                  <p:embed/>
                </p:oleObj>
              </mc:Choice>
              <mc:Fallback>
                <p:oleObj name="Equation" r:id="rId18" imgW="3695700" imgH="228600" progId="Equation.3">
                  <p:embed/>
                  <p:pic>
                    <p:nvPicPr>
                      <p:cNvPr id="0" name="Object 4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5950" y="4930775"/>
                        <a:ext cx="6107113" cy="369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757" name="Text Box 49">
            <a:extLst>
              <a:ext uri="{FF2B5EF4-FFF2-40B4-BE49-F238E27FC236}">
                <a16:creationId xmlns:a16="http://schemas.microsoft.com/office/drawing/2014/main" id="{6D7D1D65-8F03-4604-A901-0A0B9DEAE7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08788" y="3413125"/>
            <a:ext cx="2057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5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10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One wedge, b</a:t>
            </a:r>
            <a:r>
              <a:rPr lang="en-US" altLang="en-US" sz="1000" baseline="-250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3</a:t>
            </a:r>
            <a:r>
              <a:rPr lang="en-US" altLang="en-US" sz="10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=b</a:t>
            </a:r>
            <a:r>
              <a:rPr lang="en-US" altLang="en-US" sz="1000" baseline="-250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5</a:t>
            </a:r>
            <a:r>
              <a:rPr lang="en-US" altLang="en-US" sz="10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=b</a:t>
            </a:r>
            <a:r>
              <a:rPr lang="en-US" altLang="en-US" sz="1000" baseline="-250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7</a:t>
            </a:r>
            <a:r>
              <a:rPr lang="en-US" altLang="en-US" sz="10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=0 </a:t>
            </a:r>
          </a:p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10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 [0</a:t>
            </a:r>
            <a:r>
              <a:rPr lang="en-US" altLang="en-US" sz="1000" dirty="0">
                <a:solidFill>
                  <a:schemeClr val="tx1"/>
                </a:solidFill>
                <a:ea typeface="ＭＳ Ｐゴシック" panose="020B0600070205080204" pitchFamily="34" charset="-128"/>
                <a:sym typeface="Symbol" panose="05050102010706020507" pitchFamily="18" charset="2"/>
              </a:rPr>
              <a:t></a:t>
            </a:r>
            <a:r>
              <a:rPr lang="en-US" altLang="en-US" sz="10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-</a:t>
            </a:r>
            <a:r>
              <a:rPr lang="en-GB" altLang="en-US" sz="10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43.2</a:t>
            </a:r>
            <a:r>
              <a:rPr lang="en-US" altLang="en-US" sz="1000" dirty="0">
                <a:solidFill>
                  <a:schemeClr val="tx1"/>
                </a:solidFill>
                <a:ea typeface="ＭＳ Ｐゴシック" panose="020B0600070205080204" pitchFamily="34" charset="-128"/>
                <a:sym typeface="Symbol" panose="05050102010706020507" pitchFamily="18" charset="2"/>
              </a:rPr>
              <a:t></a:t>
            </a:r>
            <a:r>
              <a:rPr lang="en-GB" altLang="en-US" sz="10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,52.2</a:t>
            </a:r>
            <a:r>
              <a:rPr lang="en-US" altLang="en-US" sz="1000" dirty="0">
                <a:solidFill>
                  <a:schemeClr val="tx1"/>
                </a:solidFill>
                <a:ea typeface="ＭＳ Ｐゴシック" panose="020B0600070205080204" pitchFamily="34" charset="-128"/>
                <a:sym typeface="Symbol" panose="05050102010706020507" pitchFamily="18" charset="2"/>
              </a:rPr>
              <a:t></a:t>
            </a:r>
            <a:r>
              <a:rPr lang="en-GB" altLang="en-US" sz="10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-67.3</a:t>
            </a:r>
            <a:r>
              <a:rPr lang="en-US" altLang="en-US" sz="1000" dirty="0">
                <a:solidFill>
                  <a:schemeClr val="tx1"/>
                </a:solidFill>
                <a:ea typeface="ＭＳ Ｐゴシック" panose="020B0600070205080204" pitchFamily="34" charset="-128"/>
                <a:sym typeface="Symbol" panose="05050102010706020507" pitchFamily="18" charset="2"/>
              </a:rPr>
              <a:t></a:t>
            </a:r>
            <a:r>
              <a:rPr lang="en-US" altLang="en-US" sz="10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]</a:t>
            </a:r>
          </a:p>
        </p:txBody>
      </p:sp>
      <p:sp>
        <p:nvSpPr>
          <p:cNvPr id="31758" name="Text Box 50">
            <a:extLst>
              <a:ext uri="{FF2B5EF4-FFF2-40B4-BE49-F238E27FC236}">
                <a16:creationId xmlns:a16="http://schemas.microsoft.com/office/drawing/2014/main" id="{F7AE2A87-6B8C-4290-A060-CBD726C402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26225" y="6057900"/>
            <a:ext cx="2341563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5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10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Two wedges, b</a:t>
            </a:r>
            <a:r>
              <a:rPr lang="en-US" altLang="en-US" sz="1000" baseline="-250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3</a:t>
            </a:r>
            <a:r>
              <a:rPr lang="en-US" altLang="en-US" sz="10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=b</a:t>
            </a:r>
            <a:r>
              <a:rPr lang="en-US" altLang="en-US" sz="1000" baseline="-250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5</a:t>
            </a:r>
            <a:r>
              <a:rPr lang="en-US" altLang="en-US" sz="10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=b</a:t>
            </a:r>
            <a:r>
              <a:rPr lang="en-US" altLang="en-US" sz="1000" baseline="-250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7</a:t>
            </a:r>
            <a:r>
              <a:rPr lang="en-US" altLang="en-US" sz="10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=b</a:t>
            </a:r>
            <a:r>
              <a:rPr lang="en-US" altLang="en-US" sz="1000" baseline="-250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9</a:t>
            </a:r>
            <a:r>
              <a:rPr lang="en-US" altLang="en-US" sz="10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=b</a:t>
            </a:r>
            <a:r>
              <a:rPr lang="en-US" altLang="en-US" sz="1000" baseline="-250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11</a:t>
            </a:r>
            <a:r>
              <a:rPr lang="en-US" altLang="en-US" sz="10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=0 </a:t>
            </a:r>
          </a:p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10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[0</a:t>
            </a:r>
            <a:r>
              <a:rPr lang="en-US" altLang="en-US" sz="1000" dirty="0">
                <a:solidFill>
                  <a:schemeClr val="tx1"/>
                </a:solidFill>
                <a:ea typeface="ＭＳ Ｐゴシック" panose="020B0600070205080204" pitchFamily="34" charset="-128"/>
                <a:sym typeface="Symbol" panose="05050102010706020507" pitchFamily="18" charset="2"/>
              </a:rPr>
              <a:t></a:t>
            </a:r>
            <a:r>
              <a:rPr lang="en-GB" altLang="en-US" sz="10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-33.3</a:t>
            </a:r>
            <a:r>
              <a:rPr lang="en-US" altLang="en-US" sz="1000" dirty="0">
                <a:solidFill>
                  <a:schemeClr val="tx1"/>
                </a:solidFill>
                <a:ea typeface="ＭＳ Ｐゴシック" panose="020B0600070205080204" pitchFamily="34" charset="-128"/>
                <a:sym typeface="Symbol" panose="05050102010706020507" pitchFamily="18" charset="2"/>
              </a:rPr>
              <a:t>,</a:t>
            </a:r>
            <a:r>
              <a:rPr lang="en-GB" altLang="en-US" sz="10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37.1</a:t>
            </a:r>
            <a:r>
              <a:rPr lang="en-US" altLang="en-US" sz="1000" dirty="0">
                <a:solidFill>
                  <a:schemeClr val="tx1"/>
                </a:solidFill>
                <a:ea typeface="ＭＳ Ｐゴシック" panose="020B0600070205080204" pitchFamily="34" charset="-128"/>
                <a:sym typeface="Symbol" panose="05050102010706020507" pitchFamily="18" charset="2"/>
              </a:rPr>
              <a:t>-</a:t>
            </a:r>
            <a:r>
              <a:rPr lang="en-GB" altLang="en-US" sz="10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53.1</a:t>
            </a:r>
            <a:r>
              <a:rPr lang="en-US" altLang="en-US" sz="1000" dirty="0">
                <a:solidFill>
                  <a:schemeClr val="tx1"/>
                </a:solidFill>
                <a:ea typeface="ＭＳ Ｐゴシック" panose="020B0600070205080204" pitchFamily="34" charset="-128"/>
                <a:sym typeface="Symbol" panose="05050102010706020507" pitchFamily="18" charset="2"/>
              </a:rPr>
              <a:t></a:t>
            </a:r>
            <a:r>
              <a:rPr lang="en-GB" altLang="en-US" sz="10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,63.4</a:t>
            </a:r>
            <a:r>
              <a:rPr lang="en-US" altLang="en-US" sz="1000" dirty="0">
                <a:solidFill>
                  <a:schemeClr val="tx1"/>
                </a:solidFill>
                <a:ea typeface="ＭＳ Ｐゴシック" panose="020B0600070205080204" pitchFamily="34" charset="-128"/>
                <a:sym typeface="Symbol" panose="05050102010706020507" pitchFamily="18" charset="2"/>
              </a:rPr>
              <a:t>- </a:t>
            </a:r>
            <a:r>
              <a:rPr lang="en-GB" altLang="en-US" sz="10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71.8</a:t>
            </a:r>
            <a:r>
              <a:rPr lang="en-US" altLang="en-US" sz="1000" dirty="0">
                <a:solidFill>
                  <a:schemeClr val="tx1"/>
                </a:solidFill>
                <a:ea typeface="ＭＳ Ｐゴシック" panose="020B0600070205080204" pitchFamily="34" charset="-128"/>
                <a:sym typeface="Symbol" panose="05050102010706020507" pitchFamily="18" charset="2"/>
              </a:rPr>
              <a:t></a:t>
            </a:r>
            <a:r>
              <a:rPr lang="en-US" altLang="en-US" sz="10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] 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D3C7D96-CA58-4B8E-AC1F-0578B46687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Paolo Ferracin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6A4AB12-5F3E-4B81-B9CB-0D5AA5B061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D9B700-463F-41C9-9B8C-3EF09F747A60}" type="slidenum">
              <a:rPr lang="en-US" altLang="en-US" smtClean="0"/>
              <a:pPr>
                <a:defRPr/>
              </a:pPr>
              <a:t>23</a:t>
            </a:fld>
            <a:endParaRPr lang="en-US" alt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>
            <a:extLst>
              <a:ext uri="{FF2B5EF4-FFF2-40B4-BE49-F238E27FC236}">
                <a16:creationId xmlns:a16="http://schemas.microsoft.com/office/drawing/2014/main" id="{55B04787-613A-4DAF-B6C4-96CCA500FB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A “good” field quality dipole</a:t>
            </a:r>
            <a:br>
              <a:rPr lang="en-GB" altLang="en-US"/>
            </a:br>
            <a:r>
              <a:rPr lang="en-GB" altLang="en-US"/>
              <a:t>Sector dipole</a:t>
            </a:r>
          </a:p>
        </p:txBody>
      </p:sp>
      <p:sp>
        <p:nvSpPr>
          <p:cNvPr id="32771" name="Content Placeholder 2">
            <a:extLst>
              <a:ext uri="{FF2B5EF4-FFF2-40B4-BE49-F238E27FC236}">
                <a16:creationId xmlns:a16="http://schemas.microsoft.com/office/drawing/2014/main" id="{D382C8CD-2D55-490D-880F-391D8AA5B4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Blip>
                <a:blip r:embed="rId2"/>
              </a:buBlip>
            </a:pPr>
            <a:r>
              <a:rPr lang="en-US" altLang="en-US" dirty="0"/>
              <a:t>Let us see two coil lay-outs of real magnets</a:t>
            </a:r>
          </a:p>
          <a:p>
            <a:pPr lvl="1" eaLnBrk="1" hangingPunct="1">
              <a:lnSpc>
                <a:spcPct val="90000"/>
              </a:lnSpc>
              <a:buFontTx/>
              <a:buBlip>
                <a:blip r:embed="rId3"/>
              </a:buBlip>
            </a:pPr>
            <a:r>
              <a:rPr lang="en-US" altLang="en-US" dirty="0"/>
              <a:t>The </a:t>
            </a:r>
            <a:r>
              <a:rPr lang="en-US" altLang="en-US" b="1" dirty="0">
                <a:solidFill>
                  <a:srgbClr val="FF0000"/>
                </a:solidFill>
              </a:rPr>
              <a:t>RHIC dipole </a:t>
            </a:r>
            <a:r>
              <a:rPr lang="en-US" altLang="en-US" dirty="0"/>
              <a:t>has </a:t>
            </a:r>
            <a:r>
              <a:rPr lang="en-US" altLang="en-US" b="1" dirty="0">
                <a:solidFill>
                  <a:srgbClr val="FF0000"/>
                </a:solidFill>
              </a:rPr>
              <a:t>four blocks</a:t>
            </a:r>
          </a:p>
          <a:p>
            <a:pPr>
              <a:buFontTx/>
              <a:buBlip>
                <a:blip r:embed="rId2"/>
              </a:buBlip>
            </a:pPr>
            <a:endParaRPr lang="en-GB" altLang="en-US" dirty="0"/>
          </a:p>
        </p:txBody>
      </p:sp>
      <p:sp>
        <p:nvSpPr>
          <p:cNvPr id="32772" name="Date Placeholder 3">
            <a:extLst>
              <a:ext uri="{FF2B5EF4-FFF2-40B4-BE49-F238E27FC236}">
                <a16:creationId xmlns:a16="http://schemas.microsoft.com/office/drawing/2014/main" id="{D7EBD555-FD31-46C2-A064-08DDF46D4AB7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Joint Universities Accelerator School, CERN, February 27 - March 3, 2025</a:t>
            </a:r>
          </a:p>
        </p:txBody>
      </p:sp>
      <p:pic>
        <p:nvPicPr>
          <p:cNvPr id="32774" name="Picture 43">
            <a:extLst>
              <a:ext uri="{FF2B5EF4-FFF2-40B4-BE49-F238E27FC236}">
                <a16:creationId xmlns:a16="http://schemas.microsoft.com/office/drawing/2014/main" id="{A89386AE-416C-4039-A27E-293B3A8277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2057400"/>
            <a:ext cx="4337050" cy="4021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2E2DF6B-580D-4E25-A8C1-EE430C5513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Paolo Ferracin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FBCD031-1464-4E3B-B461-F95165396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D9B700-463F-41C9-9B8C-3EF09F747A60}" type="slidenum">
              <a:rPr lang="en-US" altLang="en-US" smtClean="0"/>
              <a:pPr>
                <a:defRPr/>
              </a:pPr>
              <a:t>24</a:t>
            </a:fld>
            <a:endParaRPr lang="en-US" alt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>
            <a:extLst>
              <a:ext uri="{FF2B5EF4-FFF2-40B4-BE49-F238E27FC236}">
                <a16:creationId xmlns:a16="http://schemas.microsoft.com/office/drawing/2014/main" id="{9E60072B-48E9-4E66-B5EF-33DEFA3AB1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A “good” field quality dipole</a:t>
            </a:r>
            <a:br>
              <a:rPr lang="en-GB" altLang="en-US"/>
            </a:br>
            <a:r>
              <a:rPr lang="en-GB" altLang="en-US"/>
              <a:t>Sector dipole</a:t>
            </a:r>
          </a:p>
        </p:txBody>
      </p:sp>
      <p:sp>
        <p:nvSpPr>
          <p:cNvPr id="33795" name="Content Placeholder 2">
            <a:extLst>
              <a:ext uri="{FF2B5EF4-FFF2-40B4-BE49-F238E27FC236}">
                <a16:creationId xmlns:a16="http://schemas.microsoft.com/office/drawing/2014/main" id="{2804D80A-4E4A-4821-898D-4FA82B4213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Blip>
                <a:blip r:embed="rId2"/>
              </a:buBlip>
            </a:pPr>
            <a:r>
              <a:rPr lang="en-US" altLang="en-US" dirty="0"/>
              <a:t>Limits due to the cable geometry</a:t>
            </a:r>
          </a:p>
          <a:p>
            <a:pPr lvl="1" eaLnBrk="1" hangingPunct="1">
              <a:lnSpc>
                <a:spcPct val="90000"/>
              </a:lnSpc>
              <a:buFontTx/>
              <a:buBlip>
                <a:blip r:embed="rId3"/>
              </a:buBlip>
            </a:pPr>
            <a:r>
              <a:rPr lang="en-US" altLang="en-US" dirty="0"/>
              <a:t>Finite thickness </a:t>
            </a:r>
            <a:r>
              <a:rPr lang="en-US" altLang="en-US" dirty="0">
                <a:sym typeface="Symbol" panose="05050102010706020507" pitchFamily="18" charset="2"/>
              </a:rPr>
              <a:t> </a:t>
            </a:r>
            <a:r>
              <a:rPr lang="en-US" altLang="en-US" b="1" dirty="0">
                <a:solidFill>
                  <a:srgbClr val="FF0000"/>
                </a:solidFill>
                <a:sym typeface="Symbol" panose="05050102010706020507" pitchFamily="18" charset="2"/>
              </a:rPr>
              <a:t>one cannot produce sectors of any width</a:t>
            </a:r>
          </a:p>
          <a:p>
            <a:pPr lvl="1" eaLnBrk="1" hangingPunct="1">
              <a:lnSpc>
                <a:spcPct val="90000"/>
              </a:lnSpc>
              <a:buFontTx/>
              <a:buBlip>
                <a:blip r:embed="rId3"/>
              </a:buBlip>
            </a:pPr>
            <a:r>
              <a:rPr lang="en-US" altLang="en-US" dirty="0">
                <a:sym typeface="Symbol" panose="05050102010706020507" pitchFamily="18" charset="2"/>
              </a:rPr>
              <a:t>Cables cannot be key-stoned beyond a certain angle</a:t>
            </a:r>
            <a:r>
              <a:rPr lang="en-US" altLang="en-US" dirty="0"/>
              <a:t>, </a:t>
            </a:r>
            <a:r>
              <a:rPr lang="en-US" altLang="en-US" b="1" dirty="0">
                <a:solidFill>
                  <a:srgbClr val="FF0000"/>
                </a:solidFill>
              </a:rPr>
              <a:t>some wedges can be used to better follow the arch</a:t>
            </a:r>
          </a:p>
          <a:p>
            <a:pPr eaLnBrk="1" hangingPunct="1">
              <a:lnSpc>
                <a:spcPct val="90000"/>
              </a:lnSpc>
              <a:buFontTx/>
              <a:buBlip>
                <a:blip r:embed="rId2"/>
              </a:buBlip>
            </a:pPr>
            <a:r>
              <a:rPr lang="en-US" altLang="en-US" dirty="0"/>
              <a:t>One does not always aim at having zero multipoles	</a:t>
            </a:r>
          </a:p>
          <a:p>
            <a:pPr lvl="1" eaLnBrk="1" hangingPunct="1">
              <a:lnSpc>
                <a:spcPct val="90000"/>
              </a:lnSpc>
              <a:buFontTx/>
              <a:buBlip>
                <a:blip r:embed="rId3"/>
              </a:buBlip>
            </a:pPr>
            <a:r>
              <a:rPr lang="en-US" altLang="en-US" dirty="0"/>
              <a:t>There are other contributions (iron, persistent currents …)</a:t>
            </a:r>
          </a:p>
          <a:p>
            <a:pPr>
              <a:buFontTx/>
              <a:buBlip>
                <a:blip r:embed="rId2"/>
              </a:buBlip>
            </a:pPr>
            <a:endParaRPr lang="en-GB" altLang="en-US" dirty="0"/>
          </a:p>
        </p:txBody>
      </p:sp>
      <p:sp>
        <p:nvSpPr>
          <p:cNvPr id="33796" name="Date Placeholder 3">
            <a:extLst>
              <a:ext uri="{FF2B5EF4-FFF2-40B4-BE49-F238E27FC236}">
                <a16:creationId xmlns:a16="http://schemas.microsoft.com/office/drawing/2014/main" id="{D2EC094A-0A07-4A5E-8CB2-7595FF58D93B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Joint Universities Accelerator School, CERN, February 27 - March 3, 2025</a:t>
            </a:r>
          </a:p>
        </p:txBody>
      </p:sp>
      <p:pic>
        <p:nvPicPr>
          <p:cNvPr id="33798" name="Picture 31">
            <a:extLst>
              <a:ext uri="{FF2B5EF4-FFF2-40B4-BE49-F238E27FC236}">
                <a16:creationId xmlns:a16="http://schemas.microsoft.com/office/drawing/2014/main" id="{F46F8AB1-7E56-4B2F-BBF9-A2BCBE6582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3379788"/>
            <a:ext cx="2568575" cy="2478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9" name="Picture 36">
            <a:extLst>
              <a:ext uri="{FF2B5EF4-FFF2-40B4-BE49-F238E27FC236}">
                <a16:creationId xmlns:a16="http://schemas.microsoft.com/office/drawing/2014/main" id="{11B7AFA7-6827-4C40-9FDD-CD58637859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0350" y="3370263"/>
            <a:ext cx="3152775" cy="292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3800" name="Line 37">
            <a:extLst>
              <a:ext uri="{FF2B5EF4-FFF2-40B4-BE49-F238E27FC236}">
                <a16:creationId xmlns:a16="http://schemas.microsoft.com/office/drawing/2014/main" id="{9DE41E6B-F555-4000-96E3-5B66DD15911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815263" y="2217738"/>
            <a:ext cx="228600" cy="3006725"/>
          </a:xfrm>
          <a:prstGeom prst="line">
            <a:avLst/>
          </a:prstGeom>
          <a:noFill/>
          <a:ln w="15875">
            <a:solidFill>
              <a:srgbClr val="3366FF"/>
            </a:solidFill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AFC659F-2382-4374-8F80-A2EC75604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Paolo Ferracin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408C31B-5276-4674-907C-FE05A8F5DA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D9B700-463F-41C9-9B8C-3EF09F747A60}" type="slidenum">
              <a:rPr lang="en-US" altLang="en-US" smtClean="0"/>
              <a:pPr>
                <a:defRPr/>
              </a:pPr>
              <a:t>25</a:t>
            </a:fld>
            <a:endParaRPr lang="en-US" alt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>
            <a:extLst>
              <a:ext uri="{FF2B5EF4-FFF2-40B4-BE49-F238E27FC236}">
                <a16:creationId xmlns:a16="http://schemas.microsoft.com/office/drawing/2014/main" id="{0B3D87A5-B7DF-44B7-B64B-B1143B0731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A “good” field quality dipole</a:t>
            </a:r>
            <a:br>
              <a:rPr lang="en-GB" altLang="en-US"/>
            </a:br>
            <a:r>
              <a:rPr lang="en-GB" altLang="en-US"/>
              <a:t>Sector quadrupole</a:t>
            </a:r>
          </a:p>
        </p:txBody>
      </p:sp>
      <p:sp>
        <p:nvSpPr>
          <p:cNvPr id="34819" name="Content Placeholder 2">
            <a:extLst>
              <a:ext uri="{FF2B5EF4-FFF2-40B4-BE49-F238E27FC236}">
                <a16:creationId xmlns:a16="http://schemas.microsoft.com/office/drawing/2014/main" id="{13B63EF7-6F2A-4902-B201-E218C8F0B8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Blip>
                <a:blip r:embed="rId3"/>
              </a:buBlip>
            </a:pPr>
            <a:r>
              <a:rPr lang="en-US" altLang="en-US" dirty="0"/>
              <a:t>For a sector coil </a:t>
            </a:r>
            <a:r>
              <a:rPr lang="en-US" altLang="en-US" b="1" dirty="0">
                <a:solidFill>
                  <a:srgbClr val="FF0000"/>
                </a:solidFill>
              </a:rPr>
              <a:t>with one layer</a:t>
            </a:r>
            <a:r>
              <a:rPr lang="en-US" altLang="en-US" dirty="0"/>
              <a:t>, the same results of the dipole case hold with the following transformation</a:t>
            </a:r>
          </a:p>
          <a:p>
            <a:pPr lvl="1" eaLnBrk="1" hangingPunct="1">
              <a:buFontTx/>
              <a:buBlip>
                <a:blip r:embed="rId4"/>
              </a:buBlip>
            </a:pPr>
            <a:r>
              <a:rPr lang="en-US" altLang="en-US" b="1" dirty="0">
                <a:solidFill>
                  <a:srgbClr val="FF0000"/>
                </a:solidFill>
              </a:rPr>
              <a:t>Angles</a:t>
            </a:r>
            <a:r>
              <a:rPr lang="en-US" altLang="en-US" dirty="0"/>
              <a:t> have to be </a:t>
            </a:r>
            <a:r>
              <a:rPr lang="en-US" altLang="en-US" b="1" dirty="0">
                <a:solidFill>
                  <a:srgbClr val="FF0000"/>
                </a:solidFill>
              </a:rPr>
              <a:t>divided by two </a:t>
            </a:r>
          </a:p>
          <a:p>
            <a:pPr lvl="1" eaLnBrk="1" hangingPunct="1">
              <a:buFontTx/>
              <a:buBlip>
                <a:blip r:embed="rId4"/>
              </a:buBlip>
            </a:pPr>
            <a:r>
              <a:rPr lang="en-US" altLang="en-US" b="1" dirty="0">
                <a:solidFill>
                  <a:srgbClr val="FF0000"/>
                </a:solidFill>
              </a:rPr>
              <a:t>Multipole orders </a:t>
            </a:r>
            <a:r>
              <a:rPr lang="en-US" altLang="en-US" dirty="0"/>
              <a:t>have to be </a:t>
            </a:r>
            <a:r>
              <a:rPr lang="en-US" altLang="en-US" b="1" dirty="0">
                <a:solidFill>
                  <a:srgbClr val="FF0000"/>
                </a:solidFill>
              </a:rPr>
              <a:t>multiplied by two</a:t>
            </a:r>
          </a:p>
          <a:p>
            <a:pPr eaLnBrk="1" hangingPunct="1">
              <a:lnSpc>
                <a:spcPct val="90000"/>
              </a:lnSpc>
              <a:buFontTx/>
              <a:buBlip>
                <a:blip r:embed="rId3"/>
              </a:buBlip>
            </a:pPr>
            <a:r>
              <a:rPr lang="en-US" altLang="en-US" dirty="0"/>
              <a:t>First allowed multipole </a:t>
            </a:r>
            <a:r>
              <a:rPr lang="en-US" altLang="en-US" i="1" dirty="0"/>
              <a:t>B</a:t>
            </a:r>
            <a:r>
              <a:rPr lang="en-US" altLang="en-US" baseline="-25000" dirty="0"/>
              <a:t>6 </a:t>
            </a:r>
            <a:r>
              <a:rPr lang="en-US" altLang="en-US" dirty="0"/>
              <a:t>(</a:t>
            </a:r>
            <a:r>
              <a:rPr lang="en-US" altLang="en-US" dirty="0" err="1"/>
              <a:t>dodecapole</a:t>
            </a:r>
            <a:r>
              <a:rPr lang="en-US" altLang="en-US" dirty="0"/>
              <a:t>)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endParaRPr lang="en-US" altLang="en-US" dirty="0"/>
          </a:p>
          <a:p>
            <a:pPr lvl="1" eaLnBrk="1" hangingPunct="1">
              <a:lnSpc>
                <a:spcPct val="90000"/>
              </a:lnSpc>
              <a:buFontTx/>
              <a:buNone/>
            </a:pPr>
            <a:endParaRPr lang="en-US" altLang="en-US" dirty="0"/>
          </a:p>
          <a:p>
            <a:pPr lvl="1" eaLnBrk="1" hangingPunct="1">
              <a:lnSpc>
                <a:spcPct val="90000"/>
              </a:lnSpc>
              <a:buFontTx/>
              <a:buNone/>
            </a:pPr>
            <a:endParaRPr lang="en-US" altLang="en-US" dirty="0"/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altLang="en-US" dirty="0"/>
              <a:t>for </a:t>
            </a:r>
            <a:r>
              <a:rPr lang="en-US" altLang="en-US" dirty="0">
                <a:sym typeface="Symbol" panose="05050102010706020507" pitchFamily="18" charset="2"/>
              </a:rPr>
              <a:t></a:t>
            </a:r>
            <a:r>
              <a:rPr lang="en-US" altLang="en-US" dirty="0"/>
              <a:t>=</a:t>
            </a:r>
            <a:r>
              <a:rPr lang="en-US" altLang="en-US" dirty="0">
                <a:sym typeface="Symbol" panose="05050102010706020507" pitchFamily="18" charset="2"/>
              </a:rPr>
              <a:t></a:t>
            </a:r>
            <a:r>
              <a:rPr lang="en-US" altLang="en-US" dirty="0"/>
              <a:t>/6 (i.e. a </a:t>
            </a:r>
            <a:r>
              <a:rPr lang="en-US" altLang="en-US" b="1" dirty="0">
                <a:solidFill>
                  <a:srgbClr val="FF0000"/>
                </a:solidFill>
              </a:rPr>
              <a:t>30° sector coil</a:t>
            </a:r>
            <a:r>
              <a:rPr lang="en-US" altLang="en-US" dirty="0"/>
              <a:t>) one has </a:t>
            </a:r>
            <a:r>
              <a:rPr lang="en-US" altLang="en-US" b="1" i="1" dirty="0">
                <a:solidFill>
                  <a:srgbClr val="FF0000"/>
                </a:solidFill>
              </a:rPr>
              <a:t>B</a:t>
            </a:r>
            <a:r>
              <a:rPr lang="en-US" altLang="en-US" b="1" baseline="-25000" dirty="0">
                <a:solidFill>
                  <a:srgbClr val="FF0000"/>
                </a:solidFill>
              </a:rPr>
              <a:t>6</a:t>
            </a:r>
            <a:r>
              <a:rPr lang="en-US" altLang="en-US" b="1" dirty="0">
                <a:solidFill>
                  <a:srgbClr val="FF0000"/>
                </a:solidFill>
              </a:rPr>
              <a:t>=0</a:t>
            </a:r>
          </a:p>
          <a:p>
            <a:pPr>
              <a:buFontTx/>
              <a:buBlip>
                <a:blip r:embed="rId3"/>
              </a:buBlip>
            </a:pPr>
            <a:endParaRPr lang="en-GB" altLang="en-US" dirty="0"/>
          </a:p>
        </p:txBody>
      </p:sp>
      <p:sp>
        <p:nvSpPr>
          <p:cNvPr id="34820" name="Date Placeholder 3">
            <a:extLst>
              <a:ext uri="{FF2B5EF4-FFF2-40B4-BE49-F238E27FC236}">
                <a16:creationId xmlns:a16="http://schemas.microsoft.com/office/drawing/2014/main" id="{E557CE96-F5FC-4103-9F68-3065174DDDC5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5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Joint Universities Accelerator School, CERN, February 27 - March 3, 2025</a:t>
            </a:r>
          </a:p>
        </p:txBody>
      </p:sp>
      <p:pic>
        <p:nvPicPr>
          <p:cNvPr id="34822" name="Picture 30">
            <a:extLst>
              <a:ext uri="{FF2B5EF4-FFF2-40B4-BE49-F238E27FC236}">
                <a16:creationId xmlns:a16="http://schemas.microsoft.com/office/drawing/2014/main" id="{A0C3A152-6103-48E8-B830-AB845334DF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425" y="4495800"/>
            <a:ext cx="3813175" cy="2090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823" name="Picture 32">
            <a:extLst>
              <a:ext uri="{FF2B5EF4-FFF2-40B4-BE49-F238E27FC236}">
                <a16:creationId xmlns:a16="http://schemas.microsoft.com/office/drawing/2014/main" id="{15E3449A-1909-42C7-AF19-F507A3EC84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4497388"/>
            <a:ext cx="3824288" cy="2097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4824" name="Object 1">
            <a:extLst>
              <a:ext uri="{FF2B5EF4-FFF2-40B4-BE49-F238E27FC236}">
                <a16:creationId xmlns:a16="http://schemas.microsoft.com/office/drawing/2014/main" id="{0F9D7BEF-BCE1-4CAE-A1A0-AC72F32E8C2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514600" y="3195638"/>
          <a:ext cx="3646488" cy="766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83" name="Equation" r:id="rId10" imgW="2286000" imgH="482600" progId="Equation.3">
                  <p:embed/>
                </p:oleObj>
              </mc:Choice>
              <mc:Fallback>
                <p:oleObj name="Equation" r:id="rId10" imgW="2286000" imgH="4826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3195638"/>
                        <a:ext cx="3646488" cy="7667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2D3E04B-F7AD-4311-B749-2959C3BE99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Paolo Ferracin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6EF6F15-208D-4154-B395-2255557585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D9B700-463F-41C9-9B8C-3EF09F747A60}" type="slidenum">
              <a:rPr lang="en-US" altLang="en-US" smtClean="0"/>
              <a:pPr>
                <a:defRPr/>
              </a:pPr>
              <a:t>26</a:t>
            </a:fld>
            <a:endParaRPr lang="en-US" alt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>
            <a:extLst>
              <a:ext uri="{FF2B5EF4-FFF2-40B4-BE49-F238E27FC236}">
                <a16:creationId xmlns:a16="http://schemas.microsoft.com/office/drawing/2014/main" id="{B32CBEAA-C5B3-42BB-BA8B-06B7A720B3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Magnetic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52E9ED-88DD-439D-94FF-60AA20C1CB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1143000"/>
            <a:ext cx="4333875" cy="5334000"/>
          </a:xfrm>
        </p:spPr>
        <p:txBody>
          <a:bodyPr>
            <a:normAutofit fontScale="92500"/>
          </a:bodyPr>
          <a:lstStyle/>
          <a:p>
            <a:pPr>
              <a:defRPr/>
            </a:pPr>
            <a:r>
              <a:rPr lang="en-GB" b="1" dirty="0">
                <a:solidFill>
                  <a:srgbClr val="FF0000"/>
                </a:solidFill>
              </a:rPr>
              <a:t>How much </a:t>
            </a:r>
            <a:r>
              <a:rPr lang="en-GB" dirty="0"/>
              <a:t>conductor do we need to meet the requirements?</a:t>
            </a:r>
          </a:p>
          <a:p>
            <a:pPr>
              <a:defRPr/>
            </a:pPr>
            <a:r>
              <a:rPr lang="en-GB" dirty="0"/>
              <a:t>And in </a:t>
            </a:r>
            <a:r>
              <a:rPr lang="en-GB" b="1" dirty="0">
                <a:solidFill>
                  <a:srgbClr val="FF0000"/>
                </a:solidFill>
              </a:rPr>
              <a:t>which configuration</a:t>
            </a:r>
            <a:r>
              <a:rPr lang="en-GB" dirty="0"/>
              <a:t>?</a:t>
            </a:r>
          </a:p>
          <a:p>
            <a:pPr>
              <a:defRPr/>
            </a:pPr>
            <a:endParaRPr lang="en-GB" dirty="0"/>
          </a:p>
          <a:p>
            <a:pPr>
              <a:defRPr/>
            </a:pPr>
            <a:r>
              <a:rPr lang="en-GB" b="1" dirty="0">
                <a:solidFill>
                  <a:srgbClr val="FF0000"/>
                </a:solidFill>
              </a:rPr>
              <a:t>Outline</a:t>
            </a:r>
          </a:p>
          <a:p>
            <a:pPr lvl="1">
              <a:defRPr/>
            </a:pPr>
            <a:r>
              <a:rPr lang="en-GB" dirty="0"/>
              <a:t>How do we create a </a:t>
            </a:r>
            <a:r>
              <a:rPr lang="en-GB" b="1" dirty="0">
                <a:solidFill>
                  <a:srgbClr val="FF0000"/>
                </a:solidFill>
              </a:rPr>
              <a:t>perfect field</a:t>
            </a:r>
            <a:r>
              <a:rPr lang="en-GB" dirty="0"/>
              <a:t>?</a:t>
            </a:r>
          </a:p>
          <a:p>
            <a:pPr lvl="1">
              <a:defRPr/>
            </a:pPr>
            <a:r>
              <a:rPr lang="en-GB" dirty="0"/>
              <a:t>How do we express the field and its “</a:t>
            </a:r>
            <a:r>
              <a:rPr lang="en-GB" b="1" dirty="0">
                <a:solidFill>
                  <a:srgbClr val="FF0000"/>
                </a:solidFill>
              </a:rPr>
              <a:t>imperfections</a:t>
            </a:r>
            <a:r>
              <a:rPr lang="en-GB" dirty="0"/>
              <a:t>”?</a:t>
            </a:r>
          </a:p>
          <a:p>
            <a:pPr lvl="1">
              <a:defRPr/>
            </a:pPr>
            <a:r>
              <a:rPr lang="en-GB" dirty="0"/>
              <a:t>How do we </a:t>
            </a:r>
            <a:r>
              <a:rPr lang="en-GB" b="1" dirty="0">
                <a:solidFill>
                  <a:srgbClr val="FF0000"/>
                </a:solidFill>
              </a:rPr>
              <a:t>design a coil </a:t>
            </a:r>
            <a:r>
              <a:rPr lang="en-GB" dirty="0"/>
              <a:t>to minimize field errors?</a:t>
            </a:r>
          </a:p>
          <a:p>
            <a:pPr lvl="1">
              <a:defRPr/>
            </a:pPr>
            <a:r>
              <a:rPr lang="en-GB" dirty="0"/>
              <a:t>Which is the </a:t>
            </a:r>
            <a:r>
              <a:rPr lang="en-GB" b="1" dirty="0">
                <a:solidFill>
                  <a:srgbClr val="FF0000"/>
                </a:solidFill>
              </a:rPr>
              <a:t>maximum field </a:t>
            </a:r>
            <a:r>
              <a:rPr lang="en-GB" dirty="0"/>
              <a:t>we can get? </a:t>
            </a:r>
          </a:p>
          <a:p>
            <a:pPr lvl="1">
              <a:defRPr/>
            </a:pPr>
            <a:r>
              <a:rPr lang="en-GB" b="1" dirty="0">
                <a:solidFill>
                  <a:srgbClr val="FF0000"/>
                </a:solidFill>
              </a:rPr>
              <a:t>Overview</a:t>
            </a:r>
            <a:r>
              <a:rPr lang="en-GB" dirty="0"/>
              <a:t> of different designs</a:t>
            </a:r>
          </a:p>
          <a:p>
            <a:pPr lvl="1">
              <a:defRPr/>
            </a:pPr>
            <a:endParaRPr lang="en-GB" dirty="0"/>
          </a:p>
          <a:p>
            <a:pPr lvl="1">
              <a:defRPr/>
            </a:pPr>
            <a:endParaRPr lang="en-GB" dirty="0"/>
          </a:p>
          <a:p>
            <a:pPr lvl="1">
              <a:defRPr/>
            </a:pPr>
            <a:endParaRPr lang="en-GB" dirty="0"/>
          </a:p>
          <a:p>
            <a:pPr lvl="1">
              <a:defRPr/>
            </a:pPr>
            <a:endParaRPr lang="en-GB" dirty="0"/>
          </a:p>
          <a:p>
            <a:pPr>
              <a:defRPr/>
            </a:pPr>
            <a:endParaRPr lang="en-GB" dirty="0"/>
          </a:p>
        </p:txBody>
      </p:sp>
      <p:sp>
        <p:nvSpPr>
          <p:cNvPr id="35844" name="Date Placeholder 3">
            <a:extLst>
              <a:ext uri="{FF2B5EF4-FFF2-40B4-BE49-F238E27FC236}">
                <a16:creationId xmlns:a16="http://schemas.microsoft.com/office/drawing/2014/main" id="{9D12C967-FCD4-4B17-961B-E03AD0465975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Joint Universities Accelerator School, CERN, February 27 - March 3, 2025</a:t>
            </a:r>
          </a:p>
        </p:txBody>
      </p:sp>
      <p:pic>
        <p:nvPicPr>
          <p:cNvPr id="35846" name="Picture 2" descr="C:\Work\Courses_Schools\USPAS\2012_01_Austin\Units\Unit4_PF\Slides\HQ-C06_Section-2400dpi-color-Etched.jpg">
            <a:extLst>
              <a:ext uri="{FF2B5EF4-FFF2-40B4-BE49-F238E27FC236}">
                <a16:creationId xmlns:a16="http://schemas.microsoft.com/office/drawing/2014/main" id="{99CBCFE2-1089-422F-8CD3-B0F626D488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6275" y="1143000"/>
            <a:ext cx="4505325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2D4A4841-7D63-429C-9A30-767350938CAF}"/>
              </a:ext>
            </a:extLst>
          </p:cNvPr>
          <p:cNvSpPr/>
          <p:nvPr/>
        </p:nvSpPr>
        <p:spPr>
          <a:xfrm>
            <a:off x="609600" y="5334000"/>
            <a:ext cx="3810000" cy="685800"/>
          </a:xfrm>
          <a:prstGeom prst="rect">
            <a:avLst/>
          </a:prstGeom>
          <a:solidFill>
            <a:srgbClr val="FF0000">
              <a:alpha val="18000"/>
            </a:srgb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GB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0792BD4-A83A-42B6-BF84-0C0A6B3FD3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Paolo Ferracin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9104B0-215D-4FD7-83F0-FB945B4BDD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D9B700-463F-41C9-9B8C-3EF09F747A60}" type="slidenum">
              <a:rPr lang="en-US" altLang="en-US" smtClean="0"/>
              <a:pPr>
                <a:defRPr/>
              </a:pPr>
              <a:t>27</a:t>
            </a:fld>
            <a:endParaRPr lang="en-US" alt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>
            <a:extLst>
              <a:ext uri="{FF2B5EF4-FFF2-40B4-BE49-F238E27FC236}">
                <a16:creationId xmlns:a16="http://schemas.microsoft.com/office/drawing/2014/main" id="{678904EF-9486-4961-97A4-8E0A9FEC15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Maximum field and coil thickness</a:t>
            </a:r>
            <a:br>
              <a:rPr lang="en-GB" altLang="en-US"/>
            </a:br>
            <a:r>
              <a:rPr lang="en-GB" altLang="en-US"/>
              <a:t>Dipoles</a:t>
            </a:r>
          </a:p>
        </p:txBody>
      </p:sp>
      <p:sp>
        <p:nvSpPr>
          <p:cNvPr id="78851" name="Content Placeholder 2">
            <a:extLst>
              <a:ext uri="{FF2B5EF4-FFF2-40B4-BE49-F238E27FC236}">
                <a16:creationId xmlns:a16="http://schemas.microsoft.com/office/drawing/2014/main" id="{816F05FF-9B0B-4426-8DB2-0969084E08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2209800"/>
            <a:ext cx="4850519" cy="3429000"/>
          </a:xfrm>
        </p:spPr>
        <p:txBody>
          <a:bodyPr/>
          <a:lstStyle/>
          <a:p>
            <a:pPr eaLnBrk="1" hangingPunct="1">
              <a:buFontTx/>
              <a:buBlip>
                <a:blip r:embed="rId2"/>
              </a:buBlip>
              <a:defRPr/>
            </a:pPr>
            <a:r>
              <a:rPr lang="en-US" altLang="en-US" dirty="0"/>
              <a:t>We recall the </a:t>
            </a:r>
            <a:r>
              <a:rPr lang="en-US" altLang="en-US" b="1" dirty="0">
                <a:solidFill>
                  <a:srgbClr val="FF0000"/>
                </a:solidFill>
              </a:rPr>
              <a:t>critical surface</a:t>
            </a:r>
          </a:p>
          <a:p>
            <a:pPr eaLnBrk="1" hangingPunct="1"/>
            <a:r>
              <a:rPr lang="en-US" altLang="en-US" dirty="0"/>
              <a:t>The current density flowing in the insulated cable is reduced by a factor </a:t>
            </a:r>
            <a:r>
              <a:rPr lang="en-US" altLang="en-US" b="1" i="1" dirty="0">
                <a:solidFill>
                  <a:srgbClr val="FF0000"/>
                </a:solidFill>
                <a:sym typeface="Symbol" panose="05050102010706020507" pitchFamily="18" charset="2"/>
              </a:rPr>
              <a:t> </a:t>
            </a:r>
            <a:r>
              <a:rPr lang="en-US" altLang="en-US" b="1" dirty="0">
                <a:solidFill>
                  <a:srgbClr val="FF0000"/>
                </a:solidFill>
                <a:sym typeface="Symbol" panose="05050102010706020507" pitchFamily="18" charset="2"/>
              </a:rPr>
              <a:t>(filling ratio)</a:t>
            </a:r>
          </a:p>
          <a:p>
            <a:pPr lvl="1" eaLnBrk="1" hangingPunct="1"/>
            <a:r>
              <a:rPr lang="en-US" altLang="en-US" dirty="0">
                <a:sym typeface="Symbol" panose="05050102010706020507" pitchFamily="18" charset="2"/>
              </a:rPr>
              <a:t>It ranges from ¼ to 1/3</a:t>
            </a:r>
          </a:p>
          <a:p>
            <a:pPr marL="0" indent="0" eaLnBrk="1" hangingPunct="1">
              <a:buNone/>
              <a:defRPr/>
            </a:pPr>
            <a:endParaRPr lang="en-US" altLang="en-US" b="1" dirty="0">
              <a:solidFill>
                <a:srgbClr val="FF0000"/>
              </a:solidFill>
            </a:endParaRPr>
          </a:p>
          <a:p>
            <a:pPr marL="0" indent="0">
              <a:buFontTx/>
              <a:buNone/>
              <a:defRPr/>
            </a:pPr>
            <a:endParaRPr lang="en-GB" altLang="en-US" dirty="0"/>
          </a:p>
        </p:txBody>
      </p:sp>
      <p:sp>
        <p:nvSpPr>
          <p:cNvPr id="36868" name="Date Placeholder 3">
            <a:extLst>
              <a:ext uri="{FF2B5EF4-FFF2-40B4-BE49-F238E27FC236}">
                <a16:creationId xmlns:a16="http://schemas.microsoft.com/office/drawing/2014/main" id="{C5307F5C-02C3-4F03-9E17-867B95579294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Joint Universities Accelerator School, CERN, February 27 - March 3, 2025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6DC6E4B-B9C2-43B7-8F28-0B6604BE06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Paolo Ferracin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5850582-26B5-4625-BDEC-7BEDA782F4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D9B700-463F-41C9-9B8C-3EF09F747A60}" type="slidenum">
              <a:rPr lang="en-US" altLang="en-US" smtClean="0"/>
              <a:pPr>
                <a:defRPr/>
              </a:pPr>
              <a:t>28</a:t>
            </a:fld>
            <a:endParaRPr lang="en-US" alt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7532A7D-157C-4B6D-80D3-7E843140804F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24474"/>
          <a:stretch/>
        </p:blipFill>
        <p:spPr>
          <a:xfrm>
            <a:off x="4850519" y="1969316"/>
            <a:ext cx="4141081" cy="3980960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>
            <a:extLst>
              <a:ext uri="{FF2B5EF4-FFF2-40B4-BE49-F238E27FC236}">
                <a16:creationId xmlns:a16="http://schemas.microsoft.com/office/drawing/2014/main" id="{F2C54B67-B999-4F48-83D0-C5ADB796BD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Maximum field and coil thickness</a:t>
            </a:r>
            <a:br>
              <a:rPr lang="en-GB" altLang="en-US"/>
            </a:br>
            <a:r>
              <a:rPr lang="en-GB" altLang="en-US"/>
              <a:t>Dipoles</a:t>
            </a:r>
          </a:p>
        </p:txBody>
      </p:sp>
      <p:sp>
        <p:nvSpPr>
          <p:cNvPr id="37891" name="Content Placeholder 2">
            <a:extLst>
              <a:ext uri="{FF2B5EF4-FFF2-40B4-BE49-F238E27FC236}">
                <a16:creationId xmlns:a16="http://schemas.microsoft.com/office/drawing/2014/main" id="{8D4FA6D1-7F25-4F33-9B63-196CB0E882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Blip>
                <a:blip r:embed="rId3"/>
              </a:buBlip>
            </a:pPr>
            <a:r>
              <a:rPr lang="en-US" altLang="en-US" dirty="0"/>
              <a:t>We characterize the coil by two parameters</a:t>
            </a:r>
          </a:p>
          <a:p>
            <a:pPr lvl="1" eaLnBrk="1" hangingPunct="1">
              <a:buFontTx/>
              <a:buBlip>
                <a:blip r:embed="rId4"/>
              </a:buBlip>
            </a:pPr>
            <a:endParaRPr lang="en-US" altLang="en-US" i="1" dirty="0">
              <a:sym typeface="Symbol" panose="05050102010706020507" pitchFamily="18" charset="2"/>
            </a:endParaRPr>
          </a:p>
          <a:p>
            <a:pPr lvl="1" eaLnBrk="1" hangingPunct="1">
              <a:buFontTx/>
              <a:buBlip>
                <a:blip r:embed="rId4"/>
              </a:buBlip>
            </a:pPr>
            <a:endParaRPr lang="en-US" altLang="en-US" i="1" dirty="0">
              <a:sym typeface="Symbol" panose="05050102010706020507" pitchFamily="18" charset="2"/>
            </a:endParaRPr>
          </a:p>
          <a:p>
            <a:pPr lvl="1" eaLnBrk="1" hangingPunct="1">
              <a:buFontTx/>
              <a:buBlip>
                <a:blip r:embed="rId4"/>
              </a:buBlip>
            </a:pPr>
            <a:r>
              <a:rPr lang="en-US" altLang="en-US" i="1" dirty="0">
                <a:sym typeface="Symbol" panose="05050102010706020507" pitchFamily="18" charset="2"/>
              </a:rPr>
              <a:t></a:t>
            </a:r>
            <a:r>
              <a:rPr lang="en-US" altLang="en-US" i="1" baseline="-25000" dirty="0">
                <a:sym typeface="Symbol" panose="05050102010706020507" pitchFamily="18" charset="2"/>
              </a:rPr>
              <a:t>c</a:t>
            </a:r>
            <a:r>
              <a:rPr lang="en-US" altLang="en-US" dirty="0">
                <a:sym typeface="Symbol" panose="05050102010706020507" pitchFamily="18" charset="2"/>
              </a:rPr>
              <a:t>: how much </a:t>
            </a:r>
            <a:r>
              <a:rPr lang="en-US" altLang="en-US" b="1" dirty="0">
                <a:solidFill>
                  <a:srgbClr val="FF0000"/>
                </a:solidFill>
                <a:sym typeface="Symbol" panose="05050102010706020507" pitchFamily="18" charset="2"/>
              </a:rPr>
              <a:t>field in the </a:t>
            </a:r>
            <a:r>
              <a:rPr lang="en-US" altLang="en-US" b="1" dirty="0" err="1">
                <a:solidFill>
                  <a:srgbClr val="FF0000"/>
                </a:solidFill>
                <a:sym typeface="Symbol" panose="05050102010706020507" pitchFamily="18" charset="2"/>
              </a:rPr>
              <a:t>centre</a:t>
            </a:r>
            <a:r>
              <a:rPr lang="en-US" altLang="en-US" b="1" dirty="0">
                <a:solidFill>
                  <a:srgbClr val="FF0000"/>
                </a:solidFill>
                <a:sym typeface="Symbol" panose="05050102010706020507" pitchFamily="18" charset="2"/>
              </a:rPr>
              <a:t> </a:t>
            </a:r>
            <a:r>
              <a:rPr lang="en-US" altLang="en-US" dirty="0">
                <a:sym typeface="Symbol" panose="05050102010706020507" pitchFamily="18" charset="2"/>
              </a:rPr>
              <a:t>is given </a:t>
            </a:r>
            <a:r>
              <a:rPr lang="en-US" altLang="en-US" b="1" dirty="0">
                <a:solidFill>
                  <a:srgbClr val="FF0000"/>
                </a:solidFill>
                <a:sym typeface="Symbol" panose="05050102010706020507" pitchFamily="18" charset="2"/>
              </a:rPr>
              <a:t>per unit of current density</a:t>
            </a:r>
          </a:p>
          <a:p>
            <a:pPr lvl="2" eaLnBrk="1" hangingPunct="1">
              <a:buFontTx/>
              <a:buBlip>
                <a:blip r:embed="rId4"/>
              </a:buBlip>
            </a:pPr>
            <a:r>
              <a:rPr lang="en-US" altLang="en-US" dirty="0">
                <a:sym typeface="Symbol" panose="05050102010706020507" pitchFamily="18" charset="2"/>
              </a:rPr>
              <a:t>For a sector dipole</a:t>
            </a:r>
          </a:p>
          <a:p>
            <a:pPr>
              <a:buFontTx/>
              <a:buBlip>
                <a:blip r:embed="rId3"/>
              </a:buBlip>
            </a:pPr>
            <a:endParaRPr lang="en-GB" altLang="en-US" dirty="0"/>
          </a:p>
        </p:txBody>
      </p:sp>
      <p:sp>
        <p:nvSpPr>
          <p:cNvPr id="37892" name="Date Placeholder 3">
            <a:extLst>
              <a:ext uri="{FF2B5EF4-FFF2-40B4-BE49-F238E27FC236}">
                <a16:creationId xmlns:a16="http://schemas.microsoft.com/office/drawing/2014/main" id="{9C00A3D4-C52E-4C4C-A17A-F37EA966EBAF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5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Joint Universities Accelerator School, CERN, February 27 - March 3, 2025</a:t>
            </a:r>
          </a:p>
        </p:txBody>
      </p:sp>
      <p:graphicFrame>
        <p:nvGraphicFramePr>
          <p:cNvPr id="37894" name="Objet 2">
            <a:extLst>
              <a:ext uri="{FF2B5EF4-FFF2-40B4-BE49-F238E27FC236}">
                <a16:creationId xmlns:a16="http://schemas.microsoft.com/office/drawing/2014/main" id="{4E02AB51-F0ED-4771-9BAF-107E5ACBCAC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133600" y="1735138"/>
          <a:ext cx="1222375" cy="493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130" name="Équation" r:id="rId8" imgW="533169" imgH="228501" progId="Equation.3">
                  <p:embed/>
                </p:oleObj>
              </mc:Choice>
              <mc:Fallback>
                <p:oleObj name="Équation" r:id="rId8" imgW="533169" imgH="228501" progId="Equation.3">
                  <p:embed/>
                  <p:pic>
                    <p:nvPicPr>
                      <p:cNvPr id="0" name="Obje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3600" y="1735138"/>
                        <a:ext cx="1222375" cy="4937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895" name="Objet 4">
            <a:extLst>
              <a:ext uri="{FF2B5EF4-FFF2-40B4-BE49-F238E27FC236}">
                <a16:creationId xmlns:a16="http://schemas.microsoft.com/office/drawing/2014/main" id="{AC877BB6-F8C7-4225-BA07-C078878FC08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495800" y="1752600"/>
          <a:ext cx="2108200" cy="493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131" name="Équation" r:id="rId10" imgW="1040948" imgH="241195" progId="Equation.3">
                  <p:embed/>
                </p:oleObj>
              </mc:Choice>
              <mc:Fallback>
                <p:oleObj name="Équation" r:id="rId10" imgW="1040948" imgH="241195" progId="Equation.3">
                  <p:embed/>
                  <p:pic>
                    <p:nvPicPr>
                      <p:cNvPr id="0" name="Obje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5800" y="1752600"/>
                        <a:ext cx="2108200" cy="493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896" name="Object 21">
            <a:extLst>
              <a:ext uri="{FF2B5EF4-FFF2-40B4-BE49-F238E27FC236}">
                <a16:creationId xmlns:a16="http://schemas.microsoft.com/office/drawing/2014/main" id="{E984136E-5EEB-4D5C-B1B0-99F2CE1054E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403600" y="2819400"/>
          <a:ext cx="2463800" cy="808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132" name="Equation" r:id="rId12" imgW="1218671" imgH="393529" progId="Equation.3">
                  <p:embed/>
                </p:oleObj>
              </mc:Choice>
              <mc:Fallback>
                <p:oleObj name="Equation" r:id="rId12" imgW="1218671" imgH="393529" progId="Equation.3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03600" y="2819400"/>
                        <a:ext cx="2463800" cy="808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7897" name="Picture 13" descr="D:\Work\Courses_Schools\2014_02_JUAS_Archamps\Mini-workshop\sector-coil_current.tif">
            <a:extLst>
              <a:ext uri="{FF2B5EF4-FFF2-40B4-BE49-F238E27FC236}">
                <a16:creationId xmlns:a16="http://schemas.microsoft.com/office/drawing/2014/main" id="{BB0CEF1D-9A6C-4277-95EB-BE1494E69E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2743200"/>
            <a:ext cx="1144588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8" name="Picture 14">
            <a:extLst>
              <a:ext uri="{FF2B5EF4-FFF2-40B4-BE49-F238E27FC236}">
                <a16:creationId xmlns:a16="http://schemas.microsoft.com/office/drawing/2014/main" id="{C70E3422-EA58-4340-95CB-55AAAD26AE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9075" y="3962400"/>
            <a:ext cx="4886325" cy="2606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0120D0B0-72B8-4A2F-A090-BAD008A718D0}"/>
              </a:ext>
            </a:extLst>
          </p:cNvPr>
          <p:cNvSpPr txBox="1">
            <a:spLocks/>
          </p:cNvSpPr>
          <p:nvPr/>
        </p:nvSpPr>
        <p:spPr bwMode="auto">
          <a:xfrm>
            <a:off x="152400" y="3657600"/>
            <a:ext cx="3876675" cy="291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FontTx/>
              <a:buBlip>
                <a:blip r:embed="rId16"/>
              </a:buBlip>
              <a:defRPr sz="2400" kern="1200">
                <a:solidFill>
                  <a:schemeClr val="tx2"/>
                </a:solidFill>
                <a:latin typeface="Book Antiqua" pitchFamily="18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FontTx/>
              <a:buBlip>
                <a:blip r:embed="rId17"/>
              </a:buBlip>
              <a:defRPr sz="2000" kern="1200">
                <a:solidFill>
                  <a:schemeClr val="tx2"/>
                </a:solidFill>
                <a:latin typeface="Book Antiqua" pitchFamily="18" charset="0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FontTx/>
              <a:buBlip>
                <a:blip r:embed="rId18"/>
              </a:buBlip>
              <a:defRPr kern="1200">
                <a:solidFill>
                  <a:schemeClr val="tx2"/>
                </a:solidFill>
                <a:latin typeface="Book Antiqua" pitchFamily="18" charset="0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FontTx/>
              <a:buBlip>
                <a:blip r:embed="rId19"/>
              </a:buBlip>
              <a:defRPr sz="1600" kern="1200">
                <a:solidFill>
                  <a:schemeClr val="tx2"/>
                </a:solidFill>
                <a:latin typeface="Book Antiqua" pitchFamily="18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FontTx/>
              <a:buBlip>
                <a:blip r:embed="rId20"/>
              </a:buBlip>
              <a:defRPr sz="1600" kern="1200">
                <a:solidFill>
                  <a:schemeClr val="tx2"/>
                </a:solidFill>
                <a:latin typeface="Book Antiqua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eaLnBrk="1" hangingPunct="1">
              <a:buFontTx/>
              <a:buBlip>
                <a:blip r:embed="rId4"/>
              </a:buBlip>
              <a:defRPr/>
            </a:pPr>
            <a:r>
              <a:rPr lang="en-US" altLang="en-US" i="1" dirty="0">
                <a:sym typeface="Symbol" pitchFamily="18" charset="2"/>
              </a:rPr>
              <a:t></a:t>
            </a:r>
            <a:r>
              <a:rPr lang="en-US" altLang="en-US" dirty="0">
                <a:sym typeface="Symbol" pitchFamily="18" charset="2"/>
              </a:rPr>
              <a:t>: ratio between </a:t>
            </a:r>
            <a:r>
              <a:rPr lang="en-US" altLang="en-US" b="1" dirty="0">
                <a:solidFill>
                  <a:srgbClr val="FF0000"/>
                </a:solidFill>
                <a:sym typeface="Symbol" pitchFamily="18" charset="2"/>
              </a:rPr>
              <a:t>peak field and central field</a:t>
            </a:r>
          </a:p>
          <a:p>
            <a:pPr lvl="2" eaLnBrk="1" hangingPunct="1">
              <a:buFontTx/>
              <a:buBlip>
                <a:blip r:embed="rId5"/>
              </a:buBlip>
              <a:defRPr/>
            </a:pPr>
            <a:r>
              <a:rPr lang="en-US" altLang="en-US" dirty="0">
                <a:sym typeface="Symbol" pitchFamily="18" charset="2"/>
              </a:rPr>
              <a:t>For a sector and in general is </a:t>
            </a:r>
            <a:r>
              <a:rPr lang="en-US" altLang="en-US" i="1" dirty="0">
                <a:sym typeface="Symbol" pitchFamily="18" charset="2"/>
              </a:rPr>
              <a:t></a:t>
            </a:r>
            <a:r>
              <a:rPr lang="en-US" altLang="en-US" dirty="0">
                <a:sym typeface="Symbol" pitchFamily="18" charset="2"/>
              </a:rPr>
              <a:t>= </a:t>
            </a:r>
            <a:r>
              <a:rPr lang="en-US" altLang="en-US" dirty="0"/>
              <a:t>1.05 - 1.15</a:t>
            </a:r>
          </a:p>
          <a:p>
            <a:pPr lvl="2" eaLnBrk="1" hangingPunct="1">
              <a:buFontTx/>
              <a:buBlip>
                <a:blip r:embed="rId5"/>
              </a:buBlip>
              <a:defRPr/>
            </a:pPr>
            <a:r>
              <a:rPr lang="en-US" altLang="en-US" dirty="0"/>
              <a:t>hyperbolic fit: </a:t>
            </a:r>
            <a:r>
              <a:rPr lang="en-US" altLang="en-US" i="1" dirty="0"/>
              <a:t>a</a:t>
            </a:r>
            <a:r>
              <a:rPr lang="en-US" altLang="en-US" dirty="0"/>
              <a:t>~0.045</a:t>
            </a:r>
          </a:p>
          <a:p>
            <a:pPr marL="914400" lvl="2" indent="0" eaLnBrk="1" hangingPunct="1">
              <a:buFontTx/>
              <a:buNone/>
              <a:defRPr/>
            </a:pPr>
            <a:endParaRPr lang="en-US" altLang="en-US" dirty="0">
              <a:sym typeface="Symbol" pitchFamily="18" charset="2"/>
            </a:endParaRPr>
          </a:p>
          <a:p>
            <a:pPr>
              <a:buFontTx/>
              <a:buBlip>
                <a:blip r:embed="rId3"/>
              </a:buBlip>
              <a:defRPr/>
            </a:pPr>
            <a:endParaRPr lang="en-GB" altLang="en-US" dirty="0"/>
          </a:p>
        </p:txBody>
      </p:sp>
      <p:graphicFrame>
        <p:nvGraphicFramePr>
          <p:cNvPr id="37900" name="Object 1">
            <a:extLst>
              <a:ext uri="{FF2B5EF4-FFF2-40B4-BE49-F238E27FC236}">
                <a16:creationId xmlns:a16="http://schemas.microsoft.com/office/drawing/2014/main" id="{ADA876F7-9B5D-4134-9F5A-3666FD96233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371600" y="5410200"/>
          <a:ext cx="2144713" cy="854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133" name="Equation" r:id="rId21" imgW="990170" imgH="393529" progId="Equation.3">
                  <p:embed/>
                </p:oleObj>
              </mc:Choice>
              <mc:Fallback>
                <p:oleObj name="Equation" r:id="rId21" imgW="990170" imgH="393529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5410200"/>
                        <a:ext cx="2144713" cy="854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399DBE4-2BD7-44AC-BBA4-F006410960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Paolo Ferracin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295482B-2E6D-4483-BD1B-F6E412D2F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D9B700-463F-41C9-9B8C-3EF09F747A60}" type="slidenum">
              <a:rPr lang="en-US" altLang="en-US" smtClean="0"/>
              <a:pPr>
                <a:defRPr/>
              </a:pPr>
              <a:t>29</a:t>
            </a:fld>
            <a:endParaRPr lang="en-US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>
            <a:extLst>
              <a:ext uri="{FF2B5EF4-FFF2-40B4-BE49-F238E27FC236}">
                <a16:creationId xmlns:a16="http://schemas.microsoft.com/office/drawing/2014/main" id="{8AE9F0E0-A9F4-4088-80EB-5DDDA1AF9F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Magnetic design</a:t>
            </a:r>
            <a:br>
              <a:rPr lang="en-GB" altLang="en-US"/>
            </a:br>
            <a:r>
              <a:rPr lang="en-GB" altLang="en-US"/>
              <a:t>Introduction</a:t>
            </a:r>
          </a:p>
        </p:txBody>
      </p:sp>
      <p:sp>
        <p:nvSpPr>
          <p:cNvPr id="12291" name="Content Placeholder 2">
            <a:extLst>
              <a:ext uri="{FF2B5EF4-FFF2-40B4-BE49-F238E27FC236}">
                <a16:creationId xmlns:a16="http://schemas.microsoft.com/office/drawing/2014/main" id="{AE0EE9C9-107B-443C-B2C0-3D6302F924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Blip>
                <a:blip r:embed="rId2"/>
              </a:buBlip>
            </a:pPr>
            <a:r>
              <a:rPr lang="en-GB" altLang="en-US" dirty="0"/>
              <a:t>The magnetic design is one of the first steps in the a superconducting magnet development</a:t>
            </a:r>
          </a:p>
          <a:p>
            <a:pPr>
              <a:buFontTx/>
              <a:buBlip>
                <a:blip r:embed="rId2"/>
              </a:buBlip>
            </a:pPr>
            <a:r>
              <a:rPr lang="en-GB" altLang="en-US" dirty="0"/>
              <a:t>It starts from the </a:t>
            </a:r>
            <a:r>
              <a:rPr lang="en-GB" altLang="en-US" b="1" dirty="0">
                <a:solidFill>
                  <a:srgbClr val="FF0000"/>
                </a:solidFill>
              </a:rPr>
              <a:t>requirements</a:t>
            </a:r>
            <a:r>
              <a:rPr lang="en-GB" altLang="en-US" b="1" dirty="0"/>
              <a:t> </a:t>
            </a:r>
            <a:r>
              <a:rPr lang="en-GB" altLang="en-US" dirty="0"/>
              <a:t>(from accelerator physicists, researchers, medical doctors…others) </a:t>
            </a:r>
          </a:p>
          <a:p>
            <a:pPr lvl="1">
              <a:buFontTx/>
              <a:buBlip>
                <a:blip r:embed="rId3"/>
              </a:buBlip>
            </a:pPr>
            <a:r>
              <a:rPr lang="en-GB" altLang="en-US" dirty="0"/>
              <a:t>A field “</a:t>
            </a:r>
            <a:r>
              <a:rPr lang="en-GB" altLang="en-US" b="1" dirty="0">
                <a:solidFill>
                  <a:srgbClr val="FF0000"/>
                </a:solidFill>
              </a:rPr>
              <a:t>shape</a:t>
            </a:r>
            <a:r>
              <a:rPr lang="en-GB" altLang="en-US" dirty="0"/>
              <a:t>”</a:t>
            </a:r>
          </a:p>
          <a:p>
            <a:pPr lvl="2">
              <a:buFontTx/>
              <a:buBlip>
                <a:blip r:embed="rId4"/>
              </a:buBlip>
            </a:pPr>
            <a:r>
              <a:rPr lang="en-GB" altLang="en-US" dirty="0"/>
              <a:t>Dipole, quadrupole, etc</a:t>
            </a:r>
          </a:p>
          <a:p>
            <a:pPr lvl="1">
              <a:buFontTx/>
              <a:buBlip>
                <a:blip r:embed="rId3"/>
              </a:buBlip>
            </a:pPr>
            <a:r>
              <a:rPr lang="en-GB" altLang="en-US" dirty="0"/>
              <a:t>A field </a:t>
            </a:r>
            <a:r>
              <a:rPr lang="en-GB" altLang="en-US" b="1" dirty="0">
                <a:solidFill>
                  <a:srgbClr val="FF0000"/>
                </a:solidFill>
              </a:rPr>
              <a:t>magnitude</a:t>
            </a:r>
            <a:r>
              <a:rPr lang="en-GB" altLang="en-US" dirty="0"/>
              <a:t> </a:t>
            </a:r>
          </a:p>
          <a:p>
            <a:pPr lvl="2">
              <a:buFontTx/>
              <a:buBlip>
                <a:blip r:embed="rId4"/>
              </a:buBlip>
            </a:pPr>
            <a:r>
              <a:rPr lang="en-GB" altLang="en-US" dirty="0"/>
              <a:t>Usually with low T superconductors from 5 to 20 T</a:t>
            </a:r>
          </a:p>
          <a:p>
            <a:pPr lvl="1">
              <a:buFontTx/>
              <a:buBlip>
                <a:blip r:embed="rId3"/>
              </a:buBlip>
            </a:pPr>
            <a:r>
              <a:rPr lang="en-GB" altLang="en-US" dirty="0"/>
              <a:t>A field </a:t>
            </a:r>
            <a:r>
              <a:rPr lang="en-GB" altLang="en-US" b="1" dirty="0">
                <a:solidFill>
                  <a:srgbClr val="FF0000"/>
                </a:solidFill>
              </a:rPr>
              <a:t>homogeneity</a:t>
            </a:r>
          </a:p>
          <a:p>
            <a:pPr lvl="2">
              <a:buFontTx/>
              <a:buBlip>
                <a:blip r:embed="rId4"/>
              </a:buBlip>
            </a:pPr>
            <a:r>
              <a:rPr lang="en-GB" altLang="en-US" dirty="0"/>
              <a:t>Uniformity inside a solenoid, harmonics in a accelerator magnet</a:t>
            </a:r>
          </a:p>
          <a:p>
            <a:pPr lvl="1">
              <a:buFontTx/>
              <a:buBlip>
                <a:blip r:embed="rId3"/>
              </a:buBlip>
            </a:pPr>
            <a:r>
              <a:rPr lang="en-GB" altLang="en-US" dirty="0"/>
              <a:t>A given </a:t>
            </a:r>
            <a:r>
              <a:rPr lang="en-GB" altLang="en-US" b="1" dirty="0">
                <a:solidFill>
                  <a:srgbClr val="FF0000"/>
                </a:solidFill>
              </a:rPr>
              <a:t>aperture</a:t>
            </a:r>
            <a:r>
              <a:rPr lang="en-GB" altLang="en-US" dirty="0"/>
              <a:t> (and </a:t>
            </a:r>
            <a:r>
              <a:rPr lang="en-GB" altLang="en-US" b="1" dirty="0">
                <a:solidFill>
                  <a:srgbClr val="FF0000"/>
                </a:solidFill>
              </a:rPr>
              <a:t>volume</a:t>
            </a:r>
            <a:r>
              <a:rPr lang="en-GB" altLang="en-US" dirty="0"/>
              <a:t>)</a:t>
            </a:r>
          </a:p>
          <a:p>
            <a:pPr lvl="2">
              <a:buFontTx/>
              <a:buBlip>
                <a:blip r:embed="rId4"/>
              </a:buBlip>
            </a:pPr>
            <a:r>
              <a:rPr lang="en-GB" altLang="en-US" dirty="0"/>
              <a:t>Some cm diameter for accelerator magnets, much more for detectors and fusion magnets </a:t>
            </a:r>
          </a:p>
        </p:txBody>
      </p:sp>
      <p:sp>
        <p:nvSpPr>
          <p:cNvPr id="12292" name="Date Placeholder 3">
            <a:extLst>
              <a:ext uri="{FF2B5EF4-FFF2-40B4-BE49-F238E27FC236}">
                <a16:creationId xmlns:a16="http://schemas.microsoft.com/office/drawing/2014/main" id="{A82F924A-63C1-412D-A0B5-FE3D896B50A9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Joint Universities Accelerator School, CERN, February 27 - March 3, 2025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BBB7F9D-7826-4D91-8C34-C90B333C9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Paolo Ferracin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3B8762D-5625-4BF6-962A-2AEAEDE4C5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D9B700-463F-41C9-9B8C-3EF09F747A60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>
            <a:extLst>
              <a:ext uri="{FF2B5EF4-FFF2-40B4-BE49-F238E27FC236}">
                <a16:creationId xmlns:a16="http://schemas.microsoft.com/office/drawing/2014/main" id="{A15B1C1E-7683-4A0D-AE9E-6D2F25E754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Maximum field and coil thickness</a:t>
            </a:r>
            <a:br>
              <a:rPr lang="en-GB" altLang="en-US"/>
            </a:br>
            <a:r>
              <a:rPr lang="en-GB" altLang="en-US"/>
              <a:t>Dipoles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E28116-9D8E-4A3F-850D-938BC74F96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1295400"/>
            <a:ext cx="4724400" cy="48006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dirty="0"/>
              <a:t>We can now compute what is the </a:t>
            </a:r>
            <a:r>
              <a:rPr lang="en-US" b="1" dirty="0">
                <a:solidFill>
                  <a:srgbClr val="FF0000"/>
                </a:solidFill>
              </a:rPr>
              <a:t>highest peak field </a:t>
            </a:r>
            <a:r>
              <a:rPr lang="en-US" dirty="0"/>
              <a:t>that can be reached in the dipole</a:t>
            </a:r>
          </a:p>
          <a:p>
            <a:pPr eaLnBrk="1" hangingPunct="1">
              <a:defRPr/>
            </a:pPr>
            <a:endParaRPr lang="en-US" dirty="0"/>
          </a:p>
          <a:p>
            <a:pPr eaLnBrk="1" hangingPunct="1">
              <a:defRPr/>
            </a:pPr>
            <a:r>
              <a:rPr lang="en-US" dirty="0">
                <a:solidFill>
                  <a:schemeClr val="tx2"/>
                </a:solidFill>
              </a:rPr>
              <a:t>The</a:t>
            </a:r>
            <a:r>
              <a:rPr lang="en-US" b="1" dirty="0">
                <a:solidFill>
                  <a:srgbClr val="FF0000"/>
                </a:solidFill>
              </a:rPr>
              <a:t> maximum current density </a:t>
            </a:r>
            <a:r>
              <a:rPr lang="en-US" dirty="0">
                <a:solidFill>
                  <a:schemeClr val="tx2"/>
                </a:solidFill>
              </a:rPr>
              <a:t>in the superconductor</a:t>
            </a:r>
          </a:p>
          <a:p>
            <a:pPr lvl="1" eaLnBrk="1" hangingPunct="1">
              <a:defRPr/>
            </a:pPr>
            <a:r>
              <a:rPr lang="en-US" i="1" dirty="0">
                <a:solidFill>
                  <a:srgbClr val="FF0000"/>
                </a:solidFill>
              </a:rPr>
              <a:t>short sample limit</a:t>
            </a:r>
          </a:p>
          <a:p>
            <a:pPr eaLnBrk="1" hangingPunct="1">
              <a:defRPr/>
            </a:pPr>
            <a:endParaRPr lang="en-GB" dirty="0">
              <a:solidFill>
                <a:schemeClr val="tx2"/>
              </a:solidFill>
            </a:endParaRPr>
          </a:p>
          <a:p>
            <a:pPr eaLnBrk="1" hangingPunct="1">
              <a:defRPr/>
            </a:pPr>
            <a:r>
              <a:rPr lang="en-GB" dirty="0">
                <a:solidFill>
                  <a:schemeClr val="tx2"/>
                </a:solidFill>
              </a:rPr>
              <a:t>And the </a:t>
            </a:r>
            <a:r>
              <a:rPr lang="en-GB" b="1" dirty="0">
                <a:solidFill>
                  <a:srgbClr val="FF0000"/>
                </a:solidFill>
              </a:rPr>
              <a:t>bore short sample field </a:t>
            </a:r>
            <a:r>
              <a:rPr lang="en-GB" dirty="0">
                <a:solidFill>
                  <a:schemeClr val="tx2"/>
                </a:solidFill>
              </a:rPr>
              <a:t>(in the centre not on the  conductor)</a:t>
            </a:r>
          </a:p>
          <a:p>
            <a:pPr lvl="1" eaLnBrk="1" hangingPunct="1">
              <a:defRPr/>
            </a:pPr>
            <a:endParaRPr lang="en-US" dirty="0">
              <a:solidFill>
                <a:schemeClr val="tx2"/>
              </a:solidFill>
            </a:endParaRPr>
          </a:p>
          <a:p>
            <a:pPr eaLnBrk="1" hangingPunct="1">
              <a:defRPr/>
            </a:pPr>
            <a:endParaRPr lang="en-US" dirty="0"/>
          </a:p>
        </p:txBody>
      </p:sp>
      <p:sp>
        <p:nvSpPr>
          <p:cNvPr id="38916" name="Date Placeholder 3">
            <a:extLst>
              <a:ext uri="{FF2B5EF4-FFF2-40B4-BE49-F238E27FC236}">
                <a16:creationId xmlns:a16="http://schemas.microsoft.com/office/drawing/2014/main" id="{E99E0745-C0B1-4073-B275-1F74CAD16DB0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Joint Universities Accelerator School, CERN, February 27 - March 3, 2025</a:t>
            </a:r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F7070D01-3478-4F9D-9FAD-FC76B286B84B}"/>
              </a:ext>
            </a:extLst>
          </p:cNvPr>
          <p:cNvSpPr txBox="1">
            <a:spLocks/>
          </p:cNvSpPr>
          <p:nvPr/>
        </p:nvSpPr>
        <p:spPr bwMode="auto">
          <a:xfrm>
            <a:off x="228600" y="5295900"/>
            <a:ext cx="87630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FontTx/>
              <a:buBlip>
                <a:blip r:embed="rId7"/>
              </a:buBlip>
              <a:defRPr sz="2400" kern="1200">
                <a:solidFill>
                  <a:schemeClr val="tx1"/>
                </a:solidFill>
                <a:latin typeface="Book Antiqua" pitchFamily="18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FontTx/>
              <a:buBlip>
                <a:blip r:embed="rId8"/>
              </a:buBlip>
              <a:defRPr sz="2000" kern="1200">
                <a:solidFill>
                  <a:schemeClr val="tx1"/>
                </a:solidFill>
                <a:latin typeface="Book Antiqua" pitchFamily="18" charset="0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FontTx/>
              <a:buBlip>
                <a:blip r:embed="rId9"/>
              </a:buBlip>
              <a:defRPr kern="1200">
                <a:solidFill>
                  <a:schemeClr val="tx1"/>
                </a:solidFill>
                <a:latin typeface="Book Antiqua" pitchFamily="18" charset="0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FontTx/>
              <a:buBlip>
                <a:blip r:embed="rId10"/>
              </a:buBlip>
              <a:defRPr sz="1600" kern="1200">
                <a:solidFill>
                  <a:schemeClr val="tx1"/>
                </a:solidFill>
                <a:latin typeface="Book Antiqua" pitchFamily="18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FontTx/>
              <a:buBlip>
                <a:blip r:embed="rId11"/>
              </a:buBlip>
              <a:defRPr sz="1600" kern="1200">
                <a:solidFill>
                  <a:schemeClr val="tx1"/>
                </a:solidFill>
                <a:latin typeface="Book Antiqua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A28B1E1-ECA9-4A4F-BC23-AF72B26E45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Paolo Ferracin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AA19B1-2813-4CEC-828E-67D7A005CC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D9B700-463F-41C9-9B8C-3EF09F747A60}" type="slidenum">
              <a:rPr lang="en-US" altLang="en-US" smtClean="0"/>
              <a:pPr>
                <a:defRPr/>
              </a:pPr>
              <a:t>30</a:t>
            </a:fld>
            <a:endParaRPr lang="en-US" alt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4E1127A-79D5-44CB-A879-6F1731F0BFFE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953000" y="2057400"/>
            <a:ext cx="4115419" cy="3576315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>
            <a:extLst>
              <a:ext uri="{FF2B5EF4-FFF2-40B4-BE49-F238E27FC236}">
                <a16:creationId xmlns:a16="http://schemas.microsoft.com/office/drawing/2014/main" id="{6BFB83E9-E338-4D48-909D-B88A737635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Maximum field and coil thickness</a:t>
            </a:r>
            <a:br>
              <a:rPr lang="en-GB" altLang="en-US"/>
            </a:br>
            <a:r>
              <a:rPr lang="en-GB" altLang="en-US"/>
              <a:t>Dipoles</a:t>
            </a:r>
          </a:p>
        </p:txBody>
      </p:sp>
      <p:sp>
        <p:nvSpPr>
          <p:cNvPr id="39939" name="Content Placeholder 2">
            <a:extLst>
              <a:ext uri="{FF2B5EF4-FFF2-40B4-BE49-F238E27FC236}">
                <a16:creationId xmlns:a16="http://schemas.microsoft.com/office/drawing/2014/main" id="{78E04CB0-E03D-4626-91A1-69226622EF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4495800"/>
            <a:ext cx="8839200" cy="1981200"/>
          </a:xfrm>
        </p:spPr>
        <p:txBody>
          <a:bodyPr/>
          <a:lstStyle/>
          <a:p>
            <a:pPr eaLnBrk="1" hangingPunct="1">
              <a:buFontTx/>
              <a:buBlip>
                <a:blip r:embed="rId2"/>
              </a:buBlip>
            </a:pPr>
            <a:r>
              <a:rPr lang="en-US" altLang="en-US" dirty="0"/>
              <a:t>Magnets have to work at a given distance from the critical surface, i.e. they are </a:t>
            </a:r>
            <a:r>
              <a:rPr lang="en-US" altLang="en-US" b="1" dirty="0">
                <a:solidFill>
                  <a:srgbClr val="FF0000"/>
                </a:solidFill>
              </a:rPr>
              <a:t>never operated at short sample </a:t>
            </a:r>
            <a:r>
              <a:rPr lang="en-US" altLang="en-US" dirty="0"/>
              <a:t>conditions</a:t>
            </a:r>
          </a:p>
          <a:p>
            <a:pPr lvl="1" eaLnBrk="1" hangingPunct="1">
              <a:buFontTx/>
              <a:buBlip>
                <a:blip r:embed="rId3"/>
              </a:buBlip>
            </a:pPr>
            <a:r>
              <a:rPr lang="en-US" altLang="en-US" dirty="0"/>
              <a:t>At short sample, any small perturbation quenches the magnet</a:t>
            </a:r>
          </a:p>
          <a:p>
            <a:pPr lvl="1" eaLnBrk="1" hangingPunct="1">
              <a:buFontTx/>
              <a:buBlip>
                <a:blip r:embed="rId3"/>
              </a:buBlip>
            </a:pPr>
            <a:r>
              <a:rPr lang="fr-CH" altLang="en-US" dirty="0"/>
              <a:t>One </a:t>
            </a:r>
            <a:r>
              <a:rPr lang="fr-CH" altLang="en-US" dirty="0" err="1"/>
              <a:t>usually</a:t>
            </a:r>
            <a:r>
              <a:rPr lang="fr-CH" altLang="en-US" dirty="0"/>
              <a:t> </a:t>
            </a:r>
            <a:r>
              <a:rPr lang="fr-CH" altLang="en-US" dirty="0" err="1"/>
              <a:t>operates</a:t>
            </a:r>
            <a:r>
              <a:rPr lang="fr-CH" altLang="en-US" dirty="0"/>
              <a:t> at a </a:t>
            </a:r>
            <a:r>
              <a:rPr lang="fr-CH" altLang="en-US" b="1" dirty="0">
                <a:solidFill>
                  <a:srgbClr val="FF0000"/>
                </a:solidFill>
              </a:rPr>
              <a:t>fraction of the </a:t>
            </a:r>
            <a:r>
              <a:rPr lang="fr-CH" altLang="en-US" b="1" dirty="0" err="1">
                <a:solidFill>
                  <a:srgbClr val="FF0000"/>
                </a:solidFill>
              </a:rPr>
              <a:t>loadline</a:t>
            </a:r>
            <a:r>
              <a:rPr lang="fr-CH" altLang="en-US" b="1" dirty="0">
                <a:solidFill>
                  <a:srgbClr val="FF0000"/>
                </a:solidFill>
              </a:rPr>
              <a:t>: 60% to 90%</a:t>
            </a:r>
          </a:p>
          <a:p>
            <a:pPr>
              <a:buFontTx/>
              <a:buBlip>
                <a:blip r:embed="rId2"/>
              </a:buBlip>
            </a:pPr>
            <a:endParaRPr lang="en-GB" altLang="en-US" dirty="0"/>
          </a:p>
        </p:txBody>
      </p:sp>
      <p:sp>
        <p:nvSpPr>
          <p:cNvPr id="39940" name="Date Placeholder 3">
            <a:extLst>
              <a:ext uri="{FF2B5EF4-FFF2-40B4-BE49-F238E27FC236}">
                <a16:creationId xmlns:a16="http://schemas.microsoft.com/office/drawing/2014/main" id="{107F3CA1-10E4-4273-99A6-1EE5E5C3F850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Joint Universities Accelerator School, CERN, February 27 - March 3, 2025</a:t>
            </a:r>
          </a:p>
        </p:txBody>
      </p:sp>
      <p:pic>
        <p:nvPicPr>
          <p:cNvPr id="39942" name="Picture 8">
            <a:extLst>
              <a:ext uri="{FF2B5EF4-FFF2-40B4-BE49-F238E27FC236}">
                <a16:creationId xmlns:a16="http://schemas.microsoft.com/office/drawing/2014/main" id="{C0F2C75B-599B-46D4-A91A-91FB664072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100" y="1849438"/>
            <a:ext cx="3959225" cy="2417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943" name="Picture 9">
            <a:extLst>
              <a:ext uri="{FF2B5EF4-FFF2-40B4-BE49-F238E27FC236}">
                <a16:creationId xmlns:a16="http://schemas.microsoft.com/office/drawing/2014/main" id="{4234010A-EDBC-4032-B9F4-D7F807D8F0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1849438"/>
            <a:ext cx="3959225" cy="2417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9944" name="Content Placeholder 2">
            <a:extLst>
              <a:ext uri="{FF2B5EF4-FFF2-40B4-BE49-F238E27FC236}">
                <a16:creationId xmlns:a16="http://schemas.microsoft.com/office/drawing/2014/main" id="{20B9E229-201B-406C-8AAD-36A6BCC77C20}"/>
              </a:ext>
            </a:extLst>
          </p:cNvPr>
          <p:cNvSpPr txBox="1">
            <a:spLocks/>
          </p:cNvSpPr>
          <p:nvPr/>
        </p:nvSpPr>
        <p:spPr bwMode="auto">
          <a:xfrm>
            <a:off x="274638" y="1219200"/>
            <a:ext cx="8839200" cy="184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eaLnBrk="1" hangingPunct="1"/>
            <a:r>
              <a:rPr lang="en-US" altLang="en-US" b="1">
                <a:solidFill>
                  <a:srgbClr val="FF0000"/>
                </a:solidFill>
              </a:rPr>
              <a:t>Maximum bore field</a:t>
            </a:r>
            <a:endParaRPr lang="en-GB" altLang="en-US" b="1">
              <a:solidFill>
                <a:srgbClr val="FF0000"/>
              </a:solidFill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29D978D-1CD5-4BBF-A481-660043A8F1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Paolo Ferracin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242CADD-E3E7-428E-B8F7-0250F90828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D9B700-463F-41C9-9B8C-3EF09F747A60}" type="slidenum">
              <a:rPr lang="en-US" altLang="en-US" smtClean="0"/>
              <a:pPr>
                <a:defRPr/>
              </a:pPr>
              <a:t>31</a:t>
            </a:fld>
            <a:endParaRPr lang="en-US" altLang="en-US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>
            <a:extLst>
              <a:ext uri="{FF2B5EF4-FFF2-40B4-BE49-F238E27FC236}">
                <a16:creationId xmlns:a16="http://schemas.microsoft.com/office/drawing/2014/main" id="{AEEB8F2D-16FF-4A80-A404-BBAA525E16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Maximum gradient and coil thickness</a:t>
            </a:r>
            <a:br>
              <a:rPr lang="en-GB" altLang="en-US"/>
            </a:br>
            <a:r>
              <a:rPr lang="en-GB" altLang="en-US"/>
              <a:t>Quadrupoles</a:t>
            </a:r>
          </a:p>
        </p:txBody>
      </p:sp>
      <p:sp>
        <p:nvSpPr>
          <p:cNvPr id="40963" name="Content Placeholder 2">
            <a:extLst>
              <a:ext uri="{FF2B5EF4-FFF2-40B4-BE49-F238E27FC236}">
                <a16:creationId xmlns:a16="http://schemas.microsoft.com/office/drawing/2014/main" id="{C63C9D1A-4BB5-42D2-B5A6-6D6BF3FA44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Blip>
                <a:blip r:embed="rId3"/>
              </a:buBlip>
            </a:pPr>
            <a:r>
              <a:rPr lang="en-US" altLang="en-US"/>
              <a:t>We characterize the coil by two parameters</a:t>
            </a:r>
          </a:p>
          <a:p>
            <a:pPr lvl="1" eaLnBrk="1" hangingPunct="1">
              <a:buFontTx/>
              <a:buBlip>
                <a:blip r:embed="rId4"/>
              </a:buBlip>
            </a:pPr>
            <a:endParaRPr lang="en-US" altLang="en-US" i="1">
              <a:sym typeface="Symbol" panose="05050102010706020507" pitchFamily="18" charset="2"/>
            </a:endParaRPr>
          </a:p>
          <a:p>
            <a:pPr lvl="1" eaLnBrk="1" hangingPunct="1">
              <a:buFontTx/>
              <a:buBlip>
                <a:blip r:embed="rId4"/>
              </a:buBlip>
            </a:pPr>
            <a:endParaRPr lang="en-US" altLang="en-US" i="1">
              <a:sym typeface="Symbol" panose="05050102010706020507" pitchFamily="18" charset="2"/>
            </a:endParaRPr>
          </a:p>
          <a:p>
            <a:pPr lvl="1" eaLnBrk="1" hangingPunct="1">
              <a:buFontTx/>
              <a:buBlip>
                <a:blip r:embed="rId4"/>
              </a:buBlip>
            </a:pPr>
            <a:r>
              <a:rPr lang="en-US" altLang="en-US" i="1">
                <a:sym typeface="Symbol" panose="05050102010706020507" pitchFamily="18" charset="2"/>
              </a:rPr>
              <a:t></a:t>
            </a:r>
            <a:r>
              <a:rPr lang="en-US" altLang="en-US" i="1" baseline="-25000">
                <a:sym typeface="Symbol" panose="05050102010706020507" pitchFamily="18" charset="2"/>
              </a:rPr>
              <a:t>c</a:t>
            </a:r>
            <a:r>
              <a:rPr lang="en-US" altLang="en-US">
                <a:sym typeface="Symbol" panose="05050102010706020507" pitchFamily="18" charset="2"/>
              </a:rPr>
              <a:t>: how much </a:t>
            </a:r>
            <a:r>
              <a:rPr lang="en-US" altLang="en-US" b="1">
                <a:solidFill>
                  <a:srgbClr val="FF0000"/>
                </a:solidFill>
                <a:sym typeface="Symbol" panose="05050102010706020507" pitchFamily="18" charset="2"/>
              </a:rPr>
              <a:t>gradient </a:t>
            </a:r>
            <a:r>
              <a:rPr lang="en-US" altLang="en-US">
                <a:sym typeface="Symbol" panose="05050102010706020507" pitchFamily="18" charset="2"/>
              </a:rPr>
              <a:t>is given </a:t>
            </a:r>
            <a:r>
              <a:rPr lang="en-US" altLang="en-US" b="1">
                <a:solidFill>
                  <a:srgbClr val="FF0000"/>
                </a:solidFill>
                <a:sym typeface="Symbol" panose="05050102010706020507" pitchFamily="18" charset="2"/>
              </a:rPr>
              <a:t>per unit of current density</a:t>
            </a:r>
          </a:p>
          <a:p>
            <a:pPr lvl="2" eaLnBrk="1" hangingPunct="1">
              <a:buFontTx/>
              <a:buBlip>
                <a:blip r:embed="rId4"/>
              </a:buBlip>
            </a:pPr>
            <a:endParaRPr lang="en-US" altLang="en-US">
              <a:sym typeface="Symbol" panose="05050102010706020507" pitchFamily="18" charset="2"/>
            </a:endParaRPr>
          </a:p>
          <a:p>
            <a:pPr lvl="2" eaLnBrk="1" hangingPunct="1">
              <a:buFontTx/>
              <a:buBlip>
                <a:blip r:embed="rId4"/>
              </a:buBlip>
            </a:pPr>
            <a:r>
              <a:rPr lang="en-US" altLang="en-US">
                <a:sym typeface="Symbol" panose="05050102010706020507" pitchFamily="18" charset="2"/>
              </a:rPr>
              <a:t>For a sector quadrupole</a:t>
            </a:r>
          </a:p>
          <a:p>
            <a:pPr>
              <a:buFontTx/>
              <a:buBlip>
                <a:blip r:embed="rId3"/>
              </a:buBlip>
            </a:pPr>
            <a:endParaRPr lang="en-GB" altLang="en-US"/>
          </a:p>
        </p:txBody>
      </p:sp>
      <p:sp>
        <p:nvSpPr>
          <p:cNvPr id="40964" name="Date Placeholder 3">
            <a:extLst>
              <a:ext uri="{FF2B5EF4-FFF2-40B4-BE49-F238E27FC236}">
                <a16:creationId xmlns:a16="http://schemas.microsoft.com/office/drawing/2014/main" id="{F6C29076-78C0-4DDA-8D73-930D95C82BA9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5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Joint Universities Accelerator School, CERN, February 27 - March 3, 2025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4620E005-957E-41A4-935F-44FAD032A230}"/>
              </a:ext>
            </a:extLst>
          </p:cNvPr>
          <p:cNvSpPr txBox="1">
            <a:spLocks/>
          </p:cNvSpPr>
          <p:nvPr/>
        </p:nvSpPr>
        <p:spPr bwMode="auto">
          <a:xfrm>
            <a:off x="152400" y="3657600"/>
            <a:ext cx="3876675" cy="291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FontTx/>
              <a:buBlip>
                <a:blip r:embed="rId8"/>
              </a:buBlip>
              <a:defRPr sz="2400" kern="1200">
                <a:solidFill>
                  <a:schemeClr val="tx2"/>
                </a:solidFill>
                <a:latin typeface="Book Antiqua" pitchFamily="18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FontTx/>
              <a:buBlip>
                <a:blip r:embed="rId9"/>
              </a:buBlip>
              <a:defRPr sz="2000" kern="1200">
                <a:solidFill>
                  <a:schemeClr val="tx2"/>
                </a:solidFill>
                <a:latin typeface="Book Antiqua" pitchFamily="18" charset="0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FontTx/>
              <a:buBlip>
                <a:blip r:embed="rId10"/>
              </a:buBlip>
              <a:defRPr kern="1200">
                <a:solidFill>
                  <a:schemeClr val="tx2"/>
                </a:solidFill>
                <a:latin typeface="Book Antiqua" pitchFamily="18" charset="0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FontTx/>
              <a:buBlip>
                <a:blip r:embed="rId11"/>
              </a:buBlip>
              <a:defRPr sz="1600" kern="1200">
                <a:solidFill>
                  <a:schemeClr val="tx2"/>
                </a:solidFill>
                <a:latin typeface="Book Antiqua" pitchFamily="18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FontTx/>
              <a:buBlip>
                <a:blip r:embed="rId12"/>
              </a:buBlip>
              <a:defRPr sz="1600" kern="1200">
                <a:solidFill>
                  <a:schemeClr val="tx2"/>
                </a:solidFill>
                <a:latin typeface="Book Antiqua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eaLnBrk="1" hangingPunct="1">
              <a:buFontTx/>
              <a:buBlip>
                <a:blip r:embed="rId4"/>
              </a:buBlip>
              <a:defRPr/>
            </a:pPr>
            <a:r>
              <a:rPr lang="en-US" altLang="en-US" i="1" dirty="0">
                <a:sym typeface="Symbol" pitchFamily="18" charset="2"/>
              </a:rPr>
              <a:t></a:t>
            </a:r>
            <a:r>
              <a:rPr lang="en-US" altLang="en-US" dirty="0">
                <a:sym typeface="Symbol" pitchFamily="18" charset="2"/>
              </a:rPr>
              <a:t>: ratio between </a:t>
            </a:r>
            <a:r>
              <a:rPr lang="en-US" altLang="en-US" b="1" dirty="0">
                <a:solidFill>
                  <a:srgbClr val="FF0000"/>
                </a:solidFill>
                <a:sym typeface="Symbol" pitchFamily="18" charset="2"/>
              </a:rPr>
              <a:t>peak field and gradient </a:t>
            </a:r>
            <a:r>
              <a:rPr lang="en-US" altLang="en-US" b="1" dirty="0">
                <a:solidFill>
                  <a:srgbClr val="FF0000"/>
                </a:solidFill>
                <a:sym typeface="Symbol"/>
              </a:rPr>
              <a:t> </a:t>
            </a:r>
            <a:r>
              <a:rPr lang="en-US" altLang="en-US" b="1" i="1" dirty="0">
                <a:solidFill>
                  <a:srgbClr val="FF0000"/>
                </a:solidFill>
                <a:sym typeface="Symbol"/>
              </a:rPr>
              <a:t>r</a:t>
            </a:r>
            <a:endParaRPr lang="en-US" altLang="en-US" b="1" i="1" dirty="0">
              <a:solidFill>
                <a:srgbClr val="FF0000"/>
              </a:solidFill>
              <a:sym typeface="Symbol" pitchFamily="18" charset="2"/>
            </a:endParaRPr>
          </a:p>
          <a:p>
            <a:pPr lvl="2" eaLnBrk="1" hangingPunct="1">
              <a:buFontTx/>
              <a:buBlip>
                <a:blip r:embed="rId4"/>
              </a:buBlip>
              <a:defRPr/>
            </a:pPr>
            <a:r>
              <a:rPr lang="en-US" altLang="en-US" dirty="0">
                <a:sym typeface="Symbol" pitchFamily="18" charset="2"/>
              </a:rPr>
              <a:t>A good fit, with </a:t>
            </a:r>
            <a:r>
              <a:rPr lang="en-US" altLang="en-US" i="1" dirty="0">
                <a:sym typeface="Symbol" pitchFamily="18" charset="2"/>
              </a:rPr>
              <a:t>a</a:t>
            </a:r>
            <a:r>
              <a:rPr lang="en-US" altLang="en-US" i="1" baseline="-25000" dirty="0">
                <a:sym typeface="Symbol" pitchFamily="18" charset="2"/>
              </a:rPr>
              <a:t>-1</a:t>
            </a:r>
            <a:r>
              <a:rPr lang="en-US" altLang="en-US" dirty="0">
                <a:sym typeface="Symbol" pitchFamily="18" charset="2"/>
              </a:rPr>
              <a:t>~0.04  and </a:t>
            </a:r>
            <a:r>
              <a:rPr lang="en-US" altLang="en-US" i="1" dirty="0">
                <a:sym typeface="Symbol" pitchFamily="18" charset="2"/>
              </a:rPr>
              <a:t>a</a:t>
            </a:r>
            <a:r>
              <a:rPr lang="en-US" altLang="en-US" i="1" baseline="-25000" dirty="0">
                <a:sym typeface="Symbol" pitchFamily="18" charset="2"/>
              </a:rPr>
              <a:t>1</a:t>
            </a:r>
            <a:r>
              <a:rPr lang="en-US" altLang="en-US" dirty="0">
                <a:sym typeface="Symbol" pitchFamily="18" charset="2"/>
              </a:rPr>
              <a:t>~0.11 is</a:t>
            </a:r>
          </a:p>
          <a:p>
            <a:pPr lvl="2" eaLnBrk="1" hangingPunct="1">
              <a:buFontTx/>
              <a:buBlip>
                <a:blip r:embed="rId4"/>
              </a:buBlip>
              <a:defRPr/>
            </a:pPr>
            <a:endParaRPr lang="en-US" altLang="en-US" dirty="0">
              <a:solidFill>
                <a:srgbClr val="CC0000"/>
              </a:solidFill>
              <a:sym typeface="Symbol" pitchFamily="18" charset="2"/>
            </a:endParaRPr>
          </a:p>
          <a:p>
            <a:pPr lvl="2" eaLnBrk="1" hangingPunct="1">
              <a:buFontTx/>
              <a:buBlip>
                <a:blip r:embed="rId4"/>
              </a:buBlip>
              <a:defRPr/>
            </a:pPr>
            <a:endParaRPr lang="en-US" altLang="en-US" dirty="0">
              <a:solidFill>
                <a:srgbClr val="CC0000"/>
              </a:solidFill>
              <a:sym typeface="Symbol" pitchFamily="18" charset="2"/>
            </a:endParaRPr>
          </a:p>
          <a:p>
            <a:pPr lvl="2" eaLnBrk="1" hangingPunct="1">
              <a:buFontTx/>
              <a:buBlip>
                <a:blip r:embed="rId4"/>
              </a:buBlip>
              <a:defRPr/>
            </a:pPr>
            <a:endParaRPr lang="en-US" altLang="en-US" dirty="0">
              <a:solidFill>
                <a:srgbClr val="CC0000"/>
              </a:solidFill>
              <a:sym typeface="Symbol" pitchFamily="18" charset="2"/>
            </a:endParaRPr>
          </a:p>
          <a:p>
            <a:pPr lvl="2" eaLnBrk="1" hangingPunct="1">
              <a:buFontTx/>
              <a:buBlip>
                <a:blip r:embed="rId4"/>
              </a:buBlip>
              <a:defRPr/>
            </a:pPr>
            <a:r>
              <a:rPr lang="en-US" altLang="en-US" b="1" dirty="0">
                <a:solidFill>
                  <a:srgbClr val="FF0000"/>
                </a:solidFill>
                <a:sym typeface="Symbol" pitchFamily="18" charset="2"/>
              </a:rPr>
              <a:t>reasonable values is </a:t>
            </a:r>
            <a:r>
              <a:rPr lang="en-US" altLang="en-US" b="1" i="1" dirty="0">
                <a:solidFill>
                  <a:srgbClr val="FF0000"/>
                </a:solidFill>
                <a:sym typeface="Symbol" pitchFamily="18" charset="2"/>
              </a:rPr>
              <a:t></a:t>
            </a:r>
            <a:r>
              <a:rPr lang="en-US" altLang="en-US" b="1" dirty="0">
                <a:solidFill>
                  <a:srgbClr val="FF0000"/>
                </a:solidFill>
                <a:sym typeface="Symbol" pitchFamily="18" charset="2"/>
              </a:rPr>
              <a:t>~</a:t>
            </a:r>
            <a:r>
              <a:rPr lang="en-US" altLang="en-US" b="1" i="1" dirty="0">
                <a:solidFill>
                  <a:srgbClr val="FF0000"/>
                </a:solidFill>
                <a:sym typeface="Symbol" pitchFamily="18" charset="2"/>
              </a:rPr>
              <a:t></a:t>
            </a:r>
            <a:r>
              <a:rPr lang="en-US" altLang="en-US" b="1" i="1" baseline="-25000" dirty="0">
                <a:solidFill>
                  <a:srgbClr val="FF0000"/>
                </a:solidFill>
                <a:sym typeface="Symbol" pitchFamily="18" charset="2"/>
              </a:rPr>
              <a:t>0</a:t>
            </a:r>
            <a:r>
              <a:rPr lang="en-US" altLang="en-US" b="1" dirty="0">
                <a:solidFill>
                  <a:srgbClr val="FF0000"/>
                </a:solidFill>
                <a:sym typeface="Symbol" pitchFamily="18" charset="2"/>
              </a:rPr>
              <a:t>=1.15</a:t>
            </a:r>
          </a:p>
          <a:p>
            <a:pPr marL="914400" lvl="2" indent="0" eaLnBrk="1" hangingPunct="1">
              <a:buFontTx/>
              <a:buNone/>
              <a:defRPr/>
            </a:pPr>
            <a:endParaRPr lang="en-US" altLang="en-US" dirty="0">
              <a:sym typeface="Symbol" pitchFamily="18" charset="2"/>
            </a:endParaRPr>
          </a:p>
          <a:p>
            <a:pPr>
              <a:buFontTx/>
              <a:buBlip>
                <a:blip r:embed="rId3"/>
              </a:buBlip>
              <a:defRPr/>
            </a:pPr>
            <a:endParaRPr lang="en-GB" altLang="en-US" dirty="0"/>
          </a:p>
        </p:txBody>
      </p:sp>
      <p:graphicFrame>
        <p:nvGraphicFramePr>
          <p:cNvPr id="40967" name="Object 2">
            <a:extLst>
              <a:ext uri="{FF2B5EF4-FFF2-40B4-BE49-F238E27FC236}">
                <a16:creationId xmlns:a16="http://schemas.microsoft.com/office/drawing/2014/main" id="{A826713E-A6B4-4645-9BD4-BB9F4188466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352800" y="1524000"/>
          <a:ext cx="1012825" cy="881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02" name="Équation" r:id="rId13" imgW="495085" imgH="431613" progId="Equation.3">
                  <p:embed/>
                </p:oleObj>
              </mc:Choice>
              <mc:Fallback>
                <p:oleObj name="Équation" r:id="rId13" imgW="495085" imgH="431613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2800" y="1524000"/>
                        <a:ext cx="1012825" cy="881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968" name="Object 3">
            <a:extLst>
              <a:ext uri="{FF2B5EF4-FFF2-40B4-BE49-F238E27FC236}">
                <a16:creationId xmlns:a16="http://schemas.microsoft.com/office/drawing/2014/main" id="{855032C0-3EC4-48A2-85F6-D4763C3B1E3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876800" y="1524000"/>
          <a:ext cx="1030288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03" name="Équation" r:id="rId15" imgW="508000" imgH="419100" progId="Equation.3">
                  <p:embed/>
                </p:oleObj>
              </mc:Choice>
              <mc:Fallback>
                <p:oleObj name="Équation" r:id="rId15" imgW="508000" imgH="4191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6800" y="1524000"/>
                        <a:ext cx="1030288" cy="838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969" name="Object 4">
            <a:extLst>
              <a:ext uri="{FF2B5EF4-FFF2-40B4-BE49-F238E27FC236}">
                <a16:creationId xmlns:a16="http://schemas.microsoft.com/office/drawing/2014/main" id="{229791AB-6908-4FC1-BDB6-BB7FD4DF381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064000" y="2765425"/>
          <a:ext cx="3403600" cy="815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04" name="Equation" r:id="rId17" imgW="1879600" imgH="444500" progId="Equation.3">
                  <p:embed/>
                </p:oleObj>
              </mc:Choice>
              <mc:Fallback>
                <p:oleObj name="Equation" r:id="rId17" imgW="1879600" imgH="4445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64000" y="2765425"/>
                        <a:ext cx="3403600" cy="815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0970" name="Picture 1">
            <a:extLst>
              <a:ext uri="{FF2B5EF4-FFF2-40B4-BE49-F238E27FC236}">
                <a16:creationId xmlns:a16="http://schemas.microsoft.com/office/drawing/2014/main" id="{18CF5E70-C5E7-4091-927C-025BAA7D79D5}"/>
              </a:ext>
            </a:extLst>
          </p:cNvPr>
          <p:cNvPicPr>
            <a:picLocks noChangeAspect="1"/>
          </p:cNvPicPr>
          <p:nvPr/>
        </p:nvPicPr>
        <p:blipFill>
          <a:blip r:embed="rId19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2667000"/>
            <a:ext cx="10668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71" name="Picture 36">
            <a:extLst>
              <a:ext uri="{FF2B5EF4-FFF2-40B4-BE49-F238E27FC236}">
                <a16:creationId xmlns:a16="http://schemas.microsoft.com/office/drawing/2014/main" id="{844314AB-6AC1-4E5B-B41D-F466E093A1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1763" y="3808413"/>
            <a:ext cx="5126037" cy="2744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0972" name="Object 5">
            <a:extLst>
              <a:ext uri="{FF2B5EF4-FFF2-40B4-BE49-F238E27FC236}">
                <a16:creationId xmlns:a16="http://schemas.microsoft.com/office/drawing/2014/main" id="{78351ACD-20C1-40EC-A9AA-5CA50AADBE8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820738" y="5029200"/>
          <a:ext cx="2989262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05" name="Equation" r:id="rId21" imgW="1548728" imgH="393529" progId="Equation.3">
                  <p:embed/>
                </p:oleObj>
              </mc:Choice>
              <mc:Fallback>
                <p:oleObj name="Equation" r:id="rId21" imgW="1548728" imgH="393529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0738" y="5029200"/>
                        <a:ext cx="2989262" cy="762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C4C0622-DA99-49B4-85E8-8BE88832E2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Paolo Ferracin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B85B1CF-605F-4DA9-9FD5-FB62D69B73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D9B700-463F-41C9-9B8C-3EF09F747A60}" type="slidenum">
              <a:rPr lang="en-US" altLang="en-US" smtClean="0"/>
              <a:pPr>
                <a:defRPr/>
              </a:pPr>
              <a:t>32</a:t>
            </a:fld>
            <a:endParaRPr lang="en-US" altLang="en-US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>
            <a:extLst>
              <a:ext uri="{FF2B5EF4-FFF2-40B4-BE49-F238E27FC236}">
                <a16:creationId xmlns:a16="http://schemas.microsoft.com/office/drawing/2014/main" id="{479FD226-F498-411B-B84A-2E5E42585F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Maximum gradient and coil thickness</a:t>
            </a:r>
            <a:br>
              <a:rPr lang="en-GB" altLang="en-US"/>
            </a:br>
            <a:r>
              <a:rPr lang="en-GB" altLang="en-US"/>
              <a:t>Quadrupoles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D6DFD7-D41E-41C8-9A2B-28AACCD096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en-US" altLang="en-US" dirty="0"/>
          </a:p>
          <a:p>
            <a:pPr>
              <a:defRPr/>
            </a:pPr>
            <a:r>
              <a:rPr lang="en-US" altLang="en-US" dirty="0"/>
              <a:t>Therefore, the </a:t>
            </a:r>
            <a:r>
              <a:rPr lang="en-US" altLang="en-US" b="1" dirty="0">
                <a:solidFill>
                  <a:srgbClr val="FF0000"/>
                </a:solidFill>
              </a:rPr>
              <a:t>maximum field, current and gradient </a:t>
            </a:r>
          </a:p>
          <a:p>
            <a:pPr>
              <a:defRPr/>
            </a:pPr>
            <a:endParaRPr lang="en-US" b="1" dirty="0">
              <a:solidFill>
                <a:srgbClr val="FF0000"/>
              </a:solidFill>
            </a:endParaRPr>
          </a:p>
          <a:p>
            <a:pPr>
              <a:defRPr/>
            </a:pPr>
            <a:endParaRPr lang="en-US" b="1" dirty="0">
              <a:solidFill>
                <a:srgbClr val="FF0000"/>
              </a:solidFill>
            </a:endParaRPr>
          </a:p>
          <a:p>
            <a:pPr>
              <a:defRPr/>
            </a:pPr>
            <a:endParaRPr lang="en-US" b="1" dirty="0">
              <a:solidFill>
                <a:srgbClr val="FF0000"/>
              </a:solidFill>
            </a:endParaRPr>
          </a:p>
          <a:p>
            <a:pPr eaLnBrk="1" hangingPunct="1">
              <a:defRPr/>
            </a:pPr>
            <a:endParaRPr lang="en-US" dirty="0"/>
          </a:p>
          <a:p>
            <a:pPr eaLnBrk="1" hangingPunct="1">
              <a:defRPr/>
            </a:pPr>
            <a:endParaRPr lang="en-US" dirty="0">
              <a:sym typeface="Symbol" pitchFamily="18" charset="2"/>
            </a:endParaRPr>
          </a:p>
          <a:p>
            <a:pPr eaLnBrk="1" hangingPunct="1">
              <a:defRPr/>
            </a:pPr>
            <a:endParaRPr lang="en-US" dirty="0">
              <a:sym typeface="Symbol" pitchFamily="18" charset="2"/>
            </a:endParaRPr>
          </a:p>
          <a:p>
            <a:pPr eaLnBrk="1" hangingPunct="1">
              <a:defRPr/>
            </a:pPr>
            <a:endParaRPr lang="en-US" dirty="0">
              <a:sym typeface="Symbol" pitchFamily="18" charset="2"/>
            </a:endParaRPr>
          </a:p>
          <a:p>
            <a:pPr eaLnBrk="1" hangingPunct="1">
              <a:defRPr/>
            </a:pPr>
            <a:endParaRPr lang="en-US" dirty="0">
              <a:sym typeface="Symbol" pitchFamily="18" charset="2"/>
            </a:endParaRPr>
          </a:p>
          <a:p>
            <a:pPr eaLnBrk="1" hangingPunct="1">
              <a:defRPr/>
            </a:pPr>
            <a:endParaRPr lang="en-US" dirty="0">
              <a:sym typeface="Symbol" pitchFamily="18" charset="2"/>
            </a:endParaRPr>
          </a:p>
          <a:p>
            <a:pPr eaLnBrk="1" hangingPunct="1">
              <a:defRPr/>
            </a:pPr>
            <a:r>
              <a:rPr lang="en-US" dirty="0">
                <a:sym typeface="Symbol" pitchFamily="18" charset="2"/>
              </a:rPr>
              <a:t>Unlike dipoles, no point in making coils extremely large!</a:t>
            </a:r>
            <a:endParaRPr lang="en-US" i="1" dirty="0">
              <a:sym typeface="Symbol" pitchFamily="18" charset="2"/>
            </a:endParaRPr>
          </a:p>
          <a:p>
            <a:pPr marL="0" indent="0">
              <a:buFontTx/>
              <a:buNone/>
              <a:defRPr/>
            </a:pP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41988" name="Date Placeholder 3">
            <a:extLst>
              <a:ext uri="{FF2B5EF4-FFF2-40B4-BE49-F238E27FC236}">
                <a16:creationId xmlns:a16="http://schemas.microsoft.com/office/drawing/2014/main" id="{602928EE-C502-4CAF-8918-879BEE599FEB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Joint Universities Accelerator School, CERN, February 27 - March 3, 2025</a:t>
            </a:r>
          </a:p>
        </p:txBody>
      </p:sp>
      <p:pic>
        <p:nvPicPr>
          <p:cNvPr id="41993" name="Picture 5">
            <a:extLst>
              <a:ext uri="{FF2B5EF4-FFF2-40B4-BE49-F238E27FC236}">
                <a16:creationId xmlns:a16="http://schemas.microsoft.com/office/drawing/2014/main" id="{9A690B76-6C99-4346-BC5A-91EA47A271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895600"/>
            <a:ext cx="3959225" cy="242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994" name="Picture 12">
            <a:extLst>
              <a:ext uri="{FF2B5EF4-FFF2-40B4-BE49-F238E27FC236}">
                <a16:creationId xmlns:a16="http://schemas.microsoft.com/office/drawing/2014/main" id="{2F433548-2C8B-4440-A66B-4C92499689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2900363"/>
            <a:ext cx="3959225" cy="2417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C33AF62-CB24-4784-A82E-7F346BCB54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Paolo Ferracin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4EECC6-EB42-442E-88B7-5F351A7132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D9B700-463F-41C9-9B8C-3EF09F747A60}" type="slidenum">
              <a:rPr lang="en-US" altLang="en-US" smtClean="0"/>
              <a:pPr>
                <a:defRPr/>
              </a:pPr>
              <a:t>33</a:t>
            </a:fld>
            <a:endParaRPr lang="en-US" altLang="en-US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>
            <a:extLst>
              <a:ext uri="{FF2B5EF4-FFF2-40B4-BE49-F238E27FC236}">
                <a16:creationId xmlns:a16="http://schemas.microsoft.com/office/drawing/2014/main" id="{458B4971-B692-4656-AC2C-648CD119C6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Iron yoke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833FD2-7B52-409A-A9C3-C49F539BA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1143000"/>
            <a:ext cx="5257800" cy="5334000"/>
          </a:xfrm>
        </p:spPr>
        <p:txBody>
          <a:bodyPr>
            <a:normAutofit lnSpcReduction="10000"/>
          </a:bodyPr>
          <a:lstStyle/>
          <a:p>
            <a:pPr eaLnBrk="1" hangingPunct="1">
              <a:defRPr/>
            </a:pPr>
            <a:r>
              <a:rPr lang="en-US" dirty="0"/>
              <a:t>Keep the </a:t>
            </a:r>
            <a:r>
              <a:rPr lang="en-US" b="1" dirty="0">
                <a:solidFill>
                  <a:srgbClr val="FF0000"/>
                </a:solidFill>
              </a:rPr>
              <a:t>return magnetic flux </a:t>
            </a:r>
            <a:r>
              <a:rPr lang="en-US" dirty="0"/>
              <a:t>close to the coils, thus avoiding fringe fields</a:t>
            </a:r>
          </a:p>
          <a:p>
            <a:pPr eaLnBrk="1" hangingPunct="1">
              <a:defRPr/>
            </a:pPr>
            <a:endParaRPr lang="en-US" dirty="0"/>
          </a:p>
          <a:p>
            <a:pPr eaLnBrk="1" hangingPunct="1">
              <a:defRPr/>
            </a:pPr>
            <a:r>
              <a:rPr lang="en-US" dirty="0"/>
              <a:t>In some cases the iron is partially or totally contributing to the </a:t>
            </a:r>
            <a:r>
              <a:rPr lang="en-US" b="1" dirty="0">
                <a:solidFill>
                  <a:srgbClr val="FF0000"/>
                </a:solidFill>
              </a:rPr>
              <a:t>mechanical structure</a:t>
            </a:r>
          </a:p>
          <a:p>
            <a:pPr eaLnBrk="1" hangingPunct="1">
              <a:defRPr/>
            </a:pPr>
            <a:endParaRPr lang="en-US" dirty="0"/>
          </a:p>
          <a:p>
            <a:pPr eaLnBrk="1" hangingPunct="1">
              <a:defRPr/>
            </a:pPr>
            <a:r>
              <a:rPr lang="en-US" dirty="0"/>
              <a:t>Considerably </a:t>
            </a:r>
            <a:r>
              <a:rPr lang="en-US" b="1" dirty="0">
                <a:solidFill>
                  <a:srgbClr val="FF0000"/>
                </a:solidFill>
              </a:rPr>
              <a:t>enhance the field </a:t>
            </a:r>
            <a:r>
              <a:rPr lang="en-US" dirty="0"/>
              <a:t>for a given current density</a:t>
            </a:r>
          </a:p>
          <a:p>
            <a:pPr lvl="1" eaLnBrk="1" hangingPunct="1">
              <a:defRPr/>
            </a:pPr>
            <a:r>
              <a:rPr lang="en-US" dirty="0"/>
              <a:t>The increase is relevant (10-30%), getting higher for thin coils</a:t>
            </a:r>
          </a:p>
          <a:p>
            <a:pPr lvl="1" eaLnBrk="1" hangingPunct="1">
              <a:defRPr/>
            </a:pPr>
            <a:r>
              <a:rPr lang="en-US" dirty="0"/>
              <a:t>This allows using lower currents, easing the protection</a:t>
            </a:r>
          </a:p>
        </p:txBody>
      </p:sp>
      <p:sp>
        <p:nvSpPr>
          <p:cNvPr id="43012" name="Date Placeholder 3">
            <a:extLst>
              <a:ext uri="{FF2B5EF4-FFF2-40B4-BE49-F238E27FC236}">
                <a16:creationId xmlns:a16="http://schemas.microsoft.com/office/drawing/2014/main" id="{F08E3CDC-5721-4CE5-AB02-9C557428EAE9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Joint Universities Accelerator School, CERN, February 27 - March 3, 2025</a:t>
            </a:r>
          </a:p>
        </p:txBody>
      </p:sp>
      <p:pic>
        <p:nvPicPr>
          <p:cNvPr id="43014" name="Content Placeholder 1">
            <a:extLst>
              <a:ext uri="{FF2B5EF4-FFF2-40B4-BE49-F238E27FC236}">
                <a16:creationId xmlns:a16="http://schemas.microsoft.com/office/drawing/2014/main" id="{751B9466-D663-401D-9749-BB1502C729D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56" t="1421" r="24783" b="1924"/>
          <a:stretch>
            <a:fillRect/>
          </a:stretch>
        </p:blipFill>
        <p:spPr bwMode="auto">
          <a:xfrm>
            <a:off x="5410200" y="1752600"/>
            <a:ext cx="3600450" cy="3595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7675982-45C6-4883-B84A-1E7A48D126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Paolo Ferracin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3547DA-8F57-4247-AE8E-9067F6D265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D9B700-463F-41C9-9B8C-3EF09F747A60}" type="slidenum">
              <a:rPr lang="en-US" altLang="en-US" smtClean="0"/>
              <a:pPr>
                <a:defRPr/>
              </a:pPr>
              <a:t>34</a:t>
            </a:fld>
            <a:endParaRPr lang="en-US" altLang="en-US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>
            <a:extLst>
              <a:ext uri="{FF2B5EF4-FFF2-40B4-BE49-F238E27FC236}">
                <a16:creationId xmlns:a16="http://schemas.microsoft.com/office/drawing/2014/main" id="{91BF0937-17CE-4789-8C40-E5AC7B7B8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Iron yoke</a:t>
            </a:r>
          </a:p>
        </p:txBody>
      </p:sp>
      <p:sp>
        <p:nvSpPr>
          <p:cNvPr id="44035" name="Content Placeholder 2">
            <a:extLst>
              <a:ext uri="{FF2B5EF4-FFF2-40B4-BE49-F238E27FC236}">
                <a16:creationId xmlns:a16="http://schemas.microsoft.com/office/drawing/2014/main" id="{FF6FED3C-BF08-4E37-9177-C250778334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Blip>
                <a:blip r:embed="rId3"/>
              </a:buBlip>
            </a:pPr>
            <a:r>
              <a:rPr lang="en-US" altLang="en-US"/>
              <a:t>A </a:t>
            </a:r>
            <a:r>
              <a:rPr lang="en-US" altLang="en-US" b="1">
                <a:solidFill>
                  <a:srgbClr val="FF0000"/>
                </a:solidFill>
              </a:rPr>
              <a:t>rough estimate </a:t>
            </a:r>
            <a:r>
              <a:rPr lang="en-US" altLang="en-US"/>
              <a:t>of the </a:t>
            </a:r>
            <a:r>
              <a:rPr lang="en-US" altLang="en-US" b="1">
                <a:solidFill>
                  <a:srgbClr val="FF0000"/>
                </a:solidFill>
              </a:rPr>
              <a:t>iron thickness </a:t>
            </a:r>
            <a:r>
              <a:rPr lang="en-US" altLang="en-US"/>
              <a:t>necessary to avoid fields outside the magnet</a:t>
            </a:r>
          </a:p>
          <a:p>
            <a:pPr lvl="1" eaLnBrk="1" hangingPunct="1">
              <a:buFontTx/>
              <a:buBlip>
                <a:blip r:embed="rId4"/>
              </a:buBlip>
            </a:pPr>
            <a:r>
              <a:rPr lang="en-US" altLang="en-US"/>
              <a:t>The iron cannot withstand more than 2 T</a:t>
            </a:r>
            <a:endParaRPr lang="en-US" altLang="en-US" sz="1200"/>
          </a:p>
          <a:p>
            <a:pPr lvl="1" eaLnBrk="1" hangingPunct="1">
              <a:buFontTx/>
              <a:buBlip>
                <a:blip r:embed="rId4"/>
              </a:buBlip>
            </a:pPr>
            <a:endParaRPr lang="en-US" altLang="en-US"/>
          </a:p>
          <a:p>
            <a:pPr lvl="1" eaLnBrk="1" hangingPunct="1">
              <a:buFontTx/>
              <a:buBlip>
                <a:blip r:embed="rId4"/>
              </a:buBlip>
            </a:pPr>
            <a:r>
              <a:rPr lang="en-US" altLang="en-US" b="1">
                <a:solidFill>
                  <a:srgbClr val="FF0000"/>
                </a:solidFill>
              </a:rPr>
              <a:t>Shielding condition </a:t>
            </a:r>
            <a:r>
              <a:rPr lang="en-US" altLang="en-US"/>
              <a:t>for dipoles:</a:t>
            </a:r>
          </a:p>
          <a:p>
            <a:pPr lvl="1" eaLnBrk="1" hangingPunct="1">
              <a:buFontTx/>
              <a:buBlip>
                <a:blip r:embed="rId4"/>
              </a:buBlip>
            </a:pPr>
            <a:endParaRPr lang="en-US" altLang="en-US"/>
          </a:p>
          <a:p>
            <a:pPr lvl="2" eaLnBrk="1" hangingPunct="1">
              <a:buFontTx/>
              <a:buBlip>
                <a:blip r:embed="rId5"/>
              </a:buBlip>
            </a:pPr>
            <a:r>
              <a:rPr lang="en-US" altLang="en-US"/>
              <a:t>i.e., the iron thickness times 2 T is equal to the central field times the magnet aperture – One assumes that all the field lines in the aperture go through the iron (and not for instance through the collars)</a:t>
            </a:r>
          </a:p>
          <a:p>
            <a:pPr lvl="2" eaLnBrk="1" hangingPunct="1">
              <a:buFontTx/>
              <a:buBlip>
                <a:blip r:embed="rId5"/>
              </a:buBlip>
            </a:pPr>
            <a:r>
              <a:rPr lang="en-US" altLang="en-US"/>
              <a:t>Example: in the LHC main dipole </a:t>
            </a:r>
            <a:r>
              <a:rPr lang="en-US" altLang="en-US" b="1">
                <a:solidFill>
                  <a:srgbClr val="FF0000"/>
                </a:solidFill>
              </a:rPr>
              <a:t>the iron thickness is 150 mm</a:t>
            </a:r>
          </a:p>
          <a:p>
            <a:pPr lvl="2" eaLnBrk="1" hangingPunct="1">
              <a:buFontTx/>
              <a:buBlip>
                <a:blip r:embed="rId5"/>
              </a:buBlip>
            </a:pPr>
            <a:endParaRPr lang="en-US" altLang="en-US"/>
          </a:p>
          <a:p>
            <a:pPr lvl="2" eaLnBrk="1" hangingPunct="1">
              <a:buFontTx/>
              <a:buBlip>
                <a:blip r:embed="rId5"/>
              </a:buBlip>
            </a:pPr>
            <a:endParaRPr lang="en-US" altLang="en-US"/>
          </a:p>
          <a:p>
            <a:pPr lvl="1" eaLnBrk="1" hangingPunct="1">
              <a:buFontTx/>
              <a:buBlip>
                <a:blip r:embed="rId4"/>
              </a:buBlip>
            </a:pPr>
            <a:endParaRPr lang="en-US" altLang="en-US"/>
          </a:p>
          <a:p>
            <a:pPr lvl="1" eaLnBrk="1" hangingPunct="1">
              <a:buFontTx/>
              <a:buBlip>
                <a:blip r:embed="rId4"/>
              </a:buBlip>
            </a:pPr>
            <a:r>
              <a:rPr lang="en-US" altLang="en-US"/>
              <a:t>Shielding condition for quadrupoles:</a:t>
            </a:r>
          </a:p>
          <a:p>
            <a:pPr>
              <a:buFontTx/>
              <a:buBlip>
                <a:blip r:embed="rId3"/>
              </a:buBlip>
            </a:pPr>
            <a:endParaRPr lang="en-GB" altLang="en-US"/>
          </a:p>
        </p:txBody>
      </p:sp>
      <p:sp>
        <p:nvSpPr>
          <p:cNvPr id="44036" name="Date Placeholder 3">
            <a:extLst>
              <a:ext uri="{FF2B5EF4-FFF2-40B4-BE49-F238E27FC236}">
                <a16:creationId xmlns:a16="http://schemas.microsoft.com/office/drawing/2014/main" id="{7A7E7AED-7B1C-4878-8B14-BA4BEDE12763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5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Joint Universities Accelerator School, CERN, February 27 - March 3, 2025</a:t>
            </a:r>
          </a:p>
        </p:txBody>
      </p:sp>
      <p:graphicFrame>
        <p:nvGraphicFramePr>
          <p:cNvPr id="44038" name="Object 6">
            <a:extLst>
              <a:ext uri="{FF2B5EF4-FFF2-40B4-BE49-F238E27FC236}">
                <a16:creationId xmlns:a16="http://schemas.microsoft.com/office/drawing/2014/main" id="{B39D38A1-A856-420C-BB3E-5EB5F7FE370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224463" y="2679700"/>
          <a:ext cx="1751012" cy="496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213" name="Equation" r:id="rId8" imgW="787400" imgH="228600" progId="Equation.3">
                  <p:embed/>
                </p:oleObj>
              </mc:Choice>
              <mc:Fallback>
                <p:oleObj name="Equation" r:id="rId8" imgW="787400" imgH="2286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24463" y="2679700"/>
                        <a:ext cx="1751012" cy="496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039" name="Object 7">
            <a:extLst>
              <a:ext uri="{FF2B5EF4-FFF2-40B4-BE49-F238E27FC236}">
                <a16:creationId xmlns:a16="http://schemas.microsoft.com/office/drawing/2014/main" id="{3AFA70B6-1777-4D83-B731-5E572D18474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096000" y="5410200"/>
          <a:ext cx="1682750" cy="763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214" name="Equation" r:id="rId10" imgW="914400" imgH="419100" progId="Equation.3">
                  <p:embed/>
                </p:oleObj>
              </mc:Choice>
              <mc:Fallback>
                <p:oleObj name="Equation" r:id="rId10" imgW="914400" imgH="4191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0" y="5410200"/>
                        <a:ext cx="1682750" cy="7635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040" name="Object 8">
            <a:extLst>
              <a:ext uri="{FF2B5EF4-FFF2-40B4-BE49-F238E27FC236}">
                <a16:creationId xmlns:a16="http://schemas.microsoft.com/office/drawing/2014/main" id="{E676E08E-888C-49BE-B207-6225FB862AE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879600" y="4676775"/>
          <a:ext cx="3495675" cy="809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215" name="Equation" r:id="rId12" imgW="1841500" imgH="431800" progId="Equation.3">
                  <p:embed/>
                </p:oleObj>
              </mc:Choice>
              <mc:Fallback>
                <p:oleObj name="Equation" r:id="rId12" imgW="1841500" imgH="43180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79600" y="4676775"/>
                        <a:ext cx="3495675" cy="809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37C65A6-30EE-4403-9707-16510C4128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Paolo Ferracin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7F6E9FA-F752-4694-BD34-D3614C4180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D9B700-463F-41C9-9B8C-3EF09F747A60}" type="slidenum">
              <a:rPr lang="en-US" altLang="en-US" smtClean="0"/>
              <a:pPr>
                <a:defRPr/>
              </a:pPr>
              <a:t>35</a:t>
            </a:fld>
            <a:endParaRPr lang="en-US" altLang="en-US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>
            <a:extLst>
              <a:ext uri="{FF2B5EF4-FFF2-40B4-BE49-F238E27FC236}">
                <a16:creationId xmlns:a16="http://schemas.microsoft.com/office/drawing/2014/main" id="{A9C3F56F-54C1-4D48-B9C1-436E57BF93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Iron yoke</a:t>
            </a:r>
          </a:p>
        </p:txBody>
      </p:sp>
      <p:sp>
        <p:nvSpPr>
          <p:cNvPr id="45059" name="Content Placeholder 2">
            <a:extLst>
              <a:ext uri="{FF2B5EF4-FFF2-40B4-BE49-F238E27FC236}">
                <a16:creationId xmlns:a16="http://schemas.microsoft.com/office/drawing/2014/main" id="{6FDC18A4-62D9-46E6-8B58-A6B1434EF5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Blip>
                <a:blip r:embed="rId3"/>
              </a:buBlip>
            </a:pPr>
            <a:r>
              <a:rPr lang="en-US" altLang="en-US"/>
              <a:t>The iron yoke contribution can be estimated analytically for </a:t>
            </a:r>
            <a:r>
              <a:rPr lang="en-US" altLang="en-US">
                <a:solidFill>
                  <a:srgbClr val="FF0000"/>
                </a:solidFill>
              </a:rPr>
              <a:t>simple geometries</a:t>
            </a:r>
          </a:p>
          <a:p>
            <a:pPr lvl="1" eaLnBrk="1" hangingPunct="1">
              <a:buFontTx/>
              <a:buBlip>
                <a:blip r:embed="rId4"/>
              </a:buBlip>
            </a:pPr>
            <a:r>
              <a:rPr lang="en-US" altLang="en-US"/>
              <a:t>Circular, non-saturated iron: </a:t>
            </a:r>
            <a:r>
              <a:rPr lang="en-US" altLang="en-US">
                <a:solidFill>
                  <a:srgbClr val="FF0000"/>
                </a:solidFill>
              </a:rPr>
              <a:t>image currents </a:t>
            </a:r>
            <a:r>
              <a:rPr lang="en-US" altLang="en-US"/>
              <a:t>method</a:t>
            </a:r>
          </a:p>
          <a:p>
            <a:pPr lvl="1" eaLnBrk="1" hangingPunct="1">
              <a:buFontTx/>
              <a:buBlip>
                <a:blip r:embed="rId4"/>
              </a:buBlip>
            </a:pPr>
            <a:r>
              <a:rPr lang="en-US" altLang="en-US"/>
              <a:t>Iron effect is equivalent to add to each current line a second one </a:t>
            </a:r>
          </a:p>
          <a:p>
            <a:pPr lvl="2" eaLnBrk="1" hangingPunct="1">
              <a:buFontTx/>
              <a:buBlip>
                <a:blip r:embed="rId5"/>
              </a:buBlip>
            </a:pPr>
            <a:endParaRPr lang="en-US" altLang="en-US"/>
          </a:p>
          <a:p>
            <a:pPr lvl="2" eaLnBrk="1" hangingPunct="1">
              <a:buFontTx/>
              <a:buBlip>
                <a:blip r:embed="rId5"/>
              </a:buBlip>
            </a:pPr>
            <a:r>
              <a:rPr lang="en-US" altLang="en-US"/>
              <a:t>at a distance </a:t>
            </a:r>
          </a:p>
          <a:p>
            <a:pPr lvl="2" eaLnBrk="1" hangingPunct="1">
              <a:buFontTx/>
              <a:buBlip>
                <a:blip r:embed="rId5"/>
              </a:buBlip>
            </a:pPr>
            <a:endParaRPr lang="en-US" altLang="en-US"/>
          </a:p>
          <a:p>
            <a:pPr lvl="2" eaLnBrk="1" hangingPunct="1">
              <a:buFontTx/>
              <a:buBlip>
                <a:blip r:embed="rId5"/>
              </a:buBlip>
            </a:pPr>
            <a:r>
              <a:rPr lang="en-US" altLang="en-US"/>
              <a:t>with current </a:t>
            </a:r>
          </a:p>
          <a:p>
            <a:pPr lvl="1" eaLnBrk="1" hangingPunct="1">
              <a:buFontTx/>
              <a:buBlip>
                <a:blip r:embed="rId4"/>
              </a:buBlip>
            </a:pPr>
            <a:endParaRPr lang="en-US" altLang="en-US"/>
          </a:p>
          <a:p>
            <a:pPr lvl="1" eaLnBrk="1" hangingPunct="1">
              <a:buFontTx/>
              <a:buBlip>
                <a:blip r:embed="rId4"/>
              </a:buBlip>
            </a:pPr>
            <a:r>
              <a:rPr lang="en-US" altLang="en-US"/>
              <a:t>Limit of the approximation: iron </a:t>
            </a:r>
          </a:p>
          <a:p>
            <a:pPr lvl="1" eaLnBrk="1" hangingPunct="1">
              <a:buFontTx/>
              <a:buNone/>
            </a:pPr>
            <a:r>
              <a:rPr lang="en-US" altLang="en-US"/>
              <a:t>	is not saturated (less than 2 T)</a:t>
            </a:r>
          </a:p>
          <a:p>
            <a:pPr>
              <a:buFontTx/>
              <a:buBlip>
                <a:blip r:embed="rId3"/>
              </a:buBlip>
            </a:pPr>
            <a:endParaRPr lang="en-GB" altLang="en-US"/>
          </a:p>
        </p:txBody>
      </p:sp>
      <p:sp>
        <p:nvSpPr>
          <p:cNvPr id="45060" name="Date Placeholder 3">
            <a:extLst>
              <a:ext uri="{FF2B5EF4-FFF2-40B4-BE49-F238E27FC236}">
                <a16:creationId xmlns:a16="http://schemas.microsoft.com/office/drawing/2014/main" id="{4D03A471-4FC3-4672-B4EA-26F48C451095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5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Joint Universities Accelerator School, CERN, February 27 - March 3, 2025</a:t>
            </a:r>
          </a:p>
        </p:txBody>
      </p:sp>
      <p:graphicFrame>
        <p:nvGraphicFramePr>
          <p:cNvPr id="45062" name="Object 23">
            <a:extLst>
              <a:ext uri="{FF2B5EF4-FFF2-40B4-BE49-F238E27FC236}">
                <a16:creationId xmlns:a16="http://schemas.microsoft.com/office/drawing/2014/main" id="{F8F731DD-46D8-4B0B-AC58-F5032CF5278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182938" y="2801938"/>
          <a:ext cx="941387" cy="806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80" name="Equation" r:id="rId8" imgW="520474" imgH="444307" progId="Equation.3">
                  <p:embed/>
                </p:oleObj>
              </mc:Choice>
              <mc:Fallback>
                <p:oleObj name="Equation" r:id="rId8" imgW="520474" imgH="444307" progId="Equation.3">
                  <p:embed/>
                  <p:pic>
                    <p:nvPicPr>
                      <p:cNvPr id="0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82938" y="2801938"/>
                        <a:ext cx="941387" cy="806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063" name="Object 25">
            <a:extLst>
              <a:ext uri="{FF2B5EF4-FFF2-40B4-BE49-F238E27FC236}">
                <a16:creationId xmlns:a16="http://schemas.microsoft.com/office/drawing/2014/main" id="{125BA4A1-4C75-4D6D-9CE8-E9C2EE7C43A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040063" y="3541713"/>
          <a:ext cx="1376362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81" name="Equation" r:id="rId10" imgW="710891" imgH="418918" progId="Equation.3">
                  <p:embed/>
                </p:oleObj>
              </mc:Choice>
              <mc:Fallback>
                <p:oleObj name="Equation" r:id="rId10" imgW="710891" imgH="418918" progId="Equation.3">
                  <p:embed/>
                  <p:pic>
                    <p:nvPicPr>
                      <p:cNvPr id="0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0063" y="3541713"/>
                        <a:ext cx="1376362" cy="800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5064" name="Picture 28">
            <a:extLst>
              <a:ext uri="{FF2B5EF4-FFF2-40B4-BE49-F238E27FC236}">
                <a16:creationId xmlns:a16="http://schemas.microsoft.com/office/drawing/2014/main" id="{D17EB083-23A7-4BCC-A2F8-23FBBFB66F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7113" y="2855913"/>
            <a:ext cx="3946525" cy="3690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01906BB-7A6B-4C29-8A61-C3E90F511D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Paolo Ferracin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82DEDDC-A78E-458B-B6D3-1AAB651455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D9B700-463F-41C9-9B8C-3EF09F747A60}" type="slidenum">
              <a:rPr lang="en-US" altLang="en-US" smtClean="0"/>
              <a:pPr>
                <a:defRPr/>
              </a:pPr>
              <a:t>36</a:t>
            </a:fld>
            <a:endParaRPr lang="en-US" altLang="en-US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>
            <a:extLst>
              <a:ext uri="{FF2B5EF4-FFF2-40B4-BE49-F238E27FC236}">
                <a16:creationId xmlns:a16="http://schemas.microsoft.com/office/drawing/2014/main" id="{D42185F2-70AE-4782-8E87-D454ED4378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Iron yoke</a:t>
            </a:r>
          </a:p>
        </p:txBody>
      </p:sp>
      <p:sp>
        <p:nvSpPr>
          <p:cNvPr id="46083" name="Content Placeholder 2">
            <a:extLst>
              <a:ext uri="{FF2B5EF4-FFF2-40B4-BE49-F238E27FC236}">
                <a16:creationId xmlns:a16="http://schemas.microsoft.com/office/drawing/2014/main" id="{6A9035C9-ABCB-4AE4-83D8-D6082A700A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Blip>
                <a:blip r:embed="rId2"/>
              </a:buBlip>
            </a:pPr>
            <a:r>
              <a:rPr lang="en-US" altLang="en-US"/>
              <a:t>Impact of the iron yoke on short sample field</a:t>
            </a:r>
          </a:p>
          <a:p>
            <a:pPr lvl="1" eaLnBrk="1" hangingPunct="1">
              <a:buFontTx/>
              <a:buBlip>
                <a:blip r:embed="rId3"/>
              </a:buBlip>
            </a:pPr>
            <a:r>
              <a:rPr lang="en-US" altLang="en-US">
                <a:sym typeface="Symbol" panose="05050102010706020507" pitchFamily="18" charset="2"/>
              </a:rPr>
              <a:t>Large effect (25%) on RHIC dipoles (thin coil and collars)</a:t>
            </a:r>
          </a:p>
          <a:p>
            <a:pPr lvl="1" eaLnBrk="1" hangingPunct="1">
              <a:buFontTx/>
              <a:buBlip>
                <a:blip r:embed="rId3"/>
              </a:buBlip>
            </a:pPr>
            <a:r>
              <a:rPr lang="en-US" altLang="en-US">
                <a:sym typeface="Symbol" panose="05050102010706020507" pitchFamily="18" charset="2"/>
              </a:rPr>
              <a:t>Between </a:t>
            </a:r>
            <a:r>
              <a:rPr lang="en-US" altLang="en-US" b="1">
                <a:solidFill>
                  <a:srgbClr val="FF0000"/>
                </a:solidFill>
                <a:sym typeface="Symbol" panose="05050102010706020507" pitchFamily="18" charset="2"/>
              </a:rPr>
              <a:t>4% and 10% for most of the others </a:t>
            </a:r>
          </a:p>
          <a:p>
            <a:pPr lvl="1" eaLnBrk="1" hangingPunct="1">
              <a:buFontTx/>
              <a:buNone/>
            </a:pPr>
            <a:r>
              <a:rPr lang="en-US" altLang="en-US">
                <a:sym typeface="Symbol" panose="05050102010706020507" pitchFamily="18" charset="2"/>
              </a:rPr>
              <a:t>	(both Nb-Ti and Nb</a:t>
            </a:r>
            <a:r>
              <a:rPr lang="en-US" altLang="en-US" baseline="-25000">
                <a:sym typeface="Symbol" panose="05050102010706020507" pitchFamily="18" charset="2"/>
              </a:rPr>
              <a:t>3</a:t>
            </a:r>
            <a:r>
              <a:rPr lang="en-US" altLang="en-US">
                <a:sym typeface="Symbol" panose="05050102010706020507" pitchFamily="18" charset="2"/>
              </a:rPr>
              <a:t>Sn)</a:t>
            </a:r>
          </a:p>
          <a:p>
            <a:pPr>
              <a:buFontTx/>
              <a:buBlip>
                <a:blip r:embed="rId2"/>
              </a:buBlip>
            </a:pPr>
            <a:endParaRPr lang="en-GB" altLang="en-US"/>
          </a:p>
        </p:txBody>
      </p:sp>
      <p:sp>
        <p:nvSpPr>
          <p:cNvPr id="46084" name="Date Placeholder 3">
            <a:extLst>
              <a:ext uri="{FF2B5EF4-FFF2-40B4-BE49-F238E27FC236}">
                <a16:creationId xmlns:a16="http://schemas.microsoft.com/office/drawing/2014/main" id="{FF724382-DF01-4C37-A070-99715BE6834F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Joint Universities Accelerator School, CERN, February 27 - March 3, 2025</a:t>
            </a:r>
          </a:p>
        </p:txBody>
      </p:sp>
      <p:pic>
        <p:nvPicPr>
          <p:cNvPr id="46086" name="Picture 15">
            <a:extLst>
              <a:ext uri="{FF2B5EF4-FFF2-40B4-BE49-F238E27FC236}">
                <a16:creationId xmlns:a16="http://schemas.microsoft.com/office/drawing/2014/main" id="{88E784B6-B96C-41A9-AD5B-C008638AA2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8175" y="4465638"/>
            <a:ext cx="2009775" cy="186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7" name="Text Box 16">
            <a:extLst>
              <a:ext uri="{FF2B5EF4-FFF2-40B4-BE49-F238E27FC236}">
                <a16:creationId xmlns:a16="http://schemas.microsoft.com/office/drawing/2014/main" id="{3838D0F6-EB15-4FBB-B382-00B4BFFDAB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37400" y="6305550"/>
            <a:ext cx="17653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fr-CH" altLang="en-US" sz="1000">
                <a:solidFill>
                  <a:schemeClr val="tx1"/>
                </a:solidFill>
                <a:ea typeface="ＭＳ Ｐゴシック" panose="020B0600070205080204" pitchFamily="34" charset="-128"/>
              </a:rPr>
              <a:t>RHIC main dipole and yoke</a:t>
            </a:r>
            <a:endParaRPr lang="it-IT" altLang="en-US" sz="1000">
              <a:solidFill>
                <a:schemeClr val="tx1"/>
              </a:solidFill>
              <a:ea typeface="ＭＳ Ｐゴシック" panose="020B0600070205080204" pitchFamily="34" charset="-128"/>
            </a:endParaRPr>
          </a:p>
        </p:txBody>
      </p:sp>
      <p:pic>
        <p:nvPicPr>
          <p:cNvPr id="46088" name="Picture 17">
            <a:extLst>
              <a:ext uri="{FF2B5EF4-FFF2-40B4-BE49-F238E27FC236}">
                <a16:creationId xmlns:a16="http://schemas.microsoft.com/office/drawing/2014/main" id="{FB7EC3F5-E1D7-42AA-B2D2-DF299A0999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4363" y="2297113"/>
            <a:ext cx="2008187" cy="186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9" name="Text Box 18">
            <a:extLst>
              <a:ext uri="{FF2B5EF4-FFF2-40B4-BE49-F238E27FC236}">
                <a16:creationId xmlns:a16="http://schemas.microsoft.com/office/drawing/2014/main" id="{9B8F9583-2167-4E9F-A63D-C1AD83135B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45388" y="4141788"/>
            <a:ext cx="9588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fr-CH" altLang="en-US" sz="1000">
                <a:solidFill>
                  <a:schemeClr val="tx1"/>
                </a:solidFill>
                <a:ea typeface="ＭＳ Ｐゴシック" panose="020B0600070205080204" pitchFamily="34" charset="-128"/>
              </a:rPr>
              <a:t>D20 and yoke</a:t>
            </a:r>
            <a:endParaRPr lang="it-IT" altLang="en-US" sz="1000">
              <a:solidFill>
                <a:schemeClr val="tx1"/>
              </a:solidFill>
              <a:ea typeface="ＭＳ Ｐゴシック" panose="020B0600070205080204" pitchFamily="34" charset="-128"/>
            </a:endParaRPr>
          </a:p>
        </p:txBody>
      </p:sp>
      <p:pic>
        <p:nvPicPr>
          <p:cNvPr id="46090" name="Picture 19">
            <a:extLst>
              <a:ext uri="{FF2B5EF4-FFF2-40B4-BE49-F238E27FC236}">
                <a16:creationId xmlns:a16="http://schemas.microsoft.com/office/drawing/2014/main" id="{BC71048C-CAA7-4E92-A1DA-DBBD4BE17D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063" y="3186113"/>
            <a:ext cx="6416675" cy="320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03576C5-F24B-46F3-AF22-5B4EE7FD01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Paolo Ferracin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445FC35-F212-45C8-8E3B-92740C22F5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D9B700-463F-41C9-9B8C-3EF09F747A60}" type="slidenum">
              <a:rPr lang="en-US" altLang="en-US" smtClean="0"/>
              <a:pPr>
                <a:defRPr/>
              </a:pPr>
              <a:t>37</a:t>
            </a:fld>
            <a:endParaRPr lang="en-US" altLang="en-US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le 1">
            <a:extLst>
              <a:ext uri="{FF2B5EF4-FFF2-40B4-BE49-F238E27FC236}">
                <a16:creationId xmlns:a16="http://schemas.microsoft.com/office/drawing/2014/main" id="{95C111D9-F7B6-4219-AEEB-1CF328992B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Iron yoke</a:t>
            </a:r>
          </a:p>
        </p:txBody>
      </p:sp>
      <p:sp>
        <p:nvSpPr>
          <p:cNvPr id="47107" name="Content Placeholder 2">
            <a:extLst>
              <a:ext uri="{FF2B5EF4-FFF2-40B4-BE49-F238E27FC236}">
                <a16:creationId xmlns:a16="http://schemas.microsoft.com/office/drawing/2014/main" id="{C7791D2D-793B-4D6F-95A0-A965305630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Blip>
                <a:blip r:embed="rId2"/>
              </a:buBlip>
            </a:pPr>
            <a:r>
              <a:rPr lang="en-US" altLang="en-US">
                <a:solidFill>
                  <a:srgbClr val="FF0000"/>
                </a:solidFill>
              </a:rPr>
              <a:t>Similar approach </a:t>
            </a:r>
            <a:r>
              <a:rPr lang="en-US" altLang="en-US"/>
              <a:t>can be used in </a:t>
            </a:r>
            <a:r>
              <a:rPr lang="en-US" altLang="en-US">
                <a:solidFill>
                  <a:srgbClr val="FF0000"/>
                </a:solidFill>
              </a:rPr>
              <a:t>quadrupoles</a:t>
            </a:r>
          </a:p>
          <a:p>
            <a:pPr lvl="1" eaLnBrk="1" hangingPunct="1">
              <a:buFontTx/>
              <a:buBlip>
                <a:blip r:embed="rId3"/>
              </a:buBlip>
            </a:pPr>
            <a:r>
              <a:rPr lang="en-US" altLang="en-US" b="1">
                <a:solidFill>
                  <a:srgbClr val="FF0000"/>
                </a:solidFill>
                <a:sym typeface="Symbol" panose="05050102010706020507" pitchFamily="18" charset="2"/>
              </a:rPr>
              <a:t>Large effect on RHIC </a:t>
            </a:r>
            <a:r>
              <a:rPr lang="en-US" altLang="en-US">
                <a:sym typeface="Symbol" panose="05050102010706020507" pitchFamily="18" charset="2"/>
              </a:rPr>
              <a:t>quadrupoles (thin coil and collars)</a:t>
            </a:r>
          </a:p>
          <a:p>
            <a:pPr lvl="1" eaLnBrk="1" hangingPunct="1">
              <a:buFontTx/>
              <a:buBlip>
                <a:blip r:embed="rId3"/>
              </a:buBlip>
            </a:pPr>
            <a:r>
              <a:rPr lang="en-US" altLang="en-US">
                <a:sym typeface="Symbol" panose="05050102010706020507" pitchFamily="18" charset="2"/>
              </a:rPr>
              <a:t>Between </a:t>
            </a:r>
            <a:r>
              <a:rPr lang="en-US" altLang="en-US">
                <a:solidFill>
                  <a:srgbClr val="CC0000"/>
                </a:solidFill>
                <a:sym typeface="Symbol" panose="05050102010706020507" pitchFamily="18" charset="2"/>
              </a:rPr>
              <a:t>2% and 5%</a:t>
            </a:r>
            <a:r>
              <a:rPr lang="en-US" altLang="en-US">
                <a:sym typeface="Symbol" panose="05050102010706020507" pitchFamily="18" charset="2"/>
              </a:rPr>
              <a:t> for most of the others</a:t>
            </a:r>
          </a:p>
          <a:p>
            <a:pPr lvl="1" eaLnBrk="1" hangingPunct="1">
              <a:buFontTx/>
              <a:buBlip>
                <a:blip r:embed="rId3"/>
              </a:buBlip>
            </a:pPr>
            <a:r>
              <a:rPr lang="en-US" altLang="en-US">
                <a:sym typeface="Symbol" panose="05050102010706020507" pitchFamily="18" charset="2"/>
              </a:rPr>
              <a:t>The effect is smaller than in dipoles since the</a:t>
            </a:r>
          </a:p>
          <a:p>
            <a:pPr lvl="1" eaLnBrk="1" hangingPunct="1">
              <a:buFontTx/>
              <a:buNone/>
            </a:pPr>
            <a:r>
              <a:rPr lang="en-US" altLang="en-US">
                <a:sym typeface="Symbol" panose="05050102010706020507" pitchFamily="18" charset="2"/>
              </a:rPr>
              <a:t>	contribution to </a:t>
            </a:r>
            <a:r>
              <a:rPr lang="en-US" altLang="en-US" i="1">
                <a:sym typeface="Symbol" panose="05050102010706020507" pitchFamily="18" charset="2"/>
              </a:rPr>
              <a:t>B</a:t>
            </a:r>
            <a:r>
              <a:rPr lang="en-US" altLang="en-US" i="1" baseline="-25000">
                <a:sym typeface="Symbol" panose="05050102010706020507" pitchFamily="18" charset="2"/>
              </a:rPr>
              <a:t>2</a:t>
            </a:r>
            <a:r>
              <a:rPr lang="en-US" altLang="en-US">
                <a:sym typeface="Symbol" panose="05050102010706020507" pitchFamily="18" charset="2"/>
              </a:rPr>
              <a:t> is smaller than to </a:t>
            </a:r>
            <a:r>
              <a:rPr lang="en-US" altLang="en-US" i="1">
                <a:sym typeface="Symbol" panose="05050102010706020507" pitchFamily="18" charset="2"/>
              </a:rPr>
              <a:t>B</a:t>
            </a:r>
            <a:r>
              <a:rPr lang="en-US" altLang="en-US" i="1" baseline="-25000">
                <a:sym typeface="Symbol" panose="05050102010706020507" pitchFamily="18" charset="2"/>
              </a:rPr>
              <a:t>1</a:t>
            </a:r>
          </a:p>
          <a:p>
            <a:pPr>
              <a:buFontTx/>
              <a:buBlip>
                <a:blip r:embed="rId2"/>
              </a:buBlip>
            </a:pPr>
            <a:endParaRPr lang="en-GB" altLang="en-US"/>
          </a:p>
        </p:txBody>
      </p:sp>
      <p:sp>
        <p:nvSpPr>
          <p:cNvPr id="47108" name="Date Placeholder 3">
            <a:extLst>
              <a:ext uri="{FF2B5EF4-FFF2-40B4-BE49-F238E27FC236}">
                <a16:creationId xmlns:a16="http://schemas.microsoft.com/office/drawing/2014/main" id="{5F4E9D40-38D1-4762-9081-3331A772F54A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Joint Universities Accelerator School, CERN, February 27 - March 3, 2025</a:t>
            </a:r>
          </a:p>
        </p:txBody>
      </p:sp>
      <p:pic>
        <p:nvPicPr>
          <p:cNvPr id="47110" name="Picture 18">
            <a:extLst>
              <a:ext uri="{FF2B5EF4-FFF2-40B4-BE49-F238E27FC236}">
                <a16:creationId xmlns:a16="http://schemas.microsoft.com/office/drawing/2014/main" id="{E5E315A1-4662-4EE1-9FDC-3A03617B52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3800" y="4702175"/>
            <a:ext cx="2703513" cy="148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11" name="Picture 19">
            <a:extLst>
              <a:ext uri="{FF2B5EF4-FFF2-40B4-BE49-F238E27FC236}">
                <a16:creationId xmlns:a16="http://schemas.microsoft.com/office/drawing/2014/main" id="{31D1DFE9-FBF5-44C4-A5CE-6B43216C47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4913" y="2816225"/>
            <a:ext cx="2630487" cy="144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12" name="Picture 21">
            <a:extLst>
              <a:ext uri="{FF2B5EF4-FFF2-40B4-BE49-F238E27FC236}">
                <a16:creationId xmlns:a16="http://schemas.microsoft.com/office/drawing/2014/main" id="{38D598EB-660B-4F3B-A1B1-DDF4C8DAB7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075" y="3479800"/>
            <a:ext cx="5657850" cy="291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773312F-12CC-41FE-AE02-055524C2A5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Paolo Ferracin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515A736-5A14-4AA0-A506-A23441362F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D9B700-463F-41C9-9B8C-3EF09F747A60}" type="slidenum">
              <a:rPr lang="en-US" altLang="en-US" smtClean="0"/>
              <a:pPr>
                <a:defRPr/>
              </a:pPr>
              <a:t>38</a:t>
            </a:fld>
            <a:endParaRPr lang="en-US" altLang="en-US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itle 1">
            <a:extLst>
              <a:ext uri="{FF2B5EF4-FFF2-40B4-BE49-F238E27FC236}">
                <a16:creationId xmlns:a16="http://schemas.microsoft.com/office/drawing/2014/main" id="{DA120AAF-1406-47CE-9193-25589C60C7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Magnetic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6F9B20-1F70-4946-811E-B6AA02EA5C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1143000"/>
            <a:ext cx="4333875" cy="5334000"/>
          </a:xfrm>
        </p:spPr>
        <p:txBody>
          <a:bodyPr>
            <a:normAutofit fontScale="92500"/>
          </a:bodyPr>
          <a:lstStyle/>
          <a:p>
            <a:pPr>
              <a:defRPr/>
            </a:pPr>
            <a:r>
              <a:rPr lang="en-GB" b="1" dirty="0">
                <a:solidFill>
                  <a:srgbClr val="FF0000"/>
                </a:solidFill>
              </a:rPr>
              <a:t>How much </a:t>
            </a:r>
            <a:r>
              <a:rPr lang="en-GB" dirty="0"/>
              <a:t>conductor do we need to meet the requirements?</a:t>
            </a:r>
          </a:p>
          <a:p>
            <a:pPr>
              <a:defRPr/>
            </a:pPr>
            <a:r>
              <a:rPr lang="en-GB" dirty="0"/>
              <a:t>And in </a:t>
            </a:r>
            <a:r>
              <a:rPr lang="en-GB" b="1" dirty="0">
                <a:solidFill>
                  <a:srgbClr val="FF0000"/>
                </a:solidFill>
              </a:rPr>
              <a:t>which configuration</a:t>
            </a:r>
            <a:r>
              <a:rPr lang="en-GB" dirty="0"/>
              <a:t>?</a:t>
            </a:r>
          </a:p>
          <a:p>
            <a:pPr>
              <a:defRPr/>
            </a:pPr>
            <a:endParaRPr lang="en-GB" dirty="0"/>
          </a:p>
          <a:p>
            <a:pPr>
              <a:defRPr/>
            </a:pPr>
            <a:r>
              <a:rPr lang="en-GB" b="1" dirty="0">
                <a:solidFill>
                  <a:srgbClr val="FF0000"/>
                </a:solidFill>
              </a:rPr>
              <a:t>Outline</a:t>
            </a:r>
          </a:p>
          <a:p>
            <a:pPr lvl="1">
              <a:defRPr/>
            </a:pPr>
            <a:r>
              <a:rPr lang="en-GB" dirty="0"/>
              <a:t>How do we create a </a:t>
            </a:r>
            <a:r>
              <a:rPr lang="en-GB" b="1" dirty="0">
                <a:solidFill>
                  <a:srgbClr val="FF0000"/>
                </a:solidFill>
              </a:rPr>
              <a:t>perfect field</a:t>
            </a:r>
            <a:r>
              <a:rPr lang="en-GB" dirty="0"/>
              <a:t>?</a:t>
            </a:r>
          </a:p>
          <a:p>
            <a:pPr lvl="1">
              <a:defRPr/>
            </a:pPr>
            <a:r>
              <a:rPr lang="en-GB" dirty="0"/>
              <a:t>How do we express the field and its “</a:t>
            </a:r>
            <a:r>
              <a:rPr lang="en-GB" b="1" dirty="0">
                <a:solidFill>
                  <a:srgbClr val="FF0000"/>
                </a:solidFill>
              </a:rPr>
              <a:t>imperfections</a:t>
            </a:r>
            <a:r>
              <a:rPr lang="en-GB" dirty="0"/>
              <a:t>”?</a:t>
            </a:r>
          </a:p>
          <a:p>
            <a:pPr lvl="1">
              <a:defRPr/>
            </a:pPr>
            <a:r>
              <a:rPr lang="en-GB" dirty="0"/>
              <a:t>How do we </a:t>
            </a:r>
            <a:r>
              <a:rPr lang="en-GB" b="1" dirty="0">
                <a:solidFill>
                  <a:srgbClr val="FF0000"/>
                </a:solidFill>
              </a:rPr>
              <a:t>design a coil </a:t>
            </a:r>
            <a:r>
              <a:rPr lang="en-GB" dirty="0"/>
              <a:t>to minimize field errors?</a:t>
            </a:r>
          </a:p>
          <a:p>
            <a:pPr lvl="1">
              <a:defRPr/>
            </a:pPr>
            <a:r>
              <a:rPr lang="en-GB" dirty="0"/>
              <a:t>Which is the </a:t>
            </a:r>
            <a:r>
              <a:rPr lang="en-GB" b="1" dirty="0">
                <a:solidFill>
                  <a:srgbClr val="FF0000"/>
                </a:solidFill>
              </a:rPr>
              <a:t>maximum field </a:t>
            </a:r>
            <a:r>
              <a:rPr lang="en-GB" dirty="0"/>
              <a:t>we can get? </a:t>
            </a:r>
          </a:p>
          <a:p>
            <a:pPr lvl="1">
              <a:defRPr/>
            </a:pPr>
            <a:r>
              <a:rPr lang="en-GB" b="1" dirty="0">
                <a:solidFill>
                  <a:srgbClr val="FF0000"/>
                </a:solidFill>
              </a:rPr>
              <a:t>Overview</a:t>
            </a:r>
            <a:r>
              <a:rPr lang="en-GB" dirty="0"/>
              <a:t> of different designs</a:t>
            </a:r>
          </a:p>
          <a:p>
            <a:pPr lvl="1">
              <a:defRPr/>
            </a:pPr>
            <a:endParaRPr lang="en-GB" dirty="0"/>
          </a:p>
          <a:p>
            <a:pPr lvl="1">
              <a:defRPr/>
            </a:pPr>
            <a:endParaRPr lang="en-GB" dirty="0"/>
          </a:p>
          <a:p>
            <a:pPr lvl="1">
              <a:defRPr/>
            </a:pPr>
            <a:endParaRPr lang="en-GB" dirty="0"/>
          </a:p>
          <a:p>
            <a:pPr lvl="1">
              <a:defRPr/>
            </a:pPr>
            <a:endParaRPr lang="en-GB" dirty="0"/>
          </a:p>
          <a:p>
            <a:pPr>
              <a:defRPr/>
            </a:pPr>
            <a:endParaRPr lang="en-GB" dirty="0"/>
          </a:p>
        </p:txBody>
      </p:sp>
      <p:sp>
        <p:nvSpPr>
          <p:cNvPr id="48132" name="Date Placeholder 3">
            <a:extLst>
              <a:ext uri="{FF2B5EF4-FFF2-40B4-BE49-F238E27FC236}">
                <a16:creationId xmlns:a16="http://schemas.microsoft.com/office/drawing/2014/main" id="{02447D28-144E-478F-BA42-C2AFA2E676C6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Joint Universities Accelerator School, CERN, February 27 - March 3, 2025</a:t>
            </a:r>
          </a:p>
        </p:txBody>
      </p:sp>
      <p:pic>
        <p:nvPicPr>
          <p:cNvPr id="48134" name="Picture 2" descr="C:\Work\Courses_Schools\USPAS\2012_01_Austin\Units\Unit4_PF\Slides\HQ-C06_Section-2400dpi-color-Etched.jpg">
            <a:extLst>
              <a:ext uri="{FF2B5EF4-FFF2-40B4-BE49-F238E27FC236}">
                <a16:creationId xmlns:a16="http://schemas.microsoft.com/office/drawing/2014/main" id="{A22117B0-1BC5-4000-935F-C2EC74CF34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6275" y="1143000"/>
            <a:ext cx="4505325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ECA8E79-069E-49BE-9871-76EBB90FCB71}"/>
              </a:ext>
            </a:extLst>
          </p:cNvPr>
          <p:cNvSpPr/>
          <p:nvPr/>
        </p:nvSpPr>
        <p:spPr>
          <a:xfrm>
            <a:off x="609600" y="5943600"/>
            <a:ext cx="3810000" cy="533400"/>
          </a:xfrm>
          <a:prstGeom prst="rect">
            <a:avLst/>
          </a:prstGeom>
          <a:solidFill>
            <a:srgbClr val="FF0000">
              <a:alpha val="18000"/>
            </a:srgb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GB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246561C-B3B1-4BF8-862A-8E994FA92A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Paolo Ferracin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3136DD-820E-4F5B-81BF-5FE6352C67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D9B700-463F-41C9-9B8C-3EF09F747A60}" type="slidenum">
              <a:rPr lang="en-US" altLang="en-US" smtClean="0"/>
              <a:pPr>
                <a:defRPr/>
              </a:pPr>
              <a:t>39</a:t>
            </a:fld>
            <a:endParaRPr lang="en-US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>
            <a:extLst>
              <a:ext uri="{FF2B5EF4-FFF2-40B4-BE49-F238E27FC236}">
                <a16:creationId xmlns:a16="http://schemas.microsoft.com/office/drawing/2014/main" id="{00D8544B-97A1-4D3F-ADFD-A37DA303D7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Magnetic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85DBDA-0C2C-4E23-9E19-DC8DA87EEF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1143000"/>
            <a:ext cx="4333875" cy="5334000"/>
          </a:xfrm>
        </p:spPr>
        <p:txBody>
          <a:bodyPr>
            <a:normAutofit fontScale="92500"/>
          </a:bodyPr>
          <a:lstStyle/>
          <a:p>
            <a:pPr>
              <a:defRPr/>
            </a:pPr>
            <a:r>
              <a:rPr lang="en-GB" b="1" dirty="0">
                <a:solidFill>
                  <a:srgbClr val="FF0000"/>
                </a:solidFill>
              </a:rPr>
              <a:t>How much </a:t>
            </a:r>
            <a:r>
              <a:rPr lang="en-GB" dirty="0"/>
              <a:t>conductor do we need to meet the requirements?</a:t>
            </a:r>
          </a:p>
          <a:p>
            <a:pPr>
              <a:defRPr/>
            </a:pPr>
            <a:r>
              <a:rPr lang="en-GB" dirty="0"/>
              <a:t>And in </a:t>
            </a:r>
            <a:r>
              <a:rPr lang="en-GB" b="1" dirty="0">
                <a:solidFill>
                  <a:srgbClr val="FF0000"/>
                </a:solidFill>
              </a:rPr>
              <a:t>which configuration</a:t>
            </a:r>
            <a:r>
              <a:rPr lang="en-GB" dirty="0"/>
              <a:t>?</a:t>
            </a:r>
          </a:p>
          <a:p>
            <a:pPr>
              <a:defRPr/>
            </a:pPr>
            <a:endParaRPr lang="en-GB" dirty="0"/>
          </a:p>
          <a:p>
            <a:pPr>
              <a:defRPr/>
            </a:pPr>
            <a:r>
              <a:rPr lang="en-GB" b="1" dirty="0">
                <a:solidFill>
                  <a:srgbClr val="FF0000"/>
                </a:solidFill>
              </a:rPr>
              <a:t>Outline</a:t>
            </a:r>
          </a:p>
          <a:p>
            <a:pPr lvl="1">
              <a:defRPr/>
            </a:pPr>
            <a:r>
              <a:rPr lang="en-GB" dirty="0"/>
              <a:t>How do we create a </a:t>
            </a:r>
            <a:r>
              <a:rPr lang="en-GB" b="1" dirty="0">
                <a:solidFill>
                  <a:srgbClr val="FF0000"/>
                </a:solidFill>
              </a:rPr>
              <a:t>perfect field</a:t>
            </a:r>
            <a:r>
              <a:rPr lang="en-GB" dirty="0"/>
              <a:t>?</a:t>
            </a:r>
          </a:p>
          <a:p>
            <a:pPr lvl="1">
              <a:defRPr/>
            </a:pPr>
            <a:r>
              <a:rPr lang="en-GB" dirty="0"/>
              <a:t>How do we express the field and its “</a:t>
            </a:r>
            <a:r>
              <a:rPr lang="en-GB" b="1" dirty="0">
                <a:solidFill>
                  <a:srgbClr val="FF0000"/>
                </a:solidFill>
              </a:rPr>
              <a:t>imperfections</a:t>
            </a:r>
            <a:r>
              <a:rPr lang="en-GB" dirty="0"/>
              <a:t>”?</a:t>
            </a:r>
          </a:p>
          <a:p>
            <a:pPr lvl="1">
              <a:defRPr/>
            </a:pPr>
            <a:r>
              <a:rPr lang="en-GB" dirty="0"/>
              <a:t>How do we </a:t>
            </a:r>
            <a:r>
              <a:rPr lang="en-GB" b="1" dirty="0">
                <a:solidFill>
                  <a:srgbClr val="FF0000"/>
                </a:solidFill>
              </a:rPr>
              <a:t>design a coil </a:t>
            </a:r>
            <a:r>
              <a:rPr lang="en-GB" dirty="0"/>
              <a:t>to minimize field errors?</a:t>
            </a:r>
          </a:p>
          <a:p>
            <a:pPr lvl="1">
              <a:defRPr/>
            </a:pPr>
            <a:r>
              <a:rPr lang="en-GB" dirty="0"/>
              <a:t>Which is the </a:t>
            </a:r>
            <a:r>
              <a:rPr lang="en-GB" b="1" dirty="0">
                <a:solidFill>
                  <a:srgbClr val="FF0000"/>
                </a:solidFill>
              </a:rPr>
              <a:t>maximum field </a:t>
            </a:r>
            <a:r>
              <a:rPr lang="en-GB" dirty="0"/>
              <a:t>we can get? </a:t>
            </a:r>
          </a:p>
          <a:p>
            <a:pPr lvl="1">
              <a:defRPr/>
            </a:pPr>
            <a:r>
              <a:rPr lang="en-GB" b="1" dirty="0">
                <a:solidFill>
                  <a:srgbClr val="FF0000"/>
                </a:solidFill>
              </a:rPr>
              <a:t>Overview</a:t>
            </a:r>
            <a:r>
              <a:rPr lang="en-GB" dirty="0"/>
              <a:t> of different designs</a:t>
            </a:r>
          </a:p>
          <a:p>
            <a:pPr lvl="1">
              <a:defRPr/>
            </a:pPr>
            <a:endParaRPr lang="en-GB" dirty="0"/>
          </a:p>
          <a:p>
            <a:pPr lvl="1">
              <a:defRPr/>
            </a:pPr>
            <a:endParaRPr lang="en-GB" dirty="0"/>
          </a:p>
          <a:p>
            <a:pPr lvl="1">
              <a:defRPr/>
            </a:pPr>
            <a:endParaRPr lang="en-GB" dirty="0"/>
          </a:p>
          <a:p>
            <a:pPr lvl="1">
              <a:defRPr/>
            </a:pPr>
            <a:endParaRPr lang="en-GB" dirty="0"/>
          </a:p>
          <a:p>
            <a:pPr>
              <a:defRPr/>
            </a:pPr>
            <a:endParaRPr lang="en-GB" dirty="0"/>
          </a:p>
        </p:txBody>
      </p:sp>
      <p:sp>
        <p:nvSpPr>
          <p:cNvPr id="13316" name="Date Placeholder 3">
            <a:extLst>
              <a:ext uri="{FF2B5EF4-FFF2-40B4-BE49-F238E27FC236}">
                <a16:creationId xmlns:a16="http://schemas.microsoft.com/office/drawing/2014/main" id="{7718C881-FBE9-4EFA-8D09-6A2C5D3B3627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Joint Universities Accelerator School, CERN, February 27 - March 3, 2025</a:t>
            </a:r>
          </a:p>
        </p:txBody>
      </p:sp>
      <p:pic>
        <p:nvPicPr>
          <p:cNvPr id="13318" name="Picture 2" descr="C:\Work\Courses_Schools\USPAS\2012_01_Austin\Units\Unit4_PF\Slides\HQ-C06_Section-2400dpi-color-Etched.jpg">
            <a:extLst>
              <a:ext uri="{FF2B5EF4-FFF2-40B4-BE49-F238E27FC236}">
                <a16:creationId xmlns:a16="http://schemas.microsoft.com/office/drawing/2014/main" id="{BAB32B91-4377-4E1A-8B5B-F2390AD19E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6275" y="1143000"/>
            <a:ext cx="4505325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2D38340-D923-43CD-8F2D-EA56A1E66C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Paolo Ferracin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99B4CC-E5BC-4F11-B64C-053D6827FF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D9B700-463F-41C9-9B8C-3EF09F747A60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>
            <a:extLst>
              <a:ext uri="{FF2B5EF4-FFF2-40B4-BE49-F238E27FC236}">
                <a16:creationId xmlns:a16="http://schemas.microsoft.com/office/drawing/2014/main" id="{DE12E934-1435-48CD-82DE-1A7A7A6280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A review of dipole lay-outs</a:t>
            </a:r>
          </a:p>
        </p:txBody>
      </p:sp>
      <p:sp>
        <p:nvSpPr>
          <p:cNvPr id="49155" name="Content Placeholder 2">
            <a:extLst>
              <a:ext uri="{FF2B5EF4-FFF2-40B4-BE49-F238E27FC236}">
                <a16:creationId xmlns:a16="http://schemas.microsoft.com/office/drawing/2014/main" id="{FC34EE38-FC28-413B-9526-607E89B718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Blip>
                <a:blip r:embed="rId2"/>
              </a:buBlip>
            </a:pPr>
            <a:r>
              <a:rPr lang="en-GB" altLang="en-US"/>
              <a:t>Tevatron MB</a:t>
            </a:r>
          </a:p>
        </p:txBody>
      </p:sp>
      <p:sp>
        <p:nvSpPr>
          <p:cNvPr id="49156" name="Date Placeholder 3">
            <a:extLst>
              <a:ext uri="{FF2B5EF4-FFF2-40B4-BE49-F238E27FC236}">
                <a16:creationId xmlns:a16="http://schemas.microsoft.com/office/drawing/2014/main" id="{89EA91B7-4A94-4A73-B2C6-C7604FDAEF29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Joint Universities Accelerator School, CERN, February 27 - March 3, 2025</a:t>
            </a:r>
          </a:p>
        </p:txBody>
      </p:sp>
      <p:pic>
        <p:nvPicPr>
          <p:cNvPr id="49158" name="Picture 7">
            <a:extLst>
              <a:ext uri="{FF2B5EF4-FFF2-40B4-BE49-F238E27FC236}">
                <a16:creationId xmlns:a16="http://schemas.microsoft.com/office/drawing/2014/main" id="{E5F71E2B-C59A-40F0-A198-C9F4E9C3B8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588" y="2160588"/>
            <a:ext cx="4319587" cy="400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1F86D7C-2EAE-4AE9-8EE9-8FBFCCD0DF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Paolo Ferracin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21CDCAA-8635-42DB-B614-05968694FF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D9B700-463F-41C9-9B8C-3EF09F747A60}" type="slidenum">
              <a:rPr lang="en-US" altLang="en-US" smtClean="0"/>
              <a:pPr>
                <a:defRPr/>
              </a:pPr>
              <a:t>40</a:t>
            </a:fld>
            <a:endParaRPr lang="en-US" altLang="en-US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itle 1">
            <a:extLst>
              <a:ext uri="{FF2B5EF4-FFF2-40B4-BE49-F238E27FC236}">
                <a16:creationId xmlns:a16="http://schemas.microsoft.com/office/drawing/2014/main" id="{84F92C0C-BE3A-4764-95B9-307DB5D805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A review of dipole lay-outs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377DE7-0185-4439-849E-5918BD0A8E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RHIC MB</a:t>
            </a:r>
          </a:p>
          <a:p>
            <a:pPr marL="0" indent="0">
              <a:buFontTx/>
              <a:buNone/>
              <a:defRPr/>
            </a:pPr>
            <a:endParaRPr lang="en-GB" dirty="0"/>
          </a:p>
        </p:txBody>
      </p:sp>
      <p:sp>
        <p:nvSpPr>
          <p:cNvPr id="50180" name="Date Placeholder 3">
            <a:extLst>
              <a:ext uri="{FF2B5EF4-FFF2-40B4-BE49-F238E27FC236}">
                <a16:creationId xmlns:a16="http://schemas.microsoft.com/office/drawing/2014/main" id="{F0A44AFF-F22E-44F9-911A-52A8C1CEE141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Joint Universities Accelerator School, CERN, February 27 - March 3, 2025</a:t>
            </a:r>
          </a:p>
        </p:txBody>
      </p:sp>
      <p:pic>
        <p:nvPicPr>
          <p:cNvPr id="50182" name="Picture 7">
            <a:extLst>
              <a:ext uri="{FF2B5EF4-FFF2-40B4-BE49-F238E27FC236}">
                <a16:creationId xmlns:a16="http://schemas.microsoft.com/office/drawing/2014/main" id="{145CB885-84C8-4DE2-912C-4BD7E512B0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588" y="2160588"/>
            <a:ext cx="4319587" cy="400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69B48B4-CED4-45CC-8424-DD3BE9119B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Paolo Ferracin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3BB12B-BB7B-43C4-86D5-1C0BFC7D1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D9B700-463F-41C9-9B8C-3EF09F747A60}" type="slidenum">
              <a:rPr lang="en-US" altLang="en-US" smtClean="0"/>
              <a:pPr>
                <a:defRPr/>
              </a:pPr>
              <a:t>41</a:t>
            </a:fld>
            <a:endParaRPr lang="en-US" altLang="en-US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itle 1">
            <a:extLst>
              <a:ext uri="{FF2B5EF4-FFF2-40B4-BE49-F238E27FC236}">
                <a16:creationId xmlns:a16="http://schemas.microsoft.com/office/drawing/2014/main" id="{2BAD6B1C-5151-448F-84AA-E57BC6794E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A review of dipole lay-outs</a:t>
            </a:r>
          </a:p>
        </p:txBody>
      </p:sp>
      <p:sp>
        <p:nvSpPr>
          <p:cNvPr id="51203" name="Content Placeholder 2">
            <a:extLst>
              <a:ext uri="{FF2B5EF4-FFF2-40B4-BE49-F238E27FC236}">
                <a16:creationId xmlns:a16="http://schemas.microsoft.com/office/drawing/2014/main" id="{11DB1B34-DB69-4F69-96D5-4F424D1178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Blip>
                <a:blip r:embed="rId2"/>
              </a:buBlip>
            </a:pPr>
            <a:r>
              <a:rPr lang="en-GB" altLang="en-US"/>
              <a:t>HERA MB</a:t>
            </a:r>
          </a:p>
        </p:txBody>
      </p:sp>
      <p:sp>
        <p:nvSpPr>
          <p:cNvPr id="51204" name="Date Placeholder 3">
            <a:extLst>
              <a:ext uri="{FF2B5EF4-FFF2-40B4-BE49-F238E27FC236}">
                <a16:creationId xmlns:a16="http://schemas.microsoft.com/office/drawing/2014/main" id="{1CAB4E0C-A849-4F45-935A-DBDD618BF1CB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Joint Universities Accelerator School, CERN, February 27 - March 3, 2025</a:t>
            </a:r>
          </a:p>
        </p:txBody>
      </p:sp>
      <p:pic>
        <p:nvPicPr>
          <p:cNvPr id="51206" name="Picture 8">
            <a:extLst>
              <a:ext uri="{FF2B5EF4-FFF2-40B4-BE49-F238E27FC236}">
                <a16:creationId xmlns:a16="http://schemas.microsoft.com/office/drawing/2014/main" id="{052E7AC0-86A7-4515-995F-34C1568718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588" y="2160588"/>
            <a:ext cx="4319587" cy="400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8ECB534-8C45-4BF5-B186-D33EDE00FE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Paolo Ferracin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ADB4FA8-3150-43FB-BE40-81A9445814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D9B700-463F-41C9-9B8C-3EF09F747A60}" type="slidenum">
              <a:rPr lang="en-US" altLang="en-US" smtClean="0"/>
              <a:pPr>
                <a:defRPr/>
              </a:pPr>
              <a:t>42</a:t>
            </a:fld>
            <a:endParaRPr lang="en-US" altLang="en-US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itle 1">
            <a:extLst>
              <a:ext uri="{FF2B5EF4-FFF2-40B4-BE49-F238E27FC236}">
                <a16:creationId xmlns:a16="http://schemas.microsoft.com/office/drawing/2014/main" id="{9EE066DE-FF1D-45DD-BC28-25BFF5E7C9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A review of dipole lay-outs</a:t>
            </a:r>
          </a:p>
        </p:txBody>
      </p:sp>
      <p:sp>
        <p:nvSpPr>
          <p:cNvPr id="52227" name="Content Placeholder 2">
            <a:extLst>
              <a:ext uri="{FF2B5EF4-FFF2-40B4-BE49-F238E27FC236}">
                <a16:creationId xmlns:a16="http://schemas.microsoft.com/office/drawing/2014/main" id="{6E02CB48-BCAA-4CD1-82B9-43D9BC36F2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Blip>
                <a:blip r:embed="rId2"/>
              </a:buBlip>
            </a:pPr>
            <a:r>
              <a:rPr lang="en-GB" altLang="en-US"/>
              <a:t>SSC MB</a:t>
            </a:r>
          </a:p>
        </p:txBody>
      </p:sp>
      <p:sp>
        <p:nvSpPr>
          <p:cNvPr id="52228" name="Date Placeholder 3">
            <a:extLst>
              <a:ext uri="{FF2B5EF4-FFF2-40B4-BE49-F238E27FC236}">
                <a16:creationId xmlns:a16="http://schemas.microsoft.com/office/drawing/2014/main" id="{36693A4C-2540-446C-A7E1-2B9AC5893F1C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Joint Universities Accelerator School, CERN, February 27 - March 3, 2025</a:t>
            </a:r>
          </a:p>
        </p:txBody>
      </p:sp>
      <p:pic>
        <p:nvPicPr>
          <p:cNvPr id="52230" name="Picture 8">
            <a:extLst>
              <a:ext uri="{FF2B5EF4-FFF2-40B4-BE49-F238E27FC236}">
                <a16:creationId xmlns:a16="http://schemas.microsoft.com/office/drawing/2014/main" id="{EDA63F97-A735-4214-A249-744659F8A0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588" y="2160588"/>
            <a:ext cx="4319587" cy="400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F4624C7-DB97-4636-ABC6-B135427C9E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Paolo Ferracin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7591736-6BCA-481E-A04A-3AF18ED885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D9B700-463F-41C9-9B8C-3EF09F747A60}" type="slidenum">
              <a:rPr lang="en-US" altLang="en-US" smtClean="0"/>
              <a:pPr>
                <a:defRPr/>
              </a:pPr>
              <a:t>43</a:t>
            </a:fld>
            <a:endParaRPr lang="en-US" altLang="en-US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le 1">
            <a:extLst>
              <a:ext uri="{FF2B5EF4-FFF2-40B4-BE49-F238E27FC236}">
                <a16:creationId xmlns:a16="http://schemas.microsoft.com/office/drawing/2014/main" id="{D53388BE-3CC6-4305-9C1F-415F63C576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A review of dipole lay-outs</a:t>
            </a:r>
          </a:p>
        </p:txBody>
      </p:sp>
      <p:sp>
        <p:nvSpPr>
          <p:cNvPr id="53251" name="Content Placeholder 2">
            <a:extLst>
              <a:ext uri="{FF2B5EF4-FFF2-40B4-BE49-F238E27FC236}">
                <a16:creationId xmlns:a16="http://schemas.microsoft.com/office/drawing/2014/main" id="{09432611-B656-49FC-BAC7-35B4DB9A40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Blip>
                <a:blip r:embed="rId2"/>
              </a:buBlip>
            </a:pPr>
            <a:r>
              <a:rPr lang="en-GB" altLang="en-US"/>
              <a:t>HFDA dipole</a:t>
            </a:r>
          </a:p>
        </p:txBody>
      </p:sp>
      <p:sp>
        <p:nvSpPr>
          <p:cNvPr id="53252" name="Date Placeholder 3">
            <a:extLst>
              <a:ext uri="{FF2B5EF4-FFF2-40B4-BE49-F238E27FC236}">
                <a16:creationId xmlns:a16="http://schemas.microsoft.com/office/drawing/2014/main" id="{F2AE9212-8E12-4551-8AFD-352A6C949D19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Joint Universities Accelerator School, CERN, February 27 - March 3, 2025</a:t>
            </a:r>
          </a:p>
        </p:txBody>
      </p:sp>
      <p:pic>
        <p:nvPicPr>
          <p:cNvPr id="53254" name="Picture 7">
            <a:extLst>
              <a:ext uri="{FF2B5EF4-FFF2-40B4-BE49-F238E27FC236}">
                <a16:creationId xmlns:a16="http://schemas.microsoft.com/office/drawing/2014/main" id="{DC679766-DC14-478A-A0AA-920187F262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588" y="2160588"/>
            <a:ext cx="4319587" cy="400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40F92C3-D6F2-4DA8-9D38-E2D79BAA93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Paolo Ferracin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9052F1A-94C0-4B33-AC54-40E3EF347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D9B700-463F-41C9-9B8C-3EF09F747A60}" type="slidenum">
              <a:rPr lang="en-US" altLang="en-US" smtClean="0"/>
              <a:pPr>
                <a:defRPr/>
              </a:pPr>
              <a:t>44</a:t>
            </a:fld>
            <a:endParaRPr lang="en-US" altLang="en-US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itle 1">
            <a:extLst>
              <a:ext uri="{FF2B5EF4-FFF2-40B4-BE49-F238E27FC236}">
                <a16:creationId xmlns:a16="http://schemas.microsoft.com/office/drawing/2014/main" id="{20D386AC-733C-4DE1-A7C0-06F7484405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A review of dipole lay-outs</a:t>
            </a:r>
          </a:p>
        </p:txBody>
      </p:sp>
      <p:sp>
        <p:nvSpPr>
          <p:cNvPr id="54275" name="Content Placeholder 2">
            <a:extLst>
              <a:ext uri="{FF2B5EF4-FFF2-40B4-BE49-F238E27FC236}">
                <a16:creationId xmlns:a16="http://schemas.microsoft.com/office/drawing/2014/main" id="{D5FE50DE-95D7-4FD1-BDEF-75A7D4E7BD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Blip>
                <a:blip r:embed="rId2"/>
              </a:buBlip>
            </a:pPr>
            <a:r>
              <a:rPr lang="en-GB" altLang="en-US"/>
              <a:t>LHC MB</a:t>
            </a:r>
          </a:p>
        </p:txBody>
      </p:sp>
      <p:sp>
        <p:nvSpPr>
          <p:cNvPr id="54276" name="Date Placeholder 3">
            <a:extLst>
              <a:ext uri="{FF2B5EF4-FFF2-40B4-BE49-F238E27FC236}">
                <a16:creationId xmlns:a16="http://schemas.microsoft.com/office/drawing/2014/main" id="{DD6A69B4-02D4-443D-BE9F-AD56297869BF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Joint Universities Accelerator School, CERN, February 27 - March 3, 2025</a:t>
            </a:r>
          </a:p>
        </p:txBody>
      </p:sp>
      <p:pic>
        <p:nvPicPr>
          <p:cNvPr id="54278" name="Picture 7">
            <a:extLst>
              <a:ext uri="{FF2B5EF4-FFF2-40B4-BE49-F238E27FC236}">
                <a16:creationId xmlns:a16="http://schemas.microsoft.com/office/drawing/2014/main" id="{DC47E4B7-DC14-4FA7-9C65-D5D53E01BA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588" y="2160588"/>
            <a:ext cx="4319587" cy="400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C017D3A-FB24-42DF-B59E-2A3FFA7D21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Paolo Ferracin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0695A2C-C969-4AAB-AD80-73C622B184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D9B700-463F-41C9-9B8C-3EF09F747A60}" type="slidenum">
              <a:rPr lang="en-US" altLang="en-US" smtClean="0"/>
              <a:pPr>
                <a:defRPr/>
              </a:pPr>
              <a:t>45</a:t>
            </a:fld>
            <a:endParaRPr lang="en-US" altLang="en-US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itle 1">
            <a:extLst>
              <a:ext uri="{FF2B5EF4-FFF2-40B4-BE49-F238E27FC236}">
                <a16:creationId xmlns:a16="http://schemas.microsoft.com/office/drawing/2014/main" id="{F8AF5564-9487-41D9-88BB-676CB6B5F9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A review of dipole lay-outs</a:t>
            </a:r>
          </a:p>
        </p:txBody>
      </p:sp>
      <p:sp>
        <p:nvSpPr>
          <p:cNvPr id="55299" name="Content Placeholder 2">
            <a:extLst>
              <a:ext uri="{FF2B5EF4-FFF2-40B4-BE49-F238E27FC236}">
                <a16:creationId xmlns:a16="http://schemas.microsoft.com/office/drawing/2014/main" id="{3D0FCF34-CA7D-4215-8FE6-06D4B348F3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Blip>
                <a:blip r:embed="rId2"/>
              </a:buBlip>
            </a:pPr>
            <a:r>
              <a:rPr lang="en-GB" altLang="en-US"/>
              <a:t>FRESCA</a:t>
            </a:r>
          </a:p>
        </p:txBody>
      </p:sp>
      <p:sp>
        <p:nvSpPr>
          <p:cNvPr id="55300" name="Date Placeholder 3">
            <a:extLst>
              <a:ext uri="{FF2B5EF4-FFF2-40B4-BE49-F238E27FC236}">
                <a16:creationId xmlns:a16="http://schemas.microsoft.com/office/drawing/2014/main" id="{440DD373-BF7D-4914-BFC7-50AB34F38D12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Joint Universities Accelerator School, CERN, February 27 - March 3, 2025</a:t>
            </a:r>
          </a:p>
        </p:txBody>
      </p:sp>
      <p:pic>
        <p:nvPicPr>
          <p:cNvPr id="55302" name="Picture 8">
            <a:extLst>
              <a:ext uri="{FF2B5EF4-FFF2-40B4-BE49-F238E27FC236}">
                <a16:creationId xmlns:a16="http://schemas.microsoft.com/office/drawing/2014/main" id="{88AD1212-3947-45E3-A52E-47937502FD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588" y="2160588"/>
            <a:ext cx="4319587" cy="400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7DE4545-1DB4-4C3E-8DB0-12B8AED185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Paolo Ferracin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7A3F2AC-689F-49B8-946B-923A9CCB5E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D9B700-463F-41C9-9B8C-3EF09F747A60}" type="slidenum">
              <a:rPr lang="en-US" altLang="en-US" smtClean="0"/>
              <a:pPr>
                <a:defRPr/>
              </a:pPr>
              <a:t>46</a:t>
            </a:fld>
            <a:endParaRPr lang="en-US" altLang="en-US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itle 1">
            <a:extLst>
              <a:ext uri="{FF2B5EF4-FFF2-40B4-BE49-F238E27FC236}">
                <a16:creationId xmlns:a16="http://schemas.microsoft.com/office/drawing/2014/main" id="{C6FF69A6-8C5A-4B85-97DD-E5F4BE129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A review of dipole lay-outs</a:t>
            </a:r>
          </a:p>
        </p:txBody>
      </p:sp>
      <p:sp>
        <p:nvSpPr>
          <p:cNvPr id="56323" name="Content Placeholder 2">
            <a:extLst>
              <a:ext uri="{FF2B5EF4-FFF2-40B4-BE49-F238E27FC236}">
                <a16:creationId xmlns:a16="http://schemas.microsoft.com/office/drawing/2014/main" id="{F5DAAF75-6DD4-4CC9-90D7-58172E3C49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Blip>
                <a:blip r:embed="rId2"/>
              </a:buBlip>
            </a:pPr>
            <a:r>
              <a:rPr lang="en-GB" altLang="en-US"/>
              <a:t>MSUT</a:t>
            </a:r>
          </a:p>
        </p:txBody>
      </p:sp>
      <p:sp>
        <p:nvSpPr>
          <p:cNvPr id="56324" name="Date Placeholder 3">
            <a:extLst>
              <a:ext uri="{FF2B5EF4-FFF2-40B4-BE49-F238E27FC236}">
                <a16:creationId xmlns:a16="http://schemas.microsoft.com/office/drawing/2014/main" id="{9E4DCF05-9E6A-4C47-9838-C76BDA7D3B00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Joint Universities Accelerator School, CERN, February 27 - March 3, 2025</a:t>
            </a:r>
          </a:p>
        </p:txBody>
      </p:sp>
      <p:pic>
        <p:nvPicPr>
          <p:cNvPr id="56326" name="Picture 7">
            <a:extLst>
              <a:ext uri="{FF2B5EF4-FFF2-40B4-BE49-F238E27FC236}">
                <a16:creationId xmlns:a16="http://schemas.microsoft.com/office/drawing/2014/main" id="{6738185B-01EB-4A17-81FC-602D71D0DA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588" y="2160588"/>
            <a:ext cx="4319587" cy="400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E91D6FE-DABA-4C44-9D14-5E784615E2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Paolo Ferracin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F982983-E140-46F6-8B77-12A5BAAD08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D9B700-463F-41C9-9B8C-3EF09F747A60}" type="slidenum">
              <a:rPr lang="en-US" altLang="en-US" smtClean="0"/>
              <a:pPr>
                <a:defRPr/>
              </a:pPr>
              <a:t>47</a:t>
            </a:fld>
            <a:endParaRPr lang="en-US" altLang="en-US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itle 1">
            <a:extLst>
              <a:ext uri="{FF2B5EF4-FFF2-40B4-BE49-F238E27FC236}">
                <a16:creationId xmlns:a16="http://schemas.microsoft.com/office/drawing/2014/main" id="{1A853249-C0B7-49F2-AEC5-85097056D0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A review of dipole lay-outs</a:t>
            </a:r>
          </a:p>
        </p:txBody>
      </p:sp>
      <p:sp>
        <p:nvSpPr>
          <p:cNvPr id="57347" name="Content Placeholder 2">
            <a:extLst>
              <a:ext uri="{FF2B5EF4-FFF2-40B4-BE49-F238E27FC236}">
                <a16:creationId xmlns:a16="http://schemas.microsoft.com/office/drawing/2014/main" id="{96F7ADFF-6715-4949-8FBF-22134C4E74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Blip>
                <a:blip r:embed="rId2"/>
              </a:buBlip>
            </a:pPr>
            <a:r>
              <a:rPr lang="en-GB" altLang="en-US"/>
              <a:t>D20</a:t>
            </a:r>
          </a:p>
        </p:txBody>
      </p:sp>
      <p:sp>
        <p:nvSpPr>
          <p:cNvPr id="57348" name="Date Placeholder 3">
            <a:extLst>
              <a:ext uri="{FF2B5EF4-FFF2-40B4-BE49-F238E27FC236}">
                <a16:creationId xmlns:a16="http://schemas.microsoft.com/office/drawing/2014/main" id="{1AA60D53-C719-44B1-817D-8AABA62EB8D5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Joint Universities Accelerator School, CERN, February 27 - March 3, 2025</a:t>
            </a:r>
          </a:p>
        </p:txBody>
      </p:sp>
      <p:pic>
        <p:nvPicPr>
          <p:cNvPr id="57350" name="Picture 8">
            <a:extLst>
              <a:ext uri="{FF2B5EF4-FFF2-40B4-BE49-F238E27FC236}">
                <a16:creationId xmlns:a16="http://schemas.microsoft.com/office/drawing/2014/main" id="{A4259BCD-B4B4-4E72-9C1A-36C77512AA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588" y="2160588"/>
            <a:ext cx="4319587" cy="400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55966CD-7AC7-4F2A-8CAF-67117AE1F5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Paolo Ferracin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04DBFB6-11E3-4220-AE7F-8D1D7EC67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D9B700-463F-41C9-9B8C-3EF09F747A60}" type="slidenum">
              <a:rPr lang="en-US" altLang="en-US" smtClean="0"/>
              <a:pPr>
                <a:defRPr/>
              </a:pPr>
              <a:t>48</a:t>
            </a:fld>
            <a:endParaRPr lang="en-US" altLang="en-US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itle 1">
            <a:extLst>
              <a:ext uri="{FF2B5EF4-FFF2-40B4-BE49-F238E27FC236}">
                <a16:creationId xmlns:a16="http://schemas.microsoft.com/office/drawing/2014/main" id="{ED7ADD45-18C2-4F01-85B1-28754323F7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A review of dipole lay-outs</a:t>
            </a:r>
          </a:p>
        </p:txBody>
      </p:sp>
      <p:sp>
        <p:nvSpPr>
          <p:cNvPr id="58371" name="Content Placeholder 2">
            <a:extLst>
              <a:ext uri="{FF2B5EF4-FFF2-40B4-BE49-F238E27FC236}">
                <a16:creationId xmlns:a16="http://schemas.microsoft.com/office/drawing/2014/main" id="{CB6CAF2F-CE2A-4045-8B2C-634BD4C8A7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Blip>
                <a:blip r:embed="rId2"/>
              </a:buBlip>
            </a:pPr>
            <a:r>
              <a:rPr lang="en-GB" altLang="en-US"/>
              <a:t>HD2</a:t>
            </a:r>
          </a:p>
        </p:txBody>
      </p:sp>
      <p:sp>
        <p:nvSpPr>
          <p:cNvPr id="58372" name="Date Placeholder 3">
            <a:extLst>
              <a:ext uri="{FF2B5EF4-FFF2-40B4-BE49-F238E27FC236}">
                <a16:creationId xmlns:a16="http://schemas.microsoft.com/office/drawing/2014/main" id="{FF809260-DE2D-41C7-AA3E-F969FF30F58B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Joint Universities Accelerator School, CERN, February 27 - March 3, 2025</a:t>
            </a:r>
          </a:p>
        </p:txBody>
      </p:sp>
      <p:pic>
        <p:nvPicPr>
          <p:cNvPr id="58374" name="Picture 7">
            <a:extLst>
              <a:ext uri="{FF2B5EF4-FFF2-40B4-BE49-F238E27FC236}">
                <a16:creationId xmlns:a16="http://schemas.microsoft.com/office/drawing/2014/main" id="{1FDFEA6C-7487-4D2D-BB8B-8318C368E3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588" y="2160588"/>
            <a:ext cx="4319587" cy="400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D5EB66F-9184-41E5-94E5-1E5D9BF006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Paolo Ferracin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83257CD-077F-487F-849E-DD71E2EBF3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D9B700-463F-41C9-9B8C-3EF09F747A60}" type="slidenum">
              <a:rPr lang="en-US" altLang="en-US" smtClean="0"/>
              <a:pPr>
                <a:defRPr/>
              </a:pPr>
              <a:t>49</a:t>
            </a:fld>
            <a:endParaRPr lang="en-US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>
            <a:extLst>
              <a:ext uri="{FF2B5EF4-FFF2-40B4-BE49-F238E27FC236}">
                <a16:creationId xmlns:a16="http://schemas.microsoft.com/office/drawing/2014/main" id="{2A5CA818-FFE5-4D0B-AF66-D8DB64E27C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879EE8-B3D2-4857-B7B6-7F751FC776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r>
              <a:rPr lang="en-GB" dirty="0">
                <a:solidFill>
                  <a:srgbClr val="FF0000"/>
                </a:solidFill>
              </a:rPr>
              <a:t>Magnetic design</a:t>
            </a:r>
          </a:p>
          <a:p>
            <a:pPr lvl="1">
              <a:defRPr/>
            </a:pPr>
            <a:r>
              <a:rPr lang="en-GB" dirty="0"/>
              <a:t>K.-H. Mess, P. </a:t>
            </a:r>
            <a:r>
              <a:rPr lang="en-GB" dirty="0" err="1"/>
              <a:t>Schmuser</a:t>
            </a:r>
            <a:r>
              <a:rPr lang="en-GB" dirty="0"/>
              <a:t>, S. Wolff, “</a:t>
            </a:r>
            <a:r>
              <a:rPr lang="en-GB" i="1" dirty="0"/>
              <a:t>Superconducting accelerator magnets</a:t>
            </a:r>
            <a:r>
              <a:rPr lang="en-GB" dirty="0"/>
              <a:t>”, Singapore: World Scientific, 1996.</a:t>
            </a:r>
          </a:p>
          <a:p>
            <a:pPr lvl="1">
              <a:defRPr/>
            </a:pPr>
            <a:r>
              <a:rPr lang="en-GB" dirty="0"/>
              <a:t>Martin N. Wilson, "</a:t>
            </a:r>
            <a:r>
              <a:rPr lang="en-GB" i="1" dirty="0"/>
              <a:t>Superconducting Magnets</a:t>
            </a:r>
            <a:r>
              <a:rPr lang="en-GB" dirty="0"/>
              <a:t>", 1983.</a:t>
            </a:r>
          </a:p>
          <a:p>
            <a:pPr lvl="1">
              <a:defRPr/>
            </a:pPr>
            <a:r>
              <a:rPr lang="en-GB" dirty="0"/>
              <a:t>Fred M. </a:t>
            </a:r>
            <a:r>
              <a:rPr lang="en-GB" dirty="0" err="1"/>
              <a:t>Asner</a:t>
            </a:r>
            <a:r>
              <a:rPr lang="en-GB" dirty="0"/>
              <a:t>, "</a:t>
            </a:r>
            <a:r>
              <a:rPr lang="en-GB" i="1" dirty="0"/>
              <a:t>High Field Superconducting Magnets</a:t>
            </a:r>
            <a:r>
              <a:rPr lang="en-GB" dirty="0"/>
              <a:t>", 1999.</a:t>
            </a:r>
          </a:p>
          <a:p>
            <a:pPr lvl="1">
              <a:defRPr/>
            </a:pPr>
            <a:r>
              <a:rPr lang="en-GB" dirty="0"/>
              <a:t>S. Russenschuck, “</a:t>
            </a:r>
            <a:r>
              <a:rPr lang="en-GB" i="1" dirty="0"/>
              <a:t>Field computation for accelerator magnets</a:t>
            </a:r>
            <a:r>
              <a:rPr lang="en-GB" dirty="0"/>
              <a:t>”, J. Wiley &amp; Sons (2010).</a:t>
            </a:r>
          </a:p>
          <a:p>
            <a:pPr lvl="1">
              <a:defRPr/>
            </a:pPr>
            <a:r>
              <a:rPr lang="en-GB" dirty="0"/>
              <a:t>S. Izquierdo Bermudez, “</a:t>
            </a:r>
            <a:r>
              <a:rPr lang="en-GB" i="1" dirty="0"/>
              <a:t>Field Quality in Nb3Sn Superconducting Accelerator Magnets</a:t>
            </a:r>
            <a:r>
              <a:rPr lang="en-GB" dirty="0"/>
              <a:t>”, PhD thesis, Universidad </a:t>
            </a:r>
            <a:r>
              <a:rPr lang="en-GB" dirty="0" err="1"/>
              <a:t>Politecnica</a:t>
            </a:r>
            <a:r>
              <a:rPr lang="en-GB" dirty="0"/>
              <a:t> de Madrid, CERN-THESIS-2023-080. </a:t>
            </a:r>
          </a:p>
          <a:p>
            <a:pPr lvl="1">
              <a:defRPr/>
            </a:pPr>
            <a:endParaRPr lang="en-GB" dirty="0"/>
          </a:p>
          <a:p>
            <a:pPr lvl="1">
              <a:defRPr/>
            </a:pPr>
            <a:r>
              <a:rPr lang="en-GB" dirty="0"/>
              <a:t>P. Ferracin, E. Todesco, S. Prestemon, “</a:t>
            </a:r>
            <a:r>
              <a:rPr lang="en-GB" i="1" dirty="0"/>
              <a:t>Superconducting accelerator magnets</a:t>
            </a:r>
            <a:r>
              <a:rPr lang="en-GB" dirty="0"/>
              <a:t>”, US Particle Accelerator School, </a:t>
            </a:r>
            <a:r>
              <a:rPr lang="en-GB" dirty="0">
                <a:hlinkClick r:id="rId2"/>
              </a:rPr>
              <a:t>www.uspas.fnal.gov</a:t>
            </a:r>
            <a:r>
              <a:rPr lang="en-GB" dirty="0"/>
              <a:t>.</a:t>
            </a:r>
          </a:p>
          <a:p>
            <a:pPr lvl="1">
              <a:defRPr/>
            </a:pPr>
            <a:r>
              <a:rPr lang="en-GB" dirty="0"/>
              <a:t>E. Todesco, “</a:t>
            </a:r>
            <a:r>
              <a:rPr lang="en-US" dirty="0"/>
              <a:t>Masterclass - Design of superconducting magnets for particle accelerators”, </a:t>
            </a:r>
            <a:r>
              <a:rPr lang="en-US" dirty="0">
                <a:hlinkClick r:id="rId3"/>
              </a:rPr>
              <a:t>https://indico.cern.ch/category/12408/</a:t>
            </a:r>
            <a:endParaRPr lang="en-US" dirty="0"/>
          </a:p>
          <a:p>
            <a:pPr lvl="1">
              <a:defRPr/>
            </a:pPr>
            <a:endParaRPr lang="en-GB" dirty="0"/>
          </a:p>
          <a:p>
            <a:pPr lvl="1">
              <a:defRPr/>
            </a:pPr>
            <a:r>
              <a:rPr lang="en-GB" dirty="0"/>
              <a:t>A. Jain, “</a:t>
            </a:r>
            <a:r>
              <a:rPr lang="en-GB" i="1" dirty="0"/>
              <a:t>Basic theory of magnets</a:t>
            </a:r>
            <a:r>
              <a:rPr lang="en-GB" dirty="0"/>
              <a:t>”, CERN 98-05 (1998) 1-26</a:t>
            </a:r>
          </a:p>
          <a:p>
            <a:pPr marL="457200" lvl="1" indent="0">
              <a:buFontTx/>
              <a:buNone/>
              <a:defRPr/>
            </a:pPr>
            <a:endParaRPr lang="en-US" dirty="0"/>
          </a:p>
          <a:p>
            <a:pPr lvl="1">
              <a:defRPr/>
            </a:pPr>
            <a:r>
              <a:rPr lang="en-US" dirty="0"/>
              <a:t>L. Rossi, E. Todesco, “</a:t>
            </a:r>
            <a:r>
              <a:rPr lang="en-US" i="1" dirty="0"/>
              <a:t>Electromagnetic design of superconducting </a:t>
            </a:r>
            <a:r>
              <a:rPr lang="en-US" i="1" dirty="0" err="1"/>
              <a:t>quadrupoles</a:t>
            </a:r>
            <a:r>
              <a:rPr lang="en-US" dirty="0"/>
              <a:t>”, Phys. Rev. ST </a:t>
            </a:r>
            <a:r>
              <a:rPr lang="en-US" dirty="0" err="1"/>
              <a:t>Accel</a:t>
            </a:r>
            <a:r>
              <a:rPr lang="en-US" dirty="0"/>
              <a:t>. Beams 10 (2007) 112401.</a:t>
            </a:r>
          </a:p>
          <a:p>
            <a:pPr lvl="1">
              <a:defRPr/>
            </a:pPr>
            <a:r>
              <a:rPr lang="en-US" dirty="0"/>
              <a:t>L. Rossi and Ezio Todesco, “</a:t>
            </a:r>
            <a:r>
              <a:rPr lang="en-US" i="1" dirty="0"/>
              <a:t>Electromagnetic design of superconducting dipoles based on sector coils</a:t>
            </a:r>
            <a:r>
              <a:rPr lang="en-US" dirty="0"/>
              <a:t>”, Phys. Rev. ST </a:t>
            </a:r>
            <a:r>
              <a:rPr lang="en-US" dirty="0" err="1"/>
              <a:t>Accel</a:t>
            </a:r>
            <a:r>
              <a:rPr lang="en-US" dirty="0"/>
              <a:t>. Beams 9 (2006) 102401.</a:t>
            </a:r>
          </a:p>
          <a:p>
            <a:pPr lvl="1">
              <a:defRPr/>
            </a:pPr>
            <a:endParaRPr lang="en-US" dirty="0"/>
          </a:p>
          <a:p>
            <a:pPr>
              <a:defRPr/>
            </a:pPr>
            <a:endParaRPr lang="en-GB" dirty="0"/>
          </a:p>
          <a:p>
            <a:pPr>
              <a:defRPr/>
            </a:pPr>
            <a:endParaRPr lang="en-GB" dirty="0"/>
          </a:p>
          <a:p>
            <a:pPr>
              <a:defRPr/>
            </a:pPr>
            <a:endParaRPr lang="en-GB" dirty="0"/>
          </a:p>
          <a:p>
            <a:pPr>
              <a:defRPr/>
            </a:pPr>
            <a:endParaRPr lang="en-GB" dirty="0"/>
          </a:p>
        </p:txBody>
      </p:sp>
      <p:sp>
        <p:nvSpPr>
          <p:cNvPr id="14340" name="Date Placeholder 3">
            <a:extLst>
              <a:ext uri="{FF2B5EF4-FFF2-40B4-BE49-F238E27FC236}">
                <a16:creationId xmlns:a16="http://schemas.microsoft.com/office/drawing/2014/main" id="{37224911-9CF6-49CA-B8BE-1BD099E10572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4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5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6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8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Joint Universities Accelerator School, CERN, February 27 - March 3, 2025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B4FA93D-7EB1-4F44-9B1A-CA96CDEFDE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Paolo Ferracin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8587AC-095B-43FF-A723-78927EA8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D9B700-463F-41C9-9B8C-3EF09F747A60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>
            <a:extLst>
              <a:ext uri="{FF2B5EF4-FFF2-40B4-BE49-F238E27FC236}">
                <a16:creationId xmlns:a16="http://schemas.microsoft.com/office/drawing/2014/main" id="{08A6FDE1-2286-4125-AC9A-2107D77E73C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/>
              <a:t>Review of quadrupole lay-outs</a:t>
            </a:r>
            <a:endParaRPr lang="en-US" altLang="en-US"/>
          </a:p>
        </p:txBody>
      </p:sp>
      <p:sp>
        <p:nvSpPr>
          <p:cNvPr id="59395" name="Rectangle 3">
            <a:extLst>
              <a:ext uri="{FF2B5EF4-FFF2-40B4-BE49-F238E27FC236}">
                <a16:creationId xmlns:a16="http://schemas.microsoft.com/office/drawing/2014/main" id="{0B47565E-CE22-4B1F-B95F-76759FA0E6E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FontTx/>
              <a:buNone/>
            </a:pPr>
            <a:r>
              <a:rPr lang="en-US" altLang="en-US"/>
              <a:t>RHIC MQX</a:t>
            </a:r>
          </a:p>
        </p:txBody>
      </p:sp>
      <p:pic>
        <p:nvPicPr>
          <p:cNvPr id="59396" name="Picture 6">
            <a:extLst>
              <a:ext uri="{FF2B5EF4-FFF2-40B4-BE49-F238E27FC236}">
                <a16:creationId xmlns:a16="http://schemas.microsoft.com/office/drawing/2014/main" id="{5986DD36-ED55-438D-9025-61C4480A40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588" y="2160588"/>
            <a:ext cx="5399087" cy="295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397" name="Date Placeholder 1">
            <a:extLst>
              <a:ext uri="{FF2B5EF4-FFF2-40B4-BE49-F238E27FC236}">
                <a16:creationId xmlns:a16="http://schemas.microsoft.com/office/drawing/2014/main" id="{BD9FF039-CC93-4040-B407-7AEDE41B3F57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5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Joint Universities Accelerator School, CERN, February 27 - March 3, 2025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A39373E-5837-4AB5-9539-4BFE0CADE5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Paolo Ferracin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C863131-07FA-4982-AB84-D11A675398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D9B700-463F-41C9-9B8C-3EF09F747A60}" type="slidenum">
              <a:rPr lang="en-US" altLang="en-US" smtClean="0"/>
              <a:pPr>
                <a:defRPr/>
              </a:pPr>
              <a:t>50</a:t>
            </a:fld>
            <a:endParaRPr lang="en-US" altLang="en-US"/>
          </a:p>
        </p:txBody>
      </p:sp>
    </p:spTree>
  </p:cSld>
  <p:clrMapOvr>
    <a:masterClrMapping/>
  </p:clrMapOvr>
  <p:transition spd="slow"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>
            <a:extLst>
              <a:ext uri="{FF2B5EF4-FFF2-40B4-BE49-F238E27FC236}">
                <a16:creationId xmlns:a16="http://schemas.microsoft.com/office/drawing/2014/main" id="{CD032ECE-DC98-4944-8430-D35B82F5F83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/>
              <a:t>Review of quadrupole lay-outs</a:t>
            </a:r>
            <a:endParaRPr lang="en-US" altLang="en-US"/>
          </a:p>
        </p:txBody>
      </p:sp>
      <p:sp>
        <p:nvSpPr>
          <p:cNvPr id="60419" name="Rectangle 3">
            <a:extLst>
              <a:ext uri="{FF2B5EF4-FFF2-40B4-BE49-F238E27FC236}">
                <a16:creationId xmlns:a16="http://schemas.microsoft.com/office/drawing/2014/main" id="{5DF16BA5-5CBA-4F24-AAA9-F2D87E7AF4D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altLang="en-US"/>
              <a:t>RHIC MQ</a:t>
            </a:r>
          </a:p>
        </p:txBody>
      </p:sp>
      <p:pic>
        <p:nvPicPr>
          <p:cNvPr id="60420" name="Picture 6">
            <a:extLst>
              <a:ext uri="{FF2B5EF4-FFF2-40B4-BE49-F238E27FC236}">
                <a16:creationId xmlns:a16="http://schemas.microsoft.com/office/drawing/2014/main" id="{F858C134-5BD8-490C-A7E1-E5A6BC23A2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588" y="2160588"/>
            <a:ext cx="5399087" cy="295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421" name="Date Placeholder 1">
            <a:extLst>
              <a:ext uri="{FF2B5EF4-FFF2-40B4-BE49-F238E27FC236}">
                <a16:creationId xmlns:a16="http://schemas.microsoft.com/office/drawing/2014/main" id="{EE5454F1-9821-4E14-B5F2-0EA3B22E919B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5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Joint Universities Accelerator School, CERN, February 27 - March 3, 2025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950DF0D-DE0D-4317-B9D9-88A7C85F0E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Paolo Ferracin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CFB4926-97D6-4AEA-B694-93763DD96F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D9B700-463F-41C9-9B8C-3EF09F747A60}" type="slidenum">
              <a:rPr lang="en-US" altLang="en-US" smtClean="0"/>
              <a:pPr>
                <a:defRPr/>
              </a:pPr>
              <a:t>51</a:t>
            </a:fld>
            <a:endParaRPr lang="en-US" altLang="en-US"/>
          </a:p>
        </p:txBody>
      </p:sp>
    </p:spTree>
  </p:cSld>
  <p:clrMapOvr>
    <a:masterClrMapping/>
  </p:clrMapOvr>
  <p:transition spd="slow"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>
            <a:extLst>
              <a:ext uri="{FF2B5EF4-FFF2-40B4-BE49-F238E27FC236}">
                <a16:creationId xmlns:a16="http://schemas.microsoft.com/office/drawing/2014/main" id="{3384D4A1-B6BC-431B-B631-0FC72B2DEC5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/>
              <a:t>Review of quadrupole lay-outs</a:t>
            </a:r>
            <a:endParaRPr lang="en-US" altLang="en-US"/>
          </a:p>
        </p:txBody>
      </p:sp>
      <p:sp>
        <p:nvSpPr>
          <p:cNvPr id="61443" name="Rectangle 3">
            <a:extLst>
              <a:ext uri="{FF2B5EF4-FFF2-40B4-BE49-F238E27FC236}">
                <a16:creationId xmlns:a16="http://schemas.microsoft.com/office/drawing/2014/main" id="{0505684C-A6A5-42AB-A906-3A4C3EE73ED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altLang="en-US"/>
              <a:t>LEP II MQC</a:t>
            </a:r>
          </a:p>
        </p:txBody>
      </p:sp>
      <p:pic>
        <p:nvPicPr>
          <p:cNvPr id="61444" name="Picture 6">
            <a:extLst>
              <a:ext uri="{FF2B5EF4-FFF2-40B4-BE49-F238E27FC236}">
                <a16:creationId xmlns:a16="http://schemas.microsoft.com/office/drawing/2014/main" id="{699B890C-BEFE-4D34-8C27-DAF3DA5CC5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588" y="2160588"/>
            <a:ext cx="5399087" cy="295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45" name="Date Placeholder 1">
            <a:extLst>
              <a:ext uri="{FF2B5EF4-FFF2-40B4-BE49-F238E27FC236}">
                <a16:creationId xmlns:a16="http://schemas.microsoft.com/office/drawing/2014/main" id="{3C27EA48-B34A-4FBF-9355-4D29EDAA84BE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5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Joint Universities Accelerator School, CERN, February 27 - March 3, 2025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9C7C24E-FA6C-435E-86BB-A9B7DD3112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Paolo Ferracin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65170F2-C785-4EF2-87CA-EFC6E76A00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D9B700-463F-41C9-9B8C-3EF09F747A60}" type="slidenum">
              <a:rPr lang="en-US" altLang="en-US" smtClean="0"/>
              <a:pPr>
                <a:defRPr/>
              </a:pPr>
              <a:t>52</a:t>
            </a:fld>
            <a:endParaRPr lang="en-US" altLang="en-US"/>
          </a:p>
        </p:txBody>
      </p:sp>
    </p:spTree>
  </p:cSld>
  <p:clrMapOvr>
    <a:masterClrMapping/>
  </p:clrMapOvr>
  <p:transition spd="slow"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>
            <a:extLst>
              <a:ext uri="{FF2B5EF4-FFF2-40B4-BE49-F238E27FC236}">
                <a16:creationId xmlns:a16="http://schemas.microsoft.com/office/drawing/2014/main" id="{13E9C973-6EC7-482E-9155-6F86681A31B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/>
              <a:t>Review of quadrupole lay-outs</a:t>
            </a:r>
            <a:endParaRPr lang="en-US" altLang="en-US"/>
          </a:p>
        </p:txBody>
      </p:sp>
      <p:sp>
        <p:nvSpPr>
          <p:cNvPr id="62467" name="Rectangle 3">
            <a:extLst>
              <a:ext uri="{FF2B5EF4-FFF2-40B4-BE49-F238E27FC236}">
                <a16:creationId xmlns:a16="http://schemas.microsoft.com/office/drawing/2014/main" id="{FB5DC1DC-6AD5-45B6-95D2-1AB26CB6ED7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altLang="en-US"/>
              <a:t>LEP I MQC</a:t>
            </a:r>
          </a:p>
        </p:txBody>
      </p:sp>
      <p:pic>
        <p:nvPicPr>
          <p:cNvPr id="62468" name="Picture 6">
            <a:extLst>
              <a:ext uri="{FF2B5EF4-FFF2-40B4-BE49-F238E27FC236}">
                <a16:creationId xmlns:a16="http://schemas.microsoft.com/office/drawing/2014/main" id="{0FB80926-AB2A-4497-9782-E43AD28726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588" y="2160588"/>
            <a:ext cx="5399087" cy="295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469" name="Date Placeholder 1">
            <a:extLst>
              <a:ext uri="{FF2B5EF4-FFF2-40B4-BE49-F238E27FC236}">
                <a16:creationId xmlns:a16="http://schemas.microsoft.com/office/drawing/2014/main" id="{6337AF69-0BCF-4590-98D5-13D9B35CF3FD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5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Joint Universities Accelerator School, CERN, February 27 - March 3, 2025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0FD76DF-9EDB-402C-ABFE-2AED7CF3BB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Paolo Ferracin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DBD8162-DDB7-40C7-82DB-1A6A6C770A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D9B700-463F-41C9-9B8C-3EF09F747A60}" type="slidenum">
              <a:rPr lang="en-US" altLang="en-US" smtClean="0"/>
              <a:pPr>
                <a:defRPr/>
              </a:pPr>
              <a:t>53</a:t>
            </a:fld>
            <a:endParaRPr lang="en-US" altLang="en-US"/>
          </a:p>
        </p:txBody>
      </p:sp>
    </p:spTree>
  </p:cSld>
  <p:clrMapOvr>
    <a:masterClrMapping/>
  </p:clrMapOvr>
  <p:transition spd="slow"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>
            <a:extLst>
              <a:ext uri="{FF2B5EF4-FFF2-40B4-BE49-F238E27FC236}">
                <a16:creationId xmlns:a16="http://schemas.microsoft.com/office/drawing/2014/main" id="{97DD6EA0-C68B-4CA2-953E-10D85D5B220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/>
              <a:t>Review of quadrupole lay-outs</a:t>
            </a:r>
            <a:endParaRPr lang="en-US" altLang="en-US"/>
          </a:p>
        </p:txBody>
      </p:sp>
      <p:sp>
        <p:nvSpPr>
          <p:cNvPr id="63491" name="Rectangle 3">
            <a:extLst>
              <a:ext uri="{FF2B5EF4-FFF2-40B4-BE49-F238E27FC236}">
                <a16:creationId xmlns:a16="http://schemas.microsoft.com/office/drawing/2014/main" id="{3885427E-AE17-403D-A314-43D98C99157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altLang="en-US"/>
              <a:t>Tevatron MQ </a:t>
            </a:r>
          </a:p>
        </p:txBody>
      </p:sp>
      <p:pic>
        <p:nvPicPr>
          <p:cNvPr id="63492" name="Picture 6">
            <a:extLst>
              <a:ext uri="{FF2B5EF4-FFF2-40B4-BE49-F238E27FC236}">
                <a16:creationId xmlns:a16="http://schemas.microsoft.com/office/drawing/2014/main" id="{02FFCE2B-C592-4BD4-960D-83096A719B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588" y="2160588"/>
            <a:ext cx="5399087" cy="295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3" name="Date Placeholder 1">
            <a:extLst>
              <a:ext uri="{FF2B5EF4-FFF2-40B4-BE49-F238E27FC236}">
                <a16:creationId xmlns:a16="http://schemas.microsoft.com/office/drawing/2014/main" id="{90BF9A81-843D-4552-B728-DF024C41ECAE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5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Joint Universities Accelerator School, CERN, February 27 - March 3, 2025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72DA654-EF61-4FC1-BB3B-3181F3010D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Paolo Ferracin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E9BB1D3-8A81-4664-86C8-97BD6DED39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D9B700-463F-41C9-9B8C-3EF09F747A60}" type="slidenum">
              <a:rPr lang="en-US" altLang="en-US" smtClean="0"/>
              <a:pPr>
                <a:defRPr/>
              </a:pPr>
              <a:t>54</a:t>
            </a:fld>
            <a:endParaRPr lang="en-US" altLang="en-US"/>
          </a:p>
        </p:txBody>
      </p:sp>
    </p:spTree>
  </p:cSld>
  <p:clrMapOvr>
    <a:masterClrMapping/>
  </p:clrMapOvr>
  <p:transition spd="slow"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>
            <a:extLst>
              <a:ext uri="{FF2B5EF4-FFF2-40B4-BE49-F238E27FC236}">
                <a16:creationId xmlns:a16="http://schemas.microsoft.com/office/drawing/2014/main" id="{7C8C4A18-128A-4530-B7B4-552C411E318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/>
              <a:t>Review of quadrupole lay-outs</a:t>
            </a:r>
            <a:endParaRPr lang="en-US" altLang="en-US"/>
          </a:p>
        </p:txBody>
      </p:sp>
      <p:sp>
        <p:nvSpPr>
          <p:cNvPr id="64515" name="Rectangle 3">
            <a:extLst>
              <a:ext uri="{FF2B5EF4-FFF2-40B4-BE49-F238E27FC236}">
                <a16:creationId xmlns:a16="http://schemas.microsoft.com/office/drawing/2014/main" id="{4278B084-B644-41DB-B5AD-4D6934AE6C4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altLang="en-US"/>
              <a:t>HERA MQ</a:t>
            </a:r>
          </a:p>
        </p:txBody>
      </p:sp>
      <p:pic>
        <p:nvPicPr>
          <p:cNvPr id="64516" name="Picture 7">
            <a:extLst>
              <a:ext uri="{FF2B5EF4-FFF2-40B4-BE49-F238E27FC236}">
                <a16:creationId xmlns:a16="http://schemas.microsoft.com/office/drawing/2014/main" id="{DB8F2DC9-8C71-4331-8D30-667ACC01FC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588" y="2160588"/>
            <a:ext cx="5399087" cy="295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517" name="Date Placeholder 1">
            <a:extLst>
              <a:ext uri="{FF2B5EF4-FFF2-40B4-BE49-F238E27FC236}">
                <a16:creationId xmlns:a16="http://schemas.microsoft.com/office/drawing/2014/main" id="{3418D380-EA2D-4A02-B37E-A7FEFAE70247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5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Joint Universities Accelerator School, CERN, February 27 - March 3, 2025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6BB216A-6D74-4365-8339-C00D251320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Paolo Ferracin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E1D08BE-1E00-45F8-BDE5-A2081AF612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D9B700-463F-41C9-9B8C-3EF09F747A60}" type="slidenum">
              <a:rPr lang="en-US" altLang="en-US" smtClean="0"/>
              <a:pPr>
                <a:defRPr/>
              </a:pPr>
              <a:t>55</a:t>
            </a:fld>
            <a:endParaRPr lang="en-US" altLang="en-US"/>
          </a:p>
        </p:txBody>
      </p:sp>
    </p:spTree>
  </p:cSld>
  <p:clrMapOvr>
    <a:masterClrMapping/>
  </p:clrMapOvr>
  <p:transition spd="slow"/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>
            <a:extLst>
              <a:ext uri="{FF2B5EF4-FFF2-40B4-BE49-F238E27FC236}">
                <a16:creationId xmlns:a16="http://schemas.microsoft.com/office/drawing/2014/main" id="{2C245D73-D63C-43BA-BEA9-CD3504EE7AD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/>
              <a:t>Review of quadrupole lay-outs</a:t>
            </a:r>
            <a:endParaRPr lang="en-US" altLang="en-US"/>
          </a:p>
        </p:txBody>
      </p:sp>
      <p:sp>
        <p:nvSpPr>
          <p:cNvPr id="65539" name="Rectangle 3">
            <a:extLst>
              <a:ext uri="{FF2B5EF4-FFF2-40B4-BE49-F238E27FC236}">
                <a16:creationId xmlns:a16="http://schemas.microsoft.com/office/drawing/2014/main" id="{EBE2B57F-B5D8-4AA8-809A-C78E9B10A16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altLang="en-US"/>
              <a:t>LHC MQM</a:t>
            </a:r>
          </a:p>
        </p:txBody>
      </p:sp>
      <p:pic>
        <p:nvPicPr>
          <p:cNvPr id="65540" name="Picture 6">
            <a:extLst>
              <a:ext uri="{FF2B5EF4-FFF2-40B4-BE49-F238E27FC236}">
                <a16:creationId xmlns:a16="http://schemas.microsoft.com/office/drawing/2014/main" id="{9FE9BB2D-F7C2-45DA-8F1F-C2393B1392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588" y="2160588"/>
            <a:ext cx="5399087" cy="295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541" name="Date Placeholder 1">
            <a:extLst>
              <a:ext uri="{FF2B5EF4-FFF2-40B4-BE49-F238E27FC236}">
                <a16:creationId xmlns:a16="http://schemas.microsoft.com/office/drawing/2014/main" id="{436AB69D-9EC4-4624-AB8A-CB7E88344778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5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Joint Universities Accelerator School, CERN, February 27 - March 3, 2025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CBE601B-CEE4-4EA9-B68A-31A5F7AFDB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Paolo Ferracin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B88B12C-6704-4BE7-828B-AFE6FF92F7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D9B700-463F-41C9-9B8C-3EF09F747A60}" type="slidenum">
              <a:rPr lang="en-US" altLang="en-US" smtClean="0"/>
              <a:pPr>
                <a:defRPr/>
              </a:pPr>
              <a:t>56</a:t>
            </a:fld>
            <a:endParaRPr lang="en-US" altLang="en-US"/>
          </a:p>
        </p:txBody>
      </p:sp>
    </p:spTree>
  </p:cSld>
  <p:clrMapOvr>
    <a:masterClrMapping/>
  </p:clrMapOvr>
  <p:transition spd="slow"/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>
            <a:extLst>
              <a:ext uri="{FF2B5EF4-FFF2-40B4-BE49-F238E27FC236}">
                <a16:creationId xmlns:a16="http://schemas.microsoft.com/office/drawing/2014/main" id="{B6037ABE-E9CE-450A-A2F8-38767364784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/>
              <a:t>Review of quadrupole lay-outs</a:t>
            </a:r>
            <a:endParaRPr lang="en-US" altLang="en-US"/>
          </a:p>
        </p:txBody>
      </p:sp>
      <p:sp>
        <p:nvSpPr>
          <p:cNvPr id="66563" name="Rectangle 3">
            <a:extLst>
              <a:ext uri="{FF2B5EF4-FFF2-40B4-BE49-F238E27FC236}">
                <a16:creationId xmlns:a16="http://schemas.microsoft.com/office/drawing/2014/main" id="{BAC4052C-D5A6-49B8-AF07-F57137190A8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altLang="en-US"/>
              <a:t>LHC MQY</a:t>
            </a:r>
          </a:p>
        </p:txBody>
      </p:sp>
      <p:pic>
        <p:nvPicPr>
          <p:cNvPr id="66564" name="Picture 6">
            <a:extLst>
              <a:ext uri="{FF2B5EF4-FFF2-40B4-BE49-F238E27FC236}">
                <a16:creationId xmlns:a16="http://schemas.microsoft.com/office/drawing/2014/main" id="{9FD92DFD-006A-43F2-8CD5-84302422C2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588" y="2160588"/>
            <a:ext cx="5399087" cy="295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6565" name="Date Placeholder 1">
            <a:extLst>
              <a:ext uri="{FF2B5EF4-FFF2-40B4-BE49-F238E27FC236}">
                <a16:creationId xmlns:a16="http://schemas.microsoft.com/office/drawing/2014/main" id="{8C261D02-519F-4294-84DE-99D891BFE187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5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Joint Universities Accelerator School, CERN, February 27 - March 3, 2025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72F6278-3411-4EBB-AE9C-1E48568DA4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Paolo Ferracin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AEEA2D5-DDC7-48D8-8C61-1BC5CD2D4D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D9B700-463F-41C9-9B8C-3EF09F747A60}" type="slidenum">
              <a:rPr lang="en-US" altLang="en-US" smtClean="0"/>
              <a:pPr>
                <a:defRPr/>
              </a:pPr>
              <a:t>57</a:t>
            </a:fld>
            <a:endParaRPr lang="en-US" altLang="en-US"/>
          </a:p>
        </p:txBody>
      </p:sp>
    </p:spTree>
  </p:cSld>
  <p:clrMapOvr>
    <a:masterClrMapping/>
  </p:clrMapOvr>
  <p:transition spd="slow"/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3">
            <a:extLst>
              <a:ext uri="{FF2B5EF4-FFF2-40B4-BE49-F238E27FC236}">
                <a16:creationId xmlns:a16="http://schemas.microsoft.com/office/drawing/2014/main" id="{5CC34255-49E5-40BA-B21C-65972EB7BB0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altLang="en-US"/>
              <a:t>LHC MQXB</a:t>
            </a:r>
          </a:p>
        </p:txBody>
      </p:sp>
      <p:sp>
        <p:nvSpPr>
          <p:cNvPr id="67587" name="Rectangle 2">
            <a:extLst>
              <a:ext uri="{FF2B5EF4-FFF2-40B4-BE49-F238E27FC236}">
                <a16:creationId xmlns:a16="http://schemas.microsoft.com/office/drawing/2014/main" id="{FD970926-F241-4351-9807-02E3A0E95CD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/>
              <a:t>Review of quadrupole lay-outs</a:t>
            </a:r>
            <a:endParaRPr lang="en-US" altLang="en-US"/>
          </a:p>
        </p:txBody>
      </p:sp>
      <p:pic>
        <p:nvPicPr>
          <p:cNvPr id="67588" name="Picture 6">
            <a:extLst>
              <a:ext uri="{FF2B5EF4-FFF2-40B4-BE49-F238E27FC236}">
                <a16:creationId xmlns:a16="http://schemas.microsoft.com/office/drawing/2014/main" id="{B87B6AD8-57B3-4A58-860E-3F76A29DF9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588" y="2160588"/>
            <a:ext cx="5399087" cy="295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7589" name="Date Placeholder 1">
            <a:extLst>
              <a:ext uri="{FF2B5EF4-FFF2-40B4-BE49-F238E27FC236}">
                <a16:creationId xmlns:a16="http://schemas.microsoft.com/office/drawing/2014/main" id="{24FADF91-1CC5-4F18-A212-EE0C3922BB55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5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Joint Universities Accelerator School, CERN, February 27 - March 3, 2025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66C393E-2E0C-477F-9D50-743088FD3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Paolo Ferracin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D7C3CB5-F732-40F2-97D5-FBA2A5CDEF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D9B700-463F-41C9-9B8C-3EF09F747A60}" type="slidenum">
              <a:rPr lang="en-US" altLang="en-US" smtClean="0"/>
              <a:pPr>
                <a:defRPr/>
              </a:pPr>
              <a:t>58</a:t>
            </a:fld>
            <a:endParaRPr lang="en-US" altLang="en-US"/>
          </a:p>
        </p:txBody>
      </p:sp>
    </p:spTree>
  </p:cSld>
  <p:clrMapOvr>
    <a:masterClrMapping/>
  </p:clrMapOvr>
  <p:transition spd="slow"/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>
            <a:extLst>
              <a:ext uri="{FF2B5EF4-FFF2-40B4-BE49-F238E27FC236}">
                <a16:creationId xmlns:a16="http://schemas.microsoft.com/office/drawing/2014/main" id="{136270BD-950C-48DD-AB57-1A80AA4CB21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/>
              <a:t>Review of quadrupole lay-outs</a:t>
            </a:r>
            <a:endParaRPr lang="en-US" altLang="en-US"/>
          </a:p>
        </p:txBody>
      </p:sp>
      <p:sp>
        <p:nvSpPr>
          <p:cNvPr id="68611" name="Rectangle 3">
            <a:extLst>
              <a:ext uri="{FF2B5EF4-FFF2-40B4-BE49-F238E27FC236}">
                <a16:creationId xmlns:a16="http://schemas.microsoft.com/office/drawing/2014/main" id="{3FEF7AF7-10C7-4F68-B0B9-006820FA9C9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altLang="en-US"/>
              <a:t>SSC MQ</a:t>
            </a:r>
          </a:p>
        </p:txBody>
      </p:sp>
      <p:pic>
        <p:nvPicPr>
          <p:cNvPr id="68612" name="Picture 7">
            <a:extLst>
              <a:ext uri="{FF2B5EF4-FFF2-40B4-BE49-F238E27FC236}">
                <a16:creationId xmlns:a16="http://schemas.microsoft.com/office/drawing/2014/main" id="{6859065C-56F4-4E4C-B85B-8A7EC3161E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588" y="2160588"/>
            <a:ext cx="5399087" cy="295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8613" name="Date Placeholder 1">
            <a:extLst>
              <a:ext uri="{FF2B5EF4-FFF2-40B4-BE49-F238E27FC236}">
                <a16:creationId xmlns:a16="http://schemas.microsoft.com/office/drawing/2014/main" id="{F7385A73-7E42-4F12-B9DE-2AED0D6670C9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5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Joint Universities Accelerator School, CERN, February 27 - March 3, 2025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F579212-69D3-438A-95C8-44E2B68B21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Paolo Ferracin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1A76A41-08C4-468E-9497-A528BC8D81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D9B700-463F-41C9-9B8C-3EF09F747A60}" type="slidenum">
              <a:rPr lang="en-US" altLang="en-US" smtClean="0"/>
              <a:pPr>
                <a:defRPr/>
              </a:pPr>
              <a:t>59</a:t>
            </a:fld>
            <a:endParaRPr lang="en-US" altLang="en-US"/>
          </a:p>
        </p:txBody>
      </p:sp>
    </p:spTree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>
            <a:extLst>
              <a:ext uri="{FF2B5EF4-FFF2-40B4-BE49-F238E27FC236}">
                <a16:creationId xmlns:a16="http://schemas.microsoft.com/office/drawing/2014/main" id="{D643A317-65C0-49E4-A07F-A4CAE37A26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Perfect dipole field </a:t>
            </a:r>
            <a:br>
              <a:rPr lang="en-GB" altLang="en-US"/>
            </a:br>
            <a:r>
              <a:rPr lang="en-GB" altLang="en-US"/>
              <a:t>Intercepting circles (or ellipses)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332DF9-5BCE-48EC-8E6D-CF8F5E4D31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1143000"/>
            <a:ext cx="6324600" cy="5334000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defRPr/>
            </a:pPr>
            <a:r>
              <a:rPr lang="en-US" dirty="0"/>
              <a:t>Within a cylinder carrying </a:t>
            </a:r>
            <a:r>
              <a:rPr lang="en-US" b="1" i="1" dirty="0">
                <a:solidFill>
                  <a:srgbClr val="FF0000"/>
                </a:solidFill>
              </a:rPr>
              <a:t>j</a:t>
            </a:r>
            <a:r>
              <a:rPr lang="en-US" b="1" i="1" baseline="-25000" dirty="0">
                <a:solidFill>
                  <a:srgbClr val="FF0000"/>
                </a:solidFill>
              </a:rPr>
              <a:t>0</a:t>
            </a:r>
            <a:r>
              <a:rPr lang="en-US" dirty="0"/>
              <a:t>, the field is perpendicular to the radial direction and proportional to the distance to the </a:t>
            </a:r>
            <a:r>
              <a:rPr lang="en-US" dirty="0" err="1"/>
              <a:t>centre</a:t>
            </a:r>
            <a:r>
              <a:rPr lang="en-US" dirty="0"/>
              <a:t> </a:t>
            </a:r>
            <a:r>
              <a:rPr lang="en-US" b="1" i="1" dirty="0">
                <a:solidFill>
                  <a:srgbClr val="FF0000"/>
                </a:solidFill>
              </a:rPr>
              <a:t>r</a:t>
            </a:r>
            <a:r>
              <a:rPr lang="en-US" dirty="0"/>
              <a:t>:</a:t>
            </a:r>
          </a:p>
          <a:p>
            <a:pPr lvl="2" eaLnBrk="1" hangingPunct="1">
              <a:defRPr/>
            </a:pPr>
            <a:endParaRPr lang="en-US" i="1" dirty="0"/>
          </a:p>
          <a:p>
            <a:pPr lvl="1" eaLnBrk="1" hangingPunct="1">
              <a:buFontTx/>
              <a:buNone/>
              <a:defRPr/>
            </a:pPr>
            <a:r>
              <a:rPr lang="en-US" i="1" dirty="0"/>
              <a:t>	</a:t>
            </a:r>
            <a:endParaRPr lang="en-US" dirty="0"/>
          </a:p>
          <a:p>
            <a:pPr lvl="1" eaLnBrk="1" hangingPunct="1">
              <a:defRPr/>
            </a:pPr>
            <a:r>
              <a:rPr lang="en-US" dirty="0"/>
              <a:t>Combining the effect of two intersecting cylinders</a:t>
            </a:r>
          </a:p>
          <a:p>
            <a:pPr lvl="2" eaLnBrk="1" hangingPunct="1">
              <a:defRPr/>
            </a:pPr>
            <a:endParaRPr lang="en-US" dirty="0"/>
          </a:p>
          <a:p>
            <a:pPr lvl="1" eaLnBrk="1" hangingPunct="1">
              <a:defRPr/>
            </a:pPr>
            <a:endParaRPr lang="en-US" dirty="0"/>
          </a:p>
          <a:p>
            <a:pPr lvl="2" eaLnBrk="1" hangingPunct="1">
              <a:buFontTx/>
              <a:buNone/>
              <a:defRPr/>
            </a:pPr>
            <a:endParaRPr lang="en-US" dirty="0"/>
          </a:p>
          <a:p>
            <a:pPr lvl="2" eaLnBrk="1" hangingPunct="1">
              <a:defRPr/>
            </a:pPr>
            <a:endParaRPr lang="en-US" dirty="0"/>
          </a:p>
          <a:p>
            <a:pPr lvl="2" eaLnBrk="1" hangingPunct="1"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A uniform current density in the area of two </a:t>
            </a:r>
            <a:r>
              <a:rPr lang="en-US" b="1" dirty="0">
                <a:solidFill>
                  <a:srgbClr val="FF0000"/>
                </a:solidFill>
              </a:rPr>
              <a:t>intersecting circles </a:t>
            </a:r>
            <a:r>
              <a:rPr lang="en-US" dirty="0"/>
              <a:t>produces a pure dipole</a:t>
            </a:r>
          </a:p>
          <a:p>
            <a:pPr lvl="1">
              <a:defRPr/>
            </a:pPr>
            <a:r>
              <a:rPr lang="en-US" dirty="0"/>
              <a:t>The aperture is not circular</a:t>
            </a:r>
          </a:p>
          <a:p>
            <a:pPr lvl="1">
              <a:defRPr/>
            </a:pPr>
            <a:r>
              <a:rPr lang="en-US" dirty="0"/>
              <a:t>Not easy to simulate with a flat cable</a:t>
            </a:r>
          </a:p>
          <a:p>
            <a:pPr eaLnBrk="1" hangingPunct="1">
              <a:defRPr/>
            </a:pPr>
            <a:r>
              <a:rPr lang="en-US" dirty="0"/>
              <a:t>Similar proof for </a:t>
            </a:r>
            <a:r>
              <a:rPr lang="en-US" b="1" dirty="0">
                <a:solidFill>
                  <a:srgbClr val="FF0000"/>
                </a:solidFill>
              </a:rPr>
              <a:t>intersecting ellipses</a:t>
            </a:r>
          </a:p>
        </p:txBody>
      </p:sp>
      <p:sp>
        <p:nvSpPr>
          <p:cNvPr id="15364" name="Date Placeholder 3">
            <a:extLst>
              <a:ext uri="{FF2B5EF4-FFF2-40B4-BE49-F238E27FC236}">
                <a16:creationId xmlns:a16="http://schemas.microsoft.com/office/drawing/2014/main" id="{C60050CD-065C-4C45-8907-850151CE209F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5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Joint Universities Accelerator School, CERN, February 27 - March 3, 2025</a:t>
            </a:r>
          </a:p>
        </p:txBody>
      </p:sp>
      <p:pic>
        <p:nvPicPr>
          <p:cNvPr id="15366" name="Picture 14" descr="dipole_ie_mnw3">
            <a:extLst>
              <a:ext uri="{FF2B5EF4-FFF2-40B4-BE49-F238E27FC236}">
                <a16:creationId xmlns:a16="http://schemas.microsoft.com/office/drawing/2014/main" id="{20D422B8-1740-406B-8BE5-E75D655320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3962400"/>
            <a:ext cx="2559050" cy="2241550"/>
          </a:xfrm>
          <a:prstGeom prst="rect">
            <a:avLst/>
          </a:prstGeom>
          <a:noFill/>
          <a:ln w="12700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5367" name="Object 9">
            <a:extLst>
              <a:ext uri="{FF2B5EF4-FFF2-40B4-BE49-F238E27FC236}">
                <a16:creationId xmlns:a16="http://schemas.microsoft.com/office/drawing/2014/main" id="{73089A54-AFBD-430C-9E40-8F2FB5EBF1C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819400" y="2133600"/>
          <a:ext cx="1066800" cy="541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54" name="Equation" r:id="rId9" imgW="799753" imgH="406224" progId="Equation.3">
                  <p:embed/>
                </p:oleObj>
              </mc:Choice>
              <mc:Fallback>
                <p:oleObj name="Equation" r:id="rId9" imgW="799753" imgH="406224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9400" y="2133600"/>
                        <a:ext cx="1066800" cy="5413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8" name="Object 10">
            <a:extLst>
              <a:ext uri="{FF2B5EF4-FFF2-40B4-BE49-F238E27FC236}">
                <a16:creationId xmlns:a16="http://schemas.microsoft.com/office/drawing/2014/main" id="{2AEA29EE-6C18-4D3F-A181-B36788CEFC0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905000" y="3124200"/>
          <a:ext cx="3092450" cy="536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55" name="Equation" r:id="rId11" imgW="2336800" imgH="406400" progId="Equation.3">
                  <p:embed/>
                </p:oleObj>
              </mc:Choice>
              <mc:Fallback>
                <p:oleObj name="Equation" r:id="rId11" imgW="2336800" imgH="40640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00" y="3124200"/>
                        <a:ext cx="3092450" cy="536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9" name="Object 11">
            <a:extLst>
              <a:ext uri="{FF2B5EF4-FFF2-40B4-BE49-F238E27FC236}">
                <a16:creationId xmlns:a16="http://schemas.microsoft.com/office/drawing/2014/main" id="{F63C90BF-173F-4D57-9D4D-7BD4133663D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524000" y="3763963"/>
          <a:ext cx="3736975" cy="530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56" name="Equation" r:id="rId13" imgW="2844800" imgH="406400" progId="Equation.3">
                  <p:embed/>
                </p:oleObj>
              </mc:Choice>
              <mc:Fallback>
                <p:oleObj name="Equation" r:id="rId13" imgW="2844800" imgH="40640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3763963"/>
                        <a:ext cx="3736975" cy="530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70" name="Text Box 7">
            <a:extLst>
              <a:ext uri="{FF2B5EF4-FFF2-40B4-BE49-F238E27FC236}">
                <a16:creationId xmlns:a16="http://schemas.microsoft.com/office/drawing/2014/main" id="{78D3A23B-51E0-4631-A584-F1E408B287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96188" y="6211888"/>
            <a:ext cx="1447800" cy="27622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5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200">
                <a:solidFill>
                  <a:schemeClr val="tx1"/>
                </a:solidFill>
                <a:ea typeface="ＭＳ Ｐゴシック" panose="020B0600070205080204" pitchFamily="34" charset="-128"/>
              </a:rPr>
              <a:t>by M. Wilson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782F0D6E-92A4-4592-97C3-C5534E989938}"/>
              </a:ext>
            </a:extLst>
          </p:cNvPr>
          <p:cNvSpPr/>
          <p:nvPr/>
        </p:nvSpPr>
        <p:spPr>
          <a:xfrm>
            <a:off x="6624638" y="1295400"/>
            <a:ext cx="990600" cy="9906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286B5FCE-4C77-4B69-9339-A0693956849F}"/>
              </a:ext>
            </a:extLst>
          </p:cNvPr>
          <p:cNvSpPr/>
          <p:nvPr/>
        </p:nvSpPr>
        <p:spPr>
          <a:xfrm>
            <a:off x="7924800" y="1295400"/>
            <a:ext cx="990600" cy="990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GB"/>
          </a:p>
        </p:txBody>
      </p:sp>
      <p:sp>
        <p:nvSpPr>
          <p:cNvPr id="15373" name="TextBox 3">
            <a:extLst>
              <a:ext uri="{FF2B5EF4-FFF2-40B4-BE49-F238E27FC236}">
                <a16:creationId xmlns:a16="http://schemas.microsoft.com/office/drawing/2014/main" id="{59D6122B-66E3-4D5C-8FDB-1F916FF1A1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45313" y="1666875"/>
            <a:ext cx="31432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5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GB" altLang="en-US" sz="1000"/>
              <a:t>-J</a:t>
            </a:r>
            <a:r>
              <a:rPr lang="en-GB" altLang="en-US" sz="1000" baseline="-25000"/>
              <a:t>0</a:t>
            </a:r>
          </a:p>
        </p:txBody>
      </p:sp>
      <p:sp>
        <p:nvSpPr>
          <p:cNvPr id="15374" name="TextBox 15">
            <a:extLst>
              <a:ext uri="{FF2B5EF4-FFF2-40B4-BE49-F238E27FC236}">
                <a16:creationId xmlns:a16="http://schemas.microsoft.com/office/drawing/2014/main" id="{55CC677A-CC05-4866-B67C-F6BEBEF780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53400" y="2962275"/>
            <a:ext cx="347663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5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GB" altLang="en-US" sz="1000">
                <a:solidFill>
                  <a:srgbClr val="FF0000"/>
                </a:solidFill>
              </a:rPr>
              <a:t>+J</a:t>
            </a:r>
            <a:r>
              <a:rPr lang="en-GB" altLang="en-US" sz="1000" baseline="-25000">
                <a:solidFill>
                  <a:srgbClr val="FF0000"/>
                </a:solidFill>
              </a:rPr>
              <a:t>0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3C0AC09B-43CB-4DB9-BC3B-6878EBDA8B56}"/>
              </a:ext>
            </a:extLst>
          </p:cNvPr>
          <p:cNvSpPr/>
          <p:nvPr/>
        </p:nvSpPr>
        <p:spPr>
          <a:xfrm>
            <a:off x="7218363" y="2590800"/>
            <a:ext cx="990600" cy="9906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23B4BD2A-9674-495D-881A-4DB50EA537CC}"/>
              </a:ext>
            </a:extLst>
          </p:cNvPr>
          <p:cNvSpPr/>
          <p:nvPr/>
        </p:nvSpPr>
        <p:spPr>
          <a:xfrm>
            <a:off x="7467600" y="2590800"/>
            <a:ext cx="990600" cy="990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GB"/>
          </a:p>
        </p:txBody>
      </p:sp>
      <p:sp>
        <p:nvSpPr>
          <p:cNvPr id="15377" name="TextBox 18">
            <a:extLst>
              <a:ext uri="{FF2B5EF4-FFF2-40B4-BE49-F238E27FC236}">
                <a16:creationId xmlns:a16="http://schemas.microsoft.com/office/drawing/2014/main" id="{220E38CE-6661-40A3-BC2D-F3A74B8374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62938" y="1666875"/>
            <a:ext cx="347662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5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GB" altLang="en-US" sz="1000">
                <a:solidFill>
                  <a:srgbClr val="FF0000"/>
                </a:solidFill>
              </a:rPr>
              <a:t>+J</a:t>
            </a:r>
            <a:r>
              <a:rPr lang="en-GB" altLang="en-US" sz="1000" baseline="-25000">
                <a:solidFill>
                  <a:srgbClr val="FF0000"/>
                </a:solidFill>
              </a:rPr>
              <a:t>0</a:t>
            </a:r>
          </a:p>
        </p:txBody>
      </p:sp>
      <p:sp>
        <p:nvSpPr>
          <p:cNvPr id="15378" name="TextBox 19">
            <a:extLst>
              <a:ext uri="{FF2B5EF4-FFF2-40B4-BE49-F238E27FC236}">
                <a16:creationId xmlns:a16="http://schemas.microsoft.com/office/drawing/2014/main" id="{F4D77380-2AE3-4F27-B037-1B00C91131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62800" y="2962275"/>
            <a:ext cx="31432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5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GB" altLang="en-US" sz="1000"/>
              <a:t>-J</a:t>
            </a:r>
            <a:r>
              <a:rPr lang="en-GB" altLang="en-US" sz="1000" baseline="-25000"/>
              <a:t>0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D8A58C59-E757-4B6C-92B8-A64B19588C00}"/>
              </a:ext>
            </a:extLst>
          </p:cNvPr>
          <p:cNvCxnSpPr/>
          <p:nvPr/>
        </p:nvCxnSpPr>
        <p:spPr bwMode="auto">
          <a:xfrm>
            <a:off x="7962900" y="2895600"/>
            <a:ext cx="0" cy="381000"/>
          </a:xfrm>
          <a:prstGeom prst="line">
            <a:avLst/>
          </a:prstGeom>
          <a:ln w="25400" cmpd="dbl">
            <a:solidFill>
              <a:schemeClr val="tx1"/>
            </a:solidFill>
            <a:prstDash val="solid"/>
            <a:headEnd type="triangle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597B87E2-33DE-4A6A-825C-5B30964D39C3}"/>
              </a:ext>
            </a:extLst>
          </p:cNvPr>
          <p:cNvCxnSpPr/>
          <p:nvPr/>
        </p:nvCxnSpPr>
        <p:spPr bwMode="auto">
          <a:xfrm>
            <a:off x="7848600" y="2890838"/>
            <a:ext cx="0" cy="381000"/>
          </a:xfrm>
          <a:prstGeom prst="line">
            <a:avLst/>
          </a:prstGeom>
          <a:ln w="25400" cmpd="dbl">
            <a:solidFill>
              <a:schemeClr val="tx1"/>
            </a:solidFill>
            <a:prstDash val="solid"/>
            <a:headEnd type="triangle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E67C5AD5-0ADD-42FD-B1A7-69D702E3D982}"/>
              </a:ext>
            </a:extLst>
          </p:cNvPr>
          <p:cNvCxnSpPr/>
          <p:nvPr/>
        </p:nvCxnSpPr>
        <p:spPr bwMode="auto">
          <a:xfrm>
            <a:off x="7720013" y="2895600"/>
            <a:ext cx="0" cy="381000"/>
          </a:xfrm>
          <a:prstGeom prst="line">
            <a:avLst/>
          </a:prstGeom>
          <a:ln w="25400" cmpd="dbl">
            <a:solidFill>
              <a:schemeClr val="tx1"/>
            </a:solidFill>
            <a:prstDash val="solid"/>
            <a:headEnd type="triangle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639E54-E7F5-4A8B-8FB3-FD7292D181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Paolo Ferracin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39ECC0-0892-4CB0-A769-88260F6517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D9B700-463F-41C9-9B8C-3EF09F747A60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>
            <a:extLst>
              <a:ext uri="{FF2B5EF4-FFF2-40B4-BE49-F238E27FC236}">
                <a16:creationId xmlns:a16="http://schemas.microsoft.com/office/drawing/2014/main" id="{2DAE546A-5D98-4307-8FCC-40FD08514E8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/>
              <a:t>Review of quadrupole lay-outs</a:t>
            </a:r>
            <a:endParaRPr lang="en-US" altLang="en-US"/>
          </a:p>
        </p:txBody>
      </p:sp>
      <p:sp>
        <p:nvSpPr>
          <p:cNvPr id="69635" name="Rectangle 3">
            <a:extLst>
              <a:ext uri="{FF2B5EF4-FFF2-40B4-BE49-F238E27FC236}">
                <a16:creationId xmlns:a16="http://schemas.microsoft.com/office/drawing/2014/main" id="{F9745D62-C861-4105-837C-78616676908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altLang="en-US"/>
              <a:t>LHC MQ </a:t>
            </a:r>
          </a:p>
        </p:txBody>
      </p:sp>
      <p:pic>
        <p:nvPicPr>
          <p:cNvPr id="69636" name="Picture 4">
            <a:extLst>
              <a:ext uri="{FF2B5EF4-FFF2-40B4-BE49-F238E27FC236}">
                <a16:creationId xmlns:a16="http://schemas.microsoft.com/office/drawing/2014/main" id="{5DB5DE06-C384-4A58-91FE-E60BBF3830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588" y="2160588"/>
            <a:ext cx="5399087" cy="295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9637" name="Date Placeholder 1">
            <a:extLst>
              <a:ext uri="{FF2B5EF4-FFF2-40B4-BE49-F238E27FC236}">
                <a16:creationId xmlns:a16="http://schemas.microsoft.com/office/drawing/2014/main" id="{34A26074-B4BA-4C9D-BB28-0B3CF882D929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5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Joint Universities Accelerator School, CERN, February 27 - March 3, 2025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E499721-CA1B-4CA3-835F-6C90DA7CC8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Paolo Ferracin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DE5EB02-C945-484F-A4D9-A3EBE6E1F6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D9B700-463F-41C9-9B8C-3EF09F747A60}" type="slidenum">
              <a:rPr lang="en-US" altLang="en-US" smtClean="0"/>
              <a:pPr>
                <a:defRPr/>
              </a:pPr>
              <a:t>60</a:t>
            </a:fld>
            <a:endParaRPr lang="en-US" altLang="en-US"/>
          </a:p>
        </p:txBody>
      </p:sp>
    </p:spTree>
  </p:cSld>
  <p:clrMapOvr>
    <a:masterClrMapping/>
  </p:clrMapOvr>
  <p:transition spd="slow"/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>
            <a:extLst>
              <a:ext uri="{FF2B5EF4-FFF2-40B4-BE49-F238E27FC236}">
                <a16:creationId xmlns:a16="http://schemas.microsoft.com/office/drawing/2014/main" id="{36EF9B91-17BA-4EE5-93A9-D39447DACF1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/>
              <a:t>Review of quadrupole lay-outs</a:t>
            </a:r>
            <a:endParaRPr lang="en-US" altLang="en-US"/>
          </a:p>
        </p:txBody>
      </p:sp>
      <p:sp>
        <p:nvSpPr>
          <p:cNvPr id="70659" name="Rectangle 3">
            <a:extLst>
              <a:ext uri="{FF2B5EF4-FFF2-40B4-BE49-F238E27FC236}">
                <a16:creationId xmlns:a16="http://schemas.microsoft.com/office/drawing/2014/main" id="{433A5D99-A16E-49E5-B906-9F4042E9771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altLang="en-US"/>
              <a:t>LHC MQXA</a:t>
            </a:r>
          </a:p>
        </p:txBody>
      </p:sp>
      <p:pic>
        <p:nvPicPr>
          <p:cNvPr id="70660" name="Picture 6">
            <a:extLst>
              <a:ext uri="{FF2B5EF4-FFF2-40B4-BE49-F238E27FC236}">
                <a16:creationId xmlns:a16="http://schemas.microsoft.com/office/drawing/2014/main" id="{2E380D0D-5489-44BC-90B7-AC5190C746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588" y="2160588"/>
            <a:ext cx="5399087" cy="295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0661" name="Date Placeholder 1">
            <a:extLst>
              <a:ext uri="{FF2B5EF4-FFF2-40B4-BE49-F238E27FC236}">
                <a16:creationId xmlns:a16="http://schemas.microsoft.com/office/drawing/2014/main" id="{15340022-CBCE-4959-9308-6D6D8D20832C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5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Joint Universities Accelerator School, CERN, February 27 - March 3, 2025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B40282C-D274-408D-B173-DDD7BC3820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Paolo Ferracin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8269335-74E1-44EB-91EB-D12EAC42B2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D9B700-463F-41C9-9B8C-3EF09F747A60}" type="slidenum">
              <a:rPr lang="en-US" altLang="en-US" smtClean="0"/>
              <a:pPr>
                <a:defRPr/>
              </a:pPr>
              <a:t>61</a:t>
            </a:fld>
            <a:endParaRPr lang="en-US" altLang="en-US"/>
          </a:p>
        </p:txBody>
      </p:sp>
    </p:spTree>
  </p:cSld>
  <p:clrMapOvr>
    <a:masterClrMapping/>
  </p:clrMapOvr>
  <p:transition spd="slow"/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>
            <a:extLst>
              <a:ext uri="{FF2B5EF4-FFF2-40B4-BE49-F238E27FC236}">
                <a16:creationId xmlns:a16="http://schemas.microsoft.com/office/drawing/2014/main" id="{EB584573-D7B5-4B89-8CF3-D2F3F0C18AA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/>
              <a:t>Review of quadrupole lay-outs</a:t>
            </a:r>
            <a:endParaRPr lang="en-US" altLang="en-US"/>
          </a:p>
        </p:txBody>
      </p:sp>
      <p:sp>
        <p:nvSpPr>
          <p:cNvPr id="71683" name="Rectangle 3">
            <a:extLst>
              <a:ext uri="{FF2B5EF4-FFF2-40B4-BE49-F238E27FC236}">
                <a16:creationId xmlns:a16="http://schemas.microsoft.com/office/drawing/2014/main" id="{D749E03E-B3CB-4AA9-BFC5-7C4EA8E9063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altLang="en-US"/>
              <a:t>LHC MQXC</a:t>
            </a:r>
          </a:p>
        </p:txBody>
      </p:sp>
      <p:pic>
        <p:nvPicPr>
          <p:cNvPr id="71684" name="Picture 3">
            <a:extLst>
              <a:ext uri="{FF2B5EF4-FFF2-40B4-BE49-F238E27FC236}">
                <a16:creationId xmlns:a16="http://schemas.microsoft.com/office/drawing/2014/main" id="{1CCD65E0-DA6B-41A3-BD7C-4154B2C472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588" y="2160588"/>
            <a:ext cx="5399087" cy="292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685" name="Date Placeholder 1">
            <a:extLst>
              <a:ext uri="{FF2B5EF4-FFF2-40B4-BE49-F238E27FC236}">
                <a16:creationId xmlns:a16="http://schemas.microsoft.com/office/drawing/2014/main" id="{6790FB4D-8EBB-4AEA-BA3E-C4FB9C164D6C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5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Joint Universities Accelerator School, CERN, February 27 - March 3, 2025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3EB127B-2CAB-4D07-825C-A272104A2C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Paolo Ferracin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C74FB7D-8650-4639-A2B1-B7D869F2D9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D9B700-463F-41C9-9B8C-3EF09F747A60}" type="slidenum">
              <a:rPr lang="en-US" altLang="en-US" smtClean="0"/>
              <a:pPr>
                <a:defRPr/>
              </a:pPr>
              <a:t>62</a:t>
            </a:fld>
            <a:endParaRPr lang="en-US" altLang="en-US"/>
          </a:p>
        </p:txBody>
      </p:sp>
    </p:spTree>
  </p:cSld>
  <p:clrMapOvr>
    <a:masterClrMapping/>
  </p:clrMapOvr>
  <p:transition spd="slow"/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>
            <a:extLst>
              <a:ext uri="{FF2B5EF4-FFF2-40B4-BE49-F238E27FC236}">
                <a16:creationId xmlns:a16="http://schemas.microsoft.com/office/drawing/2014/main" id="{14270271-2B4E-44FD-909E-1F65EA9E2AB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/>
              <a:t>Review of quadrupole lay-outs</a:t>
            </a:r>
            <a:endParaRPr lang="en-US" altLang="en-US"/>
          </a:p>
        </p:txBody>
      </p:sp>
      <p:sp>
        <p:nvSpPr>
          <p:cNvPr id="72707" name="Rectangle 3">
            <a:extLst>
              <a:ext uri="{FF2B5EF4-FFF2-40B4-BE49-F238E27FC236}">
                <a16:creationId xmlns:a16="http://schemas.microsoft.com/office/drawing/2014/main" id="{EF17BF53-6D80-446C-9F7D-3AE61A0A847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altLang="en-US"/>
              <a:t>LARP HQ</a:t>
            </a:r>
          </a:p>
        </p:txBody>
      </p:sp>
      <p:pic>
        <p:nvPicPr>
          <p:cNvPr id="72708" name="Picture 2">
            <a:extLst>
              <a:ext uri="{FF2B5EF4-FFF2-40B4-BE49-F238E27FC236}">
                <a16:creationId xmlns:a16="http://schemas.microsoft.com/office/drawing/2014/main" id="{039524EC-AD65-4302-AF86-A65006D246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588" y="2160588"/>
            <a:ext cx="5399087" cy="2919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2709" name="Date Placeholder 1">
            <a:extLst>
              <a:ext uri="{FF2B5EF4-FFF2-40B4-BE49-F238E27FC236}">
                <a16:creationId xmlns:a16="http://schemas.microsoft.com/office/drawing/2014/main" id="{FDD9AD7B-42E9-4FF5-B0B8-5318B7AA7DAF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5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Joint Universities Accelerator School, CERN, February 27 - March 3, 2025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A5B8E38-51CB-4A30-80D9-75721F2762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Paolo Ferracin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08AB232-42DF-4F85-9FDF-5824D84235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D9B700-463F-41C9-9B8C-3EF09F747A60}" type="slidenum">
              <a:rPr lang="en-US" altLang="en-US" smtClean="0"/>
              <a:pPr>
                <a:defRPr/>
              </a:pPr>
              <a:t>63</a:t>
            </a:fld>
            <a:endParaRPr lang="en-US" altLang="en-US"/>
          </a:p>
        </p:txBody>
      </p:sp>
    </p:spTree>
  </p:cSld>
  <p:clrMapOvr>
    <a:masterClrMapping/>
  </p:clrMapOvr>
  <p:transition spd="slow"/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itle 1">
            <a:extLst>
              <a:ext uri="{FF2B5EF4-FFF2-40B4-BE49-F238E27FC236}">
                <a16:creationId xmlns:a16="http://schemas.microsoft.com/office/drawing/2014/main" id="{87E10711-4F4B-4B15-9A04-061CD293B2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Appendix</a:t>
            </a:r>
            <a:endParaRPr lang="en-GB" altLang="en-US"/>
          </a:p>
        </p:txBody>
      </p:sp>
      <p:sp>
        <p:nvSpPr>
          <p:cNvPr id="73731" name="Content Placeholder 2">
            <a:extLst>
              <a:ext uri="{FF2B5EF4-FFF2-40B4-BE49-F238E27FC236}">
                <a16:creationId xmlns:a16="http://schemas.microsoft.com/office/drawing/2014/main" id="{C91815DE-C137-443B-ABFF-2044DC28A5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Blip>
                <a:blip r:embed="rId2"/>
              </a:buBlip>
            </a:pPr>
            <a:endParaRPr lang="en-GB" altLang="en-US"/>
          </a:p>
        </p:txBody>
      </p:sp>
      <p:sp>
        <p:nvSpPr>
          <p:cNvPr id="73732" name="Date Placeholder 3">
            <a:extLst>
              <a:ext uri="{FF2B5EF4-FFF2-40B4-BE49-F238E27FC236}">
                <a16:creationId xmlns:a16="http://schemas.microsoft.com/office/drawing/2014/main" id="{DD44345F-6F30-4A4D-B85A-C755749F3F76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Joint Universities Accelerator School, CERN, February 27 - March 3, 2025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AB35DE2-47D3-443E-96AB-DA642E4341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Paolo Ferracin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BFB48D6-09B9-4D16-ACDE-CCCA8940F7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D9B700-463F-41C9-9B8C-3EF09F747A60}" type="slidenum">
              <a:rPr lang="en-US" altLang="en-US" smtClean="0"/>
              <a:pPr>
                <a:defRPr/>
              </a:pPr>
              <a:t>64</a:t>
            </a:fld>
            <a:endParaRPr lang="en-US" altLang="en-US"/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Title 1">
            <a:extLst>
              <a:ext uri="{FF2B5EF4-FFF2-40B4-BE49-F238E27FC236}">
                <a16:creationId xmlns:a16="http://schemas.microsoft.com/office/drawing/2014/main" id="{DC14ECB5-F1A7-498E-AC85-F3EA3D75B8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Field representation</a:t>
            </a:r>
            <a:br>
              <a:rPr lang="en-GB" altLang="en-US"/>
            </a:br>
            <a:r>
              <a:rPr lang="en-GB" altLang="en-US"/>
              <a:t>Harmonics</a:t>
            </a:r>
          </a:p>
        </p:txBody>
      </p:sp>
      <p:sp>
        <p:nvSpPr>
          <p:cNvPr id="74755" name="Content Placeholder 2">
            <a:extLst>
              <a:ext uri="{FF2B5EF4-FFF2-40B4-BE49-F238E27FC236}">
                <a16:creationId xmlns:a16="http://schemas.microsoft.com/office/drawing/2014/main" id="{3751FC6D-FE34-4E7F-872C-9BC535C74B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Blip>
                <a:blip r:embed="rId3"/>
              </a:buBlip>
            </a:pPr>
            <a:r>
              <a:rPr lang="en-GB" altLang="en-US"/>
              <a:t>Important property: starting by the multipolar expansion of a current line (Biot-Savart law)</a:t>
            </a:r>
          </a:p>
          <a:p>
            <a:pPr lvl="1">
              <a:buFontTx/>
              <a:buBlip>
                <a:blip r:embed="rId4"/>
              </a:buBlip>
            </a:pPr>
            <a:endParaRPr lang="en-GB" altLang="en-US"/>
          </a:p>
        </p:txBody>
      </p:sp>
      <p:sp>
        <p:nvSpPr>
          <p:cNvPr id="74756" name="Date Placeholder 3">
            <a:extLst>
              <a:ext uri="{FF2B5EF4-FFF2-40B4-BE49-F238E27FC236}">
                <a16:creationId xmlns:a16="http://schemas.microsoft.com/office/drawing/2014/main" id="{148AACDA-D1D0-4C30-80EE-32D06B0F5A99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5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Joint Universities Accelerator School, CERN, February 27 - March 3, 2025</a:t>
            </a:r>
          </a:p>
        </p:txBody>
      </p:sp>
      <p:graphicFrame>
        <p:nvGraphicFramePr>
          <p:cNvPr id="74758" name="Object 23">
            <a:extLst>
              <a:ext uri="{FF2B5EF4-FFF2-40B4-BE49-F238E27FC236}">
                <a16:creationId xmlns:a16="http://schemas.microsoft.com/office/drawing/2014/main" id="{6B0FBA41-990A-4985-930E-85672F456F9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66725" y="4003675"/>
          <a:ext cx="6086475" cy="949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050" name="Equation" r:id="rId8" imgW="3492500" imgH="546100" progId="Equation.3">
                  <p:embed/>
                </p:oleObj>
              </mc:Choice>
              <mc:Fallback>
                <p:oleObj name="Equation" r:id="rId8" imgW="3492500" imgH="546100" progId="Equation.3">
                  <p:embed/>
                  <p:pic>
                    <p:nvPicPr>
                      <p:cNvPr id="0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6725" y="4003675"/>
                        <a:ext cx="6086475" cy="949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4759" name="Object 26">
            <a:extLst>
              <a:ext uri="{FF2B5EF4-FFF2-40B4-BE49-F238E27FC236}">
                <a16:creationId xmlns:a16="http://schemas.microsoft.com/office/drawing/2014/main" id="{A5AB1E54-053D-4D64-BE60-0BE77E6CD7F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33400" y="2895600"/>
          <a:ext cx="3575050" cy="1063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051" name="Equation" r:id="rId10" imgW="2082800" imgH="622300" progId="Equation.3">
                  <p:embed/>
                </p:oleObj>
              </mc:Choice>
              <mc:Fallback>
                <p:oleObj name="Equation" r:id="rId10" imgW="2082800" imgH="622300" progId="Equation.3">
                  <p:embed/>
                  <p:pic>
                    <p:nvPicPr>
                      <p:cNvPr id="0" name="Object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2895600"/>
                        <a:ext cx="3575050" cy="1063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4760" name="Picture 33">
            <a:extLst>
              <a:ext uri="{FF2B5EF4-FFF2-40B4-BE49-F238E27FC236}">
                <a16:creationId xmlns:a16="http://schemas.microsoft.com/office/drawing/2014/main" id="{A084040D-1BE9-4EB3-BC11-7B050661E3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9238" y="1746250"/>
            <a:ext cx="2243137" cy="229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74761" name="Object 34">
            <a:extLst>
              <a:ext uri="{FF2B5EF4-FFF2-40B4-BE49-F238E27FC236}">
                <a16:creationId xmlns:a16="http://schemas.microsoft.com/office/drawing/2014/main" id="{02A57100-5420-41C7-866A-9A9953253AE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33400" y="2209800"/>
          <a:ext cx="2422525" cy="442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052" name="Equation" r:id="rId13" imgW="1346200" imgH="241300" progId="Equation.3">
                  <p:embed/>
                </p:oleObj>
              </mc:Choice>
              <mc:Fallback>
                <p:oleObj name="Equation" r:id="rId13" imgW="1346200" imgH="241300" progId="Equation.3">
                  <p:embed/>
                  <p:pic>
                    <p:nvPicPr>
                      <p:cNvPr id="0" name="Object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2209800"/>
                        <a:ext cx="2422525" cy="4429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4762" name="Object 10">
            <a:extLst>
              <a:ext uri="{FF2B5EF4-FFF2-40B4-BE49-F238E27FC236}">
                <a16:creationId xmlns:a16="http://schemas.microsoft.com/office/drawing/2014/main" id="{16BCDF83-134B-4C7E-8201-35B600C33DF2}"/>
              </a:ext>
            </a:extLst>
          </p:cNvPr>
          <p:cNvGraphicFramePr>
            <a:graphicFrameLocks noGrp="1" noChangeAspect="1"/>
          </p:cNvGraphicFramePr>
          <p:nvPr/>
        </p:nvGraphicFramePr>
        <p:xfrm>
          <a:off x="457200" y="5257800"/>
          <a:ext cx="4195763" cy="930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053" name="Equation" r:id="rId15" imgW="2462731" imgH="545863" progId="Equation.3">
                  <p:embed/>
                </p:oleObj>
              </mc:Choice>
              <mc:Fallback>
                <p:oleObj name="Equation" r:id="rId15" imgW="2462731" imgH="545863" progId="Equation.3">
                  <p:embed/>
                  <p:pic>
                    <p:nvPicPr>
                      <p:cNvPr id="0" name="Object 10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5257800"/>
                        <a:ext cx="4195763" cy="930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4763" name="Object 12">
            <a:extLst>
              <a:ext uri="{FF2B5EF4-FFF2-40B4-BE49-F238E27FC236}">
                <a16:creationId xmlns:a16="http://schemas.microsoft.com/office/drawing/2014/main" id="{8117BCF3-FA47-4D97-89DE-480BCA76019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318125" y="5262563"/>
          <a:ext cx="3368675" cy="985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054" name="Equation" r:id="rId17" imgW="1752600" imgH="508000" progId="Equation.3">
                  <p:embed/>
                </p:oleObj>
              </mc:Choice>
              <mc:Fallback>
                <p:oleObj name="Equation" r:id="rId17" imgW="1752600" imgH="50800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18125" y="5262563"/>
                        <a:ext cx="3368675" cy="9858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42FC049-C3F5-4EF4-8760-38BAF2E5DF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Paolo Ferracin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E65C33D-EF0F-48CF-8C51-9175D47829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D9B700-463F-41C9-9B8C-3EF09F747A60}" type="slidenum">
              <a:rPr lang="en-US" altLang="en-US" smtClean="0"/>
              <a:pPr>
                <a:defRPr/>
              </a:pPr>
              <a:t>65</a:t>
            </a:fld>
            <a:endParaRPr lang="en-US" altLang="en-US"/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itle 1">
            <a:extLst>
              <a:ext uri="{FF2B5EF4-FFF2-40B4-BE49-F238E27FC236}">
                <a16:creationId xmlns:a16="http://schemas.microsoft.com/office/drawing/2014/main" id="{A230A9AC-AB6A-4E03-A3C9-BA4ACCCE66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A “good” field quality dipole</a:t>
            </a:r>
            <a:br>
              <a:rPr lang="en-GB" altLang="en-US"/>
            </a:br>
            <a:r>
              <a:rPr lang="en-GB" altLang="en-US"/>
              <a:t>Sector quadrupole</a:t>
            </a:r>
          </a:p>
        </p:txBody>
      </p:sp>
      <p:sp>
        <p:nvSpPr>
          <p:cNvPr id="75779" name="Content Placeholder 2">
            <a:extLst>
              <a:ext uri="{FF2B5EF4-FFF2-40B4-BE49-F238E27FC236}">
                <a16:creationId xmlns:a16="http://schemas.microsoft.com/office/drawing/2014/main" id="{929E833B-942B-4F27-A690-E9C3DA36EF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Blip>
                <a:blip r:embed="rId3"/>
              </a:buBlip>
            </a:pPr>
            <a:r>
              <a:rPr lang="en-GB" altLang="en-US"/>
              <a:t>Let’s look at the quadrupoles</a:t>
            </a:r>
          </a:p>
          <a:p>
            <a:pPr eaLnBrk="1" hangingPunct="1">
              <a:lnSpc>
                <a:spcPct val="90000"/>
              </a:lnSpc>
              <a:buFontTx/>
              <a:buBlip>
                <a:blip r:embed="rId3"/>
              </a:buBlip>
            </a:pPr>
            <a:r>
              <a:rPr lang="en-US" altLang="en-US"/>
              <a:t>First allowed multipole </a:t>
            </a:r>
            <a:r>
              <a:rPr lang="en-US" altLang="en-US" i="1"/>
              <a:t>B</a:t>
            </a:r>
            <a:r>
              <a:rPr lang="en-US" altLang="en-US" baseline="-25000"/>
              <a:t>6 </a:t>
            </a:r>
            <a:r>
              <a:rPr lang="en-US" altLang="en-US"/>
              <a:t>(dodecapole)</a:t>
            </a:r>
          </a:p>
          <a:p>
            <a:pPr eaLnBrk="1" hangingPunct="1">
              <a:lnSpc>
                <a:spcPct val="90000"/>
              </a:lnSpc>
              <a:buFontTx/>
              <a:buBlip>
                <a:blip r:embed="rId3"/>
              </a:buBlip>
            </a:pPr>
            <a:endParaRPr lang="en-US" altLang="en-US"/>
          </a:p>
          <a:p>
            <a:pPr eaLnBrk="1" hangingPunct="1">
              <a:lnSpc>
                <a:spcPct val="90000"/>
              </a:lnSpc>
              <a:buFontTx/>
              <a:buBlip>
                <a:blip r:embed="rId3"/>
              </a:buBlip>
            </a:pPr>
            <a:endParaRPr lang="en-US" altLang="en-US"/>
          </a:p>
          <a:p>
            <a:pPr lvl="1" eaLnBrk="1" hangingPunct="1">
              <a:lnSpc>
                <a:spcPct val="90000"/>
              </a:lnSpc>
              <a:buFontTx/>
              <a:buNone/>
            </a:pPr>
            <a:endParaRPr lang="en-US" altLang="en-US"/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altLang="en-US"/>
              <a:t>for </a:t>
            </a:r>
            <a:r>
              <a:rPr lang="en-US" altLang="en-US">
                <a:sym typeface="Symbol" panose="05050102010706020507" pitchFamily="18" charset="2"/>
              </a:rPr>
              <a:t></a:t>
            </a:r>
            <a:r>
              <a:rPr lang="en-US" altLang="en-US"/>
              <a:t>=</a:t>
            </a:r>
            <a:r>
              <a:rPr lang="en-US" altLang="en-US">
                <a:sym typeface="Symbol" panose="05050102010706020507" pitchFamily="18" charset="2"/>
              </a:rPr>
              <a:t></a:t>
            </a:r>
            <a:r>
              <a:rPr lang="en-US" altLang="en-US"/>
              <a:t>/6 (i.e. a </a:t>
            </a:r>
            <a:r>
              <a:rPr lang="en-US" altLang="en-US" b="1">
                <a:solidFill>
                  <a:srgbClr val="FF0000"/>
                </a:solidFill>
              </a:rPr>
              <a:t>30° sector coil</a:t>
            </a:r>
            <a:r>
              <a:rPr lang="en-US" altLang="en-US"/>
              <a:t>) one has </a:t>
            </a:r>
            <a:r>
              <a:rPr lang="en-US" altLang="en-US" b="1" i="1">
                <a:solidFill>
                  <a:srgbClr val="FF0000"/>
                </a:solidFill>
              </a:rPr>
              <a:t>B</a:t>
            </a:r>
            <a:r>
              <a:rPr lang="en-US" altLang="en-US" b="1" baseline="-25000">
                <a:solidFill>
                  <a:srgbClr val="FF0000"/>
                </a:solidFill>
              </a:rPr>
              <a:t>6</a:t>
            </a:r>
            <a:r>
              <a:rPr lang="en-US" altLang="en-US" b="1">
                <a:solidFill>
                  <a:srgbClr val="FF0000"/>
                </a:solidFill>
              </a:rPr>
              <a:t>=0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endParaRPr lang="en-US" altLang="en-US"/>
          </a:p>
          <a:p>
            <a:pPr eaLnBrk="1" hangingPunct="1">
              <a:lnSpc>
                <a:spcPct val="90000"/>
              </a:lnSpc>
              <a:buFontTx/>
              <a:buBlip>
                <a:blip r:embed="rId3"/>
              </a:buBlip>
            </a:pPr>
            <a:r>
              <a:rPr lang="en-US" altLang="en-US"/>
              <a:t>Second allowed multipole </a:t>
            </a:r>
            <a:r>
              <a:rPr lang="en-US" altLang="en-US" i="1"/>
              <a:t>B</a:t>
            </a:r>
            <a:r>
              <a:rPr lang="en-US" altLang="en-US" baseline="-25000"/>
              <a:t>10</a:t>
            </a:r>
            <a:endParaRPr lang="en-US" altLang="en-US"/>
          </a:p>
          <a:p>
            <a:pPr lvl="1" eaLnBrk="1" hangingPunct="1">
              <a:lnSpc>
                <a:spcPct val="90000"/>
              </a:lnSpc>
              <a:buFontTx/>
              <a:buNone/>
            </a:pPr>
            <a:endParaRPr lang="en-US" altLang="en-US"/>
          </a:p>
          <a:p>
            <a:pPr lvl="1" eaLnBrk="1" hangingPunct="1">
              <a:lnSpc>
                <a:spcPct val="90000"/>
              </a:lnSpc>
              <a:buFontTx/>
              <a:buNone/>
            </a:pPr>
            <a:endParaRPr lang="en-US" altLang="en-US"/>
          </a:p>
          <a:p>
            <a:pPr lvl="1" eaLnBrk="1" hangingPunct="1">
              <a:lnSpc>
                <a:spcPct val="90000"/>
              </a:lnSpc>
              <a:buFontTx/>
              <a:buNone/>
            </a:pPr>
            <a:endParaRPr lang="en-US" altLang="en-US"/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altLang="en-US"/>
              <a:t>for </a:t>
            </a:r>
            <a:r>
              <a:rPr lang="en-US" altLang="en-US">
                <a:sym typeface="Symbol" panose="05050102010706020507" pitchFamily="18" charset="2"/>
              </a:rPr>
              <a:t></a:t>
            </a:r>
            <a:r>
              <a:rPr lang="en-US" altLang="en-US"/>
              <a:t>=</a:t>
            </a:r>
            <a:r>
              <a:rPr lang="en-US" altLang="en-US">
                <a:sym typeface="Symbol" panose="05050102010706020507" pitchFamily="18" charset="2"/>
              </a:rPr>
              <a:t></a:t>
            </a:r>
            <a:r>
              <a:rPr lang="en-US" altLang="en-US"/>
              <a:t>/10 (i.e. a </a:t>
            </a:r>
            <a:r>
              <a:rPr lang="en-US" altLang="en-US" b="1">
                <a:solidFill>
                  <a:srgbClr val="FF0000"/>
                </a:solidFill>
              </a:rPr>
              <a:t>18° sector coil</a:t>
            </a:r>
            <a:r>
              <a:rPr lang="en-US" altLang="en-US"/>
              <a:t>) or for </a:t>
            </a:r>
            <a:r>
              <a:rPr lang="en-US" altLang="en-US">
                <a:sym typeface="Symbol" panose="05050102010706020507" pitchFamily="18" charset="2"/>
              </a:rPr>
              <a:t></a:t>
            </a:r>
            <a:r>
              <a:rPr lang="en-US" altLang="en-US"/>
              <a:t>=</a:t>
            </a:r>
            <a:r>
              <a:rPr lang="en-US" altLang="en-US">
                <a:sym typeface="Symbol" panose="05050102010706020507" pitchFamily="18" charset="2"/>
              </a:rPr>
              <a:t></a:t>
            </a:r>
            <a:r>
              <a:rPr lang="en-US" altLang="en-US"/>
              <a:t>/5 (i.e. a </a:t>
            </a:r>
            <a:r>
              <a:rPr lang="en-US" altLang="en-US" b="1">
                <a:solidFill>
                  <a:srgbClr val="FF0000"/>
                </a:solidFill>
              </a:rPr>
              <a:t>36° sector coil</a:t>
            </a:r>
            <a:r>
              <a:rPr lang="en-US" altLang="en-US"/>
              <a:t>)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altLang="en-US"/>
              <a:t>one has </a:t>
            </a:r>
            <a:r>
              <a:rPr lang="en-US" altLang="en-US" b="1" i="1">
                <a:solidFill>
                  <a:srgbClr val="FF0000"/>
                </a:solidFill>
              </a:rPr>
              <a:t>B</a:t>
            </a:r>
            <a:r>
              <a:rPr lang="en-US" altLang="en-US" b="1" baseline="-25000">
                <a:solidFill>
                  <a:srgbClr val="FF0000"/>
                </a:solidFill>
              </a:rPr>
              <a:t>10</a:t>
            </a:r>
            <a:r>
              <a:rPr lang="en-US" altLang="en-US" b="1">
                <a:solidFill>
                  <a:srgbClr val="FF0000"/>
                </a:solidFill>
              </a:rPr>
              <a:t>=0</a:t>
            </a:r>
          </a:p>
          <a:p>
            <a:pPr eaLnBrk="1" hangingPunct="1">
              <a:lnSpc>
                <a:spcPct val="90000"/>
              </a:lnSpc>
              <a:buFontTx/>
              <a:buBlip>
                <a:blip r:embed="rId3"/>
              </a:buBlip>
            </a:pPr>
            <a:r>
              <a:rPr lang="en-US" altLang="en-US"/>
              <a:t>The conditions look similar to the dipole case …</a:t>
            </a:r>
          </a:p>
          <a:p>
            <a:pPr>
              <a:buFontTx/>
              <a:buBlip>
                <a:blip r:embed="rId3"/>
              </a:buBlip>
            </a:pPr>
            <a:endParaRPr lang="en-GB" altLang="en-US"/>
          </a:p>
        </p:txBody>
      </p:sp>
      <p:sp>
        <p:nvSpPr>
          <p:cNvPr id="75780" name="Date Placeholder 3">
            <a:extLst>
              <a:ext uri="{FF2B5EF4-FFF2-40B4-BE49-F238E27FC236}">
                <a16:creationId xmlns:a16="http://schemas.microsoft.com/office/drawing/2014/main" id="{72994BC5-B5DC-4DD6-9896-C08CC98097C4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5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Joint Universities Accelerator School, CERN, February 27 - March 3, 2025</a:t>
            </a:r>
          </a:p>
        </p:txBody>
      </p:sp>
      <p:graphicFrame>
        <p:nvGraphicFramePr>
          <p:cNvPr id="75782" name="Object 6">
            <a:extLst>
              <a:ext uri="{FF2B5EF4-FFF2-40B4-BE49-F238E27FC236}">
                <a16:creationId xmlns:a16="http://schemas.microsoft.com/office/drawing/2014/main" id="{6A89E75E-ECC9-4D20-9B08-C0438F01559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922338" y="2162175"/>
          <a:ext cx="3646487" cy="766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900" name="Equation" r:id="rId8" imgW="2286000" imgH="482600" progId="Equation.3">
                  <p:embed/>
                </p:oleObj>
              </mc:Choice>
              <mc:Fallback>
                <p:oleObj name="Equation" r:id="rId8" imgW="2286000" imgH="4826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2338" y="2162175"/>
                        <a:ext cx="3646487" cy="766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5783" name="Object 7">
            <a:extLst>
              <a:ext uri="{FF2B5EF4-FFF2-40B4-BE49-F238E27FC236}">
                <a16:creationId xmlns:a16="http://schemas.microsoft.com/office/drawing/2014/main" id="{D521CA82-00FB-450A-BF98-781E3DAF072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915988" y="4400550"/>
          <a:ext cx="3494087" cy="704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901" name="Equation" r:id="rId10" imgW="2374900" imgH="482600" progId="Equation.3">
                  <p:embed/>
                </p:oleObj>
              </mc:Choice>
              <mc:Fallback>
                <p:oleObj name="Equation" r:id="rId10" imgW="2374900" imgH="4826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5988" y="4400550"/>
                        <a:ext cx="3494087" cy="704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5784" name="Picture 22">
            <a:extLst>
              <a:ext uri="{FF2B5EF4-FFF2-40B4-BE49-F238E27FC236}">
                <a16:creationId xmlns:a16="http://schemas.microsoft.com/office/drawing/2014/main" id="{0094071C-266D-42B6-94CD-4027481616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1588" y="2262188"/>
            <a:ext cx="2259012" cy="2309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A17B67D-0794-443F-AF72-5D95A6A5AA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Paolo Ferracin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3CB66A1-A183-435D-9FDE-A25AF6AAC8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D9B700-463F-41C9-9B8C-3EF09F747A60}" type="slidenum">
              <a:rPr lang="en-US" altLang="en-US" smtClean="0"/>
              <a:pPr>
                <a:defRPr/>
              </a:pPr>
              <a:t>66</a:t>
            </a:fld>
            <a:endParaRPr lang="en-US" altLang="en-US"/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>
            <a:extLst>
              <a:ext uri="{FF2B5EF4-FFF2-40B4-BE49-F238E27FC236}">
                <a16:creationId xmlns:a16="http://schemas.microsoft.com/office/drawing/2014/main" id="{678904EF-9486-4961-97A4-8E0A9FEC15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Maximum field and coil thickness</a:t>
            </a:r>
            <a:br>
              <a:rPr lang="en-GB" altLang="en-US"/>
            </a:br>
            <a:r>
              <a:rPr lang="en-GB" altLang="en-US"/>
              <a:t>Dipoles</a:t>
            </a:r>
          </a:p>
        </p:txBody>
      </p:sp>
      <p:sp>
        <p:nvSpPr>
          <p:cNvPr id="78851" name="Content Placeholder 2">
            <a:extLst>
              <a:ext uri="{FF2B5EF4-FFF2-40B4-BE49-F238E27FC236}">
                <a16:creationId xmlns:a16="http://schemas.microsoft.com/office/drawing/2014/main" id="{816F05FF-9B0B-4426-8DB2-0969084E08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1143000"/>
            <a:ext cx="4800600" cy="2743200"/>
          </a:xfrm>
        </p:spPr>
        <p:txBody>
          <a:bodyPr/>
          <a:lstStyle/>
          <a:p>
            <a:pPr eaLnBrk="1" hangingPunct="1">
              <a:buFontTx/>
              <a:buBlip>
                <a:blip r:embed="rId3"/>
              </a:buBlip>
              <a:defRPr/>
            </a:pPr>
            <a:r>
              <a:rPr lang="en-US" altLang="en-US" dirty="0"/>
              <a:t>We recall the equations for the </a:t>
            </a:r>
            <a:r>
              <a:rPr lang="en-US" altLang="en-US" b="1" dirty="0">
                <a:solidFill>
                  <a:srgbClr val="FF0000"/>
                </a:solidFill>
              </a:rPr>
              <a:t>critical surface</a:t>
            </a:r>
          </a:p>
          <a:p>
            <a:pPr lvl="1" eaLnBrk="1" hangingPunct="1">
              <a:buFontTx/>
              <a:buBlip>
                <a:blip r:embed="rId4"/>
              </a:buBlip>
              <a:defRPr/>
            </a:pPr>
            <a:r>
              <a:rPr lang="en-US" altLang="en-US" dirty="0" err="1"/>
              <a:t>Nb-Ti</a:t>
            </a:r>
            <a:r>
              <a:rPr lang="en-US" altLang="en-US" dirty="0"/>
              <a:t> (linear approximation)</a:t>
            </a:r>
          </a:p>
          <a:p>
            <a:pPr lvl="2" eaLnBrk="1" hangingPunct="1">
              <a:buFontTx/>
              <a:buBlip>
                <a:blip r:embed="rId4"/>
              </a:buBlip>
              <a:defRPr/>
            </a:pPr>
            <a:endParaRPr lang="en-US" altLang="en-US" dirty="0"/>
          </a:p>
          <a:p>
            <a:pPr lvl="2" eaLnBrk="1" hangingPunct="1">
              <a:buFontTx/>
              <a:buBlip>
                <a:blip r:embed="rId4"/>
              </a:buBlip>
              <a:defRPr/>
            </a:pPr>
            <a:endParaRPr lang="en-US" altLang="en-US" dirty="0"/>
          </a:p>
          <a:p>
            <a:pPr lvl="2" eaLnBrk="1" hangingPunct="1">
              <a:buFontTx/>
              <a:buBlip>
                <a:blip r:embed="rId4"/>
              </a:buBlip>
              <a:defRPr/>
            </a:pPr>
            <a:r>
              <a:rPr lang="en-US" altLang="en-US" dirty="0"/>
              <a:t>with </a:t>
            </a:r>
            <a:r>
              <a:rPr lang="en-US" altLang="en-US" i="1" dirty="0"/>
              <a:t>s</a:t>
            </a:r>
            <a:r>
              <a:rPr lang="en-US" altLang="en-US" dirty="0"/>
              <a:t>~6.0</a:t>
            </a:r>
            <a:r>
              <a:rPr lang="en-US" altLang="en-US" dirty="0">
                <a:sym typeface="Symbol" pitchFamily="18" charset="2"/>
              </a:rPr>
              <a:t></a:t>
            </a:r>
            <a:r>
              <a:rPr lang="en-US" altLang="en-US" dirty="0"/>
              <a:t>10</a:t>
            </a:r>
            <a:r>
              <a:rPr lang="en-US" altLang="en-US" baseline="30000" dirty="0"/>
              <a:t>8</a:t>
            </a:r>
            <a:r>
              <a:rPr lang="en-US" altLang="en-US" dirty="0"/>
              <a:t> [A/(T m</a:t>
            </a:r>
            <a:r>
              <a:rPr lang="en-US" altLang="en-US" baseline="30000" dirty="0"/>
              <a:t>2</a:t>
            </a:r>
            <a:r>
              <a:rPr lang="en-US" altLang="en-US" dirty="0"/>
              <a:t>)] and </a:t>
            </a:r>
            <a:r>
              <a:rPr lang="en-US" altLang="en-US" i="1" dirty="0"/>
              <a:t>B</a:t>
            </a:r>
            <a:r>
              <a:rPr lang="en-US" altLang="en-US" i="1" baseline="30000" dirty="0"/>
              <a:t>*</a:t>
            </a:r>
            <a:r>
              <a:rPr lang="en-US" altLang="en-US" i="1" baseline="-25000" dirty="0"/>
              <a:t>c2</a:t>
            </a:r>
            <a:r>
              <a:rPr lang="en-US" altLang="en-US" dirty="0"/>
              <a:t>~10 T at 4.2 K or 13 T at 1.9 K</a:t>
            </a:r>
          </a:p>
          <a:p>
            <a:pPr marL="0" indent="0">
              <a:buFontTx/>
              <a:buNone/>
              <a:defRPr/>
            </a:pPr>
            <a:endParaRPr lang="en-GB" altLang="en-US" dirty="0"/>
          </a:p>
        </p:txBody>
      </p:sp>
      <p:sp>
        <p:nvSpPr>
          <p:cNvPr id="36868" name="Date Placeholder 3">
            <a:extLst>
              <a:ext uri="{FF2B5EF4-FFF2-40B4-BE49-F238E27FC236}">
                <a16:creationId xmlns:a16="http://schemas.microsoft.com/office/drawing/2014/main" id="{C5307F5C-02C3-4F03-9E17-867B95579294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5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Joint Universities Accelerator School, CERN, February 27 - March 3, 2025</a:t>
            </a:r>
          </a:p>
        </p:txBody>
      </p:sp>
      <p:pic>
        <p:nvPicPr>
          <p:cNvPr id="36870" name="Picture 46">
            <a:extLst>
              <a:ext uri="{FF2B5EF4-FFF2-40B4-BE49-F238E27FC236}">
                <a16:creationId xmlns:a16="http://schemas.microsoft.com/office/drawing/2014/main" id="{81B2B139-4093-4F31-A59E-7FECD432EA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2213" y="1295400"/>
            <a:ext cx="4029075" cy="2209800"/>
          </a:xfrm>
          <a:prstGeom prst="rect">
            <a:avLst/>
          </a:prstGeom>
          <a:noFill/>
          <a:ln w="12700">
            <a:solidFill>
              <a:schemeClr val="tx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6871" name="Object 1">
            <a:extLst>
              <a:ext uri="{FF2B5EF4-FFF2-40B4-BE49-F238E27FC236}">
                <a16:creationId xmlns:a16="http://schemas.microsoft.com/office/drawing/2014/main" id="{16CB0E0D-6EA3-4E99-B1EC-295D90F6392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295400" y="2370138"/>
          <a:ext cx="2660650" cy="525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877" name="Équation" r:id="rId9" imgW="1295400" imgH="254000" progId="Equation.3">
                  <p:embed/>
                </p:oleObj>
              </mc:Choice>
              <mc:Fallback>
                <p:oleObj name="Équation" r:id="rId9" imgW="1295400" imgH="254000" progId="Equation.3">
                  <p:embed/>
                  <p:pic>
                    <p:nvPicPr>
                      <p:cNvPr id="36871" name="Object 1">
                        <a:extLst>
                          <a:ext uri="{FF2B5EF4-FFF2-40B4-BE49-F238E27FC236}">
                            <a16:creationId xmlns:a16="http://schemas.microsoft.com/office/drawing/2014/main" id="{16CB0E0D-6EA3-4E99-B1EC-295D90F6392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2370138"/>
                        <a:ext cx="2660650" cy="5254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6872" name="Picture 2" descr="C:\Work\Courses_Schools\USPAS\2012_01_Austin\Units\Unit4_PF\Slides\HQ-C06_Section-2400dpi-color-Etched.jpg">
            <a:extLst>
              <a:ext uri="{FF2B5EF4-FFF2-40B4-BE49-F238E27FC236}">
                <a16:creationId xmlns:a16="http://schemas.microsoft.com/office/drawing/2014/main" id="{9019FDCD-723E-41B3-9EC4-BDA10861ED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1300" y="3635375"/>
            <a:ext cx="2400300" cy="284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6873" name="Object 1">
            <a:extLst>
              <a:ext uri="{FF2B5EF4-FFF2-40B4-BE49-F238E27FC236}">
                <a16:creationId xmlns:a16="http://schemas.microsoft.com/office/drawing/2014/main" id="{24AB6738-332F-41D2-B5E7-AE3E083319C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33400" y="5562600"/>
          <a:ext cx="2270125" cy="522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878" name="Équation" r:id="rId12" imgW="1066800" imgH="241300" progId="Equation.3">
                  <p:embed/>
                </p:oleObj>
              </mc:Choice>
              <mc:Fallback>
                <p:oleObj name="Équation" r:id="rId12" imgW="1066800" imgH="241300" progId="Equation.3">
                  <p:embed/>
                  <p:pic>
                    <p:nvPicPr>
                      <p:cNvPr id="36873" name="Object 1">
                        <a:extLst>
                          <a:ext uri="{FF2B5EF4-FFF2-40B4-BE49-F238E27FC236}">
                            <a16:creationId xmlns:a16="http://schemas.microsoft.com/office/drawing/2014/main" id="{24AB6738-332F-41D2-B5E7-AE3E083319C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5562600"/>
                        <a:ext cx="2270125" cy="522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874" name="Object 2">
            <a:extLst>
              <a:ext uri="{FF2B5EF4-FFF2-40B4-BE49-F238E27FC236}">
                <a16:creationId xmlns:a16="http://schemas.microsoft.com/office/drawing/2014/main" id="{AECE10AE-46A6-4F33-8401-E05255163B1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505200" y="5562600"/>
          <a:ext cx="2338388" cy="46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879" name="Équation" r:id="rId14" imgW="1218671" imgH="241195" progId="Equation.3">
                  <p:embed/>
                </p:oleObj>
              </mc:Choice>
              <mc:Fallback>
                <p:oleObj name="Équation" r:id="rId14" imgW="1218671" imgH="241195" progId="Equation.3">
                  <p:embed/>
                  <p:pic>
                    <p:nvPicPr>
                      <p:cNvPr id="36874" name="Object 2">
                        <a:extLst>
                          <a:ext uri="{FF2B5EF4-FFF2-40B4-BE49-F238E27FC236}">
                            <a16:creationId xmlns:a16="http://schemas.microsoft.com/office/drawing/2014/main" id="{AECE10AE-46A6-4F33-8401-E05255163B1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5200" y="5562600"/>
                        <a:ext cx="2338388" cy="469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875" name="Content Placeholder 2">
            <a:extLst>
              <a:ext uri="{FF2B5EF4-FFF2-40B4-BE49-F238E27FC236}">
                <a16:creationId xmlns:a16="http://schemas.microsoft.com/office/drawing/2014/main" id="{F875A910-8424-48D7-92E3-92BBB3937207}"/>
              </a:ext>
            </a:extLst>
          </p:cNvPr>
          <p:cNvSpPr txBox="1">
            <a:spLocks/>
          </p:cNvSpPr>
          <p:nvPr/>
        </p:nvSpPr>
        <p:spPr bwMode="auto">
          <a:xfrm>
            <a:off x="201613" y="3810000"/>
            <a:ext cx="6275387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5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eaLnBrk="1" hangingPunct="1"/>
            <a:r>
              <a:rPr lang="en-US" altLang="en-US" dirty="0"/>
              <a:t>The current density flowing in the insulated cable is reduced by a factor </a:t>
            </a:r>
            <a:r>
              <a:rPr lang="en-US" altLang="en-US" b="1" i="1" dirty="0">
                <a:solidFill>
                  <a:srgbClr val="FF0000"/>
                </a:solidFill>
                <a:sym typeface="Symbol" panose="05050102010706020507" pitchFamily="18" charset="2"/>
              </a:rPr>
              <a:t> </a:t>
            </a:r>
            <a:r>
              <a:rPr lang="en-US" altLang="en-US" b="1" dirty="0">
                <a:solidFill>
                  <a:srgbClr val="FF0000"/>
                </a:solidFill>
                <a:sym typeface="Symbol" panose="05050102010706020507" pitchFamily="18" charset="2"/>
              </a:rPr>
              <a:t>(filling ratio)</a:t>
            </a:r>
          </a:p>
          <a:p>
            <a:pPr lvl="1" eaLnBrk="1" hangingPunct="1"/>
            <a:r>
              <a:rPr lang="en-US" altLang="en-US" dirty="0">
                <a:sym typeface="Symbol" panose="05050102010706020507" pitchFamily="18" charset="2"/>
              </a:rPr>
              <a:t>It ranges from ¼ to 1/3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6DC6E4B-B9C2-43B7-8F28-0B6604BE06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Paolo Ferracin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5850582-26B5-4625-BDEC-7BEDA782F4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D9B700-463F-41C9-9B8C-3EF09F747A60}" type="slidenum">
              <a:rPr lang="en-US" altLang="en-US" smtClean="0"/>
              <a:pPr>
                <a:defRPr/>
              </a:pPr>
              <a:t>67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5868848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>
            <a:extLst>
              <a:ext uri="{FF2B5EF4-FFF2-40B4-BE49-F238E27FC236}">
                <a16:creationId xmlns:a16="http://schemas.microsoft.com/office/drawing/2014/main" id="{F2C54B67-B999-4F48-83D0-C5ADB796BD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Maximum field and coil thickness</a:t>
            </a:r>
            <a:br>
              <a:rPr lang="en-GB" altLang="en-US"/>
            </a:br>
            <a:r>
              <a:rPr lang="en-GB" altLang="en-US"/>
              <a:t>Dipoles</a:t>
            </a:r>
          </a:p>
        </p:txBody>
      </p:sp>
      <p:sp>
        <p:nvSpPr>
          <p:cNvPr id="37891" name="Content Placeholder 2">
            <a:extLst>
              <a:ext uri="{FF2B5EF4-FFF2-40B4-BE49-F238E27FC236}">
                <a16:creationId xmlns:a16="http://schemas.microsoft.com/office/drawing/2014/main" id="{8D4FA6D1-7F25-4F33-9B63-196CB0E882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Blip>
                <a:blip r:embed="rId3"/>
              </a:buBlip>
            </a:pPr>
            <a:r>
              <a:rPr lang="en-US" altLang="en-US" dirty="0"/>
              <a:t>We characterize the coil by two parameters</a:t>
            </a:r>
          </a:p>
          <a:p>
            <a:pPr lvl="1" eaLnBrk="1" hangingPunct="1">
              <a:buFontTx/>
              <a:buBlip>
                <a:blip r:embed="rId4"/>
              </a:buBlip>
            </a:pPr>
            <a:endParaRPr lang="en-US" altLang="en-US" i="1" dirty="0">
              <a:sym typeface="Symbol" panose="05050102010706020507" pitchFamily="18" charset="2"/>
            </a:endParaRPr>
          </a:p>
          <a:p>
            <a:pPr lvl="1" eaLnBrk="1" hangingPunct="1">
              <a:buFontTx/>
              <a:buBlip>
                <a:blip r:embed="rId4"/>
              </a:buBlip>
            </a:pPr>
            <a:endParaRPr lang="en-US" altLang="en-US" i="1" dirty="0">
              <a:sym typeface="Symbol" panose="05050102010706020507" pitchFamily="18" charset="2"/>
            </a:endParaRPr>
          </a:p>
          <a:p>
            <a:pPr lvl="1" eaLnBrk="1" hangingPunct="1">
              <a:buFontTx/>
              <a:buBlip>
                <a:blip r:embed="rId4"/>
              </a:buBlip>
            </a:pPr>
            <a:r>
              <a:rPr lang="en-US" altLang="en-US" i="1" dirty="0">
                <a:sym typeface="Symbol" panose="05050102010706020507" pitchFamily="18" charset="2"/>
              </a:rPr>
              <a:t></a:t>
            </a:r>
            <a:r>
              <a:rPr lang="en-US" altLang="en-US" i="1" baseline="-25000" dirty="0">
                <a:sym typeface="Symbol" panose="05050102010706020507" pitchFamily="18" charset="2"/>
              </a:rPr>
              <a:t>c</a:t>
            </a:r>
            <a:r>
              <a:rPr lang="en-US" altLang="en-US" dirty="0">
                <a:sym typeface="Symbol" panose="05050102010706020507" pitchFamily="18" charset="2"/>
              </a:rPr>
              <a:t>: how much </a:t>
            </a:r>
            <a:r>
              <a:rPr lang="en-US" altLang="en-US" b="1" dirty="0">
                <a:solidFill>
                  <a:srgbClr val="FF0000"/>
                </a:solidFill>
                <a:sym typeface="Symbol" panose="05050102010706020507" pitchFamily="18" charset="2"/>
              </a:rPr>
              <a:t>field in the </a:t>
            </a:r>
            <a:r>
              <a:rPr lang="en-US" altLang="en-US" b="1" dirty="0" err="1">
                <a:solidFill>
                  <a:srgbClr val="FF0000"/>
                </a:solidFill>
                <a:sym typeface="Symbol" panose="05050102010706020507" pitchFamily="18" charset="2"/>
              </a:rPr>
              <a:t>centre</a:t>
            </a:r>
            <a:r>
              <a:rPr lang="en-US" altLang="en-US" b="1" dirty="0">
                <a:solidFill>
                  <a:srgbClr val="FF0000"/>
                </a:solidFill>
                <a:sym typeface="Symbol" panose="05050102010706020507" pitchFamily="18" charset="2"/>
              </a:rPr>
              <a:t> </a:t>
            </a:r>
            <a:r>
              <a:rPr lang="en-US" altLang="en-US" dirty="0">
                <a:sym typeface="Symbol" panose="05050102010706020507" pitchFamily="18" charset="2"/>
              </a:rPr>
              <a:t>is given </a:t>
            </a:r>
            <a:r>
              <a:rPr lang="en-US" altLang="en-US" b="1" dirty="0">
                <a:solidFill>
                  <a:srgbClr val="FF0000"/>
                </a:solidFill>
                <a:sym typeface="Symbol" panose="05050102010706020507" pitchFamily="18" charset="2"/>
              </a:rPr>
              <a:t>per unit of current density</a:t>
            </a:r>
          </a:p>
          <a:p>
            <a:pPr lvl="2" eaLnBrk="1" hangingPunct="1">
              <a:buFontTx/>
              <a:buBlip>
                <a:blip r:embed="rId4"/>
              </a:buBlip>
            </a:pPr>
            <a:r>
              <a:rPr lang="en-US" altLang="en-US" dirty="0">
                <a:sym typeface="Symbol" panose="05050102010706020507" pitchFamily="18" charset="2"/>
              </a:rPr>
              <a:t>For a sector dipole</a:t>
            </a:r>
          </a:p>
          <a:p>
            <a:pPr>
              <a:buFontTx/>
              <a:buBlip>
                <a:blip r:embed="rId3"/>
              </a:buBlip>
            </a:pPr>
            <a:endParaRPr lang="en-GB" altLang="en-US" dirty="0"/>
          </a:p>
        </p:txBody>
      </p:sp>
      <p:sp>
        <p:nvSpPr>
          <p:cNvPr id="37892" name="Date Placeholder 3">
            <a:extLst>
              <a:ext uri="{FF2B5EF4-FFF2-40B4-BE49-F238E27FC236}">
                <a16:creationId xmlns:a16="http://schemas.microsoft.com/office/drawing/2014/main" id="{9C00A3D4-C52E-4C4C-A17A-F37EA966EBAF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5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Joint Universities Accelerator School, CERN, February 27 - March 3, 2025</a:t>
            </a:r>
          </a:p>
        </p:txBody>
      </p:sp>
      <p:graphicFrame>
        <p:nvGraphicFramePr>
          <p:cNvPr id="37894" name="Objet 2">
            <a:extLst>
              <a:ext uri="{FF2B5EF4-FFF2-40B4-BE49-F238E27FC236}">
                <a16:creationId xmlns:a16="http://schemas.microsoft.com/office/drawing/2014/main" id="{4E02AB51-F0ED-4771-9BAF-107E5ACBCAC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133600" y="1735138"/>
          <a:ext cx="1222375" cy="493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918" name="Équation" r:id="rId8" imgW="533169" imgH="228501" progId="Equation.3">
                  <p:embed/>
                </p:oleObj>
              </mc:Choice>
              <mc:Fallback>
                <p:oleObj name="Équation" r:id="rId8" imgW="533169" imgH="228501" progId="Equation.3">
                  <p:embed/>
                  <p:pic>
                    <p:nvPicPr>
                      <p:cNvPr id="37894" name="Objet 2">
                        <a:extLst>
                          <a:ext uri="{FF2B5EF4-FFF2-40B4-BE49-F238E27FC236}">
                            <a16:creationId xmlns:a16="http://schemas.microsoft.com/office/drawing/2014/main" id="{4E02AB51-F0ED-4771-9BAF-107E5ACBCAC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3600" y="1735138"/>
                        <a:ext cx="1222375" cy="4937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895" name="Objet 4">
            <a:extLst>
              <a:ext uri="{FF2B5EF4-FFF2-40B4-BE49-F238E27FC236}">
                <a16:creationId xmlns:a16="http://schemas.microsoft.com/office/drawing/2014/main" id="{AC877BB6-F8C7-4225-BA07-C078878FC08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495800" y="1752600"/>
          <a:ext cx="2108200" cy="493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919" name="Équation" r:id="rId10" imgW="1040948" imgH="241195" progId="Equation.3">
                  <p:embed/>
                </p:oleObj>
              </mc:Choice>
              <mc:Fallback>
                <p:oleObj name="Équation" r:id="rId10" imgW="1040948" imgH="241195" progId="Equation.3">
                  <p:embed/>
                  <p:pic>
                    <p:nvPicPr>
                      <p:cNvPr id="37895" name="Objet 4">
                        <a:extLst>
                          <a:ext uri="{FF2B5EF4-FFF2-40B4-BE49-F238E27FC236}">
                            <a16:creationId xmlns:a16="http://schemas.microsoft.com/office/drawing/2014/main" id="{AC877BB6-F8C7-4225-BA07-C078878FC08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5800" y="1752600"/>
                        <a:ext cx="2108200" cy="493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896" name="Object 21">
            <a:extLst>
              <a:ext uri="{FF2B5EF4-FFF2-40B4-BE49-F238E27FC236}">
                <a16:creationId xmlns:a16="http://schemas.microsoft.com/office/drawing/2014/main" id="{E984136E-5EEB-4D5C-B1B0-99F2CE1054E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403600" y="2819400"/>
          <a:ext cx="2463800" cy="808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920" name="Equation" r:id="rId12" imgW="1218671" imgH="393529" progId="Equation.3">
                  <p:embed/>
                </p:oleObj>
              </mc:Choice>
              <mc:Fallback>
                <p:oleObj name="Equation" r:id="rId12" imgW="1218671" imgH="393529" progId="Equation.3">
                  <p:embed/>
                  <p:pic>
                    <p:nvPicPr>
                      <p:cNvPr id="37896" name="Object 21">
                        <a:extLst>
                          <a:ext uri="{FF2B5EF4-FFF2-40B4-BE49-F238E27FC236}">
                            <a16:creationId xmlns:a16="http://schemas.microsoft.com/office/drawing/2014/main" id="{E984136E-5EEB-4D5C-B1B0-99F2CE1054E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03600" y="2819400"/>
                        <a:ext cx="2463800" cy="808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7897" name="Picture 13" descr="D:\Work\Courses_Schools\2014_02_JUAS_Archamps\Mini-workshop\sector-coil_current.tif">
            <a:extLst>
              <a:ext uri="{FF2B5EF4-FFF2-40B4-BE49-F238E27FC236}">
                <a16:creationId xmlns:a16="http://schemas.microsoft.com/office/drawing/2014/main" id="{BB0CEF1D-9A6C-4277-95EB-BE1494E69E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2743200"/>
            <a:ext cx="1144588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8" name="Picture 14">
            <a:extLst>
              <a:ext uri="{FF2B5EF4-FFF2-40B4-BE49-F238E27FC236}">
                <a16:creationId xmlns:a16="http://schemas.microsoft.com/office/drawing/2014/main" id="{C70E3422-EA58-4340-95CB-55AAAD26AE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9075" y="3962400"/>
            <a:ext cx="4886325" cy="2606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0120D0B0-72B8-4A2F-A090-BAD008A718D0}"/>
              </a:ext>
            </a:extLst>
          </p:cNvPr>
          <p:cNvSpPr txBox="1">
            <a:spLocks/>
          </p:cNvSpPr>
          <p:nvPr/>
        </p:nvSpPr>
        <p:spPr bwMode="auto">
          <a:xfrm>
            <a:off x="152400" y="3657600"/>
            <a:ext cx="3876675" cy="291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FontTx/>
              <a:buBlip>
                <a:blip r:embed="rId16"/>
              </a:buBlip>
              <a:defRPr sz="2400" kern="1200">
                <a:solidFill>
                  <a:schemeClr val="tx2"/>
                </a:solidFill>
                <a:latin typeface="Book Antiqua" pitchFamily="18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FontTx/>
              <a:buBlip>
                <a:blip r:embed="rId17"/>
              </a:buBlip>
              <a:defRPr sz="2000" kern="1200">
                <a:solidFill>
                  <a:schemeClr val="tx2"/>
                </a:solidFill>
                <a:latin typeface="Book Antiqua" pitchFamily="18" charset="0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FontTx/>
              <a:buBlip>
                <a:blip r:embed="rId18"/>
              </a:buBlip>
              <a:defRPr kern="1200">
                <a:solidFill>
                  <a:schemeClr val="tx2"/>
                </a:solidFill>
                <a:latin typeface="Book Antiqua" pitchFamily="18" charset="0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FontTx/>
              <a:buBlip>
                <a:blip r:embed="rId19"/>
              </a:buBlip>
              <a:defRPr sz="1600" kern="1200">
                <a:solidFill>
                  <a:schemeClr val="tx2"/>
                </a:solidFill>
                <a:latin typeface="Book Antiqua" pitchFamily="18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FontTx/>
              <a:buBlip>
                <a:blip r:embed="rId20"/>
              </a:buBlip>
              <a:defRPr sz="1600" kern="1200">
                <a:solidFill>
                  <a:schemeClr val="tx2"/>
                </a:solidFill>
                <a:latin typeface="Book Antiqua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eaLnBrk="1" hangingPunct="1">
              <a:buFontTx/>
              <a:buBlip>
                <a:blip r:embed="rId4"/>
              </a:buBlip>
              <a:defRPr/>
            </a:pPr>
            <a:r>
              <a:rPr lang="en-US" altLang="en-US" i="1" dirty="0">
                <a:sym typeface="Symbol" pitchFamily="18" charset="2"/>
              </a:rPr>
              <a:t></a:t>
            </a:r>
            <a:r>
              <a:rPr lang="en-US" altLang="en-US" dirty="0">
                <a:sym typeface="Symbol" pitchFamily="18" charset="2"/>
              </a:rPr>
              <a:t>: ratio between </a:t>
            </a:r>
            <a:r>
              <a:rPr lang="en-US" altLang="en-US" b="1" dirty="0">
                <a:solidFill>
                  <a:srgbClr val="FF0000"/>
                </a:solidFill>
                <a:sym typeface="Symbol" pitchFamily="18" charset="2"/>
              </a:rPr>
              <a:t>peak field and central field</a:t>
            </a:r>
          </a:p>
          <a:p>
            <a:pPr lvl="2" eaLnBrk="1" hangingPunct="1">
              <a:buFontTx/>
              <a:buBlip>
                <a:blip r:embed="rId5"/>
              </a:buBlip>
              <a:defRPr/>
            </a:pPr>
            <a:r>
              <a:rPr lang="en-US" altLang="en-US" dirty="0">
                <a:sym typeface="Symbol" pitchFamily="18" charset="2"/>
              </a:rPr>
              <a:t>For a sector and in general is </a:t>
            </a:r>
            <a:r>
              <a:rPr lang="en-US" altLang="en-US" i="1" dirty="0">
                <a:sym typeface="Symbol" pitchFamily="18" charset="2"/>
              </a:rPr>
              <a:t></a:t>
            </a:r>
            <a:r>
              <a:rPr lang="en-US" altLang="en-US" dirty="0">
                <a:sym typeface="Symbol" pitchFamily="18" charset="2"/>
              </a:rPr>
              <a:t>= </a:t>
            </a:r>
            <a:r>
              <a:rPr lang="en-US" altLang="en-US" dirty="0"/>
              <a:t>1.05 - 1.15</a:t>
            </a:r>
          </a:p>
          <a:p>
            <a:pPr lvl="2" eaLnBrk="1" hangingPunct="1">
              <a:buFontTx/>
              <a:buBlip>
                <a:blip r:embed="rId5"/>
              </a:buBlip>
              <a:defRPr/>
            </a:pPr>
            <a:r>
              <a:rPr lang="en-US" altLang="en-US" dirty="0"/>
              <a:t>hyperbolic fit: </a:t>
            </a:r>
            <a:r>
              <a:rPr lang="en-US" altLang="en-US" i="1" dirty="0"/>
              <a:t>a</a:t>
            </a:r>
            <a:r>
              <a:rPr lang="en-US" altLang="en-US" dirty="0"/>
              <a:t>~0.045</a:t>
            </a:r>
          </a:p>
          <a:p>
            <a:pPr marL="914400" lvl="2" indent="0" eaLnBrk="1" hangingPunct="1">
              <a:buFontTx/>
              <a:buNone/>
              <a:defRPr/>
            </a:pPr>
            <a:endParaRPr lang="en-US" altLang="en-US" dirty="0">
              <a:sym typeface="Symbol" pitchFamily="18" charset="2"/>
            </a:endParaRPr>
          </a:p>
          <a:p>
            <a:pPr>
              <a:buFontTx/>
              <a:buBlip>
                <a:blip r:embed="rId3"/>
              </a:buBlip>
              <a:defRPr/>
            </a:pPr>
            <a:endParaRPr lang="en-GB" altLang="en-US" dirty="0"/>
          </a:p>
        </p:txBody>
      </p:sp>
      <p:graphicFrame>
        <p:nvGraphicFramePr>
          <p:cNvPr id="37900" name="Object 1">
            <a:extLst>
              <a:ext uri="{FF2B5EF4-FFF2-40B4-BE49-F238E27FC236}">
                <a16:creationId xmlns:a16="http://schemas.microsoft.com/office/drawing/2014/main" id="{ADA876F7-9B5D-4134-9F5A-3666FD96233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371600" y="5410200"/>
          <a:ext cx="2144713" cy="854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921" name="Equation" r:id="rId21" imgW="990170" imgH="393529" progId="Equation.3">
                  <p:embed/>
                </p:oleObj>
              </mc:Choice>
              <mc:Fallback>
                <p:oleObj name="Equation" r:id="rId21" imgW="990170" imgH="393529" progId="Equation.3">
                  <p:embed/>
                  <p:pic>
                    <p:nvPicPr>
                      <p:cNvPr id="37900" name="Object 1">
                        <a:extLst>
                          <a:ext uri="{FF2B5EF4-FFF2-40B4-BE49-F238E27FC236}">
                            <a16:creationId xmlns:a16="http://schemas.microsoft.com/office/drawing/2014/main" id="{ADA876F7-9B5D-4134-9F5A-3666FD96233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5410200"/>
                        <a:ext cx="2144713" cy="854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399DBE4-2BD7-44AC-BBA4-F006410960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Paolo Ferracin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295482B-2E6D-4483-BD1B-F6E412D2F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D9B700-463F-41C9-9B8C-3EF09F747A60}" type="slidenum">
              <a:rPr lang="en-US" altLang="en-US" smtClean="0"/>
              <a:pPr>
                <a:defRPr/>
              </a:pPr>
              <a:t>68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04061764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>
            <a:extLst>
              <a:ext uri="{FF2B5EF4-FFF2-40B4-BE49-F238E27FC236}">
                <a16:creationId xmlns:a16="http://schemas.microsoft.com/office/drawing/2014/main" id="{A15B1C1E-7683-4A0D-AE9E-6D2F25E754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Maximum field and coil thickness</a:t>
            </a:r>
            <a:br>
              <a:rPr lang="en-GB" altLang="en-US"/>
            </a:br>
            <a:r>
              <a:rPr lang="en-GB" altLang="en-US"/>
              <a:t>Dipoles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E28116-9D8E-4A3F-850D-938BC74F96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1295400"/>
            <a:ext cx="4724400" cy="1066800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defRPr/>
            </a:pPr>
            <a:r>
              <a:rPr lang="en-US" dirty="0"/>
              <a:t>We can now compute what is the </a:t>
            </a:r>
            <a:r>
              <a:rPr lang="en-US" b="1" dirty="0">
                <a:solidFill>
                  <a:srgbClr val="FF0000"/>
                </a:solidFill>
              </a:rPr>
              <a:t>highest peak field </a:t>
            </a:r>
            <a:r>
              <a:rPr lang="en-US" dirty="0"/>
              <a:t>that can be reached in the dipole</a:t>
            </a:r>
          </a:p>
        </p:txBody>
      </p:sp>
      <p:sp>
        <p:nvSpPr>
          <p:cNvPr id="38916" name="Date Placeholder 3">
            <a:extLst>
              <a:ext uri="{FF2B5EF4-FFF2-40B4-BE49-F238E27FC236}">
                <a16:creationId xmlns:a16="http://schemas.microsoft.com/office/drawing/2014/main" id="{E99E0745-C0B1-4073-B275-1F74CAD16DB0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5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Joint Universities Accelerator School, CERN, February 27 - March 3, 2025</a:t>
            </a:r>
          </a:p>
        </p:txBody>
      </p:sp>
      <p:graphicFrame>
        <p:nvGraphicFramePr>
          <p:cNvPr id="38918" name="Objet 8">
            <a:extLst>
              <a:ext uri="{FF2B5EF4-FFF2-40B4-BE49-F238E27FC236}">
                <a16:creationId xmlns:a16="http://schemas.microsoft.com/office/drawing/2014/main" id="{1B6861F5-2109-4137-9944-6F102FA0ECB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219200" y="2514600"/>
          <a:ext cx="2455863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925" name="Équation" r:id="rId8" imgW="1244600" imgH="431800" progId="Equation.3">
                  <p:embed/>
                </p:oleObj>
              </mc:Choice>
              <mc:Fallback>
                <p:oleObj name="Équation" r:id="rId8" imgW="1244600" imgH="431800" progId="Equation.3">
                  <p:embed/>
                  <p:pic>
                    <p:nvPicPr>
                      <p:cNvPr id="38918" name="Objet 8">
                        <a:extLst>
                          <a:ext uri="{FF2B5EF4-FFF2-40B4-BE49-F238E27FC236}">
                            <a16:creationId xmlns:a16="http://schemas.microsoft.com/office/drawing/2014/main" id="{1B6861F5-2109-4137-9944-6F102FA0ECB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2514600"/>
                        <a:ext cx="2455863" cy="838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8919" name="Picture 81">
            <a:extLst>
              <a:ext uri="{FF2B5EF4-FFF2-40B4-BE49-F238E27FC236}">
                <a16:creationId xmlns:a16="http://schemas.microsoft.com/office/drawing/2014/main" id="{9633EC0B-E7C3-468F-B390-ADBEB9A887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2225" y="1219200"/>
            <a:ext cx="3889375" cy="2352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8920" name="Object 13">
            <a:extLst>
              <a:ext uri="{FF2B5EF4-FFF2-40B4-BE49-F238E27FC236}">
                <a16:creationId xmlns:a16="http://schemas.microsoft.com/office/drawing/2014/main" id="{E4F9BEAC-4E84-4F78-9D46-5160709D23D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387725" y="4343400"/>
          <a:ext cx="2212975" cy="796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926" name="Équation" r:id="rId11" imgW="1180588" imgH="431613" progId="Equation.3">
                  <p:embed/>
                </p:oleObj>
              </mc:Choice>
              <mc:Fallback>
                <p:oleObj name="Équation" r:id="rId11" imgW="1180588" imgH="431613" progId="Equation.3">
                  <p:embed/>
                  <p:pic>
                    <p:nvPicPr>
                      <p:cNvPr id="38920" name="Object 13">
                        <a:extLst>
                          <a:ext uri="{FF2B5EF4-FFF2-40B4-BE49-F238E27FC236}">
                            <a16:creationId xmlns:a16="http://schemas.microsoft.com/office/drawing/2014/main" id="{E4F9BEAC-4E84-4F78-9D46-5160709D23D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87725" y="4343400"/>
                        <a:ext cx="2212975" cy="796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921" name="Object 14">
            <a:extLst>
              <a:ext uri="{FF2B5EF4-FFF2-40B4-BE49-F238E27FC236}">
                <a16:creationId xmlns:a16="http://schemas.microsoft.com/office/drawing/2014/main" id="{3A2C1A21-A71C-4094-8642-BA37A4C85F3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543300" y="5715000"/>
          <a:ext cx="2133600" cy="793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927" name="Équation" r:id="rId13" imgW="1205977" imgH="444307" progId="Equation.3">
                  <p:embed/>
                </p:oleObj>
              </mc:Choice>
              <mc:Fallback>
                <p:oleObj name="Équation" r:id="rId13" imgW="1205977" imgH="444307" progId="Equation.3">
                  <p:embed/>
                  <p:pic>
                    <p:nvPicPr>
                      <p:cNvPr id="38921" name="Object 14">
                        <a:extLst>
                          <a:ext uri="{FF2B5EF4-FFF2-40B4-BE49-F238E27FC236}">
                            <a16:creationId xmlns:a16="http://schemas.microsoft.com/office/drawing/2014/main" id="{3A2C1A21-A71C-4094-8642-BA37A4C85F3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43300" y="5715000"/>
                        <a:ext cx="2133600" cy="793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67E527EF-C4BB-40EB-A31F-6CBB0D2F9E62}"/>
              </a:ext>
            </a:extLst>
          </p:cNvPr>
          <p:cNvSpPr txBox="1">
            <a:spLocks/>
          </p:cNvSpPr>
          <p:nvPr/>
        </p:nvSpPr>
        <p:spPr bwMode="auto">
          <a:xfrm>
            <a:off x="95250" y="3746500"/>
            <a:ext cx="8797925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92500" lnSpcReduction="2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FontTx/>
              <a:buBlip>
                <a:blip r:embed="rId15"/>
              </a:buBlip>
              <a:defRPr sz="2400" kern="1200">
                <a:solidFill>
                  <a:schemeClr val="tx1"/>
                </a:solidFill>
                <a:latin typeface="Book Antiqua" pitchFamily="18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FontTx/>
              <a:buBlip>
                <a:blip r:embed="rId16"/>
              </a:buBlip>
              <a:defRPr sz="2000" kern="1200">
                <a:solidFill>
                  <a:schemeClr val="tx1"/>
                </a:solidFill>
                <a:latin typeface="Book Antiqua" pitchFamily="18" charset="0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FontTx/>
              <a:buBlip>
                <a:blip r:embed="rId17"/>
              </a:buBlip>
              <a:defRPr kern="1200">
                <a:solidFill>
                  <a:schemeClr val="tx1"/>
                </a:solidFill>
                <a:latin typeface="Book Antiqua" pitchFamily="18" charset="0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FontTx/>
              <a:buBlip>
                <a:blip r:embed="rId18"/>
              </a:buBlip>
              <a:defRPr sz="1600" kern="1200">
                <a:solidFill>
                  <a:schemeClr val="tx1"/>
                </a:solidFill>
                <a:latin typeface="Book Antiqua" pitchFamily="18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FontTx/>
              <a:buBlip>
                <a:blip r:embed="rId19"/>
              </a:buBlip>
              <a:defRPr sz="1600" kern="1200">
                <a:solidFill>
                  <a:schemeClr val="tx1"/>
                </a:solidFill>
                <a:latin typeface="Book Antiqua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r>
              <a:rPr lang="en-US" dirty="0">
                <a:solidFill>
                  <a:schemeClr val="tx2"/>
                </a:solidFill>
              </a:rPr>
              <a:t>The</a:t>
            </a:r>
            <a:r>
              <a:rPr lang="en-US" b="1" dirty="0">
                <a:solidFill>
                  <a:srgbClr val="FF0000"/>
                </a:solidFill>
              </a:rPr>
              <a:t> maximum current density </a:t>
            </a:r>
            <a:r>
              <a:rPr lang="en-US" dirty="0">
                <a:solidFill>
                  <a:schemeClr val="tx2"/>
                </a:solidFill>
              </a:rPr>
              <a:t>in the superconductor</a:t>
            </a:r>
          </a:p>
          <a:p>
            <a:pPr lvl="1" eaLnBrk="1" hangingPunct="1">
              <a:defRPr/>
            </a:pPr>
            <a:r>
              <a:rPr lang="en-US" i="1" dirty="0">
                <a:solidFill>
                  <a:srgbClr val="FF0000"/>
                </a:solidFill>
              </a:rPr>
              <a:t>short sample limit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F7070D01-3478-4F9D-9FAD-FC76B286B84B}"/>
              </a:ext>
            </a:extLst>
          </p:cNvPr>
          <p:cNvSpPr txBox="1">
            <a:spLocks/>
          </p:cNvSpPr>
          <p:nvPr/>
        </p:nvSpPr>
        <p:spPr bwMode="auto">
          <a:xfrm>
            <a:off x="228600" y="5295900"/>
            <a:ext cx="87630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92500" lnSpcReduction="2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FontTx/>
              <a:buBlip>
                <a:blip r:embed="rId15"/>
              </a:buBlip>
              <a:defRPr sz="2400" kern="1200">
                <a:solidFill>
                  <a:schemeClr val="tx1"/>
                </a:solidFill>
                <a:latin typeface="Book Antiqua" pitchFamily="18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FontTx/>
              <a:buBlip>
                <a:blip r:embed="rId16"/>
              </a:buBlip>
              <a:defRPr sz="2000" kern="1200">
                <a:solidFill>
                  <a:schemeClr val="tx1"/>
                </a:solidFill>
                <a:latin typeface="Book Antiqua" pitchFamily="18" charset="0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FontTx/>
              <a:buBlip>
                <a:blip r:embed="rId17"/>
              </a:buBlip>
              <a:defRPr kern="1200">
                <a:solidFill>
                  <a:schemeClr val="tx1"/>
                </a:solidFill>
                <a:latin typeface="Book Antiqua" pitchFamily="18" charset="0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FontTx/>
              <a:buBlip>
                <a:blip r:embed="rId18"/>
              </a:buBlip>
              <a:defRPr sz="1600" kern="1200">
                <a:solidFill>
                  <a:schemeClr val="tx1"/>
                </a:solidFill>
                <a:latin typeface="Book Antiqua" pitchFamily="18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FontTx/>
              <a:buBlip>
                <a:blip r:embed="rId19"/>
              </a:buBlip>
              <a:defRPr sz="1600" kern="1200">
                <a:solidFill>
                  <a:schemeClr val="tx1"/>
                </a:solidFill>
                <a:latin typeface="Book Antiqua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r>
              <a:rPr lang="en-GB" dirty="0">
                <a:solidFill>
                  <a:schemeClr val="tx2"/>
                </a:solidFill>
              </a:rPr>
              <a:t>And the </a:t>
            </a:r>
            <a:r>
              <a:rPr lang="en-GB" b="1" dirty="0">
                <a:solidFill>
                  <a:srgbClr val="FF0000"/>
                </a:solidFill>
              </a:rPr>
              <a:t>bore short sample field </a:t>
            </a:r>
            <a:r>
              <a:rPr lang="en-GB" dirty="0">
                <a:solidFill>
                  <a:schemeClr val="tx2"/>
                </a:solidFill>
              </a:rPr>
              <a:t>(in the centre not on the  conductor)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A28B1E1-ECA9-4A4F-BC23-AF72B26E45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Paolo Ferracin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AA19B1-2813-4CEC-828E-67D7A005CC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D9B700-463F-41C9-9B8C-3EF09F747A60}" type="slidenum">
              <a:rPr lang="en-US" altLang="en-US" smtClean="0"/>
              <a:pPr>
                <a:defRPr/>
              </a:pPr>
              <a:t>69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736945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>
            <a:extLst>
              <a:ext uri="{FF2B5EF4-FFF2-40B4-BE49-F238E27FC236}">
                <a16:creationId xmlns:a16="http://schemas.microsoft.com/office/drawing/2014/main" id="{41373B76-AEE9-423A-AC0F-9D0F00187B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altLang="en-US" dirty="0"/>
              <a:t>Perfect dipole field </a:t>
            </a:r>
            <a:br>
              <a:rPr lang="en-GB" altLang="en-US" dirty="0"/>
            </a:br>
            <a:r>
              <a:rPr lang="en-GB" altLang="en-US" dirty="0"/>
              <a:t>Thick shell with </a:t>
            </a:r>
            <a:r>
              <a:rPr lang="en-US" altLang="en-US" i="1" dirty="0"/>
              <a:t>cos</a:t>
            </a:r>
            <a:r>
              <a:rPr lang="en-US" altLang="en-US" i="1" dirty="0">
                <a:sym typeface="Symbol" panose="05050102010706020507" pitchFamily="18" charset="2"/>
              </a:rPr>
              <a:t></a:t>
            </a:r>
            <a:r>
              <a:rPr lang="en-US" altLang="en-US" i="1" dirty="0"/>
              <a:t>  </a:t>
            </a:r>
            <a:r>
              <a:rPr lang="en-US" altLang="en-US" dirty="0"/>
              <a:t>current distribution</a:t>
            </a:r>
            <a:endParaRPr lang="en-GB" altLang="en-US" dirty="0"/>
          </a:p>
        </p:txBody>
      </p:sp>
      <p:sp>
        <p:nvSpPr>
          <p:cNvPr id="16387" name="Content Placeholder 2">
            <a:extLst>
              <a:ext uri="{FF2B5EF4-FFF2-40B4-BE49-F238E27FC236}">
                <a16:creationId xmlns:a16="http://schemas.microsoft.com/office/drawing/2014/main" id="{13E58F98-BA03-4D14-8A5F-7653AD8441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1143000"/>
            <a:ext cx="6400800" cy="5334000"/>
          </a:xfrm>
        </p:spPr>
        <p:txBody>
          <a:bodyPr/>
          <a:lstStyle/>
          <a:p>
            <a:pPr>
              <a:buFontTx/>
              <a:buBlip>
                <a:blip r:embed="rId2"/>
              </a:buBlip>
            </a:pPr>
            <a:r>
              <a:rPr lang="en-US" altLang="en-US" dirty="0"/>
              <a:t>If we assume</a:t>
            </a:r>
          </a:p>
          <a:p>
            <a:pPr lvl="1">
              <a:buFontTx/>
              <a:buBlip>
                <a:blip r:embed="rId3"/>
              </a:buBlip>
            </a:pPr>
            <a:r>
              <a:rPr lang="en-US" altLang="en-US" i="1" dirty="0"/>
              <a:t>J = J</a:t>
            </a:r>
            <a:r>
              <a:rPr lang="en-US" altLang="en-US" i="1" baseline="-25000" dirty="0"/>
              <a:t>0</a:t>
            </a:r>
            <a:r>
              <a:rPr lang="en-US" altLang="en-US" i="1" dirty="0"/>
              <a:t> cos</a:t>
            </a:r>
            <a:r>
              <a:rPr lang="en-US" altLang="en-US" i="1" dirty="0">
                <a:sym typeface="Symbol" panose="05050102010706020507" pitchFamily="18" charset="2"/>
              </a:rPr>
              <a:t>  </a:t>
            </a:r>
            <a:r>
              <a:rPr lang="en-US" altLang="en-US" dirty="0"/>
              <a:t>where </a:t>
            </a:r>
            <a:r>
              <a:rPr lang="en-US" altLang="en-US" i="1" dirty="0"/>
              <a:t>J</a:t>
            </a:r>
            <a:r>
              <a:rPr lang="en-US" altLang="en-US" i="1" baseline="-25000" dirty="0"/>
              <a:t>0</a:t>
            </a:r>
            <a:r>
              <a:rPr lang="en-US" altLang="en-US" dirty="0"/>
              <a:t> [A/m</a:t>
            </a:r>
            <a:r>
              <a:rPr lang="en-US" altLang="en-US" baseline="30000" dirty="0"/>
              <a:t>2</a:t>
            </a:r>
            <a:r>
              <a:rPr lang="en-US" altLang="en-US" dirty="0"/>
              <a:t>] is </a:t>
            </a:r>
            <a:r>
              <a:rPr lang="en-US" altLang="en-US" dirty="0">
                <a:sym typeface="Symbol" panose="05050102010706020507" pitchFamily="18" charset="2"/>
              </a:rPr>
              <a:t> </a:t>
            </a:r>
            <a:r>
              <a:rPr lang="en-US" altLang="en-US" dirty="0"/>
              <a:t>to the cross-section plane</a:t>
            </a:r>
          </a:p>
          <a:p>
            <a:pPr lvl="1">
              <a:buFontTx/>
              <a:buBlip>
                <a:blip r:embed="rId3"/>
              </a:buBlip>
            </a:pPr>
            <a:r>
              <a:rPr lang="en-US" altLang="en-US" dirty="0"/>
              <a:t>Inner radius of the coil = </a:t>
            </a:r>
            <a:r>
              <a:rPr lang="en-US" altLang="en-US" i="1" dirty="0"/>
              <a:t>r</a:t>
            </a:r>
          </a:p>
          <a:p>
            <a:pPr lvl="1">
              <a:buBlip>
                <a:blip r:embed="rId3"/>
              </a:buBlip>
            </a:pPr>
            <a:r>
              <a:rPr lang="en-US" altLang="en-US" dirty="0"/>
              <a:t>Width of the coil = </a:t>
            </a:r>
            <a:r>
              <a:rPr lang="en-US" altLang="en-US" i="1" dirty="0"/>
              <a:t>w</a:t>
            </a:r>
          </a:p>
          <a:p>
            <a:pPr>
              <a:buFontTx/>
              <a:buBlip>
                <a:blip r:embed="rId2"/>
              </a:buBlip>
            </a:pPr>
            <a:endParaRPr lang="en-US" altLang="en-US" dirty="0">
              <a:sym typeface="Symbol" panose="05050102010706020507" pitchFamily="18" charset="2"/>
            </a:endParaRPr>
          </a:p>
          <a:p>
            <a:pPr>
              <a:buFontTx/>
              <a:buBlip>
                <a:blip r:embed="rId2"/>
              </a:buBlip>
            </a:pPr>
            <a:r>
              <a:rPr lang="en-US" altLang="en-US" dirty="0">
                <a:sym typeface="Symbol" panose="05050102010706020507" pitchFamily="18" charset="2"/>
              </a:rPr>
              <a:t>The generated field is a </a:t>
            </a:r>
            <a:r>
              <a:rPr lang="en-US" altLang="en-US" b="1" dirty="0">
                <a:solidFill>
                  <a:srgbClr val="FF0000"/>
                </a:solidFill>
                <a:sym typeface="Symbol" panose="05050102010706020507" pitchFamily="18" charset="2"/>
              </a:rPr>
              <a:t>pure dipole</a:t>
            </a:r>
          </a:p>
          <a:p>
            <a:pPr>
              <a:buFontTx/>
              <a:buBlip>
                <a:blip r:embed="rId2"/>
              </a:buBlip>
            </a:pPr>
            <a:endParaRPr lang="en-US" altLang="en-US" dirty="0">
              <a:sym typeface="Symbol" panose="05050102010706020507" pitchFamily="18" charset="2"/>
            </a:endParaRPr>
          </a:p>
          <a:p>
            <a:pPr>
              <a:buFontTx/>
              <a:buBlip>
                <a:blip r:embed="rId2"/>
              </a:buBlip>
            </a:pPr>
            <a:endParaRPr lang="en-US" altLang="en-US" dirty="0">
              <a:sym typeface="Symbol" panose="05050102010706020507" pitchFamily="18" charset="2"/>
            </a:endParaRPr>
          </a:p>
          <a:p>
            <a:pPr>
              <a:buFontTx/>
              <a:buBlip>
                <a:blip r:embed="rId2"/>
              </a:buBlip>
            </a:pPr>
            <a:r>
              <a:rPr lang="en-US" altLang="en-US" dirty="0">
                <a:sym typeface="Symbol" panose="05050102010706020507" pitchFamily="18" charset="2"/>
              </a:rPr>
              <a:t>Linear dependence on </a:t>
            </a:r>
            <a:r>
              <a:rPr lang="en-US" altLang="en-US" b="1" dirty="0">
                <a:solidFill>
                  <a:srgbClr val="FF0000"/>
                </a:solidFill>
                <a:sym typeface="Symbol" panose="05050102010706020507" pitchFamily="18" charset="2"/>
              </a:rPr>
              <a:t>coil width</a:t>
            </a:r>
          </a:p>
          <a:p>
            <a:pPr>
              <a:buFontTx/>
              <a:buBlip>
                <a:blip r:embed="rId2"/>
              </a:buBlip>
            </a:pPr>
            <a:endParaRPr lang="en-US" altLang="en-US" dirty="0">
              <a:solidFill>
                <a:srgbClr val="FF0000"/>
              </a:solidFill>
              <a:sym typeface="Symbol" panose="05050102010706020507" pitchFamily="18" charset="2"/>
            </a:endParaRPr>
          </a:p>
          <a:p>
            <a:pPr>
              <a:buFontTx/>
              <a:buBlip>
                <a:blip r:embed="rId2"/>
              </a:buBlip>
            </a:pPr>
            <a:r>
              <a:rPr lang="en-US" altLang="en-US" b="1" dirty="0">
                <a:solidFill>
                  <a:srgbClr val="FF0000"/>
                </a:solidFill>
                <a:sym typeface="Symbol" panose="05050102010706020507" pitchFamily="18" charset="2"/>
              </a:rPr>
              <a:t>Easier</a:t>
            </a:r>
            <a:r>
              <a:rPr lang="en-US" altLang="en-US" dirty="0">
                <a:sym typeface="Symbol" panose="05050102010706020507" pitchFamily="18" charset="2"/>
              </a:rPr>
              <a:t> to achieve with a Rutherford cable</a:t>
            </a:r>
            <a:endParaRPr lang="en-GB" altLang="en-US" dirty="0"/>
          </a:p>
        </p:txBody>
      </p:sp>
      <p:sp>
        <p:nvSpPr>
          <p:cNvPr id="16388" name="Date Placeholder 3">
            <a:extLst>
              <a:ext uri="{FF2B5EF4-FFF2-40B4-BE49-F238E27FC236}">
                <a16:creationId xmlns:a16="http://schemas.microsoft.com/office/drawing/2014/main" id="{098152E9-7784-41B6-974D-E817C14857B4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Joint Universities Accelerator School, CERN, February 27 - March 3, 2025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390" name="Object 8">
                <a:extLst>
                  <a:ext uri="{FF2B5EF4-FFF2-40B4-BE49-F238E27FC236}">
                    <a16:creationId xmlns:a16="http://schemas.microsoft.com/office/drawing/2014/main" id="{4FF2A9C6-0963-4A62-A4C0-21CBB3304EB8}"/>
                  </a:ext>
                </a:extLst>
              </p:cNvPr>
              <p:cNvSpPr txBox="1"/>
              <p:nvPr/>
            </p:nvSpPr>
            <p:spPr bwMode="auto">
              <a:xfrm>
                <a:off x="2247900" y="3962400"/>
                <a:ext cx="2209800" cy="838200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𝑤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390" name="Object 8">
                <a:extLst>
                  <a:ext uri="{FF2B5EF4-FFF2-40B4-BE49-F238E27FC236}">
                    <a16:creationId xmlns:a16="http://schemas.microsoft.com/office/drawing/2014/main" id="{4FF2A9C6-0963-4A62-A4C0-21CBB3304E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247900" y="3962400"/>
                <a:ext cx="2209800" cy="838200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>
                <a:noFill/>
              </a:ln>
              <a:ex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855A2A2-982E-4DA3-8D11-B7F9C7E83A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Paolo Ferracin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7B89D3-F3FE-4380-9EDE-7803A914A3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D9B700-463F-41C9-9B8C-3EF09F747A60}" type="slidenum">
              <a:rPr lang="en-US" altLang="en-US" smtClean="0"/>
              <a:pPr>
                <a:defRPr/>
              </a:pPr>
              <a:t>7</a:t>
            </a:fld>
            <a:endParaRPr lang="en-US" alt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F5C41BD-59BA-48FE-8818-5A5B7EEF315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38800" y="1981200"/>
            <a:ext cx="3490031" cy="3396290"/>
          </a:xfrm>
          <a:prstGeom prst="rect">
            <a:avLst/>
          </a:prstGeom>
        </p:spPr>
      </p:pic>
      <p:sp>
        <p:nvSpPr>
          <p:cNvPr id="22" name="Text Box 7">
            <a:extLst>
              <a:ext uri="{FF2B5EF4-FFF2-40B4-BE49-F238E27FC236}">
                <a16:creationId xmlns:a16="http://schemas.microsoft.com/office/drawing/2014/main" id="{0DFF0A72-2634-4A08-8C5F-34516A6747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87871" y="5238990"/>
            <a:ext cx="2135188" cy="27699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2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by </a:t>
            </a:r>
            <a:r>
              <a:rPr lang="nb-NO" altLang="en-US" sz="12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S. Izquierdo Bermudez</a:t>
            </a:r>
            <a:endParaRPr lang="en-US" altLang="en-US" sz="1200" i="1" dirty="0">
              <a:solidFill>
                <a:schemeClr val="tx1"/>
              </a:solidFill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>
            <a:extLst>
              <a:ext uri="{FF2B5EF4-FFF2-40B4-BE49-F238E27FC236}">
                <a16:creationId xmlns:a16="http://schemas.microsoft.com/office/drawing/2014/main" id="{479FD226-F498-411B-B84A-2E5E42585F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Maximum gradient and coil thickness</a:t>
            </a:r>
            <a:br>
              <a:rPr lang="en-GB" altLang="en-US"/>
            </a:br>
            <a:r>
              <a:rPr lang="en-GB" altLang="en-US"/>
              <a:t>Quadrupoles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D6DFD7-D41E-41C8-9A2B-28AACCD096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Therefore, the </a:t>
            </a:r>
            <a:r>
              <a:rPr lang="en-US" altLang="en-US" b="1" dirty="0">
                <a:solidFill>
                  <a:srgbClr val="FF0000"/>
                </a:solidFill>
              </a:rPr>
              <a:t>maximum field, current and gradient </a:t>
            </a:r>
          </a:p>
          <a:p>
            <a:pPr>
              <a:defRPr/>
            </a:pPr>
            <a:endParaRPr lang="en-US" b="1" dirty="0">
              <a:solidFill>
                <a:srgbClr val="FF0000"/>
              </a:solidFill>
            </a:endParaRPr>
          </a:p>
          <a:p>
            <a:pPr>
              <a:defRPr/>
            </a:pPr>
            <a:endParaRPr lang="en-US" b="1" dirty="0">
              <a:solidFill>
                <a:srgbClr val="FF0000"/>
              </a:solidFill>
            </a:endParaRPr>
          </a:p>
          <a:p>
            <a:pPr>
              <a:defRPr/>
            </a:pPr>
            <a:endParaRPr lang="en-US" b="1" dirty="0">
              <a:solidFill>
                <a:srgbClr val="FF0000"/>
              </a:solidFill>
            </a:endParaRPr>
          </a:p>
          <a:p>
            <a:pPr eaLnBrk="1" hangingPunct="1">
              <a:defRPr/>
            </a:pPr>
            <a:endParaRPr lang="en-US" dirty="0"/>
          </a:p>
          <a:p>
            <a:pPr eaLnBrk="1" hangingPunct="1">
              <a:defRPr/>
            </a:pPr>
            <a:endParaRPr lang="en-US" dirty="0">
              <a:sym typeface="Symbol" pitchFamily="18" charset="2"/>
            </a:endParaRPr>
          </a:p>
          <a:p>
            <a:pPr eaLnBrk="1" hangingPunct="1">
              <a:defRPr/>
            </a:pPr>
            <a:endParaRPr lang="en-US" dirty="0">
              <a:sym typeface="Symbol" pitchFamily="18" charset="2"/>
            </a:endParaRPr>
          </a:p>
          <a:p>
            <a:pPr eaLnBrk="1" hangingPunct="1">
              <a:defRPr/>
            </a:pPr>
            <a:endParaRPr lang="en-US" dirty="0">
              <a:sym typeface="Symbol" pitchFamily="18" charset="2"/>
            </a:endParaRPr>
          </a:p>
          <a:p>
            <a:pPr eaLnBrk="1" hangingPunct="1">
              <a:defRPr/>
            </a:pPr>
            <a:endParaRPr lang="en-US" dirty="0">
              <a:sym typeface="Symbol" pitchFamily="18" charset="2"/>
            </a:endParaRPr>
          </a:p>
          <a:p>
            <a:pPr eaLnBrk="1" hangingPunct="1">
              <a:defRPr/>
            </a:pPr>
            <a:endParaRPr lang="en-US" dirty="0">
              <a:sym typeface="Symbol" pitchFamily="18" charset="2"/>
            </a:endParaRPr>
          </a:p>
          <a:p>
            <a:pPr eaLnBrk="1" hangingPunct="1">
              <a:defRPr/>
            </a:pPr>
            <a:r>
              <a:rPr lang="en-US" dirty="0">
                <a:sym typeface="Symbol" pitchFamily="18" charset="2"/>
              </a:rPr>
              <a:t>Unlike dipoles, no point in making coils extremely large!</a:t>
            </a:r>
            <a:endParaRPr lang="en-US" i="1" dirty="0">
              <a:sym typeface="Symbol" pitchFamily="18" charset="2"/>
            </a:endParaRPr>
          </a:p>
          <a:p>
            <a:pPr marL="0" indent="0">
              <a:buFontTx/>
              <a:buNone/>
              <a:defRPr/>
            </a:pP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41988" name="Date Placeholder 3">
            <a:extLst>
              <a:ext uri="{FF2B5EF4-FFF2-40B4-BE49-F238E27FC236}">
                <a16:creationId xmlns:a16="http://schemas.microsoft.com/office/drawing/2014/main" id="{602928EE-C502-4CAF-8918-879BEE599FEB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5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Joint Universities Accelerator School, CERN, February 27 - March 3, 2025</a:t>
            </a:r>
          </a:p>
        </p:txBody>
      </p:sp>
      <p:graphicFrame>
        <p:nvGraphicFramePr>
          <p:cNvPr id="41990" name="Object 6">
            <a:extLst>
              <a:ext uri="{FF2B5EF4-FFF2-40B4-BE49-F238E27FC236}">
                <a16:creationId xmlns:a16="http://schemas.microsoft.com/office/drawing/2014/main" id="{A6F7BA5E-75EF-46F0-BC9D-D33365F892C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28600" y="1695450"/>
          <a:ext cx="2706688" cy="895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943" name="Équation" r:id="rId8" imgW="1358310" imgH="444307" progId="Equation.3">
                  <p:embed/>
                </p:oleObj>
              </mc:Choice>
              <mc:Fallback>
                <p:oleObj name="Équation" r:id="rId8" imgW="1358310" imgH="444307" progId="Equation.3">
                  <p:embed/>
                  <p:pic>
                    <p:nvPicPr>
                      <p:cNvPr id="41990" name="Object 6">
                        <a:extLst>
                          <a:ext uri="{FF2B5EF4-FFF2-40B4-BE49-F238E27FC236}">
                            <a16:creationId xmlns:a16="http://schemas.microsoft.com/office/drawing/2014/main" id="{A6F7BA5E-75EF-46F0-BC9D-D33365F892C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1695450"/>
                        <a:ext cx="2706688" cy="895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991" name="Object 7">
            <a:extLst>
              <a:ext uri="{FF2B5EF4-FFF2-40B4-BE49-F238E27FC236}">
                <a16:creationId xmlns:a16="http://schemas.microsoft.com/office/drawing/2014/main" id="{02F36DD3-C61A-452B-9DD7-2A35D752693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200400" y="1676400"/>
          <a:ext cx="2671763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944" name="Équation" r:id="rId10" imgW="1244600" imgH="431800" progId="Equation.3">
                  <p:embed/>
                </p:oleObj>
              </mc:Choice>
              <mc:Fallback>
                <p:oleObj name="Équation" r:id="rId10" imgW="1244600" imgH="431800" progId="Equation.3">
                  <p:embed/>
                  <p:pic>
                    <p:nvPicPr>
                      <p:cNvPr id="41991" name="Object 7">
                        <a:extLst>
                          <a:ext uri="{FF2B5EF4-FFF2-40B4-BE49-F238E27FC236}">
                            <a16:creationId xmlns:a16="http://schemas.microsoft.com/office/drawing/2014/main" id="{02F36DD3-C61A-452B-9DD7-2A35D752693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0400" y="1676400"/>
                        <a:ext cx="2671763" cy="91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992" name="Object 8">
            <a:extLst>
              <a:ext uri="{FF2B5EF4-FFF2-40B4-BE49-F238E27FC236}">
                <a16:creationId xmlns:a16="http://schemas.microsoft.com/office/drawing/2014/main" id="{515C65BF-A726-4D5B-83F6-61B1C19AF3C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142038" y="1619250"/>
          <a:ext cx="2697162" cy="950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945" name="Équation" r:id="rId12" imgW="1269449" imgH="444307" progId="Equation.3">
                  <p:embed/>
                </p:oleObj>
              </mc:Choice>
              <mc:Fallback>
                <p:oleObj name="Équation" r:id="rId12" imgW="1269449" imgH="444307" progId="Equation.3">
                  <p:embed/>
                  <p:pic>
                    <p:nvPicPr>
                      <p:cNvPr id="41992" name="Object 8">
                        <a:extLst>
                          <a:ext uri="{FF2B5EF4-FFF2-40B4-BE49-F238E27FC236}">
                            <a16:creationId xmlns:a16="http://schemas.microsoft.com/office/drawing/2014/main" id="{515C65BF-A726-4D5B-83F6-61B1C19AF3C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42038" y="1619250"/>
                        <a:ext cx="2697162" cy="9509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1993" name="Picture 5">
            <a:extLst>
              <a:ext uri="{FF2B5EF4-FFF2-40B4-BE49-F238E27FC236}">
                <a16:creationId xmlns:a16="http://schemas.microsoft.com/office/drawing/2014/main" id="{9A690B76-6C99-4346-BC5A-91EA47A271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895600"/>
            <a:ext cx="3959225" cy="242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994" name="Picture 12">
            <a:extLst>
              <a:ext uri="{FF2B5EF4-FFF2-40B4-BE49-F238E27FC236}">
                <a16:creationId xmlns:a16="http://schemas.microsoft.com/office/drawing/2014/main" id="{2F433548-2C8B-4440-A66B-4C92499689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2900363"/>
            <a:ext cx="3959225" cy="2417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C33AF62-CB24-4784-A82E-7F346BCB54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Paolo Ferracin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4EECC6-EB42-442E-88B7-5F351A7132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D9B700-463F-41C9-9B8C-3EF09F747A60}" type="slidenum">
              <a:rPr lang="en-US" altLang="en-US" smtClean="0"/>
              <a:pPr>
                <a:defRPr/>
              </a:pPr>
              <a:t>70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610209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>
            <a:extLst>
              <a:ext uri="{FF2B5EF4-FFF2-40B4-BE49-F238E27FC236}">
                <a16:creationId xmlns:a16="http://schemas.microsoft.com/office/drawing/2014/main" id="{7930F85E-6E0D-4B61-9F2F-8537CDBF24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Perfect quadrupole field </a:t>
            </a:r>
          </a:p>
        </p:txBody>
      </p:sp>
      <p:sp>
        <p:nvSpPr>
          <p:cNvPr id="17411" name="Content Placeholder 2">
            <a:extLst>
              <a:ext uri="{FF2B5EF4-FFF2-40B4-BE49-F238E27FC236}">
                <a16:creationId xmlns:a16="http://schemas.microsoft.com/office/drawing/2014/main" id="{ACC19D22-95B3-4279-B1EC-8800E60FBB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1143000"/>
            <a:ext cx="6400800" cy="5334000"/>
          </a:xfrm>
        </p:spPr>
        <p:txBody>
          <a:bodyPr>
            <a:normAutofit lnSpcReduction="10000"/>
          </a:bodyPr>
          <a:lstStyle/>
          <a:p>
            <a:pPr>
              <a:buFontTx/>
              <a:buBlip>
                <a:blip r:embed="rId2"/>
              </a:buBlip>
            </a:pPr>
            <a:r>
              <a:rPr lang="en-GB" altLang="en-US" b="1" dirty="0">
                <a:solidFill>
                  <a:srgbClr val="FF0000"/>
                </a:solidFill>
              </a:rPr>
              <a:t>Intercepting ellipses </a:t>
            </a:r>
            <a:r>
              <a:rPr lang="en-GB" altLang="en-US" dirty="0"/>
              <a:t>or </a:t>
            </a:r>
            <a:r>
              <a:rPr lang="en-GB" altLang="en-US" b="1" dirty="0">
                <a:solidFill>
                  <a:srgbClr val="FF0000"/>
                </a:solidFill>
              </a:rPr>
              <a:t>circles</a:t>
            </a:r>
            <a:r>
              <a:rPr lang="en-GB" altLang="en-US" dirty="0"/>
              <a:t> </a:t>
            </a:r>
          </a:p>
          <a:p>
            <a:pPr>
              <a:buFontTx/>
              <a:buBlip>
                <a:blip r:embed="rId2"/>
              </a:buBlip>
            </a:pPr>
            <a:endParaRPr lang="en-GB" altLang="en-US" dirty="0"/>
          </a:p>
          <a:p>
            <a:pPr>
              <a:buFontTx/>
              <a:buBlip>
                <a:blip r:embed="rId2"/>
              </a:buBlip>
            </a:pPr>
            <a:r>
              <a:rPr lang="en-GB" altLang="en-US" dirty="0"/>
              <a:t>Thick shell with </a:t>
            </a:r>
            <a:r>
              <a:rPr lang="en-US" altLang="en-US" b="1" i="1" dirty="0">
                <a:solidFill>
                  <a:srgbClr val="FF0000"/>
                </a:solidFill>
              </a:rPr>
              <a:t>cos2</a:t>
            </a:r>
            <a:r>
              <a:rPr lang="en-US" altLang="en-US" b="1" i="1" dirty="0">
                <a:solidFill>
                  <a:srgbClr val="FF0000"/>
                </a:solidFill>
                <a:sym typeface="Symbol" panose="05050102010706020507" pitchFamily="18" charset="2"/>
              </a:rPr>
              <a:t> </a:t>
            </a:r>
            <a:r>
              <a:rPr lang="en-US" altLang="en-US" b="1" dirty="0">
                <a:solidFill>
                  <a:srgbClr val="FF0000"/>
                </a:solidFill>
                <a:sym typeface="Symbol" panose="05050102010706020507" pitchFamily="18" charset="2"/>
              </a:rPr>
              <a:t>current distribution</a:t>
            </a:r>
          </a:p>
          <a:p>
            <a:pPr>
              <a:buFontTx/>
              <a:buBlip>
                <a:blip r:embed="rId2"/>
              </a:buBlip>
            </a:pPr>
            <a:r>
              <a:rPr lang="en-US" altLang="en-US" dirty="0"/>
              <a:t>If we assume</a:t>
            </a:r>
          </a:p>
          <a:p>
            <a:pPr lvl="1">
              <a:buFontTx/>
              <a:buBlip>
                <a:blip r:embed="rId3"/>
              </a:buBlip>
            </a:pPr>
            <a:r>
              <a:rPr lang="en-US" altLang="en-US" i="1" dirty="0"/>
              <a:t>J = J</a:t>
            </a:r>
            <a:r>
              <a:rPr lang="en-US" altLang="en-US" i="1" baseline="-25000" dirty="0"/>
              <a:t>0</a:t>
            </a:r>
            <a:r>
              <a:rPr lang="en-US" altLang="en-US" i="1" dirty="0"/>
              <a:t> cos2</a:t>
            </a:r>
            <a:r>
              <a:rPr lang="en-US" altLang="en-US" i="1" dirty="0">
                <a:sym typeface="Symbol" panose="05050102010706020507" pitchFamily="18" charset="2"/>
              </a:rPr>
              <a:t>  </a:t>
            </a:r>
            <a:r>
              <a:rPr lang="en-US" altLang="en-US" dirty="0"/>
              <a:t>where </a:t>
            </a:r>
            <a:r>
              <a:rPr lang="en-US" altLang="en-US" i="1" dirty="0"/>
              <a:t>J</a:t>
            </a:r>
            <a:r>
              <a:rPr lang="en-US" altLang="en-US" i="1" baseline="-25000" dirty="0"/>
              <a:t>0</a:t>
            </a:r>
            <a:r>
              <a:rPr lang="en-US" altLang="en-US" dirty="0"/>
              <a:t> [A/m</a:t>
            </a:r>
            <a:r>
              <a:rPr lang="en-US" altLang="en-US" baseline="30000" dirty="0"/>
              <a:t>2</a:t>
            </a:r>
            <a:r>
              <a:rPr lang="en-US" altLang="en-US" dirty="0"/>
              <a:t>] is </a:t>
            </a:r>
            <a:r>
              <a:rPr lang="en-US" altLang="en-US" dirty="0">
                <a:sym typeface="Symbol" panose="05050102010706020507" pitchFamily="18" charset="2"/>
              </a:rPr>
              <a:t> </a:t>
            </a:r>
            <a:r>
              <a:rPr lang="en-US" altLang="en-US" dirty="0"/>
              <a:t>to the cross-section plane</a:t>
            </a:r>
          </a:p>
          <a:p>
            <a:pPr lvl="1">
              <a:buBlip>
                <a:blip r:embed="rId3"/>
              </a:buBlip>
            </a:pPr>
            <a:r>
              <a:rPr lang="en-US" altLang="en-US" dirty="0"/>
              <a:t>Inner radius of the coil = </a:t>
            </a:r>
            <a:r>
              <a:rPr lang="en-US" altLang="en-US" i="1" dirty="0"/>
              <a:t>r</a:t>
            </a:r>
          </a:p>
          <a:p>
            <a:pPr lvl="1">
              <a:buBlip>
                <a:blip r:embed="rId3"/>
              </a:buBlip>
            </a:pPr>
            <a:r>
              <a:rPr lang="en-US" altLang="en-US" dirty="0"/>
              <a:t>Width of the coil = </a:t>
            </a:r>
            <a:r>
              <a:rPr lang="en-US" altLang="en-US" i="1" dirty="0"/>
              <a:t>w</a:t>
            </a:r>
          </a:p>
          <a:p>
            <a:pPr marL="0" indent="0">
              <a:buNone/>
            </a:pPr>
            <a:endParaRPr lang="en-US" altLang="en-US" i="1" dirty="0">
              <a:sym typeface="Symbol" panose="05050102010706020507" pitchFamily="18" charset="2"/>
            </a:endParaRPr>
          </a:p>
          <a:p>
            <a:pPr>
              <a:buFontTx/>
              <a:buBlip>
                <a:blip r:embed="rId2"/>
              </a:buBlip>
            </a:pPr>
            <a:endParaRPr lang="en-US" altLang="en-US" i="1" dirty="0">
              <a:sym typeface="Symbol" panose="05050102010706020507" pitchFamily="18" charset="2"/>
            </a:endParaRPr>
          </a:p>
          <a:p>
            <a:pPr>
              <a:buFontTx/>
              <a:buBlip>
                <a:blip r:embed="rId2"/>
              </a:buBlip>
            </a:pPr>
            <a:endParaRPr lang="en-US" altLang="en-US" i="1" dirty="0">
              <a:sym typeface="Symbol" panose="05050102010706020507" pitchFamily="18" charset="2"/>
            </a:endParaRPr>
          </a:p>
          <a:p>
            <a:pPr eaLnBrk="1" hangingPunct="1">
              <a:buFontTx/>
              <a:buBlip>
                <a:blip r:embed="rId2"/>
              </a:buBlip>
            </a:pPr>
            <a:r>
              <a:rPr lang="en-US" altLang="en-US" dirty="0"/>
              <a:t>And so on…</a:t>
            </a:r>
          </a:p>
          <a:p>
            <a:pPr lvl="1" eaLnBrk="1" hangingPunct="1">
              <a:buFontTx/>
              <a:buBlip>
                <a:blip r:embed="rId3"/>
              </a:buBlip>
            </a:pPr>
            <a:r>
              <a:rPr lang="en-US" altLang="en-US" dirty="0"/>
              <a:t>Perfect </a:t>
            </a:r>
            <a:r>
              <a:rPr lang="en-US" altLang="en-US" dirty="0" err="1"/>
              <a:t>sextupoles</a:t>
            </a:r>
            <a:r>
              <a:rPr lang="en-US" altLang="en-US" dirty="0"/>
              <a:t>: </a:t>
            </a:r>
            <a:r>
              <a:rPr lang="en-US" altLang="en-US" b="1" dirty="0">
                <a:solidFill>
                  <a:srgbClr val="FF0000"/>
                </a:solidFill>
              </a:rPr>
              <a:t>cos</a:t>
            </a:r>
            <a:r>
              <a:rPr lang="en-US" altLang="en-US" b="1" i="1" dirty="0">
                <a:solidFill>
                  <a:srgbClr val="FF0000"/>
                </a:solidFill>
              </a:rPr>
              <a:t>3</a:t>
            </a:r>
            <a:r>
              <a:rPr lang="en-US" altLang="en-US" b="1" i="1" dirty="0">
                <a:solidFill>
                  <a:srgbClr val="FF0000"/>
                </a:solidFill>
                <a:sym typeface="Symbol" panose="05050102010706020507" pitchFamily="18" charset="2"/>
              </a:rPr>
              <a:t></a:t>
            </a:r>
            <a:r>
              <a:rPr lang="en-US" altLang="en-US" b="1" dirty="0">
                <a:solidFill>
                  <a:srgbClr val="FF0000"/>
                </a:solidFill>
                <a:sym typeface="Symbol" panose="05050102010706020507" pitchFamily="18" charset="2"/>
              </a:rPr>
              <a:t> </a:t>
            </a:r>
            <a:r>
              <a:rPr lang="en-US" altLang="en-US" dirty="0">
                <a:sym typeface="Symbol" panose="05050102010706020507" pitchFamily="18" charset="2"/>
              </a:rPr>
              <a:t>or </a:t>
            </a:r>
            <a:r>
              <a:rPr lang="en-US" altLang="en-US" b="1" dirty="0">
                <a:solidFill>
                  <a:srgbClr val="FF0000"/>
                </a:solidFill>
                <a:sym typeface="Symbol" panose="05050102010706020507" pitchFamily="18" charset="2"/>
              </a:rPr>
              <a:t>3</a:t>
            </a:r>
            <a:r>
              <a:rPr lang="en-US" altLang="en-US" dirty="0">
                <a:sym typeface="Symbol" panose="05050102010706020507" pitchFamily="18" charset="2"/>
              </a:rPr>
              <a:t> intersect. ellipses</a:t>
            </a:r>
          </a:p>
          <a:p>
            <a:pPr lvl="1" eaLnBrk="1" hangingPunct="1">
              <a:buFontTx/>
              <a:buBlip>
                <a:blip r:embed="rId3"/>
              </a:buBlip>
            </a:pPr>
            <a:r>
              <a:rPr lang="en-US" altLang="en-US" dirty="0"/>
              <a:t>Perfect </a:t>
            </a:r>
            <a:r>
              <a:rPr lang="en-US" altLang="en-US" i="1" dirty="0"/>
              <a:t>2n</a:t>
            </a:r>
            <a:r>
              <a:rPr lang="en-US" altLang="en-US" dirty="0"/>
              <a:t>-poles: </a:t>
            </a:r>
            <a:r>
              <a:rPr lang="en-US" altLang="en-US" b="1" dirty="0" err="1">
                <a:solidFill>
                  <a:srgbClr val="FF0000"/>
                </a:solidFill>
              </a:rPr>
              <a:t>cos</a:t>
            </a:r>
            <a:r>
              <a:rPr lang="en-US" altLang="en-US" b="1" i="1" dirty="0" err="1">
                <a:solidFill>
                  <a:srgbClr val="FF0000"/>
                </a:solidFill>
              </a:rPr>
              <a:t>n</a:t>
            </a:r>
            <a:r>
              <a:rPr lang="en-US" altLang="en-US" b="1" i="1" dirty="0">
                <a:solidFill>
                  <a:srgbClr val="FF0000"/>
                </a:solidFill>
                <a:sym typeface="Symbol" panose="05050102010706020507" pitchFamily="18" charset="2"/>
              </a:rPr>
              <a:t></a:t>
            </a:r>
            <a:r>
              <a:rPr lang="en-US" altLang="en-US" dirty="0">
                <a:solidFill>
                  <a:srgbClr val="FF0000"/>
                </a:solidFill>
                <a:sym typeface="Symbol" panose="05050102010706020507" pitchFamily="18" charset="2"/>
              </a:rPr>
              <a:t>  </a:t>
            </a:r>
            <a:r>
              <a:rPr lang="en-US" altLang="en-US" dirty="0">
                <a:sym typeface="Symbol" panose="05050102010706020507" pitchFamily="18" charset="2"/>
              </a:rPr>
              <a:t>or </a:t>
            </a:r>
            <a:r>
              <a:rPr lang="en-US" altLang="en-US" b="1" i="1" dirty="0">
                <a:solidFill>
                  <a:srgbClr val="FF0000"/>
                </a:solidFill>
                <a:sym typeface="Symbol" panose="05050102010706020507" pitchFamily="18" charset="2"/>
              </a:rPr>
              <a:t>n</a:t>
            </a:r>
            <a:r>
              <a:rPr lang="en-US" altLang="en-US" dirty="0">
                <a:sym typeface="Symbol" panose="05050102010706020507" pitchFamily="18" charset="2"/>
              </a:rPr>
              <a:t> intersecting ellipses</a:t>
            </a:r>
          </a:p>
          <a:p>
            <a:pPr>
              <a:buFontTx/>
              <a:buBlip>
                <a:blip r:embed="rId2"/>
              </a:buBlip>
            </a:pPr>
            <a:endParaRPr lang="en-GB" altLang="en-US" dirty="0"/>
          </a:p>
        </p:txBody>
      </p:sp>
      <p:sp>
        <p:nvSpPr>
          <p:cNvPr id="17412" name="Date Placeholder 3">
            <a:extLst>
              <a:ext uri="{FF2B5EF4-FFF2-40B4-BE49-F238E27FC236}">
                <a16:creationId xmlns:a16="http://schemas.microsoft.com/office/drawing/2014/main" id="{CD65AD40-7146-42E1-B44A-411E6EE7B439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Joint Universities Accelerator School, CERN, February 27 - March 3, 2025</a:t>
            </a:r>
          </a:p>
        </p:txBody>
      </p:sp>
      <p:pic>
        <p:nvPicPr>
          <p:cNvPr id="17414" name="Picture 14">
            <a:extLst>
              <a:ext uri="{FF2B5EF4-FFF2-40B4-BE49-F238E27FC236}">
                <a16:creationId xmlns:a16="http://schemas.microsoft.com/office/drawing/2014/main" id="{86921CA9-9C84-42A9-B682-9B2BBFA753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5275" y="1143000"/>
            <a:ext cx="2422525" cy="2471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415" name="Object 8">
                <a:extLst>
                  <a:ext uri="{FF2B5EF4-FFF2-40B4-BE49-F238E27FC236}">
                    <a16:creationId xmlns:a16="http://schemas.microsoft.com/office/drawing/2014/main" id="{7B70AF3F-0A8D-445B-B895-52AE2F3D86AE}"/>
                  </a:ext>
                </a:extLst>
              </p:cNvPr>
              <p:cNvSpPr txBox="1"/>
              <p:nvPr/>
            </p:nvSpPr>
            <p:spPr bwMode="auto">
              <a:xfrm>
                <a:off x="1588037" y="4343400"/>
                <a:ext cx="3276600" cy="1003300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𝐺</m:t>
                      </m:r>
                      <m:r>
                        <a:rPr lang="en-US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num>
                        <m:den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den>
                      </m:f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func>
                        <m:funcPr>
                          <m:ctrlPr>
                            <a:rPr lang="en-US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ln</m:t>
                          </m:r>
                        </m:fName>
                        <m:e>
                          <m:d>
                            <m:dPr>
                              <m:ctrlPr>
                                <a:rPr lang="en-US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f>
                                <m:fPr>
                                  <m:ctrlPr>
                                    <a:rPr lang="en-US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𝑤</m:t>
                                  </m:r>
                                </m:num>
                                <m:den>
                                  <m:r>
                                    <a:rPr lang="en-US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den>
                              </m:f>
                            </m:e>
                          </m:d>
                        </m:e>
                      </m:fun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7415" name="Object 8">
                <a:extLst>
                  <a:ext uri="{FF2B5EF4-FFF2-40B4-BE49-F238E27FC236}">
                    <a16:creationId xmlns:a16="http://schemas.microsoft.com/office/drawing/2014/main" id="{7B70AF3F-0A8D-445B-B895-52AE2F3D86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588037" y="4343400"/>
                <a:ext cx="3276600" cy="1003300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  <a:ln>
                <a:noFill/>
              </a:ln>
              <a:ex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FB14801-1B83-4024-8625-03AC15E990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Paolo Ferracin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3EB3351-1995-489A-952C-5A9B8FCE82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D9B700-463F-41C9-9B8C-3EF09F747A60}" type="slidenum">
              <a:rPr lang="en-US" altLang="en-US" smtClean="0"/>
              <a:pPr>
                <a:defRPr/>
              </a:pPr>
              <a:t>8</a:t>
            </a:fld>
            <a:endParaRPr lang="en-US" alt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F5E222C-9A1C-41DC-BAB1-DABC94BEE3C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553200" y="3987800"/>
            <a:ext cx="2346836" cy="2109465"/>
          </a:xfrm>
          <a:prstGeom prst="rect">
            <a:avLst/>
          </a:prstGeom>
        </p:spPr>
      </p:pic>
      <p:sp>
        <p:nvSpPr>
          <p:cNvPr id="13" name="Text Box 7">
            <a:extLst>
              <a:ext uri="{FF2B5EF4-FFF2-40B4-BE49-F238E27FC236}">
                <a16:creationId xmlns:a16="http://schemas.microsoft.com/office/drawing/2014/main" id="{B12C2CF0-5737-4581-A7B8-16B431F671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64848" y="6038709"/>
            <a:ext cx="2135188" cy="27699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2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by </a:t>
            </a:r>
            <a:r>
              <a:rPr lang="nb-NO" altLang="en-US" sz="12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S. Izquierdo Bermudez</a:t>
            </a:r>
            <a:endParaRPr lang="en-US" altLang="en-US" sz="1200" i="1" dirty="0">
              <a:solidFill>
                <a:schemeClr val="tx1"/>
              </a:solidFill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>
            <a:extLst>
              <a:ext uri="{FF2B5EF4-FFF2-40B4-BE49-F238E27FC236}">
                <a16:creationId xmlns:a16="http://schemas.microsoft.com/office/drawing/2014/main" id="{11E9A649-F92F-442A-86A9-454C6EF026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From ideal to practical configuration</a:t>
            </a:r>
          </a:p>
        </p:txBody>
      </p:sp>
      <p:sp>
        <p:nvSpPr>
          <p:cNvPr id="18435" name="Content Placeholder 2">
            <a:extLst>
              <a:ext uri="{FF2B5EF4-FFF2-40B4-BE49-F238E27FC236}">
                <a16:creationId xmlns:a16="http://schemas.microsoft.com/office/drawing/2014/main" id="{7B05E230-FB08-49C6-9B47-B39EDDE843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1143000"/>
            <a:ext cx="7010400" cy="4343400"/>
          </a:xfrm>
        </p:spPr>
        <p:txBody>
          <a:bodyPr/>
          <a:lstStyle/>
          <a:p>
            <a:pPr>
              <a:buFontTx/>
              <a:buBlip>
                <a:blip r:embed="rId2"/>
              </a:buBlip>
            </a:pPr>
            <a:r>
              <a:rPr lang="en-GB" altLang="en-US" dirty="0"/>
              <a:t>How can I reproduce </a:t>
            </a:r>
            <a:r>
              <a:rPr lang="en-GB" altLang="en-US" b="1" dirty="0">
                <a:solidFill>
                  <a:srgbClr val="FF0000"/>
                </a:solidFill>
              </a:rPr>
              <a:t>thick shell with a </a:t>
            </a:r>
            <a:r>
              <a:rPr lang="en-US" altLang="en-US" b="1" i="1" dirty="0">
                <a:solidFill>
                  <a:srgbClr val="FF0000"/>
                </a:solidFill>
              </a:rPr>
              <a:t>cos</a:t>
            </a:r>
            <a:r>
              <a:rPr lang="en-US" altLang="en-US" b="1" i="1" dirty="0">
                <a:solidFill>
                  <a:srgbClr val="FF0000"/>
                </a:solidFill>
                <a:sym typeface="Symbol" panose="05050102010706020507" pitchFamily="18" charset="2"/>
              </a:rPr>
              <a:t></a:t>
            </a:r>
            <a:r>
              <a:rPr lang="en-US" altLang="en-US" b="1" i="1" dirty="0">
                <a:solidFill>
                  <a:srgbClr val="FF0000"/>
                </a:solidFill>
              </a:rPr>
              <a:t>  </a:t>
            </a:r>
            <a:r>
              <a:rPr lang="en-US" altLang="en-US" dirty="0"/>
              <a:t>distribution with a cable?</a:t>
            </a:r>
          </a:p>
          <a:p>
            <a:pPr lvl="1">
              <a:buFontTx/>
              <a:buBlip>
                <a:blip r:embed="rId3"/>
              </a:buBlip>
            </a:pPr>
            <a:r>
              <a:rPr lang="en-US" altLang="en-US" dirty="0"/>
              <a:t>Rectangular cross-section and constant </a:t>
            </a:r>
            <a:r>
              <a:rPr lang="en-US" altLang="en-US" i="1" dirty="0"/>
              <a:t>J</a:t>
            </a:r>
          </a:p>
          <a:p>
            <a:pPr>
              <a:buFontTx/>
              <a:buBlip>
                <a:blip r:embed="rId2"/>
              </a:buBlip>
            </a:pPr>
            <a:endParaRPr lang="en-GB" altLang="en-US" dirty="0"/>
          </a:p>
          <a:p>
            <a:pPr>
              <a:buFontTx/>
              <a:buBlip>
                <a:blip r:embed="rId2"/>
              </a:buBlip>
            </a:pPr>
            <a:r>
              <a:rPr lang="en-GB" altLang="en-US" dirty="0"/>
              <a:t>First “rough” approximation</a:t>
            </a:r>
          </a:p>
          <a:p>
            <a:pPr lvl="1">
              <a:buFontTx/>
              <a:buBlip>
                <a:blip r:embed="rId3"/>
              </a:buBlip>
            </a:pPr>
            <a:r>
              <a:rPr lang="en-GB" altLang="en-US" b="1" dirty="0">
                <a:solidFill>
                  <a:srgbClr val="FF0000"/>
                </a:solidFill>
              </a:rPr>
              <a:t>Sector dipole</a:t>
            </a:r>
          </a:p>
          <a:p>
            <a:pPr>
              <a:buFontTx/>
              <a:buBlip>
                <a:blip r:embed="rId2"/>
              </a:buBlip>
            </a:pPr>
            <a:endParaRPr lang="en-GB" altLang="en-US" dirty="0"/>
          </a:p>
          <a:p>
            <a:pPr>
              <a:buFontTx/>
              <a:buBlip>
                <a:blip r:embed="rId2"/>
              </a:buBlip>
            </a:pPr>
            <a:r>
              <a:rPr lang="en-GB" altLang="en-US" dirty="0"/>
              <a:t>Better ones</a:t>
            </a:r>
          </a:p>
          <a:p>
            <a:pPr lvl="1">
              <a:buFontTx/>
              <a:buBlip>
                <a:blip r:embed="rId3"/>
              </a:buBlip>
            </a:pPr>
            <a:r>
              <a:rPr lang="en-GB" altLang="en-US" dirty="0"/>
              <a:t>More </a:t>
            </a:r>
            <a:r>
              <a:rPr lang="en-GB" altLang="en-US" b="1" dirty="0">
                <a:solidFill>
                  <a:srgbClr val="FF0000"/>
                </a:solidFill>
              </a:rPr>
              <a:t>layers</a:t>
            </a:r>
            <a:r>
              <a:rPr lang="en-GB" altLang="en-US" dirty="0"/>
              <a:t> and </a:t>
            </a:r>
            <a:r>
              <a:rPr lang="en-GB" altLang="en-US" b="1" dirty="0">
                <a:solidFill>
                  <a:srgbClr val="FF0000"/>
                </a:solidFill>
              </a:rPr>
              <a:t>wedges</a:t>
            </a:r>
            <a:r>
              <a:rPr lang="en-GB" altLang="en-US" dirty="0"/>
              <a:t> to reduce </a:t>
            </a:r>
            <a:r>
              <a:rPr lang="en-GB" altLang="en-US" i="1" dirty="0"/>
              <a:t>J</a:t>
            </a:r>
            <a:r>
              <a:rPr lang="en-GB" altLang="en-US" dirty="0"/>
              <a:t> towards 90</a:t>
            </a:r>
            <a:r>
              <a:rPr lang="en-GB" altLang="en-US" dirty="0">
                <a:sym typeface="Symbol" panose="05050102010706020507" pitchFamily="18" charset="2"/>
              </a:rPr>
              <a:t></a:t>
            </a:r>
          </a:p>
        </p:txBody>
      </p:sp>
      <p:sp>
        <p:nvSpPr>
          <p:cNvPr id="18436" name="Date Placeholder 3">
            <a:extLst>
              <a:ext uri="{FF2B5EF4-FFF2-40B4-BE49-F238E27FC236}">
                <a16:creationId xmlns:a16="http://schemas.microsoft.com/office/drawing/2014/main" id="{BA20F080-0988-4496-B16A-1EE0776184C4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Joint Universities Accelerator School, CERN, February 27 - March 3, 2025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69CE3D7D-55B2-4969-8E79-28D1705722B1}"/>
              </a:ext>
            </a:extLst>
          </p:cNvPr>
          <p:cNvSpPr txBox="1">
            <a:spLocks/>
          </p:cNvSpPr>
          <p:nvPr/>
        </p:nvSpPr>
        <p:spPr bwMode="auto">
          <a:xfrm>
            <a:off x="152400" y="5638800"/>
            <a:ext cx="88392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925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FontTx/>
              <a:buBlip>
                <a:blip r:embed="rId7"/>
              </a:buBlip>
              <a:defRPr sz="2400" kern="1200">
                <a:solidFill>
                  <a:schemeClr val="tx1"/>
                </a:solidFill>
                <a:latin typeface="Book Antiqua" pitchFamily="18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FontTx/>
              <a:buBlip>
                <a:blip r:embed="rId8"/>
              </a:buBlip>
              <a:defRPr sz="2000" kern="1200">
                <a:solidFill>
                  <a:schemeClr val="tx1"/>
                </a:solidFill>
                <a:latin typeface="Book Antiqua" pitchFamily="18" charset="0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FontTx/>
              <a:buBlip>
                <a:blip r:embed="rId9"/>
              </a:buBlip>
              <a:defRPr kern="1200">
                <a:solidFill>
                  <a:schemeClr val="tx1"/>
                </a:solidFill>
                <a:latin typeface="Book Antiqua" pitchFamily="18" charset="0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FontTx/>
              <a:buBlip>
                <a:blip r:embed="rId10"/>
              </a:buBlip>
              <a:defRPr sz="1600" kern="1200">
                <a:solidFill>
                  <a:schemeClr val="tx1"/>
                </a:solidFill>
                <a:latin typeface="Book Antiqua" pitchFamily="18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FontTx/>
              <a:buBlip>
                <a:blip r:embed="rId11"/>
              </a:buBlip>
              <a:defRPr sz="1600" kern="1200">
                <a:solidFill>
                  <a:schemeClr val="tx1"/>
                </a:solidFill>
                <a:latin typeface="Book Antiqua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dirty="0">
                <a:solidFill>
                  <a:schemeClr val="tx2"/>
                </a:solidFill>
              </a:rPr>
              <a:t>As a result, the field is </a:t>
            </a:r>
            <a:r>
              <a:rPr lang="en-GB" b="1" dirty="0">
                <a:solidFill>
                  <a:srgbClr val="FF0000"/>
                </a:solidFill>
              </a:rPr>
              <a:t>not perfect </a:t>
            </a:r>
            <a:r>
              <a:rPr lang="en-GB" dirty="0">
                <a:solidFill>
                  <a:schemeClr val="tx2"/>
                </a:solidFill>
              </a:rPr>
              <a:t>anymore</a:t>
            </a:r>
          </a:p>
          <a:p>
            <a:pPr lvl="1">
              <a:defRPr/>
            </a:pPr>
            <a:r>
              <a:rPr lang="en-GB" dirty="0">
                <a:solidFill>
                  <a:schemeClr val="tx2"/>
                </a:solidFill>
              </a:rPr>
              <a:t>How can I express in improve the “imperfect” field inside the aperture? </a:t>
            </a: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18440" name="Picture 13" descr="D:\Work\Courses_Schools\2014_02_JUAS_Archamps\Mini-workshop\sector-coil_current.tif">
            <a:extLst>
              <a:ext uri="{FF2B5EF4-FFF2-40B4-BE49-F238E27FC236}">
                <a16:creationId xmlns:a16="http://schemas.microsoft.com/office/drawing/2014/main" id="{D0F29435-DAC6-444B-AEC0-7DBB0E8D98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6938" y="2716213"/>
            <a:ext cx="1439862" cy="1246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1" name="Picture 2">
            <a:extLst>
              <a:ext uri="{FF2B5EF4-FFF2-40B4-BE49-F238E27FC236}">
                <a16:creationId xmlns:a16="http://schemas.microsoft.com/office/drawing/2014/main" id="{5E3B06E7-4CF3-446D-A0CE-09AADA6078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08" t="33601" r="54668" b="31738"/>
          <a:stretch>
            <a:fillRect/>
          </a:stretch>
        </p:blipFill>
        <p:spPr bwMode="auto">
          <a:xfrm>
            <a:off x="7239000" y="4191000"/>
            <a:ext cx="1439863" cy="1277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BE79BF0-F30D-4BE6-9EC3-718E82CBFD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Paolo Ferracin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9E4C877-FBD1-4E90-9BCF-65B3FF0AF6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D9B700-463F-41C9-9B8C-3EF09F747A60}" type="slidenum">
              <a:rPr lang="en-US" altLang="en-US" smtClean="0"/>
              <a:pPr>
                <a:defRPr/>
              </a:pPr>
              <a:t>9</a:t>
            </a:fld>
            <a:endParaRPr lang="en-US" alt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DE1F952-D88D-466F-A2FB-5DFF9AF6C638}"/>
              </a:ext>
            </a:extLst>
          </p:cNvPr>
          <p:cNvPicPr>
            <a:picLocks noChangeAspect="1"/>
          </p:cNvPicPr>
          <p:nvPr/>
        </p:nvPicPr>
        <p:blipFill rotWithShape="1">
          <a:blip r:embed="rId14"/>
          <a:srcRect l="17934" t="8517" r="6116" b="13981"/>
          <a:stretch/>
        </p:blipFill>
        <p:spPr>
          <a:xfrm>
            <a:off x="7246938" y="1129924"/>
            <a:ext cx="1444752" cy="143465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49096</TotalTime>
  <Words>4173</Words>
  <Application>Microsoft Office PowerPoint</Application>
  <PresentationFormat>On-screen Show (4:3)</PresentationFormat>
  <Paragraphs>743</Paragraphs>
  <Slides>70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70</vt:i4>
      </vt:variant>
    </vt:vector>
  </HeadingPairs>
  <TitlesOfParts>
    <vt:vector size="79" baseType="lpstr">
      <vt:lpstr>ＭＳ Ｐゴシック</vt:lpstr>
      <vt:lpstr>Arial</vt:lpstr>
      <vt:lpstr>Book Antiqua</vt:lpstr>
      <vt:lpstr>Calibri</vt:lpstr>
      <vt:lpstr>Cambria Math</vt:lpstr>
      <vt:lpstr>Symbol</vt:lpstr>
      <vt:lpstr>Office Theme</vt:lpstr>
      <vt:lpstr>Equation</vt:lpstr>
      <vt:lpstr>Équation</vt:lpstr>
      <vt:lpstr>2025 Joint Universities Accelerator School   Superconducting Magnets Section II  </vt:lpstr>
      <vt:lpstr>Outline</vt:lpstr>
      <vt:lpstr>Magnetic design Introduction</vt:lpstr>
      <vt:lpstr>Magnetic design</vt:lpstr>
      <vt:lpstr>References</vt:lpstr>
      <vt:lpstr>Perfect dipole field  Intercepting circles (or ellipses)</vt:lpstr>
      <vt:lpstr>Perfect dipole field  Thick shell with cos  current distribution</vt:lpstr>
      <vt:lpstr>Perfect quadrupole field </vt:lpstr>
      <vt:lpstr>From ideal to practical configuration</vt:lpstr>
      <vt:lpstr>Magnetic design</vt:lpstr>
      <vt:lpstr>Field representation Maxwell equations</vt:lpstr>
      <vt:lpstr>Field representation Analytic functions</vt:lpstr>
      <vt:lpstr>Field representation Harmonics</vt:lpstr>
      <vt:lpstr>Field representation Harmonics</vt:lpstr>
      <vt:lpstr>Field representation Harmonics</vt:lpstr>
      <vt:lpstr>Field representation Harmonics</vt:lpstr>
      <vt:lpstr>Field representation Harmonics</vt:lpstr>
      <vt:lpstr>Back to the original issue: From ideal to practical configuration</vt:lpstr>
      <vt:lpstr>Magnetic design</vt:lpstr>
      <vt:lpstr>A “good” field quality dipole Sector dipole</vt:lpstr>
      <vt:lpstr>A “good” field quality dipole Sector dipole</vt:lpstr>
      <vt:lpstr>A “good” field quality dipole Sector dipole</vt:lpstr>
      <vt:lpstr>A “good” field quality dipole Sector dipole</vt:lpstr>
      <vt:lpstr>A “good” field quality dipole Sector dipole</vt:lpstr>
      <vt:lpstr>A “good” field quality dipole Sector dipole</vt:lpstr>
      <vt:lpstr>A “good” field quality dipole Sector quadrupole</vt:lpstr>
      <vt:lpstr>Magnetic design</vt:lpstr>
      <vt:lpstr>Maximum field and coil thickness Dipoles</vt:lpstr>
      <vt:lpstr>Maximum field and coil thickness Dipoles</vt:lpstr>
      <vt:lpstr>Maximum field and coil thickness Dipoles</vt:lpstr>
      <vt:lpstr>Maximum field and coil thickness Dipoles</vt:lpstr>
      <vt:lpstr>Maximum gradient and coil thickness Quadrupoles</vt:lpstr>
      <vt:lpstr>Maximum gradient and coil thickness Quadrupoles</vt:lpstr>
      <vt:lpstr>Iron yoke</vt:lpstr>
      <vt:lpstr>Iron yoke</vt:lpstr>
      <vt:lpstr>Iron yoke</vt:lpstr>
      <vt:lpstr>Iron yoke</vt:lpstr>
      <vt:lpstr>Iron yoke</vt:lpstr>
      <vt:lpstr>Magnetic design</vt:lpstr>
      <vt:lpstr>A review of dipole lay-outs</vt:lpstr>
      <vt:lpstr>A review of dipole lay-outs</vt:lpstr>
      <vt:lpstr>A review of dipole lay-outs</vt:lpstr>
      <vt:lpstr>A review of dipole lay-outs</vt:lpstr>
      <vt:lpstr>A review of dipole lay-outs</vt:lpstr>
      <vt:lpstr>A review of dipole lay-outs</vt:lpstr>
      <vt:lpstr>A review of dipole lay-outs</vt:lpstr>
      <vt:lpstr>A review of dipole lay-outs</vt:lpstr>
      <vt:lpstr>A review of dipole lay-outs</vt:lpstr>
      <vt:lpstr>A review of dipole lay-outs</vt:lpstr>
      <vt:lpstr>Review of quadrupole lay-outs</vt:lpstr>
      <vt:lpstr>Review of quadrupole lay-outs</vt:lpstr>
      <vt:lpstr>Review of quadrupole lay-outs</vt:lpstr>
      <vt:lpstr>Review of quadrupole lay-outs</vt:lpstr>
      <vt:lpstr>Review of quadrupole lay-outs</vt:lpstr>
      <vt:lpstr>Review of quadrupole lay-outs</vt:lpstr>
      <vt:lpstr>Review of quadrupole lay-outs</vt:lpstr>
      <vt:lpstr>Review of quadrupole lay-outs</vt:lpstr>
      <vt:lpstr>Review of quadrupole lay-outs</vt:lpstr>
      <vt:lpstr>Review of quadrupole lay-outs</vt:lpstr>
      <vt:lpstr>Review of quadrupole lay-outs</vt:lpstr>
      <vt:lpstr>Review of quadrupole lay-outs</vt:lpstr>
      <vt:lpstr>Review of quadrupole lay-outs</vt:lpstr>
      <vt:lpstr>Review of quadrupole lay-outs</vt:lpstr>
      <vt:lpstr>Appendix</vt:lpstr>
      <vt:lpstr>Field representation Harmonics</vt:lpstr>
      <vt:lpstr>A “good” field quality dipole Sector quadrupole</vt:lpstr>
      <vt:lpstr>Maximum field and coil thickness Dipoles</vt:lpstr>
      <vt:lpstr>Maximum field and coil thickness Dipoles</vt:lpstr>
      <vt:lpstr>Maximum field and coil thickness Dipoles</vt:lpstr>
      <vt:lpstr>Maximum gradient and coil thickness Quadrupoles</vt:lpstr>
    </vt:vector>
  </TitlesOfParts>
  <Company>Lawrence Berkeley National Laboratory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PFerracin</dc:creator>
  <cp:lastModifiedBy>Paolo Ferracin</cp:lastModifiedBy>
  <cp:revision>522</cp:revision>
  <cp:lastPrinted>2014-07-28T08:41:01Z</cp:lastPrinted>
  <dcterms:created xsi:type="dcterms:W3CDTF">2009-03-14T19:19:23Z</dcterms:created>
  <dcterms:modified xsi:type="dcterms:W3CDTF">2025-02-27T06:30:12Z</dcterms:modified>
</cp:coreProperties>
</file>