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435" r:id="rId2"/>
    <p:sldId id="436" r:id="rId3"/>
    <p:sldId id="437" r:id="rId4"/>
    <p:sldId id="438" r:id="rId5"/>
    <p:sldId id="440" r:id="rId6"/>
    <p:sldId id="441" r:id="rId7"/>
    <p:sldId id="442" r:id="rId8"/>
    <p:sldId id="443" r:id="rId9"/>
    <p:sldId id="444" r:id="rId10"/>
    <p:sldId id="445" r:id="rId11"/>
    <p:sldId id="449" r:id="rId12"/>
    <p:sldId id="447" r:id="rId13"/>
    <p:sldId id="448" r:id="rId14"/>
    <p:sldId id="453" r:id="rId15"/>
    <p:sldId id="450" r:id="rId16"/>
    <p:sldId id="451" r:id="rId17"/>
    <p:sldId id="452" r:id="rId18"/>
    <p:sldId id="454" r:id="rId19"/>
    <p:sldId id="460" r:id="rId20"/>
    <p:sldId id="455" r:id="rId21"/>
    <p:sldId id="456" r:id="rId22"/>
    <p:sldId id="457" r:id="rId23"/>
    <p:sldId id="458" r:id="rId24"/>
    <p:sldId id="459" r:id="rId25"/>
    <p:sldId id="461" r:id="rId26"/>
    <p:sldId id="462" r:id="rId27"/>
    <p:sldId id="463" r:id="rId28"/>
    <p:sldId id="464" r:id="rId29"/>
    <p:sldId id="465" r:id="rId30"/>
    <p:sldId id="466" r:id="rId31"/>
    <p:sldId id="467" r:id="rId32"/>
    <p:sldId id="469" r:id="rId33"/>
    <p:sldId id="470" r:id="rId34"/>
    <p:sldId id="471" r:id="rId35"/>
    <p:sldId id="472" r:id="rId36"/>
    <p:sldId id="473" r:id="rId37"/>
    <p:sldId id="474" r:id="rId38"/>
    <p:sldId id="475" r:id="rId39"/>
    <p:sldId id="476" r:id="rId40"/>
    <p:sldId id="477" r:id="rId41"/>
    <p:sldId id="482" r:id="rId42"/>
    <p:sldId id="478" r:id="rId43"/>
    <p:sldId id="479" r:id="rId44"/>
    <p:sldId id="480" r:id="rId45"/>
    <p:sldId id="481" r:id="rId46"/>
    <p:sldId id="483" r:id="rId47"/>
    <p:sldId id="484" r:id="rId48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5A"/>
    <a:srgbClr val="03333E"/>
    <a:srgbClr val="0031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FABB841-81D8-4F1A-B66A-245E1184A9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4D2212-78DC-46EE-9414-197464C80E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D95E51B-D06D-4E20-8DF1-4CF74623B404}" type="datetimeFigureOut">
              <a:rPr lang="en-US"/>
              <a:pPr>
                <a:defRPr/>
              </a:pPr>
              <a:t>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CFCBC-6DC9-45BC-B667-25C79F797A3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01C4C-4939-44BA-A5C8-7BB6B11AFA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EA65837-6140-4EF6-BE34-597DB55E53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AA592-9493-4C67-A379-E877421784D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79BC56-B269-49EF-93AF-62BE05500E6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A2D949-AF59-4BA6-A5AD-D8F5EE79F970}" type="datetimeFigureOut">
              <a:rPr lang="en-US"/>
              <a:pPr>
                <a:defRPr/>
              </a:pPr>
              <a:t>2/25/2025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C4B34DA-1112-4EB2-9052-9DEAA576A7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14D7A8E-A3FF-4126-9E97-8DA1847FF9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1C235-9DA5-426D-8087-AE03F072919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9659F-22C2-4C3A-815B-4E746867FC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B902499-5481-48C7-A4E1-BF5608977F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E14D6-6D07-4E73-A13F-601BD8377E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4572000" cy="222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C441A-429F-4AC5-8BA9-11FF65564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C581E-1A76-4D85-BF36-6B8F7BF05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DEB80-793D-4D51-8F6E-61DA47A60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140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9F7FC-DA29-4C7A-9E02-5F24DCD0B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002DB-06AF-4B0F-BA05-5428CBFDC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85E6C-9D2E-440A-BFD6-2B049AE03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8E81CB-E958-496B-8B13-E73DDE445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80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82897-BDA0-4638-84AD-60E558C6E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F0A57-B0FB-491C-B295-78773DC87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AB60B-045E-4982-A5A2-2FC7717D0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28849E-DAA7-42D4-8846-62F1B9310D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427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SzPct val="60000"/>
              <a:buFontTx/>
              <a:buBlip>
                <a:blip r:embed="rId2"/>
              </a:buBlip>
              <a:defRPr/>
            </a:lvl1pPr>
            <a:lvl2pPr>
              <a:buSzPct val="60000"/>
              <a:buFontTx/>
              <a:buBlip>
                <a:blip r:embed="rId3"/>
              </a:buBlip>
              <a:defRPr/>
            </a:lvl2pPr>
            <a:lvl3pPr>
              <a:buSzPct val="60000"/>
              <a:buFontTx/>
              <a:buBlip>
                <a:blip r:embed="rId4"/>
              </a:buBlip>
              <a:defRPr/>
            </a:lvl3pPr>
            <a:lvl4pPr>
              <a:buSzPct val="60000"/>
              <a:buFontTx/>
              <a:buBlip>
                <a:blip r:embed="rId5"/>
              </a:buBlip>
              <a:defRPr/>
            </a:lvl4pPr>
            <a:lvl5pPr>
              <a:buSzPct val="60000"/>
              <a:buFontTx/>
              <a:buBlip>
                <a:blip r:embed="rId6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AB530-6371-4155-B67E-4F8C66DF19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53200"/>
            <a:ext cx="4572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7A1B99-BC9D-4CC0-B555-2B228795B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D72EC-DA09-4460-A5AC-29D5A49AA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11EAC2-EEED-4163-B850-C7C268929F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053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F2C00E-E0F6-4F88-86F5-9989C2533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191B2-DFD4-4765-BCFD-3BEC02360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01730-D23F-4624-BFFF-AF8D93878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89CD3E-64BF-41A9-98F2-DDA63E63C4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42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C6520DF-4441-472D-AC28-1C27CB708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844783-C661-416E-8537-5FCFD3F71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B2FE479-BA59-4F42-A7C4-2F831E7C7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777E71-9BFB-4BA0-9A91-697951374C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881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143001"/>
            <a:ext cx="4344988" cy="76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981200"/>
            <a:ext cx="4344988" cy="4495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1"/>
            <a:ext cx="4346575" cy="76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346575" cy="4495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F83746C-91B7-4B7F-AC91-7F3FAF834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4A84857-BBF0-4586-9FC0-26137D3F8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416637-0A5F-46A7-8237-38E84AB5D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CCDE8F-CDEB-4F2C-851A-53FA7937C0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37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28CE119-4061-4F69-BD22-5D6344B00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D7283B3-6385-4387-8E39-D3B79FEFC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1ADD8E1-A294-4DF8-B77D-7FDE2C69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D26775-59FA-437A-8F9D-D4CBEBBDAA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490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D48F599-0F72-441B-A844-D2293AB88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F555881-8002-4255-B101-43660CA4C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4F8DA62-4D72-4017-8C2B-0A02BE9DB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AE5801-FCFC-42C5-9AD5-25B3D1CA41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721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4F9BD3F-4FDE-45C4-BCA1-67D87EA9A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3237C5A-2CF0-4E63-AA08-9317592FE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3472864-7490-4396-A3A4-79D3F389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F0BF8F-AAEB-4938-9257-6C820C3135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546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8D900A-019C-4D12-9EBD-B1FC87B6B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3256763-7567-40F9-94AD-1BC5D2E54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643120-9A19-4639-8E87-A5F20296A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AFE8E7-5ED6-43D1-97AA-4AB86D7DE0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310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>
            <a:extLst>
              <a:ext uri="{FF2B5EF4-FFF2-40B4-BE49-F238E27FC236}">
                <a16:creationId xmlns:a16="http://schemas.microsoft.com/office/drawing/2014/main" id="{7D5182AA-86D3-455F-9C24-876C2FF8BC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2400" y="1143000"/>
            <a:ext cx="8839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E29A0-10A9-426D-A326-23B7B4363D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0" y="6543675"/>
            <a:ext cx="4648200" cy="222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1"/>
                </a:solidFill>
                <a:latin typeface="Book Antiqua" pitchFamily="18" charset="0"/>
              </a:defRPr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BDF5D-93B3-4387-8F94-DF196DF07C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43400" y="6535738"/>
            <a:ext cx="4065588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1"/>
                </a:solidFill>
                <a:latin typeface="Book Antiqua" pitchFamily="18" charset="0"/>
              </a:defRPr>
            </a:lvl1pPr>
          </a:lstStyle>
          <a:p>
            <a:pPr>
              <a:defRPr/>
            </a:pPr>
            <a:r>
              <a:rPr lang="en-US"/>
              <a:t>Case Study on Superconducting Magnets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5584F-CBA4-4F70-AD1B-08BDD6746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37325"/>
            <a:ext cx="457200" cy="231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solidFill>
                  <a:schemeClr val="accent1"/>
                </a:solidFill>
                <a:latin typeface="Book Antiqua" panose="02040602050305030304" pitchFamily="18" charset="0"/>
              </a:defRPr>
            </a:lvl1pPr>
          </a:lstStyle>
          <a:p>
            <a:pPr>
              <a:defRPr/>
            </a:pPr>
            <a:fld id="{AA70AC25-9056-4BA9-9DAA-89BE3FC77F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Rectangle 2">
            <a:extLst>
              <a:ext uri="{FF2B5EF4-FFF2-40B4-BE49-F238E27FC236}">
                <a16:creationId xmlns:a16="http://schemas.microsoft.com/office/drawing/2014/main" id="{3225C3AA-BCD6-49FB-BCD9-EEF956530D2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00395A"/>
          </a:solidFill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Calibri" pitchFamily="34" charset="0"/>
            </a:endParaRPr>
          </a:p>
        </p:txBody>
      </p:sp>
      <p:sp>
        <p:nvSpPr>
          <p:cNvPr id="1031" name="Title Placeholder 1">
            <a:extLst>
              <a:ext uri="{FF2B5EF4-FFF2-40B4-BE49-F238E27FC236}">
                <a16:creationId xmlns:a16="http://schemas.microsoft.com/office/drawing/2014/main" id="{64996331-8AF5-4B39-BDA7-75C2A9687DC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63968" y="0"/>
            <a:ext cx="6197457" cy="1066800"/>
          </a:xfrm>
          <a:prstGeom prst="rect">
            <a:avLst/>
          </a:prstGeom>
          <a:solidFill>
            <a:srgbClr val="00395A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203819-983D-4397-84B8-4071759891E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5" y="56451"/>
            <a:ext cx="1509712" cy="943570"/>
          </a:xfrm>
          <a:prstGeom prst="rect">
            <a:avLst/>
          </a:prstGeom>
        </p:spPr>
      </p:pic>
      <p:pic>
        <p:nvPicPr>
          <p:cNvPr id="11" name="Google Shape;8;p1">
            <a:extLst>
              <a:ext uri="{FF2B5EF4-FFF2-40B4-BE49-F238E27FC236}">
                <a16:creationId xmlns:a16="http://schemas.microsoft.com/office/drawing/2014/main" id="{845DCAAD-71C9-4D29-A49E-17683D45071F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14">
            <a:alphaModFix/>
          </a:blip>
          <a:srcRect/>
          <a:stretch/>
        </p:blipFill>
        <p:spPr>
          <a:xfrm>
            <a:off x="7761425" y="0"/>
            <a:ext cx="1391540" cy="107088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34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bg1"/>
          </a:solidFill>
          <a:latin typeface="Book Antiqu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4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6"/>
        </a:buBlip>
        <a:defRPr sz="20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7"/>
        </a:buBlip>
        <a:defRPr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8"/>
        </a:buBlip>
        <a:defRPr sz="16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9"/>
        </a:buBlip>
        <a:defRPr sz="16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9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28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4.png"/><Relationship Id="rId9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32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11" Type="http://schemas.openxmlformats.org/officeDocument/2006/relationships/image" Target="../media/image31.wmf"/><Relationship Id="rId5" Type="http://schemas.openxmlformats.org/officeDocument/2006/relationships/image" Target="../media/image5.png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4.png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4.png"/><Relationship Id="rId7" Type="http://schemas.openxmlformats.org/officeDocument/2006/relationships/image" Target="../media/image3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40.jpeg"/><Relationship Id="rId4" Type="http://schemas.openxmlformats.org/officeDocument/2006/relationships/image" Target="../media/image5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.png"/><Relationship Id="rId7" Type="http://schemas.openxmlformats.org/officeDocument/2006/relationships/image" Target="../media/image4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6.png"/><Relationship Id="rId4" Type="http://schemas.openxmlformats.org/officeDocument/2006/relationships/image" Target="../media/image5.png"/><Relationship Id="rId9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.png"/><Relationship Id="rId7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.png"/><Relationship Id="rId7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12.gif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7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11" Type="http://schemas.openxmlformats.org/officeDocument/2006/relationships/image" Target="../media/image10.gif"/><Relationship Id="rId5" Type="http://schemas.openxmlformats.org/officeDocument/2006/relationships/image" Target="../media/image3.png"/><Relationship Id="rId15" Type="http://schemas.openxmlformats.org/officeDocument/2006/relationships/image" Target="../media/image48.wmf"/><Relationship Id="rId10" Type="http://schemas.openxmlformats.org/officeDocument/2006/relationships/image" Target="../media/image9.gif"/><Relationship Id="rId4" Type="http://schemas.openxmlformats.org/officeDocument/2006/relationships/image" Target="../media/image5.png"/><Relationship Id="rId9" Type="http://schemas.openxmlformats.org/officeDocument/2006/relationships/image" Target="../media/image8.gif"/><Relationship Id="rId1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.png"/><Relationship Id="rId7" Type="http://schemas.openxmlformats.org/officeDocument/2006/relationships/image" Target="../media/image5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47.png"/><Relationship Id="rId4" Type="http://schemas.openxmlformats.org/officeDocument/2006/relationships/image" Target="../media/image5.png"/><Relationship Id="rId9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3" Type="http://schemas.openxmlformats.org/officeDocument/2006/relationships/image" Target="../media/image4.pn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58.jpeg"/><Relationship Id="rId5" Type="http://schemas.openxmlformats.org/officeDocument/2006/relationships/image" Target="../media/image6.png"/><Relationship Id="rId10" Type="http://schemas.openxmlformats.org/officeDocument/2006/relationships/image" Target="../media/image57.jpeg"/><Relationship Id="rId4" Type="http://schemas.openxmlformats.org/officeDocument/2006/relationships/image" Target="../media/image5.png"/><Relationship Id="rId9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1.png"/><Relationship Id="rId5" Type="http://schemas.openxmlformats.org/officeDocument/2006/relationships/image" Target="../media/image6.png"/><Relationship Id="rId10" Type="http://schemas.openxmlformats.org/officeDocument/2006/relationships/image" Target="../media/image20.jpeg"/><Relationship Id="rId4" Type="http://schemas.openxmlformats.org/officeDocument/2006/relationships/image" Target="../media/image5.png"/><Relationship Id="rId9" Type="http://schemas.openxmlformats.org/officeDocument/2006/relationships/image" Target="../media/image19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4.png"/><Relationship Id="rId7" Type="http://schemas.openxmlformats.org/officeDocument/2006/relationships/image" Target="../media/image6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4.png"/><Relationship Id="rId7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66.png"/><Relationship Id="rId4" Type="http://schemas.openxmlformats.org/officeDocument/2006/relationships/image" Target="../media/image5.png"/><Relationship Id="rId9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4.png"/><Relationship Id="rId7" Type="http://schemas.openxmlformats.org/officeDocument/2006/relationships/image" Target="../media/image6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71.emf"/><Relationship Id="rId7" Type="http://schemas.openxmlformats.org/officeDocument/2006/relationships/image" Target="../media/image6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47.png"/><Relationship Id="rId4" Type="http://schemas.openxmlformats.org/officeDocument/2006/relationships/image" Target="../media/image3.png"/><Relationship Id="rId9" Type="http://schemas.openxmlformats.org/officeDocument/2006/relationships/image" Target="../media/image4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13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75.jpeg"/><Relationship Id="rId12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11" Type="http://schemas.openxmlformats.org/officeDocument/2006/relationships/image" Target="../media/image5.png"/><Relationship Id="rId5" Type="http://schemas.openxmlformats.org/officeDocument/2006/relationships/image" Target="../media/image73.jpeg"/><Relationship Id="rId10" Type="http://schemas.openxmlformats.org/officeDocument/2006/relationships/image" Target="../media/image78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0.jpeg"/><Relationship Id="rId7" Type="http://schemas.openxmlformats.org/officeDocument/2006/relationships/image" Target="../media/image5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1.jpeg"/><Relationship Id="rId9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86.jpeg"/><Relationship Id="rId5" Type="http://schemas.openxmlformats.org/officeDocument/2006/relationships/image" Target="../media/image5.png"/><Relationship Id="rId10" Type="http://schemas.openxmlformats.org/officeDocument/2006/relationships/image" Target="../media/image85.jpeg"/><Relationship Id="rId4" Type="http://schemas.openxmlformats.org/officeDocument/2006/relationships/image" Target="../media/image4.png"/><Relationship Id="rId9" Type="http://schemas.openxmlformats.org/officeDocument/2006/relationships/image" Target="../media/image84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jpeg"/><Relationship Id="rId3" Type="http://schemas.openxmlformats.org/officeDocument/2006/relationships/image" Target="../media/image4.png"/><Relationship Id="rId7" Type="http://schemas.openxmlformats.org/officeDocument/2006/relationships/image" Target="../media/image87.png"/><Relationship Id="rId12" Type="http://schemas.openxmlformats.org/officeDocument/2006/relationships/image" Target="../media/image9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91.jpeg"/><Relationship Id="rId5" Type="http://schemas.openxmlformats.org/officeDocument/2006/relationships/image" Target="../media/image6.png"/><Relationship Id="rId10" Type="http://schemas.openxmlformats.org/officeDocument/2006/relationships/image" Target="../media/image90.jpeg"/><Relationship Id="rId4" Type="http://schemas.openxmlformats.org/officeDocument/2006/relationships/image" Target="../media/image5.png"/><Relationship Id="rId9" Type="http://schemas.openxmlformats.org/officeDocument/2006/relationships/image" Target="../media/image89.png"/><Relationship Id="rId14" Type="http://schemas.openxmlformats.org/officeDocument/2006/relationships/image" Target="../media/image94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6.png"/><Relationship Id="rId7" Type="http://schemas.openxmlformats.org/officeDocument/2006/relationships/image" Target="../media/image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8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11" Type="http://schemas.openxmlformats.org/officeDocument/2006/relationships/image" Target="../media/image97.w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99.png"/><Relationship Id="rId9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0.png"/><Relationship Id="rId4" Type="http://schemas.openxmlformats.org/officeDocument/2006/relationships/image" Target="../media/image4.png"/><Relationship Id="rId9" Type="http://schemas.openxmlformats.org/officeDocument/2006/relationships/image" Target="../media/image97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openxmlformats.org/officeDocument/2006/relationships/image" Target="../media/image10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02.jpe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4.jpeg"/><Relationship Id="rId7" Type="http://schemas.openxmlformats.org/officeDocument/2006/relationships/image" Target="../media/image106.png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5.jpeg"/><Relationship Id="rId11" Type="http://schemas.openxmlformats.org/officeDocument/2006/relationships/image" Target="../media/image6.png"/><Relationship Id="rId5" Type="http://schemas.openxmlformats.org/officeDocument/2006/relationships/image" Target="../media/image103.png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990C785-0D6B-4367-8C8F-90ED530A5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3352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en-US" b="1" dirty="0">
                <a:solidFill>
                  <a:schemeClr val="tx2"/>
                </a:solidFill>
              </a:rPr>
              <a:t>2025 Joint Universities Accelerator School</a:t>
            </a:r>
            <a:br>
              <a:rPr lang="en-US" altLang="en-US" sz="3100" b="1" dirty="0">
                <a:solidFill>
                  <a:schemeClr val="tx2"/>
                </a:solidFill>
              </a:rPr>
            </a:br>
            <a:br>
              <a:rPr lang="en-US" altLang="en-US" sz="3100" b="1" dirty="0">
                <a:solidFill>
                  <a:schemeClr val="tx2"/>
                </a:solidFill>
              </a:rPr>
            </a:br>
            <a:br>
              <a:rPr lang="en-US" altLang="en-US" dirty="0"/>
            </a:br>
            <a:r>
              <a:rPr lang="en-GB" altLang="en-US" b="1" dirty="0">
                <a:solidFill>
                  <a:srgbClr val="FF0000"/>
                </a:solidFill>
              </a:rPr>
              <a:t>Exercise on </a:t>
            </a:r>
            <a:br>
              <a:rPr lang="en-GB" altLang="en-US" b="1" dirty="0">
                <a:solidFill>
                  <a:srgbClr val="FF0000"/>
                </a:solidFill>
              </a:rPr>
            </a:br>
            <a:r>
              <a:rPr lang="en-GB" altLang="en-US" b="1" dirty="0">
                <a:solidFill>
                  <a:srgbClr val="FF0000"/>
                </a:solidFill>
              </a:rPr>
              <a:t>Superconducting Magnets</a:t>
            </a:r>
            <a:br>
              <a:rPr lang="en-GB" altLang="en-US" b="1" dirty="0">
                <a:solidFill>
                  <a:srgbClr val="FF0000"/>
                </a:solidFill>
              </a:rPr>
            </a:br>
            <a:br>
              <a:rPr lang="en-GB" altLang="en-US" b="1" dirty="0">
                <a:solidFill>
                  <a:srgbClr val="FF0000"/>
                </a:solidFill>
              </a:rPr>
            </a:br>
            <a:r>
              <a:rPr lang="en-GB" altLang="en-US" b="1" dirty="0">
                <a:solidFill>
                  <a:srgbClr val="FF0000"/>
                </a:solidFill>
              </a:rPr>
              <a:t>Case study</a:t>
            </a:r>
            <a:br>
              <a:rPr lang="en-GB" altLang="en-US" dirty="0">
                <a:solidFill>
                  <a:srgbClr val="FF0000"/>
                </a:solidFill>
              </a:rPr>
            </a:b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B0B9D9-CCB6-42DC-AACA-D7EB250D6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524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>
                <a:solidFill>
                  <a:schemeClr val="accent1"/>
                </a:solidFill>
              </a:rPr>
              <a:t>Paolo Ferracin</a:t>
            </a:r>
          </a:p>
          <a:p>
            <a:pPr marL="0" lvl="1" eaLnBrk="1" fontAlgn="auto" hangingPunct="1">
              <a:spcAft>
                <a:spcPts val="0"/>
              </a:spcAft>
              <a:defRPr/>
            </a:pPr>
            <a:r>
              <a:rPr lang="en-US" dirty="0"/>
              <a:t>(</a:t>
            </a:r>
            <a:r>
              <a:rPr lang="en-US" i="1" dirty="0"/>
              <a:t>pferracin@lbl.gov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700" dirty="0">
                <a:solidFill>
                  <a:schemeClr val="tx2"/>
                </a:solidFill>
              </a:rPr>
              <a:t>Lawrence Berkeley National Laboratory (LBNL)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AB306A3C-352B-4CB9-95F4-3DFE9080E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Nb-Ti parameterization curve</a:t>
            </a:r>
            <a:br>
              <a:rPr lang="en-GB" altLang="en-US"/>
            </a:br>
            <a:r>
              <a:rPr lang="en-GB" altLang="en-US"/>
              <a:t>(LHC dipole)</a:t>
            </a:r>
          </a:p>
        </p:txBody>
      </p:sp>
      <p:sp>
        <p:nvSpPr>
          <p:cNvPr id="23555" name="Date Placeholder 3">
            <a:extLst>
              <a:ext uri="{FF2B5EF4-FFF2-40B4-BE49-F238E27FC236}">
                <a16:creationId xmlns:a16="http://schemas.microsoft.com/office/drawing/2014/main" id="{237D12D9-5E44-433E-84E8-1AA9EBBEE4D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23556" name="Footer Placeholder 4">
            <a:extLst>
              <a:ext uri="{FF2B5EF4-FFF2-40B4-BE49-F238E27FC236}">
                <a16:creationId xmlns:a16="http://schemas.microsoft.com/office/drawing/2014/main" id="{0920AA24-5501-4D3B-9429-040C14B6D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3557" name="Slide Number Placeholder 5">
            <a:extLst>
              <a:ext uri="{FF2B5EF4-FFF2-40B4-BE49-F238E27FC236}">
                <a16:creationId xmlns:a16="http://schemas.microsoft.com/office/drawing/2014/main" id="{99A45DD5-E8A6-4958-BED9-8D192A069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EFB167E0-D126-4E55-8DD1-79C94BA4A936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23558" name="Rectangle 3">
            <a:extLst>
              <a:ext uri="{FF2B5EF4-FFF2-40B4-BE49-F238E27FC236}">
                <a16:creationId xmlns:a16="http://schemas.microsoft.com/office/drawing/2014/main" id="{813E4284-852F-46A3-9158-E04CB0247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190625"/>
            <a:ext cx="8677275" cy="542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dirty="0" err="1">
                <a:solidFill>
                  <a:schemeClr val="tx2"/>
                </a:solidFill>
              </a:rPr>
              <a:t>Nb-Ti</a:t>
            </a:r>
            <a:r>
              <a:rPr lang="en-US" altLang="en-US" dirty="0">
                <a:solidFill>
                  <a:schemeClr val="tx2"/>
                </a:solidFill>
              </a:rPr>
              <a:t> parameterization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tx2"/>
                </a:solidFill>
              </a:rPr>
              <a:t>Temperature and field dependence of B</a:t>
            </a:r>
            <a:r>
              <a:rPr lang="en-US" altLang="en-US" baseline="-25000" dirty="0">
                <a:solidFill>
                  <a:schemeClr val="tx2"/>
                </a:solidFill>
              </a:rPr>
              <a:t>C2</a:t>
            </a:r>
            <a:r>
              <a:rPr lang="en-US" altLang="en-US" dirty="0">
                <a:solidFill>
                  <a:schemeClr val="tx2"/>
                </a:solidFill>
              </a:rPr>
              <a:t> and T</a:t>
            </a:r>
            <a:r>
              <a:rPr lang="en-US" altLang="en-US" baseline="-25000" dirty="0">
                <a:solidFill>
                  <a:schemeClr val="tx2"/>
                </a:solidFill>
              </a:rPr>
              <a:t>C</a:t>
            </a:r>
            <a:r>
              <a:rPr lang="en-US" altLang="en-US" dirty="0">
                <a:solidFill>
                  <a:schemeClr val="tx2"/>
                </a:solidFill>
              </a:rPr>
              <a:t> are provided by </a:t>
            </a:r>
            <a:r>
              <a:rPr lang="en-US" altLang="en-US" dirty="0" err="1">
                <a:solidFill>
                  <a:schemeClr val="tx2"/>
                </a:solidFill>
              </a:rPr>
              <a:t>Lubell’s</a:t>
            </a:r>
            <a:r>
              <a:rPr lang="en-US" altLang="en-US" dirty="0">
                <a:solidFill>
                  <a:schemeClr val="tx2"/>
                </a:solidFill>
              </a:rPr>
              <a:t> formulae: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chemeClr val="tx2"/>
                </a:solidFill>
              </a:rPr>
              <a:t>	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chemeClr val="tx2"/>
                </a:solidFill>
              </a:rPr>
              <a:t>		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chemeClr val="tx2"/>
                </a:solidFill>
              </a:rPr>
              <a:t>	where B</a:t>
            </a:r>
            <a:r>
              <a:rPr lang="en-US" altLang="en-US" baseline="-25000" dirty="0">
                <a:solidFill>
                  <a:schemeClr val="tx2"/>
                </a:solidFill>
              </a:rPr>
              <a:t>C20</a:t>
            </a:r>
            <a:r>
              <a:rPr lang="en-US" altLang="en-US" dirty="0">
                <a:solidFill>
                  <a:schemeClr val="tx2"/>
                </a:solidFill>
              </a:rPr>
              <a:t> is the upper critical flux density at zero temperature (14.5 T), and T</a:t>
            </a:r>
            <a:r>
              <a:rPr lang="en-US" altLang="en-US" baseline="-25000" dirty="0">
                <a:solidFill>
                  <a:schemeClr val="tx2"/>
                </a:solidFill>
              </a:rPr>
              <a:t>C0</a:t>
            </a:r>
            <a:r>
              <a:rPr lang="en-US" altLang="en-US" dirty="0">
                <a:solidFill>
                  <a:schemeClr val="tx2"/>
                </a:solidFill>
              </a:rPr>
              <a:t> is critical temperature at zero field (9.2 K)</a:t>
            </a:r>
            <a:endParaRPr lang="en-US" altLang="en-US" baseline="-25000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solidFill>
                  <a:schemeClr val="tx2"/>
                </a:solidFill>
              </a:rPr>
              <a:t>Temperature and field dependence of </a:t>
            </a:r>
            <a:r>
              <a:rPr lang="en-US" altLang="en-US" i="1" dirty="0" err="1">
                <a:solidFill>
                  <a:schemeClr val="tx2"/>
                </a:solidFill>
              </a:rPr>
              <a:t>Jc</a:t>
            </a:r>
            <a:r>
              <a:rPr lang="en-US" altLang="en-US" dirty="0">
                <a:solidFill>
                  <a:schemeClr val="tx2"/>
                </a:solidFill>
              </a:rPr>
              <a:t> is given by </a:t>
            </a:r>
            <a:r>
              <a:rPr lang="en-US" altLang="en-US" dirty="0" err="1">
                <a:solidFill>
                  <a:schemeClr val="tx2"/>
                </a:solidFill>
              </a:rPr>
              <a:t>Bottura’s</a:t>
            </a:r>
            <a:r>
              <a:rPr lang="en-US" altLang="en-US" dirty="0">
                <a:solidFill>
                  <a:schemeClr val="tx2"/>
                </a:solidFill>
              </a:rPr>
              <a:t> formula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chemeClr val="tx2"/>
                </a:solidFill>
              </a:rPr>
              <a:t>	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chemeClr val="tx2"/>
                </a:solidFill>
              </a:rPr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>
                <a:solidFill>
                  <a:schemeClr val="tx2"/>
                </a:solidFill>
              </a:rPr>
              <a:t>	where </a:t>
            </a:r>
            <a:r>
              <a:rPr lang="en-US" altLang="en-US" dirty="0" err="1">
                <a:solidFill>
                  <a:schemeClr val="tx2"/>
                </a:solidFill>
              </a:rPr>
              <a:t>J</a:t>
            </a:r>
            <a:r>
              <a:rPr lang="en-US" altLang="en-US" baseline="-25000" dirty="0" err="1">
                <a:solidFill>
                  <a:schemeClr val="tx2"/>
                </a:solidFill>
              </a:rPr>
              <a:t>C,Ref</a:t>
            </a:r>
            <a:r>
              <a:rPr lang="en-US" altLang="en-US" dirty="0">
                <a:solidFill>
                  <a:schemeClr val="tx2"/>
                </a:solidFill>
              </a:rPr>
              <a:t> is critical current density at 4.2 K and 5 T (3000 A/mm</a:t>
            </a:r>
            <a:r>
              <a:rPr lang="en-US" altLang="en-US" baseline="30000" dirty="0">
                <a:solidFill>
                  <a:schemeClr val="tx2"/>
                </a:solidFill>
              </a:rPr>
              <a:t>2</a:t>
            </a:r>
            <a:r>
              <a:rPr lang="en-US" altLang="en-US" dirty="0">
                <a:solidFill>
                  <a:schemeClr val="tx2"/>
                </a:solidFill>
              </a:rPr>
              <a:t>) and </a:t>
            </a:r>
            <a:r>
              <a:rPr lang="en-US" altLang="en-US" i="1" dirty="0" err="1">
                <a:solidFill>
                  <a:schemeClr val="tx2"/>
                </a:solidFill>
              </a:rPr>
              <a:t>C</a:t>
            </a:r>
            <a:r>
              <a:rPr lang="en-US" altLang="en-US" i="1" baseline="-25000" dirty="0" err="1">
                <a:solidFill>
                  <a:schemeClr val="tx2"/>
                </a:solidFill>
              </a:rPr>
              <a:t>Nb-Ti</a:t>
            </a:r>
            <a:r>
              <a:rPr lang="en-US" altLang="en-US" dirty="0">
                <a:solidFill>
                  <a:schemeClr val="tx2"/>
                </a:solidFill>
              </a:rPr>
              <a:t> (27 T), </a:t>
            </a:r>
            <a:r>
              <a:rPr lang="en-US" altLang="en-US" i="1" dirty="0">
                <a:solidFill>
                  <a:schemeClr val="tx2"/>
                </a:solidFill>
                <a:sym typeface="Symbol" panose="05050102010706020507" pitchFamily="18" charset="2"/>
              </a:rPr>
              <a:t></a:t>
            </a:r>
            <a:r>
              <a:rPr lang="en-US" altLang="en-US" i="1" baseline="-25000" dirty="0" err="1">
                <a:solidFill>
                  <a:schemeClr val="tx2"/>
                </a:solidFill>
              </a:rPr>
              <a:t>Nb-Ti</a:t>
            </a:r>
            <a:r>
              <a:rPr lang="en-US" altLang="en-US" dirty="0">
                <a:solidFill>
                  <a:schemeClr val="tx2"/>
                </a:solidFill>
              </a:rPr>
              <a:t> (0.63), </a:t>
            </a:r>
            <a:r>
              <a:rPr lang="en-US" altLang="en-US" i="1" dirty="0">
                <a:solidFill>
                  <a:schemeClr val="tx2"/>
                </a:solidFill>
                <a:sym typeface="Symbol" panose="05050102010706020507" pitchFamily="18" charset="2"/>
              </a:rPr>
              <a:t></a:t>
            </a:r>
            <a:r>
              <a:rPr lang="en-US" altLang="en-US" i="1" baseline="-25000" dirty="0" err="1">
                <a:solidFill>
                  <a:schemeClr val="tx2"/>
                </a:solidFill>
              </a:rPr>
              <a:t>Nb-Ti</a:t>
            </a:r>
            <a:r>
              <a:rPr lang="en-US" altLang="en-US" dirty="0">
                <a:solidFill>
                  <a:schemeClr val="tx2"/>
                </a:solidFill>
              </a:rPr>
              <a:t> (1.0), and </a:t>
            </a:r>
            <a:r>
              <a:rPr lang="en-US" altLang="en-US" i="1" dirty="0">
                <a:solidFill>
                  <a:schemeClr val="tx2"/>
                </a:solidFill>
                <a:sym typeface="Symbol" panose="05050102010706020507" pitchFamily="18" charset="2"/>
              </a:rPr>
              <a:t></a:t>
            </a:r>
            <a:r>
              <a:rPr lang="en-US" altLang="en-US" i="1" baseline="-25000" dirty="0" err="1">
                <a:solidFill>
                  <a:schemeClr val="tx2"/>
                </a:solidFill>
              </a:rPr>
              <a:t>Nb-Ti</a:t>
            </a:r>
            <a:r>
              <a:rPr lang="en-US" altLang="en-US" dirty="0">
                <a:solidFill>
                  <a:schemeClr val="tx2"/>
                </a:solidFill>
              </a:rPr>
              <a:t> (2.3) are fitting parameters.</a:t>
            </a:r>
          </a:p>
        </p:txBody>
      </p:sp>
      <p:graphicFrame>
        <p:nvGraphicFramePr>
          <p:cNvPr id="23559" name="Object 6">
            <a:extLst>
              <a:ext uri="{FF2B5EF4-FFF2-40B4-BE49-F238E27FC236}">
                <a16:creationId xmlns:a16="http://schemas.microsoft.com/office/drawing/2014/main" id="{CA87BC3E-59B7-410D-8122-4FE118F814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33513" y="2273300"/>
          <a:ext cx="25908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5" name="Equation" r:id="rId8" imgW="1714500" imgH="558800" progId="Equation.3">
                  <p:embed/>
                </p:oleObj>
              </mc:Choice>
              <mc:Fallback>
                <p:oleObj name="Equation" r:id="rId8" imgW="1714500" imgH="558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3513" y="2273300"/>
                        <a:ext cx="2590800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Object 8">
            <a:extLst>
              <a:ext uri="{FF2B5EF4-FFF2-40B4-BE49-F238E27FC236}">
                <a16:creationId xmlns:a16="http://schemas.microsoft.com/office/drawing/2014/main" id="{D7E739A5-4F8E-4885-83CF-C6B0624F42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22863" y="2266950"/>
          <a:ext cx="2916237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6" name="Equation" r:id="rId10" imgW="1930400" imgH="558800" progId="Equation.3">
                  <p:embed/>
                </p:oleObj>
              </mc:Choice>
              <mc:Fallback>
                <p:oleObj name="Equation" r:id="rId10" imgW="1930400" imgH="558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2863" y="2266950"/>
                        <a:ext cx="2916237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10">
            <a:extLst>
              <a:ext uri="{FF2B5EF4-FFF2-40B4-BE49-F238E27FC236}">
                <a16:creationId xmlns:a16="http://schemas.microsoft.com/office/drawing/2014/main" id="{E2263AD8-928B-4409-9019-F7F7FC1FDB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83060"/>
              </p:ext>
            </p:extLst>
          </p:nvPr>
        </p:nvGraphicFramePr>
        <p:xfrm>
          <a:off x="1957388" y="4413250"/>
          <a:ext cx="5951537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7" name="Equation" r:id="rId12" imgW="3949700" imgH="596900" progId="Equation.3">
                  <p:embed/>
                </p:oleObj>
              </mc:Choice>
              <mc:Fallback>
                <p:oleObj name="Equation" r:id="rId12" imgW="3949700" imgH="5969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7388" y="4413250"/>
                        <a:ext cx="5951537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45A7889-AD1D-464C-96BB-EB1AA23C4352}"/>
              </a:ext>
            </a:extLst>
          </p:cNvPr>
          <p:cNvSpPr txBox="1"/>
          <p:nvPr/>
        </p:nvSpPr>
        <p:spPr>
          <a:xfrm>
            <a:off x="4450962" y="4506912"/>
            <a:ext cx="1210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i="1" dirty="0">
                <a:latin typeface="Symbol" panose="05050102010706020507" pitchFamily="18" charset="2"/>
              </a:rPr>
              <a:t>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4CE07E80-1052-4709-8CC4-DB679DFEB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Nb</a:t>
            </a:r>
            <a:r>
              <a:rPr lang="en-GB" altLang="en-US" baseline="-25000"/>
              <a:t>3</a:t>
            </a:r>
            <a:r>
              <a:rPr lang="en-GB" altLang="en-US"/>
              <a:t>Sn parameterization curve</a:t>
            </a:r>
            <a:br>
              <a:rPr lang="en-GB" altLang="en-US"/>
            </a:br>
            <a:r>
              <a:rPr lang="en-GB" altLang="en-US"/>
              <a:t>(typical values for HEP magnets)</a:t>
            </a:r>
          </a:p>
        </p:txBody>
      </p:sp>
      <p:sp>
        <p:nvSpPr>
          <p:cNvPr id="24579" name="Date Placeholder 3">
            <a:extLst>
              <a:ext uri="{FF2B5EF4-FFF2-40B4-BE49-F238E27FC236}">
                <a16:creationId xmlns:a16="http://schemas.microsoft.com/office/drawing/2014/main" id="{53DCEC6B-6DF4-413C-A9D3-288934799CD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24580" name="Footer Placeholder 4">
            <a:extLst>
              <a:ext uri="{FF2B5EF4-FFF2-40B4-BE49-F238E27FC236}">
                <a16:creationId xmlns:a16="http://schemas.microsoft.com/office/drawing/2014/main" id="{B6AE3490-1E67-4233-9F9B-45CCA5D58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4581" name="Slide Number Placeholder 5">
            <a:extLst>
              <a:ext uri="{FF2B5EF4-FFF2-40B4-BE49-F238E27FC236}">
                <a16:creationId xmlns:a16="http://schemas.microsoft.com/office/drawing/2014/main" id="{0C0A7839-A622-46D7-BCE2-B2830C3AA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64677952-ED6D-4F64-BF3B-1F4C2733565D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EB10A4D9-8039-4586-971E-9ABAE0C65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" y="1190625"/>
            <a:ext cx="867727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>
            <a:lvl1pPr marL="342900" indent="-34290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>
              <a:defRPr/>
            </a:pPr>
            <a:r>
              <a:rPr lang="en-US" altLang="en-US" sz="2000" dirty="0">
                <a:solidFill>
                  <a:schemeClr val="tx2"/>
                </a:solidFill>
              </a:rPr>
              <a:t>Nb</a:t>
            </a:r>
            <a:r>
              <a:rPr lang="en-US" altLang="en-US" sz="2000" baseline="-25000" dirty="0">
                <a:solidFill>
                  <a:schemeClr val="tx2"/>
                </a:solidFill>
              </a:rPr>
              <a:t>3</a:t>
            </a:r>
            <a:r>
              <a:rPr lang="en-US" altLang="en-US" sz="2000" dirty="0">
                <a:solidFill>
                  <a:schemeClr val="tx2"/>
                </a:solidFill>
              </a:rPr>
              <a:t>Sn parameterization</a:t>
            </a:r>
          </a:p>
          <a:p>
            <a:pPr lvl="1">
              <a:defRPr/>
            </a:pPr>
            <a:r>
              <a:rPr lang="en-US" altLang="en-US" sz="1800" dirty="0">
                <a:solidFill>
                  <a:schemeClr val="tx2"/>
                </a:solidFill>
              </a:rPr>
              <a:t>Temperature, field, and strain dependence of </a:t>
            </a:r>
            <a:r>
              <a:rPr lang="en-US" altLang="en-US" sz="1800" i="1" dirty="0" err="1">
                <a:solidFill>
                  <a:schemeClr val="tx2"/>
                </a:solidFill>
              </a:rPr>
              <a:t>Jc</a:t>
            </a:r>
            <a:r>
              <a:rPr lang="en-US" altLang="en-US" sz="1800" i="1" dirty="0">
                <a:solidFill>
                  <a:schemeClr val="tx2"/>
                </a:solidFill>
              </a:rPr>
              <a:t> </a:t>
            </a:r>
            <a:r>
              <a:rPr lang="en-US" altLang="en-US" sz="1800" dirty="0">
                <a:solidFill>
                  <a:schemeClr val="tx2"/>
                </a:solidFill>
              </a:rPr>
              <a:t>is given by Summers’ formula </a:t>
            </a: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buFontTx/>
              <a:buNone/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buFontTx/>
              <a:buNone/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buFontTx/>
              <a:buNone/>
              <a:defRPr/>
            </a:pPr>
            <a:endParaRPr lang="en-US" altLang="en-US" sz="1800" dirty="0">
              <a:solidFill>
                <a:schemeClr val="tx2"/>
              </a:solidFill>
            </a:endParaRPr>
          </a:p>
          <a:p>
            <a:pPr lvl="1">
              <a:buFontTx/>
              <a:buNone/>
              <a:defRPr/>
            </a:pPr>
            <a:r>
              <a:rPr lang="en-US" altLang="en-US" sz="1800" dirty="0">
                <a:solidFill>
                  <a:schemeClr val="tx2"/>
                </a:solidFill>
              </a:rPr>
              <a:t>	where 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</a:t>
            </a:r>
            <a:r>
              <a:rPr lang="en-US" altLang="en-US" sz="1800" i="1" baseline="-25000" dirty="0">
                <a:solidFill>
                  <a:schemeClr val="tx2"/>
                </a:solidFill>
                <a:sym typeface="Symbol" pitchFamily="18" charset="2"/>
              </a:rPr>
              <a:t>Nb3Sn</a:t>
            </a:r>
            <a:r>
              <a:rPr lang="en-US" altLang="en-US" sz="1800" baseline="-42000" dirty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is 900 for 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 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= -0.003, </a:t>
            </a:r>
            <a:r>
              <a:rPr lang="en-US" altLang="en-US" sz="1800" i="1" dirty="0" err="1">
                <a:solidFill>
                  <a:schemeClr val="tx2"/>
                </a:solidFill>
                <a:sym typeface="Symbol" pitchFamily="18" charset="2"/>
              </a:rPr>
              <a:t>T</a:t>
            </a:r>
            <a:r>
              <a:rPr lang="en-US" altLang="en-US" sz="1800" i="1" baseline="-25000" dirty="0" err="1">
                <a:solidFill>
                  <a:schemeClr val="tx2"/>
                </a:solidFill>
                <a:sym typeface="Symbol" pitchFamily="18" charset="2"/>
              </a:rPr>
              <a:t>Com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is 18 K, 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B</a:t>
            </a:r>
            <a:r>
              <a:rPr lang="en-US" altLang="en-US" sz="1800" i="1" baseline="-25000" dirty="0">
                <a:solidFill>
                  <a:schemeClr val="tx2"/>
                </a:solidFill>
                <a:sym typeface="Symbol" pitchFamily="18" charset="2"/>
              </a:rPr>
              <a:t>C20m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is 27.6 T, and 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C</a:t>
            </a:r>
            <a:r>
              <a:rPr lang="en-US" altLang="en-US" sz="1800" i="1" baseline="-25000" dirty="0">
                <a:solidFill>
                  <a:schemeClr val="tx2"/>
                </a:solidFill>
                <a:sym typeface="Symbol" pitchFamily="18" charset="2"/>
              </a:rPr>
              <a:t>Nb3Sn,0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is a fitting parameter equal to 43100000000 AT</a:t>
            </a:r>
            <a:r>
              <a:rPr lang="en-US" altLang="en-US" sz="1800" baseline="30000" dirty="0">
                <a:solidFill>
                  <a:schemeClr val="tx2"/>
                </a:solidFill>
                <a:sym typeface="Symbol" pitchFamily="18" charset="2"/>
              </a:rPr>
              <a:t>1/2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mm</a:t>
            </a:r>
            <a:r>
              <a:rPr lang="en-US" altLang="en-US" sz="1800" baseline="30000" dirty="0">
                <a:solidFill>
                  <a:schemeClr val="tx2"/>
                </a:solidFill>
                <a:sym typeface="Symbol" pitchFamily="18" charset="2"/>
              </a:rPr>
              <a:t>-2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 for a </a:t>
            </a:r>
            <a:r>
              <a:rPr lang="en-US" altLang="en-US" sz="1800" i="1" dirty="0" err="1">
                <a:solidFill>
                  <a:schemeClr val="tx2"/>
                </a:solidFill>
                <a:sym typeface="Symbol" pitchFamily="18" charset="2"/>
              </a:rPr>
              <a:t>Jc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=2900 A/mm</a:t>
            </a:r>
            <a:r>
              <a:rPr lang="en-US" altLang="en-US" sz="1800" baseline="30000" dirty="0">
                <a:solidFill>
                  <a:schemeClr val="tx2"/>
                </a:solidFill>
                <a:sym typeface="Symbol" pitchFamily="18" charset="2"/>
              </a:rPr>
              <a:t>2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 at 4.2 K and 12 T.</a:t>
            </a:r>
          </a:p>
          <a:p>
            <a:pPr lvl="1">
              <a:buFontTx/>
              <a:buNone/>
              <a:defRPr/>
            </a:pP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	Assume </a:t>
            </a:r>
            <a:r>
              <a:rPr lang="en-US" altLang="en-US" sz="1800" i="1" dirty="0">
                <a:solidFill>
                  <a:schemeClr val="tx2"/>
                </a:solidFill>
                <a:sym typeface="Symbol" pitchFamily="18" charset="2"/>
              </a:rPr>
              <a:t> </a:t>
            </a:r>
            <a:r>
              <a:rPr lang="en-US" altLang="en-US" sz="1800" dirty="0">
                <a:solidFill>
                  <a:schemeClr val="tx2"/>
                </a:solidFill>
                <a:sym typeface="Symbol" pitchFamily="18" charset="2"/>
              </a:rPr>
              <a:t>= 0.000</a:t>
            </a:r>
          </a:p>
          <a:p>
            <a:pPr lvl="1">
              <a:defRPr/>
            </a:pPr>
            <a:endParaRPr lang="en-US" altLang="en-US" sz="1800" dirty="0">
              <a:solidFill>
                <a:schemeClr val="tx2"/>
              </a:solidFill>
            </a:endParaRPr>
          </a:p>
        </p:txBody>
      </p:sp>
      <p:graphicFrame>
        <p:nvGraphicFramePr>
          <p:cNvPr id="24583" name="Object 7">
            <a:extLst>
              <a:ext uri="{FF2B5EF4-FFF2-40B4-BE49-F238E27FC236}">
                <a16:creationId xmlns:a16="http://schemas.microsoft.com/office/drawing/2014/main" id="{7DA3A10F-A407-4188-A2AE-646B343AED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51100" y="1981200"/>
          <a:ext cx="49085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3" name="Equation" r:id="rId8" imgW="3378200" imgH="596900" progId="Equation.3">
                  <p:embed/>
                </p:oleObj>
              </mc:Choice>
              <mc:Fallback>
                <p:oleObj name="Equation" r:id="rId8" imgW="3378200" imgH="5969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1981200"/>
                        <a:ext cx="49085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12">
            <a:extLst>
              <a:ext uri="{FF2B5EF4-FFF2-40B4-BE49-F238E27FC236}">
                <a16:creationId xmlns:a16="http://schemas.microsoft.com/office/drawing/2014/main" id="{C374A55E-858C-4D0B-BBCD-2D42929BF1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17688" y="2876550"/>
          <a:ext cx="603885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4" name="Equation" r:id="rId10" imgW="4165600" imgH="558800" progId="Equation.3">
                  <p:embed/>
                </p:oleObj>
              </mc:Choice>
              <mc:Fallback>
                <p:oleObj name="Equation" r:id="rId10" imgW="4165600" imgH="558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7688" y="2876550"/>
                        <a:ext cx="6038850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Object 11">
            <a:extLst>
              <a:ext uri="{FF2B5EF4-FFF2-40B4-BE49-F238E27FC236}">
                <a16:creationId xmlns:a16="http://schemas.microsoft.com/office/drawing/2014/main" id="{D5274E2E-5ECE-4734-B10F-85D2198C20F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33763" y="3746500"/>
          <a:ext cx="3109912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5" name="Equation" r:id="rId12" imgW="2145369" imgH="304668" progId="Equation.3">
                  <p:embed/>
                </p:oleObj>
              </mc:Choice>
              <mc:Fallback>
                <p:oleObj name="Equation" r:id="rId12" imgW="2145369" imgH="304668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3763" y="3746500"/>
                        <a:ext cx="3109912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6" name="Object 10">
            <a:extLst>
              <a:ext uri="{FF2B5EF4-FFF2-40B4-BE49-F238E27FC236}">
                <a16:creationId xmlns:a16="http://schemas.microsoft.com/office/drawing/2014/main" id="{C8993DB8-B8D8-41D1-81BC-4BD3E4999F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11550" y="4322763"/>
          <a:ext cx="2687638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6" name="Equation" r:id="rId14" imgW="1854200" imgH="279400" progId="Equation.3">
                  <p:embed/>
                </p:oleObj>
              </mc:Choice>
              <mc:Fallback>
                <p:oleObj name="Equation" r:id="rId14" imgW="1854200" imgH="279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1550" y="4322763"/>
                        <a:ext cx="2687638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9">
            <a:extLst>
              <a:ext uri="{FF2B5EF4-FFF2-40B4-BE49-F238E27FC236}">
                <a16:creationId xmlns:a16="http://schemas.microsoft.com/office/drawing/2014/main" id="{493529BE-DC37-495C-A42E-20005A13DC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05200" y="4724400"/>
          <a:ext cx="266858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97" name="Equation" r:id="rId16" imgW="1841500" imgH="304800" progId="Equation.3">
                  <p:embed/>
                </p:oleObj>
              </mc:Choice>
              <mc:Fallback>
                <p:oleObj name="Equation" r:id="rId16" imgW="1841500" imgH="304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724400"/>
                        <a:ext cx="2668588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14212F31-EC38-46C1-86F8-C6B60A6F5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Parameterization curves</a:t>
            </a:r>
          </a:p>
        </p:txBody>
      </p:sp>
      <p:sp>
        <p:nvSpPr>
          <p:cNvPr id="25603" name="Date Placeholder 3">
            <a:extLst>
              <a:ext uri="{FF2B5EF4-FFF2-40B4-BE49-F238E27FC236}">
                <a16:creationId xmlns:a16="http://schemas.microsoft.com/office/drawing/2014/main" id="{482C28ED-4937-4872-9154-1757668333E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25604" name="Footer Placeholder 4">
            <a:extLst>
              <a:ext uri="{FF2B5EF4-FFF2-40B4-BE49-F238E27FC236}">
                <a16:creationId xmlns:a16="http://schemas.microsoft.com/office/drawing/2014/main" id="{90DF1A3A-F6E2-4431-8FF1-3EF3EE02B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5605" name="Slide Number Placeholder 5">
            <a:extLst>
              <a:ext uri="{FF2B5EF4-FFF2-40B4-BE49-F238E27FC236}">
                <a16:creationId xmlns:a16="http://schemas.microsoft.com/office/drawing/2014/main" id="{8B728B06-21EA-4C92-89D5-2DF9D74BC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268AC1C-8C53-402C-9E69-AAF64F4E7EFB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25606" name="Rectangle 3">
            <a:extLst>
              <a:ext uri="{FF2B5EF4-FFF2-40B4-BE49-F238E27FC236}">
                <a16:creationId xmlns:a16="http://schemas.microsoft.com/office/drawing/2014/main" id="{DA9C8529-B3C8-456B-9D64-E0121F56A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190625"/>
            <a:ext cx="8677275" cy="542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>
                <a:solidFill>
                  <a:schemeClr val="tx2"/>
                </a:solidFill>
              </a:rPr>
              <a:t>References</a:t>
            </a:r>
          </a:p>
          <a:p>
            <a:pPr eaLnBrk="1" hangingPunct="1">
              <a:lnSpc>
                <a:spcPct val="90000"/>
              </a:lnSpc>
            </a:pPr>
            <a:endParaRPr lang="en-US" altLang="en-US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en-US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>
                <a:solidFill>
                  <a:schemeClr val="tx2"/>
                </a:solidFill>
              </a:rPr>
              <a:t>M.S. Lubell, “Empirical scaling formulas for critical current and critical fields for commercial NbTi,” </a:t>
            </a:r>
            <a:r>
              <a:rPr lang="en-GB" altLang="en-US" i="1">
                <a:solidFill>
                  <a:schemeClr val="tx2"/>
                </a:solidFill>
              </a:rPr>
              <a:t>IEEE Trans. Magn</a:t>
            </a:r>
            <a:r>
              <a:rPr lang="en-GB" altLang="en-US">
                <a:solidFill>
                  <a:schemeClr val="tx2"/>
                </a:solidFill>
              </a:rPr>
              <a:t>., Vol. MAG-19 No. 3, pp. 754–757, 1983.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>
                <a:solidFill>
                  <a:schemeClr val="tx2"/>
                </a:solidFill>
              </a:rPr>
              <a:t>L. Bottura, “A practical fit for the critical surface of NbTi,” </a:t>
            </a:r>
            <a:r>
              <a:rPr lang="en-GB" altLang="en-US" i="1">
                <a:solidFill>
                  <a:schemeClr val="tx2"/>
                </a:solidFill>
              </a:rPr>
              <a:t>IEEE Trans. Appl. Supercond.</a:t>
            </a:r>
            <a:r>
              <a:rPr lang="en-GB" altLang="en-US">
                <a:solidFill>
                  <a:schemeClr val="tx2"/>
                </a:solidFill>
              </a:rPr>
              <a:t>, Vol. 10, No. 1, pp. 1054–1057, 2000.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>
                <a:solidFill>
                  <a:schemeClr val="tx2"/>
                </a:solidFill>
              </a:rPr>
              <a:t>L.T. Summers, M.W. Guinan, J.R. Miller and P.A. Hahn, “A model for the prediction of Nb</a:t>
            </a:r>
            <a:r>
              <a:rPr lang="en-GB" altLang="en-US" baseline="-25000">
                <a:solidFill>
                  <a:schemeClr val="tx2"/>
                </a:solidFill>
              </a:rPr>
              <a:t>3</a:t>
            </a:r>
            <a:r>
              <a:rPr lang="en-GB" altLang="en-US">
                <a:solidFill>
                  <a:schemeClr val="tx2"/>
                </a:solidFill>
              </a:rPr>
              <a:t>Sn critical current as a function of field, temperature, strain and radiation damage,” </a:t>
            </a:r>
            <a:r>
              <a:rPr lang="en-GB" altLang="en-US" i="1">
                <a:solidFill>
                  <a:schemeClr val="tx2"/>
                </a:solidFill>
              </a:rPr>
              <a:t>IEEE Trans. Magn., </a:t>
            </a:r>
            <a:r>
              <a:rPr lang="en-GB" altLang="en-US">
                <a:solidFill>
                  <a:schemeClr val="tx2"/>
                </a:solidFill>
              </a:rPr>
              <a:t>Vol. 27, No. 2, pp. 2041–2044, 1991.</a:t>
            </a:r>
            <a:endParaRPr lang="en-US" altLang="en-US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GB" altLang="en-US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5C33B949-A925-4CDB-9331-71ABF303B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Nb-Ti and Nb</a:t>
            </a:r>
            <a:r>
              <a:rPr lang="en-GB" altLang="en-US" baseline="-25000"/>
              <a:t>3</a:t>
            </a:r>
            <a:r>
              <a:rPr lang="en-GB" altLang="en-US"/>
              <a:t>Sn critical curves at 1.9 K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CFF186BF-5D78-4188-8E8B-28D4927E7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26628" name="Date Placeholder 3">
            <a:extLst>
              <a:ext uri="{FF2B5EF4-FFF2-40B4-BE49-F238E27FC236}">
                <a16:creationId xmlns:a16="http://schemas.microsoft.com/office/drawing/2014/main" id="{93D12C34-88F2-4A07-B410-143FD26F753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accent1"/>
                </a:solidFill>
                <a:latin typeface="Book Antiqua" panose="02040602050305030304" pitchFamily="18" charset="0"/>
              </a:rPr>
              <a:t>Joint Universities Accelerator School, CERN, February 27 - March 3, 2025</a:t>
            </a:r>
            <a:endParaRPr lang="en-GB" altLang="en-US">
              <a:solidFill>
                <a:schemeClr val="accent1"/>
              </a:solidFill>
              <a:latin typeface="Book Antiqua" panose="02040602050305030304" pitchFamily="18" charset="0"/>
            </a:endParaRPr>
          </a:p>
        </p:txBody>
      </p:sp>
      <p:sp>
        <p:nvSpPr>
          <p:cNvPr id="26629" name="Footer Placeholder 4">
            <a:extLst>
              <a:ext uri="{FF2B5EF4-FFF2-40B4-BE49-F238E27FC236}">
                <a16:creationId xmlns:a16="http://schemas.microsoft.com/office/drawing/2014/main" id="{28B26315-37AB-4BC6-A1B5-56DF963F6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accent1"/>
                </a:solidFill>
                <a:latin typeface="Book Antiqua" panose="02040602050305030304" pitchFamily="18" charset="0"/>
              </a:rPr>
              <a:t>Case Study on Superconducting Magnets</a:t>
            </a:r>
          </a:p>
        </p:txBody>
      </p:sp>
      <p:sp>
        <p:nvSpPr>
          <p:cNvPr id="26630" name="Slide Number Placeholder 5">
            <a:extLst>
              <a:ext uri="{FF2B5EF4-FFF2-40B4-BE49-F238E27FC236}">
                <a16:creationId xmlns:a16="http://schemas.microsoft.com/office/drawing/2014/main" id="{D8F8395C-66F3-4183-BF7F-314C431F2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7F34ECD-69D7-4284-9AE9-CF5026758DCD}" type="slidenum">
              <a:rPr lang="en-US" altLang="en-US">
                <a:solidFill>
                  <a:schemeClr val="accent1"/>
                </a:solidFill>
                <a:latin typeface="Book Antiqua" panose="02040602050305030304" pitchFamily="18" charset="0"/>
              </a:rPr>
              <a:pPr/>
              <a:t>13</a:t>
            </a:fld>
            <a:endParaRPr lang="en-US" altLang="en-US">
              <a:solidFill>
                <a:schemeClr val="accent1"/>
              </a:solidFill>
              <a:latin typeface="Book Antiqua" panose="02040602050305030304" pitchFamily="18" charset="0"/>
            </a:endParaRPr>
          </a:p>
        </p:txBody>
      </p:sp>
      <p:pic>
        <p:nvPicPr>
          <p:cNvPr id="26631" name="Picture 6">
            <a:extLst>
              <a:ext uri="{FF2B5EF4-FFF2-40B4-BE49-F238E27FC236}">
                <a16:creationId xmlns:a16="http://schemas.microsoft.com/office/drawing/2014/main" id="{9766B4BA-D257-4ECC-B1F8-ED9B25E76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1295400"/>
            <a:ext cx="7935913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2E63E916-2789-4383-91ED-8E70CD9C8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054B56CA-F3C4-4B74-B143-FEE07D500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  <a:defRPr/>
            </a:pPr>
            <a:r>
              <a:rPr lang="en-GB" altLang="en-US" dirty="0">
                <a:solidFill>
                  <a:srgbClr val="FF0000"/>
                </a:solidFill>
              </a:rPr>
              <a:t>11 T Nb</a:t>
            </a:r>
            <a:r>
              <a:rPr lang="en-GB" altLang="en-US" baseline="-25000" dirty="0">
                <a:solidFill>
                  <a:srgbClr val="FF0000"/>
                </a:solidFill>
              </a:rPr>
              <a:t>3</a:t>
            </a:r>
            <a:r>
              <a:rPr lang="en-GB" altLang="en-US" dirty="0">
                <a:solidFill>
                  <a:srgbClr val="FF0000"/>
                </a:solidFill>
              </a:rPr>
              <a:t>Sn dipole for the LHC collimation upgrade</a:t>
            </a:r>
          </a:p>
          <a:p>
            <a:pPr lvl="1">
              <a:buFontTx/>
              <a:buBlip>
                <a:blip r:embed="rId3"/>
              </a:buBlip>
              <a:defRPr/>
            </a:pPr>
            <a:endParaRPr lang="en-GB" altLang="en-US" b="1" dirty="0"/>
          </a:p>
          <a:p>
            <a:pPr lvl="1">
              <a:buFontTx/>
              <a:buBlip>
                <a:blip r:embed="rId3"/>
              </a:buBlip>
              <a:defRPr/>
            </a:pPr>
            <a:r>
              <a:rPr lang="en-GB" altLang="en-US" b="1" dirty="0">
                <a:solidFill>
                  <a:schemeClr val="tx2"/>
                </a:solidFill>
              </a:rPr>
              <a:t>Question</a:t>
            </a:r>
          </a:p>
          <a:p>
            <a:pPr lvl="2">
              <a:buFontTx/>
              <a:buBlip>
                <a:blip r:embed="rId3"/>
              </a:buBlip>
              <a:defRPr/>
            </a:pPr>
            <a:endParaRPr lang="en-GB" altLang="en-US" b="1" dirty="0">
              <a:solidFill>
                <a:schemeClr val="tx2"/>
              </a:solidFill>
            </a:endParaRPr>
          </a:p>
          <a:p>
            <a:pPr lvl="2">
              <a:buFontTx/>
              <a:buBlip>
                <a:blip r:embed="rId3"/>
              </a:buBlip>
              <a:defRPr/>
            </a:pPr>
            <a:r>
              <a:rPr lang="en-GB" altLang="en-US" dirty="0">
                <a:solidFill>
                  <a:schemeClr val="tx2"/>
                </a:solidFill>
              </a:rPr>
              <a:t>Determine coil filling factor </a:t>
            </a:r>
            <a:r>
              <a:rPr lang="en-GB" dirty="0">
                <a:solidFill>
                  <a:schemeClr val="tx2"/>
                </a:solidFill>
              </a:rPr>
              <a:t>(</a:t>
            </a:r>
            <a:r>
              <a:rPr lang="en-GB" altLang="en-US" i="1" dirty="0">
                <a:solidFill>
                  <a:schemeClr val="tx2"/>
                </a:solidFill>
              </a:rPr>
              <a:t>J</a:t>
            </a:r>
            <a:r>
              <a:rPr lang="en-GB" altLang="en-US" i="1" baseline="-25000" dirty="0">
                <a:solidFill>
                  <a:schemeClr val="tx2"/>
                </a:solidFill>
              </a:rPr>
              <a:t>0</a:t>
            </a:r>
            <a:r>
              <a:rPr lang="en-GB" altLang="en-US" i="1" dirty="0">
                <a:solidFill>
                  <a:schemeClr val="tx2"/>
                </a:solidFill>
              </a:rPr>
              <a:t> </a:t>
            </a:r>
            <a:r>
              <a:rPr lang="en-GB" altLang="en-US" dirty="0">
                <a:solidFill>
                  <a:schemeClr val="tx2"/>
                </a:solidFill>
              </a:rPr>
              <a:t>/</a:t>
            </a: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</a:t>
            </a:r>
            <a:r>
              <a:rPr lang="en-GB" altLang="en-US" i="1" dirty="0">
                <a:solidFill>
                  <a:schemeClr val="tx2"/>
                </a:solidFill>
              </a:rPr>
              <a:t> </a:t>
            </a:r>
            <a:r>
              <a:rPr lang="en-GB" altLang="en-US" dirty="0">
                <a:solidFill>
                  <a:schemeClr val="tx2"/>
                </a:solidFill>
              </a:rPr>
              <a:t>ratio or A</a:t>
            </a:r>
            <a:r>
              <a:rPr lang="en-GB" altLang="en-US" baseline="-25000" dirty="0">
                <a:solidFill>
                  <a:schemeClr val="tx2"/>
                </a:solidFill>
              </a:rPr>
              <a:t>non-</a:t>
            </a:r>
            <a:r>
              <a:rPr lang="en-GB" altLang="en-US" baseline="-25000" dirty="0" err="1">
                <a:solidFill>
                  <a:schemeClr val="tx2"/>
                </a:solidFill>
              </a:rPr>
              <a:t>Cu_cable</a:t>
            </a:r>
            <a:r>
              <a:rPr lang="en-GB" altLang="en-US" dirty="0">
                <a:solidFill>
                  <a:schemeClr val="tx2"/>
                </a:solidFill>
              </a:rPr>
              <a:t>/</a:t>
            </a:r>
            <a:r>
              <a:rPr lang="en-GB" altLang="en-US" dirty="0" err="1">
                <a:solidFill>
                  <a:schemeClr val="tx2"/>
                </a:solidFill>
              </a:rPr>
              <a:t>A</a:t>
            </a:r>
            <a:r>
              <a:rPr lang="en-GB" altLang="en-US" baseline="-25000" dirty="0" err="1">
                <a:solidFill>
                  <a:schemeClr val="tx2"/>
                </a:solidFill>
              </a:rPr>
              <a:t>insulated_cable</a:t>
            </a:r>
            <a:r>
              <a:rPr lang="en-GB" altLang="en-US" dirty="0">
                <a:solidFill>
                  <a:schemeClr val="tx2"/>
                </a:solidFill>
              </a:rPr>
              <a:t>)</a:t>
            </a:r>
          </a:p>
          <a:p>
            <a:pPr marL="914400" lvl="2" indent="0">
              <a:buFontTx/>
              <a:buNone/>
              <a:defRPr/>
            </a:pPr>
            <a:endParaRPr lang="en-GB" altLang="en-US" dirty="0"/>
          </a:p>
        </p:txBody>
      </p:sp>
      <p:sp>
        <p:nvSpPr>
          <p:cNvPr id="27652" name="Date Placeholder 3">
            <a:extLst>
              <a:ext uri="{FF2B5EF4-FFF2-40B4-BE49-F238E27FC236}">
                <a16:creationId xmlns:a16="http://schemas.microsoft.com/office/drawing/2014/main" id="{4A464414-A847-46EC-8A63-FDF204D67C0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27653" name="Footer Placeholder 4">
            <a:extLst>
              <a:ext uri="{FF2B5EF4-FFF2-40B4-BE49-F238E27FC236}">
                <a16:creationId xmlns:a16="http://schemas.microsoft.com/office/drawing/2014/main" id="{C7D18391-12B9-4BB7-A7B3-273505D9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7654" name="Slide Number Placeholder 5">
            <a:extLst>
              <a:ext uri="{FF2B5EF4-FFF2-40B4-BE49-F238E27FC236}">
                <a16:creationId xmlns:a16="http://schemas.microsoft.com/office/drawing/2014/main" id="{59C15DC7-B1E9-47DD-838A-C95A9DEAE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161C47B-8341-4FB1-9C23-AE005880517E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69F893C0-4C0F-4E95-A2AB-CA774788F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Superconducting cables and coils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1C7EB079-DBFE-45FF-84D9-A840D3461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28676" name="Date Placeholder 3">
            <a:extLst>
              <a:ext uri="{FF2B5EF4-FFF2-40B4-BE49-F238E27FC236}">
                <a16:creationId xmlns:a16="http://schemas.microsoft.com/office/drawing/2014/main" id="{669FA4A9-C574-4105-B812-135BDE5152F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28677" name="Footer Placeholder 4">
            <a:extLst>
              <a:ext uri="{FF2B5EF4-FFF2-40B4-BE49-F238E27FC236}">
                <a16:creationId xmlns:a16="http://schemas.microsoft.com/office/drawing/2014/main" id="{CC0675C8-9E46-4EDB-AF5B-1D34AFC1A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8678" name="Slide Number Placeholder 5">
            <a:extLst>
              <a:ext uri="{FF2B5EF4-FFF2-40B4-BE49-F238E27FC236}">
                <a16:creationId xmlns:a16="http://schemas.microsoft.com/office/drawing/2014/main" id="{81D7512E-E032-4BAD-AE12-097E762E2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B5FA4AC-20E0-466C-9A57-5C623950BC8B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8679" name="Picture 2" descr="C:\USPAS\2011_01_Austin\New_material\HQ-C06_Section-2400dpi-color-Etched.jpg">
            <a:extLst>
              <a:ext uri="{FF2B5EF4-FFF2-40B4-BE49-F238E27FC236}">
                <a16:creationId xmlns:a16="http://schemas.microsoft.com/office/drawing/2014/main" id="{3AAEC12E-44E3-4E07-89A4-EECE95AF5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0" r="15909" b="1549"/>
          <a:stretch>
            <a:fillRect/>
          </a:stretch>
        </p:blipFill>
        <p:spPr bwMode="auto">
          <a:xfrm>
            <a:off x="152400" y="1163638"/>
            <a:ext cx="8839200" cy="531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75C81D8A-E217-4444-A94E-0BFB8DFEE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i="1"/>
              <a:t>J</a:t>
            </a:r>
            <a:r>
              <a:rPr lang="en-GB" altLang="en-US" i="1" baseline="-25000"/>
              <a:t>0</a:t>
            </a:r>
            <a:r>
              <a:rPr lang="en-GB" altLang="en-US" i="1"/>
              <a:t> </a:t>
            </a:r>
            <a:r>
              <a:rPr lang="en-GB" altLang="en-US"/>
              <a:t>/</a:t>
            </a:r>
            <a:r>
              <a:rPr lang="en-GB" altLang="en-US" i="1"/>
              <a:t>J</a:t>
            </a:r>
            <a:r>
              <a:rPr lang="en-GB" altLang="en-US" i="1" baseline="-25000"/>
              <a:t>sc</a:t>
            </a:r>
            <a:r>
              <a:rPr lang="en-GB" altLang="en-US" i="1"/>
              <a:t> </a:t>
            </a:r>
            <a:r>
              <a:rPr lang="en-GB" altLang="en-US"/>
              <a:t>ratio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33BDF-CCEB-4FAB-87E6-D8AF89F59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267200" cy="2932113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The cable design parameters are: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Number of wires </a:t>
            </a:r>
            <a:r>
              <a:rPr lang="en-US" i="1" dirty="0" err="1">
                <a:solidFill>
                  <a:schemeClr val="tx2"/>
                </a:solidFill>
              </a:rPr>
              <a:t>N</a:t>
            </a:r>
            <a:r>
              <a:rPr lang="en-US" i="1" baseline="-25000" dirty="0" err="1">
                <a:solidFill>
                  <a:schemeClr val="tx2"/>
                </a:solidFill>
              </a:rPr>
              <a:t>wire</a:t>
            </a:r>
            <a:endParaRPr lang="en-US" i="1" baseline="-25000" dirty="0">
              <a:solidFill>
                <a:schemeClr val="tx2"/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Wire diameter </a:t>
            </a:r>
            <a:r>
              <a:rPr lang="en-US" i="1" dirty="0" err="1">
                <a:solidFill>
                  <a:schemeClr val="tx2"/>
                </a:solidFill>
              </a:rPr>
              <a:t>d</a:t>
            </a:r>
            <a:r>
              <a:rPr lang="en-US" i="1" baseline="-25000" dirty="0" err="1">
                <a:solidFill>
                  <a:schemeClr val="tx2"/>
                </a:solidFill>
              </a:rPr>
              <a:t>wire</a:t>
            </a:r>
            <a:endParaRPr lang="en-US" i="1" baseline="-25000" dirty="0">
              <a:solidFill>
                <a:schemeClr val="tx2"/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Cable mid-thickness </a:t>
            </a:r>
            <a:r>
              <a:rPr lang="en-US" i="1" dirty="0" err="1">
                <a:solidFill>
                  <a:schemeClr val="tx2"/>
                </a:solidFill>
              </a:rPr>
              <a:t>t</a:t>
            </a:r>
            <a:r>
              <a:rPr lang="en-US" i="1" baseline="-25000" dirty="0" err="1">
                <a:solidFill>
                  <a:schemeClr val="tx2"/>
                </a:solidFill>
              </a:rPr>
              <a:t>cable</a:t>
            </a:r>
            <a:endParaRPr lang="en-US" i="1" baseline="-25000" dirty="0">
              <a:solidFill>
                <a:schemeClr val="tx2"/>
              </a:solidFill>
            </a:endParaRP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Cable width </a:t>
            </a:r>
            <a:r>
              <a:rPr lang="en-US" i="1" dirty="0" err="1">
                <a:solidFill>
                  <a:schemeClr val="tx2"/>
                </a:solidFill>
              </a:rPr>
              <a:t>w</a:t>
            </a:r>
            <a:r>
              <a:rPr lang="en-US" i="1" baseline="-25000" dirty="0" err="1">
                <a:solidFill>
                  <a:schemeClr val="tx2"/>
                </a:solidFill>
              </a:rPr>
              <a:t>cable</a:t>
            </a:r>
            <a:endParaRPr lang="en-US" i="1" baseline="-25000" dirty="0">
              <a:solidFill>
                <a:schemeClr val="tx2"/>
              </a:solidFill>
            </a:endParaRPr>
          </a:p>
          <a:p>
            <a:pPr lvl="1">
              <a:defRPr/>
            </a:pPr>
            <a:r>
              <a:rPr lang="en-US" i="1" dirty="0">
                <a:solidFill>
                  <a:schemeClr val="tx2"/>
                </a:solidFill>
              </a:rPr>
              <a:t>(Cu</a:t>
            </a:r>
            <a:r>
              <a:rPr lang="en-US" dirty="0">
                <a:solidFill>
                  <a:schemeClr val="tx2"/>
                </a:solidFill>
              </a:rPr>
              <a:t>/non-</a:t>
            </a:r>
            <a:r>
              <a:rPr lang="en-US" i="1" dirty="0">
                <a:solidFill>
                  <a:schemeClr val="tx2"/>
                </a:solidFill>
              </a:rPr>
              <a:t>Cu</a:t>
            </a:r>
            <a:r>
              <a:rPr lang="en-US" dirty="0">
                <a:solidFill>
                  <a:schemeClr val="tx2"/>
                </a:solidFill>
              </a:rPr>
              <a:t>) ratio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Insulation thickness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Pitch angle</a:t>
            </a:r>
          </a:p>
          <a:p>
            <a:pPr lvl="2">
              <a:defRPr/>
            </a:pPr>
            <a:r>
              <a:rPr lang="en-US" dirty="0">
                <a:solidFill>
                  <a:schemeClr val="tx2"/>
                </a:solidFill>
              </a:rPr>
              <a:t>To be neglected in this comp.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GB" dirty="0"/>
          </a:p>
        </p:txBody>
      </p:sp>
      <p:sp>
        <p:nvSpPr>
          <p:cNvPr id="29700" name="Date Placeholder 3">
            <a:extLst>
              <a:ext uri="{FF2B5EF4-FFF2-40B4-BE49-F238E27FC236}">
                <a16:creationId xmlns:a16="http://schemas.microsoft.com/office/drawing/2014/main" id="{7DCD8F74-E881-40D2-8ADC-B6467336040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29701" name="Footer Placeholder 4">
            <a:extLst>
              <a:ext uri="{FF2B5EF4-FFF2-40B4-BE49-F238E27FC236}">
                <a16:creationId xmlns:a16="http://schemas.microsoft.com/office/drawing/2014/main" id="{00A6A7FB-7F30-41FF-B96D-FEE757833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9702" name="Slide Number Placeholder 5">
            <a:extLst>
              <a:ext uri="{FF2B5EF4-FFF2-40B4-BE49-F238E27FC236}">
                <a16:creationId xmlns:a16="http://schemas.microsoft.com/office/drawing/2014/main" id="{2C7BF554-0630-4FF0-86E7-9F13179A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50EAC0C-0C2B-45B5-AB63-1626B1AE1DCB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9703" name="Picture 9">
            <a:extLst>
              <a:ext uri="{FF2B5EF4-FFF2-40B4-BE49-F238E27FC236}">
                <a16:creationId xmlns:a16="http://schemas.microsoft.com/office/drawing/2014/main" id="{DA75C589-D848-4F71-A005-9CB09D648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4114800"/>
            <a:ext cx="1881188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FBCD4215-92D4-45C3-8A22-AF0D51E71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143000"/>
            <a:ext cx="45053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2">
            <a:extLst>
              <a:ext uri="{FF2B5EF4-FFF2-40B4-BE49-F238E27FC236}">
                <a16:creationId xmlns:a16="http://schemas.microsoft.com/office/drawing/2014/main" id="{E9ED48D6-890E-441D-B7BF-A30346189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152400" y="6018213"/>
            <a:ext cx="4230688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6" descr="Round Sub.jpg">
            <a:extLst>
              <a:ext uri="{FF2B5EF4-FFF2-40B4-BE49-F238E27FC236}">
                <a16:creationId xmlns:a16="http://schemas.microsoft.com/office/drawing/2014/main" id="{CC36434C-D322-4C7B-892E-FAE9BB77E82B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7" t="2104" r="16106" b="1840"/>
          <a:stretch>
            <a:fillRect/>
          </a:stretch>
        </p:blipFill>
        <p:spPr bwMode="auto">
          <a:xfrm>
            <a:off x="152400" y="4075113"/>
            <a:ext cx="1885950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ED945784-28AE-4567-AE61-BBCF742E1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i="1"/>
              <a:t>J</a:t>
            </a:r>
            <a:r>
              <a:rPr lang="en-GB" altLang="en-US" i="1" baseline="-25000"/>
              <a:t>0</a:t>
            </a:r>
            <a:r>
              <a:rPr lang="en-GB" altLang="en-US"/>
              <a:t> vs. </a:t>
            </a:r>
            <a:r>
              <a:rPr lang="en-GB" altLang="en-US" i="1"/>
              <a:t>J</a:t>
            </a:r>
            <a:r>
              <a:rPr lang="en-GB" altLang="en-US" i="1" baseline="-25000"/>
              <a:t>sc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4557A07A-85F4-4F2E-92FD-FC64A7778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5791200"/>
            <a:ext cx="8839200" cy="6858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i="1">
                <a:solidFill>
                  <a:schemeClr val="tx2"/>
                </a:solidFill>
              </a:rPr>
              <a:t>Cu to non-Cu ratio: 1.2 </a:t>
            </a:r>
          </a:p>
        </p:txBody>
      </p:sp>
      <p:sp>
        <p:nvSpPr>
          <p:cNvPr id="30724" name="Date Placeholder 3">
            <a:extLst>
              <a:ext uri="{FF2B5EF4-FFF2-40B4-BE49-F238E27FC236}">
                <a16:creationId xmlns:a16="http://schemas.microsoft.com/office/drawing/2014/main" id="{A5C29AD0-DCB1-4BCC-97A9-E530C483761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0725" name="Footer Placeholder 4">
            <a:extLst>
              <a:ext uri="{FF2B5EF4-FFF2-40B4-BE49-F238E27FC236}">
                <a16:creationId xmlns:a16="http://schemas.microsoft.com/office/drawing/2014/main" id="{D9125967-2480-4609-B1F3-567E7E6BC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0726" name="Slide Number Placeholder 5">
            <a:extLst>
              <a:ext uri="{FF2B5EF4-FFF2-40B4-BE49-F238E27FC236}">
                <a16:creationId xmlns:a16="http://schemas.microsoft.com/office/drawing/2014/main" id="{C3E53DBE-16F8-4AEF-BC67-27C1A2B55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41E2474-605F-495F-9003-95091E7DF79F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0727" name="Picture 2">
            <a:extLst>
              <a:ext uri="{FF2B5EF4-FFF2-40B4-BE49-F238E27FC236}">
                <a16:creationId xmlns:a16="http://schemas.microsoft.com/office/drawing/2014/main" id="{6178CDF4-D89E-4475-8BA8-86FCF9A09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4" t="11246" r="13266" b="26048"/>
          <a:stretch>
            <a:fillRect/>
          </a:stretch>
        </p:blipFill>
        <p:spPr bwMode="auto">
          <a:xfrm>
            <a:off x="762000" y="1143000"/>
            <a:ext cx="8048625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00692CA4-0C0F-4E1D-BBD3-828074DA0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i="1"/>
              <a:t>J</a:t>
            </a:r>
            <a:r>
              <a:rPr lang="en-GB" altLang="en-US" i="1" baseline="-25000"/>
              <a:t>0</a:t>
            </a:r>
            <a:r>
              <a:rPr lang="en-GB" altLang="en-US"/>
              <a:t> vs. </a:t>
            </a:r>
            <a:r>
              <a:rPr lang="en-GB" altLang="en-US" i="1"/>
              <a:t>J</a:t>
            </a:r>
            <a:r>
              <a:rPr lang="en-GB" altLang="en-US" i="1" baseline="-25000"/>
              <a:t>sc</a:t>
            </a:r>
            <a:endParaRPr lang="en-GB" altLang="en-US"/>
          </a:p>
        </p:txBody>
      </p:sp>
      <p:sp>
        <p:nvSpPr>
          <p:cNvPr id="31747" name="Date Placeholder 3">
            <a:extLst>
              <a:ext uri="{FF2B5EF4-FFF2-40B4-BE49-F238E27FC236}">
                <a16:creationId xmlns:a16="http://schemas.microsoft.com/office/drawing/2014/main" id="{D0980F18-28CE-4FFB-9A82-88D9219E3B4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1748" name="Footer Placeholder 4">
            <a:extLst>
              <a:ext uri="{FF2B5EF4-FFF2-40B4-BE49-F238E27FC236}">
                <a16:creationId xmlns:a16="http://schemas.microsoft.com/office/drawing/2014/main" id="{C5A0792D-A7EB-4665-A7CD-22F8897C5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1749" name="Slide Number Placeholder 5">
            <a:extLst>
              <a:ext uri="{FF2B5EF4-FFF2-40B4-BE49-F238E27FC236}">
                <a16:creationId xmlns:a16="http://schemas.microsoft.com/office/drawing/2014/main" id="{0B585DBC-1FD3-4881-A03F-95DE353F7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9BC3778-3795-4527-9468-39BE755438A5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1750" name="Picture 2">
            <a:extLst>
              <a:ext uri="{FF2B5EF4-FFF2-40B4-BE49-F238E27FC236}">
                <a16:creationId xmlns:a16="http://schemas.microsoft.com/office/drawing/2014/main" id="{669F4F34-1462-471C-890A-022D7369CE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982788"/>
            <a:ext cx="2736850" cy="2982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1" name="Picture 2">
            <a:extLst>
              <a:ext uri="{FF2B5EF4-FFF2-40B4-BE49-F238E27FC236}">
                <a16:creationId xmlns:a16="http://schemas.microsoft.com/office/drawing/2014/main" id="{40DC9860-71D7-4709-B653-D3DCC3EE6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4" t="11246" r="13266" b="26048"/>
          <a:stretch>
            <a:fillRect/>
          </a:stretch>
        </p:blipFill>
        <p:spPr bwMode="auto">
          <a:xfrm>
            <a:off x="3352800" y="1982788"/>
            <a:ext cx="5499100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7A24E03-2694-4E27-8B58-678CADFB8D73}"/>
              </a:ext>
            </a:extLst>
          </p:cNvPr>
          <p:cNvSpPr/>
          <p:nvPr/>
        </p:nvSpPr>
        <p:spPr>
          <a:xfrm>
            <a:off x="381000" y="4751388"/>
            <a:ext cx="2725738" cy="206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1341348D-801C-421D-A1EB-FB2A7825D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BFEF1F5E-23CC-48BA-A8E4-A55F113C7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>
                <a:solidFill>
                  <a:srgbClr val="FF0000"/>
                </a:solidFill>
              </a:rPr>
              <a:t>11 T Nb</a:t>
            </a:r>
            <a:r>
              <a:rPr lang="en-GB" altLang="en-US" baseline="-25000">
                <a:solidFill>
                  <a:srgbClr val="FF0000"/>
                </a:solidFill>
              </a:rPr>
              <a:t>3</a:t>
            </a:r>
            <a:r>
              <a:rPr lang="en-GB" altLang="en-US">
                <a:solidFill>
                  <a:srgbClr val="FF0000"/>
                </a:solidFill>
              </a:rPr>
              <a:t>Sn dipole for the LHC collimation upgrade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 b="1"/>
          </a:p>
          <a:p>
            <a:pPr lvl="1">
              <a:buFontTx/>
              <a:buBlip>
                <a:blip r:embed="rId3"/>
              </a:buBlip>
            </a:pPr>
            <a:r>
              <a:rPr lang="en-GB" altLang="en-US" b="1">
                <a:solidFill>
                  <a:schemeClr val="tx2"/>
                </a:solidFill>
              </a:rPr>
              <a:t>Question</a:t>
            </a:r>
          </a:p>
          <a:p>
            <a:pPr lvl="2">
              <a:buFontTx/>
              <a:buBlip>
                <a:blip r:embed="rId3"/>
              </a:buBlip>
            </a:pPr>
            <a:endParaRPr lang="en-GB" altLang="en-US" b="1">
              <a:solidFill>
                <a:schemeClr val="tx2"/>
              </a:solidFill>
            </a:endParaRPr>
          </a:p>
          <a:p>
            <a:pPr lvl="2">
              <a:buFontTx/>
              <a:buBlip>
                <a:blip r:embed="rId3"/>
              </a:buBlip>
            </a:pPr>
            <a:r>
              <a:rPr lang="en-GB" altLang="en-US">
                <a:solidFill>
                  <a:schemeClr val="tx2"/>
                </a:solidFill>
              </a:rPr>
              <a:t>Compute load-line (</a:t>
            </a:r>
            <a:r>
              <a:rPr lang="en-GB" altLang="en-US" i="1">
                <a:solidFill>
                  <a:schemeClr val="tx2"/>
                </a:solidFill>
              </a:rPr>
              <a:t>J</a:t>
            </a:r>
            <a:r>
              <a:rPr lang="en-GB" altLang="en-US" i="1" baseline="-25000">
                <a:solidFill>
                  <a:schemeClr val="tx2"/>
                </a:solidFill>
              </a:rPr>
              <a:t>sc</a:t>
            </a:r>
            <a:r>
              <a:rPr lang="en-GB" altLang="en-US">
                <a:solidFill>
                  <a:schemeClr val="tx2"/>
                </a:solidFill>
              </a:rPr>
              <a:t> vs. </a:t>
            </a:r>
            <a:r>
              <a:rPr lang="en-GB" altLang="en-US" i="1">
                <a:solidFill>
                  <a:schemeClr val="tx2"/>
                </a:solidFill>
              </a:rPr>
              <a:t>B</a:t>
            </a:r>
            <a:r>
              <a:rPr lang="en-GB" altLang="en-US">
                <a:solidFill>
                  <a:schemeClr val="tx2"/>
                </a:solidFill>
              </a:rPr>
              <a:t>) for a </a:t>
            </a:r>
          </a:p>
          <a:p>
            <a:pPr lvl="3">
              <a:buFontTx/>
              <a:buBlip>
                <a:blip r:embed="rId3"/>
              </a:buBlip>
            </a:pPr>
            <a:r>
              <a:rPr lang="en-US" altLang="en-US">
                <a:solidFill>
                  <a:schemeClr val="tx2"/>
                </a:solidFill>
                <a:sym typeface="Symbol" panose="05050102010706020507" pitchFamily="18" charset="2"/>
              </a:rPr>
              <a:t>Sector coil (60) with constant current density</a:t>
            </a:r>
          </a:p>
          <a:p>
            <a:pPr lvl="2">
              <a:buFontTx/>
              <a:buBlip>
                <a:blip r:embed="rId3"/>
              </a:buBlip>
            </a:pPr>
            <a:r>
              <a:rPr lang="en-GB" altLang="en-US">
                <a:solidFill>
                  <a:schemeClr val="tx2"/>
                </a:solidFill>
              </a:rPr>
              <a:t>Determine coil size, operational </a:t>
            </a:r>
            <a:r>
              <a:rPr lang="en-US" altLang="en-US">
                <a:solidFill>
                  <a:schemeClr val="tx2"/>
                </a:solidFill>
              </a:rPr>
              <a:t>(</a:t>
            </a:r>
            <a:r>
              <a:rPr lang="en-GB" altLang="en-US">
                <a:solidFill>
                  <a:schemeClr val="tx2"/>
                </a:solidFill>
              </a:rPr>
              <a:t>80% of </a:t>
            </a:r>
            <a:r>
              <a:rPr lang="en-GB" altLang="en-US" i="1">
                <a:solidFill>
                  <a:schemeClr val="tx2"/>
                </a:solidFill>
              </a:rPr>
              <a:t>I</a:t>
            </a:r>
            <a:r>
              <a:rPr lang="en-GB" altLang="en-US" i="1" baseline="-25000">
                <a:solidFill>
                  <a:schemeClr val="tx2"/>
                </a:solidFill>
              </a:rPr>
              <a:t>ss </a:t>
            </a:r>
            <a:r>
              <a:rPr lang="en-GB" altLang="en-US">
                <a:solidFill>
                  <a:schemeClr val="tx2"/>
                </a:solidFill>
              </a:rPr>
              <a:t>), conditions, </a:t>
            </a:r>
            <a:r>
              <a:rPr lang="en-US" altLang="en-US">
                <a:solidFill>
                  <a:schemeClr val="tx2"/>
                </a:solidFill>
              </a:rPr>
              <a:t>“short-sample” conditions, </a:t>
            </a:r>
            <a:r>
              <a:rPr lang="en-GB" altLang="en-US">
                <a:solidFill>
                  <a:schemeClr val="tx2"/>
                </a:solidFill>
              </a:rPr>
              <a:t>and margins</a:t>
            </a:r>
          </a:p>
          <a:p>
            <a:pPr lvl="3">
              <a:buFontTx/>
              <a:buBlip>
                <a:blip r:embed="rId3"/>
              </a:buBlip>
            </a:pPr>
            <a:r>
              <a:rPr lang="en-GB" altLang="en-US" i="1">
                <a:solidFill>
                  <a:schemeClr val="tx2"/>
                </a:solidFill>
              </a:rPr>
              <a:t>w</a:t>
            </a:r>
          </a:p>
          <a:p>
            <a:pPr lvl="3">
              <a:buFontTx/>
              <a:buBlip>
                <a:blip r:embed="rId3"/>
              </a:buBlip>
            </a:pPr>
            <a:r>
              <a:rPr lang="en-GB" altLang="en-US" i="1">
                <a:solidFill>
                  <a:schemeClr val="tx2"/>
                </a:solidFill>
              </a:rPr>
              <a:t>j</a:t>
            </a:r>
            <a:r>
              <a:rPr lang="en-GB" altLang="en-US" i="1" baseline="-25000">
                <a:solidFill>
                  <a:schemeClr val="tx2"/>
                </a:solidFill>
              </a:rPr>
              <a:t>sc_ss </a:t>
            </a:r>
            <a:r>
              <a:rPr lang="en-GB" altLang="en-US" i="1">
                <a:solidFill>
                  <a:schemeClr val="tx2"/>
                </a:solidFill>
              </a:rPr>
              <a:t>, j</a:t>
            </a:r>
            <a:r>
              <a:rPr lang="en-GB" altLang="en-US" i="1" baseline="-25000">
                <a:solidFill>
                  <a:schemeClr val="tx2"/>
                </a:solidFill>
              </a:rPr>
              <a:t>o_ss </a:t>
            </a:r>
            <a:r>
              <a:rPr lang="en-GB" altLang="en-US" i="1">
                <a:solidFill>
                  <a:schemeClr val="tx2"/>
                </a:solidFill>
              </a:rPr>
              <a:t>, B</a:t>
            </a:r>
            <a:r>
              <a:rPr lang="en-GB" altLang="en-US" i="1" baseline="-25000">
                <a:solidFill>
                  <a:schemeClr val="tx2"/>
                </a:solidFill>
              </a:rPr>
              <a:t>bore_ss</a:t>
            </a:r>
            <a:r>
              <a:rPr lang="en-GB" altLang="en-US">
                <a:solidFill>
                  <a:schemeClr val="tx2"/>
                </a:solidFill>
              </a:rPr>
              <a:t> , </a:t>
            </a:r>
            <a:r>
              <a:rPr lang="en-GB" altLang="en-US" i="1">
                <a:solidFill>
                  <a:schemeClr val="tx2"/>
                </a:solidFill>
              </a:rPr>
              <a:t>B</a:t>
            </a:r>
            <a:r>
              <a:rPr lang="en-GB" altLang="en-US" i="1" baseline="-25000">
                <a:solidFill>
                  <a:schemeClr val="tx2"/>
                </a:solidFill>
              </a:rPr>
              <a:t>peak_ss</a:t>
            </a:r>
            <a:endParaRPr lang="en-GB" altLang="en-US">
              <a:solidFill>
                <a:schemeClr val="tx2"/>
              </a:solidFill>
            </a:endParaRPr>
          </a:p>
          <a:p>
            <a:pPr lvl="3">
              <a:buFontTx/>
              <a:buBlip>
                <a:blip r:embed="rId3"/>
              </a:buBlip>
            </a:pPr>
            <a:r>
              <a:rPr lang="en-GB" altLang="en-US" i="1">
                <a:solidFill>
                  <a:schemeClr val="tx2"/>
                </a:solidFill>
              </a:rPr>
              <a:t>j</a:t>
            </a:r>
            <a:r>
              <a:rPr lang="en-GB" altLang="en-US" i="1" baseline="-25000">
                <a:solidFill>
                  <a:schemeClr val="tx2"/>
                </a:solidFill>
              </a:rPr>
              <a:t>sc_op</a:t>
            </a:r>
            <a:r>
              <a:rPr lang="en-GB" altLang="en-US" i="1">
                <a:solidFill>
                  <a:schemeClr val="tx2"/>
                </a:solidFill>
              </a:rPr>
              <a:t>, j</a:t>
            </a:r>
            <a:r>
              <a:rPr lang="en-GB" altLang="en-US" i="1" baseline="-25000">
                <a:solidFill>
                  <a:schemeClr val="tx2"/>
                </a:solidFill>
              </a:rPr>
              <a:t>o_op </a:t>
            </a:r>
            <a:r>
              <a:rPr lang="en-GB" altLang="en-US" i="1">
                <a:solidFill>
                  <a:schemeClr val="tx2"/>
                </a:solidFill>
              </a:rPr>
              <a:t>, B</a:t>
            </a:r>
            <a:r>
              <a:rPr lang="en-GB" altLang="en-US" i="1" baseline="-25000">
                <a:solidFill>
                  <a:schemeClr val="tx2"/>
                </a:solidFill>
              </a:rPr>
              <a:t>bore_op</a:t>
            </a:r>
            <a:r>
              <a:rPr lang="en-GB" altLang="en-US">
                <a:solidFill>
                  <a:schemeClr val="tx2"/>
                </a:solidFill>
              </a:rPr>
              <a:t> , </a:t>
            </a:r>
            <a:r>
              <a:rPr lang="en-GB" altLang="en-US" i="1">
                <a:solidFill>
                  <a:schemeClr val="tx2"/>
                </a:solidFill>
              </a:rPr>
              <a:t>B</a:t>
            </a:r>
            <a:r>
              <a:rPr lang="en-GB" altLang="en-US" i="1" baseline="-25000">
                <a:solidFill>
                  <a:schemeClr val="tx2"/>
                </a:solidFill>
              </a:rPr>
              <a:t>peak_op</a:t>
            </a:r>
            <a:endParaRPr lang="en-GB" altLang="en-US">
              <a:solidFill>
                <a:schemeClr val="tx2"/>
              </a:solidFill>
            </a:endParaRPr>
          </a:p>
          <a:p>
            <a:pPr lvl="3">
              <a:buFontTx/>
              <a:buBlip>
                <a:blip r:embed="rId3"/>
              </a:buBlip>
            </a:pPr>
            <a:r>
              <a:rPr lang="en-GB" altLang="en-US" i="1">
                <a:solidFill>
                  <a:schemeClr val="tx2"/>
                </a:solidFill>
              </a:rPr>
              <a:t>T</a:t>
            </a:r>
            <a:r>
              <a:rPr lang="en-GB" altLang="en-US">
                <a:solidFill>
                  <a:schemeClr val="tx2"/>
                </a:solidFill>
              </a:rPr>
              <a:t>, </a:t>
            </a:r>
            <a:r>
              <a:rPr lang="en-GB" altLang="en-US" i="1">
                <a:solidFill>
                  <a:schemeClr val="tx2"/>
                </a:solidFill>
              </a:rPr>
              <a:t>j</a:t>
            </a:r>
            <a:r>
              <a:rPr lang="en-GB" altLang="en-US" i="1" baseline="-25000">
                <a:solidFill>
                  <a:schemeClr val="tx2"/>
                </a:solidFill>
              </a:rPr>
              <a:t>sc </a:t>
            </a:r>
            <a:r>
              <a:rPr lang="en-GB" altLang="en-US" i="1">
                <a:solidFill>
                  <a:schemeClr val="tx2"/>
                </a:solidFill>
              </a:rPr>
              <a:t>, B</a:t>
            </a:r>
            <a:r>
              <a:rPr lang="en-GB" altLang="en-US" i="1" baseline="-25000">
                <a:solidFill>
                  <a:schemeClr val="tx2"/>
                </a:solidFill>
              </a:rPr>
              <a:t>peak </a:t>
            </a:r>
            <a:r>
              <a:rPr lang="en-GB" altLang="en-US">
                <a:solidFill>
                  <a:schemeClr val="tx2"/>
                </a:solidFill>
              </a:rPr>
              <a:t> margins</a:t>
            </a:r>
          </a:p>
          <a:p>
            <a:pPr lvl="2">
              <a:buFontTx/>
              <a:buBlip>
                <a:blip r:embed="rId3"/>
              </a:buBlip>
            </a:pPr>
            <a:r>
              <a:rPr lang="en-GB" altLang="en-US">
                <a:solidFill>
                  <a:schemeClr val="tx2"/>
                </a:solidFill>
              </a:rPr>
              <a:t>Compare </a:t>
            </a:r>
            <a:r>
              <a:rPr lang="en-US" altLang="en-US">
                <a:solidFill>
                  <a:schemeClr val="tx2"/>
                </a:solidFill>
              </a:rPr>
              <a:t>“short sample”, “</a:t>
            </a:r>
            <a:r>
              <a:rPr lang="en-GB" altLang="en-US">
                <a:solidFill>
                  <a:schemeClr val="tx2"/>
                </a:solidFill>
              </a:rPr>
              <a:t>operational” conditions and margins if the same design uses Nb-Ti superconducting technology with the same coil size </a:t>
            </a:r>
            <a:r>
              <a:rPr lang="en-GB" altLang="en-US" i="1">
                <a:solidFill>
                  <a:schemeClr val="tx2"/>
                </a:solidFill>
              </a:rPr>
              <a:t>w</a:t>
            </a:r>
            <a:endParaRPr lang="en-GB" altLang="en-US">
              <a:solidFill>
                <a:schemeClr val="tx2"/>
              </a:solidFill>
            </a:endParaRPr>
          </a:p>
          <a:p>
            <a:pPr lvl="2"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32772" name="Date Placeholder 3">
            <a:extLst>
              <a:ext uri="{FF2B5EF4-FFF2-40B4-BE49-F238E27FC236}">
                <a16:creationId xmlns:a16="http://schemas.microsoft.com/office/drawing/2014/main" id="{BDA1EDC1-FB3F-46C6-8FD6-2CBCBBC27F6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2773" name="Footer Placeholder 4">
            <a:extLst>
              <a:ext uri="{FF2B5EF4-FFF2-40B4-BE49-F238E27FC236}">
                <a16:creationId xmlns:a16="http://schemas.microsoft.com/office/drawing/2014/main" id="{CE704BE0-EA5D-4705-96B8-B2974A77C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2774" name="Slide Number Placeholder 5">
            <a:extLst>
              <a:ext uri="{FF2B5EF4-FFF2-40B4-BE49-F238E27FC236}">
                <a16:creationId xmlns:a16="http://schemas.microsoft.com/office/drawing/2014/main" id="{87692F54-E82C-4C38-964D-276F6212F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B53A606-B21A-4927-8225-51F53065C4BB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19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EDEA3878-BA01-475C-AD0F-BEF4CDBB7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Case study introduction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9541B1D5-74E2-46A0-9618-9F8D91AEC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3048000"/>
          </a:xfrm>
        </p:spPr>
        <p:txBody>
          <a:bodyPr/>
          <a:lstStyle/>
          <a:p>
            <a:pPr>
              <a:buFontTx/>
              <a:buBlip>
                <a:blip r:embed="rId2"/>
              </a:buBlip>
              <a:defRPr/>
            </a:pPr>
            <a:r>
              <a:rPr lang="en-US" altLang="en-US" dirty="0">
                <a:solidFill>
                  <a:srgbClr val="FF0000"/>
                </a:solidFill>
              </a:rPr>
              <a:t>Goal</a:t>
            </a:r>
            <a:r>
              <a:rPr lang="en-US" altLang="en-US" dirty="0"/>
              <a:t>: </a:t>
            </a:r>
            <a:r>
              <a:rPr lang="en-GB" u="sng" dirty="0"/>
              <a:t>outline design of a superconducting magnet</a:t>
            </a:r>
            <a:endParaRPr lang="en-GB" altLang="en-US" u="sng" dirty="0"/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dirty="0"/>
              <a:t>Apply the theory explained during lectures to a practical case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dirty="0"/>
              <a:t>Solve a case study using analytical formulas, “</a:t>
            </a:r>
            <a:r>
              <a:rPr lang="en-GB" dirty="0"/>
              <a:t>back of the envelope” calculation, </a:t>
            </a:r>
            <a:r>
              <a:rPr lang="en-GB" altLang="en-US" dirty="0"/>
              <a:t>plots, data, etc. provided during the presentations</a:t>
            </a:r>
          </a:p>
          <a:p>
            <a:pPr lvl="2">
              <a:buFontTx/>
              <a:buBlip>
                <a:blip r:embed="rId2"/>
              </a:buBlip>
              <a:defRPr/>
            </a:pPr>
            <a:r>
              <a:rPr lang="en-GB" altLang="en-US" dirty="0"/>
              <a:t>From the superconducting material to the full magnet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dirty="0"/>
              <a:t>Understand physics and reasoning behind design options</a:t>
            </a:r>
          </a:p>
          <a:p>
            <a:pPr lvl="2">
              <a:buFontTx/>
              <a:buBlip>
                <a:blip r:embed="rId2"/>
              </a:buBlip>
              <a:defRPr/>
            </a:pPr>
            <a:r>
              <a:rPr lang="en-US" altLang="en-US" dirty="0"/>
              <a:t>General dimensions, orders of magnitude of different parameters</a:t>
            </a:r>
          </a:p>
          <a:p>
            <a:pPr>
              <a:buBlip>
                <a:blip r:embed="rId2"/>
              </a:buBlip>
              <a:defRPr/>
            </a:pPr>
            <a:endParaRPr lang="en-GB" altLang="en-US" dirty="0"/>
          </a:p>
          <a:p>
            <a:pPr>
              <a:buFontTx/>
              <a:buBlip>
                <a:blip r:embed="rId2"/>
              </a:buBlip>
              <a:defRPr/>
            </a:pPr>
            <a:endParaRPr lang="en-GB" altLang="en-US" dirty="0">
              <a:solidFill>
                <a:srgbClr val="03333E"/>
              </a:solidFill>
            </a:endParaRPr>
          </a:p>
          <a:p>
            <a:pPr marL="0" indent="0">
              <a:buFontTx/>
              <a:buNone/>
              <a:defRPr/>
            </a:pPr>
            <a:endParaRPr lang="en-GB" altLang="en-US" dirty="0">
              <a:solidFill>
                <a:srgbClr val="03333E"/>
              </a:solidFill>
            </a:endParaRPr>
          </a:p>
          <a:p>
            <a:pPr>
              <a:buFontTx/>
              <a:buBlip>
                <a:blip r:embed="rId2"/>
              </a:buBlip>
              <a:defRPr/>
            </a:pPr>
            <a:endParaRPr lang="en-GB" altLang="en-US" dirty="0">
              <a:solidFill>
                <a:srgbClr val="03333E"/>
              </a:solidFill>
            </a:endParaRPr>
          </a:p>
        </p:txBody>
      </p:sp>
      <p:sp>
        <p:nvSpPr>
          <p:cNvPr id="15364" name="Date Placeholder 3">
            <a:extLst>
              <a:ext uri="{FF2B5EF4-FFF2-40B4-BE49-F238E27FC236}">
                <a16:creationId xmlns:a16="http://schemas.microsoft.com/office/drawing/2014/main" id="{A18BD8C6-E652-4A44-A570-84B8898BF92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15365" name="Footer Placeholder 4">
            <a:extLst>
              <a:ext uri="{FF2B5EF4-FFF2-40B4-BE49-F238E27FC236}">
                <a16:creationId xmlns:a16="http://schemas.microsoft.com/office/drawing/2014/main" id="{65F2762E-7EBB-4ACF-B2FE-E28C46586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15366" name="Slide Number Placeholder 5">
            <a:extLst>
              <a:ext uri="{FF2B5EF4-FFF2-40B4-BE49-F238E27FC236}">
                <a16:creationId xmlns:a16="http://schemas.microsoft.com/office/drawing/2014/main" id="{A32BF6A8-0995-453D-8BFE-5AD5C8741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5C0131E-E7BD-41FF-A140-81CCBD655633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15367" name="Picture 4" descr="LHC_wire">
            <a:extLst>
              <a:ext uri="{FF2B5EF4-FFF2-40B4-BE49-F238E27FC236}">
                <a16:creationId xmlns:a16="http://schemas.microsoft.com/office/drawing/2014/main" id="{73EA8BF3-C4C5-40C0-BD12-1A810CE9C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5"/>
          <a:stretch>
            <a:fillRect/>
          </a:stretch>
        </p:blipFill>
        <p:spPr bwMode="auto">
          <a:xfrm>
            <a:off x="2154238" y="4676775"/>
            <a:ext cx="19097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7" descr="LHC_wire">
            <a:extLst>
              <a:ext uri="{FF2B5EF4-FFF2-40B4-BE49-F238E27FC236}">
                <a16:creationId xmlns:a16="http://schemas.microsoft.com/office/drawing/2014/main" id="{5A1C03AA-2D34-48A3-830B-43B1CC3F0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68"/>
          <a:stretch>
            <a:fillRect/>
          </a:stretch>
        </p:blipFill>
        <p:spPr bwMode="auto">
          <a:xfrm>
            <a:off x="4364038" y="4676775"/>
            <a:ext cx="584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73B113F0-4FC3-4679-9036-C414526EC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3" y="4662488"/>
            <a:ext cx="15192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4" descr="Presentation 9">
            <a:extLst>
              <a:ext uri="{FF2B5EF4-FFF2-40B4-BE49-F238E27FC236}">
                <a16:creationId xmlns:a16="http://schemas.microsoft.com/office/drawing/2014/main" id="{9F6352AD-62FE-47BA-A540-58CB72ED0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7031038" y="4652963"/>
            <a:ext cx="17319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2">
            <a:extLst>
              <a:ext uri="{FF2B5EF4-FFF2-40B4-BE49-F238E27FC236}">
                <a16:creationId xmlns:a16="http://schemas.microsoft.com/office/drawing/2014/main" id="{A4E4E74D-7B88-4B1C-B8DD-550772AEB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5" t="15462" r="32732" b="14407"/>
          <a:stretch>
            <a:fillRect/>
          </a:stretch>
        </p:blipFill>
        <p:spPr bwMode="auto">
          <a:xfrm>
            <a:off x="304800" y="4673600"/>
            <a:ext cx="1677988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72" name="Text Box 7">
            <a:extLst>
              <a:ext uri="{FF2B5EF4-FFF2-40B4-BE49-F238E27FC236}">
                <a16:creationId xmlns:a16="http://schemas.microsoft.com/office/drawing/2014/main" id="{B1F6542C-2B95-49FB-AD5D-6C9117A64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4191000"/>
            <a:ext cx="117633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Superconducting material</a:t>
            </a:r>
          </a:p>
        </p:txBody>
      </p:sp>
      <p:sp>
        <p:nvSpPr>
          <p:cNvPr id="15373" name="Text Box 7">
            <a:extLst>
              <a:ext uri="{FF2B5EF4-FFF2-40B4-BE49-F238E27FC236}">
                <a16:creationId xmlns:a16="http://schemas.microsoft.com/office/drawing/2014/main" id="{124B0691-7235-4D14-B22E-7F64183C5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4200525"/>
            <a:ext cx="1157288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Superconducting strand</a:t>
            </a:r>
          </a:p>
        </p:txBody>
      </p:sp>
      <p:sp>
        <p:nvSpPr>
          <p:cNvPr id="15374" name="Text Box 7">
            <a:extLst>
              <a:ext uri="{FF2B5EF4-FFF2-40B4-BE49-F238E27FC236}">
                <a16:creationId xmlns:a16="http://schemas.microsoft.com/office/drawing/2014/main" id="{5F7FAF41-50E0-45A8-ADC3-910ECD620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4313" y="4191000"/>
            <a:ext cx="115728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Superconducting cable</a:t>
            </a:r>
          </a:p>
        </p:txBody>
      </p:sp>
      <p:sp>
        <p:nvSpPr>
          <p:cNvPr id="15375" name="Text Box 7">
            <a:extLst>
              <a:ext uri="{FF2B5EF4-FFF2-40B4-BE49-F238E27FC236}">
                <a16:creationId xmlns:a16="http://schemas.microsoft.com/office/drawing/2014/main" id="{0BD85350-E9FC-4B35-9ADC-8F19DA6E1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4191000"/>
            <a:ext cx="1157288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Superconducting coil</a:t>
            </a:r>
          </a:p>
        </p:txBody>
      </p:sp>
      <p:sp>
        <p:nvSpPr>
          <p:cNvPr id="15376" name="Text Box 7">
            <a:extLst>
              <a:ext uri="{FF2B5EF4-FFF2-40B4-BE49-F238E27FC236}">
                <a16:creationId xmlns:a16="http://schemas.microsoft.com/office/drawing/2014/main" id="{29193761-2A7C-41AD-B45F-2035EA6F6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0913" y="4191000"/>
            <a:ext cx="115728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ea typeface="ＭＳ Ｐゴシック" panose="020B0600070205080204" pitchFamily="34" charset="-128"/>
              </a:rPr>
              <a:t>Superconducting magnet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BBCA7CE4-D7F9-4349-B394-6471A87AD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Short sample and operational current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E02B8-2C68-4E38-AD0D-E82A5BED9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340475" cy="5334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Short sample current</a:t>
            </a:r>
          </a:p>
          <a:p>
            <a:pPr lvl="1">
              <a:defRPr/>
            </a:pPr>
            <a:r>
              <a:rPr lang="en-GB" dirty="0">
                <a:solidFill>
                  <a:schemeClr val="tx2"/>
                </a:solidFill>
              </a:rPr>
              <a:t>The critical current is measured in few different conditions of temperature and field. By fitting the data with known parameterizations, the entire critical surface can be reconstructed.</a:t>
            </a:r>
          </a:p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If the magnet reaches the maximum current computed through the intersection of the measured critical surface and the load line, i.e. </a:t>
            </a:r>
            <a:r>
              <a:rPr lang="en-GB" i="1" dirty="0">
                <a:solidFill>
                  <a:schemeClr val="tx2"/>
                </a:solidFill>
              </a:rPr>
              <a:t>I</a:t>
            </a:r>
            <a:r>
              <a:rPr lang="en-GB" i="1" baseline="-25000" dirty="0">
                <a:solidFill>
                  <a:schemeClr val="tx2"/>
                </a:solidFill>
              </a:rPr>
              <a:t>max</a:t>
            </a:r>
            <a:r>
              <a:rPr lang="en-GB" i="1" dirty="0">
                <a:solidFill>
                  <a:schemeClr val="tx2"/>
                </a:solidFill>
              </a:rPr>
              <a:t> =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dirty="0">
                <a:solidFill>
                  <a:schemeClr val="tx2"/>
                </a:solidFill>
              </a:rPr>
              <a:t>, one can declare victory (at least from the quench performance point of view).  </a:t>
            </a:r>
          </a:p>
          <a:p>
            <a:pPr>
              <a:defRPr/>
            </a:pPr>
            <a:endParaRPr lang="en-GB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If the magnet maximum current </a:t>
            </a:r>
            <a:r>
              <a:rPr lang="en-GB" i="1" dirty="0">
                <a:solidFill>
                  <a:schemeClr val="tx2"/>
                </a:solidFill>
              </a:rPr>
              <a:t>I</a:t>
            </a:r>
            <a:r>
              <a:rPr lang="en-GB" i="1" baseline="-25000" dirty="0">
                <a:solidFill>
                  <a:schemeClr val="tx2"/>
                </a:solidFill>
              </a:rPr>
              <a:t>max</a:t>
            </a:r>
            <a:r>
              <a:rPr lang="en-GB" dirty="0">
                <a:solidFill>
                  <a:schemeClr val="tx2"/>
                </a:solidFill>
              </a:rPr>
              <a:t> is lower that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i="1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, the quench performance is expressed in term of fraction of short sample (</a:t>
            </a:r>
            <a:r>
              <a:rPr lang="en-GB" i="1" dirty="0">
                <a:solidFill>
                  <a:schemeClr val="tx2"/>
                </a:solidFill>
              </a:rPr>
              <a:t>I</a:t>
            </a:r>
            <a:r>
              <a:rPr lang="en-GB" i="1" baseline="-25000" dirty="0">
                <a:solidFill>
                  <a:schemeClr val="tx2"/>
                </a:solidFill>
              </a:rPr>
              <a:t>max</a:t>
            </a:r>
            <a:r>
              <a:rPr lang="en-GB" dirty="0">
                <a:solidFill>
                  <a:schemeClr val="tx2"/>
                </a:solidFill>
              </a:rPr>
              <a:t>/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dirty="0">
                <a:solidFill>
                  <a:schemeClr val="tx2"/>
                </a:solidFill>
              </a:rPr>
              <a:t>).</a:t>
            </a:r>
          </a:p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Usually magnets are designed to operate at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op</a:t>
            </a:r>
            <a:r>
              <a:rPr lang="en-GB" i="1" dirty="0">
                <a:solidFill>
                  <a:schemeClr val="tx2"/>
                </a:solidFill>
              </a:rPr>
              <a:t> = </a:t>
            </a:r>
            <a:r>
              <a:rPr lang="en-GB" dirty="0">
                <a:solidFill>
                  <a:schemeClr val="tx2"/>
                </a:solidFill>
              </a:rPr>
              <a:t>0.8</a:t>
            </a:r>
            <a:r>
              <a:rPr lang="en-GB" i="1" dirty="0">
                <a:solidFill>
                  <a:schemeClr val="tx2"/>
                </a:solidFill>
              </a:rPr>
              <a:t>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i="1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or below.</a:t>
            </a:r>
            <a:endParaRPr lang="en-GB" baseline="-25000" dirty="0">
              <a:solidFill>
                <a:schemeClr val="tx2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33796" name="Date Placeholder 3">
            <a:extLst>
              <a:ext uri="{FF2B5EF4-FFF2-40B4-BE49-F238E27FC236}">
                <a16:creationId xmlns:a16="http://schemas.microsoft.com/office/drawing/2014/main" id="{83D4298E-CB4D-4843-852E-7E7C141F4B6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3797" name="Footer Placeholder 4">
            <a:extLst>
              <a:ext uri="{FF2B5EF4-FFF2-40B4-BE49-F238E27FC236}">
                <a16:creationId xmlns:a16="http://schemas.microsoft.com/office/drawing/2014/main" id="{D3529F71-C17F-4FB2-9FEC-FE96064B0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3798" name="Slide Number Placeholder 5">
            <a:extLst>
              <a:ext uri="{FF2B5EF4-FFF2-40B4-BE49-F238E27FC236}">
                <a16:creationId xmlns:a16="http://schemas.microsoft.com/office/drawing/2014/main" id="{5EC27440-9831-4AB7-B28B-FF3517370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76715F7-EA31-4501-A07A-355D753B9F2F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3799" name="Picture 6">
            <a:extLst>
              <a:ext uri="{FF2B5EF4-FFF2-40B4-BE49-F238E27FC236}">
                <a16:creationId xmlns:a16="http://schemas.microsoft.com/office/drawing/2014/main" id="{3187D360-E3E8-40F7-8E98-074B0BA67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" t="2466" r="26250"/>
          <a:stretch>
            <a:fillRect/>
          </a:stretch>
        </p:blipFill>
        <p:spPr bwMode="auto">
          <a:xfrm>
            <a:off x="6492875" y="1122363"/>
            <a:ext cx="257492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3800" name="Picture 27">
            <a:extLst>
              <a:ext uri="{FF2B5EF4-FFF2-40B4-BE49-F238E27FC236}">
                <a16:creationId xmlns:a16="http://schemas.microsoft.com/office/drawing/2014/main" id="{9B26DFA7-6C30-454D-A8A3-E6001AD42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" t="6320" r="20978" b="3700"/>
          <a:stretch>
            <a:fillRect/>
          </a:stretch>
        </p:blipFill>
        <p:spPr bwMode="auto">
          <a:xfrm>
            <a:off x="6423025" y="3992563"/>
            <a:ext cx="2644775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A8E95DB6-7D5A-4CB7-836B-E078CFA0C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Computation of the load line</a:t>
            </a:r>
            <a:br>
              <a:rPr lang="en-GB" dirty="0"/>
            </a:br>
            <a:r>
              <a:rPr lang="en-US" altLang="en-US" dirty="0"/>
              <a:t>Approximations of practical winding cross-sections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C7E34735-B6BF-4ADB-AA9E-9435897DB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419600" cy="5334000"/>
          </a:xfrm>
        </p:spPr>
        <p:txBody>
          <a:bodyPr/>
          <a:lstStyle/>
          <a:p>
            <a:pPr lvl="1">
              <a:buFontTx/>
              <a:buBlip>
                <a:blip r:embed="rId2"/>
              </a:buBlip>
            </a:pPr>
            <a:endParaRPr lang="en-US" altLang="en-US">
              <a:solidFill>
                <a:schemeClr val="tx2"/>
              </a:solidFill>
            </a:endParaRPr>
          </a:p>
          <a:p>
            <a:pPr>
              <a:buFontTx/>
              <a:buBlip>
                <a:blip r:embed="rId3"/>
              </a:buBlip>
            </a:pPr>
            <a:endParaRPr lang="en-US" altLang="en-US">
              <a:solidFill>
                <a:schemeClr val="tx2"/>
              </a:solidFill>
            </a:endParaRPr>
          </a:p>
          <a:p>
            <a:pPr>
              <a:buFontTx/>
              <a:buBlip>
                <a:blip r:embed="rId2"/>
              </a:buBlip>
            </a:pPr>
            <a:endParaRPr lang="en-US" altLang="en-US">
              <a:solidFill>
                <a:schemeClr val="tx2"/>
              </a:solidFill>
            </a:endParaRPr>
          </a:p>
          <a:p>
            <a:pPr>
              <a:buFontTx/>
              <a:buBlip>
                <a:blip r:embed="rId2"/>
              </a:buBlip>
            </a:pPr>
            <a:endParaRPr lang="en-US" altLang="en-US">
              <a:solidFill>
                <a:schemeClr val="tx2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>
                <a:solidFill>
                  <a:schemeClr val="tx2"/>
                </a:solidFill>
              </a:rPr>
              <a:t>Sector coil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>
                <a:solidFill>
                  <a:schemeClr val="tx2"/>
                </a:solidFill>
              </a:rPr>
              <a:t>Current density </a:t>
            </a:r>
            <a:r>
              <a:rPr lang="en-US" altLang="en-US" i="1">
                <a:solidFill>
                  <a:schemeClr val="tx2"/>
                </a:solidFill>
              </a:rPr>
              <a:t>J = J</a:t>
            </a:r>
            <a:r>
              <a:rPr lang="en-US" altLang="en-US" i="1" baseline="-25000">
                <a:solidFill>
                  <a:schemeClr val="tx2"/>
                </a:solidFill>
              </a:rPr>
              <a:t>0  </a:t>
            </a:r>
            <a:r>
              <a:rPr lang="en-US" altLang="en-US">
                <a:solidFill>
                  <a:schemeClr val="tx2"/>
                </a:solidFill>
              </a:rPr>
              <a:t>(A per unit area) on a a sector with a maximum angle </a:t>
            </a:r>
            <a:r>
              <a:rPr lang="en-US" altLang="en-US" i="1">
                <a:solidFill>
                  <a:schemeClr val="tx2"/>
                </a:solidFill>
                <a:sym typeface="Symbol" panose="05050102010706020507" pitchFamily="18" charset="2"/>
              </a:rPr>
              <a:t></a:t>
            </a:r>
            <a:r>
              <a:rPr lang="en-US" altLang="en-US">
                <a:solidFill>
                  <a:schemeClr val="tx2"/>
                </a:solidFill>
              </a:rPr>
              <a:t> = 60º for a dipole</a:t>
            </a:r>
          </a:p>
          <a:p>
            <a:pPr>
              <a:buFontTx/>
              <a:buBlip>
                <a:blip r:embed="rId3"/>
              </a:buBlip>
            </a:pP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820" name="Date Placeholder 3">
            <a:extLst>
              <a:ext uri="{FF2B5EF4-FFF2-40B4-BE49-F238E27FC236}">
                <a16:creationId xmlns:a16="http://schemas.microsoft.com/office/drawing/2014/main" id="{CF677139-6038-4D88-AF81-38493816D90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34821" name="Footer Placeholder 4">
            <a:extLst>
              <a:ext uri="{FF2B5EF4-FFF2-40B4-BE49-F238E27FC236}">
                <a16:creationId xmlns:a16="http://schemas.microsoft.com/office/drawing/2014/main" id="{0C86C45D-5FC9-4107-8C4D-67759BCF0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4822" name="Slide Number Placeholder 5">
            <a:extLst>
              <a:ext uri="{FF2B5EF4-FFF2-40B4-BE49-F238E27FC236}">
                <a16:creationId xmlns:a16="http://schemas.microsoft.com/office/drawing/2014/main" id="{B7F71866-E3DC-4654-999F-0721088B7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AF0A331-BBA1-4CE5-9B6D-B17DEB5709CE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4823" name="Picture 12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36DEA22A-9BC8-4DA0-8AA5-A23988C8C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88" y="2590800"/>
            <a:ext cx="2519362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62C3149F-7858-4CE8-8C31-A33FAF5A5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Approximations of practical winding cross-sections</a:t>
            </a:r>
            <a:endParaRPr lang="en-GB" altLang="en-US"/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900F4FCD-8255-4C9D-8D45-18A84C849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35844" name="Date Placeholder 3">
            <a:extLst>
              <a:ext uri="{FF2B5EF4-FFF2-40B4-BE49-F238E27FC236}">
                <a16:creationId xmlns:a16="http://schemas.microsoft.com/office/drawing/2014/main" id="{EB120085-B594-4239-809A-CF5F1D208B0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5845" name="Footer Placeholder 4">
            <a:extLst>
              <a:ext uri="{FF2B5EF4-FFF2-40B4-BE49-F238E27FC236}">
                <a16:creationId xmlns:a16="http://schemas.microsoft.com/office/drawing/2014/main" id="{7664AF16-F889-47F4-9889-40431EE6F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5846" name="Slide Number Placeholder 5">
            <a:extLst>
              <a:ext uri="{FF2B5EF4-FFF2-40B4-BE49-F238E27FC236}">
                <a16:creationId xmlns:a16="http://schemas.microsoft.com/office/drawing/2014/main" id="{F607D681-CE9E-458C-A2A0-856C57EC1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9C10774-4B7F-41B6-99CC-E0005034437E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5847" name="Picture 2">
            <a:extLst>
              <a:ext uri="{FF2B5EF4-FFF2-40B4-BE49-F238E27FC236}">
                <a16:creationId xmlns:a16="http://schemas.microsoft.com/office/drawing/2014/main" id="{EE6AF085-CE00-48B0-9874-132496BA7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4872038" y="2487613"/>
            <a:ext cx="2519362" cy="22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12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AAC944C0-A6F3-4F6A-9BDB-B46F9B55A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0" y="2605088"/>
            <a:ext cx="2312988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EEC7CF3C-5CA9-492B-9D6B-70D8644B3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Computation of the load line</a:t>
            </a:r>
            <a:br>
              <a:rPr lang="en-GB" dirty="0"/>
            </a:br>
            <a:r>
              <a:rPr lang="en-US" altLang="en-US" dirty="0"/>
              <a:t>Approximations of practical winding cross-sections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20E60CDA-A43F-45E5-B61F-49019AF55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419600" cy="53340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US" altLang="en-US">
                <a:solidFill>
                  <a:schemeClr val="tx2"/>
                </a:solidFill>
              </a:rPr>
              <a:t>Sector coil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>
                <a:solidFill>
                  <a:schemeClr val="tx2"/>
                </a:solidFill>
              </a:rPr>
              <a:t>Current density </a:t>
            </a:r>
            <a:r>
              <a:rPr lang="en-US" altLang="en-US" i="1">
                <a:solidFill>
                  <a:schemeClr val="tx2"/>
                </a:solidFill>
              </a:rPr>
              <a:t>J = J</a:t>
            </a:r>
            <a:r>
              <a:rPr lang="en-US" altLang="en-US" i="1" baseline="-25000">
                <a:solidFill>
                  <a:schemeClr val="tx2"/>
                </a:solidFill>
              </a:rPr>
              <a:t>0  </a:t>
            </a:r>
            <a:r>
              <a:rPr lang="en-US" altLang="en-US">
                <a:solidFill>
                  <a:schemeClr val="tx2"/>
                </a:solidFill>
              </a:rPr>
              <a:t>(A per unit area) on a a sector with a maximum angle </a:t>
            </a:r>
            <a:r>
              <a:rPr lang="en-US" altLang="en-US" i="1">
                <a:solidFill>
                  <a:schemeClr val="tx2"/>
                </a:solidFill>
                <a:sym typeface="Symbol" panose="05050102010706020507" pitchFamily="18" charset="2"/>
              </a:rPr>
              <a:t></a:t>
            </a:r>
            <a:r>
              <a:rPr lang="en-US" altLang="en-US">
                <a:solidFill>
                  <a:schemeClr val="tx2"/>
                </a:solidFill>
              </a:rPr>
              <a:t> = 60º for a dipole</a:t>
            </a:r>
          </a:p>
          <a:p>
            <a:pPr lvl="1">
              <a:buFontTx/>
              <a:buBlip>
                <a:blip r:embed="rId4"/>
              </a:buBlip>
            </a:pPr>
            <a:endParaRPr lang="en-US" altLang="en-US">
              <a:solidFill>
                <a:schemeClr val="tx2"/>
              </a:solidFill>
            </a:endParaRPr>
          </a:p>
          <a:p>
            <a:pPr lvl="1">
              <a:buFontTx/>
              <a:buBlip>
                <a:blip r:embed="rId4"/>
              </a:buBlip>
            </a:pPr>
            <a:endParaRPr lang="en-US" altLang="en-US">
              <a:solidFill>
                <a:schemeClr val="tx2"/>
              </a:solidFill>
            </a:endParaRPr>
          </a:p>
          <a:p>
            <a:pPr lvl="1">
              <a:buFontTx/>
              <a:buBlip>
                <a:blip r:embed="rId4"/>
              </a:buBlip>
            </a:pPr>
            <a:r>
              <a:rPr lang="en-US" altLang="en-US">
                <a:solidFill>
                  <a:schemeClr val="tx2"/>
                </a:solidFill>
              </a:rPr>
              <a:t>Where, </a:t>
            </a:r>
            <a:r>
              <a:rPr lang="en-US" altLang="en-US" i="1">
                <a:solidFill>
                  <a:schemeClr val="tx2"/>
                </a:solidFill>
              </a:rPr>
              <a:t>B</a:t>
            </a:r>
            <a:r>
              <a:rPr lang="en-US" altLang="en-US" i="1" baseline="-25000">
                <a:solidFill>
                  <a:schemeClr val="tx2"/>
                </a:solidFill>
              </a:rPr>
              <a:t>bore</a:t>
            </a:r>
            <a:r>
              <a:rPr lang="en-US" altLang="en-US" i="1">
                <a:solidFill>
                  <a:schemeClr val="tx2"/>
                </a:solidFill>
              </a:rPr>
              <a:t> </a:t>
            </a:r>
            <a:r>
              <a:rPr lang="en-US" altLang="en-US">
                <a:solidFill>
                  <a:schemeClr val="tx2"/>
                </a:solidFill>
              </a:rPr>
              <a:t>is the bore field, </a:t>
            </a:r>
            <a:r>
              <a:rPr lang="en-US" altLang="en-US" i="1">
                <a:solidFill>
                  <a:schemeClr val="tx2"/>
                </a:solidFill>
              </a:rPr>
              <a:t>j</a:t>
            </a:r>
            <a:r>
              <a:rPr lang="en-US" altLang="en-US" i="1" baseline="-25000">
                <a:solidFill>
                  <a:schemeClr val="tx2"/>
                </a:solidFill>
              </a:rPr>
              <a:t>0</a:t>
            </a:r>
            <a:r>
              <a:rPr lang="en-US" altLang="en-US" baseline="-25000">
                <a:solidFill>
                  <a:schemeClr val="tx2"/>
                </a:solidFill>
              </a:rPr>
              <a:t> </a:t>
            </a:r>
            <a:r>
              <a:rPr lang="en-US" altLang="en-US">
                <a:solidFill>
                  <a:schemeClr val="tx2"/>
                </a:solidFill>
              </a:rPr>
              <a:t>is overall current density and </a:t>
            </a:r>
            <a:r>
              <a:rPr lang="en-US" altLang="en-US" i="1">
                <a:solidFill>
                  <a:schemeClr val="tx2"/>
                </a:solidFill>
              </a:rPr>
              <a:t>w</a:t>
            </a:r>
            <a:r>
              <a:rPr lang="en-US" altLang="en-US">
                <a:solidFill>
                  <a:schemeClr val="tx2"/>
                </a:solidFill>
              </a:rPr>
              <a:t> is the coil width</a:t>
            </a:r>
            <a:endParaRPr lang="en-US" altLang="en-US" baseline="-25000">
              <a:solidFill>
                <a:schemeClr val="tx2"/>
              </a:solidFill>
            </a:endParaRPr>
          </a:p>
          <a:p>
            <a:pPr lvl="1">
              <a:buFontTx/>
              <a:buBlip>
                <a:blip r:embed="rId4"/>
              </a:buBlip>
            </a:pPr>
            <a:r>
              <a:rPr lang="en-US" altLang="en-US">
                <a:solidFill>
                  <a:schemeClr val="tx2"/>
                </a:solidFill>
              </a:rPr>
              <a:t>“Less ideal” case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i="1" baseline="-25000">
                <a:solidFill>
                  <a:srgbClr val="FF0000"/>
                </a:solidFill>
              </a:rPr>
              <a:t>peak </a:t>
            </a:r>
            <a:r>
              <a:rPr lang="en-US" altLang="en-US" b="1" i="1">
                <a:solidFill>
                  <a:srgbClr val="FF0000"/>
                </a:solidFill>
              </a:rPr>
              <a:t>= B</a:t>
            </a:r>
            <a:r>
              <a:rPr lang="en-US" altLang="en-US" b="1" i="1" baseline="-25000">
                <a:solidFill>
                  <a:srgbClr val="FF0000"/>
                </a:solidFill>
              </a:rPr>
              <a:t>bore</a:t>
            </a:r>
            <a:r>
              <a:rPr lang="en-US" altLang="en-US" b="1" i="1">
                <a:solidFill>
                  <a:srgbClr val="FF0000"/>
                </a:solidFill>
              </a:rPr>
              <a:t>·  ~1.04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>
                <a:solidFill>
                  <a:schemeClr val="tx2"/>
                </a:solidFill>
              </a:rPr>
              <a:t>“Not so perfect” field quality</a:t>
            </a:r>
          </a:p>
          <a:p>
            <a:pPr lvl="3">
              <a:buFontTx/>
              <a:buBlip>
                <a:blip r:embed="rId4"/>
              </a:buBlip>
            </a:pPr>
            <a:r>
              <a:rPr lang="en-US" altLang="en-US" i="1">
                <a:solidFill>
                  <a:schemeClr val="tx2"/>
                </a:solidFill>
              </a:rPr>
              <a:t>b</a:t>
            </a:r>
            <a:r>
              <a:rPr lang="en-US" altLang="en-US" i="1" baseline="-25000">
                <a:solidFill>
                  <a:schemeClr val="tx2"/>
                </a:solidFill>
              </a:rPr>
              <a:t>3</a:t>
            </a:r>
            <a:r>
              <a:rPr lang="en-US" altLang="en-US" i="1">
                <a:solidFill>
                  <a:schemeClr val="tx2"/>
                </a:solidFill>
              </a:rPr>
              <a:t> = 0</a:t>
            </a:r>
            <a:endParaRPr lang="en-US" altLang="en-US">
              <a:solidFill>
                <a:schemeClr val="tx2"/>
              </a:solidFill>
            </a:endParaRPr>
          </a:p>
          <a:p>
            <a:pPr>
              <a:buFontTx/>
              <a:buBlip>
                <a:blip r:embed="rId5"/>
              </a:buBlip>
            </a:pPr>
            <a:endParaRPr lang="en-US" altLang="en-US"/>
          </a:p>
        </p:txBody>
      </p:sp>
      <p:sp>
        <p:nvSpPr>
          <p:cNvPr id="36868" name="Date Placeholder 3">
            <a:extLst>
              <a:ext uri="{FF2B5EF4-FFF2-40B4-BE49-F238E27FC236}">
                <a16:creationId xmlns:a16="http://schemas.microsoft.com/office/drawing/2014/main" id="{3A6CB074-CDDD-446C-99EF-13924E3BED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36869" name="Footer Placeholder 4">
            <a:extLst>
              <a:ext uri="{FF2B5EF4-FFF2-40B4-BE49-F238E27FC236}">
                <a16:creationId xmlns:a16="http://schemas.microsoft.com/office/drawing/2014/main" id="{1FB3361C-4236-4DCA-A44B-7D142A15B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6870" name="Slide Number Placeholder 5">
            <a:extLst>
              <a:ext uri="{FF2B5EF4-FFF2-40B4-BE49-F238E27FC236}">
                <a16:creationId xmlns:a16="http://schemas.microsoft.com/office/drawing/2014/main" id="{0623E25B-0247-4FD5-B9B3-A9D6DAE9D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635EFE96-CD1A-479E-871C-18BBED84B58C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6871" name="Picture 2">
            <a:extLst>
              <a:ext uri="{FF2B5EF4-FFF2-40B4-BE49-F238E27FC236}">
                <a16:creationId xmlns:a16="http://schemas.microsoft.com/office/drawing/2014/main" id="{A0FCF85C-8555-4F81-A4E5-07027AB2A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575" y="3124200"/>
            <a:ext cx="42132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A9E37B-15C5-41FC-8D45-5BEA066A68A1}"/>
              </a:ext>
            </a:extLst>
          </p:cNvPr>
          <p:cNvSpPr txBox="1">
            <a:spLocks/>
          </p:cNvSpPr>
          <p:nvPr/>
        </p:nvSpPr>
        <p:spPr bwMode="auto">
          <a:xfrm>
            <a:off x="4854575" y="5943600"/>
            <a:ext cx="4060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9"/>
              </a:buBlip>
              <a:defRPr sz="24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0"/>
              </a:buBlip>
              <a:defRPr sz="20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1"/>
              </a:buBlip>
              <a:defRPr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2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3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Tx/>
              <a:buBlip>
                <a:blip r:embed="rId5"/>
              </a:buBlip>
              <a:defRPr/>
            </a:pPr>
            <a:r>
              <a:rPr lang="en-US" altLang="en-US" dirty="0">
                <a:solidFill>
                  <a:schemeClr val="tx2"/>
                </a:solidFill>
                <a:sym typeface="Symbol" pitchFamily="18" charset="2"/>
              </a:rPr>
              <a:t>With a </a:t>
            </a:r>
            <a:r>
              <a:rPr lang="en-US" altLang="en-US" i="1" dirty="0">
                <a:solidFill>
                  <a:schemeClr val="tx2"/>
                </a:solidFill>
                <a:sym typeface="Symbol" pitchFamily="18" charset="2"/>
              </a:rPr>
              <a:t>w/r </a:t>
            </a:r>
            <a:r>
              <a:rPr lang="en-US" altLang="en-US" dirty="0">
                <a:solidFill>
                  <a:schemeClr val="tx2"/>
                </a:solidFill>
                <a:sym typeface="Symbol" pitchFamily="18" charset="2"/>
              </a:rPr>
              <a:t>of 30/30 = 1 </a:t>
            </a:r>
            <a:r>
              <a:rPr lang="en-US" altLang="en-US" dirty="0">
                <a:sym typeface="Wingdings" pitchFamily="2" charset="2"/>
              </a:rPr>
              <a:t></a:t>
            </a:r>
            <a:r>
              <a:rPr lang="en-GB" altLang="en-US" dirty="0">
                <a:solidFill>
                  <a:srgbClr val="FF0000"/>
                </a:solidFill>
                <a:sym typeface="Symbol" pitchFamily="18" charset="2"/>
              </a:rPr>
              <a:t>1.04</a:t>
            </a:r>
            <a:endParaRPr lang="en-US" altLang="en-US" i="1" dirty="0">
              <a:solidFill>
                <a:srgbClr val="FF0000"/>
              </a:solidFill>
              <a:sym typeface="Symbol" pitchFamily="18" charset="2"/>
            </a:endParaRPr>
          </a:p>
          <a:p>
            <a:pPr>
              <a:buFontTx/>
              <a:buBlip>
                <a:blip r:embed="rId5"/>
              </a:buBlip>
              <a:defRPr/>
            </a:pPr>
            <a:endParaRPr lang="en-GB" altLang="en-US" dirty="0"/>
          </a:p>
        </p:txBody>
      </p:sp>
      <p:sp>
        <p:nvSpPr>
          <p:cNvPr id="36873" name="Text Box 8">
            <a:extLst>
              <a:ext uri="{FF2B5EF4-FFF2-40B4-BE49-F238E27FC236}">
                <a16:creationId xmlns:a16="http://schemas.microsoft.com/office/drawing/2014/main" id="{2C6B68A6-2EC8-4957-866C-BE865D36BDE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654550" y="4044950"/>
            <a:ext cx="685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800" b="1" i="1">
                <a:latin typeface="Arial" panose="020B0604020202020204" pitchFamily="34" charset="0"/>
              </a:rPr>
              <a:t>B</a:t>
            </a:r>
            <a:r>
              <a:rPr lang="en-GB" altLang="en-US" sz="800" b="1" i="1" baseline="-25000">
                <a:latin typeface="Arial" panose="020B0604020202020204" pitchFamily="34" charset="0"/>
              </a:rPr>
              <a:t>peak</a:t>
            </a:r>
            <a:r>
              <a:rPr lang="en-GB" altLang="en-US" sz="800" b="1" i="1">
                <a:latin typeface="Arial" panose="020B0604020202020204" pitchFamily="34" charset="0"/>
              </a:rPr>
              <a:t>/B</a:t>
            </a:r>
            <a:r>
              <a:rPr lang="en-GB" altLang="en-US" sz="800" b="1" i="1" baseline="-25000">
                <a:latin typeface="Arial" panose="020B0604020202020204" pitchFamily="34" charset="0"/>
              </a:rPr>
              <a:t>bore</a:t>
            </a:r>
            <a:endParaRPr lang="en-US" altLang="en-US" sz="800" b="1" i="1">
              <a:latin typeface="Arial" panose="020B0604020202020204" pitchFamily="34" charset="0"/>
            </a:endParaRPr>
          </a:p>
        </p:txBody>
      </p:sp>
      <p:sp>
        <p:nvSpPr>
          <p:cNvPr id="36874" name="Text Box 8">
            <a:extLst>
              <a:ext uri="{FF2B5EF4-FFF2-40B4-BE49-F238E27FC236}">
                <a16:creationId xmlns:a16="http://schemas.microsoft.com/office/drawing/2014/main" id="{2F5EAB59-4F36-468F-BC03-EC042E4738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5326063"/>
            <a:ext cx="3810000" cy="3397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800" b="1">
                <a:latin typeface="Arial" panose="020B0604020202020204" pitchFamily="34" charset="0"/>
              </a:rPr>
              <a:t>L. Rossi, E. Todesco, “Electromagnetic design of superconducting quadrupoles”, Phys. Rev. ST Accel. Beams 9 (2006) 102401.</a:t>
            </a:r>
          </a:p>
        </p:txBody>
      </p:sp>
      <p:graphicFrame>
        <p:nvGraphicFramePr>
          <p:cNvPr id="36875" name="Object 5">
            <a:extLst>
              <a:ext uri="{FF2B5EF4-FFF2-40B4-BE49-F238E27FC236}">
                <a16:creationId xmlns:a16="http://schemas.microsoft.com/office/drawing/2014/main" id="{68D219B3-3AB2-4C5C-94BE-906E2A6F2A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47800" y="2863850"/>
          <a:ext cx="2457450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8" name="Equation" r:id="rId14" imgW="1794224" imgH="463508" progId="Equation.3">
                  <p:embed/>
                </p:oleObj>
              </mc:Choice>
              <mc:Fallback>
                <p:oleObj name="Equation" r:id="rId14" imgW="1794224" imgH="46350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863850"/>
                        <a:ext cx="2457450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76" name="Picture 13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12639994-7070-40E8-8E00-BAACB9EDC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13" y="1122363"/>
            <a:ext cx="2312987" cy="200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935E2818-8779-4EE8-B5EA-49A62AB0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Computation of the load line</a:t>
            </a:r>
            <a:br>
              <a:rPr lang="en-GB" altLang="en-US"/>
            </a:br>
            <a:r>
              <a:rPr lang="en-US" altLang="en-US"/>
              <a:t>Sector coil</a:t>
            </a:r>
            <a:endParaRPr lang="en-GB" altLang="en-US"/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B783DA91-04E5-45E4-822E-72DC4961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3581400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 i="1"/>
          </a:p>
          <a:p>
            <a:pPr>
              <a:buFontTx/>
              <a:buBlip>
                <a:blip r:embed="rId2"/>
              </a:buBlip>
            </a:pPr>
            <a:endParaRPr lang="en-GB" altLang="en-US" i="1"/>
          </a:p>
          <a:p>
            <a:pPr>
              <a:buFontTx/>
              <a:buBlip>
                <a:blip r:embed="rId2"/>
              </a:buBlip>
            </a:pPr>
            <a:r>
              <a:rPr lang="en-GB" altLang="en-US" i="1"/>
              <a:t>B</a:t>
            </a:r>
            <a:r>
              <a:rPr lang="en-GB" altLang="en-US" i="1" baseline="-25000"/>
              <a:t>bore_op</a:t>
            </a:r>
            <a:r>
              <a:rPr lang="en-GB" altLang="en-US"/>
              <a:t> = 11 T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i="1"/>
              <a:t>B</a:t>
            </a:r>
            <a:r>
              <a:rPr lang="en-GB" altLang="en-US" i="1" baseline="-25000"/>
              <a:t>bore_ss</a:t>
            </a:r>
            <a:r>
              <a:rPr lang="en-GB" altLang="en-US" i="1"/>
              <a:t> = B</a:t>
            </a:r>
            <a:r>
              <a:rPr lang="en-GB" altLang="en-US" i="1" baseline="-25000"/>
              <a:t>bore_op</a:t>
            </a:r>
            <a:r>
              <a:rPr lang="en-GB" altLang="en-US" i="1"/>
              <a:t> </a:t>
            </a:r>
            <a:r>
              <a:rPr lang="en-GB" altLang="en-US"/>
              <a:t>/0.8 = 13.75 T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i="1"/>
              <a:t>B</a:t>
            </a:r>
            <a:r>
              <a:rPr lang="en-GB" altLang="en-US" i="1" baseline="-25000"/>
              <a:t>peak_ss</a:t>
            </a:r>
            <a:r>
              <a:rPr lang="en-GB" altLang="en-US" i="1"/>
              <a:t> = B</a:t>
            </a:r>
            <a:r>
              <a:rPr lang="en-GB" altLang="en-US" i="1" baseline="-25000"/>
              <a:t>bore_ss</a:t>
            </a:r>
            <a:r>
              <a:rPr lang="en-US" altLang="en-US" b="1" i="1"/>
              <a:t>·  </a:t>
            </a:r>
            <a:r>
              <a:rPr lang="en-US" altLang="en-US"/>
              <a:t>1.04 = 14.3 T</a:t>
            </a:r>
            <a:endParaRPr lang="en-GB" altLang="en-US" baseline="-25000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37892" name="Date Placeholder 3">
            <a:extLst>
              <a:ext uri="{FF2B5EF4-FFF2-40B4-BE49-F238E27FC236}">
                <a16:creationId xmlns:a16="http://schemas.microsoft.com/office/drawing/2014/main" id="{4502BDBB-29AB-45D1-9C64-F84A6E1306F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7893" name="Footer Placeholder 4">
            <a:extLst>
              <a:ext uri="{FF2B5EF4-FFF2-40B4-BE49-F238E27FC236}">
                <a16:creationId xmlns:a16="http://schemas.microsoft.com/office/drawing/2014/main" id="{C85C7349-0B87-40BA-930C-C94019640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7894" name="Slide Number Placeholder 5">
            <a:extLst>
              <a:ext uri="{FF2B5EF4-FFF2-40B4-BE49-F238E27FC236}">
                <a16:creationId xmlns:a16="http://schemas.microsoft.com/office/drawing/2014/main" id="{E20551F1-3A97-486E-B123-FF799AD3C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E67AB1E4-9CFF-4446-9193-02C3F3A3EB57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7895" name="Picture 7">
            <a:extLst>
              <a:ext uri="{FF2B5EF4-FFF2-40B4-BE49-F238E27FC236}">
                <a16:creationId xmlns:a16="http://schemas.microsoft.com/office/drawing/2014/main" id="{568A2FBF-632C-4CBE-9990-636501B6DE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76"/>
          <a:stretch>
            <a:fillRect/>
          </a:stretch>
        </p:blipFill>
        <p:spPr bwMode="auto">
          <a:xfrm>
            <a:off x="3544888" y="1524000"/>
            <a:ext cx="5599112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FF545DBA-2123-43EE-8CB1-03274E52B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Computation of the load line</a:t>
            </a:r>
            <a:br>
              <a:rPr lang="en-GB" altLang="en-US"/>
            </a:br>
            <a:r>
              <a:rPr lang="en-US" altLang="en-US"/>
              <a:t>Sector coil</a:t>
            </a:r>
            <a:endParaRPr lang="en-GB" altLang="en-US"/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651AE5FC-BC64-4691-A9E8-9D07DA356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495800" cy="533400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Blip>
                <a:blip r:embed="rId2"/>
              </a:buBlip>
              <a:defRPr/>
            </a:pPr>
            <a:r>
              <a:rPr lang="en-GB" altLang="en-US" i="1" dirty="0" err="1"/>
              <a:t>B</a:t>
            </a:r>
            <a:r>
              <a:rPr lang="en-GB" altLang="en-US" i="1" baseline="-25000" dirty="0" err="1"/>
              <a:t>bore_op</a:t>
            </a:r>
            <a:r>
              <a:rPr lang="en-GB" altLang="en-US" dirty="0"/>
              <a:t> = 11 T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GB" altLang="en-US" i="1" dirty="0" err="1"/>
              <a:t>B</a:t>
            </a:r>
            <a:r>
              <a:rPr lang="en-GB" altLang="en-US" i="1" baseline="-25000" dirty="0" err="1"/>
              <a:t>bore_ss</a:t>
            </a:r>
            <a:r>
              <a:rPr lang="en-GB" altLang="en-US" i="1" dirty="0"/>
              <a:t> = </a:t>
            </a:r>
            <a:r>
              <a:rPr lang="en-GB" altLang="en-US" i="1" dirty="0" err="1"/>
              <a:t>B</a:t>
            </a:r>
            <a:r>
              <a:rPr lang="en-GB" altLang="en-US" i="1" baseline="-25000" dirty="0" err="1"/>
              <a:t>bore_op</a:t>
            </a:r>
            <a:r>
              <a:rPr lang="en-GB" altLang="en-US" i="1" dirty="0"/>
              <a:t> </a:t>
            </a:r>
            <a:r>
              <a:rPr lang="en-GB" altLang="en-US" dirty="0"/>
              <a:t>/0.8 = 13.75 T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GB" altLang="en-US" i="1" dirty="0" err="1"/>
              <a:t>B</a:t>
            </a:r>
            <a:r>
              <a:rPr lang="en-GB" altLang="en-US" i="1" baseline="-25000" dirty="0" err="1"/>
              <a:t>peak_ss</a:t>
            </a:r>
            <a:r>
              <a:rPr lang="en-GB" altLang="en-US" i="1" dirty="0"/>
              <a:t> = </a:t>
            </a:r>
            <a:r>
              <a:rPr lang="en-GB" altLang="en-US" i="1" dirty="0" err="1"/>
              <a:t>B</a:t>
            </a:r>
            <a:r>
              <a:rPr lang="en-GB" altLang="en-US" i="1" baseline="-25000" dirty="0" err="1"/>
              <a:t>bore_ss</a:t>
            </a:r>
            <a:r>
              <a:rPr lang="en-US" altLang="en-US" b="1" i="1" dirty="0"/>
              <a:t>·  </a:t>
            </a:r>
            <a:r>
              <a:rPr lang="en-US" altLang="en-US" dirty="0"/>
              <a:t>1.04 = 14.3 T</a:t>
            </a:r>
            <a:endParaRPr lang="en-GB" altLang="en-US" dirty="0"/>
          </a:p>
          <a:p>
            <a:pPr>
              <a:buFontTx/>
              <a:buBlip>
                <a:blip r:embed="rId2"/>
              </a:buBlip>
              <a:defRPr/>
            </a:pPr>
            <a:r>
              <a:rPr lang="en-GB" altLang="en-US" dirty="0"/>
              <a:t>From the critical curve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rgbClr val="FF0000"/>
                </a:solidFill>
              </a:rPr>
              <a:t>j</a:t>
            </a:r>
            <a:r>
              <a:rPr lang="en-GB" altLang="en-US" i="1" baseline="-25000" dirty="0" err="1">
                <a:solidFill>
                  <a:srgbClr val="FF0000"/>
                </a:solidFill>
              </a:rPr>
              <a:t>sc_ss</a:t>
            </a:r>
            <a:r>
              <a:rPr lang="en-GB" altLang="en-US" i="1" dirty="0">
                <a:solidFill>
                  <a:srgbClr val="FF0000"/>
                </a:solidFill>
              </a:rPr>
              <a:t> = </a:t>
            </a:r>
            <a:r>
              <a:rPr lang="en-GB" altLang="en-US" dirty="0">
                <a:solidFill>
                  <a:srgbClr val="FF0000"/>
                </a:solidFill>
              </a:rPr>
              <a:t>2460 A/mm</a:t>
            </a:r>
            <a:r>
              <a:rPr lang="en-GB" altLang="en-US" baseline="30000" dirty="0">
                <a:solidFill>
                  <a:srgbClr val="FF0000"/>
                </a:solidFill>
              </a:rPr>
              <a:t>2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GB" altLang="en-US" dirty="0"/>
              <a:t>Therefore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>
                <a:solidFill>
                  <a:srgbClr val="FF0000"/>
                </a:solidFill>
              </a:rPr>
              <a:t>w </a:t>
            </a:r>
            <a:r>
              <a:rPr lang="en-GB" altLang="en-US" dirty="0">
                <a:solidFill>
                  <a:srgbClr val="FF0000"/>
                </a:solidFill>
              </a:rPr>
              <a:t>= 25.25 mm 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GB" altLang="en-US" dirty="0"/>
              <a:t>Results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sc_ss</a:t>
            </a:r>
            <a:r>
              <a:rPr lang="en-GB" altLang="en-US" i="1" dirty="0">
                <a:solidFill>
                  <a:schemeClr val="tx2"/>
                </a:solidFill>
              </a:rPr>
              <a:t> = </a:t>
            </a:r>
            <a:r>
              <a:rPr lang="en-GB" altLang="en-US" dirty="0">
                <a:solidFill>
                  <a:schemeClr val="tx2"/>
                </a:solidFill>
              </a:rPr>
              <a:t>2460A/mm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o_ss</a:t>
            </a:r>
            <a:r>
              <a:rPr lang="en-GB" altLang="en-US" dirty="0">
                <a:solidFill>
                  <a:schemeClr val="tx2"/>
                </a:solidFill>
              </a:rPr>
              <a:t> = </a:t>
            </a: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sc_ss</a:t>
            </a:r>
            <a:r>
              <a:rPr lang="en-GB" altLang="en-US" dirty="0">
                <a:solidFill>
                  <a:schemeClr val="tx2"/>
                </a:solidFill>
              </a:rPr>
              <a:t> * </a:t>
            </a:r>
            <a:r>
              <a:rPr lang="el-GR" altLang="en-US" i="1" dirty="0">
                <a:solidFill>
                  <a:schemeClr val="tx2"/>
                </a:solidFill>
              </a:rPr>
              <a:t>λ</a:t>
            </a:r>
            <a:r>
              <a:rPr lang="en-GB" altLang="en-US" dirty="0">
                <a:solidFill>
                  <a:schemeClr val="tx2"/>
                </a:solidFill>
              </a:rPr>
              <a:t> = 786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bore_ss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13.75 T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peak_ss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14.3 T</a:t>
            </a:r>
          </a:p>
          <a:p>
            <a:pPr lvl="1">
              <a:buFontTx/>
              <a:buBlip>
                <a:blip r:embed="rId2"/>
              </a:buBlip>
              <a:defRPr/>
            </a:pPr>
            <a:endParaRPr lang="en-GB" altLang="en-US" dirty="0">
              <a:solidFill>
                <a:schemeClr val="tx2"/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sc_op</a:t>
            </a:r>
            <a:r>
              <a:rPr lang="en-GB" altLang="en-US" i="1" dirty="0">
                <a:solidFill>
                  <a:schemeClr val="tx2"/>
                </a:solidFill>
              </a:rPr>
              <a:t> = </a:t>
            </a:r>
            <a:r>
              <a:rPr lang="en-GB" altLang="en-US" dirty="0">
                <a:solidFill>
                  <a:schemeClr val="tx2"/>
                </a:solidFill>
              </a:rPr>
              <a:t>1965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o_op</a:t>
            </a:r>
            <a:r>
              <a:rPr lang="en-GB" altLang="en-US" dirty="0">
                <a:solidFill>
                  <a:schemeClr val="tx2"/>
                </a:solidFill>
              </a:rPr>
              <a:t> = </a:t>
            </a: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sc_op</a:t>
            </a:r>
            <a:r>
              <a:rPr lang="en-GB" altLang="en-US" dirty="0">
                <a:solidFill>
                  <a:schemeClr val="tx2"/>
                </a:solidFill>
              </a:rPr>
              <a:t> * </a:t>
            </a:r>
            <a:r>
              <a:rPr lang="el-GR" altLang="en-US" i="1" dirty="0">
                <a:solidFill>
                  <a:schemeClr val="tx2"/>
                </a:solidFill>
              </a:rPr>
              <a:t>λ</a:t>
            </a:r>
            <a:r>
              <a:rPr lang="en-GB" altLang="en-US" dirty="0">
                <a:solidFill>
                  <a:schemeClr val="tx2"/>
                </a:solidFill>
              </a:rPr>
              <a:t> = 629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bore_op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11 T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peak_op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11.44 T</a:t>
            </a:r>
          </a:p>
          <a:p>
            <a:pPr lvl="1">
              <a:buFontTx/>
              <a:buBlip>
                <a:blip r:embed="rId2"/>
              </a:buBlip>
              <a:defRPr/>
            </a:pPr>
            <a:endParaRPr lang="en-GB" altLang="en-US" dirty="0">
              <a:solidFill>
                <a:schemeClr val="tx2"/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sc_margin</a:t>
            </a:r>
            <a:r>
              <a:rPr lang="en-GB" altLang="en-US" i="1" dirty="0">
                <a:solidFill>
                  <a:schemeClr val="tx2"/>
                </a:solidFill>
              </a:rPr>
              <a:t> </a:t>
            </a:r>
            <a:r>
              <a:rPr lang="en-GB" altLang="en-US" dirty="0">
                <a:solidFill>
                  <a:schemeClr val="tx2"/>
                </a:solidFill>
              </a:rPr>
              <a:t>= 2140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  <a:endParaRPr lang="en-GB" altLang="en-US" dirty="0">
              <a:solidFill>
                <a:schemeClr val="tx2"/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peak_margin</a:t>
            </a:r>
            <a:r>
              <a:rPr lang="en-GB" altLang="en-US" dirty="0">
                <a:solidFill>
                  <a:schemeClr val="tx2"/>
                </a:solidFill>
              </a:rPr>
              <a:t> = 4 T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T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margin</a:t>
            </a:r>
            <a:r>
              <a:rPr lang="en-GB" altLang="en-US" dirty="0">
                <a:solidFill>
                  <a:schemeClr val="tx2"/>
                </a:solidFill>
              </a:rPr>
              <a:t> = 6.7 K</a:t>
            </a:r>
            <a:endParaRPr lang="en-GB" altLang="en-US" dirty="0"/>
          </a:p>
          <a:p>
            <a:pPr lvl="1">
              <a:buFontTx/>
              <a:buBlip>
                <a:blip r:embed="rId2"/>
              </a:buBlip>
              <a:defRPr/>
            </a:pPr>
            <a:endParaRPr lang="en-GB" altLang="en-US" baseline="-25000" dirty="0"/>
          </a:p>
          <a:p>
            <a:pPr>
              <a:buFontTx/>
              <a:buBlip>
                <a:blip r:embed="rId2"/>
              </a:buBlip>
              <a:defRPr/>
            </a:pPr>
            <a:endParaRPr lang="en-GB" altLang="en-US" dirty="0"/>
          </a:p>
        </p:txBody>
      </p:sp>
      <p:sp>
        <p:nvSpPr>
          <p:cNvPr id="38916" name="Date Placeholder 3">
            <a:extLst>
              <a:ext uri="{FF2B5EF4-FFF2-40B4-BE49-F238E27FC236}">
                <a16:creationId xmlns:a16="http://schemas.microsoft.com/office/drawing/2014/main" id="{BBDA39FD-4F20-4051-8AB4-C4851ED5B77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8917" name="Footer Placeholder 4">
            <a:extLst>
              <a:ext uri="{FF2B5EF4-FFF2-40B4-BE49-F238E27FC236}">
                <a16:creationId xmlns:a16="http://schemas.microsoft.com/office/drawing/2014/main" id="{4FC237BB-DE9B-4C79-854A-641838085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8918" name="Slide Number Placeholder 5">
            <a:extLst>
              <a:ext uri="{FF2B5EF4-FFF2-40B4-BE49-F238E27FC236}">
                <a16:creationId xmlns:a16="http://schemas.microsoft.com/office/drawing/2014/main" id="{4292AF15-2E68-4B00-9229-9D9633ABB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CB57A66E-14F1-45E5-A50C-F04EEADFA4E7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8919" name="Picture 4">
            <a:extLst>
              <a:ext uri="{FF2B5EF4-FFF2-40B4-BE49-F238E27FC236}">
                <a16:creationId xmlns:a16="http://schemas.microsoft.com/office/drawing/2014/main" id="{25C4B850-7A11-491F-AE2F-2375B5049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25"/>
          <a:stretch>
            <a:fillRect/>
          </a:stretch>
        </p:blipFill>
        <p:spPr bwMode="auto">
          <a:xfrm>
            <a:off x="4343400" y="1752600"/>
            <a:ext cx="461168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95D5DDBA-684A-4C77-A358-69713D3D7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Nb</a:t>
            </a:r>
            <a:r>
              <a:rPr lang="en-GB" altLang="en-US" baseline="-25000"/>
              <a:t>3</a:t>
            </a:r>
            <a:r>
              <a:rPr lang="en-GB" altLang="en-US"/>
              <a:t>Sn vs. Nb-Ti</a:t>
            </a:r>
            <a:br>
              <a:rPr lang="en-GB" altLang="en-US"/>
            </a:br>
            <a:r>
              <a:rPr lang="en-GB" altLang="en-US"/>
              <a:t>Sector coil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F23DB-5CEF-4BF6-B387-902B36DA3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419600" cy="533400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Blip>
                <a:blip r:embed="rId2"/>
              </a:buBlip>
              <a:defRPr/>
            </a:pPr>
            <a:r>
              <a:rPr lang="en-GB" altLang="en-US" dirty="0" err="1"/>
              <a:t>Nb</a:t>
            </a:r>
            <a:r>
              <a:rPr lang="en-GB" altLang="en-US" dirty="0"/>
              <a:t>-Ti parameters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GB" altLang="en-US" i="1" dirty="0">
                <a:solidFill>
                  <a:srgbClr val="FF0000"/>
                </a:solidFill>
              </a:rPr>
              <a:t>w </a:t>
            </a:r>
            <a:r>
              <a:rPr lang="en-GB" altLang="en-US" dirty="0">
                <a:solidFill>
                  <a:srgbClr val="FF0000"/>
                </a:solidFill>
              </a:rPr>
              <a:t>= 25.25 mm 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GB" altLang="en-US" dirty="0"/>
              <a:t>Results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sc_ss</a:t>
            </a:r>
            <a:r>
              <a:rPr lang="en-GB" altLang="en-US" i="1" dirty="0">
                <a:solidFill>
                  <a:schemeClr val="tx2"/>
                </a:solidFill>
              </a:rPr>
              <a:t> = </a:t>
            </a:r>
            <a:r>
              <a:rPr lang="en-GB" altLang="en-US" dirty="0">
                <a:solidFill>
                  <a:schemeClr val="tx2"/>
                </a:solidFill>
              </a:rPr>
              <a:t>1660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o_ss</a:t>
            </a:r>
            <a:r>
              <a:rPr lang="en-GB" altLang="en-US" dirty="0">
                <a:solidFill>
                  <a:schemeClr val="tx2"/>
                </a:solidFill>
              </a:rPr>
              <a:t> = </a:t>
            </a: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sc_ss</a:t>
            </a:r>
            <a:r>
              <a:rPr lang="en-GB" altLang="en-US" dirty="0">
                <a:solidFill>
                  <a:schemeClr val="tx2"/>
                </a:solidFill>
              </a:rPr>
              <a:t> * </a:t>
            </a:r>
            <a:r>
              <a:rPr lang="el-GR" altLang="en-US" i="1" dirty="0">
                <a:solidFill>
                  <a:schemeClr val="tx2"/>
                </a:solidFill>
              </a:rPr>
              <a:t>λ</a:t>
            </a:r>
            <a:r>
              <a:rPr lang="en-GB" altLang="en-US" dirty="0">
                <a:solidFill>
                  <a:schemeClr val="tx2"/>
                </a:solidFill>
              </a:rPr>
              <a:t> = 532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bore_ss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9.3 T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peak_ss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9.7 T</a:t>
            </a:r>
          </a:p>
          <a:p>
            <a:pPr lvl="1">
              <a:buFontTx/>
              <a:buBlip>
                <a:blip r:embed="rId2"/>
              </a:buBlip>
              <a:defRPr/>
            </a:pPr>
            <a:endParaRPr lang="en-GB" altLang="en-US" dirty="0">
              <a:solidFill>
                <a:schemeClr val="tx2"/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sc_op</a:t>
            </a:r>
            <a:r>
              <a:rPr lang="en-GB" altLang="en-US" i="1" dirty="0">
                <a:solidFill>
                  <a:schemeClr val="tx2"/>
                </a:solidFill>
              </a:rPr>
              <a:t> = </a:t>
            </a:r>
            <a:r>
              <a:rPr lang="en-GB" altLang="en-US" dirty="0">
                <a:solidFill>
                  <a:schemeClr val="tx2"/>
                </a:solidFill>
              </a:rPr>
              <a:t>1330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o_op</a:t>
            </a:r>
            <a:r>
              <a:rPr lang="en-GB" altLang="en-US" dirty="0">
                <a:solidFill>
                  <a:schemeClr val="tx2"/>
                </a:solidFill>
              </a:rPr>
              <a:t> = </a:t>
            </a: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sc_op</a:t>
            </a:r>
            <a:r>
              <a:rPr lang="en-GB" altLang="en-US" dirty="0">
                <a:solidFill>
                  <a:schemeClr val="tx2"/>
                </a:solidFill>
              </a:rPr>
              <a:t> * </a:t>
            </a:r>
            <a:r>
              <a:rPr lang="el-GR" altLang="en-US" i="1" dirty="0">
                <a:solidFill>
                  <a:schemeClr val="tx2"/>
                </a:solidFill>
              </a:rPr>
              <a:t>λ</a:t>
            </a:r>
            <a:r>
              <a:rPr lang="en-GB" altLang="en-US" dirty="0">
                <a:solidFill>
                  <a:schemeClr val="tx2"/>
                </a:solidFill>
              </a:rPr>
              <a:t> = 425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bore_op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7.45 T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peak_op</a:t>
            </a:r>
            <a:r>
              <a:rPr lang="en-GB" altLang="en-US" i="1" baseline="-25000" dirty="0">
                <a:solidFill>
                  <a:schemeClr val="tx2"/>
                </a:solidFill>
              </a:rPr>
              <a:t> </a:t>
            </a:r>
            <a:r>
              <a:rPr lang="en-GB" altLang="en-US" i="1" dirty="0">
                <a:solidFill>
                  <a:schemeClr val="tx2"/>
                </a:solidFill>
              </a:rPr>
              <a:t>= </a:t>
            </a:r>
            <a:r>
              <a:rPr lang="en-GB" altLang="en-US" dirty="0">
                <a:solidFill>
                  <a:schemeClr val="tx2"/>
                </a:solidFill>
              </a:rPr>
              <a:t>7.74 T</a:t>
            </a:r>
          </a:p>
          <a:p>
            <a:pPr lvl="1">
              <a:buFontTx/>
              <a:buBlip>
                <a:blip r:embed="rId2"/>
              </a:buBlip>
              <a:defRPr/>
            </a:pPr>
            <a:endParaRPr lang="en-GB" altLang="en-US" dirty="0">
              <a:solidFill>
                <a:schemeClr val="tx2"/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margin</a:t>
            </a:r>
            <a:r>
              <a:rPr lang="en-GB" altLang="en-US" i="1" dirty="0">
                <a:solidFill>
                  <a:schemeClr val="tx2"/>
                </a:solidFill>
              </a:rPr>
              <a:t> </a:t>
            </a:r>
            <a:r>
              <a:rPr lang="en-GB" altLang="en-US" dirty="0">
                <a:solidFill>
                  <a:schemeClr val="tx2"/>
                </a:solidFill>
              </a:rPr>
              <a:t>= 1370 A/mm</a:t>
            </a:r>
            <a:r>
              <a:rPr lang="en-GB" altLang="en-US" baseline="30000" dirty="0">
                <a:solidFill>
                  <a:schemeClr val="tx2"/>
                </a:solidFill>
              </a:rPr>
              <a:t>2</a:t>
            </a:r>
            <a:endParaRPr lang="en-GB" altLang="en-US" dirty="0">
              <a:solidFill>
                <a:schemeClr val="tx2"/>
              </a:solidFill>
            </a:endParaRP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B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margin</a:t>
            </a:r>
            <a:r>
              <a:rPr lang="en-GB" altLang="en-US" dirty="0">
                <a:solidFill>
                  <a:schemeClr val="tx2"/>
                </a:solidFill>
              </a:rPr>
              <a:t> = 2.5 T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altLang="en-US" i="1" dirty="0" err="1">
                <a:solidFill>
                  <a:schemeClr val="tx2"/>
                </a:solidFill>
              </a:rPr>
              <a:t>T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margin</a:t>
            </a:r>
            <a:r>
              <a:rPr lang="en-GB" altLang="en-US" dirty="0">
                <a:solidFill>
                  <a:schemeClr val="tx2"/>
                </a:solidFill>
              </a:rPr>
              <a:t> = 2.1 K</a:t>
            </a:r>
            <a:endParaRPr lang="en-GB" altLang="en-US" dirty="0"/>
          </a:p>
          <a:p>
            <a:pPr>
              <a:defRPr/>
            </a:pPr>
            <a:endParaRPr lang="en-GB" dirty="0"/>
          </a:p>
        </p:txBody>
      </p:sp>
      <p:sp>
        <p:nvSpPr>
          <p:cNvPr id="39940" name="Date Placeholder 3">
            <a:extLst>
              <a:ext uri="{FF2B5EF4-FFF2-40B4-BE49-F238E27FC236}">
                <a16:creationId xmlns:a16="http://schemas.microsoft.com/office/drawing/2014/main" id="{CB5ABF6D-47D5-45D4-811A-D61C460F718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39941" name="Footer Placeholder 4">
            <a:extLst>
              <a:ext uri="{FF2B5EF4-FFF2-40B4-BE49-F238E27FC236}">
                <a16:creationId xmlns:a16="http://schemas.microsoft.com/office/drawing/2014/main" id="{F912F8D8-7000-4861-A3F3-9FA4DC8C5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39942" name="Slide Number Placeholder 5">
            <a:extLst>
              <a:ext uri="{FF2B5EF4-FFF2-40B4-BE49-F238E27FC236}">
                <a16:creationId xmlns:a16="http://schemas.microsoft.com/office/drawing/2014/main" id="{1BFA8570-F461-459E-8851-B98D583CE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81517D7-6D43-4E4E-BE54-EF0BE9107EA7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9943" name="Picture 2">
            <a:extLst>
              <a:ext uri="{FF2B5EF4-FFF2-40B4-BE49-F238E27FC236}">
                <a16:creationId xmlns:a16="http://schemas.microsoft.com/office/drawing/2014/main" id="{25104BC9-4C52-4BE9-A3DC-BC8522E77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15"/>
          <a:stretch>
            <a:fillRect/>
          </a:stretch>
        </p:blipFill>
        <p:spPr bwMode="auto">
          <a:xfrm>
            <a:off x="4419600" y="1752600"/>
            <a:ext cx="456723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36CD6337-BD9B-4E4E-8BD6-260CBD8FA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Comparison</a:t>
            </a:r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id="{6214B123-11DE-41EA-B558-9D6D976E1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40964" name="Date Placeholder 3">
            <a:extLst>
              <a:ext uri="{FF2B5EF4-FFF2-40B4-BE49-F238E27FC236}">
                <a16:creationId xmlns:a16="http://schemas.microsoft.com/office/drawing/2014/main" id="{C7CA851F-E228-4AC5-B371-9DC077162C7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40965" name="Footer Placeholder 4">
            <a:extLst>
              <a:ext uri="{FF2B5EF4-FFF2-40B4-BE49-F238E27FC236}">
                <a16:creationId xmlns:a16="http://schemas.microsoft.com/office/drawing/2014/main" id="{08A1AD04-8CB7-4764-9BBC-86A2F26E7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0966" name="Slide Number Placeholder 5">
            <a:extLst>
              <a:ext uri="{FF2B5EF4-FFF2-40B4-BE49-F238E27FC236}">
                <a16:creationId xmlns:a16="http://schemas.microsoft.com/office/drawing/2014/main" id="{67CEE610-8341-4318-9D67-522AC312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CFEEA13-5138-4407-BAE3-A7AD3DD15CFC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40967" name="Picture 5">
            <a:extLst>
              <a:ext uri="{FF2B5EF4-FFF2-40B4-BE49-F238E27FC236}">
                <a16:creationId xmlns:a16="http://schemas.microsoft.com/office/drawing/2014/main" id="{9448186C-BAF2-4847-BFBB-042CF7449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5" y="3867150"/>
            <a:ext cx="204787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8" name="Picture 6">
            <a:extLst>
              <a:ext uri="{FF2B5EF4-FFF2-40B4-BE49-F238E27FC236}">
                <a16:creationId xmlns:a16="http://schemas.microsoft.com/office/drawing/2014/main" id="{7BA14219-5770-4BFA-89D1-DB80E89E1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3886200"/>
            <a:ext cx="2019300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CE9520F-7580-4385-93F9-33A70F9F19FF}"/>
              </a:ext>
            </a:extLst>
          </p:cNvPr>
          <p:cNvSpPr/>
          <p:nvPr/>
        </p:nvSpPr>
        <p:spPr>
          <a:xfrm>
            <a:off x="3662363" y="4438650"/>
            <a:ext cx="2025650" cy="206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00912D9-7C93-4D0D-99BA-1C43463F7BC5}"/>
              </a:ext>
            </a:extLst>
          </p:cNvPr>
          <p:cNvSpPr/>
          <p:nvPr/>
        </p:nvSpPr>
        <p:spPr>
          <a:xfrm>
            <a:off x="6808788" y="4454525"/>
            <a:ext cx="2025650" cy="2079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255C29A-AD45-41A7-9CD2-FA4F8316D132}"/>
              </a:ext>
            </a:extLst>
          </p:cNvPr>
          <p:cNvSpPr/>
          <p:nvPr/>
        </p:nvSpPr>
        <p:spPr>
          <a:xfrm>
            <a:off x="6818313" y="5600700"/>
            <a:ext cx="2025650" cy="206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A1E429D-AA9F-49CE-8751-8C61E632FA0C}"/>
              </a:ext>
            </a:extLst>
          </p:cNvPr>
          <p:cNvSpPr/>
          <p:nvPr/>
        </p:nvSpPr>
        <p:spPr>
          <a:xfrm>
            <a:off x="3662363" y="5595938"/>
            <a:ext cx="2025650" cy="2063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40973" name="Picture 2">
            <a:extLst>
              <a:ext uri="{FF2B5EF4-FFF2-40B4-BE49-F238E27FC236}">
                <a16:creationId xmlns:a16="http://schemas.microsoft.com/office/drawing/2014/main" id="{6FBDD5EB-9D8C-46B7-A6FA-B1F2D7C62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6400800" y="1182688"/>
            <a:ext cx="2519363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4" name="Picture 22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E228D4E7-071D-493B-A1DA-0C742F4EC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1298575"/>
            <a:ext cx="2312987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35A600D7-B3DC-45CE-82FA-5B93665E6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57FA196E-D0A4-4215-BB69-733AF815C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>
                <a:solidFill>
                  <a:srgbClr val="FF0000"/>
                </a:solidFill>
              </a:rPr>
              <a:t>11 T Nb</a:t>
            </a:r>
            <a:r>
              <a:rPr lang="en-GB" altLang="en-US" baseline="-25000">
                <a:solidFill>
                  <a:srgbClr val="FF0000"/>
                </a:solidFill>
              </a:rPr>
              <a:t>3</a:t>
            </a:r>
            <a:r>
              <a:rPr lang="en-GB" altLang="en-US">
                <a:solidFill>
                  <a:srgbClr val="FF0000"/>
                </a:solidFill>
              </a:rPr>
              <a:t>Sn dipole for the LHC collimation upgrade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 b="1"/>
          </a:p>
          <a:p>
            <a:pPr lvl="1">
              <a:buFontTx/>
              <a:buBlip>
                <a:blip r:embed="rId3"/>
              </a:buBlip>
            </a:pPr>
            <a:r>
              <a:rPr lang="en-GB" altLang="en-US" b="1">
                <a:solidFill>
                  <a:schemeClr val="tx2"/>
                </a:solidFill>
              </a:rPr>
              <a:t>Question</a:t>
            </a:r>
          </a:p>
          <a:p>
            <a:pPr lvl="2">
              <a:buFontTx/>
              <a:buBlip>
                <a:blip r:embed="rId3"/>
              </a:buBlip>
            </a:pPr>
            <a:endParaRPr lang="en-GB" altLang="en-US" b="1">
              <a:solidFill>
                <a:schemeClr val="tx2"/>
              </a:solidFill>
            </a:endParaRPr>
          </a:p>
          <a:p>
            <a:pPr lvl="2">
              <a:buFontTx/>
              <a:buBlip>
                <a:blip r:embed="rId3"/>
              </a:buBlip>
            </a:pPr>
            <a:r>
              <a:rPr lang="en-GB" altLang="en-US">
                <a:solidFill>
                  <a:schemeClr val="tx2"/>
                </a:solidFill>
              </a:rPr>
              <a:t>Determine e.m forces </a:t>
            </a:r>
            <a:r>
              <a:rPr lang="en-GB" altLang="en-US" i="1">
                <a:solidFill>
                  <a:schemeClr val="tx2"/>
                </a:solidFill>
              </a:rPr>
              <a:t>F</a:t>
            </a:r>
            <a:r>
              <a:rPr lang="en-GB" altLang="en-US" i="1" baseline="-25000">
                <a:solidFill>
                  <a:schemeClr val="tx2"/>
                </a:solidFill>
              </a:rPr>
              <a:t>x</a:t>
            </a:r>
            <a:r>
              <a:rPr lang="en-GB" altLang="en-US">
                <a:solidFill>
                  <a:schemeClr val="tx2"/>
                </a:solidFill>
              </a:rPr>
              <a:t> and </a:t>
            </a:r>
            <a:r>
              <a:rPr lang="en-GB" altLang="en-US" i="1">
                <a:solidFill>
                  <a:schemeClr val="tx2"/>
                </a:solidFill>
              </a:rPr>
              <a:t>F</a:t>
            </a:r>
            <a:r>
              <a:rPr lang="en-GB" altLang="en-US" i="1" baseline="-25000">
                <a:solidFill>
                  <a:schemeClr val="tx2"/>
                </a:solidFill>
              </a:rPr>
              <a:t>y</a:t>
            </a:r>
            <a:r>
              <a:rPr lang="en-GB" altLang="en-US">
                <a:solidFill>
                  <a:schemeClr val="tx2"/>
                </a:solidFill>
              </a:rPr>
              <a:t> and the accumulated stress on the coil mid-plane in the operational conditions with sector coil approximation</a:t>
            </a:r>
          </a:p>
          <a:p>
            <a:pPr lvl="2"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41988" name="Date Placeholder 3">
            <a:extLst>
              <a:ext uri="{FF2B5EF4-FFF2-40B4-BE49-F238E27FC236}">
                <a16:creationId xmlns:a16="http://schemas.microsoft.com/office/drawing/2014/main" id="{91B1F551-3AE8-4643-AA61-42DA5AEFD40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41989" name="Footer Placeholder 4">
            <a:extLst>
              <a:ext uri="{FF2B5EF4-FFF2-40B4-BE49-F238E27FC236}">
                <a16:creationId xmlns:a16="http://schemas.microsoft.com/office/drawing/2014/main" id="{0F0E351B-A2E5-4498-BDD7-AD0502384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1990" name="Slide Number Placeholder 5">
            <a:extLst>
              <a:ext uri="{FF2B5EF4-FFF2-40B4-BE49-F238E27FC236}">
                <a16:creationId xmlns:a16="http://schemas.microsoft.com/office/drawing/2014/main" id="{3AFC676E-A697-4E1F-9ABD-F8CA70070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6E31F0AF-85DC-4712-A308-CCA8DF9730D7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FEB756B4-0671-48B8-AD86-3ACB7ABA4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E.m. forces and stresses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93D7E-ACF5-4938-B51F-0809FA4C9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990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dirty="0" err="1">
                <a:solidFill>
                  <a:schemeClr val="tx2"/>
                </a:solidFill>
              </a:rPr>
              <a:t>e.m</a:t>
            </a:r>
            <a:r>
              <a:rPr lang="en-US" dirty="0">
                <a:solidFill>
                  <a:schemeClr val="tx2"/>
                </a:solidFill>
              </a:rPr>
              <a:t>. forces in a dipole magnet tend to push the coil 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Towards the mid plane in the vertical-</a:t>
            </a:r>
            <a:r>
              <a:rPr lang="en-US" dirty="0" err="1">
                <a:solidFill>
                  <a:schemeClr val="tx2"/>
                </a:solidFill>
              </a:rPr>
              <a:t>azimuthal</a:t>
            </a:r>
            <a:r>
              <a:rPr lang="en-US" dirty="0">
                <a:solidFill>
                  <a:schemeClr val="tx2"/>
                </a:solidFill>
              </a:rPr>
              <a:t> direction (</a:t>
            </a:r>
            <a:r>
              <a:rPr lang="en-US" i="1" dirty="0" err="1">
                <a:solidFill>
                  <a:schemeClr val="tx2"/>
                </a:solidFill>
              </a:rPr>
              <a:t>F</a:t>
            </a:r>
            <a:r>
              <a:rPr lang="en-US" i="1" baseline="-25000" dirty="0" err="1">
                <a:solidFill>
                  <a:schemeClr val="tx2"/>
                </a:solidFill>
              </a:rPr>
              <a:t>y</a:t>
            </a:r>
            <a:r>
              <a:rPr lang="en-US" i="1" dirty="0">
                <a:solidFill>
                  <a:schemeClr val="tx2"/>
                </a:solidFill>
              </a:rPr>
              <a:t>, F</a:t>
            </a:r>
            <a:r>
              <a:rPr lang="en-US" i="1" baseline="-25000" dirty="0">
                <a:solidFill>
                  <a:schemeClr val="tx2"/>
                </a:solidFill>
                <a:sym typeface="Symbol"/>
              </a:rPr>
              <a:t></a:t>
            </a:r>
            <a:r>
              <a:rPr lang="en-US" i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&lt; 0)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</a:rPr>
              <a:t>Outwards in the radial-horizontal direction (</a:t>
            </a:r>
            <a:r>
              <a:rPr lang="en-US" i="1" dirty="0" err="1">
                <a:solidFill>
                  <a:schemeClr val="tx2"/>
                </a:solidFill>
              </a:rPr>
              <a:t>F</a:t>
            </a:r>
            <a:r>
              <a:rPr lang="en-US" i="1" baseline="-25000" dirty="0" err="1">
                <a:solidFill>
                  <a:schemeClr val="tx2"/>
                </a:solidFill>
              </a:rPr>
              <a:t>x</a:t>
            </a:r>
            <a:r>
              <a:rPr lang="en-US" i="1" dirty="0">
                <a:solidFill>
                  <a:schemeClr val="tx2"/>
                </a:solidFill>
              </a:rPr>
              <a:t>, F</a:t>
            </a:r>
            <a:r>
              <a:rPr lang="en-US" i="1" baseline="-25000" dirty="0">
                <a:solidFill>
                  <a:schemeClr val="tx2"/>
                </a:solidFill>
              </a:rPr>
              <a:t>r</a:t>
            </a:r>
            <a:r>
              <a:rPr lang="en-US" i="1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&gt; 0)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3012" name="Date Placeholder 3">
            <a:extLst>
              <a:ext uri="{FF2B5EF4-FFF2-40B4-BE49-F238E27FC236}">
                <a16:creationId xmlns:a16="http://schemas.microsoft.com/office/drawing/2014/main" id="{2A1A9B55-92D1-4827-95B7-3D585F150A6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43013" name="Footer Placeholder 4">
            <a:extLst>
              <a:ext uri="{FF2B5EF4-FFF2-40B4-BE49-F238E27FC236}">
                <a16:creationId xmlns:a16="http://schemas.microsoft.com/office/drawing/2014/main" id="{6C90C6C6-D4D1-47A6-B88C-756B4160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3014" name="Slide Number Placeholder 5">
            <a:extLst>
              <a:ext uri="{FF2B5EF4-FFF2-40B4-BE49-F238E27FC236}">
                <a16:creationId xmlns:a16="http://schemas.microsoft.com/office/drawing/2014/main" id="{CB4EC6DD-2F27-4CDE-8FB8-4EC5F9534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99ACD9F-0864-4265-BE0C-A059870C14AE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29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43015" name="Picture 4" descr="tevatron_cross-section">
            <a:extLst>
              <a:ext uri="{FF2B5EF4-FFF2-40B4-BE49-F238E27FC236}">
                <a16:creationId xmlns:a16="http://schemas.microsoft.com/office/drawing/2014/main" id="{13977F75-8BF5-415A-BF90-72A984428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8" r="26770" b="9897"/>
          <a:stretch>
            <a:fillRect/>
          </a:stretch>
        </p:blipFill>
        <p:spPr bwMode="auto">
          <a:xfrm>
            <a:off x="355600" y="2224088"/>
            <a:ext cx="2605088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6" name="Picture 5" descr="tevatron_force">
            <a:extLst>
              <a:ext uri="{FF2B5EF4-FFF2-40B4-BE49-F238E27FC236}">
                <a16:creationId xmlns:a16="http://schemas.microsoft.com/office/drawing/2014/main" id="{AD9E3C34-CB5F-4D34-A7F7-893B7E620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t="4536" r="28372" b="4330"/>
          <a:stretch>
            <a:fillRect/>
          </a:stretch>
        </p:blipFill>
        <p:spPr bwMode="auto">
          <a:xfrm>
            <a:off x="6746875" y="2214563"/>
            <a:ext cx="2109788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7" name="Picture 6" descr="tevatron_fluxline">
            <a:extLst>
              <a:ext uri="{FF2B5EF4-FFF2-40B4-BE49-F238E27FC236}">
                <a16:creationId xmlns:a16="http://schemas.microsoft.com/office/drawing/2014/main" id="{3E10E99D-AFFF-4EA3-AEE1-59BB94E99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t="4536" r="27597" b="4124"/>
          <a:stretch>
            <a:fillRect/>
          </a:stretch>
        </p:blipFill>
        <p:spPr bwMode="auto">
          <a:xfrm>
            <a:off x="3768725" y="2132013"/>
            <a:ext cx="2133600" cy="210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8" name="Picture 7" descr="hd2_2d_cross-section">
            <a:extLst>
              <a:ext uri="{FF2B5EF4-FFF2-40B4-BE49-F238E27FC236}">
                <a16:creationId xmlns:a16="http://schemas.microsoft.com/office/drawing/2014/main" id="{3539D9CB-5F4B-4DA2-9258-F234CFD81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2" t="12164" r="12402" b="9279"/>
          <a:stretch>
            <a:fillRect/>
          </a:stretch>
        </p:blipFill>
        <p:spPr bwMode="auto">
          <a:xfrm>
            <a:off x="339725" y="4445000"/>
            <a:ext cx="2568575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9" name="Picture 8" descr="hd2_2d_fluxline">
            <a:extLst>
              <a:ext uri="{FF2B5EF4-FFF2-40B4-BE49-F238E27FC236}">
                <a16:creationId xmlns:a16="http://schemas.microsoft.com/office/drawing/2014/main" id="{E2A1D88C-093C-4B8D-84A1-4DAD6828E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" t="7216" r="26357" b="6598"/>
          <a:stretch>
            <a:fillRect/>
          </a:stretch>
        </p:blipFill>
        <p:spPr bwMode="auto">
          <a:xfrm>
            <a:off x="3687763" y="4405313"/>
            <a:ext cx="2224087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0" name="Picture 9" descr="hd2_2d_force">
            <a:extLst>
              <a:ext uri="{FF2B5EF4-FFF2-40B4-BE49-F238E27FC236}">
                <a16:creationId xmlns:a16="http://schemas.microsoft.com/office/drawing/2014/main" id="{6AAA0F4A-94F4-4936-A6FF-42CD69920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" t="6804" r="26976" b="7216"/>
          <a:stretch>
            <a:fillRect/>
          </a:stretch>
        </p:blipFill>
        <p:spPr bwMode="auto">
          <a:xfrm>
            <a:off x="6727825" y="4411663"/>
            <a:ext cx="2181225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1" name="Text Box 10">
            <a:extLst>
              <a:ext uri="{FF2B5EF4-FFF2-40B4-BE49-F238E27FC236}">
                <a16:creationId xmlns:a16="http://schemas.microsoft.com/office/drawing/2014/main" id="{00918FD5-6B09-4069-B27E-EA60B799E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5" y="2239963"/>
            <a:ext cx="10826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Tevatron dipole</a:t>
            </a:r>
          </a:p>
        </p:txBody>
      </p:sp>
      <p:sp>
        <p:nvSpPr>
          <p:cNvPr id="43022" name="Text Box 11">
            <a:extLst>
              <a:ext uri="{FF2B5EF4-FFF2-40B4-BE49-F238E27FC236}">
                <a16:creationId xmlns:a16="http://schemas.microsoft.com/office/drawing/2014/main" id="{5B384325-6000-4096-80F5-DF4395B45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" y="4244975"/>
            <a:ext cx="4524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HD2</a:t>
            </a:r>
          </a:p>
        </p:txBody>
      </p:sp>
      <p:pic>
        <p:nvPicPr>
          <p:cNvPr id="43023" name="Picture 14" descr="xyz">
            <a:extLst>
              <a:ext uri="{FF2B5EF4-FFF2-40B4-BE49-F238E27FC236}">
                <a16:creationId xmlns:a16="http://schemas.microsoft.com/office/drawing/2014/main" id="{00BCF425-3580-4ACD-9732-28A8E159E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003550"/>
            <a:ext cx="42068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B3C7F218-B1BC-49E4-8B71-3CE8DAD0E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CE4F7728-DDED-40B9-9F67-3EA990FD2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>
                <a:solidFill>
                  <a:srgbClr val="FF0000"/>
                </a:solidFill>
              </a:rPr>
              <a:t>11 T Nb</a:t>
            </a:r>
            <a:r>
              <a:rPr lang="en-GB" altLang="en-US" baseline="-25000">
                <a:solidFill>
                  <a:srgbClr val="FF0000"/>
                </a:solidFill>
              </a:rPr>
              <a:t>3</a:t>
            </a:r>
            <a:r>
              <a:rPr lang="en-GB" altLang="en-US">
                <a:solidFill>
                  <a:srgbClr val="FF0000"/>
                </a:solidFill>
              </a:rPr>
              <a:t>Sn dipole for the LHC collimation upgrade</a:t>
            </a:r>
          </a:p>
          <a:p>
            <a:pPr marL="914400" lvl="2" indent="0">
              <a:buFontTx/>
              <a:buNone/>
            </a:pPr>
            <a:endParaRPr lang="en-US" altLang="en-US"/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GB" altLang="en-US">
              <a:solidFill>
                <a:srgbClr val="FF0000"/>
              </a:solidFill>
            </a:endParaRPr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16388" name="Date Placeholder 3">
            <a:extLst>
              <a:ext uri="{FF2B5EF4-FFF2-40B4-BE49-F238E27FC236}">
                <a16:creationId xmlns:a16="http://schemas.microsoft.com/office/drawing/2014/main" id="{C8E76A6E-CA9A-46E2-B4CA-8732A7D2010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16389" name="Footer Placeholder 4">
            <a:extLst>
              <a:ext uri="{FF2B5EF4-FFF2-40B4-BE49-F238E27FC236}">
                <a16:creationId xmlns:a16="http://schemas.microsoft.com/office/drawing/2014/main" id="{C554FEF2-782A-46B4-99A7-A2B97505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16390" name="Slide Number Placeholder 5">
            <a:extLst>
              <a:ext uri="{FF2B5EF4-FFF2-40B4-BE49-F238E27FC236}">
                <a16:creationId xmlns:a16="http://schemas.microsoft.com/office/drawing/2014/main" id="{1BE1D791-6280-4CBA-8AE9-C0381FBD3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1C45115-ACDE-446F-9817-CD62E3A04CB0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16391" name="Content Placeholder 2">
            <a:extLst>
              <a:ext uri="{FF2B5EF4-FFF2-40B4-BE49-F238E27FC236}">
                <a16:creationId xmlns:a16="http://schemas.microsoft.com/office/drawing/2014/main" id="{2102934E-BF72-410A-BFB0-173BE0EDF021}"/>
              </a:ext>
            </a:extLst>
          </p:cNvPr>
          <p:cNvSpPr txBox="1">
            <a:spLocks/>
          </p:cNvSpPr>
          <p:nvPr/>
        </p:nvSpPr>
        <p:spPr bwMode="auto">
          <a:xfrm>
            <a:off x="152400" y="3489325"/>
            <a:ext cx="8839200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dirty="0">
                <a:solidFill>
                  <a:schemeClr val="tx2"/>
                </a:solidFill>
              </a:rPr>
              <a:t>Second long shutdown: increase of collimation efficiency</a:t>
            </a:r>
          </a:p>
          <a:p>
            <a:pPr lvl="1" eaLnBrk="1" hangingPunct="1">
              <a:buFontTx/>
              <a:buChar char="–"/>
            </a:pPr>
            <a:r>
              <a:rPr lang="en-GB" altLang="en-US" dirty="0">
                <a:solidFill>
                  <a:schemeClr val="tx2"/>
                </a:solidFill>
              </a:rPr>
              <a:t>New collimation units</a:t>
            </a:r>
          </a:p>
          <a:p>
            <a:pPr lvl="1" eaLnBrk="1" hangingPunct="1">
              <a:buFontTx/>
              <a:buChar char="–"/>
            </a:pPr>
            <a:r>
              <a:rPr lang="en-GB" altLang="en-US" dirty="0">
                <a:solidFill>
                  <a:schemeClr val="tx2"/>
                </a:solidFill>
              </a:rPr>
              <a:t>Some 8.3 T </a:t>
            </a:r>
            <a:r>
              <a:rPr lang="en-GB" altLang="en-US" dirty="0" err="1">
                <a:solidFill>
                  <a:schemeClr val="tx2"/>
                </a:solidFill>
              </a:rPr>
              <a:t>Nb-Ti</a:t>
            </a:r>
            <a:r>
              <a:rPr lang="en-GB" altLang="en-US" dirty="0">
                <a:solidFill>
                  <a:schemeClr val="tx2"/>
                </a:solidFill>
              </a:rPr>
              <a:t> dipoles replaced by </a:t>
            </a:r>
            <a:r>
              <a:rPr lang="en-GB" altLang="en-US" b="1" dirty="0">
                <a:solidFill>
                  <a:srgbClr val="FF0000"/>
                </a:solidFill>
              </a:rPr>
              <a:t>11 T Nb</a:t>
            </a:r>
            <a:r>
              <a:rPr lang="en-GB" altLang="en-US" b="1" baseline="-25000" dirty="0">
                <a:solidFill>
                  <a:srgbClr val="FF0000"/>
                </a:solidFill>
              </a:rPr>
              <a:t>3</a:t>
            </a:r>
            <a:r>
              <a:rPr lang="en-GB" altLang="en-US" b="1" dirty="0">
                <a:solidFill>
                  <a:srgbClr val="FF0000"/>
                </a:solidFill>
              </a:rPr>
              <a:t>Sn dipoles</a:t>
            </a:r>
          </a:p>
          <a:p>
            <a:pPr lvl="1" eaLnBrk="1" hangingPunct="1">
              <a:buFontTx/>
              <a:buChar char="–"/>
            </a:pPr>
            <a:r>
              <a:rPr lang="en-US" altLang="en-US" dirty="0">
                <a:solidFill>
                  <a:schemeClr val="tx2"/>
                </a:solidFill>
              </a:rPr>
              <a:t>FNAL/CERN collaboration</a:t>
            </a:r>
          </a:p>
          <a:p>
            <a:pPr lvl="1" eaLnBrk="1" hangingPunct="1">
              <a:buFontTx/>
              <a:buChar char="–"/>
            </a:pPr>
            <a:endParaRPr lang="en-GB" altLang="en-US" b="1" dirty="0">
              <a:solidFill>
                <a:srgbClr val="FF0000"/>
              </a:solidFill>
            </a:endParaRPr>
          </a:p>
          <a:p>
            <a:pPr eaLnBrk="1" hangingPunct="1"/>
            <a:endParaRPr lang="en-GB" altLang="en-US" dirty="0"/>
          </a:p>
        </p:txBody>
      </p:sp>
      <p:pic>
        <p:nvPicPr>
          <p:cNvPr id="16392" name="Picture 89" descr="DIPOLE11T.jpg">
            <a:extLst>
              <a:ext uri="{FF2B5EF4-FFF2-40B4-BE49-F238E27FC236}">
                <a16:creationId xmlns:a16="http://schemas.microsoft.com/office/drawing/2014/main" id="{17CC425E-F769-402A-9CB1-E589D13F2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" t="4581" r="3984" b="7253"/>
          <a:stretch>
            <a:fillRect/>
          </a:stretch>
        </p:blipFill>
        <p:spPr bwMode="auto">
          <a:xfrm>
            <a:off x="2525713" y="2039938"/>
            <a:ext cx="1438275" cy="14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3" descr="D:\Work\Personal\Applications\2011\2011_03_CERN_MSC\Talk\Support-files\All_cross-sections\lhc_mech.tif">
            <a:extLst>
              <a:ext uri="{FF2B5EF4-FFF2-40B4-BE49-F238E27FC236}">
                <a16:creationId xmlns:a16="http://schemas.microsoft.com/office/drawing/2014/main" id="{13F7C654-E5A5-4440-8644-8837AFC6A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057400"/>
            <a:ext cx="144145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TextBox 16">
            <a:extLst>
              <a:ext uri="{FF2B5EF4-FFF2-40B4-BE49-F238E27FC236}">
                <a16:creationId xmlns:a16="http://schemas.microsoft.com/office/drawing/2014/main" id="{EAC55C30-0C52-4AD4-812B-33F572DFF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3" y="1628775"/>
            <a:ext cx="118745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 b="1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fr-FR" altLang="en-US" sz="1000" b="1">
                <a:solidFill>
                  <a:schemeClr val="tx2"/>
                </a:solidFill>
                <a:latin typeface="Arial" panose="020B0604020202020204" pitchFamily="34" charset="0"/>
              </a:rPr>
              <a:t>14.3  m  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fr-FR" altLang="en-US" sz="1000" b="1">
                <a:solidFill>
                  <a:schemeClr val="tx2"/>
                </a:solidFill>
                <a:latin typeface="Arial" panose="020B0604020202020204" pitchFamily="34" charset="0"/>
              </a:rPr>
              <a:t>Nb-Ti 8.3 T </a:t>
            </a:r>
          </a:p>
        </p:txBody>
      </p:sp>
      <p:sp>
        <p:nvSpPr>
          <p:cNvPr id="16395" name="TextBox 16">
            <a:extLst>
              <a:ext uri="{FF2B5EF4-FFF2-40B4-BE49-F238E27FC236}">
                <a16:creationId xmlns:a16="http://schemas.microsoft.com/office/drawing/2014/main" id="{D40C8FA9-8933-4837-BBBB-63E9CFBDD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25" y="1628775"/>
            <a:ext cx="118745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 b="1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fr-FR" altLang="en-US" sz="1000" b="1">
                <a:solidFill>
                  <a:schemeClr val="tx2"/>
                </a:solidFill>
                <a:latin typeface="Arial" panose="020B0604020202020204" pitchFamily="34" charset="0"/>
              </a:rPr>
              <a:t>5.5  m  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fr-FR" altLang="en-US" sz="1000" b="1">
                <a:solidFill>
                  <a:schemeClr val="tx2"/>
                </a:solidFill>
                <a:latin typeface="Arial" panose="020B0604020202020204" pitchFamily="34" charset="0"/>
              </a:rPr>
              <a:t>Nb</a:t>
            </a:r>
            <a:r>
              <a:rPr lang="fr-FR" altLang="en-US" sz="1000" b="1" baseline="-25000">
                <a:solidFill>
                  <a:schemeClr val="tx2"/>
                </a:solidFill>
                <a:latin typeface="Arial" panose="020B0604020202020204" pitchFamily="34" charset="0"/>
              </a:rPr>
              <a:t>3</a:t>
            </a:r>
            <a:r>
              <a:rPr lang="fr-FR" altLang="en-US" sz="1000" b="1">
                <a:solidFill>
                  <a:schemeClr val="tx2"/>
                </a:solidFill>
                <a:latin typeface="Arial" panose="020B0604020202020204" pitchFamily="34" charset="0"/>
              </a:rPr>
              <a:t>Sn 11 T </a:t>
            </a:r>
          </a:p>
        </p:txBody>
      </p:sp>
      <p:grpSp>
        <p:nvGrpSpPr>
          <p:cNvPr id="16396" name="Group 11">
            <a:extLst>
              <a:ext uri="{FF2B5EF4-FFF2-40B4-BE49-F238E27FC236}">
                <a16:creationId xmlns:a16="http://schemas.microsoft.com/office/drawing/2014/main" id="{581763CF-06C3-4012-B449-699E5872331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76763" y="2362200"/>
            <a:ext cx="4119562" cy="530225"/>
            <a:chOff x="167108" y="5013176"/>
            <a:chExt cx="4836940" cy="62895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45A2C23-5FBB-4020-BF54-649F1CBF6DCF}"/>
                </a:ext>
              </a:extLst>
            </p:cNvPr>
            <p:cNvSpPr/>
            <p:nvPr/>
          </p:nvSpPr>
          <p:spPr>
            <a:xfrm>
              <a:off x="167108" y="5229732"/>
              <a:ext cx="4836940" cy="7155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grpSp>
          <p:nvGrpSpPr>
            <p:cNvPr id="16402" name="Group 13">
              <a:extLst>
                <a:ext uri="{FF2B5EF4-FFF2-40B4-BE49-F238E27FC236}">
                  <a16:creationId xmlns:a16="http://schemas.microsoft.com/office/drawing/2014/main" id="{70C2C493-BDFC-4596-ADB5-69E2E10BCC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810" y="5013176"/>
              <a:ext cx="4680857" cy="628952"/>
              <a:chOff x="229810" y="4801810"/>
              <a:chExt cx="4680857" cy="62895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181C653-0D8C-4C78-9A84-F78F8078337E}"/>
                  </a:ext>
                </a:extLst>
              </p:cNvPr>
              <p:cNvSpPr/>
              <p:nvPr/>
            </p:nvSpPr>
            <p:spPr>
              <a:xfrm>
                <a:off x="338590" y="4912913"/>
                <a:ext cx="1468790" cy="365319"/>
              </a:xfrm>
              <a:prstGeom prst="rect">
                <a:avLst/>
              </a:prstGeom>
              <a:solidFill>
                <a:srgbClr val="33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sz="1400" dirty="0"/>
                  <a:t>5.5 m Nb</a:t>
                </a:r>
                <a:r>
                  <a:rPr lang="en-US" sz="1400" baseline="-25000" dirty="0"/>
                  <a:t>3</a:t>
                </a:r>
                <a:r>
                  <a:rPr lang="en-US" sz="1400" dirty="0"/>
                  <a:t>Sn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3CBA62C9-9CBB-46FC-BE57-0D50B7688893}"/>
                  </a:ext>
                </a:extLst>
              </p:cNvPr>
              <p:cNvSpPr/>
              <p:nvPr/>
            </p:nvSpPr>
            <p:spPr>
              <a:xfrm>
                <a:off x="3328360" y="4912913"/>
                <a:ext cx="1468790" cy="387917"/>
              </a:xfrm>
              <a:prstGeom prst="rect">
                <a:avLst/>
              </a:prstGeom>
              <a:solidFill>
                <a:srgbClr val="33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sz="1400" dirty="0"/>
                  <a:t>5.5 m Nb</a:t>
                </a:r>
                <a:r>
                  <a:rPr lang="en-US" sz="1400" baseline="-25000" dirty="0"/>
                  <a:t>3</a:t>
                </a:r>
                <a:r>
                  <a:rPr lang="en-US" sz="1400" dirty="0"/>
                  <a:t>Sn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E37B188-E795-44F6-9279-4839FD6A3281}"/>
                  </a:ext>
                </a:extLst>
              </p:cNvPr>
              <p:cNvSpPr/>
              <p:nvPr/>
            </p:nvSpPr>
            <p:spPr>
              <a:xfrm>
                <a:off x="2019870" y="4841355"/>
                <a:ext cx="1088545" cy="38791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sz="1200" b="1" dirty="0"/>
                  <a:t>1 m Collimator</a:t>
                </a:r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EED2045-9669-4590-A3AD-4E17F4EA8BF9}"/>
                  </a:ext>
                </a:extLst>
              </p:cNvPr>
              <p:cNvSpPr/>
              <p:nvPr/>
            </p:nvSpPr>
            <p:spPr>
              <a:xfrm>
                <a:off x="230482" y="4801810"/>
                <a:ext cx="4680369" cy="628952"/>
              </a:xfrm>
              <a:custGeom>
                <a:avLst/>
                <a:gdLst>
                  <a:gd name="connsiteX0" fmla="*/ 0 w 4680857"/>
                  <a:gd name="connsiteY0" fmla="*/ 0 h 628952"/>
                  <a:gd name="connsiteX1" fmla="*/ 1705428 w 4680857"/>
                  <a:gd name="connsiteY1" fmla="*/ 24190 h 628952"/>
                  <a:gd name="connsiteX2" fmla="*/ 1705428 w 4680857"/>
                  <a:gd name="connsiteY2" fmla="*/ 532190 h 628952"/>
                  <a:gd name="connsiteX3" fmla="*/ 2963333 w 4680857"/>
                  <a:gd name="connsiteY3" fmla="*/ 508000 h 628952"/>
                  <a:gd name="connsiteX4" fmla="*/ 2963333 w 4680857"/>
                  <a:gd name="connsiteY4" fmla="*/ 0 h 628952"/>
                  <a:gd name="connsiteX5" fmla="*/ 4680857 w 4680857"/>
                  <a:gd name="connsiteY5" fmla="*/ 12095 h 628952"/>
                  <a:gd name="connsiteX6" fmla="*/ 4668761 w 4680857"/>
                  <a:gd name="connsiteY6" fmla="*/ 616857 h 628952"/>
                  <a:gd name="connsiteX7" fmla="*/ 0 w 4680857"/>
                  <a:gd name="connsiteY7" fmla="*/ 628952 h 628952"/>
                  <a:gd name="connsiteX8" fmla="*/ 0 w 4680857"/>
                  <a:gd name="connsiteY8" fmla="*/ 0 h 628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0857" h="628952">
                    <a:moveTo>
                      <a:pt x="0" y="0"/>
                    </a:moveTo>
                    <a:lnTo>
                      <a:pt x="1705428" y="24190"/>
                    </a:lnTo>
                    <a:lnTo>
                      <a:pt x="1705428" y="532190"/>
                    </a:lnTo>
                    <a:lnTo>
                      <a:pt x="2963333" y="508000"/>
                    </a:lnTo>
                    <a:lnTo>
                      <a:pt x="2963333" y="0"/>
                    </a:lnTo>
                    <a:lnTo>
                      <a:pt x="4680857" y="12095"/>
                    </a:lnTo>
                    <a:lnTo>
                      <a:pt x="4668761" y="616857"/>
                    </a:lnTo>
                    <a:lnTo>
                      <a:pt x="0" y="62895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8100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en-US"/>
              </a:p>
            </p:txBody>
          </p:sp>
        </p:grpSp>
      </p:grpSp>
      <p:pic>
        <p:nvPicPr>
          <p:cNvPr id="16397" name="Picture 16" descr="CollaredCoilAssy.jpg">
            <a:extLst>
              <a:ext uri="{FF2B5EF4-FFF2-40B4-BE49-F238E27FC236}">
                <a16:creationId xmlns:a16="http://schemas.microsoft.com/office/drawing/2014/main" id="{D09B5119-65CB-4098-AFF5-37BA1E70DDC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2" r="12390"/>
          <a:stretch>
            <a:fillRect/>
          </a:stretch>
        </p:blipFill>
        <p:spPr bwMode="auto">
          <a:xfrm>
            <a:off x="3116263" y="5181600"/>
            <a:ext cx="135890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7" descr="DEMOcollared_coil_assembly.jpg">
            <a:extLst>
              <a:ext uri="{FF2B5EF4-FFF2-40B4-BE49-F238E27FC236}">
                <a16:creationId xmlns:a16="http://schemas.microsoft.com/office/drawing/2014/main" id="{0B06BE6D-6A21-4152-8B57-B434AC75F8DA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1" r="8765" b="12059"/>
          <a:stretch>
            <a:fillRect/>
          </a:stretch>
        </p:blipFill>
        <p:spPr bwMode="auto">
          <a:xfrm>
            <a:off x="4929188" y="5181600"/>
            <a:ext cx="1346200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18" descr="mark_blue.gif">
            <a:extLst>
              <a:ext uri="{FF2B5EF4-FFF2-40B4-BE49-F238E27FC236}">
                <a16:creationId xmlns:a16="http://schemas.microsoft.com/office/drawing/2014/main" id="{D23636C4-5663-434B-8918-2A68D3A25D4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5257800"/>
            <a:ext cx="3968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Picture 19" descr="CERN_logo_white.jpg">
            <a:extLst>
              <a:ext uri="{FF2B5EF4-FFF2-40B4-BE49-F238E27FC236}">
                <a16:creationId xmlns:a16="http://schemas.microsoft.com/office/drawing/2014/main" id="{CA410675-FC0B-4547-BA80-E65EC52FC6F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5254625"/>
            <a:ext cx="554038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EA0C485E-9013-4AAE-85EB-555DA24EC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E.m. forces and stresses</a:t>
            </a:r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6A0BF7C3-9112-409A-A598-30F82AF5F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/>
              <a:t>		LHC dipole at 0 T			 LHC dipole at 9 T</a:t>
            </a:r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None/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r>
              <a:rPr lang="en-US" altLang="en-US">
                <a:solidFill>
                  <a:schemeClr val="tx2"/>
                </a:solidFill>
              </a:rPr>
              <a:t>Usually, in a dipole or quadrupole magnet, the highest stresses are reached at the mid-plane, where all the azimuthal e.m. forces accumulate (over a small area).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44036" name="Date Placeholder 3">
            <a:extLst>
              <a:ext uri="{FF2B5EF4-FFF2-40B4-BE49-F238E27FC236}">
                <a16:creationId xmlns:a16="http://schemas.microsoft.com/office/drawing/2014/main" id="{52983F68-ACCD-4947-B29D-CBE315B9B53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44037" name="Footer Placeholder 4">
            <a:extLst>
              <a:ext uri="{FF2B5EF4-FFF2-40B4-BE49-F238E27FC236}">
                <a16:creationId xmlns:a16="http://schemas.microsoft.com/office/drawing/2014/main" id="{AE04E2E4-DE14-400E-8147-E7C47C726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4038" name="Slide Number Placeholder 5">
            <a:extLst>
              <a:ext uri="{FF2B5EF4-FFF2-40B4-BE49-F238E27FC236}">
                <a16:creationId xmlns:a16="http://schemas.microsoft.com/office/drawing/2014/main" id="{799C72D9-C1AB-4B56-8637-C9B02177B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FC437E50-7E29-4836-88B6-E2F3BBAA50F5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44039" name="Picture 4" descr="LHC_9T">
            <a:extLst>
              <a:ext uri="{FF2B5EF4-FFF2-40B4-BE49-F238E27FC236}">
                <a16:creationId xmlns:a16="http://schemas.microsoft.com/office/drawing/2014/main" id="{F285FCAA-6DC8-4A81-A4D1-6694735F8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12950"/>
            <a:ext cx="4479925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Picture 5" descr="LHC_0T">
            <a:extLst>
              <a:ext uri="{FF2B5EF4-FFF2-40B4-BE49-F238E27FC236}">
                <a16:creationId xmlns:a16="http://schemas.microsoft.com/office/drawing/2014/main" id="{09601F6B-1838-4F77-801D-E069770AD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2051050"/>
            <a:ext cx="4475162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Text Box 8">
            <a:extLst>
              <a:ext uri="{FF2B5EF4-FFF2-40B4-BE49-F238E27FC236}">
                <a16:creationId xmlns:a16="http://schemas.microsoft.com/office/drawing/2014/main" id="{089D2F89-8787-4115-8917-E35012524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0513" y="4398963"/>
            <a:ext cx="2235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Displacement scaling = 50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EB4B26F6-AFB7-4E70-9C21-439A2B4A7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E.m. forces and stresses</a:t>
            </a:r>
            <a:br>
              <a:rPr lang="en-US" altLang="en-US"/>
            </a:br>
            <a:r>
              <a:rPr lang="en-US" altLang="en-US"/>
              <a:t>Sector coil approximation</a:t>
            </a:r>
            <a:endParaRPr lang="en-GB" altLang="en-US"/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90EEAB08-AC69-479A-9700-BBF718A90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631238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>
                <a:solidFill>
                  <a:schemeClr val="tx2"/>
                </a:solidFill>
              </a:rPr>
              <a:t>For a dipole sector coil, with an inner radius </a:t>
            </a:r>
            <a:r>
              <a:rPr lang="en-GB" altLang="en-US" i="1">
                <a:solidFill>
                  <a:schemeClr val="tx2"/>
                </a:solidFill>
              </a:rPr>
              <a:t>a</a:t>
            </a:r>
            <a:r>
              <a:rPr lang="en-GB" altLang="en-US" i="1" baseline="-25000">
                <a:solidFill>
                  <a:schemeClr val="tx2"/>
                </a:solidFill>
              </a:rPr>
              <a:t>1</a:t>
            </a:r>
            <a:r>
              <a:rPr lang="en-GB" altLang="en-US">
                <a:solidFill>
                  <a:schemeClr val="tx2"/>
                </a:solidFill>
              </a:rPr>
              <a:t>, an outer radius </a:t>
            </a:r>
            <a:r>
              <a:rPr lang="en-GB" altLang="en-US" i="1">
                <a:solidFill>
                  <a:schemeClr val="tx2"/>
                </a:solidFill>
              </a:rPr>
              <a:t>a</a:t>
            </a:r>
            <a:r>
              <a:rPr lang="en-GB" altLang="en-US" i="1" baseline="-25000">
                <a:solidFill>
                  <a:schemeClr val="tx2"/>
                </a:solidFill>
              </a:rPr>
              <a:t>2</a:t>
            </a:r>
            <a:r>
              <a:rPr lang="en-GB" altLang="en-US">
                <a:solidFill>
                  <a:schemeClr val="tx2"/>
                </a:solidFill>
              </a:rPr>
              <a:t> and an overall current density </a:t>
            </a:r>
            <a:r>
              <a:rPr lang="en-GB" altLang="en-US" i="1">
                <a:solidFill>
                  <a:schemeClr val="tx2"/>
                </a:solidFill>
              </a:rPr>
              <a:t>j</a:t>
            </a:r>
            <a:r>
              <a:rPr lang="en-GB" altLang="en-US" i="1" baseline="-25000">
                <a:solidFill>
                  <a:schemeClr val="tx2"/>
                </a:solidFill>
              </a:rPr>
              <a:t>o</a:t>
            </a:r>
            <a:r>
              <a:rPr lang="en-GB" altLang="en-US">
                <a:solidFill>
                  <a:schemeClr val="tx2"/>
                </a:solidFill>
              </a:rPr>
              <a:t> , each block (quadrant) see 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>
                <a:solidFill>
                  <a:schemeClr val="tx2"/>
                </a:solidFill>
              </a:rPr>
              <a:t>Horizontal force outwards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>
              <a:solidFill>
                <a:schemeClr val="tx2"/>
              </a:solidFill>
            </a:endParaRPr>
          </a:p>
          <a:p>
            <a:pPr lvl="1">
              <a:buFontTx/>
              <a:buBlip>
                <a:blip r:embed="rId3"/>
              </a:buBlip>
            </a:pPr>
            <a:endParaRPr lang="en-GB" altLang="en-US">
              <a:solidFill>
                <a:schemeClr val="tx2"/>
              </a:solidFill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altLang="en-US">
                <a:solidFill>
                  <a:schemeClr val="tx2"/>
                </a:solidFill>
              </a:rPr>
              <a:t>Vertical force towards the mid-plan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>
              <a:solidFill>
                <a:schemeClr val="tx2"/>
              </a:solidFill>
            </a:endParaRPr>
          </a:p>
          <a:p>
            <a:pPr lvl="1">
              <a:buFontTx/>
              <a:buBlip>
                <a:blip r:embed="rId3"/>
              </a:buBlip>
            </a:pPr>
            <a:endParaRPr lang="en-GB" altLang="en-US">
              <a:solidFill>
                <a:schemeClr val="tx2"/>
              </a:solidFill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GB" altLang="en-US">
                <a:solidFill>
                  <a:schemeClr val="tx2"/>
                </a:solidFill>
              </a:rPr>
              <a:t>In case of frictionless and “free-motion” conditions, no shear, and infinitely rigid radial support, the forces accumulated on the mid-plane produce a stress of </a:t>
            </a:r>
          </a:p>
        </p:txBody>
      </p:sp>
      <p:sp>
        <p:nvSpPr>
          <p:cNvPr id="45060" name="Date Placeholder 3">
            <a:extLst>
              <a:ext uri="{FF2B5EF4-FFF2-40B4-BE49-F238E27FC236}">
                <a16:creationId xmlns:a16="http://schemas.microsoft.com/office/drawing/2014/main" id="{D7FEEB46-8CAA-44BD-9C35-C44F3750007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45061" name="Footer Placeholder 4">
            <a:extLst>
              <a:ext uri="{FF2B5EF4-FFF2-40B4-BE49-F238E27FC236}">
                <a16:creationId xmlns:a16="http://schemas.microsoft.com/office/drawing/2014/main" id="{46EA120E-CAAB-4FEB-B0ED-D1D7C448E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5062" name="Slide Number Placeholder 5">
            <a:extLst>
              <a:ext uri="{FF2B5EF4-FFF2-40B4-BE49-F238E27FC236}">
                <a16:creationId xmlns:a16="http://schemas.microsoft.com/office/drawing/2014/main" id="{B6C86048-5ED1-4C14-BE5C-459CB7CC4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F2FC9E8-50DA-47F0-B964-1B56790727E1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45063" name="Object 6">
            <a:extLst>
              <a:ext uri="{FF2B5EF4-FFF2-40B4-BE49-F238E27FC236}">
                <a16:creationId xmlns:a16="http://schemas.microsoft.com/office/drawing/2014/main" id="{1572A179-A7BF-446F-AF9C-EB50743E38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667000"/>
            <a:ext cx="54102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4" name="Object 7">
            <a:extLst>
              <a:ext uri="{FF2B5EF4-FFF2-40B4-BE49-F238E27FC236}">
                <a16:creationId xmlns:a16="http://schemas.microsoft.com/office/drawing/2014/main" id="{9EBB04EB-CB5F-4BFA-A9EB-E15BB33B8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3773488"/>
            <a:ext cx="41338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5" name="Object 5">
            <a:extLst>
              <a:ext uri="{FF2B5EF4-FFF2-40B4-BE49-F238E27FC236}">
                <a16:creationId xmlns:a16="http://schemas.microsoft.com/office/drawing/2014/main" id="{5AD87F75-8474-4242-A9BC-3698D81238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5" y="5562600"/>
            <a:ext cx="45053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6" name="Picture 10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3C5EB40D-6614-4C4E-ABA8-C034B9EA7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209800"/>
            <a:ext cx="15843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89FD5B82-452B-48F3-98D6-42F0166FF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E.m. forces and stresses</a:t>
            </a:r>
            <a:br>
              <a:rPr lang="en-US" altLang="en-US"/>
            </a:br>
            <a:r>
              <a:rPr lang="en-US" altLang="en-US"/>
              <a:t>Sector coil approximation</a:t>
            </a:r>
            <a:endParaRPr lang="en-GB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CBB5C-4546-4EDE-B060-BCCE13482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19050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/>
              <a:t>In the operational conditions (</a:t>
            </a:r>
            <a:r>
              <a:rPr lang="en-GB" i="1" dirty="0" err="1"/>
              <a:t>B</a:t>
            </a:r>
            <a:r>
              <a:rPr lang="en-GB" i="1" baseline="-25000" dirty="0" err="1"/>
              <a:t>bore_op</a:t>
            </a:r>
            <a:r>
              <a:rPr lang="en-GB" dirty="0"/>
              <a:t> = 11.0 T)</a:t>
            </a:r>
          </a:p>
          <a:p>
            <a:pPr lvl="1">
              <a:defRPr/>
            </a:pPr>
            <a:r>
              <a:rPr lang="en-GB" i="1" dirty="0" err="1"/>
              <a:t>F</a:t>
            </a:r>
            <a:r>
              <a:rPr lang="en-GB" i="1" baseline="-25000" dirty="0" err="1"/>
              <a:t>x</a:t>
            </a:r>
            <a:r>
              <a:rPr lang="en-GB" dirty="0"/>
              <a:t> (quadrant) = +2.29 MN/m</a:t>
            </a:r>
          </a:p>
          <a:p>
            <a:pPr lvl="2">
              <a:defRPr/>
            </a:pPr>
            <a:r>
              <a:rPr lang="en-GB" i="1" dirty="0" err="1"/>
              <a:t>F</a:t>
            </a:r>
            <a:r>
              <a:rPr lang="en-GB" i="1" baseline="-25000" dirty="0" err="1"/>
              <a:t>x</a:t>
            </a:r>
            <a:r>
              <a:rPr lang="en-GB" dirty="0"/>
              <a:t> (total) = +4.60 MN/m = 460 t/m</a:t>
            </a:r>
          </a:p>
          <a:p>
            <a:pPr lvl="1">
              <a:defRPr/>
            </a:pPr>
            <a:r>
              <a:rPr lang="en-GB" i="1" dirty="0" err="1"/>
              <a:t>F</a:t>
            </a:r>
            <a:r>
              <a:rPr lang="en-GB" i="1" baseline="-25000" dirty="0" err="1"/>
              <a:t>y</a:t>
            </a:r>
            <a:r>
              <a:rPr lang="en-GB" dirty="0"/>
              <a:t> (quadrant) = -2.10 MN/m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The accumulates stress on the coil mid-plane is</a:t>
            </a:r>
          </a:p>
        </p:txBody>
      </p:sp>
      <p:sp>
        <p:nvSpPr>
          <p:cNvPr id="46084" name="Date Placeholder 3">
            <a:extLst>
              <a:ext uri="{FF2B5EF4-FFF2-40B4-BE49-F238E27FC236}">
                <a16:creationId xmlns:a16="http://schemas.microsoft.com/office/drawing/2014/main" id="{C3898072-34F6-4083-A1F9-FFD0CA05321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46085" name="Footer Placeholder 4">
            <a:extLst>
              <a:ext uri="{FF2B5EF4-FFF2-40B4-BE49-F238E27FC236}">
                <a16:creationId xmlns:a16="http://schemas.microsoft.com/office/drawing/2014/main" id="{5E8755FB-71E2-4863-AE47-8CA821773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6086" name="Slide Number Placeholder 5">
            <a:extLst>
              <a:ext uri="{FF2B5EF4-FFF2-40B4-BE49-F238E27FC236}">
                <a16:creationId xmlns:a16="http://schemas.microsoft.com/office/drawing/2014/main" id="{98AFD50C-5CB6-40CF-85A7-7A406703A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0B47429-4AF6-4D99-A73D-31B78B2212F6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46087" name="Picture 2" descr="D:\Work\Courses_Schools\2014_02_JUAS_Archamps\Mini-workshop\sector_dipole_mech_sy.jpg">
            <a:extLst>
              <a:ext uri="{FF2B5EF4-FFF2-40B4-BE49-F238E27FC236}">
                <a16:creationId xmlns:a16="http://schemas.microsoft.com/office/drawing/2014/main" id="{E24BBF12-DA34-4E78-B925-2270AF731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4200"/>
            <a:ext cx="4319588" cy="324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Picture 3">
            <a:extLst>
              <a:ext uri="{FF2B5EF4-FFF2-40B4-BE49-F238E27FC236}">
                <a16:creationId xmlns:a16="http://schemas.microsoft.com/office/drawing/2014/main" id="{8778ABA5-E269-4409-BF8C-E48A50304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95"/>
          <a:stretch>
            <a:fillRect/>
          </a:stretch>
        </p:blipFill>
        <p:spPr bwMode="auto">
          <a:xfrm>
            <a:off x="304800" y="3043238"/>
            <a:ext cx="3743325" cy="333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9" name="Picture 9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D05DF332-309E-4335-9C94-67037E206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143000"/>
            <a:ext cx="182880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6">
            <a:extLst>
              <a:ext uri="{FF2B5EF4-FFF2-40B4-BE49-F238E27FC236}">
                <a16:creationId xmlns:a16="http://schemas.microsoft.com/office/drawing/2014/main" id="{F10D1ABB-DE72-483F-9F18-F9C2D3F09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3554413"/>
            <a:ext cx="2047875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4">
            <a:extLst>
              <a:ext uri="{FF2B5EF4-FFF2-40B4-BE49-F238E27FC236}">
                <a16:creationId xmlns:a16="http://schemas.microsoft.com/office/drawing/2014/main" id="{6F1F69A8-2EC3-4086-BE90-711B80500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3400425"/>
            <a:ext cx="201930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8" name="Title 1">
            <a:extLst>
              <a:ext uri="{FF2B5EF4-FFF2-40B4-BE49-F238E27FC236}">
                <a16:creationId xmlns:a16="http://schemas.microsoft.com/office/drawing/2014/main" id="{8CF6C0AB-F6A6-4E3A-B48B-66461529F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Comparison</a:t>
            </a:r>
          </a:p>
        </p:txBody>
      </p:sp>
      <p:sp>
        <p:nvSpPr>
          <p:cNvPr id="47109" name="Content Placeholder 2">
            <a:extLst>
              <a:ext uri="{FF2B5EF4-FFF2-40B4-BE49-F238E27FC236}">
                <a16:creationId xmlns:a16="http://schemas.microsoft.com/office/drawing/2014/main" id="{235876DF-2A4A-42E9-9479-EFAF3FDBF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2209800"/>
          </a:xfrm>
        </p:spPr>
        <p:txBody>
          <a:bodyPr/>
          <a:lstStyle/>
          <a:p>
            <a:pPr>
              <a:buFontTx/>
              <a:buBlip>
                <a:blip r:embed="rId4"/>
              </a:buBlip>
            </a:pPr>
            <a:endParaRPr lang="en-GB" altLang="en-US"/>
          </a:p>
        </p:txBody>
      </p:sp>
      <p:sp>
        <p:nvSpPr>
          <p:cNvPr id="47110" name="Date Placeholder 3">
            <a:extLst>
              <a:ext uri="{FF2B5EF4-FFF2-40B4-BE49-F238E27FC236}">
                <a16:creationId xmlns:a16="http://schemas.microsoft.com/office/drawing/2014/main" id="{D332BDF3-DC4B-46B3-8FF1-EA349C6538A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47111" name="Footer Placeholder 4">
            <a:extLst>
              <a:ext uri="{FF2B5EF4-FFF2-40B4-BE49-F238E27FC236}">
                <a16:creationId xmlns:a16="http://schemas.microsoft.com/office/drawing/2014/main" id="{3A45026E-6393-4A0C-A2E3-9468B5FCF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7112" name="Slide Number Placeholder 5">
            <a:extLst>
              <a:ext uri="{FF2B5EF4-FFF2-40B4-BE49-F238E27FC236}">
                <a16:creationId xmlns:a16="http://schemas.microsoft.com/office/drawing/2014/main" id="{F20FCA05-D579-4781-A971-CA7DEA323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F6F49893-2711-4E1A-A96B-BCF950A2BDD7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C4D408-8257-41FD-8AFD-63B7B061AA56}"/>
              </a:ext>
            </a:extLst>
          </p:cNvPr>
          <p:cNvSpPr/>
          <p:nvPr/>
        </p:nvSpPr>
        <p:spPr>
          <a:xfrm>
            <a:off x="6769100" y="5857875"/>
            <a:ext cx="2019300" cy="609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E57F248-2378-4366-9D99-F49E010AF783}"/>
              </a:ext>
            </a:extLst>
          </p:cNvPr>
          <p:cNvSpPr/>
          <p:nvPr/>
        </p:nvSpPr>
        <p:spPr>
          <a:xfrm>
            <a:off x="3590925" y="6019800"/>
            <a:ext cx="2047875" cy="5635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47115" name="Picture 2">
            <a:extLst>
              <a:ext uri="{FF2B5EF4-FFF2-40B4-BE49-F238E27FC236}">
                <a16:creationId xmlns:a16="http://schemas.microsoft.com/office/drawing/2014/main" id="{F7ABC275-9411-4887-8327-53B6A1645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6400800" y="1182688"/>
            <a:ext cx="2519363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6" name="Picture 17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209DA455-E5D2-4E6F-B513-AA0E26EF1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1298575"/>
            <a:ext cx="2312987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9BD90555-5D12-4D2D-A612-08E3D44E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86DDCACC-E60D-49F0-AB85-ACD1C057F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</a:rPr>
              <a:t>11 T Nb</a:t>
            </a:r>
            <a:r>
              <a:rPr lang="en-GB" baseline="-25000" dirty="0">
                <a:solidFill>
                  <a:srgbClr val="FF0000"/>
                </a:solidFill>
              </a:rPr>
              <a:t>3</a:t>
            </a:r>
            <a:r>
              <a:rPr lang="en-GB" dirty="0">
                <a:solidFill>
                  <a:srgbClr val="FF0000"/>
                </a:solidFill>
              </a:rPr>
              <a:t>Sn dipole for the LHC collimation upgrade</a:t>
            </a:r>
          </a:p>
          <a:p>
            <a:pPr lvl="1">
              <a:buFontTx/>
              <a:buBlip>
                <a:blip r:embed="rId2"/>
              </a:buBlip>
              <a:defRPr/>
            </a:pPr>
            <a:endParaRPr lang="en-GB" b="1" dirty="0"/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b="1" dirty="0">
                <a:solidFill>
                  <a:schemeClr val="tx2"/>
                </a:solidFill>
              </a:rPr>
              <a:t>Question</a:t>
            </a:r>
          </a:p>
          <a:p>
            <a:pPr lvl="2">
              <a:buFontTx/>
              <a:buBlip>
                <a:blip r:embed="rId2"/>
              </a:buBlip>
              <a:defRPr/>
            </a:pPr>
            <a:endParaRPr lang="en-GB" b="1" dirty="0">
              <a:solidFill>
                <a:schemeClr val="tx2"/>
              </a:solidFill>
            </a:endParaRPr>
          </a:p>
          <a:p>
            <a:pPr lvl="2">
              <a:buFontTx/>
              <a:buBlip>
                <a:blip r:embed="rId2"/>
              </a:buBlip>
              <a:defRPr/>
            </a:pPr>
            <a:r>
              <a:rPr lang="en-GB" dirty="0">
                <a:solidFill>
                  <a:schemeClr val="tx2"/>
                </a:solidFill>
              </a:rPr>
              <a:t>Evaluate dimension of collars, iron yoke, and shrinking cylinder, assuming that the support structure is designed to reach 90% of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pPr marL="914400" lvl="2" indent="0">
              <a:buFontTx/>
              <a:buNone/>
              <a:defRPr/>
            </a:pPr>
            <a:endParaRPr lang="en-GB" dirty="0"/>
          </a:p>
        </p:txBody>
      </p:sp>
      <p:sp>
        <p:nvSpPr>
          <p:cNvPr id="48132" name="Date Placeholder 3">
            <a:extLst>
              <a:ext uri="{FF2B5EF4-FFF2-40B4-BE49-F238E27FC236}">
                <a16:creationId xmlns:a16="http://schemas.microsoft.com/office/drawing/2014/main" id="{1CC94491-8A25-4195-8E35-4D966A7E8EF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48133" name="Footer Placeholder 4">
            <a:extLst>
              <a:ext uri="{FF2B5EF4-FFF2-40B4-BE49-F238E27FC236}">
                <a16:creationId xmlns:a16="http://schemas.microsoft.com/office/drawing/2014/main" id="{A0BEFBBC-13A0-4C4D-833C-80A876214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8134" name="Slide Number Placeholder 5">
            <a:extLst>
              <a:ext uri="{FF2B5EF4-FFF2-40B4-BE49-F238E27FC236}">
                <a16:creationId xmlns:a16="http://schemas.microsoft.com/office/drawing/2014/main" id="{80580ABE-FA2C-49A5-97E6-EE5C903E5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00CD7FD-950F-42AF-A6BA-F2326CC14DC5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AF441089-9350-4C95-B9BA-BB39EE6344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Support structure</a:t>
            </a:r>
            <a:br>
              <a:rPr lang="en-US" altLang="en-US" sz="2400"/>
            </a:br>
            <a:r>
              <a:rPr lang="en-US" altLang="en-US" sz="2400"/>
              <a:t>Collars</a:t>
            </a: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F9A54C27-0BE1-47AA-9474-F3FF0F7E36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3998913" cy="52403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Collars were implemented for the first time in the Tevatron dipoles.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Since then, they have been used in all but one (RHIC) the accelerator magnets and in most of the R&amp;D magnets.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They are composed by stainless-steel or aluminum laminations few mm thick.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By clamping the coils, the collars provide</a:t>
            </a:r>
          </a:p>
          <a:p>
            <a:pPr lvl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sz="1800">
                <a:solidFill>
                  <a:schemeClr val="tx2"/>
                </a:solidFill>
              </a:rPr>
              <a:t>coil pre-stressing;</a:t>
            </a:r>
          </a:p>
          <a:p>
            <a:pPr lvl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sz="1800">
                <a:solidFill>
                  <a:schemeClr val="tx2"/>
                </a:solidFill>
              </a:rPr>
              <a:t>rigid support against e.m. forces (it can be self-supporting or not);</a:t>
            </a:r>
          </a:p>
          <a:p>
            <a:pPr lvl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sz="1800">
                <a:solidFill>
                  <a:schemeClr val="tx2"/>
                </a:solidFill>
              </a:rPr>
              <a:t>precise cavity (tolerance </a:t>
            </a: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 20 m).</a:t>
            </a:r>
          </a:p>
        </p:txBody>
      </p:sp>
      <p:pic>
        <p:nvPicPr>
          <p:cNvPr id="49156" name="Picture 4" descr="Presentation 5">
            <a:extLst>
              <a:ext uri="{FF2B5EF4-FFF2-40B4-BE49-F238E27FC236}">
                <a16:creationId xmlns:a16="http://schemas.microsoft.com/office/drawing/2014/main" id="{E89D8E76-04CC-46AD-BEC0-C25204ECDA74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0" t="33888" r="24010" b="33681"/>
          <a:stretch>
            <a:fillRect/>
          </a:stretch>
        </p:blipFill>
        <p:spPr bwMode="auto">
          <a:xfrm>
            <a:off x="6503988" y="5029200"/>
            <a:ext cx="25241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 descr="Collars_open">
            <a:extLst>
              <a:ext uri="{FF2B5EF4-FFF2-40B4-BE49-F238E27FC236}">
                <a16:creationId xmlns:a16="http://schemas.microsoft.com/office/drawing/2014/main" id="{9CD7A2B3-F61C-4ACD-A1F5-7795EBC4E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0" t="16576" r="4546" b="3279"/>
          <a:stretch>
            <a:fillRect/>
          </a:stretch>
        </p:blipFill>
        <p:spPr bwMode="auto">
          <a:xfrm>
            <a:off x="4251325" y="5027613"/>
            <a:ext cx="2217738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7" descr="ssc_collars2">
            <a:extLst>
              <a:ext uri="{FF2B5EF4-FFF2-40B4-BE49-F238E27FC236}">
                <a16:creationId xmlns:a16="http://schemas.microsoft.com/office/drawing/2014/main" id="{F5641205-C0B5-4BD1-B92C-95424463BB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" t="1491" r="69464" b="68510"/>
          <a:stretch>
            <a:fillRect/>
          </a:stretch>
        </p:blipFill>
        <p:spPr bwMode="auto">
          <a:xfrm>
            <a:off x="5730875" y="3517900"/>
            <a:ext cx="1354138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8" descr="ssc_collared_coil">
            <a:extLst>
              <a:ext uri="{FF2B5EF4-FFF2-40B4-BE49-F238E27FC236}">
                <a16:creationId xmlns:a16="http://schemas.microsoft.com/office/drawing/2014/main" id="{AAF5C82C-A572-44B9-97F4-817C6DA65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08" b="52460"/>
          <a:stretch>
            <a:fillRect/>
          </a:stretch>
        </p:blipFill>
        <p:spPr bwMode="auto">
          <a:xfrm>
            <a:off x="7335838" y="3262313"/>
            <a:ext cx="1357312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Picture 9" descr="ssc_collars1">
            <a:extLst>
              <a:ext uri="{FF2B5EF4-FFF2-40B4-BE49-F238E27FC236}">
                <a16:creationId xmlns:a16="http://schemas.microsoft.com/office/drawing/2014/main" id="{9A0947A8-0F1F-4BF6-85EA-4B45B61E9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3" b="49326"/>
          <a:stretch>
            <a:fillRect/>
          </a:stretch>
        </p:blipFill>
        <p:spPr bwMode="auto">
          <a:xfrm>
            <a:off x="4462463" y="3395663"/>
            <a:ext cx="12239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1" name="Picture 10" descr="Tevatron_collared_coil">
            <a:extLst>
              <a:ext uri="{FF2B5EF4-FFF2-40B4-BE49-F238E27FC236}">
                <a16:creationId xmlns:a16="http://schemas.microsoft.com/office/drawing/2014/main" id="{1C69B137-A698-4F1A-A8FA-219CA6F42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" t="4802" r="55029" b="40913"/>
          <a:stretch>
            <a:fillRect/>
          </a:stretch>
        </p:blipFill>
        <p:spPr bwMode="auto">
          <a:xfrm>
            <a:off x="6929438" y="1341438"/>
            <a:ext cx="176212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Picture 11" descr="Tevatron_collars1">
            <a:extLst>
              <a:ext uri="{FF2B5EF4-FFF2-40B4-BE49-F238E27FC236}">
                <a16:creationId xmlns:a16="http://schemas.microsoft.com/office/drawing/2014/main" id="{F9B228D2-D878-4D2B-A508-95ACDADEE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79" b="43056"/>
          <a:stretch>
            <a:fillRect/>
          </a:stretch>
        </p:blipFill>
        <p:spPr bwMode="auto">
          <a:xfrm>
            <a:off x="4495800" y="1368425"/>
            <a:ext cx="18319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3" name="Text Box 12">
            <a:extLst>
              <a:ext uri="{FF2B5EF4-FFF2-40B4-BE49-F238E27FC236}">
                <a16:creationId xmlns:a16="http://schemas.microsoft.com/office/drawing/2014/main" id="{6D15D2F1-938B-4581-83FB-89BFADA19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8300" y="6308725"/>
            <a:ext cx="857250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L. Rossi, [1]</a:t>
            </a:r>
          </a:p>
        </p:txBody>
      </p:sp>
      <p:sp>
        <p:nvSpPr>
          <p:cNvPr id="49164" name="Text Box 13">
            <a:extLst>
              <a:ext uri="{FF2B5EF4-FFF2-40B4-BE49-F238E27FC236}">
                <a16:creationId xmlns:a16="http://schemas.microsoft.com/office/drawing/2014/main" id="{A9CDB2C0-3403-4277-996C-2CCE65993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0300" y="4719638"/>
            <a:ext cx="1223963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latin typeface="Arial" panose="020B0604020202020204" pitchFamily="34" charset="0"/>
              </a:rPr>
              <a:t>MJB Plus, Inc., [2]</a:t>
            </a:r>
          </a:p>
        </p:txBody>
      </p:sp>
      <p:sp>
        <p:nvSpPr>
          <p:cNvPr id="49165" name="Text Box 14">
            <a:extLst>
              <a:ext uri="{FF2B5EF4-FFF2-40B4-BE49-F238E27FC236}">
                <a16:creationId xmlns:a16="http://schemas.microsoft.com/office/drawing/2014/main" id="{833437BF-4590-49F9-8888-44B75BF3F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3463" y="1171575"/>
            <a:ext cx="101917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600"/>
              <a:t>Tevatron</a:t>
            </a:r>
          </a:p>
        </p:txBody>
      </p:sp>
      <p:sp>
        <p:nvSpPr>
          <p:cNvPr id="49166" name="Text Box 15">
            <a:extLst>
              <a:ext uri="{FF2B5EF4-FFF2-40B4-BE49-F238E27FC236}">
                <a16:creationId xmlns:a16="http://schemas.microsoft.com/office/drawing/2014/main" id="{B9E6F61A-B010-46E3-8ACB-EE06B174C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7150" y="3152775"/>
            <a:ext cx="546100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600"/>
              <a:t>SSC</a:t>
            </a:r>
          </a:p>
        </p:txBody>
      </p:sp>
      <p:sp>
        <p:nvSpPr>
          <p:cNvPr id="49167" name="Text Box 16">
            <a:extLst>
              <a:ext uri="{FF2B5EF4-FFF2-40B4-BE49-F238E27FC236}">
                <a16:creationId xmlns:a16="http://schemas.microsoft.com/office/drawing/2014/main" id="{182AE9B5-C914-415F-BE7B-9546F27C1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1600" y="4738688"/>
            <a:ext cx="623888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600"/>
              <a:t>LHC</a:t>
            </a:r>
          </a:p>
        </p:txBody>
      </p:sp>
      <p:sp>
        <p:nvSpPr>
          <p:cNvPr id="49168" name="Footer Placeholder 17">
            <a:extLst>
              <a:ext uri="{FF2B5EF4-FFF2-40B4-BE49-F238E27FC236}">
                <a16:creationId xmlns:a16="http://schemas.microsoft.com/office/drawing/2014/main" id="{CB680ABB-828B-4831-9430-B1287F4B2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49169" name="Date Placeholder 16">
            <a:extLst>
              <a:ext uri="{FF2B5EF4-FFF2-40B4-BE49-F238E27FC236}">
                <a16:creationId xmlns:a16="http://schemas.microsoft.com/office/drawing/2014/main" id="{3CB9CFAB-9026-4436-8A55-6185BE3411C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49170" name="Slide Number Placeholder 19">
            <a:extLst>
              <a:ext uri="{FF2B5EF4-FFF2-40B4-BE49-F238E27FC236}">
                <a16:creationId xmlns:a16="http://schemas.microsoft.com/office/drawing/2014/main" id="{F0671088-528A-49F8-BAC8-761C6CCDF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1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3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D10FEEB-D09A-4618-A977-CC598FF6ACEE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431D0B53-318B-484C-8172-0B86F452A3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Support structure</a:t>
            </a:r>
            <a:br>
              <a:rPr lang="en-US" altLang="en-US" sz="2400"/>
            </a:br>
            <a:r>
              <a:rPr lang="en-US" altLang="en-US" sz="2400"/>
              <a:t>Collars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33F84750-FF23-4FE4-84AD-A57E9196E85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66700" y="1190625"/>
            <a:ext cx="6203950" cy="5240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>
                <a:solidFill>
                  <a:schemeClr val="tx2"/>
                </a:solidFill>
              </a:rPr>
              <a:t>Collaring procedure</a:t>
            </a:r>
          </a:p>
          <a:p>
            <a:pPr lvl="1">
              <a:lnSpc>
                <a:spcPct val="90000"/>
              </a:lnSpc>
            </a:pPr>
            <a:r>
              <a:rPr lang="en-US" altLang="en-US" sz="1800">
                <a:solidFill>
                  <a:schemeClr val="tx2"/>
                </a:solidFill>
              </a:rPr>
              <a:t>Collars are pre-assembled in packs (several cm long) and placed around the coil. </a:t>
            </a:r>
          </a:p>
          <a:p>
            <a:pPr lvl="2">
              <a:lnSpc>
                <a:spcPct val="90000"/>
              </a:lnSpc>
            </a:pPr>
            <a:r>
              <a:rPr lang="en-US" altLang="en-US" sz="1600">
                <a:solidFill>
                  <a:schemeClr val="tx2"/>
                </a:solidFill>
              </a:rPr>
              <a:t>The collar laminations are divided in “short” and “long”.</a:t>
            </a:r>
          </a:p>
          <a:p>
            <a:pPr lvl="1">
              <a:lnSpc>
                <a:spcPct val="90000"/>
              </a:lnSpc>
            </a:pPr>
            <a:r>
              <a:rPr lang="en-US" altLang="en-US" sz="1800">
                <a:solidFill>
                  <a:schemeClr val="tx2"/>
                </a:solidFill>
              </a:rPr>
              <a:t>Since the uncompressed coil is oversized with respect to the collar cavity dimension, at the beginning of the collaring procedure the collars are not locked (open).</a:t>
            </a:r>
          </a:p>
          <a:p>
            <a:pPr lvl="1">
              <a:lnSpc>
                <a:spcPct val="90000"/>
              </a:lnSpc>
            </a:pPr>
            <a:r>
              <a:rPr lang="en-US" altLang="en-US" sz="1800">
                <a:solidFill>
                  <a:schemeClr val="tx2"/>
                </a:solidFill>
              </a:rPr>
              <a:t>The coil/collar pack is then introduced into a collaring press.</a:t>
            </a:r>
          </a:p>
          <a:p>
            <a:pPr lvl="1">
              <a:lnSpc>
                <a:spcPct val="90000"/>
              </a:lnSpc>
            </a:pPr>
            <a:r>
              <a:rPr lang="en-US" altLang="en-US" sz="1800">
                <a:solidFill>
                  <a:schemeClr val="tx2"/>
                </a:solidFill>
              </a:rPr>
              <a:t>The pressure of the press is increased until a nominal value.</a:t>
            </a:r>
          </a:p>
          <a:p>
            <a:pPr lvl="1">
              <a:lnSpc>
                <a:spcPct val="90000"/>
              </a:lnSpc>
            </a:pPr>
            <a:r>
              <a:rPr lang="en-US" altLang="en-US" sz="1800">
                <a:solidFill>
                  <a:schemeClr val="tx2"/>
                </a:solidFill>
              </a:rPr>
              <a:t>Collars are locked with keys, rods or welded, and the press released.</a:t>
            </a:r>
          </a:p>
          <a:p>
            <a:pPr lvl="1">
              <a:lnSpc>
                <a:spcPct val="90000"/>
              </a:lnSpc>
            </a:pPr>
            <a:r>
              <a:rPr lang="en-US" altLang="en-US" sz="1800">
                <a:solidFill>
                  <a:schemeClr val="tx2"/>
                </a:solidFill>
              </a:rPr>
              <a:t>Once the collaring press is released, the collar experience a “spring back” due to the clearance of the locking feature and deformation.</a:t>
            </a:r>
          </a:p>
        </p:txBody>
      </p:sp>
      <p:pic>
        <p:nvPicPr>
          <p:cNvPr id="50180" name="Picture 10" descr="collaring3">
            <a:extLst>
              <a:ext uri="{FF2B5EF4-FFF2-40B4-BE49-F238E27FC236}">
                <a16:creationId xmlns:a16="http://schemas.microsoft.com/office/drawing/2014/main" id="{F441FF66-F5EC-4EE2-B540-540A0350E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73" b="53296"/>
          <a:stretch>
            <a:fillRect/>
          </a:stretch>
        </p:blipFill>
        <p:spPr bwMode="auto">
          <a:xfrm>
            <a:off x="6510338" y="4710113"/>
            <a:ext cx="244951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11" descr="collaring1">
            <a:extLst>
              <a:ext uri="{FF2B5EF4-FFF2-40B4-BE49-F238E27FC236}">
                <a16:creationId xmlns:a16="http://schemas.microsoft.com/office/drawing/2014/main" id="{693A5AB5-9054-4A1F-A335-359B14F13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27" b="53255"/>
          <a:stretch>
            <a:fillRect/>
          </a:stretch>
        </p:blipFill>
        <p:spPr bwMode="auto">
          <a:xfrm>
            <a:off x="6519863" y="1120775"/>
            <a:ext cx="2427287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12" descr="collaring2">
            <a:extLst>
              <a:ext uri="{FF2B5EF4-FFF2-40B4-BE49-F238E27FC236}">
                <a16:creationId xmlns:a16="http://schemas.microsoft.com/office/drawing/2014/main" id="{4EE46BC2-CB4B-4D9D-931C-2A85CC42E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66" b="53824"/>
          <a:stretch>
            <a:fillRect/>
          </a:stretch>
        </p:blipFill>
        <p:spPr bwMode="auto">
          <a:xfrm>
            <a:off x="6523038" y="2914650"/>
            <a:ext cx="2439987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Footer Placeholder 9">
            <a:extLst>
              <a:ext uri="{FF2B5EF4-FFF2-40B4-BE49-F238E27FC236}">
                <a16:creationId xmlns:a16="http://schemas.microsoft.com/office/drawing/2014/main" id="{0113F95E-A7DD-4D7B-82F2-77FF721D8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0184" name="Date Placeholder 8">
            <a:extLst>
              <a:ext uri="{FF2B5EF4-FFF2-40B4-BE49-F238E27FC236}">
                <a16:creationId xmlns:a16="http://schemas.microsoft.com/office/drawing/2014/main" id="{4B05002D-1082-4536-89DA-CEE3C921C57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50185" name="Slide Number Placeholder 11">
            <a:extLst>
              <a:ext uri="{FF2B5EF4-FFF2-40B4-BE49-F238E27FC236}">
                <a16:creationId xmlns:a16="http://schemas.microsoft.com/office/drawing/2014/main" id="{8D5804ED-3E65-45F7-B6A5-B983FEDCC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AFEDECD-6562-42C5-ACE5-EB0F5092250C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28E2E997-FEB0-45A3-9AB2-C99ECE01A9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Support structure</a:t>
            </a:r>
            <a:br>
              <a:rPr lang="en-US" altLang="en-US" sz="2400"/>
            </a:br>
            <a:r>
              <a:rPr lang="en-US" altLang="en-US" sz="2400"/>
              <a:t>Collars</a:t>
            </a:r>
          </a:p>
        </p:txBody>
      </p:sp>
      <p:pic>
        <p:nvPicPr>
          <p:cNvPr id="51203" name="Picture 4">
            <a:extLst>
              <a:ext uri="{FF2B5EF4-FFF2-40B4-BE49-F238E27FC236}">
                <a16:creationId xmlns:a16="http://schemas.microsoft.com/office/drawing/2014/main" id="{2278E696-B16A-4DF2-A892-76D11071B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3" r="36722"/>
          <a:stretch>
            <a:fillRect/>
          </a:stretch>
        </p:blipFill>
        <p:spPr bwMode="auto">
          <a:xfrm>
            <a:off x="263525" y="1806575"/>
            <a:ext cx="4418013" cy="462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7">
            <a:extLst>
              <a:ext uri="{FF2B5EF4-FFF2-40B4-BE49-F238E27FC236}">
                <a16:creationId xmlns:a16="http://schemas.microsoft.com/office/drawing/2014/main" id="{E9FF5ABF-A5CE-4867-B7E2-B5BAB773D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975" y="1317625"/>
            <a:ext cx="318135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/>
              <a:t>Collaring of a dipole magnet</a:t>
            </a:r>
          </a:p>
        </p:txBody>
      </p:sp>
      <p:sp>
        <p:nvSpPr>
          <p:cNvPr id="51205" name="Text Box 8">
            <a:extLst>
              <a:ext uri="{FF2B5EF4-FFF2-40B4-BE49-F238E27FC236}">
                <a16:creationId xmlns:a16="http://schemas.microsoft.com/office/drawing/2014/main" id="{0929D14E-71B0-46D1-B949-E44FDC385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9838" y="1316038"/>
            <a:ext cx="37274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/>
              <a:t>Collaring of a quadrupole magnet</a:t>
            </a:r>
          </a:p>
        </p:txBody>
      </p:sp>
      <p:grpSp>
        <p:nvGrpSpPr>
          <p:cNvPr id="51206" name="Group 9">
            <a:extLst>
              <a:ext uri="{FF2B5EF4-FFF2-40B4-BE49-F238E27FC236}">
                <a16:creationId xmlns:a16="http://schemas.microsoft.com/office/drawing/2014/main" id="{6EF27A4C-3499-4001-8B1C-4DB56B24CA0C}"/>
              </a:ext>
            </a:extLst>
          </p:cNvPr>
          <p:cNvGrpSpPr>
            <a:grpSpLocks/>
          </p:cNvGrpSpPr>
          <p:nvPr/>
        </p:nvGrpSpPr>
        <p:grpSpPr bwMode="auto">
          <a:xfrm>
            <a:off x="4849813" y="5748338"/>
            <a:ext cx="4110037" cy="633412"/>
            <a:chOff x="237" y="3462"/>
            <a:chExt cx="2798" cy="431"/>
          </a:xfrm>
        </p:grpSpPr>
        <p:pic>
          <p:nvPicPr>
            <p:cNvPr id="51212" name="Picture 10">
              <a:extLst>
                <a:ext uri="{FF2B5EF4-FFF2-40B4-BE49-F238E27FC236}">
                  <a16:creationId xmlns:a16="http://schemas.microsoft.com/office/drawing/2014/main" id="{E939C6A8-1B01-463C-9D6B-8469A8EC8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30000" contras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824"/>
            <a:stretch>
              <a:fillRect/>
            </a:stretch>
          </p:blipFill>
          <p:spPr bwMode="auto">
            <a:xfrm>
              <a:off x="237" y="3516"/>
              <a:ext cx="947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13" name="Picture 11">
              <a:extLst>
                <a:ext uri="{FF2B5EF4-FFF2-40B4-BE49-F238E27FC236}">
                  <a16:creationId xmlns:a16="http://schemas.microsoft.com/office/drawing/2014/main" id="{47189F2C-57AC-497A-BA20-48EBDE11AD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619"/>
            <a:stretch>
              <a:fillRect/>
            </a:stretch>
          </p:blipFill>
          <p:spPr bwMode="auto">
            <a:xfrm>
              <a:off x="1189" y="3462"/>
              <a:ext cx="1846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07" name="Picture 12">
            <a:extLst>
              <a:ext uri="{FF2B5EF4-FFF2-40B4-BE49-F238E27FC236}">
                <a16:creationId xmlns:a16="http://schemas.microsoft.com/office/drawing/2014/main" id="{0AB85B18-4E6C-495C-B017-1B851320B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5" t="18262" r="6033" b="43678"/>
          <a:stretch>
            <a:fillRect/>
          </a:stretch>
        </p:blipFill>
        <p:spPr bwMode="auto">
          <a:xfrm>
            <a:off x="4878388" y="4892675"/>
            <a:ext cx="406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8" name="Footer Placeholder 13">
            <a:extLst>
              <a:ext uri="{FF2B5EF4-FFF2-40B4-BE49-F238E27FC236}">
                <a16:creationId xmlns:a16="http://schemas.microsoft.com/office/drawing/2014/main" id="{A8C994D6-F9B6-410F-907D-211221EC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1209" name="Date Placeholder 12">
            <a:extLst>
              <a:ext uri="{FF2B5EF4-FFF2-40B4-BE49-F238E27FC236}">
                <a16:creationId xmlns:a16="http://schemas.microsoft.com/office/drawing/2014/main" id="{DFD44D48-0F2F-48C2-9AE9-DDD95C7CEE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51210" name="Slide Number Placeholder 15">
            <a:extLst>
              <a:ext uri="{FF2B5EF4-FFF2-40B4-BE49-F238E27FC236}">
                <a16:creationId xmlns:a16="http://schemas.microsoft.com/office/drawing/2014/main" id="{410D919F-9084-48C7-B8C1-270A7044F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7FD65F1-236B-4594-A2DF-7EC2609CDF0E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51211" name="Picture 3">
            <a:extLst>
              <a:ext uri="{FF2B5EF4-FFF2-40B4-BE49-F238E27FC236}">
                <a16:creationId xmlns:a16="http://schemas.microsoft.com/office/drawing/2014/main" id="{59AEF43C-9289-49F8-921F-516A9A45A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6" r="14836" b="19368"/>
          <a:stretch>
            <a:fillRect/>
          </a:stretch>
        </p:blipFill>
        <p:spPr bwMode="auto">
          <a:xfrm>
            <a:off x="4876800" y="1811338"/>
            <a:ext cx="4056063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14EAE418-F373-46E6-91C7-4B4B3C6BA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Dimension of the support structure</a:t>
            </a:r>
            <a:br>
              <a:rPr lang="en-US" altLang="en-US"/>
            </a:br>
            <a:r>
              <a:rPr lang="en-US" altLang="en-US"/>
              <a:t>Collars </a:t>
            </a:r>
            <a:endParaRPr lang="en-GB" altLang="en-US"/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04AD8566-B9F8-4331-AABE-2DC0C40D4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We assume a 25 mm thick collar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/>
              <a:t>Images not in scale</a:t>
            </a:r>
          </a:p>
        </p:txBody>
      </p:sp>
      <p:sp>
        <p:nvSpPr>
          <p:cNvPr id="52228" name="Date Placeholder 3">
            <a:extLst>
              <a:ext uri="{FF2B5EF4-FFF2-40B4-BE49-F238E27FC236}">
                <a16:creationId xmlns:a16="http://schemas.microsoft.com/office/drawing/2014/main" id="{A9FEE0CB-A824-45F4-812C-2A9F7D0589E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52229" name="Footer Placeholder 4">
            <a:extLst>
              <a:ext uri="{FF2B5EF4-FFF2-40B4-BE49-F238E27FC236}">
                <a16:creationId xmlns:a16="http://schemas.microsoft.com/office/drawing/2014/main" id="{9B55BB78-A25B-42AA-AC9B-1C34861C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2230" name="Slide Number Placeholder 5">
            <a:extLst>
              <a:ext uri="{FF2B5EF4-FFF2-40B4-BE49-F238E27FC236}">
                <a16:creationId xmlns:a16="http://schemas.microsoft.com/office/drawing/2014/main" id="{7BDAE76B-2ACB-4A86-AED9-7864C72FC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DB6202C1-ACEB-4796-AD5E-F51F1AA9872E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52231" name="Picture 6" descr="oxford quad">
            <a:extLst>
              <a:ext uri="{FF2B5EF4-FFF2-40B4-BE49-F238E27FC236}">
                <a16:creationId xmlns:a16="http://schemas.microsoft.com/office/drawing/2014/main" id="{8A7D53FF-A5F9-4F14-B16B-5CF240146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4452938"/>
            <a:ext cx="1800225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2" name="Picture 7">
            <a:extLst>
              <a:ext uri="{FF2B5EF4-FFF2-40B4-BE49-F238E27FC236}">
                <a16:creationId xmlns:a16="http://schemas.microsoft.com/office/drawing/2014/main" id="{2D9516A5-F078-4AA2-A580-1433E7251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4356100"/>
            <a:ext cx="180022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3" name="Picture 8" descr="MQXB_Cross_Section">
            <a:extLst>
              <a:ext uri="{FF2B5EF4-FFF2-40B4-BE49-F238E27FC236}">
                <a16:creationId xmlns:a16="http://schemas.microsoft.com/office/drawing/2014/main" id="{7FF857D5-4615-4590-ADE2-122484CC7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813" y="4440238"/>
            <a:ext cx="180022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4" name="Picture 9" descr="Tevatron_dipole_II">
            <a:extLst>
              <a:ext uri="{FF2B5EF4-FFF2-40B4-BE49-F238E27FC236}">
                <a16:creationId xmlns:a16="http://schemas.microsoft.com/office/drawing/2014/main" id="{69C41774-67DB-483A-9147-EC91E15D7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22563"/>
            <a:ext cx="18002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5" name="Picture 10" descr="HERA_dipole_2">
            <a:extLst>
              <a:ext uri="{FF2B5EF4-FFF2-40B4-BE49-F238E27FC236}">
                <a16:creationId xmlns:a16="http://schemas.microsoft.com/office/drawing/2014/main" id="{DF135142-40ED-424C-8CD3-CB8F5237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439988"/>
            <a:ext cx="1800225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6" name="Picture 5" descr="SSC_dipole_II">
            <a:extLst>
              <a:ext uri="{FF2B5EF4-FFF2-40B4-BE49-F238E27FC236}">
                <a16:creationId xmlns:a16="http://schemas.microsoft.com/office/drawing/2014/main" id="{6203E774-70B1-4D04-9940-AF8D190C6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" r="22038"/>
          <a:stretch>
            <a:fillRect/>
          </a:stretch>
        </p:blipFill>
        <p:spPr bwMode="auto">
          <a:xfrm>
            <a:off x="5029200" y="2417763"/>
            <a:ext cx="18002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7" name="Picture 5" descr="RHIC_dipole_2">
            <a:extLst>
              <a:ext uri="{FF2B5EF4-FFF2-40B4-BE49-F238E27FC236}">
                <a16:creationId xmlns:a16="http://schemas.microsoft.com/office/drawing/2014/main" id="{C9D2576F-1D3C-49E5-BF02-768D5C18B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813" y="2519363"/>
            <a:ext cx="1800225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8" name="Picture 5" descr="LHC_dipole_II">
            <a:extLst>
              <a:ext uri="{FF2B5EF4-FFF2-40B4-BE49-F238E27FC236}">
                <a16:creationId xmlns:a16="http://schemas.microsoft.com/office/drawing/2014/main" id="{7D14CFA2-A7BD-49CA-B0F4-9566A57A8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" t="5125" r="1637"/>
          <a:stretch>
            <a:fillRect/>
          </a:stretch>
        </p:blipFill>
        <p:spPr bwMode="auto">
          <a:xfrm>
            <a:off x="609600" y="4465638"/>
            <a:ext cx="1800225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6">
            <a:extLst>
              <a:ext uri="{FF2B5EF4-FFF2-40B4-BE49-F238E27FC236}">
                <a16:creationId xmlns:a16="http://schemas.microsoft.com/office/drawing/2014/main" id="{823AF286-CE3F-48EA-AFD2-409695AFC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Without iron yoke</a:t>
            </a:r>
          </a:p>
        </p:txBody>
      </p:sp>
      <p:pic>
        <p:nvPicPr>
          <p:cNvPr id="53251" name="Content Placeholder 9">
            <a:extLst>
              <a:ext uri="{FF2B5EF4-FFF2-40B4-BE49-F238E27FC236}">
                <a16:creationId xmlns:a16="http://schemas.microsoft.com/office/drawing/2014/main" id="{A252578F-F1C7-4DEF-9931-8903E70B18D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219200"/>
            <a:ext cx="4343400" cy="4343400"/>
          </a:xfrm>
        </p:spPr>
      </p:pic>
      <p:pic>
        <p:nvPicPr>
          <p:cNvPr id="53252" name="Content Placeholder 10">
            <a:extLst>
              <a:ext uri="{FF2B5EF4-FFF2-40B4-BE49-F238E27FC236}">
                <a16:creationId xmlns:a16="http://schemas.microsoft.com/office/drawing/2014/main" id="{20DA6933-2713-4913-B1C8-EAABD6E023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219200"/>
            <a:ext cx="4343400" cy="4343400"/>
          </a:xfrm>
        </p:spPr>
      </p:pic>
      <p:sp>
        <p:nvSpPr>
          <p:cNvPr id="53253" name="Date Placeholder 3">
            <a:extLst>
              <a:ext uri="{FF2B5EF4-FFF2-40B4-BE49-F238E27FC236}">
                <a16:creationId xmlns:a16="http://schemas.microsoft.com/office/drawing/2014/main" id="{A8C170AF-E452-44E4-A943-15358FEE647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53254" name="Footer Placeholder 4">
            <a:extLst>
              <a:ext uri="{FF2B5EF4-FFF2-40B4-BE49-F238E27FC236}">
                <a16:creationId xmlns:a16="http://schemas.microsoft.com/office/drawing/2014/main" id="{4CD77800-3393-4121-B936-93E0C0084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3255" name="Slide Number Placeholder 5">
            <a:extLst>
              <a:ext uri="{FF2B5EF4-FFF2-40B4-BE49-F238E27FC236}">
                <a16:creationId xmlns:a16="http://schemas.microsoft.com/office/drawing/2014/main" id="{79933977-E17A-4797-B02F-9D94CCB2E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0E9C020-DB49-4A6C-8769-ABA7260A6EC2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39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D2D3C66C-19A0-4D8C-AAAE-79E15108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8DC99167-D64B-4D90-8226-A28DA543A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>
                <a:solidFill>
                  <a:srgbClr val="FF0000"/>
                </a:solidFill>
              </a:rPr>
              <a:t>11 T Nb</a:t>
            </a:r>
            <a:r>
              <a:rPr lang="en-GB" altLang="en-US" baseline="-25000">
                <a:solidFill>
                  <a:srgbClr val="FF0000"/>
                </a:solidFill>
              </a:rPr>
              <a:t>3</a:t>
            </a:r>
            <a:r>
              <a:rPr lang="en-GB" altLang="en-US">
                <a:solidFill>
                  <a:srgbClr val="FF0000"/>
                </a:solidFill>
              </a:rPr>
              <a:t>Sn dipole for the LHC collimation upgrade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 b="1"/>
          </a:p>
          <a:p>
            <a:pPr lvl="1">
              <a:buFontTx/>
              <a:buBlip>
                <a:blip r:embed="rId3"/>
              </a:buBlip>
            </a:pPr>
            <a:r>
              <a:rPr lang="en-GB" altLang="en-US" b="1">
                <a:solidFill>
                  <a:schemeClr val="tx2"/>
                </a:solidFill>
              </a:rPr>
              <a:t>Introduction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>
                <a:solidFill>
                  <a:schemeClr val="tx2"/>
                </a:solidFill>
              </a:rPr>
              <a:t>The second phase of the LHC collimation upgrade will enable proton and ion beam operation at nominal and ultimate intensities.</a:t>
            </a:r>
            <a:endParaRPr lang="en-US" altLang="en-US">
              <a:solidFill>
                <a:schemeClr val="tx2"/>
              </a:solidFill>
            </a:endParaRPr>
          </a:p>
          <a:p>
            <a:pPr lvl="2">
              <a:buFontTx/>
              <a:buBlip>
                <a:blip r:embed="rId4"/>
              </a:buBlip>
            </a:pPr>
            <a:r>
              <a:rPr lang="en-GB" altLang="en-US">
                <a:solidFill>
                  <a:schemeClr val="tx2"/>
                </a:solidFill>
              </a:rPr>
              <a:t>To improve the collimation efficiency by a factor 15–90, additional collimators are foreseen in the room temperature insertions and in the dispersion suppression (DS) regions.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>
                <a:solidFill>
                  <a:schemeClr val="tx2"/>
                </a:solidFill>
              </a:rPr>
              <a:t>To provide longitudinal space of about 3.5 m for additional collimators, a solution based on the substitution of a pair of 5.5-m-long 11 T dipoles for several 14.3-m-long 8.33 T LHC main dipoles (MB) is being considered</a:t>
            </a:r>
            <a:r>
              <a:rPr lang="en-US" altLang="en-US">
                <a:solidFill>
                  <a:schemeClr val="tx2"/>
                </a:solidFill>
              </a:rPr>
              <a:t>. </a:t>
            </a:r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 lvl="1">
              <a:buFontTx/>
              <a:buBlip>
                <a:blip r:embed="rId3"/>
              </a:buBlip>
            </a:pPr>
            <a:r>
              <a:rPr lang="en-US" altLang="en-US" b="1">
                <a:solidFill>
                  <a:schemeClr val="tx2"/>
                </a:solidFill>
              </a:rPr>
              <a:t>Goal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>
                <a:solidFill>
                  <a:schemeClr val="tx2"/>
                </a:solidFill>
              </a:rPr>
              <a:t>Design a</a:t>
            </a:r>
            <a:r>
              <a:rPr lang="en-US" altLang="en-US"/>
              <a:t> </a:t>
            </a:r>
            <a:r>
              <a:rPr lang="en-US" altLang="en-US" b="1">
                <a:solidFill>
                  <a:srgbClr val="FF0000"/>
                </a:solidFill>
              </a:rPr>
              <a:t>Nb</a:t>
            </a:r>
            <a:r>
              <a:rPr lang="en-US" altLang="en-US" b="1" baseline="-25000">
                <a:solidFill>
                  <a:srgbClr val="FF0000"/>
                </a:solidFill>
              </a:rPr>
              <a:t>3</a:t>
            </a:r>
            <a:r>
              <a:rPr lang="en-US" altLang="en-US" b="1">
                <a:solidFill>
                  <a:srgbClr val="FF0000"/>
                </a:solidFill>
              </a:rPr>
              <a:t>Sn</a:t>
            </a:r>
            <a:r>
              <a:rPr lang="en-US" altLang="en-US"/>
              <a:t> </a:t>
            </a:r>
            <a:r>
              <a:rPr lang="en-US" altLang="en-US">
                <a:solidFill>
                  <a:schemeClr val="tx2"/>
                </a:solidFill>
              </a:rPr>
              <a:t>superconducting</a:t>
            </a:r>
            <a:r>
              <a:rPr lang="en-US" altLang="en-US"/>
              <a:t> </a:t>
            </a:r>
            <a:r>
              <a:rPr lang="en-US" altLang="en-US" b="1">
                <a:solidFill>
                  <a:srgbClr val="FF0000"/>
                </a:solidFill>
              </a:rPr>
              <a:t>dipole</a:t>
            </a:r>
            <a:r>
              <a:rPr lang="en-US" altLang="en-US"/>
              <a:t> </a:t>
            </a:r>
            <a:r>
              <a:rPr lang="en-US" altLang="en-US">
                <a:solidFill>
                  <a:schemeClr val="tx2"/>
                </a:solidFill>
              </a:rPr>
              <a:t>with an </a:t>
            </a:r>
            <a:r>
              <a:rPr lang="en-US" altLang="en-US" b="1">
                <a:solidFill>
                  <a:srgbClr val="FF0000"/>
                </a:solidFill>
              </a:rPr>
              <a:t>60 mm aperture</a:t>
            </a:r>
            <a:r>
              <a:rPr lang="en-US" altLang="en-US"/>
              <a:t> </a:t>
            </a:r>
            <a:r>
              <a:rPr lang="en-US" altLang="en-US">
                <a:solidFill>
                  <a:schemeClr val="tx2"/>
                </a:solidFill>
              </a:rPr>
              <a:t>and a operational field (80% of the current limit </a:t>
            </a:r>
            <a:r>
              <a:rPr lang="en-US" altLang="en-US" i="1">
                <a:solidFill>
                  <a:schemeClr val="tx2"/>
                </a:solidFill>
              </a:rPr>
              <a:t>I</a:t>
            </a:r>
            <a:r>
              <a:rPr lang="en-US" altLang="en-US" i="1" baseline="-25000">
                <a:solidFill>
                  <a:schemeClr val="tx2"/>
                </a:solidFill>
              </a:rPr>
              <a:t>ss</a:t>
            </a:r>
            <a:r>
              <a:rPr lang="en-US" altLang="en-US">
                <a:solidFill>
                  <a:schemeClr val="tx2"/>
                </a:solidFill>
              </a:rPr>
              <a:t>) at </a:t>
            </a:r>
            <a:r>
              <a:rPr lang="en-US" altLang="en-US" b="1">
                <a:solidFill>
                  <a:srgbClr val="FF0000"/>
                </a:solidFill>
              </a:rPr>
              <a:t>1.9 K</a:t>
            </a:r>
            <a:r>
              <a:rPr lang="en-US" altLang="en-US"/>
              <a:t> of </a:t>
            </a:r>
            <a:r>
              <a:rPr lang="en-US" altLang="en-US" b="1">
                <a:solidFill>
                  <a:srgbClr val="FF0000"/>
                </a:solidFill>
              </a:rPr>
              <a:t>11 T</a:t>
            </a:r>
            <a:r>
              <a:rPr lang="en-US" altLang="en-US"/>
              <a:t>.</a:t>
            </a:r>
            <a:endParaRPr lang="en-US" altLang="en-US" b="1">
              <a:solidFill>
                <a:srgbClr val="FF0000"/>
              </a:solidFill>
            </a:endParaRPr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GB" altLang="en-US">
              <a:solidFill>
                <a:srgbClr val="FF0000"/>
              </a:solidFill>
            </a:endParaRPr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17412" name="Date Placeholder 3">
            <a:extLst>
              <a:ext uri="{FF2B5EF4-FFF2-40B4-BE49-F238E27FC236}">
                <a16:creationId xmlns:a16="http://schemas.microsoft.com/office/drawing/2014/main" id="{CD800666-29EC-45A4-99EA-9DC00698696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17413" name="Footer Placeholder 4">
            <a:extLst>
              <a:ext uri="{FF2B5EF4-FFF2-40B4-BE49-F238E27FC236}">
                <a16:creationId xmlns:a16="http://schemas.microsoft.com/office/drawing/2014/main" id="{A2163EBA-ABD1-466B-A65E-874CFF293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17414" name="Slide Number Placeholder 5">
            <a:extLst>
              <a:ext uri="{FF2B5EF4-FFF2-40B4-BE49-F238E27FC236}">
                <a16:creationId xmlns:a16="http://schemas.microsoft.com/office/drawing/2014/main" id="{6ACE239A-F1EB-4B09-A0E6-A5E06E9C3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D5DBF970-3377-40DA-8DBE-828412FF4F77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FECEF87C-E571-4FDE-BD8E-9D0AB38A2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With iron yoke</a:t>
            </a:r>
          </a:p>
        </p:txBody>
      </p:sp>
      <p:pic>
        <p:nvPicPr>
          <p:cNvPr id="54275" name="Content Placeholder 7">
            <a:extLst>
              <a:ext uri="{FF2B5EF4-FFF2-40B4-BE49-F238E27FC236}">
                <a16:creationId xmlns:a16="http://schemas.microsoft.com/office/drawing/2014/main" id="{D67671EA-BCE6-4787-AF22-370E301A826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143000"/>
            <a:ext cx="4343400" cy="4343400"/>
          </a:xfrm>
        </p:spPr>
      </p:pic>
      <p:pic>
        <p:nvPicPr>
          <p:cNvPr id="54276" name="Content Placeholder 8">
            <a:extLst>
              <a:ext uri="{FF2B5EF4-FFF2-40B4-BE49-F238E27FC236}">
                <a16:creationId xmlns:a16="http://schemas.microsoft.com/office/drawing/2014/main" id="{876FE897-880E-4FC2-8A65-B17AF98A57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144588"/>
            <a:ext cx="4343400" cy="4340225"/>
          </a:xfrm>
        </p:spPr>
      </p:pic>
      <p:sp>
        <p:nvSpPr>
          <p:cNvPr id="54277" name="Date Placeholder 4">
            <a:extLst>
              <a:ext uri="{FF2B5EF4-FFF2-40B4-BE49-F238E27FC236}">
                <a16:creationId xmlns:a16="http://schemas.microsoft.com/office/drawing/2014/main" id="{0C721F77-C323-4609-86EE-37C31E72E37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54278" name="Footer Placeholder 5">
            <a:extLst>
              <a:ext uri="{FF2B5EF4-FFF2-40B4-BE49-F238E27FC236}">
                <a16:creationId xmlns:a16="http://schemas.microsoft.com/office/drawing/2014/main" id="{5BE6CF44-E221-45A4-8317-9F4A7170D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4279" name="Slide Number Placeholder 6">
            <a:extLst>
              <a:ext uri="{FF2B5EF4-FFF2-40B4-BE49-F238E27FC236}">
                <a16:creationId xmlns:a16="http://schemas.microsoft.com/office/drawing/2014/main" id="{6971A611-1720-4676-9E47-F510A80E1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B872843-0BB0-4FE7-A767-B8CDF41329C6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54280" name="Content Placeholder 2">
            <a:extLst>
              <a:ext uri="{FF2B5EF4-FFF2-40B4-BE49-F238E27FC236}">
                <a16:creationId xmlns:a16="http://schemas.microsoft.com/office/drawing/2014/main" id="{706CC9DE-F052-4FE3-BD04-681E34B10EA2}"/>
              </a:ext>
            </a:extLst>
          </p:cNvPr>
          <p:cNvSpPr txBox="1">
            <a:spLocks/>
          </p:cNvSpPr>
          <p:nvPr/>
        </p:nvSpPr>
        <p:spPr bwMode="auto">
          <a:xfrm>
            <a:off x="152400" y="5562600"/>
            <a:ext cx="883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/>
            <a:r>
              <a:rPr lang="en-GB" altLang="en-US">
                <a:solidFill>
                  <a:schemeClr val="tx2"/>
                </a:solidFill>
              </a:rPr>
              <a:t>The iron yoke thickness can be estimated with</a:t>
            </a:r>
          </a:p>
          <a:p>
            <a:pPr eaLnBrk="1" hangingPunct="1"/>
            <a:endParaRPr lang="en-GB" altLang="en-US">
              <a:solidFill>
                <a:schemeClr val="tx2"/>
              </a:solidFill>
            </a:endParaRPr>
          </a:p>
        </p:txBody>
      </p:sp>
      <p:graphicFrame>
        <p:nvGraphicFramePr>
          <p:cNvPr id="54281" name="Object 1">
            <a:extLst>
              <a:ext uri="{FF2B5EF4-FFF2-40B4-BE49-F238E27FC236}">
                <a16:creationId xmlns:a16="http://schemas.microsoft.com/office/drawing/2014/main" id="{F9E4FE00-79A3-42A0-A611-9F6F6E7E71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86600" y="5589588"/>
          <a:ext cx="175101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23" name="Equation" r:id="rId10" imgW="787400" imgH="228600" progId="Equation.3">
                  <p:embed/>
                </p:oleObj>
              </mc:Choice>
              <mc:Fallback>
                <p:oleObj name="Equation" r:id="rId10" imgW="7874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5589588"/>
                        <a:ext cx="1751013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FB9BEC51-BE38-4CBF-9F24-DA361457F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Dimension of the yoke</a:t>
            </a:r>
            <a:endParaRPr lang="en-GB" altLang="en-US"/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9C4C522E-396B-4600-A3B2-A49E4BAA0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/>
              <a:t>The iron yoke thickness can be estimated with</a:t>
            </a:r>
          </a:p>
          <a:p>
            <a:pPr>
              <a:buFontTx/>
              <a:buBlip>
                <a:blip r:embed="rId3"/>
              </a:buBlip>
            </a:pPr>
            <a:endParaRPr lang="en-GB" altLang="en-US"/>
          </a:p>
          <a:p>
            <a:pPr>
              <a:buFontTx/>
              <a:buBlip>
                <a:blip r:embed="rId3"/>
              </a:buBlip>
            </a:pPr>
            <a:endParaRPr lang="en-GB" altLang="en-US"/>
          </a:p>
          <a:p>
            <a:pPr>
              <a:buFontTx/>
              <a:buBlip>
                <a:blip r:embed="rId3"/>
              </a:buBlip>
            </a:pPr>
            <a:r>
              <a:rPr lang="en-GB" altLang="en-US"/>
              <a:t>Therefore, being</a:t>
            </a:r>
          </a:p>
          <a:p>
            <a:pPr lvl="1">
              <a:buFontTx/>
              <a:buBlip>
                <a:blip r:embed="rId4"/>
              </a:buBlip>
            </a:pPr>
            <a:r>
              <a:rPr lang="en-GB" altLang="en-US" i="1"/>
              <a:t>B</a:t>
            </a:r>
            <a:r>
              <a:rPr lang="en-GB" altLang="en-US" i="1" baseline="-25000"/>
              <a:t>bore</a:t>
            </a:r>
            <a:r>
              <a:rPr lang="en-GB" altLang="en-US"/>
              <a:t> = 12.2 T (at 90% of </a:t>
            </a:r>
            <a:r>
              <a:rPr lang="en-GB" altLang="en-US" i="1"/>
              <a:t>I</a:t>
            </a:r>
            <a:r>
              <a:rPr lang="en-GB" altLang="en-US" i="1" baseline="-25000"/>
              <a:t>ss</a:t>
            </a:r>
            <a:r>
              <a:rPr lang="en-GB" altLang="en-US"/>
              <a:t> )</a:t>
            </a:r>
          </a:p>
          <a:p>
            <a:pPr lvl="1">
              <a:buFontTx/>
              <a:buBlip>
                <a:blip r:embed="rId4"/>
              </a:buBlip>
            </a:pPr>
            <a:r>
              <a:rPr lang="en-GB" altLang="en-US" i="1"/>
              <a:t>r </a:t>
            </a:r>
            <a:r>
              <a:rPr lang="en-GB" altLang="en-US"/>
              <a:t>= 30 mm and </a:t>
            </a:r>
          </a:p>
          <a:p>
            <a:pPr lvl="1">
              <a:buFontTx/>
              <a:buBlip>
                <a:blip r:embed="rId4"/>
              </a:buBlip>
            </a:pPr>
            <a:r>
              <a:rPr lang="en-GB" altLang="en-US" i="1"/>
              <a:t>B</a:t>
            </a:r>
            <a:r>
              <a:rPr lang="en-GB" altLang="en-US" i="1" baseline="-25000"/>
              <a:t>sat</a:t>
            </a:r>
            <a:r>
              <a:rPr lang="en-GB" altLang="en-US" i="1"/>
              <a:t> </a:t>
            </a:r>
            <a:r>
              <a:rPr lang="en-GB" altLang="en-US"/>
              <a:t>= 2 T </a:t>
            </a:r>
          </a:p>
          <a:p>
            <a:pPr>
              <a:buFontTx/>
              <a:buBlip>
                <a:blip r:embed="rId3"/>
              </a:buBlip>
            </a:pPr>
            <a:endParaRPr lang="en-GB" altLang="en-US"/>
          </a:p>
          <a:p>
            <a:pPr>
              <a:buFontTx/>
              <a:buBlip>
                <a:blip r:embed="rId3"/>
              </a:buBlip>
            </a:pPr>
            <a:endParaRPr lang="en-GB" altLang="en-US"/>
          </a:p>
          <a:p>
            <a:pPr>
              <a:buFontTx/>
              <a:buBlip>
                <a:blip r:embed="rId3"/>
              </a:buBlip>
            </a:pPr>
            <a:r>
              <a:rPr lang="en-GB" altLang="en-US"/>
              <a:t>we obtain </a:t>
            </a:r>
          </a:p>
          <a:p>
            <a:pPr lvl="1">
              <a:buFontTx/>
              <a:buBlip>
                <a:blip r:embed="rId4"/>
              </a:buBlip>
            </a:pPr>
            <a:r>
              <a:rPr lang="en-GB" altLang="en-US"/>
              <a:t>t</a:t>
            </a:r>
            <a:r>
              <a:rPr lang="en-GB" altLang="en-US" baseline="-25000"/>
              <a:t>iron </a:t>
            </a:r>
            <a:r>
              <a:rPr lang="en-GB" altLang="en-US"/>
              <a:t>= ~190 mm</a:t>
            </a:r>
          </a:p>
        </p:txBody>
      </p:sp>
      <p:sp>
        <p:nvSpPr>
          <p:cNvPr id="55300" name="Date Placeholder 3">
            <a:extLst>
              <a:ext uri="{FF2B5EF4-FFF2-40B4-BE49-F238E27FC236}">
                <a16:creationId xmlns:a16="http://schemas.microsoft.com/office/drawing/2014/main" id="{FCD6F256-5159-4CC4-98A7-37848CA67F5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55301" name="Footer Placeholder 4">
            <a:extLst>
              <a:ext uri="{FF2B5EF4-FFF2-40B4-BE49-F238E27FC236}">
                <a16:creationId xmlns:a16="http://schemas.microsoft.com/office/drawing/2014/main" id="{5B73918E-9146-4984-A333-E71957EF2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5302" name="Slide Number Placeholder 5">
            <a:extLst>
              <a:ext uri="{FF2B5EF4-FFF2-40B4-BE49-F238E27FC236}">
                <a16:creationId xmlns:a16="http://schemas.microsoft.com/office/drawing/2014/main" id="{E5613649-0B26-4284-8018-2EF93530B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AA3E390-C552-488E-A96F-BBC5CE196B04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graphicFrame>
        <p:nvGraphicFramePr>
          <p:cNvPr id="55303" name="Object 2">
            <a:extLst>
              <a:ext uri="{FF2B5EF4-FFF2-40B4-BE49-F238E27FC236}">
                <a16:creationId xmlns:a16="http://schemas.microsoft.com/office/drawing/2014/main" id="{E596FF44-C4FA-4B0D-A00E-4F85E9418B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62800" y="1143000"/>
          <a:ext cx="1751013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6" name="Equation" r:id="rId8" imgW="787400" imgH="228600" progId="Equation.3">
                  <p:embed/>
                </p:oleObj>
              </mc:Choice>
              <mc:Fallback>
                <p:oleObj name="Equation" r:id="rId8" imgW="7874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1143000"/>
                        <a:ext cx="1751013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4" name="Picture 1">
            <a:extLst>
              <a:ext uri="{FF2B5EF4-FFF2-40B4-BE49-F238E27FC236}">
                <a16:creationId xmlns:a16="http://schemas.microsoft.com/office/drawing/2014/main" id="{8990E851-6EB0-4AEA-9FCE-56DB4BCF309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0"/>
            <a:ext cx="3592513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19ADFAFA-085C-474C-9DF8-A04FEBACC6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Support structure</a:t>
            </a:r>
            <a:br>
              <a:rPr lang="en-US" altLang="en-US" sz="2400"/>
            </a:br>
            <a:r>
              <a:rPr lang="en-US" altLang="en-US" sz="2400"/>
              <a:t>Shell (or shrinking cylinder)</a:t>
            </a: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8B66095F-2E58-41DC-8AB6-4401A8C1F0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5654675" cy="5443538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endParaRPr lang="en-US" altLang="en-US" sz="2000">
              <a:solidFill>
                <a:schemeClr val="tx2"/>
              </a:solidFill>
            </a:endParaRPr>
          </a:p>
          <a:p>
            <a:pPr>
              <a:buFontTx/>
              <a:buBlip>
                <a:blip r:embed="rId3"/>
              </a:buBlip>
            </a:pPr>
            <a:r>
              <a:rPr lang="en-US" altLang="en-US" sz="2000">
                <a:solidFill>
                  <a:schemeClr val="tx2"/>
                </a:solidFill>
              </a:rPr>
              <a:t>The cold mass is contained within a shell (or shrinking cylinder). 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en-US" sz="2000">
                <a:solidFill>
                  <a:schemeClr val="tx2"/>
                </a:solidFill>
              </a:rPr>
              <a:t>The shell constitutes a containment structure for the liquid Helium.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en-US" sz="2000">
                <a:solidFill>
                  <a:schemeClr val="tx2"/>
                </a:solidFill>
              </a:rPr>
              <a:t>It is composed by two half shells of stainless steel welded around the yoke with high tension (about 150 MPa for the LHC dipole). 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 sz="1800">
                <a:solidFill>
                  <a:schemeClr val="tx2"/>
                </a:solidFill>
              </a:rPr>
              <a:t>With the iron yoke, it contributes to create a rigid boundary to the collared coil.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en-US" sz="2000">
                <a:solidFill>
                  <a:schemeClr val="tx2"/>
                </a:solidFill>
              </a:rPr>
              <a:t>If necessary, during the welding process, the welding press can impose the desired curvature on the cold mass. 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 sz="1800">
                <a:solidFill>
                  <a:schemeClr val="tx2"/>
                </a:solidFill>
              </a:rPr>
              <a:t>In the LHC dipole the nominal sagitta is of 9.14 mm. </a:t>
            </a:r>
          </a:p>
          <a:p>
            <a:pPr>
              <a:buFontTx/>
              <a:buBlip>
                <a:blip r:embed="rId3"/>
              </a:buBlip>
            </a:pPr>
            <a:endParaRPr lang="en-US" altLang="en-US" sz="2000">
              <a:solidFill>
                <a:schemeClr val="tx2"/>
              </a:solidFill>
            </a:endParaRPr>
          </a:p>
        </p:txBody>
      </p:sp>
      <p:pic>
        <p:nvPicPr>
          <p:cNvPr id="56324" name="Picture 4" descr="Presentation 9">
            <a:extLst>
              <a:ext uri="{FF2B5EF4-FFF2-40B4-BE49-F238E27FC236}">
                <a16:creationId xmlns:a16="http://schemas.microsoft.com/office/drawing/2014/main" id="{50DE44ED-79A0-4DDB-9C9F-73D023E988BE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5953125" y="1176338"/>
            <a:ext cx="2808288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6325" name="Object 2">
            <a:extLst>
              <a:ext uri="{FF2B5EF4-FFF2-40B4-BE49-F238E27FC236}">
                <a16:creationId xmlns:a16="http://schemas.microsoft.com/office/drawing/2014/main" id="{4BE9CE08-5E1C-4F68-911A-05DE96FF90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83275" y="4195763"/>
          <a:ext cx="3079750" cy="190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0" name="VISIO" r:id="rId6" imgW="7400880" imgH="4590720" progId="Visio.Drawing.5">
                  <p:embed/>
                </p:oleObj>
              </mc:Choice>
              <mc:Fallback>
                <p:oleObj name="VISIO" r:id="rId6" imgW="7400880" imgH="4590720" progId="Visio.Drawing.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3275" y="4195763"/>
                        <a:ext cx="3079750" cy="190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6" name="Footer Placeholder 8">
            <a:extLst>
              <a:ext uri="{FF2B5EF4-FFF2-40B4-BE49-F238E27FC236}">
                <a16:creationId xmlns:a16="http://schemas.microsoft.com/office/drawing/2014/main" id="{C2743BD1-4253-4B22-8CD9-0ADF3E530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6327" name="Date Placeholder 7">
            <a:extLst>
              <a:ext uri="{FF2B5EF4-FFF2-40B4-BE49-F238E27FC236}">
                <a16:creationId xmlns:a16="http://schemas.microsoft.com/office/drawing/2014/main" id="{62E374F1-F49B-439C-A5BB-4E956EA4017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56328" name="Slide Number Placeholder 10">
            <a:extLst>
              <a:ext uri="{FF2B5EF4-FFF2-40B4-BE49-F238E27FC236}">
                <a16:creationId xmlns:a16="http://schemas.microsoft.com/office/drawing/2014/main" id="{203556A7-D238-43A5-A622-4FF587B09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1A1AAE21-A1FA-4A5A-9462-6EEC242CA9FF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FD74A536-7DD5-4E5C-8BAC-B67F10D00C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Support structure</a:t>
            </a:r>
            <a:br>
              <a:rPr lang="en-US" altLang="en-US" sz="2400"/>
            </a:br>
            <a:r>
              <a:rPr lang="en-US" altLang="en-US" sz="2400"/>
              <a:t>Shell (or shrinking cylinder)</a:t>
            </a:r>
          </a:p>
        </p:txBody>
      </p:sp>
      <p:pic>
        <p:nvPicPr>
          <p:cNvPr id="57347" name="Picture 5">
            <a:extLst>
              <a:ext uri="{FF2B5EF4-FFF2-40B4-BE49-F238E27FC236}">
                <a16:creationId xmlns:a16="http://schemas.microsoft.com/office/drawing/2014/main" id="{8BCF1286-6DD0-4CAD-9CDE-777D3488C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6" t="9068" r="9766"/>
          <a:stretch>
            <a:fillRect/>
          </a:stretch>
        </p:blipFill>
        <p:spPr bwMode="auto">
          <a:xfrm>
            <a:off x="4606925" y="3521075"/>
            <a:ext cx="3989388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7348" name="Object 2">
            <a:extLst>
              <a:ext uri="{FF2B5EF4-FFF2-40B4-BE49-F238E27FC236}">
                <a16:creationId xmlns:a16="http://schemas.microsoft.com/office/drawing/2014/main" id="{5BA7ED4D-DA8C-458A-88CB-EBA1DADC3410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4610100" y="1304925"/>
          <a:ext cx="3979863" cy="213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95" name="Photo Editor Photo" r:id="rId4" imgW="12193702" imgH="9752381" progId="MSPhotoEd.3">
                  <p:embed/>
                </p:oleObj>
              </mc:Choice>
              <mc:Fallback>
                <p:oleObj name="Photo Editor Photo" r:id="rId4" imgW="12193702" imgH="9752381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0894" r="49104" b="15056"/>
                      <a:stretch>
                        <a:fillRect/>
                      </a:stretch>
                    </p:blipFill>
                    <p:spPr bwMode="auto">
                      <a:xfrm>
                        <a:off x="4610100" y="1304925"/>
                        <a:ext cx="3979863" cy="213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7349" name="Picture 9">
            <a:extLst>
              <a:ext uri="{FF2B5EF4-FFF2-40B4-BE49-F238E27FC236}">
                <a16:creationId xmlns:a16="http://schemas.microsoft.com/office/drawing/2014/main" id="{66353057-5A31-4BC6-882C-C84A02DEE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3"/>
          <a:stretch>
            <a:fillRect/>
          </a:stretch>
        </p:blipFill>
        <p:spPr bwMode="auto">
          <a:xfrm>
            <a:off x="641350" y="1303338"/>
            <a:ext cx="3892550" cy="265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10">
            <a:extLst>
              <a:ext uri="{FF2B5EF4-FFF2-40B4-BE49-F238E27FC236}">
                <a16:creationId xmlns:a16="http://schemas.microsoft.com/office/drawing/2014/main" id="{6F3673C3-7BD5-4658-995C-5FE25CA3AE26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54"/>
          <a:stretch>
            <a:fillRect/>
          </a:stretch>
        </p:blipFill>
        <p:spPr bwMode="auto">
          <a:xfrm>
            <a:off x="654050" y="4052888"/>
            <a:ext cx="3881438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Footer Placeholder 9">
            <a:extLst>
              <a:ext uri="{FF2B5EF4-FFF2-40B4-BE49-F238E27FC236}">
                <a16:creationId xmlns:a16="http://schemas.microsoft.com/office/drawing/2014/main" id="{B42B462F-0D02-477C-800B-7878B52D5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8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9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0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1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7352" name="Date Placeholder 8">
            <a:extLst>
              <a:ext uri="{FF2B5EF4-FFF2-40B4-BE49-F238E27FC236}">
                <a16:creationId xmlns:a16="http://schemas.microsoft.com/office/drawing/2014/main" id="{1E30BAFC-129F-4586-A9FF-0813734966D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8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9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0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1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57353" name="Slide Number Placeholder 11">
            <a:extLst>
              <a:ext uri="{FF2B5EF4-FFF2-40B4-BE49-F238E27FC236}">
                <a16:creationId xmlns:a16="http://schemas.microsoft.com/office/drawing/2014/main" id="{73235C91-A366-40AC-9125-6181A17A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8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9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10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11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1396D9D-FAE1-4AFD-B0AB-1281464C6E9D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0C09161F-CEBD-40CB-BAEA-5EA8D2F803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Support structure</a:t>
            </a:r>
            <a:br>
              <a:rPr lang="en-US" altLang="en-US" sz="2400"/>
            </a:br>
            <a:r>
              <a:rPr lang="en-US" altLang="en-US" sz="2400"/>
              <a:t>Shell (or shrinking cylinder)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0C4AE216-C87E-4E4C-B087-6E9C4130A0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6059488" cy="524033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The shell tension provided by the welding may contribute to the overall support of the collared coil.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An often (SSC, LHC) implemented approach is the line-to-line fit.</a:t>
            </a:r>
          </a:p>
          <a:p>
            <a:pPr lvl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sz="1800">
                <a:solidFill>
                  <a:schemeClr val="tx2"/>
                </a:solidFill>
              </a:rPr>
              <a:t>When the yoke is put around the collared coil, a gap (vertical or horizontal) remains between the two halves; this gap is due to the collar deformation induced by coil pre-stress.</a:t>
            </a:r>
          </a:p>
          <a:p>
            <a:pPr lvl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sz="1800">
                <a:solidFill>
                  <a:schemeClr val="tx2"/>
                </a:solidFill>
              </a:rPr>
              <a:t>After welding, the shell tension closes the gap, and good contact is provided between yoke and collar.</a:t>
            </a:r>
          </a:p>
          <a:p>
            <a:pPr lvl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sz="1800">
                <a:solidFill>
                  <a:schemeClr val="tx2"/>
                </a:solidFill>
              </a:rPr>
              <a:t>After cool-down, despite the higher thermal contraction of the collared coil with respect to iron, the gap remain closed (high rigidity), and the collared coil in good contact with the yoke. 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Aluminum spacer may be used to control the yoke gap.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endParaRPr lang="en-US" altLang="en-US" sz="2000">
              <a:solidFill>
                <a:schemeClr val="tx2"/>
              </a:solidFill>
            </a:endParaRPr>
          </a:p>
        </p:txBody>
      </p:sp>
      <p:pic>
        <p:nvPicPr>
          <p:cNvPr id="58372" name="Picture 9" descr="LHC_Ansaldo">
            <a:extLst>
              <a:ext uri="{FF2B5EF4-FFF2-40B4-BE49-F238E27FC236}">
                <a16:creationId xmlns:a16="http://schemas.microsoft.com/office/drawing/2014/main" id="{059E02CE-E342-43BD-B795-76E1F352B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58" b="36111"/>
          <a:stretch>
            <a:fillRect/>
          </a:stretch>
        </p:blipFill>
        <p:spPr bwMode="auto">
          <a:xfrm>
            <a:off x="6380163" y="3883025"/>
            <a:ext cx="2455862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10" descr="Presentation 9">
            <a:extLst>
              <a:ext uri="{FF2B5EF4-FFF2-40B4-BE49-F238E27FC236}">
                <a16:creationId xmlns:a16="http://schemas.microsoft.com/office/drawing/2014/main" id="{6812D4DF-F849-4974-8807-6DDF6F14B1D0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6375400" y="1320800"/>
            <a:ext cx="2392363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Footer Placeholder 8">
            <a:extLst>
              <a:ext uri="{FF2B5EF4-FFF2-40B4-BE49-F238E27FC236}">
                <a16:creationId xmlns:a16="http://schemas.microsoft.com/office/drawing/2014/main" id="{6A9117D1-FDF6-4684-8FAD-864C2514E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8375" name="Date Placeholder 7">
            <a:extLst>
              <a:ext uri="{FF2B5EF4-FFF2-40B4-BE49-F238E27FC236}">
                <a16:creationId xmlns:a16="http://schemas.microsoft.com/office/drawing/2014/main" id="{7515C64B-DE15-4A5A-8D98-6FC5514C9C2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58376" name="Slide Number Placeholder 10">
            <a:extLst>
              <a:ext uri="{FF2B5EF4-FFF2-40B4-BE49-F238E27FC236}">
                <a16:creationId xmlns:a16="http://schemas.microsoft.com/office/drawing/2014/main" id="{7E7E5924-417E-4047-B141-9CA69CF56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04CC5D0-739F-4C33-87EC-D69D7698EC90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9">
            <a:extLst>
              <a:ext uri="{FF2B5EF4-FFF2-40B4-BE49-F238E27FC236}">
                <a16:creationId xmlns:a16="http://schemas.microsoft.com/office/drawing/2014/main" id="{0B07604F-5B80-47EC-A036-D1B13D55C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2286000"/>
            <a:ext cx="3592512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Title 1">
            <a:extLst>
              <a:ext uri="{FF2B5EF4-FFF2-40B4-BE49-F238E27FC236}">
                <a16:creationId xmlns:a16="http://schemas.microsoft.com/office/drawing/2014/main" id="{CC733038-5908-4A6D-836D-2F82680A2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Dimension of the support structure </a:t>
            </a:r>
            <a:endParaRPr lang="en-GB" altLang="en-US"/>
          </a:p>
        </p:txBody>
      </p:sp>
      <p:sp>
        <p:nvSpPr>
          <p:cNvPr id="59396" name="Date Placeholder 3">
            <a:extLst>
              <a:ext uri="{FF2B5EF4-FFF2-40B4-BE49-F238E27FC236}">
                <a16:creationId xmlns:a16="http://schemas.microsoft.com/office/drawing/2014/main" id="{9CFC6133-9E70-416F-87F9-DB5CFC89C3A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59397" name="Footer Placeholder 4">
            <a:extLst>
              <a:ext uri="{FF2B5EF4-FFF2-40B4-BE49-F238E27FC236}">
                <a16:creationId xmlns:a16="http://schemas.microsoft.com/office/drawing/2014/main" id="{5D1A0CA4-9503-4504-BEFE-565CDE205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59398" name="Slide Number Placeholder 5">
            <a:extLst>
              <a:ext uri="{FF2B5EF4-FFF2-40B4-BE49-F238E27FC236}">
                <a16:creationId xmlns:a16="http://schemas.microsoft.com/office/drawing/2014/main" id="{3BCA2783-AFB4-4DB2-9EB5-7649D82B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EAC5623-8684-466C-8313-A0FDE668BC22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8182F4B-77E2-46D0-8D8F-7F3C796A8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1143000"/>
            <a:ext cx="5105400" cy="5334000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We assume that the shell will close the yoke halves with the same force as the total horizontal </a:t>
            </a:r>
            <a:r>
              <a:rPr lang="en-GB" dirty="0" err="1">
                <a:solidFill>
                  <a:schemeClr val="tx2"/>
                </a:solidFill>
              </a:rPr>
              <a:t>e.m</a:t>
            </a:r>
            <a:r>
              <a:rPr lang="en-GB" dirty="0">
                <a:solidFill>
                  <a:schemeClr val="tx2"/>
                </a:solidFill>
              </a:rPr>
              <a:t>. force at 90% of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  <a:p>
            <a:pPr marL="457200" lvl="1" indent="0">
              <a:buFontTx/>
              <a:buNone/>
              <a:defRPr/>
            </a:pPr>
            <a:endParaRPr lang="en-GB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We assume an azimuthal shell stress after cool-down of</a:t>
            </a:r>
          </a:p>
          <a:p>
            <a:pPr lvl="1">
              <a:defRPr/>
            </a:pPr>
            <a:r>
              <a:rPr lang="en-GB" dirty="0">
                <a:solidFill>
                  <a:schemeClr val="tx2"/>
                </a:solidFill>
                <a:sym typeface="Symbol"/>
              </a:rPr>
              <a:t></a:t>
            </a:r>
            <a:r>
              <a:rPr lang="en-GB" baseline="-25000" dirty="0">
                <a:solidFill>
                  <a:schemeClr val="tx2"/>
                </a:solidFill>
                <a:sym typeface="Symbol"/>
              </a:rPr>
              <a:t>shell</a:t>
            </a:r>
            <a:r>
              <a:rPr lang="en-GB" dirty="0">
                <a:solidFill>
                  <a:schemeClr val="tx2"/>
                </a:solidFill>
                <a:sym typeface="Symbol"/>
              </a:rPr>
              <a:t> = </a:t>
            </a:r>
            <a:r>
              <a:rPr lang="en-GB" dirty="0">
                <a:solidFill>
                  <a:schemeClr val="tx2"/>
                </a:solidFill>
              </a:rPr>
              <a:t> 200 </a:t>
            </a:r>
            <a:r>
              <a:rPr lang="en-GB" dirty="0" err="1">
                <a:solidFill>
                  <a:schemeClr val="tx2"/>
                </a:solidFill>
              </a:rPr>
              <a:t>MPa</a:t>
            </a:r>
            <a:endParaRPr lang="en-GB" dirty="0">
              <a:solidFill>
                <a:schemeClr val="tx2"/>
              </a:solidFill>
            </a:endParaRPr>
          </a:p>
          <a:p>
            <a:pPr>
              <a:defRPr/>
            </a:pPr>
            <a:endParaRPr lang="en-GB" dirty="0">
              <a:solidFill>
                <a:schemeClr val="tx2"/>
              </a:solidFill>
            </a:endParaRPr>
          </a:p>
          <a:p>
            <a:pPr marL="457200" lvl="1" indent="0">
              <a:buFontTx/>
              <a:buNone/>
              <a:defRPr/>
            </a:pPr>
            <a:endParaRPr lang="en-GB" dirty="0">
              <a:solidFill>
                <a:schemeClr val="tx2"/>
              </a:solidFill>
            </a:endParaRPr>
          </a:p>
          <a:p>
            <a:pPr>
              <a:defRPr/>
            </a:pP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B002AB0-7C81-4F4E-A355-FB4A8DF63154}"/>
              </a:ext>
            </a:extLst>
          </p:cNvPr>
          <p:cNvCxnSpPr/>
          <p:nvPr/>
        </p:nvCxnSpPr>
        <p:spPr>
          <a:xfrm flipV="1">
            <a:off x="7354888" y="4041775"/>
            <a:ext cx="609600" cy="1428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0C787D7-13DE-42AC-9B43-3EC8400C034D}"/>
              </a:ext>
            </a:extLst>
          </p:cNvPr>
          <p:cNvCxnSpPr/>
          <p:nvPr/>
        </p:nvCxnSpPr>
        <p:spPr>
          <a:xfrm>
            <a:off x="7037388" y="2065338"/>
            <a:ext cx="0" cy="40306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9">
            <a:extLst>
              <a:ext uri="{FF2B5EF4-FFF2-40B4-BE49-F238E27FC236}">
                <a16:creationId xmlns:a16="http://schemas.microsoft.com/office/drawing/2014/main" id="{7408725A-F560-4C13-814A-2C3668A11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2286000"/>
            <a:ext cx="3592512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Title 1">
            <a:extLst>
              <a:ext uri="{FF2B5EF4-FFF2-40B4-BE49-F238E27FC236}">
                <a16:creationId xmlns:a16="http://schemas.microsoft.com/office/drawing/2014/main" id="{5C68E2CB-7811-40E7-B790-D6FE9241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Dimension of the support structure </a:t>
            </a:r>
            <a:endParaRPr lang="en-GB" altLang="en-US"/>
          </a:p>
        </p:txBody>
      </p:sp>
      <p:sp>
        <p:nvSpPr>
          <p:cNvPr id="60420" name="Date Placeholder 3">
            <a:extLst>
              <a:ext uri="{FF2B5EF4-FFF2-40B4-BE49-F238E27FC236}">
                <a16:creationId xmlns:a16="http://schemas.microsoft.com/office/drawing/2014/main" id="{7C7D607A-6E0A-4C70-AD6D-6472C45B196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60421" name="Footer Placeholder 4">
            <a:extLst>
              <a:ext uri="{FF2B5EF4-FFF2-40B4-BE49-F238E27FC236}">
                <a16:creationId xmlns:a16="http://schemas.microsoft.com/office/drawing/2014/main" id="{6F88172A-1CAA-4287-B1A0-86C54C96D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60422" name="Slide Number Placeholder 5">
            <a:extLst>
              <a:ext uri="{FF2B5EF4-FFF2-40B4-BE49-F238E27FC236}">
                <a16:creationId xmlns:a16="http://schemas.microsoft.com/office/drawing/2014/main" id="{718E4908-1CD1-427D-851B-20816B09E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D1C072C7-57DA-4E9B-814C-416113AFE2D6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C3F1F0-F68B-479C-97C6-91B28DB5C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1143000"/>
            <a:ext cx="5105400" cy="5334000"/>
          </a:xfrm>
        </p:spPr>
        <p:txBody>
          <a:bodyPr/>
          <a:lstStyle/>
          <a:p>
            <a:pPr>
              <a:defRPr/>
            </a:pPr>
            <a:r>
              <a:rPr lang="en-GB" dirty="0"/>
              <a:t>We assume that the shell will close the yoke halves with the same force as the total horizontal </a:t>
            </a:r>
            <a:r>
              <a:rPr lang="en-GB" dirty="0" err="1"/>
              <a:t>e.m</a:t>
            </a:r>
            <a:r>
              <a:rPr lang="en-GB" dirty="0"/>
              <a:t>. force at 90% of </a:t>
            </a:r>
            <a:r>
              <a:rPr lang="en-GB" i="1" dirty="0" err="1"/>
              <a:t>I</a:t>
            </a:r>
            <a:r>
              <a:rPr lang="en-GB" i="1" baseline="-25000" dirty="0" err="1"/>
              <a:t>ss</a:t>
            </a:r>
            <a:r>
              <a:rPr lang="en-GB" dirty="0"/>
              <a:t> </a:t>
            </a:r>
          </a:p>
          <a:p>
            <a:pPr lvl="1">
              <a:defRPr/>
            </a:pPr>
            <a:r>
              <a:rPr lang="en-GB" i="1" dirty="0" err="1"/>
              <a:t>F</a:t>
            </a:r>
            <a:r>
              <a:rPr lang="en-GB" i="1" baseline="-25000" dirty="0" err="1"/>
              <a:t>x_total</a:t>
            </a:r>
            <a:r>
              <a:rPr lang="en-GB" i="1" dirty="0"/>
              <a:t> = </a:t>
            </a:r>
            <a:r>
              <a:rPr lang="en-GB" i="1" dirty="0" err="1"/>
              <a:t>F</a:t>
            </a:r>
            <a:r>
              <a:rPr lang="en-GB" i="1" baseline="-25000" dirty="0" err="1"/>
              <a:t>x_quadrant</a:t>
            </a:r>
            <a:r>
              <a:rPr lang="en-GB" i="1" dirty="0"/>
              <a:t> * 2 = </a:t>
            </a:r>
            <a:r>
              <a:rPr lang="en-GB" dirty="0"/>
              <a:t>+6.8 MN/m</a:t>
            </a:r>
          </a:p>
          <a:p>
            <a:pPr lvl="1"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Assuming an azimuthal shell stress after cool-down of</a:t>
            </a:r>
          </a:p>
          <a:p>
            <a:pPr lvl="1">
              <a:defRPr/>
            </a:pPr>
            <a:r>
              <a:rPr lang="en-GB" dirty="0">
                <a:sym typeface="Symbol"/>
              </a:rPr>
              <a:t></a:t>
            </a:r>
            <a:r>
              <a:rPr lang="en-GB" baseline="-25000" dirty="0">
                <a:sym typeface="Symbol"/>
              </a:rPr>
              <a:t>shell</a:t>
            </a:r>
            <a:r>
              <a:rPr lang="en-GB" dirty="0">
                <a:sym typeface="Symbol"/>
              </a:rPr>
              <a:t> = </a:t>
            </a:r>
            <a:r>
              <a:rPr lang="en-GB" dirty="0"/>
              <a:t> 200 </a:t>
            </a:r>
            <a:r>
              <a:rPr lang="en-GB" dirty="0" err="1"/>
              <a:t>MPa</a:t>
            </a: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The thickness of the shell is</a:t>
            </a:r>
          </a:p>
          <a:p>
            <a:pPr lvl="1">
              <a:defRPr/>
            </a:pPr>
            <a:r>
              <a:rPr lang="en-GB" dirty="0" err="1"/>
              <a:t>t</a:t>
            </a:r>
            <a:r>
              <a:rPr lang="en-GB" baseline="-25000" dirty="0" err="1"/>
              <a:t>shell</a:t>
            </a:r>
            <a:r>
              <a:rPr lang="en-GB" dirty="0"/>
              <a:t> = </a:t>
            </a:r>
            <a:r>
              <a:rPr lang="en-GB" i="1" dirty="0" err="1"/>
              <a:t>F</a:t>
            </a:r>
            <a:r>
              <a:rPr lang="en-GB" i="1" baseline="-25000" dirty="0" err="1"/>
              <a:t>x_total</a:t>
            </a:r>
            <a:r>
              <a:rPr lang="en-GB" i="1" baseline="-25000" dirty="0"/>
              <a:t> </a:t>
            </a:r>
            <a:r>
              <a:rPr lang="en-GB" i="1" dirty="0"/>
              <a:t>/2/1000/</a:t>
            </a:r>
            <a:r>
              <a:rPr lang="en-GB" dirty="0">
                <a:sym typeface="Symbol"/>
              </a:rPr>
              <a:t> </a:t>
            </a:r>
            <a:r>
              <a:rPr lang="en-GB" baseline="-25000" dirty="0">
                <a:sym typeface="Symbol"/>
              </a:rPr>
              <a:t>shell</a:t>
            </a:r>
            <a:r>
              <a:rPr lang="en-GB" dirty="0">
                <a:sym typeface="Symbol"/>
              </a:rPr>
              <a:t> </a:t>
            </a:r>
            <a:r>
              <a:rPr lang="en-GB" dirty="0"/>
              <a:t>~ 17 mm</a:t>
            </a:r>
          </a:p>
          <a:p>
            <a:pPr marL="457200" lvl="1" indent="0">
              <a:buFontTx/>
              <a:buNone/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4CCA67-3D83-4805-8A40-5A45BC9FF017}"/>
              </a:ext>
            </a:extLst>
          </p:cNvPr>
          <p:cNvCxnSpPr/>
          <p:nvPr/>
        </p:nvCxnSpPr>
        <p:spPr>
          <a:xfrm flipV="1">
            <a:off x="7354888" y="4041775"/>
            <a:ext cx="609600" cy="14288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32334FB-B114-4A8D-BC05-692481D94351}"/>
              </a:ext>
            </a:extLst>
          </p:cNvPr>
          <p:cNvCxnSpPr/>
          <p:nvPr/>
        </p:nvCxnSpPr>
        <p:spPr>
          <a:xfrm>
            <a:off x="7037388" y="2065338"/>
            <a:ext cx="0" cy="40306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DA3952CD-A6D1-4FEE-BCC7-36A0A848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Comparison</a:t>
            </a:r>
          </a:p>
        </p:txBody>
      </p:sp>
      <p:pic>
        <p:nvPicPr>
          <p:cNvPr id="61443" name="Content Placeholder 1">
            <a:extLst>
              <a:ext uri="{FF2B5EF4-FFF2-40B4-BE49-F238E27FC236}">
                <a16:creationId xmlns:a16="http://schemas.microsoft.com/office/drawing/2014/main" id="{22B7883A-7B73-4BBF-B3AA-299462B9B5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6" t="1421" r="24783" b="1924"/>
          <a:stretch>
            <a:fillRect/>
          </a:stretch>
        </p:blipFill>
        <p:spPr>
          <a:xfrm>
            <a:off x="4953000" y="1752600"/>
            <a:ext cx="3600450" cy="3595688"/>
          </a:xfrm>
        </p:spPr>
      </p:pic>
      <p:sp>
        <p:nvSpPr>
          <p:cNvPr id="61444" name="Date Placeholder 3">
            <a:extLst>
              <a:ext uri="{FF2B5EF4-FFF2-40B4-BE49-F238E27FC236}">
                <a16:creationId xmlns:a16="http://schemas.microsoft.com/office/drawing/2014/main" id="{AF98E322-1F08-4620-B588-991665A74B4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61445" name="Footer Placeholder 4">
            <a:extLst>
              <a:ext uri="{FF2B5EF4-FFF2-40B4-BE49-F238E27FC236}">
                <a16:creationId xmlns:a16="http://schemas.microsoft.com/office/drawing/2014/main" id="{0CD802FA-D08D-40C9-8F89-7657EEC48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61446" name="Slide Number Placeholder 5">
            <a:extLst>
              <a:ext uri="{FF2B5EF4-FFF2-40B4-BE49-F238E27FC236}">
                <a16:creationId xmlns:a16="http://schemas.microsoft.com/office/drawing/2014/main" id="{E6E53E66-AA04-4B65-971B-4123B7B8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F81CC17A-FDDB-4E3A-B0D3-3372CA488CE9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61447" name="Picture 9">
            <a:extLst>
              <a:ext uri="{FF2B5EF4-FFF2-40B4-BE49-F238E27FC236}">
                <a16:creationId xmlns:a16="http://schemas.microsoft.com/office/drawing/2014/main" id="{401A1E57-9F97-4309-857B-A817F774E1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392430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589E5431-97F8-451C-8890-FB3FFEDEA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BDE9A033-B14E-4B64-8FBB-FFDF595FE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>
                <a:solidFill>
                  <a:srgbClr val="FF0000"/>
                </a:solidFill>
              </a:rPr>
              <a:t>11 T Nb</a:t>
            </a:r>
            <a:r>
              <a:rPr lang="en-GB" altLang="en-US" baseline="-25000">
                <a:solidFill>
                  <a:srgbClr val="FF0000"/>
                </a:solidFill>
              </a:rPr>
              <a:t>3</a:t>
            </a:r>
            <a:r>
              <a:rPr lang="en-GB" altLang="en-US">
                <a:solidFill>
                  <a:srgbClr val="FF0000"/>
                </a:solidFill>
              </a:rPr>
              <a:t>Sn dipole for the LHC collimation upgrade</a:t>
            </a:r>
          </a:p>
          <a:p>
            <a:pPr marL="914400" lvl="2" indent="0">
              <a:buFontTx/>
              <a:buNone/>
            </a:pPr>
            <a:endParaRPr lang="en-US" altLang="en-US"/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GB" altLang="en-US">
              <a:solidFill>
                <a:srgbClr val="FF0000"/>
              </a:solidFill>
            </a:endParaRPr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18436" name="Date Placeholder 3">
            <a:extLst>
              <a:ext uri="{FF2B5EF4-FFF2-40B4-BE49-F238E27FC236}">
                <a16:creationId xmlns:a16="http://schemas.microsoft.com/office/drawing/2014/main" id="{12DA6E6F-5FAC-494D-AC92-3FC14FD6382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18437" name="Footer Placeholder 4">
            <a:extLst>
              <a:ext uri="{FF2B5EF4-FFF2-40B4-BE49-F238E27FC236}">
                <a16:creationId xmlns:a16="http://schemas.microsoft.com/office/drawing/2014/main" id="{5FE986E7-E686-4F16-A26B-9C15C3D17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18438" name="Slide Number Placeholder 5">
            <a:extLst>
              <a:ext uri="{FF2B5EF4-FFF2-40B4-BE49-F238E27FC236}">
                <a16:creationId xmlns:a16="http://schemas.microsoft.com/office/drawing/2014/main" id="{51FD3B1A-4375-4EDA-80B7-A6DA49F6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64D1EDA0-DD24-4218-A592-5603EBD2245C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18439" name="Content Placeholder 1">
            <a:extLst>
              <a:ext uri="{FF2B5EF4-FFF2-40B4-BE49-F238E27FC236}">
                <a16:creationId xmlns:a16="http://schemas.microsoft.com/office/drawing/2014/main" id="{0D49DE2D-7B3B-4510-B3F6-0207FCA1A0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6" t="1421" r="24783" b="1924"/>
          <a:stretch>
            <a:fillRect/>
          </a:stretch>
        </p:blipFill>
        <p:spPr bwMode="auto">
          <a:xfrm>
            <a:off x="2286000" y="1676400"/>
            <a:ext cx="4724400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6A7CE3E6-3468-4951-8845-C996FD088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47617F02-DE62-4E2D-9662-C25112A1F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</a:rPr>
              <a:t>11 T Nb</a:t>
            </a:r>
            <a:r>
              <a:rPr lang="en-GB" baseline="-25000" dirty="0">
                <a:solidFill>
                  <a:srgbClr val="FF0000"/>
                </a:solidFill>
              </a:rPr>
              <a:t>3</a:t>
            </a:r>
            <a:r>
              <a:rPr lang="en-GB" dirty="0">
                <a:solidFill>
                  <a:srgbClr val="FF0000"/>
                </a:solidFill>
              </a:rPr>
              <a:t>Sn dipole for the LHC collimation upgrade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GB" b="1" dirty="0">
                <a:solidFill>
                  <a:schemeClr val="tx2"/>
                </a:solidFill>
              </a:rPr>
              <a:t>Questions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GB" dirty="0">
                <a:solidFill>
                  <a:schemeClr val="tx2"/>
                </a:solidFill>
              </a:rPr>
              <a:t>Determine and plot critical curves (</a:t>
            </a:r>
            <a:r>
              <a:rPr lang="en-GB" i="1" dirty="0" err="1">
                <a:solidFill>
                  <a:schemeClr val="tx2"/>
                </a:solidFill>
              </a:rPr>
              <a:t>J</a:t>
            </a:r>
            <a:r>
              <a:rPr lang="en-GB" i="1" baseline="-25000" dirty="0" err="1">
                <a:solidFill>
                  <a:schemeClr val="tx2"/>
                </a:solidFill>
              </a:rPr>
              <a:t>sc</a:t>
            </a:r>
            <a:r>
              <a:rPr lang="en-GB" dirty="0">
                <a:solidFill>
                  <a:schemeClr val="tx2"/>
                </a:solidFill>
              </a:rPr>
              <a:t> vs. </a:t>
            </a:r>
            <a:r>
              <a:rPr lang="en-GB" i="1" dirty="0">
                <a:solidFill>
                  <a:schemeClr val="tx2"/>
                </a:solidFill>
              </a:rPr>
              <a:t>B</a:t>
            </a:r>
            <a:r>
              <a:rPr lang="en-GB" dirty="0">
                <a:solidFill>
                  <a:schemeClr val="tx2"/>
                </a:solidFill>
              </a:rPr>
              <a:t>) for Nb</a:t>
            </a:r>
            <a:r>
              <a:rPr lang="en-GB" baseline="-25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Sn and </a:t>
            </a:r>
            <a:r>
              <a:rPr lang="en-GB" dirty="0" err="1">
                <a:solidFill>
                  <a:schemeClr val="tx2"/>
                </a:solidFill>
              </a:rPr>
              <a:t>Nb-Ti</a:t>
            </a:r>
            <a:r>
              <a:rPr lang="en-GB" dirty="0">
                <a:solidFill>
                  <a:schemeClr val="tx2"/>
                </a:solidFill>
              </a:rPr>
              <a:t> at 1.9 K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GB" dirty="0">
                <a:solidFill>
                  <a:schemeClr val="tx2"/>
                </a:solidFill>
              </a:rPr>
              <a:t>Determine coil filling factor (</a:t>
            </a:r>
            <a:r>
              <a:rPr lang="en-GB" altLang="en-US" i="1" dirty="0">
                <a:solidFill>
                  <a:schemeClr val="tx2"/>
                </a:solidFill>
              </a:rPr>
              <a:t>J</a:t>
            </a:r>
            <a:r>
              <a:rPr lang="en-GB" altLang="en-US" i="1" baseline="-25000" dirty="0">
                <a:solidFill>
                  <a:schemeClr val="tx2"/>
                </a:solidFill>
              </a:rPr>
              <a:t>0</a:t>
            </a:r>
            <a:r>
              <a:rPr lang="en-GB" altLang="en-US" i="1" dirty="0">
                <a:solidFill>
                  <a:schemeClr val="tx2"/>
                </a:solidFill>
              </a:rPr>
              <a:t> </a:t>
            </a:r>
            <a:r>
              <a:rPr lang="en-GB" altLang="en-US" dirty="0">
                <a:solidFill>
                  <a:schemeClr val="tx2"/>
                </a:solidFill>
              </a:rPr>
              <a:t>/</a:t>
            </a:r>
            <a:r>
              <a:rPr lang="en-GB" altLang="en-US" i="1" dirty="0" err="1">
                <a:solidFill>
                  <a:schemeClr val="tx2"/>
                </a:solidFill>
              </a:rPr>
              <a:t>J</a:t>
            </a:r>
            <a:r>
              <a:rPr lang="en-GB" altLang="en-US" i="1" baseline="-25000" dirty="0" err="1">
                <a:solidFill>
                  <a:schemeClr val="tx2"/>
                </a:solidFill>
              </a:rPr>
              <a:t>sc</a:t>
            </a:r>
            <a:r>
              <a:rPr lang="en-GB" altLang="en-US" i="1" dirty="0">
                <a:solidFill>
                  <a:schemeClr val="tx2"/>
                </a:solidFill>
              </a:rPr>
              <a:t> </a:t>
            </a:r>
            <a:r>
              <a:rPr lang="en-GB" altLang="en-US" dirty="0">
                <a:solidFill>
                  <a:schemeClr val="tx2"/>
                </a:solidFill>
              </a:rPr>
              <a:t>ratio or A</a:t>
            </a:r>
            <a:r>
              <a:rPr lang="en-GB" altLang="en-US" baseline="-25000" dirty="0">
                <a:solidFill>
                  <a:schemeClr val="tx2"/>
                </a:solidFill>
              </a:rPr>
              <a:t>non-</a:t>
            </a:r>
            <a:r>
              <a:rPr lang="en-GB" altLang="en-US" baseline="-25000" dirty="0" err="1">
                <a:solidFill>
                  <a:schemeClr val="tx2"/>
                </a:solidFill>
              </a:rPr>
              <a:t>Cu_cable</a:t>
            </a:r>
            <a:r>
              <a:rPr lang="en-GB" altLang="en-US" dirty="0">
                <a:solidFill>
                  <a:schemeClr val="tx2"/>
                </a:solidFill>
              </a:rPr>
              <a:t>/</a:t>
            </a:r>
            <a:r>
              <a:rPr lang="en-GB" altLang="en-US" dirty="0" err="1">
                <a:solidFill>
                  <a:schemeClr val="tx2"/>
                </a:solidFill>
              </a:rPr>
              <a:t>A</a:t>
            </a:r>
            <a:r>
              <a:rPr lang="en-GB" altLang="en-US" baseline="-25000" dirty="0" err="1">
                <a:solidFill>
                  <a:schemeClr val="tx2"/>
                </a:solidFill>
              </a:rPr>
              <a:t>insulated_cable</a:t>
            </a:r>
            <a:r>
              <a:rPr lang="en-GB" altLang="en-US" dirty="0">
                <a:solidFill>
                  <a:schemeClr val="tx2"/>
                </a:solidFill>
              </a:rPr>
              <a:t>)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GB" dirty="0">
                <a:solidFill>
                  <a:schemeClr val="tx2"/>
                </a:solidFill>
              </a:rPr>
              <a:t>Compute load-line (</a:t>
            </a:r>
            <a:r>
              <a:rPr lang="en-GB" i="1" dirty="0" err="1">
                <a:solidFill>
                  <a:schemeClr val="tx2"/>
                </a:solidFill>
              </a:rPr>
              <a:t>J</a:t>
            </a:r>
            <a:r>
              <a:rPr lang="en-GB" i="1" baseline="-25000" dirty="0" err="1">
                <a:solidFill>
                  <a:schemeClr val="tx2"/>
                </a:solidFill>
              </a:rPr>
              <a:t>sc</a:t>
            </a:r>
            <a:r>
              <a:rPr lang="en-GB" dirty="0">
                <a:solidFill>
                  <a:schemeClr val="tx2"/>
                </a:solidFill>
              </a:rPr>
              <a:t> vs. </a:t>
            </a:r>
            <a:r>
              <a:rPr lang="en-GB" i="1" dirty="0">
                <a:solidFill>
                  <a:schemeClr val="tx2"/>
                </a:solidFill>
              </a:rPr>
              <a:t>B</a:t>
            </a:r>
            <a:r>
              <a:rPr lang="en-GB" dirty="0">
                <a:solidFill>
                  <a:schemeClr val="tx2"/>
                </a:solidFill>
              </a:rPr>
              <a:t>) for a </a:t>
            </a:r>
          </a:p>
          <a:p>
            <a:pPr marL="1714500" lvl="3" indent="-342900">
              <a:buFont typeface="+mj-lt"/>
              <a:buAutoNum type="arabicPeriod"/>
              <a:defRPr/>
            </a:pPr>
            <a:r>
              <a:rPr lang="en-US" dirty="0">
                <a:solidFill>
                  <a:schemeClr val="tx2"/>
                </a:solidFill>
                <a:sym typeface="Symbol" pitchFamily="18" charset="2"/>
              </a:rPr>
              <a:t>Sector coil (60</a:t>
            </a:r>
            <a:r>
              <a:rPr lang="en-US" dirty="0">
                <a:solidFill>
                  <a:schemeClr val="tx2"/>
                </a:solidFill>
                <a:sym typeface="Symbol"/>
              </a:rPr>
              <a:t>) with constant current density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GB" dirty="0">
                <a:solidFill>
                  <a:schemeClr val="tx2"/>
                </a:solidFill>
              </a:rPr>
              <a:t>Determine coil size, operational </a:t>
            </a:r>
            <a:r>
              <a:rPr lang="en-US" dirty="0">
                <a:solidFill>
                  <a:schemeClr val="tx2"/>
                </a:solidFill>
              </a:rPr>
              <a:t>(</a:t>
            </a:r>
            <a:r>
              <a:rPr lang="en-GB" dirty="0">
                <a:solidFill>
                  <a:schemeClr val="tx2"/>
                </a:solidFill>
              </a:rPr>
              <a:t>80% of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i="1" baseline="-25000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), conditions, </a:t>
            </a:r>
            <a:r>
              <a:rPr lang="en-US" dirty="0">
                <a:solidFill>
                  <a:schemeClr val="tx2"/>
                </a:solidFill>
              </a:rPr>
              <a:t>“short-sample” conditions, </a:t>
            </a:r>
            <a:r>
              <a:rPr lang="en-GB" dirty="0">
                <a:solidFill>
                  <a:schemeClr val="tx2"/>
                </a:solidFill>
              </a:rPr>
              <a:t>and margins</a:t>
            </a:r>
          </a:p>
          <a:p>
            <a:pPr marL="1714500" lvl="3" indent="-342900">
              <a:buFont typeface="+mj-lt"/>
              <a:buAutoNum type="arabicPeriod"/>
              <a:defRPr/>
            </a:pPr>
            <a:r>
              <a:rPr lang="en-GB" i="1" dirty="0">
                <a:solidFill>
                  <a:schemeClr val="tx2"/>
                </a:solidFill>
              </a:rPr>
              <a:t>w</a:t>
            </a:r>
          </a:p>
          <a:p>
            <a:pPr marL="1714500" lvl="3" indent="-342900">
              <a:buFont typeface="+mj-lt"/>
              <a:buAutoNum type="arabicPeriod"/>
              <a:defRPr/>
            </a:pPr>
            <a:r>
              <a:rPr lang="en-GB" i="1" dirty="0" err="1">
                <a:solidFill>
                  <a:schemeClr val="tx2"/>
                </a:solidFill>
              </a:rPr>
              <a:t>j</a:t>
            </a:r>
            <a:r>
              <a:rPr lang="en-GB" i="1" baseline="-25000" dirty="0" err="1">
                <a:solidFill>
                  <a:schemeClr val="tx2"/>
                </a:solidFill>
              </a:rPr>
              <a:t>sc_ss</a:t>
            </a:r>
            <a:r>
              <a:rPr lang="en-GB" i="1" baseline="-25000" dirty="0">
                <a:solidFill>
                  <a:schemeClr val="tx2"/>
                </a:solidFill>
              </a:rPr>
              <a:t> </a:t>
            </a:r>
            <a:r>
              <a:rPr lang="en-GB" i="1" dirty="0">
                <a:solidFill>
                  <a:schemeClr val="tx2"/>
                </a:solidFill>
              </a:rPr>
              <a:t>, </a:t>
            </a:r>
            <a:r>
              <a:rPr lang="en-GB" i="1" dirty="0" err="1">
                <a:solidFill>
                  <a:schemeClr val="tx2"/>
                </a:solidFill>
              </a:rPr>
              <a:t>j</a:t>
            </a:r>
            <a:r>
              <a:rPr lang="en-GB" i="1" baseline="-25000" dirty="0" err="1">
                <a:solidFill>
                  <a:schemeClr val="tx2"/>
                </a:solidFill>
              </a:rPr>
              <a:t>o_ss</a:t>
            </a:r>
            <a:r>
              <a:rPr lang="en-GB" i="1" baseline="-25000" dirty="0">
                <a:solidFill>
                  <a:schemeClr val="tx2"/>
                </a:solidFill>
              </a:rPr>
              <a:t> </a:t>
            </a:r>
            <a:r>
              <a:rPr lang="en-GB" i="1" dirty="0">
                <a:solidFill>
                  <a:schemeClr val="tx2"/>
                </a:solidFill>
              </a:rPr>
              <a:t>, </a:t>
            </a:r>
            <a:r>
              <a:rPr lang="en-GB" i="1" dirty="0" err="1">
                <a:solidFill>
                  <a:schemeClr val="tx2"/>
                </a:solidFill>
              </a:rPr>
              <a:t>B</a:t>
            </a:r>
            <a:r>
              <a:rPr lang="en-GB" i="1" baseline="-25000" dirty="0" err="1">
                <a:solidFill>
                  <a:schemeClr val="tx2"/>
                </a:solidFill>
              </a:rPr>
              <a:t>bore_ss</a:t>
            </a:r>
            <a:r>
              <a:rPr lang="en-GB" dirty="0">
                <a:solidFill>
                  <a:schemeClr val="tx2"/>
                </a:solidFill>
              </a:rPr>
              <a:t> , </a:t>
            </a:r>
            <a:r>
              <a:rPr lang="en-GB" i="1" dirty="0" err="1">
                <a:solidFill>
                  <a:schemeClr val="tx2"/>
                </a:solidFill>
              </a:rPr>
              <a:t>B</a:t>
            </a:r>
            <a:r>
              <a:rPr lang="en-GB" i="1" baseline="-25000" dirty="0" err="1">
                <a:solidFill>
                  <a:schemeClr val="tx2"/>
                </a:solidFill>
              </a:rPr>
              <a:t>peak_ss</a:t>
            </a:r>
            <a:endParaRPr lang="en-GB" dirty="0">
              <a:solidFill>
                <a:schemeClr val="tx2"/>
              </a:solidFill>
            </a:endParaRPr>
          </a:p>
          <a:p>
            <a:pPr marL="1714500" lvl="3" indent="-342900">
              <a:buFont typeface="+mj-lt"/>
              <a:buAutoNum type="arabicPeriod"/>
              <a:defRPr/>
            </a:pPr>
            <a:r>
              <a:rPr lang="en-GB" i="1" dirty="0" err="1">
                <a:solidFill>
                  <a:schemeClr val="tx2"/>
                </a:solidFill>
              </a:rPr>
              <a:t>j</a:t>
            </a:r>
            <a:r>
              <a:rPr lang="en-GB" i="1" baseline="-25000" dirty="0" err="1">
                <a:solidFill>
                  <a:schemeClr val="tx2"/>
                </a:solidFill>
              </a:rPr>
              <a:t>sc_op</a:t>
            </a:r>
            <a:r>
              <a:rPr lang="en-GB" i="1" dirty="0">
                <a:solidFill>
                  <a:schemeClr val="tx2"/>
                </a:solidFill>
              </a:rPr>
              <a:t>, </a:t>
            </a:r>
            <a:r>
              <a:rPr lang="en-GB" i="1" dirty="0" err="1">
                <a:solidFill>
                  <a:schemeClr val="tx2"/>
                </a:solidFill>
              </a:rPr>
              <a:t>j</a:t>
            </a:r>
            <a:r>
              <a:rPr lang="en-GB" i="1" baseline="-25000" dirty="0" err="1">
                <a:solidFill>
                  <a:schemeClr val="tx2"/>
                </a:solidFill>
              </a:rPr>
              <a:t>o_op</a:t>
            </a:r>
            <a:r>
              <a:rPr lang="en-GB" i="1" baseline="-25000" dirty="0">
                <a:solidFill>
                  <a:schemeClr val="tx2"/>
                </a:solidFill>
              </a:rPr>
              <a:t> </a:t>
            </a:r>
            <a:r>
              <a:rPr lang="en-GB" i="1" dirty="0">
                <a:solidFill>
                  <a:schemeClr val="tx2"/>
                </a:solidFill>
              </a:rPr>
              <a:t>, </a:t>
            </a:r>
            <a:r>
              <a:rPr lang="en-GB" i="1" dirty="0" err="1">
                <a:solidFill>
                  <a:schemeClr val="tx2"/>
                </a:solidFill>
              </a:rPr>
              <a:t>B</a:t>
            </a:r>
            <a:r>
              <a:rPr lang="en-GB" i="1" baseline="-25000" dirty="0" err="1">
                <a:solidFill>
                  <a:schemeClr val="tx2"/>
                </a:solidFill>
              </a:rPr>
              <a:t>bore_op</a:t>
            </a:r>
            <a:r>
              <a:rPr lang="en-GB" dirty="0">
                <a:solidFill>
                  <a:schemeClr val="tx2"/>
                </a:solidFill>
              </a:rPr>
              <a:t> , </a:t>
            </a:r>
            <a:r>
              <a:rPr lang="en-GB" i="1" dirty="0" err="1">
                <a:solidFill>
                  <a:schemeClr val="tx2"/>
                </a:solidFill>
              </a:rPr>
              <a:t>B</a:t>
            </a:r>
            <a:r>
              <a:rPr lang="en-GB" i="1" baseline="-25000" dirty="0" err="1">
                <a:solidFill>
                  <a:schemeClr val="tx2"/>
                </a:solidFill>
              </a:rPr>
              <a:t>peak_op</a:t>
            </a:r>
            <a:endParaRPr lang="en-GB" dirty="0">
              <a:solidFill>
                <a:schemeClr val="tx2"/>
              </a:solidFill>
            </a:endParaRPr>
          </a:p>
          <a:p>
            <a:pPr marL="1714500" lvl="3" indent="-342900">
              <a:buFont typeface="+mj-lt"/>
              <a:buAutoNum type="arabicPeriod"/>
              <a:defRPr/>
            </a:pPr>
            <a:r>
              <a:rPr lang="en-GB" i="1" dirty="0">
                <a:solidFill>
                  <a:schemeClr val="tx2"/>
                </a:solidFill>
              </a:rPr>
              <a:t>T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i="1" dirty="0" err="1">
                <a:solidFill>
                  <a:schemeClr val="tx2"/>
                </a:solidFill>
              </a:rPr>
              <a:t>j</a:t>
            </a:r>
            <a:r>
              <a:rPr lang="en-GB" i="1" baseline="-25000" dirty="0" err="1">
                <a:solidFill>
                  <a:schemeClr val="tx2"/>
                </a:solidFill>
              </a:rPr>
              <a:t>sc</a:t>
            </a:r>
            <a:r>
              <a:rPr lang="en-GB" i="1" baseline="-25000" dirty="0">
                <a:solidFill>
                  <a:schemeClr val="tx2"/>
                </a:solidFill>
              </a:rPr>
              <a:t> </a:t>
            </a:r>
            <a:r>
              <a:rPr lang="en-GB" i="1" dirty="0">
                <a:solidFill>
                  <a:schemeClr val="tx2"/>
                </a:solidFill>
              </a:rPr>
              <a:t>, </a:t>
            </a:r>
            <a:r>
              <a:rPr lang="en-GB" i="1" dirty="0" err="1">
                <a:solidFill>
                  <a:schemeClr val="tx2"/>
                </a:solidFill>
              </a:rPr>
              <a:t>B</a:t>
            </a:r>
            <a:r>
              <a:rPr lang="en-GB" i="1" baseline="-25000" dirty="0" err="1">
                <a:solidFill>
                  <a:schemeClr val="tx2"/>
                </a:solidFill>
              </a:rPr>
              <a:t>peak</a:t>
            </a:r>
            <a:r>
              <a:rPr lang="en-GB" i="1" baseline="-25000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 margins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GB" dirty="0">
                <a:solidFill>
                  <a:schemeClr val="tx2"/>
                </a:solidFill>
              </a:rPr>
              <a:t>Compare </a:t>
            </a:r>
            <a:r>
              <a:rPr lang="en-US" dirty="0">
                <a:solidFill>
                  <a:schemeClr val="tx2"/>
                </a:solidFill>
              </a:rPr>
              <a:t>“short sample”, “</a:t>
            </a:r>
            <a:r>
              <a:rPr lang="en-GB" dirty="0">
                <a:solidFill>
                  <a:schemeClr val="tx2"/>
                </a:solidFill>
              </a:rPr>
              <a:t>operational” conditions and margins if the same design uses </a:t>
            </a:r>
            <a:r>
              <a:rPr lang="en-GB" dirty="0" err="1">
                <a:solidFill>
                  <a:schemeClr val="tx2"/>
                </a:solidFill>
              </a:rPr>
              <a:t>Nb-Ti</a:t>
            </a:r>
            <a:r>
              <a:rPr lang="en-GB" dirty="0">
                <a:solidFill>
                  <a:schemeClr val="tx2"/>
                </a:solidFill>
              </a:rPr>
              <a:t> superconducting technology with the same coil size </a:t>
            </a:r>
            <a:r>
              <a:rPr lang="en-GB" i="1" dirty="0">
                <a:solidFill>
                  <a:schemeClr val="tx2"/>
                </a:solidFill>
              </a:rPr>
              <a:t>w</a:t>
            </a:r>
            <a:endParaRPr lang="en-GB" dirty="0">
              <a:solidFill>
                <a:schemeClr val="tx2"/>
              </a:solidFill>
            </a:endParaRP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GB" dirty="0">
                <a:solidFill>
                  <a:schemeClr val="tx2"/>
                </a:solidFill>
              </a:rPr>
              <a:t>Determine </a:t>
            </a:r>
            <a:r>
              <a:rPr lang="en-GB" dirty="0" err="1">
                <a:solidFill>
                  <a:schemeClr val="tx2"/>
                </a:solidFill>
              </a:rPr>
              <a:t>e.m</a:t>
            </a:r>
            <a:r>
              <a:rPr lang="en-GB" dirty="0">
                <a:solidFill>
                  <a:schemeClr val="tx2"/>
                </a:solidFill>
              </a:rPr>
              <a:t> forces </a:t>
            </a:r>
            <a:r>
              <a:rPr lang="en-GB" i="1" dirty="0" err="1">
                <a:solidFill>
                  <a:schemeClr val="tx2"/>
                </a:solidFill>
              </a:rPr>
              <a:t>F</a:t>
            </a:r>
            <a:r>
              <a:rPr lang="en-GB" i="1" baseline="-25000" dirty="0" err="1">
                <a:solidFill>
                  <a:schemeClr val="tx2"/>
                </a:solidFill>
              </a:rPr>
              <a:t>x</a:t>
            </a:r>
            <a:r>
              <a:rPr lang="en-GB" dirty="0">
                <a:solidFill>
                  <a:schemeClr val="tx2"/>
                </a:solidFill>
              </a:rPr>
              <a:t> and </a:t>
            </a:r>
            <a:r>
              <a:rPr lang="en-GB" i="1" dirty="0" err="1">
                <a:solidFill>
                  <a:schemeClr val="tx2"/>
                </a:solidFill>
              </a:rPr>
              <a:t>F</a:t>
            </a:r>
            <a:r>
              <a:rPr lang="en-GB" i="1" baseline="-25000" dirty="0" err="1">
                <a:solidFill>
                  <a:schemeClr val="tx2"/>
                </a:solidFill>
              </a:rPr>
              <a:t>y</a:t>
            </a:r>
            <a:r>
              <a:rPr lang="en-GB" dirty="0">
                <a:solidFill>
                  <a:schemeClr val="tx2"/>
                </a:solidFill>
              </a:rPr>
              <a:t> and the accumulated stress on the coil mid-plane in the operational conditions </a:t>
            </a:r>
          </a:p>
          <a:p>
            <a:pPr marL="1257300" lvl="2" indent="-342900">
              <a:buFont typeface="+mj-lt"/>
              <a:buAutoNum type="arabicPeriod"/>
              <a:defRPr/>
            </a:pPr>
            <a:r>
              <a:rPr lang="en-GB" dirty="0">
                <a:solidFill>
                  <a:schemeClr val="tx2"/>
                </a:solidFill>
              </a:rPr>
              <a:t>Evaluate dimension of collars, iron yoke, and shrinking cylinder, assuming that the support structure is designed to reach 90% of </a:t>
            </a:r>
            <a:r>
              <a:rPr lang="en-GB" i="1" dirty="0" err="1">
                <a:solidFill>
                  <a:schemeClr val="tx2"/>
                </a:solidFill>
              </a:rPr>
              <a:t>I</a:t>
            </a:r>
            <a:r>
              <a:rPr lang="en-GB" i="1" baseline="-25000" dirty="0" err="1">
                <a:solidFill>
                  <a:schemeClr val="tx2"/>
                </a:solidFill>
              </a:rPr>
              <a:t>ss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9460" name="Date Placeholder 3">
            <a:extLst>
              <a:ext uri="{FF2B5EF4-FFF2-40B4-BE49-F238E27FC236}">
                <a16:creationId xmlns:a16="http://schemas.microsoft.com/office/drawing/2014/main" id="{E69BBAD3-BA57-402B-A0AA-662BBA8E0AF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19461" name="Footer Placeholder 4">
            <a:extLst>
              <a:ext uri="{FF2B5EF4-FFF2-40B4-BE49-F238E27FC236}">
                <a16:creationId xmlns:a16="http://schemas.microsoft.com/office/drawing/2014/main" id="{702FC11F-766C-47E6-BB91-04A429137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19462" name="Slide Number Placeholder 5">
            <a:extLst>
              <a:ext uri="{FF2B5EF4-FFF2-40B4-BE49-F238E27FC236}">
                <a16:creationId xmlns:a16="http://schemas.microsoft.com/office/drawing/2014/main" id="{350C51C5-867B-4DB7-B8FF-737C45D1D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2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E30EC682-2C42-4189-B031-E32456E994A3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EFDDA0FE-E55E-4E5E-970C-84F223B4A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Case study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9BAB1573-5D81-4690-9768-BBF3FE114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>
                <a:solidFill>
                  <a:srgbClr val="FF0000"/>
                </a:solidFill>
              </a:rPr>
              <a:t>11 T Nb</a:t>
            </a:r>
            <a:r>
              <a:rPr lang="en-GB" altLang="en-US" baseline="-25000">
                <a:solidFill>
                  <a:srgbClr val="FF0000"/>
                </a:solidFill>
              </a:rPr>
              <a:t>3</a:t>
            </a:r>
            <a:r>
              <a:rPr lang="en-GB" altLang="en-US">
                <a:solidFill>
                  <a:srgbClr val="FF0000"/>
                </a:solidFill>
              </a:rPr>
              <a:t>Sn dipole for the LHC collimation upgrade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 b="1"/>
          </a:p>
          <a:p>
            <a:pPr lvl="1">
              <a:buFontTx/>
              <a:buBlip>
                <a:blip r:embed="rId3"/>
              </a:buBlip>
            </a:pPr>
            <a:r>
              <a:rPr lang="en-GB" altLang="en-US" b="1">
                <a:solidFill>
                  <a:schemeClr val="tx2"/>
                </a:solidFill>
              </a:rPr>
              <a:t>Question</a:t>
            </a:r>
          </a:p>
          <a:p>
            <a:pPr lvl="2">
              <a:buFontTx/>
              <a:buBlip>
                <a:blip r:embed="rId4"/>
              </a:buBlip>
            </a:pPr>
            <a:endParaRPr lang="en-GB" altLang="en-US" b="1">
              <a:solidFill>
                <a:schemeClr val="tx2"/>
              </a:solidFill>
            </a:endParaRPr>
          </a:p>
          <a:p>
            <a:pPr lvl="2">
              <a:buFontTx/>
              <a:buBlip>
                <a:blip r:embed="rId4"/>
              </a:buBlip>
            </a:pPr>
            <a:r>
              <a:rPr lang="en-GB" altLang="en-US">
                <a:solidFill>
                  <a:schemeClr val="tx2"/>
                </a:solidFill>
              </a:rPr>
              <a:t>Determine and plot critical curves (</a:t>
            </a:r>
            <a:r>
              <a:rPr lang="en-GB" altLang="en-US" i="1">
                <a:solidFill>
                  <a:schemeClr val="tx2"/>
                </a:solidFill>
              </a:rPr>
              <a:t>J</a:t>
            </a:r>
            <a:r>
              <a:rPr lang="en-GB" altLang="en-US" i="1" baseline="-25000">
                <a:solidFill>
                  <a:schemeClr val="tx2"/>
                </a:solidFill>
              </a:rPr>
              <a:t>sc</a:t>
            </a:r>
            <a:r>
              <a:rPr lang="en-GB" altLang="en-US">
                <a:solidFill>
                  <a:schemeClr val="tx2"/>
                </a:solidFill>
              </a:rPr>
              <a:t> vs. </a:t>
            </a:r>
            <a:r>
              <a:rPr lang="en-GB" altLang="en-US" i="1">
                <a:solidFill>
                  <a:schemeClr val="tx2"/>
                </a:solidFill>
              </a:rPr>
              <a:t>B</a:t>
            </a:r>
            <a:r>
              <a:rPr lang="en-GB" altLang="en-US">
                <a:solidFill>
                  <a:schemeClr val="tx2"/>
                </a:solidFill>
              </a:rPr>
              <a:t>) for Nb</a:t>
            </a:r>
            <a:r>
              <a:rPr lang="en-GB" altLang="en-US" baseline="-25000">
                <a:solidFill>
                  <a:schemeClr val="tx2"/>
                </a:solidFill>
              </a:rPr>
              <a:t>3</a:t>
            </a:r>
            <a:r>
              <a:rPr lang="en-GB" altLang="en-US">
                <a:solidFill>
                  <a:schemeClr val="tx2"/>
                </a:solidFill>
              </a:rPr>
              <a:t>Sn and Nb-Ti at 1.9 K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20484" name="Date Placeholder 3">
            <a:extLst>
              <a:ext uri="{FF2B5EF4-FFF2-40B4-BE49-F238E27FC236}">
                <a16:creationId xmlns:a16="http://schemas.microsoft.com/office/drawing/2014/main" id="{19725290-8B12-43B2-AC65-84949C7630E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  <a:endParaRPr lang="en-GB" altLang="en-US" sz="1000">
              <a:solidFill>
                <a:schemeClr val="accent1"/>
              </a:solidFill>
            </a:endParaRPr>
          </a:p>
        </p:txBody>
      </p:sp>
      <p:sp>
        <p:nvSpPr>
          <p:cNvPr id="20485" name="Footer Placeholder 4">
            <a:extLst>
              <a:ext uri="{FF2B5EF4-FFF2-40B4-BE49-F238E27FC236}">
                <a16:creationId xmlns:a16="http://schemas.microsoft.com/office/drawing/2014/main" id="{DA112B2D-CE23-4778-9C05-65D2D238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0486" name="Slide Number Placeholder 5">
            <a:extLst>
              <a:ext uri="{FF2B5EF4-FFF2-40B4-BE49-F238E27FC236}">
                <a16:creationId xmlns:a16="http://schemas.microsoft.com/office/drawing/2014/main" id="{1B0C410E-2519-4FE7-8DB3-4DF7945AF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817F52E-A93C-448C-847E-C6F39CDCB47C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696BC799-6401-486B-82C6-74D3B4BD5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Nb-Ti and Nb</a:t>
            </a:r>
            <a:r>
              <a:rPr lang="en-US" altLang="en-US" baseline="-25000"/>
              <a:t>3</a:t>
            </a:r>
            <a:r>
              <a:rPr lang="en-US" altLang="en-US"/>
              <a:t>Sn</a:t>
            </a:r>
            <a:br>
              <a:rPr lang="en-US" altLang="en-US"/>
            </a:br>
            <a:r>
              <a:rPr lang="en-US" altLang="en-US"/>
              <a:t>Critical surfaces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FF2BE-9267-4198-8D2F-44CC96841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14478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The critical surface defines the boundaries between superconducting state and normal conducting state in the space defined by temperature, magnetic field, and current densities.</a:t>
            </a:r>
          </a:p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The surface, determined experimentally, can be fitted with parameterization curves.</a:t>
            </a:r>
          </a:p>
          <a:p>
            <a:pPr>
              <a:defRPr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508" name="Date Placeholder 3">
            <a:extLst>
              <a:ext uri="{FF2B5EF4-FFF2-40B4-BE49-F238E27FC236}">
                <a16:creationId xmlns:a16="http://schemas.microsoft.com/office/drawing/2014/main" id="{94ECC848-8E6C-4BAB-A1F4-8A18DE3A8B1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1509" name="Footer Placeholder 4">
            <a:extLst>
              <a:ext uri="{FF2B5EF4-FFF2-40B4-BE49-F238E27FC236}">
                <a16:creationId xmlns:a16="http://schemas.microsoft.com/office/drawing/2014/main" id="{399F9378-E5E6-400F-AB64-482580DA8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1510" name="Slide Number Placeholder 5">
            <a:extLst>
              <a:ext uri="{FF2B5EF4-FFF2-40B4-BE49-F238E27FC236}">
                <a16:creationId xmlns:a16="http://schemas.microsoft.com/office/drawing/2014/main" id="{35105201-7EF0-4E9D-AA89-E8419471A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70E7519-0E2A-44A8-ABE2-5FACCB35FFE7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D4277398-9B94-4C4A-909E-EC9CE89FF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1"/>
          <a:stretch>
            <a:fillRect/>
          </a:stretch>
        </p:blipFill>
        <p:spPr bwMode="auto">
          <a:xfrm>
            <a:off x="173038" y="2517775"/>
            <a:ext cx="4370387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B0995F12-D7BF-4A6E-A35A-923CCD191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>
            <a:fillRect/>
          </a:stretch>
        </p:blipFill>
        <p:spPr bwMode="auto">
          <a:xfrm>
            <a:off x="4606925" y="2517775"/>
            <a:ext cx="4384675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7">
            <a:extLst>
              <a:ext uri="{FF2B5EF4-FFF2-40B4-BE49-F238E27FC236}">
                <a16:creationId xmlns:a16="http://schemas.microsoft.com/office/drawing/2014/main" id="{71F69AC5-F113-4703-AE0E-9C4B6727C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3124200"/>
            <a:ext cx="99060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b="1" dirty="0" err="1">
                <a:solidFill>
                  <a:srgbClr val="FFC000"/>
                </a:solidFill>
                <a:ea typeface="ＭＳ Ｐゴシック" panose="020B0600070205080204" pitchFamily="34" charset="-128"/>
              </a:rPr>
              <a:t>Nb-Ti</a:t>
            </a:r>
            <a:endParaRPr lang="en-US" altLang="en-US" sz="2000" b="1" dirty="0">
              <a:solidFill>
                <a:srgbClr val="FFC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EF98483E-486C-4AEA-8D45-5416F5B98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8388" y="2801144"/>
            <a:ext cx="99060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b="1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Nb</a:t>
            </a:r>
            <a:r>
              <a:rPr lang="en-US" altLang="en-US" sz="2000" b="1" baseline="-25000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2000" b="1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Sn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54987EB-8460-4460-BEB3-8193F87044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Measurements of the conductor critical current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6BFB3C7-DB26-4EF3-8C4B-0D9807BFCB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5426075" cy="5240338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endParaRPr lang="en-US" altLang="en-US" sz="2000"/>
          </a:p>
          <a:p>
            <a:pPr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The critical current of a conductor is measured by winding a sample of the wire around a sample holder. 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To avoid premature quenching induced by Lorentz forces during ramping, the wire must be well supported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sz="1800">
                <a:solidFill>
                  <a:schemeClr val="tx2"/>
                </a:solidFill>
              </a:rPr>
              <a:t>Stycast glue may be used to constrain the wire around the holder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In case of Nb</a:t>
            </a:r>
            <a:r>
              <a:rPr lang="en-US" altLang="en-US" sz="2000" baseline="-25000">
                <a:solidFill>
                  <a:schemeClr val="tx2"/>
                </a:solidFill>
              </a:rPr>
              <a:t>3</a:t>
            </a:r>
            <a:r>
              <a:rPr lang="en-US" altLang="en-US" sz="2000">
                <a:solidFill>
                  <a:schemeClr val="tx2"/>
                </a:solidFill>
              </a:rPr>
              <a:t>Sn wires, a sample holder made of titanium is used.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2000">
                <a:solidFill>
                  <a:schemeClr val="tx2"/>
                </a:solidFill>
              </a:rPr>
              <a:t>Once the wire is cooled-down and placed in a given magnetic field, the current is increased until the transition occurs.</a:t>
            </a:r>
          </a:p>
        </p:txBody>
      </p:sp>
      <p:pic>
        <p:nvPicPr>
          <p:cNvPr id="22532" name="Picture 4" descr="sample_holder">
            <a:extLst>
              <a:ext uri="{FF2B5EF4-FFF2-40B4-BE49-F238E27FC236}">
                <a16:creationId xmlns:a16="http://schemas.microsoft.com/office/drawing/2014/main" id="{1DFBCCAE-E513-40C0-842C-58C2BB3AF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8" t="5490" r="36667" b="7895"/>
          <a:stretch>
            <a:fillRect/>
          </a:stretch>
        </p:blipFill>
        <p:spPr bwMode="auto">
          <a:xfrm>
            <a:off x="5764213" y="1185863"/>
            <a:ext cx="3136900" cy="522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Footer Placeholder 7">
            <a:extLst>
              <a:ext uri="{FF2B5EF4-FFF2-40B4-BE49-F238E27FC236}">
                <a16:creationId xmlns:a16="http://schemas.microsoft.com/office/drawing/2014/main" id="{CB307D52-8685-42FD-9E1E-37B321E2D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Case Study on Superconducting Magnets</a:t>
            </a:r>
          </a:p>
        </p:txBody>
      </p:sp>
      <p:sp>
        <p:nvSpPr>
          <p:cNvPr id="22534" name="Date Placeholder 6">
            <a:extLst>
              <a:ext uri="{FF2B5EF4-FFF2-40B4-BE49-F238E27FC236}">
                <a16:creationId xmlns:a16="http://schemas.microsoft.com/office/drawing/2014/main" id="{36D2D595-BD0D-41A2-AC1E-99C59EF9A8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2535" name="Slide Number Placeholder 9">
            <a:extLst>
              <a:ext uri="{FF2B5EF4-FFF2-40B4-BE49-F238E27FC236}">
                <a16:creationId xmlns:a16="http://schemas.microsoft.com/office/drawing/2014/main" id="{FB96FEB0-28DD-46F7-9E09-F8CF0B12B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E6A7A44-C6DB-4529-8A13-98FFCDF485F8}" type="slidenum">
              <a:rPr lang="en-US" altLang="en-US" sz="100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9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53907</TotalTime>
  <Words>3769</Words>
  <Application>Microsoft Office PowerPoint</Application>
  <PresentationFormat>On-screen Show (4:3)</PresentationFormat>
  <Paragraphs>488</Paragraphs>
  <Slides>47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ＭＳ Ｐゴシック</vt:lpstr>
      <vt:lpstr>Arial</vt:lpstr>
      <vt:lpstr>Book Antiqua</vt:lpstr>
      <vt:lpstr>Calibri</vt:lpstr>
      <vt:lpstr>Symbol</vt:lpstr>
      <vt:lpstr>Wingdings</vt:lpstr>
      <vt:lpstr>Office Theme</vt:lpstr>
      <vt:lpstr>Equation</vt:lpstr>
      <vt:lpstr>VISIO</vt:lpstr>
      <vt:lpstr>Photo Editor Photo</vt:lpstr>
      <vt:lpstr>2025 Joint Universities Accelerator School   Exercise on  Superconducting Magnets  Case study </vt:lpstr>
      <vt:lpstr>Case study introduction</vt:lpstr>
      <vt:lpstr>Case study</vt:lpstr>
      <vt:lpstr>Case study</vt:lpstr>
      <vt:lpstr>Case study</vt:lpstr>
      <vt:lpstr>Case study</vt:lpstr>
      <vt:lpstr>Case study</vt:lpstr>
      <vt:lpstr>Nb-Ti and Nb3Sn Critical surfaces</vt:lpstr>
      <vt:lpstr>Measurements of the conductor critical current</vt:lpstr>
      <vt:lpstr>Nb-Ti parameterization curve (LHC dipole)</vt:lpstr>
      <vt:lpstr>Nb3Sn parameterization curve (typical values for HEP magnets)</vt:lpstr>
      <vt:lpstr>Parameterization curves</vt:lpstr>
      <vt:lpstr>Nb-Ti and Nb3Sn critical curves at 1.9 K</vt:lpstr>
      <vt:lpstr>Case study</vt:lpstr>
      <vt:lpstr>Superconducting cables and coils</vt:lpstr>
      <vt:lpstr>J0 /Jsc ratio</vt:lpstr>
      <vt:lpstr>J0 vs. Jsc</vt:lpstr>
      <vt:lpstr>J0 vs. Jsc</vt:lpstr>
      <vt:lpstr>Case study</vt:lpstr>
      <vt:lpstr>Short sample and operational current</vt:lpstr>
      <vt:lpstr>Computation of the load line Approximations of practical winding cross-sections</vt:lpstr>
      <vt:lpstr>Approximations of practical winding cross-sections</vt:lpstr>
      <vt:lpstr>Computation of the load line Approximations of practical winding cross-sections</vt:lpstr>
      <vt:lpstr>Computation of the load line Sector coil</vt:lpstr>
      <vt:lpstr>Computation of the load line Sector coil</vt:lpstr>
      <vt:lpstr>Nb3Sn vs. Nb-Ti Sector coil</vt:lpstr>
      <vt:lpstr>Comparison</vt:lpstr>
      <vt:lpstr>Case study</vt:lpstr>
      <vt:lpstr>E.m. forces and stresses</vt:lpstr>
      <vt:lpstr>E.m. forces and stresses</vt:lpstr>
      <vt:lpstr>E.m. forces and stresses Sector coil approximation</vt:lpstr>
      <vt:lpstr>E.m. forces and stresses Sector coil approximation</vt:lpstr>
      <vt:lpstr>Comparison</vt:lpstr>
      <vt:lpstr>Case study</vt:lpstr>
      <vt:lpstr>Support structure Collars</vt:lpstr>
      <vt:lpstr>Support structure Collars</vt:lpstr>
      <vt:lpstr>Support structure Collars</vt:lpstr>
      <vt:lpstr>Dimension of the support structure Collars </vt:lpstr>
      <vt:lpstr>Without iron yoke</vt:lpstr>
      <vt:lpstr>With iron yoke</vt:lpstr>
      <vt:lpstr>Dimension of the yoke</vt:lpstr>
      <vt:lpstr>Support structure Shell (or shrinking cylinder)</vt:lpstr>
      <vt:lpstr>Support structure Shell (or shrinking cylinder)</vt:lpstr>
      <vt:lpstr>Support structure Shell (or shrinking cylinder)</vt:lpstr>
      <vt:lpstr>Dimension of the support structure </vt:lpstr>
      <vt:lpstr>Dimension of the support structure </vt:lpstr>
      <vt:lpstr>Comparison</vt:lpstr>
    </vt:vector>
  </TitlesOfParts>
  <Company>Lawrence Berkeley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Paolo Ferracin</cp:lastModifiedBy>
  <cp:revision>435</cp:revision>
  <cp:lastPrinted>2014-02-10T14:10:27Z</cp:lastPrinted>
  <dcterms:created xsi:type="dcterms:W3CDTF">2009-03-14T19:19:23Z</dcterms:created>
  <dcterms:modified xsi:type="dcterms:W3CDTF">2025-02-25T23:49:49Z</dcterms:modified>
</cp:coreProperties>
</file>