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4"/>
  </p:notesMasterIdLst>
  <p:sldIdLst>
    <p:sldId id="256" r:id="rId2"/>
    <p:sldId id="257" r:id="rId3"/>
    <p:sldId id="258" r:id="rId4"/>
    <p:sldId id="259" r:id="rId5"/>
    <p:sldId id="261" r:id="rId6"/>
    <p:sldId id="262" r:id="rId7"/>
    <p:sldId id="263" r:id="rId8"/>
    <p:sldId id="264" r:id="rId9"/>
    <p:sldId id="273" r:id="rId10"/>
    <p:sldId id="265" r:id="rId11"/>
    <p:sldId id="266" r:id="rId12"/>
    <p:sldId id="267" r:id="rId13"/>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9" d="100"/>
          <a:sy n="79" d="100"/>
        </p:scale>
        <p:origin x="-787"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ABA9ED5-C7F4-425E-B69F-E784B3342B3C}" type="datetimeFigureOut">
              <a:rPr lang="el-GR" smtClean="0"/>
              <a:pPr/>
              <a:t>21/10/2024</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2D8BE9-FBC9-4D61-A683-F77C6A485E51}"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it-IT" dirty="0" smtClean="0"/>
              <a:t>Innovazione in radioterapiaLa radioterapia innovativa deriva dall'evoluzione della tecnologia delle radiazioni, ma anche dall'integrazione di imaging avanzato prima e durante la radioterapia e dalla disponibilità di sistemi informatici ad alte prestazioni. Ciò ha portato allo sviluppo di un'ampia gamma di nuove tecniche, radioterapia a intensità modulata (IMRT), stereotassica corporea (SBRT) e adattiva (ART), per citarne solo alcune. Il potenziale aumentato di nuove tecnologie e tecniche per colpire il tumore, limitando al contempo la dose (e la tossicità) agli organi circostanti, ha ulteriormente aperto la strada all'adozione di nuovi programmi di irradiazione (come l'ipofrazionamento, dosi inferiori ma più elevate per trattamento) e nuove indicazioni (ad esempio, malattia oligometastatica, combinazioni con nuovi agenti sistemici)</a:t>
            </a:r>
            <a:endParaRPr lang="el-GR" dirty="0"/>
          </a:p>
        </p:txBody>
      </p:sp>
      <p:sp>
        <p:nvSpPr>
          <p:cNvPr id="4" name="3 - Θέση αριθμού διαφάνειας"/>
          <p:cNvSpPr>
            <a:spLocks noGrp="1"/>
          </p:cNvSpPr>
          <p:nvPr>
            <p:ph type="sldNum" sz="quarter" idx="10"/>
          </p:nvPr>
        </p:nvSpPr>
        <p:spPr/>
        <p:txBody>
          <a:bodyPr/>
          <a:lstStyle/>
          <a:p>
            <a:fld id="{95EAC9BE-2F64-41A8-A758-AC3ACC43D5CC}" type="slidenum">
              <a:rPr lang="el-GR" smtClean="0"/>
              <a:pPr/>
              <a:t>2</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pPr>
              <a:lnSpc>
                <a:spcPct val="150000"/>
              </a:lnSpc>
            </a:pPr>
            <a:r>
              <a:rPr lang="en-US" u="sng" dirty="0" smtClean="0"/>
              <a:t>1  </a:t>
            </a:r>
            <a:r>
              <a:rPr lang="en-US" b="1" u="sng" dirty="0" smtClean="0"/>
              <a:t>define </a:t>
            </a:r>
            <a:r>
              <a:rPr lang="en-US" dirty="0" smtClean="0"/>
              <a:t>and </a:t>
            </a:r>
            <a:r>
              <a:rPr lang="en-US" dirty="0" err="1" smtClean="0"/>
              <a:t>categorise</a:t>
            </a:r>
            <a:r>
              <a:rPr lang="en-US" dirty="0" smtClean="0"/>
              <a:t> the spectrum of innovations in radiation oncology</a:t>
            </a:r>
          </a:p>
          <a:p>
            <a:pPr>
              <a:lnSpc>
                <a:spcPct val="150000"/>
              </a:lnSpc>
            </a:pPr>
            <a:r>
              <a:rPr lang="en-US" u="sng" dirty="0" smtClean="0"/>
              <a:t>2  </a:t>
            </a:r>
            <a:r>
              <a:rPr lang="en-US" b="1" u="sng" dirty="0" smtClean="0"/>
              <a:t>define</a:t>
            </a:r>
            <a:r>
              <a:rPr lang="en-US" u="sng" dirty="0" smtClean="0"/>
              <a:t> </a:t>
            </a:r>
            <a:r>
              <a:rPr lang="en-US" dirty="0" smtClean="0"/>
              <a:t>and classify the range of innovations in radiation oncology: classify them into technologies, techniques and treatments, before considering whether they represent gradual or incremental innovations</a:t>
            </a:r>
          </a:p>
          <a:p>
            <a:pPr>
              <a:lnSpc>
                <a:spcPct val="150000"/>
              </a:lnSpc>
            </a:pPr>
            <a:r>
              <a:rPr lang="en-US" u="sng" dirty="0" smtClean="0"/>
              <a:t>3 </a:t>
            </a:r>
            <a:r>
              <a:rPr lang="en-US" b="1" u="sng" dirty="0" smtClean="0"/>
              <a:t>define</a:t>
            </a:r>
            <a:r>
              <a:rPr lang="en-US" u="sng" dirty="0" smtClean="0"/>
              <a:t> </a:t>
            </a:r>
            <a:r>
              <a:rPr lang="en-US" dirty="0" smtClean="0"/>
              <a:t>outcomes to support the performance of innovations in radiation oncology</a:t>
            </a:r>
          </a:p>
          <a:p>
            <a:endParaRPr lang="el-GR" dirty="0"/>
          </a:p>
        </p:txBody>
      </p:sp>
      <p:sp>
        <p:nvSpPr>
          <p:cNvPr id="4" name="3 - Θέση αριθμού διαφάνειας"/>
          <p:cNvSpPr>
            <a:spLocks noGrp="1"/>
          </p:cNvSpPr>
          <p:nvPr>
            <p:ph type="sldNum" sz="quarter" idx="10"/>
          </p:nvPr>
        </p:nvSpPr>
        <p:spPr/>
        <p:txBody>
          <a:bodyPr/>
          <a:lstStyle/>
          <a:p>
            <a:fld id="{A22D8BE9-FBC9-4D61-A683-F77C6A485E51}" type="slidenum">
              <a:rPr lang="el-GR" smtClean="0"/>
              <a:pPr/>
              <a:t>9</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A22D8BE9-FBC9-4D61-A683-F77C6A485E51}" type="slidenum">
              <a:rPr lang="el-GR" smtClean="0"/>
              <a:pPr/>
              <a:t>12</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15" name="14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 Στρογγυλεμένο ορθογώνιο"/>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 Τίτλος"/>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l-GR" smtClean="0"/>
              <a:t>Kλικ για επεξεργασία του τίτλου</a:t>
            </a:r>
            <a:endParaRPr kumimoji="0" lang="en-US"/>
          </a:p>
        </p:txBody>
      </p:sp>
      <p:sp>
        <p:nvSpPr>
          <p:cNvPr id="20" name="19 - Υπότιτλος"/>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l-GR" smtClean="0"/>
              <a:t>Κάντε κλικ για να επεξεργαστείτε τον υπότιτλο του υποδείγματος</a:t>
            </a:r>
            <a:endParaRPr kumimoji="0" lang="en-US"/>
          </a:p>
        </p:txBody>
      </p:sp>
      <p:sp>
        <p:nvSpPr>
          <p:cNvPr id="19" name="18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8" name="7 - Θέση υποσέλιδου"/>
          <p:cNvSpPr>
            <a:spLocks noGrp="1"/>
          </p:cNvSpPr>
          <p:nvPr>
            <p:ph type="ftr" sz="quarter" idx="11"/>
          </p:nvPr>
        </p:nvSpPr>
        <p:spPr/>
        <p:txBody>
          <a:bodyPr/>
          <a:lstStyle>
            <a:extLst/>
          </a:lstStyle>
          <a:p>
            <a:endParaRPr lang="el-GR"/>
          </a:p>
        </p:txBody>
      </p:sp>
      <p:sp>
        <p:nvSpPr>
          <p:cNvPr id="11" name="10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502920" y="4983480"/>
            <a:ext cx="8183880" cy="1051560"/>
          </a:xfrm>
        </p:spPr>
        <p:txBody>
          <a:bodyPr/>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502920" y="530352"/>
            <a:ext cx="8183880" cy="4187952"/>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5" name="4 - Θέση υποσέλιδου"/>
          <p:cNvSpPr>
            <a:spLocks noGrp="1"/>
          </p:cNvSpPr>
          <p:nvPr>
            <p:ph type="ftr" sz="quarter" idx="11"/>
          </p:nvPr>
        </p:nvSpPr>
        <p:spPr/>
        <p:txBody>
          <a:bodyPr/>
          <a:lstStyle>
            <a:extLst/>
          </a:lstStyle>
          <a:p>
            <a:endParaRPr lang="el-GR"/>
          </a:p>
        </p:txBody>
      </p:sp>
      <p:sp>
        <p:nvSpPr>
          <p:cNvPr id="6" name="5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533404"/>
            <a:ext cx="1981200" cy="5257799"/>
          </a:xfrm>
        </p:spPr>
        <p:txBody>
          <a:bodyPr vert="eaVert"/>
          <a:lstStyle>
            <a:extLs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533400" y="533402"/>
            <a:ext cx="5943600" cy="5257801"/>
          </a:xfrm>
        </p:spPr>
        <p:txBody>
          <a:bodyPr vert="eaVert"/>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5" name="4 - Θέση υποσέλιδου"/>
          <p:cNvSpPr>
            <a:spLocks noGrp="1"/>
          </p:cNvSpPr>
          <p:nvPr>
            <p:ph type="ftr" sz="quarter" idx="11"/>
          </p:nvPr>
        </p:nvSpPr>
        <p:spPr/>
        <p:txBody>
          <a:bodyPr/>
          <a:lstStyle>
            <a:extLst/>
          </a:lstStyle>
          <a:p>
            <a:endParaRPr lang="el-GR"/>
          </a:p>
        </p:txBody>
      </p:sp>
      <p:sp>
        <p:nvSpPr>
          <p:cNvPr id="6" name="5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a:xfrm>
            <a:off x="502920" y="4983480"/>
            <a:ext cx="8183880" cy="1051560"/>
          </a:xfrm>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a:xfrm>
            <a:off x="502920" y="530352"/>
            <a:ext cx="8183880" cy="4187952"/>
          </a:xfrm>
        </p:spPr>
        <p:txBody>
          <a:bodyPr/>
          <a:lstStyle>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5" name="4 - Θέση υποσέλιδου"/>
          <p:cNvSpPr>
            <a:spLocks noGrp="1"/>
          </p:cNvSpPr>
          <p:nvPr>
            <p:ph type="ftr" sz="quarter" idx="11"/>
          </p:nvPr>
        </p:nvSpPr>
        <p:spPr/>
        <p:txBody>
          <a:bodyPr/>
          <a:lstStyle>
            <a:extLst/>
          </a:lstStyle>
          <a:p>
            <a:endParaRPr lang="el-GR"/>
          </a:p>
        </p:txBody>
      </p:sp>
      <p:sp>
        <p:nvSpPr>
          <p:cNvPr id="6" name="5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spTree>
      <p:nvGrpSpPr>
        <p:cNvPr id="1" name=""/>
        <p:cNvGrpSpPr/>
        <p:nvPr/>
      </p:nvGrpSpPr>
      <p:grpSpPr>
        <a:xfrm>
          <a:off x="0" y="0"/>
          <a:ext cx="0" cy="0"/>
          <a:chOff x="0" y="0"/>
          <a:chExt cx="0" cy="0"/>
        </a:xfrm>
      </p:grpSpPr>
      <p:sp>
        <p:nvSpPr>
          <p:cNvPr id="14" name="13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 Στρογγυλεμένο ορθογώνιο"/>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 Τίτλος"/>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5" name="4 - Θέση υποσέλιδου"/>
          <p:cNvSpPr>
            <a:spLocks noGrp="1"/>
          </p:cNvSpPr>
          <p:nvPr>
            <p:ph type="ftr" sz="quarter" idx="11"/>
          </p:nvPr>
        </p:nvSpPr>
        <p:spPr/>
        <p:txBody>
          <a:bodyPr/>
          <a:lstStyle>
            <a:extLst/>
          </a:lstStyle>
          <a:p>
            <a:endParaRPr lang="el-GR"/>
          </a:p>
        </p:txBody>
      </p:sp>
      <p:sp>
        <p:nvSpPr>
          <p:cNvPr id="6" name="5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6" name="5 - Θέση υποσέλιδου"/>
          <p:cNvSpPr>
            <a:spLocks noGrp="1"/>
          </p:cNvSpPr>
          <p:nvPr>
            <p:ph type="ftr" sz="quarter" idx="11"/>
          </p:nvPr>
        </p:nvSpPr>
        <p:spPr/>
        <p:txBody>
          <a:bodyPr/>
          <a:lstStyle>
            <a:extLst/>
          </a:lstStyle>
          <a:p>
            <a:endParaRPr lang="el-GR"/>
          </a:p>
        </p:txBody>
      </p:sp>
      <p:sp>
        <p:nvSpPr>
          <p:cNvPr id="7" name="6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502920" y="4983480"/>
            <a:ext cx="8183880" cy="1051560"/>
          </a:xfrm>
        </p:spPr>
        <p:txBody>
          <a:bodyPr anchor="b"/>
          <a:lstStyle>
            <a:lvl1pPr>
              <a:defRPr b="1"/>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8" name="7 - Θέση υποσέλιδου"/>
          <p:cNvSpPr>
            <a:spLocks noGrp="1"/>
          </p:cNvSpPr>
          <p:nvPr>
            <p:ph type="ftr" sz="quarter" idx="11"/>
          </p:nvPr>
        </p:nvSpPr>
        <p:spPr/>
        <p:txBody>
          <a:bodyPr/>
          <a:lstStyle>
            <a:extLst/>
          </a:lstStyle>
          <a:p>
            <a:endParaRPr lang="el-GR"/>
          </a:p>
        </p:txBody>
      </p:sp>
      <p:sp>
        <p:nvSpPr>
          <p:cNvPr id="9" name="8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4" name="3 - Θέση υποσέλιδου"/>
          <p:cNvSpPr>
            <a:spLocks noGrp="1"/>
          </p:cNvSpPr>
          <p:nvPr>
            <p:ph type="ftr" sz="quarter" idx="11"/>
          </p:nvPr>
        </p:nvSpPr>
        <p:spPr/>
        <p:txBody>
          <a:bodyPr/>
          <a:lstStyle>
            <a:extLst/>
          </a:lstStyle>
          <a:p>
            <a:endParaRPr lang="el-GR"/>
          </a:p>
        </p:txBody>
      </p:sp>
      <p:sp>
        <p:nvSpPr>
          <p:cNvPr id="5" name="4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7" name="6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3" name="2 - Θέση υποσέλιδου"/>
          <p:cNvSpPr>
            <a:spLocks noGrp="1"/>
          </p:cNvSpPr>
          <p:nvPr>
            <p:ph type="ftr" sz="quarter" idx="11"/>
          </p:nvPr>
        </p:nvSpPr>
        <p:spPr/>
        <p:txBody>
          <a:bodyPr/>
          <a:lstStyle>
            <a:extLst/>
          </a:lstStyle>
          <a:p>
            <a:endParaRPr lang="el-GR"/>
          </a:p>
        </p:txBody>
      </p:sp>
      <p:sp>
        <p:nvSpPr>
          <p:cNvPr id="4" name="3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6" name="5 - Θέση υποσέλιδου"/>
          <p:cNvSpPr>
            <a:spLocks noGrp="1"/>
          </p:cNvSpPr>
          <p:nvPr>
            <p:ph type="ftr" sz="quarter" idx="11"/>
          </p:nvPr>
        </p:nvSpPr>
        <p:spPr/>
        <p:txBody>
          <a:bodyPr/>
          <a:lstStyle>
            <a:extLst/>
          </a:lstStyle>
          <a:p>
            <a:endParaRPr lang="el-GR"/>
          </a:p>
        </p:txBody>
      </p:sp>
      <p:sp>
        <p:nvSpPr>
          <p:cNvPr id="7" name="6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15" name="14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 Στρογγύλεμα μίας γωνίας ορθογωνίου"/>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 Τίτλος"/>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extLst/>
          </a:lstStyle>
          <a:p>
            <a:fld id="{B99EAC39-A285-45D3-B727-E7D04F68992E}" type="datetimeFigureOut">
              <a:rPr lang="el-GR" smtClean="0"/>
              <a:pPr/>
              <a:t>21/10/2024</a:t>
            </a:fld>
            <a:endParaRPr lang="el-GR"/>
          </a:p>
        </p:txBody>
      </p:sp>
      <p:sp>
        <p:nvSpPr>
          <p:cNvPr id="6" name="5 - Θέση υποσέλιδου"/>
          <p:cNvSpPr>
            <a:spLocks noGrp="1"/>
          </p:cNvSpPr>
          <p:nvPr>
            <p:ph type="ftr" sz="quarter" idx="11"/>
          </p:nvPr>
        </p:nvSpPr>
        <p:spPr/>
        <p:txBody>
          <a:bodyPr/>
          <a:lstStyle>
            <a:extLst/>
          </a:lstStyle>
          <a:p>
            <a:endParaRPr lang="el-GR"/>
          </a:p>
        </p:txBody>
      </p:sp>
      <p:sp>
        <p:nvSpPr>
          <p:cNvPr id="7" name="6 - Θέση αριθμού διαφάνειας"/>
          <p:cNvSpPr>
            <a:spLocks noGrp="1"/>
          </p:cNvSpPr>
          <p:nvPr>
            <p:ph type="sldNum" sz="quarter" idx="12"/>
          </p:nvPr>
        </p:nvSpPr>
        <p:spPr/>
        <p:txBody>
          <a:bodyPr/>
          <a:lstStyle>
            <a:extLst/>
          </a:lstStyle>
          <a:p>
            <a:fld id="{4B11957D-3E65-4B46-A1A1-FB52F8092463}" type="slidenum">
              <a:rPr lang="el-GR" smtClean="0"/>
              <a:pPr/>
              <a:t>‹#›</a:t>
            </a:fld>
            <a:endParaRPr lang="el-GR"/>
          </a:p>
        </p:txBody>
      </p:sp>
      <p:sp>
        <p:nvSpPr>
          <p:cNvPr id="3" name="2 - Θέση εικόνας"/>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l-GR" smtClean="0"/>
              <a:t>Κάντε κλικ στο εικονίδιο για να προσθέσετε μια εικόνα</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 Στρογγυλεμένο ορθογώνιο"/>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 Στρογγυλεμένο ορθογώνιο"/>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 Θέση τίτλου"/>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l-GR" smtClean="0"/>
              <a:t>Kλικ για επεξεργασία του τίτλου</a:t>
            </a:r>
            <a:endParaRPr kumimoji="0" lang="en-US"/>
          </a:p>
        </p:txBody>
      </p:sp>
      <p:sp>
        <p:nvSpPr>
          <p:cNvPr id="4" name="3 - Θέση κειμένου"/>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25" name="24 - Θέση ημερομηνίας"/>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99EAC39-A285-45D3-B727-E7D04F68992E}" type="datetimeFigureOut">
              <a:rPr lang="el-GR" smtClean="0"/>
              <a:pPr/>
              <a:t>21/10/2024</a:t>
            </a:fld>
            <a:endParaRPr lang="el-GR"/>
          </a:p>
        </p:txBody>
      </p:sp>
      <p:sp>
        <p:nvSpPr>
          <p:cNvPr id="18" name="17 - Θέση υποσέλιδου"/>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l-GR"/>
          </a:p>
        </p:txBody>
      </p:sp>
      <p:sp>
        <p:nvSpPr>
          <p:cNvPr id="5" name="4 - Θέση αριθμού διαφάνειας"/>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B11957D-3E65-4B46-A1A1-FB52F8092463}"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714348" y="1000108"/>
            <a:ext cx="7772400" cy="2571768"/>
          </a:xfrm>
        </p:spPr>
        <p:txBody>
          <a:bodyPr>
            <a:normAutofit/>
          </a:bodyPr>
          <a:lstStyle/>
          <a:p>
            <a:r>
              <a:rPr lang="en-US" sz="2800" b="1" dirty="0" smtClean="0">
                <a:latin typeface="Calibri" pitchFamily="34" charset="0"/>
                <a:ea typeface="Calibri" pitchFamily="34" charset="0"/>
                <a:cs typeface="Calibri" pitchFamily="34" charset="0"/>
              </a:rPr>
              <a:t>Antonio </a:t>
            </a:r>
            <a:r>
              <a:rPr lang="en-US" sz="2800" b="1" dirty="0" err="1" smtClean="0">
                <a:latin typeface="Calibri" pitchFamily="34" charset="0"/>
                <a:ea typeface="Calibri" pitchFamily="34" charset="0"/>
                <a:cs typeface="Calibri" pitchFamily="34" charset="0"/>
              </a:rPr>
              <a:t>Capizzello</a:t>
            </a:r>
            <a:r>
              <a:rPr lang="en-US" sz="2800" dirty="0" smtClean="0">
                <a:latin typeface="Calibri" pitchFamily="34" charset="0"/>
                <a:ea typeface="Calibri" pitchFamily="34" charset="0"/>
                <a:cs typeface="Calibri" pitchFamily="34" charset="0"/>
              </a:rPr>
              <a:t/>
            </a:r>
            <a:br>
              <a:rPr lang="en-US" sz="2800" dirty="0" smtClean="0">
                <a:latin typeface="Calibri" pitchFamily="34" charset="0"/>
                <a:ea typeface="Calibri" pitchFamily="34" charset="0"/>
                <a:cs typeface="Calibri" pitchFamily="34" charset="0"/>
              </a:rPr>
            </a:br>
            <a:r>
              <a:rPr lang="en-US" sz="2800" dirty="0" smtClean="0">
                <a:latin typeface="Calibri" pitchFamily="34" charset="0"/>
                <a:ea typeface="Calibri" pitchFamily="34" charset="0"/>
                <a:cs typeface="Calibri" pitchFamily="34" charset="0"/>
              </a:rPr>
              <a:t>Ass. Professor </a:t>
            </a:r>
            <a:r>
              <a:rPr lang="en-US" sz="2800" dirty="0" err="1" smtClean="0">
                <a:latin typeface="Calibri" pitchFamily="34" charset="0"/>
                <a:ea typeface="Calibri" pitchFamily="34" charset="0"/>
                <a:cs typeface="Calibri" pitchFamily="34" charset="0"/>
              </a:rPr>
              <a:t>Aristoteles</a:t>
            </a:r>
            <a:r>
              <a:rPr lang="en-US" sz="2800" dirty="0" smtClean="0">
                <a:latin typeface="Calibri" pitchFamily="34" charset="0"/>
                <a:ea typeface="Calibri" pitchFamily="34" charset="0"/>
                <a:cs typeface="Calibri" pitchFamily="34" charset="0"/>
              </a:rPr>
              <a:t> University Thessaloniki</a:t>
            </a:r>
            <a:br>
              <a:rPr lang="en-US" sz="2800" dirty="0" smtClean="0">
                <a:latin typeface="Calibri" pitchFamily="34" charset="0"/>
                <a:ea typeface="Calibri" pitchFamily="34" charset="0"/>
                <a:cs typeface="Calibri" pitchFamily="34" charset="0"/>
              </a:rPr>
            </a:br>
            <a:r>
              <a:rPr lang="en-US" sz="2800" dirty="0" smtClean="0">
                <a:latin typeface="Calibri" pitchFamily="34" charset="0"/>
                <a:ea typeface="Calibri" pitchFamily="34" charset="0"/>
                <a:cs typeface="Calibri" pitchFamily="34" charset="0"/>
              </a:rPr>
              <a:t>Radiation Oncologist </a:t>
            </a:r>
            <a:endParaRPr lang="el-GR" sz="2800" dirty="0">
              <a:latin typeface="Calibri" pitchFamily="34" charset="0"/>
              <a:ea typeface="Calibri" pitchFamily="34" charset="0"/>
              <a:cs typeface="Calibri" pitchFamily="34" charset="0"/>
            </a:endParaRPr>
          </a:p>
        </p:txBody>
      </p:sp>
      <p:sp>
        <p:nvSpPr>
          <p:cNvPr id="3" name="2 - Υπότιτλος"/>
          <p:cNvSpPr>
            <a:spLocks noGrp="1"/>
          </p:cNvSpPr>
          <p:nvPr>
            <p:ph type="subTitle" idx="1"/>
          </p:nvPr>
        </p:nvSpPr>
        <p:spPr>
          <a:xfrm>
            <a:off x="1000100" y="4286256"/>
            <a:ext cx="7200928" cy="1752600"/>
          </a:xfrm>
        </p:spPr>
        <p:txBody>
          <a:bodyPr/>
          <a:lstStyle/>
          <a:p>
            <a:r>
              <a:rPr lang="en-US" b="1" i="1" dirty="0" smtClean="0">
                <a:solidFill>
                  <a:schemeClr val="tx1"/>
                </a:solidFill>
                <a:latin typeface="Calibri" pitchFamily="34" charset="0"/>
                <a:ea typeface="Calibri" pitchFamily="34" charset="0"/>
                <a:cs typeface="Calibri" pitchFamily="34" charset="0"/>
              </a:rPr>
              <a:t> </a:t>
            </a:r>
            <a:r>
              <a:rPr lang="el-GR" b="1" i="1" dirty="0" err="1" smtClean="0">
                <a:solidFill>
                  <a:schemeClr val="tx1"/>
                </a:solidFill>
                <a:latin typeface="Calibri" pitchFamily="34" charset="0"/>
                <a:ea typeface="Calibri" pitchFamily="34" charset="0"/>
                <a:cs typeface="Calibri" pitchFamily="34" charset="0"/>
              </a:rPr>
              <a:t>Physics</a:t>
            </a:r>
            <a:r>
              <a:rPr lang="el-GR" b="1" i="1" dirty="0" smtClean="0">
                <a:solidFill>
                  <a:schemeClr val="tx1"/>
                </a:solidFill>
                <a:latin typeface="Calibri" pitchFamily="34" charset="0"/>
                <a:ea typeface="Calibri" pitchFamily="34" charset="0"/>
                <a:cs typeface="Calibri" pitchFamily="34" charset="0"/>
              </a:rPr>
              <a:t> </a:t>
            </a:r>
            <a:r>
              <a:rPr lang="el-GR" b="1" i="1" dirty="0" err="1" smtClean="0">
                <a:solidFill>
                  <a:schemeClr val="tx1"/>
                </a:solidFill>
                <a:latin typeface="Calibri" pitchFamily="34" charset="0"/>
                <a:ea typeface="Calibri" pitchFamily="34" charset="0"/>
                <a:cs typeface="Calibri" pitchFamily="34" charset="0"/>
              </a:rPr>
              <a:t>and</a:t>
            </a:r>
            <a:r>
              <a:rPr lang="el-GR" b="1" i="1" dirty="0" smtClean="0">
                <a:solidFill>
                  <a:schemeClr val="tx1"/>
                </a:solidFill>
                <a:latin typeface="Calibri" pitchFamily="34" charset="0"/>
                <a:ea typeface="Calibri" pitchFamily="34" charset="0"/>
                <a:cs typeface="Calibri" pitchFamily="34" charset="0"/>
              </a:rPr>
              <a:t> </a:t>
            </a:r>
            <a:r>
              <a:rPr lang="el-GR" b="1" i="1" dirty="0" err="1" smtClean="0">
                <a:solidFill>
                  <a:schemeClr val="tx1"/>
                </a:solidFill>
                <a:latin typeface="Calibri" pitchFamily="34" charset="0"/>
                <a:ea typeface="Calibri" pitchFamily="34" charset="0"/>
                <a:cs typeface="Calibri" pitchFamily="34" charset="0"/>
              </a:rPr>
              <a:t>Technology</a:t>
            </a:r>
            <a:r>
              <a:rPr lang="el-GR" b="1" i="1" dirty="0" smtClean="0">
                <a:solidFill>
                  <a:schemeClr val="tx1"/>
                </a:solidFill>
                <a:latin typeface="Calibri" pitchFamily="34" charset="0"/>
                <a:ea typeface="Calibri" pitchFamily="34" charset="0"/>
                <a:cs typeface="Calibri" pitchFamily="34" charset="0"/>
              </a:rPr>
              <a:t> </a:t>
            </a:r>
            <a:r>
              <a:rPr lang="el-GR" b="1" i="1" dirty="0" err="1" smtClean="0">
                <a:solidFill>
                  <a:schemeClr val="tx1"/>
                </a:solidFill>
                <a:latin typeface="Calibri" pitchFamily="34" charset="0"/>
                <a:ea typeface="Calibri" pitchFamily="34" charset="0"/>
                <a:cs typeface="Calibri" pitchFamily="34" charset="0"/>
              </a:rPr>
              <a:t>in</a:t>
            </a:r>
            <a:r>
              <a:rPr lang="el-GR" b="1" i="1" dirty="0" smtClean="0">
                <a:solidFill>
                  <a:schemeClr val="tx1"/>
                </a:solidFill>
                <a:latin typeface="Calibri" pitchFamily="34" charset="0"/>
                <a:ea typeface="Calibri" pitchFamily="34" charset="0"/>
                <a:cs typeface="Calibri" pitchFamily="34" charset="0"/>
              </a:rPr>
              <a:t> </a:t>
            </a:r>
            <a:r>
              <a:rPr lang="el-GR" b="1" i="1" dirty="0" err="1" smtClean="0">
                <a:solidFill>
                  <a:schemeClr val="tx1"/>
                </a:solidFill>
                <a:latin typeface="Calibri" pitchFamily="34" charset="0"/>
                <a:ea typeface="Calibri" pitchFamily="34" charset="0"/>
                <a:cs typeface="Calibri" pitchFamily="34" charset="0"/>
              </a:rPr>
              <a:t>Fighting</a:t>
            </a:r>
            <a:r>
              <a:rPr lang="el-GR" b="1" i="1" dirty="0" smtClean="0">
                <a:solidFill>
                  <a:schemeClr val="tx1"/>
                </a:solidFill>
                <a:latin typeface="Calibri" pitchFamily="34" charset="0"/>
                <a:ea typeface="Calibri" pitchFamily="34" charset="0"/>
                <a:cs typeface="Calibri" pitchFamily="34" charset="0"/>
              </a:rPr>
              <a:t> </a:t>
            </a:r>
            <a:r>
              <a:rPr lang="el-GR" b="1" i="1" dirty="0" err="1" smtClean="0">
                <a:solidFill>
                  <a:schemeClr val="tx1"/>
                </a:solidFill>
                <a:latin typeface="Calibri" pitchFamily="34" charset="0"/>
                <a:ea typeface="Calibri" pitchFamily="34" charset="0"/>
                <a:cs typeface="Calibri" pitchFamily="34" charset="0"/>
              </a:rPr>
              <a:t>Cancer</a:t>
            </a:r>
            <a:r>
              <a:rPr lang="el-GR" b="1" i="1" dirty="0" smtClean="0">
                <a:solidFill>
                  <a:schemeClr val="tx1"/>
                </a:solidFill>
                <a:latin typeface="Calibri" pitchFamily="34" charset="0"/>
                <a:ea typeface="Calibri" pitchFamily="34" charset="0"/>
                <a:cs typeface="Calibri" pitchFamily="34" charset="0"/>
              </a:rPr>
              <a:t>:</a:t>
            </a:r>
            <a:r>
              <a:rPr lang="en-US" b="1" i="1" dirty="0" smtClean="0">
                <a:solidFill>
                  <a:schemeClr val="tx1"/>
                </a:solidFill>
                <a:latin typeface="Calibri" pitchFamily="34" charset="0"/>
                <a:ea typeface="Calibri" pitchFamily="34" charset="0"/>
                <a:cs typeface="Calibri" pitchFamily="34" charset="0"/>
              </a:rPr>
              <a:t> </a:t>
            </a:r>
            <a:r>
              <a:rPr lang="en-US" b="1" i="1" dirty="0" smtClean="0">
                <a:solidFill>
                  <a:schemeClr val="tx1"/>
                </a:solidFill>
                <a:latin typeface="Calibri" pitchFamily="34" charset="0"/>
                <a:ea typeface="Calibri" pitchFamily="34" charset="0"/>
                <a:cs typeface="Calibri" pitchFamily="34" charset="0"/>
              </a:rPr>
              <a:t>  </a:t>
            </a:r>
          </a:p>
          <a:p>
            <a:r>
              <a:rPr lang="el-GR" b="1" i="1" dirty="0" err="1" smtClean="0">
                <a:solidFill>
                  <a:schemeClr val="tx1"/>
                </a:solidFill>
                <a:latin typeface="Calibri" pitchFamily="34" charset="0"/>
                <a:ea typeface="Calibri" pitchFamily="34" charset="0"/>
                <a:cs typeface="Calibri" pitchFamily="34" charset="0"/>
              </a:rPr>
              <a:t>Radiotherapy</a:t>
            </a:r>
            <a:r>
              <a:rPr lang="el-GR" b="1" i="1" dirty="0" smtClean="0">
                <a:solidFill>
                  <a:schemeClr val="tx1"/>
                </a:solidFill>
                <a:latin typeface="Calibri" pitchFamily="34" charset="0"/>
                <a:ea typeface="Calibri" pitchFamily="34" charset="0"/>
                <a:cs typeface="Calibri" pitchFamily="34" charset="0"/>
              </a:rPr>
              <a:t> </a:t>
            </a:r>
            <a:r>
              <a:rPr lang="en-US" b="1" i="1" dirty="0" err="1" smtClean="0">
                <a:solidFill>
                  <a:schemeClr val="tx1"/>
                </a:solidFill>
                <a:latin typeface="Calibri" pitchFamily="34" charset="0"/>
                <a:ea typeface="Calibri" pitchFamily="34" charset="0"/>
                <a:cs typeface="Calibri" pitchFamily="34" charset="0"/>
              </a:rPr>
              <a:t>Innov</a:t>
            </a:r>
            <a:r>
              <a:rPr lang="el-GR" b="1" i="1" dirty="0" err="1" smtClean="0">
                <a:solidFill>
                  <a:schemeClr val="tx1"/>
                </a:solidFill>
                <a:latin typeface="Calibri" pitchFamily="34" charset="0"/>
                <a:ea typeface="Calibri" pitchFamily="34" charset="0"/>
                <a:cs typeface="Calibri" pitchFamily="34" charset="0"/>
              </a:rPr>
              <a:t>ation</a:t>
            </a:r>
            <a:endParaRPr lang="el-GR" b="1" i="1" dirty="0">
              <a:solidFill>
                <a:schemeClr val="tx1"/>
              </a:solidFill>
              <a:latin typeface="Calibri" pitchFamily="34" charset="0"/>
              <a:ea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357158" y="357166"/>
            <a:ext cx="8429684" cy="5309146"/>
          </a:xfrm>
          <a:prstGeom prst="rect">
            <a:avLst/>
          </a:prstGeom>
        </p:spPr>
        <p:txBody>
          <a:bodyPr wrap="square">
            <a:spAutoFit/>
          </a:bodyPr>
          <a:lstStyle/>
          <a:p>
            <a:pPr algn="ctr">
              <a:lnSpc>
                <a:spcPct val="150000"/>
              </a:lnSpc>
            </a:pPr>
            <a:r>
              <a:rPr lang="el-GR" sz="2800" b="1" dirty="0" err="1" smtClean="0"/>
              <a:t>Evaluating</a:t>
            </a:r>
            <a:r>
              <a:rPr lang="el-GR" sz="2800" b="1" dirty="0" smtClean="0"/>
              <a:t> </a:t>
            </a:r>
            <a:r>
              <a:rPr lang="el-GR" sz="2800" b="1" dirty="0" err="1" smtClean="0"/>
              <a:t>Radiotherapy</a:t>
            </a:r>
            <a:r>
              <a:rPr lang="el-GR" sz="2800" b="1" dirty="0" smtClean="0"/>
              <a:t> </a:t>
            </a:r>
            <a:r>
              <a:rPr lang="el-GR" sz="2800" b="1" dirty="0" err="1" smtClean="0"/>
              <a:t>Innovations</a:t>
            </a:r>
            <a:endParaRPr lang="en-US" sz="2800" b="1" dirty="0" smtClean="0"/>
          </a:p>
          <a:p>
            <a:pPr lvl="0">
              <a:lnSpc>
                <a:spcPct val="150000"/>
              </a:lnSpc>
            </a:pPr>
            <a:r>
              <a:rPr lang="el-GR" b="1" dirty="0" err="1" smtClean="0"/>
              <a:t>Innovations</a:t>
            </a:r>
            <a:r>
              <a:rPr lang="el-GR" b="1" dirty="0" smtClean="0"/>
              <a:t> </a:t>
            </a:r>
            <a:r>
              <a:rPr lang="el-GR" b="1" dirty="0" err="1" smtClean="0"/>
              <a:t>are</a:t>
            </a:r>
            <a:r>
              <a:rPr lang="el-GR" b="1" dirty="0" smtClean="0"/>
              <a:t> </a:t>
            </a:r>
            <a:r>
              <a:rPr lang="el-GR" b="1" dirty="0" err="1" smtClean="0"/>
              <a:t>evaluated</a:t>
            </a:r>
            <a:r>
              <a:rPr lang="el-GR" b="1" dirty="0" smtClean="0"/>
              <a:t> </a:t>
            </a:r>
            <a:r>
              <a:rPr lang="el-GR" b="1" dirty="0" err="1" smtClean="0"/>
              <a:t>based</a:t>
            </a:r>
            <a:r>
              <a:rPr lang="el-GR" b="1" dirty="0" smtClean="0"/>
              <a:t> </a:t>
            </a:r>
            <a:r>
              <a:rPr lang="el-GR" b="1" dirty="0" err="1" smtClean="0"/>
              <a:t>on</a:t>
            </a:r>
            <a:r>
              <a:rPr lang="el-GR" b="1" dirty="0" smtClean="0"/>
              <a:t> </a:t>
            </a:r>
            <a:r>
              <a:rPr lang="el-GR" b="1" dirty="0" err="1" smtClean="0"/>
              <a:t>clinical</a:t>
            </a:r>
            <a:r>
              <a:rPr lang="el-GR" b="1" dirty="0" smtClean="0"/>
              <a:t> </a:t>
            </a:r>
            <a:r>
              <a:rPr lang="el-GR" b="1" dirty="0" err="1" smtClean="0"/>
              <a:t>evidence</a:t>
            </a:r>
            <a:r>
              <a:rPr lang="el-GR" b="1" dirty="0" smtClean="0"/>
              <a:t>, </a:t>
            </a:r>
            <a:r>
              <a:rPr lang="el-GR" b="1" dirty="0" err="1" smtClean="0"/>
              <a:t>expected</a:t>
            </a:r>
            <a:r>
              <a:rPr lang="el-GR" b="1" dirty="0" smtClean="0"/>
              <a:t> </a:t>
            </a:r>
            <a:r>
              <a:rPr lang="el-GR" b="1" dirty="0" err="1" smtClean="0"/>
              <a:t>benefit</a:t>
            </a:r>
            <a:r>
              <a:rPr lang="el-GR" b="1" dirty="0" smtClean="0"/>
              <a:t>, </a:t>
            </a:r>
            <a:r>
              <a:rPr lang="el-GR" b="1" dirty="0" err="1" smtClean="0"/>
              <a:t>and</a:t>
            </a:r>
            <a:r>
              <a:rPr lang="el-GR" b="1" dirty="0" smtClean="0"/>
              <a:t> </a:t>
            </a:r>
            <a:r>
              <a:rPr lang="el-GR" b="1" dirty="0" err="1" smtClean="0"/>
              <a:t>cost</a:t>
            </a:r>
            <a:r>
              <a:rPr lang="el-GR" b="1" dirty="0" smtClean="0"/>
              <a:t>-</a:t>
            </a:r>
            <a:r>
              <a:rPr lang="el-GR" b="1" dirty="0" err="1" smtClean="0"/>
              <a:t>effectiveness</a:t>
            </a:r>
            <a:r>
              <a:rPr lang="el-GR" dirty="0" smtClean="0"/>
              <a:t>	</a:t>
            </a:r>
            <a:r>
              <a:rPr lang="en-US" dirty="0" smtClean="0"/>
              <a:t>                               </a:t>
            </a:r>
            <a:endParaRPr lang="el-GR" dirty="0" smtClean="0"/>
          </a:p>
          <a:p>
            <a:pPr lvl="0">
              <a:lnSpc>
                <a:spcPct val="150000"/>
              </a:lnSpc>
            </a:pPr>
            <a:r>
              <a:rPr lang="en-US" dirty="0" smtClean="0"/>
              <a:t>   (  </a:t>
            </a:r>
            <a:r>
              <a:rPr lang="el-GR" dirty="0" err="1" smtClean="0"/>
              <a:t>High</a:t>
            </a:r>
            <a:r>
              <a:rPr lang="el-GR" dirty="0" smtClean="0"/>
              <a:t> </a:t>
            </a:r>
            <a:r>
              <a:rPr lang="el-GR" dirty="0" err="1" smtClean="0"/>
              <a:t>vs</a:t>
            </a:r>
            <a:r>
              <a:rPr lang="el-GR" dirty="0" smtClean="0"/>
              <a:t>. </a:t>
            </a:r>
            <a:r>
              <a:rPr lang="el-GR" dirty="0" err="1" smtClean="0"/>
              <a:t>Low</a:t>
            </a:r>
            <a:r>
              <a:rPr lang="el-GR" dirty="0" smtClean="0"/>
              <a:t> </a:t>
            </a:r>
            <a:r>
              <a:rPr lang="el-GR" dirty="0" err="1" smtClean="0"/>
              <a:t>Value</a:t>
            </a:r>
            <a:r>
              <a:rPr lang="el-GR" dirty="0" smtClean="0"/>
              <a:t> </a:t>
            </a:r>
            <a:r>
              <a:rPr lang="en-US" dirty="0" smtClean="0"/>
              <a:t>  )</a:t>
            </a:r>
          </a:p>
          <a:p>
            <a:pPr lvl="0">
              <a:lnSpc>
                <a:spcPct val="150000"/>
              </a:lnSpc>
              <a:buFont typeface="Wingdings" pitchFamily="2" charset="2"/>
              <a:buChar char="q"/>
            </a:pPr>
            <a:r>
              <a:rPr lang="en-US" b="1" dirty="0" smtClean="0"/>
              <a:t>  </a:t>
            </a:r>
            <a:r>
              <a:rPr lang="el-GR" b="1" dirty="0" err="1" smtClean="0"/>
              <a:t>Tools</a:t>
            </a:r>
            <a:r>
              <a:rPr lang="el-GR" b="1" dirty="0" smtClean="0"/>
              <a:t> </a:t>
            </a:r>
            <a:r>
              <a:rPr lang="el-GR" b="1" dirty="0" err="1" smtClean="0"/>
              <a:t>for</a:t>
            </a:r>
            <a:r>
              <a:rPr lang="el-GR" b="1" dirty="0" smtClean="0"/>
              <a:t> </a:t>
            </a:r>
            <a:r>
              <a:rPr lang="el-GR" b="1" dirty="0" err="1" smtClean="0"/>
              <a:t>Appraisal</a:t>
            </a:r>
            <a:r>
              <a:rPr lang="el-GR" b="1" dirty="0" smtClean="0"/>
              <a:t>: </a:t>
            </a:r>
            <a:endParaRPr lang="en-US" b="1" dirty="0" smtClean="0"/>
          </a:p>
          <a:p>
            <a:pPr lvl="0">
              <a:lnSpc>
                <a:spcPct val="150000"/>
              </a:lnSpc>
            </a:pPr>
            <a:r>
              <a:rPr lang="en-US" i="1" u="sng" dirty="0" smtClean="0"/>
              <a:t>    </a:t>
            </a:r>
            <a:r>
              <a:rPr lang="el-GR" i="1" u="sng" dirty="0" err="1" smtClean="0"/>
              <a:t>Tools</a:t>
            </a:r>
            <a:r>
              <a:rPr lang="el-GR" i="1" u="sng" dirty="0" smtClean="0"/>
              <a:t> </a:t>
            </a:r>
            <a:r>
              <a:rPr lang="el-GR" i="1" u="sng" dirty="0" err="1" smtClean="0"/>
              <a:t>like</a:t>
            </a:r>
            <a:r>
              <a:rPr lang="el-GR" i="1" u="sng" dirty="0" smtClean="0"/>
              <a:t> </a:t>
            </a:r>
            <a:r>
              <a:rPr lang="el-GR" i="1" u="sng" dirty="0" err="1" smtClean="0"/>
              <a:t>the</a:t>
            </a:r>
            <a:r>
              <a:rPr lang="el-GR" i="1" u="sng" dirty="0" smtClean="0"/>
              <a:t> </a:t>
            </a:r>
            <a:r>
              <a:rPr lang="el-GR" b="1" i="1" u="sng" dirty="0" smtClean="0"/>
              <a:t>ESMO </a:t>
            </a:r>
            <a:r>
              <a:rPr lang="el-GR" i="1" u="sng" dirty="0" err="1" smtClean="0"/>
              <a:t>Magnitude</a:t>
            </a:r>
            <a:r>
              <a:rPr lang="el-GR" i="1" u="sng" dirty="0" smtClean="0"/>
              <a:t> </a:t>
            </a:r>
            <a:r>
              <a:rPr lang="el-GR" i="1" u="sng" dirty="0" err="1" smtClean="0"/>
              <a:t>of</a:t>
            </a:r>
            <a:r>
              <a:rPr lang="el-GR" i="1" u="sng" dirty="0" smtClean="0"/>
              <a:t> </a:t>
            </a:r>
            <a:r>
              <a:rPr lang="el-GR" i="1" u="sng" dirty="0" err="1" smtClean="0"/>
              <a:t>Clinical</a:t>
            </a:r>
            <a:r>
              <a:rPr lang="el-GR" i="1" u="sng" dirty="0" smtClean="0"/>
              <a:t> </a:t>
            </a:r>
            <a:r>
              <a:rPr lang="el-GR" i="1" u="sng" dirty="0" err="1" smtClean="0"/>
              <a:t>Benefit</a:t>
            </a:r>
            <a:r>
              <a:rPr lang="el-GR" i="1" u="sng" dirty="0" smtClean="0"/>
              <a:t> </a:t>
            </a:r>
            <a:r>
              <a:rPr lang="el-GR" i="1" u="sng" dirty="0" err="1" smtClean="0"/>
              <a:t>Scale</a:t>
            </a:r>
            <a:endParaRPr lang="en-US" i="1" u="sng" dirty="0"/>
          </a:p>
          <a:p>
            <a:pPr lvl="0">
              <a:lnSpc>
                <a:spcPct val="150000"/>
              </a:lnSpc>
            </a:pPr>
            <a:r>
              <a:rPr lang="en-US" b="1" i="1" u="sng" dirty="0" smtClean="0"/>
              <a:t>     </a:t>
            </a:r>
            <a:r>
              <a:rPr lang="el-GR" b="1" i="1" u="sng" dirty="0" smtClean="0"/>
              <a:t>ASCO </a:t>
            </a:r>
            <a:r>
              <a:rPr lang="el-GR" i="1" u="sng" dirty="0" err="1" smtClean="0"/>
              <a:t>Value</a:t>
            </a:r>
            <a:r>
              <a:rPr lang="el-GR" i="1" u="sng" dirty="0" smtClean="0"/>
              <a:t> </a:t>
            </a:r>
            <a:r>
              <a:rPr lang="el-GR" i="1" u="sng" dirty="0" err="1" smtClean="0"/>
              <a:t>Framework</a:t>
            </a:r>
            <a:r>
              <a:rPr lang="el-GR" i="1" u="sng" dirty="0" smtClean="0"/>
              <a:t>, </a:t>
            </a:r>
            <a:endParaRPr lang="en-US" i="1" u="sng" dirty="0" smtClean="0"/>
          </a:p>
          <a:p>
            <a:pPr lvl="0">
              <a:lnSpc>
                <a:spcPct val="150000"/>
              </a:lnSpc>
            </a:pPr>
            <a:r>
              <a:rPr lang="en-US" b="1" i="1" u="sng" dirty="0" smtClean="0"/>
              <a:t>     </a:t>
            </a:r>
            <a:r>
              <a:rPr lang="el-GR" b="1" i="1" u="sng" dirty="0" smtClean="0"/>
              <a:t>NCCN </a:t>
            </a:r>
            <a:r>
              <a:rPr lang="el-GR" b="1" i="1" u="sng" dirty="0" err="1" smtClean="0"/>
              <a:t>Blocks</a:t>
            </a:r>
            <a:r>
              <a:rPr lang="el-GR" b="1" i="1" u="sng" dirty="0" smtClean="0"/>
              <a:t> </a:t>
            </a:r>
            <a:r>
              <a:rPr lang="el-GR" i="1" u="sng" dirty="0" err="1" smtClean="0"/>
              <a:t>appraise</a:t>
            </a:r>
            <a:r>
              <a:rPr lang="el-GR" i="1" u="sng" dirty="0" smtClean="0"/>
              <a:t> </a:t>
            </a:r>
            <a:r>
              <a:rPr lang="el-GR" i="1" u="sng" dirty="0" err="1" smtClean="0"/>
              <a:t>the</a:t>
            </a:r>
            <a:r>
              <a:rPr lang="el-GR" i="1" u="sng" dirty="0" smtClean="0"/>
              <a:t> </a:t>
            </a:r>
            <a:r>
              <a:rPr lang="el-GR" i="1" u="sng" dirty="0" err="1" smtClean="0"/>
              <a:t>value</a:t>
            </a:r>
            <a:r>
              <a:rPr lang="el-GR" i="1" u="sng" dirty="0" smtClean="0"/>
              <a:t> </a:t>
            </a:r>
            <a:r>
              <a:rPr lang="el-GR" i="1" u="sng" dirty="0" err="1" smtClean="0"/>
              <a:t>of</a:t>
            </a:r>
            <a:r>
              <a:rPr lang="el-GR" i="1" u="sng" dirty="0" smtClean="0"/>
              <a:t> </a:t>
            </a:r>
            <a:r>
              <a:rPr lang="el-GR" i="1" u="sng" dirty="0" err="1" smtClean="0"/>
              <a:t>oncology</a:t>
            </a:r>
            <a:r>
              <a:rPr lang="el-GR" i="1" u="sng" dirty="0" smtClean="0"/>
              <a:t> </a:t>
            </a:r>
            <a:r>
              <a:rPr lang="el-GR" i="1" u="sng" dirty="0" err="1" smtClean="0"/>
              <a:t>interventions</a:t>
            </a:r>
            <a:endParaRPr lang="en-US" i="1" u="sng" dirty="0" smtClean="0"/>
          </a:p>
          <a:p>
            <a:pPr lvl="0">
              <a:lnSpc>
                <a:spcPct val="150000"/>
              </a:lnSpc>
              <a:buFont typeface="Wingdings" pitchFamily="2" charset="2"/>
              <a:buChar char="q"/>
            </a:pPr>
            <a:r>
              <a:rPr lang="en-US" b="1" dirty="0" smtClean="0"/>
              <a:t>  </a:t>
            </a:r>
            <a:r>
              <a:rPr lang="el-GR" b="1" dirty="0" err="1" smtClean="0"/>
              <a:t>Outcomes</a:t>
            </a:r>
            <a:r>
              <a:rPr lang="el-GR" b="1" dirty="0" smtClean="0"/>
              <a:t> </a:t>
            </a:r>
            <a:r>
              <a:rPr lang="el-GR" b="1" dirty="0" err="1" smtClean="0"/>
              <a:t>in</a:t>
            </a:r>
            <a:r>
              <a:rPr lang="el-GR" b="1" dirty="0" smtClean="0"/>
              <a:t> </a:t>
            </a:r>
            <a:r>
              <a:rPr lang="el-GR" b="1" dirty="0" err="1" smtClean="0"/>
              <a:t>Radiation</a:t>
            </a:r>
            <a:r>
              <a:rPr lang="el-GR" b="1" dirty="0" smtClean="0"/>
              <a:t> </a:t>
            </a:r>
            <a:r>
              <a:rPr lang="el-GR" b="1" dirty="0" err="1" smtClean="0"/>
              <a:t>Oncology</a:t>
            </a:r>
            <a:r>
              <a:rPr lang="el-GR" b="1" dirty="0" smtClean="0"/>
              <a:t>: </a:t>
            </a:r>
            <a:endParaRPr lang="en-US" b="1" dirty="0" smtClean="0"/>
          </a:p>
          <a:p>
            <a:pPr lvl="0">
              <a:lnSpc>
                <a:spcPct val="150000"/>
              </a:lnSpc>
            </a:pPr>
            <a:r>
              <a:rPr lang="el-GR" dirty="0" err="1" smtClean="0"/>
              <a:t>In</a:t>
            </a:r>
            <a:r>
              <a:rPr lang="el-GR" dirty="0" smtClean="0"/>
              <a:t> </a:t>
            </a:r>
            <a:r>
              <a:rPr lang="el-GR" dirty="0" err="1" smtClean="0"/>
              <a:t>addition</a:t>
            </a:r>
            <a:r>
              <a:rPr lang="el-GR" dirty="0" smtClean="0"/>
              <a:t> </a:t>
            </a:r>
            <a:r>
              <a:rPr lang="el-GR" dirty="0" err="1" smtClean="0"/>
              <a:t>to</a:t>
            </a:r>
            <a:r>
              <a:rPr lang="el-GR" dirty="0" smtClean="0"/>
              <a:t> </a:t>
            </a:r>
            <a:r>
              <a:rPr lang="el-GR" dirty="0" err="1" smtClean="0"/>
              <a:t>survival</a:t>
            </a:r>
            <a:r>
              <a:rPr lang="el-GR" dirty="0" smtClean="0"/>
              <a:t> </a:t>
            </a:r>
            <a:r>
              <a:rPr lang="el-GR" dirty="0" err="1" smtClean="0"/>
              <a:t>and</a:t>
            </a:r>
            <a:r>
              <a:rPr lang="el-GR" dirty="0" smtClean="0"/>
              <a:t> </a:t>
            </a:r>
            <a:r>
              <a:rPr lang="el-GR" dirty="0" err="1" smtClean="0"/>
              <a:t>quality</a:t>
            </a:r>
            <a:r>
              <a:rPr lang="el-GR" dirty="0" smtClean="0"/>
              <a:t> </a:t>
            </a:r>
            <a:r>
              <a:rPr lang="el-GR" dirty="0" err="1" smtClean="0"/>
              <a:t>of</a:t>
            </a:r>
            <a:r>
              <a:rPr lang="el-GR" dirty="0" smtClean="0"/>
              <a:t> </a:t>
            </a:r>
            <a:r>
              <a:rPr lang="el-GR" dirty="0" err="1" smtClean="0"/>
              <a:t>life</a:t>
            </a:r>
            <a:r>
              <a:rPr lang="el-GR" dirty="0" smtClean="0"/>
              <a:t>, </a:t>
            </a:r>
            <a:r>
              <a:rPr lang="en-US" dirty="0"/>
              <a:t> </a:t>
            </a:r>
            <a:r>
              <a:rPr lang="el-GR" dirty="0" err="1" smtClean="0"/>
              <a:t>outcomes</a:t>
            </a:r>
            <a:r>
              <a:rPr lang="el-GR" dirty="0" smtClean="0"/>
              <a:t> </a:t>
            </a:r>
            <a:r>
              <a:rPr lang="el-GR" dirty="0" err="1" smtClean="0"/>
              <a:t>may</a:t>
            </a:r>
            <a:r>
              <a:rPr lang="el-GR" dirty="0" smtClean="0"/>
              <a:t> </a:t>
            </a:r>
            <a:r>
              <a:rPr lang="el-GR" dirty="0" err="1" smtClean="0"/>
              <a:t>include</a:t>
            </a:r>
            <a:r>
              <a:rPr lang="el-GR" dirty="0" smtClean="0"/>
              <a:t> </a:t>
            </a:r>
            <a:endParaRPr lang="en-US" dirty="0" smtClean="0"/>
          </a:p>
          <a:p>
            <a:pPr lvl="0">
              <a:lnSpc>
                <a:spcPct val="150000"/>
              </a:lnSpc>
            </a:pPr>
            <a:r>
              <a:rPr lang="el-GR" i="1" u="sng" dirty="0" err="1" smtClean="0"/>
              <a:t>local</a:t>
            </a:r>
            <a:r>
              <a:rPr lang="el-GR" i="1" u="sng" dirty="0" smtClean="0"/>
              <a:t> </a:t>
            </a:r>
            <a:r>
              <a:rPr lang="el-GR" i="1" u="sng" dirty="0" err="1" smtClean="0"/>
              <a:t>control</a:t>
            </a:r>
            <a:r>
              <a:rPr lang="en-US" i="1" u="sng" dirty="0"/>
              <a:t> </a:t>
            </a:r>
            <a:r>
              <a:rPr lang="el-GR" i="1" u="sng" dirty="0" err="1" smtClean="0"/>
              <a:t>organ</a:t>
            </a:r>
            <a:r>
              <a:rPr lang="el-GR" i="1" u="sng" dirty="0" smtClean="0"/>
              <a:t> </a:t>
            </a:r>
            <a:r>
              <a:rPr lang="el-GR" i="1" u="sng" dirty="0" err="1" smtClean="0"/>
              <a:t>preservation</a:t>
            </a:r>
            <a:r>
              <a:rPr lang="el-GR" i="1" u="sng" dirty="0" smtClean="0"/>
              <a:t> </a:t>
            </a:r>
            <a:r>
              <a:rPr lang="el-GR" i="1" u="sng" dirty="0" err="1" smtClean="0"/>
              <a:t>and</a:t>
            </a:r>
            <a:r>
              <a:rPr lang="el-GR" i="1" u="sng" dirty="0" smtClean="0"/>
              <a:t> </a:t>
            </a:r>
            <a:r>
              <a:rPr lang="en-US" i="1" u="sng" dirty="0"/>
              <a:t> </a:t>
            </a:r>
            <a:r>
              <a:rPr lang="el-GR" i="1" u="sng" dirty="0" err="1" smtClean="0"/>
              <a:t>functional</a:t>
            </a:r>
            <a:r>
              <a:rPr lang="el-GR" i="1" u="sng" dirty="0" smtClean="0"/>
              <a:t> </a:t>
            </a:r>
            <a:r>
              <a:rPr lang="el-GR" i="1" u="sng" dirty="0" err="1" smtClean="0"/>
              <a:t>aspects</a:t>
            </a:r>
            <a:r>
              <a:rPr lang="el-GR" i="1" u="sng" dirty="0" smtClean="0"/>
              <a:t> (</a:t>
            </a:r>
            <a:r>
              <a:rPr lang="el-GR" i="1" u="sng" dirty="0" err="1" smtClean="0"/>
              <a:t>e.g</a:t>
            </a:r>
            <a:r>
              <a:rPr lang="el-GR" i="1" u="sng" dirty="0" smtClean="0"/>
              <a:t>., </a:t>
            </a:r>
            <a:r>
              <a:rPr lang="el-GR" i="1" u="sng" dirty="0" err="1" smtClean="0"/>
              <a:t>speech</a:t>
            </a:r>
            <a:r>
              <a:rPr lang="el-GR" i="1" u="sng" dirty="0" smtClean="0"/>
              <a:t> </a:t>
            </a:r>
            <a:r>
              <a:rPr lang="el-GR" i="1" u="sng" dirty="0" err="1" smtClean="0"/>
              <a:t>improvement</a:t>
            </a:r>
            <a:r>
              <a:rPr lang="el-GR" i="1" u="sng" dirty="0" smtClean="0"/>
              <a:t> </a:t>
            </a:r>
            <a:r>
              <a:rPr lang="el-GR" i="1" u="sng" dirty="0" err="1" smtClean="0"/>
              <a:t>in</a:t>
            </a:r>
            <a:r>
              <a:rPr lang="el-GR" i="1" u="sng" dirty="0" smtClean="0"/>
              <a:t> </a:t>
            </a:r>
            <a:r>
              <a:rPr lang="el-GR" i="1" u="sng" dirty="0" err="1" smtClean="0"/>
              <a:t>mouth</a:t>
            </a:r>
            <a:r>
              <a:rPr lang="el-GR" i="1" u="sng" dirty="0" smtClean="0"/>
              <a:t> </a:t>
            </a:r>
            <a:r>
              <a:rPr lang="el-GR" i="1" u="sng" dirty="0" err="1" smtClean="0"/>
              <a:t>cancer</a:t>
            </a:r>
            <a:r>
              <a:rPr lang="el-GR" i="1" u="sng" dirty="0" smtClean="0"/>
              <a:t>)</a:t>
            </a:r>
            <a:endParaRPr lang="en-US" i="1"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calcmode="lin" valueType="num">
                                      <p:cBhvr additive="base">
                                        <p:cTn id="1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calcmode="lin" valueType="num">
                                      <p:cBhvr additive="base">
                                        <p:cTn id="2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 calcmode="lin" valueType="num">
                                      <p:cBhvr additive="base">
                                        <p:cTn id="2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 calcmode="lin" valueType="num">
                                      <p:cBhvr additive="base">
                                        <p:cTn id="35"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 calcmode="lin" valueType="num">
                                      <p:cBhvr additive="base">
                                        <p:cTn id="3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8" end="8"/>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anim calcmode="lin" valueType="num">
                                      <p:cBhvr additive="base">
                                        <p:cTn id="43"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357158" y="571480"/>
            <a:ext cx="8501122" cy="4570482"/>
          </a:xfrm>
          <a:prstGeom prst="rect">
            <a:avLst/>
          </a:prstGeom>
        </p:spPr>
        <p:txBody>
          <a:bodyPr wrap="square">
            <a:spAutoFit/>
          </a:bodyPr>
          <a:lstStyle/>
          <a:p>
            <a:pPr algn="ctr">
              <a:lnSpc>
                <a:spcPct val="150000"/>
              </a:lnSpc>
            </a:pPr>
            <a:r>
              <a:rPr lang="el-GR" sz="2800" b="1" dirty="0" err="1" smtClean="0"/>
              <a:t>Tiers</a:t>
            </a:r>
            <a:r>
              <a:rPr lang="el-GR" sz="2800" b="1" dirty="0" smtClean="0"/>
              <a:t> </a:t>
            </a:r>
            <a:r>
              <a:rPr lang="el-GR" sz="2800" b="1" dirty="0" err="1" smtClean="0"/>
              <a:t>for</a:t>
            </a:r>
            <a:r>
              <a:rPr lang="el-GR" sz="2800" b="1" dirty="0" smtClean="0"/>
              <a:t> </a:t>
            </a:r>
            <a:r>
              <a:rPr lang="el-GR" sz="2800" b="1" dirty="0" err="1" smtClean="0"/>
              <a:t>Evaluating</a:t>
            </a:r>
            <a:r>
              <a:rPr lang="el-GR" sz="2800" b="1" dirty="0" smtClean="0"/>
              <a:t> </a:t>
            </a:r>
            <a:r>
              <a:rPr lang="el-GR" sz="2800" b="1" dirty="0" err="1" smtClean="0"/>
              <a:t>Radiotherapy</a:t>
            </a:r>
            <a:r>
              <a:rPr lang="en-US" sz="2800" b="1" dirty="0" smtClean="0"/>
              <a:t> </a:t>
            </a:r>
            <a:r>
              <a:rPr lang="el-GR" sz="2800" b="1" dirty="0" err="1" smtClean="0"/>
              <a:t>Outcome</a:t>
            </a:r>
            <a:r>
              <a:rPr lang="el-GR" sz="2800" b="1" dirty="0" smtClean="0"/>
              <a:t> </a:t>
            </a:r>
            <a:endParaRPr lang="en-US" sz="2800" b="1" dirty="0" smtClean="0"/>
          </a:p>
          <a:p>
            <a:pPr algn="ctr">
              <a:lnSpc>
                <a:spcPct val="150000"/>
              </a:lnSpc>
            </a:pPr>
            <a:endParaRPr lang="en-US" b="1" dirty="0" smtClean="0"/>
          </a:p>
          <a:p>
            <a:pPr lvl="0">
              <a:lnSpc>
                <a:spcPct val="150000"/>
              </a:lnSpc>
              <a:buFont typeface="Wingdings" pitchFamily="2" charset="2"/>
              <a:buChar char="Ø"/>
            </a:pPr>
            <a:r>
              <a:rPr lang="en-US" sz="2000" dirty="0" smtClean="0"/>
              <a:t>Tier 1: Health status after treatment (e.g., survival, local control, functional outcome)</a:t>
            </a:r>
            <a:endParaRPr lang="el-GR" sz="2000" dirty="0"/>
          </a:p>
          <a:p>
            <a:pPr lvl="0">
              <a:lnSpc>
                <a:spcPct val="150000"/>
              </a:lnSpc>
              <a:buFont typeface="Wingdings" pitchFamily="2" charset="2"/>
              <a:buChar char="Ø"/>
            </a:pPr>
            <a:r>
              <a:rPr lang="en-US" sz="2000" dirty="0" smtClean="0"/>
              <a:t>Tier 2: Recovery process and treatment burden (e.g., time to remission, acute toxicities)</a:t>
            </a:r>
          </a:p>
          <a:p>
            <a:pPr lvl="0">
              <a:lnSpc>
                <a:spcPct val="150000"/>
              </a:lnSpc>
              <a:buFont typeface="Wingdings" pitchFamily="2" charset="2"/>
              <a:buChar char="Ø"/>
            </a:pPr>
            <a:r>
              <a:rPr lang="en-US" sz="2000" dirty="0" smtClean="0"/>
              <a:t>Tier 3: Long-term consequences of care  (e.g., recurrences, long-term toxicities, quality of life)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357158" y="428604"/>
            <a:ext cx="8643998" cy="5355312"/>
          </a:xfrm>
          <a:prstGeom prst="rect">
            <a:avLst/>
          </a:prstGeom>
        </p:spPr>
        <p:txBody>
          <a:bodyPr wrap="square">
            <a:spAutoFit/>
          </a:bodyPr>
          <a:lstStyle/>
          <a:p>
            <a:pPr lvl="0">
              <a:lnSpc>
                <a:spcPct val="150000"/>
              </a:lnSpc>
            </a:pPr>
            <a:r>
              <a:rPr lang="en-US" sz="2800" b="1" dirty="0" smtClean="0"/>
              <a:t>                  </a:t>
            </a:r>
            <a:r>
              <a:rPr lang="el-GR" sz="2800" b="1" dirty="0" err="1" smtClean="0"/>
              <a:t>Conclusion</a:t>
            </a:r>
            <a:endParaRPr lang="en-US" sz="2800" b="1" dirty="0" smtClean="0"/>
          </a:p>
          <a:p>
            <a:pPr lvl="0">
              <a:lnSpc>
                <a:spcPct val="150000"/>
              </a:lnSpc>
              <a:buFont typeface="Wingdings" pitchFamily="2" charset="2"/>
              <a:buChar char="Ø"/>
            </a:pPr>
            <a:r>
              <a:rPr lang="en-US" sz="2000" dirty="0" smtClean="0"/>
              <a:t> </a:t>
            </a:r>
            <a:r>
              <a:rPr lang="el-GR" sz="2000" dirty="0" err="1" smtClean="0"/>
              <a:t>Radiotherapy</a:t>
            </a:r>
            <a:r>
              <a:rPr lang="el-GR" sz="2000" dirty="0" smtClean="0"/>
              <a:t> </a:t>
            </a:r>
            <a:r>
              <a:rPr lang="el-GR" sz="2000" dirty="0" err="1" smtClean="0"/>
              <a:t>Innovation</a:t>
            </a:r>
            <a:r>
              <a:rPr lang="el-GR" sz="2000" dirty="0" smtClean="0"/>
              <a:t>: </a:t>
            </a:r>
            <a:endParaRPr lang="en-US" sz="2000" dirty="0" smtClean="0"/>
          </a:p>
          <a:p>
            <a:pPr lvl="0">
              <a:lnSpc>
                <a:spcPct val="150000"/>
              </a:lnSpc>
            </a:pPr>
            <a:r>
              <a:rPr lang="en-US" sz="2000" i="1" dirty="0" smtClean="0"/>
              <a:t>   </a:t>
            </a:r>
            <a:r>
              <a:rPr lang="el-GR" sz="2000" i="1" dirty="0" smtClean="0"/>
              <a:t> </a:t>
            </a:r>
            <a:r>
              <a:rPr lang="en-US" sz="2000" i="1" dirty="0" smtClean="0"/>
              <a:t> </a:t>
            </a:r>
            <a:r>
              <a:rPr lang="el-GR" sz="2000" i="1" dirty="0" err="1" smtClean="0"/>
              <a:t>Built</a:t>
            </a:r>
            <a:r>
              <a:rPr lang="el-GR" sz="2000" i="1" dirty="0" smtClean="0"/>
              <a:t> </a:t>
            </a:r>
            <a:r>
              <a:rPr lang="el-GR" sz="2000" i="1" dirty="0" err="1" smtClean="0"/>
              <a:t>on</a:t>
            </a:r>
            <a:r>
              <a:rPr lang="el-GR" sz="2000" i="1" dirty="0" smtClean="0"/>
              <a:t> </a:t>
            </a:r>
            <a:r>
              <a:rPr lang="el-GR" sz="2000" i="1" dirty="0" err="1" smtClean="0"/>
              <a:t>advances</a:t>
            </a:r>
            <a:r>
              <a:rPr lang="el-GR" sz="2000" i="1" dirty="0" smtClean="0"/>
              <a:t> </a:t>
            </a:r>
            <a:r>
              <a:rPr lang="el-GR" sz="2000" i="1" dirty="0" err="1" smtClean="0"/>
              <a:t>in</a:t>
            </a:r>
            <a:r>
              <a:rPr lang="el-GR" sz="2000" i="1" dirty="0" smtClean="0"/>
              <a:t> </a:t>
            </a:r>
            <a:r>
              <a:rPr lang="el-GR" sz="2000" i="1" dirty="0" err="1" smtClean="0"/>
              <a:t>technology</a:t>
            </a:r>
            <a:r>
              <a:rPr lang="el-GR" sz="2000" i="1" dirty="0" smtClean="0"/>
              <a:t>, </a:t>
            </a:r>
            <a:r>
              <a:rPr lang="el-GR" sz="2000" i="1" dirty="0" err="1" smtClean="0"/>
              <a:t>imaging</a:t>
            </a:r>
            <a:r>
              <a:rPr lang="el-GR" sz="2000" i="1" dirty="0" smtClean="0"/>
              <a:t>, </a:t>
            </a:r>
            <a:r>
              <a:rPr lang="el-GR" sz="2000" i="1" dirty="0" err="1" smtClean="0"/>
              <a:t>and</a:t>
            </a:r>
            <a:r>
              <a:rPr lang="el-GR" sz="2000" i="1" dirty="0" smtClean="0"/>
              <a:t> </a:t>
            </a:r>
            <a:r>
              <a:rPr lang="el-GR" sz="2000" i="1" dirty="0" err="1" smtClean="0"/>
              <a:t>computation</a:t>
            </a:r>
            <a:r>
              <a:rPr lang="el-GR" sz="2000" i="1" dirty="0" smtClean="0"/>
              <a:t>, </a:t>
            </a:r>
            <a:r>
              <a:rPr lang="el-GR" sz="2000" i="1" dirty="0" err="1" smtClean="0"/>
              <a:t>allowing</a:t>
            </a:r>
            <a:r>
              <a:rPr lang="el-GR" sz="2000" i="1" dirty="0" smtClean="0"/>
              <a:t> </a:t>
            </a:r>
            <a:r>
              <a:rPr lang="el-GR" sz="2000" i="1" dirty="0" err="1" smtClean="0"/>
              <a:t>for</a:t>
            </a:r>
            <a:r>
              <a:rPr lang="el-GR" sz="2000" i="1" dirty="0" smtClean="0"/>
              <a:t> </a:t>
            </a:r>
            <a:r>
              <a:rPr lang="el-GR" sz="2000" i="1" dirty="0" err="1" smtClean="0"/>
              <a:t>better</a:t>
            </a:r>
            <a:r>
              <a:rPr lang="el-GR" sz="2000" i="1" dirty="0"/>
              <a:t> </a:t>
            </a:r>
            <a:r>
              <a:rPr lang="el-GR" sz="2000" i="1" dirty="0" err="1" smtClean="0"/>
              <a:t>tumor</a:t>
            </a:r>
            <a:r>
              <a:rPr lang="el-GR" sz="2000" i="1" dirty="0" smtClean="0"/>
              <a:t> </a:t>
            </a:r>
            <a:r>
              <a:rPr lang="el-GR" sz="2000" i="1" dirty="0" err="1" smtClean="0"/>
              <a:t>targeting</a:t>
            </a:r>
            <a:r>
              <a:rPr lang="el-GR" sz="2000" i="1" dirty="0" smtClean="0"/>
              <a:t> </a:t>
            </a:r>
            <a:r>
              <a:rPr lang="el-GR" sz="2000" i="1" dirty="0" err="1" smtClean="0"/>
              <a:t>and</a:t>
            </a:r>
            <a:r>
              <a:rPr lang="el-GR" sz="2000" i="1" dirty="0" smtClean="0"/>
              <a:t> </a:t>
            </a:r>
            <a:r>
              <a:rPr lang="el-GR" sz="2000" i="1" dirty="0" err="1" smtClean="0"/>
              <a:t>reduced</a:t>
            </a:r>
            <a:r>
              <a:rPr lang="el-GR" sz="2000" i="1" dirty="0" smtClean="0"/>
              <a:t> </a:t>
            </a:r>
            <a:r>
              <a:rPr lang="el-GR" sz="2000" i="1" dirty="0" err="1" smtClean="0"/>
              <a:t>toxicity</a:t>
            </a:r>
            <a:r>
              <a:rPr lang="el-GR" sz="2000" i="1" dirty="0" smtClean="0"/>
              <a:t>.</a:t>
            </a:r>
            <a:r>
              <a:rPr lang="el-GR" sz="2000" dirty="0" smtClean="0"/>
              <a:t>	</a:t>
            </a:r>
            <a:endParaRPr lang="en-US" sz="2000" dirty="0" smtClean="0"/>
          </a:p>
          <a:p>
            <a:pPr lvl="0">
              <a:lnSpc>
                <a:spcPct val="150000"/>
              </a:lnSpc>
              <a:buFont typeface="Wingdings" pitchFamily="2" charset="2"/>
              <a:buChar char="Ø"/>
            </a:pPr>
            <a:r>
              <a:rPr lang="en-US" sz="2000" dirty="0" smtClean="0"/>
              <a:t> </a:t>
            </a:r>
            <a:r>
              <a:rPr lang="el-GR" sz="2000" dirty="0" err="1" smtClean="0"/>
              <a:t>Value</a:t>
            </a:r>
            <a:r>
              <a:rPr lang="el-GR" sz="2000" dirty="0" smtClean="0"/>
              <a:t>-</a:t>
            </a:r>
            <a:r>
              <a:rPr lang="el-GR" sz="2000" dirty="0" err="1" smtClean="0"/>
              <a:t>Based</a:t>
            </a:r>
            <a:r>
              <a:rPr lang="el-GR" sz="2000" dirty="0" smtClean="0"/>
              <a:t> </a:t>
            </a:r>
            <a:r>
              <a:rPr lang="el-GR" sz="2000" dirty="0" err="1" smtClean="0"/>
              <a:t>Approach</a:t>
            </a:r>
            <a:r>
              <a:rPr lang="el-GR" sz="2000" dirty="0" smtClean="0"/>
              <a:t>: </a:t>
            </a:r>
            <a:endParaRPr lang="en-US" sz="2000" dirty="0" smtClean="0"/>
          </a:p>
          <a:p>
            <a:pPr lvl="0">
              <a:lnSpc>
                <a:spcPct val="150000"/>
              </a:lnSpc>
            </a:pPr>
            <a:r>
              <a:rPr lang="en-US" sz="2000" i="1" dirty="0" smtClean="0"/>
              <a:t>     </a:t>
            </a:r>
            <a:r>
              <a:rPr lang="el-GR" sz="2000" i="1" dirty="0" err="1" smtClean="0"/>
              <a:t>Innovations</a:t>
            </a:r>
            <a:r>
              <a:rPr lang="el-GR" sz="2000" i="1" dirty="0" smtClean="0"/>
              <a:t> </a:t>
            </a:r>
            <a:r>
              <a:rPr lang="el-GR" sz="2000" i="1" dirty="0" err="1" smtClean="0"/>
              <a:t>should</a:t>
            </a:r>
            <a:r>
              <a:rPr lang="el-GR" sz="2000" i="1" dirty="0" smtClean="0"/>
              <a:t> </a:t>
            </a:r>
            <a:r>
              <a:rPr lang="el-GR" sz="2000" i="1" dirty="0" err="1" smtClean="0"/>
              <a:t>deliver</a:t>
            </a:r>
            <a:r>
              <a:rPr lang="el-GR" sz="2000" i="1" dirty="0" smtClean="0"/>
              <a:t> </a:t>
            </a:r>
            <a:r>
              <a:rPr lang="el-GR" sz="2000" i="1" dirty="0" err="1" smtClean="0"/>
              <a:t>real</a:t>
            </a:r>
            <a:r>
              <a:rPr lang="el-GR" sz="2000" i="1" dirty="0" smtClean="0"/>
              <a:t> </a:t>
            </a:r>
            <a:r>
              <a:rPr lang="el-GR" sz="2000" i="1" dirty="0" err="1" smtClean="0"/>
              <a:t>patient</a:t>
            </a:r>
            <a:r>
              <a:rPr lang="el-GR" sz="2000" i="1" dirty="0" smtClean="0"/>
              <a:t> </a:t>
            </a:r>
            <a:r>
              <a:rPr lang="el-GR" sz="2000" i="1" dirty="0" err="1" smtClean="0"/>
              <a:t>value</a:t>
            </a:r>
            <a:r>
              <a:rPr lang="el-GR" sz="2000" i="1" dirty="0" smtClean="0"/>
              <a:t> </a:t>
            </a:r>
            <a:r>
              <a:rPr lang="el-GR" sz="2000" i="1" dirty="0" err="1" smtClean="0"/>
              <a:t>at</a:t>
            </a:r>
            <a:r>
              <a:rPr lang="el-GR" sz="2000" i="1" dirty="0" smtClean="0"/>
              <a:t> </a:t>
            </a:r>
            <a:r>
              <a:rPr lang="el-GR" sz="2000" i="1" dirty="0" err="1" smtClean="0"/>
              <a:t>fair</a:t>
            </a:r>
            <a:r>
              <a:rPr lang="el-GR" sz="2000" i="1" dirty="0" smtClean="0"/>
              <a:t> </a:t>
            </a:r>
            <a:r>
              <a:rPr lang="el-GR" sz="2000" i="1" dirty="0" err="1" smtClean="0"/>
              <a:t>costs</a:t>
            </a:r>
            <a:r>
              <a:rPr lang="el-GR" sz="2000" i="1" dirty="0" smtClean="0"/>
              <a:t>, </a:t>
            </a:r>
            <a:r>
              <a:rPr lang="el-GR" sz="2000" i="1" dirty="0" err="1" smtClean="0"/>
              <a:t>ensuring</a:t>
            </a:r>
            <a:r>
              <a:rPr lang="el-GR" sz="2000" i="1" dirty="0" smtClean="0"/>
              <a:t> </a:t>
            </a:r>
            <a:r>
              <a:rPr lang="el-GR" sz="2000" i="1" dirty="0" err="1" smtClean="0"/>
              <a:t>high</a:t>
            </a:r>
            <a:r>
              <a:rPr lang="el-GR" sz="2000" i="1" dirty="0" smtClean="0"/>
              <a:t>-</a:t>
            </a:r>
            <a:r>
              <a:rPr lang="el-GR" sz="2000" i="1" dirty="0" err="1" smtClean="0"/>
              <a:t>quality</a:t>
            </a:r>
            <a:r>
              <a:rPr lang="el-GR" sz="2000" i="1" dirty="0"/>
              <a:t> </a:t>
            </a:r>
            <a:r>
              <a:rPr lang="el-GR" sz="2000" i="1" dirty="0" err="1" smtClean="0"/>
              <a:t>care</a:t>
            </a:r>
            <a:r>
              <a:rPr lang="el-GR" sz="2000" i="1" dirty="0" smtClean="0"/>
              <a:t> </a:t>
            </a:r>
            <a:r>
              <a:rPr lang="el-GR" sz="2000" i="1" dirty="0" err="1" smtClean="0"/>
              <a:t>and</a:t>
            </a:r>
            <a:r>
              <a:rPr lang="el-GR" sz="2000" i="1" dirty="0" smtClean="0"/>
              <a:t> </a:t>
            </a:r>
            <a:r>
              <a:rPr lang="el-GR" sz="2000" i="1" dirty="0" err="1" smtClean="0"/>
              <a:t>favorable</a:t>
            </a:r>
            <a:r>
              <a:rPr lang="el-GR" sz="2000" i="1" dirty="0" smtClean="0"/>
              <a:t> </a:t>
            </a:r>
            <a:r>
              <a:rPr lang="el-GR" sz="2000" i="1" dirty="0" err="1" smtClean="0"/>
              <a:t>outcomes</a:t>
            </a:r>
            <a:r>
              <a:rPr lang="el-GR" sz="2000" dirty="0" smtClean="0"/>
              <a:t>	</a:t>
            </a:r>
          </a:p>
          <a:p>
            <a:pPr lvl="0">
              <a:lnSpc>
                <a:spcPct val="150000"/>
              </a:lnSpc>
              <a:buFont typeface="Wingdings" pitchFamily="2" charset="2"/>
              <a:buChar char="Ø"/>
            </a:pPr>
            <a:r>
              <a:rPr lang="en-US" sz="2000" dirty="0" smtClean="0"/>
              <a:t> </a:t>
            </a:r>
            <a:r>
              <a:rPr lang="el-GR" sz="2000" dirty="0" err="1" smtClean="0"/>
              <a:t>Collaboration</a:t>
            </a:r>
            <a:r>
              <a:rPr lang="el-GR" sz="2000" dirty="0" smtClean="0"/>
              <a:t> </a:t>
            </a:r>
            <a:r>
              <a:rPr lang="el-GR" sz="2000" dirty="0" err="1" smtClean="0"/>
              <a:t>and</a:t>
            </a:r>
            <a:r>
              <a:rPr lang="el-GR" sz="2000" dirty="0" smtClean="0"/>
              <a:t> </a:t>
            </a:r>
            <a:r>
              <a:rPr lang="el-GR" sz="2000" dirty="0" err="1" smtClean="0"/>
              <a:t>Evaluation</a:t>
            </a:r>
            <a:r>
              <a:rPr lang="el-GR" sz="2000" dirty="0" smtClean="0"/>
              <a:t>: </a:t>
            </a:r>
            <a:endParaRPr lang="en-US" sz="2000" dirty="0" smtClean="0"/>
          </a:p>
          <a:p>
            <a:pPr lvl="0">
              <a:lnSpc>
                <a:spcPct val="150000"/>
              </a:lnSpc>
            </a:pPr>
            <a:r>
              <a:rPr lang="en-US" sz="2000" i="1" dirty="0" smtClean="0"/>
              <a:t>    </a:t>
            </a:r>
            <a:r>
              <a:rPr lang="el-GR" sz="2000" i="1" dirty="0" err="1" smtClean="0"/>
              <a:t>Future</a:t>
            </a:r>
            <a:r>
              <a:rPr lang="el-GR" sz="2000" i="1" dirty="0" smtClean="0"/>
              <a:t> </a:t>
            </a:r>
            <a:r>
              <a:rPr lang="el-GR" sz="2000" i="1" dirty="0" err="1" smtClean="0"/>
              <a:t>advancements</a:t>
            </a:r>
            <a:r>
              <a:rPr lang="el-GR" sz="2000" i="1" dirty="0" smtClean="0"/>
              <a:t> </a:t>
            </a:r>
            <a:r>
              <a:rPr lang="el-GR" sz="2000" i="1" dirty="0" err="1" smtClean="0"/>
              <a:t>in</a:t>
            </a:r>
            <a:r>
              <a:rPr lang="el-GR" sz="2000" i="1" dirty="0" smtClean="0"/>
              <a:t> </a:t>
            </a:r>
            <a:r>
              <a:rPr lang="el-GR" sz="2000" i="1" dirty="0" err="1" smtClean="0"/>
              <a:t>radiotherapy</a:t>
            </a:r>
            <a:r>
              <a:rPr lang="el-GR" sz="2000" i="1" dirty="0" smtClean="0"/>
              <a:t> </a:t>
            </a:r>
            <a:r>
              <a:rPr lang="el-GR" sz="2000" i="1" dirty="0" err="1" smtClean="0"/>
              <a:t>will</a:t>
            </a:r>
            <a:r>
              <a:rPr lang="el-GR" sz="2000" i="1" dirty="0" smtClean="0"/>
              <a:t> </a:t>
            </a:r>
            <a:r>
              <a:rPr lang="el-GR" sz="2000" i="1" dirty="0" err="1" smtClean="0"/>
              <a:t>depend</a:t>
            </a:r>
            <a:r>
              <a:rPr lang="el-GR" sz="2000" i="1" dirty="0" smtClean="0"/>
              <a:t> </a:t>
            </a:r>
            <a:r>
              <a:rPr lang="el-GR" sz="2000" i="1" dirty="0" err="1" smtClean="0"/>
              <a:t>on</a:t>
            </a:r>
            <a:r>
              <a:rPr lang="el-GR" sz="2000" i="1" dirty="0" smtClean="0"/>
              <a:t> </a:t>
            </a:r>
            <a:r>
              <a:rPr lang="el-GR" sz="2000" i="1" dirty="0" err="1" smtClean="0"/>
              <a:t>multidisciplinary</a:t>
            </a:r>
            <a:r>
              <a:rPr lang="el-GR" sz="2000" i="1" dirty="0" smtClean="0"/>
              <a:t> </a:t>
            </a:r>
            <a:r>
              <a:rPr lang="el-GR" sz="2000" i="1" dirty="0" err="1" smtClean="0"/>
              <a:t>collaboration</a:t>
            </a:r>
            <a:r>
              <a:rPr lang="el-GR" sz="2000" i="1" dirty="0" smtClean="0"/>
              <a:t>, </a:t>
            </a:r>
            <a:r>
              <a:rPr lang="el-GR" sz="2000" i="1" dirty="0" err="1" smtClean="0"/>
              <a:t>evidence</a:t>
            </a:r>
            <a:r>
              <a:rPr lang="el-GR" sz="2000" i="1" dirty="0" smtClean="0"/>
              <a:t>-</a:t>
            </a:r>
            <a:r>
              <a:rPr lang="el-GR" sz="2000" i="1" dirty="0" err="1" smtClean="0"/>
              <a:t>based</a:t>
            </a:r>
            <a:r>
              <a:rPr lang="el-GR" sz="2000" i="1" dirty="0" smtClean="0"/>
              <a:t> </a:t>
            </a:r>
            <a:r>
              <a:rPr lang="el-GR" sz="2000" i="1" dirty="0" err="1" smtClean="0"/>
              <a:t>assessment</a:t>
            </a:r>
            <a:r>
              <a:rPr lang="el-GR" sz="2000" i="1" dirty="0" smtClean="0"/>
              <a:t>, </a:t>
            </a:r>
            <a:r>
              <a:rPr lang="el-GR" sz="2000" i="1" dirty="0" err="1" smtClean="0"/>
              <a:t>and</a:t>
            </a:r>
            <a:r>
              <a:rPr lang="el-GR" sz="2000" i="1" dirty="0" smtClean="0"/>
              <a:t> </a:t>
            </a:r>
            <a:r>
              <a:rPr lang="el-GR" sz="2000" i="1" dirty="0" err="1" smtClean="0"/>
              <a:t>value</a:t>
            </a:r>
            <a:r>
              <a:rPr lang="el-GR" sz="2000" i="1" dirty="0" smtClean="0"/>
              <a:t>-</a:t>
            </a:r>
            <a:r>
              <a:rPr lang="el-GR" sz="2000" i="1" dirty="0" err="1" smtClean="0"/>
              <a:t>based</a:t>
            </a:r>
            <a:r>
              <a:rPr lang="el-GR" sz="2000" i="1" dirty="0" smtClean="0"/>
              <a:t> </a:t>
            </a:r>
            <a:r>
              <a:rPr lang="el-GR" sz="2000" i="1" dirty="0" err="1" smtClean="0"/>
              <a:t>healthcare</a:t>
            </a:r>
            <a:r>
              <a:rPr lang="el-GR" sz="2000" i="1" dirty="0" smtClean="0"/>
              <a:t> </a:t>
            </a:r>
            <a:r>
              <a:rPr lang="el-GR" sz="2000" i="1" dirty="0" err="1" smtClean="0"/>
              <a:t>approaches</a:t>
            </a:r>
            <a:endParaRPr lang="el-GR" sz="2000"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 calcmode="lin" valueType="num">
                                      <p:cBhvr additive="base">
                                        <p:cTn id="17"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 calcmode="lin" valueType="num">
                                      <p:cBhvr additive="base">
                                        <p:cTn id="2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 calcmode="lin" valueType="num">
                                      <p:cBhvr additive="base">
                                        <p:cTn id="2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 calcmode="lin" valueType="num">
                                      <p:cBhvr additive="base">
                                        <p:cTn id="31"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Ορθογώνιο"/>
          <p:cNvSpPr/>
          <p:nvPr/>
        </p:nvSpPr>
        <p:spPr>
          <a:xfrm>
            <a:off x="214282" y="214290"/>
            <a:ext cx="8643998" cy="5853269"/>
          </a:xfrm>
          <a:prstGeom prst="rect">
            <a:avLst/>
          </a:prstGeom>
        </p:spPr>
        <p:txBody>
          <a:bodyPr wrap="square">
            <a:spAutoFit/>
          </a:bodyPr>
          <a:lstStyle/>
          <a:p>
            <a:pPr algn="ctr">
              <a:lnSpc>
                <a:spcPct val="150000"/>
              </a:lnSpc>
            </a:pPr>
            <a:r>
              <a:rPr lang="en-US" b="1" dirty="0" smtClean="0"/>
              <a:t>Radiotherapy </a:t>
            </a:r>
            <a:r>
              <a:rPr lang="en-US" b="1" dirty="0" smtClean="0"/>
              <a:t>innovation</a:t>
            </a:r>
            <a:endParaRPr lang="en-US" b="1" dirty="0" smtClean="0"/>
          </a:p>
          <a:p>
            <a:pPr>
              <a:lnSpc>
                <a:spcPct val="150000"/>
              </a:lnSpc>
            </a:pPr>
            <a:r>
              <a:rPr lang="en-US" dirty="0" smtClean="0"/>
              <a:t>Innovative radiotherapy results from the evolution in radiation technology, but also from the integration of advanced imaging before and during radiotherapy, and the availability of high performing computer systems. </a:t>
            </a:r>
            <a:endParaRPr lang="el-GR" dirty="0" smtClean="0"/>
          </a:p>
          <a:p>
            <a:pPr>
              <a:lnSpc>
                <a:spcPct val="150000"/>
              </a:lnSpc>
            </a:pPr>
            <a:r>
              <a:rPr lang="en-US" dirty="0" smtClean="0"/>
              <a:t>This has lead to the development of a broad range of new techniques, intensity-modulated (IMRT), stereotactic body (SBRT) and adaptive (ART) radiotherapy to name but a few.</a:t>
            </a:r>
            <a:endParaRPr lang="el-GR" dirty="0" smtClean="0"/>
          </a:p>
          <a:p>
            <a:pPr>
              <a:lnSpc>
                <a:spcPct val="150000"/>
              </a:lnSpc>
            </a:pPr>
            <a:r>
              <a:rPr lang="en-US" dirty="0" smtClean="0"/>
              <a:t> The increased potential of novel technologies and techniques to target the tumor, while limiting the dose – and toxicity – to the surrounding organs, has further paved the way to the adoption of new irradiation schedules (such as</a:t>
            </a:r>
            <a:r>
              <a:rPr lang="el-GR" dirty="0" smtClean="0"/>
              <a:t> </a:t>
            </a:r>
            <a:r>
              <a:rPr lang="en-US" dirty="0" err="1" smtClean="0"/>
              <a:t>hypofractionation</a:t>
            </a:r>
            <a:r>
              <a:rPr lang="en-US" dirty="0" smtClean="0"/>
              <a:t> – fewer but higher doses per treatment) and new indications (e.g. </a:t>
            </a:r>
            <a:r>
              <a:rPr lang="en-US" dirty="0" err="1" smtClean="0"/>
              <a:t>oligometastatic</a:t>
            </a:r>
            <a:r>
              <a:rPr lang="en-US" dirty="0" smtClean="0"/>
              <a:t> disease, combinations with new systemic agents)</a:t>
            </a:r>
            <a:endParaRPr lang="el-G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285720" y="500042"/>
            <a:ext cx="8572560" cy="6093976"/>
          </a:xfrm>
          <a:prstGeom prst="rect">
            <a:avLst/>
          </a:prstGeom>
        </p:spPr>
        <p:txBody>
          <a:bodyPr wrap="square">
            <a:spAutoFit/>
          </a:bodyPr>
          <a:lstStyle/>
          <a:p>
            <a:pPr>
              <a:lnSpc>
                <a:spcPct val="150000"/>
              </a:lnSpc>
            </a:pPr>
            <a:r>
              <a:rPr lang="en-US" sz="2000" dirty="0" smtClean="0">
                <a:latin typeface="Calibri" pitchFamily="34" charset="0"/>
                <a:ea typeface="Calibri" pitchFamily="34" charset="0"/>
                <a:cs typeface="Calibri" pitchFamily="34" charset="0"/>
              </a:rPr>
              <a:t>Innovative radiotherapy technologies and techniques can come at a cost, due to higher initial investments and the additional time and resources required to enable their safe and high-quality implementation and use. </a:t>
            </a:r>
          </a:p>
          <a:p>
            <a:pPr>
              <a:lnSpc>
                <a:spcPct val="150000"/>
              </a:lnSpc>
            </a:pPr>
            <a:r>
              <a:rPr lang="en-US" sz="2000" dirty="0" smtClean="0">
                <a:latin typeface="Calibri" pitchFamily="34" charset="0"/>
                <a:ea typeface="Calibri" pitchFamily="34" charset="0"/>
                <a:cs typeface="Calibri" pitchFamily="34" charset="0"/>
              </a:rPr>
              <a:t>To counteract rising costs, innovation in radiotherapy planning (e.g. through increasingly automated </a:t>
            </a:r>
            <a:r>
              <a:rPr lang="en-US" sz="2000" dirty="0" smtClean="0">
                <a:latin typeface="Calibri" pitchFamily="34" charset="0"/>
                <a:ea typeface="Calibri" pitchFamily="34" charset="0"/>
                <a:cs typeface="Calibri" pitchFamily="34" charset="0"/>
              </a:rPr>
              <a:t>planning AI) </a:t>
            </a:r>
            <a:r>
              <a:rPr lang="en-US" sz="2000" dirty="0" smtClean="0">
                <a:latin typeface="Calibri" pitchFamily="34" charset="0"/>
                <a:ea typeface="Calibri" pitchFamily="34" charset="0"/>
                <a:cs typeface="Calibri" pitchFamily="34" charset="0"/>
              </a:rPr>
              <a:t>and dose delivery can in turn increase productivity and reduce treatment duration (e.g. through </a:t>
            </a:r>
            <a:r>
              <a:rPr lang="en-US" sz="2000" dirty="0" err="1" smtClean="0">
                <a:latin typeface="Calibri" pitchFamily="34" charset="0"/>
                <a:ea typeface="Calibri" pitchFamily="34" charset="0"/>
                <a:cs typeface="Calibri" pitchFamily="34" charset="0"/>
              </a:rPr>
              <a:t>hypofractionation</a:t>
            </a:r>
            <a:r>
              <a:rPr lang="en-US" sz="2000" dirty="0" smtClean="0">
                <a:latin typeface="Calibri" pitchFamily="34" charset="0"/>
                <a:ea typeface="Calibri" pitchFamily="34" charset="0"/>
                <a:cs typeface="Calibri" pitchFamily="34" charset="0"/>
              </a:rPr>
              <a:t>). </a:t>
            </a:r>
          </a:p>
          <a:p>
            <a:pPr>
              <a:lnSpc>
                <a:spcPct val="150000"/>
              </a:lnSpc>
            </a:pPr>
            <a:r>
              <a:rPr lang="en-US" sz="2000" dirty="0" smtClean="0">
                <a:latin typeface="Calibri" pitchFamily="34" charset="0"/>
                <a:ea typeface="Calibri" pitchFamily="34" charset="0"/>
                <a:cs typeface="Calibri" pitchFamily="34" charset="0"/>
              </a:rPr>
              <a:t>Although there is a tendency to propagate innovations based on the pure belief that new is better, even if the evidence remains limited and uncertain, the radiotherapy community, together with all relevant stakeholders, including patients, should take responsibility and not accept a poor evidence base and small benefits of new radiotherapy interventions at any cost. </a:t>
            </a:r>
          </a:p>
          <a:p>
            <a:pPr>
              <a:lnSpc>
                <a:spcPct val="150000"/>
              </a:lnSpc>
            </a:pPr>
            <a:r>
              <a:rPr lang="en-US" sz="2000" dirty="0" smtClean="0">
                <a:latin typeface="Calibri" pitchFamily="34" charset="0"/>
                <a:ea typeface="Calibri" pitchFamily="34" charset="0"/>
                <a:cs typeface="Calibri" pitchFamily="34" charset="0"/>
              </a:rPr>
              <a:t>The use of innovative technologies, techniques and treatments should ensure real value to patients at fair and just prices.</a:t>
            </a:r>
            <a:endParaRPr lang="el-GR" sz="2000" dirty="0">
              <a:latin typeface="Calibri" pitchFamily="34" charset="0"/>
              <a:ea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285720" y="302359"/>
            <a:ext cx="8643998" cy="6555641"/>
          </a:xfrm>
          <a:prstGeom prst="rect">
            <a:avLst/>
          </a:prstGeom>
        </p:spPr>
        <p:txBody>
          <a:bodyPr wrap="square">
            <a:spAutoFit/>
          </a:bodyPr>
          <a:lstStyle/>
          <a:p>
            <a:pPr>
              <a:lnSpc>
                <a:spcPct val="150000"/>
              </a:lnSpc>
            </a:pPr>
            <a:r>
              <a:rPr lang="en-US" sz="2000" dirty="0" smtClean="0">
                <a:latin typeface="Arial" pitchFamily="34" charset="0"/>
                <a:cs typeface="Arial" pitchFamily="34" charset="0"/>
              </a:rPr>
              <a:t>Some innovations represent major changes that impact outcomes gradually, such as new dose-fractionated schedules, new drug and radiotherapy combinations, or technologies with distinct biological, physical or imaging properties such as </a:t>
            </a:r>
            <a:r>
              <a:rPr lang="en-US" sz="2000" b="1" u="sng" dirty="0" smtClean="0">
                <a:latin typeface="Arial" pitchFamily="34" charset="0"/>
                <a:cs typeface="Arial" pitchFamily="34" charset="0"/>
              </a:rPr>
              <a:t>particle therapy </a:t>
            </a:r>
            <a:r>
              <a:rPr lang="en-US" sz="2000" dirty="0" smtClean="0">
                <a:latin typeface="Arial" pitchFamily="34" charset="0"/>
                <a:cs typeface="Arial" pitchFamily="34" charset="0"/>
              </a:rPr>
              <a:t>or MRI-guided radiotherapy.</a:t>
            </a:r>
            <a:r>
              <a:rPr lang="el-GR" sz="2000" dirty="0" smtClean="0">
                <a:latin typeface="Arial" pitchFamily="34" charset="0"/>
                <a:cs typeface="Arial" pitchFamily="34" charset="0"/>
              </a:rPr>
              <a:t> </a:t>
            </a:r>
            <a:r>
              <a:rPr lang="en-US" sz="2000" dirty="0" smtClean="0">
                <a:latin typeface="Arial" pitchFamily="34" charset="0"/>
                <a:cs typeface="Arial" pitchFamily="34" charset="0"/>
              </a:rPr>
              <a:t>However, the innovation may not be seen as a major breakthrough at the outset, but as a series of smaller, incremental changes, the impact of which gradually becomes apparent over time.</a:t>
            </a:r>
            <a:r>
              <a:rPr lang="el-GR" sz="2000" dirty="0" smtClean="0">
                <a:latin typeface="Arial" pitchFamily="34" charset="0"/>
                <a:cs typeface="Arial" pitchFamily="34" charset="0"/>
              </a:rPr>
              <a:t> </a:t>
            </a:r>
          </a:p>
          <a:p>
            <a:pPr>
              <a:lnSpc>
                <a:spcPct val="150000"/>
              </a:lnSpc>
            </a:pPr>
            <a:r>
              <a:rPr lang="en-US" sz="2000" u="sng" dirty="0" smtClean="0">
                <a:latin typeface="Arial" pitchFamily="34" charset="0"/>
                <a:cs typeface="Arial" pitchFamily="34" charset="0"/>
              </a:rPr>
              <a:t>The translation of the innovation into improved outcomes</a:t>
            </a:r>
            <a:r>
              <a:rPr lang="en-US" sz="2000" dirty="0" smtClean="0">
                <a:latin typeface="Arial" pitchFamily="34" charset="0"/>
                <a:cs typeface="Arial" pitchFamily="34" charset="0"/>
              </a:rPr>
              <a:t>, particularly reduced toxicity and the resulting impact on quality of life, </a:t>
            </a:r>
            <a:r>
              <a:rPr lang="en-US" sz="2000" u="sng" dirty="0" smtClean="0">
                <a:latin typeface="Arial" pitchFamily="34" charset="0"/>
                <a:cs typeface="Arial" pitchFamily="34" charset="0"/>
              </a:rPr>
              <a:t>may only become apparent months or years after therapy</a:t>
            </a:r>
            <a:r>
              <a:rPr lang="en-US" sz="2000" dirty="0" smtClean="0">
                <a:latin typeface="Arial" pitchFamily="34" charset="0"/>
                <a:cs typeface="Arial" pitchFamily="34" charset="0"/>
              </a:rPr>
              <a:t>. </a:t>
            </a:r>
          </a:p>
          <a:p>
            <a:pPr>
              <a:lnSpc>
                <a:spcPct val="150000"/>
              </a:lnSpc>
            </a:pPr>
            <a:r>
              <a:rPr lang="en-US" sz="2000" dirty="0" smtClean="0">
                <a:latin typeface="Arial" pitchFamily="34" charset="0"/>
                <a:cs typeface="Arial" pitchFamily="34" charset="0"/>
              </a:rPr>
              <a:t>Furthermore, new radiotherapy techniques and technologies often require specific training, leading to learning curves, with outcomes dependent on the skill of the operator, the experience of the multidisciplinary team, and the quality assurance processes </a:t>
            </a:r>
            <a:r>
              <a:rPr lang="en-US" sz="2000" dirty="0" smtClean="0">
                <a:latin typeface="Arial" pitchFamily="34" charset="0"/>
                <a:cs typeface="Arial" pitchFamily="34" charset="0"/>
              </a:rPr>
              <a:t>incorporate</a:t>
            </a:r>
            <a:r>
              <a:rPr lang="en-US" sz="2000" dirty="0" smtClean="0">
                <a:latin typeface="Arial" pitchFamily="34" charset="0"/>
                <a:cs typeface="Arial" pitchFamily="34" charset="0"/>
              </a:rPr>
              <a:t>d</a:t>
            </a:r>
            <a:r>
              <a:rPr lang="en-US" sz="2000" dirty="0" smtClean="0">
                <a:latin typeface="Arial" pitchFamily="34" charset="0"/>
                <a:cs typeface="Arial" pitchFamily="34" charset="0"/>
              </a:rPr>
              <a:t>.</a:t>
            </a:r>
            <a:endParaRPr lang="el-GR" sz="20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428596" y="928670"/>
            <a:ext cx="8429684" cy="4278094"/>
          </a:xfrm>
          <a:prstGeom prst="rect">
            <a:avLst/>
          </a:prstGeom>
        </p:spPr>
        <p:txBody>
          <a:bodyPr wrap="square">
            <a:spAutoFit/>
          </a:bodyPr>
          <a:lstStyle/>
          <a:p>
            <a:pPr algn="ctr"/>
            <a:r>
              <a:rPr lang="el-GR" sz="2800" b="1" dirty="0" err="1" smtClean="0"/>
              <a:t>Major</a:t>
            </a:r>
            <a:r>
              <a:rPr lang="el-GR" sz="2800" b="1" dirty="0" smtClean="0"/>
              <a:t> </a:t>
            </a:r>
            <a:r>
              <a:rPr lang="el-GR" sz="2800" b="1" dirty="0" err="1" smtClean="0"/>
              <a:t>and</a:t>
            </a:r>
            <a:r>
              <a:rPr lang="el-GR" sz="2800" b="1" dirty="0" smtClean="0"/>
              <a:t> </a:t>
            </a:r>
            <a:r>
              <a:rPr lang="el-GR" sz="2800" b="1" dirty="0" err="1" smtClean="0"/>
              <a:t>Incremental</a:t>
            </a:r>
            <a:r>
              <a:rPr lang="el-GR" sz="2800" b="1" dirty="0" smtClean="0"/>
              <a:t> </a:t>
            </a:r>
            <a:r>
              <a:rPr lang="el-GR" sz="2800" b="1" dirty="0" err="1" smtClean="0"/>
              <a:t>Innovations</a:t>
            </a:r>
            <a:r>
              <a:rPr lang="el-GR" sz="2800" b="1" dirty="0" smtClean="0"/>
              <a:t>	</a:t>
            </a:r>
            <a:endParaRPr lang="en-US" sz="2800" b="1" dirty="0" smtClean="0"/>
          </a:p>
          <a:p>
            <a:pPr algn="ctr"/>
            <a:endParaRPr lang="en-US" sz="2800" b="1" dirty="0" smtClean="0"/>
          </a:p>
          <a:p>
            <a:pPr lvl="0">
              <a:lnSpc>
                <a:spcPct val="150000"/>
              </a:lnSpc>
              <a:buFont typeface="Wingdings" pitchFamily="2" charset="2"/>
              <a:buChar char="q"/>
            </a:pPr>
            <a:r>
              <a:rPr lang="en-US" dirty="0" smtClean="0"/>
              <a:t> </a:t>
            </a:r>
            <a:r>
              <a:rPr lang="el-GR" dirty="0" err="1" smtClean="0"/>
              <a:t>New</a:t>
            </a:r>
            <a:r>
              <a:rPr lang="el-GR" dirty="0" smtClean="0"/>
              <a:t> </a:t>
            </a:r>
            <a:r>
              <a:rPr lang="el-GR" dirty="0" err="1" smtClean="0"/>
              <a:t>Dose</a:t>
            </a:r>
            <a:r>
              <a:rPr lang="el-GR" dirty="0" smtClean="0"/>
              <a:t> </a:t>
            </a:r>
            <a:r>
              <a:rPr lang="el-GR" dirty="0" err="1" smtClean="0"/>
              <a:t>Fractionation</a:t>
            </a:r>
            <a:r>
              <a:rPr lang="el-GR" dirty="0" smtClean="0"/>
              <a:t> </a:t>
            </a:r>
            <a:r>
              <a:rPr lang="el-GR" dirty="0" err="1" smtClean="0"/>
              <a:t>Schedules</a:t>
            </a:r>
            <a:endParaRPr lang="en-US" dirty="0" smtClean="0"/>
          </a:p>
          <a:p>
            <a:pPr lvl="0">
              <a:lnSpc>
                <a:spcPct val="150000"/>
              </a:lnSpc>
              <a:buFont typeface="Wingdings" pitchFamily="2" charset="2"/>
              <a:buChar char="q"/>
            </a:pPr>
            <a:r>
              <a:rPr lang="en-US" dirty="0" smtClean="0"/>
              <a:t> </a:t>
            </a:r>
            <a:r>
              <a:rPr lang="el-GR" dirty="0" err="1" smtClean="0"/>
              <a:t>New</a:t>
            </a:r>
            <a:r>
              <a:rPr lang="el-GR" dirty="0" smtClean="0"/>
              <a:t> </a:t>
            </a:r>
            <a:r>
              <a:rPr lang="el-GR" dirty="0" err="1" smtClean="0"/>
              <a:t>Radiotherapy</a:t>
            </a:r>
            <a:r>
              <a:rPr lang="el-GR" dirty="0" smtClean="0"/>
              <a:t>-</a:t>
            </a:r>
            <a:r>
              <a:rPr lang="el-GR" dirty="0" err="1" smtClean="0"/>
              <a:t>Drug</a:t>
            </a:r>
            <a:r>
              <a:rPr lang="el-GR" dirty="0" smtClean="0"/>
              <a:t> </a:t>
            </a:r>
            <a:r>
              <a:rPr lang="el-GR" dirty="0" err="1" smtClean="0"/>
              <a:t>Combinations</a:t>
            </a:r>
            <a:endParaRPr lang="en-US" dirty="0" smtClean="0"/>
          </a:p>
          <a:p>
            <a:pPr lvl="0">
              <a:lnSpc>
                <a:spcPct val="150000"/>
              </a:lnSpc>
            </a:pPr>
            <a:r>
              <a:rPr lang="en-US" dirty="0"/>
              <a:t> </a:t>
            </a:r>
            <a:r>
              <a:rPr lang="en-US" dirty="0" smtClean="0"/>
              <a:t>    </a:t>
            </a:r>
            <a:r>
              <a:rPr lang="el-GR" i="1" u="sng" dirty="0" smtClean="0"/>
              <a:t>Technologies </a:t>
            </a:r>
            <a:r>
              <a:rPr lang="el-GR" i="1" u="sng" dirty="0" err="1" smtClean="0"/>
              <a:t>with</a:t>
            </a:r>
            <a:r>
              <a:rPr lang="el-GR" i="1" u="sng" dirty="0" smtClean="0"/>
              <a:t> </a:t>
            </a:r>
            <a:r>
              <a:rPr lang="el-GR" i="1" u="sng" dirty="0" err="1" smtClean="0"/>
              <a:t>distinct</a:t>
            </a:r>
            <a:r>
              <a:rPr lang="el-GR" i="1" u="sng" dirty="0" smtClean="0"/>
              <a:t> </a:t>
            </a:r>
            <a:r>
              <a:rPr lang="el-GR" i="1" u="sng" dirty="0" err="1" smtClean="0"/>
              <a:t>physical</a:t>
            </a:r>
            <a:r>
              <a:rPr lang="el-GR" i="1" u="sng" dirty="0" smtClean="0"/>
              <a:t> </a:t>
            </a:r>
            <a:r>
              <a:rPr lang="el-GR" i="1" u="sng" dirty="0" err="1" smtClean="0"/>
              <a:t>or</a:t>
            </a:r>
            <a:r>
              <a:rPr lang="el-GR" i="1" u="sng" dirty="0" smtClean="0"/>
              <a:t> </a:t>
            </a:r>
            <a:r>
              <a:rPr lang="el-GR" i="1" u="sng" dirty="0" err="1" smtClean="0"/>
              <a:t>biological</a:t>
            </a:r>
            <a:r>
              <a:rPr lang="el-GR" i="1" u="sng" dirty="0" smtClean="0"/>
              <a:t> </a:t>
            </a:r>
            <a:r>
              <a:rPr lang="el-GR" i="1" u="sng" dirty="0" err="1" smtClean="0"/>
              <a:t>properties</a:t>
            </a:r>
            <a:r>
              <a:rPr lang="el-GR" i="1" u="sng" dirty="0" smtClean="0"/>
              <a:t> (</a:t>
            </a:r>
            <a:r>
              <a:rPr lang="el-GR" i="1" u="sng" dirty="0" err="1" smtClean="0"/>
              <a:t>e.g</a:t>
            </a:r>
            <a:r>
              <a:rPr lang="el-GR" i="1" u="sng" dirty="0" smtClean="0"/>
              <a:t>., </a:t>
            </a:r>
            <a:r>
              <a:rPr lang="el-GR" i="1" u="sng" dirty="0" err="1" smtClean="0"/>
              <a:t>particle</a:t>
            </a:r>
            <a:r>
              <a:rPr lang="el-GR" i="1" u="sng" dirty="0" smtClean="0"/>
              <a:t> </a:t>
            </a:r>
            <a:r>
              <a:rPr lang="el-GR" i="1" u="sng" dirty="0" err="1" smtClean="0"/>
              <a:t>therapy</a:t>
            </a:r>
            <a:r>
              <a:rPr lang="el-GR" i="1" u="sng" dirty="0" smtClean="0"/>
              <a:t>, MR-</a:t>
            </a:r>
            <a:r>
              <a:rPr lang="el-GR" i="1" u="sng" dirty="0" err="1" smtClean="0"/>
              <a:t>guided</a:t>
            </a:r>
            <a:r>
              <a:rPr lang="el-GR" i="1" u="sng" dirty="0" smtClean="0"/>
              <a:t> </a:t>
            </a:r>
            <a:r>
              <a:rPr lang="el-GR" i="1" u="sng" dirty="0" err="1" smtClean="0"/>
              <a:t>radiotherapy</a:t>
            </a:r>
            <a:r>
              <a:rPr lang="el-GR" i="1" u="sng" dirty="0" smtClean="0"/>
              <a:t>).</a:t>
            </a:r>
            <a:endParaRPr lang="en-US" i="1" u="sng" dirty="0" smtClean="0"/>
          </a:p>
          <a:p>
            <a:pPr lvl="0">
              <a:lnSpc>
                <a:spcPct val="150000"/>
              </a:lnSpc>
              <a:buFont typeface="Wingdings" pitchFamily="2" charset="2"/>
              <a:buChar char="q"/>
            </a:pPr>
            <a:r>
              <a:rPr lang="el-GR" dirty="0" err="1" smtClean="0"/>
              <a:t>Incremental</a:t>
            </a:r>
            <a:r>
              <a:rPr lang="el-GR" dirty="0" smtClean="0"/>
              <a:t> </a:t>
            </a:r>
            <a:r>
              <a:rPr lang="el-GR" dirty="0" err="1" smtClean="0"/>
              <a:t>Changes</a:t>
            </a:r>
            <a:r>
              <a:rPr lang="el-GR" dirty="0" smtClean="0"/>
              <a:t>:	</a:t>
            </a:r>
            <a:endParaRPr lang="en-US" dirty="0" smtClean="0"/>
          </a:p>
          <a:p>
            <a:pPr lvl="0">
              <a:lnSpc>
                <a:spcPct val="150000"/>
              </a:lnSpc>
            </a:pPr>
            <a:r>
              <a:rPr lang="en-US" dirty="0" smtClean="0"/>
              <a:t>    </a:t>
            </a:r>
            <a:r>
              <a:rPr lang="el-GR" i="1" dirty="0" err="1" smtClean="0"/>
              <a:t>New</a:t>
            </a:r>
            <a:r>
              <a:rPr lang="el-GR" i="1" dirty="0" smtClean="0"/>
              <a:t> </a:t>
            </a:r>
            <a:r>
              <a:rPr lang="el-GR" i="1" dirty="0" err="1" smtClean="0"/>
              <a:t>Immobilization</a:t>
            </a:r>
            <a:r>
              <a:rPr lang="el-GR" i="1" dirty="0" smtClean="0"/>
              <a:t> </a:t>
            </a:r>
            <a:r>
              <a:rPr lang="el-GR" i="1" dirty="0" err="1" smtClean="0"/>
              <a:t>Devices</a:t>
            </a:r>
            <a:endParaRPr lang="en-US" i="1" dirty="0" smtClean="0"/>
          </a:p>
          <a:p>
            <a:pPr lvl="0">
              <a:lnSpc>
                <a:spcPct val="150000"/>
              </a:lnSpc>
            </a:pPr>
            <a:r>
              <a:rPr lang="en-US" i="1" dirty="0"/>
              <a:t> </a:t>
            </a:r>
            <a:r>
              <a:rPr lang="en-US" i="1" dirty="0" smtClean="0"/>
              <a:t>   </a:t>
            </a:r>
            <a:r>
              <a:rPr lang="el-GR" i="1" dirty="0" err="1" smtClean="0"/>
              <a:t>Advanced</a:t>
            </a:r>
            <a:r>
              <a:rPr lang="el-GR" i="1" dirty="0" smtClean="0"/>
              <a:t> </a:t>
            </a:r>
            <a:r>
              <a:rPr lang="el-GR" i="1" dirty="0" err="1" smtClean="0"/>
              <a:t>Computer</a:t>
            </a:r>
            <a:r>
              <a:rPr lang="el-GR" i="1" dirty="0" smtClean="0"/>
              <a:t> </a:t>
            </a:r>
            <a:r>
              <a:rPr lang="el-GR" i="1" dirty="0" err="1" smtClean="0"/>
              <a:t>Planning</a:t>
            </a:r>
            <a:r>
              <a:rPr lang="el-GR" i="1" dirty="0" smtClean="0"/>
              <a:t> </a:t>
            </a:r>
            <a:r>
              <a:rPr lang="el-GR" i="1" dirty="0" err="1" smtClean="0"/>
              <a:t>Algorithms</a:t>
            </a:r>
            <a:r>
              <a:rPr lang="el-GR" i="1" dirty="0" smtClean="0"/>
              <a:t>	</a:t>
            </a:r>
            <a:r>
              <a:rPr lang="en-US" i="1" dirty="0" smtClean="0"/>
              <a:t>(with </a:t>
            </a:r>
            <a:r>
              <a:rPr lang="en-US" i="1" dirty="0" smtClean="0"/>
              <a:t>Art. Int. )</a:t>
            </a:r>
            <a:endParaRPr lang="en-US" i="1" dirty="0" smtClean="0"/>
          </a:p>
          <a:p>
            <a:pPr lvl="0">
              <a:lnSpc>
                <a:spcPct val="150000"/>
              </a:lnSpc>
            </a:pPr>
            <a:r>
              <a:rPr lang="el-GR" b="1" i="1" dirty="0" err="1" smtClean="0"/>
              <a:t>Often</a:t>
            </a:r>
            <a:r>
              <a:rPr lang="el-GR" b="1" i="1" dirty="0" smtClean="0"/>
              <a:t> </a:t>
            </a:r>
            <a:r>
              <a:rPr lang="el-GR" b="1" i="1" dirty="0" err="1" smtClean="0"/>
              <a:t>result</a:t>
            </a:r>
            <a:r>
              <a:rPr lang="el-GR" b="1" i="1" dirty="0" smtClean="0"/>
              <a:t> </a:t>
            </a:r>
            <a:r>
              <a:rPr lang="el-GR" b="1" i="1" dirty="0" err="1" smtClean="0"/>
              <a:t>in</a:t>
            </a:r>
            <a:r>
              <a:rPr lang="el-GR" b="1" i="1" dirty="0" smtClean="0"/>
              <a:t> </a:t>
            </a:r>
            <a:r>
              <a:rPr lang="el-GR" b="1" i="1" dirty="0" err="1" smtClean="0"/>
              <a:t>improved</a:t>
            </a:r>
            <a:r>
              <a:rPr lang="el-GR" b="1" i="1" dirty="0" smtClean="0"/>
              <a:t> </a:t>
            </a:r>
            <a:r>
              <a:rPr lang="el-GR" b="1" i="1" dirty="0" err="1" smtClean="0"/>
              <a:t>patient</a:t>
            </a:r>
            <a:r>
              <a:rPr lang="el-GR" b="1" i="1" dirty="0" smtClean="0"/>
              <a:t> </a:t>
            </a:r>
            <a:r>
              <a:rPr lang="el-GR" b="1" i="1" dirty="0" err="1" smtClean="0"/>
              <a:t>outcomes</a:t>
            </a:r>
            <a:r>
              <a:rPr lang="el-GR" b="1" i="1" dirty="0" smtClean="0"/>
              <a:t> </a:t>
            </a:r>
            <a:r>
              <a:rPr lang="el-GR" b="1" i="1" dirty="0" err="1" smtClean="0"/>
              <a:t>over</a:t>
            </a:r>
            <a:r>
              <a:rPr lang="el-GR" b="1" i="1" dirty="0" smtClean="0"/>
              <a:t> </a:t>
            </a:r>
            <a:r>
              <a:rPr lang="el-GR" b="1" i="1" dirty="0" err="1" smtClean="0"/>
              <a:t>time</a:t>
            </a:r>
            <a:r>
              <a:rPr lang="el-GR" b="1" i="1" dirty="0" smtClean="0"/>
              <a:t>.</a:t>
            </a:r>
            <a:endParaRPr lang="en-US" b="1" i="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anim calcmode="lin" valueType="num">
                                      <p:cBhvr additive="base">
                                        <p:cTn id="1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 calcmode="lin" valueType="num">
                                      <p:cBhvr additive="base">
                                        <p:cTn id="1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 calcmode="lin" valueType="num">
                                      <p:cBhvr additive="base">
                                        <p:cTn id="2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 calcmode="lin" valueType="num">
                                      <p:cBhvr additive="base">
                                        <p:cTn id="25"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 calcmode="lin" valueType="num">
                                      <p:cBhvr additive="base">
                                        <p:cTn id="2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 calcmode="lin" valueType="num">
                                      <p:cBhvr additive="base">
                                        <p:cTn id="3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357158" y="1142984"/>
            <a:ext cx="8572560" cy="3877985"/>
          </a:xfrm>
          <a:prstGeom prst="rect">
            <a:avLst/>
          </a:prstGeom>
        </p:spPr>
        <p:txBody>
          <a:bodyPr wrap="square">
            <a:spAutoFit/>
          </a:bodyPr>
          <a:lstStyle/>
          <a:p>
            <a:pPr lvl="0" algn="ctr">
              <a:lnSpc>
                <a:spcPct val="150000"/>
              </a:lnSpc>
            </a:pPr>
            <a:r>
              <a:rPr lang="el-GR" sz="2800" b="1" dirty="0" err="1" smtClean="0"/>
              <a:t>Challenges</a:t>
            </a:r>
            <a:r>
              <a:rPr lang="el-GR" sz="2800" b="1" dirty="0" smtClean="0"/>
              <a:t> </a:t>
            </a:r>
            <a:r>
              <a:rPr lang="el-GR" sz="2800" b="1" dirty="0" err="1" smtClean="0"/>
              <a:t>in</a:t>
            </a:r>
            <a:r>
              <a:rPr lang="el-GR" sz="2800" b="1" dirty="0" smtClean="0"/>
              <a:t> </a:t>
            </a:r>
            <a:r>
              <a:rPr lang="el-GR" sz="2800" b="1" dirty="0" err="1" smtClean="0"/>
              <a:t>Translating</a:t>
            </a:r>
            <a:r>
              <a:rPr lang="el-GR" sz="2800" b="1" dirty="0" smtClean="0"/>
              <a:t> </a:t>
            </a:r>
            <a:r>
              <a:rPr lang="el-GR" sz="2800" b="1" dirty="0" err="1" smtClean="0"/>
              <a:t>Innovation</a:t>
            </a:r>
            <a:endParaRPr lang="en-US" sz="2800" b="1" dirty="0" smtClean="0"/>
          </a:p>
          <a:p>
            <a:pPr lvl="0" algn="ctr">
              <a:lnSpc>
                <a:spcPct val="150000"/>
              </a:lnSpc>
            </a:pPr>
            <a:endParaRPr lang="en-US" sz="2800" b="1" dirty="0" smtClean="0"/>
          </a:p>
          <a:p>
            <a:pPr lvl="0">
              <a:lnSpc>
                <a:spcPct val="150000"/>
              </a:lnSpc>
              <a:buFont typeface="Wingdings" pitchFamily="2" charset="2"/>
              <a:buChar char="q"/>
            </a:pPr>
            <a:r>
              <a:rPr lang="en-US" dirty="0" smtClean="0"/>
              <a:t> </a:t>
            </a:r>
            <a:r>
              <a:rPr lang="el-GR" dirty="0" err="1" smtClean="0"/>
              <a:t>Outcome</a:t>
            </a:r>
            <a:r>
              <a:rPr lang="el-GR" dirty="0" smtClean="0"/>
              <a:t> </a:t>
            </a:r>
            <a:r>
              <a:rPr lang="el-GR" dirty="0" err="1" smtClean="0"/>
              <a:t>Dependency</a:t>
            </a:r>
            <a:r>
              <a:rPr lang="el-GR" dirty="0" smtClean="0"/>
              <a:t>: </a:t>
            </a:r>
            <a:r>
              <a:rPr lang="el-GR" dirty="0" err="1" smtClean="0"/>
              <a:t>Impact</a:t>
            </a:r>
            <a:r>
              <a:rPr lang="el-GR" dirty="0" smtClean="0"/>
              <a:t> </a:t>
            </a:r>
            <a:r>
              <a:rPr lang="el-GR" dirty="0" err="1" smtClean="0"/>
              <a:t>of</a:t>
            </a:r>
            <a:r>
              <a:rPr lang="el-GR" dirty="0" smtClean="0"/>
              <a:t> </a:t>
            </a:r>
            <a:r>
              <a:rPr lang="el-GR" dirty="0" err="1" smtClean="0"/>
              <a:t>innovations</a:t>
            </a:r>
            <a:r>
              <a:rPr lang="el-GR" dirty="0" smtClean="0"/>
              <a:t> </a:t>
            </a:r>
            <a:r>
              <a:rPr lang="el-GR" dirty="0" err="1" smtClean="0"/>
              <a:t>may</a:t>
            </a:r>
            <a:r>
              <a:rPr lang="el-GR" dirty="0" smtClean="0"/>
              <a:t> </a:t>
            </a:r>
            <a:r>
              <a:rPr lang="el-GR" dirty="0" err="1" smtClean="0"/>
              <a:t>take</a:t>
            </a:r>
            <a:r>
              <a:rPr lang="el-GR" dirty="0" smtClean="0"/>
              <a:t> </a:t>
            </a:r>
            <a:r>
              <a:rPr lang="el-GR" dirty="0" err="1" smtClean="0"/>
              <a:t>months</a:t>
            </a:r>
            <a:r>
              <a:rPr lang="el-GR" dirty="0" smtClean="0"/>
              <a:t> </a:t>
            </a:r>
            <a:r>
              <a:rPr lang="el-GR" dirty="0" err="1" smtClean="0"/>
              <a:t>or</a:t>
            </a:r>
            <a:r>
              <a:rPr lang="el-GR" dirty="0" smtClean="0"/>
              <a:t> </a:t>
            </a:r>
            <a:r>
              <a:rPr lang="el-GR" dirty="0" err="1" smtClean="0"/>
              <a:t>years</a:t>
            </a:r>
            <a:r>
              <a:rPr lang="el-GR" dirty="0" smtClean="0"/>
              <a:t> </a:t>
            </a:r>
            <a:r>
              <a:rPr lang="el-GR" dirty="0" err="1" smtClean="0"/>
              <a:t>to</a:t>
            </a:r>
            <a:r>
              <a:rPr lang="el-GR" dirty="0" smtClean="0"/>
              <a:t> </a:t>
            </a:r>
            <a:r>
              <a:rPr lang="el-GR" dirty="0" err="1" smtClean="0"/>
              <a:t>be</a:t>
            </a:r>
            <a:r>
              <a:rPr lang="el-GR" dirty="0" smtClean="0"/>
              <a:t> </a:t>
            </a:r>
            <a:r>
              <a:rPr lang="el-GR" dirty="0" err="1" smtClean="0"/>
              <a:t>realized</a:t>
            </a:r>
            <a:r>
              <a:rPr lang="el-GR" dirty="0" smtClean="0"/>
              <a:t>	</a:t>
            </a:r>
            <a:endParaRPr lang="en-US" dirty="0" smtClean="0"/>
          </a:p>
          <a:p>
            <a:pPr lvl="0">
              <a:lnSpc>
                <a:spcPct val="150000"/>
              </a:lnSpc>
              <a:buFont typeface="Wingdings" pitchFamily="2" charset="2"/>
              <a:buChar char="q"/>
            </a:pPr>
            <a:r>
              <a:rPr lang="en-US" dirty="0" smtClean="0"/>
              <a:t> </a:t>
            </a:r>
            <a:r>
              <a:rPr lang="el-GR" dirty="0" err="1" smtClean="0"/>
              <a:t>Learning</a:t>
            </a:r>
            <a:r>
              <a:rPr lang="el-GR" dirty="0" smtClean="0"/>
              <a:t> </a:t>
            </a:r>
            <a:r>
              <a:rPr lang="el-GR" dirty="0" err="1" smtClean="0"/>
              <a:t>Curves</a:t>
            </a:r>
            <a:r>
              <a:rPr lang="el-GR" dirty="0" smtClean="0"/>
              <a:t>: </a:t>
            </a:r>
            <a:r>
              <a:rPr lang="el-GR" dirty="0" err="1" smtClean="0"/>
              <a:t>Requires</a:t>
            </a:r>
            <a:r>
              <a:rPr lang="el-GR" dirty="0" smtClean="0"/>
              <a:t> </a:t>
            </a:r>
            <a:r>
              <a:rPr lang="el-GR" dirty="0" err="1" smtClean="0"/>
              <a:t>training</a:t>
            </a:r>
            <a:r>
              <a:rPr lang="el-GR" dirty="0" smtClean="0"/>
              <a:t> </a:t>
            </a:r>
            <a:r>
              <a:rPr lang="el-GR" dirty="0" err="1" smtClean="0"/>
              <a:t>and</a:t>
            </a:r>
            <a:r>
              <a:rPr lang="el-GR" dirty="0" smtClean="0"/>
              <a:t> </a:t>
            </a:r>
            <a:r>
              <a:rPr lang="el-GR" dirty="0" err="1" smtClean="0"/>
              <a:t>multidisciplinary</a:t>
            </a:r>
            <a:r>
              <a:rPr lang="el-GR" dirty="0" smtClean="0"/>
              <a:t> </a:t>
            </a:r>
            <a:r>
              <a:rPr lang="el-GR" dirty="0" err="1" smtClean="0"/>
              <a:t>collaboration</a:t>
            </a:r>
            <a:r>
              <a:rPr lang="el-GR" dirty="0" smtClean="0"/>
              <a:t> </a:t>
            </a:r>
            <a:r>
              <a:rPr lang="el-GR" dirty="0" err="1" smtClean="0"/>
              <a:t>to</a:t>
            </a:r>
            <a:r>
              <a:rPr lang="el-GR" dirty="0" smtClean="0"/>
              <a:t> </a:t>
            </a:r>
            <a:r>
              <a:rPr lang="el-GR" dirty="0" err="1" smtClean="0"/>
              <a:t>achieve</a:t>
            </a:r>
            <a:r>
              <a:rPr lang="el-GR" dirty="0" smtClean="0"/>
              <a:t> </a:t>
            </a:r>
            <a:r>
              <a:rPr lang="el-GR" dirty="0" err="1" smtClean="0"/>
              <a:t>optimal</a:t>
            </a:r>
            <a:r>
              <a:rPr lang="el-GR" dirty="0" smtClean="0"/>
              <a:t> </a:t>
            </a:r>
            <a:r>
              <a:rPr lang="el-GR" dirty="0" err="1" smtClean="0"/>
              <a:t>results</a:t>
            </a:r>
            <a:r>
              <a:rPr lang="el-GR" dirty="0" smtClean="0"/>
              <a:t>.</a:t>
            </a:r>
            <a:endParaRPr lang="en-US" dirty="0" smtClean="0"/>
          </a:p>
          <a:p>
            <a:pPr lvl="0">
              <a:lnSpc>
                <a:spcPct val="150000"/>
              </a:lnSpc>
              <a:buFont typeface="Wingdings" pitchFamily="2" charset="2"/>
              <a:buChar char="q"/>
            </a:pPr>
            <a:r>
              <a:rPr lang="en-US" dirty="0"/>
              <a:t> </a:t>
            </a:r>
            <a:r>
              <a:rPr lang="el-GR" dirty="0" err="1" smtClean="0"/>
              <a:t>Evidence</a:t>
            </a:r>
            <a:r>
              <a:rPr lang="el-GR" dirty="0" smtClean="0"/>
              <a:t> </a:t>
            </a:r>
            <a:r>
              <a:rPr lang="el-GR" dirty="0" err="1" smtClean="0"/>
              <a:t>Generation</a:t>
            </a:r>
            <a:r>
              <a:rPr lang="el-GR" dirty="0" smtClean="0"/>
              <a:t>: </a:t>
            </a:r>
            <a:r>
              <a:rPr lang="el-GR" dirty="0" err="1" smtClean="0"/>
              <a:t>Takes</a:t>
            </a:r>
            <a:r>
              <a:rPr lang="el-GR" dirty="0" smtClean="0"/>
              <a:t> </a:t>
            </a:r>
            <a:r>
              <a:rPr lang="el-GR" dirty="0" err="1" smtClean="0"/>
              <a:t>time</a:t>
            </a:r>
            <a:r>
              <a:rPr lang="el-GR" dirty="0" smtClean="0"/>
              <a:t> </a:t>
            </a:r>
            <a:r>
              <a:rPr lang="el-GR" dirty="0" err="1" smtClean="0"/>
              <a:t>for</a:t>
            </a:r>
            <a:r>
              <a:rPr lang="el-GR" dirty="0" smtClean="0"/>
              <a:t> </a:t>
            </a:r>
            <a:r>
              <a:rPr lang="el-GR" dirty="0" err="1" smtClean="0"/>
              <a:t>formal</a:t>
            </a:r>
            <a:r>
              <a:rPr lang="el-GR" dirty="0" smtClean="0"/>
              <a:t> </a:t>
            </a:r>
            <a:r>
              <a:rPr lang="el-GR" dirty="0" err="1" smtClean="0"/>
              <a:t>evidence</a:t>
            </a:r>
            <a:r>
              <a:rPr lang="el-GR" dirty="0" smtClean="0"/>
              <a:t> </a:t>
            </a:r>
            <a:r>
              <a:rPr lang="el-GR" dirty="0" err="1" smtClean="0"/>
              <a:t>to</a:t>
            </a:r>
            <a:r>
              <a:rPr lang="el-GR" dirty="0" smtClean="0"/>
              <a:t> </a:t>
            </a:r>
            <a:r>
              <a:rPr lang="el-GR" dirty="0" err="1" smtClean="0"/>
              <a:t>mature</a:t>
            </a:r>
            <a:r>
              <a:rPr lang="el-GR" dirty="0" smtClean="0"/>
              <a:t> </a:t>
            </a:r>
            <a:r>
              <a:rPr lang="el-GR" dirty="0" err="1" smtClean="0"/>
              <a:t>due</a:t>
            </a:r>
            <a:r>
              <a:rPr lang="el-GR" dirty="0" smtClean="0"/>
              <a:t> </a:t>
            </a:r>
            <a:r>
              <a:rPr lang="el-GR" dirty="0" err="1" smtClean="0"/>
              <a:t>to</a:t>
            </a:r>
            <a:r>
              <a:rPr lang="el-GR" dirty="0" smtClean="0"/>
              <a:t> </a:t>
            </a:r>
            <a:r>
              <a:rPr lang="el-GR" dirty="0" err="1" smtClean="0"/>
              <a:t>the</a:t>
            </a:r>
            <a:r>
              <a:rPr lang="el-GR" dirty="0" smtClean="0"/>
              <a:t> </a:t>
            </a:r>
            <a:r>
              <a:rPr lang="el-GR" dirty="0" err="1" smtClean="0"/>
              <a:t>time</a:t>
            </a:r>
            <a:r>
              <a:rPr lang="el-GR" dirty="0" smtClean="0"/>
              <a:t> </a:t>
            </a:r>
            <a:r>
              <a:rPr lang="el-GR" dirty="0" err="1" smtClean="0"/>
              <a:t>dependency</a:t>
            </a:r>
            <a:r>
              <a:rPr lang="el-GR" dirty="0" smtClean="0"/>
              <a:t> </a:t>
            </a:r>
            <a:r>
              <a:rPr lang="el-GR" dirty="0" err="1" smtClean="0"/>
              <a:t>of</a:t>
            </a:r>
            <a:r>
              <a:rPr lang="el-GR" dirty="0" smtClean="0"/>
              <a:t> </a:t>
            </a:r>
            <a:r>
              <a:rPr lang="el-GR" dirty="0" err="1" smtClean="0"/>
              <a:t>outcomes</a:t>
            </a:r>
            <a:r>
              <a:rPr lang="el-GR" dirty="0" smtClean="0"/>
              <a:t>.</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571472" y="1000108"/>
            <a:ext cx="8286808" cy="4108817"/>
          </a:xfrm>
          <a:prstGeom prst="rect">
            <a:avLst/>
          </a:prstGeom>
        </p:spPr>
        <p:txBody>
          <a:bodyPr wrap="square">
            <a:spAutoFit/>
          </a:bodyPr>
          <a:lstStyle/>
          <a:p>
            <a:pPr>
              <a:lnSpc>
                <a:spcPct val="150000"/>
              </a:lnSpc>
            </a:pPr>
            <a:r>
              <a:rPr lang="el-GR" sz="2800" b="1" dirty="0" err="1" smtClean="0"/>
              <a:t>Costs</a:t>
            </a:r>
            <a:r>
              <a:rPr lang="el-GR" sz="2800" b="1" dirty="0" smtClean="0"/>
              <a:t> </a:t>
            </a:r>
            <a:r>
              <a:rPr lang="el-GR" sz="2800" b="1" dirty="0" err="1" smtClean="0"/>
              <a:t>and</a:t>
            </a:r>
            <a:r>
              <a:rPr lang="el-GR" sz="2800" b="1" dirty="0" smtClean="0"/>
              <a:t> </a:t>
            </a:r>
            <a:r>
              <a:rPr lang="el-GR" sz="2800" b="1" dirty="0" err="1" smtClean="0"/>
              <a:t>Efficiency</a:t>
            </a:r>
            <a:r>
              <a:rPr lang="el-GR" sz="2800" b="1" dirty="0" smtClean="0"/>
              <a:t> </a:t>
            </a:r>
            <a:r>
              <a:rPr lang="el-GR" sz="2800" b="1" dirty="0" err="1" smtClean="0"/>
              <a:t>in</a:t>
            </a:r>
            <a:r>
              <a:rPr lang="el-GR" sz="2800" b="1" dirty="0" smtClean="0"/>
              <a:t> </a:t>
            </a:r>
            <a:r>
              <a:rPr lang="el-GR" sz="2800" b="1" dirty="0" err="1" smtClean="0"/>
              <a:t>Radiotherapy</a:t>
            </a:r>
            <a:r>
              <a:rPr lang="el-GR" sz="2800" b="1" dirty="0" smtClean="0"/>
              <a:t> </a:t>
            </a:r>
            <a:r>
              <a:rPr lang="el-GR" sz="2800" b="1" dirty="0" err="1" smtClean="0"/>
              <a:t>Innovation</a:t>
            </a:r>
            <a:endParaRPr lang="en-US" sz="2800" b="1" dirty="0" smtClean="0"/>
          </a:p>
          <a:p>
            <a:pPr>
              <a:lnSpc>
                <a:spcPct val="150000"/>
              </a:lnSpc>
            </a:pPr>
            <a:endParaRPr lang="en-US" sz="2800" b="1" dirty="0" smtClean="0"/>
          </a:p>
          <a:p>
            <a:pPr>
              <a:lnSpc>
                <a:spcPct val="150000"/>
              </a:lnSpc>
              <a:buFont typeface="Wingdings" pitchFamily="2" charset="2"/>
              <a:buChar char="q"/>
            </a:pPr>
            <a:r>
              <a:rPr lang="en-US" b="1" dirty="0" smtClean="0"/>
              <a:t>  </a:t>
            </a:r>
            <a:r>
              <a:rPr lang="el-GR" b="1" dirty="0" err="1" smtClean="0"/>
              <a:t>Higher</a:t>
            </a:r>
            <a:r>
              <a:rPr lang="el-GR" b="1" dirty="0" smtClean="0"/>
              <a:t> </a:t>
            </a:r>
            <a:r>
              <a:rPr lang="el-GR" b="1" dirty="0" err="1" smtClean="0"/>
              <a:t>Initial</a:t>
            </a:r>
            <a:r>
              <a:rPr lang="el-GR" b="1" dirty="0" smtClean="0"/>
              <a:t> </a:t>
            </a:r>
            <a:r>
              <a:rPr lang="el-GR" b="1" dirty="0" err="1" smtClean="0"/>
              <a:t>Costs</a:t>
            </a:r>
            <a:endParaRPr lang="en-US" b="1" i="1" u="sng" dirty="0" smtClean="0"/>
          </a:p>
          <a:p>
            <a:pPr>
              <a:lnSpc>
                <a:spcPct val="150000"/>
              </a:lnSpc>
            </a:pPr>
            <a:r>
              <a:rPr lang="en-US" i="1" u="sng" dirty="0"/>
              <a:t> </a:t>
            </a:r>
            <a:r>
              <a:rPr lang="en-US" i="1" u="sng" dirty="0" smtClean="0"/>
              <a:t> </a:t>
            </a:r>
            <a:r>
              <a:rPr lang="el-GR" i="1" u="sng" dirty="0" err="1" smtClean="0"/>
              <a:t>Advanced</a:t>
            </a:r>
            <a:r>
              <a:rPr lang="el-GR" i="1" u="sng" dirty="0" smtClean="0"/>
              <a:t> </a:t>
            </a:r>
            <a:r>
              <a:rPr lang="el-GR" i="1" u="sng" dirty="0" err="1" smtClean="0"/>
              <a:t>technologies</a:t>
            </a:r>
            <a:r>
              <a:rPr lang="el-GR" i="1" u="sng" dirty="0" smtClean="0"/>
              <a:t> </a:t>
            </a:r>
            <a:r>
              <a:rPr lang="el-GR" i="1" u="sng" dirty="0" err="1" smtClean="0"/>
              <a:t>may</a:t>
            </a:r>
            <a:r>
              <a:rPr lang="el-GR" i="1" u="sng" dirty="0" smtClean="0"/>
              <a:t> </a:t>
            </a:r>
            <a:r>
              <a:rPr lang="el-GR" i="1" u="sng" dirty="0" err="1" smtClean="0"/>
              <a:t>require</a:t>
            </a:r>
            <a:r>
              <a:rPr lang="el-GR" i="1" u="sng" dirty="0" smtClean="0"/>
              <a:t> </a:t>
            </a:r>
            <a:r>
              <a:rPr lang="el-GR" i="1" u="sng" dirty="0" err="1" smtClean="0"/>
              <a:t>significant</a:t>
            </a:r>
            <a:r>
              <a:rPr lang="el-GR" i="1" u="sng" dirty="0" smtClean="0"/>
              <a:t> </a:t>
            </a:r>
            <a:r>
              <a:rPr lang="el-GR" i="1" u="sng" dirty="0" err="1" smtClean="0"/>
              <a:t>investment</a:t>
            </a:r>
            <a:endParaRPr lang="en-US" i="1" u="sng" dirty="0" smtClean="0"/>
          </a:p>
          <a:p>
            <a:pPr>
              <a:lnSpc>
                <a:spcPct val="150000"/>
              </a:lnSpc>
              <a:buFont typeface="Wingdings" pitchFamily="2" charset="2"/>
              <a:buChar char="q"/>
            </a:pPr>
            <a:r>
              <a:rPr lang="en-US" dirty="0" smtClean="0"/>
              <a:t>  </a:t>
            </a:r>
            <a:r>
              <a:rPr lang="el-GR" b="1" dirty="0" err="1" smtClean="0"/>
              <a:t>Workflow</a:t>
            </a:r>
            <a:r>
              <a:rPr lang="el-GR" b="1" dirty="0" smtClean="0"/>
              <a:t> </a:t>
            </a:r>
            <a:r>
              <a:rPr lang="el-GR" b="1" dirty="0" err="1" smtClean="0"/>
              <a:t>Efficiency</a:t>
            </a:r>
            <a:endParaRPr lang="en-US" b="1" dirty="0" smtClean="0"/>
          </a:p>
          <a:p>
            <a:pPr>
              <a:lnSpc>
                <a:spcPct val="150000"/>
              </a:lnSpc>
            </a:pPr>
            <a:r>
              <a:rPr lang="el-GR" i="1" u="sng" dirty="0" err="1" smtClean="0"/>
              <a:t>Automated</a:t>
            </a:r>
            <a:r>
              <a:rPr lang="el-GR" i="1" u="sng" dirty="0" smtClean="0"/>
              <a:t> </a:t>
            </a:r>
            <a:r>
              <a:rPr lang="en-US" i="1" u="sng" dirty="0" smtClean="0"/>
              <a:t>treatment </a:t>
            </a:r>
            <a:r>
              <a:rPr lang="el-GR" i="1" u="sng" dirty="0" err="1" smtClean="0"/>
              <a:t>planning</a:t>
            </a:r>
            <a:r>
              <a:rPr lang="el-GR" i="1" u="sng" dirty="0" smtClean="0"/>
              <a:t> </a:t>
            </a:r>
            <a:r>
              <a:rPr lang="el-GR" i="1" u="sng" dirty="0" err="1" smtClean="0"/>
              <a:t>and</a:t>
            </a:r>
            <a:r>
              <a:rPr lang="el-GR" i="1" u="sng" dirty="0" smtClean="0"/>
              <a:t> </a:t>
            </a:r>
            <a:r>
              <a:rPr lang="el-GR" i="1" u="sng" dirty="0" err="1" smtClean="0"/>
              <a:t>new</a:t>
            </a:r>
            <a:r>
              <a:rPr lang="el-GR" i="1" u="sng" dirty="0" smtClean="0"/>
              <a:t> </a:t>
            </a:r>
            <a:r>
              <a:rPr lang="el-GR" i="1" u="sng" dirty="0" err="1" smtClean="0"/>
              <a:t>delivery</a:t>
            </a:r>
            <a:r>
              <a:rPr lang="el-GR" i="1" u="sng" dirty="0" smtClean="0"/>
              <a:t> </a:t>
            </a:r>
            <a:r>
              <a:rPr lang="el-GR" i="1" u="sng" dirty="0" err="1" smtClean="0"/>
              <a:t>techniques</a:t>
            </a:r>
            <a:r>
              <a:rPr lang="el-GR" i="1" u="sng" dirty="0" smtClean="0"/>
              <a:t> </a:t>
            </a:r>
            <a:r>
              <a:rPr lang="el-GR" i="1" u="sng" dirty="0" err="1" smtClean="0"/>
              <a:t>like</a:t>
            </a:r>
            <a:r>
              <a:rPr lang="el-GR" i="1" u="sng" dirty="0" smtClean="0"/>
              <a:t> </a:t>
            </a:r>
            <a:r>
              <a:rPr lang="el-GR" i="1" u="sng" dirty="0" err="1" smtClean="0"/>
              <a:t>hypofractionation</a:t>
            </a:r>
            <a:r>
              <a:rPr lang="el-GR" i="1" u="sng" dirty="0" smtClean="0"/>
              <a:t> </a:t>
            </a:r>
            <a:r>
              <a:rPr lang="el-GR" i="1" u="sng" dirty="0" err="1" smtClean="0"/>
              <a:t>can</a:t>
            </a:r>
            <a:r>
              <a:rPr lang="el-GR" i="1" u="sng" dirty="0" smtClean="0"/>
              <a:t> </a:t>
            </a:r>
            <a:r>
              <a:rPr lang="el-GR" i="1" u="sng" dirty="0" err="1" smtClean="0"/>
              <a:t>optimize</a:t>
            </a:r>
            <a:r>
              <a:rPr lang="el-GR" i="1" u="sng" dirty="0" smtClean="0"/>
              <a:t> </a:t>
            </a:r>
            <a:r>
              <a:rPr lang="el-GR" i="1" u="sng" dirty="0" err="1" smtClean="0"/>
              <a:t>workflows</a:t>
            </a:r>
            <a:r>
              <a:rPr lang="el-GR" i="1" u="sng" dirty="0" smtClean="0"/>
              <a:t> </a:t>
            </a:r>
            <a:r>
              <a:rPr lang="el-GR" i="1" u="sng" dirty="0" err="1" smtClean="0"/>
              <a:t>and</a:t>
            </a:r>
            <a:r>
              <a:rPr lang="el-GR" i="1" u="sng" dirty="0" smtClean="0"/>
              <a:t> </a:t>
            </a:r>
            <a:r>
              <a:rPr lang="el-GR" i="1" u="sng" dirty="0" err="1" smtClean="0"/>
              <a:t>reduce</a:t>
            </a:r>
            <a:r>
              <a:rPr lang="el-GR" i="1" u="sng" dirty="0" smtClean="0"/>
              <a:t> </a:t>
            </a:r>
            <a:r>
              <a:rPr lang="el-GR" i="1" u="sng" dirty="0" err="1" smtClean="0"/>
              <a:t>costs</a:t>
            </a:r>
            <a:endParaRPr lang="el-GR" i="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anim calcmode="lin" valueType="num">
                                      <p:cBhvr additive="base">
                                        <p:cTn id="1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calcmode="lin" valueType="num">
                                      <p:cBhvr additive="base">
                                        <p:cTn id="17"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 calcmode="lin" valueType="num">
                                      <p:cBhvr additive="base">
                                        <p:cTn id="21"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 Ορθογώνιο"/>
          <p:cNvSpPr/>
          <p:nvPr/>
        </p:nvSpPr>
        <p:spPr>
          <a:xfrm>
            <a:off x="357158" y="642918"/>
            <a:ext cx="8786842" cy="5124480"/>
          </a:xfrm>
          <a:prstGeom prst="rect">
            <a:avLst/>
          </a:prstGeom>
        </p:spPr>
        <p:txBody>
          <a:bodyPr wrap="square">
            <a:spAutoFit/>
          </a:bodyPr>
          <a:lstStyle/>
          <a:p>
            <a:pPr algn="ctr">
              <a:lnSpc>
                <a:spcPct val="150000"/>
              </a:lnSpc>
              <a:defRPr/>
            </a:pPr>
            <a:r>
              <a:rPr lang="el-GR" sz="2800" b="1" dirty="0" err="1"/>
              <a:t>Value</a:t>
            </a:r>
            <a:r>
              <a:rPr lang="el-GR" sz="2800" b="1" dirty="0"/>
              <a:t>-</a:t>
            </a:r>
            <a:r>
              <a:rPr lang="el-GR" sz="2800" b="1" dirty="0" err="1"/>
              <a:t>Based</a:t>
            </a:r>
            <a:r>
              <a:rPr lang="el-GR" sz="2800" b="1" dirty="0"/>
              <a:t> </a:t>
            </a:r>
            <a:r>
              <a:rPr lang="el-GR" sz="2800" b="1" dirty="0" err="1"/>
              <a:t>Healthcare</a:t>
            </a:r>
            <a:r>
              <a:rPr lang="el-GR" sz="2800" b="1" dirty="0"/>
              <a:t> (VBHC) </a:t>
            </a:r>
            <a:r>
              <a:rPr lang="el-GR" sz="2800" b="1" dirty="0" err="1"/>
              <a:t>in</a:t>
            </a:r>
            <a:r>
              <a:rPr lang="el-GR" sz="2800" b="1" dirty="0"/>
              <a:t> </a:t>
            </a:r>
            <a:r>
              <a:rPr lang="el-GR" sz="2800" b="1" dirty="0" err="1"/>
              <a:t>Radiation</a:t>
            </a:r>
            <a:r>
              <a:rPr lang="el-GR" sz="2800" b="1" dirty="0"/>
              <a:t> </a:t>
            </a:r>
            <a:r>
              <a:rPr lang="el-GR" sz="2800" b="1" dirty="0" err="1"/>
              <a:t>Oncology</a:t>
            </a:r>
            <a:endParaRPr lang="it-IT" sz="2800" b="1" dirty="0"/>
          </a:p>
          <a:p>
            <a:pPr lvl="0">
              <a:lnSpc>
                <a:spcPct val="150000"/>
              </a:lnSpc>
              <a:buFont typeface="Wingdings" pitchFamily="2" charset="2"/>
              <a:buChar char="q"/>
            </a:pPr>
            <a:r>
              <a:rPr lang="en-US" b="1" dirty="0" smtClean="0"/>
              <a:t> </a:t>
            </a:r>
            <a:r>
              <a:rPr lang="el-GR" b="1" dirty="0" err="1" smtClean="0"/>
              <a:t>Definition</a:t>
            </a:r>
            <a:r>
              <a:rPr lang="el-GR" b="1" dirty="0" smtClean="0"/>
              <a:t>: </a:t>
            </a:r>
            <a:endParaRPr lang="en-US" b="1" dirty="0" smtClean="0"/>
          </a:p>
          <a:p>
            <a:pPr lvl="0">
              <a:lnSpc>
                <a:spcPct val="150000"/>
              </a:lnSpc>
            </a:pPr>
            <a:r>
              <a:rPr lang="el-GR" i="1" u="sng" dirty="0" smtClean="0"/>
              <a:t>VBHC </a:t>
            </a:r>
            <a:r>
              <a:rPr lang="el-GR" i="1" u="sng" dirty="0" err="1" smtClean="0"/>
              <a:t>focuses</a:t>
            </a:r>
            <a:r>
              <a:rPr lang="el-GR" i="1" u="sng" dirty="0" smtClean="0"/>
              <a:t> </a:t>
            </a:r>
            <a:r>
              <a:rPr lang="el-GR" i="1" u="sng" dirty="0" err="1" smtClean="0"/>
              <a:t>on</a:t>
            </a:r>
            <a:r>
              <a:rPr lang="el-GR" i="1" u="sng" dirty="0" smtClean="0"/>
              <a:t> </a:t>
            </a:r>
            <a:r>
              <a:rPr lang="el-GR" i="1" u="sng" dirty="0" err="1" smtClean="0"/>
              <a:t>achieving</a:t>
            </a:r>
            <a:r>
              <a:rPr lang="el-GR" i="1" u="sng" dirty="0" smtClean="0"/>
              <a:t> </a:t>
            </a:r>
            <a:r>
              <a:rPr lang="el-GR" i="1" u="sng" dirty="0" err="1" smtClean="0"/>
              <a:t>health</a:t>
            </a:r>
            <a:r>
              <a:rPr lang="el-GR" i="1" u="sng" dirty="0" smtClean="0"/>
              <a:t> </a:t>
            </a:r>
            <a:r>
              <a:rPr lang="el-GR" i="1" u="sng" dirty="0" err="1" smtClean="0"/>
              <a:t>outcomes</a:t>
            </a:r>
            <a:r>
              <a:rPr lang="el-GR" i="1" u="sng" dirty="0" smtClean="0"/>
              <a:t> </a:t>
            </a:r>
            <a:r>
              <a:rPr lang="el-GR" i="1" u="sng" dirty="0" err="1" smtClean="0"/>
              <a:t>that</a:t>
            </a:r>
            <a:r>
              <a:rPr lang="el-GR" i="1" u="sng" dirty="0" smtClean="0"/>
              <a:t> </a:t>
            </a:r>
            <a:r>
              <a:rPr lang="el-GR" i="1" u="sng" dirty="0" err="1" smtClean="0"/>
              <a:t>matter</a:t>
            </a:r>
            <a:r>
              <a:rPr lang="el-GR" i="1" u="sng" dirty="0" smtClean="0"/>
              <a:t> </a:t>
            </a:r>
            <a:r>
              <a:rPr lang="el-GR" i="1" u="sng" dirty="0" err="1" smtClean="0"/>
              <a:t>most</a:t>
            </a:r>
            <a:r>
              <a:rPr lang="el-GR" i="1" u="sng" dirty="0" smtClean="0"/>
              <a:t> </a:t>
            </a:r>
            <a:r>
              <a:rPr lang="el-GR" i="1" u="sng" dirty="0" err="1" smtClean="0"/>
              <a:t>to</a:t>
            </a:r>
            <a:r>
              <a:rPr lang="el-GR" i="1" u="sng" dirty="0" smtClean="0"/>
              <a:t> </a:t>
            </a:r>
            <a:r>
              <a:rPr lang="el-GR" i="1" u="sng" dirty="0" err="1" smtClean="0"/>
              <a:t>patients</a:t>
            </a:r>
            <a:r>
              <a:rPr lang="el-GR" i="1" u="sng" dirty="0" smtClean="0"/>
              <a:t> </a:t>
            </a:r>
            <a:r>
              <a:rPr lang="el-GR" i="1" u="sng" dirty="0" err="1" smtClean="0"/>
              <a:t>per</a:t>
            </a:r>
            <a:r>
              <a:rPr lang="el-GR" i="1" u="sng" dirty="0" smtClean="0"/>
              <a:t> </a:t>
            </a:r>
            <a:r>
              <a:rPr lang="el-GR" i="1" u="sng" dirty="0" err="1" smtClean="0"/>
              <a:t>dollar</a:t>
            </a:r>
            <a:r>
              <a:rPr lang="el-GR" i="1" u="sng" dirty="0" smtClean="0"/>
              <a:t> </a:t>
            </a:r>
            <a:r>
              <a:rPr lang="el-GR" i="1" u="sng" dirty="0" err="1" smtClean="0"/>
              <a:t>spent</a:t>
            </a:r>
            <a:r>
              <a:rPr lang="el-GR" dirty="0" smtClean="0"/>
              <a:t>		</a:t>
            </a:r>
            <a:endParaRPr lang="en-US" dirty="0" smtClean="0"/>
          </a:p>
          <a:p>
            <a:pPr lvl="0">
              <a:lnSpc>
                <a:spcPct val="150000"/>
              </a:lnSpc>
              <a:buFont typeface="Wingdings" pitchFamily="2" charset="2"/>
              <a:buChar char="q"/>
            </a:pPr>
            <a:r>
              <a:rPr lang="en-US" dirty="0" smtClean="0"/>
              <a:t> </a:t>
            </a:r>
            <a:r>
              <a:rPr lang="el-GR" b="1" dirty="0" err="1" smtClean="0"/>
              <a:t>Examples</a:t>
            </a:r>
            <a:r>
              <a:rPr lang="el-GR" b="1" dirty="0" smtClean="0"/>
              <a:t>:</a:t>
            </a:r>
            <a:r>
              <a:rPr lang="el-GR" dirty="0" smtClean="0"/>
              <a:t>	</a:t>
            </a:r>
            <a:endParaRPr lang="en-US" dirty="0" smtClean="0"/>
          </a:p>
          <a:p>
            <a:pPr lvl="0">
              <a:lnSpc>
                <a:spcPct val="150000"/>
              </a:lnSpc>
            </a:pPr>
            <a:r>
              <a:rPr lang="en-US" dirty="0"/>
              <a:t> </a:t>
            </a:r>
            <a:r>
              <a:rPr lang="en-US" dirty="0" smtClean="0"/>
              <a:t>   </a:t>
            </a:r>
            <a:r>
              <a:rPr lang="el-GR" dirty="0" err="1" smtClean="0"/>
              <a:t>Hypofractionation</a:t>
            </a:r>
            <a:r>
              <a:rPr lang="el-GR" dirty="0" smtClean="0"/>
              <a:t>: </a:t>
            </a:r>
            <a:endParaRPr lang="en-US" dirty="0" smtClean="0"/>
          </a:p>
          <a:p>
            <a:pPr lvl="0">
              <a:lnSpc>
                <a:spcPct val="150000"/>
              </a:lnSpc>
              <a:buFont typeface="Wingdings" pitchFamily="2" charset="2"/>
              <a:buChar char="ü"/>
            </a:pPr>
            <a:r>
              <a:rPr lang="en-US" dirty="0"/>
              <a:t> </a:t>
            </a:r>
            <a:r>
              <a:rPr lang="en-US" dirty="0" smtClean="0"/>
              <a:t>    </a:t>
            </a:r>
            <a:r>
              <a:rPr lang="el-GR" dirty="0" err="1" smtClean="0"/>
              <a:t>Fewer</a:t>
            </a:r>
            <a:r>
              <a:rPr lang="el-GR" dirty="0" smtClean="0"/>
              <a:t> </a:t>
            </a:r>
            <a:r>
              <a:rPr lang="el-GR" dirty="0" err="1" smtClean="0"/>
              <a:t>fractions</a:t>
            </a:r>
            <a:r>
              <a:rPr lang="el-GR" dirty="0" smtClean="0"/>
              <a:t> </a:t>
            </a:r>
            <a:r>
              <a:rPr lang="el-GR" dirty="0" err="1" smtClean="0"/>
              <a:t>lead</a:t>
            </a:r>
            <a:r>
              <a:rPr lang="el-GR" dirty="0" smtClean="0"/>
              <a:t> </a:t>
            </a:r>
            <a:r>
              <a:rPr lang="el-GR" dirty="0" err="1" smtClean="0"/>
              <a:t>to</a:t>
            </a:r>
            <a:r>
              <a:rPr lang="el-GR" dirty="0" smtClean="0"/>
              <a:t> </a:t>
            </a:r>
            <a:r>
              <a:rPr lang="el-GR" dirty="0" err="1" smtClean="0"/>
              <a:t>cost</a:t>
            </a:r>
            <a:r>
              <a:rPr lang="el-GR" dirty="0" smtClean="0"/>
              <a:t> </a:t>
            </a:r>
            <a:r>
              <a:rPr lang="el-GR" dirty="0" err="1" smtClean="0"/>
              <a:t>savings</a:t>
            </a:r>
            <a:r>
              <a:rPr lang="el-GR" dirty="0" smtClean="0"/>
              <a:t>, </a:t>
            </a:r>
            <a:r>
              <a:rPr lang="el-GR" dirty="0" err="1" smtClean="0"/>
              <a:t>reduce</a:t>
            </a:r>
            <a:r>
              <a:rPr lang="el-GR" dirty="0" smtClean="0"/>
              <a:t> </a:t>
            </a:r>
            <a:r>
              <a:rPr lang="el-GR" dirty="0" err="1" smtClean="0"/>
              <a:t>treatment</a:t>
            </a:r>
            <a:r>
              <a:rPr lang="el-GR" dirty="0" smtClean="0"/>
              <a:t> </a:t>
            </a:r>
            <a:r>
              <a:rPr lang="el-GR" dirty="0" err="1" smtClean="0"/>
              <a:t>burden</a:t>
            </a:r>
            <a:r>
              <a:rPr lang="el-GR" dirty="0" smtClean="0"/>
              <a:t>, </a:t>
            </a:r>
            <a:r>
              <a:rPr lang="el-GR" dirty="0" err="1" smtClean="0"/>
              <a:t>and</a:t>
            </a:r>
            <a:r>
              <a:rPr lang="el-GR" dirty="0" smtClean="0"/>
              <a:t> </a:t>
            </a:r>
            <a:r>
              <a:rPr lang="el-GR" dirty="0" err="1" smtClean="0"/>
              <a:t>enhance</a:t>
            </a:r>
            <a:r>
              <a:rPr lang="el-GR" dirty="0" smtClean="0"/>
              <a:t> </a:t>
            </a:r>
            <a:r>
              <a:rPr lang="el-GR" dirty="0" err="1" smtClean="0"/>
              <a:t>value</a:t>
            </a:r>
            <a:r>
              <a:rPr lang="el-GR" dirty="0" smtClean="0"/>
              <a:t>	</a:t>
            </a:r>
            <a:endParaRPr lang="en-US" dirty="0" smtClean="0"/>
          </a:p>
          <a:p>
            <a:pPr lvl="0">
              <a:lnSpc>
                <a:spcPct val="150000"/>
              </a:lnSpc>
              <a:buFont typeface="Wingdings" pitchFamily="2" charset="2"/>
              <a:buChar char="ü"/>
            </a:pPr>
            <a:r>
              <a:rPr lang="en-US" dirty="0"/>
              <a:t> </a:t>
            </a:r>
            <a:r>
              <a:rPr lang="en-US" dirty="0" smtClean="0"/>
              <a:t> </a:t>
            </a:r>
            <a:r>
              <a:rPr lang="el-GR" dirty="0" err="1" smtClean="0"/>
              <a:t>Reduced</a:t>
            </a:r>
            <a:r>
              <a:rPr lang="el-GR" dirty="0" smtClean="0"/>
              <a:t> </a:t>
            </a:r>
            <a:r>
              <a:rPr lang="el-GR" dirty="0" err="1" smtClean="0"/>
              <a:t>toxicities</a:t>
            </a:r>
            <a:r>
              <a:rPr lang="el-GR" dirty="0" smtClean="0"/>
              <a:t> </a:t>
            </a:r>
            <a:r>
              <a:rPr lang="el-GR" dirty="0" err="1" smtClean="0"/>
              <a:t>also</a:t>
            </a:r>
            <a:r>
              <a:rPr lang="el-GR" dirty="0" smtClean="0"/>
              <a:t> </a:t>
            </a:r>
            <a:r>
              <a:rPr lang="el-GR" dirty="0" err="1" smtClean="0"/>
              <a:t>lower</a:t>
            </a:r>
            <a:r>
              <a:rPr lang="el-GR" dirty="0" smtClean="0"/>
              <a:t> </a:t>
            </a:r>
            <a:r>
              <a:rPr lang="el-GR" dirty="0" err="1" smtClean="0"/>
              <a:t>healthcare</a:t>
            </a:r>
            <a:r>
              <a:rPr lang="el-GR" dirty="0" smtClean="0"/>
              <a:t> </a:t>
            </a:r>
            <a:r>
              <a:rPr lang="el-GR" dirty="0" err="1" smtClean="0"/>
              <a:t>and</a:t>
            </a:r>
            <a:r>
              <a:rPr lang="el-GR" dirty="0" smtClean="0"/>
              <a:t> </a:t>
            </a:r>
            <a:r>
              <a:rPr lang="el-GR" dirty="0" err="1" smtClean="0"/>
              <a:t>societal</a:t>
            </a:r>
            <a:r>
              <a:rPr lang="el-GR" dirty="0" smtClean="0"/>
              <a:t> </a:t>
            </a:r>
            <a:r>
              <a:rPr lang="el-GR" dirty="0" err="1" smtClean="0"/>
              <a:t>costs</a:t>
            </a:r>
            <a:r>
              <a:rPr lang="el-GR" dirty="0" smtClean="0"/>
              <a:t> </a:t>
            </a:r>
            <a:r>
              <a:rPr lang="el-GR" dirty="0" err="1" smtClean="0"/>
              <a:t>over</a:t>
            </a:r>
            <a:r>
              <a:rPr lang="el-GR" dirty="0" smtClean="0"/>
              <a:t> </a:t>
            </a:r>
            <a:r>
              <a:rPr lang="el-GR" dirty="0" err="1" smtClean="0"/>
              <a:t>the</a:t>
            </a:r>
            <a:r>
              <a:rPr lang="el-GR" dirty="0" smtClean="0"/>
              <a:t> </a:t>
            </a:r>
            <a:r>
              <a:rPr lang="el-GR" dirty="0" err="1" smtClean="0"/>
              <a:t>patient’s</a:t>
            </a:r>
            <a:r>
              <a:rPr lang="el-GR" dirty="0" smtClean="0"/>
              <a:t> </a:t>
            </a:r>
            <a:r>
              <a:rPr lang="el-GR" dirty="0" err="1" smtClean="0"/>
              <a:t>lifetime</a:t>
            </a: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anim calcmode="lin" valueType="num">
                                      <p:cBhvr additive="base">
                                        <p:cTn id="7"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anim calcmode="lin" valueType="num">
                                      <p:cBhvr additive="base">
                                        <p:cTn id="11"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anim calcmode="lin" valueType="num">
                                      <p:cBhvr additive="base">
                                        <p:cTn id="17"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4">
                                            <p:txEl>
                                              <p:pRg st="4" end="4"/>
                                            </p:txEl>
                                          </p:spTgt>
                                        </p:tgtEl>
                                        <p:attrNameLst>
                                          <p:attrName>style.visibility</p:attrName>
                                        </p:attrNameLst>
                                      </p:cBhvr>
                                      <p:to>
                                        <p:strVal val="visible"/>
                                      </p:to>
                                    </p:set>
                                    <p:anim calcmode="lin" valueType="num">
                                      <p:cBhvr additive="base">
                                        <p:cTn id="21"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4">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4">
                                            <p:txEl>
                                              <p:pRg st="5" end="5"/>
                                            </p:txEl>
                                          </p:spTgt>
                                        </p:tgtEl>
                                        <p:attrNameLst>
                                          <p:attrName>style.visibility</p:attrName>
                                        </p:attrNameLst>
                                      </p:cBhvr>
                                      <p:to>
                                        <p:strVal val="visible"/>
                                      </p:to>
                                    </p:set>
                                    <p:anim calcmode="lin" valueType="num">
                                      <p:cBhvr additive="base">
                                        <p:cTn id="25"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4">
                                            <p:txEl>
                                              <p:pRg st="6" end="6"/>
                                            </p:txEl>
                                          </p:spTgt>
                                        </p:tgtEl>
                                        <p:attrNameLst>
                                          <p:attrName>style.visibility</p:attrName>
                                        </p:attrNameLst>
                                      </p:cBhvr>
                                      <p:to>
                                        <p:strVal val="visible"/>
                                      </p:to>
                                    </p:set>
                                    <p:anim calcmode="lin" valueType="num">
                                      <p:cBhvr additive="base">
                                        <p:cTn id="29" dur="500" fill="hold"/>
                                        <p:tgtEl>
                                          <p:spTgt spid="14">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1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285720" y="612845"/>
            <a:ext cx="8572560" cy="1754326"/>
          </a:xfrm>
          <a:prstGeom prst="rect">
            <a:avLst/>
          </a:prstGeom>
        </p:spPr>
        <p:txBody>
          <a:bodyPr wrap="square">
            <a:spAutoFit/>
          </a:bodyPr>
          <a:lstStyle/>
          <a:p>
            <a:pPr>
              <a:lnSpc>
                <a:spcPct val="150000"/>
              </a:lnSpc>
            </a:pPr>
            <a:r>
              <a:rPr lang="en-US" dirty="0" smtClean="0"/>
              <a:t> according </a:t>
            </a:r>
            <a:r>
              <a:rPr lang="en-US" b="1" dirty="0" smtClean="0"/>
              <a:t>ESTRO-HERO Health Economics in Radiation Oncology</a:t>
            </a:r>
            <a:endParaRPr lang="en-US" dirty="0" smtClean="0"/>
          </a:p>
          <a:p>
            <a:pPr>
              <a:lnSpc>
                <a:spcPct val="150000"/>
              </a:lnSpc>
            </a:pPr>
            <a:r>
              <a:rPr lang="en-US" dirty="0"/>
              <a:t>T</a:t>
            </a:r>
            <a:r>
              <a:rPr lang="en-US" dirty="0" smtClean="0"/>
              <a:t>o evaluate innovations in oncology and build consensus, three key areas need to be explored that provide strong evidence-based support to address the heterogeneity within radiation </a:t>
            </a:r>
            <a:r>
              <a:rPr lang="en-US" dirty="0" smtClean="0"/>
              <a:t>oncology</a:t>
            </a:r>
            <a:endParaRPr lang="en-US" dirty="0" smtClean="0"/>
          </a:p>
        </p:txBody>
      </p:sp>
      <p:pic>
        <p:nvPicPr>
          <p:cNvPr id="3" name="Picture 2"/>
          <p:cNvPicPr>
            <a:picLocks noChangeAspect="1" noChangeArrowheads="1"/>
          </p:cNvPicPr>
          <p:nvPr/>
        </p:nvPicPr>
        <p:blipFill>
          <a:blip r:embed="rId3"/>
          <a:srcRect l="1818" t="6898" b="1707"/>
          <a:stretch>
            <a:fillRect/>
          </a:stretch>
        </p:blipFill>
        <p:spPr bwMode="auto">
          <a:xfrm>
            <a:off x="428596" y="2357430"/>
            <a:ext cx="8195152" cy="4300426"/>
          </a:xfrm>
          <a:prstGeom prst="rect">
            <a:avLst/>
          </a:prstGeom>
          <a:noFill/>
          <a:ln w="9525">
            <a:noFill/>
            <a:miter lim="800000"/>
            <a:headEnd/>
            <a:tailEnd/>
          </a:ln>
          <a:effectLst/>
        </p:spPr>
      </p:pic>
      <p:sp>
        <p:nvSpPr>
          <p:cNvPr id="4" name="3 - Ορθογώνιο"/>
          <p:cNvSpPr/>
          <p:nvPr/>
        </p:nvSpPr>
        <p:spPr>
          <a:xfrm>
            <a:off x="2214546" y="2428868"/>
            <a:ext cx="842962" cy="571504"/>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Area 1</a:t>
            </a:r>
            <a:endParaRPr lang="el-GR" sz="1600" b="1" dirty="0"/>
          </a:p>
        </p:txBody>
      </p:sp>
      <p:sp>
        <p:nvSpPr>
          <p:cNvPr id="5" name="4 - Ορθογώνιο"/>
          <p:cNvSpPr/>
          <p:nvPr/>
        </p:nvSpPr>
        <p:spPr>
          <a:xfrm>
            <a:off x="7643834" y="2428868"/>
            <a:ext cx="842962" cy="571504"/>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Area 2</a:t>
            </a:r>
            <a:endParaRPr lang="el-GR" sz="1600" b="1" dirty="0"/>
          </a:p>
        </p:txBody>
      </p:sp>
      <p:sp>
        <p:nvSpPr>
          <p:cNvPr id="6" name="5 - Ορθογώνιο"/>
          <p:cNvSpPr/>
          <p:nvPr/>
        </p:nvSpPr>
        <p:spPr>
          <a:xfrm>
            <a:off x="5072066" y="4714884"/>
            <a:ext cx="785818" cy="571504"/>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t>Area 3</a:t>
            </a:r>
            <a:endParaRPr lang="el-GR" sz="1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Άποψη">
  <a:themeElements>
    <a:clrScheme name="Άποψη">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Άποψη">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Άποψη">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385</TotalTime>
  <Words>864</Words>
  <Application>Microsoft Office PowerPoint</Application>
  <PresentationFormat>Προβολή στην οθόνη (4:3)</PresentationFormat>
  <Paragraphs>75</Paragraphs>
  <Slides>12</Slides>
  <Notes>3</Notes>
  <HiddenSlides>0</HiddenSlides>
  <MMClips>0</MMClips>
  <ScaleCrop>false</ScaleCrop>
  <HeadingPairs>
    <vt:vector size="4" baseType="variant">
      <vt:variant>
        <vt:lpstr>Θέμα</vt:lpstr>
      </vt:variant>
      <vt:variant>
        <vt:i4>1</vt:i4>
      </vt:variant>
      <vt:variant>
        <vt:lpstr>Τίτλοι διαφανειών</vt:lpstr>
      </vt:variant>
      <vt:variant>
        <vt:i4>12</vt:i4>
      </vt:variant>
    </vt:vector>
  </HeadingPairs>
  <TitlesOfParts>
    <vt:vector size="13" baseType="lpstr">
      <vt:lpstr>Άποψη</vt:lpstr>
      <vt:lpstr>Antonio Capizzello Ass. Professor Aristoteles University Thessaloniki Radiation Oncologist </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Antonio Capizzello Ass. Professor Aristoteles University Thessaloniki Radiation Oncologist</dc:title>
  <dc:creator>ANGELO</dc:creator>
  <cp:lastModifiedBy>ANGELO</cp:lastModifiedBy>
  <cp:revision>5</cp:revision>
  <dcterms:created xsi:type="dcterms:W3CDTF">2024-10-20T12:59:17Z</dcterms:created>
  <dcterms:modified xsi:type="dcterms:W3CDTF">2024-10-21T04:38:53Z</dcterms:modified>
</cp:coreProperties>
</file>