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1" r:id="rId4"/>
    <p:sldId id="274" r:id="rId5"/>
    <p:sldId id="262" r:id="rId6"/>
    <p:sldId id="266" r:id="rId7"/>
    <p:sldId id="267" r:id="rId8"/>
    <p:sldId id="263" r:id="rId9"/>
    <p:sldId id="264" r:id="rId10"/>
    <p:sldId id="268" r:id="rId11"/>
    <p:sldId id="269" r:id="rId12"/>
    <p:sldId id="270" r:id="rId13"/>
    <p:sldId id="271" r:id="rId14"/>
    <p:sldId id="272" r:id="rId15"/>
    <p:sldId id="273" r:id="rId1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21EF"/>
    <a:srgbClr val="67C9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394" autoAdjust="0"/>
  </p:normalViewPr>
  <p:slideViewPr>
    <p:cSldViewPr snapToGrid="0" showGuides="1">
      <p:cViewPr varScale="1">
        <p:scale>
          <a:sx n="65" d="100"/>
          <a:sy n="65" d="100"/>
        </p:scale>
        <p:origin x="724" y="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8AAEF-438F-4B25-AEDA-67B56B404123}" type="datetimeFigureOut">
              <a:rPr lang="it-IT" smtClean="0"/>
              <a:t>22/10/2024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0D7264-8EFB-4D7A-9340-B7A16788185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7729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541537" y="1122363"/>
            <a:ext cx="11150353" cy="2387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4000" b="1" kern="1200" spc="-5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TITLE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541536" y="3602038"/>
            <a:ext cx="11150353" cy="1655762"/>
          </a:xfrm>
        </p:spPr>
        <p:txBody>
          <a:bodyPr/>
          <a:lstStyle>
            <a:lvl1pPr marL="0" indent="0" algn="l">
              <a:buNone/>
              <a:defRPr lang="it-IT" sz="2400" kern="1200" cap="all" spc="200" baseline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 smtClean="0"/>
              <a:t>Autor NAME</a:t>
            </a:r>
            <a:endParaRPr lang="it-IT" dirty="0"/>
          </a:p>
        </p:txBody>
      </p:sp>
      <p:sp>
        <p:nvSpPr>
          <p:cNvPr id="12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  <p:sp>
        <p:nvSpPr>
          <p:cNvPr id="23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4468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F22BCDF-73DE-4056-9110-2C129C09140F}" type="datetime1">
              <a:rPr lang="it-IT" smtClean="0"/>
              <a:t>22/10/2024</a:t>
            </a:fld>
            <a:endParaRPr lang="it-IT"/>
          </a:p>
        </p:txBody>
      </p:sp>
      <p:sp>
        <p:nvSpPr>
          <p:cNvPr id="25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4287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4B3000C-AF20-481F-AF4F-24E9E8451D0A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2621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365125"/>
            <a:ext cx="11132598" cy="1325563"/>
          </a:xfrm>
        </p:spPr>
        <p:txBody>
          <a:bodyPr/>
          <a:lstStyle>
            <a:lvl1pPr>
              <a:defRPr lang="it-IT" sz="3000" kern="1200" spc="-50" baseline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BDD3-F76E-4FD5-BC5B-7ACC4A9F697E}" type="datetime1">
              <a:rPr lang="it-IT" smtClean="0"/>
              <a:t>22/10/2024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‹#›</a:t>
            </a:fld>
            <a:endParaRPr lang="it-IT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737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365125"/>
            <a:ext cx="11132598" cy="1325563"/>
          </a:xfrm>
        </p:spPr>
        <p:txBody>
          <a:bodyPr/>
          <a:lstStyle>
            <a:lvl1pPr>
              <a:defRPr lang="it-IT" sz="3000" kern="1200" spc="-50" baseline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8" y="1825625"/>
            <a:ext cx="11132598" cy="3773100"/>
          </a:xfrm>
        </p:spPr>
        <p:txBody>
          <a:bodyPr/>
          <a:lstStyle>
            <a:lvl1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834B-651A-4B43-A1FA-CEE7F282B40F}" type="datetime1">
              <a:rPr lang="it-IT" smtClean="0"/>
              <a:t>22/10/2024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‹#›</a:t>
            </a:fld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23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141476" cy="14371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5183188" y="2057400"/>
            <a:ext cx="6499826" cy="35413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dirty="0" smtClean="0"/>
              <a:t>Immagine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2057400"/>
            <a:ext cx="4230487" cy="35413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1D93-CA71-4357-A704-593D4B6835E9}" type="datetime1">
              <a:rPr lang="it-IT" smtClean="0"/>
              <a:t>22/10/2024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‹#›</a:t>
            </a:fld>
            <a:endParaRPr lang="it-IT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372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13259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208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4468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70B799D-5FDD-4558-8391-65425D22255E}" type="datetime1">
              <a:rPr lang="it-IT" smtClean="0"/>
              <a:t>22/10/2024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4468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4287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4B3000C-AF20-481F-AF4F-24E9E8451D0A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2897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0" r:id="rId3"/>
    <p:sldLayoutId id="2147483656" r:id="rId4"/>
    <p:sldLayoutId id="2147483655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36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g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g"/><Relationship Id="rId3" Type="http://schemas.openxmlformats.org/officeDocument/2006/relationships/image" Target="../media/image6.jpeg"/><Relationship Id="rId7" Type="http://schemas.openxmlformats.org/officeDocument/2006/relationships/image" Target="../media/image4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45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indico.cern.ch/event/1019104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2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6.jpeg"/><Relationship Id="rId7" Type="http://schemas.openxmlformats.org/officeDocument/2006/relationships/image" Target="../media/image2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3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52368" y="1712571"/>
            <a:ext cx="11650463" cy="1033608"/>
          </a:xfrm>
        </p:spPr>
        <p:txBody>
          <a:bodyPr/>
          <a:lstStyle/>
          <a:p>
            <a:r>
              <a:rPr lang="it-IT" dirty="0" smtClean="0"/>
              <a:t>Particle Therapy Masterclass </a:t>
            </a:r>
            <a:r>
              <a:rPr lang="it-IT" smtClean="0"/>
              <a:t>– </a:t>
            </a:r>
            <a:r>
              <a:rPr lang="it-IT" smtClean="0"/>
              <a:t>tangible </a:t>
            </a:r>
            <a:r>
              <a:rPr lang="it-IT" dirty="0" smtClean="0"/>
              <a:t>impacts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94336" y="2882781"/>
            <a:ext cx="11150353" cy="1655762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Nermine muradi</a:t>
            </a:r>
          </a:p>
          <a:p>
            <a:r>
              <a:rPr lang="it-IT" cap="none" dirty="0" smtClean="0"/>
              <a:t>Physics Department</a:t>
            </a:r>
          </a:p>
          <a:p>
            <a:r>
              <a:rPr lang="it-IT" cap="none" dirty="0" smtClean="0"/>
              <a:t>Universty Of Tetova &amp; OSMU Nikola Stein, </a:t>
            </a:r>
          </a:p>
          <a:p>
            <a:r>
              <a:rPr lang="it-IT" cap="none" dirty="0" smtClean="0"/>
              <a:t>North Macedonia</a:t>
            </a:r>
            <a:endParaRPr lang="it-IT" cap="non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848" y="4538543"/>
            <a:ext cx="9885149" cy="1145579"/>
          </a:xfrm>
          <a:prstGeom prst="rect">
            <a:avLst/>
          </a:prstGeom>
        </p:spPr>
      </p:pic>
      <p:pic>
        <p:nvPicPr>
          <p:cNvPr id="5" name="Image 3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795406" y="3081179"/>
            <a:ext cx="1214707" cy="11223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8770" y="3136805"/>
            <a:ext cx="1011112" cy="1011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77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26"/>
          <a:stretch/>
        </p:blipFill>
        <p:spPr>
          <a:xfrm>
            <a:off x="2667699" y="5606857"/>
            <a:ext cx="682713" cy="584218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3337" y="-114039"/>
            <a:ext cx="11132598" cy="1325563"/>
          </a:xfrm>
        </p:spPr>
        <p:txBody>
          <a:bodyPr/>
          <a:lstStyle/>
          <a:p>
            <a:r>
              <a:rPr lang="it-IT" dirty="0"/>
              <a:t>Particle Therapy Masterclass </a:t>
            </a:r>
            <a:r>
              <a:rPr lang="it-IT" dirty="0" smtClean="0"/>
              <a:t>2023</a:t>
            </a:r>
            <a:br>
              <a:rPr lang="it-IT" dirty="0" smtClean="0"/>
            </a:br>
            <a:r>
              <a:rPr lang="it-IT" dirty="0" smtClean="0"/>
              <a:t>200 high schools students UT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4725-1486-4B3B-81D9-9D86B7F1A8C2}" type="datetime1">
              <a:rPr lang="it-IT" smtClean="0"/>
              <a:t>22/10/2024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Particle Therapy Masterclass – tangiple impacts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10</a:t>
            </a:fld>
            <a:endParaRPr lang="it-IT"/>
          </a:p>
        </p:txBody>
      </p:sp>
      <p:pic>
        <p:nvPicPr>
          <p:cNvPr id="6" name="Image 3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92602" y="5679346"/>
            <a:ext cx="575097" cy="59627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412" y="3097201"/>
            <a:ext cx="4095741" cy="30686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17" b="28906"/>
          <a:stretch/>
        </p:blipFill>
        <p:spPr>
          <a:xfrm>
            <a:off x="123825" y="1283599"/>
            <a:ext cx="5434013" cy="279691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304" y="0"/>
            <a:ext cx="4686592" cy="312244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153" y="3071943"/>
            <a:ext cx="4299682" cy="241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38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26"/>
          <a:stretch/>
        </p:blipFill>
        <p:spPr>
          <a:xfrm>
            <a:off x="2667699" y="5606857"/>
            <a:ext cx="682713" cy="584218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3337" y="-114039"/>
            <a:ext cx="11132598" cy="1325563"/>
          </a:xfrm>
        </p:spPr>
        <p:txBody>
          <a:bodyPr>
            <a:normAutofit/>
          </a:bodyPr>
          <a:lstStyle/>
          <a:p>
            <a:r>
              <a:rPr lang="it-IT" dirty="0"/>
              <a:t>Particle Therapy Masterclass </a:t>
            </a:r>
            <a:r>
              <a:rPr lang="it-IT" dirty="0" smtClean="0"/>
              <a:t>2024</a:t>
            </a:r>
            <a:br>
              <a:rPr lang="it-IT" dirty="0" smtClean="0"/>
            </a:br>
            <a:r>
              <a:rPr lang="it-IT" dirty="0" smtClean="0"/>
              <a:t>272 high school students Tetova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4725-1486-4B3B-81D9-9D86B7F1A8C2}" type="datetime1">
              <a:rPr lang="it-IT" smtClean="0"/>
              <a:t>22/10/2024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Particle Therapy Masterclass – tangiple impacts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11</a:t>
            </a:fld>
            <a:endParaRPr lang="it-IT"/>
          </a:p>
        </p:txBody>
      </p:sp>
      <p:pic>
        <p:nvPicPr>
          <p:cNvPr id="6" name="Image 3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92602" y="5679346"/>
            <a:ext cx="575097" cy="5962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03"/>
          <a:stretch/>
        </p:blipFill>
        <p:spPr>
          <a:xfrm>
            <a:off x="77137" y="956866"/>
            <a:ext cx="5052521" cy="24460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535" y="164757"/>
            <a:ext cx="4317578" cy="323818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6" y="3218994"/>
            <a:ext cx="3548063" cy="259801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05" b="-1788"/>
          <a:stretch/>
        </p:blipFill>
        <p:spPr>
          <a:xfrm>
            <a:off x="3445661" y="3829050"/>
            <a:ext cx="4262438" cy="245144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9216" y="3402941"/>
            <a:ext cx="4242693" cy="2400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22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26"/>
          <a:stretch/>
        </p:blipFill>
        <p:spPr>
          <a:xfrm>
            <a:off x="2667699" y="5606857"/>
            <a:ext cx="682713" cy="584218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3337" y="-114039"/>
            <a:ext cx="11132598" cy="1325563"/>
          </a:xfrm>
        </p:spPr>
        <p:txBody>
          <a:bodyPr>
            <a:normAutofit/>
          </a:bodyPr>
          <a:lstStyle/>
          <a:p>
            <a:r>
              <a:rPr lang="it-IT" dirty="0"/>
              <a:t>Particle Therapy Masterclass </a:t>
            </a:r>
            <a:r>
              <a:rPr lang="it-IT" dirty="0" smtClean="0"/>
              <a:t>2024</a:t>
            </a:r>
            <a:br>
              <a:rPr lang="it-IT" dirty="0" smtClean="0"/>
            </a:br>
            <a:r>
              <a:rPr lang="it-IT" dirty="0" smtClean="0"/>
              <a:t>100 high school students Skopje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4725-1486-4B3B-81D9-9D86B7F1A8C2}" type="datetime1">
              <a:rPr lang="it-IT" smtClean="0"/>
              <a:t>22/10/2024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Particle Therapy Masterclass – tangiple impacts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12</a:t>
            </a:fld>
            <a:endParaRPr lang="it-IT"/>
          </a:p>
        </p:txBody>
      </p:sp>
      <p:pic>
        <p:nvPicPr>
          <p:cNvPr id="6" name="Image 3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92602" y="5679346"/>
            <a:ext cx="575097" cy="5962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081" y="1133182"/>
            <a:ext cx="3519488" cy="26396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26" y="1133182"/>
            <a:ext cx="4066954" cy="305815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412" y="3923420"/>
            <a:ext cx="3250413" cy="243781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4885" y="548742"/>
            <a:ext cx="3433763" cy="4578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26"/>
          <a:stretch/>
        </p:blipFill>
        <p:spPr>
          <a:xfrm>
            <a:off x="2667699" y="5606857"/>
            <a:ext cx="682713" cy="584218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3337" y="-114039"/>
            <a:ext cx="11132598" cy="1325563"/>
          </a:xfrm>
        </p:spPr>
        <p:txBody>
          <a:bodyPr>
            <a:normAutofit/>
          </a:bodyPr>
          <a:lstStyle/>
          <a:p>
            <a:r>
              <a:rPr lang="it-IT" dirty="0"/>
              <a:t>Particle Therapy Masterclass </a:t>
            </a:r>
            <a:r>
              <a:rPr lang="it-IT" dirty="0" smtClean="0"/>
              <a:t>2024</a:t>
            </a:r>
            <a:br>
              <a:rPr lang="it-IT" dirty="0" smtClean="0"/>
            </a:br>
            <a:r>
              <a:rPr lang="it-IT" dirty="0" smtClean="0"/>
              <a:t>272 Tetova, 100 high school students Skopje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4725-1486-4B3B-81D9-9D86B7F1A8C2}" type="datetime1">
              <a:rPr lang="it-IT" smtClean="0"/>
              <a:t>22/10/2024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Particle Therapy Masterclass – tangiple impacts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13</a:t>
            </a:fld>
            <a:endParaRPr lang="it-IT"/>
          </a:p>
        </p:txBody>
      </p:sp>
      <p:pic>
        <p:nvPicPr>
          <p:cNvPr id="6" name="Image 3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92602" y="5679346"/>
            <a:ext cx="575097" cy="5962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9562" y="3478038"/>
            <a:ext cx="745807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4 Bachelor students 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4 Bachelor and Master thesis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 Many friendships, connection and sharing information from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HitriSchools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14650" y="1957388"/>
            <a:ext cx="63865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-Train the tutors sessions</a:t>
            </a:r>
            <a:endParaRPr lang="en-US" sz="28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9640" y="44733"/>
            <a:ext cx="4554718" cy="5634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7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26"/>
          <a:stretch/>
        </p:blipFill>
        <p:spPr>
          <a:xfrm>
            <a:off x="2667699" y="5606857"/>
            <a:ext cx="682713" cy="584218"/>
          </a:xfrm>
          <a:prstGeom prst="rect">
            <a:avLst/>
          </a:prstGeom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4725-1486-4B3B-81D9-9D86B7F1A8C2}" type="datetime1">
              <a:rPr lang="it-IT" smtClean="0"/>
              <a:t>22/10/2024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Particle Therapy Masterclass – tangiple impacts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14</a:t>
            </a:fld>
            <a:endParaRPr lang="it-IT"/>
          </a:p>
        </p:txBody>
      </p:sp>
      <p:pic>
        <p:nvPicPr>
          <p:cNvPr id="6" name="Image 3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92602" y="5679346"/>
            <a:ext cx="575097" cy="596278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1202" y="273029"/>
            <a:ext cx="11132598" cy="1325563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E021EF"/>
                </a:solidFill>
              </a:rPr>
              <a:t>Breast month cancer awareness</a:t>
            </a:r>
            <a:br>
              <a:rPr lang="en-US" sz="4000" b="1" dirty="0" smtClean="0">
                <a:solidFill>
                  <a:srgbClr val="E021EF"/>
                </a:solidFill>
              </a:rPr>
            </a:br>
            <a:r>
              <a:rPr lang="en-US" sz="4000" b="1" dirty="0" smtClean="0">
                <a:solidFill>
                  <a:srgbClr val="E021EF"/>
                </a:solidFill>
              </a:rPr>
              <a:t>Here’s to strong woman, may we know them, may we be them or may be raise them</a:t>
            </a:r>
            <a:endParaRPr lang="en-US" sz="4000" b="1" dirty="0">
              <a:solidFill>
                <a:srgbClr val="E021EF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31" y="1808988"/>
            <a:ext cx="6166707" cy="374579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749" y="1596945"/>
            <a:ext cx="2827213" cy="4009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32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26"/>
          <a:stretch/>
        </p:blipFill>
        <p:spPr>
          <a:xfrm>
            <a:off x="2667699" y="5606857"/>
            <a:ext cx="682713" cy="584218"/>
          </a:xfrm>
          <a:prstGeom prst="rect">
            <a:avLst/>
          </a:prstGeom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4725-1486-4B3B-81D9-9D86B7F1A8C2}" type="datetime1">
              <a:rPr lang="it-IT" smtClean="0"/>
              <a:t>22/10/2024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Particle Therapy Masterclass – tangiple impacts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15</a:t>
            </a:fld>
            <a:endParaRPr lang="it-IT"/>
          </a:p>
        </p:txBody>
      </p:sp>
      <p:pic>
        <p:nvPicPr>
          <p:cNvPr id="6" name="Image 3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92602" y="5679346"/>
            <a:ext cx="575097" cy="5962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363919" y="428142"/>
            <a:ext cx="98379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 lvl="0">
              <a:spcBef>
                <a:spcPts val="4"/>
              </a:spcBef>
            </a:pPr>
            <a:r>
              <a:rPr lang="en-US" sz="3600" b="1" u="sng" dirty="0">
                <a:solidFill>
                  <a:srgbClr val="FF0000"/>
                </a:solidFill>
                <a:highlight>
                  <a:srgbClr val="00FF00"/>
                </a:highlight>
              </a:rPr>
              <a:t>AIM: SURVIVAL AND QUALITY OF LIFE</a:t>
            </a:r>
            <a:r>
              <a:rPr lang="en-US" sz="3600" b="1" u="sng" dirty="0">
                <a:solidFill>
                  <a:srgbClr val="FF0000"/>
                </a:solidFill>
                <a:highlight>
                  <a:srgbClr val="000000"/>
                </a:highlight>
              </a:rPr>
              <a:t>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80" y="2206026"/>
            <a:ext cx="4158638" cy="178405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flipH="1">
            <a:off x="5766966" y="2993900"/>
            <a:ext cx="56872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i="1" dirty="0" smtClean="0">
                <a:solidFill>
                  <a:srgbClr val="E021EF"/>
                </a:solidFill>
              </a:rPr>
              <a:t>Thank you</a:t>
            </a:r>
            <a:endParaRPr lang="en-US" sz="6000" b="1" i="1" dirty="0">
              <a:solidFill>
                <a:srgbClr val="E021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90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26"/>
          <a:stretch/>
        </p:blipFill>
        <p:spPr>
          <a:xfrm>
            <a:off x="2667699" y="5606857"/>
            <a:ext cx="682713" cy="584218"/>
          </a:xfrm>
          <a:prstGeom prst="rect">
            <a:avLst/>
          </a:prstGeom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4725-1486-4B3B-81D9-9D86B7F1A8C2}" type="datetime1">
              <a:rPr lang="it-IT" smtClean="0"/>
              <a:t>22/10/2024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Particle Therapy Masterclass – tangiple impacts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2</a:t>
            </a:fld>
            <a:endParaRPr lang="it-IT"/>
          </a:p>
        </p:txBody>
      </p:sp>
      <p:pic>
        <p:nvPicPr>
          <p:cNvPr id="6" name="Image 3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92602" y="5679346"/>
            <a:ext cx="575097" cy="596278"/>
          </a:xfrm>
          <a:prstGeom prst="rect">
            <a:avLst/>
          </a:prstGeom>
        </p:spPr>
      </p:pic>
      <p:sp>
        <p:nvSpPr>
          <p:cNvPr id="8" name="Text Placeholder 13"/>
          <p:cNvSpPr>
            <a:spLocks noGrp="1"/>
          </p:cNvSpPr>
          <p:nvPr>
            <p:ph type="title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Eramsus</a:t>
            </a:r>
            <a:r>
              <a:rPr lang="en-US" dirty="0" smtClean="0">
                <a:solidFill>
                  <a:schemeClr val="tx1"/>
                </a:solidFill>
              </a:rPr>
              <a:t> + exchanges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sz="2400" b="1" dirty="0">
                <a:solidFill>
                  <a:srgbClr val="00B050"/>
                </a:solidFill>
              </a:rPr>
              <a:t>Learning never exhaust the </a:t>
            </a:r>
            <a:r>
              <a:rPr lang="en-US" sz="2400" b="1" dirty="0" smtClean="0">
                <a:solidFill>
                  <a:srgbClr val="00B050"/>
                </a:solidFill>
              </a:rPr>
              <a:t>mind. </a:t>
            </a:r>
            <a:endParaRPr lang="en-US" sz="2400" b="1" dirty="0">
              <a:solidFill>
                <a:srgbClr val="00B05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361" y="545581"/>
            <a:ext cx="3478239" cy="260867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680" y="452802"/>
            <a:ext cx="3735376" cy="27942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844" y="2936147"/>
            <a:ext cx="4117372" cy="274319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315" y="3154260"/>
            <a:ext cx="3563258" cy="237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76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26"/>
          <a:stretch/>
        </p:blipFill>
        <p:spPr>
          <a:xfrm>
            <a:off x="2667699" y="5606857"/>
            <a:ext cx="682713" cy="584218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Particle Therapy Masterclass 2021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4725-1486-4B3B-81D9-9D86B7F1A8C2}" type="datetime1">
              <a:rPr lang="it-IT" smtClean="0"/>
              <a:t>22/10/2024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Particle Therapy Masterclass – tangiple impacts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3</a:t>
            </a:fld>
            <a:endParaRPr lang="it-IT"/>
          </a:p>
        </p:txBody>
      </p:sp>
      <p:pic>
        <p:nvPicPr>
          <p:cNvPr id="6" name="Image 3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92602" y="5679346"/>
            <a:ext cx="575097" cy="5962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2788" y="1500778"/>
            <a:ext cx="18373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Albana</a:t>
            </a:r>
            <a:r>
              <a:rPr lang="en-US" dirty="0" smtClean="0"/>
              <a:t> </a:t>
            </a:r>
            <a:r>
              <a:rPr lang="en-US" dirty="0" err="1" smtClean="0"/>
              <a:t>Topi</a:t>
            </a:r>
            <a:r>
              <a:rPr lang="en-US" dirty="0"/>
              <a:t> </a:t>
            </a:r>
            <a:r>
              <a:rPr lang="en-US" dirty="0" smtClean="0"/>
              <a:t>GSI :</a:t>
            </a:r>
          </a:p>
          <a:p>
            <a:r>
              <a:rPr lang="en-US" dirty="0" smtClean="0"/>
              <a:t>North Macedonia</a:t>
            </a:r>
          </a:p>
          <a:p>
            <a:r>
              <a:rPr lang="en-US" dirty="0" smtClean="0"/>
              <a:t>Kosovo</a:t>
            </a:r>
          </a:p>
          <a:p>
            <a:r>
              <a:rPr lang="en-US" dirty="0" smtClean="0"/>
              <a:t>Albania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699" y="1409773"/>
            <a:ext cx="4064209" cy="232421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343" y="1409773"/>
            <a:ext cx="4846793" cy="272632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055" y="3733992"/>
            <a:ext cx="3729896" cy="2098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089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041" y="70157"/>
            <a:ext cx="11132598" cy="696759"/>
          </a:xfrm>
        </p:spPr>
        <p:txBody>
          <a:bodyPr/>
          <a:lstStyle/>
          <a:p>
            <a:r>
              <a:rPr lang="en-US" dirty="0">
                <a:hlinkClick r:id="rId2"/>
              </a:rPr>
              <a:t>Heavy Ion Therapy Masterclass </a:t>
            </a:r>
            <a:r>
              <a:rPr lang="en-US" dirty="0" smtClean="0">
                <a:hlinkClick r:id="rId2"/>
              </a:rPr>
              <a:t>School</a:t>
            </a:r>
            <a:r>
              <a:rPr lang="en-US" dirty="0" smtClean="0"/>
              <a:t> 17 -21 May 2021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BDD3-F76E-4FD5-BC5B-7ACC4A9F697E}" type="datetime1">
              <a:rPr lang="it-IT" smtClean="0"/>
              <a:t>22/10/2024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4</a:t>
            </a:fld>
            <a:endParaRPr lang="it-IT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766916"/>
            <a:ext cx="3861953" cy="54576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117" y="589935"/>
            <a:ext cx="3589125" cy="5096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720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26"/>
          <a:stretch/>
        </p:blipFill>
        <p:spPr>
          <a:xfrm>
            <a:off x="2667699" y="5606857"/>
            <a:ext cx="682713" cy="584218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Master thesis:</a:t>
            </a:r>
            <a:br>
              <a:rPr lang="it-IT" dirty="0" smtClean="0"/>
            </a:br>
            <a:r>
              <a:rPr lang="en-US" dirty="0" smtClean="0"/>
              <a:t>Simulations </a:t>
            </a:r>
            <a:r>
              <a:rPr lang="en-US" dirty="0"/>
              <a:t>of treatment planning of breast cancer and comparison with real cases</a:t>
            </a:r>
            <a:r>
              <a:rPr lang="it-IT" dirty="0" smtClean="0"/>
              <a:t> 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4725-1486-4B3B-81D9-9D86B7F1A8C2}" type="datetime1">
              <a:rPr lang="it-IT" smtClean="0"/>
              <a:t>22/10/2024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Particle Therapy Masterclass – tangiple impacts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5</a:t>
            </a:fld>
            <a:endParaRPr lang="it-IT"/>
          </a:p>
        </p:txBody>
      </p:sp>
      <p:pic>
        <p:nvPicPr>
          <p:cNvPr id="6" name="Image 3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92602" y="5679346"/>
            <a:ext cx="575097" cy="5962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086" y="1420082"/>
            <a:ext cx="5139225" cy="413138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578136" y="2586059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AutoNum type="alphaLcParenR"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First case beam angles 131.3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°,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131.3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°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and 308.4°, and third with three different beams coming in angles 131.3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° , 308.4°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dhe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355°. </a:t>
            </a:r>
            <a:endParaRPr lang="en-US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42900" indent="-342900">
              <a:buAutoNum type="alphaLcParenR"/>
            </a:pPr>
            <a:r>
              <a:rPr lang="en-US" dirty="0"/>
              <a:t>131.5°, </a:t>
            </a:r>
            <a:r>
              <a:rPr lang="en-US" dirty="0" smtClean="0"/>
              <a:t>131.5</a:t>
            </a:r>
            <a:r>
              <a:rPr lang="en-US" dirty="0"/>
              <a:t>° </a:t>
            </a:r>
            <a:r>
              <a:rPr lang="en-US" dirty="0" smtClean="0"/>
              <a:t>and </a:t>
            </a:r>
            <a:r>
              <a:rPr lang="en-US" dirty="0"/>
              <a:t>308.9°, </a:t>
            </a:r>
            <a:r>
              <a:rPr lang="en-US" dirty="0" smtClean="0"/>
              <a:t>and  three beams 131.5</a:t>
            </a:r>
            <a:r>
              <a:rPr lang="en-US" dirty="0"/>
              <a:t>°, 308.9° </a:t>
            </a:r>
            <a:r>
              <a:rPr lang="en-US" dirty="0" smtClean="0"/>
              <a:t>and </a:t>
            </a:r>
            <a:r>
              <a:rPr lang="en-US" dirty="0"/>
              <a:t>350°. </a:t>
            </a:r>
            <a:endParaRPr lang="en-US" dirty="0" smtClean="0"/>
          </a:p>
          <a:p>
            <a:pPr marL="342900" indent="-342900">
              <a:buAutoNum type="alphaLcParenR"/>
            </a:pPr>
            <a:r>
              <a:rPr lang="en-US" dirty="0"/>
              <a:t>229.1°, </a:t>
            </a:r>
            <a:r>
              <a:rPr lang="en-US" dirty="0" smtClean="0"/>
              <a:t>second plan with two beams in angles 53.5</a:t>
            </a:r>
            <a:r>
              <a:rPr lang="en-US" dirty="0"/>
              <a:t>° </a:t>
            </a:r>
            <a:r>
              <a:rPr lang="en-US" dirty="0" smtClean="0"/>
              <a:t>and </a:t>
            </a:r>
            <a:r>
              <a:rPr lang="en-US" dirty="0"/>
              <a:t>229.1°, </a:t>
            </a:r>
            <a:r>
              <a:rPr lang="en-US" dirty="0" smtClean="0"/>
              <a:t>and third plan with three beams 10 </a:t>
            </a:r>
            <a:r>
              <a:rPr lang="en-US" dirty="0"/>
              <a:t>°, 53.3° </a:t>
            </a:r>
            <a:r>
              <a:rPr lang="en-US" dirty="0" smtClean="0"/>
              <a:t>and 229.1</a:t>
            </a:r>
            <a:r>
              <a:rPr lang="en-US" dirty="0"/>
              <a:t>°. </a:t>
            </a:r>
          </a:p>
        </p:txBody>
      </p:sp>
    </p:spTree>
    <p:extLst>
      <p:ext uri="{BB962C8B-B14F-4D97-AF65-F5344CB8AC3E}">
        <p14:creationId xmlns:p14="http://schemas.microsoft.com/office/powerpoint/2010/main" val="3410383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26"/>
          <a:stretch/>
        </p:blipFill>
        <p:spPr>
          <a:xfrm>
            <a:off x="2667699" y="5606857"/>
            <a:ext cx="682713" cy="584218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8441" y="103167"/>
            <a:ext cx="12385897" cy="1325563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Master thesis:</a:t>
            </a:r>
            <a:br>
              <a:rPr lang="it-IT" dirty="0" smtClean="0"/>
            </a:br>
            <a:r>
              <a:rPr lang="en-US" dirty="0" smtClean="0"/>
              <a:t>Simulations </a:t>
            </a:r>
            <a:r>
              <a:rPr lang="en-US" dirty="0"/>
              <a:t>of treatment planning of breast cancer and comparison with real cases</a:t>
            </a:r>
            <a:r>
              <a:rPr lang="it-IT" dirty="0" smtClean="0"/>
              <a:t> 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4725-1486-4B3B-81D9-9D86B7F1A8C2}" type="datetime1">
              <a:rPr lang="it-IT" smtClean="0"/>
              <a:t>22/10/2024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Particle Therapy Masterclass – tangiple impacts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6</a:t>
            </a:fld>
            <a:endParaRPr lang="it-IT"/>
          </a:p>
        </p:txBody>
      </p:sp>
      <p:pic>
        <p:nvPicPr>
          <p:cNvPr id="6" name="Image 3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92602" y="5679346"/>
            <a:ext cx="575097" cy="5962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201" y="961642"/>
            <a:ext cx="8770412" cy="47177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546672" y="2399251"/>
            <a:ext cx="21033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 </a:t>
            </a:r>
            <a:r>
              <a:rPr lang="en-US" dirty="0" err="1" smtClean="0"/>
              <a:t>Gy</a:t>
            </a:r>
            <a:r>
              <a:rPr lang="en-US" dirty="0" smtClean="0"/>
              <a:t> in 15 fractions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582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26"/>
          <a:stretch/>
        </p:blipFill>
        <p:spPr>
          <a:xfrm>
            <a:off x="2667699" y="5606857"/>
            <a:ext cx="682713" cy="584218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8441" y="103167"/>
            <a:ext cx="12385897" cy="1325563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Master thesis:</a:t>
            </a:r>
            <a:br>
              <a:rPr lang="it-IT" dirty="0" smtClean="0"/>
            </a:br>
            <a:r>
              <a:rPr lang="en-US" dirty="0" smtClean="0"/>
              <a:t>Simulations </a:t>
            </a:r>
            <a:r>
              <a:rPr lang="en-US" dirty="0"/>
              <a:t>of treatment planning of breast cancer and comparison with real cases</a:t>
            </a:r>
            <a:r>
              <a:rPr lang="it-IT" dirty="0" smtClean="0"/>
              <a:t> 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4725-1486-4B3B-81D9-9D86B7F1A8C2}" type="datetime1">
              <a:rPr lang="it-IT" smtClean="0"/>
              <a:t>22/10/2024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Particle Therapy Masterclass – tangiple impacts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7</a:t>
            </a:fld>
            <a:endParaRPr lang="it-IT"/>
          </a:p>
        </p:txBody>
      </p:sp>
      <p:pic>
        <p:nvPicPr>
          <p:cNvPr id="6" name="Image 3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92602" y="5679346"/>
            <a:ext cx="575097" cy="59627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43055"/>
            <a:ext cx="5128886" cy="174209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441" y="3657984"/>
            <a:ext cx="4505954" cy="161947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2082" y="1185335"/>
            <a:ext cx="4893535" cy="159980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62082" y="3522458"/>
            <a:ext cx="5293982" cy="180501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03014" y="2754192"/>
            <a:ext cx="40938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DVH photon beam in three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different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beams coming in angles 131.3° , 308.4°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and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355°. </a:t>
            </a:r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461790" y="2822837"/>
            <a:ext cx="40938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DVH proton beam in three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different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beams coming in angles 131.3° , 308.4°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and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355°. </a:t>
            </a:r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04356" y="5089800"/>
            <a:ext cx="49586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DVH carbon beam in three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different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beams coming in angles 131.3° , 308.4°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and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355°. </a:t>
            </a:r>
          </a:p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928295" y="5161016"/>
            <a:ext cx="58582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DVH photon beam in three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different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beams coming in angles 131.3° , 308.4°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dhe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355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° in clinic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1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26"/>
          <a:stretch/>
        </p:blipFill>
        <p:spPr>
          <a:xfrm>
            <a:off x="2667699" y="5606857"/>
            <a:ext cx="682713" cy="584218"/>
          </a:xfrm>
          <a:prstGeom prst="rect">
            <a:avLst/>
          </a:prstGeom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4725-1486-4B3B-81D9-9D86B7F1A8C2}" type="datetime1">
              <a:rPr lang="it-IT" smtClean="0"/>
              <a:t>22/10/2024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Particle Therapy Masterclass – tangiple impacts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8</a:t>
            </a:fld>
            <a:endParaRPr lang="it-IT"/>
          </a:p>
        </p:txBody>
      </p:sp>
      <p:pic>
        <p:nvPicPr>
          <p:cNvPr id="6" name="Image 3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92602" y="5679346"/>
            <a:ext cx="575097" cy="5962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05" y="192708"/>
            <a:ext cx="3051807" cy="26166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942" y="108332"/>
            <a:ext cx="3248625" cy="278538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67" y="3001930"/>
            <a:ext cx="2939545" cy="252037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108" y="3060583"/>
            <a:ext cx="3054292" cy="261876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74083" y="192708"/>
            <a:ext cx="3011538" cy="146831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941566" y="1782179"/>
            <a:ext cx="52504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MDR photons vs protons 73.4%  for the lungs, 99.9% for the heart and 56% for the body</a:t>
            </a:r>
          </a:p>
          <a:p>
            <a:r>
              <a:rPr lang="en-US" dirty="0" smtClean="0"/>
              <a:t>0.19% for PTV</a:t>
            </a:r>
          </a:p>
          <a:p>
            <a:r>
              <a:rPr lang="en-US" dirty="0" smtClean="0"/>
              <a:t>MDR photons vs carbons: 71% for the lungs, 99% for the heart and 54 % for the body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44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26"/>
          <a:stretch/>
        </p:blipFill>
        <p:spPr>
          <a:xfrm>
            <a:off x="2667699" y="5606857"/>
            <a:ext cx="682713" cy="584218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14325" y="69510"/>
            <a:ext cx="11132598" cy="1325563"/>
          </a:xfrm>
        </p:spPr>
        <p:txBody>
          <a:bodyPr/>
          <a:lstStyle/>
          <a:p>
            <a:r>
              <a:rPr lang="it-IT" dirty="0"/>
              <a:t>Particle Therapy Masterclass </a:t>
            </a:r>
            <a:r>
              <a:rPr lang="it-IT" dirty="0" smtClean="0"/>
              <a:t>2022</a:t>
            </a:r>
            <a:br>
              <a:rPr lang="it-IT" dirty="0" smtClean="0"/>
            </a:br>
            <a:r>
              <a:rPr lang="it-IT" dirty="0" smtClean="0"/>
              <a:t>140 high school pupils - online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4725-1486-4B3B-81D9-9D86B7F1A8C2}" type="datetime1">
              <a:rPr lang="it-IT" smtClean="0"/>
              <a:t>22/10/2024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Particle Therapy Masterclass – tangiple impacts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9</a:t>
            </a:fld>
            <a:endParaRPr lang="it-IT"/>
          </a:p>
        </p:txBody>
      </p:sp>
      <p:pic>
        <p:nvPicPr>
          <p:cNvPr id="6" name="Image 3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92602" y="5679346"/>
            <a:ext cx="575097" cy="5962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5" y="1375605"/>
            <a:ext cx="5057775" cy="28449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7399" y="100013"/>
            <a:ext cx="5054601" cy="28432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055" y="3603252"/>
            <a:ext cx="4600575" cy="25878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9806" y="3208338"/>
            <a:ext cx="3885860" cy="2185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84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421</Words>
  <Application>Microsoft Office PowerPoint</Application>
  <PresentationFormat>Widescreen</PresentationFormat>
  <Paragraphs>80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Tema di Office</vt:lpstr>
      <vt:lpstr>Particle Therapy Masterclass – tangible impacts</vt:lpstr>
      <vt:lpstr>Eramsus + exchanges  Learning never exhaust the mind. </vt:lpstr>
      <vt:lpstr>Particle Therapy Masterclass 2021</vt:lpstr>
      <vt:lpstr>Heavy Ion Therapy Masterclass School 17 -21 May 2021</vt:lpstr>
      <vt:lpstr>Master thesis: Simulations of treatment planning of breast cancer and comparison with real cases  </vt:lpstr>
      <vt:lpstr>Master thesis: Simulations of treatment planning of breast cancer and comparison with real cases  </vt:lpstr>
      <vt:lpstr>Master thesis: Simulations of treatment planning of breast cancer and comparison with real cases  </vt:lpstr>
      <vt:lpstr>PowerPoint Presentation</vt:lpstr>
      <vt:lpstr>Particle Therapy Masterclass 2022 140 high school pupils - online</vt:lpstr>
      <vt:lpstr>Particle Therapy Masterclass 2023 200 high schools students UT</vt:lpstr>
      <vt:lpstr>Particle Therapy Masterclass 2024 272 high school students Tetova</vt:lpstr>
      <vt:lpstr>Particle Therapy Masterclass 2024 100 high school students Skopje</vt:lpstr>
      <vt:lpstr>Particle Therapy Masterclass 2024 272 Tetova, 100 high school students Skopje</vt:lpstr>
      <vt:lpstr>Breast month cancer awareness Here’s to strong woman, may we know them, may we be them or may be raise them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Admin</cp:lastModifiedBy>
  <cp:revision>20</cp:revision>
  <dcterms:created xsi:type="dcterms:W3CDTF">2021-04-12T07:15:47Z</dcterms:created>
  <dcterms:modified xsi:type="dcterms:W3CDTF">2024-10-22T09:28:10Z</dcterms:modified>
</cp:coreProperties>
</file>