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3" r:id="rId2"/>
    <p:sldId id="288" r:id="rId3"/>
    <p:sldId id="293" r:id="rId4"/>
    <p:sldId id="296" r:id="rId5"/>
    <p:sldId id="297" r:id="rId6"/>
    <p:sldId id="289" r:id="rId7"/>
    <p:sldId id="290" r:id="rId8"/>
    <p:sldId id="291" r:id="rId9"/>
    <p:sldId id="292" r:id="rId10"/>
    <p:sldId id="282" r:id="rId11"/>
    <p:sldId id="285" r:id="rId12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1B5D8F-057A-F83A-971F-32CD14F24866}" name="Simon Hopkins" initials="SH" userId="S::simon.hopkins@cern.ch::a91954d3-449c-4868-9fb9-813302188e3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963C"/>
    <a:srgbClr val="ED7D31"/>
    <a:srgbClr val="676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6" autoAdjust="0"/>
    <p:restoredTop sz="94694"/>
  </p:normalViewPr>
  <p:slideViewPr>
    <p:cSldViewPr snapToObjects="1" showGuides="1">
      <p:cViewPr varScale="1">
        <p:scale>
          <a:sx n="155" d="100"/>
          <a:sy n="155" d="100"/>
        </p:scale>
        <p:origin x="282" y="1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06/11/2024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06/11/2024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019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Summary and Comparison of MQXFB08 Witness Sample Results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8" name="Image 4" descr="CERN-logo_outline.jpg">
            <a:extLst>
              <a:ext uri="{FF2B5EF4-FFF2-40B4-BE49-F238E27FC236}">
                <a16:creationId xmlns:a16="http://schemas.microsoft.com/office/drawing/2014/main" id="{96E9959F-F544-434B-9DD2-9A82B059F2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984" y="4153164"/>
            <a:ext cx="817880" cy="8043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Summary and Comparison of MQXFB08 Witness Sample Results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6" descr="CERN-logo_outline.jpg">
            <a:extLst>
              <a:ext uri="{FF2B5EF4-FFF2-40B4-BE49-F238E27FC236}">
                <a16:creationId xmlns:a16="http://schemas.microsoft.com/office/drawing/2014/main" id="{06BA08E7-E921-4678-AEBC-C756EBE04C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55441" y="4544569"/>
            <a:ext cx="529810" cy="521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5250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Summary and Comparison of MQXFB08 Witness Sample Results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0" name="Image 6" descr="CERN-logo_outline.jpg">
            <a:extLst>
              <a:ext uri="{FF2B5EF4-FFF2-40B4-BE49-F238E27FC236}">
                <a16:creationId xmlns:a16="http://schemas.microsoft.com/office/drawing/2014/main" id="{EE9403AA-31D2-4A32-BDF9-01D1EFC84C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55441" y="4544569"/>
            <a:ext cx="529810" cy="521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Summary and Comparison of MQXFB08 Witness Sample Results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6" name="Image 6" descr="CERN-logo_outline.jpg">
            <a:extLst>
              <a:ext uri="{FF2B5EF4-FFF2-40B4-BE49-F238E27FC236}">
                <a16:creationId xmlns:a16="http://schemas.microsoft.com/office/drawing/2014/main" id="{03E47D18-00B1-4684-B429-20AB36F92CE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55441" y="4544569"/>
            <a:ext cx="529810" cy="521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Summary and Comparison of MQXFB08 Witness Sample Results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5" name="Image 6" descr="CERN-logo_outline.jpg">
            <a:extLst>
              <a:ext uri="{FF2B5EF4-FFF2-40B4-BE49-F238E27FC236}">
                <a16:creationId xmlns:a16="http://schemas.microsoft.com/office/drawing/2014/main" id="{51686BBD-1014-4051-928C-3C2434FDAC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55441" y="4544569"/>
            <a:ext cx="529810" cy="521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Summary and Comparison of MQXFB08 Witness Sample Results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8" name="Image 6" descr="CERN-logo_outline.jpg">
            <a:extLst>
              <a:ext uri="{FF2B5EF4-FFF2-40B4-BE49-F238E27FC236}">
                <a16:creationId xmlns:a16="http://schemas.microsoft.com/office/drawing/2014/main" id="{7F326DED-E4B3-4FD8-83F3-A10EFEA348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55441" y="4544569"/>
            <a:ext cx="529810" cy="521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Summary and Comparison of MQXFB08 Witness Sample Results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Summary and Comparison of MQXFB08 Witness Sample Results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2772479" TargetMode="External"/><Relationship Id="rId13" Type="http://schemas.openxmlformats.org/officeDocument/2006/relationships/hyperlink" Target="https://edms.cern.ch/document/3185368" TargetMode="External"/><Relationship Id="rId18" Type="http://schemas.openxmlformats.org/officeDocument/2006/relationships/hyperlink" Target="https://edms.cern.ch/document/1863790" TargetMode="External"/><Relationship Id="rId3" Type="http://schemas.openxmlformats.org/officeDocument/2006/relationships/hyperlink" Target="https://edms.cern.ch/equipment/HCMQXFBC10-CR00455A" TargetMode="External"/><Relationship Id="rId7" Type="http://schemas.openxmlformats.org/officeDocument/2006/relationships/hyperlink" Target="https://edms.cern.ch/equipment/HCMQXFBC10-CR00409A" TargetMode="External"/><Relationship Id="rId12" Type="http://schemas.openxmlformats.org/officeDocument/2006/relationships/hyperlink" Target="https://edms.cern.ch/document/2774489" TargetMode="External"/><Relationship Id="rId17" Type="http://schemas.openxmlformats.org/officeDocument/2006/relationships/hyperlink" Target="https://edms.cern.ch/document/3185369" TargetMode="External"/><Relationship Id="rId2" Type="http://schemas.openxmlformats.org/officeDocument/2006/relationships/hyperlink" Target="https://edms.cern.ch/equipment/HCMQXFBC08-CR000148" TargetMode="External"/><Relationship Id="rId16" Type="http://schemas.openxmlformats.org/officeDocument/2006/relationships/hyperlink" Target="https://edms.cern.ch/document/279162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equipment/HCMQXFBC08-CR000149" TargetMode="External"/><Relationship Id="rId11" Type="http://schemas.openxmlformats.org/officeDocument/2006/relationships/hyperlink" Target="https://edms.cern.ch/equipment/HCMQXFBC10-CR00412A" TargetMode="External"/><Relationship Id="rId5" Type="http://schemas.openxmlformats.org/officeDocument/2006/relationships/hyperlink" Target="https://edms.cern.ch/document/3185366" TargetMode="External"/><Relationship Id="rId15" Type="http://schemas.openxmlformats.org/officeDocument/2006/relationships/hyperlink" Target="https://edms.cern.ch/equipment/HCMQXFBC10-CR00414A" TargetMode="External"/><Relationship Id="rId10" Type="http://schemas.openxmlformats.org/officeDocument/2006/relationships/hyperlink" Target="https://edms.cern.ch/equipment/HCMQXFBC08-CR000150" TargetMode="External"/><Relationship Id="rId19" Type="http://schemas.openxmlformats.org/officeDocument/2006/relationships/hyperlink" Target="https://edms.cern.ch/document/1419924" TargetMode="External"/><Relationship Id="rId4" Type="http://schemas.openxmlformats.org/officeDocument/2006/relationships/hyperlink" Target="https://edms.cern.ch/document/3091621" TargetMode="External"/><Relationship Id="rId9" Type="http://schemas.openxmlformats.org/officeDocument/2006/relationships/hyperlink" Target="https://edms.cern.ch/document/3185367" TargetMode="External"/><Relationship Id="rId14" Type="http://schemas.openxmlformats.org/officeDocument/2006/relationships/hyperlink" Target="https://edms.cern.ch/equipment/HCMQXFBC08-CR000151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equipment/HCMQXFBC08-CR000150" TargetMode="External"/><Relationship Id="rId3" Type="http://schemas.openxmlformats.org/officeDocument/2006/relationships/hyperlink" Target="https://edms.cern.ch/document/3093358" TargetMode="External"/><Relationship Id="rId7" Type="http://schemas.openxmlformats.org/officeDocument/2006/relationships/hyperlink" Target="https://edms.cern.ch/document/3138474" TargetMode="External"/><Relationship Id="rId2" Type="http://schemas.openxmlformats.org/officeDocument/2006/relationships/hyperlink" Target="https://edms.cern.ch/equipment/HCMQXFBC08-CR00014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2811007" TargetMode="External"/><Relationship Id="rId11" Type="http://schemas.openxmlformats.org/officeDocument/2006/relationships/hyperlink" Target="https://edms.cern.ch/equipment/HCMQXFBC08-CR000151" TargetMode="External"/><Relationship Id="rId5" Type="http://schemas.openxmlformats.org/officeDocument/2006/relationships/hyperlink" Target="https://edms.cern.ch/equipment/HCMQXFBC08-CR000149" TargetMode="External"/><Relationship Id="rId10" Type="http://schemas.openxmlformats.org/officeDocument/2006/relationships/hyperlink" Target="https://edms.cern.ch/document/3132312" TargetMode="External"/><Relationship Id="rId4" Type="http://schemas.openxmlformats.org/officeDocument/2006/relationships/hyperlink" Target="https://edms.cern.ch/document/3129199" TargetMode="External"/><Relationship Id="rId9" Type="http://schemas.openxmlformats.org/officeDocument/2006/relationships/hyperlink" Target="https://edms.cern.ch/document/301702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u="sng" dirty="0"/>
              <a:t>Conductor and Cable</a:t>
            </a:r>
            <a:br>
              <a:rPr lang="en-GB" dirty="0"/>
            </a:br>
            <a:r>
              <a:rPr lang="en-GB" dirty="0"/>
              <a:t>Summary and Comparison of MQXFB08 Witness Sample Results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228974"/>
            <a:ext cx="6480000" cy="926951"/>
          </a:xfrm>
        </p:spPr>
        <p:txBody>
          <a:bodyPr>
            <a:normAutofit/>
          </a:bodyPr>
          <a:lstStyle/>
          <a:p>
            <a:r>
              <a:rPr lang="en-US" dirty="0"/>
              <a:t>S. C. Hopkins, J. Fleiter, T. Boutboul (TE-MSC-LSC)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Technical Meeting to Review Coils for MQXFB08, 6 November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EF35A-F322-4880-9A99-F002CAB99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59DD57-3FAB-44F5-ADB5-0F4C7EA36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Summary and Comparison of MQXFB08 Witness Sample Results</a:t>
            </a:r>
            <a:endParaRPr lang="en-GB" noProof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3E38AE4-AA6F-4FAC-B72A-3085FE4AEF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346" y="915565"/>
            <a:ext cx="8220126" cy="3600401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Cable data in specification for all coils</a:t>
            </a:r>
          </a:p>
          <a:p>
            <a:pPr lvl="1"/>
            <a:r>
              <a:rPr lang="en-US" sz="2000" dirty="0"/>
              <a:t>Excluding anomalous cabling degradation for two potentially damaged extracted strand samples</a:t>
            </a:r>
          </a:p>
          <a:p>
            <a:pPr lvl="1"/>
            <a:r>
              <a:rPr lang="en-US" sz="2000" dirty="0"/>
              <a:t>Lack of </a:t>
            </a:r>
            <a:r>
              <a:rPr lang="en-US" sz="2000" i="1" dirty="0" err="1"/>
              <a:t>I</a:t>
            </a:r>
            <a:r>
              <a:rPr lang="en-US" sz="2000" i="1" baseline="-25000" dirty="0" err="1"/>
              <a:t>c</a:t>
            </a:r>
            <a:r>
              <a:rPr lang="en-US" sz="2000" dirty="0"/>
              <a:t> data at 1.9 K for one coil, but scaling suggests performance in the normal range</a:t>
            </a:r>
          </a:p>
          <a:p>
            <a:r>
              <a:rPr lang="en-US" sz="2400" dirty="0"/>
              <a:t>Good consistency between recent coils, and data in a comparable range to MQXFB02-07</a:t>
            </a:r>
          </a:p>
          <a:p>
            <a:r>
              <a:rPr lang="en-US" sz="2400" dirty="0"/>
              <a:t>Systematic differences remain between small (building 163) and large (building 180) HT furnaces, and in RRR between CC and CoC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988B13-E02C-247B-4E8F-ED06D4E65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5892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83E15F1-5B9A-4E6E-B6A2-BA96CAF5A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attention!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1B29F5-C25E-4D98-8819-F310F9AD9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Summary and Comparison of MQXFB08 Witness Sample Results</a:t>
            </a:r>
            <a:endParaRPr lang="en-GB" noProof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AF0B5D-13AB-B349-44C1-510DE39CD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0893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1975E-BDBF-F70C-2198-D14ECA123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Cable and Coil Overview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6A6863-E0F3-696B-4E2D-D9B5D064A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Summary and Comparison of MQXFB08 Witness Sample Results</a:t>
            </a:r>
            <a:endParaRPr lang="en-GB" noProof="0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127BFCA4-869E-1C84-D008-139FBC3F4E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495915"/>
              </p:ext>
            </p:extLst>
          </p:nvPr>
        </p:nvGraphicFramePr>
        <p:xfrm>
          <a:off x="607507" y="1005438"/>
          <a:ext cx="7928987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664">
                  <a:extLst>
                    <a:ext uri="{9D8B030D-6E8A-4147-A177-3AD203B41FA5}">
                      <a16:colId xmlns:a16="http://schemas.microsoft.com/office/drawing/2014/main" val="3767369599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62650673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95709734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68588084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85868482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1887595908"/>
                    </a:ext>
                  </a:extLst>
                </a:gridCol>
                <a:gridCol w="1079256">
                  <a:extLst>
                    <a:ext uri="{9D8B030D-6E8A-4147-A177-3AD203B41FA5}">
                      <a16:colId xmlns:a16="http://schemas.microsoft.com/office/drawing/2014/main" val="2435110854"/>
                    </a:ext>
                  </a:extLst>
                </a:gridCol>
                <a:gridCol w="945515">
                  <a:extLst>
                    <a:ext uri="{9D8B030D-6E8A-4147-A177-3AD203B41FA5}">
                      <a16:colId xmlns:a16="http://schemas.microsoft.com/office/drawing/2014/main" val="28125851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Coil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Cable </a:t>
                      </a:r>
                      <a:r>
                        <a:rPr lang="en-GB" baseline="300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Cabling Report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Witness Report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Cable NCRs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Strand Contract </a:t>
                      </a:r>
                      <a:r>
                        <a:rPr lang="en-GB" sz="1400" baseline="30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Billets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4134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CR148</a:t>
                      </a:r>
                      <a:endParaRPr lang="en-GB" sz="18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hlinkClick r:id="rId3"/>
                        </a:rPr>
                        <a:t>H16OC0455A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3091621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3185366</a:t>
                      </a:r>
                      <a:r>
                        <a:rPr lang="en-GB" sz="1400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F663/Am4 (9) F663/Am5 (31)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AO08S00399 (9)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AO08S00615 (9)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AO08S00619 (9)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AO08S00629 (4)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AO08S00639 (9)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2715769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0099"/>
                          </a:solidFill>
                          <a:effectLst/>
                          <a:hlinkClick r:id="rId6"/>
                        </a:rPr>
                        <a:t>CR149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hlinkClick r:id="rId7"/>
                        </a:rPr>
                        <a:t>H16OC0409A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2772479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3185367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F663/Am3 (2)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F663/Am4 (31)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F663/Am5 (7)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AO08S00283 (8)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AO08S00308 (7)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AO08S00444 (8)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AO08S00476 (8)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AO08S00625 (7)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AO08S99116 (2)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2219255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0099"/>
                          </a:solidFill>
                          <a:effectLst/>
                          <a:hlinkClick r:id="rId10"/>
                        </a:rPr>
                        <a:t>CR150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H16OC0412A</a:t>
                      </a:r>
                      <a:r>
                        <a:rPr lang="en-GB" sz="18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/>
                        </a:rPr>
                        <a:t>2774489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3"/>
                        </a:rPr>
                        <a:t>3185368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F663/Am4 (21)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F663/Am5 (19)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AO08S00561 (11)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AO08S00569 (10)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AO08S00598 (10)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AO08S00613 (9)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1109368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0099"/>
                          </a:solidFill>
                          <a:effectLst/>
                          <a:hlinkClick r:id="rId14"/>
                        </a:rPr>
                        <a:t>CR151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hlinkClick r:id="rId15"/>
                        </a:rPr>
                        <a:t>H16OC0414A</a:t>
                      </a:r>
                      <a:endParaRPr lang="en-GB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6"/>
                        </a:rPr>
                        <a:t>2791624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7"/>
                        </a:rPr>
                        <a:t>3185369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F663/Am5 (40)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AO08S00593 (11)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AO08S00597 (11)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AO08S00599 (9)</a:t>
                      </a:r>
                    </a:p>
                    <a:p>
                      <a:pPr algn="l" fontAlgn="b"/>
                      <a:r>
                        <a:rPr lang="pt-BR" sz="8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AO08S00601 (9</a:t>
                      </a:r>
                    </a:p>
                  </a:txBody>
                  <a:tcPr marL="45720" marR="45720" anchor="b"/>
                </a:tc>
                <a:extLst>
                  <a:ext uri="{0D108BD9-81ED-4DB2-BD59-A6C34878D82A}">
                    <a16:rowId xmlns:a16="http://schemas.microsoft.com/office/drawing/2014/main" val="2681999044"/>
                  </a:ext>
                </a:extLst>
              </a:tr>
            </a:tbl>
          </a:graphicData>
        </a:graphic>
      </p:graphicFrame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C442771-3EF2-C018-1E8B-383E81E80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E830E7-65E4-64DF-A6C0-323A687D3672}"/>
              </a:ext>
            </a:extLst>
          </p:cNvPr>
          <p:cNvSpPr txBox="1"/>
          <p:nvPr/>
        </p:nvSpPr>
        <p:spPr>
          <a:xfrm>
            <a:off x="612000" y="4198317"/>
            <a:ext cx="7874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aseline="30000" dirty="0"/>
              <a:t>1</a:t>
            </a:r>
            <a:r>
              <a:rPr lang="en-GB" sz="1200" dirty="0"/>
              <a:t> MQXF cable specification, </a:t>
            </a:r>
            <a:r>
              <a:rPr lang="en-GB" sz="1200" dirty="0">
                <a:hlinkClick r:id="rId18"/>
              </a:rPr>
              <a:t>EDMS 1863790</a:t>
            </a:r>
            <a:r>
              <a:rPr lang="en-GB" sz="1200" dirty="0"/>
              <a:t> 	</a:t>
            </a:r>
            <a:r>
              <a:rPr lang="en-GB" sz="1200" baseline="30000" dirty="0"/>
              <a:t>2</a:t>
            </a:r>
            <a:r>
              <a:rPr lang="en-GB" sz="1200" dirty="0"/>
              <a:t> MQXF wire specification, 	LHC-MQXF-CI-0001, </a:t>
            </a:r>
            <a:r>
              <a:rPr lang="en-GB" sz="1200" dirty="0">
                <a:hlinkClick r:id="rId19"/>
              </a:rPr>
              <a:t>EDMS 1419924</a:t>
            </a:r>
            <a:r>
              <a:rPr lang="en-GB" sz="1200" dirty="0"/>
              <a:t> </a:t>
            </a:r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99441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07E82-8298-246E-A7D6-DB807C91F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Nonconformities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0B141-66C2-1283-916F-CCCBEFFB3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2"/>
            <a:ext cx="7920000" cy="1801364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NCRs affecting the cable are summarised below</a:t>
            </a:r>
          </a:p>
          <a:p>
            <a:pPr lvl="1"/>
            <a:r>
              <a:rPr lang="en-GB" dirty="0"/>
              <a:t>Insulated cables</a:t>
            </a:r>
          </a:p>
          <a:p>
            <a:pPr lvl="2"/>
            <a:r>
              <a:rPr lang="en-GB" dirty="0"/>
              <a:t>NCRs concerning strand pop-ups for CR148, CR149 and CR150, not treated further in this presentation</a:t>
            </a:r>
          </a:p>
          <a:p>
            <a:pPr lvl="1"/>
            <a:r>
              <a:rPr lang="en-GB" dirty="0"/>
              <a:t>Witness samples (coil heat treatments)</a:t>
            </a:r>
          </a:p>
          <a:p>
            <a:pPr lvl="2"/>
            <a:r>
              <a:rPr lang="en-GB" dirty="0"/>
              <a:t>No indication of a significant performance impact from minor coil HT NCRs for CR148 and CR149</a:t>
            </a:r>
            <a:endParaRPr lang="en-GB" i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D0F44F-40FE-D300-28AF-99E678729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Summary and Comparison of MQXFB08 Witness Sample Results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B7E161-8D26-416F-C9A4-65AF6CF1B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8118A39-3576-FA50-8E76-44023C6A11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749447"/>
              </p:ext>
            </p:extLst>
          </p:nvPr>
        </p:nvGraphicFramePr>
        <p:xfrm>
          <a:off x="1879758" y="2715766"/>
          <a:ext cx="5333763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230">
                  <a:extLst>
                    <a:ext uri="{9D8B030D-6E8A-4147-A177-3AD203B41FA5}">
                      <a16:colId xmlns:a16="http://schemas.microsoft.com/office/drawing/2014/main" val="3767369599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685880840"/>
                    </a:ext>
                  </a:extLst>
                </a:gridCol>
                <a:gridCol w="931169">
                  <a:extLst>
                    <a:ext uri="{9D8B030D-6E8A-4147-A177-3AD203B41FA5}">
                      <a16:colId xmlns:a16="http://schemas.microsoft.com/office/drawing/2014/main" val="2972435794"/>
                    </a:ext>
                  </a:extLst>
                </a:gridCol>
                <a:gridCol w="1737816">
                  <a:extLst>
                    <a:ext uri="{9D8B030D-6E8A-4147-A177-3AD203B41FA5}">
                      <a16:colId xmlns:a16="http://schemas.microsoft.com/office/drawing/2014/main" val="3581353029"/>
                    </a:ext>
                  </a:extLst>
                </a:gridCol>
                <a:gridCol w="1489393">
                  <a:extLst>
                    <a:ext uri="{9D8B030D-6E8A-4147-A177-3AD203B41FA5}">
                      <a16:colId xmlns:a16="http://schemas.microsoft.com/office/drawing/2014/main" val="18875959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Coil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Cable NCRs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NCRs Implicating Cable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Coil HT NCRs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4134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CR148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3093358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3129199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57698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rgbClr val="000099"/>
                          </a:solidFill>
                          <a:effectLst/>
                          <a:hlinkClick r:id="rId5"/>
                        </a:rPr>
                        <a:t>CR149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2811007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3138474</a:t>
                      </a: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92557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rgbClr val="000099"/>
                          </a:solidFill>
                          <a:effectLst/>
                          <a:hlinkClick r:id="rId8"/>
                        </a:rPr>
                        <a:t>CR150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3017026</a:t>
                      </a:r>
                      <a:r>
                        <a:rPr lang="en-GB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3132312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93681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rgbClr val="000099"/>
                          </a:solidFill>
                          <a:effectLst/>
                          <a:hlinkClick r:id="rId11"/>
                        </a:rPr>
                        <a:t>CR151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19990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146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09A42-F8C2-7BE2-57F1-20C5F52AF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Testing Anomalies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7F789-76AB-6736-D2D7-8494796394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01565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For CR148 and CR150, the </a:t>
            </a:r>
            <a:r>
              <a:rPr lang="en-GB" b="1" dirty="0"/>
              <a:t>maximum</a:t>
            </a:r>
            <a:r>
              <a:rPr lang="en-GB" dirty="0"/>
              <a:t> cabling degradation evaluated from witness samples is reported as exceeded the 5 % specification:</a:t>
            </a:r>
          </a:p>
          <a:p>
            <a:pPr lvl="1"/>
            <a:r>
              <a:rPr lang="en-GB" dirty="0"/>
              <a:t>For CR148:</a:t>
            </a:r>
          </a:p>
          <a:p>
            <a:pPr lvl="2"/>
            <a:r>
              <a:rPr lang="en-GB" dirty="0"/>
              <a:t>Anomalous value for strand 13 at 14.5–15 T only: mean for strand 13 is 4.1 %, in specification</a:t>
            </a:r>
          </a:p>
          <a:p>
            <a:pPr lvl="2"/>
            <a:r>
              <a:rPr lang="en-GB" dirty="0"/>
              <a:t>Also in specification for other witness samples and original cable qualification</a:t>
            </a:r>
          </a:p>
          <a:p>
            <a:pPr lvl="1"/>
            <a:r>
              <a:rPr lang="en-GB" dirty="0"/>
              <a:t>For CR150:</a:t>
            </a:r>
          </a:p>
          <a:p>
            <a:pPr lvl="2"/>
            <a:r>
              <a:rPr lang="en-GB" dirty="0"/>
              <a:t>Higher degradation value is for strand 11 only: excluding this strand, average degradation is ~2 %</a:t>
            </a:r>
          </a:p>
          <a:p>
            <a:pPr lvl="2"/>
            <a:r>
              <a:rPr lang="en-GB" dirty="0"/>
              <a:t>This might suggest slight degradation of the test piece; but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is nevertheless within the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band</a:t>
            </a:r>
          </a:p>
          <a:p>
            <a:r>
              <a:rPr lang="en-GB" dirty="0"/>
              <a:t>For CR149,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data for strand 6 were included in the evaluation only at 4.3 K due to a testing issue in the first cooldown</a:t>
            </a:r>
          </a:p>
          <a:p>
            <a:pPr lvl="1"/>
            <a:r>
              <a:rPr lang="en-GB" dirty="0"/>
              <a:t>Retests at 1.9 K were successful, but not considered in the report due to the possibility of an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increase on the second cooldown</a:t>
            </a:r>
          </a:p>
          <a:p>
            <a:pPr lvl="1"/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is comparable to strand 7; calculation of margin is not significantly affected</a:t>
            </a:r>
          </a:p>
          <a:p>
            <a:r>
              <a:rPr lang="en-GB" dirty="0"/>
              <a:t>For CR150, extracted sample WE06 was degraded, probably due to sample damage</a:t>
            </a:r>
          </a:p>
          <a:p>
            <a:pPr lvl="1"/>
            <a:r>
              <a:rPr lang="en-GB" dirty="0"/>
              <a:t>Excluded from analysis</a:t>
            </a:r>
          </a:p>
          <a:p>
            <a:pPr lvl="1"/>
            <a:r>
              <a:rPr lang="en-GB" dirty="0"/>
              <a:t>No correlation with furnace position, so not caused by heat treatment anomalies</a:t>
            </a:r>
          </a:p>
          <a:p>
            <a:r>
              <a:rPr lang="en-GB" dirty="0"/>
              <a:t>For CR151, measurement could not be performed at 1.9 K, so coil short sample limits are reported only at 4.5 K</a:t>
            </a:r>
          </a:p>
          <a:p>
            <a:pPr lvl="1"/>
            <a:r>
              <a:rPr lang="en-GB" dirty="0"/>
              <a:t>The values have been estimated by scaling (next slide) and are in the normal range</a:t>
            </a:r>
          </a:p>
          <a:p>
            <a:pPr lvl="1"/>
            <a:r>
              <a:rPr lang="en-GB" dirty="0"/>
              <a:t>Samples will be remeasured at 1.9 K for confirmation (expected by the end of November); note that as this is a second cooldown, the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may be slightly increased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835543-E0A4-EA20-6F37-1B161A0EB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Summary and Comparison of MQXFB08 Witness Sample Results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6FF2A4-537A-6410-A904-246E39BB4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0240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C6BF0-4B30-2986-7882-49CE7BEB2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CR151 Performance at 1.9 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DEB4B6-BC09-D7E1-DE21-2EAF134EE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577229"/>
          </a:xfrm>
        </p:spPr>
        <p:txBody>
          <a:bodyPr>
            <a:normAutofit fontScale="70000" lnSpcReduction="20000"/>
          </a:bodyPr>
          <a:lstStyle/>
          <a:p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parameters for the witness samples at 1.9 K have been estimated assuming the typical temperature scaling for MQXF wire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9DA28-5A4A-32D9-9CC1-CAA895AB4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Summary and Comparison of MQXFB08 Witness Sample Results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379554-A670-EE94-546B-867386F03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9963854-1FA7-EDDC-FD07-591EDBA1A3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425809"/>
              </p:ext>
            </p:extLst>
          </p:nvPr>
        </p:nvGraphicFramePr>
        <p:xfrm>
          <a:off x="971600" y="1473531"/>
          <a:ext cx="5564189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7080">
                  <a:extLst>
                    <a:ext uri="{9D8B030D-6E8A-4147-A177-3AD203B41FA5}">
                      <a16:colId xmlns:a16="http://schemas.microsoft.com/office/drawing/2014/main" val="1766045220"/>
                    </a:ext>
                  </a:extLst>
                </a:gridCol>
                <a:gridCol w="935355">
                  <a:extLst>
                    <a:ext uri="{9D8B030D-6E8A-4147-A177-3AD203B41FA5}">
                      <a16:colId xmlns:a16="http://schemas.microsoft.com/office/drawing/2014/main" val="3066097719"/>
                    </a:ext>
                  </a:extLst>
                </a:gridCol>
                <a:gridCol w="1279843">
                  <a:extLst>
                    <a:ext uri="{9D8B030D-6E8A-4147-A177-3AD203B41FA5}">
                      <a16:colId xmlns:a16="http://schemas.microsoft.com/office/drawing/2014/main" val="2059800757"/>
                    </a:ext>
                  </a:extLst>
                </a:gridCol>
                <a:gridCol w="1270318">
                  <a:extLst>
                    <a:ext uri="{9D8B030D-6E8A-4147-A177-3AD203B41FA5}">
                      <a16:colId xmlns:a16="http://schemas.microsoft.com/office/drawing/2014/main" val="100691424"/>
                    </a:ext>
                  </a:extLst>
                </a:gridCol>
                <a:gridCol w="1311593">
                  <a:extLst>
                    <a:ext uri="{9D8B030D-6E8A-4147-A177-3AD203B41FA5}">
                      <a16:colId xmlns:a16="http://schemas.microsoft.com/office/drawing/2014/main" val="1502429841"/>
                    </a:ext>
                  </a:extLst>
                </a:gridCol>
              </a:tblGrid>
              <a:tr h="172408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T</a:t>
                      </a:r>
                      <a:r>
                        <a:rPr lang="en-GB" sz="1400" dirty="0"/>
                        <a:t> (K)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B</a:t>
                      </a:r>
                      <a:r>
                        <a:rPr lang="en-GB" sz="1400" i="1" baseline="-25000" dirty="0"/>
                        <a:t>c2</a:t>
                      </a:r>
                      <a:r>
                        <a:rPr lang="en-GB" sz="1400" dirty="0"/>
                        <a:t> (T)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 err="1"/>
                        <a:t>C</a:t>
                      </a:r>
                      <a:r>
                        <a:rPr lang="en-GB" sz="1400" i="1" baseline="-25000" dirty="0" err="1"/>
                        <a:t>min</a:t>
                      </a:r>
                      <a:r>
                        <a:rPr lang="en-GB" sz="1400" dirty="0"/>
                        <a:t> (A·T)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dirty="0" err="1"/>
                        <a:t>C</a:t>
                      </a:r>
                      <a:r>
                        <a:rPr lang="en-GB" sz="1400" i="1" baseline="-25000" dirty="0" err="1"/>
                        <a:t>avg</a:t>
                      </a:r>
                      <a:r>
                        <a:rPr lang="en-GB" sz="1400" dirty="0"/>
                        <a:t> (A·T)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dirty="0" err="1"/>
                        <a:t>C</a:t>
                      </a:r>
                      <a:r>
                        <a:rPr lang="en-GB" sz="1400" i="1" baseline="-25000" dirty="0" err="1"/>
                        <a:t>max</a:t>
                      </a:r>
                      <a:r>
                        <a:rPr lang="en-GB" sz="1400" dirty="0"/>
                        <a:t> (A·T)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9825532"/>
                  </a:ext>
                </a:extLst>
              </a:tr>
              <a:tr h="17240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28.6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54210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55759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58443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8322649"/>
                  </a:ext>
                </a:extLst>
              </a:tr>
              <a:tr h="17240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25.8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46082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47399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46981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211769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187212B-B1EB-9D31-72FA-2B00B469E6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729316"/>
              </p:ext>
            </p:extLst>
          </p:nvPr>
        </p:nvGraphicFramePr>
        <p:xfrm>
          <a:off x="971600" y="2922334"/>
          <a:ext cx="283781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493">
                  <a:extLst>
                    <a:ext uri="{9D8B030D-6E8A-4147-A177-3AD203B41FA5}">
                      <a16:colId xmlns:a16="http://schemas.microsoft.com/office/drawing/2014/main" val="1766045220"/>
                    </a:ext>
                  </a:extLst>
                </a:gridCol>
                <a:gridCol w="835343">
                  <a:extLst>
                    <a:ext uri="{9D8B030D-6E8A-4147-A177-3AD203B41FA5}">
                      <a16:colId xmlns:a16="http://schemas.microsoft.com/office/drawing/2014/main" val="3066097719"/>
                    </a:ext>
                  </a:extLst>
                </a:gridCol>
                <a:gridCol w="1109980">
                  <a:extLst>
                    <a:ext uri="{9D8B030D-6E8A-4147-A177-3AD203B41FA5}">
                      <a16:colId xmlns:a16="http://schemas.microsoft.com/office/drawing/2014/main" val="20598007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At 1.9 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 err="1"/>
                        <a:t>I</a:t>
                      </a:r>
                      <a:r>
                        <a:rPr lang="en-GB" sz="1400" i="1" baseline="-25000" dirty="0" err="1"/>
                        <a:t>c,SS</a:t>
                      </a:r>
                      <a:r>
                        <a:rPr lang="en-GB" sz="1400" dirty="0"/>
                        <a:t> (A)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 err="1"/>
                        <a:t>I</a:t>
                      </a:r>
                      <a:r>
                        <a:rPr lang="en-GB" sz="1400" i="1" baseline="-25000" dirty="0" err="1"/>
                        <a:t>op</a:t>
                      </a:r>
                      <a:r>
                        <a:rPr lang="en-GB" sz="1400" dirty="0"/>
                        <a:t>/</a:t>
                      </a:r>
                      <a:r>
                        <a:rPr lang="en-GB" sz="1400" i="1" dirty="0" err="1"/>
                        <a:t>I</a:t>
                      </a:r>
                      <a:r>
                        <a:rPr lang="en-GB" sz="1400" i="1" baseline="-25000" dirty="0" err="1"/>
                        <a:t>c,SS</a:t>
                      </a:r>
                      <a:r>
                        <a:rPr lang="en-GB" sz="1400" dirty="0"/>
                        <a:t> (%)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9825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22488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73.2%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083226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/>
                        <a:t>Avg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22664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72.7%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955387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Max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22957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71.7%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02117690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254C757-D4D8-C611-F51E-B8225FEEEA75}"/>
              </a:ext>
            </a:extLst>
          </p:cNvPr>
          <p:cNvSpPr txBox="1">
            <a:spLocks/>
          </p:cNvSpPr>
          <p:nvPr/>
        </p:nvSpPr>
        <p:spPr>
          <a:xfrm>
            <a:off x="612000" y="2527706"/>
            <a:ext cx="7920000" cy="27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With those values, margin at 1.9 K would be </a:t>
            </a:r>
            <a:r>
              <a:rPr lang="en-GB" sz="2000" b="1" dirty="0"/>
              <a:t>26.8 %</a:t>
            </a:r>
          </a:p>
        </p:txBody>
      </p:sp>
    </p:spTree>
    <p:extLst>
      <p:ext uri="{BB962C8B-B14F-4D97-AF65-F5344CB8AC3E}">
        <p14:creationId xmlns:p14="http://schemas.microsoft.com/office/powerpoint/2010/main" val="3150488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C369C45-F4D5-7112-A892-DE67A63B4B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1103376"/>
            <a:ext cx="4561332" cy="29367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C0E603-135D-3607-FF10-6DAA55D5C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Load Line Margin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766DAB-3FB4-EAB1-E59C-C168454A2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0072" y="914401"/>
            <a:ext cx="3311928" cy="187337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Large margin on load line of ~26 %</a:t>
            </a:r>
          </a:p>
          <a:p>
            <a:pPr lvl="1"/>
            <a:r>
              <a:rPr lang="en-GB" dirty="0"/>
              <a:t>Consistent in mean and spread with recent coils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5F3869-6B6F-520F-7C61-AE7058C8A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Summary and Comparison of MQXFB08 Witness Sample Results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66B7F7-D6E6-FC93-EC25-8D5F666F9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4723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74F9526-C53A-EEB6-E5F7-92E407BBF84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000" y="710538"/>
            <a:ext cx="4562856" cy="38054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CC28582-49E9-FD6A-34D4-05C9C22BB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Estimated Coil RRR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A0FDF-2E85-550F-1313-80FAB9C7F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4000" y="914401"/>
            <a:ext cx="3348000" cy="2377429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Large RRR margin</a:t>
            </a:r>
          </a:p>
          <a:p>
            <a:r>
              <a:rPr lang="en-GB" dirty="0"/>
              <a:t>Connection side (CC) has higher RRR</a:t>
            </a:r>
          </a:p>
          <a:p>
            <a:r>
              <a:rPr lang="en-GB" dirty="0"/>
              <a:t>All values within the range of other recent coils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EAC47E-3F10-C5C1-20A5-4ED9D83F5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Summary and Comparison of MQXFB08 Witness Sample Results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1B4C3-A7F8-541E-3E4D-7AC697DD7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4156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0D0BB84-F852-35CE-78BC-3F6EA8DC4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1347613"/>
            <a:ext cx="4562856" cy="29352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35D320-E352-A1D4-537E-5A255FDD4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 of HT/Furnace on Round Wire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CAC1D4-4391-A23A-2176-5752D74E0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1205"/>
          </a:xfrm>
        </p:spPr>
        <p:txBody>
          <a:bodyPr>
            <a:normAutofit fontScale="47500" lnSpcReduction="20000"/>
          </a:bodyPr>
          <a:lstStyle/>
          <a:p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of virgin </a:t>
            </a:r>
            <a:r>
              <a:rPr lang="en-GB" b="1" dirty="0"/>
              <a:t>witness </a:t>
            </a:r>
            <a:r>
              <a:rPr lang="en-GB" dirty="0"/>
              <a:t>samples (building 180) –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of virgin </a:t>
            </a:r>
            <a:r>
              <a:rPr lang="en-GB" b="1" dirty="0"/>
              <a:t>qualification </a:t>
            </a:r>
            <a:r>
              <a:rPr lang="en-GB" dirty="0"/>
              <a:t>samples (building 163)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42597B-0566-FCC4-F559-FB909C8B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Summary and Comparison of MQXFB08 Witness Sample Results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51C373-F060-0533-14CA-1649AB4AF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8F0408B-0F78-D6A2-D48B-2E6FE32BA431}"/>
              </a:ext>
            </a:extLst>
          </p:cNvPr>
          <p:cNvSpPr txBox="1">
            <a:spLocks/>
          </p:cNvSpPr>
          <p:nvPr/>
        </p:nvSpPr>
        <p:spPr>
          <a:xfrm>
            <a:off x="5184000" y="1347613"/>
            <a:ext cx="3348000" cy="1368153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consistently slightly higher for witness samples (HT in building 180) than qualification samples (HT in building 163)</a:t>
            </a:r>
          </a:p>
          <a:p>
            <a:r>
              <a:rPr lang="en-GB" dirty="0"/>
              <a:t>In a consistent range for recent coils</a:t>
            </a:r>
          </a:p>
        </p:txBody>
      </p:sp>
    </p:spTree>
    <p:extLst>
      <p:ext uri="{BB962C8B-B14F-4D97-AF65-F5344CB8AC3E}">
        <p14:creationId xmlns:p14="http://schemas.microsoft.com/office/powerpoint/2010/main" val="1150115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64443D0-A539-8B59-051B-6D7EAE48B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76" y="1038783"/>
            <a:ext cx="4922520" cy="32964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DA3F1F3-59C6-0303-45AC-EB83975A59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dirty="0"/>
              <a:t>Cabling Degradation of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endParaRPr lang="en-GB" i="1" baseline="-25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EE72A8-C893-A0D5-DAE0-5B61CCF24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Summary and Comparison of MQXFB08 Witness Sample Results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0C1B3-F575-FDCA-9072-00BF2D221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80E23-9EB2-F1AE-3D54-DE84F65A2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6096" y="1038783"/>
            <a:ext cx="3095904" cy="3680222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Cabling degradation of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is within the 5 % specification for </a:t>
            </a:r>
            <a:r>
              <a:rPr lang="en-GB" b="1" dirty="0"/>
              <a:t>qualification</a:t>
            </a:r>
            <a:r>
              <a:rPr lang="en-GB" dirty="0"/>
              <a:t> samples of all coils</a:t>
            </a:r>
          </a:p>
          <a:p>
            <a:r>
              <a:rPr lang="en-GB" dirty="0"/>
              <a:t>Mean cabling degradation is also &lt;5 % for </a:t>
            </a:r>
            <a:r>
              <a:rPr lang="en-GB" b="1" dirty="0"/>
              <a:t>witness</a:t>
            </a:r>
            <a:r>
              <a:rPr lang="en-GB" dirty="0"/>
              <a:t> samples</a:t>
            </a:r>
          </a:p>
          <a:p>
            <a:pPr lvl="1"/>
            <a:r>
              <a:rPr lang="en-GB" dirty="0"/>
              <a:t>Except the CR150, for which degradation values are available for only two strands, one of which shows anomalously high degradation</a:t>
            </a:r>
          </a:p>
          <a:p>
            <a:pPr lvl="1"/>
            <a:r>
              <a:rPr lang="en-GB" dirty="0"/>
              <a:t>Excluding this outlier, mean</a:t>
            </a:r>
          </a:p>
          <a:p>
            <a:r>
              <a:rPr lang="en-GB" dirty="0"/>
              <a:t>Otherwise, consistent and conforming degradation as assessed from witness samples across all recent production, both at 1.9 K and 4.3 K</a:t>
            </a:r>
          </a:p>
          <a:p>
            <a:r>
              <a:rPr lang="en-GB" dirty="0"/>
              <a:t>Excluding outliers above: mean cabling degradation ~3 %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6928BF8-87C2-D64F-70EC-3F547E74667B}"/>
              </a:ext>
            </a:extLst>
          </p:cNvPr>
          <p:cNvSpPr/>
          <p:nvPr/>
        </p:nvSpPr>
        <p:spPr>
          <a:xfrm>
            <a:off x="4769708" y="1068859"/>
            <a:ext cx="522372" cy="2438995"/>
          </a:xfrm>
          <a:prstGeom prst="rect">
            <a:avLst/>
          </a:prstGeom>
          <a:solidFill>
            <a:srgbClr val="FB963C">
              <a:alpha val="7843"/>
            </a:srgbClr>
          </a:solidFill>
          <a:ln>
            <a:solidFill>
              <a:schemeClr val="accent6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8E0EC1-8CDE-7D44-56BF-9DC583BEA2A2}"/>
              </a:ext>
            </a:extLst>
          </p:cNvPr>
          <p:cNvSpPr txBox="1"/>
          <p:nvPr/>
        </p:nvSpPr>
        <p:spPr>
          <a:xfrm>
            <a:off x="4599882" y="817918"/>
            <a:ext cx="902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MQXFB08</a:t>
            </a:r>
          </a:p>
        </p:txBody>
      </p:sp>
    </p:spTree>
    <p:extLst>
      <p:ext uri="{BB962C8B-B14F-4D97-AF65-F5344CB8AC3E}">
        <p14:creationId xmlns:p14="http://schemas.microsoft.com/office/powerpoint/2010/main" val="10539059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348</TotalTime>
  <Words>1027</Words>
  <Application>Microsoft Office PowerPoint</Application>
  <PresentationFormat>On-screen Show (16:9)</PresentationFormat>
  <Paragraphs>181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Conductor and Cable Summary and Comparison of MQXFB08 Witness Sample Results</vt:lpstr>
      <vt:lpstr>Cable and Coil Overview</vt:lpstr>
      <vt:lpstr>Nonconformities</vt:lpstr>
      <vt:lpstr>Testing Anomalies</vt:lpstr>
      <vt:lpstr>CR151 Performance at 1.9 K</vt:lpstr>
      <vt:lpstr>Load Line Margin</vt:lpstr>
      <vt:lpstr>Estimated Coil RRR</vt:lpstr>
      <vt:lpstr>Effect of HT/Furnace on Round Wire Ic</vt:lpstr>
      <vt:lpstr>Cabling Degradation of Ic</vt:lpstr>
      <vt:lpstr>Summary</vt:lpstr>
      <vt:lpstr>Thank you for your attention!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and Comparison of MQXFB08 Witness Sample Results</dc:title>
  <dc:creator>simon.hopkins@cern.ch</dc:creator>
  <cp:lastModifiedBy>Simon Hopkins</cp:lastModifiedBy>
  <cp:revision>259</cp:revision>
  <cp:lastPrinted>2020-03-05T10:11:20Z</cp:lastPrinted>
  <dcterms:created xsi:type="dcterms:W3CDTF">2016-02-11T10:47:23Z</dcterms:created>
  <dcterms:modified xsi:type="dcterms:W3CDTF">2024-11-06T15:03:22Z</dcterms:modified>
</cp:coreProperties>
</file>