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789" r:id="rId5"/>
    <p:sldId id="970" r:id="rId6"/>
    <p:sldId id="976" r:id="rId7"/>
    <p:sldId id="977" r:id="rId8"/>
    <p:sldId id="1219" r:id="rId9"/>
    <p:sldId id="1170" r:id="rId10"/>
    <p:sldId id="1076" r:id="rId11"/>
    <p:sldId id="1111" r:id="rId12"/>
    <p:sldId id="1187" r:id="rId13"/>
    <p:sldId id="1030" r:id="rId14"/>
    <p:sldId id="1113" r:id="rId15"/>
    <p:sldId id="1129" r:id="rId16"/>
    <p:sldId id="1176" r:id="rId17"/>
    <p:sldId id="1119" r:id="rId18"/>
    <p:sldId id="1114" r:id="rId19"/>
    <p:sldId id="1220" r:id="rId20"/>
    <p:sldId id="1162" r:id="rId21"/>
    <p:sldId id="1168" r:id="rId22"/>
    <p:sldId id="1202" r:id="rId23"/>
    <p:sldId id="883" r:id="rId24"/>
    <p:sldId id="1205" r:id="rId25"/>
    <p:sldId id="1206" r:id="rId26"/>
    <p:sldId id="1207" r:id="rId27"/>
    <p:sldId id="1181" r:id="rId28"/>
    <p:sldId id="1221" r:id="rId29"/>
    <p:sldId id="1222" r:id="rId30"/>
    <p:sldId id="1215" r:id="rId31"/>
    <p:sldId id="1223" r:id="rId32"/>
    <p:sldId id="1224" r:id="rId33"/>
    <p:sldId id="1225" r:id="rId34"/>
    <p:sldId id="1203" r:id="rId35"/>
    <p:sldId id="1025" r:id="rId36"/>
    <p:sldId id="1195" r:id="rId37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FF00"/>
    <a:srgbClr val="0000FF"/>
    <a:srgbClr val="FF0000"/>
    <a:srgbClr val="FF00FF"/>
    <a:srgbClr val="6600FF"/>
    <a:srgbClr val="FFFF66"/>
    <a:srgbClr val="0066FF"/>
    <a:srgbClr val="0000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3792" autoAdjust="0"/>
  </p:normalViewPr>
  <p:slideViewPr>
    <p:cSldViewPr snapToObjects="1" showGuides="1">
      <p:cViewPr varScale="1">
        <p:scale>
          <a:sx n="160" d="100"/>
          <a:sy n="160" d="100"/>
        </p:scale>
        <p:origin x="4362" y="138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22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4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98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54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960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485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848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2387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7829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0235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4696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290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490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0669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4300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8628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2017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5280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7513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2466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2647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9605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064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429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353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757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261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07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114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662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92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034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20226/" TargetMode="Externa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hyperlink" Target="https://indico.cern.ch/event/1260584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74351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hyperlink" Target="https://edms.cern.ch/document/2646046" TargetMode="External"/><Relationship Id="rId4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#!master/search/view?objecttype=document&amp;query=3154270&amp;latestversion=false&amp;hideobsolete=true&amp;dadvanced=false&amp;global=true" TargetMode="External"/><Relationship Id="rId3" Type="http://schemas.openxmlformats.org/officeDocument/2006/relationships/hyperlink" Target="https://edms.cern.ch/ui/#!master/search/view?objecttype=document&amp;query=3093358&amp;latestversion=false&amp;hideobsolete=true&amp;dadvanced=false&amp;global=true" TargetMode="External"/><Relationship Id="rId7" Type="http://schemas.openxmlformats.org/officeDocument/2006/relationships/hyperlink" Target="https://edms.cern.ch/ui/#!master/search/view?objecttype=document&amp;query=3138474&amp;latestversion=false&amp;hideobsolete=true&amp;dadvanced=false&amp;global=true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#!master/search/view?objecttype=document&amp;query=2811007&amp;latestversion=false&amp;hideobsolete=true&amp;dadvanced=false&amp;global=true" TargetMode="External"/><Relationship Id="rId5" Type="http://schemas.openxmlformats.org/officeDocument/2006/relationships/hyperlink" Target="https://edms.cern.ch/ui/#!master/search/view?objecttype=document&amp;query=3129199&amp;latestversion=false&amp;hideobsolete=true&amp;dadvanced=false&amp;global=true" TargetMode="External"/><Relationship Id="rId10" Type="http://schemas.openxmlformats.org/officeDocument/2006/relationships/hyperlink" Target="https://edms.cern.ch/ui/#!master/search/view?objecttype=document&amp;query=3170110&amp;latestversion=false&amp;hideobsolete=true&amp;dadvanced=false&amp;global=true" TargetMode="External"/><Relationship Id="rId4" Type="http://schemas.openxmlformats.org/officeDocument/2006/relationships/hyperlink" Target="https://edms.cern.ch/ui/#!master/search/view?objecttype=document&amp;query=3118068&amp;latestversion=false&amp;hideobsolete=true&amp;dadvanced=false&amp;global=true" TargetMode="External"/><Relationship Id="rId9" Type="http://schemas.openxmlformats.org/officeDocument/2006/relationships/hyperlink" Target="https://edms.cern.ch/ui/#!master/search/view?objecttype=document&amp;query=3132312&amp;latestversion=false&amp;hideobsolete=true&amp;dadvanced=false&amp;global=true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3093358&amp;latestversion=false&amp;hideobsolete=true&amp;dadvanced=false&amp;global=tru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2811007&amp;latestversion=false&amp;hideobsolete=true&amp;dadvanced=false&amp;global=true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2962606&amp;latestversion=false&amp;hideobsolete=true&amp;dadvanced=false&amp;global=true" TargetMode="External"/><Relationship Id="rId7" Type="http://schemas.openxmlformats.org/officeDocument/2006/relationships/hyperlink" Target="https://edms.cern.ch/ui/#!master/search/view?objecttype=document&amp;query=3156284&amp;latestversion=false&amp;hideobsolete=true&amp;dadvanced=false&amp;global=true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#!master/search/view?objecttype=document&amp;query=3155368&amp;latestversion=false&amp;hideobsolete=true&amp;dadvanced=false&amp;global=true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s://edms.cern.ch/ui/#!master/search/view?objecttype=document&amp;query=3154270&amp;latestversion=false&amp;hideobsolete=true&amp;dadvanced=false&amp;global=true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microsoft.com/office/2007/relationships/hdphoto" Target="../media/hdphoto2.wdp"/><Relationship Id="rId3" Type="http://schemas.openxmlformats.org/officeDocument/2006/relationships/hyperlink" Target="https://edms.cern.ch/document/3175548" TargetMode="External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0" Type="http://schemas.openxmlformats.org/officeDocument/2006/relationships/image" Target="../media/image42.png"/><Relationship Id="rId4" Type="http://schemas.openxmlformats.org/officeDocument/2006/relationships/image" Target="../media/image33.png"/><Relationship Id="rId9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317795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hyperlink" Target="https://edms.cern.ch/ui/#!master/search/view?objecttype=document&amp;query=3132312&amp;latestversion=false&amp;hideobsolete=true&amp;dadvanced=false&amp;global=true" TargetMode="External"/><Relationship Id="rId7" Type="http://schemas.microsoft.com/office/2007/relationships/hdphoto" Target="../media/hdphoto3.wdp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microsoft.com/office/2007/relationships/hdphoto" Target="../media/hdphoto4.wdp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66192/" TargetMode="External"/><Relationship Id="rId3" Type="http://schemas.openxmlformats.org/officeDocument/2006/relationships/hyperlink" Target="https://indico.cern.ch/event/941940/contributions/3957862/attachments/2086795/3505854/200811_BP2_InternalReview_CoilFabrication_v3.pdf" TargetMode="External"/><Relationship Id="rId7" Type="http://schemas.openxmlformats.org/officeDocument/2006/relationships/hyperlink" Target="https://indico.cern.ch/event/1307934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69403/" TargetMode="External"/><Relationship Id="rId5" Type="http://schemas.openxmlformats.org/officeDocument/2006/relationships/hyperlink" Target="https://indico.cern.ch/event/ehere" TargetMode="External"/><Relationship Id="rId10" Type="http://schemas.openxmlformats.org/officeDocument/2006/relationships/hyperlink" Target="https://indico.cern.ch/event/1431144/" TargetMode="External"/><Relationship Id="rId4" Type="http://schemas.openxmlformats.org/officeDocument/2006/relationships/hyperlink" Target="https://indico.cern.ch/event/964272/" TargetMode="External"/><Relationship Id="rId9" Type="http://schemas.openxmlformats.org/officeDocument/2006/relationships/hyperlink" Target="https://indico.cern.ch/event/141030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asset&amp;query=HCMQXFBC09-4200454A&amp;global=true" TargetMode="External"/><Relationship Id="rId2" Type="http://schemas.openxmlformats.org/officeDocument/2006/relationships/hyperlink" Target="https://edms5.cern.ch/pls/asbuilt/mtf_equip.eqp_main_top?cookie=72541446&amp;p_rec_id=HCMQXFBC09-4200419A&amp;p_rec_type=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5.cern.ch/pls/asbuilt/mtf_equip.eqp_main_top?cookie=75905262&amp;p_rec_id=HCMQXFBC09-4200412A&amp;p_rec_type=A" TargetMode="External"/><Relationship Id="rId5" Type="http://schemas.openxmlformats.org/officeDocument/2006/relationships/hyperlink" Target="https://edms5.cern.ch/pls/asbuilt/mtf_equip.eqp_main_top?cookie=68083796&amp;p_rec_id=HCMQXFBC09-4200409A&amp;p_rec_type=A" TargetMode="External"/><Relationship Id="rId4" Type="http://schemas.openxmlformats.org/officeDocument/2006/relationships/hyperlink" Target="https://edms5.cern.ch/pls/asbuilt/mtf_equip.eqp_main_top?cookie=75255389&amp;p_rec_id=HCMQXFBC09-4200455A&amp;p_rec_type=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248180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MQXFB08 Coils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Coil fabrication, manufacturing data and NC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696744" cy="1498104"/>
          </a:xfrm>
        </p:spPr>
        <p:txBody>
          <a:bodyPr>
            <a:normAutofit fontScale="92500" lnSpcReduction="10000"/>
          </a:bodyPr>
          <a:lstStyle/>
          <a:p>
            <a:r>
              <a:rPr lang="en-GB" sz="1600" u="sng" dirty="0">
                <a:solidFill>
                  <a:schemeClr val="tx1"/>
                </a:solidFill>
              </a:rPr>
              <a:t>N. Lusa</a:t>
            </a:r>
            <a:r>
              <a:rPr lang="en-GB" sz="1600" dirty="0">
                <a:solidFill>
                  <a:schemeClr val="tx1"/>
                </a:solidFill>
              </a:rPr>
              <a:t>, S. Izquierdo Bermudez, L. Baudin, A. Vieitez Suarez, P. M. Quassolo, L. Grand-Clement, R. Berthet</a:t>
            </a:r>
          </a:p>
          <a:p>
            <a:r>
              <a:rPr lang="en-GB" sz="1600" dirty="0">
                <a:solidFill>
                  <a:schemeClr val="tx1"/>
                </a:solidFill>
              </a:rPr>
              <a:t> </a:t>
            </a:r>
          </a:p>
          <a:p>
            <a:r>
              <a:rPr lang="en-GB" sz="1600" dirty="0">
                <a:solidFill>
                  <a:schemeClr val="tx1"/>
                </a:solidFill>
              </a:rPr>
              <a:t>On behalf of MQXFB Coil Fabrication and QA team</a:t>
            </a:r>
          </a:p>
          <a:p>
            <a:endParaRPr lang="en-GB" sz="1600" dirty="0">
              <a:solidFill>
                <a:schemeClr val="tx1"/>
              </a:solidFill>
            </a:endParaRPr>
          </a:p>
          <a:p>
            <a:r>
              <a:rPr lang="en-GB" sz="1600" dirty="0">
                <a:solidFill>
                  <a:schemeClr val="tx1"/>
                </a:solidFill>
                <a:hlinkClick r:id="rId3"/>
              </a:rPr>
              <a:t>https://indico.cern.ch/event/1470347/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259632" y="5899150"/>
            <a:ext cx="6480000" cy="349250"/>
          </a:xfrm>
        </p:spPr>
        <p:txBody>
          <a:bodyPr/>
          <a:lstStyle/>
          <a:p>
            <a:r>
              <a:rPr lang="en-GB" dirty="0"/>
              <a:t>06/11/2024</a:t>
            </a: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2E54B14-FAFF-3D57-746E-0A534A1CEF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3" y="3651821"/>
            <a:ext cx="7560841" cy="3122449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19C43207-65BF-F0DF-5853-0A90ADCE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Pole gaps vs Coil elongation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E988311-CA98-044B-5CD3-936274EF6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pPr algn="just"/>
            <a:r>
              <a:rPr lang="it-IT" sz="2000" dirty="0"/>
              <a:t>The reacted coil gradually elongates on both ends during the mold opening and pole gap increases (</a:t>
            </a:r>
            <a:r>
              <a:rPr lang="it-IT" sz="2000" dirty="0">
                <a:hlinkClick r:id="rId3"/>
              </a:rPr>
              <a:t>indico 1220226</a:t>
            </a:r>
            <a:r>
              <a:rPr lang="it-IT" sz="2000" dirty="0"/>
              <a:t>)</a:t>
            </a:r>
          </a:p>
          <a:p>
            <a:r>
              <a:rPr lang="en-US" sz="2000" dirty="0"/>
              <a:t>From coil CR150 pole increased: 2.46 mm/m → 2.69 mm/m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CCAC8-0803-2D70-7475-57318515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200A03-119C-8C93-10AA-93D5BA26A7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64"/>
          <a:stretch/>
        </p:blipFill>
        <p:spPr>
          <a:xfrm>
            <a:off x="827583" y="2119451"/>
            <a:ext cx="1775170" cy="1330949"/>
          </a:xfrm>
          <a:prstGeom prst="rect">
            <a:avLst/>
          </a:prstGeom>
        </p:spPr>
      </p:pic>
      <p:pic>
        <p:nvPicPr>
          <p:cNvPr id="3" name="Image 26">
            <a:extLst>
              <a:ext uri="{FF2B5EF4-FFF2-40B4-BE49-F238E27FC236}">
                <a16:creationId xmlns:a16="http://schemas.microsoft.com/office/drawing/2014/main" id="{87B88352-1343-17BA-AD52-CFA10A0E5F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19451"/>
            <a:ext cx="1775170" cy="133221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4429945-FA13-57C0-7CCF-4E8B1396F638}"/>
              </a:ext>
            </a:extLst>
          </p:cNvPr>
          <p:cNvGraphicFramePr>
            <a:graphicFrameLocks noGrp="1"/>
          </p:cNvGraphicFramePr>
          <p:nvPr/>
        </p:nvGraphicFramePr>
        <p:xfrm>
          <a:off x="5100739" y="2119451"/>
          <a:ext cx="3287685" cy="13418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92625">
                  <a:extLst>
                    <a:ext uri="{9D8B030D-6E8A-4147-A177-3AD203B41FA5}">
                      <a16:colId xmlns:a16="http://schemas.microsoft.com/office/drawing/2014/main" val="753599651"/>
                    </a:ext>
                  </a:extLst>
                </a:gridCol>
                <a:gridCol w="751180">
                  <a:extLst>
                    <a:ext uri="{9D8B030D-6E8A-4147-A177-3AD203B41FA5}">
                      <a16:colId xmlns:a16="http://schemas.microsoft.com/office/drawing/2014/main" val="152202044"/>
                    </a:ext>
                  </a:extLst>
                </a:gridCol>
                <a:gridCol w="1443880">
                  <a:extLst>
                    <a:ext uri="{9D8B030D-6E8A-4147-A177-3AD203B41FA5}">
                      <a16:colId xmlns:a16="http://schemas.microsoft.com/office/drawing/2014/main" val="2386801080"/>
                    </a:ext>
                  </a:extLst>
                </a:gridCol>
              </a:tblGrid>
              <a:tr h="368129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Coil #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Total /L</a:t>
                      </a:r>
                      <a:r>
                        <a:rPr lang="it-IT" sz="900" baseline="-25000" dirty="0"/>
                        <a:t>m</a:t>
                      </a:r>
                      <a:r>
                        <a:rPr lang="it-IT" sz="900" dirty="0"/>
                        <a:t> [‰]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Manufacturing line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1635070722"/>
                  </a:ext>
                </a:extLst>
              </a:tr>
              <a:tr h="273631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CR127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1.50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CERN w/ binder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1191073938"/>
                  </a:ext>
                </a:extLst>
              </a:tr>
              <a:tr h="245249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CR128 – CR151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0.83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CERN new gen. coils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1741564932"/>
                  </a:ext>
                </a:extLst>
              </a:tr>
              <a:tr h="227433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AUP 146 – 147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0.89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FNAL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4157981001"/>
                  </a:ext>
                </a:extLst>
              </a:tr>
              <a:tr h="227433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AUP 237 – 238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0.88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BNL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3709397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276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E05DD-1440-B852-D96E-F846D2F0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894" y="188640"/>
            <a:ext cx="7848872" cy="801014"/>
          </a:xfrm>
        </p:spPr>
        <p:txBody>
          <a:bodyPr/>
          <a:lstStyle/>
          <a:p>
            <a:pPr algn="ctr"/>
            <a:r>
              <a:rPr lang="en-US" dirty="0"/>
              <a:t>Coil hump after reaction</a:t>
            </a:r>
            <a:endParaRPr lang="en-GB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FAEDB580-AAF1-BD27-1382-593F585A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8DA7B4-6C54-C8A9-DF9D-66BFCEF5D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94" y="956366"/>
            <a:ext cx="8560622" cy="587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49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F06D2-9198-E73D-440D-B0888879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L+R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8EF771-7EDE-5FED-0F88-0134EFDB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CE53A-5968-F7CD-499B-400E1248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CBF208-89E7-88BD-9253-73072051BB66}"/>
              </a:ext>
            </a:extLst>
          </p:cNvPr>
          <p:cNvSpPr txBox="1">
            <a:spLocks/>
          </p:cNvSpPr>
          <p:nvPr/>
        </p:nvSpPr>
        <p:spPr>
          <a:xfrm>
            <a:off x="589626" y="1052736"/>
            <a:ext cx="7920000" cy="1512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The coils do not have ‘belly’</a:t>
            </a:r>
          </a:p>
          <a:p>
            <a:endParaRPr lang="en-GB" sz="1200" dirty="0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BE5BDB88-26AF-8D0D-F50B-02C1E6172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51" y="1463964"/>
            <a:ext cx="874395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5E68C1F-DC07-6782-0533-15D8EE966A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52" t="91619" r="30235" b="1"/>
          <a:stretch/>
        </p:blipFill>
        <p:spPr bwMode="auto">
          <a:xfrm>
            <a:off x="2987824" y="5399739"/>
            <a:ext cx="309634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87130C3-D8EC-A199-7210-4D79391CBC4C}"/>
              </a:ext>
            </a:extLst>
          </p:cNvPr>
          <p:cNvSpPr/>
          <p:nvPr/>
        </p:nvSpPr>
        <p:spPr>
          <a:xfrm>
            <a:off x="8100392" y="3128868"/>
            <a:ext cx="736917" cy="1584176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468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>
            <a:extLst>
              <a:ext uri="{FF2B5EF4-FFF2-40B4-BE49-F238E27FC236}">
                <a16:creationId xmlns:a16="http://schemas.microsoft.com/office/drawing/2014/main" id="{D5815897-4F44-A472-7078-BFD897A00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" y="1768138"/>
            <a:ext cx="8829675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96E4A400-D3AE-D4E5-4A7B-00144C5E7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6" t="91271" r="25654"/>
          <a:stretch/>
        </p:blipFill>
        <p:spPr bwMode="auto">
          <a:xfrm>
            <a:off x="2298396" y="5537141"/>
            <a:ext cx="4361836" cy="35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BF06D2-9198-E73D-440D-B0888879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– L-R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8EF771-7EDE-5FED-0F88-0134EFDB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CE53A-5968-F7CD-499B-400E1248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CBF208-89E7-88BD-9253-73072051BB66}"/>
              </a:ext>
            </a:extLst>
          </p:cNvPr>
          <p:cNvSpPr txBox="1">
            <a:spLocks/>
          </p:cNvSpPr>
          <p:nvPr/>
        </p:nvSpPr>
        <p:spPr>
          <a:xfrm>
            <a:off x="589626" y="1124744"/>
            <a:ext cx="7920000" cy="15841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In terms of asymmetry, within specification (&lt;0.3 mm) </a:t>
            </a:r>
            <a:r>
              <a:rPr lang="en-US" sz="1600" dirty="0">
                <a:sym typeface="Wingdings" panose="05000000000000000000" pitchFamily="2" charset="2"/>
              </a:rPr>
              <a:t>→ no need of pole key machining</a:t>
            </a:r>
          </a:p>
          <a:p>
            <a:endParaRPr lang="en-GB" sz="16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1F7898-59C0-8DDC-8731-345D15CDBF49}"/>
              </a:ext>
            </a:extLst>
          </p:cNvPr>
          <p:cNvCxnSpPr>
            <a:cxnSpLocks/>
          </p:cNvCxnSpPr>
          <p:nvPr/>
        </p:nvCxnSpPr>
        <p:spPr>
          <a:xfrm>
            <a:off x="971600" y="3068960"/>
            <a:ext cx="792088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A2B20D8-AC8B-8FEF-F91D-BF785FE675E1}"/>
              </a:ext>
            </a:extLst>
          </p:cNvPr>
          <p:cNvSpPr/>
          <p:nvPr/>
        </p:nvSpPr>
        <p:spPr>
          <a:xfrm>
            <a:off x="8129883" y="3217653"/>
            <a:ext cx="736917" cy="1584176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500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BEC4CF9-1B00-3927-706C-26F1AAC922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619" t="49483" r="34373" b="13164"/>
          <a:stretch/>
        </p:blipFill>
        <p:spPr>
          <a:xfrm>
            <a:off x="6325133" y="900000"/>
            <a:ext cx="2721667" cy="2721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1B7674-CDDB-116A-9943-849DFC76F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A7105-F720-C2C8-AACF-1F0EB3C46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854" y="1052736"/>
            <a:ext cx="5384725" cy="1440160"/>
          </a:xfrm>
        </p:spPr>
        <p:txBody>
          <a:bodyPr>
            <a:noAutofit/>
          </a:bodyPr>
          <a:lstStyle/>
          <a:p>
            <a:r>
              <a:rPr lang="en-US" sz="1200" dirty="0"/>
              <a:t>Systematic behavior in terms of coil shape to previous coils without binder: mid-plane has a little ‘wedge’ (the coil covers 89.6 degrees instead of 90 degrees)</a:t>
            </a:r>
          </a:p>
          <a:p>
            <a:r>
              <a:rPr lang="en-GB" sz="1200" dirty="0"/>
              <a:t>Based on FEM we expect ≈ 15 MPa increase in the mid-plane stress (inner edge) under conservative assumptions, confirmed with a mock-up test, see </a:t>
            </a:r>
            <a:r>
              <a:rPr lang="en-GB" sz="1200" dirty="0">
                <a:hlinkClick r:id="rId4"/>
              </a:rPr>
              <a:t>https://indico.cern.ch/event/1260584/</a:t>
            </a:r>
            <a:r>
              <a:rPr lang="en-GB" sz="1200" dirty="0"/>
              <a:t> </a:t>
            </a:r>
          </a:p>
          <a:p>
            <a:endParaRPr lang="en-GB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DD9F3-55CC-B6E8-5B60-55EDD6BB4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DFE1B2-1691-A888-681D-92E8C461A9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000" t="25778" r="64333" b="18889"/>
          <a:stretch/>
        </p:blipFill>
        <p:spPr>
          <a:xfrm>
            <a:off x="6325133" y="3978971"/>
            <a:ext cx="2651760" cy="25395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2C906C-4697-64F2-E6E4-B9CC96D5841F}"/>
              </a:ext>
            </a:extLst>
          </p:cNvPr>
          <p:cNvSpPr txBox="1"/>
          <p:nvPr/>
        </p:nvSpPr>
        <p:spPr>
          <a:xfrm>
            <a:off x="6164537" y="840235"/>
            <a:ext cx="297295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400" i="1" dirty="0">
                <a:solidFill>
                  <a:prstClr val="black"/>
                </a:solidFill>
                <a:latin typeface="Arial"/>
              </a:rPr>
              <a:t>Typical cross-section standard coil</a:t>
            </a:r>
            <a:endParaRPr lang="en-GB" sz="14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2C0DB6-FEE6-0B21-C29E-05972ECBD2FD}"/>
              </a:ext>
            </a:extLst>
          </p:cNvPr>
          <p:cNvSpPr txBox="1"/>
          <p:nvPr/>
        </p:nvSpPr>
        <p:spPr>
          <a:xfrm>
            <a:off x="6155019" y="3554256"/>
            <a:ext cx="2914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i="1" dirty="0">
                <a:solidFill>
                  <a:prstClr val="black"/>
                </a:solidFill>
                <a:latin typeface="Arial"/>
              </a:rPr>
              <a:t>Typical cross-section coil without binder in the OL</a:t>
            </a:r>
            <a:endParaRPr lang="en-GB" sz="14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2A8F7A-BA7D-07FB-B4CA-542012C765EB}"/>
              </a:ext>
            </a:extLst>
          </p:cNvPr>
          <p:cNvSpPr txBox="1"/>
          <p:nvPr/>
        </p:nvSpPr>
        <p:spPr>
          <a:xfrm>
            <a:off x="1948213" y="6290399"/>
            <a:ext cx="4329868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0000FF"/>
                </a:solidFill>
              </a:rPr>
              <a:t>Further detail about coil metrology in Penelope’s presentation</a:t>
            </a:r>
            <a:endParaRPr lang="en-GB" sz="1200" dirty="0">
              <a:solidFill>
                <a:srgbClr val="0000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666A65-FD82-ACE3-87BB-B2EAF450A3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50" y="2492896"/>
            <a:ext cx="6249232" cy="31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78FAC-3711-CBCA-2814-C770484C0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916D6-252B-F8E9-C837-E9279F138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8074800" cy="1098550"/>
          </a:xfrm>
        </p:spPr>
        <p:txBody>
          <a:bodyPr>
            <a:normAutofit/>
          </a:bodyPr>
          <a:lstStyle/>
          <a:p>
            <a:r>
              <a:rPr lang="en-US" sz="2000" dirty="0"/>
              <a:t>The proposed coils are very similar in terms of OR</a:t>
            </a:r>
          </a:p>
          <a:p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269C3C-93AE-E803-D6B3-1945EAE6C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94C1F3D0-08E8-7194-69B1-E5F1E6CCC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82" y="1700808"/>
            <a:ext cx="8872236" cy="436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07315655-01D5-60B8-DA7C-F1DB49CA7F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6" t="91271" r="25654"/>
          <a:stretch/>
        </p:blipFill>
        <p:spPr bwMode="auto">
          <a:xfrm>
            <a:off x="2298396" y="5705541"/>
            <a:ext cx="4361836" cy="35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22DBD7-100A-C510-2A5F-3B120540024D}"/>
              </a:ext>
            </a:extLst>
          </p:cNvPr>
          <p:cNvSpPr/>
          <p:nvPr/>
        </p:nvSpPr>
        <p:spPr>
          <a:xfrm>
            <a:off x="8163541" y="2007270"/>
            <a:ext cx="736917" cy="221381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669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18E5B-1D60-D4AE-1365-F68D6E11D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coil length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E6366-034D-CDDA-B1F1-81D369C69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2259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A103E-1FF0-0235-EF31-DF7807157BF1}"/>
              </a:ext>
            </a:extLst>
          </p:cNvPr>
          <p:cNvSpPr/>
          <p:nvPr/>
        </p:nvSpPr>
        <p:spPr>
          <a:xfrm>
            <a:off x="1713374" y="2123541"/>
            <a:ext cx="1144606" cy="1944216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10CD91-DFC8-9712-BA98-161E12485592}"/>
              </a:ext>
            </a:extLst>
          </p:cNvPr>
          <p:cNvSpPr/>
          <p:nvPr/>
        </p:nvSpPr>
        <p:spPr>
          <a:xfrm>
            <a:off x="2886396" y="3080878"/>
            <a:ext cx="1144606" cy="1106895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DDEFB9-2DF4-2C66-DCB9-CA7D67DB7722}"/>
              </a:ext>
            </a:extLst>
          </p:cNvPr>
          <p:cNvSpPr/>
          <p:nvPr/>
        </p:nvSpPr>
        <p:spPr>
          <a:xfrm>
            <a:off x="4065113" y="3523653"/>
            <a:ext cx="1100014" cy="985464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B982E4-657D-E3F1-95D0-7F28ECDD356B}"/>
              </a:ext>
            </a:extLst>
          </p:cNvPr>
          <p:cNvSpPr txBox="1"/>
          <p:nvPr/>
        </p:nvSpPr>
        <p:spPr>
          <a:xfrm>
            <a:off x="1713374" y="1769548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B050"/>
                </a:solidFill>
              </a:rPr>
              <a:t>B03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78F926-CBC3-12DF-3EC6-8FA4AA441E77}"/>
              </a:ext>
            </a:extLst>
          </p:cNvPr>
          <p:cNvSpPr txBox="1"/>
          <p:nvPr/>
        </p:nvSpPr>
        <p:spPr>
          <a:xfrm>
            <a:off x="2886396" y="2737234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C000"/>
                </a:solidFill>
              </a:rPr>
              <a:t>B04</a:t>
            </a:r>
            <a:endParaRPr lang="en-GB" sz="1200" b="1" dirty="0">
              <a:solidFill>
                <a:srgbClr val="FFC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25AAA4-A7FB-2EB7-B96A-314639B04A77}"/>
              </a:ext>
            </a:extLst>
          </p:cNvPr>
          <p:cNvSpPr txBox="1"/>
          <p:nvPr/>
        </p:nvSpPr>
        <p:spPr>
          <a:xfrm>
            <a:off x="4065113" y="3190984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00FF"/>
                </a:solidFill>
              </a:rPr>
              <a:t>B05</a:t>
            </a:r>
            <a:endParaRPr lang="en-GB" sz="1200" b="1" dirty="0">
              <a:solidFill>
                <a:srgbClr val="0000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4B645DE-127C-9DFD-BA68-A16BD6E47EE6}"/>
              </a:ext>
            </a:extLst>
          </p:cNvPr>
          <p:cNvCxnSpPr>
            <a:cxnSpLocks/>
          </p:cNvCxnSpPr>
          <p:nvPr/>
        </p:nvCxnSpPr>
        <p:spPr>
          <a:xfrm flipV="1">
            <a:off x="3199347" y="1976895"/>
            <a:ext cx="0" cy="363547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A8C507-7C60-A2CA-5063-4E1054E62012}"/>
              </a:ext>
            </a:extLst>
          </p:cNvPr>
          <p:cNvCxnSpPr>
            <a:cxnSpLocks/>
          </p:cNvCxnSpPr>
          <p:nvPr/>
        </p:nvCxnSpPr>
        <p:spPr>
          <a:xfrm>
            <a:off x="3251933" y="2504813"/>
            <a:ext cx="3331790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7B730D1-85F4-604B-7D3E-E358CF581D91}"/>
              </a:ext>
            </a:extLst>
          </p:cNvPr>
          <p:cNvSpPr txBox="1"/>
          <p:nvPr/>
        </p:nvSpPr>
        <p:spPr>
          <a:xfrm>
            <a:off x="3458699" y="2164498"/>
            <a:ext cx="274399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Pole gap change (1.5 mm → 1.1 mm)</a:t>
            </a:r>
            <a:endParaRPr lang="en-GB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7DE2C8-13A6-73B1-5374-A15BF51A55B4}"/>
              </a:ext>
            </a:extLst>
          </p:cNvPr>
          <p:cNvSpPr/>
          <p:nvPr/>
        </p:nvSpPr>
        <p:spPr>
          <a:xfrm>
            <a:off x="5215573" y="3748031"/>
            <a:ext cx="1152126" cy="1106895"/>
          </a:xfrm>
          <a:prstGeom prst="rect">
            <a:avLst/>
          </a:prstGeom>
          <a:noFill/>
          <a:ln w="19050"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46AE51-D071-5EBE-6969-58DEC15852B7}"/>
              </a:ext>
            </a:extLst>
          </p:cNvPr>
          <p:cNvSpPr txBox="1"/>
          <p:nvPr/>
        </p:nvSpPr>
        <p:spPr>
          <a:xfrm>
            <a:off x="5215573" y="3401257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00FF"/>
                </a:solidFill>
              </a:rPr>
              <a:t>B06</a:t>
            </a:r>
            <a:endParaRPr lang="en-GB" sz="1200" b="1" dirty="0">
              <a:solidFill>
                <a:srgbClr val="FF00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E8E2CD-A77B-0B34-F3C2-0347502BE21C}"/>
              </a:ext>
            </a:extLst>
          </p:cNvPr>
          <p:cNvSpPr/>
          <p:nvPr/>
        </p:nvSpPr>
        <p:spPr>
          <a:xfrm>
            <a:off x="6408303" y="3523653"/>
            <a:ext cx="1100014" cy="985464"/>
          </a:xfrm>
          <a:prstGeom prst="rect">
            <a:avLst/>
          </a:prstGeom>
          <a:noFill/>
          <a:ln w="1905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BF3247-1611-F6BC-1752-D47FB8EEE57C}"/>
              </a:ext>
            </a:extLst>
          </p:cNvPr>
          <p:cNvSpPr txBox="1"/>
          <p:nvPr/>
        </p:nvSpPr>
        <p:spPr>
          <a:xfrm>
            <a:off x="6408303" y="3204884"/>
            <a:ext cx="1263310" cy="276999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7030A0"/>
                </a:solidFill>
              </a:rPr>
              <a:t>B07 proposal</a:t>
            </a:r>
            <a:endParaRPr lang="en-GB" sz="1200" b="1" dirty="0">
              <a:solidFill>
                <a:srgbClr val="7030A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4D7196-00BE-A69B-D83D-23458B5F4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62" y="900000"/>
            <a:ext cx="8181593" cy="589644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265A4A9-A95D-0B7C-159C-42703385DB3D}"/>
              </a:ext>
            </a:extLst>
          </p:cNvPr>
          <p:cNvSpPr/>
          <p:nvPr/>
        </p:nvSpPr>
        <p:spPr>
          <a:xfrm>
            <a:off x="894632" y="1769548"/>
            <a:ext cx="1144606" cy="2163507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60BD63-6078-1F5A-E055-217B215D955B}"/>
              </a:ext>
            </a:extLst>
          </p:cNvPr>
          <p:cNvSpPr/>
          <p:nvPr/>
        </p:nvSpPr>
        <p:spPr>
          <a:xfrm>
            <a:off x="2106349" y="2797434"/>
            <a:ext cx="1168826" cy="1347317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A5468A-77B6-0465-0BA8-B6FAE00FB278}"/>
              </a:ext>
            </a:extLst>
          </p:cNvPr>
          <p:cNvSpPr/>
          <p:nvPr/>
        </p:nvSpPr>
        <p:spPr>
          <a:xfrm>
            <a:off x="3320013" y="3492844"/>
            <a:ext cx="1168825" cy="1106895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866EFB-181C-508B-3C57-CD68BF437E91}"/>
              </a:ext>
            </a:extLst>
          </p:cNvPr>
          <p:cNvSpPr/>
          <p:nvPr/>
        </p:nvSpPr>
        <p:spPr>
          <a:xfrm>
            <a:off x="4539284" y="3748031"/>
            <a:ext cx="1152126" cy="1174660"/>
          </a:xfrm>
          <a:prstGeom prst="rect">
            <a:avLst/>
          </a:prstGeom>
          <a:noFill/>
          <a:ln w="19050"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092BE0-13CF-D6FF-CCBF-8821344ABDA2}"/>
              </a:ext>
            </a:extLst>
          </p:cNvPr>
          <p:cNvSpPr/>
          <p:nvPr/>
        </p:nvSpPr>
        <p:spPr>
          <a:xfrm>
            <a:off x="5758725" y="3492844"/>
            <a:ext cx="1152126" cy="1132701"/>
          </a:xfrm>
          <a:prstGeom prst="rect">
            <a:avLst/>
          </a:prstGeom>
          <a:noFill/>
          <a:ln w="1905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5AD148-C7B6-3C9E-45F6-0018CA1C9B80}"/>
              </a:ext>
            </a:extLst>
          </p:cNvPr>
          <p:cNvSpPr txBox="1"/>
          <p:nvPr/>
        </p:nvSpPr>
        <p:spPr>
          <a:xfrm>
            <a:off x="894632" y="1433218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B050"/>
                </a:solidFill>
              </a:rPr>
              <a:t>B03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13BA3D-22C4-25AC-D382-0542AA90963B}"/>
              </a:ext>
            </a:extLst>
          </p:cNvPr>
          <p:cNvSpPr txBox="1"/>
          <p:nvPr/>
        </p:nvSpPr>
        <p:spPr>
          <a:xfrm>
            <a:off x="2106349" y="2451238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C000"/>
                </a:solidFill>
              </a:rPr>
              <a:t>B04</a:t>
            </a:r>
            <a:endParaRPr lang="en-GB" sz="1200" b="1" dirty="0">
              <a:solidFill>
                <a:srgbClr val="FFC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1DAB2A-A30C-9513-4A16-5FDE405FB52F}"/>
              </a:ext>
            </a:extLst>
          </p:cNvPr>
          <p:cNvSpPr txBox="1"/>
          <p:nvPr/>
        </p:nvSpPr>
        <p:spPr>
          <a:xfrm>
            <a:off x="3320861" y="3161497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00FF"/>
                </a:solidFill>
              </a:rPr>
              <a:t>B05</a:t>
            </a:r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DCBCCC-F62E-E146-EF35-CC98F07FAE9A}"/>
              </a:ext>
            </a:extLst>
          </p:cNvPr>
          <p:cNvSpPr txBox="1"/>
          <p:nvPr/>
        </p:nvSpPr>
        <p:spPr>
          <a:xfrm>
            <a:off x="4539284" y="3397770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00FF"/>
                </a:solidFill>
              </a:rPr>
              <a:t>B06</a:t>
            </a:r>
            <a:endParaRPr lang="en-GB" sz="1200" b="1" dirty="0">
              <a:solidFill>
                <a:srgbClr val="FF00FF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1BBD28-12D0-20CA-407E-DCA41B82838F}"/>
              </a:ext>
            </a:extLst>
          </p:cNvPr>
          <p:cNvSpPr txBox="1"/>
          <p:nvPr/>
        </p:nvSpPr>
        <p:spPr>
          <a:xfrm>
            <a:off x="5752644" y="3152528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7030A0"/>
                </a:solidFill>
              </a:rPr>
              <a:t>B07 </a:t>
            </a:r>
            <a:endParaRPr lang="en-GB" sz="1200" b="1" dirty="0">
              <a:solidFill>
                <a:srgbClr val="7030A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D3F461-DD8B-8771-6A1B-3680F807BD11}"/>
              </a:ext>
            </a:extLst>
          </p:cNvPr>
          <p:cNvSpPr/>
          <p:nvPr/>
        </p:nvSpPr>
        <p:spPr>
          <a:xfrm>
            <a:off x="6973548" y="3492845"/>
            <a:ext cx="1152126" cy="1360972"/>
          </a:xfrm>
          <a:prstGeom prst="rect">
            <a:avLst/>
          </a:prstGeom>
          <a:noFill/>
          <a:ln w="19050">
            <a:solidFill>
              <a:srgbClr val="00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AE9074-34ED-FC91-0BCA-28055D30C966}"/>
              </a:ext>
            </a:extLst>
          </p:cNvPr>
          <p:cNvSpPr txBox="1"/>
          <p:nvPr/>
        </p:nvSpPr>
        <p:spPr>
          <a:xfrm>
            <a:off x="6958310" y="3161497"/>
            <a:ext cx="120914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FF00"/>
                </a:solidFill>
              </a:rPr>
              <a:t>B08 proposal</a:t>
            </a:r>
            <a:endParaRPr lang="en-GB" sz="1200" b="1" dirty="0">
              <a:solidFill>
                <a:srgbClr val="00FF00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036BE7C-283C-FB34-CE50-704910DE559E}"/>
              </a:ext>
            </a:extLst>
          </p:cNvPr>
          <p:cNvCxnSpPr>
            <a:cxnSpLocks/>
          </p:cNvCxnSpPr>
          <p:nvPr/>
        </p:nvCxnSpPr>
        <p:spPr>
          <a:xfrm flipV="1">
            <a:off x="2407259" y="1433218"/>
            <a:ext cx="0" cy="457229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61F7B79-95A1-9CCA-6BBF-9A363C7F1DA4}"/>
              </a:ext>
            </a:extLst>
          </p:cNvPr>
          <p:cNvCxnSpPr>
            <a:cxnSpLocks/>
          </p:cNvCxnSpPr>
          <p:nvPr/>
        </p:nvCxnSpPr>
        <p:spPr>
          <a:xfrm flipV="1">
            <a:off x="7523062" y="1388624"/>
            <a:ext cx="0" cy="457229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CCDBDE8-55BE-C244-5AB1-993EAC24BF7F}"/>
              </a:ext>
            </a:extLst>
          </p:cNvPr>
          <p:cNvSpPr txBox="1"/>
          <p:nvPr/>
        </p:nvSpPr>
        <p:spPr>
          <a:xfrm>
            <a:off x="3497968" y="1623084"/>
            <a:ext cx="274399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Pole gap change: 1.5 mm → 1.1 mm</a:t>
            </a:r>
            <a:endParaRPr lang="en-GB" sz="12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ED35482-CE69-8AA1-F5D3-AB90F3D6B7ED}"/>
              </a:ext>
            </a:extLst>
          </p:cNvPr>
          <p:cNvCxnSpPr/>
          <p:nvPr/>
        </p:nvCxnSpPr>
        <p:spPr>
          <a:xfrm>
            <a:off x="2422005" y="2006314"/>
            <a:ext cx="5077053" cy="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1E3D746-E001-B9C8-4393-AAEB79511C37}"/>
              </a:ext>
            </a:extLst>
          </p:cNvPr>
          <p:cNvCxnSpPr>
            <a:cxnSpLocks/>
          </p:cNvCxnSpPr>
          <p:nvPr/>
        </p:nvCxnSpPr>
        <p:spPr>
          <a:xfrm>
            <a:off x="7591835" y="2851301"/>
            <a:ext cx="1090424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F3C67BF-2F2E-6CF1-860D-DE1828FEC051}"/>
              </a:ext>
            </a:extLst>
          </p:cNvPr>
          <p:cNvSpPr txBox="1"/>
          <p:nvPr/>
        </p:nvSpPr>
        <p:spPr>
          <a:xfrm>
            <a:off x="7591835" y="2260469"/>
            <a:ext cx="150664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Pole gap change:</a:t>
            </a:r>
          </a:p>
          <a:p>
            <a:r>
              <a:rPr lang="it-IT" sz="1200" dirty="0"/>
              <a:t>1.1 mm → 1.2 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76062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F4B4C-E56A-467B-B4A8-871D91DB1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strength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410A2-8079-457D-A71B-B884E0EA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077796-0C9B-4E99-9CC3-02BCAF200341}"/>
              </a:ext>
            </a:extLst>
          </p:cNvPr>
          <p:cNvSpPr txBox="1">
            <a:spLocks/>
          </p:cNvSpPr>
          <p:nvPr/>
        </p:nvSpPr>
        <p:spPr>
          <a:xfrm>
            <a:off x="527333" y="900000"/>
            <a:ext cx="4044667" cy="14929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Coil to pole</a:t>
            </a:r>
          </a:p>
          <a:p>
            <a:r>
              <a:rPr lang="en-GB" sz="1400" dirty="0"/>
              <a:t>Since coil 114, coil to pole insulation always above the minimum desired</a:t>
            </a:r>
            <a:r>
              <a:rPr lang="en-US" sz="1400" dirty="0"/>
              <a:t> thanks to the reduction of ceramic binder and the use of heat cleaned fiber glass around the pole</a:t>
            </a:r>
            <a:endParaRPr lang="en-GB" sz="1400" dirty="0"/>
          </a:p>
          <a:p>
            <a:pPr lvl="1"/>
            <a:endParaRPr lang="en-GB" sz="1400" dirty="0">
              <a:solidFill>
                <a:srgbClr val="FF0000"/>
              </a:solidFill>
            </a:endParaRPr>
          </a:p>
          <a:p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FBECA7-4C82-4A20-A23B-A6AB300A221B}"/>
              </a:ext>
            </a:extLst>
          </p:cNvPr>
          <p:cNvSpPr txBox="1"/>
          <p:nvPr/>
        </p:nvSpPr>
        <p:spPr>
          <a:xfrm>
            <a:off x="395536" y="5958000"/>
            <a:ext cx="69596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en-GB" sz="1100" dirty="0"/>
              <a:t>From production performance monitoring plots </a:t>
            </a:r>
            <a:r>
              <a:rPr lang="en-GB" sz="11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 2374351</a:t>
            </a:r>
            <a:endParaRPr lang="en-GB" sz="1100" b="0" u="none" strike="noStrike" dirty="0">
              <a:solidFill>
                <a:srgbClr val="0645AD"/>
              </a:solidFill>
              <a:effectLst/>
              <a:latin typeface="Helvetica Neue"/>
            </a:endParaRPr>
          </a:p>
        </p:txBody>
      </p:sp>
      <p:pic>
        <p:nvPicPr>
          <p:cNvPr id="8" name="Picture 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63CBEBD5-28B8-4A51-A4EB-96A66919BF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01" r="9051" b="19201"/>
          <a:stretch/>
        </p:blipFill>
        <p:spPr>
          <a:xfrm rot="5400000">
            <a:off x="5945402" y="3069939"/>
            <a:ext cx="2978719" cy="182258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90170F2-8235-4207-906F-8CC74005A14C}"/>
              </a:ext>
            </a:extLst>
          </p:cNvPr>
          <p:cNvSpPr txBox="1">
            <a:spLocks/>
          </p:cNvSpPr>
          <p:nvPr/>
        </p:nvSpPr>
        <p:spPr>
          <a:xfrm>
            <a:off x="5796136" y="1057989"/>
            <a:ext cx="3319663" cy="14929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QH to coil</a:t>
            </a:r>
            <a:endParaRPr lang="en-GB" sz="1500" dirty="0"/>
          </a:p>
          <a:p>
            <a:r>
              <a:rPr lang="en-GB" sz="1400" dirty="0"/>
              <a:t>From coil 126, ‘mini-swap’ quench heaters with improved fabrication process and higher qualification test voltages (</a:t>
            </a:r>
            <a:r>
              <a:rPr lang="en-US" sz="1400" dirty="0"/>
              <a:t>see </a:t>
            </a:r>
            <a:r>
              <a:rPr lang="en-GB" sz="1400" b="0" u="none" strike="noStrike" dirty="0">
                <a:solidFill>
                  <a:srgbClr val="0645AD"/>
                </a:solidFill>
                <a:effectLst/>
                <a:latin typeface="Helvetica Neue"/>
                <a:hlinkClick r:id="rId5"/>
              </a:rPr>
              <a:t>EDMS 2646046</a:t>
            </a:r>
            <a:r>
              <a:rPr lang="en-GB" sz="1400" b="0" u="none" strike="noStrike" dirty="0">
                <a:effectLst/>
                <a:latin typeface="Helvetica Neue"/>
              </a:rPr>
              <a:t>)</a:t>
            </a:r>
            <a:endParaRPr lang="en-GB" sz="1400" dirty="0"/>
          </a:p>
          <a:p>
            <a:endParaRPr lang="en-GB" sz="15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ED955D-9431-1354-BCE2-F0F8260A0C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980" y="2079100"/>
            <a:ext cx="5822419" cy="380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903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506E8-C71F-8537-0269-8DF8767E7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strength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A6E38-CE11-C7C0-7ED5-34C39869F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C2AF9B-CA89-8B14-7031-5E920D32A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84" y="900000"/>
            <a:ext cx="8134032" cy="531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856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98EB8-F474-5E57-91C6-5E547F04B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74A70-6789-DF65-DA29-E5B82FCF8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412D0-408F-29E7-3A7A-2CE2D8D83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Manufacturing data</a:t>
            </a:r>
          </a:p>
          <a:p>
            <a:r>
              <a:rPr lang="en-GB" dirty="0"/>
              <a:t>Non-conformities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CC800-FCCB-389A-553E-A3BAA4E3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544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2326-BDDA-44B8-A530-0986E58A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Coils for MQXFB08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6C7CD-96BC-465B-A213-81F4BE62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70CB89A-553B-4160-A2AA-96144DD715EB}"/>
              </a:ext>
            </a:extLst>
          </p:cNvPr>
          <p:cNvSpPr txBox="1">
            <a:spLocks/>
          </p:cNvSpPr>
          <p:nvPr/>
        </p:nvSpPr>
        <p:spPr>
          <a:xfrm>
            <a:off x="395536" y="919570"/>
            <a:ext cx="8651264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Virgin coils available at the time of assembling MQXFB08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109: Spare coil of MQXFBP1 (no b</a:t>
            </a:r>
            <a:r>
              <a:rPr lang="en-GB" sz="1600" baseline="-25000" dirty="0"/>
              <a:t>6</a:t>
            </a:r>
            <a:r>
              <a:rPr lang="en-GB" sz="1600" dirty="0"/>
              <a:t> correction)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114: Quarantined, due to the electrical insulation issue QH to coil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116: Quarantined, due to conductor damage during handling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122: Conform coil</a:t>
            </a:r>
          </a:p>
          <a:p>
            <a:pPr lvl="1">
              <a:spcBef>
                <a:spcPts val="600"/>
              </a:spcBef>
            </a:pPr>
            <a:r>
              <a:rPr lang="en-GB" sz="1600" u="sng" dirty="0"/>
              <a:t>Coils 148-149-150-151: Coils proposed for MQXFB08</a:t>
            </a:r>
          </a:p>
          <a:p>
            <a:pPr marL="457200" lvl="1" indent="0">
              <a:buNone/>
            </a:pPr>
            <a:endParaRPr lang="en-GB" sz="1600" u="sng" dirty="0"/>
          </a:p>
        </p:txBody>
      </p:sp>
      <p:pic>
        <p:nvPicPr>
          <p:cNvPr id="6" name="Picture 5" descr="A long shot of a factory&#10;&#10;Description automatically generated">
            <a:extLst>
              <a:ext uri="{FF2B5EF4-FFF2-40B4-BE49-F238E27FC236}">
                <a16:creationId xmlns:a16="http://schemas.microsoft.com/office/drawing/2014/main" id="{8EF3B3EB-113B-C3B9-3D84-13D5A72B8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3" y="2899009"/>
            <a:ext cx="5244075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44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5CC4D-06E8-41BB-9456-E0F1D3A61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non-conformities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46E6F-557B-4B60-B611-7CA1FF8C8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7992F01-C40C-81F4-C880-E31032118B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6037664"/>
              </p:ext>
            </p:extLst>
          </p:nvPr>
        </p:nvGraphicFramePr>
        <p:xfrm>
          <a:off x="235766" y="1196752"/>
          <a:ext cx="8688849" cy="2035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79850">
                  <a:extLst>
                    <a:ext uri="{9D8B030D-6E8A-4147-A177-3AD203B41FA5}">
                      <a16:colId xmlns:a16="http://schemas.microsoft.com/office/drawing/2014/main" val="283453806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548785956"/>
                    </a:ext>
                  </a:extLst>
                </a:gridCol>
                <a:gridCol w="4938502">
                  <a:extLst>
                    <a:ext uri="{9D8B030D-6E8A-4147-A177-3AD203B41FA5}">
                      <a16:colId xmlns:a16="http://schemas.microsoft.com/office/drawing/2014/main" val="1682357541"/>
                    </a:ext>
                  </a:extLst>
                </a:gridCol>
                <a:gridCol w="1430337">
                  <a:extLst>
                    <a:ext uri="{9D8B030D-6E8A-4147-A177-3AD203B41FA5}">
                      <a16:colId xmlns:a16="http://schemas.microsoft.com/office/drawing/2014/main" val="1411106462"/>
                    </a:ext>
                  </a:extLst>
                </a:gridCol>
              </a:tblGrid>
              <a:tr h="254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CR148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3093358</a:t>
                      </a:r>
                      <a:endParaRPr lang="en-GB" sz="1050" b="0" i="0" u="sng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Popped strands during cable insulation inspection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36809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3118068</a:t>
                      </a:r>
                      <a:endParaRPr lang="en-GB" sz="1050" b="0" i="0" u="sng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Emergency stop during outer layer curing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111335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3129199</a:t>
                      </a:r>
                      <a:endParaRPr lang="en-GB" sz="1050" b="0" i="0" u="sng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Dwell1 and dwell2 durations out of specifications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095374"/>
                  </a:ext>
                </a:extLst>
              </a:tr>
              <a:tr h="254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CR149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2811007</a:t>
                      </a:r>
                      <a:endParaRPr lang="en-GB" sz="1050" b="0" i="0" u="sng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Popped strands observed during cable inspection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3</a:t>
                      </a:r>
                      <a:endParaRPr lang="en-GB" sz="105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5204633"/>
                  </a:ext>
                </a:extLst>
              </a:tr>
              <a:tr h="2556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hlinkClick r:id="rId7"/>
                        </a:rPr>
                        <a:t>3138474</a:t>
                      </a:r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Dwell1 duration out of specification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68229"/>
                  </a:ext>
                </a:extLst>
              </a:tr>
              <a:tr h="255600"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3154270</a:t>
                      </a:r>
                      <a:endParaRPr lang="en-GB" sz="1050" b="0" i="0" u="sng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Superficial defect on the OD of the impregnated coil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Critical level 3</a:t>
                      </a:r>
                      <a:endParaRPr lang="en-GB" sz="105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34228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CR150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3132312</a:t>
                      </a:r>
                      <a:endParaRPr lang="en-GB" sz="1050" b="0" i="0" u="sng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Popped strand repair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00673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CR151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hlinkClick r:id="rId10"/>
                        </a:rPr>
                        <a:t>3170110</a:t>
                      </a:r>
                      <a:endParaRPr lang="en-GB" sz="1050" b="0" i="0" u="sng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Epoxy resin leak during impregnation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515700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3843DCD-262C-6517-15DC-91E613BE8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114030"/>
              </p:ext>
            </p:extLst>
          </p:nvPr>
        </p:nvGraphicFramePr>
        <p:xfrm>
          <a:off x="235766" y="5317958"/>
          <a:ext cx="5068486" cy="508635"/>
        </p:xfrm>
        <a:graphic>
          <a:graphicData uri="http://schemas.openxmlformats.org/drawingml/2006/table">
            <a:tbl>
              <a:tblPr/>
              <a:tblGrid>
                <a:gridCol w="5068486">
                  <a:extLst>
                    <a:ext uri="{9D8B030D-6E8A-4147-A177-3AD203B41FA5}">
                      <a16:colId xmlns:a16="http://schemas.microsoft.com/office/drawing/2014/main" val="2116018244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Very minor, not described in further detail in the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847469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escribed in detail in the next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894106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effectLst/>
                          <a:latin typeface="Arial" panose="020B0604020202020204" pitchFamily="34" charset="0"/>
                        </a:rPr>
                        <a:t>Series of minor nonconformities in heat treatment, see next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851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1738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64EFF6D-56E9-7D9F-9E93-345A146B8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4270" y="752066"/>
            <a:ext cx="4986202" cy="2986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RHT NCR – dwell1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77" y="1108819"/>
            <a:ext cx="3174219" cy="4906963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The duration of dwell1 is slightly out of specification in 2 out of 4 coils:</a:t>
            </a:r>
          </a:p>
          <a:p>
            <a:pPr lvl="1" algn="just"/>
            <a:r>
              <a:rPr lang="en-US" sz="1200" dirty="0"/>
              <a:t>CR148: 52.11 h</a:t>
            </a:r>
          </a:p>
          <a:p>
            <a:pPr lvl="1" algn="just"/>
            <a:r>
              <a:rPr lang="en-US" sz="1200" dirty="0"/>
              <a:t>CR149: 52.02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CR150: 51.84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CR151: 51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Spec. 52 h maximum allowed</a:t>
            </a:r>
          </a:p>
          <a:p>
            <a:pPr algn="just"/>
            <a:r>
              <a:rPr lang="en-US" sz="1600" dirty="0"/>
              <a:t>Temperature homogeneity within specification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9686C6-4BD6-678E-A764-AF544817D888}"/>
              </a:ext>
            </a:extLst>
          </p:cNvPr>
          <p:cNvSpPr txBox="1"/>
          <p:nvPr/>
        </p:nvSpPr>
        <p:spPr>
          <a:xfrm>
            <a:off x="6207361" y="2984314"/>
            <a:ext cx="1656184" cy="24622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>
                <a:solidFill>
                  <a:srgbClr val="FFC000"/>
                </a:solidFill>
              </a:rPr>
              <a:t>Dwell1 duration reduced</a:t>
            </a:r>
            <a:endParaRPr lang="en-GB" sz="1000" b="1" dirty="0">
              <a:solidFill>
                <a:srgbClr val="FFC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60DD107-6E51-D5B5-3DC5-6401BD927763}"/>
              </a:ext>
            </a:extLst>
          </p:cNvPr>
          <p:cNvCxnSpPr>
            <a:cxnSpLocks/>
          </p:cNvCxnSpPr>
          <p:nvPr/>
        </p:nvCxnSpPr>
        <p:spPr>
          <a:xfrm flipV="1">
            <a:off x="7908591" y="2745000"/>
            <a:ext cx="104284" cy="23931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A2FCFE-7C9C-6549-D56F-1D52CA97CE59}"/>
              </a:ext>
            </a:extLst>
          </p:cNvPr>
          <p:cNvCxnSpPr>
            <a:cxnSpLocks/>
          </p:cNvCxnSpPr>
          <p:nvPr/>
        </p:nvCxnSpPr>
        <p:spPr>
          <a:xfrm flipV="1">
            <a:off x="7908591" y="2864657"/>
            <a:ext cx="316008" cy="11965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8432C72-E9FC-4F23-7ACF-A5E77D388F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270" y="3768736"/>
            <a:ext cx="5068824" cy="297789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EBFC31C-9D4E-8FDE-E1D8-DE744F912BDB}"/>
              </a:ext>
            </a:extLst>
          </p:cNvPr>
          <p:cNvSpPr/>
          <p:nvPr/>
        </p:nvSpPr>
        <p:spPr>
          <a:xfrm>
            <a:off x="8119821" y="1700808"/>
            <a:ext cx="316008" cy="43204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886D4-A261-171F-4492-2F9EE488DCA8}"/>
              </a:ext>
            </a:extLst>
          </p:cNvPr>
          <p:cNvSpPr/>
          <p:nvPr/>
        </p:nvSpPr>
        <p:spPr>
          <a:xfrm>
            <a:off x="8244408" y="4725144"/>
            <a:ext cx="349425" cy="79208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292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9FA9D9-DA4D-6840-A53C-383C9A8A7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8916" y="803969"/>
            <a:ext cx="4947884" cy="29900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RHT NCR – dwell2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1316247"/>
            <a:ext cx="3312368" cy="4906963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The duration of dwell2 is out of specification for 1 coil out of 4:</a:t>
            </a:r>
          </a:p>
          <a:p>
            <a:pPr lvl="1" algn="just"/>
            <a:r>
              <a:rPr lang="en-US" sz="1200" dirty="0"/>
              <a:t>CR148: 52.29 h</a:t>
            </a:r>
          </a:p>
          <a:p>
            <a:pPr lvl="1" algn="just"/>
            <a:r>
              <a:rPr lang="en-US" sz="1200" dirty="0"/>
              <a:t>CR149: 51.74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CR150: 51.34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CR151: 50.94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Spec. 52 h maximum allowed</a:t>
            </a:r>
          </a:p>
          <a:p>
            <a:pPr algn="just"/>
            <a:r>
              <a:rPr lang="en-US" sz="1600" dirty="0"/>
              <a:t>Temperature homogeneity within specification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53347A-D3A1-E0E9-32CB-7B50BB88072C}"/>
              </a:ext>
            </a:extLst>
          </p:cNvPr>
          <p:cNvSpPr txBox="1"/>
          <p:nvPr/>
        </p:nvSpPr>
        <p:spPr>
          <a:xfrm>
            <a:off x="6075434" y="3013603"/>
            <a:ext cx="1656184" cy="24622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>
                <a:solidFill>
                  <a:srgbClr val="FFC000"/>
                </a:solidFill>
              </a:rPr>
              <a:t>Dwell2 duration reduced</a:t>
            </a:r>
            <a:endParaRPr lang="en-GB" sz="1000" b="1" dirty="0">
              <a:solidFill>
                <a:srgbClr val="FFC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4D7F0DC-8BE3-5D52-9BA3-4195E3E409F4}"/>
              </a:ext>
            </a:extLst>
          </p:cNvPr>
          <p:cNvCxnSpPr>
            <a:cxnSpLocks/>
          </p:cNvCxnSpPr>
          <p:nvPr/>
        </p:nvCxnSpPr>
        <p:spPr>
          <a:xfrm flipV="1">
            <a:off x="7731618" y="2756569"/>
            <a:ext cx="108930" cy="23931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957812E-A1B9-1217-649A-96900391F2C0}"/>
              </a:ext>
            </a:extLst>
          </p:cNvPr>
          <p:cNvCxnSpPr>
            <a:cxnSpLocks/>
          </p:cNvCxnSpPr>
          <p:nvPr/>
        </p:nvCxnSpPr>
        <p:spPr>
          <a:xfrm flipV="1">
            <a:off x="7731618" y="2876226"/>
            <a:ext cx="252946" cy="11965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E1E7624-4BD2-5553-E924-9120E401A5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8916" y="3888168"/>
            <a:ext cx="4936911" cy="292768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52AAEF8-F10B-0B73-8772-5595314EB1F5}"/>
              </a:ext>
            </a:extLst>
          </p:cNvPr>
          <p:cNvSpPr/>
          <p:nvPr/>
        </p:nvSpPr>
        <p:spPr>
          <a:xfrm>
            <a:off x="7956376" y="1772816"/>
            <a:ext cx="316008" cy="43204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0E3FA2-0D81-0F1F-079C-326D490A3C20}"/>
              </a:ext>
            </a:extLst>
          </p:cNvPr>
          <p:cNvSpPr/>
          <p:nvPr/>
        </p:nvSpPr>
        <p:spPr>
          <a:xfrm>
            <a:off x="7956376" y="4869160"/>
            <a:ext cx="344196" cy="1008112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979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RHT NCR – dwell3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316247"/>
            <a:ext cx="3301919" cy="4906963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</a:pPr>
            <a:r>
              <a:rPr lang="en-US" sz="1600" dirty="0"/>
              <a:t>The duration of dwell3 is within specification for the 4 coils (52 h max. allowed)</a:t>
            </a:r>
          </a:p>
          <a:p>
            <a:pPr algn="just"/>
            <a:r>
              <a:rPr lang="en-US" sz="1600" dirty="0"/>
              <a:t>Temperature homogeneity within specification</a:t>
            </a:r>
            <a:r>
              <a:rPr lang="en-GB" sz="1600" dirty="0"/>
              <a:t> and </a:t>
            </a:r>
            <a:r>
              <a:rPr lang="en-US" sz="1600" dirty="0"/>
              <a:t>Dwell3 mean H/2 within specifications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C6B879-4677-8EAB-7753-A86AE41F1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097" y="815820"/>
            <a:ext cx="4946401" cy="29900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5D6E25-A49E-9D20-D51D-B457B71AB3B4}"/>
              </a:ext>
            </a:extLst>
          </p:cNvPr>
          <p:cNvSpPr txBox="1"/>
          <p:nvPr/>
        </p:nvSpPr>
        <p:spPr>
          <a:xfrm>
            <a:off x="6270916" y="2995883"/>
            <a:ext cx="1656184" cy="24622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>
                <a:solidFill>
                  <a:srgbClr val="FFC000"/>
                </a:solidFill>
              </a:rPr>
              <a:t>Dwell3 duration reduced</a:t>
            </a:r>
            <a:endParaRPr lang="en-GB" sz="1000" b="1" dirty="0">
              <a:solidFill>
                <a:srgbClr val="FFC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5A49D43-77FA-AE30-B6A4-ECB4CA45B311}"/>
              </a:ext>
            </a:extLst>
          </p:cNvPr>
          <p:cNvCxnSpPr>
            <a:cxnSpLocks/>
          </p:cNvCxnSpPr>
          <p:nvPr/>
        </p:nvCxnSpPr>
        <p:spPr>
          <a:xfrm flipV="1">
            <a:off x="7927100" y="2858506"/>
            <a:ext cx="252946" cy="11965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E1B72B0-4C59-26D8-177F-3687D10C19F6}"/>
              </a:ext>
            </a:extLst>
          </p:cNvPr>
          <p:cNvSpPr/>
          <p:nvPr/>
        </p:nvSpPr>
        <p:spPr>
          <a:xfrm>
            <a:off x="8183832" y="1878816"/>
            <a:ext cx="316008" cy="43204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1636E3-FCC2-FB71-4ADF-35BE89995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1097" y="3849039"/>
            <a:ext cx="4946401" cy="29333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2D3B094-2AFB-F1FD-9176-C8354F058CEF}"/>
              </a:ext>
            </a:extLst>
          </p:cNvPr>
          <p:cNvSpPr/>
          <p:nvPr/>
        </p:nvSpPr>
        <p:spPr>
          <a:xfrm>
            <a:off x="8244408" y="4941168"/>
            <a:ext cx="316008" cy="1224135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436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dirty="0"/>
              <a:t>CR148 (</a:t>
            </a:r>
            <a:r>
              <a:rPr lang="en-GB" sz="28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 3093358</a:t>
            </a:r>
            <a:r>
              <a:rPr lang="en-US" dirty="0"/>
              <a:t>) → Popped strands during cable inspection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352489" cy="367240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it-IT" sz="1800" dirty="0"/>
              <a:t>During the visual inspection of the cable insulation, </a:t>
            </a:r>
            <a:r>
              <a:rPr lang="it-IT" sz="1800" u="sng" dirty="0"/>
              <a:t>102 popped strands</a:t>
            </a:r>
            <a:r>
              <a:rPr lang="it-IT" sz="1800" dirty="0"/>
              <a:t> were detected between 30m and 442m from the beginning of the spool</a:t>
            </a:r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r>
              <a:rPr lang="it-IT" sz="1800" dirty="0"/>
              <a:t>All the popped strands were set back using a dedicated pliers</a:t>
            </a:r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r>
              <a:rPr lang="it-IT" sz="1800" dirty="0"/>
              <a:t>The popped strands are expected to be in the outer layer of the coil</a:t>
            </a:r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r>
              <a:rPr lang="it-IT" sz="1800" dirty="0"/>
              <a:t>During winding no popped strand was detected by the operator</a:t>
            </a:r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r>
              <a:rPr lang="it-IT" sz="1800" dirty="0"/>
              <a:t>Investigations pointed to:</a:t>
            </a:r>
          </a:p>
          <a:p>
            <a:pPr lvl="1" algn="just">
              <a:lnSpc>
                <a:spcPct val="108000"/>
              </a:lnSpc>
              <a:spcBef>
                <a:spcPts val="0"/>
              </a:spcBef>
            </a:pPr>
            <a:r>
              <a:rPr lang="it-IT" sz="1400" dirty="0"/>
              <a:t>Cable insulation process</a:t>
            </a:r>
          </a:p>
          <a:p>
            <a:pPr lvl="2" algn="just">
              <a:lnSpc>
                <a:spcPct val="108000"/>
              </a:lnSpc>
              <a:spcBef>
                <a:spcPts val="0"/>
              </a:spcBef>
            </a:pPr>
            <a:r>
              <a:rPr lang="it-IT" sz="900" dirty="0"/>
              <a:t>This issue starts appearing in a systematic way with the fine-tuning of the insulation parameters → phenomenon still to be understood</a:t>
            </a:r>
          </a:p>
          <a:p>
            <a:pPr lvl="2" algn="just">
              <a:lnSpc>
                <a:spcPct val="108000"/>
              </a:lnSpc>
              <a:spcBef>
                <a:spcPts val="0"/>
              </a:spcBef>
            </a:pPr>
            <a:r>
              <a:rPr lang="it-IT" sz="900" dirty="0"/>
              <a:t>Issue not observed in the last 4 ULs of cable received</a:t>
            </a:r>
          </a:p>
          <a:p>
            <a:pPr lvl="1" algn="just"/>
            <a:endParaRPr lang="it-IT" sz="14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02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dirty="0"/>
              <a:t>CR149 (</a:t>
            </a:r>
            <a:r>
              <a:rPr lang="en-GB" sz="28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 2811007</a:t>
            </a:r>
            <a:r>
              <a:rPr lang="en-US" dirty="0"/>
              <a:t>) → Popped strands during cable inspection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352489" cy="439248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it-IT" sz="1800" dirty="0"/>
              <a:t>During the visual inspection of the cable insulation, 1 important popped strand was detected at 6.5m from the beginning of the spool, then several minor ones up to 285m (about </a:t>
            </a:r>
            <a:r>
              <a:rPr lang="it-IT" sz="1800" u="sng" dirty="0"/>
              <a:t>50 popped strands</a:t>
            </a:r>
            <a:r>
              <a:rPr lang="it-IT" sz="1800" dirty="0"/>
              <a:t>) </a:t>
            </a:r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r>
              <a:rPr lang="it-IT" sz="1800" dirty="0"/>
              <a:t>All the popped strands were set back using a dedicated pliers</a:t>
            </a:r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r>
              <a:rPr lang="it-IT" sz="1800" dirty="0"/>
              <a:t>The popped strands are expected to be in the outer layer of the coil</a:t>
            </a:r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r>
              <a:rPr lang="it-IT" sz="1800" dirty="0"/>
              <a:t>During winding no popped strand was detected by the operator</a:t>
            </a:r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r>
              <a:rPr lang="it-IT" sz="1800" dirty="0"/>
              <a:t>Investigations pointed to:</a:t>
            </a:r>
          </a:p>
          <a:p>
            <a:pPr lvl="1" algn="just">
              <a:lnSpc>
                <a:spcPct val="108000"/>
              </a:lnSpc>
              <a:spcBef>
                <a:spcPts val="0"/>
              </a:spcBef>
            </a:pPr>
            <a:r>
              <a:rPr lang="it-IT" sz="1400" dirty="0"/>
              <a:t>Cable fabrication</a:t>
            </a:r>
          </a:p>
          <a:p>
            <a:pPr lvl="2" algn="just">
              <a:lnSpc>
                <a:spcPct val="108000"/>
              </a:lnSpc>
              <a:spcBef>
                <a:spcPts val="0"/>
              </a:spcBef>
            </a:pPr>
            <a:r>
              <a:rPr lang="it-IT" sz="900" dirty="0"/>
              <a:t>No strand in the cable is affected by the non-standard oil issue</a:t>
            </a:r>
          </a:p>
          <a:p>
            <a:pPr lvl="2" algn="just">
              <a:lnSpc>
                <a:spcPct val="108000"/>
              </a:lnSpc>
              <a:spcBef>
                <a:spcPts val="0"/>
              </a:spcBef>
            </a:pPr>
            <a:r>
              <a:rPr lang="it-IT" sz="900" dirty="0"/>
              <a:t>No indication the problem is related to the cabling machine</a:t>
            </a:r>
          </a:p>
          <a:p>
            <a:pPr lvl="1" algn="just">
              <a:lnSpc>
                <a:spcPct val="108000"/>
              </a:lnSpc>
              <a:spcBef>
                <a:spcPts val="0"/>
              </a:spcBef>
            </a:pPr>
            <a:r>
              <a:rPr lang="it-IT" sz="1400" dirty="0"/>
              <a:t>Cable insulation process</a:t>
            </a:r>
          </a:p>
          <a:p>
            <a:pPr lvl="2" algn="just">
              <a:lnSpc>
                <a:spcPct val="108000"/>
              </a:lnSpc>
              <a:spcBef>
                <a:spcPts val="0"/>
              </a:spcBef>
            </a:pPr>
            <a:r>
              <a:rPr lang="it-IT" sz="900" dirty="0"/>
              <a:t>This issue starts appearing in a systematic way with the fine-tuning of the insulation parameters → phenomenon still to be understood</a:t>
            </a:r>
          </a:p>
          <a:p>
            <a:pPr lvl="2" algn="just">
              <a:lnSpc>
                <a:spcPct val="108000"/>
              </a:lnSpc>
              <a:spcBef>
                <a:spcPts val="0"/>
              </a:spcBef>
            </a:pPr>
            <a:r>
              <a:rPr lang="it-IT" sz="900" dirty="0"/>
              <a:t>Issue not observed in the last 4 ULs of cable received</a:t>
            </a:r>
          </a:p>
          <a:p>
            <a:pPr lvl="2" algn="just">
              <a:lnSpc>
                <a:spcPct val="108000"/>
              </a:lnSpc>
              <a:spcBef>
                <a:spcPts val="0"/>
              </a:spcBef>
            </a:pPr>
            <a:endParaRPr lang="it-IT" sz="9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526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CR149 (</a:t>
            </a:r>
            <a:r>
              <a:rPr lang="en-US" sz="2800" dirty="0">
                <a:hlinkClick r:id="rId3"/>
              </a:rPr>
              <a:t>NCR </a:t>
            </a:r>
            <a:r>
              <a:rPr lang="en-GB" sz="2800" i="0" u="sng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  <a:hlinkClick r:id="rId4"/>
              </a:rPr>
              <a:t>3154270</a:t>
            </a:r>
            <a:r>
              <a:rPr lang="en-US" dirty="0"/>
              <a:t>) → Defect on the QH after impregnation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140412"/>
            <a:ext cx="8352489" cy="1568508"/>
          </a:xfrm>
        </p:spPr>
        <p:txBody>
          <a:bodyPr>
            <a:normAutofit/>
          </a:bodyPr>
          <a:lstStyle/>
          <a:p>
            <a:pPr marL="284400" lvl="1" algn="just">
              <a:spcBef>
                <a:spcPts val="700"/>
              </a:spcBef>
            </a:pPr>
            <a:r>
              <a:rPr lang="it-IT" sz="1800" dirty="0"/>
              <a:t>Superficial defect on the OD impregnated coil at the level of the heater strip at 5620 mm from LE side</a:t>
            </a:r>
          </a:p>
          <a:p>
            <a:pPr marL="284400" lvl="1" algn="just">
              <a:spcBef>
                <a:spcPts val="700"/>
              </a:spcBef>
            </a:pPr>
            <a:r>
              <a:rPr lang="it-IT" sz="1800" dirty="0"/>
              <a:t>Pictures taken during preparation for impregnation were checked</a:t>
            </a:r>
          </a:p>
          <a:p>
            <a:pPr marL="684450" lvl="2" algn="just">
              <a:spcBef>
                <a:spcPts val="700"/>
              </a:spcBef>
            </a:pPr>
            <a:r>
              <a:rPr lang="it-IT" sz="1400" dirty="0"/>
              <a:t>No defect was present neither on the OD of the reacted coil nor on the QH surface</a:t>
            </a:r>
          </a:p>
          <a:p>
            <a:pPr marL="684450" lvl="2" algn="just">
              <a:spcBef>
                <a:spcPts val="700"/>
              </a:spcBef>
            </a:pPr>
            <a:endParaRPr lang="it-IT" sz="1600" dirty="0"/>
          </a:p>
          <a:p>
            <a:pPr marL="284400" lvl="1" algn="just">
              <a:spcBef>
                <a:spcPts val="700"/>
              </a:spcBef>
            </a:pPr>
            <a:endParaRPr lang="it-IT" dirty="0"/>
          </a:p>
          <a:p>
            <a:pPr lvl="1"/>
            <a:endParaRPr lang="it-IT" sz="2000" dirty="0"/>
          </a:p>
          <a:p>
            <a:pPr marL="457200" lvl="1" indent="0">
              <a:buNone/>
            </a:pPr>
            <a:endParaRPr lang="it-IT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AC02087-BB9B-4F3D-9BDD-9137F48C07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7" t="7155" r="11579" b="12574"/>
          <a:stretch/>
        </p:blipFill>
        <p:spPr bwMode="auto">
          <a:xfrm>
            <a:off x="5364088" y="3015406"/>
            <a:ext cx="3600400" cy="3419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EF607A7-7235-2BB3-3898-269694835A24}"/>
              </a:ext>
            </a:extLst>
          </p:cNvPr>
          <p:cNvSpPr txBox="1">
            <a:spLocks/>
          </p:cNvSpPr>
          <p:nvPr/>
        </p:nvSpPr>
        <p:spPr>
          <a:xfrm>
            <a:off x="395755" y="2708920"/>
            <a:ext cx="4743925" cy="38350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Bef>
                <a:spcPts val="700"/>
              </a:spcBef>
              <a:buNone/>
            </a:pPr>
            <a:r>
              <a:rPr lang="en-US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Action plan</a:t>
            </a:r>
            <a:endParaRPr lang="it-IT" sz="1800" dirty="0"/>
          </a:p>
          <a:p>
            <a:pPr marL="284400" lvl="1" algn="just">
              <a:spcBef>
                <a:spcPts val="700"/>
              </a:spcBef>
            </a:pPr>
            <a:r>
              <a:rPr lang="it-IT" sz="1800" dirty="0"/>
              <a:t>Thanks to EN-MME and TE-MSC-LMF-EE the following steps were performed</a:t>
            </a:r>
          </a:p>
          <a:p>
            <a:pPr marL="684000" lvl="2" indent="-230400" algn="just">
              <a:spcBef>
                <a:spcPts val="700"/>
              </a:spcBef>
              <a:buFont typeface="+mj-lt"/>
              <a:buAutoNum type="arabicPeriod"/>
            </a:pPr>
            <a:r>
              <a:rPr lang="it-IT" sz="1400" dirty="0"/>
              <a:t>Replica of the superficial defect to assess the depth (</a:t>
            </a:r>
            <a:r>
              <a:rPr lang="it-IT" sz="1400" dirty="0">
                <a:hlinkClick r:id="rId6"/>
              </a:rPr>
              <a:t>EDMS 3155368</a:t>
            </a:r>
            <a:r>
              <a:rPr lang="it-IT" sz="1400" dirty="0"/>
              <a:t>)</a:t>
            </a:r>
          </a:p>
          <a:p>
            <a:pPr marL="684000" lvl="2" indent="-230400" algn="just">
              <a:spcBef>
                <a:spcPts val="700"/>
              </a:spcBef>
              <a:buFont typeface="+mj-lt"/>
              <a:buAutoNum type="arabicPeriod"/>
            </a:pPr>
            <a:r>
              <a:rPr lang="it-IT" sz="1400" dirty="0"/>
              <a:t>Microscopy to better define the defect and its origin (</a:t>
            </a:r>
            <a:r>
              <a:rPr lang="it-IT" sz="1400" dirty="0">
                <a:hlinkClick r:id="rId6"/>
              </a:rPr>
              <a:t>EDMS 3155368</a:t>
            </a:r>
            <a:r>
              <a:rPr lang="it-IT" sz="1400" dirty="0"/>
              <a:t>)</a:t>
            </a:r>
          </a:p>
          <a:p>
            <a:pPr marL="684000" lvl="2" indent="-230400" algn="just">
              <a:spcBef>
                <a:spcPts val="700"/>
              </a:spcBef>
              <a:buFont typeface="+mj-lt"/>
              <a:buAutoNum type="arabicPeriod"/>
            </a:pPr>
            <a:r>
              <a:rPr lang="it-IT" sz="1400" dirty="0"/>
              <a:t>Staged dielectric test to assess the insulation QH to coil (</a:t>
            </a:r>
            <a:r>
              <a:rPr lang="it-IT" sz="1400" dirty="0">
                <a:hlinkClick r:id="rId6"/>
              </a:rPr>
              <a:t>EDMS </a:t>
            </a:r>
            <a:r>
              <a:rPr lang="it-IT" sz="1400" dirty="0">
                <a:hlinkClick r:id="rId7"/>
              </a:rPr>
              <a:t>3156284</a:t>
            </a:r>
            <a:r>
              <a:rPr lang="it-IT" sz="1400" dirty="0"/>
              <a:t>) </a:t>
            </a:r>
            <a:endParaRPr lang="it-IT" sz="1600" dirty="0"/>
          </a:p>
          <a:p>
            <a:pPr marL="684450" lvl="2" algn="just">
              <a:spcBef>
                <a:spcPts val="700"/>
              </a:spcBef>
            </a:pPr>
            <a:endParaRPr lang="it-IT" sz="1400" dirty="0"/>
          </a:p>
          <a:p>
            <a:pPr marL="284400" lvl="1" algn="just">
              <a:spcBef>
                <a:spcPts val="700"/>
              </a:spcBef>
            </a:pPr>
            <a:endParaRPr lang="it-IT" sz="2000" dirty="0"/>
          </a:p>
          <a:p>
            <a:pPr lvl="1"/>
            <a:endParaRPr lang="it-IT" sz="1800" dirty="0"/>
          </a:p>
          <a:p>
            <a:pPr marL="457200" lvl="1" indent="0">
              <a:buFont typeface="Wingdings" charset="2"/>
              <a:buNone/>
            </a:pP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19838816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/>
              <a:t>Results 1/2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3"/>
            <a:ext cx="8784976" cy="2010803"/>
          </a:xfrm>
        </p:spPr>
        <p:txBody>
          <a:bodyPr>
            <a:normAutofit/>
          </a:bodyPr>
          <a:lstStyle/>
          <a:p>
            <a:pPr marL="800100" lvl="1" indent="-342900" algn="just">
              <a:spcBef>
                <a:spcPts val="700"/>
              </a:spcBef>
              <a:buFont typeface="+mj-lt"/>
              <a:buAutoNum type="arabicPeriod"/>
            </a:pPr>
            <a:r>
              <a:rPr lang="it-IT" sz="1800" dirty="0"/>
              <a:t>Based on the analysis of the replica the maximum depth of the defect is 150µm (in principle above the QH)</a:t>
            </a:r>
          </a:p>
          <a:p>
            <a:pPr marL="800100" lvl="1" indent="-342900" algn="just">
              <a:spcBef>
                <a:spcPts val="700"/>
              </a:spcBef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</a:rPr>
              <a:t>Inspection of the surface sho</a:t>
            </a:r>
            <a:r>
              <a:rPr lang="it-IT" sz="1800" dirty="0"/>
              <a:t>wed a shallow cavity with a burnt aspect  and no metallic particle was observed</a:t>
            </a:r>
          </a:p>
          <a:p>
            <a:pPr marL="800100" lvl="1" indent="-342900" algn="just">
              <a:spcBef>
                <a:spcPts val="700"/>
              </a:spcBef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</a:rPr>
              <a:t>The electrical test passed successfully up to nominal (3.7kV for 120s)</a:t>
            </a: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20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20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8B02D0-F0B2-E3FF-5F6B-FD455FED6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344" y="2636912"/>
            <a:ext cx="2431099" cy="18231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129620-CE1B-E416-3B6D-A16875136E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84" t="9989"/>
          <a:stretch/>
        </p:blipFill>
        <p:spPr>
          <a:xfrm>
            <a:off x="6615701" y="2860072"/>
            <a:ext cx="2431099" cy="18106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DF0723-8C7D-8049-C611-5B56C75853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989" r="19188"/>
          <a:stretch/>
        </p:blipFill>
        <p:spPr>
          <a:xfrm>
            <a:off x="4572000" y="4893163"/>
            <a:ext cx="2177328" cy="1823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273CD0-1F65-46F1-FCE4-16B0FC3202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571" r="4490" b="10609"/>
          <a:stretch/>
        </p:blipFill>
        <p:spPr>
          <a:xfrm>
            <a:off x="6605312" y="4893162"/>
            <a:ext cx="2088231" cy="18231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AF3489-2C4B-B430-36F2-11E5A1B08F7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341" t="87122" b="1669"/>
          <a:stretch/>
        </p:blipFill>
        <p:spPr>
          <a:xfrm>
            <a:off x="6719016" y="6476761"/>
            <a:ext cx="1958544" cy="2270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88E741-5D9C-D901-7EA8-5673A369F0A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1731" t="53658" r="42092" b="25215"/>
          <a:stretch/>
        </p:blipFill>
        <p:spPr>
          <a:xfrm>
            <a:off x="411678" y="4597109"/>
            <a:ext cx="3888432" cy="21256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949E406-F0EF-24A4-03B6-A8E5C5CEED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7712" y="2860072"/>
            <a:ext cx="2411686" cy="181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21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/>
              <a:t>Results 2/2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836713"/>
            <a:ext cx="3816424" cy="2088231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800" dirty="0">
                <a:solidFill>
                  <a:schemeClr val="tx1"/>
                </a:solidFill>
              </a:rPr>
              <a:t>It was de</a:t>
            </a:r>
            <a:r>
              <a:rPr lang="it-IT" sz="1800" dirty="0"/>
              <a:t>cided to collect samples from the main defect (AOI#1) and from a more standard one (AOI#2) to analyse with SEM-EDS (</a:t>
            </a:r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EDMS 3175548</a:t>
            </a:r>
            <a:r>
              <a:rPr lang="it-IT" sz="1800" dirty="0"/>
              <a:t>)</a:t>
            </a: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20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20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124F9D-1365-24A8-8638-36A58334B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9652" y="1263189"/>
            <a:ext cx="2020232" cy="15147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4EE608C-7FB0-4A48-6946-C901F9BDEB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67944" y="2827578"/>
            <a:ext cx="2016224" cy="15147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FC2504-9308-1BCE-5ACD-8295A78C87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5074" y="1263189"/>
            <a:ext cx="2011769" cy="15147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1ADC66-1403-B7B2-EDB2-9A40799DDD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0468" y="2827579"/>
            <a:ext cx="2027804" cy="151472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7B91A0-E40E-B180-4B11-4B01E13EEC4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26855"/>
          <a:stretch/>
        </p:blipFill>
        <p:spPr>
          <a:xfrm>
            <a:off x="157405" y="2526757"/>
            <a:ext cx="3540271" cy="25592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922D083-FBA5-434F-59A2-2D595CAF4E93}"/>
              </a:ext>
            </a:extLst>
          </p:cNvPr>
          <p:cNvSpPr txBox="1"/>
          <p:nvPr/>
        </p:nvSpPr>
        <p:spPr>
          <a:xfrm>
            <a:off x="4067944" y="815981"/>
            <a:ext cx="20162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Defect AOI#1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A33066-0A91-D547-A36B-24BEB9EDC117}"/>
              </a:ext>
            </a:extLst>
          </p:cNvPr>
          <p:cNvSpPr txBox="1"/>
          <p:nvPr/>
        </p:nvSpPr>
        <p:spPr>
          <a:xfrm>
            <a:off x="6728108" y="815981"/>
            <a:ext cx="20162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Defect AOI#2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CDB2757-0756-BC54-D776-F2738C6FC2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68454" y="4420182"/>
            <a:ext cx="2615203" cy="184675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8B93F0F-710B-3F99-52C9-BA2D88A6BF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93104" y="4423513"/>
            <a:ext cx="2615204" cy="1851315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9BBC97CB-5B7B-395C-B645-9FE459A9C89B}"/>
              </a:ext>
            </a:extLst>
          </p:cNvPr>
          <p:cNvSpPr txBox="1">
            <a:spLocks/>
          </p:cNvSpPr>
          <p:nvPr/>
        </p:nvSpPr>
        <p:spPr>
          <a:xfrm>
            <a:off x="-102693" y="5230712"/>
            <a:ext cx="3816424" cy="20882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Bef>
                <a:spcPts val="700"/>
              </a:spcBef>
            </a:pPr>
            <a:endParaRPr lang="it-IT" sz="2000" dirty="0"/>
          </a:p>
          <a:p>
            <a:pPr lvl="1" algn="just">
              <a:spcBef>
                <a:spcPts val="700"/>
              </a:spcBef>
            </a:pPr>
            <a:endParaRPr lang="it-IT" sz="20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2" algn="just">
              <a:spcBef>
                <a:spcPts val="700"/>
              </a:spcBef>
            </a:pPr>
            <a:endParaRPr lang="it-IT" sz="900" dirty="0"/>
          </a:p>
          <a:p>
            <a:pPr lvl="2" algn="just">
              <a:spcBef>
                <a:spcPts val="700"/>
              </a:spcBef>
            </a:pPr>
            <a:endParaRPr lang="it-IT" sz="900" dirty="0"/>
          </a:p>
          <a:p>
            <a:pPr marL="914400" lvl="2" indent="0" algn="just">
              <a:spcBef>
                <a:spcPts val="700"/>
              </a:spcBef>
              <a:buFont typeface="Wingdings" charset="2"/>
              <a:buNone/>
            </a:pPr>
            <a:endParaRPr lang="it-IT" sz="9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it-IT" sz="1400" dirty="0"/>
          </a:p>
          <a:p>
            <a:pPr lvl="1" algn="just">
              <a:spcBef>
                <a:spcPts val="700"/>
              </a:spcBef>
            </a:pP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AD6694-C536-A737-6B0F-246C10BB47A0}"/>
              </a:ext>
            </a:extLst>
          </p:cNvPr>
          <p:cNvSpPr txBox="1"/>
          <p:nvPr/>
        </p:nvSpPr>
        <p:spPr>
          <a:xfrm>
            <a:off x="3768454" y="6356350"/>
            <a:ext cx="510843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S2 glass composition: 64-66% SiO</a:t>
            </a:r>
            <a:r>
              <a:rPr lang="it-IT" sz="1400" baseline="-25000" dirty="0"/>
              <a:t>2</a:t>
            </a:r>
            <a:r>
              <a:rPr lang="it-IT" sz="1400" dirty="0"/>
              <a:t>, 9-11% Al</a:t>
            </a:r>
            <a:r>
              <a:rPr lang="it-IT" sz="1400" baseline="-25000" dirty="0"/>
              <a:t>2</a:t>
            </a:r>
            <a:r>
              <a:rPr lang="it-IT" sz="1400" dirty="0"/>
              <a:t>O</a:t>
            </a:r>
            <a:r>
              <a:rPr lang="it-IT" sz="1400" baseline="-25000" dirty="0"/>
              <a:t>3</a:t>
            </a:r>
            <a:r>
              <a:rPr lang="it-IT" sz="1400" dirty="0"/>
              <a:t>, 9-11% MgO</a:t>
            </a:r>
            <a:endParaRPr lang="en-GB" sz="14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82B91F4-4E94-A7DC-B233-D56670484E2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88977" y="5112120"/>
            <a:ext cx="1908699" cy="12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9809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end of the story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052736"/>
            <a:ext cx="8352489" cy="3384376"/>
          </a:xfrm>
        </p:spPr>
        <p:txBody>
          <a:bodyPr>
            <a:normAutofit/>
          </a:bodyPr>
          <a:lstStyle/>
          <a:p>
            <a:pPr marL="684450" lvl="2" algn="just">
              <a:spcBef>
                <a:spcPts val="700"/>
              </a:spcBef>
            </a:pPr>
            <a:r>
              <a:rPr lang="it-IT" sz="1600" dirty="0"/>
              <a:t>The main defect AOI#1 disappered during the manual scratching (very superficial as from replica measurement)</a:t>
            </a:r>
          </a:p>
          <a:p>
            <a:pPr marL="684450" lvl="2" algn="just">
              <a:spcBef>
                <a:spcPts val="700"/>
              </a:spcBef>
            </a:pPr>
            <a:r>
              <a:rPr lang="it-IT" sz="1600" dirty="0"/>
              <a:t>The integrity of the quench heater was not compromised (confirmed by the microscopy)</a:t>
            </a:r>
          </a:p>
          <a:p>
            <a:pPr marL="684450" lvl="2" algn="just">
              <a:spcBef>
                <a:spcPts val="700"/>
              </a:spcBef>
            </a:pPr>
            <a:r>
              <a:rPr lang="it-IT" sz="1600" dirty="0"/>
              <a:t>SEM-EDS analysis did not reveal any exogeneous particle (only S2 glass chemical composition)</a:t>
            </a:r>
          </a:p>
          <a:p>
            <a:pPr marL="684450" lvl="2" algn="just">
              <a:spcBef>
                <a:spcPts val="700"/>
              </a:spcBef>
            </a:pPr>
            <a:r>
              <a:rPr lang="it-IT" sz="1600" dirty="0"/>
              <a:t>Local repair of the scratched area was performed</a:t>
            </a:r>
          </a:p>
          <a:p>
            <a:pPr marL="684450" lvl="2" algn="just">
              <a:spcBef>
                <a:spcPts val="700"/>
              </a:spcBef>
            </a:pPr>
            <a:r>
              <a:rPr lang="it-IT" sz="1600" dirty="0"/>
              <a:t>Coil acceptance electrical test successfully performed</a:t>
            </a:r>
          </a:p>
          <a:p>
            <a:pPr marL="284400" lvl="1" algn="just">
              <a:spcBef>
                <a:spcPts val="700"/>
              </a:spcBef>
            </a:pPr>
            <a:endParaRPr lang="it-IT" dirty="0"/>
          </a:p>
          <a:p>
            <a:pPr lvl="1"/>
            <a:endParaRPr lang="it-IT" sz="2000" dirty="0"/>
          </a:p>
          <a:p>
            <a:pPr marL="457200" lvl="1" indent="0">
              <a:buNone/>
            </a:pPr>
            <a:endParaRPr lang="it-IT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60300B-4F09-0FC9-A5D0-8053AB5F2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555" y="3429000"/>
            <a:ext cx="5855521" cy="30619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AD1D44-AE16-8269-3206-084561D70E5C}"/>
              </a:ext>
            </a:extLst>
          </p:cNvPr>
          <p:cNvSpPr txBox="1"/>
          <p:nvPr/>
        </p:nvSpPr>
        <p:spPr>
          <a:xfrm>
            <a:off x="4860031" y="6539500"/>
            <a:ext cx="3310045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0000FF"/>
                </a:solidFill>
              </a:rPr>
              <a:t>More details in technical note </a:t>
            </a:r>
            <a:r>
              <a:rPr lang="en-GB" sz="1200" dirty="0">
                <a:solidFill>
                  <a:schemeClr val="bg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3177956</a:t>
            </a:r>
            <a:r>
              <a:rPr lang="it-IT" sz="1200" dirty="0">
                <a:solidFill>
                  <a:schemeClr val="bg2"/>
                </a:solidFill>
              </a:rPr>
              <a:t> 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7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/>
              <a:t>Manufacturing data</a:t>
            </a:r>
          </a:p>
          <a:p>
            <a:r>
              <a:rPr lang="en-GB" dirty="0"/>
              <a:t>Non-conformities</a:t>
            </a:r>
          </a:p>
          <a:p>
            <a:r>
              <a:rPr lang="en-GB" dirty="0"/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4782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7836"/>
            <a:ext cx="7920000" cy="1016752"/>
          </a:xfrm>
        </p:spPr>
        <p:txBody>
          <a:bodyPr/>
          <a:lstStyle/>
          <a:p>
            <a:r>
              <a:rPr lang="en-US" dirty="0"/>
              <a:t>CR150 (</a:t>
            </a:r>
            <a:r>
              <a:rPr lang="en-GB" sz="28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hlinkClick r:id="rId3"/>
              </a:rPr>
              <a:t>NCR 3132312</a:t>
            </a:r>
            <a:r>
              <a:rPr lang="en-US" dirty="0"/>
              <a:t>) → Popped strand repair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016732"/>
            <a:ext cx="4947662" cy="4824536"/>
          </a:xfrm>
        </p:spPr>
        <p:txBody>
          <a:bodyPr>
            <a:normAutofit/>
          </a:bodyPr>
          <a:lstStyle/>
          <a:p>
            <a:pPr algn="just">
              <a:lnSpc>
                <a:spcPct val="108000"/>
              </a:lnSpc>
              <a:spcBef>
                <a:spcPts val="0"/>
              </a:spcBef>
            </a:pPr>
            <a:r>
              <a:rPr lang="it-IT" sz="1800" dirty="0"/>
              <a:t>During the cable insulation inspection, among several minor popped strands, a more pronounced one was detected at 641m from the beginning of the spool</a:t>
            </a:r>
          </a:p>
          <a:p>
            <a:pPr lvl="1" algn="just">
              <a:lnSpc>
                <a:spcPct val="108000"/>
              </a:lnSpc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For the major one an in-situ intervention at the supplier company was performed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Standard ‘repair’ strategy did not work (overthickness of 0.8mm)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Decision to locally remove the S2 glass insulation to set back in place the concerned strand and restore the insulation</a:t>
            </a:r>
            <a:endParaRPr lang="it-IT" sz="1800" dirty="0"/>
          </a:p>
          <a:p>
            <a:pPr lvl="2" algn="just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</a:pPr>
            <a:r>
              <a:rPr lang="it-IT" sz="1000" dirty="0"/>
              <a:t>S2 glass removal from the concerned area</a:t>
            </a:r>
          </a:p>
          <a:p>
            <a:pPr lvl="2" algn="just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</a:pPr>
            <a:r>
              <a:rPr lang="it-IT" sz="1000" dirty="0"/>
              <a:t>Strand back in place via dedicated clamps</a:t>
            </a:r>
          </a:p>
          <a:p>
            <a:pPr lvl="2" algn="just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</a:pPr>
            <a:r>
              <a:rPr lang="it-IT" sz="1000" dirty="0"/>
              <a:t>Restoring of the cable insulation wrapping 1 layer of 0.125 mm S2 glass desized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945ABE-2D73-D289-DD0C-4DD7DC1E8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307859" y="300531"/>
            <a:ext cx="1692189" cy="3188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8610AD-6B38-E525-E2F0-5E3655F667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11" r="9631"/>
          <a:stretch/>
        </p:blipFill>
        <p:spPr>
          <a:xfrm>
            <a:off x="5559662" y="2866748"/>
            <a:ext cx="3188585" cy="1476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A61D7-D8BC-AD7F-A1B5-7D165AC9C26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2986" r="9836"/>
          <a:stretch/>
        </p:blipFill>
        <p:spPr>
          <a:xfrm>
            <a:off x="5559662" y="4435927"/>
            <a:ext cx="3188585" cy="1590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7132EB-A4BE-EAE4-190C-5020428871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426" y="4723574"/>
            <a:ext cx="4824319" cy="20417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B9C8E8-ECE5-5550-EA64-21D728CBE41F}"/>
              </a:ext>
            </a:extLst>
          </p:cNvPr>
          <p:cNvSpPr txBox="1"/>
          <p:nvPr/>
        </p:nvSpPr>
        <p:spPr>
          <a:xfrm>
            <a:off x="5652120" y="1096634"/>
            <a:ext cx="360040" cy="38951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C000"/>
                </a:solidFill>
              </a:rPr>
              <a:t>1</a:t>
            </a:r>
            <a:endParaRPr lang="en-GB" sz="1200" b="1" dirty="0">
              <a:solidFill>
                <a:srgbClr val="FFC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E255D2-8784-541C-BA96-DF7544F9C497}"/>
              </a:ext>
            </a:extLst>
          </p:cNvPr>
          <p:cNvSpPr txBox="1"/>
          <p:nvPr/>
        </p:nvSpPr>
        <p:spPr>
          <a:xfrm>
            <a:off x="8307608" y="2914676"/>
            <a:ext cx="360040" cy="38951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C000"/>
                </a:solidFill>
              </a:rPr>
              <a:t>2</a:t>
            </a:r>
            <a:endParaRPr lang="en-GB" sz="1200" b="1" dirty="0">
              <a:solidFill>
                <a:srgbClr val="FFC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122361-F648-0D88-1F5E-AA4FE48C7868}"/>
              </a:ext>
            </a:extLst>
          </p:cNvPr>
          <p:cNvSpPr txBox="1"/>
          <p:nvPr/>
        </p:nvSpPr>
        <p:spPr>
          <a:xfrm>
            <a:off x="5652120" y="4468954"/>
            <a:ext cx="360040" cy="38951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C000"/>
                </a:solidFill>
              </a:rPr>
              <a:t>3</a:t>
            </a:r>
            <a:endParaRPr lang="en-GB" sz="1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9927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2AA6E-A861-E737-3C48-DBDDC6312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39678-AEFA-EA8D-192C-4E5CF3BB8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E61A5-C9E9-5BDF-459E-479FD4F5B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Manufacturing data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Non-conformities</a:t>
            </a:r>
          </a:p>
          <a:p>
            <a:r>
              <a:rPr lang="en-GB" dirty="0"/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01B04-267E-180F-E228-907566E4D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3042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C1E-544D-463C-9E5C-5C6F1F7AF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Conclusion/Proposal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A23EC-FD2D-4028-B1E9-E5F56010C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/>
              <a:t>Use </a:t>
            </a:r>
            <a:r>
              <a:rPr lang="en-US" sz="2000" u="sng" dirty="0"/>
              <a:t>CR148 - CR149 - CR150 - CR151</a:t>
            </a:r>
            <a:r>
              <a:rPr lang="en-US" sz="2000" dirty="0"/>
              <a:t> for MQXFB08 assembly</a:t>
            </a:r>
          </a:p>
          <a:p>
            <a:pPr algn="just">
              <a:spcBef>
                <a:spcPts val="600"/>
              </a:spcBef>
            </a:pPr>
            <a:r>
              <a:rPr lang="en-US" sz="2000" dirty="0"/>
              <a:t>The coil instrumentation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started and the magnet loading is planned for either the end of the year or beginning of 2025</a:t>
            </a:r>
            <a:endParaRPr lang="en-GB" sz="20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70D95-9D4F-4CB7-AD4B-5546851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2410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C1E-544D-463C-9E5C-5C6F1F7AF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800" y="3069000"/>
            <a:ext cx="7920000" cy="720000"/>
          </a:xfrm>
        </p:spPr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70D95-9D4F-4CB7-AD4B-5546851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379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r>
              <a:rPr lang="en-GB" sz="2400" dirty="0"/>
              <a:t>Manufacturing data</a:t>
            </a:r>
          </a:p>
          <a:p>
            <a:pPr lvl="1"/>
            <a:r>
              <a:rPr lang="en-GB" sz="1600" dirty="0"/>
              <a:t>Analysis of MQXFBP2 coils and comparison improvements with respect to MQXFBP1 available </a:t>
            </a:r>
            <a:r>
              <a:rPr lang="en-GB" sz="1600" dirty="0">
                <a:hlinkClick r:id="rId3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MQXFBP3 coils and comparison improvements with respect to MQXFBP2 available </a:t>
            </a:r>
            <a:r>
              <a:rPr lang="en-GB" sz="1600" dirty="0">
                <a:hlinkClick r:id="rId4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MQXFB02 coils and comparison improvements with respect to MQXFBP3 available </a:t>
            </a:r>
            <a:r>
              <a:rPr lang="en-GB" sz="1600" dirty="0">
                <a:hlinkClick r:id="rId5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MQXFB03 coils and comparison improvements with respect to MQXFB02 available </a:t>
            </a:r>
            <a:r>
              <a:rPr lang="en-GB" sz="1600" dirty="0">
                <a:hlinkClick r:id="rId6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MQXFB04 coils available </a:t>
            </a:r>
            <a:r>
              <a:rPr lang="en-GB" sz="1600" dirty="0">
                <a:hlinkClick r:id="rId7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MQXFB05 coils available </a:t>
            </a:r>
            <a:r>
              <a:rPr lang="en-GB" sz="1600" dirty="0">
                <a:hlinkClick r:id="rId8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MQXFB06 coils available </a:t>
            </a:r>
            <a:r>
              <a:rPr lang="en-GB" sz="1600" dirty="0">
                <a:hlinkClick r:id="rId9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MQXFB07 coils available </a:t>
            </a:r>
            <a:r>
              <a:rPr lang="en-GB" sz="1600" dirty="0">
                <a:solidFill>
                  <a:schemeClr val="tx1"/>
                </a:solidFill>
                <a:hlinkClick r:id="rId10"/>
              </a:rPr>
              <a:t>here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endParaRPr lang="en-GB" sz="1600" dirty="0"/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Non-conformities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Conclusion/Proposal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9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38FF4A3-FFB8-59B8-9070-B421B5345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987" y="1614161"/>
            <a:ext cx="7530013" cy="49221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2FD04D-1024-9D17-DABA-4EF6DCBBC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insulation thickness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C55249-EB59-2331-E9FF-D9C563F7F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r>
              <a:rPr lang="it-IT" sz="2000" dirty="0"/>
              <a:t>Target insulation thickness is 145 (+0 </a:t>
            </a:r>
            <a:r>
              <a:rPr lang="en-GB" sz="2000" dirty="0"/>
              <a:t>µm/-10 µm)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496F2-0BE3-F297-6F0B-CF2C3210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FC4EE2-4500-134C-6697-43CA77669A2E}"/>
              </a:ext>
            </a:extLst>
          </p:cNvPr>
          <p:cNvCxnSpPr>
            <a:cxnSpLocks/>
          </p:cNvCxnSpPr>
          <p:nvPr/>
        </p:nvCxnSpPr>
        <p:spPr>
          <a:xfrm flipV="1">
            <a:off x="6232549" y="2204864"/>
            <a:ext cx="0" cy="3528392"/>
          </a:xfrm>
          <a:prstGeom prst="line">
            <a:avLst/>
          </a:prstGeom>
          <a:ln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837BA1F-8A68-2A5C-041A-352C8E835A31}"/>
              </a:ext>
            </a:extLst>
          </p:cNvPr>
          <p:cNvCxnSpPr>
            <a:cxnSpLocks/>
          </p:cNvCxnSpPr>
          <p:nvPr/>
        </p:nvCxnSpPr>
        <p:spPr>
          <a:xfrm>
            <a:off x="6372200" y="2276872"/>
            <a:ext cx="108012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7578004-2CAC-CDCC-EF95-3FE2B903BE8D}"/>
              </a:ext>
            </a:extLst>
          </p:cNvPr>
          <p:cNvSpPr txBox="1"/>
          <p:nvPr/>
        </p:nvSpPr>
        <p:spPr>
          <a:xfrm>
            <a:off x="6372200" y="1709202"/>
            <a:ext cx="163351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Fine tuning insulation thickness</a:t>
            </a:r>
            <a:endParaRPr lang="en-GB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140A77-7CE2-7D0E-9B8F-17B3CA8773F9}"/>
              </a:ext>
            </a:extLst>
          </p:cNvPr>
          <p:cNvSpPr/>
          <p:nvPr/>
        </p:nvSpPr>
        <p:spPr>
          <a:xfrm>
            <a:off x="7713125" y="3140968"/>
            <a:ext cx="597517" cy="1584176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3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FD04D-1024-9D17-DABA-4EF6DCBBC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insulation thickness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60C27F-1754-121B-8EDD-5F08BE54F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Target insulation thickness was 145 ± 5 µm</a:t>
            </a:r>
          </a:p>
          <a:p>
            <a:pPr lvl="1"/>
            <a:r>
              <a:rPr lang="it-IT" sz="1600" dirty="0"/>
              <a:t>Measured insulation systematically above target</a:t>
            </a:r>
          </a:p>
          <a:p>
            <a:pPr lvl="1"/>
            <a:r>
              <a:rPr lang="it-IT" sz="1600" dirty="0"/>
              <a:t>Fine tuning of the insulation parameters in 2023 → well centered aroud 145 µm</a:t>
            </a:r>
          </a:p>
          <a:p>
            <a:pPr marL="342900" lvl="1" indent="-342900"/>
            <a:r>
              <a:rPr lang="en-GB" sz="2000" dirty="0"/>
              <a:t>Since then, recurrent mechanical instability → popped strands detected during the cable insulation inspection (not in the last 4 cables used for CR151, CR152, CR153 and CR154)</a:t>
            </a:r>
          </a:p>
          <a:p>
            <a:pPr marL="742950" lvl="2" indent="-342900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Insulated cable </a:t>
            </a:r>
            <a:r>
              <a:rPr lang="en-US" sz="16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HCMQXFBC09-4200419A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(used in coil CR143)</a:t>
            </a:r>
          </a:p>
          <a:p>
            <a:pPr marL="742950" lvl="2" indent="-342900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Insulated cable </a:t>
            </a:r>
            <a:r>
              <a:rPr lang="en-US" sz="16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HCMQXFBC09-4200454A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(used in coil CR145)</a:t>
            </a:r>
          </a:p>
          <a:p>
            <a:pPr marL="742950" lvl="2" indent="-342900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Insulated cable </a:t>
            </a:r>
            <a:r>
              <a:rPr lang="en-US" sz="1600" b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HCMQXFBC09-4200455A</a:t>
            </a:r>
            <a:r>
              <a:rPr lang="en-US" sz="1600" b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(used in coil CR148)</a:t>
            </a:r>
            <a:endParaRPr lang="en-US" sz="1600" b="1" u="sng" dirty="0">
              <a:solidFill>
                <a:srgbClr val="0000FF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2" indent="-342900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Insulated cable </a:t>
            </a:r>
            <a:r>
              <a:rPr lang="en-US" sz="1600" b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HCMQXFBC09-4200409A</a:t>
            </a:r>
            <a:r>
              <a:rPr lang="en-US" sz="1600" b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(used in coil CR149)</a:t>
            </a:r>
            <a:endParaRPr lang="en-US" sz="1600" b="1" u="sng" dirty="0">
              <a:solidFill>
                <a:srgbClr val="0000FF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2" indent="-342900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Insulated cable </a:t>
            </a:r>
            <a:r>
              <a:rPr lang="en-US" sz="1600" b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HCMQXFBC09-4200412A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(used in coil CR150)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496F2-0BE3-F297-6F0B-CF2C3210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8EF0FF-5A0C-68ED-F7C7-9EB786110DD0}"/>
              </a:ext>
            </a:extLst>
          </p:cNvPr>
          <p:cNvSpPr/>
          <p:nvPr/>
        </p:nvSpPr>
        <p:spPr>
          <a:xfrm>
            <a:off x="1259632" y="3685674"/>
            <a:ext cx="6120680" cy="8640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86788FAB-044A-AA40-EBDA-58CC00A7959E}"/>
              </a:ext>
            </a:extLst>
          </p:cNvPr>
          <p:cNvCxnSpPr/>
          <p:nvPr/>
        </p:nvCxnSpPr>
        <p:spPr>
          <a:xfrm>
            <a:off x="2051720" y="4549770"/>
            <a:ext cx="1296144" cy="720080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DB1FE43-53AE-67C0-6913-FF24B3341C36}"/>
              </a:ext>
            </a:extLst>
          </p:cNvPr>
          <p:cNvSpPr txBox="1"/>
          <p:nvPr/>
        </p:nvSpPr>
        <p:spPr>
          <a:xfrm>
            <a:off x="3419872" y="5085184"/>
            <a:ext cx="28803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Details in NCRs section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89923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92C3E-A11D-74C5-05C8-9E5214770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9999"/>
            <a:ext cx="7920000" cy="800729"/>
          </a:xfrm>
        </p:spPr>
        <p:txBody>
          <a:bodyPr/>
          <a:lstStyle/>
          <a:p>
            <a:pPr algn="ctr"/>
            <a:r>
              <a:rPr lang="en-US" dirty="0"/>
              <a:t>Reaction and impregnation fixture closure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B3709-E4F9-19B4-CA94-BEE4CEA1D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96751"/>
            <a:ext cx="7920000" cy="20574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b="1" dirty="0"/>
              <a:t>REACTION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</a:rPr>
              <a:t>The torque required to close the fixture is directly linked to the number of heating cycle the bolts were subjected to</a:t>
            </a:r>
          </a:p>
          <a:p>
            <a:pPr lvl="1" algn="just"/>
            <a:r>
              <a:rPr lang="en-US" sz="1600" u="sng" dirty="0"/>
              <a:t>Nominal torque required: 160 Nm</a:t>
            </a:r>
          </a:p>
          <a:p>
            <a:pPr lvl="1" algn="just"/>
            <a:r>
              <a:rPr lang="en-US" sz="1600" dirty="0"/>
              <a:t>For B08 coils nominal torque was required (no need to further increase the torque)</a:t>
            </a:r>
          </a:p>
          <a:p>
            <a:pPr marL="457200" lvl="1" indent="0" algn="just">
              <a:buNone/>
            </a:pPr>
            <a:endParaRPr lang="en-US" sz="1600" u="sng" dirty="0">
              <a:solidFill>
                <a:srgbClr val="FF00FF"/>
              </a:solidFill>
            </a:endParaRP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FB123B-2C81-C914-D66B-F238ADA71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9FE9CBA-C8F5-865E-C625-7D6AB432EDE7}"/>
              </a:ext>
            </a:extLst>
          </p:cNvPr>
          <p:cNvSpPr txBox="1">
            <a:spLocks/>
          </p:cNvSpPr>
          <p:nvPr/>
        </p:nvSpPr>
        <p:spPr>
          <a:xfrm>
            <a:off x="197768" y="3356992"/>
            <a:ext cx="8334232" cy="2448271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600"/>
              </a:spcBef>
              <a:buNone/>
            </a:pPr>
            <a:r>
              <a:rPr lang="it-IT" sz="2000" b="1" dirty="0"/>
              <a:t>IMPREGNATION</a:t>
            </a:r>
            <a:endParaRPr lang="it-IT" sz="1800" b="1" dirty="0"/>
          </a:p>
          <a:p>
            <a:pPr lvl="1" algn="just">
              <a:spcBef>
                <a:spcPts val="600"/>
              </a:spcBef>
            </a:pPr>
            <a:r>
              <a:rPr lang="it-IT" sz="2000" dirty="0"/>
              <a:t>Very reproducible from coil to coil</a:t>
            </a:r>
          </a:p>
          <a:p>
            <a:pPr lvl="2" algn="just"/>
            <a:r>
              <a:rPr lang="en-GB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OL impregnation closure: 60 Nm</a:t>
            </a:r>
          </a:p>
          <a:p>
            <a:pPr lvl="2" algn="just"/>
            <a:r>
              <a:rPr lang="en-GB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IL impregnation closure: 120 Nm</a:t>
            </a: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 (never needed more)</a:t>
            </a:r>
            <a:endParaRPr lang="it-IT" sz="1800" dirty="0"/>
          </a:p>
          <a:p>
            <a:pPr lvl="1" algn="just">
              <a:spcBef>
                <a:spcPts val="600"/>
              </a:spcBef>
            </a:pPr>
            <a:r>
              <a:rPr lang="it-IT" sz="2000" dirty="0"/>
              <a:t>Gap between blocks/plate is measured at determined steps of the closure</a:t>
            </a:r>
          </a:p>
          <a:p>
            <a:pPr lvl="1" algn="just">
              <a:spcBef>
                <a:spcPts val="600"/>
              </a:spcBef>
            </a:pPr>
            <a:r>
              <a:rPr lang="it-IT" sz="2000" dirty="0"/>
              <a:t>The 4 coils proposed for B08 assembly were impregnated using the same impregnation fixture (#15)</a:t>
            </a:r>
            <a:endParaRPr lang="en-GB" sz="2000" dirty="0"/>
          </a:p>
          <a:p>
            <a:pPr lvl="1" algn="just"/>
            <a:endParaRPr lang="it-IT" sz="1800" dirty="0"/>
          </a:p>
          <a:p>
            <a:pPr lvl="1" algn="just"/>
            <a:endParaRPr lang="it-IT" sz="1800" dirty="0"/>
          </a:p>
          <a:p>
            <a:pPr lvl="1" algn="just"/>
            <a:endParaRPr lang="it-IT" sz="1400" dirty="0"/>
          </a:p>
          <a:p>
            <a:pPr lvl="2" algn="just"/>
            <a:endParaRPr lang="it-IT" sz="900" dirty="0"/>
          </a:p>
          <a:p>
            <a:pPr lvl="2" algn="just"/>
            <a:endParaRPr lang="it-IT" sz="900" dirty="0"/>
          </a:p>
          <a:p>
            <a:pPr marL="914400" lvl="2" indent="0" algn="just">
              <a:buFont typeface="Wingdings" charset="2"/>
              <a:buNone/>
            </a:pPr>
            <a:endParaRPr lang="it-IT" sz="9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23541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2FC32D4-2DB0-CD46-585A-EAAE10F92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298"/>
            <a:ext cx="8280480" cy="720000"/>
          </a:xfrm>
        </p:spPr>
        <p:txBody>
          <a:bodyPr/>
          <a:lstStyle/>
          <a:p>
            <a:pPr algn="ctr"/>
            <a:r>
              <a:rPr lang="en-US" dirty="0"/>
              <a:t>Coil elongation during reaction fixture opening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841D2E2-E992-B989-2E66-910958D4C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ACFB58A9-63B6-48BC-1C3F-80D1335E15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212925"/>
              </p:ext>
            </p:extLst>
          </p:nvPr>
        </p:nvGraphicFramePr>
        <p:xfrm>
          <a:off x="780210" y="908720"/>
          <a:ext cx="7680221" cy="45922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27494">
                  <a:extLst>
                    <a:ext uri="{9D8B030D-6E8A-4147-A177-3AD203B41FA5}">
                      <a16:colId xmlns:a16="http://schemas.microsoft.com/office/drawing/2014/main" val="3018276019"/>
                    </a:ext>
                  </a:extLst>
                </a:gridCol>
                <a:gridCol w="1136151">
                  <a:extLst>
                    <a:ext uri="{9D8B030D-6E8A-4147-A177-3AD203B41FA5}">
                      <a16:colId xmlns:a16="http://schemas.microsoft.com/office/drawing/2014/main" val="1338354587"/>
                    </a:ext>
                  </a:extLst>
                </a:gridCol>
                <a:gridCol w="1131822">
                  <a:extLst>
                    <a:ext uri="{9D8B030D-6E8A-4147-A177-3AD203B41FA5}">
                      <a16:colId xmlns:a16="http://schemas.microsoft.com/office/drawing/2014/main" val="2159645163"/>
                    </a:ext>
                  </a:extLst>
                </a:gridCol>
                <a:gridCol w="1104165">
                  <a:extLst>
                    <a:ext uri="{9D8B030D-6E8A-4147-A177-3AD203B41FA5}">
                      <a16:colId xmlns:a16="http://schemas.microsoft.com/office/drawing/2014/main" val="2640443852"/>
                    </a:ext>
                  </a:extLst>
                </a:gridCol>
                <a:gridCol w="1020350">
                  <a:extLst>
                    <a:ext uri="{9D8B030D-6E8A-4147-A177-3AD203B41FA5}">
                      <a16:colId xmlns:a16="http://schemas.microsoft.com/office/drawing/2014/main" val="3948384824"/>
                    </a:ext>
                  </a:extLst>
                </a:gridCol>
                <a:gridCol w="1190107">
                  <a:extLst>
                    <a:ext uri="{9D8B030D-6E8A-4147-A177-3AD203B41FA5}">
                      <a16:colId xmlns:a16="http://schemas.microsoft.com/office/drawing/2014/main" val="1234284414"/>
                    </a:ext>
                  </a:extLst>
                </a:gridCol>
                <a:gridCol w="970132">
                  <a:extLst>
                    <a:ext uri="{9D8B030D-6E8A-4147-A177-3AD203B41FA5}">
                      <a16:colId xmlns:a16="http://schemas.microsoft.com/office/drawing/2014/main" val="3766528362"/>
                    </a:ext>
                  </a:extLst>
                </a:gridCol>
              </a:tblGrid>
              <a:tr h="385989">
                <a:tc gridSpan="7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Coil elongation during reaction fixture opening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408074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Magnet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Coil #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CS [mm]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NCS [mm]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Total [mm]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Total/L</a:t>
                      </a:r>
                      <a:r>
                        <a:rPr lang="it-IT" sz="1200" b="1" u="sng" baseline="-25000" dirty="0">
                          <a:solidFill>
                            <a:schemeClr val="tx1"/>
                          </a:solidFill>
                        </a:rPr>
                        <a:t>m 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Fab. Line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7577231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CR128, 129, 130, 131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2.6 - 4.2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3.1 - 4.8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5.7 - 8.7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0.8 - 1.2 ‰</a:t>
                      </a:r>
                    </a:p>
                  </a:txBody>
                  <a:tcPr marL="5311" marR="5311" marT="5311" marB="0" anchor="ctr"/>
                </a:tc>
                <a:tc rowSpan="9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dirty="0">
                          <a:solidFill>
                            <a:schemeClr val="tx1"/>
                          </a:solidFill>
                        </a:rPr>
                        <a:t>CERN</a:t>
                      </a:r>
                      <a:endParaRPr lang="en-GB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3549408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CR132, 133, 134, 135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2.1 - 4.3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2.9 - 3.8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5.1 - 8.0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0.7 - 1.1 ‰</a:t>
                      </a:r>
                    </a:p>
                  </a:txBody>
                  <a:tcPr marL="5311" marR="5311" marT="5311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9810051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CR136, 137, 139, 140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2.0 - 3.4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2.1 - 3.6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4.1 - 7.0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0.6 - 1.0 ‰</a:t>
                      </a:r>
                    </a:p>
                  </a:txBody>
                  <a:tcPr marL="5311" marR="5311" marT="5311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3506192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CR141, 142, 143, 144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2.9 - 3.4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2.8 - 3.7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5.8 - 6.6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0.8 - 0.9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4636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solidFill>
                            <a:schemeClr val="tx1"/>
                          </a:solidFill>
                        </a:rPr>
                        <a:t>CR138, 145, 146, 147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2.0 - 3.4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2.6 - 3.5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4.6 - 6.9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0.6 - 1.0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427403"/>
                  </a:ext>
                </a:extLst>
              </a:tr>
              <a:tr h="273369">
                <a:tc rowSpan="4"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B08</a:t>
                      </a:r>
                    </a:p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(proposal)</a:t>
                      </a:r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CR148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2.8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2.6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5.4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0.7 ‰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7727421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CR149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1.9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2.2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4.1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0.6 ‰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6939957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CR150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2.7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2.9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5.6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0.8 ‰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545659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CR151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1.6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2.0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3.6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0.5 ‰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01180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AUP 146 -147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2.9 - 3.6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0.6 - 0.4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3.6 - 4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0.8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 - 0.9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FNAL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5524292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AUP 237 -238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1.6 - 2.1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1.6 - 2.1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3.1 - 4.1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0.7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 - 1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BNL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461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5373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80C8DB6-48F8-76D9-12EF-40D74D90D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66" y="1042219"/>
            <a:ext cx="8284215" cy="29787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299E71-FD83-A20E-224C-DE7332A8D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7989" y="18405"/>
            <a:ext cx="4246327" cy="485018"/>
          </a:xfrm>
        </p:spPr>
        <p:txBody>
          <a:bodyPr/>
          <a:lstStyle/>
          <a:p>
            <a:r>
              <a:rPr lang="it-IT" dirty="0"/>
              <a:t>Pole gaps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4EA9D-3289-66A1-5C01-2E8415FDE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1938018-3AEC-0906-6501-CDFAD40E647F}"/>
              </a:ext>
            </a:extLst>
          </p:cNvPr>
          <p:cNvSpPr txBox="1">
            <a:spLocks/>
          </p:cNvSpPr>
          <p:nvPr/>
        </p:nvSpPr>
        <p:spPr>
          <a:xfrm>
            <a:off x="611560" y="541139"/>
            <a:ext cx="8019428" cy="17390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In new generation MQXFB coils pole gaps in the middle of the coil are not closed after reaction, as it is the case for AUP coils</a:t>
            </a:r>
            <a:endParaRPr lang="en-GB" sz="11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98042DFD-11B3-47AF-9415-4DBB51759EB0}"/>
              </a:ext>
            </a:extLst>
          </p:cNvPr>
          <p:cNvSpPr/>
          <p:nvPr/>
        </p:nvSpPr>
        <p:spPr>
          <a:xfrm rot="16200000">
            <a:off x="1880670" y="768050"/>
            <a:ext cx="121829" cy="1516418"/>
          </a:xfrm>
          <a:prstGeom prst="rightBrace">
            <a:avLst>
              <a:gd name="adj1" fmla="val 8333"/>
              <a:gd name="adj2" fmla="val 49283"/>
            </a:avLst>
          </a:prstGeom>
          <a:ln w="127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137BDA19-741D-67C6-0BF6-8BAC868FEDF3}"/>
              </a:ext>
            </a:extLst>
          </p:cNvPr>
          <p:cNvSpPr/>
          <p:nvPr/>
        </p:nvSpPr>
        <p:spPr>
          <a:xfrm rot="16200000">
            <a:off x="5286632" y="-704389"/>
            <a:ext cx="117726" cy="5147389"/>
          </a:xfrm>
          <a:prstGeom prst="rightBrace">
            <a:avLst>
              <a:gd name="adj1" fmla="val 8333"/>
              <a:gd name="adj2" fmla="val 49283"/>
            </a:avLst>
          </a:prstGeom>
          <a:ln w="127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E90229-9AB4-4964-B14D-8B357FFE62C3}"/>
              </a:ext>
            </a:extLst>
          </p:cNvPr>
          <p:cNvSpPr txBox="1"/>
          <p:nvPr/>
        </p:nvSpPr>
        <p:spPr>
          <a:xfrm>
            <a:off x="1437528" y="1215498"/>
            <a:ext cx="1008112" cy="21544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/>
              <a:t>Pole gap 1.5 mm</a:t>
            </a:r>
            <a:endParaRPr lang="en-GB" sz="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3F72DB-FBF7-A22D-2A44-1B7BC3868DF5}"/>
              </a:ext>
            </a:extLst>
          </p:cNvPr>
          <p:cNvSpPr txBox="1"/>
          <p:nvPr/>
        </p:nvSpPr>
        <p:spPr>
          <a:xfrm>
            <a:off x="4842872" y="1553329"/>
            <a:ext cx="1008112" cy="21544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/>
              <a:t>Pole gap 1.1 mm</a:t>
            </a:r>
            <a:endParaRPr lang="en-GB" sz="800" b="1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FFDE2C38-3519-3A9C-8CD4-55CFC4914803}"/>
              </a:ext>
            </a:extLst>
          </p:cNvPr>
          <p:cNvSpPr/>
          <p:nvPr/>
        </p:nvSpPr>
        <p:spPr>
          <a:xfrm rot="16200000">
            <a:off x="8332472" y="1437855"/>
            <a:ext cx="109391" cy="680272"/>
          </a:xfrm>
          <a:prstGeom prst="rightBrace">
            <a:avLst>
              <a:gd name="adj1" fmla="val 8333"/>
              <a:gd name="adj2" fmla="val 49283"/>
            </a:avLst>
          </a:prstGeom>
          <a:ln w="127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87358C-93F8-B9BF-891D-B97D1FDB76D0}"/>
              </a:ext>
            </a:extLst>
          </p:cNvPr>
          <p:cNvSpPr txBox="1"/>
          <p:nvPr/>
        </p:nvSpPr>
        <p:spPr>
          <a:xfrm>
            <a:off x="7887663" y="1465344"/>
            <a:ext cx="1008112" cy="21544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/>
              <a:t>Pole gap 1.2 mm</a:t>
            </a:r>
            <a:endParaRPr lang="en-GB" sz="8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496D7A-EB85-5FF1-4300-E4391BB76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0041" y="4062420"/>
            <a:ext cx="5835704" cy="27771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E3EBE5-E346-15C0-6C15-F97A83B96E6E}"/>
              </a:ext>
            </a:extLst>
          </p:cNvPr>
          <p:cNvSpPr txBox="1"/>
          <p:nvPr/>
        </p:nvSpPr>
        <p:spPr>
          <a:xfrm>
            <a:off x="6625120" y="4383545"/>
            <a:ext cx="43204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LE</a:t>
            </a:r>
            <a:endParaRPr lang="en-GB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2FA4C4-0912-C5C5-8C83-8D68023A2322}"/>
              </a:ext>
            </a:extLst>
          </p:cNvPr>
          <p:cNvSpPr txBox="1"/>
          <p:nvPr/>
        </p:nvSpPr>
        <p:spPr>
          <a:xfrm>
            <a:off x="2987824" y="4379604"/>
            <a:ext cx="43204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RE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8794311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purl.org/dc/terms/"/>
    <ds:schemaRef ds:uri="http://www.w3.org/XML/1998/namespace"/>
    <ds:schemaRef ds:uri="8946e33d-fd2f-4ae4-8ee9-d90c129cdf9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72487</TotalTime>
  <Words>2099</Words>
  <Application>Microsoft Office PowerPoint</Application>
  <PresentationFormat>On-screen Show (4:3)</PresentationFormat>
  <Paragraphs>458</Paragraphs>
  <Slides>33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Helvetica Neue</vt:lpstr>
      <vt:lpstr>Roboto</vt:lpstr>
      <vt:lpstr>Times New Roman</vt:lpstr>
      <vt:lpstr>Wingdings</vt:lpstr>
      <vt:lpstr>Thème Office</vt:lpstr>
      <vt:lpstr>MQXFB08 Coils:  Coil fabrication, manufacturing data and NC</vt:lpstr>
      <vt:lpstr>Coils for MQXFB08</vt:lpstr>
      <vt:lpstr>Outline</vt:lpstr>
      <vt:lpstr>Outline</vt:lpstr>
      <vt:lpstr>Cable insulation thickness</vt:lpstr>
      <vt:lpstr>Cable insulation thickness</vt:lpstr>
      <vt:lpstr>Reaction and impregnation fixture closure</vt:lpstr>
      <vt:lpstr>Coil elongation during reaction fixture opening</vt:lpstr>
      <vt:lpstr>Pole gaps</vt:lpstr>
      <vt:lpstr>Pole gaps vs Coil elongation</vt:lpstr>
      <vt:lpstr>Coil hump after reaction</vt:lpstr>
      <vt:lpstr>Impregnated coil geometry (Faro arm) - L+R</vt:lpstr>
      <vt:lpstr>Impregnated coil geometry (Faro arm) – L-R</vt:lpstr>
      <vt:lpstr>Impregnated coil geometry (Faro arm)</vt:lpstr>
      <vt:lpstr>Impregnated coil geometry (Faro arm) - OR</vt:lpstr>
      <vt:lpstr>Final coil length</vt:lpstr>
      <vt:lpstr>Dielectric strength </vt:lpstr>
      <vt:lpstr>Dielectric strength </vt:lpstr>
      <vt:lpstr>Outline</vt:lpstr>
      <vt:lpstr>Analysis of non-conformities</vt:lpstr>
      <vt:lpstr>RHT NCR – dwell1</vt:lpstr>
      <vt:lpstr>RHT NCR – dwell2</vt:lpstr>
      <vt:lpstr>RHT NCR – dwell3</vt:lpstr>
      <vt:lpstr>CR148 (NCR 3093358) → Popped strands during cable inspection</vt:lpstr>
      <vt:lpstr>CR149 (NCR 2811007) → Popped strands during cable inspection</vt:lpstr>
      <vt:lpstr>CR149 (NCR 3154270) → Defect on the QH after impregnation</vt:lpstr>
      <vt:lpstr>Results 1/2</vt:lpstr>
      <vt:lpstr>Results 2/2</vt:lpstr>
      <vt:lpstr>The end of the story</vt:lpstr>
      <vt:lpstr>CR150 (NCR 3132312) → Popped strand repair</vt:lpstr>
      <vt:lpstr>Outline</vt:lpstr>
      <vt:lpstr>Conclusion/Proposal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Nicholas Lusa</cp:lastModifiedBy>
  <cp:revision>384</cp:revision>
  <cp:lastPrinted>2024-10-30T12:54:35Z</cp:lastPrinted>
  <dcterms:created xsi:type="dcterms:W3CDTF">2020-10-16T13:36:16Z</dcterms:created>
  <dcterms:modified xsi:type="dcterms:W3CDTF">2024-11-07T12:16:21Z</dcterms:modified>
</cp:coreProperties>
</file>