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39C63-5C28-5C42-8D3F-3BE0AB93D27F}" type="datetimeFigureOut">
              <a:rPr lang="en-US" smtClean="0"/>
              <a:t>13/07/11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63DB5-AF64-A841-85C3-CADFE15C0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0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z="12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5" Type="http://schemas.openxmlformats.org/officeDocument/2006/relationships/image" Target="../media/image4.jpeg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B9D3-CF3B-9C44-9DB7-DF10DC73375F}" type="datetimeFigureOut">
              <a:rPr lang="en-US" smtClean="0"/>
              <a:t>13/07/11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CE88-DD2D-3B4F-9CAC-C4C0DA6C4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6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rgbClr val="CCFFCC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26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3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9B9D3-CF3B-9C44-9DB7-DF10DC73375F}" type="datetimeFigureOut">
              <a:rPr lang="en-US" smtClean="0"/>
              <a:t>13/07/11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ACE88-DD2D-3B4F-9CAC-C4C0DA6C4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1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lc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Workshop summary</a:t>
            </a:r>
            <a:endParaRPr lang="de-DE" sz="40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-108520" y="3360474"/>
            <a:ext cx="936104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Ian Bird, CERN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6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WLCG Workshop; 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DESY, 13</a:t>
            </a:r>
            <a:r>
              <a:rPr lang="en-US" sz="2400" baseline="30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 July 2011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3" name="Picture 2" descr="WLCG-mini-B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306" b="97521" l="1653" r="975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300" y="11723"/>
            <a:ext cx="15367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23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Thank you!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38500" y="1508125"/>
            <a:ext cx="5556250" cy="4657179"/>
          </a:xfrm>
        </p:spPr>
        <p:txBody>
          <a:bodyPr>
            <a:normAutofit/>
          </a:bodyPr>
          <a:lstStyle/>
          <a:p>
            <a:r>
              <a:rPr lang="en-GB" dirty="0" smtClean="0"/>
              <a:t>Patrick for the excellent organisation and hospitality!</a:t>
            </a:r>
          </a:p>
          <a:p>
            <a:pPr lvl="1"/>
            <a:r>
              <a:rPr lang="en-GB" dirty="0" smtClean="0"/>
              <a:t>Not forgetting the DESY support team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EMI and DELL for their sponsorship of the workshop and social events!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219200" y="0"/>
            <a:ext cx="7924800" cy="762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74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Things </a:t>
            </a:r>
            <a:r>
              <a:rPr lang="en-US" dirty="0"/>
              <a:t>have gone well in 1st year</a:t>
            </a:r>
          </a:p>
          <a:p>
            <a:r>
              <a:rPr lang="en-US" dirty="0"/>
              <a:t>Worry over coming resource contention</a:t>
            </a:r>
          </a:p>
          <a:p>
            <a:r>
              <a:rPr lang="en-US" dirty="0"/>
              <a:t>Number of interesting optimizations </a:t>
            </a:r>
          </a:p>
          <a:p>
            <a:r>
              <a:rPr lang="en-US" dirty="0"/>
              <a:t>Xrootd for remote data acess beyond ALICE</a:t>
            </a:r>
          </a:p>
          <a:p>
            <a:r>
              <a:rPr lang="en-US" dirty="0"/>
              <a:t>Network improvements and more site connections with LHCOne</a:t>
            </a:r>
          </a:p>
          <a:p>
            <a:r>
              <a:rPr lang="en-US" dirty="0"/>
              <a:t>Better disk management </a:t>
            </a:r>
            <a:r>
              <a:rPr lang="en-US" dirty="0" smtClean="0"/>
              <a:t>and </a:t>
            </a:r>
            <a:r>
              <a:rPr lang="en-US" dirty="0"/>
              <a:t>separation of disk and </a:t>
            </a:r>
            <a:r>
              <a:rPr lang="en-US" dirty="0" smtClean="0"/>
              <a:t>tape</a:t>
            </a:r>
            <a:endParaRPr lang="en-US" dirty="0"/>
          </a:p>
          <a:p>
            <a:r>
              <a:rPr lang="en-US" dirty="0"/>
              <a:t>Looking at cloud components and broader use of virtualization</a:t>
            </a:r>
          </a:p>
          <a:p>
            <a:pPr lvl="1"/>
            <a:r>
              <a:rPr lang="en-US" dirty="0"/>
              <a:t>etc...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6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from experiments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89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Concern over EMI, EGI relationships</a:t>
            </a:r>
          </a:p>
          <a:p>
            <a:r>
              <a:rPr lang="en-US" dirty="0"/>
              <a:t>Concern over evolution and future of middleware</a:t>
            </a:r>
          </a:p>
          <a:p>
            <a:r>
              <a:rPr lang="en-US" dirty="0"/>
              <a:t>Concern over use of EMI-1</a:t>
            </a:r>
          </a:p>
          <a:p>
            <a:r>
              <a:rPr lang="en-US" dirty="0"/>
              <a:t>How will WLCG techniques </a:t>
            </a:r>
            <a:r>
              <a:rPr lang="en-US" dirty="0" smtClean="0"/>
              <a:t>evolve?</a:t>
            </a:r>
            <a:endParaRPr lang="en-US" dirty="0"/>
          </a:p>
          <a:p>
            <a:r>
              <a:rPr lang="en-US" dirty="0"/>
              <a:t>Will there be a single common computing model 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and how will the models evolve)</a:t>
            </a:r>
          </a:p>
          <a:p>
            <a:r>
              <a:rPr lang="en-US" dirty="0"/>
              <a:t>Want commonality </a:t>
            </a:r>
            <a:r>
              <a:rPr lang="en-US" dirty="0" smtClean="0"/>
              <a:t>(of WLCG) with </a:t>
            </a:r>
            <a:r>
              <a:rPr lang="en-US" dirty="0"/>
              <a:t>other </a:t>
            </a:r>
            <a:r>
              <a:rPr lang="en-US" dirty="0" smtClean="0"/>
              <a:t>VOs </a:t>
            </a:r>
          </a:p>
          <a:p>
            <a:r>
              <a:rPr lang="en-US" dirty="0" smtClean="0"/>
              <a:t>Whole </a:t>
            </a:r>
            <a:r>
              <a:rPr lang="en-US" dirty="0"/>
              <a:t>node scheduling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group </a:t>
            </a:r>
            <a:r>
              <a:rPr lang="en-US" dirty="0"/>
              <a:t>has not reported, sites need input about how to manage </a:t>
            </a:r>
            <a:r>
              <a:rPr lang="en-US" dirty="0" smtClean="0"/>
              <a:t>this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from the Tiers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46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Should agree that very many different types, not </a:t>
            </a:r>
            <a:r>
              <a:rPr lang="en-US" dirty="0" smtClean="0"/>
              <a:t>common across </a:t>
            </a:r>
            <a:r>
              <a:rPr lang="en-US" dirty="0"/>
              <a:t>experiments</a:t>
            </a:r>
          </a:p>
          <a:p>
            <a:r>
              <a:rPr lang="en-US" dirty="0" smtClean="0"/>
              <a:t>WLCG should </a:t>
            </a:r>
            <a:r>
              <a:rPr lang="en-US" dirty="0"/>
              <a:t>define security policy and interfaces to Tier 3s, common tools</a:t>
            </a:r>
          </a:p>
          <a:p>
            <a:r>
              <a:rPr lang="en-US" dirty="0"/>
              <a:t>however, they should remain independent and not under strong control</a:t>
            </a:r>
          </a:p>
          <a:p>
            <a:r>
              <a:rPr lang="en-US" dirty="0"/>
              <a:t>We need to understand how we approach this...</a:t>
            </a:r>
          </a:p>
          <a:p>
            <a:r>
              <a:rPr lang="en-US" dirty="0"/>
              <a:t>Organise a GDB discussion on Tier 3 interfaces?</a:t>
            </a:r>
          </a:p>
          <a:p>
            <a:r>
              <a:rPr lang="en-US" dirty="0" smtClean="0"/>
              <a:t>Summary:</a:t>
            </a:r>
            <a:endParaRPr lang="en-US" dirty="0"/>
          </a:p>
          <a:p>
            <a:pPr lvl="1"/>
            <a:r>
              <a:rPr lang="en-US" dirty="0"/>
              <a:t>some want to be left alone - should be</a:t>
            </a:r>
          </a:p>
          <a:p>
            <a:pPr lvl="1"/>
            <a:r>
              <a:rPr lang="en-US" dirty="0"/>
              <a:t>some want help and suggestions, tools - can we provide such support?</a:t>
            </a:r>
          </a:p>
          <a:p>
            <a:pPr lvl="1"/>
            <a:r>
              <a:rPr lang="en-US" dirty="0"/>
              <a:t>Can EGI help support - yes via another volunteer NGI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 3s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722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lot of progress since Amsterdam</a:t>
            </a:r>
          </a:p>
          <a:p>
            <a:r>
              <a:rPr lang="en-US" dirty="0" smtClean="0"/>
              <a:t>Dirk </a:t>
            </a:r>
            <a:r>
              <a:rPr lang="en-US" dirty="0" err="1" smtClean="0"/>
              <a:t>Duellmann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Good list of areas where work is still needed and open questions remain</a:t>
            </a:r>
          </a:p>
          <a:p>
            <a:pPr lvl="1"/>
            <a:r>
              <a:rPr lang="en-US" dirty="0" smtClean="0"/>
              <a:t>Areas for common solutions </a:t>
            </a:r>
          </a:p>
          <a:p>
            <a:pPr lvl="1"/>
            <a:r>
              <a:rPr lang="en-US" dirty="0" smtClean="0"/>
              <a:t>Suggestion to have a coordination team – action for GDB?</a:t>
            </a:r>
          </a:p>
          <a:p>
            <a:r>
              <a:rPr lang="en-US" dirty="0" smtClean="0"/>
              <a:t>LHCONE – significant progress </a:t>
            </a:r>
          </a:p>
          <a:p>
            <a:pPr lvl="1"/>
            <a:r>
              <a:rPr lang="en-US" dirty="0" smtClean="0"/>
              <a:t>Important to make sure we have sufficient and appropriate monitoring/operations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&amp;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46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Need better monitoring to profile efficiency problems</a:t>
            </a:r>
          </a:p>
          <a:p>
            <a:r>
              <a:rPr lang="en-US" dirty="0"/>
              <a:t>Can we have common strategy for </a:t>
            </a:r>
            <a:r>
              <a:rPr lang="en-US" dirty="0" smtClean="0"/>
              <a:t>data access:</a:t>
            </a:r>
          </a:p>
          <a:p>
            <a:pPr lvl="1"/>
            <a:r>
              <a:rPr lang="en-US" dirty="0" smtClean="0"/>
              <a:t>files copied to WN or used </a:t>
            </a:r>
            <a:r>
              <a:rPr lang="en-US" dirty="0"/>
              <a:t>from SE?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site to better </a:t>
            </a:r>
            <a:r>
              <a:rPr lang="en-US" dirty="0"/>
              <a:t>optimise for one or the other</a:t>
            </a:r>
          </a:p>
          <a:p>
            <a:r>
              <a:rPr lang="en-US" dirty="0" smtClean="0"/>
              <a:t>Whole </a:t>
            </a:r>
            <a:r>
              <a:rPr lang="en-US" dirty="0"/>
              <a:t>node scheduling </a:t>
            </a:r>
          </a:p>
          <a:p>
            <a:pPr lvl="1"/>
            <a:r>
              <a:rPr lang="en-US" dirty="0" smtClean="0"/>
              <a:t>need </a:t>
            </a:r>
            <a:r>
              <a:rPr lang="en-US" dirty="0"/>
              <a:t>to show that real efficiency is possible before invest effort in deployment issues</a:t>
            </a:r>
          </a:p>
          <a:p>
            <a:r>
              <a:rPr lang="en-US" dirty="0"/>
              <a:t>memory improvements by whole node sched</a:t>
            </a:r>
            <a:r>
              <a:rPr lang="en-US" dirty="0"/>
              <a:t> or move to 3 GB/</a:t>
            </a:r>
            <a:r>
              <a:rPr lang="en-US" dirty="0" smtClean="0"/>
              <a:t>core? </a:t>
            </a:r>
            <a:r>
              <a:rPr lang="en-US" dirty="0"/>
              <a:t> </a:t>
            </a:r>
          </a:p>
          <a:p>
            <a:pPr lvl="1"/>
            <a:r>
              <a:rPr lang="en-US" dirty="0" smtClean="0"/>
              <a:t>Is </a:t>
            </a:r>
            <a:r>
              <a:rPr lang="en-US" dirty="0"/>
              <a:t>whole node </a:t>
            </a:r>
            <a:r>
              <a:rPr lang="en-US" dirty="0"/>
              <a:t>sched really going to be worth the effort?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5149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Our </a:t>
            </a:r>
            <a:r>
              <a:rPr lang="en-US" dirty="0" err="1" smtClean="0"/>
              <a:t>favourite</a:t>
            </a:r>
            <a:r>
              <a:rPr lang="en-US" dirty="0" smtClean="0"/>
              <a:t> topic … still …</a:t>
            </a:r>
          </a:p>
          <a:p>
            <a:endParaRPr lang="en-US" dirty="0"/>
          </a:p>
          <a:p>
            <a:r>
              <a:rPr lang="en-US" dirty="0" smtClean="0"/>
              <a:t>No disagreement that we should</a:t>
            </a:r>
          </a:p>
          <a:p>
            <a:pPr lvl="1"/>
            <a:r>
              <a:rPr lang="en-US" dirty="0" smtClean="0"/>
              <a:t>Assess where we are and what we need in the light of real experience with data</a:t>
            </a:r>
          </a:p>
          <a:p>
            <a:pPr lvl="1"/>
            <a:r>
              <a:rPr lang="en-US" dirty="0" smtClean="0"/>
              <a:t>Document a vision of evolution for WLCG for the future</a:t>
            </a:r>
          </a:p>
          <a:p>
            <a:pPr lvl="1"/>
            <a:r>
              <a:rPr lang="en-US" dirty="0" smtClean="0"/>
              <a:t>Use that to provide clear input to EMI/EGI, OSG, and others</a:t>
            </a:r>
          </a:p>
          <a:p>
            <a:pPr lvl="1"/>
            <a:r>
              <a:rPr lang="en-US" dirty="0" smtClean="0"/>
              <a:t>NB: WLCG should have a vision of what WE need as a community: understood that sites have constraints of compatibility with other VOs/projects etc. but that should not our goals</a:t>
            </a:r>
          </a:p>
          <a:p>
            <a:r>
              <a:rPr lang="en-US" dirty="0" smtClean="0"/>
              <a:t>Process:</a:t>
            </a:r>
          </a:p>
          <a:p>
            <a:pPr lvl="1"/>
            <a:r>
              <a:rPr lang="en-US" dirty="0" smtClean="0"/>
              <a:t>WG proposed</a:t>
            </a:r>
          </a:p>
          <a:p>
            <a:pPr lvl="1"/>
            <a:r>
              <a:rPr lang="en-US" dirty="0" smtClean="0"/>
              <a:t>Agree mandate in a MB (next week?)</a:t>
            </a:r>
          </a:p>
          <a:p>
            <a:pPr lvl="1"/>
            <a:r>
              <a:rPr lang="en-US" dirty="0" smtClean="0"/>
              <a:t>Agree membership MB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Middleware…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79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Experience with data has clarified many things</a:t>
            </a:r>
          </a:p>
          <a:p>
            <a:r>
              <a:rPr lang="en-US" dirty="0" smtClean="0"/>
              <a:t>Good time to re-assess what works and what needs improvement/re-thinking</a:t>
            </a:r>
          </a:p>
          <a:p>
            <a:r>
              <a:rPr lang="en-US" dirty="0" smtClean="0"/>
              <a:t>Opportunities for improving commonalities</a:t>
            </a:r>
          </a:p>
          <a:p>
            <a:pPr lvl="1"/>
            <a:r>
              <a:rPr lang="en-US" dirty="0" smtClean="0"/>
              <a:t>Would help support load (sites &amp; experiments)</a:t>
            </a:r>
          </a:p>
          <a:p>
            <a:pPr lvl="1"/>
            <a:r>
              <a:rPr lang="en-US" dirty="0" smtClean="0"/>
              <a:t>Should take the opportunity</a:t>
            </a:r>
          </a:p>
          <a:p>
            <a:pPr lvl="1"/>
            <a:r>
              <a:rPr lang="en-US" dirty="0" smtClean="0"/>
              <a:t>Sense a willingness to do this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261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WLCG </a:t>
            </a:r>
            <a:r>
              <a:rPr lang="en-US" dirty="0" err="1" smtClean="0"/>
              <a:t>recognised</a:t>
            </a:r>
            <a:r>
              <a:rPr lang="en-US" dirty="0" smtClean="0"/>
              <a:t> as having enabled rapid physics output</a:t>
            </a:r>
          </a:p>
          <a:p>
            <a:pPr lvl="1"/>
            <a:r>
              <a:rPr lang="en-US" dirty="0" smtClean="0"/>
              <a:t>LHCC</a:t>
            </a:r>
          </a:p>
          <a:p>
            <a:pPr lvl="1"/>
            <a:r>
              <a:rPr lang="en-US" dirty="0" smtClean="0"/>
              <a:t>CERN Scientific Policy Committee</a:t>
            </a:r>
          </a:p>
          <a:p>
            <a:pPr lvl="1"/>
            <a:r>
              <a:rPr lang="en-US" dirty="0" smtClean="0"/>
              <a:t>CERN Council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Resource Review Boards (i.e. Funding Agencies)</a:t>
            </a:r>
          </a:p>
          <a:p>
            <a:pPr lvl="1"/>
            <a:r>
              <a:rPr lang="en-US" dirty="0" smtClean="0"/>
              <a:t>As well as many other places/articles</a:t>
            </a:r>
          </a:p>
          <a:p>
            <a:pPr lvl="2"/>
            <a:r>
              <a:rPr lang="en-US" dirty="0" smtClean="0">
                <a:hlinkClick r:id="rId2"/>
              </a:rPr>
              <a:t>http://cern.ch/lcg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Repository  Dissemination  </a:t>
            </a:r>
            <a:r>
              <a:rPr lang="en-US" dirty="0" err="1" smtClean="0">
                <a:sym typeface="Wingdings"/>
              </a:rPr>
              <a:t>LCGNews</a:t>
            </a:r>
            <a:endParaRPr lang="en-US" dirty="0" smtClean="0">
              <a:sym typeface="Wingdings"/>
            </a:endParaRPr>
          </a:p>
          <a:p>
            <a:pPr lvl="2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Thanks to huge and sustained collaborative effort by all sites and experiments !!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39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WLCG-black.potx</Template>
  <TotalTime>125</TotalTime>
  <Words>585</Words>
  <Application>Microsoft Macintosh PowerPoint</Application>
  <PresentationFormat>On-screen Show (4:3)</PresentationFormat>
  <Paragraphs>93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WLCG-black</vt:lpstr>
      <vt:lpstr>PowerPoint Presentation</vt:lpstr>
      <vt:lpstr>View from experiments</vt:lpstr>
      <vt:lpstr>View from the Tiers</vt:lpstr>
      <vt:lpstr>Tier 3s</vt:lpstr>
      <vt:lpstr>Storage &amp; Data</vt:lpstr>
      <vt:lpstr>Resource Efficiency</vt:lpstr>
      <vt:lpstr>Middleware…</vt:lpstr>
      <vt:lpstr>Themes?</vt:lpstr>
      <vt:lpstr>Success !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Ian Bird</cp:lastModifiedBy>
  <cp:revision>8</cp:revision>
  <dcterms:created xsi:type="dcterms:W3CDTF">2011-05-25T09:57:11Z</dcterms:created>
  <dcterms:modified xsi:type="dcterms:W3CDTF">2011-07-13T08:51:20Z</dcterms:modified>
</cp:coreProperties>
</file>