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922" r:id="rId1"/>
  </p:sldMasterIdLst>
  <p:notesMasterIdLst>
    <p:notesMasterId r:id="rId37"/>
  </p:notesMasterIdLst>
  <p:handoutMasterIdLst>
    <p:handoutMasterId r:id="rId38"/>
  </p:handoutMasterIdLst>
  <p:sldIdLst>
    <p:sldId id="259" r:id="rId2"/>
    <p:sldId id="3174" r:id="rId3"/>
    <p:sldId id="3200" r:id="rId4"/>
    <p:sldId id="2402" r:id="rId5"/>
    <p:sldId id="3286" r:id="rId6"/>
    <p:sldId id="3287" r:id="rId7"/>
    <p:sldId id="3288" r:id="rId8"/>
    <p:sldId id="3165" r:id="rId9"/>
    <p:sldId id="3289" r:id="rId10"/>
    <p:sldId id="3312" r:id="rId11"/>
    <p:sldId id="3311" r:id="rId12"/>
    <p:sldId id="3294" r:id="rId13"/>
    <p:sldId id="3305" r:id="rId14"/>
    <p:sldId id="3290" r:id="rId15"/>
    <p:sldId id="3309" r:id="rId16"/>
    <p:sldId id="3237" r:id="rId17"/>
    <p:sldId id="3191" r:id="rId18"/>
    <p:sldId id="3296" r:id="rId19"/>
    <p:sldId id="3234" r:id="rId20"/>
    <p:sldId id="3295" r:id="rId21"/>
    <p:sldId id="3284" r:id="rId22"/>
    <p:sldId id="3297" r:id="rId23"/>
    <p:sldId id="3245" r:id="rId24"/>
    <p:sldId id="3116" r:id="rId25"/>
    <p:sldId id="3308" r:id="rId26"/>
    <p:sldId id="3313" r:id="rId27"/>
    <p:sldId id="3307" r:id="rId28"/>
    <p:sldId id="3131" r:id="rId29"/>
    <p:sldId id="3132" r:id="rId30"/>
    <p:sldId id="3298" r:id="rId31"/>
    <p:sldId id="3310" r:id="rId32"/>
    <p:sldId id="3314" r:id="rId33"/>
    <p:sldId id="3194" r:id="rId34"/>
    <p:sldId id="3300" r:id="rId35"/>
    <p:sldId id="3299" r:id="rId36"/>
  </p:sldIdLst>
  <p:sldSz cx="12192000" cy="6858000"/>
  <p:notesSz cx="6797675" cy="992822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E40"/>
    <a:srgbClr val="0000FF"/>
    <a:srgbClr val="C06D62"/>
    <a:srgbClr val="D60093"/>
    <a:srgbClr val="FF33CC"/>
    <a:srgbClr val="99FF99"/>
    <a:srgbClr val="0214BE"/>
    <a:srgbClr val="FF6600"/>
    <a:srgbClr val="CCFF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33" autoAdjust="0"/>
    <p:restoredTop sz="87401" autoAdjust="0"/>
  </p:normalViewPr>
  <p:slideViewPr>
    <p:cSldViewPr>
      <p:cViewPr varScale="1">
        <p:scale>
          <a:sx n="110" d="100"/>
          <a:sy n="110" d="100"/>
        </p:scale>
        <p:origin x="1136" y="176"/>
      </p:cViewPr>
      <p:guideLst>
        <p:guide orient="horz" pos="1872"/>
        <p:guide pos="3840"/>
      </p:guideLst>
    </p:cSldViewPr>
  </p:slideViewPr>
  <p:outlineViewPr>
    <p:cViewPr>
      <p:scale>
        <a:sx n="33" d="100"/>
        <a:sy n="33" d="100"/>
      </p:scale>
      <p:origin x="0" y="-912"/>
    </p:cViewPr>
  </p:outlineViewPr>
  <p:notesTextViewPr>
    <p:cViewPr>
      <p:scale>
        <a:sx n="100" d="100"/>
        <a:sy n="100" d="100"/>
      </p:scale>
      <p:origin x="0" y="0"/>
    </p:cViewPr>
  </p:notesTextViewPr>
  <p:sorterViewPr>
    <p:cViewPr varScale="1">
      <p:scale>
        <a:sx n="1" d="1"/>
        <a:sy n="1" d="1"/>
      </p:scale>
      <p:origin x="0" y="-1482"/>
    </p:cViewPr>
  </p:sorterViewPr>
  <p:notesViewPr>
    <p:cSldViewPr>
      <p:cViewPr varScale="1">
        <p:scale>
          <a:sx n="63" d="100"/>
          <a:sy n="63" d="100"/>
        </p:scale>
        <p:origin x="1998" y="60"/>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2272" tIns="46136" rIns="92272" bIns="46136" rtlCol="0"/>
          <a:lstStyle>
            <a:lvl1pPr algn="l">
              <a:defRPr sz="1200"/>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2272" tIns="46136" rIns="92272" bIns="46136" rtlCol="0"/>
          <a:lstStyle>
            <a:lvl1pPr algn="r">
              <a:defRPr sz="1200"/>
            </a:lvl1pPr>
          </a:lstStyle>
          <a:p>
            <a:pPr>
              <a:defRPr/>
            </a:pPr>
            <a:fld id="{ABECBBEE-CC39-4EB5-A334-46298068CD79}" type="datetimeFigureOut">
              <a:rPr lang="en-US"/>
              <a:pPr>
                <a:defRPr/>
              </a:pPr>
              <a:t>11/18/24</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2272" tIns="46136" rIns="92272" bIns="46136"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2272" tIns="46136" rIns="92272" bIns="46136" rtlCol="0" anchor="b"/>
          <a:lstStyle>
            <a:lvl1pPr algn="r">
              <a:defRPr sz="1200"/>
            </a:lvl1pPr>
          </a:lstStyle>
          <a:p>
            <a:pPr>
              <a:defRPr/>
            </a:pPr>
            <a:fld id="{F3C50950-8DCE-4BA3-8E21-65C741DFAB12}" type="slidenum">
              <a:rPr lang="en-US"/>
              <a:pPr>
                <a:defRPr/>
              </a:pPr>
              <a:t>‹#›</a:t>
            </a:fld>
            <a:endParaRPr lang="en-US"/>
          </a:p>
        </p:txBody>
      </p:sp>
    </p:spTree>
    <p:extLst>
      <p:ext uri="{BB962C8B-B14F-4D97-AF65-F5344CB8AC3E}">
        <p14:creationId xmlns:p14="http://schemas.microsoft.com/office/powerpoint/2010/main" val="417535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88900" y="742950"/>
            <a:ext cx="6619875" cy="37242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716463"/>
            <a:ext cx="5438775" cy="4468812"/>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algn="r" eaLnBrk="1" hangingPunct="1">
              <a:defRPr sz="1200">
                <a:latin typeface="Arial" charset="0"/>
              </a:defRPr>
            </a:lvl1pPr>
          </a:lstStyle>
          <a:p>
            <a:pPr>
              <a:defRPr/>
            </a:pPr>
            <a:fld id="{84494633-67A9-4E43-ACD1-7A0FAA47A108}" type="slidenum">
              <a:rPr lang="en-US"/>
              <a:pPr>
                <a:defRPr/>
              </a:pPr>
              <a:t>‹#›</a:t>
            </a:fld>
            <a:endParaRPr lang="en-US"/>
          </a:p>
        </p:txBody>
      </p:sp>
    </p:spTree>
    <p:extLst>
      <p:ext uri="{BB962C8B-B14F-4D97-AF65-F5344CB8AC3E}">
        <p14:creationId xmlns:p14="http://schemas.microsoft.com/office/powerpoint/2010/main" val="556901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3</a:t>
            </a:fld>
            <a:endParaRPr lang="en-US"/>
          </a:p>
        </p:txBody>
      </p:sp>
    </p:spTree>
    <p:extLst>
      <p:ext uri="{BB962C8B-B14F-4D97-AF65-F5344CB8AC3E}">
        <p14:creationId xmlns:p14="http://schemas.microsoft.com/office/powerpoint/2010/main" val="2203342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3E062-CF12-A395-5AF7-CD5ED466FD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CCB69F-786A-B3BC-40AD-3ED1B8C23E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BA2D57-B04B-0EF8-2747-7953CCCD7D7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6059A7-BBAA-8B87-7091-4A17B47C5050}"/>
              </a:ext>
            </a:extLst>
          </p:cNvPr>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219080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23</a:t>
            </a:fld>
            <a:endParaRPr lang="en-US"/>
          </a:p>
        </p:txBody>
      </p:sp>
    </p:spTree>
    <p:extLst>
      <p:ext uri="{BB962C8B-B14F-4D97-AF65-F5344CB8AC3E}">
        <p14:creationId xmlns:p14="http://schemas.microsoft.com/office/powerpoint/2010/main" val="1241631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33</a:t>
            </a:fld>
            <a:endParaRPr lang="en-US"/>
          </a:p>
        </p:txBody>
      </p:sp>
    </p:spTree>
    <p:extLst>
      <p:ext uri="{BB962C8B-B14F-4D97-AF65-F5344CB8AC3E}">
        <p14:creationId xmlns:p14="http://schemas.microsoft.com/office/powerpoint/2010/main" val="27038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45233-FE85-9744-256A-DB53FF3228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7B826B-82B2-146B-3490-36FC39427A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1C9B24-76B4-7C4B-079E-D72FB299B3E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92D76EA-FA0A-16B6-531F-9CF30D900E10}"/>
              </a:ext>
            </a:extLst>
          </p:cNvPr>
          <p:cNvSpPr>
            <a:spLocks noGrp="1"/>
          </p:cNvSpPr>
          <p:nvPr>
            <p:ph type="sldNum" sz="quarter" idx="5"/>
          </p:nvPr>
        </p:nvSpPr>
        <p:spPr/>
        <p:txBody>
          <a:bodyPr/>
          <a:lstStyle/>
          <a:p>
            <a:pPr>
              <a:defRPr/>
            </a:pPr>
            <a:fld id="{84494633-67A9-4E43-ACD1-7A0FAA47A108}" type="slidenum">
              <a:rPr lang="en-US" smtClean="0"/>
              <a:pPr>
                <a:defRPr/>
              </a:pPr>
              <a:t>34</a:t>
            </a:fld>
            <a:endParaRPr lang="en-US"/>
          </a:p>
        </p:txBody>
      </p:sp>
    </p:spTree>
    <p:extLst>
      <p:ext uri="{BB962C8B-B14F-4D97-AF65-F5344CB8AC3E}">
        <p14:creationId xmlns:p14="http://schemas.microsoft.com/office/powerpoint/2010/main" val="2872892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4F1D0-6606-748C-2B7E-FBBFAB108B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4408E8-3957-43D4-2AB0-55C8C1FBD3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2A18C8-97F5-4A88-3B75-2D896B62E1B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FA8AFCE-3CBB-3ABB-020D-A8B4EB5454A6}"/>
              </a:ext>
            </a:extLst>
          </p:cNvPr>
          <p:cNvSpPr>
            <a:spLocks noGrp="1"/>
          </p:cNvSpPr>
          <p:nvPr>
            <p:ph type="sldNum" sz="quarter" idx="5"/>
          </p:nvPr>
        </p:nvSpPr>
        <p:spPr/>
        <p:txBody>
          <a:bodyPr/>
          <a:lstStyle/>
          <a:p>
            <a:pPr>
              <a:defRPr/>
            </a:pPr>
            <a:fld id="{84494633-67A9-4E43-ACD1-7A0FAA47A108}" type="slidenum">
              <a:rPr lang="en-US" smtClean="0"/>
              <a:pPr>
                <a:defRPr/>
              </a:pPr>
              <a:t>35</a:t>
            </a:fld>
            <a:endParaRPr lang="en-US"/>
          </a:p>
        </p:txBody>
      </p:sp>
    </p:spTree>
    <p:extLst>
      <p:ext uri="{BB962C8B-B14F-4D97-AF65-F5344CB8AC3E}">
        <p14:creationId xmlns:p14="http://schemas.microsoft.com/office/powerpoint/2010/main" val="3561189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779050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37747-9F74-57FF-F8ED-849440767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5580E-CBA0-9F58-AF7A-40E19C3794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121B1C-1B3E-2C66-2287-024D20E8212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7B1EBE-D8FB-522B-BB4B-EF47F253AF31}"/>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786218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0C7A2-A950-CF24-12AC-297AB1E115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4B60E4-846C-838E-280F-34176B5C30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BCD350-D0AB-5241-625B-977810E8D4C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B8DC7D-8815-133B-2FAB-8758165E8B53}"/>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604498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29CD3-4498-4D2F-A457-59D8BC1795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BF2B36-26B2-B4AD-E5D5-9207EFDBA5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DAB90B-B530-9AE7-DB12-DB1DF7BA47A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79233A-DD03-8634-DE8B-B1B22DB85D83}"/>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180919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7DDCE-6DBD-98AB-5F99-BE2B079C15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AE342-707E-A77E-7C96-9B742A3CB0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72DA04-FEC8-00B2-CE72-1504370C65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8217E7F-AFC3-DFF7-0A18-BF76DF823D41}"/>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852926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93F02A-4A08-2C24-F4C6-620F99FBCF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A60C9D-38C3-32F7-4359-6A68110038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16E2E-B736-72BE-4342-C59E133EFC4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5E3F08F-9E2F-1247-0220-E87CD3866370}"/>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774920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E20BE-E5E2-E075-9FF5-5CA6CBACA1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B493AC-8DF1-8192-A9CF-E44E4400EF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26E45E-225E-17EC-47FE-F0B0A18FB63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95390C0-8C99-CE16-DD85-B11C688D49F7}"/>
              </a:ext>
            </a:extLst>
          </p:cNvPr>
          <p:cNvSpPr>
            <a:spLocks noGrp="1"/>
          </p:cNvSpPr>
          <p:nvPr>
            <p:ph type="sldNum" sz="quarter" idx="5"/>
          </p:nvPr>
        </p:nvSpPr>
        <p:spPr/>
        <p:txBody>
          <a:bodyPr/>
          <a:lstStyle/>
          <a:p>
            <a:pPr>
              <a:defRPr/>
            </a:pPr>
            <a:fld id="{84494633-67A9-4E43-ACD1-7A0FAA47A108}" type="slidenum">
              <a:rPr lang="en-US" smtClean="0"/>
              <a:pPr>
                <a:defRPr/>
              </a:pPr>
              <a:t>16</a:t>
            </a:fld>
            <a:endParaRPr lang="en-US"/>
          </a:p>
        </p:txBody>
      </p:sp>
    </p:spTree>
    <p:extLst>
      <p:ext uri="{BB962C8B-B14F-4D97-AF65-F5344CB8AC3E}">
        <p14:creationId xmlns:p14="http://schemas.microsoft.com/office/powerpoint/2010/main" val="286927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BF29A-368D-0DC3-0AD4-A9570B523F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EC72FF-37FA-38A4-2A28-23D8C2D660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5B4A94-5941-AEF5-A339-2C4415052AF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DE23161-9D75-E38D-D14F-8DA5F91BFFB0}"/>
              </a:ext>
            </a:extLst>
          </p:cNvPr>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260858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16481" y="260648"/>
            <a:ext cx="1563273" cy="1467041"/>
          </a:xfrm>
          <a:prstGeom prst="rect">
            <a:avLst/>
          </a:prstGeom>
        </p:spPr>
      </p:pic>
    </p:spTree>
    <p:extLst>
      <p:ext uri="{BB962C8B-B14F-4D97-AF65-F5344CB8AC3E}">
        <p14:creationId xmlns:p14="http://schemas.microsoft.com/office/powerpoint/2010/main" val="249618185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6561739" cy="714265"/>
          </a:xfrm>
        </p:spPr>
        <p:txBody>
          <a:bodyPr lIns="108000"/>
          <a:lstStyle/>
          <a:p>
            <a:r>
              <a:rPr lang="en-US" dirty="0"/>
              <a:t>Click to edit Master title style</a:t>
            </a:r>
            <a:endParaRPr lang="en-GB" dirty="0"/>
          </a:p>
        </p:txBody>
      </p:sp>
      <p:sp>
        <p:nvSpPr>
          <p:cNvPr id="4" name="Espace réservé du texte 29"/>
          <p:cNvSpPr>
            <a:spLocks noGrp="1"/>
          </p:cNvSpPr>
          <p:nvPr>
            <p:ph idx="1"/>
          </p:nvPr>
        </p:nvSpPr>
        <p:spPr>
          <a:xfrm>
            <a:off x="599403" y="1201510"/>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426924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lIns="108000"/>
          <a:lstStyle/>
          <a:p>
            <a:r>
              <a:rPr lang="en-US" dirty="0"/>
              <a:t>Click to edit Master title style</a:t>
            </a:r>
            <a:endParaRPr lang="en-GB" dirty="0"/>
          </a:p>
        </p:txBody>
      </p:sp>
      <p:sp>
        <p:nvSpPr>
          <p:cNvPr id="3" name="Espace réservé du texte 29"/>
          <p:cNvSpPr>
            <a:spLocks noGrp="1"/>
          </p:cNvSpPr>
          <p:nvPr>
            <p:ph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146184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a:lstStyle/>
          <a:p>
            <a:r>
              <a:rPr lang="en-US"/>
              <a:t>Click to edit Master title style</a:t>
            </a:r>
            <a:endParaRPr lang="en-GB"/>
          </a:p>
        </p:txBody>
      </p:sp>
    </p:spTree>
    <p:extLst>
      <p:ext uri="{BB962C8B-B14F-4D97-AF65-F5344CB8AC3E}">
        <p14:creationId xmlns:p14="http://schemas.microsoft.com/office/powerpoint/2010/main" val="181531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17.11.2023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 Steerenberg | BE-OP Group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5282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409705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558988"/>
          </a:xfrm>
        </p:spPr>
        <p:txBody>
          <a:bodyPr/>
          <a:lstStyle>
            <a:lvl1pPr algn="l">
              <a:defRPr/>
            </a:lvl1pPr>
          </a:lstStyle>
          <a:p>
            <a:r>
              <a:rPr kumimoji="0" lang="en-US" dirty="0"/>
              <a:t>Click to edit Master title style</a:t>
            </a:r>
          </a:p>
        </p:txBody>
      </p:sp>
      <p:sp>
        <p:nvSpPr>
          <p:cNvPr id="3" name="Espace réservé du contenu 2"/>
          <p:cNvSpPr>
            <a:spLocks noGrp="1"/>
          </p:cNvSpPr>
          <p:nvPr>
            <p:ph idx="1"/>
          </p:nvPr>
        </p:nvSpPr>
        <p:spPr>
          <a:xfrm>
            <a:off x="609600" y="914400"/>
            <a:ext cx="10969139" cy="5078628"/>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ACE91491-4375-AA41-8137-3861025BA0D3}" type="slidenum">
              <a:rPr lang="en-US" smtClean="0"/>
              <a:pPr/>
              <a:t>‹#›</a:t>
            </a:fld>
            <a:endParaRPr lang="en-US"/>
          </a:p>
        </p:txBody>
      </p:sp>
      <p:sp>
        <p:nvSpPr>
          <p:cNvPr id="5" name="Footer Placeholder 4">
            <a:extLst>
              <a:ext uri="{FF2B5EF4-FFF2-40B4-BE49-F238E27FC236}">
                <a16:creationId xmlns:a16="http://schemas.microsoft.com/office/drawing/2014/main" id="{9493BB9B-3220-C330-7211-3A3FA5473403}"/>
              </a:ext>
            </a:extLst>
          </p:cNvPr>
          <p:cNvSpPr>
            <a:spLocks noGrp="1"/>
          </p:cNvSpPr>
          <p:nvPr>
            <p:ph type="ftr" sz="quarter" idx="3"/>
          </p:nvPr>
        </p:nvSpPr>
        <p:spPr>
          <a:xfrm>
            <a:off x="914379" y="6373260"/>
            <a:ext cx="5771556" cy="365125"/>
          </a:xfrm>
          <a:prstGeom prst="rect">
            <a:avLst/>
          </a:prstGeom>
        </p:spPr>
        <p:txBody>
          <a:bodyPr/>
          <a:lstStyle/>
          <a:p>
            <a:r>
              <a:rPr lang="en-GB" sz="1400" dirty="0"/>
              <a:t>LHCC OPEN session – 18.11.2024</a:t>
            </a:r>
            <a:endParaRPr lang="en-US" sz="1400" dirty="0"/>
          </a:p>
        </p:txBody>
      </p:sp>
    </p:spTree>
    <p:extLst>
      <p:ext uri="{BB962C8B-B14F-4D97-AF65-F5344CB8AC3E}">
        <p14:creationId xmlns:p14="http://schemas.microsoft.com/office/powerpoint/2010/main" val="2909442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03.06.2024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 Steerenberg | LHCP - 12th Large Hadron Collider Physics Conference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89861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74638"/>
            <a:ext cx="5640020" cy="714265"/>
          </a:xfrm>
          <a:prstGeom prst="rect">
            <a:avLst/>
          </a:prstGeom>
          <a:solidFill>
            <a:schemeClr val="bg1"/>
          </a:solidFill>
        </p:spPr>
        <p:txBody>
          <a:bodyPr vert="horz" lIns="45720" rIns="45720" anchor="ctr">
            <a:normAutofit/>
          </a:bodyPr>
          <a:lstStyle/>
          <a:p>
            <a:r>
              <a:rPr kumimoji="0" lang="fr-CH" dirty="0"/>
              <a:t> Cliquez et modifiez le titre</a:t>
            </a:r>
            <a:endParaRPr kumimoji="0" lang="en-US" dirty="0"/>
          </a:p>
        </p:txBody>
      </p:sp>
      <p:sp>
        <p:nvSpPr>
          <p:cNvPr id="30" name="Espace réservé du texte 29"/>
          <p:cNvSpPr>
            <a:spLocks noGrp="1"/>
          </p:cNvSpPr>
          <p:nvPr>
            <p:ph type="body"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7" name="Image 4" descr="bande-01.eps"/>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0" y="5963730"/>
            <a:ext cx="12192000" cy="901135"/>
          </a:xfrm>
          <a:prstGeom prst="rect">
            <a:avLst/>
          </a:prstGeom>
        </p:spPr>
      </p:pic>
      <p:sp>
        <p:nvSpPr>
          <p:cNvPr id="10" name="Slide Number Placeholder 2"/>
          <p:cNvSpPr txBox="1">
            <a:spLocks/>
          </p:cNvSpPr>
          <p:nvPr/>
        </p:nvSpPr>
        <p:spPr>
          <a:xfrm>
            <a:off x="9144000" y="633730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4628D0A3-5C9A-4901-9C42-FBE507C34AF3}" type="slidenum">
              <a:rPr lang="en-GB" sz="1200" smtClean="0">
                <a:solidFill>
                  <a:srgbClr val="FFFFFF"/>
                </a:solidFill>
              </a:rPr>
              <a:pPr fontAlgn="auto">
                <a:spcBef>
                  <a:spcPts val="0"/>
                </a:spcBef>
                <a:spcAft>
                  <a:spcPts val="0"/>
                </a:spcAft>
              </a:pPr>
              <a:t>‹#›</a:t>
            </a:fld>
            <a:endParaRPr lang="en-GB" sz="1200" dirty="0">
              <a:solidFill>
                <a:srgbClr val="FFFFFF"/>
              </a:solidFill>
            </a:endParaRPr>
          </a:p>
        </p:txBody>
      </p:sp>
      <p:sp>
        <p:nvSpPr>
          <p:cNvPr id="11" name="TextBox 10"/>
          <p:cNvSpPr txBox="1"/>
          <p:nvPr userDrawn="1"/>
        </p:nvSpPr>
        <p:spPr>
          <a:xfrm>
            <a:off x="988135" y="6242864"/>
            <a:ext cx="9340493" cy="307777"/>
          </a:xfrm>
          <a:prstGeom prst="rect">
            <a:avLst/>
          </a:prstGeom>
          <a:noFill/>
        </p:spPr>
        <p:txBody>
          <a:bodyPr wrap="square" rtlCol="0">
            <a:spAutoFit/>
          </a:bodyPr>
          <a:lstStyle/>
          <a:p>
            <a:pPr eaLnBrk="1" fontAlgn="auto" hangingPunct="1">
              <a:spcBef>
                <a:spcPts val="0"/>
              </a:spcBef>
              <a:spcAft>
                <a:spcPts val="0"/>
              </a:spcAft>
            </a:pPr>
            <a:r>
              <a:rPr lang="en-GB" sz="1400" dirty="0">
                <a:solidFill>
                  <a:srgbClr val="FFFFFF"/>
                </a:solidFill>
                <a:latin typeface="Arial"/>
              </a:rPr>
              <a:t>LHCC OPEN Session - 18.11.2024</a:t>
            </a:r>
          </a:p>
        </p:txBody>
      </p:sp>
    </p:spTree>
    <p:extLst>
      <p:ext uri="{BB962C8B-B14F-4D97-AF65-F5344CB8AC3E}">
        <p14:creationId xmlns:p14="http://schemas.microsoft.com/office/powerpoint/2010/main" val="401448173"/>
      </p:ext>
    </p:extLst>
  </p:cSld>
  <p:clrMap bg1="lt1" tx1="dk1" bg2="lt2" tx2="dk2" accent1="accent1" accent2="accent2" accent3="accent3" accent4="accent4" accent5="accent5" accent6="accent6" hlink="hlink" folHlink="folHlink"/>
  <p:sldLayoutIdLst>
    <p:sldLayoutId id="2147486924" r:id="rId1"/>
    <p:sldLayoutId id="2147486928" r:id="rId2"/>
    <p:sldLayoutId id="2147486929" r:id="rId3"/>
    <p:sldLayoutId id="2147486927" r:id="rId4"/>
    <p:sldLayoutId id="2147486931" r:id="rId5"/>
    <p:sldLayoutId id="2147486932" r:id="rId6"/>
    <p:sldLayoutId id="2147486933" r:id="rId7"/>
    <p:sldLayoutId id="2147486934" r:id="rId8"/>
  </p:sldLayoutIdLst>
  <p:hf sldNum="0" hdr="0" ftr="0"/>
  <p:txStyles>
    <p:titleStyle>
      <a:lvl1pPr algn="l" rtl="0" eaLnBrk="1" latinLnBrk="0" hangingPunct="1">
        <a:spcBef>
          <a:spcPct val="0"/>
        </a:spcBef>
        <a:buNone/>
        <a:defRPr kumimoji="0" sz="3600" kern="1200">
          <a:solidFill>
            <a:srgbClr val="0214BE"/>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image" Target="../media/image24.jpe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0.png"/><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6.png"/><Relationship Id="rId3" Type="http://schemas.openxmlformats.org/officeDocument/2006/relationships/image" Target="../media/image6.png"/><Relationship Id="rId7" Type="http://schemas.openxmlformats.org/officeDocument/2006/relationships/image" Target="../media/image17.png"/><Relationship Id="rId12"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image" Target="../media/image24.jpe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0.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8.png"/><Relationship Id="rId3" Type="http://schemas.openxmlformats.org/officeDocument/2006/relationships/image" Target="../media/image6.png"/><Relationship Id="rId7" Type="http://schemas.openxmlformats.org/officeDocument/2006/relationships/image" Target="../media/image17.png"/><Relationship Id="rId12"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image" Target="../media/image24.jpe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0.png"/><Relationship Id="rId9" Type="http://schemas.openxmlformats.org/officeDocument/2006/relationships/image" Target="../media/image20.png"/><Relationship Id="rId1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43.png"/><Relationship Id="rId3" Type="http://schemas.openxmlformats.org/officeDocument/2006/relationships/image" Target="../media/image6.png"/><Relationship Id="rId7" Type="http://schemas.openxmlformats.org/officeDocument/2006/relationships/image" Target="../media/image17.png"/><Relationship Id="rId12"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image" Target="../media/image24.jpe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19.png"/><Relationship Id="rId4" Type="http://schemas.openxmlformats.org/officeDocument/2006/relationships/image" Target="../media/image10.png"/><Relationship Id="rId9" Type="http://schemas.openxmlformats.org/officeDocument/2006/relationships/image" Target="../media/image20.png"/><Relationship Id="rId1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55.png"/><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8208275" y="5310845"/>
            <a:ext cx="3836639" cy="1297695"/>
          </a:xfrm>
        </p:spPr>
        <p:txBody>
          <a:bodyPr/>
          <a:lstStyle/>
          <a:p>
            <a:r>
              <a:rPr lang="en-US" sz="2400" b="1" dirty="0"/>
              <a:t>Matteo Solfaroli BE/OP</a:t>
            </a:r>
          </a:p>
          <a:p>
            <a:r>
              <a:rPr lang="de-DE" sz="2200" dirty="0"/>
              <a:t>160</a:t>
            </a:r>
            <a:r>
              <a:rPr lang="de-DE" sz="2200" baseline="30000" dirty="0"/>
              <a:t>th</a:t>
            </a:r>
            <a:r>
              <a:rPr lang="de-DE" sz="2200" dirty="0"/>
              <a:t> LHCC OPEN Session</a:t>
            </a:r>
            <a:endParaRPr lang="en-US" sz="2200" dirty="0"/>
          </a:p>
          <a:p>
            <a:r>
              <a:rPr lang="en-US" sz="2200" dirty="0"/>
              <a:t>Nov 18</a:t>
            </a:r>
            <a:r>
              <a:rPr lang="en-US" sz="2200" baseline="30000" dirty="0"/>
              <a:t>th</a:t>
            </a:r>
            <a:r>
              <a:rPr lang="en-US" sz="2200" dirty="0"/>
              <a:t>, 2024</a:t>
            </a:r>
          </a:p>
        </p:txBody>
      </p:sp>
      <p:sp>
        <p:nvSpPr>
          <p:cNvPr id="10" name="TextBox 9">
            <a:extLst>
              <a:ext uri="{FF2B5EF4-FFF2-40B4-BE49-F238E27FC236}">
                <a16:creationId xmlns:a16="http://schemas.microsoft.com/office/drawing/2014/main" id="{AE004029-E2C2-DCF7-7C19-107A7E871814}"/>
              </a:ext>
            </a:extLst>
          </p:cNvPr>
          <p:cNvSpPr txBox="1"/>
          <p:nvPr/>
        </p:nvSpPr>
        <p:spPr>
          <a:xfrm>
            <a:off x="335250" y="3825354"/>
            <a:ext cx="8333885" cy="1754326"/>
          </a:xfrm>
          <a:prstGeom prst="rect">
            <a:avLst/>
          </a:prstGeom>
          <a:noFill/>
        </p:spPr>
        <p:txBody>
          <a:bodyPr wrap="square">
            <a:spAutoFit/>
          </a:bodyPr>
          <a:lstStyle/>
          <a:p>
            <a:r>
              <a:rPr lang="en-GB" sz="5400" b="1" dirty="0">
                <a:solidFill>
                  <a:schemeClr val="bg1"/>
                </a:solidFill>
                <a:latin typeface="+mn-lt"/>
              </a:rPr>
              <a:t>Status of the Accelerator</a:t>
            </a:r>
            <a:br>
              <a:rPr lang="en-GB" sz="5400" b="1" dirty="0">
                <a:solidFill>
                  <a:schemeClr val="bg1"/>
                </a:solidFill>
                <a:latin typeface="+mn-lt"/>
              </a:rPr>
            </a:br>
            <a:endParaRPr lang="en-CH" sz="5400" b="1" dirty="0">
              <a:solidFill>
                <a:schemeClr val="bg1"/>
              </a:solidFill>
              <a:latin typeface="+mn-lt"/>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5A7BC-AA85-B188-34E7-F45DD0265BC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926EDC0-F603-C550-90DC-B3EDE38DEFDC}"/>
              </a:ext>
            </a:extLst>
          </p:cNvPr>
          <p:cNvSpPr>
            <a:spLocks noGrp="1"/>
          </p:cNvSpPr>
          <p:nvPr>
            <p:ph type="title"/>
          </p:nvPr>
        </p:nvSpPr>
        <p:spPr>
          <a:xfrm>
            <a:off x="609601" y="274638"/>
            <a:ext cx="5640020" cy="714265"/>
          </a:xfrm>
        </p:spPr>
        <p:txBody>
          <a:bodyPr/>
          <a:lstStyle/>
          <a:p>
            <a:r>
              <a:rPr lang="en-GB" dirty="0"/>
              <a:t>Beta* limitation (36 cm)</a:t>
            </a:r>
          </a:p>
        </p:txBody>
      </p:sp>
      <p:sp>
        <p:nvSpPr>
          <p:cNvPr id="5" name="CasellaDiTesto 1">
            <a:extLst>
              <a:ext uri="{FF2B5EF4-FFF2-40B4-BE49-F238E27FC236}">
                <a16:creationId xmlns:a16="http://schemas.microsoft.com/office/drawing/2014/main" id="{DB7504E0-78AE-EB70-AF61-401CE3C2610C}"/>
              </a:ext>
            </a:extLst>
          </p:cNvPr>
          <p:cNvSpPr txBox="1"/>
          <p:nvPr/>
        </p:nvSpPr>
        <p:spPr>
          <a:xfrm>
            <a:off x="220035" y="1046817"/>
            <a:ext cx="11693053" cy="615553"/>
          </a:xfrm>
          <a:prstGeom prst="rect">
            <a:avLst/>
          </a:prstGeom>
          <a:noFill/>
        </p:spPr>
        <p:txBody>
          <a:bodyPr wrap="square" lIns="0" tIns="0" rIns="0" bIns="0" rtlCol="0">
            <a:spAutoFit/>
          </a:bodyPr>
          <a:lstStyle/>
          <a:p>
            <a:pPr algn="ctr">
              <a:buClr>
                <a:schemeClr val="tx2"/>
              </a:buClr>
            </a:pPr>
            <a:r>
              <a:rPr lang="en-GB" sz="2000" b="1" dirty="0">
                <a:solidFill>
                  <a:srgbClr val="002060"/>
                </a:solidFill>
                <a:latin typeface="+mn-lt"/>
              </a:rPr>
              <a:t>S</a:t>
            </a:r>
            <a:r>
              <a:rPr lang="en-GB" sz="2000" dirty="0">
                <a:solidFill>
                  <a:srgbClr val="002060"/>
                </a:solidFill>
                <a:latin typeface="+mn-lt"/>
              </a:rPr>
              <a:t>ignificant losses on secondary collimator in fill 9530 (17</a:t>
            </a:r>
            <a:r>
              <a:rPr lang="en-GB" sz="2000" baseline="30000" dirty="0">
                <a:solidFill>
                  <a:srgbClr val="002060"/>
                </a:solidFill>
                <a:latin typeface="+mn-lt"/>
              </a:rPr>
              <a:t>th</a:t>
            </a:r>
            <a:r>
              <a:rPr lang="en-GB" sz="2000" dirty="0">
                <a:solidFill>
                  <a:srgbClr val="002060"/>
                </a:solidFill>
                <a:latin typeface="+mn-lt"/>
              </a:rPr>
              <a:t> April)</a:t>
            </a:r>
            <a:endParaRPr lang="en-GB" sz="2000" b="1" dirty="0">
              <a:solidFill>
                <a:schemeClr val="tx1">
                  <a:lumMod val="60000"/>
                  <a:lumOff val="40000"/>
                </a:schemeClr>
              </a:solidFill>
              <a:latin typeface="+mn-lt"/>
            </a:endParaRPr>
          </a:p>
          <a:p>
            <a:pPr algn="ctr">
              <a:buClr>
                <a:schemeClr val="tx2"/>
              </a:buClr>
            </a:pPr>
            <a:r>
              <a:rPr lang="en-GB" sz="2000" b="1" dirty="0">
                <a:solidFill>
                  <a:srgbClr val="002060"/>
                </a:solidFill>
                <a:latin typeface="+mn-lt"/>
              </a:rPr>
              <a:t>300-400 um orbit shift is needed </a:t>
            </a:r>
            <a:r>
              <a:rPr lang="en-GB" sz="2000" dirty="0">
                <a:solidFill>
                  <a:srgbClr val="002060"/>
                </a:solidFill>
                <a:latin typeface="+mn-lt"/>
              </a:rPr>
              <a:t>to induce observed hierarchy breakage</a:t>
            </a:r>
          </a:p>
        </p:txBody>
      </p:sp>
      <p:pic>
        <p:nvPicPr>
          <p:cNvPr id="7" name="Immagine 8">
            <a:extLst>
              <a:ext uri="{FF2B5EF4-FFF2-40B4-BE49-F238E27FC236}">
                <a16:creationId xmlns:a16="http://schemas.microsoft.com/office/drawing/2014/main" id="{B07E55EF-5763-AC89-6441-9DF4A44CABC1}"/>
              </a:ext>
            </a:extLst>
          </p:cNvPr>
          <p:cNvPicPr>
            <a:picLocks noChangeAspect="1"/>
          </p:cNvPicPr>
          <p:nvPr/>
        </p:nvPicPr>
        <p:blipFill rotWithShape="1">
          <a:blip r:embed="rId2">
            <a:extLst>
              <a:ext uri="{28A0092B-C50C-407E-A947-70E740481C1C}">
                <a14:useLocalDpi xmlns:a14="http://schemas.microsoft.com/office/drawing/2010/main" val="0"/>
              </a:ext>
            </a:extLst>
          </a:blip>
          <a:srcRect t="19663" b="18882"/>
          <a:stretch/>
        </p:blipFill>
        <p:spPr>
          <a:xfrm>
            <a:off x="302378" y="1791300"/>
            <a:ext cx="5888199" cy="2035466"/>
          </a:xfrm>
          <a:prstGeom prst="rect">
            <a:avLst/>
          </a:prstGeom>
        </p:spPr>
      </p:pic>
      <p:sp>
        <p:nvSpPr>
          <p:cNvPr id="8" name="CasellaDiTesto 9">
            <a:extLst>
              <a:ext uri="{FF2B5EF4-FFF2-40B4-BE49-F238E27FC236}">
                <a16:creationId xmlns:a16="http://schemas.microsoft.com/office/drawing/2014/main" id="{80988C29-40EE-4F22-BCE2-ADAFB185DCCE}"/>
              </a:ext>
            </a:extLst>
          </p:cNvPr>
          <p:cNvSpPr txBox="1"/>
          <p:nvPr/>
        </p:nvSpPr>
        <p:spPr>
          <a:xfrm>
            <a:off x="6381254" y="1825156"/>
            <a:ext cx="5508890" cy="1754326"/>
          </a:xfrm>
          <a:prstGeom prst="rect">
            <a:avLst/>
          </a:prstGeom>
          <a:noFill/>
        </p:spPr>
        <p:txBody>
          <a:bodyPr wrap="square" lIns="0" tIns="0" rIns="0" bIns="0" rtlCol="0">
            <a:spAutoFit/>
          </a:bodyPr>
          <a:lstStyle/>
          <a:p>
            <a:pPr algn="ctr"/>
            <a:r>
              <a:rPr lang="en-GB" sz="2200" b="1" dirty="0">
                <a:solidFill>
                  <a:srgbClr val="002060"/>
                </a:solidFill>
                <a:latin typeface="+mn-lt"/>
              </a:rPr>
              <a:t>Highest losses </a:t>
            </a:r>
            <a:r>
              <a:rPr lang="en-GB" sz="2200" dirty="0">
                <a:solidFill>
                  <a:srgbClr val="002060"/>
                </a:solidFill>
                <a:latin typeface="+mn-lt"/>
              </a:rPr>
              <a:t>in the </a:t>
            </a:r>
          </a:p>
          <a:p>
            <a:pPr algn="ctr"/>
            <a:r>
              <a:rPr lang="en-GB" sz="2200" b="1" dirty="0">
                <a:solidFill>
                  <a:srgbClr val="002060"/>
                </a:solidFill>
                <a:latin typeface="+mn-lt"/>
              </a:rPr>
              <a:t>middle of insertion </a:t>
            </a:r>
            <a:r>
              <a:rPr lang="en-GB" sz="2000" dirty="0">
                <a:solidFill>
                  <a:srgbClr val="002060"/>
                </a:solidFill>
                <a:latin typeface="+mn-lt"/>
              </a:rPr>
              <a:t>(instead of extremities, where primary collimators are located)</a:t>
            </a:r>
          </a:p>
          <a:p>
            <a:pPr marL="342900" indent="-342900" algn="ctr">
              <a:spcBef>
                <a:spcPts val="600"/>
              </a:spcBef>
              <a:buFont typeface="Arial" panose="020B0604020202020204" pitchFamily="34" charset="0"/>
              <a:buChar char="•"/>
            </a:pPr>
            <a:r>
              <a:rPr lang="en-GB" sz="2000" dirty="0">
                <a:solidFill>
                  <a:srgbClr val="002060"/>
                </a:solidFill>
                <a:latin typeface="+mn-lt"/>
              </a:rPr>
              <a:t>Broken hierarchy can compromise protection</a:t>
            </a:r>
          </a:p>
          <a:p>
            <a:pPr marL="342900" indent="-342900" algn="ctr">
              <a:spcBef>
                <a:spcPts val="600"/>
              </a:spcBef>
              <a:buFont typeface="Arial" panose="020B0604020202020204" pitchFamily="34" charset="0"/>
              <a:buChar char="•"/>
            </a:pPr>
            <a:r>
              <a:rPr lang="en-GB" sz="2000" dirty="0">
                <a:solidFill>
                  <a:srgbClr val="002060"/>
                </a:solidFill>
                <a:latin typeface="+mn-lt"/>
                <a:sym typeface="Wingdings" pitchFamily="2" charset="2"/>
              </a:rPr>
              <a:t> </a:t>
            </a:r>
            <a:r>
              <a:rPr lang="en-GB" sz="2000" b="1" dirty="0">
                <a:solidFill>
                  <a:schemeClr val="tx1">
                    <a:lumMod val="60000"/>
                    <a:lumOff val="40000"/>
                  </a:schemeClr>
                </a:solidFill>
                <a:latin typeface="+mn-lt"/>
                <a:sym typeface="Wingdings" pitchFamily="2" charset="2"/>
              </a:rPr>
              <a:t>l</a:t>
            </a:r>
            <a:r>
              <a:rPr lang="en-GB" sz="2000" b="1" dirty="0">
                <a:solidFill>
                  <a:schemeClr val="tx1">
                    <a:lumMod val="60000"/>
                    <a:lumOff val="40000"/>
                  </a:schemeClr>
                </a:solidFill>
                <a:latin typeface="+mn-lt"/>
              </a:rPr>
              <a:t>imitation on beta* </a:t>
            </a:r>
            <a:r>
              <a:rPr lang="en-US" sz="2000" dirty="0">
                <a:solidFill>
                  <a:srgbClr val="C00000"/>
                </a:solidFill>
                <a:latin typeface="+mn-lt"/>
              </a:rPr>
              <a:t>(about 1-2% loss)</a:t>
            </a:r>
            <a:endParaRPr lang="en-GB" sz="2000" dirty="0">
              <a:solidFill>
                <a:srgbClr val="002060"/>
              </a:solidFill>
              <a:latin typeface="+mn-lt"/>
            </a:endParaRPr>
          </a:p>
        </p:txBody>
      </p:sp>
      <p:cxnSp>
        <p:nvCxnSpPr>
          <p:cNvPr id="9" name="Connettore 2 11">
            <a:extLst>
              <a:ext uri="{FF2B5EF4-FFF2-40B4-BE49-F238E27FC236}">
                <a16:creationId xmlns:a16="http://schemas.microsoft.com/office/drawing/2014/main" id="{940C548A-C45D-E7E7-AAC2-4B1B43F7D904}"/>
              </a:ext>
            </a:extLst>
          </p:cNvPr>
          <p:cNvCxnSpPr>
            <a:cxnSpLocks/>
          </p:cNvCxnSpPr>
          <p:nvPr/>
        </p:nvCxnSpPr>
        <p:spPr>
          <a:xfrm flipH="1">
            <a:off x="5212685" y="2584090"/>
            <a:ext cx="1152151" cy="153620"/>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841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E087C-8F85-B99F-D835-DBF528AAA3DE}"/>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84CB3BC7-8939-02E9-8554-7639010DF37A}"/>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FE6F9B4E-E6A7-D0C8-4125-9C986A5EF264}"/>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20F6D03C-1AED-D470-25FB-0D48375BB81A}"/>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644137A6-303A-E71D-42BA-704A424B7DDE}"/>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D33D7E28-631D-F5A0-C6EC-B30F2735D99C}"/>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AAC62D1C-5BC5-1E85-33AC-F4AE6C6D3965}"/>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8A818393-3468-78B7-A3F7-A9BDFC98F683}"/>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074B92F7-83F5-50C6-81BF-2C8547F9EB00}"/>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19AD0D01-FFF9-71F0-52C2-115A26E06CE4}"/>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38EFB1A4-00F7-D7D1-1AA1-281B2ED957B1}"/>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4D186C8D-E160-37A7-42F6-BD66F8E73D3F}"/>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D80D755B-66EA-413C-14C3-D87BC4EE7F0E}"/>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3E279A93-77E7-15D3-0453-F135CE5B2F4A}"/>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A1D11394-49A4-8EF6-76A6-B6F05AFB735C}"/>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C3B1E526-0601-334E-D2E4-0FE16F056475}"/>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DD09850A-68A6-A4E9-1EE3-412811E66A60}"/>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5E4E8311-35A2-74F5-C692-0127CE1D403F}"/>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D9D8BBD9-50C7-1F8C-F85A-0B62BF298D69}"/>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4712BE6C-B0C4-F223-1502-090AB322AE6E}"/>
                </a:ext>
              </a:extLst>
            </p:cNvPr>
            <p:cNvPicPr>
              <a:picLocks noChangeAspect="1"/>
            </p:cNvPicPr>
            <p:nvPr/>
          </p:nvPicPr>
          <p:blipFill>
            <a:blip r:embed="rId8"/>
            <a:stretch>
              <a:fillRect/>
            </a:stretch>
          </p:blipFill>
          <p:spPr>
            <a:xfrm>
              <a:off x="2850966" y="1530296"/>
              <a:ext cx="2387783" cy="1162948"/>
            </a:xfrm>
            <a:prstGeom prst="rect">
              <a:avLst/>
            </a:prstGeom>
          </p:spPr>
        </p:pic>
      </p:grpSp>
      <p:sp>
        <p:nvSpPr>
          <p:cNvPr id="42" name="Title 2">
            <a:extLst>
              <a:ext uri="{FF2B5EF4-FFF2-40B4-BE49-F238E27FC236}">
                <a16:creationId xmlns:a16="http://schemas.microsoft.com/office/drawing/2014/main" id="{C067881E-3E09-3B7B-0691-61D19151F603}"/>
              </a:ext>
            </a:extLst>
          </p:cNvPr>
          <p:cNvSpPr>
            <a:spLocks noGrp="1"/>
          </p:cNvSpPr>
          <p:nvPr>
            <p:ph type="title"/>
          </p:nvPr>
        </p:nvSpPr>
        <p:spPr>
          <a:xfrm>
            <a:off x="609601" y="274638"/>
            <a:ext cx="7944319" cy="714265"/>
          </a:xfrm>
          <a:noFill/>
        </p:spPr>
        <p:txBody>
          <a:bodyPr>
            <a:normAutofit/>
          </a:bodyPr>
          <a:lstStyle/>
          <a:p>
            <a:r>
              <a:rPr lang="en-GB" dirty="0"/>
              <a:t>LHC in 2024</a:t>
            </a:r>
          </a:p>
        </p:txBody>
      </p:sp>
      <p:sp>
        <p:nvSpPr>
          <p:cNvPr id="2" name="TextBox 1">
            <a:extLst>
              <a:ext uri="{FF2B5EF4-FFF2-40B4-BE49-F238E27FC236}">
                <a16:creationId xmlns:a16="http://schemas.microsoft.com/office/drawing/2014/main" id="{F119F7F2-97D3-0D62-BD7B-786FD154D517}"/>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 name="TextBox 2">
            <a:extLst>
              <a:ext uri="{FF2B5EF4-FFF2-40B4-BE49-F238E27FC236}">
                <a16:creationId xmlns:a16="http://schemas.microsoft.com/office/drawing/2014/main" id="{47D88F47-30AF-5866-0BEB-400D67ABCF92}"/>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 name="Rectangle 3">
            <a:extLst>
              <a:ext uri="{FF2B5EF4-FFF2-40B4-BE49-F238E27FC236}">
                <a16:creationId xmlns:a16="http://schemas.microsoft.com/office/drawing/2014/main" id="{766E28DB-0FBA-80AF-65A9-62091FE2AF9B}"/>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EA5E524A-7815-B47C-3B73-0FF15644C287}"/>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98AD00E8-4629-EFA0-A739-66B65B6EA435}"/>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4A832172-AE8B-C8E0-D8C1-84A131661F50}"/>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E3A83A4D-1E6E-8161-922C-91B3536AB299}"/>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F5E75202-30D2-CB34-AF96-0066445156DE}"/>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F441FA49-6547-2B37-3553-B05392C2B60D}"/>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76058E3-8F31-0482-5D77-4926EF730B15}"/>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540F261-4A2A-D7C1-9195-2D14C4D7EC96}"/>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774B411C-A8E7-1DA1-84EF-BFE85A6B4CAB}"/>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9" name="TextBox 18">
            <a:extLst>
              <a:ext uri="{FF2B5EF4-FFF2-40B4-BE49-F238E27FC236}">
                <a16:creationId xmlns:a16="http://schemas.microsoft.com/office/drawing/2014/main" id="{C43185DC-570B-0892-8559-253CEEDEC8BF}"/>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0" name="TextBox 19">
            <a:extLst>
              <a:ext uri="{FF2B5EF4-FFF2-40B4-BE49-F238E27FC236}">
                <a16:creationId xmlns:a16="http://schemas.microsoft.com/office/drawing/2014/main" id="{B368505A-4DA6-03EC-BE71-FA96A1F82D8C}"/>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1" name="TextBox 20">
            <a:extLst>
              <a:ext uri="{FF2B5EF4-FFF2-40B4-BE49-F238E27FC236}">
                <a16:creationId xmlns:a16="http://schemas.microsoft.com/office/drawing/2014/main" id="{7BC2BCDB-D14A-F410-5C4F-CF9173045425}"/>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2" name="TextBox 21">
            <a:extLst>
              <a:ext uri="{FF2B5EF4-FFF2-40B4-BE49-F238E27FC236}">
                <a16:creationId xmlns:a16="http://schemas.microsoft.com/office/drawing/2014/main" id="{B4C5DD37-CEE9-3F7C-6808-3DDAAB5143A3}"/>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28" name="TextBox 27">
            <a:extLst>
              <a:ext uri="{FF2B5EF4-FFF2-40B4-BE49-F238E27FC236}">
                <a16:creationId xmlns:a16="http://schemas.microsoft.com/office/drawing/2014/main" id="{4193C695-D94D-78CE-EE36-492961AD4986}"/>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3" name="TextBox 32">
            <a:extLst>
              <a:ext uri="{FF2B5EF4-FFF2-40B4-BE49-F238E27FC236}">
                <a16:creationId xmlns:a16="http://schemas.microsoft.com/office/drawing/2014/main" id="{D07AE1FF-1E84-F446-CA50-1ECD52DA41E7}"/>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4" name="Straight Connector 33">
            <a:extLst>
              <a:ext uri="{FF2B5EF4-FFF2-40B4-BE49-F238E27FC236}">
                <a16:creationId xmlns:a16="http://schemas.microsoft.com/office/drawing/2014/main" id="{6161F590-C971-D2ED-6AB4-2DE21750D79F}"/>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3199FFF-4ABE-152E-C01F-33BA8142CF7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0" name="Straight Connector 39">
            <a:extLst>
              <a:ext uri="{FF2B5EF4-FFF2-40B4-BE49-F238E27FC236}">
                <a16:creationId xmlns:a16="http://schemas.microsoft.com/office/drawing/2014/main" id="{FC2ADE35-C5C0-2852-F38F-047F4EA73481}"/>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38F37E94-FE3B-041F-7074-300F39CA20D3}"/>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43" name="Straight Connector 42">
            <a:extLst>
              <a:ext uri="{FF2B5EF4-FFF2-40B4-BE49-F238E27FC236}">
                <a16:creationId xmlns:a16="http://schemas.microsoft.com/office/drawing/2014/main" id="{E3526BE4-71A7-205D-01C0-136C54EB390A}"/>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3B342CE3-B2F8-8FC2-8D37-D16AC7175728}"/>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2" name="Straight Connector 51">
            <a:extLst>
              <a:ext uri="{FF2B5EF4-FFF2-40B4-BE49-F238E27FC236}">
                <a16:creationId xmlns:a16="http://schemas.microsoft.com/office/drawing/2014/main" id="{65A2229D-DF77-53C3-AC62-7402168B804D}"/>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8F1EC110-87C1-3630-FA78-79AB79168678}"/>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6" name="Straight Connector 55">
            <a:extLst>
              <a:ext uri="{FF2B5EF4-FFF2-40B4-BE49-F238E27FC236}">
                <a16:creationId xmlns:a16="http://schemas.microsoft.com/office/drawing/2014/main" id="{B482016B-5920-B2E9-C345-62E2712F5C0E}"/>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256CEC8-0634-A59A-ADBB-421FF5012DE3}"/>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grpSp>
        <p:nvGrpSpPr>
          <p:cNvPr id="7" name="Group 6">
            <a:extLst>
              <a:ext uri="{FF2B5EF4-FFF2-40B4-BE49-F238E27FC236}">
                <a16:creationId xmlns:a16="http://schemas.microsoft.com/office/drawing/2014/main" id="{016B07C5-3811-6A4E-6600-575CC39DEAB3}"/>
              </a:ext>
            </a:extLst>
          </p:cNvPr>
          <p:cNvGrpSpPr/>
          <p:nvPr/>
        </p:nvGrpSpPr>
        <p:grpSpPr>
          <a:xfrm>
            <a:off x="6691533" y="1741154"/>
            <a:ext cx="1526919" cy="1504106"/>
            <a:chOff x="8261638" y="4506386"/>
            <a:chExt cx="1526919" cy="1504106"/>
          </a:xfrm>
        </p:grpSpPr>
        <p:sp>
          <p:nvSpPr>
            <p:cNvPr id="10" name="TextBox 9">
              <a:extLst>
                <a:ext uri="{FF2B5EF4-FFF2-40B4-BE49-F238E27FC236}">
                  <a16:creationId xmlns:a16="http://schemas.microsoft.com/office/drawing/2014/main" id="{FCF86510-8984-84E7-5644-5F7A6FB35C7C}"/>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5" name="Picture 14">
              <a:extLst>
                <a:ext uri="{FF2B5EF4-FFF2-40B4-BE49-F238E27FC236}">
                  <a16:creationId xmlns:a16="http://schemas.microsoft.com/office/drawing/2014/main" id="{4CD8E4B4-E146-2380-6B75-6D3A733121F7}"/>
                </a:ext>
              </a:extLst>
            </p:cNvPr>
            <p:cNvPicPr>
              <a:picLocks noChangeAspect="1"/>
            </p:cNvPicPr>
            <p:nvPr/>
          </p:nvPicPr>
          <p:blipFill>
            <a:blip r:embed="rId9"/>
            <a:stretch>
              <a:fillRect/>
            </a:stretch>
          </p:blipFill>
          <p:spPr>
            <a:xfrm>
              <a:off x="8261638" y="4952514"/>
              <a:ext cx="1526919" cy="1057978"/>
            </a:xfrm>
            <a:prstGeom prst="rect">
              <a:avLst/>
            </a:prstGeom>
          </p:spPr>
        </p:pic>
      </p:grpSp>
      <p:grpSp>
        <p:nvGrpSpPr>
          <p:cNvPr id="17" name="Group 16">
            <a:extLst>
              <a:ext uri="{FF2B5EF4-FFF2-40B4-BE49-F238E27FC236}">
                <a16:creationId xmlns:a16="http://schemas.microsoft.com/office/drawing/2014/main" id="{FB37408D-EA86-9F06-4300-0F1266FB01E6}"/>
              </a:ext>
            </a:extLst>
          </p:cNvPr>
          <p:cNvGrpSpPr/>
          <p:nvPr/>
        </p:nvGrpSpPr>
        <p:grpSpPr>
          <a:xfrm>
            <a:off x="5929138" y="273074"/>
            <a:ext cx="1597685" cy="917734"/>
            <a:chOff x="7065168" y="2101740"/>
            <a:chExt cx="1597685" cy="917734"/>
          </a:xfrm>
        </p:grpSpPr>
        <p:sp>
          <p:nvSpPr>
            <p:cNvPr id="23" name="TextBox 22">
              <a:extLst>
                <a:ext uri="{FF2B5EF4-FFF2-40B4-BE49-F238E27FC236}">
                  <a16:creationId xmlns:a16="http://schemas.microsoft.com/office/drawing/2014/main" id="{16BECD60-2648-2BC2-EC42-EF151484622A}"/>
                </a:ext>
              </a:extLst>
            </p:cNvPr>
            <p:cNvSpPr txBox="1"/>
            <p:nvPr/>
          </p:nvSpPr>
          <p:spPr>
            <a:xfrm>
              <a:off x="7065168" y="2101740"/>
              <a:ext cx="1591782" cy="430887"/>
            </a:xfrm>
            <a:prstGeom prst="rect">
              <a:avLst/>
            </a:prstGeom>
            <a:noFill/>
          </p:spPr>
          <p:txBody>
            <a:bodyPr wrap="none" lIns="0" tIns="0" rIns="0" bIns="0" rtlCol="0">
              <a:spAutoFit/>
            </a:bodyPr>
            <a:lstStyle/>
            <a:p>
              <a:pPr algn="l"/>
              <a:r>
                <a:rPr lang="en-GB" sz="1400" b="1" dirty="0" err="1"/>
                <a:t>VdM</a:t>
              </a:r>
              <a:r>
                <a:rPr lang="en-GB" sz="1400" b="1" dirty="0"/>
                <a:t> &amp; Calibration </a:t>
              </a:r>
            </a:p>
            <a:p>
              <a:pPr algn="l"/>
              <a:r>
                <a:rPr lang="en-GB" sz="1400" dirty="0"/>
                <a:t>Runs, 16 – 20 May </a:t>
              </a:r>
            </a:p>
          </p:txBody>
        </p:sp>
        <p:pic>
          <p:nvPicPr>
            <p:cNvPr id="27" name="Picture 26">
              <a:extLst>
                <a:ext uri="{FF2B5EF4-FFF2-40B4-BE49-F238E27FC236}">
                  <a16:creationId xmlns:a16="http://schemas.microsoft.com/office/drawing/2014/main" id="{72FF201C-0CB4-5E9E-E4B1-F145B52CB04F}"/>
                </a:ext>
              </a:extLst>
            </p:cNvPr>
            <p:cNvPicPr>
              <a:picLocks noChangeAspect="1"/>
            </p:cNvPicPr>
            <p:nvPr/>
          </p:nvPicPr>
          <p:blipFill>
            <a:blip r:embed="rId10"/>
            <a:stretch>
              <a:fillRect/>
            </a:stretch>
          </p:blipFill>
          <p:spPr>
            <a:xfrm>
              <a:off x="7065168" y="2539245"/>
              <a:ext cx="1597685" cy="480229"/>
            </a:xfrm>
            <a:prstGeom prst="rect">
              <a:avLst/>
            </a:prstGeom>
          </p:spPr>
        </p:pic>
      </p:grpSp>
    </p:spTree>
    <p:extLst>
      <p:ext uri="{BB962C8B-B14F-4D97-AF65-F5344CB8AC3E}">
        <p14:creationId xmlns:p14="http://schemas.microsoft.com/office/powerpoint/2010/main" val="312326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2BE0D-2766-4E61-56D4-793B3670E763}"/>
            </a:ext>
          </a:extLst>
        </p:cNvPr>
        <p:cNvGrpSpPr/>
        <p:nvPr/>
      </p:nvGrpSpPr>
      <p:grpSpPr>
        <a:xfrm>
          <a:off x="0" y="0"/>
          <a:ext cx="0" cy="0"/>
          <a:chOff x="0" y="0"/>
          <a:chExt cx="0" cy="0"/>
        </a:xfrm>
      </p:grpSpPr>
      <p:pic>
        <p:nvPicPr>
          <p:cNvPr id="11" name="Picture 10" descr="A chart with different colored dots&#10;&#10;Description automatically generated">
            <a:extLst>
              <a:ext uri="{FF2B5EF4-FFF2-40B4-BE49-F238E27FC236}">
                <a16:creationId xmlns:a16="http://schemas.microsoft.com/office/drawing/2014/main" id="{0D5FB3EA-16E4-1B7C-FB02-637C610CFE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702372"/>
            <a:ext cx="6031475" cy="2122368"/>
          </a:xfrm>
          <a:prstGeom prst="rect">
            <a:avLst/>
          </a:prstGeom>
        </p:spPr>
      </p:pic>
      <p:sp>
        <p:nvSpPr>
          <p:cNvPr id="3" name="Title 2">
            <a:extLst>
              <a:ext uri="{FF2B5EF4-FFF2-40B4-BE49-F238E27FC236}">
                <a16:creationId xmlns:a16="http://schemas.microsoft.com/office/drawing/2014/main" id="{6A1A40E8-493D-B3FE-ED8D-FA841F70DC4F}"/>
              </a:ext>
            </a:extLst>
          </p:cNvPr>
          <p:cNvSpPr>
            <a:spLocks noGrp="1"/>
          </p:cNvSpPr>
          <p:nvPr>
            <p:ph type="title"/>
          </p:nvPr>
        </p:nvSpPr>
        <p:spPr>
          <a:xfrm>
            <a:off x="609600" y="274638"/>
            <a:ext cx="7790699" cy="714265"/>
          </a:xfrm>
        </p:spPr>
        <p:txBody>
          <a:bodyPr>
            <a:normAutofit/>
          </a:bodyPr>
          <a:lstStyle/>
          <a:p>
            <a:r>
              <a:rPr lang="en-GB" dirty="0"/>
              <a:t>BCMS beam</a:t>
            </a:r>
          </a:p>
        </p:txBody>
      </p:sp>
      <p:sp>
        <p:nvSpPr>
          <p:cNvPr id="2" name="TextBox 1">
            <a:extLst>
              <a:ext uri="{FF2B5EF4-FFF2-40B4-BE49-F238E27FC236}">
                <a16:creationId xmlns:a16="http://schemas.microsoft.com/office/drawing/2014/main" id="{2272699E-0B73-634C-B029-AFBA592992AB}"/>
              </a:ext>
            </a:extLst>
          </p:cNvPr>
          <p:cNvSpPr txBox="1"/>
          <p:nvPr/>
        </p:nvSpPr>
        <p:spPr>
          <a:xfrm>
            <a:off x="609600" y="1123529"/>
            <a:ext cx="8717935" cy="2477601"/>
          </a:xfrm>
          <a:prstGeom prst="rect">
            <a:avLst/>
          </a:prstGeom>
          <a:noFill/>
        </p:spPr>
        <p:txBody>
          <a:bodyPr wrap="square" lIns="0" tIns="0" rIns="0" bIns="0" rtlCol="0">
            <a:spAutoFit/>
          </a:bodyPr>
          <a:lstStyle/>
          <a:p>
            <a:pPr algn="just"/>
            <a:r>
              <a:rPr lang="en-US" sz="2000" dirty="0">
                <a:latin typeface="+mn-lt"/>
              </a:rPr>
              <a:t>With a filling scheme based on 3x36b patterns, the </a:t>
            </a:r>
            <a:r>
              <a:rPr lang="en-US" sz="2000" b="1" dirty="0">
                <a:latin typeface="+mn-lt"/>
              </a:rPr>
              <a:t>standard 25 ns </a:t>
            </a:r>
            <a:r>
              <a:rPr lang="en-US" sz="2000" dirty="0">
                <a:latin typeface="+mn-lt"/>
              </a:rPr>
              <a:t>and </a:t>
            </a:r>
            <a:r>
              <a:rPr lang="en-GB" sz="2000" dirty="0">
                <a:latin typeface="+mn-lt"/>
              </a:rPr>
              <a:t>Batch Compression and (bunch) Merging and (bunch) Splitting </a:t>
            </a:r>
            <a:r>
              <a:rPr lang="en-US" sz="2000" dirty="0">
                <a:latin typeface="+mn-lt"/>
              </a:rPr>
              <a:t>(</a:t>
            </a:r>
            <a:r>
              <a:rPr lang="en-US" sz="2000" b="1" dirty="0">
                <a:solidFill>
                  <a:schemeClr val="tx1">
                    <a:lumMod val="60000"/>
                    <a:lumOff val="40000"/>
                  </a:schemeClr>
                </a:solidFill>
                <a:latin typeface="+mn-lt"/>
              </a:rPr>
              <a:t>BCMS</a:t>
            </a:r>
            <a:r>
              <a:rPr lang="en-US" sz="2000" dirty="0">
                <a:latin typeface="+mn-lt"/>
              </a:rPr>
              <a:t>) beams are </a:t>
            </a:r>
            <a:r>
              <a:rPr lang="en-US" sz="2000" b="1" dirty="0">
                <a:latin typeface="+mn-lt"/>
              </a:rPr>
              <a:t>interchangeable</a:t>
            </a:r>
            <a:r>
              <a:rPr lang="en-US" sz="2000" dirty="0">
                <a:latin typeface="+mn-lt"/>
              </a:rPr>
              <a:t> transparently</a:t>
            </a:r>
          </a:p>
          <a:p>
            <a:pPr algn="just"/>
            <a:endParaRPr lang="en-US" sz="1000" b="1" dirty="0">
              <a:latin typeface="+mn-lt"/>
            </a:endParaRPr>
          </a:p>
          <a:p>
            <a:pPr algn="just"/>
            <a:r>
              <a:rPr lang="en-US" sz="2000" b="1" dirty="0">
                <a:solidFill>
                  <a:schemeClr val="tx1">
                    <a:lumMod val="60000"/>
                    <a:lumOff val="40000"/>
                  </a:schemeClr>
                </a:solidFill>
                <a:latin typeface="+mn-lt"/>
              </a:rPr>
              <a:t>Optimized BCMS </a:t>
            </a:r>
            <a:r>
              <a:rPr lang="en-US" sz="2000" dirty="0">
                <a:latin typeface="+mn-lt"/>
              </a:rPr>
              <a:t>beams deployed in the LHC in May</a:t>
            </a:r>
          </a:p>
          <a:p>
            <a:pPr marL="760413" lvl="1" indent="-303213" algn="just">
              <a:spcBef>
                <a:spcPts val="600"/>
              </a:spcBef>
              <a:buFont typeface="Arial" panose="020B0604020202020204" pitchFamily="34" charset="0"/>
              <a:buChar char="•"/>
            </a:pPr>
            <a:r>
              <a:rPr lang="en-US" b="1" dirty="0">
                <a:latin typeface="+mn-lt"/>
              </a:rPr>
              <a:t>Brightness </a:t>
            </a:r>
            <a:r>
              <a:rPr lang="en-US" dirty="0">
                <a:latin typeface="+mn-lt"/>
              </a:rPr>
              <a:t>theoretical </a:t>
            </a:r>
            <a:r>
              <a:rPr lang="en-US" b="1" dirty="0">
                <a:latin typeface="+mn-lt"/>
              </a:rPr>
              <a:t>10% higher</a:t>
            </a:r>
            <a:endParaRPr lang="en-US" dirty="0">
              <a:latin typeface="+mn-lt"/>
            </a:endParaRPr>
          </a:p>
          <a:p>
            <a:pPr marL="742950" lvl="1" indent="-285750" algn="just">
              <a:spcBef>
                <a:spcPts val="600"/>
              </a:spcBef>
              <a:buFont typeface="Arial" panose="020B0604020202020204" pitchFamily="34" charset="0"/>
              <a:buChar char="•"/>
            </a:pPr>
            <a:r>
              <a:rPr lang="en-US" b="1" dirty="0">
                <a:latin typeface="+mn-lt"/>
              </a:rPr>
              <a:t>Better equivalent cross-section </a:t>
            </a:r>
            <a:r>
              <a:rPr lang="en-US" dirty="0">
                <a:latin typeface="+mn-lt"/>
              </a:rPr>
              <a:t>(provided emittance is preserved)</a:t>
            </a:r>
          </a:p>
          <a:p>
            <a:pPr marL="742950" lvl="1" indent="-285750" algn="just">
              <a:spcBef>
                <a:spcPts val="600"/>
              </a:spcBef>
              <a:buFont typeface="Arial" panose="020B0604020202020204" pitchFamily="34" charset="0"/>
              <a:buChar char="•"/>
            </a:pPr>
            <a:r>
              <a:rPr lang="en-US" dirty="0">
                <a:latin typeface="+mn-lt"/>
              </a:rPr>
              <a:t>Smaller emittance also beneficial for </a:t>
            </a:r>
            <a:r>
              <a:rPr lang="en-US" b="1" dirty="0">
                <a:latin typeface="+mn-lt"/>
              </a:rPr>
              <a:t>losses reduction</a:t>
            </a:r>
            <a:r>
              <a:rPr lang="en-US" dirty="0">
                <a:latin typeface="+mn-lt"/>
              </a:rPr>
              <a:t>, especially at injection</a:t>
            </a:r>
          </a:p>
        </p:txBody>
      </p:sp>
      <p:pic>
        <p:nvPicPr>
          <p:cNvPr id="5" name="Picture 4" descr="A close-up of several images&#10;&#10;Description automatically generated">
            <a:extLst>
              <a:ext uri="{FF2B5EF4-FFF2-40B4-BE49-F238E27FC236}">
                <a16:creationId xmlns:a16="http://schemas.microsoft.com/office/drawing/2014/main" id="{2FCDC495-4130-2BF8-CE31-9F3DA7F1A1A6}"/>
              </a:ext>
            </a:extLst>
          </p:cNvPr>
          <p:cNvPicPr>
            <a:picLocks noChangeAspect="1"/>
          </p:cNvPicPr>
          <p:nvPr/>
        </p:nvPicPr>
        <p:blipFill rotWithShape="1">
          <a:blip r:embed="rId3">
            <a:extLst>
              <a:ext uri="{28A0092B-C50C-407E-A947-70E740481C1C}">
                <a14:useLocalDpi xmlns:a14="http://schemas.microsoft.com/office/drawing/2010/main" val="0"/>
              </a:ext>
            </a:extLst>
          </a:blip>
          <a:srcRect l="4388" r="49966"/>
          <a:stretch/>
        </p:blipFill>
        <p:spPr>
          <a:xfrm>
            <a:off x="9421208" y="134841"/>
            <a:ext cx="1901403" cy="1873204"/>
          </a:xfrm>
          <a:prstGeom prst="rect">
            <a:avLst/>
          </a:prstGeom>
        </p:spPr>
      </p:pic>
      <p:pic>
        <p:nvPicPr>
          <p:cNvPr id="6" name="Picture 5" descr="A close-up of several images&#10;&#10;Description automatically generated">
            <a:extLst>
              <a:ext uri="{FF2B5EF4-FFF2-40B4-BE49-F238E27FC236}">
                <a16:creationId xmlns:a16="http://schemas.microsoft.com/office/drawing/2014/main" id="{C53A00FB-8BB2-B5E9-217E-0F70EB436154}"/>
              </a:ext>
            </a:extLst>
          </p:cNvPr>
          <p:cNvPicPr>
            <a:picLocks noChangeAspect="1"/>
          </p:cNvPicPr>
          <p:nvPr/>
        </p:nvPicPr>
        <p:blipFill rotWithShape="1">
          <a:blip r:embed="rId3">
            <a:extLst>
              <a:ext uri="{28A0092B-C50C-407E-A947-70E740481C1C}">
                <a14:useLocalDpi xmlns:a14="http://schemas.microsoft.com/office/drawing/2010/main" val="0"/>
              </a:ext>
            </a:extLst>
          </a:blip>
          <a:srcRect l="54204" r="2053"/>
          <a:stretch/>
        </p:blipFill>
        <p:spPr>
          <a:xfrm>
            <a:off x="10290598" y="1715876"/>
            <a:ext cx="1901402" cy="1954644"/>
          </a:xfrm>
          <a:prstGeom prst="rect">
            <a:avLst/>
          </a:prstGeom>
        </p:spPr>
      </p:pic>
      <p:pic>
        <p:nvPicPr>
          <p:cNvPr id="12" name="Picture 11">
            <a:extLst>
              <a:ext uri="{FF2B5EF4-FFF2-40B4-BE49-F238E27FC236}">
                <a16:creationId xmlns:a16="http://schemas.microsoft.com/office/drawing/2014/main" id="{0795AB4A-F748-B131-37FA-BA4EA7ED594D}"/>
              </a:ext>
            </a:extLst>
          </p:cNvPr>
          <p:cNvPicPr>
            <a:picLocks noChangeAspect="1"/>
          </p:cNvPicPr>
          <p:nvPr/>
        </p:nvPicPr>
        <p:blipFill>
          <a:blip r:embed="rId4"/>
          <a:stretch>
            <a:fillRect/>
          </a:stretch>
        </p:blipFill>
        <p:spPr>
          <a:xfrm>
            <a:off x="7939440" y="3628506"/>
            <a:ext cx="3740529" cy="2329431"/>
          </a:xfrm>
          <a:prstGeom prst="rect">
            <a:avLst/>
          </a:prstGeom>
        </p:spPr>
      </p:pic>
      <p:cxnSp>
        <p:nvCxnSpPr>
          <p:cNvPr id="13" name="Straight Connector 12">
            <a:extLst>
              <a:ext uri="{FF2B5EF4-FFF2-40B4-BE49-F238E27FC236}">
                <a16:creationId xmlns:a16="http://schemas.microsoft.com/office/drawing/2014/main" id="{1D1BBDBB-A732-1B76-7B16-C8BE975F5957}"/>
              </a:ext>
            </a:extLst>
          </p:cNvPr>
          <p:cNvCxnSpPr>
            <a:cxnSpLocks/>
          </p:cNvCxnSpPr>
          <p:nvPr/>
        </p:nvCxnSpPr>
        <p:spPr>
          <a:xfrm>
            <a:off x="902662" y="4863555"/>
            <a:ext cx="227455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1A93B35-661B-56E5-B20D-326023A507C5}"/>
              </a:ext>
            </a:extLst>
          </p:cNvPr>
          <p:cNvSpPr txBox="1"/>
          <p:nvPr/>
        </p:nvSpPr>
        <p:spPr>
          <a:xfrm>
            <a:off x="2418948" y="4300648"/>
            <a:ext cx="865816" cy="461665"/>
          </a:xfrm>
          <a:prstGeom prst="rect">
            <a:avLst/>
          </a:prstGeom>
          <a:noFill/>
        </p:spPr>
        <p:txBody>
          <a:bodyPr wrap="square" lIns="0" tIns="0" rIns="0" bIns="0" rtlCol="0">
            <a:spAutoFit/>
          </a:bodyPr>
          <a:lstStyle/>
          <a:p>
            <a:pPr algn="l"/>
            <a:r>
              <a:rPr lang="en-GB" sz="1500" dirty="0">
                <a:solidFill>
                  <a:srgbClr val="FF0000"/>
                </a:solidFill>
              </a:rPr>
              <a:t>Standard: ~ 2 µm</a:t>
            </a:r>
          </a:p>
        </p:txBody>
      </p:sp>
      <p:cxnSp>
        <p:nvCxnSpPr>
          <p:cNvPr id="15" name="Straight Connector 14">
            <a:extLst>
              <a:ext uri="{FF2B5EF4-FFF2-40B4-BE49-F238E27FC236}">
                <a16:creationId xmlns:a16="http://schemas.microsoft.com/office/drawing/2014/main" id="{E6933FA2-466E-F013-554C-DCD212823244}"/>
              </a:ext>
            </a:extLst>
          </p:cNvPr>
          <p:cNvCxnSpPr>
            <a:cxnSpLocks/>
            <a:endCxn id="16" idx="1"/>
          </p:cNvCxnSpPr>
          <p:nvPr/>
        </p:nvCxnSpPr>
        <p:spPr>
          <a:xfrm>
            <a:off x="2418948" y="5195630"/>
            <a:ext cx="43299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2432729-7560-9678-825B-9C494A1FB71A}"/>
              </a:ext>
            </a:extLst>
          </p:cNvPr>
          <p:cNvSpPr txBox="1"/>
          <p:nvPr/>
        </p:nvSpPr>
        <p:spPr>
          <a:xfrm>
            <a:off x="6748885" y="4941714"/>
            <a:ext cx="799899" cy="507831"/>
          </a:xfrm>
          <a:prstGeom prst="rect">
            <a:avLst/>
          </a:prstGeom>
          <a:noFill/>
        </p:spPr>
        <p:txBody>
          <a:bodyPr wrap="none" lIns="0" tIns="0" rIns="0" bIns="0" rtlCol="0">
            <a:spAutoFit/>
          </a:bodyPr>
          <a:lstStyle/>
          <a:p>
            <a:pPr algn="ctr"/>
            <a:r>
              <a:rPr lang="en-GB" sz="1500" dirty="0">
                <a:solidFill>
                  <a:srgbClr val="FF0000"/>
                </a:solidFill>
              </a:rPr>
              <a:t>BCMS</a:t>
            </a:r>
          </a:p>
          <a:p>
            <a:pPr algn="ctr"/>
            <a:r>
              <a:rPr lang="en-GB" sz="1500" dirty="0">
                <a:solidFill>
                  <a:srgbClr val="FF0000"/>
                </a:solidFill>
              </a:rPr>
              <a:t>~ 1.7 µm</a:t>
            </a:r>
            <a:r>
              <a:rPr lang="en-GB" dirty="0">
                <a:solidFill>
                  <a:srgbClr val="FF0000"/>
                </a:solidFill>
              </a:rPr>
              <a:t> </a:t>
            </a:r>
          </a:p>
        </p:txBody>
      </p:sp>
    </p:spTree>
    <p:extLst>
      <p:ext uri="{BB962C8B-B14F-4D97-AF65-F5344CB8AC3E}">
        <p14:creationId xmlns:p14="http://schemas.microsoft.com/office/powerpoint/2010/main" val="2372224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45A51-048D-9D66-F62D-91DB3F55997D}"/>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4DCE02D1-1D6B-E64D-CF1F-F257AA4F9A9D}"/>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B47B43E9-AEFD-56E5-6941-67E45108C800}"/>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3533B8CD-0A51-A291-7E2E-2B964959A12B}"/>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E3E4D54A-4267-788B-0B2F-96AB99C826BE}"/>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D75E47A7-F5A5-F6F7-0CC5-E6E8324A9100}"/>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BE6BD06E-3D27-22C9-3190-12346F3B384B}"/>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F466343F-C178-5683-3663-45B3A91A6082}"/>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22E1E764-FBB2-AC0E-90BF-8264BD400499}"/>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FB38D55E-BAEC-64F8-E83E-034267227F57}"/>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02DFB387-DA54-6B92-1610-3163D7A0730D}"/>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1124A771-4DCD-5E7A-802A-0F97BA418CD2}"/>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970A20BD-ED9B-39FD-058A-07ACC45DB185}"/>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62F9618C-FCAC-9676-D840-9B3E8B0F58F7}"/>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A6EB5B7B-F44A-0ABA-74F1-072AF7C1DBC9}"/>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11F28856-4EEC-D095-EDBE-6031A5AFB044}"/>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FC198297-EB1A-0E89-F0F0-53DCE45442E0}"/>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4141FC95-7FDB-C81B-C748-DBF6A2F73DCF}"/>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0A250224-098F-C0B6-B7AB-CA042D9A190F}"/>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922FE14F-1931-6E89-F567-104763D5E513}"/>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54657886-15DF-93D0-2AD0-18B8ECF35C88}"/>
              </a:ext>
            </a:extLst>
          </p:cNvPr>
          <p:cNvGrpSpPr/>
          <p:nvPr/>
        </p:nvGrpSpPr>
        <p:grpSpPr>
          <a:xfrm>
            <a:off x="5929138" y="273074"/>
            <a:ext cx="1597685" cy="917734"/>
            <a:chOff x="7065168" y="2101740"/>
            <a:chExt cx="1597685" cy="917734"/>
          </a:xfrm>
        </p:grpSpPr>
        <p:sp>
          <p:nvSpPr>
            <p:cNvPr id="7" name="TextBox 6">
              <a:extLst>
                <a:ext uri="{FF2B5EF4-FFF2-40B4-BE49-F238E27FC236}">
                  <a16:creationId xmlns:a16="http://schemas.microsoft.com/office/drawing/2014/main" id="{1C17231D-5032-93EE-6B66-3ECADA94DED3}"/>
                </a:ext>
              </a:extLst>
            </p:cNvPr>
            <p:cNvSpPr txBox="1"/>
            <p:nvPr/>
          </p:nvSpPr>
          <p:spPr>
            <a:xfrm>
              <a:off x="7065168" y="2101740"/>
              <a:ext cx="1591782" cy="430887"/>
            </a:xfrm>
            <a:prstGeom prst="rect">
              <a:avLst/>
            </a:prstGeom>
            <a:noFill/>
          </p:spPr>
          <p:txBody>
            <a:bodyPr wrap="none" lIns="0" tIns="0" rIns="0" bIns="0" rtlCol="0">
              <a:spAutoFit/>
            </a:bodyPr>
            <a:lstStyle/>
            <a:p>
              <a:pPr algn="l"/>
              <a:r>
                <a:rPr lang="en-GB" sz="1400" b="1" dirty="0" err="1"/>
                <a:t>VdM</a:t>
              </a:r>
              <a:r>
                <a:rPr lang="en-GB" sz="1400" b="1" dirty="0"/>
                <a:t> &amp; Calibration </a:t>
              </a:r>
            </a:p>
            <a:p>
              <a:pPr algn="l"/>
              <a:r>
                <a:rPr lang="en-GB" sz="1400" dirty="0"/>
                <a:t>Runs, 16 – 20 May </a:t>
              </a:r>
            </a:p>
          </p:txBody>
        </p:sp>
        <p:pic>
          <p:nvPicPr>
            <p:cNvPr id="1072" name="Picture 1071">
              <a:extLst>
                <a:ext uri="{FF2B5EF4-FFF2-40B4-BE49-F238E27FC236}">
                  <a16:creationId xmlns:a16="http://schemas.microsoft.com/office/drawing/2014/main" id="{21BA2703-CF5A-E48E-8B22-C7ACADACCC22}"/>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244502AE-9E9E-CE0C-04E0-EE8138D2320D}"/>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E2A9CA92-A833-CA01-F0FD-4E29FA47262B}"/>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65053BD7-81BA-FF81-4F02-9923C2D2EA0B}"/>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1BEA97E7-9C2D-47CD-D792-8D4D0C4DA4BD}"/>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04DD171A-1D70-0D23-BAB3-B2300F6E1851}"/>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A0CAFD2A-569C-A705-4E4C-A2BABBE0531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Title 2">
            <a:extLst>
              <a:ext uri="{FF2B5EF4-FFF2-40B4-BE49-F238E27FC236}">
                <a16:creationId xmlns:a16="http://schemas.microsoft.com/office/drawing/2014/main" id="{E707CE81-FF31-0F88-A699-C13FC7A9182E}"/>
              </a:ext>
            </a:extLst>
          </p:cNvPr>
          <p:cNvSpPr>
            <a:spLocks noGrp="1"/>
          </p:cNvSpPr>
          <p:nvPr>
            <p:ph type="title"/>
          </p:nvPr>
        </p:nvSpPr>
        <p:spPr>
          <a:xfrm>
            <a:off x="609601" y="274638"/>
            <a:ext cx="7944319" cy="714265"/>
          </a:xfrm>
          <a:noFill/>
        </p:spPr>
        <p:txBody>
          <a:bodyPr>
            <a:normAutofit/>
          </a:bodyPr>
          <a:lstStyle/>
          <a:p>
            <a:r>
              <a:rPr lang="en-GB" dirty="0"/>
              <a:t>LHC in 2024</a:t>
            </a:r>
          </a:p>
        </p:txBody>
      </p:sp>
      <p:sp>
        <p:nvSpPr>
          <p:cNvPr id="2" name="TextBox 1">
            <a:extLst>
              <a:ext uri="{FF2B5EF4-FFF2-40B4-BE49-F238E27FC236}">
                <a16:creationId xmlns:a16="http://schemas.microsoft.com/office/drawing/2014/main" id="{11BC56B6-D08E-149C-772A-A502EB38045A}"/>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 name="TextBox 2">
            <a:extLst>
              <a:ext uri="{FF2B5EF4-FFF2-40B4-BE49-F238E27FC236}">
                <a16:creationId xmlns:a16="http://schemas.microsoft.com/office/drawing/2014/main" id="{64E7C891-6E24-8F88-6BE1-0D977800EA05}"/>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 name="Rectangle 3">
            <a:extLst>
              <a:ext uri="{FF2B5EF4-FFF2-40B4-BE49-F238E27FC236}">
                <a16:creationId xmlns:a16="http://schemas.microsoft.com/office/drawing/2014/main" id="{FCD7EAC0-065B-26C2-27AF-1CC964862FEB}"/>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79DE3DD1-95EB-0CC2-3061-C396B87C87C9}"/>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C669644B-3E38-0082-0B7B-2632B47544D3}"/>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874E7B0B-1B3C-06FE-C036-DDCED4E77222}"/>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AFD83191-5925-AA77-63AA-49AD9E645CFF}"/>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05986B6-C77B-61BC-598E-64664EA50C5E}"/>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459AFA75-B5EF-A74D-DCD2-810AAD40C483}"/>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813E8EB-C77E-C29A-2A16-990BE571EAF0}"/>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16965829-1B11-FC9B-2563-F354918DB287}"/>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F0AA711-44BC-11E5-FCE7-3A92A18918B4}"/>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9" name="TextBox 18">
            <a:extLst>
              <a:ext uri="{FF2B5EF4-FFF2-40B4-BE49-F238E27FC236}">
                <a16:creationId xmlns:a16="http://schemas.microsoft.com/office/drawing/2014/main" id="{46227769-DD42-EF7A-ABC7-03CA40DD9C6F}"/>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0" name="TextBox 19">
            <a:extLst>
              <a:ext uri="{FF2B5EF4-FFF2-40B4-BE49-F238E27FC236}">
                <a16:creationId xmlns:a16="http://schemas.microsoft.com/office/drawing/2014/main" id="{33FF53D4-1336-A7AC-66BE-5A40C82D9F3E}"/>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1" name="TextBox 20">
            <a:extLst>
              <a:ext uri="{FF2B5EF4-FFF2-40B4-BE49-F238E27FC236}">
                <a16:creationId xmlns:a16="http://schemas.microsoft.com/office/drawing/2014/main" id="{510E9D12-C3B4-0082-3D99-3E39FC3A6200}"/>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2" name="TextBox 21">
            <a:extLst>
              <a:ext uri="{FF2B5EF4-FFF2-40B4-BE49-F238E27FC236}">
                <a16:creationId xmlns:a16="http://schemas.microsoft.com/office/drawing/2014/main" id="{D49BF4F9-BBCF-8962-8947-7F5D7318592F}"/>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28" name="TextBox 27">
            <a:extLst>
              <a:ext uri="{FF2B5EF4-FFF2-40B4-BE49-F238E27FC236}">
                <a16:creationId xmlns:a16="http://schemas.microsoft.com/office/drawing/2014/main" id="{1C4D613A-3233-DD4D-03C4-2F265537B504}"/>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3" name="TextBox 32">
            <a:extLst>
              <a:ext uri="{FF2B5EF4-FFF2-40B4-BE49-F238E27FC236}">
                <a16:creationId xmlns:a16="http://schemas.microsoft.com/office/drawing/2014/main" id="{C7674DD7-99DD-F573-5DBD-CB5FD3795E92}"/>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4" name="Straight Connector 33">
            <a:extLst>
              <a:ext uri="{FF2B5EF4-FFF2-40B4-BE49-F238E27FC236}">
                <a16:creationId xmlns:a16="http://schemas.microsoft.com/office/drawing/2014/main" id="{6BE5544D-FAC5-3D7A-4DEF-62B6B902BE3B}"/>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1DFA6CE-340D-8F55-D288-6E4515C9FAC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0" name="Straight Connector 39">
            <a:extLst>
              <a:ext uri="{FF2B5EF4-FFF2-40B4-BE49-F238E27FC236}">
                <a16:creationId xmlns:a16="http://schemas.microsoft.com/office/drawing/2014/main" id="{FBBA839A-0E24-B9C7-CCA9-C20B4F19F4C8}"/>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E1480B7-C089-DBE9-1BE5-EB9C59F30296}"/>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43" name="Straight Connector 42">
            <a:extLst>
              <a:ext uri="{FF2B5EF4-FFF2-40B4-BE49-F238E27FC236}">
                <a16:creationId xmlns:a16="http://schemas.microsoft.com/office/drawing/2014/main" id="{5CB271F2-E3CB-5211-8334-CE3AFCADACF5}"/>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77390EE4-FB5B-8442-94E0-37B2FB15F842}"/>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0" name="Straight Connector 49">
            <a:extLst>
              <a:ext uri="{FF2B5EF4-FFF2-40B4-BE49-F238E27FC236}">
                <a16:creationId xmlns:a16="http://schemas.microsoft.com/office/drawing/2014/main" id="{6B5E10E4-D2F5-1935-9CD9-E4B0ED5133FD}"/>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991CB5E0-D058-274D-F06C-5FF1358E2151}"/>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2" name="Straight Connector 51">
            <a:extLst>
              <a:ext uri="{FF2B5EF4-FFF2-40B4-BE49-F238E27FC236}">
                <a16:creationId xmlns:a16="http://schemas.microsoft.com/office/drawing/2014/main" id="{6EC274E7-FCF4-1029-B7A7-96A0E882D8C6}"/>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6A8B3DC9-4882-2372-63C9-534D27418256}"/>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Tree>
    <p:extLst>
      <p:ext uri="{BB962C8B-B14F-4D97-AF65-F5344CB8AC3E}">
        <p14:creationId xmlns:p14="http://schemas.microsoft.com/office/powerpoint/2010/main" val="242789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441C1-3DDB-4EF2-564A-2B3700C95B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0CE398-EDFC-9BE9-0D1A-0F558789217F}"/>
              </a:ext>
            </a:extLst>
          </p:cNvPr>
          <p:cNvSpPr>
            <a:spLocks noGrp="1"/>
          </p:cNvSpPr>
          <p:nvPr>
            <p:ph type="title"/>
          </p:nvPr>
        </p:nvSpPr>
        <p:spPr>
          <a:xfrm>
            <a:off x="609601" y="274638"/>
            <a:ext cx="5640020" cy="714265"/>
          </a:xfrm>
        </p:spPr>
        <p:txBody>
          <a:bodyPr/>
          <a:lstStyle/>
          <a:p>
            <a:r>
              <a:rPr lang="en-GB" dirty="0"/>
              <a:t>Beta* limitation (36 cm)</a:t>
            </a:r>
          </a:p>
        </p:txBody>
      </p:sp>
      <p:sp>
        <p:nvSpPr>
          <p:cNvPr id="5" name="CasellaDiTesto 1">
            <a:extLst>
              <a:ext uri="{FF2B5EF4-FFF2-40B4-BE49-F238E27FC236}">
                <a16:creationId xmlns:a16="http://schemas.microsoft.com/office/drawing/2014/main" id="{CE3A065C-D2F5-1CBA-D014-DD977EB49131}"/>
              </a:ext>
            </a:extLst>
          </p:cNvPr>
          <p:cNvSpPr txBox="1"/>
          <p:nvPr/>
        </p:nvSpPr>
        <p:spPr>
          <a:xfrm>
            <a:off x="220035" y="1046817"/>
            <a:ext cx="11693053" cy="615553"/>
          </a:xfrm>
          <a:prstGeom prst="rect">
            <a:avLst/>
          </a:prstGeom>
          <a:noFill/>
        </p:spPr>
        <p:txBody>
          <a:bodyPr wrap="square" lIns="0" tIns="0" rIns="0" bIns="0" rtlCol="0">
            <a:spAutoFit/>
          </a:bodyPr>
          <a:lstStyle/>
          <a:p>
            <a:pPr algn="ctr">
              <a:buClr>
                <a:schemeClr val="tx2"/>
              </a:buClr>
            </a:pPr>
            <a:r>
              <a:rPr lang="en-GB" sz="2000" b="1" dirty="0">
                <a:solidFill>
                  <a:srgbClr val="002060"/>
                </a:solidFill>
                <a:latin typeface="+mn-lt"/>
              </a:rPr>
              <a:t>S</a:t>
            </a:r>
            <a:r>
              <a:rPr lang="en-GB" sz="2000" dirty="0">
                <a:solidFill>
                  <a:srgbClr val="002060"/>
                </a:solidFill>
                <a:latin typeface="+mn-lt"/>
              </a:rPr>
              <a:t>ignificant losses on secondary collimator in fill 9530 (17</a:t>
            </a:r>
            <a:r>
              <a:rPr lang="en-GB" sz="2000" baseline="30000" dirty="0">
                <a:solidFill>
                  <a:srgbClr val="002060"/>
                </a:solidFill>
                <a:latin typeface="+mn-lt"/>
              </a:rPr>
              <a:t>th</a:t>
            </a:r>
            <a:r>
              <a:rPr lang="en-GB" sz="2000" dirty="0">
                <a:solidFill>
                  <a:srgbClr val="002060"/>
                </a:solidFill>
                <a:latin typeface="+mn-lt"/>
              </a:rPr>
              <a:t> April)</a:t>
            </a:r>
            <a:endParaRPr lang="en-GB" sz="2000" b="1" dirty="0">
              <a:solidFill>
                <a:schemeClr val="tx1">
                  <a:lumMod val="60000"/>
                  <a:lumOff val="40000"/>
                </a:schemeClr>
              </a:solidFill>
              <a:latin typeface="+mn-lt"/>
            </a:endParaRPr>
          </a:p>
          <a:p>
            <a:pPr algn="ctr">
              <a:buClr>
                <a:schemeClr val="tx2"/>
              </a:buClr>
            </a:pPr>
            <a:r>
              <a:rPr lang="en-GB" sz="2000" b="1" dirty="0">
                <a:solidFill>
                  <a:srgbClr val="002060"/>
                </a:solidFill>
                <a:latin typeface="+mn-lt"/>
              </a:rPr>
              <a:t>300-400 um orbit shift is needed </a:t>
            </a:r>
            <a:r>
              <a:rPr lang="en-GB" sz="2000" dirty="0">
                <a:solidFill>
                  <a:srgbClr val="002060"/>
                </a:solidFill>
                <a:latin typeface="+mn-lt"/>
              </a:rPr>
              <a:t>to induce observed hierarchy breakage</a:t>
            </a:r>
          </a:p>
        </p:txBody>
      </p:sp>
      <p:pic>
        <p:nvPicPr>
          <p:cNvPr id="7" name="Immagine 8">
            <a:extLst>
              <a:ext uri="{FF2B5EF4-FFF2-40B4-BE49-F238E27FC236}">
                <a16:creationId xmlns:a16="http://schemas.microsoft.com/office/drawing/2014/main" id="{6006B485-9861-6C98-F3A1-B8E86A691CA6}"/>
              </a:ext>
            </a:extLst>
          </p:cNvPr>
          <p:cNvPicPr>
            <a:picLocks noChangeAspect="1"/>
          </p:cNvPicPr>
          <p:nvPr/>
        </p:nvPicPr>
        <p:blipFill rotWithShape="1">
          <a:blip r:embed="rId2">
            <a:extLst>
              <a:ext uri="{28A0092B-C50C-407E-A947-70E740481C1C}">
                <a14:useLocalDpi xmlns:a14="http://schemas.microsoft.com/office/drawing/2010/main" val="0"/>
              </a:ext>
            </a:extLst>
          </a:blip>
          <a:srcRect t="19663" b="18882"/>
          <a:stretch/>
        </p:blipFill>
        <p:spPr>
          <a:xfrm>
            <a:off x="302378" y="1791300"/>
            <a:ext cx="5888199" cy="2035466"/>
          </a:xfrm>
          <a:prstGeom prst="rect">
            <a:avLst/>
          </a:prstGeom>
        </p:spPr>
      </p:pic>
      <p:sp>
        <p:nvSpPr>
          <p:cNvPr id="8" name="CasellaDiTesto 9">
            <a:extLst>
              <a:ext uri="{FF2B5EF4-FFF2-40B4-BE49-F238E27FC236}">
                <a16:creationId xmlns:a16="http://schemas.microsoft.com/office/drawing/2014/main" id="{095E0747-2B1C-774F-3209-FDDF10237860}"/>
              </a:ext>
            </a:extLst>
          </p:cNvPr>
          <p:cNvSpPr txBox="1"/>
          <p:nvPr/>
        </p:nvSpPr>
        <p:spPr>
          <a:xfrm>
            <a:off x="6381254" y="1825156"/>
            <a:ext cx="5508890" cy="1754326"/>
          </a:xfrm>
          <a:prstGeom prst="rect">
            <a:avLst/>
          </a:prstGeom>
          <a:noFill/>
        </p:spPr>
        <p:txBody>
          <a:bodyPr wrap="square" lIns="0" tIns="0" rIns="0" bIns="0" rtlCol="0">
            <a:spAutoFit/>
          </a:bodyPr>
          <a:lstStyle/>
          <a:p>
            <a:pPr algn="ctr"/>
            <a:r>
              <a:rPr lang="en-GB" sz="2200" b="1" dirty="0">
                <a:solidFill>
                  <a:srgbClr val="002060"/>
                </a:solidFill>
                <a:latin typeface="+mn-lt"/>
              </a:rPr>
              <a:t>Highest losses </a:t>
            </a:r>
            <a:r>
              <a:rPr lang="en-GB" sz="2200" dirty="0">
                <a:solidFill>
                  <a:srgbClr val="002060"/>
                </a:solidFill>
                <a:latin typeface="+mn-lt"/>
              </a:rPr>
              <a:t>in the </a:t>
            </a:r>
          </a:p>
          <a:p>
            <a:pPr algn="ctr"/>
            <a:r>
              <a:rPr lang="en-GB" sz="2200" b="1" dirty="0">
                <a:solidFill>
                  <a:srgbClr val="002060"/>
                </a:solidFill>
                <a:latin typeface="+mn-lt"/>
              </a:rPr>
              <a:t>middle of insertion </a:t>
            </a:r>
            <a:r>
              <a:rPr lang="en-GB" sz="2000" dirty="0">
                <a:solidFill>
                  <a:srgbClr val="002060"/>
                </a:solidFill>
                <a:latin typeface="+mn-lt"/>
              </a:rPr>
              <a:t>(instead of extremities, where primary collimators are located)</a:t>
            </a:r>
          </a:p>
          <a:p>
            <a:pPr marL="342900" indent="-342900" algn="ctr">
              <a:spcBef>
                <a:spcPts val="600"/>
              </a:spcBef>
              <a:buFont typeface="Arial" panose="020B0604020202020204" pitchFamily="34" charset="0"/>
              <a:buChar char="•"/>
            </a:pPr>
            <a:r>
              <a:rPr lang="en-GB" sz="2000" dirty="0">
                <a:solidFill>
                  <a:srgbClr val="002060"/>
                </a:solidFill>
                <a:latin typeface="+mn-lt"/>
              </a:rPr>
              <a:t>Broken hierarchy can compromise protection</a:t>
            </a:r>
          </a:p>
          <a:p>
            <a:pPr marL="342900" indent="-342900" algn="ctr">
              <a:spcBef>
                <a:spcPts val="600"/>
              </a:spcBef>
              <a:buFont typeface="Arial" panose="020B0604020202020204" pitchFamily="34" charset="0"/>
              <a:buChar char="•"/>
            </a:pPr>
            <a:r>
              <a:rPr lang="en-GB" sz="2000" dirty="0">
                <a:solidFill>
                  <a:srgbClr val="002060"/>
                </a:solidFill>
                <a:latin typeface="+mn-lt"/>
                <a:sym typeface="Wingdings" pitchFamily="2" charset="2"/>
              </a:rPr>
              <a:t> </a:t>
            </a:r>
            <a:r>
              <a:rPr lang="en-GB" sz="2000" b="1" dirty="0">
                <a:solidFill>
                  <a:schemeClr val="tx1">
                    <a:lumMod val="60000"/>
                    <a:lumOff val="40000"/>
                  </a:schemeClr>
                </a:solidFill>
                <a:latin typeface="+mn-lt"/>
                <a:sym typeface="Wingdings" pitchFamily="2" charset="2"/>
              </a:rPr>
              <a:t>l</a:t>
            </a:r>
            <a:r>
              <a:rPr lang="en-GB" sz="2000" b="1" dirty="0">
                <a:solidFill>
                  <a:schemeClr val="tx1">
                    <a:lumMod val="60000"/>
                    <a:lumOff val="40000"/>
                  </a:schemeClr>
                </a:solidFill>
                <a:latin typeface="+mn-lt"/>
              </a:rPr>
              <a:t>imitation on beta* </a:t>
            </a:r>
            <a:r>
              <a:rPr lang="en-US" sz="2000" dirty="0">
                <a:solidFill>
                  <a:srgbClr val="C00000"/>
                </a:solidFill>
                <a:latin typeface="+mn-lt"/>
              </a:rPr>
              <a:t>(about 1-2% loss)</a:t>
            </a:r>
            <a:endParaRPr lang="en-GB" sz="2000" dirty="0">
              <a:solidFill>
                <a:srgbClr val="002060"/>
              </a:solidFill>
              <a:latin typeface="+mn-lt"/>
            </a:endParaRPr>
          </a:p>
        </p:txBody>
      </p:sp>
      <p:cxnSp>
        <p:nvCxnSpPr>
          <p:cNvPr id="9" name="Connettore 2 11">
            <a:extLst>
              <a:ext uri="{FF2B5EF4-FFF2-40B4-BE49-F238E27FC236}">
                <a16:creationId xmlns:a16="http://schemas.microsoft.com/office/drawing/2014/main" id="{B62EB4D3-0C5C-36D5-F2E8-62285AEF23B9}"/>
              </a:ext>
            </a:extLst>
          </p:cNvPr>
          <p:cNvCxnSpPr>
            <a:cxnSpLocks/>
          </p:cNvCxnSpPr>
          <p:nvPr/>
        </p:nvCxnSpPr>
        <p:spPr>
          <a:xfrm flipH="1">
            <a:off x="5212685" y="2584090"/>
            <a:ext cx="1152151" cy="153620"/>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9">
            <a:extLst>
              <a:ext uri="{FF2B5EF4-FFF2-40B4-BE49-F238E27FC236}">
                <a16:creationId xmlns:a16="http://schemas.microsoft.com/office/drawing/2014/main" id="{208A7A7F-47C5-9CCF-997A-09991D530EB5}"/>
              </a:ext>
            </a:extLst>
          </p:cNvPr>
          <p:cNvSpPr txBox="1"/>
          <p:nvPr/>
        </p:nvSpPr>
        <p:spPr>
          <a:xfrm>
            <a:off x="2417490" y="4035839"/>
            <a:ext cx="7894692" cy="1812676"/>
          </a:xfrm>
          <a:prstGeom prst="rect">
            <a:avLst/>
          </a:prstGeom>
          <a:noFill/>
        </p:spPr>
        <p:txBody>
          <a:bodyPr wrap="square" lIns="0" tIns="0" rIns="0" bIns="0" rtlCol="0">
            <a:spAutoFit/>
          </a:bodyPr>
          <a:lstStyle/>
          <a:p>
            <a:pPr marL="285750" indent="-285750" algn="l">
              <a:lnSpc>
                <a:spcPct val="120000"/>
              </a:lnSpc>
              <a:buClr>
                <a:schemeClr val="tx2"/>
              </a:buClr>
              <a:buFont typeface="Arial" panose="020B0604020202020204" pitchFamily="34" charset="0"/>
              <a:buChar char="•"/>
            </a:pPr>
            <a:r>
              <a:rPr lang="en-GB" sz="2000" dirty="0">
                <a:latin typeface="+mn-lt"/>
              </a:rPr>
              <a:t>Studies, tests and simulations indicated that losses are generated by </a:t>
            </a:r>
            <a:r>
              <a:rPr lang="en-GB" sz="2000" b="1" dirty="0">
                <a:latin typeface="+mn-lt"/>
              </a:rPr>
              <a:t>particles in the off-momentum halo </a:t>
            </a:r>
            <a:r>
              <a:rPr lang="en-GB" sz="2000" dirty="0">
                <a:latin typeface="+mn-lt"/>
              </a:rPr>
              <a:t>(not core of the beam)</a:t>
            </a:r>
          </a:p>
          <a:p>
            <a:pPr marL="285750" indent="-285750" algn="l">
              <a:lnSpc>
                <a:spcPct val="120000"/>
              </a:lnSpc>
              <a:buClr>
                <a:schemeClr val="tx2"/>
              </a:buClr>
              <a:buFont typeface="Arial" panose="020B0604020202020204" pitchFamily="34" charset="0"/>
              <a:buChar char="•"/>
            </a:pPr>
            <a:r>
              <a:rPr lang="en-GB" sz="2000" b="1" dirty="0">
                <a:latin typeface="+mn-lt"/>
              </a:rPr>
              <a:t>Various mitigations </a:t>
            </a:r>
            <a:r>
              <a:rPr lang="en-GB" sz="2000" dirty="0">
                <a:latin typeface="+mn-lt"/>
              </a:rPr>
              <a:t>put in place to improve the behaviour</a:t>
            </a:r>
          </a:p>
          <a:p>
            <a:pPr marL="285750" indent="-285750" algn="l">
              <a:lnSpc>
                <a:spcPct val="120000"/>
              </a:lnSpc>
              <a:buClr>
                <a:schemeClr val="tx2"/>
              </a:buClr>
              <a:buFont typeface="Arial" panose="020B0604020202020204" pitchFamily="34" charset="0"/>
              <a:buChar char="•"/>
            </a:pPr>
            <a:r>
              <a:rPr lang="en-GB" sz="2000" dirty="0">
                <a:latin typeface="+mn-lt"/>
              </a:rPr>
              <a:t>Machine </a:t>
            </a:r>
            <a:r>
              <a:rPr lang="en-GB" sz="2000" b="1" dirty="0">
                <a:latin typeface="+mn-lt"/>
              </a:rPr>
              <a:t>re-validated after TS#1 </a:t>
            </a:r>
            <a:r>
              <a:rPr lang="en-GB" sz="2000" dirty="0">
                <a:latin typeface="+mn-lt"/>
              </a:rPr>
              <a:t>with mitigations in place</a:t>
            </a:r>
          </a:p>
          <a:p>
            <a:pPr marL="285750" indent="-285750" algn="l">
              <a:lnSpc>
                <a:spcPct val="120000"/>
              </a:lnSpc>
              <a:buClr>
                <a:schemeClr val="tx2"/>
              </a:buClr>
              <a:buFont typeface="Arial" panose="020B0604020202020204" pitchFamily="34" charset="0"/>
              <a:buChar char="•"/>
            </a:pPr>
            <a:r>
              <a:rPr lang="en-GB" sz="2000" b="1" dirty="0">
                <a:solidFill>
                  <a:schemeClr val="tx1">
                    <a:lumMod val="60000"/>
                    <a:lumOff val="40000"/>
                  </a:schemeClr>
                </a:solidFill>
                <a:latin typeface="+mn-lt"/>
              </a:rPr>
              <a:t>Beta* limitation lifted</a:t>
            </a:r>
            <a:endParaRPr lang="en-US" sz="2000" b="1" dirty="0">
              <a:solidFill>
                <a:schemeClr val="tx1">
                  <a:lumMod val="60000"/>
                  <a:lumOff val="40000"/>
                </a:schemeClr>
              </a:solidFill>
              <a:latin typeface="+mn-lt"/>
            </a:endParaRPr>
          </a:p>
        </p:txBody>
      </p:sp>
    </p:spTree>
    <p:extLst>
      <p:ext uri="{BB962C8B-B14F-4D97-AF65-F5344CB8AC3E}">
        <p14:creationId xmlns:p14="http://schemas.microsoft.com/office/powerpoint/2010/main" val="1248457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EC0B3-AF48-9EC8-0C5E-D886D61BF341}"/>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73B3BF33-BEBB-AC1B-124F-F2D4F5D0854D}"/>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4F36A81D-4CA0-41B4-683B-CE44AB62594E}"/>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09C516D6-4EF2-3E11-4732-D58A40149AEE}"/>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95E242D6-084E-6090-A29E-929E3840285C}"/>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DC1691EB-C940-58D7-5F24-93E7E36EC510}"/>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82E42262-F850-6121-B00C-131675DE836C}"/>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634DF21E-6BF8-8E40-4399-A1901C334F5E}"/>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490FA077-6399-8C07-F337-29C035610E36}"/>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5C6DF749-B2D1-D970-8B07-C78022C00B70}"/>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D6C30184-30DC-3D0A-51B3-B8D170CD9157}"/>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08252162-717B-0DEB-ADDC-A2B8D7466D2E}"/>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9200F053-2146-CB22-2D16-CDD4A7C3F98B}"/>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0D116773-55C2-1203-0E1F-FD944EF0E601}"/>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223155D3-6BED-B557-13E7-82E693F487EE}"/>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4008CF27-516F-E431-E12A-95BAD154B5FE}"/>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77BB44C7-E6B1-CE11-FBC0-35F58D06BC2E}"/>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FE1B1DA2-9668-6AFF-4E64-E7E3CBFE061D}"/>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0BFF678E-7E75-3288-AF55-8DD9E364DC76}"/>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A42D13FA-921E-B697-2B2E-E5B390BEF23E}"/>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E0E70AC7-26DC-BEA9-74FD-605DAC2473E3}"/>
              </a:ext>
            </a:extLst>
          </p:cNvPr>
          <p:cNvGrpSpPr/>
          <p:nvPr/>
        </p:nvGrpSpPr>
        <p:grpSpPr>
          <a:xfrm>
            <a:off x="5929138" y="273074"/>
            <a:ext cx="1597685" cy="917734"/>
            <a:chOff x="7065168" y="2101740"/>
            <a:chExt cx="1597685" cy="917734"/>
          </a:xfrm>
        </p:grpSpPr>
        <p:sp>
          <p:nvSpPr>
            <p:cNvPr id="7" name="TextBox 6">
              <a:extLst>
                <a:ext uri="{FF2B5EF4-FFF2-40B4-BE49-F238E27FC236}">
                  <a16:creationId xmlns:a16="http://schemas.microsoft.com/office/drawing/2014/main" id="{1C5192FB-2B58-8C82-7818-97F1EA402155}"/>
                </a:ext>
              </a:extLst>
            </p:cNvPr>
            <p:cNvSpPr txBox="1"/>
            <p:nvPr/>
          </p:nvSpPr>
          <p:spPr>
            <a:xfrm>
              <a:off x="7065168" y="2101740"/>
              <a:ext cx="1591782" cy="430887"/>
            </a:xfrm>
            <a:prstGeom prst="rect">
              <a:avLst/>
            </a:prstGeom>
            <a:noFill/>
          </p:spPr>
          <p:txBody>
            <a:bodyPr wrap="none" lIns="0" tIns="0" rIns="0" bIns="0" rtlCol="0">
              <a:spAutoFit/>
            </a:bodyPr>
            <a:lstStyle/>
            <a:p>
              <a:pPr algn="l"/>
              <a:r>
                <a:rPr lang="en-GB" sz="1400" b="1" dirty="0" err="1"/>
                <a:t>VdM</a:t>
              </a:r>
              <a:r>
                <a:rPr lang="en-GB" sz="1400" b="1" dirty="0"/>
                <a:t> &amp; Calibration </a:t>
              </a:r>
            </a:p>
            <a:p>
              <a:pPr algn="l"/>
              <a:r>
                <a:rPr lang="en-GB" sz="1400" dirty="0"/>
                <a:t>Runs, 16 – 20 May </a:t>
              </a:r>
            </a:p>
          </p:txBody>
        </p:sp>
        <p:pic>
          <p:nvPicPr>
            <p:cNvPr id="1072" name="Picture 1071">
              <a:extLst>
                <a:ext uri="{FF2B5EF4-FFF2-40B4-BE49-F238E27FC236}">
                  <a16:creationId xmlns:a16="http://schemas.microsoft.com/office/drawing/2014/main" id="{4A702EC8-F39E-ADC0-3A28-0FF71ADCA8CF}"/>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F83223B7-0398-D262-73CC-A5D2CF9643AB}"/>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F45B9048-FE68-7D62-246F-D9D82C1A8907}"/>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2CC4DE19-D43D-2619-D2E1-23AF4ED3E9E0}"/>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CFF473C9-AFDD-A81C-62D0-6E0644F5EBC7}"/>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87E2E1BC-D2B6-D38A-7A8D-E4F9D9F754A5}"/>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810C99B0-B7AF-7F2F-D2E8-223B0CC8EFF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Box 29">
            <a:extLst>
              <a:ext uri="{FF2B5EF4-FFF2-40B4-BE49-F238E27FC236}">
                <a16:creationId xmlns:a16="http://schemas.microsoft.com/office/drawing/2014/main" id="{7A2BBA6D-D873-1142-7F60-48D63B4D1782}"/>
              </a:ext>
            </a:extLst>
          </p:cNvPr>
          <p:cNvSpPr txBox="1"/>
          <p:nvPr/>
        </p:nvSpPr>
        <p:spPr>
          <a:xfrm>
            <a:off x="8430228" y="710579"/>
            <a:ext cx="1526918" cy="646331"/>
          </a:xfrm>
          <a:prstGeom prst="rect">
            <a:avLst/>
          </a:prstGeom>
          <a:noFill/>
        </p:spPr>
        <p:txBody>
          <a:bodyPr wrap="square" lIns="0" tIns="0" rIns="0" bIns="0" rtlCol="0">
            <a:spAutoFit/>
          </a:bodyPr>
          <a:lstStyle/>
          <a:p>
            <a:pPr algn="ctr"/>
            <a:r>
              <a:rPr lang="en-GB" sz="1400" b="1" dirty="0"/>
              <a:t>Stable Lumi</a:t>
            </a:r>
          </a:p>
          <a:p>
            <a:pPr algn="ctr"/>
            <a:r>
              <a:rPr lang="en-GB" sz="1400" b="1" dirty="0"/>
              <a:t>Production </a:t>
            </a:r>
          </a:p>
          <a:p>
            <a:pPr algn="ctr"/>
            <a:r>
              <a:rPr lang="en-GB" sz="1400" dirty="0"/>
              <a:t>Summer period</a:t>
            </a:r>
          </a:p>
        </p:txBody>
      </p:sp>
      <p:sp>
        <p:nvSpPr>
          <p:cNvPr id="42" name="Title 2">
            <a:extLst>
              <a:ext uri="{FF2B5EF4-FFF2-40B4-BE49-F238E27FC236}">
                <a16:creationId xmlns:a16="http://schemas.microsoft.com/office/drawing/2014/main" id="{3F215345-D73F-B88C-C999-2AFF830E6CAA}"/>
              </a:ext>
            </a:extLst>
          </p:cNvPr>
          <p:cNvSpPr>
            <a:spLocks noGrp="1"/>
          </p:cNvSpPr>
          <p:nvPr>
            <p:ph type="title"/>
          </p:nvPr>
        </p:nvSpPr>
        <p:spPr>
          <a:xfrm>
            <a:off x="609601" y="274638"/>
            <a:ext cx="7944319" cy="714265"/>
          </a:xfrm>
          <a:noFill/>
        </p:spPr>
        <p:txBody>
          <a:bodyPr>
            <a:normAutofit/>
          </a:bodyPr>
          <a:lstStyle/>
          <a:p>
            <a:r>
              <a:rPr lang="en-GB" dirty="0"/>
              <a:t>LHC in 2024</a:t>
            </a:r>
          </a:p>
        </p:txBody>
      </p:sp>
      <p:pic>
        <p:nvPicPr>
          <p:cNvPr id="44" name="Picture 43" descr="A green and gold bottle of champagne&#10;&#10;Description automatically generated">
            <a:extLst>
              <a:ext uri="{FF2B5EF4-FFF2-40B4-BE49-F238E27FC236}">
                <a16:creationId xmlns:a16="http://schemas.microsoft.com/office/drawing/2014/main" id="{92089C54-85D8-2661-956E-E8381360C681}"/>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9095797" y="2561550"/>
            <a:ext cx="735350" cy="696010"/>
          </a:xfrm>
          <a:prstGeom prst="rect">
            <a:avLst/>
          </a:prstGeom>
        </p:spPr>
      </p:pic>
      <p:sp>
        <p:nvSpPr>
          <p:cNvPr id="45" name="TextBox 44">
            <a:extLst>
              <a:ext uri="{FF2B5EF4-FFF2-40B4-BE49-F238E27FC236}">
                <a16:creationId xmlns:a16="http://schemas.microsoft.com/office/drawing/2014/main" id="{35672481-32D7-6382-3FDF-D488000190EC}"/>
              </a:ext>
            </a:extLst>
          </p:cNvPr>
          <p:cNvSpPr txBox="1"/>
          <p:nvPr/>
        </p:nvSpPr>
        <p:spPr>
          <a:xfrm>
            <a:off x="8849052" y="2310585"/>
            <a:ext cx="1526918" cy="215444"/>
          </a:xfrm>
          <a:prstGeom prst="rect">
            <a:avLst/>
          </a:prstGeom>
          <a:noFill/>
        </p:spPr>
        <p:txBody>
          <a:bodyPr wrap="square" lIns="0" tIns="0" rIns="0" bIns="0" rtlCol="0">
            <a:spAutoFit/>
          </a:bodyPr>
          <a:lstStyle/>
          <a:p>
            <a:pPr algn="l"/>
            <a:r>
              <a:rPr lang="en-GB" sz="1400" b="1" dirty="0"/>
              <a:t>Beyond 110 fb</a:t>
            </a:r>
            <a:r>
              <a:rPr lang="en-GB" sz="1400" b="1" baseline="30000" dirty="0"/>
              <a:t>-1</a:t>
            </a:r>
            <a:endParaRPr lang="en-GB" sz="1400" baseline="30000" dirty="0"/>
          </a:p>
        </p:txBody>
      </p:sp>
      <p:sp>
        <p:nvSpPr>
          <p:cNvPr id="2" name="TextBox 1">
            <a:extLst>
              <a:ext uri="{FF2B5EF4-FFF2-40B4-BE49-F238E27FC236}">
                <a16:creationId xmlns:a16="http://schemas.microsoft.com/office/drawing/2014/main" id="{873EBB66-3F92-01DA-EC1F-96E63A97EE5C}"/>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 name="TextBox 2">
            <a:extLst>
              <a:ext uri="{FF2B5EF4-FFF2-40B4-BE49-F238E27FC236}">
                <a16:creationId xmlns:a16="http://schemas.microsoft.com/office/drawing/2014/main" id="{5534C918-AB8B-EA9F-0E1D-AE386102F1EA}"/>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 name="Rectangle 3">
            <a:extLst>
              <a:ext uri="{FF2B5EF4-FFF2-40B4-BE49-F238E27FC236}">
                <a16:creationId xmlns:a16="http://schemas.microsoft.com/office/drawing/2014/main" id="{24013034-49C7-00BF-9B83-7A2B57292963}"/>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652B2910-AB2E-EF4C-D029-647E74B9D4E5}"/>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73CA838A-8202-AB4B-CA91-63968E19112B}"/>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F3B686A1-32A0-723B-BBD7-6A30139BE0E8}"/>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DDB4083-82BC-3E40-AB34-A64A25F0568B}"/>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EEB327F-552D-D7DA-2EA5-5DDA350FE6EC}"/>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DCF729D-96E3-A455-B53F-3B2F1F352761}"/>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781D5AA4-5F7E-F499-2BAF-2F4C2939F563}"/>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466B946A-60A2-BD11-A140-7AC9CAF4B4C9}"/>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1B88B4C-C52F-3DD0-73AF-F21A45A70E39}"/>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9" name="TextBox 18">
            <a:extLst>
              <a:ext uri="{FF2B5EF4-FFF2-40B4-BE49-F238E27FC236}">
                <a16:creationId xmlns:a16="http://schemas.microsoft.com/office/drawing/2014/main" id="{C9C1166A-E742-69EF-3095-654BAABBF518}"/>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0" name="TextBox 19">
            <a:extLst>
              <a:ext uri="{FF2B5EF4-FFF2-40B4-BE49-F238E27FC236}">
                <a16:creationId xmlns:a16="http://schemas.microsoft.com/office/drawing/2014/main" id="{89996207-BAC6-D2D2-9C0F-630CEB16A4FB}"/>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1" name="TextBox 20">
            <a:extLst>
              <a:ext uri="{FF2B5EF4-FFF2-40B4-BE49-F238E27FC236}">
                <a16:creationId xmlns:a16="http://schemas.microsoft.com/office/drawing/2014/main" id="{BACD41F8-CAE9-5826-4673-4736ADCC97FC}"/>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2" name="TextBox 21">
            <a:extLst>
              <a:ext uri="{FF2B5EF4-FFF2-40B4-BE49-F238E27FC236}">
                <a16:creationId xmlns:a16="http://schemas.microsoft.com/office/drawing/2014/main" id="{6187DDD1-8275-FC19-627B-6C0EB41D55B9}"/>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28" name="TextBox 27">
            <a:extLst>
              <a:ext uri="{FF2B5EF4-FFF2-40B4-BE49-F238E27FC236}">
                <a16:creationId xmlns:a16="http://schemas.microsoft.com/office/drawing/2014/main" id="{250E0B44-0154-4B1E-67F3-65096A10E474}"/>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3" name="TextBox 32">
            <a:extLst>
              <a:ext uri="{FF2B5EF4-FFF2-40B4-BE49-F238E27FC236}">
                <a16:creationId xmlns:a16="http://schemas.microsoft.com/office/drawing/2014/main" id="{DB51A618-1480-6D8B-22A9-5E08A721FD4F}"/>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4" name="Straight Connector 33">
            <a:extLst>
              <a:ext uri="{FF2B5EF4-FFF2-40B4-BE49-F238E27FC236}">
                <a16:creationId xmlns:a16="http://schemas.microsoft.com/office/drawing/2014/main" id="{7B9BB39F-74E6-906A-9871-D2BF7870A896}"/>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9711098-E9F1-657C-A745-FE002CEC10D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0" name="Straight Connector 39">
            <a:extLst>
              <a:ext uri="{FF2B5EF4-FFF2-40B4-BE49-F238E27FC236}">
                <a16:creationId xmlns:a16="http://schemas.microsoft.com/office/drawing/2014/main" id="{A39D832D-3864-6501-4E74-121A52A8AB6C}"/>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BBE46DA2-422D-0317-E23C-F1EA99DD556A}"/>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43" name="Straight Connector 42">
            <a:extLst>
              <a:ext uri="{FF2B5EF4-FFF2-40B4-BE49-F238E27FC236}">
                <a16:creationId xmlns:a16="http://schemas.microsoft.com/office/drawing/2014/main" id="{F3576DB2-CDB4-0CCC-14D2-7A0329076CE5}"/>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D5A968B-9AD0-F3FF-9D2A-04719DAC951B}"/>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0" name="Straight Connector 49">
            <a:extLst>
              <a:ext uri="{FF2B5EF4-FFF2-40B4-BE49-F238E27FC236}">
                <a16:creationId xmlns:a16="http://schemas.microsoft.com/office/drawing/2014/main" id="{B9880DDA-C6A6-5657-4B6A-EE772DAA955A}"/>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426BDDA8-9C6A-5B88-2165-FC8F046A67A4}"/>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2" name="Straight Connector 51">
            <a:extLst>
              <a:ext uri="{FF2B5EF4-FFF2-40B4-BE49-F238E27FC236}">
                <a16:creationId xmlns:a16="http://schemas.microsoft.com/office/drawing/2014/main" id="{DD4F77E5-601A-AC14-170E-07D92D5D0CBD}"/>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11D732B8-A524-10E2-F6EE-09A2441A29D7}"/>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pic>
        <p:nvPicPr>
          <p:cNvPr id="17" name="Picture 16" descr="A graph showing a graph&#10;&#10;Description automatically generated with medium confidence">
            <a:extLst>
              <a:ext uri="{FF2B5EF4-FFF2-40B4-BE49-F238E27FC236}">
                <a16:creationId xmlns:a16="http://schemas.microsoft.com/office/drawing/2014/main" id="{98276A28-55C2-F695-E570-3D7776E5A375}"/>
              </a:ext>
            </a:extLst>
          </p:cNvPr>
          <p:cNvPicPr>
            <a:picLocks noChangeAspect="1"/>
          </p:cNvPicPr>
          <p:nvPr/>
        </p:nvPicPr>
        <p:blipFill>
          <a:blip r:embed="rId13">
            <a:extLst>
              <a:ext uri="{28A0092B-C50C-407E-A947-70E740481C1C}">
                <a14:useLocalDpi xmlns:a14="http://schemas.microsoft.com/office/drawing/2010/main" val="0"/>
              </a:ext>
            </a:extLst>
          </a:blip>
          <a:srcRect l="320" t="11556" r="2790" b="10831"/>
          <a:stretch/>
        </p:blipFill>
        <p:spPr>
          <a:xfrm>
            <a:off x="8420511" y="1421340"/>
            <a:ext cx="1536635" cy="646330"/>
          </a:xfrm>
          <a:prstGeom prst="rect">
            <a:avLst/>
          </a:prstGeom>
        </p:spPr>
      </p:pic>
    </p:spTree>
    <p:extLst>
      <p:ext uri="{BB962C8B-B14F-4D97-AF65-F5344CB8AC3E}">
        <p14:creationId xmlns:p14="http://schemas.microsoft.com/office/powerpoint/2010/main" val="8001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AE274-9D06-A017-3A34-301112A0F28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5B28FB-32D2-E778-6AA8-26642E36C751}"/>
              </a:ext>
            </a:extLst>
          </p:cNvPr>
          <p:cNvSpPr>
            <a:spLocks noGrp="1"/>
          </p:cNvSpPr>
          <p:nvPr>
            <p:ph type="title"/>
          </p:nvPr>
        </p:nvSpPr>
        <p:spPr>
          <a:xfrm>
            <a:off x="609601" y="274638"/>
            <a:ext cx="4150951" cy="714265"/>
          </a:xfrm>
        </p:spPr>
        <p:txBody>
          <a:bodyPr>
            <a:normAutofit/>
          </a:bodyPr>
          <a:lstStyle/>
          <a:p>
            <a:r>
              <a:rPr lang="en-GB" dirty="0"/>
              <a:t>Production</a:t>
            </a:r>
          </a:p>
        </p:txBody>
      </p:sp>
      <p:sp>
        <p:nvSpPr>
          <p:cNvPr id="8" name="TextBox 7">
            <a:extLst>
              <a:ext uri="{FF2B5EF4-FFF2-40B4-BE49-F238E27FC236}">
                <a16:creationId xmlns:a16="http://schemas.microsoft.com/office/drawing/2014/main" id="{8381E2CC-2CAD-FD28-1025-6695916DB60E}"/>
              </a:ext>
            </a:extLst>
          </p:cNvPr>
          <p:cNvSpPr txBox="1"/>
          <p:nvPr/>
        </p:nvSpPr>
        <p:spPr>
          <a:xfrm>
            <a:off x="220035" y="1009485"/>
            <a:ext cx="4596978" cy="2246769"/>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sz="2000" b="1" dirty="0">
                <a:latin typeface="+mn-lt"/>
              </a:rPr>
              <a:t>124 fb</a:t>
            </a:r>
            <a:r>
              <a:rPr lang="en-GB" sz="2000" b="1" baseline="30000" dirty="0">
                <a:latin typeface="+mn-lt"/>
              </a:rPr>
              <a:t>-1</a:t>
            </a:r>
            <a:r>
              <a:rPr lang="en-GB" sz="2000" b="1" dirty="0">
                <a:latin typeface="+mn-lt"/>
              </a:rPr>
              <a:t> </a:t>
            </a:r>
            <a:r>
              <a:rPr lang="en-GB" sz="2000" dirty="0">
                <a:latin typeface="+mn-lt"/>
              </a:rPr>
              <a:t>in ATLAS/CMS</a:t>
            </a:r>
          </a:p>
          <a:p>
            <a:pPr marL="342900" indent="-342900">
              <a:spcBef>
                <a:spcPts val="600"/>
              </a:spcBef>
              <a:buFont typeface="Arial" panose="020B0604020202020204" pitchFamily="34" charset="0"/>
              <a:buChar char="•"/>
            </a:pPr>
            <a:r>
              <a:rPr lang="en-GB" sz="2000" b="1" dirty="0">
                <a:solidFill>
                  <a:schemeClr val="tx1"/>
                </a:solidFill>
                <a:latin typeface="+mn-lt"/>
              </a:rPr>
              <a:t>11 fb</a:t>
            </a:r>
            <a:r>
              <a:rPr lang="en-GB" sz="2000" b="1" baseline="30000" dirty="0">
                <a:solidFill>
                  <a:schemeClr val="tx1"/>
                </a:solidFill>
                <a:latin typeface="+mn-lt"/>
              </a:rPr>
              <a:t>-1</a:t>
            </a:r>
            <a:r>
              <a:rPr lang="en-GB" sz="2000" b="1" dirty="0">
                <a:solidFill>
                  <a:schemeClr val="tx1"/>
                </a:solidFill>
                <a:latin typeface="+mn-lt"/>
              </a:rPr>
              <a:t> </a:t>
            </a:r>
            <a:r>
              <a:rPr lang="en-GB" sz="2000" dirty="0">
                <a:solidFill>
                  <a:schemeClr val="tx1"/>
                </a:solidFill>
                <a:latin typeface="+mn-lt"/>
              </a:rPr>
              <a:t>in LHCb</a:t>
            </a:r>
          </a:p>
          <a:p>
            <a:pPr marL="342900" indent="-342900">
              <a:spcBef>
                <a:spcPts val="600"/>
              </a:spcBef>
              <a:buFont typeface="Arial" panose="020B0604020202020204" pitchFamily="34" charset="0"/>
              <a:buChar char="•"/>
            </a:pPr>
            <a:r>
              <a:rPr lang="en-GB" sz="2000" b="1" dirty="0">
                <a:latin typeface="+mn-lt"/>
              </a:rPr>
              <a:t>67.5 pb</a:t>
            </a:r>
            <a:r>
              <a:rPr lang="en-GB" sz="2000" b="1" baseline="30000" dirty="0">
                <a:latin typeface="+mn-lt"/>
              </a:rPr>
              <a:t>-1</a:t>
            </a:r>
            <a:r>
              <a:rPr lang="en-GB" sz="2000" b="1" dirty="0">
                <a:latin typeface="+mn-lt"/>
              </a:rPr>
              <a:t> </a:t>
            </a:r>
            <a:r>
              <a:rPr lang="en-GB" sz="2000" dirty="0">
                <a:latin typeface="+mn-lt"/>
              </a:rPr>
              <a:t>in ALICE</a:t>
            </a:r>
            <a:endParaRPr lang="en-GB" sz="2000" dirty="0">
              <a:solidFill>
                <a:schemeClr val="tx1"/>
              </a:solidFill>
              <a:latin typeface="+mn-lt"/>
            </a:endParaRPr>
          </a:p>
          <a:p>
            <a:pPr marL="342900" indent="-342900">
              <a:spcBef>
                <a:spcPts val="600"/>
              </a:spcBef>
              <a:buFont typeface="Arial" panose="020B0604020202020204" pitchFamily="34" charset="0"/>
              <a:buChar char="•"/>
            </a:pPr>
            <a:r>
              <a:rPr lang="en-GB" sz="2000" dirty="0">
                <a:solidFill>
                  <a:schemeClr val="tx1"/>
                </a:solidFill>
                <a:latin typeface="+mn-lt"/>
              </a:rPr>
              <a:t>Highest production </a:t>
            </a:r>
            <a:r>
              <a:rPr lang="en-GB" sz="2000" b="1" dirty="0">
                <a:solidFill>
                  <a:schemeClr val="tx1"/>
                </a:solidFill>
                <a:latin typeface="+mn-lt"/>
              </a:rPr>
              <a:t>rate ever</a:t>
            </a:r>
            <a:endParaRPr lang="en-GB" sz="2000" dirty="0">
              <a:solidFill>
                <a:schemeClr val="tx1"/>
              </a:solidFill>
              <a:latin typeface="+mn-lt"/>
            </a:endParaRPr>
          </a:p>
          <a:p>
            <a:pPr marL="342900" indent="-342900">
              <a:spcBef>
                <a:spcPts val="600"/>
              </a:spcBef>
              <a:buFont typeface="Arial" panose="020B0604020202020204" pitchFamily="34" charset="0"/>
              <a:buChar char="•"/>
            </a:pPr>
            <a:r>
              <a:rPr lang="en-GB" sz="2000" b="1" dirty="0">
                <a:solidFill>
                  <a:schemeClr val="tx1"/>
                </a:solidFill>
                <a:latin typeface="+mn-lt"/>
              </a:rPr>
              <a:t>Peak luminosity </a:t>
            </a:r>
            <a:r>
              <a:rPr lang="en-GB" sz="2000" dirty="0">
                <a:solidFill>
                  <a:schemeClr val="tx1"/>
                </a:solidFill>
                <a:latin typeface="+mn-lt"/>
              </a:rPr>
              <a:t>at ~2.1e</a:t>
            </a:r>
            <a:r>
              <a:rPr lang="en-GB" sz="2000" baseline="30000" dirty="0">
                <a:solidFill>
                  <a:schemeClr val="tx1"/>
                </a:solidFill>
                <a:latin typeface="+mn-lt"/>
              </a:rPr>
              <a:t>34</a:t>
            </a:r>
            <a:r>
              <a:rPr lang="en-GB" sz="2000" dirty="0">
                <a:solidFill>
                  <a:schemeClr val="tx1"/>
                </a:solidFill>
                <a:latin typeface="+mn-lt"/>
              </a:rPr>
              <a:t> cm</a:t>
            </a:r>
            <a:r>
              <a:rPr lang="en-GB" sz="2000" baseline="30000" dirty="0">
                <a:solidFill>
                  <a:schemeClr val="tx1"/>
                </a:solidFill>
                <a:latin typeface="+mn-lt"/>
              </a:rPr>
              <a:t>-1</a:t>
            </a:r>
            <a:r>
              <a:rPr lang="en-GB" sz="2000" dirty="0">
                <a:solidFill>
                  <a:schemeClr val="tx1"/>
                </a:solidFill>
                <a:latin typeface="+mn-lt"/>
              </a:rPr>
              <a:t> s</a:t>
            </a:r>
            <a:r>
              <a:rPr lang="en-GB" sz="2000" baseline="30000" dirty="0">
                <a:solidFill>
                  <a:schemeClr val="tx1"/>
                </a:solidFill>
                <a:latin typeface="+mn-lt"/>
              </a:rPr>
              <a:t>-1</a:t>
            </a:r>
            <a:r>
              <a:rPr lang="en-GB" sz="2000" dirty="0">
                <a:solidFill>
                  <a:schemeClr val="tx1"/>
                </a:solidFill>
                <a:latin typeface="+mn-lt"/>
              </a:rPr>
              <a:t> (limited by cryogenic)</a:t>
            </a:r>
          </a:p>
        </p:txBody>
      </p:sp>
      <p:pic>
        <p:nvPicPr>
          <p:cNvPr id="5" name="Picture 4" descr="A graph showing a graph&#10;&#10;Description automatically generated with medium confidence">
            <a:extLst>
              <a:ext uri="{FF2B5EF4-FFF2-40B4-BE49-F238E27FC236}">
                <a16:creationId xmlns:a16="http://schemas.microsoft.com/office/drawing/2014/main" id="{C8348A4F-1718-F7FE-6D1E-190D58795DC6}"/>
              </a:ext>
            </a:extLst>
          </p:cNvPr>
          <p:cNvPicPr>
            <a:picLocks noChangeAspect="1"/>
          </p:cNvPicPr>
          <p:nvPr/>
        </p:nvPicPr>
        <p:blipFill>
          <a:blip r:embed="rId3">
            <a:extLst>
              <a:ext uri="{28A0092B-C50C-407E-A947-70E740481C1C}">
                <a14:useLocalDpi xmlns:a14="http://schemas.microsoft.com/office/drawing/2010/main" val="0"/>
              </a:ext>
            </a:extLst>
          </a:blip>
          <a:srcRect t="5531" b="5071"/>
          <a:stretch/>
        </p:blipFill>
        <p:spPr>
          <a:xfrm>
            <a:off x="4778785" y="164575"/>
            <a:ext cx="4495779" cy="2110383"/>
          </a:xfrm>
          <a:prstGeom prst="rect">
            <a:avLst/>
          </a:prstGeom>
        </p:spPr>
      </p:pic>
      <p:pic>
        <p:nvPicPr>
          <p:cNvPr id="7" name="Picture 6" descr="A graph showing the growth of a company&#10;&#10;Description automatically generated">
            <a:extLst>
              <a:ext uri="{FF2B5EF4-FFF2-40B4-BE49-F238E27FC236}">
                <a16:creationId xmlns:a16="http://schemas.microsoft.com/office/drawing/2014/main" id="{AEBD3203-2ABA-9F43-2588-A75C25B5562A}"/>
              </a:ext>
            </a:extLst>
          </p:cNvPr>
          <p:cNvPicPr>
            <a:picLocks noChangeAspect="1"/>
          </p:cNvPicPr>
          <p:nvPr/>
        </p:nvPicPr>
        <p:blipFill>
          <a:blip r:embed="rId4">
            <a:extLst>
              <a:ext uri="{28A0092B-C50C-407E-A947-70E740481C1C}">
                <a14:useLocalDpi xmlns:a14="http://schemas.microsoft.com/office/drawing/2010/main" val="0"/>
              </a:ext>
            </a:extLst>
          </a:blip>
          <a:srcRect t="5531" r="2504" b="10718"/>
          <a:stretch/>
        </p:blipFill>
        <p:spPr>
          <a:xfrm>
            <a:off x="7670605" y="1219766"/>
            <a:ext cx="4412007" cy="1990082"/>
          </a:xfrm>
          <a:prstGeom prst="rect">
            <a:avLst/>
          </a:prstGeom>
        </p:spPr>
      </p:pic>
      <p:pic>
        <p:nvPicPr>
          <p:cNvPr id="2" name="Picture 1">
            <a:extLst>
              <a:ext uri="{FF2B5EF4-FFF2-40B4-BE49-F238E27FC236}">
                <a16:creationId xmlns:a16="http://schemas.microsoft.com/office/drawing/2014/main" id="{B5B5A6B7-719B-8653-EC09-37F83E3482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5945" y="3363531"/>
            <a:ext cx="3036142" cy="2512046"/>
          </a:xfrm>
          <a:prstGeom prst="rect">
            <a:avLst/>
          </a:prstGeom>
        </p:spPr>
      </p:pic>
      <p:pic>
        <p:nvPicPr>
          <p:cNvPr id="6" name="Picture 5">
            <a:extLst>
              <a:ext uri="{FF2B5EF4-FFF2-40B4-BE49-F238E27FC236}">
                <a16:creationId xmlns:a16="http://schemas.microsoft.com/office/drawing/2014/main" id="{56AF7DF9-8290-8525-E2DD-3BB9E93170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9182" y="3078899"/>
            <a:ext cx="4242771" cy="2837353"/>
          </a:xfrm>
          <a:prstGeom prst="rect">
            <a:avLst/>
          </a:prstGeom>
        </p:spPr>
      </p:pic>
      <p:pic>
        <p:nvPicPr>
          <p:cNvPr id="10" name="Picture 9">
            <a:extLst>
              <a:ext uri="{FF2B5EF4-FFF2-40B4-BE49-F238E27FC236}">
                <a16:creationId xmlns:a16="http://schemas.microsoft.com/office/drawing/2014/main" id="{33781BAD-1B1E-E123-1B4A-08271CC95A40}"/>
              </a:ext>
            </a:extLst>
          </p:cNvPr>
          <p:cNvPicPr>
            <a:picLocks noChangeAspect="1"/>
          </p:cNvPicPr>
          <p:nvPr/>
        </p:nvPicPr>
        <p:blipFill>
          <a:blip r:embed="rId7">
            <a:extLst>
              <a:ext uri="{28A0092B-C50C-407E-A947-70E740481C1C}">
                <a14:useLocalDpi xmlns:a14="http://schemas.microsoft.com/office/drawing/2010/main" val="0"/>
              </a:ext>
            </a:extLst>
          </a:blip>
          <a:srcRect r="36378" b="8126"/>
          <a:stretch/>
        </p:blipFill>
        <p:spPr>
          <a:xfrm>
            <a:off x="527275" y="3236976"/>
            <a:ext cx="3094667" cy="1420984"/>
          </a:xfrm>
          <a:prstGeom prst="rect">
            <a:avLst/>
          </a:prstGeom>
        </p:spPr>
      </p:pic>
      <p:pic>
        <p:nvPicPr>
          <p:cNvPr id="11" name="Picture 10">
            <a:extLst>
              <a:ext uri="{FF2B5EF4-FFF2-40B4-BE49-F238E27FC236}">
                <a16:creationId xmlns:a16="http://schemas.microsoft.com/office/drawing/2014/main" id="{BEE4834D-7046-8B13-5899-AEF37C66083E}"/>
              </a:ext>
            </a:extLst>
          </p:cNvPr>
          <p:cNvPicPr>
            <a:picLocks noChangeAspect="1"/>
          </p:cNvPicPr>
          <p:nvPr/>
        </p:nvPicPr>
        <p:blipFill>
          <a:blip r:embed="rId7">
            <a:extLst>
              <a:ext uri="{28A0092B-C50C-407E-A947-70E740481C1C}">
                <a14:useLocalDpi xmlns:a14="http://schemas.microsoft.com/office/drawing/2010/main" val="0"/>
              </a:ext>
            </a:extLst>
          </a:blip>
          <a:srcRect l="69244" t="7507" b="7297"/>
          <a:stretch/>
        </p:blipFill>
        <p:spPr>
          <a:xfrm>
            <a:off x="1328298" y="4619554"/>
            <a:ext cx="1503277" cy="1324076"/>
          </a:xfrm>
          <a:prstGeom prst="rect">
            <a:avLst/>
          </a:prstGeom>
        </p:spPr>
      </p:pic>
      <p:sp>
        <p:nvSpPr>
          <p:cNvPr id="12" name="TextBox 11">
            <a:extLst>
              <a:ext uri="{FF2B5EF4-FFF2-40B4-BE49-F238E27FC236}">
                <a16:creationId xmlns:a16="http://schemas.microsoft.com/office/drawing/2014/main" id="{C722351C-A9E5-F53F-D019-2FD9347BA947}"/>
              </a:ext>
            </a:extLst>
          </p:cNvPr>
          <p:cNvSpPr txBox="1"/>
          <p:nvPr/>
        </p:nvSpPr>
        <p:spPr>
          <a:xfrm>
            <a:off x="4964821" y="2353763"/>
            <a:ext cx="2557976" cy="646331"/>
          </a:xfrm>
          <a:prstGeom prst="rect">
            <a:avLst/>
          </a:prstGeom>
          <a:noFill/>
        </p:spPr>
        <p:txBody>
          <a:bodyPr wrap="square" rtlCol="0">
            <a:spAutoFit/>
          </a:bodyPr>
          <a:lstStyle/>
          <a:p>
            <a:pPr marL="139700" indent="-139700">
              <a:spcBef>
                <a:spcPts val="0"/>
              </a:spcBef>
              <a:buFont typeface="Arial" panose="020B0604020202020204" pitchFamily="34" charset="0"/>
              <a:buChar char="•"/>
            </a:pPr>
            <a:r>
              <a:rPr lang="en-CH" sz="1200" b="1" dirty="0">
                <a:latin typeface="+mj-lt"/>
              </a:rPr>
              <a:t>2024 AVG</a:t>
            </a:r>
            <a:r>
              <a:rPr lang="en-CH" sz="1200" dirty="0">
                <a:latin typeface="+mj-lt"/>
              </a:rPr>
              <a:t> rate = 0.83 fb</a:t>
            </a:r>
            <a:r>
              <a:rPr lang="en-CH" sz="1200" baseline="30000" dirty="0">
                <a:latin typeface="+mj-lt"/>
              </a:rPr>
              <a:t>-1</a:t>
            </a:r>
            <a:r>
              <a:rPr lang="en-CH" sz="1200" dirty="0">
                <a:latin typeface="+mj-lt"/>
              </a:rPr>
              <a:t>/24h</a:t>
            </a:r>
          </a:p>
          <a:p>
            <a:pPr marL="139700" indent="-139700">
              <a:spcBef>
                <a:spcPts val="0"/>
              </a:spcBef>
              <a:buFont typeface="Arial" panose="020B0604020202020204" pitchFamily="34" charset="0"/>
              <a:buChar char="•"/>
            </a:pPr>
            <a:r>
              <a:rPr lang="en-CH" sz="1200" b="1" dirty="0">
                <a:latin typeface="+mj-lt"/>
              </a:rPr>
              <a:t>2024 highest</a:t>
            </a:r>
            <a:r>
              <a:rPr lang="en-CH" sz="1200" dirty="0">
                <a:latin typeface="+mj-lt"/>
              </a:rPr>
              <a:t> rate = 1.5 fb</a:t>
            </a:r>
            <a:r>
              <a:rPr lang="en-CH" sz="1200" baseline="30000" dirty="0">
                <a:latin typeface="+mj-lt"/>
              </a:rPr>
              <a:t>-1</a:t>
            </a:r>
            <a:r>
              <a:rPr lang="en-CH" sz="1200" dirty="0">
                <a:latin typeface="+mj-lt"/>
              </a:rPr>
              <a:t>/24h</a:t>
            </a:r>
          </a:p>
          <a:p>
            <a:pPr algn="ctr"/>
            <a:r>
              <a:rPr lang="en-CH" sz="1200" dirty="0">
                <a:latin typeface="+mj-lt"/>
              </a:rPr>
              <a:t>(midnight to midnight)</a:t>
            </a:r>
          </a:p>
        </p:txBody>
      </p:sp>
      <p:sp>
        <p:nvSpPr>
          <p:cNvPr id="13" name="TextBox 12">
            <a:extLst>
              <a:ext uri="{FF2B5EF4-FFF2-40B4-BE49-F238E27FC236}">
                <a16:creationId xmlns:a16="http://schemas.microsoft.com/office/drawing/2014/main" id="{F18CC463-F0B9-1814-9DA9-E14636F7A4D1}"/>
              </a:ext>
            </a:extLst>
          </p:cNvPr>
          <p:cNvSpPr txBox="1"/>
          <p:nvPr/>
        </p:nvSpPr>
        <p:spPr>
          <a:xfrm>
            <a:off x="4964821" y="4197100"/>
            <a:ext cx="590226" cy="369332"/>
          </a:xfrm>
          <a:prstGeom prst="rect">
            <a:avLst/>
          </a:prstGeom>
          <a:noFill/>
        </p:spPr>
        <p:txBody>
          <a:bodyPr wrap="none" rtlCol="0">
            <a:spAutoFit/>
          </a:bodyPr>
          <a:lstStyle/>
          <a:p>
            <a:r>
              <a:rPr lang="en-CH" b="1" dirty="0"/>
              <a:t>LS1</a:t>
            </a:r>
          </a:p>
        </p:txBody>
      </p:sp>
      <p:sp>
        <p:nvSpPr>
          <p:cNvPr id="14" name="TextBox 13">
            <a:extLst>
              <a:ext uri="{FF2B5EF4-FFF2-40B4-BE49-F238E27FC236}">
                <a16:creationId xmlns:a16="http://schemas.microsoft.com/office/drawing/2014/main" id="{738D1603-58F5-10A5-4EC6-476FE7E3AC48}"/>
              </a:ext>
            </a:extLst>
          </p:cNvPr>
          <p:cNvSpPr txBox="1"/>
          <p:nvPr/>
        </p:nvSpPr>
        <p:spPr>
          <a:xfrm>
            <a:off x="6273274" y="4197100"/>
            <a:ext cx="627095" cy="369332"/>
          </a:xfrm>
          <a:prstGeom prst="rect">
            <a:avLst/>
          </a:prstGeom>
          <a:noFill/>
        </p:spPr>
        <p:txBody>
          <a:bodyPr wrap="none" rtlCol="0">
            <a:spAutoFit/>
          </a:bodyPr>
          <a:lstStyle/>
          <a:p>
            <a:r>
              <a:rPr lang="en-CH" b="1" dirty="0"/>
              <a:t>LS2</a:t>
            </a:r>
          </a:p>
        </p:txBody>
      </p:sp>
    </p:spTree>
    <p:extLst>
      <p:ext uri="{BB962C8B-B14F-4D97-AF65-F5344CB8AC3E}">
        <p14:creationId xmlns:p14="http://schemas.microsoft.com/office/powerpoint/2010/main" val="1593460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graph showing a number of data&#10;&#10;Description automatically generated with medium confidence">
            <a:extLst>
              <a:ext uri="{FF2B5EF4-FFF2-40B4-BE49-F238E27FC236}">
                <a16:creationId xmlns:a16="http://schemas.microsoft.com/office/drawing/2014/main" id="{6844AD0F-2EDD-B33D-3ED9-752F1C7D94D1}"/>
              </a:ext>
            </a:extLst>
          </p:cNvPr>
          <p:cNvPicPr>
            <a:picLocks noChangeAspect="1"/>
          </p:cNvPicPr>
          <p:nvPr/>
        </p:nvPicPr>
        <p:blipFill>
          <a:blip r:embed="rId2">
            <a:extLst>
              <a:ext uri="{28A0092B-C50C-407E-A947-70E740481C1C}">
                <a14:useLocalDpi xmlns:a14="http://schemas.microsoft.com/office/drawing/2010/main" val="0"/>
              </a:ext>
            </a:extLst>
          </a:blip>
          <a:srcRect t="6033" r="6202" b="10800"/>
          <a:stretch/>
        </p:blipFill>
        <p:spPr>
          <a:xfrm>
            <a:off x="7276563" y="1657506"/>
            <a:ext cx="4656997" cy="1451777"/>
          </a:xfrm>
          <a:prstGeom prst="rect">
            <a:avLst/>
          </a:prstGeom>
        </p:spPr>
      </p:pic>
      <p:sp>
        <p:nvSpPr>
          <p:cNvPr id="6" name="TextBox 5">
            <a:extLst>
              <a:ext uri="{FF2B5EF4-FFF2-40B4-BE49-F238E27FC236}">
                <a16:creationId xmlns:a16="http://schemas.microsoft.com/office/drawing/2014/main" id="{AEB3887A-4421-1519-F4C7-9F0AF36F32E7}"/>
              </a:ext>
            </a:extLst>
          </p:cNvPr>
          <p:cNvSpPr txBox="1"/>
          <p:nvPr/>
        </p:nvSpPr>
        <p:spPr>
          <a:xfrm>
            <a:off x="258440" y="1467808"/>
            <a:ext cx="7296951" cy="1703030"/>
          </a:xfrm>
          <a:prstGeom prst="rect">
            <a:avLst/>
          </a:prstGeom>
          <a:noFill/>
        </p:spPr>
        <p:txBody>
          <a:bodyPr wrap="square">
            <a:spAutoFit/>
          </a:bodyPr>
          <a:lstStyle/>
          <a:p>
            <a:pPr marL="222250" indent="-222250" fontAlgn="auto">
              <a:spcAft>
                <a:spcPts val="0"/>
              </a:spcAft>
              <a:buFont typeface="Arial" panose="020B0604020202020204" pitchFamily="34" charset="0"/>
              <a:buChar char="•"/>
            </a:pPr>
            <a:r>
              <a:rPr lang="en-GB" sz="2400" b="1" dirty="0">
                <a:solidFill>
                  <a:schemeClr val="tx1">
                    <a:lumMod val="60000"/>
                    <a:lumOff val="40000"/>
                  </a:schemeClr>
                </a:solidFill>
                <a:latin typeface="+mn-lt"/>
              </a:rPr>
              <a:t>Combined</a:t>
            </a:r>
            <a:r>
              <a:rPr lang="en-GB" sz="2400" dirty="0">
                <a:latin typeface="+mn-lt"/>
              </a:rPr>
              <a:t> (beta* + offset) </a:t>
            </a:r>
            <a:r>
              <a:rPr lang="en-GB" sz="2400" b="1" dirty="0">
                <a:solidFill>
                  <a:schemeClr val="tx1">
                    <a:lumMod val="60000"/>
                    <a:lumOff val="40000"/>
                  </a:schemeClr>
                </a:solidFill>
                <a:latin typeface="+mn-lt"/>
              </a:rPr>
              <a:t>levelling</a:t>
            </a:r>
            <a:r>
              <a:rPr lang="en-GB" sz="2400" dirty="0">
                <a:latin typeface="+mn-lt"/>
              </a:rPr>
              <a:t> allowed for</a:t>
            </a:r>
          </a:p>
          <a:p>
            <a:pPr marL="625475" lvl="1" indent="-312738" fontAlgn="auto">
              <a:spcBef>
                <a:spcPts val="400"/>
              </a:spcBef>
              <a:spcAft>
                <a:spcPts val="0"/>
              </a:spcAft>
              <a:buFont typeface="Arial" panose="020B0604020202020204" pitchFamily="34" charset="0"/>
              <a:buChar char="•"/>
            </a:pPr>
            <a:r>
              <a:rPr lang="en-GB" sz="2000" b="1" dirty="0">
                <a:latin typeface="+mn-lt"/>
              </a:rPr>
              <a:t>6-7 hours levelling </a:t>
            </a:r>
            <a:r>
              <a:rPr lang="en-GB" sz="2000" dirty="0">
                <a:latin typeface="+mn-lt"/>
              </a:rPr>
              <a:t>with</a:t>
            </a:r>
            <a:r>
              <a:rPr lang="en-GB" sz="2000" b="1" dirty="0">
                <a:solidFill>
                  <a:schemeClr val="tx1">
                    <a:lumMod val="60000"/>
                    <a:lumOff val="40000"/>
                  </a:schemeClr>
                </a:solidFill>
                <a:latin typeface="+mn-lt"/>
              </a:rPr>
              <a:t> </a:t>
            </a:r>
            <a:r>
              <a:rPr lang="en-GB" sz="2000" dirty="0">
                <a:latin typeface="+mn-lt"/>
              </a:rPr>
              <a:t>BCMS beams</a:t>
            </a:r>
          </a:p>
          <a:p>
            <a:pPr marL="625475" lvl="1" indent="-312738" fontAlgn="auto">
              <a:spcBef>
                <a:spcPts val="400"/>
              </a:spcBef>
              <a:spcAft>
                <a:spcPts val="0"/>
              </a:spcAft>
              <a:buFont typeface="Arial" panose="020B0604020202020204" pitchFamily="34" charset="0"/>
              <a:buChar char="•"/>
            </a:pPr>
            <a:r>
              <a:rPr lang="en-GB" sz="2000" b="1" dirty="0">
                <a:latin typeface="+mn-lt"/>
              </a:rPr>
              <a:t>Well balanced </a:t>
            </a:r>
            <a:r>
              <a:rPr lang="en-GB" sz="2000" dirty="0">
                <a:latin typeface="+mn-lt"/>
              </a:rPr>
              <a:t>luminosity between CMS and ATLAS</a:t>
            </a:r>
          </a:p>
          <a:p>
            <a:pPr marL="222250" indent="-222250" fontAlgn="auto">
              <a:spcBef>
                <a:spcPts val="1200"/>
              </a:spcBef>
              <a:spcAft>
                <a:spcPts val="0"/>
              </a:spcAft>
              <a:buFont typeface="Arial" panose="020B0604020202020204" pitchFamily="34" charset="0"/>
              <a:buChar char="•"/>
            </a:pPr>
            <a:r>
              <a:rPr lang="en-GB" sz="2400" dirty="0">
                <a:latin typeface="+mn-lt"/>
              </a:rPr>
              <a:t>LHCb levelled </a:t>
            </a:r>
            <a:r>
              <a:rPr lang="en-GB" sz="2400" b="1" dirty="0">
                <a:latin typeface="+mn-lt"/>
              </a:rPr>
              <a:t>through the entire fill</a:t>
            </a:r>
          </a:p>
        </p:txBody>
      </p:sp>
      <p:pic>
        <p:nvPicPr>
          <p:cNvPr id="7" name="Picture 6" descr="A graph with red and blue dots&#10;&#10;Description automatically generated">
            <a:extLst>
              <a:ext uri="{FF2B5EF4-FFF2-40B4-BE49-F238E27FC236}">
                <a16:creationId xmlns:a16="http://schemas.microsoft.com/office/drawing/2014/main" id="{AF5E76B6-CE72-DF7C-BFCC-8048DAA47950}"/>
              </a:ext>
            </a:extLst>
          </p:cNvPr>
          <p:cNvPicPr>
            <a:picLocks noChangeAspect="1"/>
          </p:cNvPicPr>
          <p:nvPr/>
        </p:nvPicPr>
        <p:blipFill>
          <a:blip r:embed="rId3">
            <a:extLst>
              <a:ext uri="{28A0092B-C50C-407E-A947-70E740481C1C}">
                <a14:useLocalDpi xmlns:a14="http://schemas.microsoft.com/office/drawing/2010/main" val="0"/>
              </a:ext>
            </a:extLst>
          </a:blip>
          <a:srcRect t="5803" r="2015" b="11988"/>
          <a:stretch/>
        </p:blipFill>
        <p:spPr>
          <a:xfrm>
            <a:off x="373655" y="3582620"/>
            <a:ext cx="6066437" cy="1790944"/>
          </a:xfrm>
          <a:prstGeom prst="rect">
            <a:avLst/>
          </a:prstGeom>
        </p:spPr>
      </p:pic>
      <p:sp>
        <p:nvSpPr>
          <p:cNvPr id="8" name="TextBox 7">
            <a:extLst>
              <a:ext uri="{FF2B5EF4-FFF2-40B4-BE49-F238E27FC236}">
                <a16:creationId xmlns:a16="http://schemas.microsoft.com/office/drawing/2014/main" id="{0ED25CFD-F83D-3688-E0FB-7D946EA79AA1}"/>
              </a:ext>
            </a:extLst>
          </p:cNvPr>
          <p:cNvSpPr txBox="1"/>
          <p:nvPr/>
        </p:nvSpPr>
        <p:spPr>
          <a:xfrm>
            <a:off x="6565466" y="3753165"/>
            <a:ext cx="5384558" cy="1646605"/>
          </a:xfrm>
          <a:prstGeom prst="rect">
            <a:avLst/>
          </a:prstGeom>
          <a:noFill/>
        </p:spPr>
        <p:txBody>
          <a:bodyPr wrap="square">
            <a:spAutoFit/>
          </a:bodyPr>
          <a:lstStyle/>
          <a:p>
            <a:pPr marL="285750" indent="-285750" fontAlgn="auto">
              <a:spcBef>
                <a:spcPts val="600"/>
              </a:spcBef>
              <a:spcAft>
                <a:spcPts val="0"/>
              </a:spcAft>
              <a:buFont typeface="Arial" panose="020B0604020202020204" pitchFamily="34" charset="0"/>
              <a:buChar char="•"/>
            </a:pPr>
            <a:r>
              <a:rPr lang="en-GB" sz="2400" dirty="0">
                <a:latin typeface="+mn-lt"/>
              </a:rPr>
              <a:t>Bunch intensities stable at </a:t>
            </a:r>
            <a:r>
              <a:rPr lang="en-GB" sz="2400" b="1" dirty="0">
                <a:solidFill>
                  <a:schemeClr val="tx1">
                    <a:lumMod val="60000"/>
                    <a:lumOff val="40000"/>
                  </a:schemeClr>
                </a:solidFill>
                <a:latin typeface="+mn-lt"/>
              </a:rPr>
              <a:t>1.6e</a:t>
            </a:r>
            <a:r>
              <a:rPr lang="en-GB" sz="2400" b="1" baseline="30000" dirty="0">
                <a:solidFill>
                  <a:schemeClr val="tx1">
                    <a:lumMod val="60000"/>
                    <a:lumOff val="40000"/>
                  </a:schemeClr>
                </a:solidFill>
                <a:latin typeface="+mn-lt"/>
              </a:rPr>
              <a:t>11</a:t>
            </a:r>
            <a:r>
              <a:rPr lang="en-GB" sz="2400" b="1" dirty="0">
                <a:solidFill>
                  <a:schemeClr val="tx1">
                    <a:lumMod val="60000"/>
                    <a:lumOff val="40000"/>
                  </a:schemeClr>
                </a:solidFill>
                <a:latin typeface="+mn-lt"/>
              </a:rPr>
              <a:t> ppb </a:t>
            </a:r>
            <a:r>
              <a:rPr lang="en-GB" sz="2400" dirty="0">
                <a:latin typeface="+mn-lt"/>
              </a:rPr>
              <a:t>at start of stable beams</a:t>
            </a:r>
          </a:p>
          <a:p>
            <a:pPr marL="285750" indent="-285750" fontAlgn="auto">
              <a:spcBef>
                <a:spcPts val="600"/>
              </a:spcBef>
              <a:spcAft>
                <a:spcPts val="0"/>
              </a:spcAft>
              <a:buFont typeface="Arial" panose="020B0604020202020204" pitchFamily="34" charset="0"/>
              <a:buChar char="•"/>
            </a:pPr>
            <a:r>
              <a:rPr lang="en-GB" sz="2400" b="1" dirty="0">
                <a:solidFill>
                  <a:schemeClr val="tx1">
                    <a:lumMod val="60000"/>
                    <a:lumOff val="40000"/>
                  </a:schemeClr>
                </a:solidFill>
                <a:latin typeface="+mn-lt"/>
              </a:rPr>
              <a:t>Stored energy ~410 MJ </a:t>
            </a:r>
            <a:r>
              <a:rPr lang="en-GB" sz="2400" dirty="0">
                <a:latin typeface="+mn-lt"/>
              </a:rPr>
              <a:t>/ beam @6.8 TeV (~100 kg TNT)</a:t>
            </a:r>
          </a:p>
        </p:txBody>
      </p:sp>
      <p:sp>
        <p:nvSpPr>
          <p:cNvPr id="11" name="Title 2">
            <a:extLst>
              <a:ext uri="{FF2B5EF4-FFF2-40B4-BE49-F238E27FC236}">
                <a16:creationId xmlns:a16="http://schemas.microsoft.com/office/drawing/2014/main" id="{FFA847C0-F0E2-F921-5467-729B21D65097}"/>
              </a:ext>
            </a:extLst>
          </p:cNvPr>
          <p:cNvSpPr>
            <a:spLocks noGrp="1"/>
          </p:cNvSpPr>
          <p:nvPr>
            <p:ph type="title"/>
          </p:nvPr>
        </p:nvSpPr>
        <p:spPr>
          <a:xfrm>
            <a:off x="609601" y="274638"/>
            <a:ext cx="4150951" cy="714265"/>
          </a:xfrm>
        </p:spPr>
        <p:txBody>
          <a:bodyPr>
            <a:normAutofit/>
          </a:bodyPr>
          <a:lstStyle/>
          <a:p>
            <a:r>
              <a:rPr lang="en-GB" dirty="0"/>
              <a:t>Production</a:t>
            </a:r>
          </a:p>
        </p:txBody>
      </p:sp>
    </p:spTree>
    <p:extLst>
      <p:ext uri="{BB962C8B-B14F-4D97-AF65-F5344CB8AC3E}">
        <p14:creationId xmlns:p14="http://schemas.microsoft.com/office/powerpoint/2010/main" val="985770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FE55D-1146-0F69-E5A6-A889F18BB6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FD9F20-6385-33FA-8C8B-76FC9D8D1842}"/>
              </a:ext>
            </a:extLst>
          </p:cNvPr>
          <p:cNvSpPr>
            <a:spLocks noGrp="1"/>
          </p:cNvSpPr>
          <p:nvPr>
            <p:ph type="title"/>
          </p:nvPr>
        </p:nvSpPr>
        <p:spPr/>
        <p:txBody>
          <a:bodyPr/>
          <a:lstStyle/>
          <a:p>
            <a:r>
              <a:rPr lang="en-US" dirty="0"/>
              <a:t>Heat load</a:t>
            </a:r>
            <a:endParaRPr lang="en-GB" dirty="0"/>
          </a:p>
        </p:txBody>
      </p:sp>
      <p:sp>
        <p:nvSpPr>
          <p:cNvPr id="7" name="TextBox 6">
            <a:extLst>
              <a:ext uri="{FF2B5EF4-FFF2-40B4-BE49-F238E27FC236}">
                <a16:creationId xmlns:a16="http://schemas.microsoft.com/office/drawing/2014/main" id="{3DAA97F0-0FDB-54CD-585B-B750C691D431}"/>
              </a:ext>
            </a:extLst>
          </p:cNvPr>
          <p:cNvSpPr txBox="1"/>
          <p:nvPr/>
        </p:nvSpPr>
        <p:spPr>
          <a:xfrm>
            <a:off x="1295375" y="981378"/>
            <a:ext cx="10122834" cy="2339102"/>
          </a:xfrm>
          <a:prstGeom prst="rect">
            <a:avLst/>
          </a:prstGeom>
          <a:noFill/>
        </p:spPr>
        <p:txBody>
          <a:bodyPr wrap="square" rtlCol="0">
            <a:spAutoFit/>
          </a:bodyPr>
          <a:lstStyle/>
          <a:p>
            <a:pPr marL="342900" indent="-342900">
              <a:buFont typeface="Arial" panose="020B0604020202020204" pitchFamily="34" charset="0"/>
              <a:buChar char="•"/>
            </a:pPr>
            <a:r>
              <a:rPr lang="en-GB" sz="2200" dirty="0">
                <a:latin typeface="+mn-lt"/>
              </a:rPr>
              <a:t>E</a:t>
            </a:r>
            <a:r>
              <a:rPr lang="en-CH" sz="2200" dirty="0">
                <a:latin typeface="+mn-lt"/>
              </a:rPr>
              <a:t>lectron cloud induced </a:t>
            </a:r>
            <a:r>
              <a:rPr lang="en-CH" sz="2200" b="1" dirty="0">
                <a:solidFill>
                  <a:schemeClr val="tx1">
                    <a:lumMod val="60000"/>
                    <a:lumOff val="40000"/>
                  </a:schemeClr>
                </a:solidFill>
                <a:latin typeface="+mn-lt"/>
              </a:rPr>
              <a:t>heat-load</a:t>
            </a:r>
            <a:r>
              <a:rPr lang="en-CH" sz="2200" dirty="0">
                <a:latin typeface="+mn-lt"/>
              </a:rPr>
              <a:t> mainly </a:t>
            </a:r>
            <a:r>
              <a:rPr lang="en-CH" sz="2200" b="1" dirty="0">
                <a:latin typeface="+mn-lt"/>
              </a:rPr>
              <a:t>limits</a:t>
            </a:r>
            <a:r>
              <a:rPr lang="en-CH" sz="2200" dirty="0">
                <a:latin typeface="+mn-lt"/>
              </a:rPr>
              <a:t>:</a:t>
            </a:r>
          </a:p>
          <a:p>
            <a:pPr marL="800100" lvl="1" indent="-342900">
              <a:buFont typeface="Arial" panose="020B0604020202020204" pitchFamily="34" charset="0"/>
              <a:buChar char="•"/>
            </a:pPr>
            <a:r>
              <a:rPr lang="en-GB" dirty="0">
                <a:latin typeface="+mn-lt"/>
              </a:rPr>
              <a:t>T</a:t>
            </a:r>
            <a:r>
              <a:rPr lang="en-CH" dirty="0">
                <a:latin typeface="+mn-lt"/>
              </a:rPr>
              <a:t>rain length</a:t>
            </a:r>
          </a:p>
          <a:p>
            <a:pPr marL="800100" lvl="1" indent="-342900">
              <a:buFont typeface="Arial" panose="020B0604020202020204" pitchFamily="34" charset="0"/>
              <a:buChar char="•"/>
            </a:pPr>
            <a:r>
              <a:rPr lang="en-GB" dirty="0">
                <a:latin typeface="+mn-lt"/>
              </a:rPr>
              <a:t>T</a:t>
            </a:r>
            <a:r>
              <a:rPr lang="en-CH" dirty="0">
                <a:latin typeface="+mn-lt"/>
              </a:rPr>
              <a:t>otal number of bunches</a:t>
            </a:r>
          </a:p>
          <a:p>
            <a:pPr marL="800100" lvl="1" indent="-342900">
              <a:buFont typeface="Arial" panose="020B0604020202020204" pitchFamily="34" charset="0"/>
              <a:buChar char="•"/>
            </a:pPr>
            <a:r>
              <a:rPr lang="en-CH" dirty="0">
                <a:latin typeface="+mn-lt"/>
              </a:rPr>
              <a:t>Bunch intensity</a:t>
            </a:r>
            <a:endParaRPr lang="en-GB" dirty="0">
              <a:latin typeface="+mn-lt"/>
            </a:endParaRPr>
          </a:p>
          <a:p>
            <a:pPr marL="285750" indent="-285750">
              <a:spcBef>
                <a:spcPts val="600"/>
              </a:spcBef>
              <a:buFont typeface="Arial" panose="020B0604020202020204" pitchFamily="34" charset="0"/>
              <a:buChar char="•"/>
            </a:pPr>
            <a:r>
              <a:rPr lang="en-GB" sz="2000" dirty="0">
                <a:latin typeface="+mn-lt"/>
              </a:rPr>
              <a:t>After reconfiguration of cryogenic systems </a:t>
            </a:r>
            <a:r>
              <a:rPr lang="en-GB" sz="2000" b="1" dirty="0">
                <a:latin typeface="+mn-lt"/>
              </a:rPr>
              <a:t>operated</a:t>
            </a:r>
            <a:r>
              <a:rPr lang="en-GB" sz="2000" dirty="0">
                <a:latin typeface="+mn-lt"/>
              </a:rPr>
              <a:t> </a:t>
            </a:r>
            <a:r>
              <a:rPr lang="en-GB" sz="2000" b="1" dirty="0">
                <a:latin typeface="+mn-lt"/>
              </a:rPr>
              <a:t>with</a:t>
            </a:r>
            <a:r>
              <a:rPr lang="en-GB" sz="2000" dirty="0">
                <a:latin typeface="+mn-lt"/>
              </a:rPr>
              <a:t> </a:t>
            </a:r>
            <a:r>
              <a:rPr lang="en-GB" sz="2000" b="1" dirty="0">
                <a:solidFill>
                  <a:schemeClr val="tx1">
                    <a:lumMod val="60000"/>
                    <a:lumOff val="40000"/>
                  </a:schemeClr>
                </a:solidFill>
                <a:latin typeface="+mn-lt"/>
              </a:rPr>
              <a:t>25ns beam</a:t>
            </a:r>
            <a:r>
              <a:rPr lang="en-GB" sz="2000" dirty="0">
                <a:latin typeface="+mn-lt"/>
              </a:rPr>
              <a:t> (then BCMS) providing </a:t>
            </a:r>
            <a:r>
              <a:rPr lang="en-GB" sz="2000" b="1" dirty="0">
                <a:latin typeface="+mn-lt"/>
              </a:rPr>
              <a:t>better</a:t>
            </a:r>
            <a:r>
              <a:rPr lang="en-GB" sz="2000" dirty="0">
                <a:latin typeface="+mn-lt"/>
              </a:rPr>
              <a:t> </a:t>
            </a:r>
            <a:r>
              <a:rPr lang="en-GB" sz="2000" b="1" dirty="0">
                <a:latin typeface="+mn-lt"/>
              </a:rPr>
              <a:t>homogeneity</a:t>
            </a:r>
            <a:r>
              <a:rPr lang="en-GB" sz="2000" dirty="0">
                <a:latin typeface="+mn-lt"/>
              </a:rPr>
              <a:t> between bunches, beam </a:t>
            </a:r>
            <a:r>
              <a:rPr lang="en-GB" sz="2000" b="1" dirty="0">
                <a:latin typeface="+mn-lt"/>
              </a:rPr>
              <a:t>quality</a:t>
            </a:r>
            <a:r>
              <a:rPr lang="en-GB" sz="2000" dirty="0">
                <a:latin typeface="+mn-lt"/>
              </a:rPr>
              <a:t> and </a:t>
            </a:r>
            <a:r>
              <a:rPr lang="en-GB" sz="2000" b="1" dirty="0">
                <a:latin typeface="+mn-lt"/>
              </a:rPr>
              <a:t>operability</a:t>
            </a:r>
          </a:p>
          <a:p>
            <a:pPr marL="285750" indent="-285750">
              <a:spcBef>
                <a:spcPts val="600"/>
              </a:spcBef>
              <a:buFont typeface="Arial" panose="020B0604020202020204" pitchFamily="34" charset="0"/>
              <a:buChar char="•"/>
            </a:pPr>
            <a:r>
              <a:rPr lang="en-CH" sz="2000" b="1" dirty="0">
                <a:solidFill>
                  <a:schemeClr val="tx1">
                    <a:lumMod val="60000"/>
                    <a:lumOff val="40000"/>
                  </a:schemeClr>
                </a:solidFill>
                <a:latin typeface="+mn-lt"/>
              </a:rPr>
              <a:t>~10% margin </a:t>
            </a:r>
            <a:r>
              <a:rPr lang="en-CH" sz="2000" dirty="0">
                <a:latin typeface="+mn-lt"/>
              </a:rPr>
              <a:t>gained by conditioning over 2024</a:t>
            </a:r>
            <a:r>
              <a:rPr lang="en-CH" dirty="0">
                <a:latin typeface="+mn-lt"/>
              </a:rPr>
              <a:t> </a:t>
            </a:r>
            <a:r>
              <a:rPr lang="en-CH" sz="1600" dirty="0">
                <a:latin typeface="+mn-lt"/>
              </a:rPr>
              <a:t>(not enough for an additional full train)</a:t>
            </a:r>
          </a:p>
        </p:txBody>
      </p:sp>
      <p:pic>
        <p:nvPicPr>
          <p:cNvPr id="9" name="Picture 8" descr="A graph with different colored lines&#10;&#10;Description automatically generated">
            <a:extLst>
              <a:ext uri="{FF2B5EF4-FFF2-40B4-BE49-F238E27FC236}">
                <a16:creationId xmlns:a16="http://schemas.microsoft.com/office/drawing/2014/main" id="{3FCE9044-760C-FC96-B540-91AA953AA15B}"/>
              </a:ext>
            </a:extLst>
          </p:cNvPr>
          <p:cNvPicPr>
            <a:picLocks noChangeAspect="1"/>
          </p:cNvPicPr>
          <p:nvPr/>
        </p:nvPicPr>
        <p:blipFill>
          <a:blip r:embed="rId2">
            <a:extLst>
              <a:ext uri="{28A0092B-C50C-407E-A947-70E740481C1C}">
                <a14:useLocalDpi xmlns:a14="http://schemas.microsoft.com/office/drawing/2010/main" val="0"/>
              </a:ext>
            </a:extLst>
          </a:blip>
          <a:srcRect t="6493" b="10389"/>
          <a:stretch/>
        </p:blipFill>
        <p:spPr>
          <a:xfrm>
            <a:off x="2447525" y="3537520"/>
            <a:ext cx="8295480" cy="2426209"/>
          </a:xfrm>
          <a:prstGeom prst="rect">
            <a:avLst/>
          </a:prstGeom>
        </p:spPr>
      </p:pic>
      <p:cxnSp>
        <p:nvCxnSpPr>
          <p:cNvPr id="11" name="Straight Arrow Connector 10">
            <a:extLst>
              <a:ext uri="{FF2B5EF4-FFF2-40B4-BE49-F238E27FC236}">
                <a16:creationId xmlns:a16="http://schemas.microsoft.com/office/drawing/2014/main" id="{A0FDB032-481D-AC3F-5D55-83DB3D147CAB}"/>
              </a:ext>
            </a:extLst>
          </p:cNvPr>
          <p:cNvCxnSpPr/>
          <p:nvPr/>
        </p:nvCxnSpPr>
        <p:spPr>
          <a:xfrm>
            <a:off x="3971357" y="3813050"/>
            <a:ext cx="6452040" cy="19202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2219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AD1DC-1AE6-E9A4-B2BB-D3AF0EE38CE1}"/>
            </a:ext>
          </a:extLst>
        </p:cNvPr>
        <p:cNvGrpSpPr/>
        <p:nvPr/>
      </p:nvGrpSpPr>
      <p:grpSpPr>
        <a:xfrm>
          <a:off x="0" y="0"/>
          <a:ext cx="0" cy="0"/>
          <a:chOff x="0" y="0"/>
          <a:chExt cx="0" cy="0"/>
        </a:xfrm>
      </p:grpSpPr>
      <p:pic>
        <p:nvPicPr>
          <p:cNvPr id="7" name="Picture 6" descr="A diagram of a pie chart&#10;&#10;Description automatically generated">
            <a:extLst>
              <a:ext uri="{FF2B5EF4-FFF2-40B4-BE49-F238E27FC236}">
                <a16:creationId xmlns:a16="http://schemas.microsoft.com/office/drawing/2014/main" id="{42CC1AC4-3E46-0B4B-5A21-0A02FF9B5BF5}"/>
              </a:ext>
            </a:extLst>
          </p:cNvPr>
          <p:cNvPicPr>
            <a:picLocks noChangeAspect="1"/>
          </p:cNvPicPr>
          <p:nvPr/>
        </p:nvPicPr>
        <p:blipFill>
          <a:blip r:embed="rId2">
            <a:extLst>
              <a:ext uri="{28A0092B-C50C-407E-A947-70E740481C1C}">
                <a14:useLocalDpi xmlns:a14="http://schemas.microsoft.com/office/drawing/2010/main" val="0"/>
              </a:ext>
            </a:extLst>
          </a:blip>
          <a:srcRect t="35658" b="7365"/>
          <a:stretch/>
        </p:blipFill>
        <p:spPr>
          <a:xfrm>
            <a:off x="6480050" y="2054948"/>
            <a:ext cx="5453510" cy="2889713"/>
          </a:xfrm>
          <a:prstGeom prst="rect">
            <a:avLst/>
          </a:prstGeom>
        </p:spPr>
      </p:pic>
      <p:sp>
        <p:nvSpPr>
          <p:cNvPr id="3" name="Title 2">
            <a:extLst>
              <a:ext uri="{FF2B5EF4-FFF2-40B4-BE49-F238E27FC236}">
                <a16:creationId xmlns:a16="http://schemas.microsoft.com/office/drawing/2014/main" id="{1FEDC800-3655-87FB-6C6E-E837C6BBFC09}"/>
              </a:ext>
            </a:extLst>
          </p:cNvPr>
          <p:cNvSpPr>
            <a:spLocks noGrp="1"/>
          </p:cNvSpPr>
          <p:nvPr>
            <p:ph type="title"/>
          </p:nvPr>
        </p:nvSpPr>
        <p:spPr>
          <a:xfrm>
            <a:off x="609601" y="274638"/>
            <a:ext cx="5640020" cy="714265"/>
          </a:xfrm>
        </p:spPr>
        <p:txBody>
          <a:bodyPr/>
          <a:lstStyle/>
          <a:p>
            <a:r>
              <a:rPr lang="en-GB" dirty="0"/>
              <a:t>Availability</a:t>
            </a:r>
          </a:p>
        </p:txBody>
      </p:sp>
      <p:sp>
        <p:nvSpPr>
          <p:cNvPr id="4" name="TextBox 3">
            <a:extLst>
              <a:ext uri="{FF2B5EF4-FFF2-40B4-BE49-F238E27FC236}">
                <a16:creationId xmlns:a16="http://schemas.microsoft.com/office/drawing/2014/main" id="{F14C75B5-BC74-0F17-B11A-42D5636D0873}"/>
              </a:ext>
            </a:extLst>
          </p:cNvPr>
          <p:cNvSpPr txBox="1"/>
          <p:nvPr/>
        </p:nvSpPr>
        <p:spPr>
          <a:xfrm>
            <a:off x="355114" y="1009485"/>
            <a:ext cx="7392301" cy="109260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sz="2000" dirty="0">
                <a:latin typeface="+mn-lt"/>
              </a:rPr>
              <a:t>Availability is </a:t>
            </a:r>
            <a:r>
              <a:rPr lang="en-GB" sz="2000" u="sng" dirty="0">
                <a:latin typeface="+mn-lt"/>
              </a:rPr>
              <a:t>THE key factor</a:t>
            </a:r>
            <a:r>
              <a:rPr lang="en-GB" sz="2000" dirty="0">
                <a:latin typeface="+mn-lt"/>
              </a:rPr>
              <a:t> for accelerator performance</a:t>
            </a:r>
          </a:p>
          <a:p>
            <a:pPr marL="285750" indent="-285750">
              <a:spcBef>
                <a:spcPts val="600"/>
              </a:spcBef>
              <a:buFont typeface="Arial" panose="020B0604020202020204" pitchFamily="34" charset="0"/>
              <a:buChar char="•"/>
            </a:pPr>
            <a:r>
              <a:rPr lang="en-GB" sz="2000" b="1" dirty="0">
                <a:effectLst/>
                <a:latin typeface="+mn-lt"/>
              </a:rPr>
              <a:t>Availability factor </a:t>
            </a:r>
            <a:r>
              <a:rPr lang="en-GB" sz="2000" dirty="0">
                <a:effectLst/>
                <a:latin typeface="+mn-lt"/>
              </a:rPr>
              <a:t>was ~constant through Run2 and Run3 for small (&lt;24h) faults</a:t>
            </a:r>
            <a:endParaRPr lang="en-GB" sz="2000" dirty="0">
              <a:latin typeface="+mn-lt"/>
            </a:endParaRPr>
          </a:p>
        </p:txBody>
      </p:sp>
      <p:pic>
        <p:nvPicPr>
          <p:cNvPr id="9" name="Picture 8" descr="A screenshot of a web page&#10;&#10;Description automatically generated">
            <a:extLst>
              <a:ext uri="{FF2B5EF4-FFF2-40B4-BE49-F238E27FC236}">
                <a16:creationId xmlns:a16="http://schemas.microsoft.com/office/drawing/2014/main" id="{4A576CDA-EFC6-92E2-A92F-F4BE73CABD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8705" y="274638"/>
            <a:ext cx="2573135" cy="1598841"/>
          </a:xfrm>
          <a:prstGeom prst="rect">
            <a:avLst/>
          </a:prstGeom>
        </p:spPr>
      </p:pic>
      <p:pic>
        <p:nvPicPr>
          <p:cNvPr id="12" name="Picture 11" descr="A graph of a number of data&#10;&#10;Description automatically generated">
            <a:extLst>
              <a:ext uri="{FF2B5EF4-FFF2-40B4-BE49-F238E27FC236}">
                <a16:creationId xmlns:a16="http://schemas.microsoft.com/office/drawing/2014/main" id="{E9D6B159-36E2-C808-6D38-F8596C3337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57" y="2294433"/>
            <a:ext cx="4782092" cy="2889713"/>
          </a:xfrm>
          <a:prstGeom prst="rect">
            <a:avLst/>
          </a:prstGeom>
        </p:spPr>
      </p:pic>
      <p:sp>
        <p:nvSpPr>
          <p:cNvPr id="16" name="TextBox 15">
            <a:extLst>
              <a:ext uri="{FF2B5EF4-FFF2-40B4-BE49-F238E27FC236}">
                <a16:creationId xmlns:a16="http://schemas.microsoft.com/office/drawing/2014/main" id="{ECBDC84B-3A8F-33B8-72D6-1C6B8C9FFB0E}"/>
              </a:ext>
            </a:extLst>
          </p:cNvPr>
          <p:cNvSpPr txBox="1"/>
          <p:nvPr/>
        </p:nvSpPr>
        <p:spPr>
          <a:xfrm>
            <a:off x="258440" y="5325295"/>
            <a:ext cx="6567255" cy="523220"/>
          </a:xfrm>
          <a:prstGeom prst="rect">
            <a:avLst/>
          </a:prstGeom>
          <a:noFill/>
        </p:spPr>
        <p:txBody>
          <a:bodyPr wrap="square" rtlCol="0">
            <a:spAutoFit/>
          </a:bodyPr>
          <a:lstStyle/>
          <a:p>
            <a:pPr algn="ctr"/>
            <a:r>
              <a:rPr lang="en-CH" sz="1400" dirty="0"/>
              <a:t>NOTE: the availability of the proton run is calculated on the effective time from the retrospetctively calculated schedule (long faults are not included)</a:t>
            </a:r>
          </a:p>
        </p:txBody>
      </p:sp>
      <p:sp>
        <p:nvSpPr>
          <p:cNvPr id="18" name="TextBox 17">
            <a:extLst>
              <a:ext uri="{FF2B5EF4-FFF2-40B4-BE49-F238E27FC236}">
                <a16:creationId xmlns:a16="http://schemas.microsoft.com/office/drawing/2014/main" id="{70F75173-D285-7A27-15FD-7E5AC196A7F6}"/>
              </a:ext>
            </a:extLst>
          </p:cNvPr>
          <p:cNvSpPr txBox="1"/>
          <p:nvPr/>
        </p:nvSpPr>
        <p:spPr>
          <a:xfrm>
            <a:off x="8054655" y="5118820"/>
            <a:ext cx="3412847" cy="646331"/>
          </a:xfrm>
          <a:prstGeom prst="rect">
            <a:avLst/>
          </a:prstGeom>
          <a:noFill/>
        </p:spPr>
        <p:txBody>
          <a:bodyPr wrap="square">
            <a:spAutoFit/>
          </a:bodyPr>
          <a:lstStyle/>
          <a:p>
            <a:pPr algn="ctr"/>
            <a:r>
              <a:rPr lang="en-GB" sz="1200" b="0" i="0" u="none" strike="noStrike" dirty="0">
                <a:effectLst/>
                <a:latin typeface="+mn-lt"/>
              </a:rPr>
              <a:t>Minor differences in numbers are due to slightly different choices in term of dates (including or not scrubbing run, TS recovery etc)</a:t>
            </a:r>
            <a:endParaRPr lang="en-CH" sz="1200" dirty="0">
              <a:latin typeface="+mn-lt"/>
            </a:endParaRPr>
          </a:p>
        </p:txBody>
      </p:sp>
    </p:spTree>
    <p:extLst>
      <p:ext uri="{BB962C8B-B14F-4D97-AF65-F5344CB8AC3E}">
        <p14:creationId xmlns:p14="http://schemas.microsoft.com/office/powerpoint/2010/main" val="1879768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441C1-3DDB-4EF2-564A-2B3700C95B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0CE398-EDFC-9BE9-0D1A-0F558789217F}"/>
              </a:ext>
            </a:extLst>
          </p:cNvPr>
          <p:cNvSpPr>
            <a:spLocks noGrp="1"/>
          </p:cNvSpPr>
          <p:nvPr>
            <p:ph type="title"/>
          </p:nvPr>
        </p:nvSpPr>
        <p:spPr>
          <a:xfrm>
            <a:off x="609601" y="274638"/>
            <a:ext cx="5640020" cy="714265"/>
          </a:xfrm>
        </p:spPr>
        <p:txBody>
          <a:bodyPr/>
          <a:lstStyle/>
          <a:p>
            <a:r>
              <a:rPr lang="en-GB" dirty="0"/>
              <a:t>Outline</a:t>
            </a:r>
          </a:p>
        </p:txBody>
      </p:sp>
      <p:sp>
        <p:nvSpPr>
          <p:cNvPr id="4" name="TextBox 3">
            <a:extLst>
              <a:ext uri="{FF2B5EF4-FFF2-40B4-BE49-F238E27FC236}">
                <a16:creationId xmlns:a16="http://schemas.microsoft.com/office/drawing/2014/main" id="{9F69E26B-D3F5-FE79-F87B-635A1548893D}"/>
              </a:ext>
            </a:extLst>
          </p:cNvPr>
          <p:cNvSpPr txBox="1"/>
          <p:nvPr/>
        </p:nvSpPr>
        <p:spPr>
          <a:xfrm>
            <a:off x="2543472" y="1882423"/>
            <a:ext cx="7105055" cy="3093154"/>
          </a:xfrm>
          <a:prstGeom prst="rect">
            <a:avLst/>
          </a:prstGeom>
          <a:noFill/>
        </p:spPr>
        <p:txBody>
          <a:bodyPr wrap="square" rtlCol="0">
            <a:spAutoFit/>
          </a:bodyPr>
          <a:lstStyle/>
          <a:p>
            <a:pPr marL="457200" indent="-457200">
              <a:spcBef>
                <a:spcPts val="1800"/>
              </a:spcBef>
              <a:buFont typeface="Arial" panose="020B0604020202020204" pitchFamily="34" charset="0"/>
              <a:buChar char="•"/>
            </a:pPr>
            <a:r>
              <a:rPr lang="en-CH" sz="4000" b="1" dirty="0">
                <a:latin typeface="+mn-lt"/>
              </a:rPr>
              <a:t>2024 run highlights</a:t>
            </a:r>
          </a:p>
          <a:p>
            <a:pPr marL="914400" lvl="1" indent="-457200">
              <a:spcBef>
                <a:spcPts val="1800"/>
              </a:spcBef>
              <a:buFont typeface="Arial" panose="020B0604020202020204" pitchFamily="34" charset="0"/>
              <a:buChar char="•"/>
            </a:pPr>
            <a:r>
              <a:rPr lang="en-GB" sz="3000" dirty="0">
                <a:latin typeface="+mn-lt"/>
              </a:rPr>
              <a:t>l</a:t>
            </a:r>
            <a:r>
              <a:rPr lang="en-CH" sz="3000" dirty="0">
                <a:latin typeface="+mn-lt"/>
              </a:rPr>
              <a:t>ow beta pp, pp ref run, IONS</a:t>
            </a:r>
          </a:p>
          <a:p>
            <a:pPr marL="457200" indent="-457200">
              <a:spcBef>
                <a:spcPts val="1800"/>
              </a:spcBef>
              <a:buFont typeface="Arial" panose="020B0604020202020204" pitchFamily="34" charset="0"/>
              <a:buChar char="•"/>
            </a:pPr>
            <a:r>
              <a:rPr lang="en-CH" sz="4000" dirty="0">
                <a:latin typeface="+mn-lt"/>
              </a:rPr>
              <a:t>2025 configuration</a:t>
            </a:r>
          </a:p>
          <a:p>
            <a:pPr marL="457200" indent="-457200">
              <a:spcBef>
                <a:spcPts val="1800"/>
              </a:spcBef>
              <a:buFont typeface="Arial" panose="020B0604020202020204" pitchFamily="34" charset="0"/>
              <a:buChar char="•"/>
            </a:pPr>
            <a:r>
              <a:rPr lang="en-CH" sz="4000" dirty="0">
                <a:latin typeface="+mn-lt"/>
              </a:rPr>
              <a:t>2025 schedule options</a:t>
            </a:r>
          </a:p>
        </p:txBody>
      </p:sp>
    </p:spTree>
    <p:extLst>
      <p:ext uri="{BB962C8B-B14F-4D97-AF65-F5344CB8AC3E}">
        <p14:creationId xmlns:p14="http://schemas.microsoft.com/office/powerpoint/2010/main" val="3815966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B4B9E-6E0C-9DE2-08E2-A6A207C64C1D}"/>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02A69A50-FE50-098A-7D6E-C1720038BF24}"/>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45510BB9-FACE-3580-C728-A201F1A3094B}"/>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A2DC8D88-DCB0-2484-A233-5790F4F50E08}"/>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B3F4E3DB-8667-7C2A-1FA3-9915ADBB7EF0}"/>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744C0B8D-9415-5C5F-D12D-F9A2140F6DE6}"/>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91693177-2AA6-C031-F5A7-E4B474A96C44}"/>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4C96114D-0005-DE47-CB0A-1BAB05035164}"/>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8460F09B-0B59-F00C-29C5-15D3628CF367}"/>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F9C89703-0704-8B64-CDD9-103C5B1C3B7B}"/>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01A9F082-8AFB-AD2C-096F-B9E3B5AF9041}"/>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11D766B6-398D-C0AB-D534-901D841ED102}"/>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B73DDD32-678E-BB90-4AD9-2F083E09B351}"/>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69258E5F-369F-63FD-EAA6-72443C351D79}"/>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DD7B0A40-38BC-4C89-96A2-BF3497315E38}"/>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4D823CC1-661B-5E4D-74DD-BD6B44DD368C}"/>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1A2F192D-F99E-9C42-3582-5D898173AE6C}"/>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D47C317E-675C-6B85-7201-1D0D8AB30F75}"/>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E72FA641-E8A5-277B-67C4-F59443F88AF2}"/>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5C7F62D4-58B6-D803-7C12-397688B4A547}"/>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E6B56637-09AA-0F23-B82E-D858EFDCEEE8}"/>
              </a:ext>
            </a:extLst>
          </p:cNvPr>
          <p:cNvGrpSpPr/>
          <p:nvPr/>
        </p:nvGrpSpPr>
        <p:grpSpPr>
          <a:xfrm>
            <a:off x="5929138" y="273074"/>
            <a:ext cx="1597685" cy="917734"/>
            <a:chOff x="7065168" y="2101740"/>
            <a:chExt cx="1597685" cy="917734"/>
          </a:xfrm>
        </p:grpSpPr>
        <p:sp>
          <p:nvSpPr>
            <p:cNvPr id="7" name="TextBox 6">
              <a:extLst>
                <a:ext uri="{FF2B5EF4-FFF2-40B4-BE49-F238E27FC236}">
                  <a16:creationId xmlns:a16="http://schemas.microsoft.com/office/drawing/2014/main" id="{49B3FB7B-39DA-C3C0-FED9-19F914480671}"/>
                </a:ext>
              </a:extLst>
            </p:cNvPr>
            <p:cNvSpPr txBox="1"/>
            <p:nvPr/>
          </p:nvSpPr>
          <p:spPr>
            <a:xfrm>
              <a:off x="7065168" y="2101740"/>
              <a:ext cx="1591782" cy="430887"/>
            </a:xfrm>
            <a:prstGeom prst="rect">
              <a:avLst/>
            </a:prstGeom>
            <a:noFill/>
          </p:spPr>
          <p:txBody>
            <a:bodyPr wrap="none" lIns="0" tIns="0" rIns="0" bIns="0" rtlCol="0">
              <a:spAutoFit/>
            </a:bodyPr>
            <a:lstStyle/>
            <a:p>
              <a:pPr algn="l"/>
              <a:r>
                <a:rPr lang="en-GB" sz="1400" b="1" dirty="0" err="1"/>
                <a:t>VdM</a:t>
              </a:r>
              <a:r>
                <a:rPr lang="en-GB" sz="1400" b="1" dirty="0"/>
                <a:t> &amp; Calibration </a:t>
              </a:r>
            </a:p>
            <a:p>
              <a:pPr algn="l"/>
              <a:r>
                <a:rPr lang="en-GB" sz="1400" dirty="0"/>
                <a:t>Runs, 16 – 20 May </a:t>
              </a:r>
            </a:p>
          </p:txBody>
        </p:sp>
        <p:pic>
          <p:nvPicPr>
            <p:cNvPr id="1072" name="Picture 1071">
              <a:extLst>
                <a:ext uri="{FF2B5EF4-FFF2-40B4-BE49-F238E27FC236}">
                  <a16:creationId xmlns:a16="http://schemas.microsoft.com/office/drawing/2014/main" id="{ED3F74CC-E988-5589-0618-91A51B8FFBF5}"/>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1583A45C-819A-DB5A-588E-7B59FEA22523}"/>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D03742DD-9828-420F-EFB1-0E9F0D6355E5}"/>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0F9A93F0-E06D-77F9-31B5-5F8089DB79BA}"/>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BEAE16C2-9F25-6DF4-1936-8CF493AB2C6D}"/>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855E877E-BC14-668B-F1D1-1FD6D35B2B10}"/>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2ED8343F-60F1-E2D8-F434-4D75648D4B5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Title 2">
            <a:extLst>
              <a:ext uri="{FF2B5EF4-FFF2-40B4-BE49-F238E27FC236}">
                <a16:creationId xmlns:a16="http://schemas.microsoft.com/office/drawing/2014/main" id="{D9DDA9CE-9704-8A78-6E4F-3959F2FF91DD}"/>
              </a:ext>
            </a:extLst>
          </p:cNvPr>
          <p:cNvSpPr>
            <a:spLocks noGrp="1"/>
          </p:cNvSpPr>
          <p:nvPr>
            <p:ph type="title"/>
          </p:nvPr>
        </p:nvSpPr>
        <p:spPr>
          <a:xfrm>
            <a:off x="609601" y="274638"/>
            <a:ext cx="7944319" cy="714265"/>
          </a:xfrm>
          <a:noFill/>
        </p:spPr>
        <p:txBody>
          <a:bodyPr>
            <a:normAutofit/>
          </a:bodyPr>
          <a:lstStyle/>
          <a:p>
            <a:r>
              <a:rPr lang="en-GB" dirty="0"/>
              <a:t>LHC in 2024</a:t>
            </a:r>
          </a:p>
        </p:txBody>
      </p:sp>
      <p:pic>
        <p:nvPicPr>
          <p:cNvPr id="44" name="Picture 43" descr="A green and gold bottle of champagne&#10;&#10;Description automatically generated">
            <a:extLst>
              <a:ext uri="{FF2B5EF4-FFF2-40B4-BE49-F238E27FC236}">
                <a16:creationId xmlns:a16="http://schemas.microsoft.com/office/drawing/2014/main" id="{DC580DED-916D-B43D-B428-7997DFD3BCAD}"/>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9095797" y="2561550"/>
            <a:ext cx="735350" cy="696010"/>
          </a:xfrm>
          <a:prstGeom prst="rect">
            <a:avLst/>
          </a:prstGeom>
        </p:spPr>
      </p:pic>
      <p:sp>
        <p:nvSpPr>
          <p:cNvPr id="45" name="TextBox 44">
            <a:extLst>
              <a:ext uri="{FF2B5EF4-FFF2-40B4-BE49-F238E27FC236}">
                <a16:creationId xmlns:a16="http://schemas.microsoft.com/office/drawing/2014/main" id="{459F8195-D066-BA40-7D64-717C9C30CCFC}"/>
              </a:ext>
            </a:extLst>
          </p:cNvPr>
          <p:cNvSpPr txBox="1"/>
          <p:nvPr/>
        </p:nvSpPr>
        <p:spPr>
          <a:xfrm>
            <a:off x="8849052" y="2310585"/>
            <a:ext cx="1526918" cy="215444"/>
          </a:xfrm>
          <a:prstGeom prst="rect">
            <a:avLst/>
          </a:prstGeom>
          <a:noFill/>
        </p:spPr>
        <p:txBody>
          <a:bodyPr wrap="square" lIns="0" tIns="0" rIns="0" bIns="0" rtlCol="0">
            <a:spAutoFit/>
          </a:bodyPr>
          <a:lstStyle/>
          <a:p>
            <a:pPr algn="l"/>
            <a:r>
              <a:rPr lang="en-GB" sz="1400" b="1" dirty="0"/>
              <a:t>Beyond 110 fb</a:t>
            </a:r>
            <a:r>
              <a:rPr lang="en-GB" sz="1400" b="1" baseline="30000" dirty="0"/>
              <a:t>-1</a:t>
            </a:r>
            <a:endParaRPr lang="en-GB" sz="1400" baseline="30000" dirty="0"/>
          </a:p>
        </p:txBody>
      </p:sp>
      <p:sp>
        <p:nvSpPr>
          <p:cNvPr id="54" name="TextBox 53">
            <a:extLst>
              <a:ext uri="{FF2B5EF4-FFF2-40B4-BE49-F238E27FC236}">
                <a16:creationId xmlns:a16="http://schemas.microsoft.com/office/drawing/2014/main" id="{99BF6DD3-53A4-B71E-8A0B-FB309A0ACF5D}"/>
              </a:ext>
            </a:extLst>
          </p:cNvPr>
          <p:cNvSpPr txBox="1"/>
          <p:nvPr/>
        </p:nvSpPr>
        <p:spPr>
          <a:xfrm>
            <a:off x="9588737" y="3991536"/>
            <a:ext cx="1608613" cy="430887"/>
          </a:xfrm>
          <a:prstGeom prst="rect">
            <a:avLst/>
          </a:prstGeom>
          <a:noFill/>
        </p:spPr>
        <p:txBody>
          <a:bodyPr wrap="square" lIns="0" tIns="0" rIns="0" bIns="0" rtlCol="0">
            <a:spAutoFit/>
          </a:bodyPr>
          <a:lstStyle/>
          <a:p>
            <a:pPr algn="ctr"/>
            <a:r>
              <a:rPr lang="en-GB" sz="1400" b="1" dirty="0"/>
              <a:t>pp reference run 28</a:t>
            </a:r>
            <a:r>
              <a:rPr lang="en-GB" sz="1400" baseline="30000" dirty="0"/>
              <a:t>th</a:t>
            </a:r>
            <a:r>
              <a:rPr lang="en-GB" sz="1400" dirty="0"/>
              <a:t> Oct – 2</a:t>
            </a:r>
            <a:r>
              <a:rPr lang="en-GB" sz="1400" baseline="30000" dirty="0"/>
              <a:t>nd</a:t>
            </a:r>
            <a:r>
              <a:rPr lang="en-GB" sz="1400" dirty="0"/>
              <a:t> Nov</a:t>
            </a:r>
          </a:p>
        </p:txBody>
      </p:sp>
      <p:pic>
        <p:nvPicPr>
          <p:cNvPr id="2" name="Picture 1" descr="A diagram of a program&#10;&#10;Description automatically generated with medium confidence">
            <a:extLst>
              <a:ext uri="{FF2B5EF4-FFF2-40B4-BE49-F238E27FC236}">
                <a16:creationId xmlns:a16="http://schemas.microsoft.com/office/drawing/2014/main" id="{292CD041-680A-8D86-FB5E-FD4AC331831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655282" y="4600431"/>
            <a:ext cx="1514354" cy="1084910"/>
          </a:xfrm>
          <a:prstGeom prst="rect">
            <a:avLst/>
          </a:prstGeom>
        </p:spPr>
      </p:pic>
      <p:sp>
        <p:nvSpPr>
          <p:cNvPr id="3" name="TextBox 2">
            <a:extLst>
              <a:ext uri="{FF2B5EF4-FFF2-40B4-BE49-F238E27FC236}">
                <a16:creationId xmlns:a16="http://schemas.microsoft.com/office/drawing/2014/main" id="{DF11DC7E-ADD3-17B6-2A88-9ECB621309E5}"/>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4" name="TextBox 3">
            <a:extLst>
              <a:ext uri="{FF2B5EF4-FFF2-40B4-BE49-F238E27FC236}">
                <a16:creationId xmlns:a16="http://schemas.microsoft.com/office/drawing/2014/main" id="{A8403937-61AD-1D97-C0FE-62D7A459AD17}"/>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5" name="Rectangle 4">
            <a:extLst>
              <a:ext uri="{FF2B5EF4-FFF2-40B4-BE49-F238E27FC236}">
                <a16:creationId xmlns:a16="http://schemas.microsoft.com/office/drawing/2014/main" id="{4FAB2C31-FC43-550E-FCFE-B060403A10EE}"/>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B5AD0764-D1BC-6B27-3F41-8FEC352AB68D}"/>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205E1798-D52D-3124-3AD8-FCAF82B47BD7}"/>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376A52BB-6625-5211-C53F-F27694D40F23}"/>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EBD158B2-87E5-4B98-5A81-FD13E1827CA4}"/>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92C5AB38-BE0E-9CFF-8D73-A57E8827DFDD}"/>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D32165A-8C94-D792-2528-B80F8289D938}"/>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F3845D5B-C0F0-C3E0-BC1B-7BFF48E107AF}"/>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F8E8DFA6-D6BE-8DE1-2F93-89E5C9D98D5A}"/>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845243DF-719B-7423-59D4-0692C5EFFFE6}"/>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20" name="TextBox 19">
            <a:extLst>
              <a:ext uri="{FF2B5EF4-FFF2-40B4-BE49-F238E27FC236}">
                <a16:creationId xmlns:a16="http://schemas.microsoft.com/office/drawing/2014/main" id="{0387C7C0-D7C5-ABE4-E999-876E60D91A1B}"/>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1" name="TextBox 20">
            <a:extLst>
              <a:ext uri="{FF2B5EF4-FFF2-40B4-BE49-F238E27FC236}">
                <a16:creationId xmlns:a16="http://schemas.microsoft.com/office/drawing/2014/main" id="{C3B79F34-6F9C-C85F-C75E-23716B566D29}"/>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2" name="TextBox 21">
            <a:extLst>
              <a:ext uri="{FF2B5EF4-FFF2-40B4-BE49-F238E27FC236}">
                <a16:creationId xmlns:a16="http://schemas.microsoft.com/office/drawing/2014/main" id="{1428DAB1-1D3B-4561-CB5F-BF91B218784C}"/>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8" name="TextBox 27">
            <a:extLst>
              <a:ext uri="{FF2B5EF4-FFF2-40B4-BE49-F238E27FC236}">
                <a16:creationId xmlns:a16="http://schemas.microsoft.com/office/drawing/2014/main" id="{AA3D6F61-BAD7-0756-122C-1477445AC125}"/>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33" name="TextBox 32">
            <a:extLst>
              <a:ext uri="{FF2B5EF4-FFF2-40B4-BE49-F238E27FC236}">
                <a16:creationId xmlns:a16="http://schemas.microsoft.com/office/drawing/2014/main" id="{63E423E7-F5A7-B516-70FD-A46B9DD9173A}"/>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4" name="TextBox 33">
            <a:extLst>
              <a:ext uri="{FF2B5EF4-FFF2-40B4-BE49-F238E27FC236}">
                <a16:creationId xmlns:a16="http://schemas.microsoft.com/office/drawing/2014/main" id="{2562CA13-7C23-9791-A51F-E5BAAC200ACE}"/>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8" name="Straight Connector 37">
            <a:extLst>
              <a:ext uri="{FF2B5EF4-FFF2-40B4-BE49-F238E27FC236}">
                <a16:creationId xmlns:a16="http://schemas.microsoft.com/office/drawing/2014/main" id="{5667E68E-ED65-80C9-16E8-864717DA99D0}"/>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34DC7BC-43F8-0476-E729-CBE01884AA10}"/>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1" name="Straight Connector 40">
            <a:extLst>
              <a:ext uri="{FF2B5EF4-FFF2-40B4-BE49-F238E27FC236}">
                <a16:creationId xmlns:a16="http://schemas.microsoft.com/office/drawing/2014/main" id="{7060C394-396A-4255-97C3-C350B2CE1F10}"/>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94AFDF83-B618-A36F-9BC0-275F57213140}"/>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50" name="Straight Connector 49">
            <a:extLst>
              <a:ext uri="{FF2B5EF4-FFF2-40B4-BE49-F238E27FC236}">
                <a16:creationId xmlns:a16="http://schemas.microsoft.com/office/drawing/2014/main" id="{7CDBC72B-6BCB-04F5-6B89-2E29D88576A9}"/>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AB4E4FDD-0135-567E-9AAD-C9B8FF02B0BD}"/>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5" name="Straight Connector 54">
            <a:extLst>
              <a:ext uri="{FF2B5EF4-FFF2-40B4-BE49-F238E27FC236}">
                <a16:creationId xmlns:a16="http://schemas.microsoft.com/office/drawing/2014/main" id="{09D413C2-B223-DEAD-B0CA-4F3C983009CD}"/>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9C00A3E9-8C17-F0B2-6081-A5F95001F187}"/>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7" name="Straight Connector 56">
            <a:extLst>
              <a:ext uri="{FF2B5EF4-FFF2-40B4-BE49-F238E27FC236}">
                <a16:creationId xmlns:a16="http://schemas.microsoft.com/office/drawing/2014/main" id="{62043BA6-BBAA-1573-4975-660DD6DEC063}"/>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F50E3FBD-DE37-A677-147A-9AADE68C5492}"/>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
        <p:nvSpPr>
          <p:cNvPr id="15" name="TextBox 14">
            <a:extLst>
              <a:ext uri="{FF2B5EF4-FFF2-40B4-BE49-F238E27FC236}">
                <a16:creationId xmlns:a16="http://schemas.microsoft.com/office/drawing/2014/main" id="{5D0B5F5C-9C56-0EB2-9F02-C81315FBD2BF}"/>
              </a:ext>
            </a:extLst>
          </p:cNvPr>
          <p:cNvSpPr txBox="1"/>
          <p:nvPr/>
        </p:nvSpPr>
        <p:spPr>
          <a:xfrm>
            <a:off x="8430228" y="710579"/>
            <a:ext cx="1526918" cy="646331"/>
          </a:xfrm>
          <a:prstGeom prst="rect">
            <a:avLst/>
          </a:prstGeom>
          <a:noFill/>
        </p:spPr>
        <p:txBody>
          <a:bodyPr wrap="square" lIns="0" tIns="0" rIns="0" bIns="0" rtlCol="0">
            <a:spAutoFit/>
          </a:bodyPr>
          <a:lstStyle/>
          <a:p>
            <a:pPr algn="ctr"/>
            <a:r>
              <a:rPr lang="en-GB" sz="1400" b="1" dirty="0"/>
              <a:t>Stable Lumi</a:t>
            </a:r>
          </a:p>
          <a:p>
            <a:pPr algn="ctr"/>
            <a:r>
              <a:rPr lang="en-GB" sz="1400" b="1" dirty="0"/>
              <a:t>Production </a:t>
            </a:r>
          </a:p>
          <a:p>
            <a:pPr algn="ctr"/>
            <a:r>
              <a:rPr lang="en-GB" sz="1400" dirty="0"/>
              <a:t>Summer period</a:t>
            </a:r>
          </a:p>
        </p:txBody>
      </p:sp>
      <p:pic>
        <p:nvPicPr>
          <p:cNvPr id="17" name="Picture 16" descr="A graph showing a graph&#10;&#10;Description automatically generated with medium confidence">
            <a:extLst>
              <a:ext uri="{FF2B5EF4-FFF2-40B4-BE49-F238E27FC236}">
                <a16:creationId xmlns:a16="http://schemas.microsoft.com/office/drawing/2014/main" id="{9D849B98-AC45-F9BD-7352-03B002B9A04F}"/>
              </a:ext>
            </a:extLst>
          </p:cNvPr>
          <p:cNvPicPr>
            <a:picLocks noChangeAspect="1"/>
          </p:cNvPicPr>
          <p:nvPr/>
        </p:nvPicPr>
        <p:blipFill>
          <a:blip r:embed="rId14">
            <a:extLst>
              <a:ext uri="{28A0092B-C50C-407E-A947-70E740481C1C}">
                <a14:useLocalDpi xmlns:a14="http://schemas.microsoft.com/office/drawing/2010/main" val="0"/>
              </a:ext>
            </a:extLst>
          </a:blip>
          <a:srcRect l="320" t="11556" r="2790" b="10831"/>
          <a:stretch/>
        </p:blipFill>
        <p:spPr>
          <a:xfrm>
            <a:off x="8420511" y="1421340"/>
            <a:ext cx="1536635" cy="646330"/>
          </a:xfrm>
          <a:prstGeom prst="rect">
            <a:avLst/>
          </a:prstGeom>
        </p:spPr>
      </p:pic>
    </p:spTree>
    <p:extLst>
      <p:ext uri="{BB962C8B-B14F-4D97-AF65-F5344CB8AC3E}">
        <p14:creationId xmlns:p14="http://schemas.microsoft.com/office/powerpoint/2010/main" val="2258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5C096-79B4-D92A-3C00-FC77209E4031}"/>
              </a:ext>
            </a:extLst>
          </p:cNvPr>
          <p:cNvSpPr>
            <a:spLocks noGrp="1"/>
          </p:cNvSpPr>
          <p:nvPr>
            <p:ph type="title"/>
          </p:nvPr>
        </p:nvSpPr>
        <p:spPr/>
        <p:txBody>
          <a:bodyPr>
            <a:normAutofit fontScale="90000"/>
          </a:bodyPr>
          <a:lstStyle/>
          <a:p>
            <a:r>
              <a:rPr lang="en-CH" dirty="0"/>
              <a:t>Luminosity production for pp ref run </a:t>
            </a:r>
          </a:p>
        </p:txBody>
      </p:sp>
      <p:graphicFrame>
        <p:nvGraphicFramePr>
          <p:cNvPr id="7" name="Table 6">
            <a:extLst>
              <a:ext uri="{FF2B5EF4-FFF2-40B4-BE49-F238E27FC236}">
                <a16:creationId xmlns:a16="http://schemas.microsoft.com/office/drawing/2014/main" id="{C2F6C379-B455-4DC8-8BE0-26224B3D18E3}"/>
              </a:ext>
            </a:extLst>
          </p:cNvPr>
          <p:cNvGraphicFramePr>
            <a:graphicFrameLocks noGrp="1"/>
          </p:cNvGraphicFramePr>
          <p:nvPr>
            <p:extLst>
              <p:ext uri="{D42A27DB-BD31-4B8C-83A1-F6EECF244321}">
                <p14:modId xmlns:p14="http://schemas.microsoft.com/office/powerpoint/2010/main" val="1041282153"/>
              </p:ext>
            </p:extLst>
          </p:nvPr>
        </p:nvGraphicFramePr>
        <p:xfrm>
          <a:off x="758126" y="3910499"/>
          <a:ext cx="5350204" cy="1800388"/>
        </p:xfrm>
        <a:graphic>
          <a:graphicData uri="http://schemas.openxmlformats.org/drawingml/2006/table">
            <a:tbl>
              <a:tblPr firstRow="1" bandRow="1">
                <a:tableStyleId>{5C22544A-7EE6-4342-B048-85BDC9FD1C3A}</a:tableStyleId>
              </a:tblPr>
              <a:tblGrid>
                <a:gridCol w="856819">
                  <a:extLst>
                    <a:ext uri="{9D8B030D-6E8A-4147-A177-3AD203B41FA5}">
                      <a16:colId xmlns:a16="http://schemas.microsoft.com/office/drawing/2014/main" val="3687408583"/>
                    </a:ext>
                  </a:extLst>
                </a:gridCol>
                <a:gridCol w="1651415">
                  <a:extLst>
                    <a:ext uri="{9D8B030D-6E8A-4147-A177-3AD203B41FA5}">
                      <a16:colId xmlns:a16="http://schemas.microsoft.com/office/drawing/2014/main" val="896758374"/>
                    </a:ext>
                  </a:extLst>
                </a:gridCol>
                <a:gridCol w="2841970">
                  <a:extLst>
                    <a:ext uri="{9D8B030D-6E8A-4147-A177-3AD203B41FA5}">
                      <a16:colId xmlns:a16="http://schemas.microsoft.com/office/drawing/2014/main" val="1715895367"/>
                    </a:ext>
                  </a:extLst>
                </a:gridCol>
              </a:tblGrid>
              <a:tr h="141337">
                <a:tc>
                  <a:txBody>
                    <a:bodyPr/>
                    <a:lstStyle/>
                    <a:p>
                      <a:r>
                        <a:rPr lang="en-CH" sz="1400" dirty="0">
                          <a:solidFill>
                            <a:schemeClr val="tx1"/>
                          </a:solidFill>
                        </a:rPr>
                        <a:t>Exp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400" dirty="0">
                          <a:solidFill>
                            <a:schemeClr val="tx1"/>
                          </a:solidFill>
                        </a:rPr>
                        <a:t>Requested lumi [pb</a:t>
                      </a:r>
                      <a:r>
                        <a:rPr lang="en-CH" sz="1400" baseline="30000" dirty="0">
                          <a:solidFill>
                            <a:schemeClr val="tx1"/>
                          </a:solidFill>
                        </a:rPr>
                        <a:t>-1</a:t>
                      </a:r>
                      <a:r>
                        <a:rPr lang="en-CH" sz="1400" dirty="0">
                          <a:solidFill>
                            <a:schemeClr val="tx1"/>
                          </a:solidFill>
                        </a:rPr>
                        <a:t>]</a:t>
                      </a:r>
                    </a:p>
                  </a:txBody>
                  <a:tcPr/>
                </a:tc>
                <a:tc>
                  <a:txBody>
                    <a:bodyPr/>
                    <a:lstStyle/>
                    <a:p>
                      <a:r>
                        <a:rPr lang="en-CH" sz="1400" dirty="0">
                          <a:solidFill>
                            <a:schemeClr val="tx1"/>
                          </a:solidFill>
                        </a:rPr>
                        <a:t>Delivered/</a:t>
                      </a:r>
                      <a:r>
                        <a:rPr lang="en-CH" sz="1400" dirty="0">
                          <a:solidFill>
                            <a:srgbClr val="00B050"/>
                          </a:solidFill>
                        </a:rPr>
                        <a:t>recorded</a:t>
                      </a:r>
                      <a:r>
                        <a:rPr lang="en-CH" sz="1400" dirty="0">
                          <a:solidFill>
                            <a:schemeClr val="tx1"/>
                          </a:solidFill>
                        </a:rPr>
                        <a:t> lumi [pb</a:t>
                      </a:r>
                      <a:r>
                        <a:rPr lang="en-CH" sz="1400" baseline="30000" dirty="0">
                          <a:solidFill>
                            <a:schemeClr val="tx1"/>
                          </a:solidFill>
                        </a:rPr>
                        <a:t>-1</a:t>
                      </a:r>
                      <a:r>
                        <a:rPr lang="en-CH" sz="1400" dirty="0">
                          <a:solidFill>
                            <a:schemeClr val="tx1"/>
                          </a:solidFill>
                        </a:rPr>
                        <a:t>]</a:t>
                      </a:r>
                    </a:p>
                  </a:txBody>
                  <a:tcPr/>
                </a:tc>
                <a:extLst>
                  <a:ext uri="{0D108BD9-81ED-4DB2-BD59-A6C34878D82A}">
                    <a16:rowId xmlns:a16="http://schemas.microsoft.com/office/drawing/2014/main" val="1108947141"/>
                  </a:ext>
                </a:extLst>
              </a:tr>
              <a:tr h="320557">
                <a:tc>
                  <a:txBody>
                    <a:bodyPr/>
                    <a:lstStyle/>
                    <a:p>
                      <a:r>
                        <a:rPr lang="en-CH" sz="1400" dirty="0">
                          <a:solidFill>
                            <a:schemeClr val="tx1"/>
                          </a:solidFill>
                        </a:rPr>
                        <a:t>ATLAS</a:t>
                      </a:r>
                    </a:p>
                  </a:txBody>
                  <a:tcPr/>
                </a:tc>
                <a:tc>
                  <a:txBody>
                    <a:bodyPr/>
                    <a:lstStyle/>
                    <a:p>
                      <a:pPr algn="ctr"/>
                      <a:r>
                        <a:rPr lang="en-CH" sz="1400" b="0" dirty="0">
                          <a:solidFill>
                            <a:schemeClr val="tx1"/>
                          </a:solidFill>
                        </a:rPr>
                        <a:t>350</a:t>
                      </a:r>
                    </a:p>
                  </a:txBody>
                  <a:tcPr/>
                </a:tc>
                <a:tc>
                  <a:txBody>
                    <a:bodyPr/>
                    <a:lstStyle/>
                    <a:p>
                      <a:pPr algn="ctr"/>
                      <a:r>
                        <a:rPr lang="en-CH" sz="1400" b="1" dirty="0">
                          <a:solidFill>
                            <a:schemeClr val="tx1"/>
                          </a:solidFill>
                        </a:rPr>
                        <a:t>436 (</a:t>
                      </a:r>
                      <a:r>
                        <a:rPr lang="en-CH" sz="1400" b="1" dirty="0">
                          <a:solidFill>
                            <a:srgbClr val="00B050"/>
                          </a:solidFill>
                        </a:rPr>
                        <a:t>390</a:t>
                      </a:r>
                      <a:r>
                        <a:rPr lang="en-CH" sz="1400" b="1" dirty="0">
                          <a:solidFill>
                            <a:schemeClr val="tx1"/>
                          </a:solidFill>
                        </a:rPr>
                        <a:t>)</a:t>
                      </a:r>
                    </a:p>
                  </a:txBody>
                  <a:tcPr/>
                </a:tc>
                <a:extLst>
                  <a:ext uri="{0D108BD9-81ED-4DB2-BD59-A6C34878D82A}">
                    <a16:rowId xmlns:a16="http://schemas.microsoft.com/office/drawing/2014/main" val="3267072754"/>
                  </a:ext>
                </a:extLst>
              </a:tr>
              <a:tr h="320557">
                <a:tc>
                  <a:txBody>
                    <a:bodyPr/>
                    <a:lstStyle/>
                    <a:p>
                      <a:r>
                        <a:rPr lang="en-CH" sz="1400" dirty="0">
                          <a:solidFill>
                            <a:schemeClr val="tx1"/>
                          </a:solidFill>
                        </a:rPr>
                        <a:t>ALICE</a:t>
                      </a:r>
                    </a:p>
                  </a:txBody>
                  <a:tcPr/>
                </a:tc>
                <a:tc>
                  <a:txBody>
                    <a:bodyPr/>
                    <a:lstStyle/>
                    <a:p>
                      <a:pPr algn="ctr"/>
                      <a:r>
                        <a:rPr lang="en-CH" sz="1400" b="0" dirty="0">
                          <a:solidFill>
                            <a:schemeClr val="tx1"/>
                          </a:solidFill>
                        </a:rPr>
                        <a:t>5.5</a:t>
                      </a:r>
                    </a:p>
                  </a:txBody>
                  <a:tcPr/>
                </a:tc>
                <a:tc>
                  <a:txBody>
                    <a:bodyPr/>
                    <a:lstStyle/>
                    <a:p>
                      <a:pPr algn="ctr"/>
                      <a:r>
                        <a:rPr lang="en-CH" sz="1400" b="1" dirty="0">
                          <a:solidFill>
                            <a:schemeClr val="tx1"/>
                          </a:solidFill>
                        </a:rPr>
                        <a:t>5.9 (</a:t>
                      </a:r>
                      <a:r>
                        <a:rPr lang="en-CH" sz="1400" b="1" dirty="0">
                          <a:solidFill>
                            <a:srgbClr val="00B050"/>
                          </a:solidFill>
                        </a:rPr>
                        <a:t>5.5</a:t>
                      </a:r>
                      <a:r>
                        <a:rPr lang="en-CH" sz="1400" b="1" dirty="0">
                          <a:solidFill>
                            <a:schemeClr val="tx1"/>
                          </a:solidFill>
                        </a:rPr>
                        <a:t>)</a:t>
                      </a:r>
                    </a:p>
                  </a:txBody>
                  <a:tcPr/>
                </a:tc>
                <a:extLst>
                  <a:ext uri="{0D108BD9-81ED-4DB2-BD59-A6C34878D82A}">
                    <a16:rowId xmlns:a16="http://schemas.microsoft.com/office/drawing/2014/main" val="251458551"/>
                  </a:ext>
                </a:extLst>
              </a:tr>
              <a:tr h="320557">
                <a:tc>
                  <a:txBody>
                    <a:bodyPr/>
                    <a:lstStyle/>
                    <a:p>
                      <a:r>
                        <a:rPr lang="en-CH" sz="1400" dirty="0">
                          <a:solidFill>
                            <a:schemeClr val="tx1"/>
                          </a:solidFill>
                        </a:rPr>
                        <a:t>CMS</a:t>
                      </a:r>
                    </a:p>
                  </a:txBody>
                  <a:tcPr/>
                </a:tc>
                <a:tc>
                  <a:txBody>
                    <a:bodyPr/>
                    <a:lstStyle/>
                    <a:p>
                      <a:pPr algn="ctr"/>
                      <a:r>
                        <a:rPr lang="en-CH" sz="1400" b="0" dirty="0">
                          <a:solidFill>
                            <a:schemeClr val="tx1"/>
                          </a:solidFill>
                        </a:rPr>
                        <a:t>350</a:t>
                      </a:r>
                    </a:p>
                  </a:txBody>
                  <a:tcPr/>
                </a:tc>
                <a:tc>
                  <a:txBody>
                    <a:bodyPr/>
                    <a:lstStyle/>
                    <a:p>
                      <a:pPr algn="ctr"/>
                      <a:r>
                        <a:rPr lang="en-CH" sz="1400" b="1" dirty="0">
                          <a:solidFill>
                            <a:schemeClr val="tx1"/>
                          </a:solidFill>
                        </a:rPr>
                        <a:t>520 (</a:t>
                      </a:r>
                      <a:r>
                        <a:rPr lang="en-CH" sz="1400" b="1" dirty="0">
                          <a:solidFill>
                            <a:srgbClr val="00B050"/>
                          </a:solidFill>
                        </a:rPr>
                        <a:t>~520</a:t>
                      </a:r>
                      <a:r>
                        <a:rPr lang="en-CH" sz="1400" b="1" dirty="0">
                          <a:solidFill>
                            <a:schemeClr val="tx1"/>
                          </a:solidFill>
                        </a:rPr>
                        <a:t>)</a:t>
                      </a:r>
                    </a:p>
                  </a:txBody>
                  <a:tcPr/>
                </a:tc>
                <a:extLst>
                  <a:ext uri="{0D108BD9-81ED-4DB2-BD59-A6C34878D82A}">
                    <a16:rowId xmlns:a16="http://schemas.microsoft.com/office/drawing/2014/main" val="3318864571"/>
                  </a:ext>
                </a:extLst>
              </a:tr>
              <a:tr h="320557">
                <a:tc>
                  <a:txBody>
                    <a:bodyPr/>
                    <a:lstStyle/>
                    <a:p>
                      <a:r>
                        <a:rPr lang="en-CH" sz="1400" dirty="0">
                          <a:solidFill>
                            <a:schemeClr val="tx1"/>
                          </a:solidFill>
                        </a:rPr>
                        <a:t>LHCb</a:t>
                      </a:r>
                    </a:p>
                  </a:txBody>
                  <a:tcPr/>
                </a:tc>
                <a:tc>
                  <a:txBody>
                    <a:bodyPr/>
                    <a:lstStyle/>
                    <a:p>
                      <a:pPr algn="ctr"/>
                      <a:r>
                        <a:rPr lang="en-CH" sz="1400" b="0" dirty="0">
                          <a:solidFill>
                            <a:schemeClr val="tx1"/>
                          </a:solidFill>
                        </a:rPr>
                        <a:t>&gt;100</a:t>
                      </a:r>
                    </a:p>
                  </a:txBody>
                  <a:tcPr/>
                </a:tc>
                <a:tc>
                  <a:txBody>
                    <a:bodyPr/>
                    <a:lstStyle/>
                    <a:p>
                      <a:pPr algn="ctr"/>
                      <a:r>
                        <a:rPr lang="en-CH" sz="1400" b="1" dirty="0">
                          <a:solidFill>
                            <a:schemeClr val="tx1"/>
                          </a:solidFill>
                        </a:rPr>
                        <a:t>246 (</a:t>
                      </a:r>
                      <a:r>
                        <a:rPr lang="en-CH" sz="1400" b="1" dirty="0">
                          <a:solidFill>
                            <a:srgbClr val="00B050"/>
                          </a:solidFill>
                        </a:rPr>
                        <a:t>~240</a:t>
                      </a:r>
                      <a:r>
                        <a:rPr lang="en-CH" sz="1400" b="1" dirty="0">
                          <a:solidFill>
                            <a:schemeClr val="tx1"/>
                          </a:solidFill>
                        </a:rPr>
                        <a:t>)</a:t>
                      </a:r>
                    </a:p>
                  </a:txBody>
                  <a:tcPr/>
                </a:tc>
                <a:extLst>
                  <a:ext uri="{0D108BD9-81ED-4DB2-BD59-A6C34878D82A}">
                    <a16:rowId xmlns:a16="http://schemas.microsoft.com/office/drawing/2014/main" val="3442665636"/>
                  </a:ext>
                </a:extLst>
              </a:tr>
            </a:tbl>
          </a:graphicData>
        </a:graphic>
      </p:graphicFrame>
      <p:sp>
        <p:nvSpPr>
          <p:cNvPr id="9" name="TextBox 8">
            <a:extLst>
              <a:ext uri="{FF2B5EF4-FFF2-40B4-BE49-F238E27FC236}">
                <a16:creationId xmlns:a16="http://schemas.microsoft.com/office/drawing/2014/main" id="{F97DA96D-573B-D773-51FF-6E892A86462B}"/>
              </a:ext>
            </a:extLst>
          </p:cNvPr>
          <p:cNvSpPr txBox="1"/>
          <p:nvPr/>
        </p:nvSpPr>
        <p:spPr>
          <a:xfrm>
            <a:off x="6676064" y="2968140"/>
            <a:ext cx="5103875" cy="1200329"/>
          </a:xfrm>
          <a:prstGeom prst="rect">
            <a:avLst/>
          </a:prstGeom>
          <a:noFill/>
        </p:spPr>
        <p:txBody>
          <a:bodyPr wrap="square" rtlCol="0">
            <a:spAutoFit/>
          </a:bodyPr>
          <a:lstStyle/>
          <a:p>
            <a:pPr algn="ctr"/>
            <a:r>
              <a:rPr lang="en-CH" dirty="0">
                <a:latin typeface="+mn-lt"/>
              </a:rPr>
              <a:t>7-day run </a:t>
            </a:r>
            <a:r>
              <a:rPr lang="en-GB" b="0" i="0" u="none" strike="noStrike" dirty="0">
                <a:effectLst/>
                <a:latin typeface="+mn-lt"/>
              </a:rPr>
              <a:t>(extended by one day to satisfy higher targets, as a consequence of the Run3 extension)</a:t>
            </a:r>
            <a:r>
              <a:rPr lang="en-CH" dirty="0">
                <a:latin typeface="+mn-lt"/>
              </a:rPr>
              <a:t>, results only possible as blessed by </a:t>
            </a:r>
            <a:r>
              <a:rPr lang="en-CH" b="1" dirty="0">
                <a:solidFill>
                  <a:schemeClr val="tx1">
                    <a:lumMod val="60000"/>
                    <a:lumOff val="40000"/>
                  </a:schemeClr>
                </a:solidFill>
                <a:latin typeface="+mn-lt"/>
              </a:rPr>
              <a:t>excellent machine availability!</a:t>
            </a:r>
          </a:p>
        </p:txBody>
      </p:sp>
      <p:pic>
        <p:nvPicPr>
          <p:cNvPr id="17" name="Picture 16" descr="A graph of a graph showing different types of data&#10;&#10;Description automatically generated with medium confidence">
            <a:extLst>
              <a:ext uri="{FF2B5EF4-FFF2-40B4-BE49-F238E27FC236}">
                <a16:creationId xmlns:a16="http://schemas.microsoft.com/office/drawing/2014/main" id="{E3180FB9-C393-51D8-59F3-79D3D18F12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8894" y="4292563"/>
            <a:ext cx="4454980" cy="1515118"/>
          </a:xfrm>
          <a:prstGeom prst="rect">
            <a:avLst/>
          </a:prstGeom>
        </p:spPr>
      </p:pic>
      <p:pic>
        <p:nvPicPr>
          <p:cNvPr id="4" name="Picture 3" descr="A graph with numbers and a line&#10;&#10;Description automatically generated">
            <a:extLst>
              <a:ext uri="{FF2B5EF4-FFF2-40B4-BE49-F238E27FC236}">
                <a16:creationId xmlns:a16="http://schemas.microsoft.com/office/drawing/2014/main" id="{D93F4D3A-3F59-1ED9-B269-0C3F892F8E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5355" y="988903"/>
            <a:ext cx="3341235" cy="2863916"/>
          </a:xfrm>
          <a:prstGeom prst="rect">
            <a:avLst/>
          </a:prstGeom>
        </p:spPr>
      </p:pic>
      <p:pic>
        <p:nvPicPr>
          <p:cNvPr id="6" name="Picture 5" descr="A diagram of a pie chart&#10;&#10;Description automatically generated">
            <a:extLst>
              <a:ext uri="{FF2B5EF4-FFF2-40B4-BE49-F238E27FC236}">
                <a16:creationId xmlns:a16="http://schemas.microsoft.com/office/drawing/2014/main" id="{ACA32CB3-B409-DE0C-6B82-2FF867A6AD7B}"/>
              </a:ext>
            </a:extLst>
          </p:cNvPr>
          <p:cNvPicPr>
            <a:picLocks noChangeAspect="1"/>
          </p:cNvPicPr>
          <p:nvPr/>
        </p:nvPicPr>
        <p:blipFill>
          <a:blip r:embed="rId4">
            <a:extLst>
              <a:ext uri="{28A0092B-C50C-407E-A947-70E740481C1C}">
                <a14:useLocalDpi xmlns:a14="http://schemas.microsoft.com/office/drawing/2010/main" val="0"/>
              </a:ext>
            </a:extLst>
          </a:blip>
          <a:srcRect t="33067" b="13282"/>
          <a:stretch/>
        </p:blipFill>
        <p:spPr>
          <a:xfrm>
            <a:off x="7069901" y="740650"/>
            <a:ext cx="4363973" cy="2177459"/>
          </a:xfrm>
          <a:prstGeom prst="rect">
            <a:avLst/>
          </a:prstGeom>
        </p:spPr>
      </p:pic>
      <p:pic>
        <p:nvPicPr>
          <p:cNvPr id="11" name="Picture 10" descr="A screenshot of a web page&#10;&#10;Description automatically generated">
            <a:extLst>
              <a:ext uri="{FF2B5EF4-FFF2-40B4-BE49-F238E27FC236}">
                <a16:creationId xmlns:a16="http://schemas.microsoft.com/office/drawing/2014/main" id="{C791B9E4-E4FE-E547-8CEB-3CEE7EC3E5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1791" y="1006305"/>
            <a:ext cx="1851533" cy="1154917"/>
          </a:xfrm>
          <a:prstGeom prst="rect">
            <a:avLst/>
          </a:prstGeom>
        </p:spPr>
      </p:pic>
    </p:spTree>
    <p:extLst>
      <p:ext uri="{BB962C8B-B14F-4D97-AF65-F5344CB8AC3E}">
        <p14:creationId xmlns:p14="http://schemas.microsoft.com/office/powerpoint/2010/main" val="4180214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F2CA4-01EE-44C5-5386-E0C16CAB325A}"/>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34A69B9E-5BF3-9958-0A4E-66576214ECF8}"/>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A32FE526-654B-712E-0FAC-186482FF78BF}"/>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03C13AF4-A0B8-D528-4F08-F67C0FD205FA}"/>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B6CA1835-3619-BC85-5E0C-EF5D0EB7ECE5}"/>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9F4A9170-9248-B8BC-CFF7-D6A34221A78C}"/>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DECCC20F-2A20-A632-0098-3370E04F27E0}"/>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F10A112F-4BC6-59BD-0C14-C5384DB805F4}"/>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B5CB3A96-E193-6E6C-5022-C09B17DFBF3C}"/>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FA3EE6F7-6C3D-B473-A565-C2FC0FB3B8F6}"/>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488685B5-EC1C-D39E-4002-F29D603AEF6C}"/>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C4C76BD7-1A8F-A1FA-FBAB-E3F8E9AEDC3C}"/>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3A47A5C8-1BC4-1B27-4746-5A86EE554CB4}"/>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4BAEE279-8EA4-4770-EE9D-48B5710DB975}"/>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3F62508E-06B0-427F-12C8-C261AEC15EB1}"/>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15BAF4EF-62B5-6534-1F2E-D57135169EDB}"/>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C9A500AC-3338-844E-36AA-6EFC9C3F880C}"/>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C192E78D-87FF-9A7E-77F0-05EB973FC6AE}"/>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CEDBDA19-DA11-3EB9-8BE8-48F625570221}"/>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CD8AE9FD-0716-E99B-86E9-4BE883465DB9}"/>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B8FB324F-3AED-D121-DEAC-7BE9FBD03D20}"/>
              </a:ext>
            </a:extLst>
          </p:cNvPr>
          <p:cNvGrpSpPr/>
          <p:nvPr/>
        </p:nvGrpSpPr>
        <p:grpSpPr>
          <a:xfrm>
            <a:off x="5929138" y="273074"/>
            <a:ext cx="1597685" cy="917734"/>
            <a:chOff x="7065168" y="2101740"/>
            <a:chExt cx="1597685" cy="917734"/>
          </a:xfrm>
        </p:grpSpPr>
        <p:sp>
          <p:nvSpPr>
            <p:cNvPr id="7" name="TextBox 6">
              <a:extLst>
                <a:ext uri="{FF2B5EF4-FFF2-40B4-BE49-F238E27FC236}">
                  <a16:creationId xmlns:a16="http://schemas.microsoft.com/office/drawing/2014/main" id="{33F24170-75D6-C120-6C50-41A2774A373B}"/>
                </a:ext>
              </a:extLst>
            </p:cNvPr>
            <p:cNvSpPr txBox="1"/>
            <p:nvPr/>
          </p:nvSpPr>
          <p:spPr>
            <a:xfrm>
              <a:off x="7065168" y="2101740"/>
              <a:ext cx="1591782" cy="430887"/>
            </a:xfrm>
            <a:prstGeom prst="rect">
              <a:avLst/>
            </a:prstGeom>
            <a:noFill/>
          </p:spPr>
          <p:txBody>
            <a:bodyPr wrap="none" lIns="0" tIns="0" rIns="0" bIns="0" rtlCol="0">
              <a:spAutoFit/>
            </a:bodyPr>
            <a:lstStyle/>
            <a:p>
              <a:pPr algn="l"/>
              <a:r>
                <a:rPr lang="en-GB" sz="1400" b="1" dirty="0" err="1"/>
                <a:t>VdM</a:t>
              </a:r>
              <a:r>
                <a:rPr lang="en-GB" sz="1400" b="1" dirty="0"/>
                <a:t> &amp; Calibration </a:t>
              </a:r>
            </a:p>
            <a:p>
              <a:pPr algn="l"/>
              <a:r>
                <a:rPr lang="en-GB" sz="1400" dirty="0"/>
                <a:t>Runs, 16 – 20 May </a:t>
              </a:r>
            </a:p>
          </p:txBody>
        </p:sp>
        <p:pic>
          <p:nvPicPr>
            <p:cNvPr id="1072" name="Picture 1071">
              <a:extLst>
                <a:ext uri="{FF2B5EF4-FFF2-40B4-BE49-F238E27FC236}">
                  <a16:creationId xmlns:a16="http://schemas.microsoft.com/office/drawing/2014/main" id="{B24ECD94-1F55-F9B0-25C3-F133D89844CA}"/>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362F96AE-53CC-51F9-6F6B-DE9B228A89EB}"/>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9535E149-56B8-A68D-55E3-F90539628B71}"/>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8EC286AE-733D-8221-9F3B-F8F894F64243}"/>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1C58CDE4-7714-BDED-5A81-BA7A6517ABA8}"/>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66D7A7DC-CF4E-6FB3-57E2-965D8A517CAB}"/>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E4E4C518-458C-416C-7274-305ED2E0AD8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Title 2">
            <a:extLst>
              <a:ext uri="{FF2B5EF4-FFF2-40B4-BE49-F238E27FC236}">
                <a16:creationId xmlns:a16="http://schemas.microsoft.com/office/drawing/2014/main" id="{D5563804-7954-9B57-717B-136EF1936D11}"/>
              </a:ext>
            </a:extLst>
          </p:cNvPr>
          <p:cNvSpPr>
            <a:spLocks noGrp="1"/>
          </p:cNvSpPr>
          <p:nvPr>
            <p:ph type="title"/>
          </p:nvPr>
        </p:nvSpPr>
        <p:spPr>
          <a:xfrm>
            <a:off x="609601" y="274638"/>
            <a:ext cx="7944319" cy="714265"/>
          </a:xfrm>
          <a:noFill/>
        </p:spPr>
        <p:txBody>
          <a:bodyPr>
            <a:normAutofit/>
          </a:bodyPr>
          <a:lstStyle/>
          <a:p>
            <a:r>
              <a:rPr lang="en-GB" dirty="0"/>
              <a:t>LHC in 2024</a:t>
            </a:r>
          </a:p>
        </p:txBody>
      </p:sp>
      <p:pic>
        <p:nvPicPr>
          <p:cNvPr id="44" name="Picture 43" descr="A green and gold bottle of champagne&#10;&#10;Description automatically generated">
            <a:extLst>
              <a:ext uri="{FF2B5EF4-FFF2-40B4-BE49-F238E27FC236}">
                <a16:creationId xmlns:a16="http://schemas.microsoft.com/office/drawing/2014/main" id="{CC677C9F-107E-E9B5-922E-F9B0DC76E8C9}"/>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9095797" y="2561550"/>
            <a:ext cx="735350" cy="696010"/>
          </a:xfrm>
          <a:prstGeom prst="rect">
            <a:avLst/>
          </a:prstGeom>
        </p:spPr>
      </p:pic>
      <p:sp>
        <p:nvSpPr>
          <p:cNvPr id="45" name="TextBox 44">
            <a:extLst>
              <a:ext uri="{FF2B5EF4-FFF2-40B4-BE49-F238E27FC236}">
                <a16:creationId xmlns:a16="http://schemas.microsoft.com/office/drawing/2014/main" id="{62C0A20E-2873-A6CC-FF4D-5220847EFB22}"/>
              </a:ext>
            </a:extLst>
          </p:cNvPr>
          <p:cNvSpPr txBox="1"/>
          <p:nvPr/>
        </p:nvSpPr>
        <p:spPr>
          <a:xfrm>
            <a:off x="8849052" y="2310585"/>
            <a:ext cx="1526918" cy="215444"/>
          </a:xfrm>
          <a:prstGeom prst="rect">
            <a:avLst/>
          </a:prstGeom>
          <a:noFill/>
        </p:spPr>
        <p:txBody>
          <a:bodyPr wrap="square" lIns="0" tIns="0" rIns="0" bIns="0" rtlCol="0">
            <a:spAutoFit/>
          </a:bodyPr>
          <a:lstStyle/>
          <a:p>
            <a:pPr algn="l"/>
            <a:r>
              <a:rPr lang="en-GB" sz="1400" b="1" dirty="0"/>
              <a:t>Beyond 110 fb</a:t>
            </a:r>
            <a:r>
              <a:rPr lang="en-GB" sz="1400" b="1" baseline="30000" dirty="0"/>
              <a:t>-1</a:t>
            </a:r>
            <a:endParaRPr lang="en-GB" sz="1400" baseline="30000" dirty="0"/>
          </a:p>
        </p:txBody>
      </p:sp>
      <p:pic>
        <p:nvPicPr>
          <p:cNvPr id="46" name="Picture 45">
            <a:extLst>
              <a:ext uri="{FF2B5EF4-FFF2-40B4-BE49-F238E27FC236}">
                <a16:creationId xmlns:a16="http://schemas.microsoft.com/office/drawing/2014/main" id="{3B1B84E6-EBCC-1FD5-69F4-C41EE8A6DDE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52421" y="2098453"/>
            <a:ext cx="1817560" cy="175187"/>
          </a:xfrm>
          <a:prstGeom prst="rect">
            <a:avLst/>
          </a:prstGeom>
        </p:spPr>
      </p:pic>
      <p:sp>
        <p:nvSpPr>
          <p:cNvPr id="51" name="Right Arrow 50">
            <a:extLst>
              <a:ext uri="{FF2B5EF4-FFF2-40B4-BE49-F238E27FC236}">
                <a16:creationId xmlns:a16="http://schemas.microsoft.com/office/drawing/2014/main" id="{C97F3FB5-6967-7830-06BD-1257910FC5C7}"/>
              </a:ext>
            </a:extLst>
          </p:cNvPr>
          <p:cNvSpPr/>
          <p:nvPr/>
        </p:nvSpPr>
        <p:spPr>
          <a:xfrm>
            <a:off x="10397741" y="2340819"/>
            <a:ext cx="1526920" cy="26644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A9040B5A-D032-706D-D0F0-D7F929C6EE1E}"/>
              </a:ext>
            </a:extLst>
          </p:cNvPr>
          <p:cNvSpPr txBox="1"/>
          <p:nvPr/>
        </p:nvSpPr>
        <p:spPr>
          <a:xfrm>
            <a:off x="10243740" y="1423240"/>
            <a:ext cx="1817559" cy="584775"/>
          </a:xfrm>
          <a:prstGeom prst="rect">
            <a:avLst/>
          </a:prstGeom>
          <a:noFill/>
        </p:spPr>
        <p:txBody>
          <a:bodyPr wrap="square" lIns="0" tIns="0" rIns="0" bIns="0" rtlCol="0">
            <a:spAutoFit/>
          </a:bodyPr>
          <a:lstStyle/>
          <a:p>
            <a:pPr algn="ctr"/>
            <a:r>
              <a:rPr lang="en-GB" sz="1400" b="1" dirty="0"/>
              <a:t>IONS run ongoing </a:t>
            </a:r>
            <a:r>
              <a:rPr lang="en-GB" sz="1200" dirty="0"/>
              <a:t>(YETS starts on 25</a:t>
            </a:r>
            <a:r>
              <a:rPr lang="en-GB" sz="1200" baseline="30000" dirty="0"/>
              <a:t>th</a:t>
            </a:r>
            <a:r>
              <a:rPr lang="en-GB" sz="1200" dirty="0"/>
              <a:t> November)</a:t>
            </a:r>
            <a:endParaRPr lang="en-GB" sz="1200" baseline="30000" dirty="0"/>
          </a:p>
        </p:txBody>
      </p:sp>
      <p:sp>
        <p:nvSpPr>
          <p:cNvPr id="54" name="TextBox 53">
            <a:extLst>
              <a:ext uri="{FF2B5EF4-FFF2-40B4-BE49-F238E27FC236}">
                <a16:creationId xmlns:a16="http://schemas.microsoft.com/office/drawing/2014/main" id="{674AF6DB-31ED-7E50-D592-32C0EE01C715}"/>
              </a:ext>
            </a:extLst>
          </p:cNvPr>
          <p:cNvSpPr txBox="1"/>
          <p:nvPr/>
        </p:nvSpPr>
        <p:spPr>
          <a:xfrm>
            <a:off x="9588737" y="3991536"/>
            <a:ext cx="1608613" cy="430887"/>
          </a:xfrm>
          <a:prstGeom prst="rect">
            <a:avLst/>
          </a:prstGeom>
          <a:noFill/>
        </p:spPr>
        <p:txBody>
          <a:bodyPr wrap="square" lIns="0" tIns="0" rIns="0" bIns="0" rtlCol="0">
            <a:spAutoFit/>
          </a:bodyPr>
          <a:lstStyle/>
          <a:p>
            <a:pPr algn="ctr"/>
            <a:r>
              <a:rPr lang="en-GB" sz="1400" b="1" dirty="0"/>
              <a:t>pp reference run 28</a:t>
            </a:r>
            <a:r>
              <a:rPr lang="en-GB" sz="1400" baseline="30000" dirty="0"/>
              <a:t>th</a:t>
            </a:r>
            <a:r>
              <a:rPr lang="en-GB" sz="1400" dirty="0"/>
              <a:t> Oct – 2</a:t>
            </a:r>
            <a:r>
              <a:rPr lang="en-GB" sz="1400" baseline="30000" dirty="0"/>
              <a:t>nd</a:t>
            </a:r>
            <a:r>
              <a:rPr lang="en-GB" sz="1400" dirty="0"/>
              <a:t> Nov</a:t>
            </a:r>
          </a:p>
        </p:txBody>
      </p:sp>
      <p:pic>
        <p:nvPicPr>
          <p:cNvPr id="2" name="Picture 1" descr="A diagram of a program&#10;&#10;Description automatically generated with medium confidence">
            <a:extLst>
              <a:ext uri="{FF2B5EF4-FFF2-40B4-BE49-F238E27FC236}">
                <a16:creationId xmlns:a16="http://schemas.microsoft.com/office/drawing/2014/main" id="{844D32E2-223A-7DF2-5CF1-6F3CF1C36F9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55282" y="4600431"/>
            <a:ext cx="1514354" cy="1084910"/>
          </a:xfrm>
          <a:prstGeom prst="rect">
            <a:avLst/>
          </a:prstGeom>
        </p:spPr>
      </p:pic>
      <p:sp>
        <p:nvSpPr>
          <p:cNvPr id="3" name="TextBox 2">
            <a:extLst>
              <a:ext uri="{FF2B5EF4-FFF2-40B4-BE49-F238E27FC236}">
                <a16:creationId xmlns:a16="http://schemas.microsoft.com/office/drawing/2014/main" id="{5190FA27-0406-C133-7FFA-158CD0FAC370}"/>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4" name="TextBox 3">
            <a:extLst>
              <a:ext uri="{FF2B5EF4-FFF2-40B4-BE49-F238E27FC236}">
                <a16:creationId xmlns:a16="http://schemas.microsoft.com/office/drawing/2014/main" id="{F2C0A85E-4E1D-75B0-8BA7-71ECCD11D688}"/>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5" name="Rectangle 4">
            <a:extLst>
              <a:ext uri="{FF2B5EF4-FFF2-40B4-BE49-F238E27FC236}">
                <a16:creationId xmlns:a16="http://schemas.microsoft.com/office/drawing/2014/main" id="{0B5D7D31-5B82-5566-C0CF-08E5780B2668}"/>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ABF0F39A-2C79-C17D-F68A-F6FD0095BB63}"/>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D0F38366-D077-C78B-7530-6D2F9350D1D3}"/>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4D1C182-CAFF-BF49-B2A1-510880D4A179}"/>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6DB004B-AE27-2F2B-8174-93B557A2F4B6}"/>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268013B-4D38-F43A-876F-4797D3A659D7}"/>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C052C0D-2047-ABB2-5756-2D7E7D6C506E}"/>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3069156-DDA4-053E-BDC9-55B036159690}"/>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DE8BC62-543C-1F4C-169A-5E8C2C70D8A8}"/>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AA63185-01C0-AE57-4CED-91D8905F393B}"/>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20" name="TextBox 19">
            <a:extLst>
              <a:ext uri="{FF2B5EF4-FFF2-40B4-BE49-F238E27FC236}">
                <a16:creationId xmlns:a16="http://schemas.microsoft.com/office/drawing/2014/main" id="{B5F856EC-543B-CDFA-B7CE-F1B0CC2CF888}"/>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1" name="TextBox 20">
            <a:extLst>
              <a:ext uri="{FF2B5EF4-FFF2-40B4-BE49-F238E27FC236}">
                <a16:creationId xmlns:a16="http://schemas.microsoft.com/office/drawing/2014/main" id="{9D7049E9-06DF-061C-B173-69EAA2580308}"/>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2" name="TextBox 21">
            <a:extLst>
              <a:ext uri="{FF2B5EF4-FFF2-40B4-BE49-F238E27FC236}">
                <a16:creationId xmlns:a16="http://schemas.microsoft.com/office/drawing/2014/main" id="{B8C20ACA-990B-3F30-DEFE-CECC7DB53391}"/>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8" name="TextBox 27">
            <a:extLst>
              <a:ext uri="{FF2B5EF4-FFF2-40B4-BE49-F238E27FC236}">
                <a16:creationId xmlns:a16="http://schemas.microsoft.com/office/drawing/2014/main" id="{85D9FBE0-EB64-B7F9-8C3D-19239A6A712C}"/>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33" name="TextBox 32">
            <a:extLst>
              <a:ext uri="{FF2B5EF4-FFF2-40B4-BE49-F238E27FC236}">
                <a16:creationId xmlns:a16="http://schemas.microsoft.com/office/drawing/2014/main" id="{A3154658-10ED-8472-67A9-331E50324A0F}"/>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4" name="TextBox 33">
            <a:extLst>
              <a:ext uri="{FF2B5EF4-FFF2-40B4-BE49-F238E27FC236}">
                <a16:creationId xmlns:a16="http://schemas.microsoft.com/office/drawing/2014/main" id="{ACE77B98-1A63-9C98-19B6-129622F37416}"/>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8" name="Straight Connector 37">
            <a:extLst>
              <a:ext uri="{FF2B5EF4-FFF2-40B4-BE49-F238E27FC236}">
                <a16:creationId xmlns:a16="http://schemas.microsoft.com/office/drawing/2014/main" id="{F946CB34-4492-E799-F9B8-14695149CAEF}"/>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A64F773-2C9D-BDED-E932-72D0EC7DDB8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1" name="Straight Connector 40">
            <a:extLst>
              <a:ext uri="{FF2B5EF4-FFF2-40B4-BE49-F238E27FC236}">
                <a16:creationId xmlns:a16="http://schemas.microsoft.com/office/drawing/2014/main" id="{4A300F03-B704-AAE5-B719-D1EA2FE1714D}"/>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BECA665E-2D45-EDC8-5C7A-7C76EE8947E8}"/>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50" name="Straight Connector 49">
            <a:extLst>
              <a:ext uri="{FF2B5EF4-FFF2-40B4-BE49-F238E27FC236}">
                <a16:creationId xmlns:a16="http://schemas.microsoft.com/office/drawing/2014/main" id="{D2140C12-2226-E442-7710-600E7D535B6F}"/>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55DCD79-6309-4C16-7E92-AD25A2552152}"/>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5" name="Straight Connector 54">
            <a:extLst>
              <a:ext uri="{FF2B5EF4-FFF2-40B4-BE49-F238E27FC236}">
                <a16:creationId xmlns:a16="http://schemas.microsoft.com/office/drawing/2014/main" id="{E480F623-C5C0-F1BC-5E4E-5BA88D7B42C9}"/>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47319989-E3B4-C4C9-B6F7-CE2D2B22CE31}"/>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7" name="Straight Connector 56">
            <a:extLst>
              <a:ext uri="{FF2B5EF4-FFF2-40B4-BE49-F238E27FC236}">
                <a16:creationId xmlns:a16="http://schemas.microsoft.com/office/drawing/2014/main" id="{9CBFDBF1-8A37-7612-E6BA-1F1BBB43E0CE}"/>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CD884B1F-C982-7A60-AD1B-D80C22121B86}"/>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
        <p:nvSpPr>
          <p:cNvPr id="15" name="TextBox 14">
            <a:extLst>
              <a:ext uri="{FF2B5EF4-FFF2-40B4-BE49-F238E27FC236}">
                <a16:creationId xmlns:a16="http://schemas.microsoft.com/office/drawing/2014/main" id="{B141F243-F1F5-48BE-5F84-B229A7350B39}"/>
              </a:ext>
            </a:extLst>
          </p:cNvPr>
          <p:cNvSpPr txBox="1"/>
          <p:nvPr/>
        </p:nvSpPr>
        <p:spPr>
          <a:xfrm>
            <a:off x="8430228" y="710579"/>
            <a:ext cx="1526918" cy="646331"/>
          </a:xfrm>
          <a:prstGeom prst="rect">
            <a:avLst/>
          </a:prstGeom>
          <a:noFill/>
        </p:spPr>
        <p:txBody>
          <a:bodyPr wrap="square" lIns="0" tIns="0" rIns="0" bIns="0" rtlCol="0">
            <a:spAutoFit/>
          </a:bodyPr>
          <a:lstStyle/>
          <a:p>
            <a:pPr algn="ctr"/>
            <a:r>
              <a:rPr lang="en-GB" sz="1400" b="1" dirty="0"/>
              <a:t>Stable Lumi</a:t>
            </a:r>
          </a:p>
          <a:p>
            <a:pPr algn="ctr"/>
            <a:r>
              <a:rPr lang="en-GB" sz="1400" b="1" dirty="0"/>
              <a:t>Production </a:t>
            </a:r>
          </a:p>
          <a:p>
            <a:pPr algn="ctr"/>
            <a:r>
              <a:rPr lang="en-GB" sz="1400" dirty="0"/>
              <a:t>Summer period</a:t>
            </a:r>
          </a:p>
        </p:txBody>
      </p:sp>
      <p:pic>
        <p:nvPicPr>
          <p:cNvPr id="17" name="Picture 16" descr="A graph showing a graph&#10;&#10;Description automatically generated with medium confidence">
            <a:extLst>
              <a:ext uri="{FF2B5EF4-FFF2-40B4-BE49-F238E27FC236}">
                <a16:creationId xmlns:a16="http://schemas.microsoft.com/office/drawing/2014/main" id="{E6171CEF-4E15-3B36-1428-7E4881FF4011}"/>
              </a:ext>
            </a:extLst>
          </p:cNvPr>
          <p:cNvPicPr>
            <a:picLocks noChangeAspect="1"/>
          </p:cNvPicPr>
          <p:nvPr/>
        </p:nvPicPr>
        <p:blipFill>
          <a:blip r:embed="rId15">
            <a:extLst>
              <a:ext uri="{28A0092B-C50C-407E-A947-70E740481C1C}">
                <a14:useLocalDpi xmlns:a14="http://schemas.microsoft.com/office/drawing/2010/main" val="0"/>
              </a:ext>
            </a:extLst>
          </a:blip>
          <a:srcRect l="320" t="11556" r="2790" b="10831"/>
          <a:stretch/>
        </p:blipFill>
        <p:spPr>
          <a:xfrm>
            <a:off x="8420511" y="1421340"/>
            <a:ext cx="1536635" cy="646330"/>
          </a:xfrm>
          <a:prstGeom prst="rect">
            <a:avLst/>
          </a:prstGeom>
        </p:spPr>
      </p:pic>
    </p:spTree>
    <p:extLst>
      <p:ext uri="{BB962C8B-B14F-4D97-AF65-F5344CB8AC3E}">
        <p14:creationId xmlns:p14="http://schemas.microsoft.com/office/powerpoint/2010/main" val="125779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0A061-4EBD-6825-1CFC-CAF5761E5D3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ED047F42-B864-CD0D-9616-CC9FC8A7F666}"/>
              </a:ext>
            </a:extLst>
          </p:cNvPr>
          <p:cNvSpPr>
            <a:spLocks noGrp="1"/>
          </p:cNvSpPr>
          <p:nvPr>
            <p:ph type="title"/>
          </p:nvPr>
        </p:nvSpPr>
        <p:spPr>
          <a:xfrm>
            <a:off x="609600" y="233493"/>
            <a:ext cx="10969139" cy="558988"/>
          </a:xfrm>
        </p:spPr>
        <p:txBody>
          <a:bodyPr>
            <a:normAutofit fontScale="90000"/>
          </a:bodyPr>
          <a:lstStyle/>
          <a:p>
            <a:r>
              <a:rPr lang="en-US" dirty="0"/>
              <a:t>IONS run</a:t>
            </a:r>
            <a:endParaRPr lang="en-GB" dirty="0"/>
          </a:p>
        </p:txBody>
      </p:sp>
      <p:sp>
        <p:nvSpPr>
          <p:cNvPr id="8" name="TextBox 7">
            <a:extLst>
              <a:ext uri="{FF2B5EF4-FFF2-40B4-BE49-F238E27FC236}">
                <a16:creationId xmlns:a16="http://schemas.microsoft.com/office/drawing/2014/main" id="{CC9FB965-DD4F-065A-A00D-EF73F31CE8DC}"/>
              </a:ext>
            </a:extLst>
          </p:cNvPr>
          <p:cNvSpPr txBox="1"/>
          <p:nvPr/>
        </p:nvSpPr>
        <p:spPr>
          <a:xfrm>
            <a:off x="527275" y="1043731"/>
            <a:ext cx="6106395" cy="4770537"/>
          </a:xfrm>
          <a:prstGeom prst="rect">
            <a:avLst/>
          </a:prstGeom>
          <a:noFill/>
        </p:spPr>
        <p:txBody>
          <a:bodyPr wrap="square">
            <a:spAutoFit/>
          </a:bodyPr>
          <a:lstStyle/>
          <a:p>
            <a:pPr>
              <a:defRPr/>
            </a:pPr>
            <a:r>
              <a:rPr lang="en-US" sz="2400" b="1" dirty="0">
                <a:latin typeface="+mn-lt"/>
              </a:rPr>
              <a:t>Pb-Pb </a:t>
            </a:r>
            <a:r>
              <a:rPr lang="en-US" sz="2400" dirty="0">
                <a:latin typeface="+mn-lt"/>
              </a:rPr>
              <a:t>physics run </a:t>
            </a:r>
            <a:r>
              <a:rPr lang="en-US" sz="2400" b="1" dirty="0">
                <a:latin typeface="+mn-lt"/>
              </a:rPr>
              <a:t>@6.8 Z TeV</a:t>
            </a:r>
          </a:p>
          <a:p>
            <a:pPr marL="342900" indent="-342900">
              <a:spcBef>
                <a:spcPts val="600"/>
              </a:spcBef>
              <a:buFont typeface="Arial" panose="020B0604020202020204" pitchFamily="34" charset="0"/>
              <a:buChar char="•"/>
              <a:defRPr/>
            </a:pPr>
            <a:r>
              <a:rPr lang="en-US" sz="2200" dirty="0">
                <a:latin typeface="+mn-lt"/>
              </a:rPr>
              <a:t>4 days </a:t>
            </a:r>
            <a:r>
              <a:rPr lang="en-US" sz="2200" b="1" dirty="0">
                <a:solidFill>
                  <a:schemeClr val="tx1">
                    <a:lumMod val="60000"/>
                    <a:lumOff val="40000"/>
                  </a:schemeClr>
                </a:solidFill>
                <a:latin typeface="+mn-lt"/>
              </a:rPr>
              <a:t>commissioning</a:t>
            </a:r>
          </a:p>
          <a:p>
            <a:pPr marL="800100" lvl="1" indent="-342900">
              <a:spcBef>
                <a:spcPts val="600"/>
              </a:spcBef>
              <a:buFont typeface="Arial" panose="020B0604020202020204" pitchFamily="34" charset="0"/>
              <a:buChar char="•"/>
              <a:defRPr/>
            </a:pPr>
            <a:r>
              <a:rPr lang="en-US" sz="2000" dirty="0">
                <a:latin typeface="+mn-lt"/>
              </a:rPr>
              <a:t>Partially anticipated to optimize process</a:t>
            </a:r>
          </a:p>
          <a:p>
            <a:pPr marL="342900" indent="-342900">
              <a:spcBef>
                <a:spcPts val="600"/>
              </a:spcBef>
              <a:buFont typeface="Arial" panose="020B0604020202020204" pitchFamily="34" charset="0"/>
              <a:buChar char="•"/>
              <a:defRPr/>
            </a:pPr>
            <a:r>
              <a:rPr lang="en-US" sz="2200" dirty="0">
                <a:latin typeface="+mn-lt"/>
              </a:rPr>
              <a:t>18 days </a:t>
            </a:r>
            <a:r>
              <a:rPr lang="en-US" sz="2200" b="1" dirty="0">
                <a:solidFill>
                  <a:schemeClr val="tx1">
                    <a:lumMod val="60000"/>
                    <a:lumOff val="40000"/>
                  </a:schemeClr>
                </a:solidFill>
                <a:latin typeface="+mn-lt"/>
              </a:rPr>
              <a:t>physics</a:t>
            </a:r>
            <a:r>
              <a:rPr lang="en-US" sz="2200" b="1" dirty="0">
                <a:solidFill>
                  <a:srgbClr val="00B0F0"/>
                </a:solidFill>
                <a:latin typeface="+mn-lt"/>
              </a:rPr>
              <a:t> </a:t>
            </a:r>
            <a:r>
              <a:rPr lang="en-US" sz="2200" dirty="0">
                <a:latin typeface="+mn-lt"/>
              </a:rPr>
              <a:t>(including </a:t>
            </a:r>
            <a:r>
              <a:rPr lang="en-US" sz="2200" dirty="0" err="1">
                <a:latin typeface="+mn-lt"/>
              </a:rPr>
              <a:t>VdM</a:t>
            </a:r>
            <a:r>
              <a:rPr lang="en-US" sz="2200" dirty="0">
                <a:latin typeface="+mn-lt"/>
              </a:rPr>
              <a:t> and intensity ramp-up)</a:t>
            </a:r>
          </a:p>
          <a:p>
            <a:pPr marL="342900" indent="-342900">
              <a:spcBef>
                <a:spcPts val="600"/>
              </a:spcBef>
              <a:buFont typeface="Arial" panose="020B0604020202020204" pitchFamily="34" charset="0"/>
              <a:buChar char="•"/>
              <a:defRPr/>
            </a:pPr>
            <a:r>
              <a:rPr lang="en-US" sz="2200" b="1" dirty="0">
                <a:solidFill>
                  <a:schemeClr val="tx1">
                    <a:lumMod val="60000"/>
                    <a:lumOff val="40000"/>
                  </a:schemeClr>
                </a:solidFill>
                <a:latin typeface="+mn-lt"/>
              </a:rPr>
              <a:t>Breaks</a:t>
            </a:r>
            <a:r>
              <a:rPr lang="en-US" sz="2200" dirty="0">
                <a:latin typeface="+mn-lt"/>
              </a:rPr>
              <a:t> for VIP visit, MDs</a:t>
            </a:r>
          </a:p>
          <a:p>
            <a:pPr>
              <a:defRPr/>
            </a:pPr>
            <a:endParaRPr lang="en-US" sz="2200" b="1" dirty="0">
              <a:latin typeface="+mn-lt"/>
            </a:endParaRPr>
          </a:p>
          <a:p>
            <a:pPr>
              <a:defRPr/>
            </a:pPr>
            <a:r>
              <a:rPr lang="en-US" sz="2200" dirty="0">
                <a:latin typeface="+mn-lt"/>
              </a:rPr>
              <a:t>Already deployed in 2023:</a:t>
            </a:r>
          </a:p>
          <a:p>
            <a:pPr marL="342900" indent="-342900">
              <a:spcBef>
                <a:spcPts val="600"/>
              </a:spcBef>
              <a:buFont typeface="Arial" panose="020B0604020202020204" pitchFamily="34" charset="0"/>
              <a:buChar char="•"/>
              <a:defRPr/>
            </a:pPr>
            <a:r>
              <a:rPr lang="en-US" sz="2200" b="1" dirty="0">
                <a:solidFill>
                  <a:schemeClr val="tx1">
                    <a:lumMod val="60000"/>
                    <a:lumOff val="40000"/>
                  </a:schemeClr>
                </a:solidFill>
                <a:latin typeface="+mn-lt"/>
              </a:rPr>
              <a:t>Slip-stacking</a:t>
            </a:r>
            <a:r>
              <a:rPr lang="en-US" sz="2200" dirty="0">
                <a:latin typeface="+mn-lt"/>
              </a:rPr>
              <a:t> for 50 ns beams</a:t>
            </a:r>
          </a:p>
          <a:p>
            <a:pPr marL="342900" indent="-342900">
              <a:spcBef>
                <a:spcPts val="600"/>
              </a:spcBef>
              <a:buFont typeface="Arial" panose="020B0604020202020204" pitchFamily="34" charset="0"/>
              <a:buChar char="•"/>
              <a:defRPr/>
            </a:pPr>
            <a:r>
              <a:rPr lang="en-US" sz="2200" b="1" dirty="0">
                <a:solidFill>
                  <a:schemeClr val="tx1">
                    <a:lumMod val="60000"/>
                    <a:lumOff val="40000"/>
                  </a:schemeClr>
                </a:solidFill>
                <a:latin typeface="+mn-lt"/>
              </a:rPr>
              <a:t>Crystals</a:t>
            </a:r>
          </a:p>
          <a:p>
            <a:pPr marL="342900" indent="-342900">
              <a:spcBef>
                <a:spcPts val="600"/>
              </a:spcBef>
              <a:buFont typeface="Arial" panose="020B0604020202020204" pitchFamily="34" charset="0"/>
              <a:buChar char="•"/>
              <a:defRPr/>
            </a:pPr>
            <a:r>
              <a:rPr lang="en-US" sz="2200" b="1" dirty="0">
                <a:solidFill>
                  <a:schemeClr val="tx1">
                    <a:lumMod val="60000"/>
                    <a:lumOff val="40000"/>
                  </a:schemeClr>
                </a:solidFill>
                <a:latin typeface="+mn-lt"/>
              </a:rPr>
              <a:t>TCLD</a:t>
            </a:r>
            <a:r>
              <a:rPr lang="en-US" sz="2200" b="1" dirty="0">
                <a:solidFill>
                  <a:srgbClr val="00B0F0"/>
                </a:solidFill>
                <a:latin typeface="+mn-lt"/>
              </a:rPr>
              <a:t> </a:t>
            </a:r>
            <a:r>
              <a:rPr lang="en-US" sz="2200" dirty="0">
                <a:latin typeface="+mn-lt"/>
              </a:rPr>
              <a:t>collimators</a:t>
            </a:r>
          </a:p>
          <a:p>
            <a:pPr marL="342900" indent="-342900">
              <a:spcBef>
                <a:spcPts val="600"/>
              </a:spcBef>
              <a:buFont typeface="Arial" panose="020B0604020202020204" pitchFamily="34" charset="0"/>
              <a:buChar char="•"/>
              <a:defRPr/>
            </a:pPr>
            <a:r>
              <a:rPr lang="en-US" sz="2200" b="1" dirty="0">
                <a:solidFill>
                  <a:schemeClr val="tx1">
                    <a:lumMod val="60000"/>
                    <a:lumOff val="40000"/>
                  </a:schemeClr>
                </a:solidFill>
                <a:latin typeface="+mn-lt"/>
              </a:rPr>
              <a:t>BFPP</a:t>
            </a:r>
            <a:r>
              <a:rPr lang="en-US" sz="2200" b="1" dirty="0">
                <a:solidFill>
                  <a:srgbClr val="00B0F0"/>
                </a:solidFill>
                <a:latin typeface="+mn-lt"/>
              </a:rPr>
              <a:t> </a:t>
            </a:r>
            <a:r>
              <a:rPr lang="en-US" sz="2200" b="1" dirty="0">
                <a:solidFill>
                  <a:schemeClr val="tx1">
                    <a:lumMod val="60000"/>
                    <a:lumOff val="40000"/>
                  </a:schemeClr>
                </a:solidFill>
                <a:latin typeface="+mn-lt"/>
              </a:rPr>
              <a:t>orbit</a:t>
            </a:r>
            <a:r>
              <a:rPr lang="en-US" sz="2200" b="1" dirty="0">
                <a:solidFill>
                  <a:srgbClr val="00B0F0"/>
                </a:solidFill>
                <a:latin typeface="+mn-lt"/>
              </a:rPr>
              <a:t> </a:t>
            </a:r>
            <a:r>
              <a:rPr lang="en-US" sz="2200" b="1" dirty="0">
                <a:solidFill>
                  <a:schemeClr val="tx1">
                    <a:lumMod val="60000"/>
                    <a:lumOff val="40000"/>
                  </a:schemeClr>
                </a:solidFill>
                <a:latin typeface="+mn-lt"/>
              </a:rPr>
              <a:t>bump</a:t>
            </a:r>
            <a:r>
              <a:rPr lang="en-US" sz="2200" b="1" dirty="0">
                <a:solidFill>
                  <a:srgbClr val="00B0F0"/>
                </a:solidFill>
                <a:latin typeface="+mn-lt"/>
              </a:rPr>
              <a:t> </a:t>
            </a:r>
            <a:r>
              <a:rPr lang="en-US" sz="2200" dirty="0">
                <a:latin typeface="+mn-lt"/>
              </a:rPr>
              <a:t>in all IRs</a:t>
            </a:r>
          </a:p>
        </p:txBody>
      </p:sp>
      <p:pic>
        <p:nvPicPr>
          <p:cNvPr id="6" name="Picture 5" descr="A screenshot of a chart&#10;&#10;Description automatically generated">
            <a:extLst>
              <a:ext uri="{FF2B5EF4-FFF2-40B4-BE49-F238E27FC236}">
                <a16:creationId xmlns:a16="http://schemas.microsoft.com/office/drawing/2014/main" id="{48746200-C29D-FDC8-AF64-8B249D6E029D}"/>
              </a:ext>
            </a:extLst>
          </p:cNvPr>
          <p:cNvPicPr>
            <a:picLocks noChangeAspect="1"/>
          </p:cNvPicPr>
          <p:nvPr/>
        </p:nvPicPr>
        <p:blipFill>
          <a:blip r:embed="rId3">
            <a:extLst>
              <a:ext uri="{28A0092B-C50C-407E-A947-70E740481C1C}">
                <a14:useLocalDpi xmlns:a14="http://schemas.microsoft.com/office/drawing/2010/main" val="0"/>
              </a:ext>
            </a:extLst>
          </a:blip>
          <a:srcRect l="3964" r="4106"/>
          <a:stretch/>
        </p:blipFill>
        <p:spPr>
          <a:xfrm>
            <a:off x="8016250" y="818523"/>
            <a:ext cx="3562489" cy="4995745"/>
          </a:xfrm>
          <a:prstGeom prst="rect">
            <a:avLst/>
          </a:prstGeom>
        </p:spPr>
      </p:pic>
      <p:sp>
        <p:nvSpPr>
          <p:cNvPr id="7" name="Curved Up Arrow 6">
            <a:extLst>
              <a:ext uri="{FF2B5EF4-FFF2-40B4-BE49-F238E27FC236}">
                <a16:creationId xmlns:a16="http://schemas.microsoft.com/office/drawing/2014/main" id="{92451F3C-92BE-DFF2-3E5B-50843919DCB6}"/>
              </a:ext>
            </a:extLst>
          </p:cNvPr>
          <p:cNvSpPr/>
          <p:nvPr/>
        </p:nvSpPr>
        <p:spPr>
          <a:xfrm rot="5400000">
            <a:off x="6326429" y="2814520"/>
            <a:ext cx="1651415" cy="806505"/>
          </a:xfrm>
          <a:prstGeom prst="curvedUp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CH">
              <a:solidFill>
                <a:schemeClr val="tx1"/>
              </a:solidFill>
            </a:endParaRPr>
          </a:p>
        </p:txBody>
      </p:sp>
      <p:sp>
        <p:nvSpPr>
          <p:cNvPr id="9" name="TextBox 8">
            <a:extLst>
              <a:ext uri="{FF2B5EF4-FFF2-40B4-BE49-F238E27FC236}">
                <a16:creationId xmlns:a16="http://schemas.microsoft.com/office/drawing/2014/main" id="{95B26F32-5563-68CF-5FDC-4938D293AE11}"/>
              </a:ext>
            </a:extLst>
          </p:cNvPr>
          <p:cNvSpPr txBox="1"/>
          <p:nvPr/>
        </p:nvSpPr>
        <p:spPr>
          <a:xfrm>
            <a:off x="6833780" y="1700775"/>
            <a:ext cx="636713" cy="369332"/>
          </a:xfrm>
          <a:prstGeom prst="rect">
            <a:avLst/>
          </a:prstGeom>
          <a:noFill/>
        </p:spPr>
        <p:txBody>
          <a:bodyPr wrap="none" rtlCol="0">
            <a:spAutoFit/>
          </a:bodyPr>
          <a:lstStyle/>
          <a:p>
            <a:r>
              <a:rPr lang="en-CH" dirty="0"/>
              <a:t>v2.2</a:t>
            </a:r>
          </a:p>
        </p:txBody>
      </p:sp>
      <p:sp>
        <p:nvSpPr>
          <p:cNvPr id="10" name="TextBox 9">
            <a:extLst>
              <a:ext uri="{FF2B5EF4-FFF2-40B4-BE49-F238E27FC236}">
                <a16:creationId xmlns:a16="http://schemas.microsoft.com/office/drawing/2014/main" id="{4AD4E304-7E91-1F23-D524-B15D454433E0}"/>
              </a:ext>
            </a:extLst>
          </p:cNvPr>
          <p:cNvSpPr txBox="1"/>
          <p:nvPr/>
        </p:nvSpPr>
        <p:spPr>
          <a:xfrm>
            <a:off x="6833780" y="4503806"/>
            <a:ext cx="636713" cy="369332"/>
          </a:xfrm>
          <a:prstGeom prst="rect">
            <a:avLst/>
          </a:prstGeom>
          <a:noFill/>
        </p:spPr>
        <p:txBody>
          <a:bodyPr wrap="none" rtlCol="0">
            <a:spAutoFit/>
          </a:bodyPr>
          <a:lstStyle/>
          <a:p>
            <a:r>
              <a:rPr lang="en-CH" dirty="0"/>
              <a:t>v2.3</a:t>
            </a:r>
          </a:p>
        </p:txBody>
      </p:sp>
      <p:sp>
        <p:nvSpPr>
          <p:cNvPr id="2" name="5-point Star 1">
            <a:extLst>
              <a:ext uri="{FF2B5EF4-FFF2-40B4-BE49-F238E27FC236}">
                <a16:creationId xmlns:a16="http://schemas.microsoft.com/office/drawing/2014/main" id="{A40F8586-0E89-5DD7-227D-3B1D63C0EC5E}"/>
              </a:ext>
            </a:extLst>
          </p:cNvPr>
          <p:cNvSpPr/>
          <p:nvPr/>
        </p:nvSpPr>
        <p:spPr>
          <a:xfrm>
            <a:off x="11088650" y="3760290"/>
            <a:ext cx="360000" cy="360000"/>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5-point Star 3">
            <a:extLst>
              <a:ext uri="{FF2B5EF4-FFF2-40B4-BE49-F238E27FC236}">
                <a16:creationId xmlns:a16="http://schemas.microsoft.com/office/drawing/2014/main" id="{43F3509D-9FE6-A3CC-EC16-9059AA134C51}"/>
              </a:ext>
            </a:extLst>
          </p:cNvPr>
          <p:cNvSpPr/>
          <p:nvPr/>
        </p:nvSpPr>
        <p:spPr>
          <a:xfrm>
            <a:off x="11138154" y="1232273"/>
            <a:ext cx="360000" cy="360000"/>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548285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678D8-888F-DAAA-B3DE-F86902AF4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8EBCFB-0A52-62C0-7CF3-97CED24518B2}"/>
              </a:ext>
            </a:extLst>
          </p:cNvPr>
          <p:cNvSpPr>
            <a:spLocks noGrp="1"/>
          </p:cNvSpPr>
          <p:nvPr>
            <p:ph type="sldNum" sz="quarter" idx="12"/>
          </p:nvPr>
        </p:nvSpPr>
        <p:spPr/>
        <p:txBody>
          <a:bodyPr/>
          <a:lstStyle/>
          <a:p>
            <a:fld id="{ACE91491-4375-AA41-8137-3861025BA0D3}" type="slidenum">
              <a:rPr lang="en-US" smtClean="0"/>
              <a:pPr/>
              <a:t>24</a:t>
            </a:fld>
            <a:endParaRPr lang="en-US"/>
          </a:p>
        </p:txBody>
      </p:sp>
      <p:sp>
        <p:nvSpPr>
          <p:cNvPr id="20" name="Title 1">
            <a:extLst>
              <a:ext uri="{FF2B5EF4-FFF2-40B4-BE49-F238E27FC236}">
                <a16:creationId xmlns:a16="http://schemas.microsoft.com/office/drawing/2014/main" id="{7EBF111A-102E-5A1C-08CC-13F857BA304C}"/>
              </a:ext>
            </a:extLst>
          </p:cNvPr>
          <p:cNvSpPr>
            <a:spLocks noGrp="1"/>
          </p:cNvSpPr>
          <p:nvPr>
            <p:ph type="title"/>
          </p:nvPr>
        </p:nvSpPr>
        <p:spPr>
          <a:xfrm>
            <a:off x="609600" y="233493"/>
            <a:ext cx="10969139" cy="558988"/>
          </a:xfrm>
        </p:spPr>
        <p:txBody>
          <a:bodyPr>
            <a:normAutofit fontScale="90000"/>
          </a:bodyPr>
          <a:lstStyle/>
          <a:p>
            <a:r>
              <a:rPr lang="en-US" dirty="0"/>
              <a:t>IONS run</a:t>
            </a:r>
            <a:endParaRPr lang="en-GB" dirty="0"/>
          </a:p>
        </p:txBody>
      </p:sp>
      <p:sp>
        <p:nvSpPr>
          <p:cNvPr id="5" name="TextBox 4">
            <a:extLst>
              <a:ext uri="{FF2B5EF4-FFF2-40B4-BE49-F238E27FC236}">
                <a16:creationId xmlns:a16="http://schemas.microsoft.com/office/drawing/2014/main" id="{3B436227-74D2-C812-0604-9C4632C7FB3F}"/>
              </a:ext>
            </a:extLst>
          </p:cNvPr>
          <p:cNvSpPr txBox="1"/>
          <p:nvPr/>
        </p:nvSpPr>
        <p:spPr>
          <a:xfrm>
            <a:off x="450465" y="984741"/>
            <a:ext cx="11022235" cy="4888518"/>
          </a:xfrm>
          <a:prstGeom prst="rect">
            <a:avLst/>
          </a:prstGeom>
          <a:noFill/>
        </p:spPr>
        <p:txBody>
          <a:bodyPr wrap="square">
            <a:spAutoFit/>
          </a:bodyPr>
          <a:lstStyle/>
          <a:p>
            <a:r>
              <a:rPr lang="en-US" sz="2400" b="1" dirty="0">
                <a:solidFill>
                  <a:schemeClr val="tx1">
                    <a:lumMod val="60000"/>
                    <a:lumOff val="40000"/>
                  </a:schemeClr>
                </a:solidFill>
                <a:latin typeface="+mn-lt"/>
              </a:rPr>
              <a:t>2023 run </a:t>
            </a:r>
            <a:r>
              <a:rPr lang="en-US" sz="2400" dirty="0">
                <a:latin typeface="+mn-lt"/>
              </a:rPr>
              <a:t>was </a:t>
            </a:r>
            <a:r>
              <a:rPr lang="en-US" sz="2400" b="1" dirty="0">
                <a:latin typeface="+mn-lt"/>
              </a:rPr>
              <a:t>heavily</a:t>
            </a:r>
            <a:r>
              <a:rPr lang="en-US" sz="2400" dirty="0">
                <a:latin typeface="+mn-lt"/>
              </a:rPr>
              <a:t> </a:t>
            </a:r>
            <a:r>
              <a:rPr lang="en-US" sz="2400" b="1" dirty="0">
                <a:latin typeface="+mn-lt"/>
              </a:rPr>
              <a:t>affected</a:t>
            </a:r>
            <a:r>
              <a:rPr lang="en-US" sz="2400" dirty="0">
                <a:latin typeface="+mn-lt"/>
              </a:rPr>
              <a:t> by:</a:t>
            </a:r>
          </a:p>
          <a:p>
            <a:pPr marL="285750" indent="-285750">
              <a:spcBef>
                <a:spcPts val="1000"/>
              </a:spcBef>
              <a:buFont typeface="Arial" panose="020B0604020202020204" pitchFamily="34" charset="0"/>
              <a:buChar char="•"/>
            </a:pPr>
            <a:r>
              <a:rPr lang="en-US" sz="2000" b="1" dirty="0">
                <a:solidFill>
                  <a:schemeClr val="tx1">
                    <a:lumMod val="60000"/>
                    <a:lumOff val="40000"/>
                  </a:schemeClr>
                </a:solidFill>
                <a:latin typeface="+mn-lt"/>
              </a:rPr>
              <a:t>Radiation </a:t>
            </a:r>
            <a:r>
              <a:rPr lang="en-US" sz="2000" b="1" dirty="0">
                <a:latin typeface="+mn-lt"/>
              </a:rPr>
              <a:t>on Quench Protection System</a:t>
            </a:r>
            <a:r>
              <a:rPr lang="en-US" sz="2000" b="1" dirty="0">
                <a:solidFill>
                  <a:schemeClr val="tx1">
                    <a:lumMod val="60000"/>
                    <a:lumOff val="40000"/>
                  </a:schemeClr>
                </a:solidFill>
                <a:latin typeface="+mn-lt"/>
              </a:rPr>
              <a:t>: </a:t>
            </a:r>
            <a:r>
              <a:rPr lang="en-US" sz="2000" b="1" dirty="0">
                <a:latin typeface="+mn-lt"/>
              </a:rPr>
              <a:t>beam dumps &amp; magnet quench</a:t>
            </a:r>
            <a:r>
              <a:rPr lang="en-US" sz="2000" b="1" dirty="0">
                <a:solidFill>
                  <a:schemeClr val="tx1">
                    <a:lumMod val="60000"/>
                    <a:lumOff val="40000"/>
                  </a:schemeClr>
                </a:solidFill>
                <a:latin typeface="+mn-lt"/>
              </a:rPr>
              <a:t> </a:t>
            </a:r>
            <a:r>
              <a:rPr lang="en-US" sz="2000" dirty="0">
                <a:latin typeface="+mn-lt"/>
                <a:sym typeface="Wingdings" pitchFamily="2" charset="2"/>
              </a:rPr>
              <a:t> </a:t>
            </a:r>
            <a:r>
              <a:rPr lang="en-US" dirty="0">
                <a:latin typeface="+mn-lt"/>
              </a:rPr>
              <a:t>levelled </a:t>
            </a:r>
            <a:r>
              <a:rPr lang="en-US" dirty="0" err="1">
                <a:latin typeface="+mn-lt"/>
              </a:rPr>
              <a:t>lumi</a:t>
            </a:r>
            <a:endParaRPr lang="en-US" dirty="0">
              <a:latin typeface="+mn-lt"/>
            </a:endParaRPr>
          </a:p>
          <a:p>
            <a:pPr marL="742950" lvl="1" indent="-285750">
              <a:spcBef>
                <a:spcPts val="400"/>
              </a:spcBef>
              <a:buFont typeface="Arial" panose="020B0604020202020204" pitchFamily="34" charset="0"/>
              <a:buChar char="•"/>
            </a:pPr>
            <a:r>
              <a:rPr lang="en-US" u="sng" dirty="0">
                <a:latin typeface="+mn-lt"/>
              </a:rPr>
              <a:t>Consolidation</a:t>
            </a:r>
            <a:r>
              <a:rPr lang="en-US" dirty="0">
                <a:latin typeface="+mn-lt"/>
              </a:rPr>
              <a:t> of HW with rad-</a:t>
            </a:r>
            <a:r>
              <a:rPr lang="en-US" dirty="0" err="1">
                <a:latin typeface="+mn-lt"/>
              </a:rPr>
              <a:t>tol</a:t>
            </a:r>
            <a:r>
              <a:rPr lang="en-US" dirty="0">
                <a:latin typeface="+mn-lt"/>
              </a:rPr>
              <a:t> equipment</a:t>
            </a:r>
          </a:p>
          <a:p>
            <a:pPr marL="285750" indent="-285750">
              <a:spcBef>
                <a:spcPts val="1000"/>
              </a:spcBef>
              <a:buFont typeface="Arial" panose="020B0604020202020204" pitchFamily="34" charset="0"/>
              <a:buChar char="•"/>
            </a:pPr>
            <a:r>
              <a:rPr lang="en-US" sz="2000" b="1" dirty="0">
                <a:solidFill>
                  <a:schemeClr val="tx1">
                    <a:lumMod val="60000"/>
                    <a:lumOff val="40000"/>
                  </a:schemeClr>
                </a:solidFill>
                <a:latin typeface="+mn-lt"/>
              </a:rPr>
              <a:t>10 Hz </a:t>
            </a:r>
            <a:r>
              <a:rPr lang="en-US" sz="2000" dirty="0">
                <a:latin typeface="+mn-lt"/>
              </a:rPr>
              <a:t>Horizontal orbit oscillations: </a:t>
            </a:r>
            <a:r>
              <a:rPr lang="en-US" sz="2000" b="1" dirty="0">
                <a:latin typeface="+mn-lt"/>
              </a:rPr>
              <a:t>beam dumps</a:t>
            </a:r>
          </a:p>
          <a:p>
            <a:pPr marL="742950" lvl="1" indent="-285750">
              <a:spcBef>
                <a:spcPts val="400"/>
              </a:spcBef>
              <a:buFont typeface="Arial" panose="020B0604020202020204" pitchFamily="34" charset="0"/>
              <a:buChar char="•"/>
            </a:pPr>
            <a:r>
              <a:rPr lang="en-US" u="sng" dirty="0">
                <a:latin typeface="+mn-lt"/>
              </a:rPr>
              <a:t>Implemented delay</a:t>
            </a:r>
            <a:r>
              <a:rPr lang="en-US" dirty="0">
                <a:latin typeface="+mn-lt"/>
              </a:rPr>
              <a:t> of </a:t>
            </a:r>
            <a:r>
              <a:rPr lang="en-US" dirty="0" err="1">
                <a:latin typeface="+mn-lt"/>
              </a:rPr>
              <a:t>cryo</a:t>
            </a:r>
            <a:r>
              <a:rPr lang="en-US" dirty="0">
                <a:latin typeface="+mn-lt"/>
              </a:rPr>
              <a:t> valve opening</a:t>
            </a:r>
          </a:p>
          <a:p>
            <a:pPr marL="285750" indent="-285750">
              <a:spcBef>
                <a:spcPts val="600"/>
              </a:spcBef>
              <a:buFont typeface="Arial" panose="020B0604020202020204" pitchFamily="34" charset="0"/>
              <a:buChar char="•"/>
            </a:pPr>
            <a:r>
              <a:rPr lang="en-US" sz="2000" b="1" dirty="0">
                <a:solidFill>
                  <a:schemeClr val="tx1">
                    <a:lumMod val="60000"/>
                    <a:lumOff val="40000"/>
                  </a:schemeClr>
                </a:solidFill>
                <a:latin typeface="+mn-lt"/>
              </a:rPr>
              <a:t>Transverse losses </a:t>
            </a:r>
            <a:r>
              <a:rPr lang="en-US" sz="2000" dirty="0">
                <a:latin typeface="+mn-lt"/>
              </a:rPr>
              <a:t>during the ramp</a:t>
            </a:r>
            <a:r>
              <a:rPr lang="en-US" sz="2000" b="1" dirty="0">
                <a:solidFill>
                  <a:schemeClr val="tx1">
                    <a:lumMod val="60000"/>
                    <a:lumOff val="40000"/>
                  </a:schemeClr>
                </a:solidFill>
                <a:latin typeface="+mn-lt"/>
              </a:rPr>
              <a:t>: </a:t>
            </a:r>
            <a:r>
              <a:rPr lang="en-US" sz="2000" b="1" dirty="0">
                <a:latin typeface="+mn-lt"/>
              </a:rPr>
              <a:t>beam dumps</a:t>
            </a:r>
          </a:p>
          <a:p>
            <a:pPr marL="742950" lvl="1" indent="-285750">
              <a:spcBef>
                <a:spcPts val="400"/>
              </a:spcBef>
              <a:buFont typeface="Arial" panose="020B0604020202020204" pitchFamily="34" charset="0"/>
              <a:buChar char="•"/>
            </a:pPr>
            <a:r>
              <a:rPr lang="en-US" u="sng" dirty="0">
                <a:latin typeface="+mn-lt"/>
              </a:rPr>
              <a:t>More</a:t>
            </a:r>
            <a:r>
              <a:rPr lang="en-US" dirty="0">
                <a:latin typeface="+mn-lt"/>
              </a:rPr>
              <a:t> </a:t>
            </a:r>
            <a:r>
              <a:rPr lang="en-US" u="sng" dirty="0">
                <a:latin typeface="+mn-lt"/>
              </a:rPr>
              <a:t>relaxed</a:t>
            </a:r>
            <a:r>
              <a:rPr lang="en-US" dirty="0">
                <a:latin typeface="+mn-lt"/>
              </a:rPr>
              <a:t> collimator strategy</a:t>
            </a:r>
          </a:p>
          <a:p>
            <a:pPr marL="742950" lvl="1" indent="-285750">
              <a:spcBef>
                <a:spcPts val="400"/>
              </a:spcBef>
              <a:buFont typeface="Arial" panose="020B0604020202020204" pitchFamily="34" charset="0"/>
              <a:buChar char="•"/>
            </a:pPr>
            <a:r>
              <a:rPr lang="en-US" dirty="0">
                <a:latin typeface="+mn-lt"/>
              </a:rPr>
              <a:t>Squeeze partially </a:t>
            </a:r>
            <a:r>
              <a:rPr lang="en-US" u="sng" dirty="0">
                <a:latin typeface="+mn-lt"/>
              </a:rPr>
              <a:t>separated</a:t>
            </a:r>
            <a:r>
              <a:rPr lang="en-US" dirty="0">
                <a:latin typeface="+mn-lt"/>
              </a:rPr>
              <a:t> from energy ramp</a:t>
            </a:r>
          </a:p>
          <a:p>
            <a:pPr marL="742950" lvl="1" indent="-285750">
              <a:spcBef>
                <a:spcPts val="400"/>
              </a:spcBef>
              <a:buFont typeface="Arial" panose="020B0604020202020204" pitchFamily="34" charset="0"/>
              <a:buChar char="•"/>
            </a:pPr>
            <a:r>
              <a:rPr lang="en-US" u="sng" dirty="0">
                <a:latin typeface="+mn-lt"/>
              </a:rPr>
              <a:t>Smoother</a:t>
            </a:r>
            <a:r>
              <a:rPr lang="en-US" dirty="0">
                <a:latin typeface="+mn-lt"/>
              </a:rPr>
              <a:t> orbit corrections</a:t>
            </a:r>
          </a:p>
          <a:p>
            <a:pPr marL="285750" indent="-285750">
              <a:spcBef>
                <a:spcPts val="1000"/>
              </a:spcBef>
              <a:buFont typeface="Arial" panose="020B0604020202020204" pitchFamily="34" charset="0"/>
              <a:buChar char="•"/>
            </a:pPr>
            <a:r>
              <a:rPr lang="en-GB" sz="2000" b="1" dirty="0">
                <a:solidFill>
                  <a:schemeClr val="tx1">
                    <a:lumMod val="60000"/>
                    <a:lumOff val="40000"/>
                  </a:schemeClr>
                </a:solidFill>
                <a:latin typeface="+mn-lt"/>
              </a:rPr>
              <a:t>HW goniometer </a:t>
            </a:r>
            <a:r>
              <a:rPr lang="en-GB" sz="2000" dirty="0">
                <a:latin typeface="+mn-lt"/>
              </a:rPr>
              <a:t>instability</a:t>
            </a:r>
          </a:p>
          <a:p>
            <a:pPr marL="742950" lvl="1" indent="-285750">
              <a:spcBef>
                <a:spcPts val="400"/>
              </a:spcBef>
              <a:buFont typeface="Arial" panose="020B0604020202020204" pitchFamily="34" charset="0"/>
              <a:buChar char="•"/>
            </a:pPr>
            <a:r>
              <a:rPr lang="en-GB" dirty="0">
                <a:latin typeface="+mn-lt"/>
              </a:rPr>
              <a:t>Control system </a:t>
            </a:r>
            <a:r>
              <a:rPr lang="en-GB" u="sng" dirty="0">
                <a:latin typeface="+mn-lt"/>
              </a:rPr>
              <a:t>developed</a:t>
            </a:r>
            <a:r>
              <a:rPr lang="en-GB" dirty="0">
                <a:latin typeface="+mn-lt"/>
              </a:rPr>
              <a:t> (automatic optimisation algorithm deployed)</a:t>
            </a:r>
          </a:p>
          <a:p>
            <a:pPr marL="285750" indent="-285750">
              <a:spcBef>
                <a:spcPts val="1000"/>
              </a:spcBef>
              <a:buFont typeface="Arial" panose="020B0604020202020204" pitchFamily="34" charset="0"/>
              <a:buChar char="•"/>
            </a:pPr>
            <a:r>
              <a:rPr lang="en-US" sz="2000" dirty="0">
                <a:latin typeface="+mn-lt"/>
              </a:rPr>
              <a:t>Strong</a:t>
            </a:r>
            <a:r>
              <a:rPr lang="en-US" sz="2000" b="1" dirty="0">
                <a:solidFill>
                  <a:schemeClr val="tx1">
                    <a:lumMod val="60000"/>
                    <a:lumOff val="40000"/>
                  </a:schemeClr>
                </a:solidFill>
                <a:latin typeface="+mn-lt"/>
              </a:rPr>
              <a:t> background in ALICE</a:t>
            </a:r>
          </a:p>
          <a:p>
            <a:pPr marL="742950" lvl="1" indent="-285750">
              <a:spcBef>
                <a:spcPts val="400"/>
              </a:spcBef>
              <a:buFont typeface="Arial" panose="020B0604020202020204" pitchFamily="34" charset="0"/>
              <a:buChar char="•"/>
            </a:pPr>
            <a:r>
              <a:rPr lang="en-US" dirty="0">
                <a:latin typeface="+mn-lt"/>
              </a:rPr>
              <a:t>IP1 </a:t>
            </a:r>
            <a:r>
              <a:rPr lang="en-US" u="sng" dirty="0">
                <a:latin typeface="+mn-lt"/>
              </a:rPr>
              <a:t>dispersion</a:t>
            </a:r>
            <a:r>
              <a:rPr lang="en-US" dirty="0">
                <a:latin typeface="+mn-lt"/>
              </a:rPr>
              <a:t> </a:t>
            </a:r>
            <a:r>
              <a:rPr lang="en-US" u="sng" dirty="0">
                <a:latin typeface="+mn-lt"/>
              </a:rPr>
              <a:t>corrected</a:t>
            </a:r>
            <a:r>
              <a:rPr lang="en-US" dirty="0">
                <a:latin typeface="+mn-lt"/>
              </a:rPr>
              <a:t> (same as in 2023)</a:t>
            </a:r>
          </a:p>
        </p:txBody>
      </p:sp>
      <p:pic>
        <p:nvPicPr>
          <p:cNvPr id="3" name="Picture 2" descr="A screenshot of a calendar&#10;&#10;Description automatically generated">
            <a:extLst>
              <a:ext uri="{FF2B5EF4-FFF2-40B4-BE49-F238E27FC236}">
                <a16:creationId xmlns:a16="http://schemas.microsoft.com/office/drawing/2014/main" id="{6A3159C2-CE89-6B37-7FE6-70D1553045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9115" y="2084825"/>
            <a:ext cx="4902420" cy="2433539"/>
          </a:xfrm>
          <a:prstGeom prst="rect">
            <a:avLst/>
          </a:prstGeom>
        </p:spPr>
      </p:pic>
    </p:spTree>
    <p:extLst>
      <p:ext uri="{BB962C8B-B14F-4D97-AF65-F5344CB8AC3E}">
        <p14:creationId xmlns:p14="http://schemas.microsoft.com/office/powerpoint/2010/main" val="22489315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D2B4E-20CC-4BB1-9359-79447C8ABB80}"/>
            </a:ext>
          </a:extLst>
        </p:cNvPr>
        <p:cNvGrpSpPr/>
        <p:nvPr/>
      </p:nvGrpSpPr>
      <p:grpSpPr>
        <a:xfrm>
          <a:off x="0" y="0"/>
          <a:ext cx="0" cy="0"/>
          <a:chOff x="0" y="0"/>
          <a:chExt cx="0" cy="0"/>
        </a:xfrm>
      </p:grpSpPr>
      <p:pic>
        <p:nvPicPr>
          <p:cNvPr id="7" name="Picture 6" descr="A graph with a line graph and a white background&#10;&#10;Description automatically generated with medium confidence">
            <a:extLst>
              <a:ext uri="{FF2B5EF4-FFF2-40B4-BE49-F238E27FC236}">
                <a16:creationId xmlns:a16="http://schemas.microsoft.com/office/drawing/2014/main" id="{91387757-0774-9E19-756E-F34E579FFA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973" y="1192531"/>
            <a:ext cx="5207952" cy="4463959"/>
          </a:xfrm>
          <a:prstGeom prst="rect">
            <a:avLst/>
          </a:prstGeom>
        </p:spPr>
      </p:pic>
      <p:sp>
        <p:nvSpPr>
          <p:cNvPr id="4" name="Slide Number Placeholder 3">
            <a:extLst>
              <a:ext uri="{FF2B5EF4-FFF2-40B4-BE49-F238E27FC236}">
                <a16:creationId xmlns:a16="http://schemas.microsoft.com/office/drawing/2014/main" id="{2ADE49B5-4539-7959-3E5E-1C1EF5F222FB}"/>
              </a:ext>
            </a:extLst>
          </p:cNvPr>
          <p:cNvSpPr>
            <a:spLocks noGrp="1"/>
          </p:cNvSpPr>
          <p:nvPr>
            <p:ph type="sldNum" sz="quarter" idx="12"/>
          </p:nvPr>
        </p:nvSpPr>
        <p:spPr/>
        <p:txBody>
          <a:bodyPr/>
          <a:lstStyle/>
          <a:p>
            <a:fld id="{ACE91491-4375-AA41-8137-3861025BA0D3}" type="slidenum">
              <a:rPr lang="en-US" smtClean="0"/>
              <a:pPr/>
              <a:t>25</a:t>
            </a:fld>
            <a:endParaRPr lang="en-US"/>
          </a:p>
        </p:txBody>
      </p:sp>
      <p:sp>
        <p:nvSpPr>
          <p:cNvPr id="20" name="Title 1">
            <a:extLst>
              <a:ext uri="{FF2B5EF4-FFF2-40B4-BE49-F238E27FC236}">
                <a16:creationId xmlns:a16="http://schemas.microsoft.com/office/drawing/2014/main" id="{314E60FC-A2E2-0114-47EF-1452C8F21612}"/>
              </a:ext>
            </a:extLst>
          </p:cNvPr>
          <p:cNvSpPr>
            <a:spLocks noGrp="1"/>
          </p:cNvSpPr>
          <p:nvPr>
            <p:ph type="title"/>
          </p:nvPr>
        </p:nvSpPr>
        <p:spPr>
          <a:xfrm>
            <a:off x="609600" y="233493"/>
            <a:ext cx="10969139" cy="558988"/>
          </a:xfrm>
        </p:spPr>
        <p:txBody>
          <a:bodyPr>
            <a:normAutofit fontScale="90000"/>
          </a:bodyPr>
          <a:lstStyle/>
          <a:p>
            <a:r>
              <a:rPr lang="en-US" dirty="0"/>
              <a:t>IONS run</a:t>
            </a:r>
            <a:endParaRPr lang="en-GB" dirty="0"/>
          </a:p>
        </p:txBody>
      </p:sp>
      <p:sp>
        <p:nvSpPr>
          <p:cNvPr id="5" name="TextBox 4">
            <a:extLst>
              <a:ext uri="{FF2B5EF4-FFF2-40B4-BE49-F238E27FC236}">
                <a16:creationId xmlns:a16="http://schemas.microsoft.com/office/drawing/2014/main" id="{37CE2DC1-0828-2029-5F51-66CFF1DDB4C5}"/>
              </a:ext>
            </a:extLst>
          </p:cNvPr>
          <p:cNvSpPr txBox="1"/>
          <p:nvPr/>
        </p:nvSpPr>
        <p:spPr>
          <a:xfrm>
            <a:off x="5596736" y="2660900"/>
            <a:ext cx="6190496" cy="3216265"/>
          </a:xfrm>
          <a:prstGeom prst="rect">
            <a:avLst/>
          </a:prstGeom>
          <a:noFill/>
        </p:spPr>
        <p:txBody>
          <a:bodyPr wrap="square" rtlCol="0">
            <a:spAutoFit/>
          </a:bodyPr>
          <a:lstStyle/>
          <a:p>
            <a:pPr marL="342900" indent="-342900">
              <a:spcBef>
                <a:spcPts val="600"/>
              </a:spcBef>
              <a:buFont typeface="Arial" panose="020B0604020202020204" pitchFamily="34" charset="0"/>
              <a:buChar char="•"/>
            </a:pPr>
            <a:r>
              <a:rPr lang="en-GB" sz="2000" b="1" dirty="0">
                <a:latin typeface="+mn-lt"/>
              </a:rPr>
              <a:t>Delivered luminosity</a:t>
            </a:r>
            <a:r>
              <a:rPr lang="en-GB" sz="2000" b="0" i="0" u="none" strike="noStrike" dirty="0">
                <a:effectLst/>
                <a:latin typeface="+mn-lt"/>
              </a:rPr>
              <a:t> </a:t>
            </a:r>
            <a:r>
              <a:rPr lang="en-GB" sz="2000" dirty="0">
                <a:latin typeface="+mn-lt"/>
              </a:rPr>
              <a:t>1.36 nb</a:t>
            </a:r>
            <a:r>
              <a:rPr lang="en-GB" sz="2000" baseline="30000" dirty="0">
                <a:latin typeface="+mn-lt"/>
              </a:rPr>
              <a:t>-1</a:t>
            </a:r>
          </a:p>
          <a:p>
            <a:pPr marL="800100" lvl="1" indent="-342900">
              <a:spcBef>
                <a:spcPts val="600"/>
              </a:spcBef>
              <a:buFont typeface="Arial" panose="020B0604020202020204" pitchFamily="34" charset="0"/>
              <a:buChar char="•"/>
            </a:pPr>
            <a:r>
              <a:rPr lang="en-GB" dirty="0">
                <a:latin typeface="+mn-lt"/>
              </a:rPr>
              <a:t>70% of 2023 overall production</a:t>
            </a:r>
          </a:p>
          <a:p>
            <a:pPr marL="342900" indent="-342900">
              <a:spcBef>
                <a:spcPts val="600"/>
              </a:spcBef>
              <a:buFont typeface="Arial" panose="020B0604020202020204" pitchFamily="34" charset="0"/>
              <a:buChar char="•"/>
            </a:pPr>
            <a:r>
              <a:rPr lang="en-GB" sz="2000" dirty="0">
                <a:latin typeface="+mn-lt"/>
              </a:rPr>
              <a:t>~0.7 nb</a:t>
            </a:r>
            <a:r>
              <a:rPr lang="en-GB" sz="2000" baseline="30000" dirty="0">
                <a:latin typeface="+mn-lt"/>
              </a:rPr>
              <a:t>-1</a:t>
            </a:r>
            <a:r>
              <a:rPr lang="en-GB" sz="2000" dirty="0">
                <a:latin typeface="+mn-lt"/>
              </a:rPr>
              <a:t> </a:t>
            </a:r>
            <a:r>
              <a:rPr lang="en-GB" sz="2000" b="1" dirty="0">
                <a:latin typeface="+mn-lt"/>
              </a:rPr>
              <a:t>just over the weekend</a:t>
            </a:r>
          </a:p>
          <a:p>
            <a:pPr marL="800100" lvl="1" indent="-342900">
              <a:spcBef>
                <a:spcPts val="600"/>
              </a:spcBef>
              <a:buFont typeface="Arial" panose="020B0604020202020204" pitchFamily="34" charset="0"/>
              <a:buChar char="•"/>
            </a:pPr>
            <a:r>
              <a:rPr lang="en-GB" dirty="0">
                <a:latin typeface="+mn-lt"/>
              </a:rPr>
              <a:t>30% of 2023 overall production</a:t>
            </a:r>
          </a:p>
          <a:p>
            <a:pPr marL="342900" indent="-342900">
              <a:spcBef>
                <a:spcPts val="600"/>
              </a:spcBef>
              <a:buFont typeface="Arial" panose="020B0604020202020204" pitchFamily="34" charset="0"/>
              <a:buChar char="•"/>
            </a:pPr>
            <a:r>
              <a:rPr lang="en-GB" sz="2000" b="0" i="0" u="none" strike="noStrike" dirty="0">
                <a:effectLst/>
                <a:latin typeface="+mn-lt"/>
              </a:rPr>
              <a:t>Reached </a:t>
            </a:r>
            <a:r>
              <a:rPr lang="en-GB" sz="2000" i="0" u="none" strike="noStrike" dirty="0">
                <a:effectLst/>
                <a:latin typeface="+mn-lt"/>
              </a:rPr>
              <a:t>levelling</a:t>
            </a:r>
            <a:r>
              <a:rPr lang="en-GB" sz="2000" b="0" i="0" u="none" strike="noStrike" dirty="0">
                <a:effectLst/>
                <a:latin typeface="+mn-lt"/>
              </a:rPr>
              <a:t> at the target </a:t>
            </a:r>
            <a:r>
              <a:rPr lang="en-GB" sz="2000" b="1" i="0" u="none" strike="noStrike" dirty="0">
                <a:effectLst/>
                <a:latin typeface="+mn-lt"/>
              </a:rPr>
              <a:t>instantaneous</a:t>
            </a:r>
            <a:r>
              <a:rPr lang="en-GB" sz="2000" b="0" i="0" u="none" strike="noStrike" dirty="0">
                <a:effectLst/>
                <a:latin typeface="+mn-lt"/>
              </a:rPr>
              <a:t> </a:t>
            </a:r>
            <a:r>
              <a:rPr lang="en-GB" sz="2000" b="1" i="0" u="none" strike="noStrike" dirty="0">
                <a:effectLst/>
                <a:latin typeface="+mn-lt"/>
              </a:rPr>
              <a:t>luminosity</a:t>
            </a:r>
            <a:r>
              <a:rPr lang="en-GB" sz="2000" b="0" i="0" u="none" strike="noStrike" dirty="0">
                <a:effectLst/>
                <a:latin typeface="+mn-lt"/>
              </a:rPr>
              <a:t> of 6.4e</a:t>
            </a:r>
            <a:r>
              <a:rPr lang="en-GB" sz="2000" b="0" i="0" u="none" strike="noStrike" baseline="30000" dirty="0">
                <a:effectLst/>
                <a:latin typeface="+mn-lt"/>
              </a:rPr>
              <a:t>27</a:t>
            </a:r>
            <a:r>
              <a:rPr lang="en-GB" sz="2000" b="0" i="0" u="none" strike="noStrike" dirty="0">
                <a:effectLst/>
                <a:latin typeface="+mn-lt"/>
              </a:rPr>
              <a:t>, &gt; </a:t>
            </a:r>
            <a:r>
              <a:rPr lang="en-GB" sz="2000" b="1" i="0" u="none" strike="noStrike" dirty="0">
                <a:effectLst/>
                <a:latin typeface="+mn-lt"/>
              </a:rPr>
              <a:t>1h </a:t>
            </a:r>
            <a:r>
              <a:rPr lang="en-GB" sz="2000" b="1" i="0" u="none" strike="noStrike" dirty="0">
                <a:solidFill>
                  <a:schemeClr val="tx1">
                    <a:lumMod val="60000"/>
                    <a:lumOff val="40000"/>
                  </a:schemeClr>
                </a:solidFill>
                <a:effectLst/>
                <a:latin typeface="+mn-lt"/>
              </a:rPr>
              <a:t>levelling</a:t>
            </a:r>
            <a:r>
              <a:rPr lang="en-GB" sz="2000" b="1" i="0" u="none" strike="noStrike" dirty="0">
                <a:effectLst/>
                <a:latin typeface="+mn-lt"/>
              </a:rPr>
              <a:t> in IP2</a:t>
            </a:r>
            <a:endParaRPr lang="en-GB" sz="2000" b="1" dirty="0">
              <a:latin typeface="+mn-lt"/>
              <a:sym typeface="Wingdings" pitchFamily="2" charset="2"/>
            </a:endParaRPr>
          </a:p>
          <a:p>
            <a:pPr marL="342900" indent="-342900">
              <a:spcBef>
                <a:spcPts val="600"/>
              </a:spcBef>
              <a:buFont typeface="Arial" panose="020B0604020202020204" pitchFamily="34" charset="0"/>
              <a:buChar char="•"/>
            </a:pPr>
            <a:r>
              <a:rPr lang="en-CH" sz="2000" dirty="0">
                <a:latin typeface="+mn-lt"/>
              </a:rPr>
              <a:t>Injector optimisation led to </a:t>
            </a:r>
            <a:r>
              <a:rPr lang="en-CH" sz="2000" b="1" dirty="0">
                <a:latin typeface="+mn-lt"/>
              </a:rPr>
              <a:t>high bunch intensity at LHC </a:t>
            </a:r>
            <a:r>
              <a:rPr lang="en-CH" sz="2000" dirty="0">
                <a:latin typeface="+mn-lt"/>
              </a:rPr>
              <a:t>(</a:t>
            </a:r>
            <a:r>
              <a:rPr lang="en-GB" sz="2000" dirty="0">
                <a:latin typeface="+mn-lt"/>
              </a:rPr>
              <a:t>up to ~</a:t>
            </a:r>
            <a:r>
              <a:rPr lang="en-GB" sz="2000" dirty="0">
                <a:latin typeface="+mn-lt"/>
                <a:sym typeface="Wingdings" pitchFamily="2" charset="2"/>
              </a:rPr>
              <a:t>2.2e</a:t>
            </a:r>
            <a:r>
              <a:rPr lang="en-GB" sz="2000" baseline="30000" dirty="0">
                <a:latin typeface="+mn-lt"/>
                <a:sym typeface="Wingdings" pitchFamily="2" charset="2"/>
              </a:rPr>
              <a:t>8</a:t>
            </a:r>
            <a:r>
              <a:rPr lang="en-GB" sz="2000" dirty="0">
                <a:latin typeface="+mn-lt"/>
                <a:sym typeface="Wingdings" pitchFamily="2" charset="2"/>
              </a:rPr>
              <a:t> Pb/bunch in collisions</a:t>
            </a:r>
            <a:r>
              <a:rPr lang="en-CH" sz="2000" dirty="0">
                <a:latin typeface="+mn-lt"/>
              </a:rPr>
              <a:t>), storing up to </a:t>
            </a:r>
            <a:r>
              <a:rPr lang="en-CH" sz="2000" b="1" dirty="0">
                <a:solidFill>
                  <a:schemeClr val="tx1">
                    <a:lumMod val="60000"/>
                    <a:lumOff val="40000"/>
                  </a:schemeClr>
                </a:solidFill>
                <a:latin typeface="+mn-lt"/>
              </a:rPr>
              <a:t>26.7 MJ beam</a:t>
            </a:r>
            <a:r>
              <a:rPr lang="en-CH" b="1" dirty="0">
                <a:solidFill>
                  <a:schemeClr val="tx1">
                    <a:lumMod val="60000"/>
                    <a:lumOff val="40000"/>
                  </a:schemeClr>
                </a:solidFill>
                <a:latin typeface="+mn-lt"/>
              </a:rPr>
              <a:t> </a:t>
            </a:r>
            <a:r>
              <a:rPr lang="en-CH" dirty="0">
                <a:latin typeface="+mn-lt"/>
              </a:rPr>
              <a:t>(HL design = 22 MJ)</a:t>
            </a:r>
          </a:p>
        </p:txBody>
      </p:sp>
      <p:sp>
        <p:nvSpPr>
          <p:cNvPr id="6" name="TextBox 5">
            <a:extLst>
              <a:ext uri="{FF2B5EF4-FFF2-40B4-BE49-F238E27FC236}">
                <a16:creationId xmlns:a16="http://schemas.microsoft.com/office/drawing/2014/main" id="{7883BBAE-F83C-426B-0EC8-52072488F02E}"/>
              </a:ext>
            </a:extLst>
          </p:cNvPr>
          <p:cNvSpPr txBox="1"/>
          <p:nvPr/>
        </p:nvSpPr>
        <p:spPr>
          <a:xfrm>
            <a:off x="4300122" y="1101013"/>
            <a:ext cx="989373" cy="369332"/>
          </a:xfrm>
          <a:prstGeom prst="rect">
            <a:avLst/>
          </a:prstGeom>
          <a:noFill/>
        </p:spPr>
        <p:txBody>
          <a:bodyPr wrap="none" rtlCol="0">
            <a:spAutoFit/>
          </a:bodyPr>
          <a:lstStyle/>
          <a:p>
            <a:r>
              <a:rPr lang="en-GB" dirty="0"/>
              <a:t>s</a:t>
            </a:r>
            <a:r>
              <a:rPr lang="en-CH" dirty="0"/>
              <a:t>o far…</a:t>
            </a:r>
          </a:p>
        </p:txBody>
      </p:sp>
      <p:pic>
        <p:nvPicPr>
          <p:cNvPr id="11" name="Picture 10" descr="A graph with numbers and dots&#10;&#10;Description automatically generated">
            <a:extLst>
              <a:ext uri="{FF2B5EF4-FFF2-40B4-BE49-F238E27FC236}">
                <a16:creationId xmlns:a16="http://schemas.microsoft.com/office/drawing/2014/main" id="{8D18CA94-2DC5-71E9-742D-5B9650AB33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578" y="139918"/>
            <a:ext cx="3245227" cy="2405767"/>
          </a:xfrm>
          <a:prstGeom prst="rect">
            <a:avLst/>
          </a:prstGeom>
        </p:spPr>
      </p:pic>
      <p:sp>
        <p:nvSpPr>
          <p:cNvPr id="12" name="Oval 11">
            <a:extLst>
              <a:ext uri="{FF2B5EF4-FFF2-40B4-BE49-F238E27FC236}">
                <a16:creationId xmlns:a16="http://schemas.microsoft.com/office/drawing/2014/main" id="{7B6E127C-045C-4D11-5BA6-9A95C632A46A}"/>
              </a:ext>
            </a:extLst>
          </p:cNvPr>
          <p:cNvSpPr/>
          <p:nvPr/>
        </p:nvSpPr>
        <p:spPr>
          <a:xfrm>
            <a:off x="8486805" y="174270"/>
            <a:ext cx="720000" cy="72000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14" name="Picture 13" descr="A screenshot of a number&#10;&#10;Description automatically generated">
            <a:extLst>
              <a:ext uri="{FF2B5EF4-FFF2-40B4-BE49-F238E27FC236}">
                <a16:creationId xmlns:a16="http://schemas.microsoft.com/office/drawing/2014/main" id="{3A6D224F-DAB2-7DAE-D0DF-F2DDDB875F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8095" y="272264"/>
            <a:ext cx="2044700" cy="1257300"/>
          </a:xfrm>
          <a:prstGeom prst="rect">
            <a:avLst/>
          </a:prstGeom>
        </p:spPr>
      </p:pic>
      <p:pic>
        <p:nvPicPr>
          <p:cNvPr id="16" name="Picture 15" descr="A screenshot of a graph&#10;&#10;Description automatically generated">
            <a:extLst>
              <a:ext uri="{FF2B5EF4-FFF2-40B4-BE49-F238E27FC236}">
                <a16:creationId xmlns:a16="http://schemas.microsoft.com/office/drawing/2014/main" id="{9110F958-658C-AC7C-AA94-670DC23328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14769" y="1672740"/>
            <a:ext cx="2044700" cy="1295400"/>
          </a:xfrm>
          <a:prstGeom prst="rect">
            <a:avLst/>
          </a:prstGeom>
        </p:spPr>
      </p:pic>
      <p:sp>
        <p:nvSpPr>
          <p:cNvPr id="2" name="TextBox 1">
            <a:extLst>
              <a:ext uri="{FF2B5EF4-FFF2-40B4-BE49-F238E27FC236}">
                <a16:creationId xmlns:a16="http://schemas.microsoft.com/office/drawing/2014/main" id="{C5ECE171-A455-FB25-2DF6-B4674BAE1BDA}"/>
              </a:ext>
            </a:extLst>
          </p:cNvPr>
          <p:cNvSpPr txBox="1"/>
          <p:nvPr/>
        </p:nvSpPr>
        <p:spPr>
          <a:xfrm>
            <a:off x="8348073" y="907696"/>
            <a:ext cx="1516455" cy="523220"/>
          </a:xfrm>
          <a:prstGeom prst="rect">
            <a:avLst/>
          </a:prstGeom>
          <a:noFill/>
        </p:spPr>
        <p:txBody>
          <a:bodyPr wrap="square" rtlCol="0">
            <a:spAutoFit/>
          </a:bodyPr>
          <a:lstStyle/>
          <a:p>
            <a:pPr algn="ctr"/>
            <a:r>
              <a:rPr lang="en-CH" sz="1400" b="1" dirty="0">
                <a:solidFill>
                  <a:schemeClr val="accent4"/>
                </a:solidFill>
              </a:rPr>
              <a:t>30% of 2023 </a:t>
            </a:r>
            <a:r>
              <a:rPr lang="en-CH" sz="1400" dirty="0">
                <a:solidFill>
                  <a:schemeClr val="accent4"/>
                </a:solidFill>
              </a:rPr>
              <a:t>data in one w/e</a:t>
            </a:r>
          </a:p>
        </p:txBody>
      </p:sp>
    </p:spTree>
    <p:extLst>
      <p:ext uri="{BB962C8B-B14F-4D97-AF65-F5344CB8AC3E}">
        <p14:creationId xmlns:p14="http://schemas.microsoft.com/office/powerpoint/2010/main" val="14986027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4FA14-D473-A5BE-4240-F5691165AF7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CB39665-9E3F-3D9D-7B9F-136FC1C6A8E8}"/>
              </a:ext>
            </a:extLst>
          </p:cNvPr>
          <p:cNvSpPr>
            <a:spLocks noGrp="1"/>
          </p:cNvSpPr>
          <p:nvPr>
            <p:ph type="title"/>
          </p:nvPr>
        </p:nvSpPr>
        <p:spPr>
          <a:xfrm>
            <a:off x="609601" y="274638"/>
            <a:ext cx="5640020" cy="714265"/>
          </a:xfrm>
        </p:spPr>
        <p:txBody>
          <a:bodyPr/>
          <a:lstStyle/>
          <a:p>
            <a:r>
              <a:rPr lang="en-GB" dirty="0"/>
              <a:t>Outline</a:t>
            </a:r>
          </a:p>
        </p:txBody>
      </p:sp>
      <p:sp>
        <p:nvSpPr>
          <p:cNvPr id="4" name="TextBox 3">
            <a:extLst>
              <a:ext uri="{FF2B5EF4-FFF2-40B4-BE49-F238E27FC236}">
                <a16:creationId xmlns:a16="http://schemas.microsoft.com/office/drawing/2014/main" id="{21CD16F5-A761-FDE0-D467-A1E65D4433D9}"/>
              </a:ext>
            </a:extLst>
          </p:cNvPr>
          <p:cNvSpPr txBox="1"/>
          <p:nvPr/>
        </p:nvSpPr>
        <p:spPr>
          <a:xfrm>
            <a:off x="2543472" y="1882423"/>
            <a:ext cx="7105055" cy="3093154"/>
          </a:xfrm>
          <a:prstGeom prst="rect">
            <a:avLst/>
          </a:prstGeom>
          <a:noFill/>
        </p:spPr>
        <p:txBody>
          <a:bodyPr wrap="square" rtlCol="0">
            <a:spAutoFit/>
          </a:bodyPr>
          <a:lstStyle/>
          <a:p>
            <a:pPr marL="457200" indent="-457200">
              <a:spcBef>
                <a:spcPts val="1800"/>
              </a:spcBef>
              <a:buFont typeface="Arial" panose="020B0604020202020204" pitchFamily="34" charset="0"/>
              <a:buChar char="•"/>
            </a:pPr>
            <a:r>
              <a:rPr lang="en-CH" sz="4000" dirty="0">
                <a:latin typeface="+mn-lt"/>
              </a:rPr>
              <a:t>2024 run highlights</a:t>
            </a:r>
          </a:p>
          <a:p>
            <a:pPr marL="914400" lvl="1" indent="-457200">
              <a:spcBef>
                <a:spcPts val="1800"/>
              </a:spcBef>
              <a:buFont typeface="Arial" panose="020B0604020202020204" pitchFamily="34" charset="0"/>
              <a:buChar char="•"/>
            </a:pPr>
            <a:r>
              <a:rPr lang="en-GB" sz="3000" dirty="0">
                <a:latin typeface="+mn-lt"/>
              </a:rPr>
              <a:t>l</a:t>
            </a:r>
            <a:r>
              <a:rPr lang="en-CH" sz="3000" dirty="0">
                <a:latin typeface="+mn-lt"/>
              </a:rPr>
              <a:t>ow beta pp, pp ref run, IONS</a:t>
            </a:r>
          </a:p>
          <a:p>
            <a:pPr marL="457200" indent="-457200">
              <a:spcBef>
                <a:spcPts val="1800"/>
              </a:spcBef>
              <a:buFont typeface="Arial" panose="020B0604020202020204" pitchFamily="34" charset="0"/>
              <a:buChar char="•"/>
            </a:pPr>
            <a:r>
              <a:rPr lang="en-CH" sz="4000" b="1" dirty="0">
                <a:latin typeface="+mn-lt"/>
              </a:rPr>
              <a:t>2025 configuration</a:t>
            </a:r>
          </a:p>
          <a:p>
            <a:pPr marL="457200" indent="-457200">
              <a:spcBef>
                <a:spcPts val="1800"/>
              </a:spcBef>
              <a:buFont typeface="Arial" panose="020B0604020202020204" pitchFamily="34" charset="0"/>
              <a:buChar char="•"/>
            </a:pPr>
            <a:r>
              <a:rPr lang="en-CH" sz="4000" dirty="0">
                <a:latin typeface="+mn-lt"/>
              </a:rPr>
              <a:t>2025 schedule options</a:t>
            </a:r>
          </a:p>
        </p:txBody>
      </p:sp>
    </p:spTree>
    <p:extLst>
      <p:ext uri="{BB962C8B-B14F-4D97-AF65-F5344CB8AC3E}">
        <p14:creationId xmlns:p14="http://schemas.microsoft.com/office/powerpoint/2010/main" val="1361283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E956D-59B0-7588-9929-5207A07284D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C435528-E32B-6B29-D7EB-6AA57D24AE38}"/>
              </a:ext>
            </a:extLst>
          </p:cNvPr>
          <p:cNvSpPr>
            <a:spLocks noGrp="1"/>
          </p:cNvSpPr>
          <p:nvPr>
            <p:ph type="sldNum" sz="quarter" idx="12"/>
          </p:nvPr>
        </p:nvSpPr>
        <p:spPr/>
        <p:txBody>
          <a:bodyPr/>
          <a:lstStyle/>
          <a:p>
            <a:fld id="{ACE91491-4375-AA41-8137-3861025BA0D3}" type="slidenum">
              <a:rPr lang="en-US" smtClean="0"/>
              <a:pPr/>
              <a:t>27</a:t>
            </a:fld>
            <a:endParaRPr lang="en-US"/>
          </a:p>
        </p:txBody>
      </p:sp>
      <p:sp>
        <p:nvSpPr>
          <p:cNvPr id="20" name="Title 1">
            <a:extLst>
              <a:ext uri="{FF2B5EF4-FFF2-40B4-BE49-F238E27FC236}">
                <a16:creationId xmlns:a16="http://schemas.microsoft.com/office/drawing/2014/main" id="{9E7F0B31-4291-B808-2C38-9D2E0F7FA6E1}"/>
              </a:ext>
            </a:extLst>
          </p:cNvPr>
          <p:cNvSpPr>
            <a:spLocks noGrp="1"/>
          </p:cNvSpPr>
          <p:nvPr>
            <p:ph type="title"/>
          </p:nvPr>
        </p:nvSpPr>
        <p:spPr>
          <a:xfrm>
            <a:off x="609600" y="233493"/>
            <a:ext cx="10969139" cy="558988"/>
          </a:xfrm>
        </p:spPr>
        <p:txBody>
          <a:bodyPr>
            <a:normAutofit fontScale="90000"/>
          </a:bodyPr>
          <a:lstStyle/>
          <a:p>
            <a:r>
              <a:rPr lang="en-US" dirty="0"/>
              <a:t>2025/2026 configuration - introduction</a:t>
            </a:r>
            <a:endParaRPr lang="en-GB" dirty="0"/>
          </a:p>
        </p:txBody>
      </p:sp>
      <p:sp>
        <p:nvSpPr>
          <p:cNvPr id="21" name="Content Placeholder 2">
            <a:extLst>
              <a:ext uri="{FF2B5EF4-FFF2-40B4-BE49-F238E27FC236}">
                <a16:creationId xmlns:a16="http://schemas.microsoft.com/office/drawing/2014/main" id="{7C992392-E029-BBFF-E35C-8D84FCF4B503}"/>
              </a:ext>
            </a:extLst>
          </p:cNvPr>
          <p:cNvSpPr>
            <a:spLocks noGrp="1"/>
          </p:cNvSpPr>
          <p:nvPr>
            <p:ph idx="1"/>
          </p:nvPr>
        </p:nvSpPr>
        <p:spPr>
          <a:xfrm>
            <a:off x="565680" y="1086294"/>
            <a:ext cx="11406285" cy="4723816"/>
          </a:xfrm>
        </p:spPr>
        <p:txBody>
          <a:bodyPr>
            <a:noAutofit/>
          </a:bodyPr>
          <a:lstStyle/>
          <a:p>
            <a:pPr>
              <a:spcBef>
                <a:spcPts val="1200"/>
              </a:spcBef>
              <a:buFont typeface="Arial" panose="020B0604020202020204" pitchFamily="34" charset="0"/>
              <a:buChar char="•"/>
            </a:pPr>
            <a:r>
              <a:rPr lang="en-US" sz="2200" dirty="0">
                <a:latin typeface="+mj-lt"/>
                <a:sym typeface="Wingdings" panose="05000000000000000000" pitchFamily="2" charset="2"/>
              </a:rPr>
              <a:t>Aim at one </a:t>
            </a:r>
            <a:r>
              <a:rPr lang="en-US" sz="2200" b="1" dirty="0">
                <a:solidFill>
                  <a:schemeClr val="tx1">
                    <a:lumMod val="60000"/>
                    <a:lumOff val="40000"/>
                  </a:schemeClr>
                </a:solidFill>
                <a:latin typeface="+mj-lt"/>
                <a:sym typeface="Wingdings" panose="05000000000000000000" pitchFamily="2" charset="2"/>
              </a:rPr>
              <a:t>unique</a:t>
            </a:r>
            <a:r>
              <a:rPr lang="en-US" sz="2200" dirty="0">
                <a:latin typeface="+mj-lt"/>
                <a:sym typeface="Wingdings" panose="05000000000000000000" pitchFamily="2" charset="2"/>
              </a:rPr>
              <a:t> </a:t>
            </a:r>
            <a:r>
              <a:rPr lang="en-US" sz="2200" b="1" dirty="0">
                <a:solidFill>
                  <a:schemeClr val="tx1">
                    <a:lumMod val="60000"/>
                    <a:lumOff val="40000"/>
                  </a:schemeClr>
                </a:solidFill>
                <a:latin typeface="+mj-lt"/>
                <a:sym typeface="Wingdings" panose="05000000000000000000" pitchFamily="2" charset="2"/>
              </a:rPr>
              <a:t>configuration</a:t>
            </a:r>
            <a:r>
              <a:rPr lang="en-US" sz="2200" b="1" dirty="0">
                <a:latin typeface="+mj-lt"/>
                <a:sym typeface="Wingdings" panose="05000000000000000000" pitchFamily="2" charset="2"/>
              </a:rPr>
              <a:t> for the rest of Run3,</a:t>
            </a:r>
            <a:r>
              <a:rPr lang="en-US" sz="2200" dirty="0">
                <a:latin typeface="+mj-lt"/>
                <a:sym typeface="Wingdings" panose="05000000000000000000" pitchFamily="2" charset="2"/>
              </a:rPr>
              <a:t> to avoid commissioning overhead in 2026</a:t>
            </a:r>
          </a:p>
          <a:p>
            <a:pPr>
              <a:spcBef>
                <a:spcPts val="600"/>
              </a:spcBef>
              <a:buFont typeface="Arial" panose="020B0604020202020204" pitchFamily="34" charset="0"/>
              <a:buChar char="•"/>
            </a:pPr>
            <a:r>
              <a:rPr lang="en-CH" sz="2200" b="1" dirty="0">
                <a:solidFill>
                  <a:schemeClr val="tx1">
                    <a:lumMod val="60000"/>
                    <a:lumOff val="40000"/>
                  </a:schemeClr>
                </a:solidFill>
                <a:latin typeface="+mn-lt"/>
              </a:rPr>
              <a:t>Radiation distribution</a:t>
            </a:r>
            <a:r>
              <a:rPr lang="en-CH" sz="2200" b="1" dirty="0">
                <a:latin typeface="+mn-lt"/>
              </a:rPr>
              <a:t> </a:t>
            </a:r>
            <a:r>
              <a:rPr lang="en-CH" sz="2200" dirty="0">
                <a:latin typeface="+mn-lt"/>
              </a:rPr>
              <a:t>depends on </a:t>
            </a:r>
            <a:r>
              <a:rPr lang="en-CH" sz="2200" b="1" dirty="0">
                <a:latin typeface="+mn-lt"/>
              </a:rPr>
              <a:t>optics</a:t>
            </a:r>
            <a:r>
              <a:rPr lang="en-CH" sz="2200" dirty="0">
                <a:latin typeface="+mn-lt"/>
              </a:rPr>
              <a:t> </a:t>
            </a:r>
            <a:r>
              <a:rPr lang="en-CH" sz="2200" b="1" dirty="0">
                <a:latin typeface="+mn-lt"/>
              </a:rPr>
              <a:t>choice</a:t>
            </a:r>
            <a:r>
              <a:rPr lang="en-CH" sz="2200" dirty="0">
                <a:latin typeface="+mn-lt"/>
              </a:rPr>
              <a:t> and </a:t>
            </a:r>
            <a:r>
              <a:rPr lang="en-CH" sz="2200" b="1" dirty="0">
                <a:latin typeface="+mn-lt"/>
              </a:rPr>
              <a:t>crossing</a:t>
            </a:r>
            <a:r>
              <a:rPr lang="en-CH" sz="2200" dirty="0">
                <a:latin typeface="+mn-lt"/>
              </a:rPr>
              <a:t> </a:t>
            </a:r>
            <a:r>
              <a:rPr lang="en-CH" sz="2200" b="1" dirty="0">
                <a:latin typeface="+mn-lt"/>
              </a:rPr>
              <a:t>angle</a:t>
            </a:r>
            <a:r>
              <a:rPr lang="en-CH" sz="2200" dirty="0">
                <a:latin typeface="+mn-lt"/>
              </a:rPr>
              <a:t> </a:t>
            </a:r>
            <a:r>
              <a:rPr lang="en-CH" sz="2200" b="1" dirty="0">
                <a:latin typeface="+mn-lt"/>
              </a:rPr>
              <a:t>sign</a:t>
            </a:r>
          </a:p>
          <a:p>
            <a:pPr lvl="1">
              <a:spcBef>
                <a:spcPts val="400"/>
              </a:spcBef>
              <a:buFont typeface="Arial" panose="020B0604020202020204" pitchFamily="34" charset="0"/>
              <a:buChar char="•"/>
            </a:pPr>
            <a:r>
              <a:rPr lang="en-CH" sz="1800" dirty="0">
                <a:latin typeface="+mn-lt"/>
              </a:rPr>
              <a:t>Regular Xing angle sign change in IP1 was applied so far (only possible on V plane)</a:t>
            </a:r>
            <a:endParaRPr lang="en-CH" sz="1800" b="1" dirty="0">
              <a:latin typeface="+mn-lt"/>
            </a:endParaRPr>
          </a:p>
          <a:p>
            <a:pPr>
              <a:spcBef>
                <a:spcPts val="600"/>
              </a:spcBef>
              <a:buFont typeface="Arial" panose="020B0604020202020204" pitchFamily="34" charset="0"/>
              <a:buChar char="•"/>
            </a:pPr>
            <a:r>
              <a:rPr lang="en-US" sz="2200" dirty="0"/>
              <a:t>There are potentially</a:t>
            </a:r>
            <a:r>
              <a:rPr lang="en-US" sz="2200" b="1" dirty="0"/>
              <a:t> </a:t>
            </a:r>
            <a:r>
              <a:rPr lang="en-US" sz="2200" b="1" dirty="0">
                <a:solidFill>
                  <a:schemeClr val="tx1">
                    <a:lumMod val="60000"/>
                    <a:lumOff val="40000"/>
                  </a:schemeClr>
                </a:solidFill>
              </a:rPr>
              <a:t>four configurations </a:t>
            </a:r>
            <a:r>
              <a:rPr lang="en-US" sz="2200" dirty="0"/>
              <a:t>for each IP:</a:t>
            </a:r>
          </a:p>
          <a:p>
            <a:pPr lvl="1">
              <a:spcBef>
                <a:spcPts val="400"/>
              </a:spcBef>
              <a:buFont typeface="Arial" panose="020B0604020202020204" pitchFamily="34" charset="0"/>
              <a:buChar char="•"/>
            </a:pPr>
            <a:r>
              <a:rPr lang="en-US" sz="1800" dirty="0"/>
              <a:t>Nominal vs Reverse Polarity </a:t>
            </a:r>
            <a:r>
              <a:rPr lang="en-US" sz="1800" b="1" dirty="0"/>
              <a:t>optics</a:t>
            </a:r>
          </a:p>
          <a:p>
            <a:pPr lvl="1">
              <a:spcBef>
                <a:spcPts val="400"/>
              </a:spcBef>
              <a:buFont typeface="Arial" panose="020B0604020202020204" pitchFamily="34" charset="0"/>
              <a:buChar char="•"/>
            </a:pPr>
            <a:r>
              <a:rPr lang="en-US" sz="1800" dirty="0"/>
              <a:t>H-V </a:t>
            </a:r>
            <a:r>
              <a:rPr lang="en-US" sz="1800" b="1" dirty="0"/>
              <a:t>crossing</a:t>
            </a:r>
            <a:r>
              <a:rPr lang="en-US" sz="1800" dirty="0"/>
              <a:t> angle</a:t>
            </a:r>
          </a:p>
          <a:p>
            <a:pPr lvl="1">
              <a:spcBef>
                <a:spcPts val="400"/>
              </a:spcBef>
              <a:buFont typeface="Arial" panose="020B0604020202020204" pitchFamily="34" charset="0"/>
              <a:buChar char="•"/>
            </a:pPr>
            <a:r>
              <a:rPr lang="en-US" sz="1800" b="1" dirty="0"/>
              <a:t>only condition</a:t>
            </a:r>
            <a:r>
              <a:rPr lang="en-US" sz="1800" dirty="0"/>
              <a:t>: maintain alternated planes for Xing angles (VH or HV) in IP1 and IP5 respectively for Long Range Beam-Beam compensation (</a:t>
            </a:r>
            <a:r>
              <a:rPr lang="en-US" sz="1800" u="sng" dirty="0"/>
              <a:t>mandatory</a:t>
            </a:r>
            <a:r>
              <a:rPr lang="en-US" sz="1800" dirty="0"/>
              <a:t> for high intensity pp physics)</a:t>
            </a:r>
          </a:p>
          <a:p>
            <a:pPr>
              <a:spcBef>
                <a:spcPts val="600"/>
              </a:spcBef>
              <a:buFont typeface="Arial" panose="020B0604020202020204" pitchFamily="34" charset="0"/>
              <a:buChar char="•"/>
            </a:pPr>
            <a:r>
              <a:rPr lang="en-CH" sz="2200" dirty="0"/>
              <a:t>Radiation impact is particularly important for Inner Triplet and D1 magnets, as their </a:t>
            </a:r>
            <a:r>
              <a:rPr lang="en-CH" sz="2200" b="1" dirty="0">
                <a:solidFill>
                  <a:schemeClr val="tx1">
                    <a:lumMod val="60000"/>
                    <a:lumOff val="40000"/>
                  </a:schemeClr>
                </a:solidFill>
              </a:rPr>
              <a:t>replacement</a:t>
            </a:r>
            <a:r>
              <a:rPr lang="en-CH" sz="2200" dirty="0"/>
              <a:t> comes </a:t>
            </a:r>
            <a:r>
              <a:rPr lang="en-CH" sz="2200" b="1" dirty="0"/>
              <a:t>with a VERY high cost</a:t>
            </a:r>
          </a:p>
          <a:p>
            <a:pPr>
              <a:spcBef>
                <a:spcPts val="600"/>
              </a:spcBef>
              <a:buFont typeface="Arial" panose="020B0604020202020204" pitchFamily="34" charset="0"/>
              <a:buChar char="•"/>
            </a:pPr>
            <a:r>
              <a:rPr lang="en-CH" sz="2200" dirty="0"/>
              <a:t>The </a:t>
            </a:r>
            <a:r>
              <a:rPr lang="en-CH" sz="2200" b="1" dirty="0">
                <a:solidFill>
                  <a:schemeClr val="tx1">
                    <a:lumMod val="60000"/>
                    <a:lumOff val="40000"/>
                  </a:schemeClr>
                </a:solidFill>
              </a:rPr>
              <a:t>radiation limits </a:t>
            </a:r>
            <a:r>
              <a:rPr lang="en-CH" sz="2200" dirty="0"/>
              <a:t>assume all of the magnet receives the same dose</a:t>
            </a:r>
          </a:p>
          <a:p>
            <a:pPr lvl="1">
              <a:spcBef>
                <a:spcPts val="400"/>
              </a:spcBef>
              <a:buFont typeface="Arial" panose="020B0604020202020204" pitchFamily="34" charset="0"/>
              <a:buChar char="•"/>
            </a:pPr>
            <a:r>
              <a:rPr lang="en-CH" sz="1800" dirty="0"/>
              <a:t>In reality there are hot(ter) and cold(er) areas (numbers refer to hottest spot)</a:t>
            </a:r>
          </a:p>
        </p:txBody>
      </p:sp>
    </p:spTree>
    <p:extLst>
      <p:ext uri="{BB962C8B-B14F-4D97-AF65-F5344CB8AC3E}">
        <p14:creationId xmlns:p14="http://schemas.microsoft.com/office/powerpoint/2010/main" val="8808874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97876-5EAF-2D0E-898D-C61335BE8A0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83ABF5-AB43-B259-4203-D7D99B93FCD4}"/>
              </a:ext>
            </a:extLst>
          </p:cNvPr>
          <p:cNvSpPr>
            <a:spLocks noGrp="1"/>
          </p:cNvSpPr>
          <p:nvPr>
            <p:ph type="sldNum" sz="quarter" idx="12"/>
          </p:nvPr>
        </p:nvSpPr>
        <p:spPr/>
        <p:txBody>
          <a:bodyPr/>
          <a:lstStyle/>
          <a:p>
            <a:fld id="{ACE91491-4375-AA41-8137-3861025BA0D3}" type="slidenum">
              <a:rPr lang="en-US" smtClean="0">
                <a:solidFill>
                  <a:schemeClr val="bg1"/>
                </a:solidFill>
              </a:rPr>
              <a:pPr/>
              <a:t>28</a:t>
            </a:fld>
            <a:endParaRPr lang="en-US">
              <a:solidFill>
                <a:schemeClr val="bg1"/>
              </a:solidFill>
            </a:endParaRPr>
          </a:p>
        </p:txBody>
      </p:sp>
      <p:sp>
        <p:nvSpPr>
          <p:cNvPr id="7" name="Title 1">
            <a:extLst>
              <a:ext uri="{FF2B5EF4-FFF2-40B4-BE49-F238E27FC236}">
                <a16:creationId xmlns:a16="http://schemas.microsoft.com/office/drawing/2014/main" id="{33F94381-3969-F62A-C839-5146C9A7594F}"/>
              </a:ext>
            </a:extLst>
          </p:cNvPr>
          <p:cNvSpPr>
            <a:spLocks noGrp="1"/>
          </p:cNvSpPr>
          <p:nvPr>
            <p:ph type="title"/>
          </p:nvPr>
        </p:nvSpPr>
        <p:spPr>
          <a:xfrm>
            <a:off x="609600" y="233493"/>
            <a:ext cx="10969139" cy="558988"/>
          </a:xfrm>
        </p:spPr>
        <p:txBody>
          <a:bodyPr>
            <a:normAutofit fontScale="90000"/>
          </a:bodyPr>
          <a:lstStyle/>
          <a:p>
            <a:r>
              <a:rPr lang="en-US" dirty="0"/>
              <a:t>Proposal summary</a:t>
            </a:r>
            <a:endParaRPr lang="en-GB" dirty="0"/>
          </a:p>
        </p:txBody>
      </p:sp>
      <p:graphicFrame>
        <p:nvGraphicFramePr>
          <p:cNvPr id="2" name="Table 1">
            <a:extLst>
              <a:ext uri="{FF2B5EF4-FFF2-40B4-BE49-F238E27FC236}">
                <a16:creationId xmlns:a16="http://schemas.microsoft.com/office/drawing/2014/main" id="{329B2B04-198D-A00C-780C-6610F6569A8F}"/>
              </a:ext>
            </a:extLst>
          </p:cNvPr>
          <p:cNvGraphicFramePr>
            <a:graphicFrameLocks noGrp="1"/>
          </p:cNvGraphicFramePr>
          <p:nvPr/>
        </p:nvGraphicFramePr>
        <p:xfrm>
          <a:off x="357180" y="1083310"/>
          <a:ext cx="11473978" cy="1010920"/>
        </p:xfrm>
        <a:graphic>
          <a:graphicData uri="http://schemas.openxmlformats.org/drawingml/2006/table">
            <a:tbl>
              <a:tblPr firstRow="1" bandRow="1">
                <a:tableStyleId>{073A0DAA-6AF3-43AB-8588-CEC1D06C72B9}</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gridSpan="2">
                  <a:txBody>
                    <a:bodyPr/>
                    <a:lstStyle/>
                    <a:p>
                      <a:pPr algn="ctr"/>
                      <a:r>
                        <a:rPr lang="en-CH" dirty="0"/>
                        <a:t>Proposal</a:t>
                      </a:r>
                    </a:p>
                  </a:txBody>
                  <a:tcPr anchor="ctr"/>
                </a:tc>
                <a:tc hMerge="1">
                  <a:txBody>
                    <a:bodyPr/>
                    <a:lstStyle/>
                    <a:p>
                      <a:endParaRPr lang="en-CH"/>
                    </a:p>
                  </a:txBody>
                  <a:tcPr/>
                </a:tc>
                <a:tc>
                  <a:txBody>
                    <a:bodyPr/>
                    <a:lstStyle/>
                    <a:p>
                      <a:pPr algn="ctr"/>
                      <a:r>
                        <a:rPr lang="en-CH" dirty="0"/>
                        <a:t>Comment</a:t>
                      </a:r>
                    </a:p>
                  </a:txBody>
                  <a:tcPr anchor="ctr"/>
                </a:tc>
                <a:tc gridSpan="2">
                  <a:txBody>
                    <a:bodyPr/>
                    <a:lstStyle/>
                    <a:p>
                      <a:pPr algn="ctr"/>
                      <a:r>
                        <a:rPr lang="en-CH" dirty="0"/>
                        <a:t>IT main quads [M</a:t>
                      </a:r>
                      <a:r>
                        <a:rPr lang="en-GB" dirty="0"/>
                        <a:t>G</a:t>
                      </a:r>
                      <a:r>
                        <a:rPr lang="en-CH" dirty="0"/>
                        <a:t>y]</a:t>
                      </a:r>
                    </a:p>
                    <a:p>
                      <a:pPr algn="ctr"/>
                      <a:r>
                        <a:rPr lang="en-CH" b="0" dirty="0"/>
                        <a:t>(limit 30 M</a:t>
                      </a:r>
                      <a:r>
                        <a:rPr lang="en-GB" b="0" dirty="0"/>
                        <a:t>G</a:t>
                      </a:r>
                      <a:r>
                        <a:rPr lang="en-CH" b="0" dirty="0"/>
                        <a:t>y)</a:t>
                      </a:r>
                    </a:p>
                  </a:txBody>
                  <a:tcPr anchor="ctr"/>
                </a:tc>
                <a:tc hMerge="1">
                  <a:txBody>
                    <a:bodyPr/>
                    <a:lstStyle/>
                    <a:p>
                      <a:endParaRPr lang="en-CH"/>
                    </a:p>
                  </a:txBody>
                  <a:tcPr/>
                </a:tc>
                <a:tc gridSpan="2">
                  <a:txBody>
                    <a:bodyPr/>
                    <a:lstStyle/>
                    <a:p>
                      <a:pPr algn="ctr"/>
                      <a:r>
                        <a:rPr lang="en-CH" dirty="0"/>
                        <a:t>D1 [M</a:t>
                      </a:r>
                      <a:r>
                        <a:rPr lang="en-GB" dirty="0"/>
                        <a:t>G</a:t>
                      </a:r>
                      <a:r>
                        <a:rPr lang="en-CH" dirty="0"/>
                        <a:t>y]</a:t>
                      </a:r>
                    </a:p>
                    <a:p>
                      <a:pPr algn="ctr"/>
                      <a:r>
                        <a:rPr lang="en-CH" b="0" dirty="0"/>
                        <a:t>(limit 90 M</a:t>
                      </a:r>
                      <a:r>
                        <a:rPr lang="en-GB" b="0" dirty="0"/>
                        <a:t>G</a:t>
                      </a:r>
                      <a:r>
                        <a:rPr lang="en-CH" b="0" dirty="0"/>
                        <a:t>y)</a:t>
                      </a:r>
                    </a:p>
                  </a:txBody>
                  <a:tcPr anchor="ctr"/>
                </a:tc>
                <a:tc hMerge="1">
                  <a:txBody>
                    <a:bodyPr/>
                    <a:lstStyle/>
                    <a:p>
                      <a:endParaRPr lang="en-CH"/>
                    </a:p>
                  </a:txBody>
                  <a:tcPr/>
                </a:tc>
                <a:extLst>
                  <a:ext uri="{0D108BD9-81ED-4DB2-BD59-A6C34878D82A}">
                    <a16:rowId xmlns:a16="http://schemas.microsoft.com/office/drawing/2014/main" val="18044609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tc>
                  <a:txBody>
                    <a:bodyPr/>
                    <a:lstStyle/>
                    <a:p>
                      <a:pPr algn="l"/>
                      <a:endParaRPr lang="en-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extLst>
                  <a:ext uri="{0D108BD9-81ED-4DB2-BD59-A6C34878D82A}">
                    <a16:rowId xmlns:a16="http://schemas.microsoft.com/office/drawing/2014/main" val="2022416860"/>
                  </a:ext>
                </a:extLst>
              </a:tr>
            </a:tbl>
          </a:graphicData>
        </a:graphic>
      </p:graphicFrame>
      <p:graphicFrame>
        <p:nvGraphicFramePr>
          <p:cNvPr id="3" name="Table 2">
            <a:extLst>
              <a:ext uri="{FF2B5EF4-FFF2-40B4-BE49-F238E27FC236}">
                <a16:creationId xmlns:a16="http://schemas.microsoft.com/office/drawing/2014/main" id="{D5DF0E56-341C-7CF2-4DB6-DE33115C63BE}"/>
              </a:ext>
            </a:extLst>
          </p:cNvPr>
          <p:cNvGraphicFramePr>
            <a:graphicFrameLocks noGrp="1"/>
          </p:cNvGraphicFramePr>
          <p:nvPr/>
        </p:nvGraphicFramePr>
        <p:xfrm>
          <a:off x="357180" y="2225914"/>
          <a:ext cx="11473978" cy="5486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NOM-H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Preservation of FWD physics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2025</a:t>
                      </a:r>
                    </a:p>
                  </a:txBody>
                  <a:tcPr anchor="ctr"/>
                </a:tc>
                <a:tc>
                  <a:txBody>
                    <a:bodyPr/>
                    <a:lstStyle/>
                    <a:p>
                      <a:pPr algn="ctr"/>
                      <a:r>
                        <a:rPr lang="en-CH" dirty="0">
                          <a:solidFill>
                            <a:srgbClr val="FF0000"/>
                          </a:solidFill>
                        </a:rPr>
                        <a:t>30.7</a:t>
                      </a:r>
                    </a:p>
                  </a:txBody>
                  <a:tcPr anchor="ctr"/>
                </a:tc>
                <a:tc>
                  <a:txBody>
                    <a:bodyPr/>
                    <a:lstStyle/>
                    <a:p>
                      <a:pPr algn="ctr"/>
                      <a:r>
                        <a:rPr lang="en-CH" dirty="0"/>
                        <a:t>27.8</a:t>
                      </a:r>
                    </a:p>
                  </a:txBody>
                  <a:tcPr anchor="ctr"/>
                </a:tc>
                <a:tc>
                  <a:txBody>
                    <a:bodyPr/>
                    <a:lstStyle/>
                    <a:p>
                      <a:pPr algn="ctr"/>
                      <a:r>
                        <a:rPr lang="en-CH" dirty="0">
                          <a:solidFill>
                            <a:srgbClr val="FF0000"/>
                          </a:solidFill>
                        </a:rPr>
                        <a:t>102.5</a:t>
                      </a:r>
                    </a:p>
                  </a:txBody>
                  <a:tcPr anchor="ctr"/>
                </a:tc>
                <a:tc>
                  <a:txBody>
                    <a:bodyPr/>
                    <a:lstStyle/>
                    <a:p>
                      <a:pPr algn="ctr"/>
                      <a:r>
                        <a:rPr lang="en-CH" dirty="0"/>
                        <a:t>73</a:t>
                      </a:r>
                    </a:p>
                  </a:txBody>
                  <a:tcPr anchor="ctr"/>
                </a:tc>
                <a:extLst>
                  <a:ext uri="{0D108BD9-81ED-4DB2-BD59-A6C34878D82A}">
                    <a16:rowId xmlns:a16="http://schemas.microsoft.com/office/drawing/2014/main" val="3886509154"/>
                  </a:ext>
                </a:extLst>
              </a:tr>
            </a:tbl>
          </a:graphicData>
        </a:graphic>
      </p:graphicFrame>
      <p:graphicFrame>
        <p:nvGraphicFramePr>
          <p:cNvPr id="8" name="Table 7">
            <a:extLst>
              <a:ext uri="{FF2B5EF4-FFF2-40B4-BE49-F238E27FC236}">
                <a16:creationId xmlns:a16="http://schemas.microsoft.com/office/drawing/2014/main" id="{66B79297-1881-A2D3-56D1-49A410CB1C46}"/>
              </a:ext>
            </a:extLst>
          </p:cNvPr>
          <p:cNvGraphicFramePr>
            <a:graphicFrameLocks noGrp="1"/>
          </p:cNvGraphicFramePr>
          <p:nvPr/>
        </p:nvGraphicFramePr>
        <p:xfrm>
          <a:off x="357180" y="2909780"/>
          <a:ext cx="11473978" cy="7772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algn="ctr"/>
                      <a:r>
                        <a:rPr lang="en-CH" sz="1800" b="0" dirty="0">
                          <a:solidFill>
                            <a:schemeClr val="tx1"/>
                          </a:solidFill>
                        </a:rPr>
                        <a:t>RP-H (‘25)</a:t>
                      </a:r>
                    </a:p>
                    <a:p>
                      <a:pPr algn="ctr"/>
                      <a:r>
                        <a:rPr lang="en-CH" sz="1800" b="0" dirty="0">
                          <a:solidFill>
                            <a:schemeClr val="tx1"/>
                          </a:solidFill>
                        </a:rPr>
                        <a:t>NOM-H (‘26)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Partial preservation of FWD physics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2025</a:t>
                      </a:r>
                    </a:p>
                  </a:txBody>
                  <a:tcPr anchor="ctr"/>
                </a:tc>
                <a:tc>
                  <a:txBody>
                    <a:bodyPr/>
                    <a:lstStyle/>
                    <a:p>
                      <a:pPr algn="ctr"/>
                      <a:r>
                        <a:rPr lang="en-CH" dirty="0"/>
                        <a:t>28.5</a:t>
                      </a:r>
                    </a:p>
                  </a:txBody>
                  <a:tcPr anchor="ctr"/>
                </a:tc>
                <a:tc>
                  <a:txBody>
                    <a:bodyPr/>
                    <a:lstStyle/>
                    <a:p>
                      <a:pPr algn="ctr"/>
                      <a:r>
                        <a:rPr lang="en-CH" dirty="0"/>
                        <a:t>27.8</a:t>
                      </a:r>
                    </a:p>
                  </a:txBody>
                  <a:tcPr anchor="ctr"/>
                </a:tc>
                <a:tc>
                  <a:txBody>
                    <a:bodyPr/>
                    <a:lstStyle/>
                    <a:p>
                      <a:pPr algn="ctr"/>
                      <a:r>
                        <a:rPr lang="en-CH" dirty="0">
                          <a:solidFill>
                            <a:srgbClr val="FF0000"/>
                          </a:solidFill>
                        </a:rPr>
                        <a:t>90.5</a:t>
                      </a:r>
                    </a:p>
                  </a:txBody>
                  <a:tcPr anchor="ctr"/>
                </a:tc>
                <a:tc>
                  <a:txBody>
                    <a:bodyPr/>
                    <a:lstStyle/>
                    <a:p>
                      <a:pPr algn="ctr"/>
                      <a:r>
                        <a:rPr lang="en-CH" dirty="0"/>
                        <a:t>73</a:t>
                      </a:r>
                    </a:p>
                  </a:txBody>
                  <a:tcPr anchor="ctr"/>
                </a:tc>
                <a:extLst>
                  <a:ext uri="{0D108BD9-81ED-4DB2-BD59-A6C34878D82A}">
                    <a16:rowId xmlns:a16="http://schemas.microsoft.com/office/drawing/2014/main" val="2891324233"/>
                  </a:ext>
                </a:extLst>
              </a:tr>
            </a:tbl>
          </a:graphicData>
        </a:graphic>
      </p:graphicFrame>
      <p:graphicFrame>
        <p:nvGraphicFramePr>
          <p:cNvPr id="9" name="Table 8">
            <a:extLst>
              <a:ext uri="{FF2B5EF4-FFF2-40B4-BE49-F238E27FC236}">
                <a16:creationId xmlns:a16="http://schemas.microsoft.com/office/drawing/2014/main" id="{843CB934-B9D8-7ABD-E302-F0E759B82F87}"/>
              </a:ext>
            </a:extLst>
          </p:cNvPr>
          <p:cNvGraphicFramePr>
            <a:graphicFrameLocks noGrp="1"/>
          </p:cNvGraphicFramePr>
          <p:nvPr/>
        </p:nvGraphicFramePr>
        <p:xfrm>
          <a:off x="357180" y="3822246"/>
          <a:ext cx="11473978" cy="7772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indent="-285750" algn="l">
                        <a:buFont typeface="Arial" panose="020B0604020202020204" pitchFamily="34" charset="0"/>
                        <a:buChar char="•"/>
                      </a:pPr>
                      <a:r>
                        <a:rPr lang="en-CH" sz="1500" dirty="0"/>
                        <a:t>Best for magnets protection</a:t>
                      </a:r>
                    </a:p>
                    <a:p>
                      <a:pPr marL="285750" indent="-285750" algn="l">
                        <a:buFont typeface="Arial" panose="020B0604020202020204" pitchFamily="34" charset="0"/>
                        <a:buChar char="•"/>
                      </a:pPr>
                      <a:r>
                        <a:rPr lang="en-CH" sz="1500" dirty="0"/>
                        <a:t>PPS rotation in 2025</a:t>
                      </a:r>
                    </a:p>
                    <a:p>
                      <a:pPr marL="285750" indent="-285750" algn="l">
                        <a:buFont typeface="Arial" panose="020B0604020202020204" pitchFamily="34" charset="0"/>
                        <a:buChar char="•"/>
                      </a:pPr>
                      <a:r>
                        <a:rPr lang="en-CH" sz="1500" dirty="0"/>
                        <a:t>End of FWD physics program in P1</a:t>
                      </a:r>
                    </a:p>
                  </a:txBody>
                  <a:tcPr anchor="ctr"/>
                </a:tc>
                <a:tc>
                  <a:txBody>
                    <a:bodyPr/>
                    <a:lstStyle/>
                    <a:p>
                      <a:pPr algn="ctr"/>
                      <a:r>
                        <a:rPr lang="en-CH" dirty="0"/>
                        <a:t>25.5</a:t>
                      </a:r>
                    </a:p>
                  </a:txBody>
                  <a:tcPr anchor="ctr"/>
                </a:tc>
                <a:tc>
                  <a:txBody>
                    <a:bodyPr/>
                    <a:lstStyle/>
                    <a:p>
                      <a:pPr algn="ctr"/>
                      <a:r>
                        <a:rPr lang="en-CH" dirty="0"/>
                        <a:t>27.8</a:t>
                      </a:r>
                    </a:p>
                  </a:txBody>
                  <a:tcPr anchor="ctr"/>
                </a:tc>
                <a:tc>
                  <a:txBody>
                    <a:bodyPr/>
                    <a:lstStyle/>
                    <a:p>
                      <a:pPr algn="ctr"/>
                      <a:r>
                        <a:rPr lang="en-CH" dirty="0"/>
                        <a:t>77.5</a:t>
                      </a:r>
                    </a:p>
                  </a:txBody>
                  <a:tcPr anchor="ctr"/>
                </a:tc>
                <a:tc>
                  <a:txBody>
                    <a:bodyPr/>
                    <a:lstStyle/>
                    <a:p>
                      <a:pPr algn="ctr"/>
                      <a:r>
                        <a:rPr lang="en-CH" dirty="0"/>
                        <a:t>73</a:t>
                      </a:r>
                    </a:p>
                  </a:txBody>
                  <a:tcPr anchor="ctr"/>
                </a:tc>
                <a:extLst>
                  <a:ext uri="{0D108BD9-81ED-4DB2-BD59-A6C34878D82A}">
                    <a16:rowId xmlns:a16="http://schemas.microsoft.com/office/drawing/2014/main" val="1172497612"/>
                  </a:ext>
                </a:extLst>
              </a:tr>
            </a:tbl>
          </a:graphicData>
        </a:graphic>
      </p:graphicFrame>
      <p:graphicFrame>
        <p:nvGraphicFramePr>
          <p:cNvPr id="10" name="Table 9">
            <a:extLst>
              <a:ext uri="{FF2B5EF4-FFF2-40B4-BE49-F238E27FC236}">
                <a16:creationId xmlns:a16="http://schemas.microsoft.com/office/drawing/2014/main" id="{96BCD520-8BF9-7B87-7AB7-FFE113DCB795}"/>
              </a:ext>
            </a:extLst>
          </p:cNvPr>
          <p:cNvGraphicFramePr>
            <a:graphicFrameLocks noGrp="1"/>
          </p:cNvGraphicFramePr>
          <p:nvPr/>
        </p:nvGraphicFramePr>
        <p:xfrm>
          <a:off x="357180" y="4734712"/>
          <a:ext cx="11473978" cy="10058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algn="ctr"/>
                      <a:r>
                        <a:rPr lang="en-CH" sz="1800" b="0" dirty="0">
                          <a:solidFill>
                            <a:schemeClr val="tx1"/>
                          </a:solidFill>
                        </a:rPr>
                        <a:t>RP-V (‘25)</a:t>
                      </a:r>
                    </a:p>
                    <a:p>
                      <a:pPr algn="ctr"/>
                      <a:r>
                        <a:rPr lang="en-CH" sz="1800" b="0" dirty="0">
                          <a:solidFill>
                            <a:schemeClr val="tx1"/>
                          </a:solidFill>
                        </a:rPr>
                        <a:t>RP-H (‘26)</a:t>
                      </a:r>
                    </a:p>
                  </a:txBody>
                  <a:tcPr anchor="ctr"/>
                </a:tc>
                <a:tc>
                  <a:txBody>
                    <a:bodyPr/>
                    <a:lstStyle/>
                    <a:p>
                      <a:pPr algn="ctr"/>
                      <a:r>
                        <a:rPr lang="en-CH" sz="1800" b="0" dirty="0">
                          <a:solidFill>
                            <a:schemeClr val="tx1"/>
                          </a:solidFill>
                        </a:rPr>
                        <a:t>RP-H (‘25)</a:t>
                      </a:r>
                    </a:p>
                    <a:p>
                      <a:pPr algn="ctr"/>
                      <a:r>
                        <a:rPr lang="en-CH" sz="1800" b="0" dirty="0">
                          <a:solidFill>
                            <a:schemeClr val="tx1"/>
                          </a:solidFill>
                        </a:rPr>
                        <a:t>RP-V (‘26)</a:t>
                      </a:r>
                    </a:p>
                  </a:txBody>
                  <a:tcPr anchor="ctr"/>
                </a:tc>
                <a:tc>
                  <a:txBody>
                    <a:bodyPr/>
                    <a:lstStyle/>
                    <a:p>
                      <a:pPr marL="285750" indent="-285750" algn="l">
                        <a:buFont typeface="Arial" panose="020B0604020202020204" pitchFamily="34" charset="0"/>
                        <a:buChar char="•"/>
                      </a:pPr>
                      <a:r>
                        <a:rPr lang="en-CH" sz="1500" dirty="0"/>
                        <a:t>Good for magnet protection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Minor preservation of FWD physics program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2026</a:t>
                      </a:r>
                    </a:p>
                  </a:txBody>
                  <a:tcPr anchor="ctr"/>
                </a:tc>
                <a:tc>
                  <a:txBody>
                    <a:bodyPr/>
                    <a:lstStyle/>
                    <a:p>
                      <a:pPr algn="ctr"/>
                      <a:r>
                        <a:rPr lang="en-CH" dirty="0"/>
                        <a:t>28.5</a:t>
                      </a:r>
                    </a:p>
                  </a:txBody>
                  <a:tcPr anchor="ctr"/>
                </a:tc>
                <a:tc>
                  <a:txBody>
                    <a:bodyPr/>
                    <a:lstStyle/>
                    <a:p>
                      <a:pPr algn="ctr"/>
                      <a:r>
                        <a:rPr lang="en-CH" dirty="0">
                          <a:solidFill>
                            <a:srgbClr val="FF0000"/>
                          </a:solidFill>
                        </a:rPr>
                        <a:t>31.7</a:t>
                      </a:r>
                    </a:p>
                  </a:txBody>
                  <a:tcPr anchor="ctr"/>
                </a:tc>
                <a:tc>
                  <a:txBody>
                    <a:bodyPr/>
                    <a:lstStyle/>
                    <a:p>
                      <a:pPr algn="ctr"/>
                      <a:r>
                        <a:rPr lang="en-CH" dirty="0"/>
                        <a:t>77.5</a:t>
                      </a:r>
                    </a:p>
                  </a:txBody>
                  <a:tcPr anchor="ctr"/>
                </a:tc>
                <a:tc>
                  <a:txBody>
                    <a:bodyPr/>
                    <a:lstStyle/>
                    <a:p>
                      <a:pPr algn="ctr"/>
                      <a:r>
                        <a:rPr lang="en-CH" dirty="0"/>
                        <a:t>73</a:t>
                      </a:r>
                    </a:p>
                  </a:txBody>
                  <a:tcPr anchor="ctr"/>
                </a:tc>
                <a:extLst>
                  <a:ext uri="{0D108BD9-81ED-4DB2-BD59-A6C34878D82A}">
                    <a16:rowId xmlns:a16="http://schemas.microsoft.com/office/drawing/2014/main" val="2858403270"/>
                  </a:ext>
                </a:extLst>
              </a:tr>
            </a:tbl>
          </a:graphicData>
        </a:graphic>
      </p:graphicFrame>
      <p:sp>
        <p:nvSpPr>
          <p:cNvPr id="5" name="TextBox 4">
            <a:extLst>
              <a:ext uri="{FF2B5EF4-FFF2-40B4-BE49-F238E27FC236}">
                <a16:creationId xmlns:a16="http://schemas.microsoft.com/office/drawing/2014/main" id="{92F8FAE9-EA4B-09F3-EB61-D6047617782E}"/>
              </a:ext>
            </a:extLst>
          </p:cNvPr>
          <p:cNvSpPr txBox="1"/>
          <p:nvPr/>
        </p:nvSpPr>
        <p:spPr>
          <a:xfrm>
            <a:off x="7094530" y="235988"/>
            <a:ext cx="4849460" cy="492443"/>
          </a:xfrm>
          <a:prstGeom prst="rect">
            <a:avLst/>
          </a:prstGeom>
          <a:noFill/>
        </p:spPr>
        <p:txBody>
          <a:bodyPr wrap="square">
            <a:spAutoFit/>
          </a:bodyPr>
          <a:lstStyle/>
          <a:p>
            <a:pPr algn="ctr"/>
            <a:r>
              <a:rPr lang="en-US" sz="1400" u="sng" dirty="0">
                <a:latin typeface="+mj-lt"/>
                <a:sym typeface="Wingdings" panose="05000000000000000000" pitchFamily="2" charset="2"/>
              </a:rPr>
              <a:t>Assumption</a:t>
            </a:r>
            <a:r>
              <a:rPr lang="en-US" sz="1400" dirty="0">
                <a:latin typeface="+mj-lt"/>
                <a:sym typeface="Wingdings" panose="05000000000000000000" pitchFamily="2" charset="2"/>
              </a:rPr>
              <a:t>: 100 fb</a:t>
            </a:r>
            <a:r>
              <a:rPr lang="en-US" sz="1400" baseline="30000" dirty="0">
                <a:latin typeface="+mj-lt"/>
                <a:sym typeface="Wingdings" panose="05000000000000000000" pitchFamily="2" charset="2"/>
              </a:rPr>
              <a:t>-1</a:t>
            </a:r>
            <a:r>
              <a:rPr lang="en-US" sz="1400" dirty="0">
                <a:latin typeface="+mj-lt"/>
                <a:sym typeface="Wingdings" panose="05000000000000000000" pitchFamily="2" charset="2"/>
              </a:rPr>
              <a:t> (2025) + 100 fb</a:t>
            </a:r>
            <a:r>
              <a:rPr lang="en-US" sz="1400" baseline="30000" dirty="0">
                <a:latin typeface="+mj-lt"/>
                <a:sym typeface="Wingdings" panose="05000000000000000000" pitchFamily="2" charset="2"/>
              </a:rPr>
              <a:t>-1</a:t>
            </a:r>
            <a:r>
              <a:rPr lang="en-US" sz="1400" dirty="0">
                <a:latin typeface="+mj-lt"/>
                <a:sym typeface="Wingdings" panose="05000000000000000000" pitchFamily="2" charset="2"/>
              </a:rPr>
              <a:t> (2026)</a:t>
            </a:r>
          </a:p>
          <a:p>
            <a:r>
              <a:rPr lang="en-GB" sz="1200" b="0" i="0" u="none" strike="noStrike" dirty="0">
                <a:solidFill>
                  <a:srgbClr val="000000"/>
                </a:solidFill>
                <a:effectLst/>
                <a:latin typeface="Helvetica" pitchFamily="2" charset="0"/>
              </a:rPr>
              <a:t>(beyond expectations (100 + 50 /fb</a:t>
            </a:r>
            <a:r>
              <a:rPr lang="en-GB" sz="1200" b="0" i="0" u="none" strike="noStrike" baseline="30000" dirty="0">
                <a:solidFill>
                  <a:srgbClr val="000000"/>
                </a:solidFill>
                <a:effectLst/>
                <a:latin typeface="Helvetica" pitchFamily="2" charset="0"/>
              </a:rPr>
              <a:t>-1</a:t>
            </a:r>
            <a:r>
              <a:rPr lang="en-GB" sz="1200" b="0" i="0" u="none" strike="noStrike" dirty="0">
                <a:solidFill>
                  <a:srgbClr val="000000"/>
                </a:solidFill>
                <a:effectLst/>
                <a:latin typeface="Helvetica" pitchFamily="2" charset="0"/>
              </a:rPr>
              <a:t>) in 25/26 for a total of ~530 /fb</a:t>
            </a:r>
            <a:r>
              <a:rPr lang="en-GB" sz="1200" b="0" i="0" u="none" strike="noStrike" baseline="30000" dirty="0">
                <a:solidFill>
                  <a:srgbClr val="000000"/>
                </a:solidFill>
                <a:effectLst/>
                <a:latin typeface="Helvetica" pitchFamily="2" charset="0"/>
              </a:rPr>
              <a:t>-1</a:t>
            </a:r>
            <a:r>
              <a:rPr lang="en-GB" sz="1200" b="0" i="0" u="none" strike="noStrike" dirty="0">
                <a:solidFill>
                  <a:srgbClr val="000000"/>
                </a:solidFill>
                <a:effectLst/>
                <a:latin typeface="Helvetica" pitchFamily="2" charset="0"/>
              </a:rPr>
              <a:t>)</a:t>
            </a:r>
            <a:endParaRPr lang="en-US" sz="1200" dirty="0">
              <a:latin typeface="+mj-lt"/>
              <a:sym typeface="Wingdings" panose="05000000000000000000" pitchFamily="2" charset="2"/>
            </a:endParaRPr>
          </a:p>
        </p:txBody>
      </p:sp>
    </p:spTree>
    <p:extLst>
      <p:ext uri="{BB962C8B-B14F-4D97-AF65-F5344CB8AC3E}">
        <p14:creationId xmlns:p14="http://schemas.microsoft.com/office/powerpoint/2010/main" val="658355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75C1B-FB43-C0D0-DC15-D89973DFA54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FC458B4-54FC-0459-9E77-FA570BEDEC4F}"/>
              </a:ext>
            </a:extLst>
          </p:cNvPr>
          <p:cNvSpPr>
            <a:spLocks noGrp="1"/>
          </p:cNvSpPr>
          <p:nvPr>
            <p:ph type="sldNum" sz="quarter" idx="12"/>
          </p:nvPr>
        </p:nvSpPr>
        <p:spPr/>
        <p:txBody>
          <a:bodyPr/>
          <a:lstStyle/>
          <a:p>
            <a:fld id="{ACE91491-4375-AA41-8137-3861025BA0D3}" type="slidenum">
              <a:rPr lang="en-US" smtClean="0">
                <a:solidFill>
                  <a:schemeClr val="bg1"/>
                </a:solidFill>
              </a:rPr>
              <a:pPr/>
              <a:t>29</a:t>
            </a:fld>
            <a:endParaRPr lang="en-US">
              <a:solidFill>
                <a:schemeClr val="bg1"/>
              </a:solidFill>
            </a:endParaRPr>
          </a:p>
        </p:txBody>
      </p:sp>
      <p:sp>
        <p:nvSpPr>
          <p:cNvPr id="7" name="Title 1">
            <a:extLst>
              <a:ext uri="{FF2B5EF4-FFF2-40B4-BE49-F238E27FC236}">
                <a16:creationId xmlns:a16="http://schemas.microsoft.com/office/drawing/2014/main" id="{01EA1313-E783-A797-926B-161C48444E6A}"/>
              </a:ext>
            </a:extLst>
          </p:cNvPr>
          <p:cNvSpPr>
            <a:spLocks noGrp="1"/>
          </p:cNvSpPr>
          <p:nvPr>
            <p:ph type="title"/>
          </p:nvPr>
        </p:nvSpPr>
        <p:spPr>
          <a:xfrm>
            <a:off x="609600" y="233493"/>
            <a:ext cx="10969139" cy="558988"/>
          </a:xfrm>
        </p:spPr>
        <p:txBody>
          <a:bodyPr>
            <a:normAutofit fontScale="90000"/>
          </a:bodyPr>
          <a:lstStyle/>
          <a:p>
            <a:r>
              <a:rPr lang="en-US" dirty="0"/>
              <a:t>Proposal summary</a:t>
            </a:r>
            <a:endParaRPr lang="en-GB" dirty="0"/>
          </a:p>
        </p:txBody>
      </p:sp>
      <p:graphicFrame>
        <p:nvGraphicFramePr>
          <p:cNvPr id="2" name="Table 1">
            <a:extLst>
              <a:ext uri="{FF2B5EF4-FFF2-40B4-BE49-F238E27FC236}">
                <a16:creationId xmlns:a16="http://schemas.microsoft.com/office/drawing/2014/main" id="{AB96BC84-44F5-DA41-0999-4D044AD5CD67}"/>
              </a:ext>
            </a:extLst>
          </p:cNvPr>
          <p:cNvGraphicFramePr>
            <a:graphicFrameLocks noGrp="1"/>
          </p:cNvGraphicFramePr>
          <p:nvPr/>
        </p:nvGraphicFramePr>
        <p:xfrm>
          <a:off x="357180" y="1083310"/>
          <a:ext cx="11473978" cy="1010920"/>
        </p:xfrm>
        <a:graphic>
          <a:graphicData uri="http://schemas.openxmlformats.org/drawingml/2006/table">
            <a:tbl>
              <a:tblPr firstRow="1" bandRow="1">
                <a:tableStyleId>{073A0DAA-6AF3-43AB-8588-CEC1D06C72B9}</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gridSpan="2">
                  <a:txBody>
                    <a:bodyPr/>
                    <a:lstStyle/>
                    <a:p>
                      <a:pPr algn="ctr"/>
                      <a:r>
                        <a:rPr lang="en-CH" dirty="0"/>
                        <a:t>Proposal</a:t>
                      </a:r>
                    </a:p>
                  </a:txBody>
                  <a:tcPr anchor="ctr"/>
                </a:tc>
                <a:tc hMerge="1">
                  <a:txBody>
                    <a:bodyPr/>
                    <a:lstStyle/>
                    <a:p>
                      <a:endParaRPr lang="en-CH"/>
                    </a:p>
                  </a:txBody>
                  <a:tcPr/>
                </a:tc>
                <a:tc>
                  <a:txBody>
                    <a:bodyPr/>
                    <a:lstStyle/>
                    <a:p>
                      <a:pPr algn="ctr"/>
                      <a:r>
                        <a:rPr lang="en-CH" dirty="0"/>
                        <a:t>Comment</a:t>
                      </a:r>
                    </a:p>
                  </a:txBody>
                  <a:tcPr anchor="ctr"/>
                </a:tc>
                <a:tc gridSpan="2">
                  <a:txBody>
                    <a:bodyPr/>
                    <a:lstStyle/>
                    <a:p>
                      <a:pPr algn="ctr"/>
                      <a:r>
                        <a:rPr lang="en-CH" dirty="0"/>
                        <a:t>IT main quads [M</a:t>
                      </a:r>
                      <a:r>
                        <a:rPr lang="en-GB" dirty="0"/>
                        <a:t>G</a:t>
                      </a:r>
                      <a:r>
                        <a:rPr lang="en-CH" dirty="0"/>
                        <a:t>y]</a:t>
                      </a:r>
                    </a:p>
                    <a:p>
                      <a:pPr algn="ctr"/>
                      <a:r>
                        <a:rPr lang="en-CH" b="0" dirty="0"/>
                        <a:t>(limit 30 M</a:t>
                      </a:r>
                      <a:r>
                        <a:rPr lang="en-GB" b="0" dirty="0"/>
                        <a:t>G</a:t>
                      </a:r>
                      <a:r>
                        <a:rPr lang="en-CH" b="0" dirty="0"/>
                        <a:t>y)</a:t>
                      </a:r>
                    </a:p>
                  </a:txBody>
                  <a:tcPr anchor="ctr"/>
                </a:tc>
                <a:tc hMerge="1">
                  <a:txBody>
                    <a:bodyPr/>
                    <a:lstStyle/>
                    <a:p>
                      <a:endParaRPr lang="en-CH"/>
                    </a:p>
                  </a:txBody>
                  <a:tcPr/>
                </a:tc>
                <a:tc gridSpan="2">
                  <a:txBody>
                    <a:bodyPr/>
                    <a:lstStyle/>
                    <a:p>
                      <a:pPr algn="ctr"/>
                      <a:r>
                        <a:rPr lang="en-CH" dirty="0"/>
                        <a:t>D1 [M</a:t>
                      </a:r>
                      <a:r>
                        <a:rPr lang="en-GB" dirty="0"/>
                        <a:t>G</a:t>
                      </a:r>
                      <a:r>
                        <a:rPr lang="en-CH" dirty="0"/>
                        <a:t>y]</a:t>
                      </a:r>
                    </a:p>
                    <a:p>
                      <a:pPr algn="ctr"/>
                      <a:r>
                        <a:rPr lang="en-CH" b="0" dirty="0"/>
                        <a:t>(limit 90 M</a:t>
                      </a:r>
                      <a:r>
                        <a:rPr lang="en-GB" b="0" dirty="0"/>
                        <a:t>G</a:t>
                      </a:r>
                      <a:r>
                        <a:rPr lang="en-CH" b="0" dirty="0"/>
                        <a:t>y)</a:t>
                      </a:r>
                    </a:p>
                  </a:txBody>
                  <a:tcPr anchor="ctr"/>
                </a:tc>
                <a:tc hMerge="1">
                  <a:txBody>
                    <a:bodyPr/>
                    <a:lstStyle/>
                    <a:p>
                      <a:endParaRPr lang="en-CH"/>
                    </a:p>
                  </a:txBody>
                  <a:tcPr/>
                </a:tc>
                <a:extLst>
                  <a:ext uri="{0D108BD9-81ED-4DB2-BD59-A6C34878D82A}">
                    <a16:rowId xmlns:a16="http://schemas.microsoft.com/office/drawing/2014/main" val="18044609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tc>
                  <a:txBody>
                    <a:bodyPr/>
                    <a:lstStyle/>
                    <a:p>
                      <a:pPr algn="l"/>
                      <a:endParaRPr lang="en-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1" dirty="0">
                          <a:solidFill>
                            <a:schemeClr val="accent1">
                              <a:lumMod val="25000"/>
                            </a:schemeClr>
                          </a:solidFill>
                        </a:rPr>
                        <a:t>IP5</a:t>
                      </a:r>
                    </a:p>
                  </a:txBody>
                  <a:tcPr anchor="ctr"/>
                </a:tc>
                <a:extLst>
                  <a:ext uri="{0D108BD9-81ED-4DB2-BD59-A6C34878D82A}">
                    <a16:rowId xmlns:a16="http://schemas.microsoft.com/office/drawing/2014/main" val="2022416860"/>
                  </a:ext>
                </a:extLst>
              </a:tr>
            </a:tbl>
          </a:graphicData>
        </a:graphic>
      </p:graphicFrame>
      <p:graphicFrame>
        <p:nvGraphicFramePr>
          <p:cNvPr id="3" name="Table 2">
            <a:extLst>
              <a:ext uri="{FF2B5EF4-FFF2-40B4-BE49-F238E27FC236}">
                <a16:creationId xmlns:a16="http://schemas.microsoft.com/office/drawing/2014/main" id="{174280B4-B7E8-8286-4B44-2A09343935FF}"/>
              </a:ext>
            </a:extLst>
          </p:cNvPr>
          <p:cNvGraphicFramePr>
            <a:graphicFrameLocks noGrp="1"/>
          </p:cNvGraphicFramePr>
          <p:nvPr/>
        </p:nvGraphicFramePr>
        <p:xfrm>
          <a:off x="357180" y="2225914"/>
          <a:ext cx="11473978" cy="5486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NOM-H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Preservation of FWD physics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2025</a:t>
                      </a:r>
                    </a:p>
                  </a:txBody>
                  <a:tcPr anchor="ctr"/>
                </a:tc>
                <a:tc>
                  <a:txBody>
                    <a:bodyPr/>
                    <a:lstStyle/>
                    <a:p>
                      <a:pPr algn="ctr"/>
                      <a:r>
                        <a:rPr lang="en-CH" dirty="0">
                          <a:solidFill>
                            <a:srgbClr val="FF0000"/>
                          </a:solidFill>
                        </a:rPr>
                        <a:t>30.7</a:t>
                      </a:r>
                    </a:p>
                  </a:txBody>
                  <a:tcPr anchor="ctr"/>
                </a:tc>
                <a:tc>
                  <a:txBody>
                    <a:bodyPr/>
                    <a:lstStyle/>
                    <a:p>
                      <a:pPr algn="ctr"/>
                      <a:r>
                        <a:rPr lang="en-CH" dirty="0"/>
                        <a:t>27.8</a:t>
                      </a:r>
                    </a:p>
                  </a:txBody>
                  <a:tcPr anchor="ctr"/>
                </a:tc>
                <a:tc>
                  <a:txBody>
                    <a:bodyPr/>
                    <a:lstStyle/>
                    <a:p>
                      <a:pPr algn="ctr"/>
                      <a:r>
                        <a:rPr lang="en-CH" dirty="0">
                          <a:solidFill>
                            <a:srgbClr val="FF0000"/>
                          </a:solidFill>
                        </a:rPr>
                        <a:t>102.5</a:t>
                      </a:r>
                    </a:p>
                  </a:txBody>
                  <a:tcPr anchor="ctr"/>
                </a:tc>
                <a:tc>
                  <a:txBody>
                    <a:bodyPr/>
                    <a:lstStyle/>
                    <a:p>
                      <a:pPr algn="ctr"/>
                      <a:r>
                        <a:rPr lang="en-CH" dirty="0"/>
                        <a:t>73</a:t>
                      </a:r>
                    </a:p>
                  </a:txBody>
                  <a:tcPr anchor="ctr"/>
                </a:tc>
                <a:extLst>
                  <a:ext uri="{0D108BD9-81ED-4DB2-BD59-A6C34878D82A}">
                    <a16:rowId xmlns:a16="http://schemas.microsoft.com/office/drawing/2014/main" val="3886509154"/>
                  </a:ext>
                </a:extLst>
              </a:tr>
            </a:tbl>
          </a:graphicData>
        </a:graphic>
      </p:graphicFrame>
      <p:graphicFrame>
        <p:nvGraphicFramePr>
          <p:cNvPr id="8" name="Table 7">
            <a:extLst>
              <a:ext uri="{FF2B5EF4-FFF2-40B4-BE49-F238E27FC236}">
                <a16:creationId xmlns:a16="http://schemas.microsoft.com/office/drawing/2014/main" id="{00BF367D-AC3D-27DE-BFC0-27FDD1FAB62C}"/>
              </a:ext>
            </a:extLst>
          </p:cNvPr>
          <p:cNvGraphicFramePr>
            <a:graphicFrameLocks noGrp="1"/>
          </p:cNvGraphicFramePr>
          <p:nvPr/>
        </p:nvGraphicFramePr>
        <p:xfrm>
          <a:off x="357180" y="2909780"/>
          <a:ext cx="11473978" cy="7772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algn="ctr"/>
                      <a:r>
                        <a:rPr lang="en-CH" sz="1800" b="0" dirty="0">
                          <a:solidFill>
                            <a:schemeClr val="tx1"/>
                          </a:solidFill>
                        </a:rPr>
                        <a:t>RP-H (‘25)</a:t>
                      </a:r>
                    </a:p>
                    <a:p>
                      <a:pPr algn="ctr"/>
                      <a:r>
                        <a:rPr lang="en-CH" sz="1800" b="0" dirty="0">
                          <a:solidFill>
                            <a:schemeClr val="tx1"/>
                          </a:solidFill>
                        </a:rPr>
                        <a:t>NOM-H (‘26)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Partial preservation of FWD physics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2025</a:t>
                      </a:r>
                    </a:p>
                  </a:txBody>
                  <a:tcPr anchor="ctr"/>
                </a:tc>
                <a:tc>
                  <a:txBody>
                    <a:bodyPr/>
                    <a:lstStyle/>
                    <a:p>
                      <a:pPr algn="ctr"/>
                      <a:r>
                        <a:rPr lang="en-CH" dirty="0"/>
                        <a:t>28.5</a:t>
                      </a:r>
                    </a:p>
                  </a:txBody>
                  <a:tcPr anchor="ctr"/>
                </a:tc>
                <a:tc>
                  <a:txBody>
                    <a:bodyPr/>
                    <a:lstStyle/>
                    <a:p>
                      <a:pPr algn="ctr"/>
                      <a:r>
                        <a:rPr lang="en-CH" dirty="0"/>
                        <a:t>27.8</a:t>
                      </a:r>
                    </a:p>
                  </a:txBody>
                  <a:tcPr anchor="ctr"/>
                </a:tc>
                <a:tc>
                  <a:txBody>
                    <a:bodyPr/>
                    <a:lstStyle/>
                    <a:p>
                      <a:pPr algn="ctr"/>
                      <a:r>
                        <a:rPr lang="en-CH" dirty="0">
                          <a:solidFill>
                            <a:srgbClr val="FF0000"/>
                          </a:solidFill>
                        </a:rPr>
                        <a:t>90.5</a:t>
                      </a:r>
                    </a:p>
                  </a:txBody>
                  <a:tcPr anchor="ctr"/>
                </a:tc>
                <a:tc>
                  <a:txBody>
                    <a:bodyPr/>
                    <a:lstStyle/>
                    <a:p>
                      <a:pPr algn="ctr"/>
                      <a:r>
                        <a:rPr lang="en-CH" dirty="0"/>
                        <a:t>73</a:t>
                      </a:r>
                    </a:p>
                  </a:txBody>
                  <a:tcPr anchor="ctr"/>
                </a:tc>
                <a:extLst>
                  <a:ext uri="{0D108BD9-81ED-4DB2-BD59-A6C34878D82A}">
                    <a16:rowId xmlns:a16="http://schemas.microsoft.com/office/drawing/2014/main" val="2891324233"/>
                  </a:ext>
                </a:extLst>
              </a:tr>
            </a:tbl>
          </a:graphicData>
        </a:graphic>
      </p:graphicFrame>
      <p:graphicFrame>
        <p:nvGraphicFramePr>
          <p:cNvPr id="9" name="Table 8">
            <a:extLst>
              <a:ext uri="{FF2B5EF4-FFF2-40B4-BE49-F238E27FC236}">
                <a16:creationId xmlns:a16="http://schemas.microsoft.com/office/drawing/2014/main" id="{6187B6EF-2F32-D424-FF4A-65766498EE13}"/>
              </a:ext>
            </a:extLst>
          </p:cNvPr>
          <p:cNvGraphicFramePr>
            <a:graphicFrameLocks noGrp="1"/>
          </p:cNvGraphicFramePr>
          <p:nvPr/>
        </p:nvGraphicFramePr>
        <p:xfrm>
          <a:off x="357180" y="3822246"/>
          <a:ext cx="11473978" cy="7772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800" b="0" dirty="0">
                          <a:solidFill>
                            <a:schemeClr val="tx1"/>
                          </a:solidFill>
                        </a:rPr>
                        <a:t>RP-V</a:t>
                      </a:r>
                    </a:p>
                  </a:txBody>
                  <a:tcPr anchor="ctr"/>
                </a:tc>
                <a:tc>
                  <a:txBody>
                    <a:bodyPr/>
                    <a:lstStyle/>
                    <a:p>
                      <a:pPr marL="285750" indent="-285750" algn="l">
                        <a:buFont typeface="Arial" panose="020B0604020202020204" pitchFamily="34" charset="0"/>
                        <a:buChar char="•"/>
                      </a:pPr>
                      <a:r>
                        <a:rPr lang="en-CH" sz="1500" dirty="0"/>
                        <a:t>Best for magnets protection</a:t>
                      </a:r>
                    </a:p>
                    <a:p>
                      <a:pPr marL="285750" indent="-285750" algn="l">
                        <a:buFont typeface="Arial" panose="020B0604020202020204" pitchFamily="34" charset="0"/>
                        <a:buChar char="•"/>
                      </a:pPr>
                      <a:r>
                        <a:rPr lang="en-CH" sz="1500" dirty="0"/>
                        <a:t>PPS rotation in 2025</a:t>
                      </a:r>
                    </a:p>
                    <a:p>
                      <a:pPr marL="285750" indent="-285750" algn="l">
                        <a:buFont typeface="Arial" panose="020B0604020202020204" pitchFamily="34" charset="0"/>
                        <a:buChar char="•"/>
                      </a:pPr>
                      <a:r>
                        <a:rPr lang="en-CH" sz="1500" dirty="0"/>
                        <a:t>End of FWD physics program in P1</a:t>
                      </a:r>
                    </a:p>
                  </a:txBody>
                  <a:tcPr anchor="ctr"/>
                </a:tc>
                <a:tc>
                  <a:txBody>
                    <a:bodyPr/>
                    <a:lstStyle/>
                    <a:p>
                      <a:pPr algn="ctr"/>
                      <a:r>
                        <a:rPr lang="en-CH" dirty="0"/>
                        <a:t>25.5</a:t>
                      </a:r>
                    </a:p>
                  </a:txBody>
                  <a:tcPr anchor="ctr"/>
                </a:tc>
                <a:tc>
                  <a:txBody>
                    <a:bodyPr/>
                    <a:lstStyle/>
                    <a:p>
                      <a:pPr algn="ctr"/>
                      <a:r>
                        <a:rPr lang="en-CH" dirty="0"/>
                        <a:t>27.8</a:t>
                      </a:r>
                    </a:p>
                  </a:txBody>
                  <a:tcPr anchor="ctr"/>
                </a:tc>
                <a:tc>
                  <a:txBody>
                    <a:bodyPr/>
                    <a:lstStyle/>
                    <a:p>
                      <a:pPr algn="ctr"/>
                      <a:r>
                        <a:rPr lang="en-CH" dirty="0"/>
                        <a:t>77.5</a:t>
                      </a:r>
                    </a:p>
                  </a:txBody>
                  <a:tcPr anchor="ctr"/>
                </a:tc>
                <a:tc>
                  <a:txBody>
                    <a:bodyPr/>
                    <a:lstStyle/>
                    <a:p>
                      <a:pPr algn="ctr"/>
                      <a:r>
                        <a:rPr lang="en-CH" dirty="0"/>
                        <a:t>73</a:t>
                      </a:r>
                    </a:p>
                  </a:txBody>
                  <a:tcPr anchor="ctr"/>
                </a:tc>
                <a:extLst>
                  <a:ext uri="{0D108BD9-81ED-4DB2-BD59-A6C34878D82A}">
                    <a16:rowId xmlns:a16="http://schemas.microsoft.com/office/drawing/2014/main" val="1172497612"/>
                  </a:ext>
                </a:extLst>
              </a:tr>
            </a:tbl>
          </a:graphicData>
        </a:graphic>
      </p:graphicFrame>
      <p:graphicFrame>
        <p:nvGraphicFramePr>
          <p:cNvPr id="10" name="Table 9">
            <a:extLst>
              <a:ext uri="{FF2B5EF4-FFF2-40B4-BE49-F238E27FC236}">
                <a16:creationId xmlns:a16="http://schemas.microsoft.com/office/drawing/2014/main" id="{A13EF389-EFDB-8EBC-DF90-04F57F1FCA4C}"/>
              </a:ext>
            </a:extLst>
          </p:cNvPr>
          <p:cNvGraphicFramePr>
            <a:graphicFrameLocks noGrp="1"/>
          </p:cNvGraphicFramePr>
          <p:nvPr/>
        </p:nvGraphicFramePr>
        <p:xfrm>
          <a:off x="357180" y="4734712"/>
          <a:ext cx="11473978" cy="1005840"/>
        </p:xfrm>
        <a:graphic>
          <a:graphicData uri="http://schemas.openxmlformats.org/drawingml/2006/table">
            <a:tbl>
              <a:tblPr firstRow="1" bandRow="1">
                <a:tableStyleId>{D7AC3CCA-C797-4891-BE02-D94E43425B78}</a:tableStyleId>
              </a:tblPr>
              <a:tblGrid>
                <a:gridCol w="1662918">
                  <a:extLst>
                    <a:ext uri="{9D8B030D-6E8A-4147-A177-3AD203B41FA5}">
                      <a16:colId xmlns:a16="http://schemas.microsoft.com/office/drawing/2014/main" val="4156486763"/>
                    </a:ext>
                  </a:extLst>
                </a:gridCol>
                <a:gridCol w="1400566">
                  <a:extLst>
                    <a:ext uri="{9D8B030D-6E8A-4147-A177-3AD203B41FA5}">
                      <a16:colId xmlns:a16="http://schemas.microsoft.com/office/drawing/2014/main" val="2012499196"/>
                    </a:ext>
                  </a:extLst>
                </a:gridCol>
                <a:gridCol w="3838496">
                  <a:extLst>
                    <a:ext uri="{9D8B030D-6E8A-4147-A177-3AD203B41FA5}">
                      <a16:colId xmlns:a16="http://schemas.microsoft.com/office/drawing/2014/main" val="2252349976"/>
                    </a:ext>
                  </a:extLst>
                </a:gridCol>
                <a:gridCol w="1469572">
                  <a:extLst>
                    <a:ext uri="{9D8B030D-6E8A-4147-A177-3AD203B41FA5}">
                      <a16:colId xmlns:a16="http://schemas.microsoft.com/office/drawing/2014/main" val="2710309602"/>
                    </a:ext>
                  </a:extLst>
                </a:gridCol>
                <a:gridCol w="1219200">
                  <a:extLst>
                    <a:ext uri="{9D8B030D-6E8A-4147-A177-3AD203B41FA5}">
                      <a16:colId xmlns:a16="http://schemas.microsoft.com/office/drawing/2014/main" val="4088172021"/>
                    </a:ext>
                  </a:extLst>
                </a:gridCol>
                <a:gridCol w="979714">
                  <a:extLst>
                    <a:ext uri="{9D8B030D-6E8A-4147-A177-3AD203B41FA5}">
                      <a16:colId xmlns:a16="http://schemas.microsoft.com/office/drawing/2014/main" val="2930029846"/>
                    </a:ext>
                  </a:extLst>
                </a:gridCol>
                <a:gridCol w="903512">
                  <a:extLst>
                    <a:ext uri="{9D8B030D-6E8A-4147-A177-3AD203B41FA5}">
                      <a16:colId xmlns:a16="http://schemas.microsoft.com/office/drawing/2014/main" val="1097717128"/>
                    </a:ext>
                  </a:extLst>
                </a:gridCol>
              </a:tblGrid>
              <a:tr h="370840">
                <a:tc>
                  <a:txBody>
                    <a:bodyPr/>
                    <a:lstStyle/>
                    <a:p>
                      <a:pPr algn="ctr"/>
                      <a:r>
                        <a:rPr lang="en-CH" sz="1800" b="0" dirty="0">
                          <a:solidFill>
                            <a:schemeClr val="tx1"/>
                          </a:solidFill>
                        </a:rPr>
                        <a:t>RP-V (‘25)</a:t>
                      </a:r>
                    </a:p>
                    <a:p>
                      <a:pPr algn="ctr"/>
                      <a:r>
                        <a:rPr lang="en-CH" sz="1800" b="0" dirty="0">
                          <a:solidFill>
                            <a:schemeClr val="tx1"/>
                          </a:solidFill>
                        </a:rPr>
                        <a:t>RP-H (‘26)</a:t>
                      </a:r>
                    </a:p>
                  </a:txBody>
                  <a:tcPr anchor="ctr"/>
                </a:tc>
                <a:tc>
                  <a:txBody>
                    <a:bodyPr/>
                    <a:lstStyle/>
                    <a:p>
                      <a:pPr algn="ctr"/>
                      <a:r>
                        <a:rPr lang="en-CH" sz="1800" b="0" dirty="0">
                          <a:solidFill>
                            <a:schemeClr val="tx1"/>
                          </a:solidFill>
                        </a:rPr>
                        <a:t>RP-H (‘25)</a:t>
                      </a:r>
                    </a:p>
                    <a:p>
                      <a:pPr algn="ctr"/>
                      <a:r>
                        <a:rPr lang="en-CH" sz="1800" b="0" dirty="0">
                          <a:solidFill>
                            <a:schemeClr val="tx1"/>
                          </a:solidFill>
                        </a:rPr>
                        <a:t>RP-V (‘26)</a:t>
                      </a:r>
                    </a:p>
                  </a:txBody>
                  <a:tcPr anchor="ctr"/>
                </a:tc>
                <a:tc>
                  <a:txBody>
                    <a:bodyPr/>
                    <a:lstStyle/>
                    <a:p>
                      <a:pPr marL="285750" indent="-285750" algn="l">
                        <a:buFont typeface="Arial" panose="020B0604020202020204" pitchFamily="34" charset="0"/>
                        <a:buChar char="•"/>
                      </a:pPr>
                      <a:r>
                        <a:rPr lang="en-CH" sz="1500" dirty="0"/>
                        <a:t>Good for magnet protection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Minor preservation of FWD physics program in P1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H" sz="1500" dirty="0"/>
                        <a:t>PPS rotation in 2026</a:t>
                      </a:r>
                    </a:p>
                  </a:txBody>
                  <a:tcPr anchor="ctr"/>
                </a:tc>
                <a:tc>
                  <a:txBody>
                    <a:bodyPr/>
                    <a:lstStyle/>
                    <a:p>
                      <a:pPr algn="ctr"/>
                      <a:r>
                        <a:rPr lang="en-CH" dirty="0"/>
                        <a:t>28.5</a:t>
                      </a:r>
                    </a:p>
                  </a:txBody>
                  <a:tcPr anchor="ctr"/>
                </a:tc>
                <a:tc>
                  <a:txBody>
                    <a:bodyPr/>
                    <a:lstStyle/>
                    <a:p>
                      <a:pPr algn="ctr"/>
                      <a:r>
                        <a:rPr lang="en-CH" dirty="0">
                          <a:solidFill>
                            <a:srgbClr val="FF0000"/>
                          </a:solidFill>
                        </a:rPr>
                        <a:t>31.7</a:t>
                      </a:r>
                    </a:p>
                  </a:txBody>
                  <a:tcPr anchor="ctr"/>
                </a:tc>
                <a:tc>
                  <a:txBody>
                    <a:bodyPr/>
                    <a:lstStyle/>
                    <a:p>
                      <a:pPr algn="ctr"/>
                      <a:r>
                        <a:rPr lang="en-CH" dirty="0"/>
                        <a:t>77.5</a:t>
                      </a:r>
                    </a:p>
                  </a:txBody>
                  <a:tcPr anchor="ctr"/>
                </a:tc>
                <a:tc>
                  <a:txBody>
                    <a:bodyPr/>
                    <a:lstStyle/>
                    <a:p>
                      <a:pPr algn="ctr"/>
                      <a:r>
                        <a:rPr lang="en-CH" dirty="0"/>
                        <a:t>73</a:t>
                      </a:r>
                    </a:p>
                  </a:txBody>
                  <a:tcPr anchor="ctr"/>
                </a:tc>
                <a:extLst>
                  <a:ext uri="{0D108BD9-81ED-4DB2-BD59-A6C34878D82A}">
                    <a16:rowId xmlns:a16="http://schemas.microsoft.com/office/drawing/2014/main" val="2858403270"/>
                  </a:ext>
                </a:extLst>
              </a:tr>
            </a:tbl>
          </a:graphicData>
        </a:graphic>
      </p:graphicFrame>
      <p:cxnSp>
        <p:nvCxnSpPr>
          <p:cNvPr id="11" name="Straight Connector 10">
            <a:extLst>
              <a:ext uri="{FF2B5EF4-FFF2-40B4-BE49-F238E27FC236}">
                <a16:creationId xmlns:a16="http://schemas.microsoft.com/office/drawing/2014/main" id="{75F4E6EB-DCC1-F112-0163-EB91CCAB3D20}"/>
              </a:ext>
            </a:extLst>
          </p:cNvPr>
          <p:cNvCxnSpPr>
            <a:cxnSpLocks/>
          </p:cNvCxnSpPr>
          <p:nvPr/>
        </p:nvCxnSpPr>
        <p:spPr>
          <a:xfrm>
            <a:off x="357180" y="2900526"/>
            <a:ext cx="11473978" cy="2859076"/>
          </a:xfrm>
          <a:prstGeom prst="line">
            <a:avLst/>
          </a:prstGeom>
          <a:ln>
            <a:solidFill>
              <a:srgbClr val="C00000"/>
            </a:solidFill>
          </a:ln>
        </p:spPr>
        <p:style>
          <a:lnRef idx="2">
            <a:schemeClr val="dk1"/>
          </a:lnRef>
          <a:fillRef idx="0">
            <a:schemeClr val="dk1"/>
          </a:fillRef>
          <a:effectRef idx="1">
            <a:schemeClr val="dk1"/>
          </a:effectRef>
          <a:fontRef idx="minor">
            <a:schemeClr val="tx1"/>
          </a:fontRef>
        </p:style>
      </p:cxnSp>
      <p:cxnSp>
        <p:nvCxnSpPr>
          <p:cNvPr id="12" name="Straight Connector 11">
            <a:extLst>
              <a:ext uri="{FF2B5EF4-FFF2-40B4-BE49-F238E27FC236}">
                <a16:creationId xmlns:a16="http://schemas.microsoft.com/office/drawing/2014/main" id="{B80066B9-84B7-FC1B-AF46-08476701269A}"/>
              </a:ext>
            </a:extLst>
          </p:cNvPr>
          <p:cNvCxnSpPr>
            <a:cxnSpLocks/>
          </p:cNvCxnSpPr>
          <p:nvPr/>
        </p:nvCxnSpPr>
        <p:spPr>
          <a:xfrm flipH="1">
            <a:off x="357180" y="2900526"/>
            <a:ext cx="11473978" cy="2859076"/>
          </a:xfrm>
          <a:prstGeom prst="line">
            <a:avLst/>
          </a:prstGeom>
          <a:ln>
            <a:solidFill>
              <a:srgbClr val="C00000"/>
            </a:solidFill>
          </a:ln>
        </p:spPr>
        <p:style>
          <a:lnRef idx="2">
            <a:schemeClr val="dk1"/>
          </a:lnRef>
          <a:fillRef idx="0">
            <a:schemeClr val="dk1"/>
          </a:fillRef>
          <a:effectRef idx="1">
            <a:schemeClr val="dk1"/>
          </a:effectRef>
          <a:fontRef idx="minor">
            <a:schemeClr val="tx1"/>
          </a:fontRef>
        </p:style>
      </p:cxnSp>
      <p:sp>
        <p:nvSpPr>
          <p:cNvPr id="5" name="Rounded Rectangle 4">
            <a:extLst>
              <a:ext uri="{FF2B5EF4-FFF2-40B4-BE49-F238E27FC236}">
                <a16:creationId xmlns:a16="http://schemas.microsoft.com/office/drawing/2014/main" id="{56EE6ABF-ED1D-E3E4-038E-89469DA9E8B1}"/>
              </a:ext>
            </a:extLst>
          </p:cNvPr>
          <p:cNvSpPr/>
          <p:nvPr/>
        </p:nvSpPr>
        <p:spPr>
          <a:xfrm>
            <a:off x="296845" y="2161635"/>
            <a:ext cx="3149210" cy="680324"/>
          </a:xfrm>
          <a:prstGeom prst="round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5E4321FD-8972-EADC-9220-8A26E25C76E4}"/>
              </a:ext>
            </a:extLst>
          </p:cNvPr>
          <p:cNvSpPr txBox="1"/>
          <p:nvPr/>
        </p:nvSpPr>
        <p:spPr>
          <a:xfrm>
            <a:off x="7094530" y="235988"/>
            <a:ext cx="4849460" cy="492443"/>
          </a:xfrm>
          <a:prstGeom prst="rect">
            <a:avLst/>
          </a:prstGeom>
          <a:noFill/>
        </p:spPr>
        <p:txBody>
          <a:bodyPr wrap="square">
            <a:spAutoFit/>
          </a:bodyPr>
          <a:lstStyle/>
          <a:p>
            <a:pPr algn="ctr"/>
            <a:r>
              <a:rPr lang="en-US" sz="1400" u="sng" dirty="0">
                <a:latin typeface="+mj-lt"/>
                <a:sym typeface="Wingdings" panose="05000000000000000000" pitchFamily="2" charset="2"/>
              </a:rPr>
              <a:t>Assumption</a:t>
            </a:r>
            <a:r>
              <a:rPr lang="en-US" sz="1400" dirty="0">
                <a:latin typeface="+mj-lt"/>
                <a:sym typeface="Wingdings" panose="05000000000000000000" pitchFamily="2" charset="2"/>
              </a:rPr>
              <a:t>: 100 fb</a:t>
            </a:r>
            <a:r>
              <a:rPr lang="en-US" sz="1400" baseline="30000" dirty="0">
                <a:latin typeface="+mj-lt"/>
                <a:sym typeface="Wingdings" panose="05000000000000000000" pitchFamily="2" charset="2"/>
              </a:rPr>
              <a:t>-1</a:t>
            </a:r>
            <a:r>
              <a:rPr lang="en-US" sz="1400" dirty="0">
                <a:latin typeface="+mj-lt"/>
                <a:sym typeface="Wingdings" panose="05000000000000000000" pitchFamily="2" charset="2"/>
              </a:rPr>
              <a:t> (2025) + 100 fb</a:t>
            </a:r>
            <a:r>
              <a:rPr lang="en-US" sz="1400" baseline="30000" dirty="0">
                <a:latin typeface="+mj-lt"/>
                <a:sym typeface="Wingdings" panose="05000000000000000000" pitchFamily="2" charset="2"/>
              </a:rPr>
              <a:t>-1</a:t>
            </a:r>
            <a:r>
              <a:rPr lang="en-US" sz="1400" dirty="0">
                <a:latin typeface="+mj-lt"/>
                <a:sym typeface="Wingdings" panose="05000000000000000000" pitchFamily="2" charset="2"/>
              </a:rPr>
              <a:t> (2026)</a:t>
            </a:r>
          </a:p>
          <a:p>
            <a:r>
              <a:rPr lang="en-GB" sz="1200" b="0" i="0" u="none" strike="noStrike" dirty="0">
                <a:solidFill>
                  <a:srgbClr val="000000"/>
                </a:solidFill>
                <a:effectLst/>
                <a:latin typeface="Helvetica" pitchFamily="2" charset="0"/>
              </a:rPr>
              <a:t>(beyond expectations (100 + 50 /fb</a:t>
            </a:r>
            <a:r>
              <a:rPr lang="en-GB" sz="1200" b="0" i="0" u="none" strike="noStrike" baseline="30000" dirty="0">
                <a:solidFill>
                  <a:srgbClr val="000000"/>
                </a:solidFill>
                <a:effectLst/>
                <a:latin typeface="Helvetica" pitchFamily="2" charset="0"/>
              </a:rPr>
              <a:t>-1</a:t>
            </a:r>
            <a:r>
              <a:rPr lang="en-GB" sz="1200" b="0" i="0" u="none" strike="noStrike" dirty="0">
                <a:solidFill>
                  <a:srgbClr val="000000"/>
                </a:solidFill>
                <a:effectLst/>
                <a:latin typeface="Helvetica" pitchFamily="2" charset="0"/>
              </a:rPr>
              <a:t>) in 25/26 for a total of ~530 /fb</a:t>
            </a:r>
            <a:r>
              <a:rPr lang="en-GB" sz="1200" b="0" i="0" u="none" strike="noStrike" baseline="30000" dirty="0">
                <a:solidFill>
                  <a:srgbClr val="000000"/>
                </a:solidFill>
                <a:effectLst/>
                <a:latin typeface="Helvetica" pitchFamily="2" charset="0"/>
              </a:rPr>
              <a:t>-1</a:t>
            </a:r>
            <a:r>
              <a:rPr lang="en-GB" sz="1200" b="0" i="0" u="none" strike="noStrike" dirty="0">
                <a:solidFill>
                  <a:srgbClr val="000000"/>
                </a:solidFill>
                <a:effectLst/>
                <a:latin typeface="Helvetica" pitchFamily="2" charset="0"/>
              </a:rPr>
              <a:t>)</a:t>
            </a:r>
            <a:endParaRPr lang="en-US" sz="1200" dirty="0">
              <a:latin typeface="+mj-lt"/>
              <a:sym typeface="Wingdings" panose="05000000000000000000" pitchFamily="2" charset="2"/>
            </a:endParaRPr>
          </a:p>
        </p:txBody>
      </p:sp>
    </p:spTree>
    <p:extLst>
      <p:ext uri="{BB962C8B-B14F-4D97-AF65-F5344CB8AC3E}">
        <p14:creationId xmlns:p14="http://schemas.microsoft.com/office/powerpoint/2010/main" val="410921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CE119-0B34-5A7E-183A-71F8F55B48BC}"/>
            </a:ext>
          </a:extLst>
        </p:cNvPr>
        <p:cNvGrpSpPr/>
        <p:nvPr/>
      </p:nvGrpSpPr>
      <p:grpSpPr>
        <a:xfrm>
          <a:off x="0" y="0"/>
          <a:ext cx="0" cy="0"/>
          <a:chOff x="0" y="0"/>
          <a:chExt cx="0" cy="0"/>
        </a:xfrm>
      </p:grpSpPr>
      <p:pic>
        <p:nvPicPr>
          <p:cNvPr id="12" name="Picture 11" descr="A calendar with different colors&#10;&#10;Description automatically generated with medium confidence">
            <a:extLst>
              <a:ext uri="{FF2B5EF4-FFF2-40B4-BE49-F238E27FC236}">
                <a16:creationId xmlns:a16="http://schemas.microsoft.com/office/drawing/2014/main" id="{F80CA155-C5A6-1329-7192-83136580C4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3" y="1487218"/>
            <a:ext cx="8441152" cy="4229207"/>
          </a:xfrm>
          <a:prstGeom prst="rect">
            <a:avLst/>
          </a:prstGeom>
        </p:spPr>
      </p:pic>
      <p:sp>
        <p:nvSpPr>
          <p:cNvPr id="3" name="Title 2">
            <a:extLst>
              <a:ext uri="{FF2B5EF4-FFF2-40B4-BE49-F238E27FC236}">
                <a16:creationId xmlns:a16="http://schemas.microsoft.com/office/drawing/2014/main" id="{1B6FB6ED-D07D-241F-8555-E000C55B6388}"/>
              </a:ext>
            </a:extLst>
          </p:cNvPr>
          <p:cNvSpPr>
            <a:spLocks noGrp="1"/>
          </p:cNvSpPr>
          <p:nvPr>
            <p:ph type="title"/>
          </p:nvPr>
        </p:nvSpPr>
        <p:spPr>
          <a:xfrm>
            <a:off x="609601" y="274638"/>
            <a:ext cx="7626106" cy="714265"/>
          </a:xfrm>
        </p:spPr>
        <p:txBody>
          <a:bodyPr>
            <a:normAutofit/>
          </a:bodyPr>
          <a:lstStyle/>
          <a:p>
            <a:r>
              <a:rPr lang="en-GB" dirty="0"/>
              <a:t>2024 LHC schedule v.2.2 – Q3+Q4</a:t>
            </a:r>
          </a:p>
        </p:txBody>
      </p:sp>
      <p:pic>
        <p:nvPicPr>
          <p:cNvPr id="5" name="Picture 4">
            <a:extLst>
              <a:ext uri="{FF2B5EF4-FFF2-40B4-BE49-F238E27FC236}">
                <a16:creationId xmlns:a16="http://schemas.microsoft.com/office/drawing/2014/main" id="{7C4A1609-7B5F-F623-7F78-4163FD42EE6F}"/>
              </a:ext>
            </a:extLst>
          </p:cNvPr>
          <p:cNvPicPr>
            <a:picLocks noChangeAspect="1"/>
          </p:cNvPicPr>
          <p:nvPr/>
        </p:nvPicPr>
        <p:blipFill rotWithShape="1">
          <a:blip r:embed="rId4">
            <a:extLst>
              <a:ext uri="{28A0092B-C50C-407E-A947-70E740481C1C}">
                <a14:useLocalDpi xmlns:a14="http://schemas.microsoft.com/office/drawing/2010/main" val="0"/>
              </a:ext>
            </a:extLst>
          </a:blip>
          <a:srcRect l="10402" t="78018" r="16691" b="11567"/>
          <a:stretch/>
        </p:blipFill>
        <p:spPr>
          <a:xfrm>
            <a:off x="7886011" y="283178"/>
            <a:ext cx="4162764" cy="841522"/>
          </a:xfrm>
          <a:prstGeom prst="rect">
            <a:avLst/>
          </a:prstGeom>
        </p:spPr>
      </p:pic>
      <p:sp>
        <p:nvSpPr>
          <p:cNvPr id="6" name="5-point Star 5">
            <a:extLst>
              <a:ext uri="{FF2B5EF4-FFF2-40B4-BE49-F238E27FC236}">
                <a16:creationId xmlns:a16="http://schemas.microsoft.com/office/drawing/2014/main" id="{58596715-F697-6BBA-B5F5-77ABB5B651E0}"/>
              </a:ext>
            </a:extLst>
          </p:cNvPr>
          <p:cNvSpPr>
            <a:spLocks noChangeAspect="1"/>
          </p:cNvSpPr>
          <p:nvPr/>
        </p:nvSpPr>
        <p:spPr>
          <a:xfrm>
            <a:off x="5039675" y="4120290"/>
            <a:ext cx="285294" cy="288000"/>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83CDE3F7-9A58-5DB9-203D-7153D234F686}"/>
              </a:ext>
            </a:extLst>
          </p:cNvPr>
          <p:cNvSpPr txBox="1"/>
          <p:nvPr/>
        </p:nvSpPr>
        <p:spPr>
          <a:xfrm>
            <a:off x="8845195" y="1916744"/>
            <a:ext cx="3234037" cy="337015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CH" sz="2200" dirty="0">
                <a:latin typeface="+mn-lt"/>
              </a:rPr>
              <a:t>2024 low beta run </a:t>
            </a:r>
            <a:r>
              <a:rPr lang="en-CH" sz="2200" b="1" dirty="0">
                <a:latin typeface="+mn-lt"/>
              </a:rPr>
              <a:t>completed</a:t>
            </a:r>
          </a:p>
          <a:p>
            <a:pPr marL="285750" indent="-285750">
              <a:spcBef>
                <a:spcPts val="600"/>
              </a:spcBef>
              <a:buFont typeface="Arial" panose="020B0604020202020204" pitchFamily="34" charset="0"/>
              <a:buChar char="•"/>
            </a:pPr>
            <a:r>
              <a:rPr lang="en-GB" sz="2200" dirty="0">
                <a:latin typeface="+mn-lt"/>
              </a:rPr>
              <a:t>2024 p</a:t>
            </a:r>
            <a:r>
              <a:rPr lang="en-CH" sz="2200" dirty="0">
                <a:latin typeface="+mn-lt"/>
              </a:rPr>
              <a:t>p reference run </a:t>
            </a:r>
            <a:r>
              <a:rPr lang="en-CH" sz="2200" b="1" dirty="0">
                <a:latin typeface="+mn-lt"/>
              </a:rPr>
              <a:t>completed</a:t>
            </a:r>
          </a:p>
          <a:p>
            <a:pPr marL="285750" indent="-285750">
              <a:spcBef>
                <a:spcPts val="600"/>
              </a:spcBef>
              <a:buFont typeface="Arial" panose="020B0604020202020204" pitchFamily="34" charset="0"/>
              <a:buChar char="•"/>
            </a:pPr>
            <a:r>
              <a:rPr lang="en-CH" sz="2200" dirty="0">
                <a:latin typeface="+mn-lt"/>
              </a:rPr>
              <a:t>2024 IONS run </a:t>
            </a:r>
            <a:r>
              <a:rPr lang="en-CH" sz="2200" b="1" dirty="0">
                <a:latin typeface="+mn-lt"/>
              </a:rPr>
              <a:t>ongoing</a:t>
            </a:r>
          </a:p>
          <a:p>
            <a:pPr marL="285750" indent="-285750">
              <a:spcBef>
                <a:spcPts val="600"/>
              </a:spcBef>
              <a:buFont typeface="Arial" panose="020B0604020202020204" pitchFamily="34" charset="0"/>
              <a:buChar char="•"/>
            </a:pPr>
            <a:r>
              <a:rPr lang="en-CH" sz="2200" dirty="0">
                <a:latin typeface="+mn-lt"/>
              </a:rPr>
              <a:t>End of 2024 run on </a:t>
            </a:r>
            <a:r>
              <a:rPr lang="en-CH" sz="2200" b="1" dirty="0">
                <a:latin typeface="+mn-lt"/>
              </a:rPr>
              <a:t>Monday 25th November @6am</a:t>
            </a:r>
          </a:p>
        </p:txBody>
      </p:sp>
      <p:cxnSp>
        <p:nvCxnSpPr>
          <p:cNvPr id="8" name="Straight Arrow Connector 7">
            <a:extLst>
              <a:ext uri="{FF2B5EF4-FFF2-40B4-BE49-F238E27FC236}">
                <a16:creationId xmlns:a16="http://schemas.microsoft.com/office/drawing/2014/main" id="{81F2FA11-AAF7-FA69-9C87-E3E05157D802}"/>
              </a:ext>
            </a:extLst>
          </p:cNvPr>
          <p:cNvCxnSpPr>
            <a:cxnSpLocks/>
          </p:cNvCxnSpPr>
          <p:nvPr/>
        </p:nvCxnSpPr>
        <p:spPr>
          <a:xfrm flipH="1">
            <a:off x="2255500" y="2200040"/>
            <a:ext cx="6589695" cy="243544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708FCFC4-13A1-F4B7-7475-6769EEE39F42}"/>
              </a:ext>
            </a:extLst>
          </p:cNvPr>
          <p:cNvCxnSpPr>
            <a:cxnSpLocks/>
          </p:cNvCxnSpPr>
          <p:nvPr/>
        </p:nvCxnSpPr>
        <p:spPr>
          <a:xfrm flipH="1">
            <a:off x="3638080" y="2929735"/>
            <a:ext cx="5207115" cy="190580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D6B6C9A-C580-7DE0-85D8-66A493951D3B}"/>
              </a:ext>
            </a:extLst>
          </p:cNvPr>
          <p:cNvSpPr txBox="1"/>
          <p:nvPr/>
        </p:nvSpPr>
        <p:spPr>
          <a:xfrm>
            <a:off x="4827898" y="3797125"/>
            <a:ext cx="708848" cy="323165"/>
          </a:xfrm>
          <a:prstGeom prst="rect">
            <a:avLst/>
          </a:prstGeom>
          <a:noFill/>
        </p:spPr>
        <p:txBody>
          <a:bodyPr wrap="none" rtlCol="0">
            <a:spAutoFit/>
          </a:bodyPr>
          <a:lstStyle/>
          <a:p>
            <a:r>
              <a:rPr lang="en-CH" sz="1500" b="1" dirty="0">
                <a:solidFill>
                  <a:srgbClr val="FF0000"/>
                </a:solidFill>
              </a:rPr>
              <a:t>today</a:t>
            </a:r>
          </a:p>
        </p:txBody>
      </p:sp>
      <p:cxnSp>
        <p:nvCxnSpPr>
          <p:cNvPr id="2" name="Straight Arrow Connector 1">
            <a:extLst>
              <a:ext uri="{FF2B5EF4-FFF2-40B4-BE49-F238E27FC236}">
                <a16:creationId xmlns:a16="http://schemas.microsoft.com/office/drawing/2014/main" id="{1242E1A2-F929-3D29-2F75-729D1E519830}"/>
              </a:ext>
            </a:extLst>
          </p:cNvPr>
          <p:cNvCxnSpPr>
            <a:cxnSpLocks/>
          </p:cNvCxnSpPr>
          <p:nvPr/>
        </p:nvCxnSpPr>
        <p:spPr>
          <a:xfrm flipH="1" flipV="1">
            <a:off x="5865570" y="4235505"/>
            <a:ext cx="2979625" cy="1440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8599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DD4D3-33E1-916A-6EEE-B2CD65A6132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897A07-FDF2-6445-8FF5-FAAE3851A783}"/>
              </a:ext>
            </a:extLst>
          </p:cNvPr>
          <p:cNvSpPr>
            <a:spLocks noGrp="1"/>
          </p:cNvSpPr>
          <p:nvPr>
            <p:ph type="sldNum" sz="quarter" idx="12"/>
          </p:nvPr>
        </p:nvSpPr>
        <p:spPr/>
        <p:txBody>
          <a:bodyPr/>
          <a:lstStyle/>
          <a:p>
            <a:fld id="{ACE91491-4375-AA41-8137-3861025BA0D3}" type="slidenum">
              <a:rPr lang="en-US" smtClean="0">
                <a:solidFill>
                  <a:schemeClr val="bg1"/>
                </a:solidFill>
              </a:rPr>
              <a:pPr/>
              <a:t>30</a:t>
            </a:fld>
            <a:endParaRPr lang="en-US">
              <a:solidFill>
                <a:schemeClr val="bg1"/>
              </a:solidFill>
            </a:endParaRPr>
          </a:p>
        </p:txBody>
      </p:sp>
      <p:sp>
        <p:nvSpPr>
          <p:cNvPr id="7" name="Title 1">
            <a:extLst>
              <a:ext uri="{FF2B5EF4-FFF2-40B4-BE49-F238E27FC236}">
                <a16:creationId xmlns:a16="http://schemas.microsoft.com/office/drawing/2014/main" id="{ABF77BD8-FA5F-D5E1-1005-0EDB3CD80A5B}"/>
              </a:ext>
            </a:extLst>
          </p:cNvPr>
          <p:cNvSpPr>
            <a:spLocks noGrp="1"/>
          </p:cNvSpPr>
          <p:nvPr>
            <p:ph type="title"/>
          </p:nvPr>
        </p:nvSpPr>
        <p:spPr>
          <a:xfrm>
            <a:off x="609600" y="233493"/>
            <a:ext cx="10969139" cy="558988"/>
          </a:xfrm>
        </p:spPr>
        <p:txBody>
          <a:bodyPr>
            <a:normAutofit fontScale="90000"/>
          </a:bodyPr>
          <a:lstStyle/>
          <a:p>
            <a:r>
              <a:rPr lang="en-US" dirty="0"/>
              <a:t>Implications</a:t>
            </a:r>
            <a:endParaRPr lang="en-GB" dirty="0"/>
          </a:p>
        </p:txBody>
      </p:sp>
      <p:sp>
        <p:nvSpPr>
          <p:cNvPr id="2" name="TextBox 1">
            <a:extLst>
              <a:ext uri="{FF2B5EF4-FFF2-40B4-BE49-F238E27FC236}">
                <a16:creationId xmlns:a16="http://schemas.microsoft.com/office/drawing/2014/main" id="{8E640A84-1822-B9A8-9BA4-107518F9FA55}"/>
              </a:ext>
            </a:extLst>
          </p:cNvPr>
          <p:cNvSpPr txBox="1"/>
          <p:nvPr/>
        </p:nvSpPr>
        <p:spPr>
          <a:xfrm>
            <a:off x="1047292" y="1163105"/>
            <a:ext cx="10522970" cy="4401205"/>
          </a:xfrm>
          <a:prstGeom prst="rect">
            <a:avLst/>
          </a:prstGeom>
          <a:noFill/>
        </p:spPr>
        <p:txBody>
          <a:bodyPr wrap="square" rtlCol="0">
            <a:spAutoFit/>
          </a:bodyPr>
          <a:lstStyle/>
          <a:p>
            <a:pPr>
              <a:spcBef>
                <a:spcPts val="1200"/>
              </a:spcBef>
            </a:pPr>
            <a:r>
              <a:rPr lang="en-CH" sz="2600" dirty="0">
                <a:latin typeface="+mn-lt"/>
              </a:rPr>
              <a:t>Configuration </a:t>
            </a:r>
            <a:r>
              <a:rPr lang="en-CH" sz="2600" b="1" dirty="0">
                <a:solidFill>
                  <a:schemeClr val="tx1">
                    <a:lumMod val="60000"/>
                    <a:lumOff val="40000"/>
                  </a:schemeClr>
                </a:solidFill>
                <a:latin typeface="+mn-lt"/>
              </a:rPr>
              <a:t>NOM-H in P1 &amp; RP-V in P5 </a:t>
            </a:r>
            <a:r>
              <a:rPr lang="en-CH" sz="2600" dirty="0">
                <a:latin typeface="+mn-lt"/>
              </a:rPr>
              <a:t>has some </a:t>
            </a:r>
            <a:r>
              <a:rPr lang="en-CH" sz="2600" b="1" dirty="0">
                <a:latin typeface="+mn-lt"/>
              </a:rPr>
              <a:t>implications</a:t>
            </a:r>
            <a:r>
              <a:rPr lang="en-CH" sz="2600" dirty="0">
                <a:latin typeface="+mn-lt"/>
              </a:rPr>
              <a:t>:</a:t>
            </a:r>
          </a:p>
          <a:p>
            <a:pPr marL="800100" lvl="1" indent="-342900">
              <a:spcBef>
                <a:spcPts val="1200"/>
              </a:spcBef>
              <a:buFont typeface="Arial" panose="020B0604020202020204" pitchFamily="34" charset="0"/>
              <a:buChar char="•"/>
            </a:pPr>
            <a:r>
              <a:rPr lang="en-GB" sz="2400" b="1" dirty="0">
                <a:latin typeface="+mn-lt"/>
              </a:rPr>
              <a:t>CT-PPS</a:t>
            </a:r>
            <a:r>
              <a:rPr lang="en-CH" sz="2400" b="1" dirty="0">
                <a:latin typeface="+mn-lt"/>
              </a:rPr>
              <a:t> rotation </a:t>
            </a:r>
            <a:r>
              <a:rPr lang="en-CH" sz="2400" dirty="0">
                <a:latin typeface="+mn-lt"/>
              </a:rPr>
              <a:t>(vertical Xing angle in IP5)</a:t>
            </a:r>
          </a:p>
          <a:p>
            <a:pPr marL="800100" lvl="1" indent="-342900">
              <a:spcBef>
                <a:spcPts val="1200"/>
              </a:spcBef>
              <a:buFont typeface="Arial" panose="020B0604020202020204" pitchFamily="34" charset="0"/>
              <a:buChar char="•"/>
            </a:pPr>
            <a:r>
              <a:rPr lang="en-CH" sz="2400" b="1" dirty="0">
                <a:latin typeface="+mn-lt"/>
              </a:rPr>
              <a:t>Significant</a:t>
            </a:r>
            <a:r>
              <a:rPr lang="en-CH" sz="2400" dirty="0">
                <a:latin typeface="+mn-lt"/>
              </a:rPr>
              <a:t> </a:t>
            </a:r>
            <a:r>
              <a:rPr lang="en-CH" sz="2400" b="1" dirty="0">
                <a:latin typeface="+mn-lt"/>
              </a:rPr>
              <a:t>decrease</a:t>
            </a:r>
            <a:r>
              <a:rPr lang="en-CH" sz="2400" dirty="0">
                <a:latin typeface="+mn-lt"/>
              </a:rPr>
              <a:t> of </a:t>
            </a:r>
            <a:r>
              <a:rPr lang="en-CH" sz="2400" b="1" dirty="0">
                <a:latin typeface="+mn-lt"/>
              </a:rPr>
              <a:t>background</a:t>
            </a:r>
            <a:r>
              <a:rPr lang="en-CH" sz="2400" dirty="0">
                <a:latin typeface="+mn-lt"/>
              </a:rPr>
              <a:t> for FASER/SND</a:t>
            </a:r>
          </a:p>
          <a:p>
            <a:pPr marL="1257300" lvl="2" indent="-342900">
              <a:spcBef>
                <a:spcPts val="1200"/>
              </a:spcBef>
              <a:buFont typeface="Arial" panose="020B0604020202020204" pitchFamily="34" charset="0"/>
              <a:buChar char="•"/>
            </a:pPr>
            <a:r>
              <a:rPr lang="en-CH" sz="2000" dirty="0">
                <a:latin typeface="+mn-lt"/>
              </a:rPr>
              <a:t>Simulations show lower background than in 2023</a:t>
            </a:r>
          </a:p>
          <a:p>
            <a:pPr marL="800100" lvl="1" indent="-342900">
              <a:spcBef>
                <a:spcPts val="1200"/>
              </a:spcBef>
              <a:buFont typeface="Arial" panose="020B0604020202020204" pitchFamily="34" charset="0"/>
              <a:buChar char="•"/>
            </a:pPr>
            <a:r>
              <a:rPr lang="en-CH" sz="2400" b="1" dirty="0">
                <a:latin typeface="+mn-lt"/>
              </a:rPr>
              <a:t>Preservation</a:t>
            </a:r>
            <a:r>
              <a:rPr lang="en-CH" sz="2400" dirty="0">
                <a:latin typeface="+mn-lt"/>
              </a:rPr>
              <a:t> of ATLAS forward physics program (</a:t>
            </a:r>
            <a:r>
              <a:rPr lang="en-CH" sz="2400" b="1" dirty="0">
                <a:latin typeface="+mn-lt"/>
              </a:rPr>
              <a:t>AFP</a:t>
            </a:r>
            <a:r>
              <a:rPr lang="en-CH" sz="2400" dirty="0">
                <a:latin typeface="+mn-lt"/>
              </a:rPr>
              <a:t>)</a:t>
            </a:r>
          </a:p>
          <a:p>
            <a:pPr marL="800100" lvl="1" indent="-342900">
              <a:spcBef>
                <a:spcPts val="1200"/>
              </a:spcBef>
              <a:buFont typeface="Arial" panose="020B0604020202020204" pitchFamily="34" charset="0"/>
              <a:buChar char="•"/>
            </a:pPr>
            <a:r>
              <a:rPr lang="en-CH" sz="2400" dirty="0">
                <a:latin typeface="+mn-lt"/>
              </a:rPr>
              <a:t>Use of </a:t>
            </a:r>
            <a:r>
              <a:rPr lang="en-CH" sz="2400" b="1" dirty="0">
                <a:latin typeface="+mn-lt"/>
              </a:rPr>
              <a:t>flat optics</a:t>
            </a:r>
            <a:r>
              <a:rPr lang="en-CH" sz="2400" dirty="0">
                <a:latin typeface="+mn-lt"/>
              </a:rPr>
              <a:t>, due to inversion of Xing planes and beam screen orientation</a:t>
            </a:r>
          </a:p>
          <a:p>
            <a:pPr marL="1257300" lvl="2" indent="-342900">
              <a:spcBef>
                <a:spcPts val="1200"/>
              </a:spcBef>
              <a:buFont typeface="Arial" panose="020B0604020202020204" pitchFamily="34" charset="0"/>
              <a:buChar char="•"/>
            </a:pPr>
            <a:r>
              <a:rPr lang="en-CH" sz="2000" dirty="0">
                <a:latin typeface="+mn-lt"/>
              </a:rPr>
              <a:t>already tested in MD</a:t>
            </a:r>
            <a:endParaRPr lang="en-CH" sz="2000" b="1" dirty="0">
              <a:latin typeface="+mn-lt"/>
            </a:endParaRPr>
          </a:p>
          <a:p>
            <a:pPr marL="800100" lvl="1" indent="-342900">
              <a:spcBef>
                <a:spcPts val="1200"/>
              </a:spcBef>
              <a:buFont typeface="Arial" panose="020B0604020202020204" pitchFamily="34" charset="0"/>
              <a:buChar char="•"/>
            </a:pPr>
            <a:r>
              <a:rPr lang="en-CH" sz="2400" b="1" dirty="0">
                <a:latin typeface="+mn-lt"/>
              </a:rPr>
              <a:t>Impact</a:t>
            </a:r>
            <a:r>
              <a:rPr lang="en-CH" sz="2400" dirty="0">
                <a:latin typeface="+mn-lt"/>
              </a:rPr>
              <a:t> </a:t>
            </a:r>
            <a:r>
              <a:rPr lang="en-CH" sz="2400" b="1" dirty="0">
                <a:latin typeface="+mn-lt"/>
              </a:rPr>
              <a:t>on</a:t>
            </a:r>
            <a:r>
              <a:rPr lang="en-CH" sz="2400" dirty="0">
                <a:latin typeface="+mn-lt"/>
              </a:rPr>
              <a:t> </a:t>
            </a:r>
            <a:r>
              <a:rPr lang="en-CH" sz="2400" b="1" dirty="0">
                <a:latin typeface="+mn-lt"/>
              </a:rPr>
              <a:t>D1</a:t>
            </a:r>
            <a:r>
              <a:rPr lang="en-CH" sz="2400" dirty="0">
                <a:latin typeface="+mn-lt"/>
              </a:rPr>
              <a:t> non-negligible (see next slide)</a:t>
            </a:r>
          </a:p>
        </p:txBody>
      </p:sp>
    </p:spTree>
    <p:extLst>
      <p:ext uri="{BB962C8B-B14F-4D97-AF65-F5344CB8AC3E}">
        <p14:creationId xmlns:p14="http://schemas.microsoft.com/office/powerpoint/2010/main" val="1491176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B6651-9DF2-B8BE-40DE-E61C680E6D5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A16803-C7E3-CF85-1A24-AFA2C7528D92}"/>
              </a:ext>
            </a:extLst>
          </p:cNvPr>
          <p:cNvSpPr>
            <a:spLocks noGrp="1"/>
          </p:cNvSpPr>
          <p:nvPr>
            <p:ph type="sldNum" sz="quarter" idx="12"/>
          </p:nvPr>
        </p:nvSpPr>
        <p:spPr/>
        <p:txBody>
          <a:bodyPr/>
          <a:lstStyle/>
          <a:p>
            <a:fld id="{ACE91491-4375-AA41-8137-3861025BA0D3}" type="slidenum">
              <a:rPr lang="en-US" smtClean="0">
                <a:solidFill>
                  <a:schemeClr val="bg1"/>
                </a:solidFill>
              </a:rPr>
              <a:pPr/>
              <a:t>31</a:t>
            </a:fld>
            <a:endParaRPr lang="en-US">
              <a:solidFill>
                <a:schemeClr val="bg1"/>
              </a:solidFill>
            </a:endParaRPr>
          </a:p>
        </p:txBody>
      </p:sp>
      <p:sp>
        <p:nvSpPr>
          <p:cNvPr id="2" name="Title 1">
            <a:extLst>
              <a:ext uri="{FF2B5EF4-FFF2-40B4-BE49-F238E27FC236}">
                <a16:creationId xmlns:a16="http://schemas.microsoft.com/office/drawing/2014/main" id="{33005CBE-CBBD-2628-A4DB-12CE92E047F3}"/>
              </a:ext>
            </a:extLst>
          </p:cNvPr>
          <p:cNvSpPr>
            <a:spLocks noGrp="1"/>
          </p:cNvSpPr>
          <p:nvPr>
            <p:ph type="title"/>
          </p:nvPr>
        </p:nvSpPr>
        <p:spPr>
          <a:xfrm>
            <a:off x="609600" y="233493"/>
            <a:ext cx="10969139" cy="558988"/>
          </a:xfrm>
        </p:spPr>
        <p:txBody>
          <a:bodyPr>
            <a:normAutofit fontScale="90000"/>
          </a:bodyPr>
          <a:lstStyle/>
          <a:p>
            <a:r>
              <a:rPr lang="en-US" dirty="0"/>
              <a:t>RD1</a:t>
            </a:r>
            <a:endParaRPr lang="en-GB" dirty="0"/>
          </a:p>
        </p:txBody>
      </p:sp>
      <p:pic>
        <p:nvPicPr>
          <p:cNvPr id="22" name="Picture 21" descr="A graph with red and blue lines&#10;&#10;Description automatically generated">
            <a:extLst>
              <a:ext uri="{FF2B5EF4-FFF2-40B4-BE49-F238E27FC236}">
                <a16:creationId xmlns:a16="http://schemas.microsoft.com/office/drawing/2014/main" id="{33F8E22C-CF0F-F1B1-AEE8-C194957BFC71}"/>
              </a:ext>
            </a:extLst>
          </p:cNvPr>
          <p:cNvPicPr>
            <a:picLocks noChangeAspect="1"/>
          </p:cNvPicPr>
          <p:nvPr/>
        </p:nvPicPr>
        <p:blipFill>
          <a:blip r:embed="rId2"/>
          <a:stretch>
            <a:fillRect/>
          </a:stretch>
        </p:blipFill>
        <p:spPr>
          <a:xfrm>
            <a:off x="6638204" y="98658"/>
            <a:ext cx="5333761" cy="3906417"/>
          </a:xfrm>
          <a:prstGeom prst="rect">
            <a:avLst/>
          </a:prstGeom>
        </p:spPr>
      </p:pic>
      <p:sp>
        <p:nvSpPr>
          <p:cNvPr id="23" name="TextBox 22">
            <a:extLst>
              <a:ext uri="{FF2B5EF4-FFF2-40B4-BE49-F238E27FC236}">
                <a16:creationId xmlns:a16="http://schemas.microsoft.com/office/drawing/2014/main" id="{A2542B2C-6D86-491C-D879-6A978C0E316B}"/>
              </a:ext>
            </a:extLst>
          </p:cNvPr>
          <p:cNvSpPr txBox="1"/>
          <p:nvPr/>
        </p:nvSpPr>
        <p:spPr>
          <a:xfrm>
            <a:off x="100685" y="2778645"/>
            <a:ext cx="6185828" cy="2954655"/>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CH" sz="2000" dirty="0">
                <a:latin typeface="+mn-lt"/>
              </a:rPr>
              <a:t>RD1 circuits is composed of 6 </a:t>
            </a:r>
            <a:r>
              <a:rPr lang="en-CH" sz="2000" b="1" dirty="0">
                <a:latin typeface="+mn-lt"/>
              </a:rPr>
              <a:t>WARM</a:t>
            </a:r>
            <a:r>
              <a:rPr lang="en-CH" sz="2000" dirty="0">
                <a:latin typeface="+mn-lt"/>
              </a:rPr>
              <a:t> </a:t>
            </a:r>
            <a:r>
              <a:rPr lang="en-CH" sz="2000" b="1" dirty="0">
                <a:latin typeface="+mn-lt"/>
              </a:rPr>
              <a:t>magnets</a:t>
            </a:r>
            <a:r>
              <a:rPr lang="en-CH" sz="2000" dirty="0">
                <a:latin typeface="+mn-lt"/>
              </a:rPr>
              <a:t> per side of the IP. Failure would impact the </a:t>
            </a:r>
            <a:r>
              <a:rPr lang="en-CH" sz="2000" b="1" dirty="0">
                <a:latin typeface="+mn-lt"/>
              </a:rPr>
              <a:t>first modules</a:t>
            </a:r>
            <a:r>
              <a:rPr lang="en-CH" sz="2000" dirty="0">
                <a:latin typeface="+mn-lt"/>
              </a:rPr>
              <a:t> (possibly on both sides)</a:t>
            </a:r>
          </a:p>
          <a:p>
            <a:pPr marL="285750" indent="-285750">
              <a:spcBef>
                <a:spcPts val="1200"/>
              </a:spcBef>
              <a:buFont typeface="Arial" panose="020B0604020202020204" pitchFamily="34" charset="0"/>
              <a:buChar char="•"/>
            </a:pPr>
            <a:r>
              <a:rPr lang="en-CH" sz="2000" dirty="0">
                <a:latin typeface="+mn-lt"/>
              </a:rPr>
              <a:t>The </a:t>
            </a:r>
            <a:r>
              <a:rPr lang="en-CH" sz="2000" b="1" dirty="0">
                <a:solidFill>
                  <a:schemeClr val="tx1">
                    <a:lumMod val="60000"/>
                    <a:lumOff val="40000"/>
                  </a:schemeClr>
                </a:solidFill>
                <a:latin typeface="+mn-lt"/>
              </a:rPr>
              <a:t>risk of failure </a:t>
            </a:r>
            <a:r>
              <a:rPr lang="en-CH" sz="2000" dirty="0">
                <a:latin typeface="+mn-lt"/>
              </a:rPr>
              <a:t>has </a:t>
            </a:r>
            <a:r>
              <a:rPr lang="en-CH" sz="2000" b="1" dirty="0">
                <a:latin typeface="+mn-lt"/>
              </a:rPr>
              <a:t>to be taken seriously</a:t>
            </a:r>
            <a:r>
              <a:rPr lang="en-CH" sz="2000" dirty="0">
                <a:latin typeface="+mn-lt"/>
              </a:rPr>
              <a:t> and (if possible) </a:t>
            </a:r>
            <a:r>
              <a:rPr lang="en-CH" sz="2000" b="1" dirty="0">
                <a:latin typeface="+mn-lt"/>
              </a:rPr>
              <a:t>anticipated</a:t>
            </a:r>
            <a:endParaRPr lang="en-CH" sz="2000" dirty="0">
              <a:latin typeface="+mn-lt"/>
            </a:endParaRPr>
          </a:p>
          <a:p>
            <a:pPr marL="285750" indent="-285750">
              <a:spcBef>
                <a:spcPts val="1200"/>
              </a:spcBef>
              <a:buFont typeface="Arial" panose="020B0604020202020204" pitchFamily="34" charset="0"/>
              <a:buChar char="•"/>
            </a:pPr>
            <a:r>
              <a:rPr lang="en-CH" sz="2000" b="1" dirty="0">
                <a:solidFill>
                  <a:schemeClr val="tx1">
                    <a:lumMod val="60000"/>
                    <a:lumOff val="40000"/>
                  </a:schemeClr>
                </a:solidFill>
                <a:latin typeface="+mn-lt"/>
              </a:rPr>
              <a:t>Options</a:t>
            </a:r>
            <a:r>
              <a:rPr lang="en-CH" sz="2000" b="1" dirty="0">
                <a:latin typeface="+mn-lt"/>
              </a:rPr>
              <a:t> </a:t>
            </a:r>
            <a:r>
              <a:rPr lang="en-CH" sz="2000" dirty="0">
                <a:latin typeface="+mn-lt"/>
              </a:rPr>
              <a:t>under study:</a:t>
            </a:r>
          </a:p>
          <a:p>
            <a:pPr marL="742950" lvl="1" indent="-285750">
              <a:spcBef>
                <a:spcPts val="600"/>
              </a:spcBef>
              <a:buFont typeface="Arial" panose="020B0604020202020204" pitchFamily="34" charset="0"/>
              <a:buChar char="•"/>
            </a:pPr>
            <a:r>
              <a:rPr lang="en-CH" dirty="0">
                <a:latin typeface="+mn-lt"/>
              </a:rPr>
              <a:t>Magnets replacement in YETS 25/26</a:t>
            </a:r>
          </a:p>
          <a:p>
            <a:pPr marL="742950" lvl="1" indent="-285750">
              <a:spcBef>
                <a:spcPts val="600"/>
              </a:spcBef>
              <a:buFont typeface="Arial" panose="020B0604020202020204" pitchFamily="34" charset="0"/>
              <a:buChar char="•"/>
            </a:pPr>
            <a:r>
              <a:rPr lang="en-CH" dirty="0">
                <a:latin typeface="+mn-lt"/>
              </a:rPr>
              <a:t>Operation with reduced number of magnets</a:t>
            </a:r>
          </a:p>
        </p:txBody>
      </p:sp>
      <p:pic>
        <p:nvPicPr>
          <p:cNvPr id="3" name="Picture 2">
            <a:extLst>
              <a:ext uri="{FF2B5EF4-FFF2-40B4-BE49-F238E27FC236}">
                <a16:creationId xmlns:a16="http://schemas.microsoft.com/office/drawing/2014/main" id="{654E3B5A-6431-9FE7-3FD6-F45F4131E958}"/>
              </a:ext>
            </a:extLst>
          </p:cNvPr>
          <p:cNvPicPr>
            <a:picLocks noChangeAspect="1"/>
          </p:cNvPicPr>
          <p:nvPr/>
        </p:nvPicPr>
        <p:blipFill>
          <a:blip r:embed="rId3"/>
          <a:stretch>
            <a:fillRect/>
          </a:stretch>
        </p:blipFill>
        <p:spPr>
          <a:xfrm>
            <a:off x="7155656" y="3933668"/>
            <a:ext cx="4509069" cy="2013351"/>
          </a:xfrm>
          <a:prstGeom prst="rect">
            <a:avLst/>
          </a:prstGeom>
        </p:spPr>
      </p:pic>
      <p:sp>
        <p:nvSpPr>
          <p:cNvPr id="7" name="TextBox 6">
            <a:extLst>
              <a:ext uri="{FF2B5EF4-FFF2-40B4-BE49-F238E27FC236}">
                <a16:creationId xmlns:a16="http://schemas.microsoft.com/office/drawing/2014/main" id="{8504E50E-FBC5-EFFF-DF60-8F939BACD0DC}"/>
              </a:ext>
            </a:extLst>
          </p:cNvPr>
          <p:cNvSpPr txBox="1"/>
          <p:nvPr/>
        </p:nvSpPr>
        <p:spPr>
          <a:xfrm>
            <a:off x="102437" y="955136"/>
            <a:ext cx="6377613" cy="1785104"/>
          </a:xfrm>
          <a:prstGeom prst="rect">
            <a:avLst/>
          </a:prstGeom>
          <a:noFill/>
        </p:spPr>
        <p:txBody>
          <a:bodyPr wrap="square">
            <a:spAutoFit/>
          </a:bodyPr>
          <a:lstStyle/>
          <a:p>
            <a:pPr marL="285750" indent="-285750">
              <a:spcBef>
                <a:spcPts val="1200"/>
              </a:spcBef>
              <a:buFont typeface="Arial" panose="020B0604020202020204" pitchFamily="34" charset="0"/>
              <a:buChar char="•"/>
            </a:pPr>
            <a:r>
              <a:rPr lang="en-US" sz="2000" dirty="0">
                <a:latin typeface="+mn-lt"/>
              </a:rPr>
              <a:t>In the </a:t>
            </a:r>
            <a:r>
              <a:rPr lang="en-US" sz="2000" b="1" dirty="0">
                <a:latin typeface="+mn-lt"/>
              </a:rPr>
              <a:t>Interaction Regions</a:t>
            </a:r>
            <a:r>
              <a:rPr lang="en-US" sz="2000" dirty="0">
                <a:latin typeface="+mn-lt"/>
              </a:rPr>
              <a:t>, beams are combined into a </a:t>
            </a:r>
            <a:r>
              <a:rPr lang="en-US" sz="2000" b="1" dirty="0">
                <a:latin typeface="+mn-lt"/>
              </a:rPr>
              <a:t>common vacuum chamber </a:t>
            </a:r>
            <a:r>
              <a:rPr lang="en-US" sz="2000" dirty="0">
                <a:latin typeface="+mn-lt"/>
              </a:rPr>
              <a:t>then re-separated in the horizontal plane</a:t>
            </a:r>
          </a:p>
          <a:p>
            <a:pPr marL="285750" indent="-285750">
              <a:spcBef>
                <a:spcPts val="1200"/>
              </a:spcBef>
              <a:buFont typeface="Arial" panose="020B0604020202020204" pitchFamily="34" charset="0"/>
              <a:buChar char="•"/>
            </a:pPr>
            <a:r>
              <a:rPr lang="en-CH" sz="2000" dirty="0">
                <a:latin typeface="+mn-lt"/>
              </a:rPr>
              <a:t>Re-establishing NOM optics in P1 will push </a:t>
            </a:r>
            <a:r>
              <a:rPr lang="en-CH" sz="2000" b="1" dirty="0">
                <a:solidFill>
                  <a:schemeClr val="tx1">
                    <a:lumMod val="60000"/>
                    <a:lumOff val="40000"/>
                  </a:schemeClr>
                </a:solidFill>
                <a:latin typeface="+mn-lt"/>
              </a:rPr>
              <a:t>radiation</a:t>
            </a:r>
            <a:r>
              <a:rPr lang="en-CH" sz="2000" dirty="0">
                <a:latin typeface="+mn-lt"/>
              </a:rPr>
              <a:t> on D1 </a:t>
            </a:r>
            <a:r>
              <a:rPr lang="en-CH" sz="2000" b="1" dirty="0">
                <a:latin typeface="+mn-lt"/>
              </a:rPr>
              <a:t>beyond </a:t>
            </a:r>
            <a:r>
              <a:rPr lang="en-CH" sz="2000" dirty="0">
                <a:latin typeface="+mn-lt"/>
              </a:rPr>
              <a:t>the estimated damage limit</a:t>
            </a:r>
          </a:p>
        </p:txBody>
      </p:sp>
      <p:cxnSp>
        <p:nvCxnSpPr>
          <p:cNvPr id="8" name="Straight Connector 7">
            <a:extLst>
              <a:ext uri="{FF2B5EF4-FFF2-40B4-BE49-F238E27FC236}">
                <a16:creationId xmlns:a16="http://schemas.microsoft.com/office/drawing/2014/main" id="{47E3EBEC-6E6E-4F7E-3BC6-5A8339A3AB82}"/>
              </a:ext>
            </a:extLst>
          </p:cNvPr>
          <p:cNvCxnSpPr>
            <a:cxnSpLocks/>
          </p:cNvCxnSpPr>
          <p:nvPr/>
        </p:nvCxnSpPr>
        <p:spPr>
          <a:xfrm>
            <a:off x="11088650" y="140356"/>
            <a:ext cx="0" cy="3403859"/>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32C00088-A9CA-7274-C507-AE844F4EE408}"/>
              </a:ext>
            </a:extLst>
          </p:cNvPr>
          <p:cNvSpPr txBox="1"/>
          <p:nvPr/>
        </p:nvSpPr>
        <p:spPr>
          <a:xfrm>
            <a:off x="11106022" y="87228"/>
            <a:ext cx="865943" cy="307777"/>
          </a:xfrm>
          <a:prstGeom prst="rect">
            <a:avLst/>
          </a:prstGeom>
          <a:noFill/>
        </p:spPr>
        <p:txBody>
          <a:bodyPr wrap="none" rtlCol="0">
            <a:spAutoFit/>
          </a:bodyPr>
          <a:lstStyle/>
          <a:p>
            <a:r>
              <a:rPr lang="en-CH" sz="1400" dirty="0"/>
              <a:t>530 fb</a:t>
            </a:r>
            <a:r>
              <a:rPr lang="en-CH" sz="1400" baseline="30000" dirty="0"/>
              <a:t>-1</a:t>
            </a:r>
          </a:p>
        </p:txBody>
      </p:sp>
      <p:sp>
        <p:nvSpPr>
          <p:cNvPr id="18" name="TextBox 17">
            <a:extLst>
              <a:ext uri="{FF2B5EF4-FFF2-40B4-BE49-F238E27FC236}">
                <a16:creationId xmlns:a16="http://schemas.microsoft.com/office/drawing/2014/main" id="{A8B1E44D-7BA0-D799-7291-7B0F70414883}"/>
              </a:ext>
            </a:extLst>
          </p:cNvPr>
          <p:cNvSpPr txBox="1"/>
          <p:nvPr/>
        </p:nvSpPr>
        <p:spPr>
          <a:xfrm rot="20096119">
            <a:off x="4605199" y="4375336"/>
            <a:ext cx="2759096" cy="646331"/>
          </a:xfrm>
          <a:prstGeom prst="rect">
            <a:avLst/>
          </a:prstGeom>
          <a:noFill/>
        </p:spPr>
        <p:txBody>
          <a:bodyPr wrap="square">
            <a:spAutoFit/>
          </a:bodyPr>
          <a:lstStyle/>
          <a:p>
            <a:pPr algn="ctr"/>
            <a:r>
              <a:rPr lang="en-GB" b="0" i="0" u="none" strike="noStrike" dirty="0">
                <a:solidFill>
                  <a:srgbClr val="FF0000"/>
                </a:solidFill>
                <a:effectLst/>
                <a:latin typeface="Helvetica" pitchFamily="2" charset="0"/>
              </a:rPr>
              <a:t>To be reviewed towards the end of 2025…</a:t>
            </a:r>
            <a:endParaRPr lang="en-CH" dirty="0">
              <a:solidFill>
                <a:srgbClr val="FF0000"/>
              </a:solidFill>
            </a:endParaRPr>
          </a:p>
        </p:txBody>
      </p:sp>
    </p:spTree>
    <p:extLst>
      <p:ext uri="{BB962C8B-B14F-4D97-AF65-F5344CB8AC3E}">
        <p14:creationId xmlns:p14="http://schemas.microsoft.com/office/powerpoint/2010/main" val="3821581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C1F10-6B8C-80ED-5EE0-92B329ED8DA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94E83D0-5B23-1E69-B244-6879A2926161}"/>
              </a:ext>
            </a:extLst>
          </p:cNvPr>
          <p:cNvSpPr>
            <a:spLocks noGrp="1"/>
          </p:cNvSpPr>
          <p:nvPr>
            <p:ph type="title"/>
          </p:nvPr>
        </p:nvSpPr>
        <p:spPr>
          <a:xfrm>
            <a:off x="609601" y="274638"/>
            <a:ext cx="5640020" cy="714265"/>
          </a:xfrm>
        </p:spPr>
        <p:txBody>
          <a:bodyPr/>
          <a:lstStyle/>
          <a:p>
            <a:r>
              <a:rPr lang="en-GB" dirty="0"/>
              <a:t>Outline</a:t>
            </a:r>
          </a:p>
        </p:txBody>
      </p:sp>
      <p:sp>
        <p:nvSpPr>
          <p:cNvPr id="4" name="TextBox 3">
            <a:extLst>
              <a:ext uri="{FF2B5EF4-FFF2-40B4-BE49-F238E27FC236}">
                <a16:creationId xmlns:a16="http://schemas.microsoft.com/office/drawing/2014/main" id="{44794446-A607-56E7-170A-0370DA913E90}"/>
              </a:ext>
            </a:extLst>
          </p:cNvPr>
          <p:cNvSpPr txBox="1"/>
          <p:nvPr/>
        </p:nvSpPr>
        <p:spPr>
          <a:xfrm>
            <a:off x="2543472" y="1882423"/>
            <a:ext cx="7105055" cy="3093154"/>
          </a:xfrm>
          <a:prstGeom prst="rect">
            <a:avLst/>
          </a:prstGeom>
          <a:noFill/>
        </p:spPr>
        <p:txBody>
          <a:bodyPr wrap="square" rtlCol="0">
            <a:spAutoFit/>
          </a:bodyPr>
          <a:lstStyle/>
          <a:p>
            <a:pPr marL="457200" indent="-457200">
              <a:spcBef>
                <a:spcPts val="1800"/>
              </a:spcBef>
              <a:buFont typeface="Arial" panose="020B0604020202020204" pitchFamily="34" charset="0"/>
              <a:buChar char="•"/>
            </a:pPr>
            <a:r>
              <a:rPr lang="en-CH" sz="4000" dirty="0">
                <a:latin typeface="+mn-lt"/>
              </a:rPr>
              <a:t>2024 run highlights</a:t>
            </a:r>
          </a:p>
          <a:p>
            <a:pPr marL="914400" lvl="1" indent="-457200">
              <a:spcBef>
                <a:spcPts val="1800"/>
              </a:spcBef>
              <a:buFont typeface="Arial" panose="020B0604020202020204" pitchFamily="34" charset="0"/>
              <a:buChar char="•"/>
            </a:pPr>
            <a:r>
              <a:rPr lang="en-GB" sz="3000" dirty="0">
                <a:latin typeface="+mn-lt"/>
              </a:rPr>
              <a:t>l</a:t>
            </a:r>
            <a:r>
              <a:rPr lang="en-CH" sz="3000" dirty="0">
                <a:latin typeface="+mn-lt"/>
              </a:rPr>
              <a:t>ow beta pp, pp ref run, IONS</a:t>
            </a:r>
          </a:p>
          <a:p>
            <a:pPr marL="457200" indent="-457200">
              <a:spcBef>
                <a:spcPts val="1800"/>
              </a:spcBef>
              <a:buFont typeface="Arial" panose="020B0604020202020204" pitchFamily="34" charset="0"/>
              <a:buChar char="•"/>
            </a:pPr>
            <a:r>
              <a:rPr lang="en-CH" sz="4000" dirty="0">
                <a:latin typeface="+mn-lt"/>
              </a:rPr>
              <a:t>2025 configuration</a:t>
            </a:r>
          </a:p>
          <a:p>
            <a:pPr marL="457200" indent="-457200">
              <a:spcBef>
                <a:spcPts val="1800"/>
              </a:spcBef>
              <a:buFont typeface="Arial" panose="020B0604020202020204" pitchFamily="34" charset="0"/>
              <a:buChar char="•"/>
            </a:pPr>
            <a:r>
              <a:rPr lang="en-CH" sz="4000" b="1" dirty="0">
                <a:latin typeface="+mn-lt"/>
              </a:rPr>
              <a:t>2025 schedule options</a:t>
            </a:r>
          </a:p>
        </p:txBody>
      </p:sp>
    </p:spTree>
    <p:extLst>
      <p:ext uri="{BB962C8B-B14F-4D97-AF65-F5344CB8AC3E}">
        <p14:creationId xmlns:p14="http://schemas.microsoft.com/office/powerpoint/2010/main" val="2121164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B4B3B-EE03-2B6E-C7B7-B8315B38F9A9}"/>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D5F17310-AAFB-F93C-56D7-FDFFB7D0A572}"/>
              </a:ext>
            </a:extLst>
          </p:cNvPr>
          <p:cNvSpPr>
            <a:spLocks noGrp="1"/>
          </p:cNvSpPr>
          <p:nvPr>
            <p:ph type="title"/>
          </p:nvPr>
        </p:nvSpPr>
        <p:spPr>
          <a:xfrm>
            <a:off x="609601" y="274638"/>
            <a:ext cx="5640020" cy="714265"/>
          </a:xfrm>
        </p:spPr>
        <p:txBody>
          <a:bodyPr>
            <a:normAutofit fontScale="90000"/>
          </a:bodyPr>
          <a:lstStyle/>
          <a:p>
            <a:r>
              <a:rPr lang="en-GB" dirty="0"/>
              <a:t>2025/2026 schedule options</a:t>
            </a:r>
          </a:p>
        </p:txBody>
      </p:sp>
      <p:sp>
        <p:nvSpPr>
          <p:cNvPr id="2" name="Content Placeholder 1">
            <a:extLst>
              <a:ext uri="{FF2B5EF4-FFF2-40B4-BE49-F238E27FC236}">
                <a16:creationId xmlns:a16="http://schemas.microsoft.com/office/drawing/2014/main" id="{EAABF8B6-A90B-1C36-B082-D26327731AAC}"/>
              </a:ext>
            </a:extLst>
          </p:cNvPr>
          <p:cNvSpPr>
            <a:spLocks noGrp="1"/>
          </p:cNvSpPr>
          <p:nvPr>
            <p:ph idx="1"/>
          </p:nvPr>
        </p:nvSpPr>
        <p:spPr>
          <a:xfrm>
            <a:off x="1160957" y="1155814"/>
            <a:ext cx="9870085" cy="2119566"/>
          </a:xfrm>
        </p:spPr>
        <p:txBody>
          <a:bodyPr/>
          <a:lstStyle/>
          <a:p>
            <a:r>
              <a:rPr lang="en-GB" b="1" dirty="0">
                <a:solidFill>
                  <a:schemeClr val="tx1">
                    <a:lumMod val="60000"/>
                    <a:lumOff val="40000"/>
                  </a:schemeClr>
                </a:solidFill>
              </a:rPr>
              <a:t>LS3 start </a:t>
            </a:r>
            <a:r>
              <a:rPr lang="en-GB" dirty="0">
                <a:solidFill>
                  <a:schemeClr val="tx1"/>
                </a:solidFill>
              </a:rPr>
              <a:t>shifted from 17</a:t>
            </a:r>
            <a:r>
              <a:rPr lang="en-GB" baseline="30000" dirty="0">
                <a:solidFill>
                  <a:schemeClr val="tx1"/>
                </a:solidFill>
              </a:rPr>
              <a:t>th</a:t>
            </a:r>
            <a:r>
              <a:rPr lang="en-GB" dirty="0">
                <a:solidFill>
                  <a:schemeClr val="tx1"/>
                </a:solidFill>
              </a:rPr>
              <a:t> November 2025 to 29</a:t>
            </a:r>
            <a:r>
              <a:rPr lang="en-GB" baseline="30000" dirty="0">
                <a:solidFill>
                  <a:schemeClr val="tx1"/>
                </a:solidFill>
              </a:rPr>
              <a:t>th</a:t>
            </a:r>
            <a:r>
              <a:rPr lang="en-GB" dirty="0">
                <a:solidFill>
                  <a:schemeClr val="tx1"/>
                </a:solidFill>
              </a:rPr>
              <a:t> June 2026</a:t>
            </a:r>
          </a:p>
          <a:p>
            <a:pPr lvl="1"/>
            <a:r>
              <a:rPr lang="en-GB" sz="1600" b="1" dirty="0">
                <a:solidFill>
                  <a:schemeClr val="tx1"/>
                </a:solidFill>
              </a:rPr>
              <a:t>Additional </a:t>
            </a:r>
            <a:r>
              <a:rPr lang="en-GB" sz="1600" dirty="0">
                <a:solidFill>
                  <a:schemeClr val="tx1"/>
                </a:solidFill>
              </a:rPr>
              <a:t>p-p and Pb-Pb or perhaps p-Pb runs in 2026</a:t>
            </a:r>
          </a:p>
          <a:p>
            <a:pPr lvl="1"/>
            <a:r>
              <a:rPr lang="en-GB" sz="1600" b="1" dirty="0">
                <a:solidFill>
                  <a:schemeClr val="tx1"/>
                </a:solidFill>
              </a:rPr>
              <a:t>YETS 25-26</a:t>
            </a:r>
            <a:r>
              <a:rPr lang="en-GB" sz="1600" dirty="0">
                <a:solidFill>
                  <a:schemeClr val="tx1"/>
                </a:solidFill>
              </a:rPr>
              <a:t> with minimum length of </a:t>
            </a:r>
            <a:r>
              <a:rPr lang="en-GB" sz="1600" b="1" dirty="0">
                <a:solidFill>
                  <a:schemeClr val="tx1"/>
                </a:solidFill>
              </a:rPr>
              <a:t>11</a:t>
            </a:r>
            <a:r>
              <a:rPr lang="en-GB" sz="1600" dirty="0">
                <a:solidFill>
                  <a:schemeClr val="tx1"/>
                </a:solidFill>
              </a:rPr>
              <a:t> </a:t>
            </a:r>
            <a:r>
              <a:rPr lang="en-GB" sz="1600" b="1" dirty="0">
                <a:solidFill>
                  <a:schemeClr val="tx1"/>
                </a:solidFill>
              </a:rPr>
              <a:t>weeks</a:t>
            </a:r>
            <a:r>
              <a:rPr lang="en-GB" sz="1600" dirty="0">
                <a:solidFill>
                  <a:schemeClr val="tx1"/>
                </a:solidFill>
              </a:rPr>
              <a:t> – machine kept at 20 K to secure Helium inventory</a:t>
            </a:r>
          </a:p>
          <a:p>
            <a:pPr lvl="1"/>
            <a:r>
              <a:rPr lang="en-GB" sz="1600" dirty="0">
                <a:solidFill>
                  <a:schemeClr val="tx1"/>
                </a:solidFill>
              </a:rPr>
              <a:t>Assumption of machine configuration change in 2025, but NOT in 2026</a:t>
            </a:r>
          </a:p>
          <a:p>
            <a:pPr lvl="1"/>
            <a:r>
              <a:rPr lang="en-GB" sz="1600" dirty="0">
                <a:solidFill>
                  <a:schemeClr val="tx1"/>
                </a:solidFill>
              </a:rPr>
              <a:t>HL-LHC and CMS need </a:t>
            </a:r>
            <a:r>
              <a:rPr lang="en-GB" sz="1600" b="1" dirty="0">
                <a:solidFill>
                  <a:schemeClr val="tx1"/>
                </a:solidFill>
              </a:rPr>
              <a:t>pre-LS3 cooldown </a:t>
            </a:r>
            <a:r>
              <a:rPr lang="en-GB" sz="1600" dirty="0">
                <a:solidFill>
                  <a:schemeClr val="tx1"/>
                </a:solidFill>
              </a:rPr>
              <a:t>for LS3 schedule optimisation</a:t>
            </a:r>
          </a:p>
          <a:p>
            <a:r>
              <a:rPr lang="en-GB" sz="2200" b="1" dirty="0">
                <a:solidFill>
                  <a:schemeClr val="tx1">
                    <a:lumMod val="60000"/>
                    <a:lumOff val="40000"/>
                  </a:schemeClr>
                </a:solidFill>
              </a:rPr>
              <a:t>Three scenarios </a:t>
            </a:r>
            <a:r>
              <a:rPr lang="en-GB" sz="2200" dirty="0">
                <a:solidFill>
                  <a:schemeClr val="tx1"/>
                </a:solidFill>
              </a:rPr>
              <a:t>(A, B and C) considered – each with different Pb ion runs</a:t>
            </a:r>
          </a:p>
        </p:txBody>
      </p:sp>
      <p:pic>
        <p:nvPicPr>
          <p:cNvPr id="4" name="Picture 3">
            <a:extLst>
              <a:ext uri="{FF2B5EF4-FFF2-40B4-BE49-F238E27FC236}">
                <a16:creationId xmlns:a16="http://schemas.microsoft.com/office/drawing/2014/main" id="{09A46502-202E-354B-A2AD-0B92FBA720FA}"/>
              </a:ext>
            </a:extLst>
          </p:cNvPr>
          <p:cNvPicPr>
            <a:picLocks noChangeAspect="1"/>
          </p:cNvPicPr>
          <p:nvPr/>
        </p:nvPicPr>
        <p:blipFill>
          <a:blip r:embed="rId3"/>
          <a:stretch>
            <a:fillRect/>
          </a:stretch>
        </p:blipFill>
        <p:spPr>
          <a:xfrm>
            <a:off x="335250" y="3582620"/>
            <a:ext cx="7772400" cy="1880106"/>
          </a:xfrm>
          <a:prstGeom prst="rect">
            <a:avLst/>
          </a:prstGeom>
        </p:spPr>
      </p:pic>
      <p:sp>
        <p:nvSpPr>
          <p:cNvPr id="8" name="TextBox 7">
            <a:extLst>
              <a:ext uri="{FF2B5EF4-FFF2-40B4-BE49-F238E27FC236}">
                <a16:creationId xmlns:a16="http://schemas.microsoft.com/office/drawing/2014/main" id="{D22A510F-F4AA-D5F3-CD3D-3AFAD279BFC2}"/>
              </a:ext>
            </a:extLst>
          </p:cNvPr>
          <p:cNvSpPr txBox="1"/>
          <p:nvPr/>
        </p:nvSpPr>
        <p:spPr>
          <a:xfrm>
            <a:off x="8246680" y="4235505"/>
            <a:ext cx="3669725" cy="1292662"/>
          </a:xfrm>
          <a:prstGeom prst="rect">
            <a:avLst/>
          </a:prstGeom>
          <a:noFill/>
        </p:spPr>
        <p:txBody>
          <a:bodyPr wrap="square">
            <a:spAutoFit/>
          </a:bodyPr>
          <a:lstStyle/>
          <a:p>
            <a:pPr marL="285750" indent="-285750">
              <a:buFont typeface="Arial" panose="020B0604020202020204" pitchFamily="34" charset="0"/>
              <a:buChar char="•"/>
            </a:pPr>
            <a:r>
              <a:rPr lang="en-GB" b="1" dirty="0">
                <a:solidFill>
                  <a:schemeClr val="tx1">
                    <a:lumMod val="60000"/>
                    <a:lumOff val="40000"/>
                  </a:schemeClr>
                </a:solidFill>
                <a:latin typeface="+mn-lt"/>
                <a:sym typeface="Wingdings" pitchFamily="2" charset="2"/>
              </a:rPr>
              <a:t>2025</a:t>
            </a:r>
            <a:r>
              <a:rPr lang="en-GB" dirty="0">
                <a:latin typeface="+mn-lt"/>
                <a:sym typeface="Wingdings" pitchFamily="2" charset="2"/>
              </a:rPr>
              <a:t>: </a:t>
            </a:r>
            <a:r>
              <a:rPr lang="en-GB" b="0" dirty="0">
                <a:latin typeface="+mn-lt"/>
                <a:sym typeface="Wingdings" pitchFamily="2" charset="2"/>
              </a:rPr>
              <a:t>35 weeks YETS to YETS</a:t>
            </a:r>
          </a:p>
          <a:p>
            <a:pPr marL="742950" lvl="1" indent="-285750">
              <a:buFont typeface="Arial" panose="020B0604020202020204" pitchFamily="34" charset="0"/>
              <a:buChar char="•"/>
            </a:pPr>
            <a:r>
              <a:rPr lang="en-GB" sz="1600" b="0" dirty="0">
                <a:latin typeface="+mn-lt"/>
                <a:sym typeface="Wingdings" pitchFamily="2" charset="2"/>
              </a:rPr>
              <a:t> 165 physics days</a:t>
            </a:r>
          </a:p>
          <a:p>
            <a:pPr marL="742950" lvl="1" indent="-285750">
              <a:buFont typeface="Arial" panose="020B0604020202020204" pitchFamily="34" charset="0"/>
              <a:buChar char="•"/>
            </a:pPr>
            <a:endParaRPr lang="en-GB" sz="1000" b="0" dirty="0">
              <a:latin typeface="+mn-lt"/>
              <a:sym typeface="Wingdings" pitchFamily="2" charset="2"/>
            </a:endParaRPr>
          </a:p>
          <a:p>
            <a:pPr marL="285750" indent="-285750">
              <a:buFont typeface="Arial" panose="020B0604020202020204" pitchFamily="34" charset="0"/>
              <a:buChar char="•"/>
            </a:pPr>
            <a:r>
              <a:rPr lang="en-GB" b="1" dirty="0">
                <a:solidFill>
                  <a:schemeClr val="tx1">
                    <a:lumMod val="60000"/>
                    <a:lumOff val="40000"/>
                  </a:schemeClr>
                </a:solidFill>
                <a:latin typeface="+mn-lt"/>
                <a:sym typeface="Wingdings" pitchFamily="2" charset="2"/>
              </a:rPr>
              <a:t>2026</a:t>
            </a:r>
            <a:r>
              <a:rPr lang="en-GB" dirty="0">
                <a:latin typeface="+mn-lt"/>
                <a:sym typeface="Wingdings" pitchFamily="2" charset="2"/>
              </a:rPr>
              <a:t>: </a:t>
            </a:r>
            <a:r>
              <a:rPr lang="en-GB" b="0" dirty="0">
                <a:latin typeface="+mn-lt"/>
                <a:sym typeface="Wingdings" pitchFamily="2" charset="2"/>
              </a:rPr>
              <a:t>18 weeks YETS to YETS</a:t>
            </a:r>
          </a:p>
          <a:p>
            <a:pPr marL="742950" lvl="1" indent="-285750">
              <a:buFont typeface="Arial" panose="020B0604020202020204" pitchFamily="34" charset="0"/>
              <a:buChar char="•"/>
            </a:pPr>
            <a:r>
              <a:rPr lang="en-GB" sz="1600" b="0" dirty="0">
                <a:latin typeface="+mn-lt"/>
                <a:sym typeface="Wingdings" pitchFamily="2" charset="2"/>
              </a:rPr>
              <a:t> 88 physics days</a:t>
            </a:r>
            <a:endParaRPr lang="en-GB" sz="1600" b="0" dirty="0">
              <a:latin typeface="+mn-lt"/>
            </a:endParaRPr>
          </a:p>
        </p:txBody>
      </p:sp>
    </p:spTree>
    <p:extLst>
      <p:ext uri="{BB962C8B-B14F-4D97-AF65-F5344CB8AC3E}">
        <p14:creationId xmlns:p14="http://schemas.microsoft.com/office/powerpoint/2010/main" val="13908919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41F35-D85D-F678-3209-3F45BBCD8438}"/>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BC0AECFE-A713-7F5E-8798-1476BE28BA69}"/>
              </a:ext>
            </a:extLst>
          </p:cNvPr>
          <p:cNvSpPr>
            <a:spLocks noGrp="1"/>
          </p:cNvSpPr>
          <p:nvPr>
            <p:ph type="title"/>
          </p:nvPr>
        </p:nvSpPr>
        <p:spPr>
          <a:xfrm>
            <a:off x="609601" y="274638"/>
            <a:ext cx="5640020" cy="714265"/>
          </a:xfrm>
        </p:spPr>
        <p:txBody>
          <a:bodyPr>
            <a:normAutofit fontScale="90000"/>
          </a:bodyPr>
          <a:lstStyle/>
          <a:p>
            <a:r>
              <a:rPr lang="en-GB" dirty="0"/>
              <a:t>2025/2026 schedule options</a:t>
            </a:r>
          </a:p>
        </p:txBody>
      </p:sp>
      <p:pic>
        <p:nvPicPr>
          <p:cNvPr id="53" name="Picture 52">
            <a:extLst>
              <a:ext uri="{FF2B5EF4-FFF2-40B4-BE49-F238E27FC236}">
                <a16:creationId xmlns:a16="http://schemas.microsoft.com/office/drawing/2014/main" id="{B10F453C-875E-4564-684A-3D7F365C1099}"/>
              </a:ext>
            </a:extLst>
          </p:cNvPr>
          <p:cNvPicPr>
            <a:picLocks noChangeAspect="1"/>
          </p:cNvPicPr>
          <p:nvPr/>
        </p:nvPicPr>
        <p:blipFill>
          <a:blip r:embed="rId3"/>
          <a:stretch>
            <a:fillRect/>
          </a:stretch>
        </p:blipFill>
        <p:spPr>
          <a:xfrm>
            <a:off x="322218" y="1726393"/>
            <a:ext cx="6733907" cy="753858"/>
          </a:xfrm>
          <a:prstGeom prst="rect">
            <a:avLst/>
          </a:prstGeom>
        </p:spPr>
      </p:pic>
      <p:pic>
        <p:nvPicPr>
          <p:cNvPr id="54" name="Picture 53">
            <a:extLst>
              <a:ext uri="{FF2B5EF4-FFF2-40B4-BE49-F238E27FC236}">
                <a16:creationId xmlns:a16="http://schemas.microsoft.com/office/drawing/2014/main" id="{0794AB11-E3BA-BA89-440C-55277567DB9F}"/>
              </a:ext>
            </a:extLst>
          </p:cNvPr>
          <p:cNvPicPr>
            <a:picLocks noChangeAspect="1"/>
          </p:cNvPicPr>
          <p:nvPr/>
        </p:nvPicPr>
        <p:blipFill>
          <a:blip r:embed="rId4"/>
          <a:stretch>
            <a:fillRect/>
          </a:stretch>
        </p:blipFill>
        <p:spPr>
          <a:xfrm>
            <a:off x="322218" y="3285488"/>
            <a:ext cx="6733907" cy="753858"/>
          </a:xfrm>
          <a:prstGeom prst="rect">
            <a:avLst/>
          </a:prstGeom>
        </p:spPr>
      </p:pic>
      <p:pic>
        <p:nvPicPr>
          <p:cNvPr id="55" name="Picture 54">
            <a:extLst>
              <a:ext uri="{FF2B5EF4-FFF2-40B4-BE49-F238E27FC236}">
                <a16:creationId xmlns:a16="http://schemas.microsoft.com/office/drawing/2014/main" id="{6A0E0614-BEE4-F908-074D-20FD37E909AD}"/>
              </a:ext>
            </a:extLst>
          </p:cNvPr>
          <p:cNvPicPr>
            <a:picLocks noChangeAspect="1"/>
          </p:cNvPicPr>
          <p:nvPr/>
        </p:nvPicPr>
        <p:blipFill>
          <a:blip r:embed="rId5"/>
          <a:stretch>
            <a:fillRect/>
          </a:stretch>
        </p:blipFill>
        <p:spPr>
          <a:xfrm>
            <a:off x="322218" y="5026316"/>
            <a:ext cx="6733907" cy="745389"/>
          </a:xfrm>
          <a:prstGeom prst="rect">
            <a:avLst/>
          </a:prstGeom>
        </p:spPr>
      </p:pic>
      <p:sp>
        <p:nvSpPr>
          <p:cNvPr id="57" name="Content Placeholder 1">
            <a:extLst>
              <a:ext uri="{FF2B5EF4-FFF2-40B4-BE49-F238E27FC236}">
                <a16:creationId xmlns:a16="http://schemas.microsoft.com/office/drawing/2014/main" id="{1CBA621D-63F2-4C14-5623-CA1FC6E154B9}"/>
              </a:ext>
            </a:extLst>
          </p:cNvPr>
          <p:cNvSpPr txBox="1">
            <a:spLocks/>
          </p:cNvSpPr>
          <p:nvPr/>
        </p:nvSpPr>
        <p:spPr>
          <a:xfrm>
            <a:off x="181630" y="2943310"/>
            <a:ext cx="7271577" cy="28360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1800" b="0" dirty="0">
              <a:solidFill>
                <a:schemeClr val="tx1"/>
              </a:solidFill>
            </a:endParaRPr>
          </a:p>
        </p:txBody>
      </p:sp>
      <p:sp>
        <p:nvSpPr>
          <p:cNvPr id="58" name="Content Placeholder 1">
            <a:extLst>
              <a:ext uri="{FF2B5EF4-FFF2-40B4-BE49-F238E27FC236}">
                <a16:creationId xmlns:a16="http://schemas.microsoft.com/office/drawing/2014/main" id="{95B4B0CD-212F-3DC7-998A-B74325B75CB3}"/>
              </a:ext>
            </a:extLst>
          </p:cNvPr>
          <p:cNvSpPr txBox="1">
            <a:spLocks/>
          </p:cNvSpPr>
          <p:nvPr/>
        </p:nvSpPr>
        <p:spPr>
          <a:xfrm>
            <a:off x="181630" y="4493768"/>
            <a:ext cx="8231702" cy="3562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1800" b="0" dirty="0">
              <a:solidFill>
                <a:schemeClr val="tx1"/>
              </a:solidFill>
            </a:endParaRPr>
          </a:p>
        </p:txBody>
      </p:sp>
      <p:sp>
        <p:nvSpPr>
          <p:cNvPr id="59" name="Content Placeholder 1">
            <a:extLst>
              <a:ext uri="{FF2B5EF4-FFF2-40B4-BE49-F238E27FC236}">
                <a16:creationId xmlns:a16="http://schemas.microsoft.com/office/drawing/2014/main" id="{0A1C42CC-8368-F163-C925-AA85EE708EF2}"/>
              </a:ext>
            </a:extLst>
          </p:cNvPr>
          <p:cNvSpPr txBox="1">
            <a:spLocks/>
          </p:cNvSpPr>
          <p:nvPr/>
        </p:nvSpPr>
        <p:spPr>
          <a:xfrm>
            <a:off x="181630" y="1167270"/>
            <a:ext cx="8525910" cy="33927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endParaRPr lang="en-GB" sz="1800" b="0" dirty="0">
              <a:solidFill>
                <a:schemeClr val="tx1"/>
              </a:solidFill>
            </a:endParaRPr>
          </a:p>
        </p:txBody>
      </p:sp>
      <p:sp>
        <p:nvSpPr>
          <p:cNvPr id="63" name="TextBox 62">
            <a:extLst>
              <a:ext uri="{FF2B5EF4-FFF2-40B4-BE49-F238E27FC236}">
                <a16:creationId xmlns:a16="http://schemas.microsoft.com/office/drawing/2014/main" id="{75024B6F-F623-9657-53C2-961A7AACE6F7}"/>
              </a:ext>
            </a:extLst>
          </p:cNvPr>
          <p:cNvSpPr txBox="1"/>
          <p:nvPr/>
        </p:nvSpPr>
        <p:spPr>
          <a:xfrm>
            <a:off x="7437220" y="924619"/>
            <a:ext cx="4573150" cy="3339376"/>
          </a:xfrm>
          <a:prstGeom prst="rect">
            <a:avLst/>
          </a:prstGeom>
          <a:noFill/>
        </p:spPr>
        <p:txBody>
          <a:bodyPr wrap="square">
            <a:spAutoFit/>
          </a:bodyPr>
          <a:lstStyle/>
          <a:p>
            <a:pPr marL="342900" indent="-342900">
              <a:spcBef>
                <a:spcPts val="1200"/>
              </a:spcBef>
              <a:buFont typeface="Arial" panose="020B0604020202020204" pitchFamily="34" charset="0"/>
              <a:buChar char="•"/>
            </a:pPr>
            <a:r>
              <a:rPr lang="en-GB" sz="2000" b="1" dirty="0">
                <a:solidFill>
                  <a:schemeClr val="tx1">
                    <a:lumMod val="60000"/>
                    <a:lumOff val="40000"/>
                  </a:schemeClr>
                </a:solidFill>
                <a:latin typeface="+mn-lt"/>
              </a:rPr>
              <a:t>Option A</a:t>
            </a:r>
            <a:r>
              <a:rPr lang="en-GB" sz="2000" b="1" dirty="0">
                <a:latin typeface="+mn-lt"/>
              </a:rPr>
              <a:t> </a:t>
            </a:r>
            <a:r>
              <a:rPr lang="en-GB" dirty="0">
                <a:latin typeface="+mn-lt"/>
              </a:rPr>
              <a:t>is </a:t>
            </a:r>
            <a:r>
              <a:rPr lang="en-GB" b="1" dirty="0">
                <a:latin typeface="+mn-lt"/>
              </a:rPr>
              <a:t>excluded</a:t>
            </a:r>
          </a:p>
          <a:p>
            <a:pPr marL="584200" lvl="1" indent="-222250">
              <a:spcBef>
                <a:spcPts val="600"/>
              </a:spcBef>
              <a:buFont typeface="Arial" panose="020B0604020202020204" pitchFamily="34" charset="0"/>
              <a:buChar char="•"/>
            </a:pPr>
            <a:r>
              <a:rPr lang="en-GB" dirty="0">
                <a:latin typeface="+mn-lt"/>
              </a:rPr>
              <a:t>vetoed by CMS:</a:t>
            </a:r>
            <a:r>
              <a:rPr lang="en-GB" b="0" i="0" u="none" strike="noStrike" dirty="0">
                <a:effectLst/>
                <a:latin typeface="+mn-lt"/>
              </a:rPr>
              <a:t> does not ensure sufficient pre-LS3 cooldown</a:t>
            </a:r>
            <a:endParaRPr lang="en-GB" dirty="0">
              <a:latin typeface="+mn-lt"/>
            </a:endParaRPr>
          </a:p>
          <a:p>
            <a:pPr marL="342900" indent="-342900">
              <a:spcBef>
                <a:spcPts val="600"/>
              </a:spcBef>
              <a:buFont typeface="Arial" panose="020B0604020202020204" pitchFamily="34" charset="0"/>
              <a:buChar char="•"/>
            </a:pPr>
            <a:r>
              <a:rPr lang="en-GB" sz="2000" b="1" dirty="0">
                <a:solidFill>
                  <a:schemeClr val="tx1">
                    <a:lumMod val="60000"/>
                    <a:lumOff val="40000"/>
                  </a:schemeClr>
                </a:solidFill>
                <a:latin typeface="+mn-lt"/>
              </a:rPr>
              <a:t>Option B</a:t>
            </a:r>
            <a:r>
              <a:rPr lang="en-GB" sz="2000" b="1" dirty="0">
                <a:latin typeface="+mn-lt"/>
              </a:rPr>
              <a:t> </a:t>
            </a:r>
            <a:r>
              <a:rPr lang="en-GB" b="0" i="0" u="none" strike="noStrike" dirty="0">
                <a:effectLst/>
                <a:latin typeface="+mn-lt"/>
              </a:rPr>
              <a:t>assumed to be </a:t>
            </a:r>
            <a:r>
              <a:rPr lang="en-GB" b="1" i="0" u="none" strike="noStrike" dirty="0">
                <a:effectLst/>
                <a:latin typeface="+mn-lt"/>
              </a:rPr>
              <a:t>most likely</a:t>
            </a:r>
            <a:endParaRPr lang="en-GB" b="1" dirty="0">
              <a:latin typeface="+mn-lt"/>
            </a:endParaRPr>
          </a:p>
          <a:p>
            <a:pPr marL="342900" indent="-342900">
              <a:spcBef>
                <a:spcPts val="600"/>
              </a:spcBef>
              <a:buFont typeface="Arial" panose="020B0604020202020204" pitchFamily="34" charset="0"/>
              <a:buChar char="•"/>
            </a:pPr>
            <a:r>
              <a:rPr lang="en-GB" sz="2000" b="1" dirty="0">
                <a:solidFill>
                  <a:schemeClr val="tx1">
                    <a:lumMod val="60000"/>
                    <a:lumOff val="40000"/>
                  </a:schemeClr>
                </a:solidFill>
                <a:latin typeface="+mn-lt"/>
              </a:rPr>
              <a:t>Option C</a:t>
            </a:r>
            <a:r>
              <a:rPr lang="en-GB" sz="2000" dirty="0">
                <a:solidFill>
                  <a:schemeClr val="tx1">
                    <a:lumMod val="60000"/>
                    <a:lumOff val="40000"/>
                  </a:schemeClr>
                </a:solidFill>
                <a:latin typeface="+mn-lt"/>
              </a:rPr>
              <a:t> </a:t>
            </a:r>
            <a:r>
              <a:rPr lang="en-GB" b="1" dirty="0">
                <a:latin typeface="+mn-lt"/>
              </a:rPr>
              <a:t>not yet excluded</a:t>
            </a:r>
          </a:p>
          <a:p>
            <a:pPr marL="579438" lvl="1" indent="-260350">
              <a:spcBef>
                <a:spcPts val="600"/>
              </a:spcBef>
              <a:buFont typeface="Arial" panose="020B0604020202020204" pitchFamily="34" charset="0"/>
              <a:buChar char="•"/>
            </a:pPr>
            <a:r>
              <a:rPr lang="en-GB" b="0" i="0" u="none" strike="noStrike" dirty="0">
                <a:effectLst/>
                <a:latin typeface="+mn-lt"/>
              </a:rPr>
              <a:t>vetoed by ALICE: risk of losing </a:t>
            </a:r>
            <a:r>
              <a:rPr lang="en-GB" b="0" i="0" u="none" strike="noStrike" dirty="0" err="1">
                <a:effectLst/>
                <a:latin typeface="+mn-lt"/>
              </a:rPr>
              <a:t>PbPb</a:t>
            </a:r>
            <a:r>
              <a:rPr lang="en-GB" b="0" i="0" u="none" strike="noStrike" dirty="0">
                <a:effectLst/>
                <a:latin typeface="+mn-lt"/>
              </a:rPr>
              <a:t> physics considered too great</a:t>
            </a:r>
          </a:p>
          <a:p>
            <a:pPr marL="579438" lvl="1" indent="-260350">
              <a:spcBef>
                <a:spcPts val="600"/>
              </a:spcBef>
              <a:buFont typeface="Arial" panose="020B0604020202020204" pitchFamily="34" charset="0"/>
              <a:buChar char="•"/>
            </a:pPr>
            <a:r>
              <a:rPr lang="en-GB" dirty="0">
                <a:latin typeface="+mn-lt"/>
              </a:rPr>
              <a:t>Decision also depends on the possibility to use p-Pb running in 2026 as pre-LS3 RP cooldown</a:t>
            </a:r>
          </a:p>
        </p:txBody>
      </p:sp>
      <p:sp>
        <p:nvSpPr>
          <p:cNvPr id="3" name="TextBox 2">
            <a:extLst>
              <a:ext uri="{FF2B5EF4-FFF2-40B4-BE49-F238E27FC236}">
                <a16:creationId xmlns:a16="http://schemas.microsoft.com/office/drawing/2014/main" id="{A855D615-A221-40A9-52FE-B3C417933481}"/>
              </a:ext>
            </a:extLst>
          </p:cNvPr>
          <p:cNvSpPr txBox="1"/>
          <p:nvPr/>
        </p:nvSpPr>
        <p:spPr>
          <a:xfrm>
            <a:off x="293575" y="2666952"/>
            <a:ext cx="6560762" cy="677108"/>
          </a:xfrm>
          <a:prstGeom prst="rect">
            <a:avLst/>
          </a:prstGeom>
          <a:noFill/>
        </p:spPr>
        <p:txBody>
          <a:bodyPr wrap="square">
            <a:spAutoFit/>
          </a:bodyPr>
          <a:lstStyle/>
          <a:p>
            <a:pPr marL="0" indent="0" algn="ctr">
              <a:buNone/>
            </a:pPr>
            <a:r>
              <a:rPr lang="en-GB" sz="2000" b="1" dirty="0">
                <a:solidFill>
                  <a:schemeClr val="tx1">
                    <a:lumMod val="60000"/>
                    <a:lumOff val="40000"/>
                  </a:schemeClr>
                </a:solidFill>
                <a:latin typeface="+mn-lt"/>
              </a:rPr>
              <a:t>Option</a:t>
            </a:r>
            <a:r>
              <a:rPr lang="en-GB" sz="2000" b="1" dirty="0">
                <a:solidFill>
                  <a:schemeClr val="tx1"/>
                </a:solidFill>
                <a:latin typeface="+mn-lt"/>
              </a:rPr>
              <a:t> </a:t>
            </a:r>
            <a:r>
              <a:rPr lang="en-GB" sz="2000" b="1" dirty="0">
                <a:solidFill>
                  <a:schemeClr val="tx1">
                    <a:lumMod val="60000"/>
                    <a:lumOff val="40000"/>
                  </a:schemeClr>
                </a:solidFill>
                <a:latin typeface="+mn-lt"/>
              </a:rPr>
              <a:t>B</a:t>
            </a:r>
          </a:p>
          <a:p>
            <a:pPr marL="0" indent="0">
              <a:buNone/>
            </a:pPr>
            <a:r>
              <a:rPr lang="en-GB" sz="1800" b="0" dirty="0">
                <a:solidFill>
                  <a:schemeClr val="tx1"/>
                </a:solidFill>
                <a:latin typeface="+mn-lt"/>
              </a:rPr>
              <a:t>Split Pb ion run about equally – setting-up overhead ~7 days</a:t>
            </a:r>
          </a:p>
        </p:txBody>
      </p:sp>
      <p:sp>
        <p:nvSpPr>
          <p:cNvPr id="6" name="TextBox 5">
            <a:extLst>
              <a:ext uri="{FF2B5EF4-FFF2-40B4-BE49-F238E27FC236}">
                <a16:creationId xmlns:a16="http://schemas.microsoft.com/office/drawing/2014/main" id="{9277A706-080D-C521-77A0-CB953207D2BE}"/>
              </a:ext>
            </a:extLst>
          </p:cNvPr>
          <p:cNvSpPr txBox="1"/>
          <p:nvPr/>
        </p:nvSpPr>
        <p:spPr>
          <a:xfrm>
            <a:off x="0" y="1099870"/>
            <a:ext cx="7440175" cy="677108"/>
          </a:xfrm>
          <a:prstGeom prst="rect">
            <a:avLst/>
          </a:prstGeom>
          <a:noFill/>
        </p:spPr>
        <p:txBody>
          <a:bodyPr wrap="square">
            <a:spAutoFit/>
          </a:bodyPr>
          <a:lstStyle/>
          <a:p>
            <a:pPr algn="ctr"/>
            <a:r>
              <a:rPr lang="en-GB" sz="2000" b="1" dirty="0">
                <a:solidFill>
                  <a:schemeClr val="tx1">
                    <a:lumMod val="60000"/>
                    <a:lumOff val="40000"/>
                  </a:schemeClr>
                </a:solidFill>
                <a:latin typeface="+mn-lt"/>
              </a:rPr>
              <a:t>Option A</a:t>
            </a:r>
          </a:p>
          <a:p>
            <a:pPr marL="0" indent="0" algn="ctr">
              <a:buNone/>
            </a:pPr>
            <a:r>
              <a:rPr lang="en-GB" sz="1800" b="0" dirty="0">
                <a:solidFill>
                  <a:schemeClr val="tx1"/>
                </a:solidFill>
                <a:latin typeface="+mn-lt"/>
              </a:rPr>
              <a:t>All Pb ion physics in 2025, pre-LS3 RP cooldown by low-µ run and MDs</a:t>
            </a:r>
          </a:p>
        </p:txBody>
      </p:sp>
      <p:sp>
        <p:nvSpPr>
          <p:cNvPr id="8" name="TextBox 7">
            <a:extLst>
              <a:ext uri="{FF2B5EF4-FFF2-40B4-BE49-F238E27FC236}">
                <a16:creationId xmlns:a16="http://schemas.microsoft.com/office/drawing/2014/main" id="{712D45EC-BAC5-6BB5-C41A-0EB2527542EC}"/>
              </a:ext>
            </a:extLst>
          </p:cNvPr>
          <p:cNvSpPr txBox="1"/>
          <p:nvPr/>
        </p:nvSpPr>
        <p:spPr>
          <a:xfrm>
            <a:off x="114898" y="4378477"/>
            <a:ext cx="7210377" cy="677108"/>
          </a:xfrm>
          <a:prstGeom prst="rect">
            <a:avLst/>
          </a:prstGeom>
          <a:noFill/>
        </p:spPr>
        <p:txBody>
          <a:bodyPr wrap="square">
            <a:spAutoFit/>
          </a:bodyPr>
          <a:lstStyle/>
          <a:p>
            <a:pPr marL="0" indent="0" algn="ctr">
              <a:buNone/>
            </a:pPr>
            <a:r>
              <a:rPr lang="en-GB" sz="2000" b="1" dirty="0">
                <a:solidFill>
                  <a:schemeClr val="tx1">
                    <a:lumMod val="60000"/>
                    <a:lumOff val="40000"/>
                  </a:schemeClr>
                </a:solidFill>
                <a:latin typeface="+mn-lt"/>
              </a:rPr>
              <a:t>Option C</a:t>
            </a:r>
          </a:p>
          <a:p>
            <a:pPr marL="0" indent="0" algn="ctr">
              <a:buNone/>
            </a:pPr>
            <a:r>
              <a:rPr lang="en-GB" sz="1800" b="0" dirty="0">
                <a:solidFill>
                  <a:schemeClr val="tx1"/>
                </a:solidFill>
                <a:latin typeface="+mn-lt"/>
              </a:rPr>
              <a:t>All Pb ion physics in 2026 and 2025 cooldown by low-µ run and MDs</a:t>
            </a:r>
          </a:p>
        </p:txBody>
      </p:sp>
      <p:sp>
        <p:nvSpPr>
          <p:cNvPr id="11" name="TextBox 10">
            <a:extLst>
              <a:ext uri="{FF2B5EF4-FFF2-40B4-BE49-F238E27FC236}">
                <a16:creationId xmlns:a16="http://schemas.microsoft.com/office/drawing/2014/main" id="{9BA2B31E-AE29-CD24-0C1A-05031BEE1CAC}"/>
              </a:ext>
            </a:extLst>
          </p:cNvPr>
          <p:cNvSpPr txBox="1"/>
          <p:nvPr/>
        </p:nvSpPr>
        <p:spPr>
          <a:xfrm>
            <a:off x="7588176" y="4493768"/>
            <a:ext cx="4285432" cy="1400383"/>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sz="2000" b="1" i="0" u="none" strike="noStrike" dirty="0">
                <a:solidFill>
                  <a:schemeClr val="tx1">
                    <a:lumMod val="60000"/>
                    <a:lumOff val="40000"/>
                  </a:schemeClr>
                </a:solidFill>
                <a:effectLst/>
                <a:latin typeface="+mn-lt"/>
              </a:rPr>
              <a:t>A and C </a:t>
            </a:r>
            <a:r>
              <a:rPr lang="en-GB" sz="2000" b="0" i="0" u="none" strike="noStrike" dirty="0">
                <a:effectLst/>
                <a:latin typeface="+mn-lt"/>
              </a:rPr>
              <a:t>are </a:t>
            </a:r>
            <a:r>
              <a:rPr lang="en-GB" sz="2000" b="1" i="0" u="none" strike="noStrike" dirty="0">
                <a:effectLst/>
                <a:latin typeface="+mn-lt"/>
              </a:rPr>
              <a:t>more efficient </a:t>
            </a:r>
            <a:r>
              <a:rPr lang="en-GB" sz="2000" b="0" i="0" u="none" strike="noStrike" dirty="0">
                <a:effectLst/>
                <a:latin typeface="+mn-lt"/>
              </a:rPr>
              <a:t>(less setup time, more physics time)</a:t>
            </a:r>
          </a:p>
          <a:p>
            <a:pPr marL="342900" indent="-342900">
              <a:spcBef>
                <a:spcPts val="600"/>
              </a:spcBef>
              <a:buFont typeface="Arial" panose="020B0604020202020204" pitchFamily="34" charset="0"/>
              <a:buChar char="•"/>
            </a:pPr>
            <a:r>
              <a:rPr lang="en-GB" sz="2000" b="1" i="0" u="none" strike="noStrike" dirty="0">
                <a:solidFill>
                  <a:schemeClr val="tx1">
                    <a:lumMod val="60000"/>
                    <a:lumOff val="40000"/>
                  </a:schemeClr>
                </a:solidFill>
                <a:effectLst/>
                <a:latin typeface="+mn-lt"/>
              </a:rPr>
              <a:t>B</a:t>
            </a:r>
            <a:r>
              <a:rPr lang="en-GB" sz="2000" b="0" i="0" u="none" strike="noStrike" dirty="0">
                <a:effectLst/>
                <a:latin typeface="+mn-lt"/>
              </a:rPr>
              <a:t> offers a compromise between risks and cooldown</a:t>
            </a:r>
            <a:endParaRPr lang="en-CH" sz="2000" dirty="0">
              <a:latin typeface="+mn-lt"/>
            </a:endParaRPr>
          </a:p>
        </p:txBody>
      </p:sp>
      <p:sp>
        <p:nvSpPr>
          <p:cNvPr id="4" name="TextBox 3">
            <a:extLst>
              <a:ext uri="{FF2B5EF4-FFF2-40B4-BE49-F238E27FC236}">
                <a16:creationId xmlns:a16="http://schemas.microsoft.com/office/drawing/2014/main" id="{ADFC9224-095D-7DC4-432E-228A55EF2337}"/>
              </a:ext>
            </a:extLst>
          </p:cNvPr>
          <p:cNvSpPr txBox="1"/>
          <p:nvPr/>
        </p:nvSpPr>
        <p:spPr>
          <a:xfrm>
            <a:off x="8477110" y="318195"/>
            <a:ext cx="3379641" cy="430887"/>
          </a:xfrm>
          <a:prstGeom prst="rect">
            <a:avLst/>
          </a:prstGeom>
          <a:noFill/>
          <a:ln w="38100">
            <a:solidFill>
              <a:srgbClr val="00B050"/>
            </a:solidFill>
          </a:ln>
        </p:spPr>
        <p:txBody>
          <a:bodyPr wrap="square">
            <a:spAutoFit/>
          </a:bodyPr>
          <a:lstStyle/>
          <a:p>
            <a:pPr algn="ctr">
              <a:spcBef>
                <a:spcPts val="1200"/>
              </a:spcBef>
            </a:pPr>
            <a:r>
              <a:rPr lang="en-GB" sz="2200" b="0" i="0" u="none" strike="noStrike" dirty="0">
                <a:solidFill>
                  <a:srgbClr val="00B050"/>
                </a:solidFill>
                <a:effectLst/>
                <a:latin typeface="+mn-lt"/>
              </a:rPr>
              <a:t>Current proposal by LPC</a:t>
            </a:r>
            <a:endParaRPr lang="en-CH" sz="2200" dirty="0">
              <a:solidFill>
                <a:srgbClr val="00B050"/>
              </a:solidFill>
              <a:latin typeface="+mn-lt"/>
            </a:endParaRPr>
          </a:p>
        </p:txBody>
      </p:sp>
    </p:spTree>
    <p:extLst>
      <p:ext uri="{BB962C8B-B14F-4D97-AF65-F5344CB8AC3E}">
        <p14:creationId xmlns:p14="http://schemas.microsoft.com/office/powerpoint/2010/main" val="651885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03362-A4BE-60BC-B646-BD88BA6BD628}"/>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F85C23F6-0F01-1AE2-7F30-F5D8AD2D25EA}"/>
              </a:ext>
            </a:extLst>
          </p:cNvPr>
          <p:cNvSpPr>
            <a:spLocks noGrp="1"/>
          </p:cNvSpPr>
          <p:nvPr>
            <p:ph type="title"/>
          </p:nvPr>
        </p:nvSpPr>
        <p:spPr>
          <a:xfrm>
            <a:off x="609601" y="274638"/>
            <a:ext cx="5640020" cy="714265"/>
          </a:xfrm>
        </p:spPr>
        <p:txBody>
          <a:bodyPr/>
          <a:lstStyle/>
          <a:p>
            <a:r>
              <a:rPr lang="en-GB" dirty="0"/>
              <a:t>Conclusions</a:t>
            </a:r>
          </a:p>
        </p:txBody>
      </p:sp>
      <p:sp>
        <p:nvSpPr>
          <p:cNvPr id="6" name="TextBox 5">
            <a:extLst>
              <a:ext uri="{FF2B5EF4-FFF2-40B4-BE49-F238E27FC236}">
                <a16:creationId xmlns:a16="http://schemas.microsoft.com/office/drawing/2014/main" id="{D1D7B421-49C6-E51E-F6F0-816CBDC184DE}"/>
              </a:ext>
            </a:extLst>
          </p:cNvPr>
          <p:cNvSpPr txBox="1"/>
          <p:nvPr/>
        </p:nvSpPr>
        <p:spPr>
          <a:xfrm>
            <a:off x="1465798" y="1081632"/>
            <a:ext cx="9200397" cy="4698722"/>
          </a:xfrm>
          <a:prstGeom prst="rect">
            <a:avLst/>
          </a:prstGeom>
          <a:noFill/>
        </p:spPr>
        <p:txBody>
          <a:bodyPr wrap="square">
            <a:spAutoFit/>
          </a:bodyPr>
          <a:lstStyle/>
          <a:p>
            <a:pPr marL="360363" indent="-360363">
              <a:spcBef>
                <a:spcPts val="1200"/>
              </a:spcBef>
              <a:buFont typeface="Arial" panose="020B0604020202020204" pitchFamily="34" charset="0"/>
              <a:buChar char="•"/>
            </a:pPr>
            <a:r>
              <a:rPr lang="en-US" sz="2600" b="1" dirty="0">
                <a:latin typeface="+mn-lt"/>
              </a:rPr>
              <a:t>2024 </a:t>
            </a:r>
            <a:r>
              <a:rPr lang="en-US" sz="2600" b="1" dirty="0">
                <a:solidFill>
                  <a:schemeClr val="tx1">
                    <a:lumMod val="60000"/>
                    <a:lumOff val="40000"/>
                  </a:schemeClr>
                </a:solidFill>
                <a:latin typeface="+mn-lt"/>
              </a:rPr>
              <a:t>Run</a:t>
            </a:r>
            <a:r>
              <a:rPr lang="en-US" sz="2600" b="1" dirty="0">
                <a:latin typeface="+mn-lt"/>
              </a:rPr>
              <a:t> </a:t>
            </a:r>
            <a:r>
              <a:rPr lang="en-US" sz="2600" b="0" dirty="0">
                <a:latin typeface="+mn-lt"/>
              </a:rPr>
              <a:t>is (so far) very successful</a:t>
            </a:r>
          </a:p>
          <a:p>
            <a:pPr marL="817563" lvl="1" indent="-360363">
              <a:spcBef>
                <a:spcPts val="800"/>
              </a:spcBef>
              <a:buFont typeface="Arial" panose="020B0604020202020204" pitchFamily="34" charset="0"/>
              <a:buChar char="•"/>
            </a:pPr>
            <a:r>
              <a:rPr lang="en-US" sz="2200" b="1" dirty="0">
                <a:latin typeface="+mn-lt"/>
              </a:rPr>
              <a:t>pp low beta:</a:t>
            </a:r>
            <a:r>
              <a:rPr lang="en-US" sz="2200" b="0" dirty="0">
                <a:latin typeface="+mn-lt"/>
              </a:rPr>
              <a:t> target overpassed (best year ever for production!)</a:t>
            </a:r>
          </a:p>
          <a:p>
            <a:pPr marL="1274763" lvl="2" indent="-360363">
              <a:spcBef>
                <a:spcPts val="1200"/>
              </a:spcBef>
              <a:buFont typeface="Arial" panose="020B0604020202020204" pitchFamily="34" charset="0"/>
              <a:buChar char="•"/>
            </a:pPr>
            <a:r>
              <a:rPr lang="en-US" b="0" dirty="0">
                <a:latin typeface="+mn-lt"/>
              </a:rPr>
              <a:t>Best production rate, highest integrated </a:t>
            </a:r>
            <a:r>
              <a:rPr lang="en-US" b="0" dirty="0" err="1">
                <a:latin typeface="+mn-lt"/>
              </a:rPr>
              <a:t>lumi</a:t>
            </a:r>
            <a:r>
              <a:rPr lang="en-US" b="0" dirty="0">
                <a:latin typeface="+mn-lt"/>
              </a:rPr>
              <a:t>, highest beam energy stored,…</a:t>
            </a:r>
          </a:p>
          <a:p>
            <a:pPr marL="817563" lvl="1" indent="-360363">
              <a:spcBef>
                <a:spcPts val="800"/>
              </a:spcBef>
              <a:buFont typeface="Arial" panose="020B0604020202020204" pitchFamily="34" charset="0"/>
              <a:buChar char="•"/>
            </a:pPr>
            <a:r>
              <a:rPr lang="en-US" sz="2200" b="1" dirty="0">
                <a:latin typeface="+mn-lt"/>
              </a:rPr>
              <a:t>pp reference: </a:t>
            </a:r>
            <a:r>
              <a:rPr lang="en-US" sz="2200" dirty="0">
                <a:latin typeface="+mn-lt"/>
              </a:rPr>
              <a:t>(ambitious) expectations accomplished</a:t>
            </a:r>
          </a:p>
          <a:p>
            <a:pPr marL="817563" lvl="1" indent="-360363">
              <a:spcBef>
                <a:spcPts val="800"/>
              </a:spcBef>
              <a:buFont typeface="Arial" panose="020B0604020202020204" pitchFamily="34" charset="0"/>
              <a:buChar char="•"/>
            </a:pPr>
            <a:r>
              <a:rPr lang="en-US" sz="2200" b="1" dirty="0">
                <a:latin typeface="+mn-lt"/>
              </a:rPr>
              <a:t>IONS</a:t>
            </a:r>
            <a:r>
              <a:rPr lang="en-US" sz="2200" b="0" dirty="0">
                <a:latin typeface="+mn-lt"/>
              </a:rPr>
              <a:t> </a:t>
            </a:r>
            <a:r>
              <a:rPr lang="en-US" sz="2200" b="1" dirty="0">
                <a:latin typeface="+mn-lt"/>
              </a:rPr>
              <a:t>run:</a:t>
            </a:r>
            <a:r>
              <a:rPr lang="en-US" sz="2200" b="0" dirty="0">
                <a:latin typeface="+mn-lt"/>
              </a:rPr>
              <a:t> (on)going very we</a:t>
            </a:r>
            <a:r>
              <a:rPr lang="en-US" sz="2200" dirty="0">
                <a:latin typeface="+mn-lt"/>
              </a:rPr>
              <a:t>ll</a:t>
            </a:r>
            <a:endParaRPr lang="en-US" sz="2200" b="0" dirty="0">
              <a:latin typeface="+mn-lt"/>
            </a:endParaRPr>
          </a:p>
          <a:p>
            <a:pPr marL="360363" indent="-360363">
              <a:spcBef>
                <a:spcPts val="1200"/>
              </a:spcBef>
              <a:buFont typeface="Arial" panose="020B0604020202020204" pitchFamily="34" charset="0"/>
              <a:buChar char="•"/>
            </a:pPr>
            <a:r>
              <a:rPr lang="en-US" sz="2600" b="1" dirty="0">
                <a:latin typeface="+mn-lt"/>
              </a:rPr>
              <a:t>2025/2026 </a:t>
            </a:r>
            <a:r>
              <a:rPr lang="en-US" sz="2600" b="1" dirty="0">
                <a:solidFill>
                  <a:schemeClr val="tx1">
                    <a:lumMod val="60000"/>
                    <a:lumOff val="40000"/>
                  </a:schemeClr>
                </a:solidFill>
                <a:latin typeface="+mn-lt"/>
              </a:rPr>
              <a:t>machine configuration </a:t>
            </a:r>
            <a:r>
              <a:rPr lang="en-US" sz="2600" dirty="0">
                <a:latin typeface="+mn-lt"/>
              </a:rPr>
              <a:t>was chosen</a:t>
            </a:r>
          </a:p>
          <a:p>
            <a:pPr marL="817563" lvl="1" indent="-360363">
              <a:spcBef>
                <a:spcPts val="800"/>
              </a:spcBef>
              <a:buFont typeface="Arial" panose="020B0604020202020204" pitchFamily="34" charset="0"/>
              <a:buChar char="•"/>
            </a:pPr>
            <a:r>
              <a:rPr lang="en-US" sz="2200" b="1" dirty="0">
                <a:latin typeface="+mn-lt"/>
              </a:rPr>
              <a:t>Preservation </a:t>
            </a:r>
            <a:r>
              <a:rPr lang="en-US" sz="2200" dirty="0">
                <a:latin typeface="+mn-lt"/>
              </a:rPr>
              <a:t>of forward physics</a:t>
            </a:r>
          </a:p>
          <a:p>
            <a:pPr marL="817563" lvl="1" indent="-360363">
              <a:spcBef>
                <a:spcPts val="800"/>
              </a:spcBef>
              <a:buFont typeface="Arial" panose="020B0604020202020204" pitchFamily="34" charset="0"/>
              <a:buChar char="•"/>
            </a:pPr>
            <a:r>
              <a:rPr lang="en-US" sz="2200" b="1" dirty="0">
                <a:latin typeface="+mn-lt"/>
              </a:rPr>
              <a:t>Solutions </a:t>
            </a:r>
            <a:r>
              <a:rPr lang="en-US" sz="2200" dirty="0">
                <a:latin typeface="+mn-lt"/>
              </a:rPr>
              <a:t>in case of magnets failure identified</a:t>
            </a:r>
          </a:p>
          <a:p>
            <a:pPr marL="360363" indent="-360363">
              <a:spcBef>
                <a:spcPts val="1200"/>
              </a:spcBef>
              <a:buFont typeface="Arial" panose="020B0604020202020204" pitchFamily="34" charset="0"/>
              <a:buChar char="•"/>
            </a:pPr>
            <a:r>
              <a:rPr lang="en-US" sz="2600" b="1" dirty="0">
                <a:latin typeface="+mn-lt"/>
              </a:rPr>
              <a:t>2025/2026 </a:t>
            </a:r>
            <a:r>
              <a:rPr lang="en-US" sz="2600" b="1" dirty="0">
                <a:solidFill>
                  <a:schemeClr val="tx1">
                    <a:lumMod val="60000"/>
                    <a:lumOff val="40000"/>
                  </a:schemeClr>
                </a:solidFill>
                <a:latin typeface="+mn-lt"/>
              </a:rPr>
              <a:t>schedule</a:t>
            </a:r>
            <a:r>
              <a:rPr lang="en-US" sz="2600" b="1" dirty="0">
                <a:latin typeface="+mn-lt"/>
              </a:rPr>
              <a:t> </a:t>
            </a:r>
            <a:r>
              <a:rPr lang="en-US" sz="2600" dirty="0">
                <a:latin typeface="+mn-lt"/>
              </a:rPr>
              <a:t>options to be </a:t>
            </a:r>
            <a:r>
              <a:rPr lang="en-GB" sz="2600" dirty="0">
                <a:latin typeface="+mn-lt"/>
              </a:rPr>
              <a:t>refined and optimized for final decision at RB</a:t>
            </a:r>
            <a:endParaRPr lang="en-US" sz="2600" dirty="0">
              <a:latin typeface="+mn-lt"/>
            </a:endParaRPr>
          </a:p>
        </p:txBody>
      </p:sp>
      <p:sp>
        <p:nvSpPr>
          <p:cNvPr id="3" name="TextBox 2">
            <a:extLst>
              <a:ext uri="{FF2B5EF4-FFF2-40B4-BE49-F238E27FC236}">
                <a16:creationId xmlns:a16="http://schemas.microsoft.com/office/drawing/2014/main" id="{C1EA2EFE-4853-87D5-3D0D-01DBC7C6A16E}"/>
              </a:ext>
            </a:extLst>
          </p:cNvPr>
          <p:cNvSpPr txBox="1"/>
          <p:nvPr/>
        </p:nvSpPr>
        <p:spPr>
          <a:xfrm>
            <a:off x="9322020" y="5563620"/>
            <a:ext cx="2803565" cy="400110"/>
          </a:xfrm>
          <a:prstGeom prst="rect">
            <a:avLst/>
          </a:prstGeom>
          <a:noFill/>
        </p:spPr>
        <p:txBody>
          <a:bodyPr wrap="square">
            <a:spAutoFit/>
          </a:bodyPr>
          <a:lstStyle/>
          <a:p>
            <a:r>
              <a:rPr lang="en-US" sz="2000" b="0" dirty="0">
                <a:latin typeface="Calibri" panose="020F0502020204030204" pitchFamily="34" charset="0"/>
                <a:cs typeface="Calibri" panose="020F0502020204030204" pitchFamily="34" charset="0"/>
              </a:rPr>
              <a:t>Thanks for your attention</a:t>
            </a:r>
            <a:endParaRPr lang="en-CH"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504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6" name="Group 1115">
            <a:extLst>
              <a:ext uri="{FF2B5EF4-FFF2-40B4-BE49-F238E27FC236}">
                <a16:creationId xmlns:a16="http://schemas.microsoft.com/office/drawing/2014/main" id="{0FBED163-FCD9-A819-FF3A-9EA3FC9DB3FF}"/>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1344AD7D-89DD-9D26-9955-BC26E47076FB}"/>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4031CFFC-589B-114B-D968-0D8BD0EAD880}"/>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1117" name="Group 1116">
            <a:extLst>
              <a:ext uri="{FF2B5EF4-FFF2-40B4-BE49-F238E27FC236}">
                <a16:creationId xmlns:a16="http://schemas.microsoft.com/office/drawing/2014/main" id="{E19C7553-D635-913D-F086-E65549926F67}"/>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9219E440-3BDD-4180-0376-A417C3E90AAD}"/>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542D8A75-E9C5-C0C9-E5DB-F8E722FCE239}"/>
                </a:ext>
              </a:extLst>
            </p:cNvPr>
            <p:cNvPicPr>
              <a:picLocks noChangeAspect="1"/>
            </p:cNvPicPr>
            <p:nvPr/>
          </p:nvPicPr>
          <p:blipFill rotWithShape="1">
            <a:blip r:embed="rId4">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sp>
        <p:nvSpPr>
          <p:cNvPr id="35" name="TextBox 34">
            <a:extLst>
              <a:ext uri="{FF2B5EF4-FFF2-40B4-BE49-F238E27FC236}">
                <a16:creationId xmlns:a16="http://schemas.microsoft.com/office/drawing/2014/main" id="{C8DF9ED4-6B26-F7B3-9736-8FAD108E2E92}"/>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9" name="TextBox 38">
            <a:extLst>
              <a:ext uri="{FF2B5EF4-FFF2-40B4-BE49-F238E27FC236}">
                <a16:creationId xmlns:a16="http://schemas.microsoft.com/office/drawing/2014/main" id="{4C7F477E-3A9B-A45C-2D61-B6085791E84A}"/>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2" name="Title 2">
            <a:extLst>
              <a:ext uri="{FF2B5EF4-FFF2-40B4-BE49-F238E27FC236}">
                <a16:creationId xmlns:a16="http://schemas.microsoft.com/office/drawing/2014/main" id="{4A5CDFD4-CBCC-076D-2771-619D369DB06E}"/>
              </a:ext>
            </a:extLst>
          </p:cNvPr>
          <p:cNvSpPr>
            <a:spLocks noGrp="1"/>
          </p:cNvSpPr>
          <p:nvPr>
            <p:ph type="title"/>
          </p:nvPr>
        </p:nvSpPr>
        <p:spPr>
          <a:xfrm>
            <a:off x="609601" y="274638"/>
            <a:ext cx="7944319" cy="714265"/>
          </a:xfrm>
          <a:noFill/>
        </p:spPr>
        <p:txBody>
          <a:bodyPr>
            <a:normAutofit/>
          </a:bodyPr>
          <a:lstStyle/>
          <a:p>
            <a:r>
              <a:rPr lang="en-GB" dirty="0"/>
              <a:t>LHC in 2024</a:t>
            </a:r>
          </a:p>
        </p:txBody>
      </p:sp>
      <p:sp>
        <p:nvSpPr>
          <p:cNvPr id="1024" name="Rectangle 1023">
            <a:extLst>
              <a:ext uri="{FF2B5EF4-FFF2-40B4-BE49-F238E27FC236}">
                <a16:creationId xmlns:a16="http://schemas.microsoft.com/office/drawing/2014/main" id="{05C24DC8-8290-FA63-CF73-4772CF7D46AF}"/>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5" name="Straight Connector 1024">
            <a:extLst>
              <a:ext uri="{FF2B5EF4-FFF2-40B4-BE49-F238E27FC236}">
                <a16:creationId xmlns:a16="http://schemas.microsoft.com/office/drawing/2014/main" id="{325C70CD-EC8D-9033-4ED8-E2C18FA3A6EE}"/>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0" name="Straight Connector 1029">
            <a:extLst>
              <a:ext uri="{FF2B5EF4-FFF2-40B4-BE49-F238E27FC236}">
                <a16:creationId xmlns:a16="http://schemas.microsoft.com/office/drawing/2014/main" id="{4F466BAA-83B6-5B31-CA73-ECE6FAF36171}"/>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1" name="Straight Connector 1030">
            <a:extLst>
              <a:ext uri="{FF2B5EF4-FFF2-40B4-BE49-F238E27FC236}">
                <a16:creationId xmlns:a16="http://schemas.microsoft.com/office/drawing/2014/main" id="{8C1CD51A-36FB-DB35-8A6E-F8E70C754F0C}"/>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2" name="Straight Connector 1031">
            <a:extLst>
              <a:ext uri="{FF2B5EF4-FFF2-40B4-BE49-F238E27FC236}">
                <a16:creationId xmlns:a16="http://schemas.microsoft.com/office/drawing/2014/main" id="{DFEA890C-FBD9-F742-02F0-264E94DEEA0C}"/>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4" name="Straight Connector 1033">
            <a:extLst>
              <a:ext uri="{FF2B5EF4-FFF2-40B4-BE49-F238E27FC236}">
                <a16:creationId xmlns:a16="http://schemas.microsoft.com/office/drawing/2014/main" id="{691E5353-0755-00FC-43D5-FC82FCD460F1}"/>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6" name="Straight Connector 1035">
            <a:extLst>
              <a:ext uri="{FF2B5EF4-FFF2-40B4-BE49-F238E27FC236}">
                <a16:creationId xmlns:a16="http://schemas.microsoft.com/office/drawing/2014/main" id="{8E71145C-6040-5978-5260-9928BDB03452}"/>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7" name="Straight Connector 1036">
            <a:extLst>
              <a:ext uri="{FF2B5EF4-FFF2-40B4-BE49-F238E27FC236}">
                <a16:creationId xmlns:a16="http://schemas.microsoft.com/office/drawing/2014/main" id="{95B4E962-42F6-F7D8-0433-DBF7CA0FF482}"/>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8" name="Straight Connector 1037">
            <a:extLst>
              <a:ext uri="{FF2B5EF4-FFF2-40B4-BE49-F238E27FC236}">
                <a16:creationId xmlns:a16="http://schemas.microsoft.com/office/drawing/2014/main" id="{A21F5D04-22AF-A847-2C39-4F34C603E7B3}"/>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39" name="TextBox 1038">
            <a:extLst>
              <a:ext uri="{FF2B5EF4-FFF2-40B4-BE49-F238E27FC236}">
                <a16:creationId xmlns:a16="http://schemas.microsoft.com/office/drawing/2014/main" id="{5352DDD1-C3C6-B092-C155-B2A2CCDD5A55}"/>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040" name="TextBox 1039">
            <a:extLst>
              <a:ext uri="{FF2B5EF4-FFF2-40B4-BE49-F238E27FC236}">
                <a16:creationId xmlns:a16="http://schemas.microsoft.com/office/drawing/2014/main" id="{F97C5217-79D7-C965-AF4A-323FD5078429}"/>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1041" name="TextBox 1040">
            <a:extLst>
              <a:ext uri="{FF2B5EF4-FFF2-40B4-BE49-F238E27FC236}">
                <a16:creationId xmlns:a16="http://schemas.microsoft.com/office/drawing/2014/main" id="{00817E87-3FFB-53FB-7965-3ACB4352AE07}"/>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1043" name="TextBox 1042">
            <a:extLst>
              <a:ext uri="{FF2B5EF4-FFF2-40B4-BE49-F238E27FC236}">
                <a16:creationId xmlns:a16="http://schemas.microsoft.com/office/drawing/2014/main" id="{7A0EEC3F-9B30-A794-9C8C-5D943C8A80D8}"/>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1045" name="TextBox 1044">
            <a:extLst>
              <a:ext uri="{FF2B5EF4-FFF2-40B4-BE49-F238E27FC236}">
                <a16:creationId xmlns:a16="http://schemas.microsoft.com/office/drawing/2014/main" id="{158F6C44-A768-FE23-5464-458B91915B30}"/>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1047" name="TextBox 1046">
            <a:extLst>
              <a:ext uri="{FF2B5EF4-FFF2-40B4-BE49-F238E27FC236}">
                <a16:creationId xmlns:a16="http://schemas.microsoft.com/office/drawing/2014/main" id="{51F5E36B-09D4-A59D-EE14-7577A1090F23}"/>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1048" name="TextBox 1047">
            <a:extLst>
              <a:ext uri="{FF2B5EF4-FFF2-40B4-BE49-F238E27FC236}">
                <a16:creationId xmlns:a16="http://schemas.microsoft.com/office/drawing/2014/main" id="{D41A7E0F-85D0-470C-3E4E-2BA9A7463D32}"/>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1049" name="Straight Connector 1048">
            <a:extLst>
              <a:ext uri="{FF2B5EF4-FFF2-40B4-BE49-F238E27FC236}">
                <a16:creationId xmlns:a16="http://schemas.microsoft.com/office/drawing/2014/main" id="{AB0E23D2-6FE3-D5BC-7C1A-EACB3FE4A3FB}"/>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51" name="TextBox 1050">
            <a:extLst>
              <a:ext uri="{FF2B5EF4-FFF2-40B4-BE49-F238E27FC236}">
                <a16:creationId xmlns:a16="http://schemas.microsoft.com/office/drawing/2014/main" id="{FECEA521-2593-9421-FF6D-46F78C857D3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1055" name="Straight Connector 1054">
            <a:extLst>
              <a:ext uri="{FF2B5EF4-FFF2-40B4-BE49-F238E27FC236}">
                <a16:creationId xmlns:a16="http://schemas.microsoft.com/office/drawing/2014/main" id="{FD9BE815-3631-678E-3F9B-EB6814ADB45A}"/>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57" name="TextBox 1056">
            <a:extLst>
              <a:ext uri="{FF2B5EF4-FFF2-40B4-BE49-F238E27FC236}">
                <a16:creationId xmlns:a16="http://schemas.microsoft.com/office/drawing/2014/main" id="{9B9E9D97-EC4D-5E8B-12A7-D6E525D7E8B7}"/>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1059" name="Straight Connector 1058">
            <a:extLst>
              <a:ext uri="{FF2B5EF4-FFF2-40B4-BE49-F238E27FC236}">
                <a16:creationId xmlns:a16="http://schemas.microsoft.com/office/drawing/2014/main" id="{9B234E1A-7F42-C6D8-2783-97FF41628BBC}"/>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60" name="TextBox 1059">
            <a:extLst>
              <a:ext uri="{FF2B5EF4-FFF2-40B4-BE49-F238E27FC236}">
                <a16:creationId xmlns:a16="http://schemas.microsoft.com/office/drawing/2014/main" id="{0BAA51D6-1503-EE52-AC6C-D87B8EEB1280}"/>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1061" name="Straight Connector 1060">
            <a:extLst>
              <a:ext uri="{FF2B5EF4-FFF2-40B4-BE49-F238E27FC236}">
                <a16:creationId xmlns:a16="http://schemas.microsoft.com/office/drawing/2014/main" id="{5AE10499-DD44-3BB2-4FB1-A3DB2F27CF0B}"/>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62" name="TextBox 1061">
            <a:extLst>
              <a:ext uri="{FF2B5EF4-FFF2-40B4-BE49-F238E27FC236}">
                <a16:creationId xmlns:a16="http://schemas.microsoft.com/office/drawing/2014/main" id="{E6A7C1EE-3943-7A60-C476-EC14365CE46D}"/>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1066" name="Straight Connector 1065">
            <a:extLst>
              <a:ext uri="{FF2B5EF4-FFF2-40B4-BE49-F238E27FC236}">
                <a16:creationId xmlns:a16="http://schemas.microsoft.com/office/drawing/2014/main" id="{A46AE433-AD6B-8B69-9D17-60275AA8976A}"/>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70" name="TextBox 1069">
            <a:extLst>
              <a:ext uri="{FF2B5EF4-FFF2-40B4-BE49-F238E27FC236}">
                <a16:creationId xmlns:a16="http://schemas.microsoft.com/office/drawing/2014/main" id="{C4FB7B2E-2D19-84D9-90BA-DFBC18C5F220}"/>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Tree>
    <p:extLst>
      <p:ext uri="{BB962C8B-B14F-4D97-AF65-F5344CB8AC3E}">
        <p14:creationId xmlns:p14="http://schemas.microsoft.com/office/powerpoint/2010/main" val="280278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EC3F2-1FE0-B4C7-F578-5622B4B35AEA}"/>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C1560E62-8E15-FA93-6E83-94CEC0AC4453}"/>
              </a:ext>
            </a:extLst>
          </p:cNvPr>
          <p:cNvSpPr>
            <a:spLocks noGrp="1"/>
          </p:cNvSpPr>
          <p:nvPr>
            <p:ph type="title"/>
          </p:nvPr>
        </p:nvSpPr>
        <p:spPr>
          <a:xfrm>
            <a:off x="609601" y="274638"/>
            <a:ext cx="10201268" cy="714265"/>
          </a:xfrm>
        </p:spPr>
        <p:txBody>
          <a:bodyPr>
            <a:normAutofit/>
          </a:bodyPr>
          <a:lstStyle/>
          <a:p>
            <a:r>
              <a:rPr lang="en-GB" dirty="0"/>
              <a:t>Reversed Polarity (RP) optics</a:t>
            </a:r>
          </a:p>
        </p:txBody>
      </p:sp>
      <p:pic>
        <p:nvPicPr>
          <p:cNvPr id="18" name="Picture 17">
            <a:extLst>
              <a:ext uri="{FF2B5EF4-FFF2-40B4-BE49-F238E27FC236}">
                <a16:creationId xmlns:a16="http://schemas.microsoft.com/office/drawing/2014/main" id="{4C53882F-228C-AE9D-B6AB-0C833EEAA5A0}"/>
              </a:ext>
            </a:extLst>
          </p:cNvPr>
          <p:cNvPicPr>
            <a:picLocks noChangeAspect="1"/>
          </p:cNvPicPr>
          <p:nvPr/>
        </p:nvPicPr>
        <p:blipFill>
          <a:blip r:embed="rId2"/>
          <a:stretch>
            <a:fillRect/>
          </a:stretch>
        </p:blipFill>
        <p:spPr>
          <a:xfrm>
            <a:off x="7654537" y="3244728"/>
            <a:ext cx="4157715" cy="2499507"/>
          </a:xfrm>
          <a:prstGeom prst="rect">
            <a:avLst/>
          </a:prstGeom>
        </p:spPr>
      </p:pic>
      <p:pic>
        <p:nvPicPr>
          <p:cNvPr id="19" name="Picture 18">
            <a:extLst>
              <a:ext uri="{FF2B5EF4-FFF2-40B4-BE49-F238E27FC236}">
                <a16:creationId xmlns:a16="http://schemas.microsoft.com/office/drawing/2014/main" id="{EA51048B-C73A-3252-F3AC-65479BF6132D}"/>
              </a:ext>
            </a:extLst>
          </p:cNvPr>
          <p:cNvPicPr>
            <a:picLocks noChangeAspect="1"/>
          </p:cNvPicPr>
          <p:nvPr/>
        </p:nvPicPr>
        <p:blipFill>
          <a:blip r:embed="rId3"/>
          <a:stretch>
            <a:fillRect/>
          </a:stretch>
        </p:blipFill>
        <p:spPr>
          <a:xfrm>
            <a:off x="325275" y="3244729"/>
            <a:ext cx="4157715" cy="2499506"/>
          </a:xfrm>
          <a:prstGeom prst="rect">
            <a:avLst/>
          </a:prstGeom>
        </p:spPr>
      </p:pic>
      <p:pic>
        <p:nvPicPr>
          <p:cNvPr id="21" name="Picture 20">
            <a:extLst>
              <a:ext uri="{FF2B5EF4-FFF2-40B4-BE49-F238E27FC236}">
                <a16:creationId xmlns:a16="http://schemas.microsoft.com/office/drawing/2014/main" id="{D23D2FDA-8DFF-E294-91F1-23CF972D50AE}"/>
              </a:ext>
            </a:extLst>
          </p:cNvPr>
          <p:cNvPicPr>
            <a:picLocks noChangeAspect="1"/>
          </p:cNvPicPr>
          <p:nvPr/>
        </p:nvPicPr>
        <p:blipFill rotWithShape="1">
          <a:blip r:embed="rId4">
            <a:extLst>
              <a:ext uri="{28A0092B-C50C-407E-A947-70E740481C1C}">
                <a14:useLocalDpi xmlns:a14="http://schemas.microsoft.com/office/drawing/2010/main" val="0"/>
              </a:ext>
            </a:extLst>
          </a:blip>
          <a:srcRect l="13483" t="6038" r="9273" b="3526"/>
          <a:stretch/>
        </p:blipFill>
        <p:spPr>
          <a:xfrm>
            <a:off x="578844" y="1113765"/>
            <a:ext cx="2284597" cy="2006102"/>
          </a:xfrm>
          <a:prstGeom prst="rect">
            <a:avLst/>
          </a:prstGeom>
          <a:ln>
            <a:solidFill>
              <a:srgbClr val="FF0000"/>
            </a:solidFill>
          </a:ln>
        </p:spPr>
      </p:pic>
      <p:sp>
        <p:nvSpPr>
          <p:cNvPr id="23" name="TextBox 22">
            <a:extLst>
              <a:ext uri="{FF2B5EF4-FFF2-40B4-BE49-F238E27FC236}">
                <a16:creationId xmlns:a16="http://schemas.microsoft.com/office/drawing/2014/main" id="{98E1CFA8-6A2A-1188-2260-2E7B88A8F06D}"/>
              </a:ext>
            </a:extLst>
          </p:cNvPr>
          <p:cNvSpPr txBox="1"/>
          <p:nvPr/>
        </p:nvSpPr>
        <p:spPr>
          <a:xfrm>
            <a:off x="3472160" y="1161283"/>
            <a:ext cx="8430921" cy="769441"/>
          </a:xfrm>
          <a:prstGeom prst="rect">
            <a:avLst/>
          </a:prstGeom>
          <a:noFill/>
        </p:spPr>
        <p:txBody>
          <a:bodyPr wrap="square" rtlCol="0">
            <a:spAutoFit/>
          </a:bodyPr>
          <a:lstStyle/>
          <a:p>
            <a:r>
              <a:rPr lang="en-GB" sz="2200" dirty="0">
                <a:latin typeface="+mn-lt"/>
              </a:rPr>
              <a:t>The magnets in inner triplet regions see localised high dose rates due to collision debris, which can lead to </a:t>
            </a:r>
            <a:r>
              <a:rPr lang="en-CH" sz="2200" u="sng" dirty="0">
                <a:latin typeface="+mn-lt"/>
              </a:rPr>
              <a:t>damage and failure</a:t>
            </a:r>
          </a:p>
        </p:txBody>
      </p:sp>
      <p:sp>
        <p:nvSpPr>
          <p:cNvPr id="25" name="TextBox 24">
            <a:extLst>
              <a:ext uri="{FF2B5EF4-FFF2-40B4-BE49-F238E27FC236}">
                <a16:creationId xmlns:a16="http://schemas.microsoft.com/office/drawing/2014/main" id="{6D48175B-7540-3C7A-76AD-1935D1326881}"/>
              </a:ext>
            </a:extLst>
          </p:cNvPr>
          <p:cNvSpPr txBox="1"/>
          <p:nvPr/>
        </p:nvSpPr>
        <p:spPr>
          <a:xfrm>
            <a:off x="4636610" y="2018335"/>
            <a:ext cx="6437458" cy="1154162"/>
          </a:xfrm>
          <a:prstGeom prst="rect">
            <a:avLst/>
          </a:prstGeom>
          <a:noFill/>
        </p:spPr>
        <p:txBody>
          <a:bodyPr wrap="square">
            <a:spAutoFit/>
          </a:bodyPr>
          <a:lstStyle/>
          <a:p>
            <a:r>
              <a:rPr lang="en-CH" sz="2200" dirty="0">
                <a:latin typeface="+mn-lt"/>
              </a:rPr>
              <a:t>Local optics change to </a:t>
            </a:r>
            <a:r>
              <a:rPr lang="en-CH" sz="2200" b="1" dirty="0">
                <a:solidFill>
                  <a:schemeClr val="tx1">
                    <a:lumMod val="60000"/>
                    <a:lumOff val="40000"/>
                  </a:schemeClr>
                </a:solidFill>
                <a:latin typeface="+mn-lt"/>
              </a:rPr>
              <a:t>redistribute the radiation</a:t>
            </a:r>
            <a:r>
              <a:rPr lang="en-CH" sz="2200" dirty="0">
                <a:latin typeface="+mn-lt"/>
              </a:rPr>
              <a:t>, allowing for longer lifetime of the equipment:</a:t>
            </a:r>
          </a:p>
          <a:p>
            <a:pPr marL="285750" indent="-285750">
              <a:spcBef>
                <a:spcPts val="600"/>
              </a:spcBef>
              <a:buFont typeface="Arial" panose="020B0604020202020204" pitchFamily="34" charset="0"/>
              <a:buChar char="•"/>
            </a:pPr>
            <a:r>
              <a:rPr lang="en-CH" sz="2000" b="1" dirty="0">
                <a:latin typeface="+mn-lt"/>
              </a:rPr>
              <a:t>Implemented in P1 </a:t>
            </a:r>
            <a:r>
              <a:rPr lang="en-CH" sz="2000" dirty="0">
                <a:latin typeface="+mn-lt"/>
              </a:rPr>
              <a:t>in 2024, as most critical</a:t>
            </a:r>
            <a:endParaRPr lang="en-CH" sz="2000" b="1" dirty="0">
              <a:latin typeface="+mn-lt"/>
            </a:endParaRPr>
          </a:p>
        </p:txBody>
      </p:sp>
      <p:sp>
        <p:nvSpPr>
          <p:cNvPr id="26" name="TextBox 25">
            <a:extLst>
              <a:ext uri="{FF2B5EF4-FFF2-40B4-BE49-F238E27FC236}">
                <a16:creationId xmlns:a16="http://schemas.microsoft.com/office/drawing/2014/main" id="{B651E44D-B79D-90D2-9A70-AF8E60298C6C}"/>
              </a:ext>
            </a:extLst>
          </p:cNvPr>
          <p:cNvSpPr txBox="1"/>
          <p:nvPr/>
        </p:nvSpPr>
        <p:spPr>
          <a:xfrm>
            <a:off x="4966366" y="5585860"/>
            <a:ext cx="1914307" cy="369332"/>
          </a:xfrm>
          <a:prstGeom prst="rect">
            <a:avLst/>
          </a:prstGeom>
          <a:noFill/>
        </p:spPr>
        <p:txBody>
          <a:bodyPr wrap="none" rtlCol="0">
            <a:spAutoFit/>
          </a:bodyPr>
          <a:lstStyle/>
          <a:p>
            <a:r>
              <a:rPr lang="en-CH" dirty="0"/>
              <a:t>Example for IP1</a:t>
            </a:r>
          </a:p>
        </p:txBody>
      </p:sp>
      <p:sp>
        <p:nvSpPr>
          <p:cNvPr id="2" name="TextBox 1">
            <a:extLst>
              <a:ext uri="{FF2B5EF4-FFF2-40B4-BE49-F238E27FC236}">
                <a16:creationId xmlns:a16="http://schemas.microsoft.com/office/drawing/2014/main" id="{C5205289-695F-18BC-7ED5-0A38359BBB87}"/>
              </a:ext>
            </a:extLst>
          </p:cNvPr>
          <p:cNvSpPr txBox="1"/>
          <p:nvPr/>
        </p:nvSpPr>
        <p:spPr>
          <a:xfrm>
            <a:off x="4551769" y="3889860"/>
            <a:ext cx="2926811" cy="461665"/>
          </a:xfrm>
          <a:prstGeom prst="rect">
            <a:avLst/>
          </a:prstGeom>
          <a:noFill/>
        </p:spPr>
        <p:txBody>
          <a:bodyPr wrap="square" lIns="0" tIns="0" rIns="0" bIns="0" rtlCol="0">
            <a:spAutoFit/>
          </a:bodyPr>
          <a:lstStyle/>
          <a:p>
            <a:pPr algn="ctr"/>
            <a:r>
              <a:rPr lang="en-GB" sz="1500" dirty="0">
                <a:solidFill>
                  <a:schemeClr val="accent1">
                    <a:lumMod val="10000"/>
                  </a:schemeClr>
                </a:solidFill>
              </a:rPr>
              <a:t>Peak dose distribution profile along the triplet region</a:t>
            </a:r>
          </a:p>
        </p:txBody>
      </p:sp>
      <p:sp>
        <p:nvSpPr>
          <p:cNvPr id="3" name="Right Arrow 2">
            <a:extLst>
              <a:ext uri="{FF2B5EF4-FFF2-40B4-BE49-F238E27FC236}">
                <a16:creationId xmlns:a16="http://schemas.microsoft.com/office/drawing/2014/main" id="{6373ABE7-E52D-8FC0-2D83-9ADA53D8A616}"/>
              </a:ext>
            </a:extLst>
          </p:cNvPr>
          <p:cNvSpPr/>
          <p:nvPr/>
        </p:nvSpPr>
        <p:spPr>
          <a:xfrm>
            <a:off x="4843821" y="4581150"/>
            <a:ext cx="2342705" cy="31462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06112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8D2389-2C27-0BA7-245E-2CD6059A9B3E}"/>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E2DF0A57-B053-753A-9DEF-2ED18706F3F6}"/>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FDA466E9-00DD-44AB-9976-92A69838E994}"/>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AA125F01-E27A-56CF-4C14-07C8D89F80C2}"/>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8DBD22D2-BB5C-3A6A-E311-4744FDBF3887}"/>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6416B3C3-B7FB-A446-EEDE-817C6FC47E7E}"/>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8A037E5E-478D-B431-FA24-5B99B2BD8463}"/>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EC4674D6-3814-073D-F438-08ECD43357DA}"/>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17" name="Group 1116">
            <a:extLst>
              <a:ext uri="{FF2B5EF4-FFF2-40B4-BE49-F238E27FC236}">
                <a16:creationId xmlns:a16="http://schemas.microsoft.com/office/drawing/2014/main" id="{56217610-EEA2-FD05-6CB4-0AE9C3FEA8DF}"/>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C67393D6-C492-09D0-9403-DCC1095BB46F}"/>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1FA7C07B-966E-23C8-C520-67896856BDCF}"/>
                </a:ext>
              </a:extLst>
            </p:cNvPr>
            <p:cNvPicPr>
              <a:picLocks noChangeAspect="1"/>
            </p:cNvPicPr>
            <p:nvPr/>
          </p:nvPicPr>
          <p:blipFill rotWithShape="1">
            <a:blip r:embed="rId5">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19" name="Group 1118">
            <a:extLst>
              <a:ext uri="{FF2B5EF4-FFF2-40B4-BE49-F238E27FC236}">
                <a16:creationId xmlns:a16="http://schemas.microsoft.com/office/drawing/2014/main" id="{80DDF5E6-931C-3FD7-1B7F-FCD812295133}"/>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0DFFF47E-D607-2538-C737-476F5B0C3973}"/>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18FF1017-D5CC-28C9-5B2D-B9424D4D9EE2}"/>
                </a:ext>
              </a:extLst>
            </p:cNvPr>
            <p:cNvPicPr>
              <a:picLocks noChangeAspect="1"/>
            </p:cNvPicPr>
            <p:nvPr/>
          </p:nvPicPr>
          <p:blipFill>
            <a:blip r:embed="rId6"/>
            <a:stretch>
              <a:fillRect/>
            </a:stretch>
          </p:blipFill>
          <p:spPr>
            <a:xfrm>
              <a:off x="2850966" y="1530296"/>
              <a:ext cx="2387783" cy="1162948"/>
            </a:xfrm>
            <a:prstGeom prst="rect">
              <a:avLst/>
            </a:prstGeom>
          </p:spPr>
        </p:pic>
      </p:grpSp>
      <p:sp>
        <p:nvSpPr>
          <p:cNvPr id="35" name="TextBox 34">
            <a:extLst>
              <a:ext uri="{FF2B5EF4-FFF2-40B4-BE49-F238E27FC236}">
                <a16:creationId xmlns:a16="http://schemas.microsoft.com/office/drawing/2014/main" id="{515F24D5-0A7A-BC2C-F13E-A037553A95CA}"/>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6" name="TextBox 35">
            <a:extLst>
              <a:ext uri="{FF2B5EF4-FFF2-40B4-BE49-F238E27FC236}">
                <a16:creationId xmlns:a16="http://schemas.microsoft.com/office/drawing/2014/main" id="{BBE7A1D7-016A-C6FF-13C8-D8E71150C177}"/>
              </a:ext>
            </a:extLst>
          </p:cNvPr>
          <p:cNvSpPr txBox="1"/>
          <p:nvPr/>
        </p:nvSpPr>
        <p:spPr>
          <a:xfrm>
            <a:off x="4123459" y="3438442"/>
            <a:ext cx="537327" cy="369332"/>
          </a:xfrm>
          <a:prstGeom prst="rect">
            <a:avLst/>
          </a:prstGeom>
          <a:noFill/>
        </p:spPr>
        <p:txBody>
          <a:bodyPr wrap="none" rtlCol="0">
            <a:spAutoFit/>
          </a:bodyPr>
          <a:lstStyle/>
          <a:p>
            <a:r>
              <a:rPr lang="en-CH" b="1" dirty="0">
                <a:solidFill>
                  <a:schemeClr val="bg1"/>
                </a:solidFill>
              </a:rPr>
              <a:t>Q2</a:t>
            </a:r>
          </a:p>
        </p:txBody>
      </p:sp>
      <p:sp>
        <p:nvSpPr>
          <p:cNvPr id="37" name="TextBox 36">
            <a:extLst>
              <a:ext uri="{FF2B5EF4-FFF2-40B4-BE49-F238E27FC236}">
                <a16:creationId xmlns:a16="http://schemas.microsoft.com/office/drawing/2014/main" id="{A83CEF40-D87E-F5DB-0888-D3C91C37C643}"/>
              </a:ext>
            </a:extLst>
          </p:cNvPr>
          <p:cNvSpPr txBox="1"/>
          <p:nvPr/>
        </p:nvSpPr>
        <p:spPr>
          <a:xfrm>
            <a:off x="7491548" y="3448642"/>
            <a:ext cx="537327" cy="369332"/>
          </a:xfrm>
          <a:prstGeom prst="rect">
            <a:avLst/>
          </a:prstGeom>
          <a:noFill/>
        </p:spPr>
        <p:txBody>
          <a:bodyPr wrap="none" rtlCol="0">
            <a:spAutoFit/>
          </a:bodyPr>
          <a:lstStyle/>
          <a:p>
            <a:r>
              <a:rPr lang="en-CH" b="1" dirty="0">
                <a:solidFill>
                  <a:schemeClr val="bg1"/>
                </a:solidFill>
              </a:rPr>
              <a:t>Q3</a:t>
            </a:r>
          </a:p>
        </p:txBody>
      </p:sp>
      <p:sp>
        <p:nvSpPr>
          <p:cNvPr id="39" name="TextBox 38">
            <a:extLst>
              <a:ext uri="{FF2B5EF4-FFF2-40B4-BE49-F238E27FC236}">
                <a16:creationId xmlns:a16="http://schemas.microsoft.com/office/drawing/2014/main" id="{8E7DE6A7-B9A6-178F-7B05-C53246847601}"/>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2" name="Title 2">
            <a:extLst>
              <a:ext uri="{FF2B5EF4-FFF2-40B4-BE49-F238E27FC236}">
                <a16:creationId xmlns:a16="http://schemas.microsoft.com/office/drawing/2014/main" id="{AA025551-045C-881A-DE26-DC1F9D9DBBD2}"/>
              </a:ext>
            </a:extLst>
          </p:cNvPr>
          <p:cNvSpPr>
            <a:spLocks noGrp="1"/>
          </p:cNvSpPr>
          <p:nvPr>
            <p:ph type="title"/>
          </p:nvPr>
        </p:nvSpPr>
        <p:spPr>
          <a:xfrm>
            <a:off x="609601" y="274638"/>
            <a:ext cx="7944319" cy="714265"/>
          </a:xfrm>
          <a:noFill/>
        </p:spPr>
        <p:txBody>
          <a:bodyPr>
            <a:normAutofit/>
          </a:bodyPr>
          <a:lstStyle/>
          <a:p>
            <a:r>
              <a:rPr lang="en-GB" dirty="0"/>
              <a:t>LHC in 2024</a:t>
            </a:r>
          </a:p>
        </p:txBody>
      </p:sp>
      <p:sp>
        <p:nvSpPr>
          <p:cNvPr id="61" name="TextBox 60">
            <a:extLst>
              <a:ext uri="{FF2B5EF4-FFF2-40B4-BE49-F238E27FC236}">
                <a16:creationId xmlns:a16="http://schemas.microsoft.com/office/drawing/2014/main" id="{67CEAB38-B233-F7E0-DE18-BD4B15A17221}"/>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62" name="TextBox 61">
            <a:extLst>
              <a:ext uri="{FF2B5EF4-FFF2-40B4-BE49-F238E27FC236}">
                <a16:creationId xmlns:a16="http://schemas.microsoft.com/office/drawing/2014/main" id="{788ECFCD-56AC-0336-DA3C-B692334B858D}"/>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63" name="Rectangle 62">
            <a:extLst>
              <a:ext uri="{FF2B5EF4-FFF2-40B4-BE49-F238E27FC236}">
                <a16:creationId xmlns:a16="http://schemas.microsoft.com/office/drawing/2014/main" id="{B0B4E67A-B44E-9CF6-849D-57A50736E78D}"/>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4" name="Straight Connector 1023">
            <a:extLst>
              <a:ext uri="{FF2B5EF4-FFF2-40B4-BE49-F238E27FC236}">
                <a16:creationId xmlns:a16="http://schemas.microsoft.com/office/drawing/2014/main" id="{F7747CE4-7A35-7D19-EC6E-AF3044A1F257}"/>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5" name="Straight Connector 1024">
            <a:extLst>
              <a:ext uri="{FF2B5EF4-FFF2-40B4-BE49-F238E27FC236}">
                <a16:creationId xmlns:a16="http://schemas.microsoft.com/office/drawing/2014/main" id="{EC5C3A55-D8F5-A4E8-4586-CF6E16975C99}"/>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7" name="Straight Connector 1026">
            <a:extLst>
              <a:ext uri="{FF2B5EF4-FFF2-40B4-BE49-F238E27FC236}">
                <a16:creationId xmlns:a16="http://schemas.microsoft.com/office/drawing/2014/main" id="{57DF2BD4-C1AC-1158-5FDA-47E222654A13}"/>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8" name="Straight Connector 1027">
            <a:extLst>
              <a:ext uri="{FF2B5EF4-FFF2-40B4-BE49-F238E27FC236}">
                <a16:creationId xmlns:a16="http://schemas.microsoft.com/office/drawing/2014/main" id="{E937F12F-E8E9-7808-7FA7-71D9B299F45D}"/>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9" name="Straight Connector 1028">
            <a:extLst>
              <a:ext uri="{FF2B5EF4-FFF2-40B4-BE49-F238E27FC236}">
                <a16:creationId xmlns:a16="http://schemas.microsoft.com/office/drawing/2014/main" id="{102A83FE-5A0F-AAB0-CB96-E14E59FC7CB9}"/>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0" name="Straight Connector 1029">
            <a:extLst>
              <a:ext uri="{FF2B5EF4-FFF2-40B4-BE49-F238E27FC236}">
                <a16:creationId xmlns:a16="http://schemas.microsoft.com/office/drawing/2014/main" id="{5C64E7D6-4366-E72C-7609-B6E16FC4B594}"/>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1" name="Straight Connector 1030">
            <a:extLst>
              <a:ext uri="{FF2B5EF4-FFF2-40B4-BE49-F238E27FC236}">
                <a16:creationId xmlns:a16="http://schemas.microsoft.com/office/drawing/2014/main" id="{699E01B7-60EF-AE33-BD72-0C2FBD551E2F}"/>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2" name="Straight Connector 1031">
            <a:extLst>
              <a:ext uri="{FF2B5EF4-FFF2-40B4-BE49-F238E27FC236}">
                <a16:creationId xmlns:a16="http://schemas.microsoft.com/office/drawing/2014/main" id="{D4B537D0-D9D9-E58C-9FD2-24C2479383B4}"/>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33" name="TextBox 1032">
            <a:extLst>
              <a:ext uri="{FF2B5EF4-FFF2-40B4-BE49-F238E27FC236}">
                <a16:creationId xmlns:a16="http://schemas.microsoft.com/office/drawing/2014/main" id="{7A3ED688-E08F-A596-EF11-D0F2DF9D0AF7}"/>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034" name="TextBox 1033">
            <a:extLst>
              <a:ext uri="{FF2B5EF4-FFF2-40B4-BE49-F238E27FC236}">
                <a16:creationId xmlns:a16="http://schemas.microsoft.com/office/drawing/2014/main" id="{074AA1DE-0F84-941C-3EB8-04608FE6819B}"/>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1036" name="TextBox 1035">
            <a:extLst>
              <a:ext uri="{FF2B5EF4-FFF2-40B4-BE49-F238E27FC236}">
                <a16:creationId xmlns:a16="http://schemas.microsoft.com/office/drawing/2014/main" id="{39C5CB4E-AA81-5C27-53B4-B693FAA7A388}"/>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1037" name="TextBox 1036">
            <a:extLst>
              <a:ext uri="{FF2B5EF4-FFF2-40B4-BE49-F238E27FC236}">
                <a16:creationId xmlns:a16="http://schemas.microsoft.com/office/drawing/2014/main" id="{37CEE293-2E42-D8DD-4CCC-9B29A20F0426}"/>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1038" name="TextBox 1037">
            <a:extLst>
              <a:ext uri="{FF2B5EF4-FFF2-40B4-BE49-F238E27FC236}">
                <a16:creationId xmlns:a16="http://schemas.microsoft.com/office/drawing/2014/main" id="{526C989A-7995-DA84-AC60-0F95C441317E}"/>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1039" name="TextBox 1038">
            <a:extLst>
              <a:ext uri="{FF2B5EF4-FFF2-40B4-BE49-F238E27FC236}">
                <a16:creationId xmlns:a16="http://schemas.microsoft.com/office/drawing/2014/main" id="{BBC189D7-6668-9EF6-8935-EF59C1EB9244}"/>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1040" name="TextBox 1039">
            <a:extLst>
              <a:ext uri="{FF2B5EF4-FFF2-40B4-BE49-F238E27FC236}">
                <a16:creationId xmlns:a16="http://schemas.microsoft.com/office/drawing/2014/main" id="{7D68F1F6-9A54-72CB-B969-B023D5BE0199}"/>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1041" name="Straight Connector 1040">
            <a:extLst>
              <a:ext uri="{FF2B5EF4-FFF2-40B4-BE49-F238E27FC236}">
                <a16:creationId xmlns:a16="http://schemas.microsoft.com/office/drawing/2014/main" id="{0F5BC3D7-B542-526F-6036-5D6D31300090}"/>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42" name="TextBox 1041">
            <a:extLst>
              <a:ext uri="{FF2B5EF4-FFF2-40B4-BE49-F238E27FC236}">
                <a16:creationId xmlns:a16="http://schemas.microsoft.com/office/drawing/2014/main" id="{B3BCADAB-1509-AC17-D1A5-D74A20B59903}"/>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1043" name="Straight Connector 1042">
            <a:extLst>
              <a:ext uri="{FF2B5EF4-FFF2-40B4-BE49-F238E27FC236}">
                <a16:creationId xmlns:a16="http://schemas.microsoft.com/office/drawing/2014/main" id="{EE61AA1D-1485-76B1-CC32-B074E97DCE50}"/>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44" name="TextBox 1043">
            <a:extLst>
              <a:ext uri="{FF2B5EF4-FFF2-40B4-BE49-F238E27FC236}">
                <a16:creationId xmlns:a16="http://schemas.microsoft.com/office/drawing/2014/main" id="{2B7080AB-B18D-0A3F-299E-47D78AD03DCF}"/>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1045" name="Straight Connector 1044">
            <a:extLst>
              <a:ext uri="{FF2B5EF4-FFF2-40B4-BE49-F238E27FC236}">
                <a16:creationId xmlns:a16="http://schemas.microsoft.com/office/drawing/2014/main" id="{046C2680-ADBF-097C-D4B5-D9A3FE77C92C}"/>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46" name="TextBox 1045">
            <a:extLst>
              <a:ext uri="{FF2B5EF4-FFF2-40B4-BE49-F238E27FC236}">
                <a16:creationId xmlns:a16="http://schemas.microsoft.com/office/drawing/2014/main" id="{DF4BF17A-D852-E328-C584-62857B765EDC}"/>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1047" name="Straight Connector 1046">
            <a:extLst>
              <a:ext uri="{FF2B5EF4-FFF2-40B4-BE49-F238E27FC236}">
                <a16:creationId xmlns:a16="http://schemas.microsoft.com/office/drawing/2014/main" id="{6F7EFC17-1509-15D6-E49B-F6A1A543158A}"/>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048" name="TextBox 1047">
            <a:extLst>
              <a:ext uri="{FF2B5EF4-FFF2-40B4-BE49-F238E27FC236}">
                <a16:creationId xmlns:a16="http://schemas.microsoft.com/office/drawing/2014/main" id="{9CB21176-8C54-4FA5-2015-F48CB6FA8F4F}"/>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1049" name="Straight Connector 1048">
            <a:extLst>
              <a:ext uri="{FF2B5EF4-FFF2-40B4-BE49-F238E27FC236}">
                <a16:creationId xmlns:a16="http://schemas.microsoft.com/office/drawing/2014/main" id="{B2EF69BA-74D3-304B-8ED7-365BD8E3FC08}"/>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51" name="TextBox 1050">
            <a:extLst>
              <a:ext uri="{FF2B5EF4-FFF2-40B4-BE49-F238E27FC236}">
                <a16:creationId xmlns:a16="http://schemas.microsoft.com/office/drawing/2014/main" id="{B35CFBD4-B99A-482B-BFC8-804A5C1215B7}"/>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Tree>
    <p:extLst>
      <p:ext uri="{BB962C8B-B14F-4D97-AF65-F5344CB8AC3E}">
        <p14:creationId xmlns:p14="http://schemas.microsoft.com/office/powerpoint/2010/main" val="421839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DA42F2CB-AD97-907C-4C5C-5980917D0885}"/>
              </a:ext>
            </a:extLst>
          </p:cNvPr>
          <p:cNvSpPr>
            <a:spLocks noGrp="1"/>
          </p:cNvSpPr>
          <p:nvPr>
            <p:ph type="title"/>
          </p:nvPr>
        </p:nvSpPr>
        <p:spPr>
          <a:xfrm>
            <a:off x="609601" y="274638"/>
            <a:ext cx="7944319" cy="714265"/>
          </a:xfrm>
          <a:noFill/>
        </p:spPr>
        <p:txBody>
          <a:bodyPr>
            <a:normAutofit/>
          </a:bodyPr>
          <a:lstStyle/>
          <a:p>
            <a:r>
              <a:rPr lang="en-GB" dirty="0"/>
              <a:t>RF finger vacuum modules</a:t>
            </a:r>
          </a:p>
        </p:txBody>
      </p:sp>
      <p:sp>
        <p:nvSpPr>
          <p:cNvPr id="16" name="TextBox 15">
            <a:extLst>
              <a:ext uri="{FF2B5EF4-FFF2-40B4-BE49-F238E27FC236}">
                <a16:creationId xmlns:a16="http://schemas.microsoft.com/office/drawing/2014/main" id="{B45BA098-8301-081C-5AB1-481415010BB2}"/>
              </a:ext>
            </a:extLst>
          </p:cNvPr>
          <p:cNvSpPr txBox="1"/>
          <p:nvPr/>
        </p:nvSpPr>
        <p:spPr>
          <a:xfrm>
            <a:off x="629950" y="1118424"/>
            <a:ext cx="4813165" cy="1292662"/>
          </a:xfrm>
          <a:prstGeom prst="rect">
            <a:avLst/>
          </a:prstGeom>
          <a:noFill/>
          <a:ln w="38100">
            <a:solidFill>
              <a:srgbClr val="C00000"/>
            </a:solidFill>
          </a:ln>
        </p:spPr>
        <p:txBody>
          <a:bodyPr wrap="square">
            <a:spAutoFit/>
          </a:bodyPr>
          <a:lstStyle/>
          <a:p>
            <a:pPr algn="ctr">
              <a:spcBef>
                <a:spcPts val="600"/>
              </a:spcBef>
            </a:pPr>
            <a:r>
              <a:rPr lang="en-GB" sz="2400" b="1" dirty="0">
                <a:latin typeface="+mn-lt"/>
              </a:rPr>
              <a:t>IMPACT in 2023</a:t>
            </a:r>
          </a:p>
          <a:p>
            <a:pPr marL="230188" indent="-230188">
              <a:spcBef>
                <a:spcPts val="600"/>
              </a:spcBef>
              <a:buFont typeface="Arial" panose="020B0604020202020204" pitchFamily="34" charset="0"/>
              <a:buChar char="•"/>
            </a:pPr>
            <a:r>
              <a:rPr lang="en-GB" sz="2200" dirty="0">
                <a:latin typeface="+mn-lt"/>
              </a:rPr>
              <a:t>~5 days lost</a:t>
            </a:r>
          </a:p>
          <a:p>
            <a:pPr marL="230188" indent="-230188">
              <a:spcBef>
                <a:spcPts val="600"/>
              </a:spcBef>
              <a:buFont typeface="Arial" panose="020B0604020202020204" pitchFamily="34" charset="0"/>
              <a:buChar char="•"/>
            </a:pPr>
            <a:r>
              <a:rPr lang="en-GB" sz="2200" dirty="0">
                <a:solidFill>
                  <a:schemeClr val="tx1">
                    <a:lumMod val="60000"/>
                    <a:lumOff val="40000"/>
                  </a:schemeClr>
                </a:solidFill>
                <a:latin typeface="+mn-lt"/>
              </a:rPr>
              <a:t>Bunch intensity limited </a:t>
            </a:r>
            <a:r>
              <a:rPr lang="en-GB" sz="2200" dirty="0">
                <a:latin typeface="+mn-lt"/>
              </a:rPr>
              <a:t>to 1.6e</a:t>
            </a:r>
            <a:r>
              <a:rPr lang="en-GB" sz="2200" baseline="30000" dirty="0">
                <a:latin typeface="+mn-lt"/>
              </a:rPr>
              <a:t>11</a:t>
            </a:r>
            <a:r>
              <a:rPr lang="en-GB" sz="2200" dirty="0">
                <a:latin typeface="+mn-lt"/>
              </a:rPr>
              <a:t> p/b</a:t>
            </a:r>
          </a:p>
        </p:txBody>
      </p:sp>
      <p:sp>
        <p:nvSpPr>
          <p:cNvPr id="17" name="TextBox 16">
            <a:extLst>
              <a:ext uri="{FF2B5EF4-FFF2-40B4-BE49-F238E27FC236}">
                <a16:creationId xmlns:a16="http://schemas.microsoft.com/office/drawing/2014/main" id="{89F151FA-EE3F-9711-1D7F-8AC47195D623}"/>
              </a:ext>
            </a:extLst>
          </p:cNvPr>
          <p:cNvSpPr txBox="1"/>
          <p:nvPr/>
        </p:nvSpPr>
        <p:spPr>
          <a:xfrm>
            <a:off x="6364835" y="195095"/>
            <a:ext cx="2611540" cy="1508105"/>
          </a:xfrm>
          <a:prstGeom prst="rect">
            <a:avLst/>
          </a:prstGeom>
          <a:solidFill>
            <a:schemeClr val="bg1">
              <a:lumMod val="85000"/>
            </a:schemeClr>
          </a:solidFill>
        </p:spPr>
        <p:txBody>
          <a:bodyPr wrap="square" lIns="0" tIns="0" rIns="0" bIns="0" rtlCol="0">
            <a:spAutoFit/>
          </a:bodyPr>
          <a:lstStyle/>
          <a:p>
            <a:pPr algn="ctr"/>
            <a:r>
              <a:rPr lang="en-GB" b="1" dirty="0">
                <a:solidFill>
                  <a:srgbClr val="181818"/>
                </a:solidFill>
              </a:rPr>
              <a:t>VISUAL INSPECTION</a:t>
            </a:r>
          </a:p>
          <a:p>
            <a:pPr algn="ctr"/>
            <a:r>
              <a:rPr lang="en-GB" sz="1600" dirty="0">
                <a:solidFill>
                  <a:srgbClr val="181818"/>
                </a:solidFill>
                <a:latin typeface="+mn-lt"/>
              </a:rPr>
              <a:t>annealed/plasticised spring on the 212 mm vacuum module </a:t>
            </a:r>
            <a:r>
              <a:rPr lang="en-GB" sz="1600" dirty="0">
                <a:solidFill>
                  <a:srgbClr val="181818"/>
                </a:solidFill>
                <a:latin typeface="+mn-lt"/>
                <a:sym typeface="Wingdings" panose="05000000000000000000" pitchFamily="2" charset="2"/>
              </a:rPr>
              <a:t>due to localized temperature increase to more than 500°C</a:t>
            </a:r>
            <a:endParaRPr lang="en-CH" sz="1600" dirty="0">
              <a:latin typeface="+mn-lt"/>
            </a:endParaRPr>
          </a:p>
        </p:txBody>
      </p:sp>
      <p:pic>
        <p:nvPicPr>
          <p:cNvPr id="18" name="Picture 17">
            <a:extLst>
              <a:ext uri="{FF2B5EF4-FFF2-40B4-BE49-F238E27FC236}">
                <a16:creationId xmlns:a16="http://schemas.microsoft.com/office/drawing/2014/main" id="{B50CCDC9-D502-2757-BC73-BA05D0EFDE15}"/>
              </a:ext>
            </a:extLst>
          </p:cNvPr>
          <p:cNvPicPr>
            <a:picLocks noChangeAspect="1"/>
          </p:cNvPicPr>
          <p:nvPr/>
        </p:nvPicPr>
        <p:blipFill rotWithShape="1">
          <a:blip r:embed="rId2"/>
          <a:srcRect b="8373"/>
          <a:stretch/>
        </p:blipFill>
        <p:spPr>
          <a:xfrm>
            <a:off x="9322020" y="436561"/>
            <a:ext cx="2611540" cy="3107654"/>
          </a:xfrm>
          <a:prstGeom prst="rect">
            <a:avLst/>
          </a:prstGeom>
        </p:spPr>
      </p:pic>
      <p:sp>
        <p:nvSpPr>
          <p:cNvPr id="19" name="TextBox 18">
            <a:extLst>
              <a:ext uri="{FF2B5EF4-FFF2-40B4-BE49-F238E27FC236}">
                <a16:creationId xmlns:a16="http://schemas.microsoft.com/office/drawing/2014/main" id="{49DAECF2-7BEF-BE84-80D6-EFB4A22B66DB}"/>
              </a:ext>
            </a:extLst>
          </p:cNvPr>
          <p:cNvSpPr txBox="1"/>
          <p:nvPr/>
        </p:nvSpPr>
        <p:spPr>
          <a:xfrm>
            <a:off x="6864100" y="3774645"/>
            <a:ext cx="4915840" cy="1261884"/>
          </a:xfrm>
          <a:prstGeom prst="rect">
            <a:avLst/>
          </a:prstGeom>
          <a:noFill/>
        </p:spPr>
        <p:txBody>
          <a:bodyPr wrap="square" rtlCol="0">
            <a:spAutoFit/>
          </a:bodyPr>
          <a:lstStyle/>
          <a:p>
            <a:pPr>
              <a:spcBef>
                <a:spcPts val="1200"/>
              </a:spcBef>
            </a:pPr>
            <a:r>
              <a:rPr lang="en-CH" sz="2200" b="1" dirty="0">
                <a:latin typeface="+mn-lt"/>
              </a:rPr>
              <a:t>Consolidation</a:t>
            </a:r>
            <a:r>
              <a:rPr lang="en-CH" sz="2200" dirty="0">
                <a:latin typeface="+mn-lt"/>
              </a:rPr>
              <a:t> plan:</a:t>
            </a:r>
          </a:p>
          <a:p>
            <a:pPr marL="342900" indent="-342900">
              <a:buFont typeface="Arial" panose="020B0604020202020204" pitchFamily="34" charset="0"/>
              <a:buChar char="•"/>
            </a:pPr>
            <a:r>
              <a:rPr lang="en-CH" dirty="0">
                <a:latin typeface="+mn-lt"/>
              </a:rPr>
              <a:t>47 replaced during </a:t>
            </a:r>
            <a:r>
              <a:rPr lang="en-CH" b="1" dirty="0">
                <a:latin typeface="+mn-lt"/>
              </a:rPr>
              <a:t>23/24 EYETS</a:t>
            </a:r>
          </a:p>
          <a:p>
            <a:pPr marL="342900" indent="-342900">
              <a:buFont typeface="Arial" panose="020B0604020202020204" pitchFamily="34" charset="0"/>
              <a:buChar char="•"/>
            </a:pPr>
            <a:r>
              <a:rPr lang="en-CH" dirty="0">
                <a:latin typeface="+mn-lt"/>
              </a:rPr>
              <a:t>24 foreseen in</a:t>
            </a:r>
            <a:r>
              <a:rPr lang="en-CH" b="1" dirty="0">
                <a:latin typeface="+mn-lt"/>
              </a:rPr>
              <a:t> </a:t>
            </a:r>
            <a:r>
              <a:rPr lang="en-CH" b="1" u="sng" dirty="0">
                <a:latin typeface="+mn-lt"/>
              </a:rPr>
              <a:t>24/25 YETS</a:t>
            </a:r>
            <a:endParaRPr lang="en-US" b="1" u="sng" dirty="0">
              <a:latin typeface="+mn-lt"/>
            </a:endParaRPr>
          </a:p>
          <a:p>
            <a:pPr marL="800100" lvl="1" indent="-342900">
              <a:buFont typeface="Arial" panose="020B0604020202020204" pitchFamily="34" charset="0"/>
              <a:buChar char="•"/>
            </a:pPr>
            <a:r>
              <a:rPr lang="en-US" dirty="0">
                <a:latin typeface="+mn-lt"/>
              </a:rPr>
              <a:t>No failure expected with ideal contact</a:t>
            </a:r>
          </a:p>
        </p:txBody>
      </p:sp>
      <p:sp>
        <p:nvSpPr>
          <p:cNvPr id="20" name="TextBox 19">
            <a:extLst>
              <a:ext uri="{FF2B5EF4-FFF2-40B4-BE49-F238E27FC236}">
                <a16:creationId xmlns:a16="http://schemas.microsoft.com/office/drawing/2014/main" id="{2E1DD13F-5729-A4A2-5458-0F156C054169}"/>
              </a:ext>
            </a:extLst>
          </p:cNvPr>
          <p:cNvSpPr txBox="1"/>
          <p:nvPr/>
        </p:nvSpPr>
        <p:spPr>
          <a:xfrm>
            <a:off x="216522" y="3027952"/>
            <a:ext cx="5640020" cy="1523494"/>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US" sz="2200" dirty="0">
                <a:latin typeface="+mn-lt"/>
              </a:rPr>
              <a:t>Difficult to identify </a:t>
            </a:r>
            <a:r>
              <a:rPr lang="en-US" sz="2200" b="1" u="sng" dirty="0">
                <a:latin typeface="+mn-lt"/>
              </a:rPr>
              <a:t>intensity limitation</a:t>
            </a:r>
            <a:r>
              <a:rPr lang="en-US" sz="2200" b="1" dirty="0">
                <a:latin typeface="+mn-lt"/>
              </a:rPr>
              <a:t> </a:t>
            </a:r>
            <a:r>
              <a:rPr lang="en-US" sz="2200" dirty="0">
                <a:latin typeface="+mn-lt"/>
              </a:rPr>
              <a:t>(strong dependence on contact quality)</a:t>
            </a:r>
          </a:p>
          <a:p>
            <a:pPr marL="342900" indent="-342900">
              <a:spcBef>
                <a:spcPts val="600"/>
              </a:spcBef>
              <a:buFont typeface="Arial" panose="020B0604020202020204" pitchFamily="34" charset="0"/>
              <a:buChar char="•"/>
            </a:pPr>
            <a:r>
              <a:rPr lang="en-US" sz="2200" b="1" dirty="0">
                <a:latin typeface="+mn-lt"/>
              </a:rPr>
              <a:t>Simulations </a:t>
            </a:r>
            <a:r>
              <a:rPr lang="en-US" sz="2200" dirty="0">
                <a:latin typeface="+mn-lt"/>
              </a:rPr>
              <a:t>to assess impact of beam parameters on power deposition</a:t>
            </a:r>
          </a:p>
        </p:txBody>
      </p:sp>
      <p:pic>
        <p:nvPicPr>
          <p:cNvPr id="21" name="Graphic 20">
            <a:extLst>
              <a:ext uri="{FF2B5EF4-FFF2-40B4-BE49-F238E27FC236}">
                <a16:creationId xmlns:a16="http://schemas.microsoft.com/office/drawing/2014/main" id="{E8B90529-D7B9-FA43-8D84-42A59544A1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8805" y="1739180"/>
            <a:ext cx="3048000" cy="1905000"/>
          </a:xfrm>
          <a:prstGeom prst="rect">
            <a:avLst/>
          </a:prstGeom>
        </p:spPr>
      </p:pic>
      <p:sp>
        <p:nvSpPr>
          <p:cNvPr id="22" name="TextBox 21">
            <a:extLst>
              <a:ext uri="{FF2B5EF4-FFF2-40B4-BE49-F238E27FC236}">
                <a16:creationId xmlns:a16="http://schemas.microsoft.com/office/drawing/2014/main" id="{B6205F66-C150-8D13-E68F-13D1C72D3B0C}"/>
              </a:ext>
            </a:extLst>
          </p:cNvPr>
          <p:cNvSpPr txBox="1"/>
          <p:nvPr/>
        </p:nvSpPr>
        <p:spPr>
          <a:xfrm>
            <a:off x="412060" y="5168312"/>
            <a:ext cx="5708340" cy="646331"/>
          </a:xfrm>
          <a:prstGeom prst="rect">
            <a:avLst/>
          </a:prstGeom>
          <a:noFill/>
          <a:ln>
            <a:solidFill>
              <a:srgbClr val="C00000"/>
            </a:solidFill>
          </a:ln>
        </p:spPr>
        <p:txBody>
          <a:bodyPr wrap="square">
            <a:spAutoFit/>
          </a:bodyPr>
          <a:lstStyle/>
          <a:p>
            <a:pPr algn="ctr"/>
            <a:r>
              <a:rPr lang="en-GB" b="1" dirty="0">
                <a:solidFill>
                  <a:srgbClr val="FF0000"/>
                </a:solidFill>
                <a:effectLst/>
                <a:latin typeface="+mn-lt"/>
              </a:rPr>
              <a:t>LMC 479: limit bunch intensity </a:t>
            </a:r>
            <a:r>
              <a:rPr lang="en-GB" dirty="0">
                <a:solidFill>
                  <a:srgbClr val="FF0000"/>
                </a:solidFill>
                <a:effectLst/>
                <a:latin typeface="+mn-lt"/>
              </a:rPr>
              <a:t>at </a:t>
            </a:r>
            <a:r>
              <a:rPr lang="en-GB" u="sng" dirty="0">
                <a:solidFill>
                  <a:srgbClr val="FF0000"/>
                </a:solidFill>
                <a:effectLst/>
                <a:latin typeface="+mn-lt"/>
              </a:rPr>
              <a:t>1.6e</a:t>
            </a:r>
            <a:r>
              <a:rPr lang="en-GB" u="sng" baseline="30000" dirty="0">
                <a:solidFill>
                  <a:srgbClr val="FF0000"/>
                </a:solidFill>
                <a:effectLst/>
                <a:latin typeface="+mn-lt"/>
              </a:rPr>
              <a:t>11</a:t>
            </a:r>
            <a:r>
              <a:rPr lang="en-GB" u="sng" dirty="0">
                <a:solidFill>
                  <a:srgbClr val="FF0000"/>
                </a:solidFill>
                <a:effectLst/>
                <a:latin typeface="+mn-lt"/>
              </a:rPr>
              <a:t> p/b</a:t>
            </a:r>
            <a:r>
              <a:rPr lang="en-GB" dirty="0">
                <a:solidFill>
                  <a:srgbClr val="FF0000"/>
                </a:solidFill>
                <a:effectLst/>
                <a:latin typeface="+mn-lt"/>
              </a:rPr>
              <a:t>, while maximizing the bunch length throughout the cycle</a:t>
            </a:r>
            <a:endParaRPr lang="en-GB" dirty="0">
              <a:effectLst/>
              <a:latin typeface="+mn-lt"/>
            </a:endParaRPr>
          </a:p>
        </p:txBody>
      </p:sp>
      <p:sp>
        <p:nvSpPr>
          <p:cNvPr id="23" name="TextBox 22">
            <a:extLst>
              <a:ext uri="{FF2B5EF4-FFF2-40B4-BE49-F238E27FC236}">
                <a16:creationId xmlns:a16="http://schemas.microsoft.com/office/drawing/2014/main" id="{556B8A5A-AF83-5746-76F2-7C77612A2632}"/>
              </a:ext>
            </a:extLst>
          </p:cNvPr>
          <p:cNvSpPr txBox="1"/>
          <p:nvPr/>
        </p:nvSpPr>
        <p:spPr>
          <a:xfrm>
            <a:off x="6384038" y="5137534"/>
            <a:ext cx="5549522" cy="707886"/>
          </a:xfrm>
          <a:prstGeom prst="rect">
            <a:avLst/>
          </a:prstGeom>
          <a:noFill/>
          <a:ln>
            <a:solidFill>
              <a:srgbClr val="008E40"/>
            </a:solidFill>
          </a:ln>
        </p:spPr>
        <p:txBody>
          <a:bodyPr wrap="square">
            <a:spAutoFit/>
          </a:bodyPr>
          <a:lstStyle/>
          <a:p>
            <a:pPr algn="ctr"/>
            <a:r>
              <a:rPr lang="en-GB" sz="2000" b="1" i="0" u="none" strike="noStrike" dirty="0">
                <a:solidFill>
                  <a:srgbClr val="00B050"/>
                </a:solidFill>
                <a:effectLst/>
                <a:latin typeface="+mn-lt"/>
              </a:rPr>
              <a:t>Improved </a:t>
            </a:r>
            <a:r>
              <a:rPr lang="en-GB" sz="2000" b="1" i="0" u="sng" strike="noStrike" dirty="0">
                <a:solidFill>
                  <a:srgbClr val="00B050"/>
                </a:solidFill>
                <a:effectLst/>
                <a:latin typeface="+mn-lt"/>
              </a:rPr>
              <a:t>control of bunch length</a:t>
            </a:r>
            <a:r>
              <a:rPr lang="en-GB" sz="2000" b="1" i="0" u="none" strike="noStrike" dirty="0">
                <a:solidFill>
                  <a:srgbClr val="00B050"/>
                </a:solidFill>
                <a:effectLst/>
                <a:latin typeface="+mn-lt"/>
              </a:rPr>
              <a:t> </a:t>
            </a:r>
            <a:r>
              <a:rPr lang="en-GB" sz="2000" i="0" u="none" strike="noStrike" dirty="0">
                <a:solidFill>
                  <a:srgbClr val="00B050"/>
                </a:solidFill>
                <a:effectLst/>
                <a:latin typeface="+mn-lt"/>
              </a:rPr>
              <a:t>provides a </a:t>
            </a:r>
            <a:r>
              <a:rPr lang="en-GB" sz="2000" b="1" i="0" u="none" strike="noStrike" dirty="0">
                <a:solidFill>
                  <a:srgbClr val="00B050"/>
                </a:solidFill>
                <a:effectLst/>
                <a:latin typeface="+mn-lt"/>
              </a:rPr>
              <a:t>safety factor </a:t>
            </a:r>
            <a:r>
              <a:rPr lang="en-GB" sz="2000" i="0" u="none" strike="noStrike" dirty="0">
                <a:solidFill>
                  <a:srgbClr val="00B050"/>
                </a:solidFill>
                <a:effectLst/>
                <a:latin typeface="+mn-lt"/>
              </a:rPr>
              <a:t>of ~2 or more in power deposition</a:t>
            </a:r>
            <a:endParaRPr lang="en-GB" sz="2000" dirty="0">
              <a:solidFill>
                <a:srgbClr val="00B050"/>
              </a:solidFill>
              <a:effectLst/>
              <a:latin typeface="+mn-lt"/>
            </a:endParaRPr>
          </a:p>
        </p:txBody>
      </p:sp>
    </p:spTree>
    <p:extLst>
      <p:ext uri="{BB962C8B-B14F-4D97-AF65-F5344CB8AC3E}">
        <p14:creationId xmlns:p14="http://schemas.microsoft.com/office/powerpoint/2010/main" val="3522485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01CA4-7CC5-C492-75C7-C77FA263A5A6}"/>
              </a:ext>
            </a:extLst>
          </p:cNvPr>
          <p:cNvSpPr>
            <a:spLocks noGrp="1"/>
          </p:cNvSpPr>
          <p:nvPr>
            <p:ph type="title"/>
          </p:nvPr>
        </p:nvSpPr>
        <p:spPr>
          <a:xfrm>
            <a:off x="609601" y="274638"/>
            <a:ext cx="6446524" cy="714265"/>
          </a:xfrm>
        </p:spPr>
        <p:txBody>
          <a:bodyPr>
            <a:normAutofit/>
          </a:bodyPr>
          <a:lstStyle/>
          <a:p>
            <a:r>
              <a:rPr lang="en-US" dirty="0"/>
              <a:t>Beam power and bunch length</a:t>
            </a:r>
            <a:endParaRPr lang="en-GB" dirty="0"/>
          </a:p>
        </p:txBody>
      </p:sp>
      <p:sp>
        <p:nvSpPr>
          <p:cNvPr id="3" name="Content Placeholder 2">
            <a:extLst>
              <a:ext uri="{FF2B5EF4-FFF2-40B4-BE49-F238E27FC236}">
                <a16:creationId xmlns:a16="http://schemas.microsoft.com/office/drawing/2014/main" id="{DA348E4B-CE69-58D4-6827-C585B53CE5D9}"/>
              </a:ext>
            </a:extLst>
          </p:cNvPr>
          <p:cNvSpPr txBox="1">
            <a:spLocks/>
          </p:cNvSpPr>
          <p:nvPr/>
        </p:nvSpPr>
        <p:spPr>
          <a:xfrm>
            <a:off x="594387" y="1052083"/>
            <a:ext cx="8036344" cy="1492868"/>
          </a:xfrm>
          <a:prstGeom prst="rect">
            <a:avLst/>
          </a:prstGeom>
        </p:spPr>
        <p:txBody>
          <a:bodyPr>
            <a:normAutofit/>
          </a:bodyPr>
          <a:lst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fontAlgn="auto">
              <a:spcAft>
                <a:spcPts val="0"/>
              </a:spcAft>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BDF66375-CB7A-BE50-FCC9-FCE1985D6B91}"/>
              </a:ext>
            </a:extLst>
          </p:cNvPr>
          <p:cNvSpPr txBox="1"/>
          <p:nvPr/>
        </p:nvSpPr>
        <p:spPr>
          <a:xfrm>
            <a:off x="7831739" y="2997247"/>
            <a:ext cx="4199806" cy="2492990"/>
          </a:xfrm>
          <a:prstGeom prst="rect">
            <a:avLst/>
          </a:prstGeom>
          <a:noFill/>
        </p:spPr>
        <p:txBody>
          <a:bodyPr wrap="square" rtlCol="0">
            <a:spAutoFit/>
          </a:bodyPr>
          <a:lstStyle/>
          <a:p>
            <a:pPr algn="ctr"/>
            <a:r>
              <a:rPr lang="en-US" sz="2200" dirty="0">
                <a:latin typeface="+mn-lt"/>
              </a:rPr>
              <a:t>This operational improvement together with the upcoming completion of the warm vacuum modules consolidation can open a </a:t>
            </a:r>
            <a:r>
              <a:rPr lang="en-US" sz="2200" b="1" dirty="0">
                <a:latin typeface="+mn-lt"/>
              </a:rPr>
              <a:t>window for future </a:t>
            </a:r>
            <a:r>
              <a:rPr lang="en-US" sz="2200" b="1" dirty="0">
                <a:solidFill>
                  <a:schemeClr val="tx1">
                    <a:lumMod val="60000"/>
                    <a:lumOff val="40000"/>
                  </a:schemeClr>
                </a:solidFill>
                <a:latin typeface="+mn-lt"/>
              </a:rPr>
              <a:t>higher intensity </a:t>
            </a:r>
            <a:r>
              <a:rPr lang="en-US" sz="2200" b="1" dirty="0">
                <a:latin typeface="+mn-lt"/>
              </a:rPr>
              <a:t>tests/operation,</a:t>
            </a:r>
          </a:p>
          <a:p>
            <a:pPr algn="ctr"/>
            <a:r>
              <a:rPr lang="en-GB" sz="2200" b="0" i="0" u="none" strike="noStrike" dirty="0">
                <a:effectLst/>
                <a:latin typeface="+mn-lt"/>
              </a:rPr>
              <a:t>without impacting availability</a:t>
            </a:r>
            <a:endParaRPr lang="en-GB" sz="2200" b="1" dirty="0">
              <a:latin typeface="+mn-lt"/>
            </a:endParaRPr>
          </a:p>
        </p:txBody>
      </p:sp>
      <p:sp>
        <p:nvSpPr>
          <p:cNvPr id="6" name="TextBox 5">
            <a:extLst>
              <a:ext uri="{FF2B5EF4-FFF2-40B4-BE49-F238E27FC236}">
                <a16:creationId xmlns:a16="http://schemas.microsoft.com/office/drawing/2014/main" id="{DDFC62AA-80F6-449E-75B8-FACFD79422F0}"/>
              </a:ext>
            </a:extLst>
          </p:cNvPr>
          <p:cNvSpPr txBox="1"/>
          <p:nvPr/>
        </p:nvSpPr>
        <p:spPr>
          <a:xfrm>
            <a:off x="532082" y="1143763"/>
            <a:ext cx="8602720" cy="1615827"/>
          </a:xfrm>
          <a:prstGeom prst="rect">
            <a:avLst/>
          </a:prstGeom>
          <a:noFill/>
        </p:spPr>
        <p:txBody>
          <a:bodyPr wrap="square">
            <a:spAutoFit/>
          </a:bodyPr>
          <a:lstStyle/>
          <a:p>
            <a:pPr marL="285750" indent="-285750" fontAlgn="auto">
              <a:spcAft>
                <a:spcPts val="0"/>
              </a:spcAft>
              <a:buFont typeface="Arial" panose="020B0604020202020204" pitchFamily="34" charset="0"/>
              <a:buChar char="•"/>
            </a:pPr>
            <a:r>
              <a:rPr lang="en-GB" sz="2400" b="1" dirty="0">
                <a:solidFill>
                  <a:schemeClr val="tx1">
                    <a:lumMod val="60000"/>
                    <a:lumOff val="40000"/>
                  </a:schemeClr>
                </a:solidFill>
                <a:latin typeface="+mn-lt"/>
              </a:rPr>
              <a:t>Longitudinal blow-up control </a:t>
            </a:r>
            <a:r>
              <a:rPr lang="en-GB" sz="2400" dirty="0">
                <a:latin typeface="+mn-lt"/>
              </a:rPr>
              <a:t>significantly improved</a:t>
            </a:r>
          </a:p>
          <a:p>
            <a:pPr marL="742950" lvl="1" indent="-285750" fontAlgn="auto">
              <a:spcBef>
                <a:spcPts val="600"/>
              </a:spcBef>
              <a:spcAft>
                <a:spcPts val="0"/>
              </a:spcAft>
              <a:buFont typeface="Arial" panose="020B0604020202020204" pitchFamily="34" charset="0"/>
              <a:buChar char="•"/>
            </a:pPr>
            <a:r>
              <a:rPr lang="en-GB" sz="2000" dirty="0">
                <a:latin typeface="+mn-lt"/>
              </a:rPr>
              <a:t>bunch lengths in the ramp </a:t>
            </a:r>
            <a:r>
              <a:rPr lang="en-GB" sz="2000" b="1" dirty="0">
                <a:latin typeface="+mn-lt"/>
              </a:rPr>
              <a:t>&gt;1.25 ns, </a:t>
            </a:r>
            <a:r>
              <a:rPr lang="en-GB" sz="2000" dirty="0">
                <a:latin typeface="+mn-lt"/>
              </a:rPr>
              <a:t>compared to 1.1 ns in 2023</a:t>
            </a:r>
          </a:p>
          <a:p>
            <a:pPr marL="742950" lvl="1" indent="-285750" fontAlgn="auto">
              <a:spcBef>
                <a:spcPts val="600"/>
              </a:spcBef>
              <a:spcAft>
                <a:spcPts val="0"/>
              </a:spcAft>
              <a:buFont typeface="Arial" panose="020B0604020202020204" pitchFamily="34" charset="0"/>
              <a:buChar char="•"/>
            </a:pPr>
            <a:r>
              <a:rPr lang="en-GB" sz="2000" b="1" dirty="0">
                <a:latin typeface="+mn-lt"/>
              </a:rPr>
              <a:t>Interlock </a:t>
            </a:r>
            <a:r>
              <a:rPr lang="en-GB" sz="2000" dirty="0">
                <a:latin typeface="+mn-lt"/>
              </a:rPr>
              <a:t>implemented at 1.1 ns, then moved to 1.2 ns</a:t>
            </a:r>
          </a:p>
          <a:p>
            <a:pPr marL="742950" lvl="1" indent="-285750" fontAlgn="auto">
              <a:spcBef>
                <a:spcPts val="600"/>
              </a:spcBef>
              <a:spcAft>
                <a:spcPts val="0"/>
              </a:spcAft>
              <a:buFont typeface="Arial" panose="020B0604020202020204" pitchFamily="34" charset="0"/>
              <a:buChar char="•"/>
            </a:pPr>
            <a:r>
              <a:rPr lang="en-GB" sz="2000" dirty="0">
                <a:latin typeface="+mn-lt"/>
              </a:rPr>
              <a:t>According to simulations, this lowers the beam power by </a:t>
            </a:r>
            <a:r>
              <a:rPr lang="en-GB" sz="2000" b="1" dirty="0">
                <a:latin typeface="+mn-lt"/>
              </a:rPr>
              <a:t>&gt; factor 2</a:t>
            </a:r>
          </a:p>
        </p:txBody>
      </p:sp>
      <p:pic>
        <p:nvPicPr>
          <p:cNvPr id="5" name="Picture 4">
            <a:extLst>
              <a:ext uri="{FF2B5EF4-FFF2-40B4-BE49-F238E27FC236}">
                <a16:creationId xmlns:a16="http://schemas.microsoft.com/office/drawing/2014/main" id="{8BA2C94D-9C49-F443-AB50-138994CC7F77}"/>
              </a:ext>
            </a:extLst>
          </p:cNvPr>
          <p:cNvPicPr>
            <a:picLocks noChangeAspect="1"/>
          </p:cNvPicPr>
          <p:nvPr/>
        </p:nvPicPr>
        <p:blipFill>
          <a:blip r:embed="rId2"/>
          <a:srcRect l="3720"/>
          <a:stretch/>
        </p:blipFill>
        <p:spPr>
          <a:xfrm>
            <a:off x="361021" y="2997247"/>
            <a:ext cx="7483221" cy="2635964"/>
          </a:xfrm>
          <a:prstGeom prst="rect">
            <a:avLst/>
          </a:prstGeom>
        </p:spPr>
      </p:pic>
    </p:spTree>
    <p:extLst>
      <p:ext uri="{BB962C8B-B14F-4D97-AF65-F5344CB8AC3E}">
        <p14:creationId xmlns:p14="http://schemas.microsoft.com/office/powerpoint/2010/main" val="2498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2A91E-36F0-7E1F-22F9-584ED1DEBB13}"/>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DC187E28-427D-357C-1FBF-FEE046CC346D}"/>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6412C3C6-0F26-45D1-1EA0-7153D2BC2F1E}"/>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F2E72BB0-2FE8-CE0C-700D-31F0CBEE2AFE}"/>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92D7EF4B-2AD4-95BA-08FF-4B5B30CB939E}"/>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7E03837C-0076-4BC4-A8C1-84663173E6D8}"/>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3873DDCA-86DA-7FFA-AE78-2A867B024C3F}"/>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5C51675F-AC6F-C3EC-8FBC-BA2FD1C61AE3}"/>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AE72F889-2872-BD10-2F65-218BE18A6092}"/>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C0C215BF-FE76-F3C2-C635-CF2901D4B44F}"/>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D52699ED-FE95-7370-8741-2A5033418127}"/>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820205C2-8BA2-35B4-0D62-093F65D465BE}"/>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335F939F-2A91-A22B-6122-25B100A045AD}"/>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415AC359-1F6E-CBCB-B824-26E583F5DD19}"/>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E63B1A6B-E3F1-5EDA-E4AA-6FA947D99840}"/>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1DC2A21F-D1A1-BD12-3EA3-7AC7A7526FAA}"/>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4CA48DAC-62A5-B340-B56F-FA9AFB28E411}"/>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A7F4C3BB-FD3D-472C-9E8E-A616075F4B8E}"/>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257A54EA-CA9F-C6FD-459C-316D9B870A3D}"/>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23FEDC3F-E937-4653-FF1F-2454763569FB}"/>
                </a:ext>
              </a:extLst>
            </p:cNvPr>
            <p:cNvPicPr>
              <a:picLocks noChangeAspect="1"/>
            </p:cNvPicPr>
            <p:nvPr/>
          </p:nvPicPr>
          <p:blipFill>
            <a:blip r:embed="rId8"/>
            <a:stretch>
              <a:fillRect/>
            </a:stretch>
          </p:blipFill>
          <p:spPr>
            <a:xfrm>
              <a:off x="2850966" y="1530296"/>
              <a:ext cx="2387783" cy="1162948"/>
            </a:xfrm>
            <a:prstGeom prst="rect">
              <a:avLst/>
            </a:prstGeom>
          </p:spPr>
        </p:pic>
      </p:grpSp>
      <p:sp>
        <p:nvSpPr>
          <p:cNvPr id="42" name="Title 2">
            <a:extLst>
              <a:ext uri="{FF2B5EF4-FFF2-40B4-BE49-F238E27FC236}">
                <a16:creationId xmlns:a16="http://schemas.microsoft.com/office/drawing/2014/main" id="{0BA59CBE-A3BD-58CB-43DC-F9ECA4BEBD22}"/>
              </a:ext>
            </a:extLst>
          </p:cNvPr>
          <p:cNvSpPr>
            <a:spLocks noGrp="1"/>
          </p:cNvSpPr>
          <p:nvPr>
            <p:ph type="title"/>
          </p:nvPr>
        </p:nvSpPr>
        <p:spPr>
          <a:xfrm>
            <a:off x="609601" y="274638"/>
            <a:ext cx="7944319" cy="714265"/>
          </a:xfrm>
          <a:noFill/>
        </p:spPr>
        <p:txBody>
          <a:bodyPr>
            <a:normAutofit/>
          </a:bodyPr>
          <a:lstStyle/>
          <a:p>
            <a:r>
              <a:rPr lang="en-GB" dirty="0"/>
              <a:t>LHC in 2024</a:t>
            </a:r>
          </a:p>
        </p:txBody>
      </p:sp>
      <p:sp>
        <p:nvSpPr>
          <p:cNvPr id="2" name="TextBox 1">
            <a:extLst>
              <a:ext uri="{FF2B5EF4-FFF2-40B4-BE49-F238E27FC236}">
                <a16:creationId xmlns:a16="http://schemas.microsoft.com/office/drawing/2014/main" id="{24DFD848-41C9-0A91-A07F-36FF8A2CC6B4}"/>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3" name="TextBox 2">
            <a:extLst>
              <a:ext uri="{FF2B5EF4-FFF2-40B4-BE49-F238E27FC236}">
                <a16:creationId xmlns:a16="http://schemas.microsoft.com/office/drawing/2014/main" id="{795A1B50-02D4-0C04-1A6D-3E4FC98BFE71}"/>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4" name="Rectangle 3">
            <a:extLst>
              <a:ext uri="{FF2B5EF4-FFF2-40B4-BE49-F238E27FC236}">
                <a16:creationId xmlns:a16="http://schemas.microsoft.com/office/drawing/2014/main" id="{A9F70F1E-1E83-589F-25D4-B7F189409B4A}"/>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C095A003-A3F5-F88B-A7FD-712887273E70}"/>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14116ACF-7143-60A5-6322-19F876AD916A}"/>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B79889BE-1EC9-EA7D-F26B-45D545A9138B}"/>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12CC0569-CDCD-B9EF-0491-B10602BC2C57}"/>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E4127D62-F465-3C7D-4A80-11A36D8C8672}"/>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A127B1D-5B1D-46D9-0051-49B65B05CC00}"/>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F234930A-68CE-0A06-5A70-85E46CBEB26D}"/>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1292183D-3713-CB2A-73EF-8D396BAEDF40}"/>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CE84156D-2239-AF1F-65F0-BF14E46554F7}"/>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19" name="TextBox 18">
            <a:extLst>
              <a:ext uri="{FF2B5EF4-FFF2-40B4-BE49-F238E27FC236}">
                <a16:creationId xmlns:a16="http://schemas.microsoft.com/office/drawing/2014/main" id="{35F43D2A-411E-E0A2-930E-78FEAE4043D4}"/>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0" name="TextBox 19">
            <a:extLst>
              <a:ext uri="{FF2B5EF4-FFF2-40B4-BE49-F238E27FC236}">
                <a16:creationId xmlns:a16="http://schemas.microsoft.com/office/drawing/2014/main" id="{5F0828EF-4F16-4464-794F-59D8BEC8C712}"/>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1" name="TextBox 20">
            <a:extLst>
              <a:ext uri="{FF2B5EF4-FFF2-40B4-BE49-F238E27FC236}">
                <a16:creationId xmlns:a16="http://schemas.microsoft.com/office/drawing/2014/main" id="{62A4E689-046D-7A05-7EF2-B8E7CB3D2D92}"/>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2" name="TextBox 21">
            <a:extLst>
              <a:ext uri="{FF2B5EF4-FFF2-40B4-BE49-F238E27FC236}">
                <a16:creationId xmlns:a16="http://schemas.microsoft.com/office/drawing/2014/main" id="{9F5146B2-6608-93F6-A733-3EDCA92B9D9D}"/>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28" name="TextBox 27">
            <a:extLst>
              <a:ext uri="{FF2B5EF4-FFF2-40B4-BE49-F238E27FC236}">
                <a16:creationId xmlns:a16="http://schemas.microsoft.com/office/drawing/2014/main" id="{8BC2E61D-B215-7FDF-2834-C6B3728749BF}"/>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3" name="TextBox 32">
            <a:extLst>
              <a:ext uri="{FF2B5EF4-FFF2-40B4-BE49-F238E27FC236}">
                <a16:creationId xmlns:a16="http://schemas.microsoft.com/office/drawing/2014/main" id="{2BB7CD8C-2A87-727F-EC38-A1BE16EE2339}"/>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4" name="Straight Connector 33">
            <a:extLst>
              <a:ext uri="{FF2B5EF4-FFF2-40B4-BE49-F238E27FC236}">
                <a16:creationId xmlns:a16="http://schemas.microsoft.com/office/drawing/2014/main" id="{D4BCF15A-51EC-6C00-4C1C-E0CBF1293605}"/>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D41C912-7A1A-D92A-DCCC-E8D1D0042FCD}"/>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0" name="Straight Connector 39">
            <a:extLst>
              <a:ext uri="{FF2B5EF4-FFF2-40B4-BE49-F238E27FC236}">
                <a16:creationId xmlns:a16="http://schemas.microsoft.com/office/drawing/2014/main" id="{518F19CB-9ED6-68E8-5A52-CB74BCCFD3D9}"/>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B5F97CD3-FF9C-AA32-785C-2C50EA38538E}"/>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43" name="Straight Connector 42">
            <a:extLst>
              <a:ext uri="{FF2B5EF4-FFF2-40B4-BE49-F238E27FC236}">
                <a16:creationId xmlns:a16="http://schemas.microsoft.com/office/drawing/2014/main" id="{53D277C5-D4D1-DC59-3A1C-FDDFD7E6F161}"/>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4219ACB3-B404-02DE-F5A6-16A01328F600}"/>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2" name="Straight Connector 51">
            <a:extLst>
              <a:ext uri="{FF2B5EF4-FFF2-40B4-BE49-F238E27FC236}">
                <a16:creationId xmlns:a16="http://schemas.microsoft.com/office/drawing/2014/main" id="{B09B4A4E-0368-96DA-4ED2-B7D46F88EB24}"/>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D43EE323-E3EC-C824-1A2E-C84576819A13}"/>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6" name="Straight Connector 55">
            <a:extLst>
              <a:ext uri="{FF2B5EF4-FFF2-40B4-BE49-F238E27FC236}">
                <a16:creationId xmlns:a16="http://schemas.microsoft.com/office/drawing/2014/main" id="{10382A6A-EB51-AD26-FB2D-EED5EBE9FDC0}"/>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7E3C0B8-D05E-51C1-789B-B83F6403BBC5}"/>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Tree>
    <p:extLst>
      <p:ext uri="{BB962C8B-B14F-4D97-AF65-F5344CB8AC3E}">
        <p14:creationId xmlns:p14="http://schemas.microsoft.com/office/powerpoint/2010/main" val="167610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ed 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45937</TotalTime>
  <Words>2964</Words>
  <Application>Microsoft Macintosh PowerPoint</Application>
  <PresentationFormat>Widescreen</PresentationFormat>
  <Paragraphs>591</Paragraphs>
  <Slides>35</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Comic Sans MS</vt:lpstr>
      <vt:lpstr>Helvetica</vt:lpstr>
      <vt:lpstr>Lucida Grande</vt:lpstr>
      <vt:lpstr>Fred 2</vt:lpstr>
      <vt:lpstr>PowerPoint Presentation</vt:lpstr>
      <vt:lpstr>Outline</vt:lpstr>
      <vt:lpstr>2024 LHC schedule v.2.2 – Q3+Q4</vt:lpstr>
      <vt:lpstr>LHC in 2024</vt:lpstr>
      <vt:lpstr>Reversed Polarity (RP) optics</vt:lpstr>
      <vt:lpstr>LHC in 2024</vt:lpstr>
      <vt:lpstr>RF finger vacuum modules</vt:lpstr>
      <vt:lpstr>Beam power and bunch length</vt:lpstr>
      <vt:lpstr>LHC in 2024</vt:lpstr>
      <vt:lpstr>Beta* limitation (36 cm)</vt:lpstr>
      <vt:lpstr>LHC in 2024</vt:lpstr>
      <vt:lpstr>BCMS beam</vt:lpstr>
      <vt:lpstr>LHC in 2024</vt:lpstr>
      <vt:lpstr>Beta* limitation (36 cm)</vt:lpstr>
      <vt:lpstr>LHC in 2024</vt:lpstr>
      <vt:lpstr>Production</vt:lpstr>
      <vt:lpstr>Production</vt:lpstr>
      <vt:lpstr>Heat load</vt:lpstr>
      <vt:lpstr>Availability</vt:lpstr>
      <vt:lpstr>LHC in 2024</vt:lpstr>
      <vt:lpstr>Luminosity production for pp ref run </vt:lpstr>
      <vt:lpstr>LHC in 2024</vt:lpstr>
      <vt:lpstr>IONS run</vt:lpstr>
      <vt:lpstr>IONS run</vt:lpstr>
      <vt:lpstr>IONS run</vt:lpstr>
      <vt:lpstr>Outline</vt:lpstr>
      <vt:lpstr>2025/2026 configuration - introduction</vt:lpstr>
      <vt:lpstr>Proposal summary</vt:lpstr>
      <vt:lpstr>Proposal summary</vt:lpstr>
      <vt:lpstr>Implications</vt:lpstr>
      <vt:lpstr>RD1</vt:lpstr>
      <vt:lpstr>Outline</vt:lpstr>
      <vt:lpstr>2025/2026 schedule options</vt:lpstr>
      <vt:lpstr>2025/2026 schedule options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Matteo Solfaroli Camillocci</cp:lastModifiedBy>
  <cp:revision>9299</cp:revision>
  <cp:lastPrinted>2014-08-28T12:09:23Z</cp:lastPrinted>
  <dcterms:created xsi:type="dcterms:W3CDTF">1601-01-01T00:00:00Z</dcterms:created>
  <dcterms:modified xsi:type="dcterms:W3CDTF">2024-11-18T13:22:02Z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