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hart10.xml" ContentType="application/vnd.openxmlformats-officedocument.drawingml.chart+xml"/>
  <Override PartName="/ppt/theme/themeOverride10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342" r:id="rId2"/>
    <p:sldId id="1041" r:id="rId3"/>
    <p:sldId id="710" r:id="rId4"/>
    <p:sldId id="988" r:id="rId5"/>
    <p:sldId id="1005" r:id="rId6"/>
    <p:sldId id="1044" r:id="rId7"/>
    <p:sldId id="1040" r:id="rId8"/>
    <p:sldId id="990" r:id="rId9"/>
    <p:sldId id="1030" r:id="rId10"/>
    <p:sldId id="1001" r:id="rId11"/>
    <p:sldId id="1002" r:id="rId12"/>
    <p:sldId id="1008" r:id="rId13"/>
    <p:sldId id="1033" r:id="rId14"/>
    <p:sldId id="1009" r:id="rId15"/>
    <p:sldId id="1045" r:id="rId16"/>
    <p:sldId id="1020" r:id="rId17"/>
    <p:sldId id="1023" r:id="rId18"/>
    <p:sldId id="996" r:id="rId19"/>
    <p:sldId id="995" r:id="rId20"/>
    <p:sldId id="997" r:id="rId21"/>
    <p:sldId id="1043" r:id="rId22"/>
    <p:sldId id="1006" r:id="rId23"/>
    <p:sldId id="1021" r:id="rId24"/>
    <p:sldId id="1039" r:id="rId25"/>
    <p:sldId id="999" r:id="rId26"/>
    <p:sldId id="1000" r:id="rId27"/>
    <p:sldId id="1004" r:id="rId28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95410BF-DD66-49BF-A54F-FBA470E5ED4B}">
          <p14:sldIdLst>
            <p14:sldId id="342"/>
            <p14:sldId id="1041"/>
            <p14:sldId id="710"/>
            <p14:sldId id="988"/>
            <p14:sldId id="1005"/>
            <p14:sldId id="1044"/>
            <p14:sldId id="1040"/>
            <p14:sldId id="990"/>
            <p14:sldId id="1030"/>
            <p14:sldId id="1001"/>
            <p14:sldId id="1002"/>
            <p14:sldId id="1008"/>
            <p14:sldId id="1033"/>
            <p14:sldId id="1009"/>
            <p14:sldId id="1045"/>
            <p14:sldId id="1020"/>
            <p14:sldId id="1023"/>
            <p14:sldId id="996"/>
            <p14:sldId id="995"/>
            <p14:sldId id="997"/>
            <p14:sldId id="1043"/>
            <p14:sldId id="1006"/>
            <p14:sldId id="1021"/>
            <p14:sldId id="1039"/>
            <p14:sldId id="999"/>
            <p14:sldId id="1000"/>
            <p14:sldId id="100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C8664"/>
    <a:srgbClr val="FF99CC"/>
    <a:srgbClr val="FF66FF"/>
    <a:srgbClr val="FFFF99"/>
    <a:srgbClr val="FF9900"/>
    <a:srgbClr val="0000FF"/>
    <a:srgbClr val="6699FF"/>
    <a:srgbClr val="078FB9"/>
    <a:srgbClr val="1A79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2" autoAdjust="0"/>
    <p:restoredTop sz="83558" autoAdjust="0"/>
  </p:normalViewPr>
  <p:slideViewPr>
    <p:cSldViewPr snapToGrid="0">
      <p:cViewPr varScale="1">
        <p:scale>
          <a:sx n="89" d="100"/>
          <a:sy n="89" d="100"/>
        </p:scale>
        <p:origin x="1350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2832" y="72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0.xlsx"/><Relationship Id="rId1" Type="http://schemas.openxmlformats.org/officeDocument/2006/relationships/themeOverride" Target="../theme/themeOverride10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 sz="900"/>
            </a:pPr>
            <a:r>
              <a:rPr lang="en-GB" sz="900"/>
              <a:t>Operating sequence of CCU</a:t>
            </a:r>
          </a:p>
        </c:rich>
      </c:tx>
      <c:layout>
        <c:manualLayout>
          <c:xMode val="edge"/>
          <c:yMode val="edge"/>
          <c:x val="0.27991692529536816"/>
          <c:y val="2.6238776698434104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2548381452318461"/>
          <c:y val="0.12078703703703704"/>
          <c:w val="0.73259863746979437"/>
          <c:h val="0.69913635481465597"/>
        </c:manualLayout>
      </c:layout>
      <c:scatterChart>
        <c:scatterStyle val="lineMarker"/>
        <c:varyColors val="0"/>
        <c:ser>
          <c:idx val="2"/>
          <c:order val="0"/>
          <c:tx>
            <c:strRef>
              <c:f>'Tests for the CCU mirror'!$X$17</c:f>
              <c:strCache>
                <c:ptCount val="1"/>
                <c:pt idx="0">
                  <c:v>m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marker>
            <c:spPr>
              <a:solidFill>
                <a:srgbClr val="005F8C"/>
              </a:solidFill>
              <a:ln>
                <a:solidFill>
                  <a:schemeClr val="accent1"/>
                </a:solidFill>
              </a:ln>
            </c:spPr>
          </c:marker>
          <c:xVal>
            <c:numRef>
              <c:f>'Tests for the CCU mirror'!$W$18:$W$23</c:f>
              <c:numCache>
                <c:formatCode>General</c:formatCode>
                <c:ptCount val="6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60</c:v>
                </c:pt>
                <c:pt idx="4">
                  <c:v>70</c:v>
                </c:pt>
                <c:pt idx="5">
                  <c:v>80</c:v>
                </c:pt>
              </c:numCache>
            </c:numRef>
          </c:xVal>
          <c:yVal>
            <c:numRef>
              <c:f>'Tests for the CCU mirror'!$X$18:$X$23</c:f>
              <c:numCache>
                <c:formatCode>General</c:formatCode>
                <c:ptCount val="6"/>
                <c:pt idx="0">
                  <c:v>14</c:v>
                </c:pt>
                <c:pt idx="1">
                  <c:v>14</c:v>
                </c:pt>
                <c:pt idx="2">
                  <c:v>24</c:v>
                </c:pt>
                <c:pt idx="3">
                  <c:v>24</c:v>
                </c:pt>
                <c:pt idx="4">
                  <c:v>14</c:v>
                </c:pt>
                <c:pt idx="5">
                  <c:v>14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768-4EFC-8703-9A1477E4D1B7}"/>
            </c:ext>
          </c:extLst>
        </c:ser>
        <c:ser>
          <c:idx val="3"/>
          <c:order val="1"/>
          <c:tx>
            <c:strRef>
              <c:f>'Tests for the CCU mirror'!$Z$17</c:f>
              <c:strCache>
                <c:ptCount val="1"/>
                <c:pt idx="0">
                  <c:v>m_IT</c:v>
                </c:pt>
              </c:strCache>
            </c:strRef>
          </c:tx>
          <c:spPr>
            <a:ln>
              <a:solidFill>
                <a:schemeClr val="accent1"/>
              </a:solidFill>
              <a:prstDash val="dash"/>
            </a:ln>
          </c:spPr>
          <c:marker>
            <c:spPr>
              <a:ln>
                <a:solidFill>
                  <a:schemeClr val="accent1"/>
                </a:solidFill>
              </a:ln>
            </c:spPr>
          </c:marker>
          <c:xVal>
            <c:numRef>
              <c:f>'Tests for the CCU mirror'!$W$18:$W$23</c:f>
              <c:numCache>
                <c:formatCode>General</c:formatCode>
                <c:ptCount val="6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60</c:v>
                </c:pt>
                <c:pt idx="4">
                  <c:v>70</c:v>
                </c:pt>
                <c:pt idx="5">
                  <c:v>80</c:v>
                </c:pt>
              </c:numCache>
            </c:numRef>
          </c:xVal>
          <c:yVal>
            <c:numRef>
              <c:f>'Tests for the CCU mirror'!$Z$18:$Z$23</c:f>
              <c:numCache>
                <c:formatCode>General</c:formatCode>
                <c:ptCount val="6"/>
                <c:pt idx="0">
                  <c:v>8</c:v>
                </c:pt>
                <c:pt idx="1">
                  <c:v>8</c:v>
                </c:pt>
                <c:pt idx="2">
                  <c:v>18</c:v>
                </c:pt>
                <c:pt idx="3">
                  <c:v>18</c:v>
                </c:pt>
                <c:pt idx="4">
                  <c:v>8</c:v>
                </c:pt>
                <c:pt idx="5">
                  <c:v>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768-4EFC-8703-9A1477E4D1B7}"/>
            </c:ext>
          </c:extLst>
        </c:ser>
        <c:ser>
          <c:idx val="0"/>
          <c:order val="2"/>
          <c:tx>
            <c:strRef>
              <c:f>'Tests for the CCU mirror'!$Y$17</c:f>
              <c:strCache>
                <c:ptCount val="1"/>
                <c:pt idx="0">
                  <c:v>m_link</c:v>
                </c:pt>
              </c:strCache>
            </c:strRef>
          </c:tx>
          <c:spPr>
            <a:ln w="19050" cap="rnd">
              <a:solidFill>
                <a:schemeClr val="accent1"/>
              </a:solidFill>
              <a:prstDash val="sysDot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'Tests for the CCU mirror'!$W$18:$W$23</c:f>
              <c:numCache>
                <c:formatCode>General</c:formatCode>
                <c:ptCount val="6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60</c:v>
                </c:pt>
                <c:pt idx="4">
                  <c:v>70</c:v>
                </c:pt>
                <c:pt idx="5">
                  <c:v>80</c:v>
                </c:pt>
              </c:numCache>
            </c:numRef>
          </c:xVal>
          <c:yVal>
            <c:numRef>
              <c:f>'Tests for the CCU mirror'!$Y$18:$Y$23</c:f>
              <c:numCache>
                <c:formatCode>General</c:formatCode>
                <c:ptCount val="6"/>
                <c:pt idx="0">
                  <c:v>6</c:v>
                </c:pt>
                <c:pt idx="1">
                  <c:v>6</c:v>
                </c:pt>
                <c:pt idx="2">
                  <c:v>6</c:v>
                </c:pt>
                <c:pt idx="3">
                  <c:v>6</c:v>
                </c:pt>
                <c:pt idx="4">
                  <c:v>6</c:v>
                </c:pt>
                <c:pt idx="5">
                  <c:v>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768-4EFC-8703-9A1477E4D1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24527424"/>
        <c:axId val="1824526464"/>
      </c:scatterChart>
      <c:scatterChart>
        <c:scatterStyle val="lineMarker"/>
        <c:varyColors val="0"/>
        <c:ser>
          <c:idx val="1"/>
          <c:order val="3"/>
          <c:tx>
            <c:strRef>
              <c:f>'Tests for the CCU mirror'!$AA$17</c:f>
              <c:strCache>
                <c:ptCount val="1"/>
                <c:pt idx="0">
                  <c:v>p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'Tests for the CCU mirror'!$W$18:$W$23</c:f>
              <c:numCache>
                <c:formatCode>General</c:formatCode>
                <c:ptCount val="6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60</c:v>
                </c:pt>
                <c:pt idx="4">
                  <c:v>70</c:v>
                </c:pt>
                <c:pt idx="5">
                  <c:v>80</c:v>
                </c:pt>
              </c:numCache>
            </c:numRef>
          </c:xVal>
          <c:yVal>
            <c:numRef>
              <c:f>'Tests for the CCU mirror'!$AA$18:$AA$23</c:f>
              <c:numCache>
                <c:formatCode>General</c:formatCode>
                <c:ptCount val="6"/>
                <c:pt idx="0">
                  <c:v>12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E768-4EFC-8703-9A1477E4D1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32216688"/>
        <c:axId val="246860256"/>
      </c:scatterChart>
      <c:valAx>
        <c:axId val="1824527424"/>
        <c:scaling>
          <c:orientation val="minMax"/>
          <c:max val="9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900"/>
                </a:pPr>
                <a:r>
                  <a:rPr lang="en-GB" sz="900"/>
                  <a:t>Time</a:t>
                </a:r>
              </a:p>
            </c:rich>
          </c:tx>
          <c:layout>
            <c:manualLayout>
              <c:xMode val="edge"/>
              <c:yMode val="edge"/>
              <c:x val="0.48050092788740634"/>
              <c:y val="0.87296703745697091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800"/>
            </a:pPr>
            <a:endParaRPr lang="en-US"/>
          </a:p>
        </c:txPr>
        <c:crossAx val="1824526464"/>
        <c:crosses val="autoZero"/>
        <c:crossBetween val="midCat"/>
      </c:valAx>
      <c:valAx>
        <c:axId val="1824526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900"/>
                </a:pPr>
                <a:r>
                  <a:rPr lang="en-GB" sz="900"/>
                  <a:t>Mass flow rate [g/s]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900"/>
            </a:pPr>
            <a:endParaRPr lang="en-US"/>
          </a:p>
        </c:txPr>
        <c:crossAx val="1824527424"/>
        <c:crosses val="autoZero"/>
        <c:crossBetween val="midCat"/>
      </c:valAx>
      <c:valAx>
        <c:axId val="246860256"/>
        <c:scaling>
          <c:orientation val="minMax"/>
        </c:scaling>
        <c:delete val="0"/>
        <c:axPos val="r"/>
        <c:title>
          <c:tx>
            <c:rich>
              <a:bodyPr/>
              <a:lstStyle/>
              <a:p>
                <a:pPr>
                  <a:defRPr sz="900"/>
                </a:pPr>
                <a:r>
                  <a:rPr lang="en-GB" sz="900"/>
                  <a:t>Pressure [mbar]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900"/>
            </a:pPr>
            <a:endParaRPr lang="en-US"/>
          </a:p>
        </c:txPr>
        <c:crossAx val="832216688"/>
        <c:crosses val="max"/>
        <c:crossBetween val="midCat"/>
      </c:valAx>
      <c:valAx>
        <c:axId val="8322166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46860256"/>
        <c:crosses val="autoZero"/>
        <c:crossBetween val="midCat"/>
      </c:valAx>
    </c:plotArea>
    <c:plotVisOnly val="1"/>
    <c:dispBlanksAs val="gap"/>
    <c:showDLblsOverMax val="0"/>
    <c:extLst/>
  </c:chart>
  <c:txPr>
    <a:bodyPr/>
    <a:lstStyle/>
    <a:p>
      <a:pPr>
        <a:defRPr sz="1050"/>
      </a:pPr>
      <a:endParaRPr lang="en-US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 sz="900"/>
            </a:pPr>
            <a:r>
              <a:rPr lang="en-GB" sz="900"/>
              <a:t>Operating sequence of CCU</a:t>
            </a:r>
          </a:p>
        </c:rich>
      </c:tx>
      <c:layout>
        <c:manualLayout>
          <c:xMode val="edge"/>
          <c:yMode val="edge"/>
          <c:x val="0.27991692529536816"/>
          <c:y val="2.6238776698434104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2548381452318461"/>
          <c:y val="0.12078703703703704"/>
          <c:w val="0.73259863746979437"/>
          <c:h val="0.69913635481465597"/>
        </c:manualLayout>
      </c:layout>
      <c:scatterChart>
        <c:scatterStyle val="lineMarker"/>
        <c:varyColors val="0"/>
        <c:ser>
          <c:idx val="2"/>
          <c:order val="0"/>
          <c:tx>
            <c:strRef>
              <c:f>'Tests for the CCU mirror'!$X$17</c:f>
              <c:strCache>
                <c:ptCount val="1"/>
                <c:pt idx="0">
                  <c:v>m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marker>
            <c:spPr>
              <a:solidFill>
                <a:srgbClr val="005F8C"/>
              </a:solidFill>
              <a:ln>
                <a:solidFill>
                  <a:schemeClr val="accent1"/>
                </a:solidFill>
              </a:ln>
            </c:spPr>
          </c:marker>
          <c:xVal>
            <c:numRef>
              <c:f>'Tests for the CCU mirror'!$W$18:$W$23</c:f>
              <c:numCache>
                <c:formatCode>General</c:formatCode>
                <c:ptCount val="6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60</c:v>
                </c:pt>
                <c:pt idx="4">
                  <c:v>70</c:v>
                </c:pt>
                <c:pt idx="5">
                  <c:v>80</c:v>
                </c:pt>
              </c:numCache>
            </c:numRef>
          </c:xVal>
          <c:yVal>
            <c:numRef>
              <c:f>'Tests for the CCU mirror'!$X$18:$X$23</c:f>
              <c:numCache>
                <c:formatCode>General</c:formatCode>
                <c:ptCount val="6"/>
                <c:pt idx="0">
                  <c:v>14</c:v>
                </c:pt>
                <c:pt idx="1">
                  <c:v>14</c:v>
                </c:pt>
                <c:pt idx="2">
                  <c:v>24</c:v>
                </c:pt>
                <c:pt idx="3">
                  <c:v>24</c:v>
                </c:pt>
                <c:pt idx="4">
                  <c:v>14</c:v>
                </c:pt>
                <c:pt idx="5">
                  <c:v>14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768-4EFC-8703-9A1477E4D1B7}"/>
            </c:ext>
          </c:extLst>
        </c:ser>
        <c:ser>
          <c:idx val="3"/>
          <c:order val="1"/>
          <c:tx>
            <c:strRef>
              <c:f>'Tests for the CCU mirror'!$Z$17</c:f>
              <c:strCache>
                <c:ptCount val="1"/>
                <c:pt idx="0">
                  <c:v>m_IT</c:v>
                </c:pt>
              </c:strCache>
            </c:strRef>
          </c:tx>
          <c:spPr>
            <a:ln>
              <a:solidFill>
                <a:schemeClr val="accent1"/>
              </a:solidFill>
              <a:prstDash val="dash"/>
            </a:ln>
          </c:spPr>
          <c:marker>
            <c:spPr>
              <a:ln>
                <a:solidFill>
                  <a:schemeClr val="accent1"/>
                </a:solidFill>
              </a:ln>
            </c:spPr>
          </c:marker>
          <c:xVal>
            <c:numRef>
              <c:f>'Tests for the CCU mirror'!$W$18:$W$23</c:f>
              <c:numCache>
                <c:formatCode>General</c:formatCode>
                <c:ptCount val="6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60</c:v>
                </c:pt>
                <c:pt idx="4">
                  <c:v>70</c:v>
                </c:pt>
                <c:pt idx="5">
                  <c:v>80</c:v>
                </c:pt>
              </c:numCache>
            </c:numRef>
          </c:xVal>
          <c:yVal>
            <c:numRef>
              <c:f>'Tests for the CCU mirror'!$Z$18:$Z$23</c:f>
              <c:numCache>
                <c:formatCode>General</c:formatCode>
                <c:ptCount val="6"/>
                <c:pt idx="0">
                  <c:v>8</c:v>
                </c:pt>
                <c:pt idx="1">
                  <c:v>8</c:v>
                </c:pt>
                <c:pt idx="2">
                  <c:v>18</c:v>
                </c:pt>
                <c:pt idx="3">
                  <c:v>18</c:v>
                </c:pt>
                <c:pt idx="4">
                  <c:v>8</c:v>
                </c:pt>
                <c:pt idx="5">
                  <c:v>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768-4EFC-8703-9A1477E4D1B7}"/>
            </c:ext>
          </c:extLst>
        </c:ser>
        <c:ser>
          <c:idx val="0"/>
          <c:order val="2"/>
          <c:tx>
            <c:strRef>
              <c:f>'Tests for the CCU mirror'!$Y$17</c:f>
              <c:strCache>
                <c:ptCount val="1"/>
                <c:pt idx="0">
                  <c:v>m_link</c:v>
                </c:pt>
              </c:strCache>
            </c:strRef>
          </c:tx>
          <c:spPr>
            <a:ln w="19050" cap="rnd">
              <a:solidFill>
                <a:schemeClr val="accent1"/>
              </a:solidFill>
              <a:prstDash val="sysDot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'Tests for the CCU mirror'!$W$18:$W$23</c:f>
              <c:numCache>
                <c:formatCode>General</c:formatCode>
                <c:ptCount val="6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60</c:v>
                </c:pt>
                <c:pt idx="4">
                  <c:v>70</c:v>
                </c:pt>
                <c:pt idx="5">
                  <c:v>80</c:v>
                </c:pt>
              </c:numCache>
            </c:numRef>
          </c:xVal>
          <c:yVal>
            <c:numRef>
              <c:f>'Tests for the CCU mirror'!$Y$18:$Y$23</c:f>
              <c:numCache>
                <c:formatCode>General</c:formatCode>
                <c:ptCount val="6"/>
                <c:pt idx="0">
                  <c:v>6</c:v>
                </c:pt>
                <c:pt idx="1">
                  <c:v>6</c:v>
                </c:pt>
                <c:pt idx="2">
                  <c:v>6</c:v>
                </c:pt>
                <c:pt idx="3">
                  <c:v>6</c:v>
                </c:pt>
                <c:pt idx="4">
                  <c:v>6</c:v>
                </c:pt>
                <c:pt idx="5">
                  <c:v>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768-4EFC-8703-9A1477E4D1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24527424"/>
        <c:axId val="1824526464"/>
      </c:scatterChart>
      <c:scatterChart>
        <c:scatterStyle val="lineMarker"/>
        <c:varyColors val="0"/>
        <c:ser>
          <c:idx val="1"/>
          <c:order val="3"/>
          <c:tx>
            <c:strRef>
              <c:f>'Tests for the CCU mirror'!$AA$17</c:f>
              <c:strCache>
                <c:ptCount val="1"/>
                <c:pt idx="0">
                  <c:v>p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'Tests for the CCU mirror'!$W$18:$W$23</c:f>
              <c:numCache>
                <c:formatCode>General</c:formatCode>
                <c:ptCount val="6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60</c:v>
                </c:pt>
                <c:pt idx="4">
                  <c:v>70</c:v>
                </c:pt>
                <c:pt idx="5">
                  <c:v>80</c:v>
                </c:pt>
              </c:numCache>
            </c:numRef>
          </c:xVal>
          <c:yVal>
            <c:numRef>
              <c:f>'Tests for the CCU mirror'!$AA$18:$AA$23</c:f>
              <c:numCache>
                <c:formatCode>General</c:formatCode>
                <c:ptCount val="6"/>
                <c:pt idx="0">
                  <c:v>12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E768-4EFC-8703-9A1477E4D1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32216688"/>
        <c:axId val="246860256"/>
      </c:scatterChart>
      <c:valAx>
        <c:axId val="1824527424"/>
        <c:scaling>
          <c:orientation val="minMax"/>
          <c:max val="9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900"/>
                </a:pPr>
                <a:r>
                  <a:rPr lang="en-GB" sz="900"/>
                  <a:t>Time</a:t>
                </a:r>
              </a:p>
            </c:rich>
          </c:tx>
          <c:layout>
            <c:manualLayout>
              <c:xMode val="edge"/>
              <c:yMode val="edge"/>
              <c:x val="0.48050092788740634"/>
              <c:y val="0.87296703745697091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800"/>
            </a:pPr>
            <a:endParaRPr lang="en-US"/>
          </a:p>
        </c:txPr>
        <c:crossAx val="1824526464"/>
        <c:crosses val="autoZero"/>
        <c:crossBetween val="midCat"/>
      </c:valAx>
      <c:valAx>
        <c:axId val="1824526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900"/>
                </a:pPr>
                <a:r>
                  <a:rPr lang="en-GB" sz="900"/>
                  <a:t>Mass flow rate [g/s]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900"/>
            </a:pPr>
            <a:endParaRPr lang="en-US"/>
          </a:p>
        </c:txPr>
        <c:crossAx val="1824527424"/>
        <c:crosses val="autoZero"/>
        <c:crossBetween val="midCat"/>
      </c:valAx>
      <c:valAx>
        <c:axId val="246860256"/>
        <c:scaling>
          <c:orientation val="minMax"/>
        </c:scaling>
        <c:delete val="0"/>
        <c:axPos val="r"/>
        <c:title>
          <c:tx>
            <c:rich>
              <a:bodyPr/>
              <a:lstStyle/>
              <a:p>
                <a:pPr>
                  <a:defRPr sz="900"/>
                </a:pPr>
                <a:r>
                  <a:rPr lang="en-GB" sz="900"/>
                  <a:t>Pressure [mbar]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900"/>
            </a:pPr>
            <a:endParaRPr lang="en-US"/>
          </a:p>
        </c:txPr>
        <c:crossAx val="832216688"/>
        <c:crosses val="max"/>
        <c:crossBetween val="midCat"/>
      </c:valAx>
      <c:valAx>
        <c:axId val="8322166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46860256"/>
        <c:crosses val="autoZero"/>
        <c:crossBetween val="midCat"/>
      </c:valAx>
    </c:plotArea>
    <c:plotVisOnly val="1"/>
    <c:dispBlanksAs val="gap"/>
    <c:showDLblsOverMax val="0"/>
    <c:extLst/>
  </c:chart>
  <c:txPr>
    <a:bodyPr/>
    <a:lstStyle/>
    <a:p>
      <a:pPr>
        <a:defRPr sz="1050"/>
      </a:pPr>
      <a:endParaRPr lang="en-US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6BE1A0-8EFB-4C97-9920-E49DF9D2B939}" type="doc">
      <dgm:prSet loTypeId="urn:microsoft.com/office/officeart/2005/8/layout/chevron1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31E84AE-E261-4721-9970-8EB379CE032A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1000" b="0" i="0" dirty="0">
              <a:solidFill>
                <a:schemeClr val="bg1"/>
              </a:solidFill>
            </a:rPr>
            <a:t>Jun 2023 (and before)</a:t>
          </a:r>
          <a:endParaRPr lang="en-GB" sz="1000" b="0" i="0" dirty="0">
            <a:solidFill>
              <a:schemeClr val="bg1"/>
            </a:solidFill>
          </a:endParaRPr>
        </a:p>
      </dgm:t>
    </dgm:pt>
    <dgm:pt modelId="{EBBE17D8-4FC5-469A-A132-DEB51CEE284B}" type="parTrans" cxnId="{AA8D7A85-B8B2-48BB-9C10-D3A06DE366AB}">
      <dgm:prSet/>
      <dgm:spPr/>
      <dgm:t>
        <a:bodyPr/>
        <a:lstStyle/>
        <a:p>
          <a:endParaRPr lang="en-GB" sz="3200"/>
        </a:p>
      </dgm:t>
    </dgm:pt>
    <dgm:pt modelId="{03AF8BF9-5326-44F1-9882-4F6B0A878040}" type="sibTrans" cxnId="{AA8D7A85-B8B2-48BB-9C10-D3A06DE366AB}">
      <dgm:prSet/>
      <dgm:spPr/>
      <dgm:t>
        <a:bodyPr/>
        <a:lstStyle/>
        <a:p>
          <a:endParaRPr lang="en-GB" sz="3200"/>
        </a:p>
      </dgm:t>
    </dgm:pt>
    <dgm:pt modelId="{975A96ED-460F-466B-992C-2C9A8DF824C6}">
      <dgm:prSet phldrT="[Text]" custT="1"/>
      <dgm:spPr>
        <a:solidFill>
          <a:schemeClr val="accent4"/>
        </a:solidFill>
      </dgm:spPr>
      <dgm:t>
        <a:bodyPr/>
        <a:lstStyle/>
        <a:p>
          <a:r>
            <a:rPr lang="en-US" sz="1000" b="1" dirty="0">
              <a:solidFill>
                <a:srgbClr val="FFFF00"/>
              </a:solidFill>
            </a:rPr>
            <a:t>Jul-Aug 2023</a:t>
          </a:r>
          <a:endParaRPr lang="en-GB" sz="1000" b="1" dirty="0">
            <a:solidFill>
              <a:srgbClr val="FFFF00"/>
            </a:solidFill>
          </a:endParaRPr>
        </a:p>
      </dgm:t>
    </dgm:pt>
    <dgm:pt modelId="{5E9266A4-052A-459B-A45C-DE226B5450C3}" type="parTrans" cxnId="{B41D8854-7804-4DE8-A616-DEF5435421DF}">
      <dgm:prSet/>
      <dgm:spPr/>
      <dgm:t>
        <a:bodyPr/>
        <a:lstStyle/>
        <a:p>
          <a:endParaRPr lang="en-GB" sz="3200"/>
        </a:p>
      </dgm:t>
    </dgm:pt>
    <dgm:pt modelId="{5DFC48E4-2C3F-41C7-AD0A-007409EFCAFD}" type="sibTrans" cxnId="{B41D8854-7804-4DE8-A616-DEF5435421DF}">
      <dgm:prSet/>
      <dgm:spPr/>
      <dgm:t>
        <a:bodyPr/>
        <a:lstStyle/>
        <a:p>
          <a:endParaRPr lang="en-GB" sz="3200"/>
        </a:p>
      </dgm:t>
    </dgm:pt>
    <dgm:pt modelId="{459EFF06-8DBC-49C7-9ABF-082056D16D6E}">
      <dgm:prSet phldrT="[Text]" custT="1"/>
      <dgm:spPr>
        <a:solidFill>
          <a:srgbClr val="7030A0"/>
        </a:solidFill>
      </dgm:spPr>
      <dgm:t>
        <a:bodyPr/>
        <a:lstStyle/>
        <a:p>
          <a:r>
            <a:rPr lang="en-US" sz="1000" b="0" dirty="0">
              <a:solidFill>
                <a:schemeClr val="bg1"/>
              </a:solidFill>
            </a:rPr>
            <a:t>Aug-Oct 2023</a:t>
          </a:r>
          <a:endParaRPr lang="en-GB" sz="1000" b="0" dirty="0">
            <a:solidFill>
              <a:schemeClr val="bg1"/>
            </a:solidFill>
          </a:endParaRPr>
        </a:p>
      </dgm:t>
    </dgm:pt>
    <dgm:pt modelId="{EF3B73A9-AA65-481B-AB08-BCEFAF9C57FC}" type="parTrans" cxnId="{38FFBF88-90FA-4142-9B73-7CDA8A0EB0FE}">
      <dgm:prSet/>
      <dgm:spPr/>
      <dgm:t>
        <a:bodyPr/>
        <a:lstStyle/>
        <a:p>
          <a:endParaRPr lang="en-GB" sz="3200"/>
        </a:p>
      </dgm:t>
    </dgm:pt>
    <dgm:pt modelId="{E8996795-932B-4CA3-B049-FA91B56BAF28}" type="sibTrans" cxnId="{38FFBF88-90FA-4142-9B73-7CDA8A0EB0FE}">
      <dgm:prSet/>
      <dgm:spPr/>
      <dgm:t>
        <a:bodyPr/>
        <a:lstStyle/>
        <a:p>
          <a:endParaRPr lang="en-GB" sz="3200"/>
        </a:p>
      </dgm:t>
    </dgm:pt>
    <dgm:pt modelId="{33D0540C-3030-4B09-A80E-2438081EC282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1000" b="1" dirty="0">
              <a:solidFill>
                <a:srgbClr val="FFFF00"/>
              </a:solidFill>
            </a:rPr>
            <a:t>Nov 2023</a:t>
          </a:r>
          <a:endParaRPr lang="en-GB" sz="1000" b="1" dirty="0">
            <a:solidFill>
              <a:srgbClr val="FFFF00"/>
            </a:solidFill>
          </a:endParaRPr>
        </a:p>
      </dgm:t>
    </dgm:pt>
    <dgm:pt modelId="{CDEEF4FD-4726-4909-98C7-7E5E25892F49}" type="parTrans" cxnId="{589CFB1A-0081-4B75-825C-C8E45A76B2DF}">
      <dgm:prSet/>
      <dgm:spPr/>
      <dgm:t>
        <a:bodyPr/>
        <a:lstStyle/>
        <a:p>
          <a:endParaRPr lang="en-GB" sz="3200"/>
        </a:p>
      </dgm:t>
    </dgm:pt>
    <dgm:pt modelId="{C0EE71CA-A425-4EFC-B998-BB269EF94B84}" type="sibTrans" cxnId="{589CFB1A-0081-4B75-825C-C8E45A76B2DF}">
      <dgm:prSet/>
      <dgm:spPr/>
      <dgm:t>
        <a:bodyPr/>
        <a:lstStyle/>
        <a:p>
          <a:endParaRPr lang="en-GB" sz="3200"/>
        </a:p>
      </dgm:t>
    </dgm:pt>
    <dgm:pt modelId="{557FD471-D2B2-4B7E-845F-366060BAAE09}">
      <dgm:prSet phldrT="[Text]" custT="1"/>
      <dgm:spPr>
        <a:solidFill>
          <a:srgbClr val="FF9900"/>
        </a:solidFill>
      </dgm:spPr>
      <dgm:t>
        <a:bodyPr/>
        <a:lstStyle/>
        <a:p>
          <a:r>
            <a:rPr lang="en-US" sz="1000" b="0" i="0" dirty="0">
              <a:solidFill>
                <a:schemeClr val="bg1"/>
              </a:solidFill>
            </a:rPr>
            <a:t>Dec 2023</a:t>
          </a:r>
          <a:endParaRPr lang="en-GB" sz="1000" b="0" i="0" dirty="0">
            <a:solidFill>
              <a:schemeClr val="bg1"/>
            </a:solidFill>
          </a:endParaRPr>
        </a:p>
      </dgm:t>
    </dgm:pt>
    <dgm:pt modelId="{424E10A2-D944-47C9-943D-61FF62D4AA6E}" type="parTrans" cxnId="{4C4887EF-52AA-4080-A86F-CAE253FF7B89}">
      <dgm:prSet/>
      <dgm:spPr/>
      <dgm:t>
        <a:bodyPr/>
        <a:lstStyle/>
        <a:p>
          <a:endParaRPr lang="en-GB" sz="3200"/>
        </a:p>
      </dgm:t>
    </dgm:pt>
    <dgm:pt modelId="{885CBD68-DDD8-4553-8C50-F30C12BBA3B7}" type="sibTrans" cxnId="{4C4887EF-52AA-4080-A86F-CAE253FF7B89}">
      <dgm:prSet/>
      <dgm:spPr/>
      <dgm:t>
        <a:bodyPr/>
        <a:lstStyle/>
        <a:p>
          <a:endParaRPr lang="en-GB" sz="3200"/>
        </a:p>
      </dgm:t>
    </dgm:pt>
    <dgm:pt modelId="{EE46AC27-7099-4674-B9A3-32B47FF17030}">
      <dgm:prSet phldrT="[Text]" custT="1"/>
      <dgm:spPr>
        <a:solidFill>
          <a:srgbClr val="BC8664"/>
        </a:solidFill>
      </dgm:spPr>
      <dgm:t>
        <a:bodyPr/>
        <a:lstStyle/>
        <a:p>
          <a:r>
            <a:rPr lang="en-US" sz="1000" dirty="0"/>
            <a:t>Jan-Apr 2023</a:t>
          </a:r>
          <a:endParaRPr lang="en-GB" sz="1000" dirty="0"/>
        </a:p>
      </dgm:t>
    </dgm:pt>
    <dgm:pt modelId="{349DF2C4-6C04-4BC2-99F3-806C27275C54}" type="parTrans" cxnId="{66C756FF-E347-48C1-ADF4-87B87DDAC972}">
      <dgm:prSet/>
      <dgm:spPr/>
      <dgm:t>
        <a:bodyPr/>
        <a:lstStyle/>
        <a:p>
          <a:endParaRPr lang="en-GB" sz="3200"/>
        </a:p>
      </dgm:t>
    </dgm:pt>
    <dgm:pt modelId="{FB41D229-7DA8-4181-8899-416958DAD605}" type="sibTrans" cxnId="{66C756FF-E347-48C1-ADF4-87B87DDAC972}">
      <dgm:prSet/>
      <dgm:spPr/>
      <dgm:t>
        <a:bodyPr/>
        <a:lstStyle/>
        <a:p>
          <a:endParaRPr lang="en-GB" sz="3200"/>
        </a:p>
      </dgm:t>
    </dgm:pt>
    <dgm:pt modelId="{DB6F5382-3E50-4A4A-AB34-CE0DADECDA19}">
      <dgm:prSet phldrT="[Text]" custT="1"/>
      <dgm:spPr>
        <a:solidFill>
          <a:srgbClr val="FF99CC"/>
        </a:solidFill>
      </dgm:spPr>
      <dgm:t>
        <a:bodyPr/>
        <a:lstStyle/>
        <a:p>
          <a:r>
            <a:rPr lang="en-US" sz="1000" b="0" dirty="0">
              <a:solidFill>
                <a:schemeClr val="bg1"/>
              </a:solidFill>
            </a:rPr>
            <a:t>May 2023</a:t>
          </a:r>
          <a:endParaRPr lang="en-GB" sz="1000" b="0" dirty="0">
            <a:solidFill>
              <a:schemeClr val="bg1"/>
            </a:solidFill>
          </a:endParaRPr>
        </a:p>
      </dgm:t>
    </dgm:pt>
    <dgm:pt modelId="{7923C3E2-A317-4E76-B51C-AB23676918A0}" type="parTrans" cxnId="{3DC7EBC8-F8C8-4B80-A05E-D1EACF8D3DFE}">
      <dgm:prSet/>
      <dgm:spPr/>
      <dgm:t>
        <a:bodyPr/>
        <a:lstStyle/>
        <a:p>
          <a:endParaRPr lang="en-GB" sz="3200"/>
        </a:p>
      </dgm:t>
    </dgm:pt>
    <dgm:pt modelId="{C67D2B99-61E4-49EC-8112-34B8E421204F}" type="sibTrans" cxnId="{3DC7EBC8-F8C8-4B80-A05E-D1EACF8D3DFE}">
      <dgm:prSet/>
      <dgm:spPr/>
      <dgm:t>
        <a:bodyPr/>
        <a:lstStyle/>
        <a:p>
          <a:endParaRPr lang="en-GB" sz="3200"/>
        </a:p>
      </dgm:t>
    </dgm:pt>
    <dgm:pt modelId="{0813D530-38F0-45FB-A68A-8EACB3396D64}">
      <dgm:prSet phldrT="[Text]" custT="1"/>
      <dgm:spPr>
        <a:solidFill>
          <a:srgbClr val="002060"/>
        </a:solidFill>
      </dgm:spPr>
      <dgm:t>
        <a:bodyPr/>
        <a:lstStyle/>
        <a:p>
          <a:r>
            <a:rPr lang="en-US" sz="1000" b="1" dirty="0">
              <a:solidFill>
                <a:srgbClr val="FFFF00"/>
              </a:solidFill>
            </a:rPr>
            <a:t>Jun 2023</a:t>
          </a:r>
          <a:endParaRPr lang="en-GB" sz="1000" b="1" dirty="0">
            <a:solidFill>
              <a:srgbClr val="FFFF00"/>
            </a:solidFill>
          </a:endParaRPr>
        </a:p>
      </dgm:t>
    </dgm:pt>
    <dgm:pt modelId="{754B25E4-354E-49DB-9904-202C0D4177DC}" type="parTrans" cxnId="{9F776965-6A16-4D2E-9A3A-422B85824BF5}">
      <dgm:prSet/>
      <dgm:spPr/>
      <dgm:t>
        <a:bodyPr/>
        <a:lstStyle/>
        <a:p>
          <a:endParaRPr lang="en-GB" sz="3200"/>
        </a:p>
      </dgm:t>
    </dgm:pt>
    <dgm:pt modelId="{76A96F9D-35E7-43AA-98B5-6A3C4DC76026}" type="sibTrans" cxnId="{9F776965-6A16-4D2E-9A3A-422B85824BF5}">
      <dgm:prSet/>
      <dgm:spPr/>
      <dgm:t>
        <a:bodyPr/>
        <a:lstStyle/>
        <a:p>
          <a:endParaRPr lang="en-GB" sz="3200"/>
        </a:p>
      </dgm:t>
    </dgm:pt>
    <dgm:pt modelId="{7EC058BE-2876-4EA5-AA70-D5BB98213CCB}">
      <dgm:prSet phldrT="[Text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US" sz="1000" b="0" i="0" dirty="0">
              <a:solidFill>
                <a:schemeClr val="bg1"/>
              </a:solidFill>
            </a:rPr>
            <a:t>Jul - Oct 2024</a:t>
          </a:r>
          <a:endParaRPr lang="en-GB" sz="1000" b="0" i="0" dirty="0">
            <a:solidFill>
              <a:schemeClr val="bg1"/>
            </a:solidFill>
          </a:endParaRPr>
        </a:p>
      </dgm:t>
    </dgm:pt>
    <dgm:pt modelId="{FBE23211-68EB-4452-98B0-834DCB4FE27D}" type="parTrans" cxnId="{5D674A83-5753-4352-8B23-3AAE35F16E8E}">
      <dgm:prSet/>
      <dgm:spPr/>
      <dgm:t>
        <a:bodyPr/>
        <a:lstStyle/>
        <a:p>
          <a:endParaRPr lang="en-GB" sz="3200"/>
        </a:p>
      </dgm:t>
    </dgm:pt>
    <dgm:pt modelId="{D7258148-06A4-427A-9891-AD1D496540A6}" type="sibTrans" cxnId="{5D674A83-5753-4352-8B23-3AAE35F16E8E}">
      <dgm:prSet/>
      <dgm:spPr/>
      <dgm:t>
        <a:bodyPr/>
        <a:lstStyle/>
        <a:p>
          <a:endParaRPr lang="en-GB" sz="3200"/>
        </a:p>
      </dgm:t>
    </dgm:pt>
    <dgm:pt modelId="{8E3F67EB-C9AC-43B1-AC37-6C7E7A4B115B}" type="pres">
      <dgm:prSet presAssocID="{9A6BE1A0-8EFB-4C97-9920-E49DF9D2B939}" presName="Name0" presStyleCnt="0">
        <dgm:presLayoutVars>
          <dgm:dir/>
          <dgm:animLvl val="lvl"/>
          <dgm:resizeHandles val="exact"/>
        </dgm:presLayoutVars>
      </dgm:prSet>
      <dgm:spPr/>
    </dgm:pt>
    <dgm:pt modelId="{6BD7A489-B74F-436C-8CA2-876A1F71D11B}" type="pres">
      <dgm:prSet presAssocID="{231E84AE-E261-4721-9970-8EB379CE032A}" presName="parTxOnly" presStyleLbl="node1" presStyleIdx="0" presStyleCnt="9">
        <dgm:presLayoutVars>
          <dgm:chMax val="0"/>
          <dgm:chPref val="0"/>
          <dgm:bulletEnabled val="1"/>
        </dgm:presLayoutVars>
      </dgm:prSet>
      <dgm:spPr/>
    </dgm:pt>
    <dgm:pt modelId="{32512AAD-446B-4435-882E-D382122AF500}" type="pres">
      <dgm:prSet presAssocID="{03AF8BF9-5326-44F1-9882-4F6B0A878040}" presName="parTxOnlySpace" presStyleCnt="0"/>
      <dgm:spPr/>
    </dgm:pt>
    <dgm:pt modelId="{E7FB9F75-77DA-4222-86EC-EAE9178E6DDE}" type="pres">
      <dgm:prSet presAssocID="{975A96ED-460F-466B-992C-2C9A8DF824C6}" presName="parTxOnly" presStyleLbl="node1" presStyleIdx="1" presStyleCnt="9">
        <dgm:presLayoutVars>
          <dgm:chMax val="0"/>
          <dgm:chPref val="0"/>
          <dgm:bulletEnabled val="1"/>
        </dgm:presLayoutVars>
      </dgm:prSet>
      <dgm:spPr/>
    </dgm:pt>
    <dgm:pt modelId="{B4A005AF-2E36-416D-B75E-527253B43439}" type="pres">
      <dgm:prSet presAssocID="{5DFC48E4-2C3F-41C7-AD0A-007409EFCAFD}" presName="parTxOnlySpace" presStyleCnt="0"/>
      <dgm:spPr/>
    </dgm:pt>
    <dgm:pt modelId="{9810CB51-1109-419E-902E-4584619F003E}" type="pres">
      <dgm:prSet presAssocID="{459EFF06-8DBC-49C7-9ABF-082056D16D6E}" presName="parTxOnly" presStyleLbl="node1" presStyleIdx="2" presStyleCnt="9">
        <dgm:presLayoutVars>
          <dgm:chMax val="0"/>
          <dgm:chPref val="0"/>
          <dgm:bulletEnabled val="1"/>
        </dgm:presLayoutVars>
      </dgm:prSet>
      <dgm:spPr/>
    </dgm:pt>
    <dgm:pt modelId="{E2D85370-E3DF-416D-9E8E-FAE092A47A70}" type="pres">
      <dgm:prSet presAssocID="{E8996795-932B-4CA3-B049-FA91B56BAF28}" presName="parTxOnlySpace" presStyleCnt="0"/>
      <dgm:spPr/>
    </dgm:pt>
    <dgm:pt modelId="{BFDD3962-B429-4C9D-BA2B-E5E390650F36}" type="pres">
      <dgm:prSet presAssocID="{33D0540C-3030-4B09-A80E-2438081EC282}" presName="parTxOnly" presStyleLbl="node1" presStyleIdx="3" presStyleCnt="9">
        <dgm:presLayoutVars>
          <dgm:chMax val="0"/>
          <dgm:chPref val="0"/>
          <dgm:bulletEnabled val="1"/>
        </dgm:presLayoutVars>
      </dgm:prSet>
      <dgm:spPr/>
    </dgm:pt>
    <dgm:pt modelId="{4C772901-1BBE-49EE-8B89-38497222177C}" type="pres">
      <dgm:prSet presAssocID="{C0EE71CA-A425-4EFC-B998-BB269EF94B84}" presName="parTxOnlySpace" presStyleCnt="0"/>
      <dgm:spPr/>
    </dgm:pt>
    <dgm:pt modelId="{F1FF8F19-8636-40C5-86ED-5963712B8F30}" type="pres">
      <dgm:prSet presAssocID="{557FD471-D2B2-4B7E-845F-366060BAAE09}" presName="parTxOnly" presStyleLbl="node1" presStyleIdx="4" presStyleCnt="9">
        <dgm:presLayoutVars>
          <dgm:chMax val="0"/>
          <dgm:chPref val="0"/>
          <dgm:bulletEnabled val="1"/>
        </dgm:presLayoutVars>
      </dgm:prSet>
      <dgm:spPr/>
    </dgm:pt>
    <dgm:pt modelId="{08470DCC-DDD8-4BC8-92C6-06E990FCBE9B}" type="pres">
      <dgm:prSet presAssocID="{885CBD68-DDD8-4553-8C50-F30C12BBA3B7}" presName="parTxOnlySpace" presStyleCnt="0"/>
      <dgm:spPr/>
    </dgm:pt>
    <dgm:pt modelId="{8DBCE7D6-4315-4D34-B84B-D8E7062021F4}" type="pres">
      <dgm:prSet presAssocID="{EE46AC27-7099-4674-B9A3-32B47FF17030}" presName="parTxOnly" presStyleLbl="node1" presStyleIdx="5" presStyleCnt="9">
        <dgm:presLayoutVars>
          <dgm:chMax val="0"/>
          <dgm:chPref val="0"/>
          <dgm:bulletEnabled val="1"/>
        </dgm:presLayoutVars>
      </dgm:prSet>
      <dgm:spPr/>
    </dgm:pt>
    <dgm:pt modelId="{C1F22B80-FDB0-4EB2-86EA-9C923A0B51FD}" type="pres">
      <dgm:prSet presAssocID="{FB41D229-7DA8-4181-8899-416958DAD605}" presName="parTxOnlySpace" presStyleCnt="0"/>
      <dgm:spPr/>
    </dgm:pt>
    <dgm:pt modelId="{721AFBC8-E31A-4DC1-A0D6-F881DD7D826A}" type="pres">
      <dgm:prSet presAssocID="{DB6F5382-3E50-4A4A-AB34-CE0DADECDA19}" presName="parTxOnly" presStyleLbl="node1" presStyleIdx="6" presStyleCnt="9">
        <dgm:presLayoutVars>
          <dgm:chMax val="0"/>
          <dgm:chPref val="0"/>
          <dgm:bulletEnabled val="1"/>
        </dgm:presLayoutVars>
      </dgm:prSet>
      <dgm:spPr/>
    </dgm:pt>
    <dgm:pt modelId="{0A723F4F-9B7B-41C7-8B5D-C5616882323A}" type="pres">
      <dgm:prSet presAssocID="{C67D2B99-61E4-49EC-8112-34B8E421204F}" presName="parTxOnlySpace" presStyleCnt="0"/>
      <dgm:spPr/>
    </dgm:pt>
    <dgm:pt modelId="{6410A0E7-A222-4287-8136-63C20252613E}" type="pres">
      <dgm:prSet presAssocID="{0813D530-38F0-45FB-A68A-8EACB3396D64}" presName="parTxOnly" presStyleLbl="node1" presStyleIdx="7" presStyleCnt="9">
        <dgm:presLayoutVars>
          <dgm:chMax val="0"/>
          <dgm:chPref val="0"/>
          <dgm:bulletEnabled val="1"/>
        </dgm:presLayoutVars>
      </dgm:prSet>
      <dgm:spPr/>
    </dgm:pt>
    <dgm:pt modelId="{75E17240-5EE9-4212-A82D-40B8022D64E8}" type="pres">
      <dgm:prSet presAssocID="{76A96F9D-35E7-43AA-98B5-6A3C4DC76026}" presName="parTxOnlySpace" presStyleCnt="0"/>
      <dgm:spPr/>
    </dgm:pt>
    <dgm:pt modelId="{7608A470-0705-4241-887E-B15FF92178FF}" type="pres">
      <dgm:prSet presAssocID="{7EC058BE-2876-4EA5-AA70-D5BB98213CCB}" presName="parTxOnly" presStyleLbl="node1" presStyleIdx="8" presStyleCnt="9">
        <dgm:presLayoutVars>
          <dgm:chMax val="0"/>
          <dgm:chPref val="0"/>
          <dgm:bulletEnabled val="1"/>
        </dgm:presLayoutVars>
      </dgm:prSet>
      <dgm:spPr/>
    </dgm:pt>
  </dgm:ptLst>
  <dgm:cxnLst>
    <dgm:cxn modelId="{81E0B904-B5A7-433E-9A59-9402E285107E}" type="presOf" srcId="{557FD471-D2B2-4B7E-845F-366060BAAE09}" destId="{F1FF8F19-8636-40C5-86ED-5963712B8F30}" srcOrd="0" destOrd="0" presId="urn:microsoft.com/office/officeart/2005/8/layout/chevron1"/>
    <dgm:cxn modelId="{46477310-3E35-41F0-B6AF-19CBA917CAB9}" type="presOf" srcId="{33D0540C-3030-4B09-A80E-2438081EC282}" destId="{BFDD3962-B429-4C9D-BA2B-E5E390650F36}" srcOrd="0" destOrd="0" presId="urn:microsoft.com/office/officeart/2005/8/layout/chevron1"/>
    <dgm:cxn modelId="{5F7A8810-CAB4-4604-9603-605EFF289244}" type="presOf" srcId="{7EC058BE-2876-4EA5-AA70-D5BB98213CCB}" destId="{7608A470-0705-4241-887E-B15FF92178FF}" srcOrd="0" destOrd="0" presId="urn:microsoft.com/office/officeart/2005/8/layout/chevron1"/>
    <dgm:cxn modelId="{589CFB1A-0081-4B75-825C-C8E45A76B2DF}" srcId="{9A6BE1A0-8EFB-4C97-9920-E49DF9D2B939}" destId="{33D0540C-3030-4B09-A80E-2438081EC282}" srcOrd="3" destOrd="0" parTransId="{CDEEF4FD-4726-4909-98C7-7E5E25892F49}" sibTransId="{C0EE71CA-A425-4EFC-B998-BB269EF94B84}"/>
    <dgm:cxn modelId="{AB23ED2C-C12D-4EE6-9ADE-6A2FD2F3E61D}" type="presOf" srcId="{459EFF06-8DBC-49C7-9ABF-082056D16D6E}" destId="{9810CB51-1109-419E-902E-4584619F003E}" srcOrd="0" destOrd="0" presId="urn:microsoft.com/office/officeart/2005/8/layout/chevron1"/>
    <dgm:cxn modelId="{769C4263-9D63-4799-AA70-C8117A2C7467}" type="presOf" srcId="{0813D530-38F0-45FB-A68A-8EACB3396D64}" destId="{6410A0E7-A222-4287-8136-63C20252613E}" srcOrd="0" destOrd="0" presId="urn:microsoft.com/office/officeart/2005/8/layout/chevron1"/>
    <dgm:cxn modelId="{89883A44-7599-4FED-903B-B1AF8CBFB376}" type="presOf" srcId="{DB6F5382-3E50-4A4A-AB34-CE0DADECDA19}" destId="{721AFBC8-E31A-4DC1-A0D6-F881DD7D826A}" srcOrd="0" destOrd="0" presId="urn:microsoft.com/office/officeart/2005/8/layout/chevron1"/>
    <dgm:cxn modelId="{9F776965-6A16-4D2E-9A3A-422B85824BF5}" srcId="{9A6BE1A0-8EFB-4C97-9920-E49DF9D2B939}" destId="{0813D530-38F0-45FB-A68A-8EACB3396D64}" srcOrd="7" destOrd="0" parTransId="{754B25E4-354E-49DB-9904-202C0D4177DC}" sibTransId="{76A96F9D-35E7-43AA-98B5-6A3C4DC76026}"/>
    <dgm:cxn modelId="{CEC6B372-9AFA-486A-9435-A944E53583B8}" type="presOf" srcId="{EE46AC27-7099-4674-B9A3-32B47FF17030}" destId="{8DBCE7D6-4315-4D34-B84B-D8E7062021F4}" srcOrd="0" destOrd="0" presId="urn:microsoft.com/office/officeart/2005/8/layout/chevron1"/>
    <dgm:cxn modelId="{B41D8854-7804-4DE8-A616-DEF5435421DF}" srcId="{9A6BE1A0-8EFB-4C97-9920-E49DF9D2B939}" destId="{975A96ED-460F-466B-992C-2C9A8DF824C6}" srcOrd="1" destOrd="0" parTransId="{5E9266A4-052A-459B-A45C-DE226B5450C3}" sibTransId="{5DFC48E4-2C3F-41C7-AD0A-007409EFCAFD}"/>
    <dgm:cxn modelId="{5D674A83-5753-4352-8B23-3AAE35F16E8E}" srcId="{9A6BE1A0-8EFB-4C97-9920-E49DF9D2B939}" destId="{7EC058BE-2876-4EA5-AA70-D5BB98213CCB}" srcOrd="8" destOrd="0" parTransId="{FBE23211-68EB-4452-98B0-834DCB4FE27D}" sibTransId="{D7258148-06A4-427A-9891-AD1D496540A6}"/>
    <dgm:cxn modelId="{AA8D7A85-B8B2-48BB-9C10-D3A06DE366AB}" srcId="{9A6BE1A0-8EFB-4C97-9920-E49DF9D2B939}" destId="{231E84AE-E261-4721-9970-8EB379CE032A}" srcOrd="0" destOrd="0" parTransId="{EBBE17D8-4FC5-469A-A132-DEB51CEE284B}" sibTransId="{03AF8BF9-5326-44F1-9882-4F6B0A878040}"/>
    <dgm:cxn modelId="{38FFBF88-90FA-4142-9B73-7CDA8A0EB0FE}" srcId="{9A6BE1A0-8EFB-4C97-9920-E49DF9D2B939}" destId="{459EFF06-8DBC-49C7-9ABF-082056D16D6E}" srcOrd="2" destOrd="0" parTransId="{EF3B73A9-AA65-481B-AB08-BCEFAF9C57FC}" sibTransId="{E8996795-932B-4CA3-B049-FA91B56BAF28}"/>
    <dgm:cxn modelId="{6631E6BF-F053-4D5F-9926-CA5105E1BDA4}" type="presOf" srcId="{9A6BE1A0-8EFB-4C97-9920-E49DF9D2B939}" destId="{8E3F67EB-C9AC-43B1-AC37-6C7E7A4B115B}" srcOrd="0" destOrd="0" presId="urn:microsoft.com/office/officeart/2005/8/layout/chevron1"/>
    <dgm:cxn modelId="{E7DEDFC5-DC62-4AC3-9919-3D92408BDF4D}" type="presOf" srcId="{975A96ED-460F-466B-992C-2C9A8DF824C6}" destId="{E7FB9F75-77DA-4222-86EC-EAE9178E6DDE}" srcOrd="0" destOrd="0" presId="urn:microsoft.com/office/officeart/2005/8/layout/chevron1"/>
    <dgm:cxn modelId="{3DC7EBC8-F8C8-4B80-A05E-D1EACF8D3DFE}" srcId="{9A6BE1A0-8EFB-4C97-9920-E49DF9D2B939}" destId="{DB6F5382-3E50-4A4A-AB34-CE0DADECDA19}" srcOrd="6" destOrd="0" parTransId="{7923C3E2-A317-4E76-B51C-AB23676918A0}" sibTransId="{C67D2B99-61E4-49EC-8112-34B8E421204F}"/>
    <dgm:cxn modelId="{771AA9E7-C56F-4342-9EBC-905A1C8135C0}" type="presOf" srcId="{231E84AE-E261-4721-9970-8EB379CE032A}" destId="{6BD7A489-B74F-436C-8CA2-876A1F71D11B}" srcOrd="0" destOrd="0" presId="urn:microsoft.com/office/officeart/2005/8/layout/chevron1"/>
    <dgm:cxn modelId="{4C4887EF-52AA-4080-A86F-CAE253FF7B89}" srcId="{9A6BE1A0-8EFB-4C97-9920-E49DF9D2B939}" destId="{557FD471-D2B2-4B7E-845F-366060BAAE09}" srcOrd="4" destOrd="0" parTransId="{424E10A2-D944-47C9-943D-61FF62D4AA6E}" sibTransId="{885CBD68-DDD8-4553-8C50-F30C12BBA3B7}"/>
    <dgm:cxn modelId="{66C756FF-E347-48C1-ADF4-87B87DDAC972}" srcId="{9A6BE1A0-8EFB-4C97-9920-E49DF9D2B939}" destId="{EE46AC27-7099-4674-B9A3-32B47FF17030}" srcOrd="5" destOrd="0" parTransId="{349DF2C4-6C04-4BC2-99F3-806C27275C54}" sibTransId="{FB41D229-7DA8-4181-8899-416958DAD605}"/>
    <dgm:cxn modelId="{FB2D279F-DC35-4F5B-BC03-4BE7AA9CED45}" type="presParOf" srcId="{8E3F67EB-C9AC-43B1-AC37-6C7E7A4B115B}" destId="{6BD7A489-B74F-436C-8CA2-876A1F71D11B}" srcOrd="0" destOrd="0" presId="urn:microsoft.com/office/officeart/2005/8/layout/chevron1"/>
    <dgm:cxn modelId="{DFF6BF45-F6D6-46DA-81ED-884D19918942}" type="presParOf" srcId="{8E3F67EB-C9AC-43B1-AC37-6C7E7A4B115B}" destId="{32512AAD-446B-4435-882E-D382122AF500}" srcOrd="1" destOrd="0" presId="urn:microsoft.com/office/officeart/2005/8/layout/chevron1"/>
    <dgm:cxn modelId="{D6D4CA59-1437-4180-AE28-F61AA90BE13B}" type="presParOf" srcId="{8E3F67EB-C9AC-43B1-AC37-6C7E7A4B115B}" destId="{E7FB9F75-77DA-4222-86EC-EAE9178E6DDE}" srcOrd="2" destOrd="0" presId="urn:microsoft.com/office/officeart/2005/8/layout/chevron1"/>
    <dgm:cxn modelId="{46A253B6-17C5-4A0D-8231-EF9DD9BB8C0E}" type="presParOf" srcId="{8E3F67EB-C9AC-43B1-AC37-6C7E7A4B115B}" destId="{B4A005AF-2E36-416D-B75E-527253B43439}" srcOrd="3" destOrd="0" presId="urn:microsoft.com/office/officeart/2005/8/layout/chevron1"/>
    <dgm:cxn modelId="{8CD74CC5-DFF7-431A-A5A6-A645C5383A4C}" type="presParOf" srcId="{8E3F67EB-C9AC-43B1-AC37-6C7E7A4B115B}" destId="{9810CB51-1109-419E-902E-4584619F003E}" srcOrd="4" destOrd="0" presId="urn:microsoft.com/office/officeart/2005/8/layout/chevron1"/>
    <dgm:cxn modelId="{0782654C-FD62-43FA-9AAF-150590366C91}" type="presParOf" srcId="{8E3F67EB-C9AC-43B1-AC37-6C7E7A4B115B}" destId="{E2D85370-E3DF-416D-9E8E-FAE092A47A70}" srcOrd="5" destOrd="0" presId="urn:microsoft.com/office/officeart/2005/8/layout/chevron1"/>
    <dgm:cxn modelId="{2DD1E51B-FC18-4C54-BAC9-A1A2ED8BD963}" type="presParOf" srcId="{8E3F67EB-C9AC-43B1-AC37-6C7E7A4B115B}" destId="{BFDD3962-B429-4C9D-BA2B-E5E390650F36}" srcOrd="6" destOrd="0" presId="urn:microsoft.com/office/officeart/2005/8/layout/chevron1"/>
    <dgm:cxn modelId="{577BA81E-F5B6-4790-94E1-CAD980EFC450}" type="presParOf" srcId="{8E3F67EB-C9AC-43B1-AC37-6C7E7A4B115B}" destId="{4C772901-1BBE-49EE-8B89-38497222177C}" srcOrd="7" destOrd="0" presId="urn:microsoft.com/office/officeart/2005/8/layout/chevron1"/>
    <dgm:cxn modelId="{F46BFF57-BC2F-43E8-B416-157200BBF8D9}" type="presParOf" srcId="{8E3F67EB-C9AC-43B1-AC37-6C7E7A4B115B}" destId="{F1FF8F19-8636-40C5-86ED-5963712B8F30}" srcOrd="8" destOrd="0" presId="urn:microsoft.com/office/officeart/2005/8/layout/chevron1"/>
    <dgm:cxn modelId="{7C4CCCC8-7D75-4D04-8DDE-B20C464F78AD}" type="presParOf" srcId="{8E3F67EB-C9AC-43B1-AC37-6C7E7A4B115B}" destId="{08470DCC-DDD8-4BC8-92C6-06E990FCBE9B}" srcOrd="9" destOrd="0" presId="urn:microsoft.com/office/officeart/2005/8/layout/chevron1"/>
    <dgm:cxn modelId="{5BD6E808-141B-45B0-9D64-803B8AE5CEC3}" type="presParOf" srcId="{8E3F67EB-C9AC-43B1-AC37-6C7E7A4B115B}" destId="{8DBCE7D6-4315-4D34-B84B-D8E7062021F4}" srcOrd="10" destOrd="0" presId="urn:microsoft.com/office/officeart/2005/8/layout/chevron1"/>
    <dgm:cxn modelId="{3CE4E2AE-1192-462F-9199-7F914BEF530C}" type="presParOf" srcId="{8E3F67EB-C9AC-43B1-AC37-6C7E7A4B115B}" destId="{C1F22B80-FDB0-4EB2-86EA-9C923A0B51FD}" srcOrd="11" destOrd="0" presId="urn:microsoft.com/office/officeart/2005/8/layout/chevron1"/>
    <dgm:cxn modelId="{A5C381CC-80BB-4E23-B3C8-493C1472A23A}" type="presParOf" srcId="{8E3F67EB-C9AC-43B1-AC37-6C7E7A4B115B}" destId="{721AFBC8-E31A-4DC1-A0D6-F881DD7D826A}" srcOrd="12" destOrd="0" presId="urn:microsoft.com/office/officeart/2005/8/layout/chevron1"/>
    <dgm:cxn modelId="{7F922D23-2BC5-4B0A-A043-5961096DF4C1}" type="presParOf" srcId="{8E3F67EB-C9AC-43B1-AC37-6C7E7A4B115B}" destId="{0A723F4F-9B7B-41C7-8B5D-C5616882323A}" srcOrd="13" destOrd="0" presId="urn:microsoft.com/office/officeart/2005/8/layout/chevron1"/>
    <dgm:cxn modelId="{A35574E9-5E57-496C-B2B0-EE5A05A05C94}" type="presParOf" srcId="{8E3F67EB-C9AC-43B1-AC37-6C7E7A4B115B}" destId="{6410A0E7-A222-4287-8136-63C20252613E}" srcOrd="14" destOrd="0" presId="urn:microsoft.com/office/officeart/2005/8/layout/chevron1"/>
    <dgm:cxn modelId="{C7823268-5DD2-470E-87A5-F3F21F48EB8B}" type="presParOf" srcId="{8E3F67EB-C9AC-43B1-AC37-6C7E7A4B115B}" destId="{75E17240-5EE9-4212-A82D-40B8022D64E8}" srcOrd="15" destOrd="0" presId="urn:microsoft.com/office/officeart/2005/8/layout/chevron1"/>
    <dgm:cxn modelId="{58832671-3374-436C-B1F0-41FF4B6F3E38}" type="presParOf" srcId="{8E3F67EB-C9AC-43B1-AC37-6C7E7A4B115B}" destId="{7608A470-0705-4241-887E-B15FF92178FF}" srcOrd="1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D7A489-B74F-436C-8CA2-876A1F71D11B}">
      <dsp:nvSpPr>
        <dsp:cNvPr id="0" name=""/>
        <dsp:cNvSpPr/>
      </dsp:nvSpPr>
      <dsp:spPr>
        <a:xfrm>
          <a:off x="133" y="1433402"/>
          <a:ext cx="1334749" cy="533899"/>
        </a:xfrm>
        <a:prstGeom prst="chevron">
          <a:avLst/>
        </a:prstGeom>
        <a:solidFill>
          <a:srgbClr val="0070C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kern="1200" dirty="0">
              <a:solidFill>
                <a:schemeClr val="bg1"/>
              </a:solidFill>
            </a:rPr>
            <a:t>Jun 2023 (and before)</a:t>
          </a:r>
          <a:endParaRPr lang="en-GB" sz="1000" b="0" i="0" kern="1200" dirty="0">
            <a:solidFill>
              <a:schemeClr val="bg1"/>
            </a:solidFill>
          </a:endParaRPr>
        </a:p>
      </dsp:txBody>
      <dsp:txXfrm>
        <a:off x="267083" y="1433402"/>
        <a:ext cx="800850" cy="533899"/>
      </dsp:txXfrm>
    </dsp:sp>
    <dsp:sp modelId="{E7FB9F75-77DA-4222-86EC-EAE9178E6DDE}">
      <dsp:nvSpPr>
        <dsp:cNvPr id="0" name=""/>
        <dsp:cNvSpPr/>
      </dsp:nvSpPr>
      <dsp:spPr>
        <a:xfrm>
          <a:off x="1201408" y="1433402"/>
          <a:ext cx="1334749" cy="533899"/>
        </a:xfrm>
        <a:prstGeom prst="chevron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rgbClr val="FFFF00"/>
              </a:solidFill>
            </a:rPr>
            <a:t>Jul-Aug 2023</a:t>
          </a:r>
          <a:endParaRPr lang="en-GB" sz="1000" b="1" kern="1200" dirty="0">
            <a:solidFill>
              <a:srgbClr val="FFFF00"/>
            </a:solidFill>
          </a:endParaRPr>
        </a:p>
      </dsp:txBody>
      <dsp:txXfrm>
        <a:off x="1468358" y="1433402"/>
        <a:ext cx="800850" cy="533899"/>
      </dsp:txXfrm>
    </dsp:sp>
    <dsp:sp modelId="{9810CB51-1109-419E-902E-4584619F003E}">
      <dsp:nvSpPr>
        <dsp:cNvPr id="0" name=""/>
        <dsp:cNvSpPr/>
      </dsp:nvSpPr>
      <dsp:spPr>
        <a:xfrm>
          <a:off x="2402683" y="1433402"/>
          <a:ext cx="1334749" cy="533899"/>
        </a:xfrm>
        <a:prstGeom prst="chevron">
          <a:avLst/>
        </a:prstGeom>
        <a:solidFill>
          <a:srgbClr val="7030A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kern="1200" dirty="0">
              <a:solidFill>
                <a:schemeClr val="bg1"/>
              </a:solidFill>
            </a:rPr>
            <a:t>Aug-Oct 2023</a:t>
          </a:r>
          <a:endParaRPr lang="en-GB" sz="1000" b="0" kern="1200" dirty="0">
            <a:solidFill>
              <a:schemeClr val="bg1"/>
            </a:solidFill>
          </a:endParaRPr>
        </a:p>
      </dsp:txBody>
      <dsp:txXfrm>
        <a:off x="2669633" y="1433402"/>
        <a:ext cx="800850" cy="533899"/>
      </dsp:txXfrm>
    </dsp:sp>
    <dsp:sp modelId="{BFDD3962-B429-4C9D-BA2B-E5E390650F36}">
      <dsp:nvSpPr>
        <dsp:cNvPr id="0" name=""/>
        <dsp:cNvSpPr/>
      </dsp:nvSpPr>
      <dsp:spPr>
        <a:xfrm>
          <a:off x="3603958" y="1433402"/>
          <a:ext cx="1334749" cy="533899"/>
        </a:xfrm>
        <a:prstGeom prst="chevron">
          <a:avLst/>
        </a:prstGeom>
        <a:solidFill>
          <a:srgbClr val="92D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rgbClr val="FFFF00"/>
              </a:solidFill>
            </a:rPr>
            <a:t>Nov 2023</a:t>
          </a:r>
          <a:endParaRPr lang="en-GB" sz="1000" b="1" kern="1200" dirty="0">
            <a:solidFill>
              <a:srgbClr val="FFFF00"/>
            </a:solidFill>
          </a:endParaRPr>
        </a:p>
      </dsp:txBody>
      <dsp:txXfrm>
        <a:off x="3870908" y="1433402"/>
        <a:ext cx="800850" cy="533899"/>
      </dsp:txXfrm>
    </dsp:sp>
    <dsp:sp modelId="{F1FF8F19-8636-40C5-86ED-5963712B8F30}">
      <dsp:nvSpPr>
        <dsp:cNvPr id="0" name=""/>
        <dsp:cNvSpPr/>
      </dsp:nvSpPr>
      <dsp:spPr>
        <a:xfrm>
          <a:off x="4805233" y="1433402"/>
          <a:ext cx="1334749" cy="533899"/>
        </a:xfrm>
        <a:prstGeom prst="chevron">
          <a:avLst/>
        </a:prstGeom>
        <a:solidFill>
          <a:srgbClr val="FF99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kern="1200" dirty="0">
              <a:solidFill>
                <a:schemeClr val="bg1"/>
              </a:solidFill>
            </a:rPr>
            <a:t>Dec 2023</a:t>
          </a:r>
          <a:endParaRPr lang="en-GB" sz="1000" b="0" i="0" kern="1200" dirty="0">
            <a:solidFill>
              <a:schemeClr val="bg1"/>
            </a:solidFill>
          </a:endParaRPr>
        </a:p>
      </dsp:txBody>
      <dsp:txXfrm>
        <a:off x="5072183" y="1433402"/>
        <a:ext cx="800850" cy="533899"/>
      </dsp:txXfrm>
    </dsp:sp>
    <dsp:sp modelId="{8DBCE7D6-4315-4D34-B84B-D8E7062021F4}">
      <dsp:nvSpPr>
        <dsp:cNvPr id="0" name=""/>
        <dsp:cNvSpPr/>
      </dsp:nvSpPr>
      <dsp:spPr>
        <a:xfrm>
          <a:off x="6006507" y="1433402"/>
          <a:ext cx="1334749" cy="533899"/>
        </a:xfrm>
        <a:prstGeom prst="chevron">
          <a:avLst/>
        </a:prstGeom>
        <a:solidFill>
          <a:srgbClr val="BC866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Jan-Apr 2023</a:t>
          </a:r>
          <a:endParaRPr lang="en-GB" sz="1000" kern="1200" dirty="0"/>
        </a:p>
      </dsp:txBody>
      <dsp:txXfrm>
        <a:off x="6273457" y="1433402"/>
        <a:ext cx="800850" cy="533899"/>
      </dsp:txXfrm>
    </dsp:sp>
    <dsp:sp modelId="{721AFBC8-E31A-4DC1-A0D6-F881DD7D826A}">
      <dsp:nvSpPr>
        <dsp:cNvPr id="0" name=""/>
        <dsp:cNvSpPr/>
      </dsp:nvSpPr>
      <dsp:spPr>
        <a:xfrm>
          <a:off x="7207782" y="1433402"/>
          <a:ext cx="1334749" cy="533899"/>
        </a:xfrm>
        <a:prstGeom prst="chevron">
          <a:avLst/>
        </a:prstGeom>
        <a:solidFill>
          <a:srgbClr val="FF99CC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kern="1200" dirty="0">
              <a:solidFill>
                <a:schemeClr val="bg1"/>
              </a:solidFill>
            </a:rPr>
            <a:t>May 2023</a:t>
          </a:r>
          <a:endParaRPr lang="en-GB" sz="1000" b="0" kern="1200" dirty="0">
            <a:solidFill>
              <a:schemeClr val="bg1"/>
            </a:solidFill>
          </a:endParaRPr>
        </a:p>
      </dsp:txBody>
      <dsp:txXfrm>
        <a:off x="7474732" y="1433402"/>
        <a:ext cx="800850" cy="533899"/>
      </dsp:txXfrm>
    </dsp:sp>
    <dsp:sp modelId="{6410A0E7-A222-4287-8136-63C20252613E}">
      <dsp:nvSpPr>
        <dsp:cNvPr id="0" name=""/>
        <dsp:cNvSpPr/>
      </dsp:nvSpPr>
      <dsp:spPr>
        <a:xfrm>
          <a:off x="8409057" y="1433402"/>
          <a:ext cx="1334749" cy="533899"/>
        </a:xfrm>
        <a:prstGeom prst="chevron">
          <a:avLst/>
        </a:prstGeom>
        <a:solidFill>
          <a:srgbClr val="00206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rgbClr val="FFFF00"/>
              </a:solidFill>
            </a:rPr>
            <a:t>Jun 2023</a:t>
          </a:r>
          <a:endParaRPr lang="en-GB" sz="1000" b="1" kern="1200" dirty="0">
            <a:solidFill>
              <a:srgbClr val="FFFF00"/>
            </a:solidFill>
          </a:endParaRPr>
        </a:p>
      </dsp:txBody>
      <dsp:txXfrm>
        <a:off x="8676007" y="1433402"/>
        <a:ext cx="800850" cy="533899"/>
      </dsp:txXfrm>
    </dsp:sp>
    <dsp:sp modelId="{7608A470-0705-4241-887E-B15FF92178FF}">
      <dsp:nvSpPr>
        <dsp:cNvPr id="0" name=""/>
        <dsp:cNvSpPr/>
      </dsp:nvSpPr>
      <dsp:spPr>
        <a:xfrm>
          <a:off x="9610332" y="1433402"/>
          <a:ext cx="1334749" cy="533899"/>
        </a:xfrm>
        <a:prstGeom prst="chevron">
          <a:avLst/>
        </a:prstGeom>
        <a:solidFill>
          <a:schemeClr val="tx2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kern="1200" dirty="0">
              <a:solidFill>
                <a:schemeClr val="bg1"/>
              </a:solidFill>
            </a:rPr>
            <a:t>Jul - Oct 2024</a:t>
          </a:r>
          <a:endParaRPr lang="en-GB" sz="1000" b="0" i="0" kern="1200" dirty="0">
            <a:solidFill>
              <a:schemeClr val="bg1"/>
            </a:solidFill>
          </a:endParaRPr>
        </a:p>
      </dsp:txBody>
      <dsp:txXfrm>
        <a:off x="9877282" y="1433402"/>
        <a:ext cx="800850" cy="5338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7AF6D5-0FE6-4ADF-AF7E-FAE1D18810A4}" type="datetimeFigureOut">
              <a:rPr lang="en-GB" smtClean="0"/>
              <a:t>04/11/2024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EB561-B51F-41DF-B3CD-78D451BF2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75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BD3468-FDE8-42D0-B8AA-968974D04DD3}" type="datetimeFigureOut">
              <a:rPr lang="en-GB" smtClean="0"/>
              <a:t>04/11/2024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27C333-963C-491B-BB34-13BC37910F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624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7C333-963C-491B-BB34-13BC37910F2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9794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8290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26104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91232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9778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17378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04783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25109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40117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77067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D1AED2-CDAC-890A-FD36-45D3F98134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95D9D43-416D-1571-CBFD-555E32C103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9DBCE5-0C98-5673-926A-959B4E3952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F3FB07-07BF-2745-1905-C7A03699E4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7C333-963C-491B-BB34-13BC37910F2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206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54222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D1AED2-CDAC-890A-FD36-45D3F98134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95D9D43-416D-1571-CBFD-555E32C103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9DBCE5-0C98-5673-926A-959B4E3952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F3FB07-07BF-2745-1905-C7A03699E4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7C333-963C-491B-BB34-13BC37910F2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3039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70576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4950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86464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00160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95678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87380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506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857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  <a:prstGeom prst="rect">
            <a:avLst/>
          </a:prstGeo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1582400" y="6262061"/>
            <a:ext cx="480000" cy="360000"/>
          </a:xfrm>
          <a:prstGeom prst="rect">
            <a:avLst/>
          </a:prstGeom>
        </p:spPr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530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920" y="2999946"/>
            <a:ext cx="1470128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19"/>
            <a:ext cx="11021312" cy="1826363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  <a:prstGeom prst="rect">
            <a:avLst/>
          </a:prstGeo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hyperlink" Target="https://indico.cern.ch/event/1470595/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8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" y="6389764"/>
            <a:ext cx="12191999" cy="469260"/>
            <a:chOff x="1" y="6389764"/>
            <a:chExt cx="9143999" cy="469260"/>
          </a:xfrm>
        </p:grpSpPr>
        <p:pic>
          <p:nvPicPr>
            <p:cNvPr id="11" name="Image 4" descr="bande-01.eps"/>
            <p:cNvPicPr>
              <a:picLocks noChangeAspect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2175" y="6389764"/>
              <a:ext cx="7331825" cy="468236"/>
            </a:xfrm>
            <a:prstGeom prst="rect">
              <a:avLst/>
            </a:prstGeom>
          </p:spPr>
        </p:pic>
        <p:pic>
          <p:nvPicPr>
            <p:cNvPr id="12" name="Image 4" descr="bande-01.eps"/>
            <p:cNvPicPr>
              <a:picLocks noChangeAspect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389764"/>
              <a:ext cx="4567823" cy="469260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 userDrawn="1"/>
        </p:nvSpPr>
        <p:spPr>
          <a:xfrm>
            <a:off x="609600" y="6485382"/>
            <a:ext cx="47195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100" b="0" dirty="0">
                <a:solidFill>
                  <a:schemeClr val="bg1"/>
                </a:solidFill>
              </a:rPr>
              <a:t>214</a:t>
            </a:r>
            <a:r>
              <a:rPr lang="fr-CH" sz="1100" b="0" baseline="30000" dirty="0">
                <a:solidFill>
                  <a:schemeClr val="bg1"/>
                </a:solidFill>
              </a:rPr>
              <a:t>th</a:t>
            </a:r>
            <a:r>
              <a:rPr lang="fr-CH" sz="1100" b="0" dirty="0">
                <a:solidFill>
                  <a:schemeClr val="bg1"/>
                </a:solidFill>
              </a:rPr>
              <a:t> TE</a:t>
            </a:r>
            <a:r>
              <a:rPr lang="fr-CH" sz="1100" b="0" baseline="0" dirty="0">
                <a:solidFill>
                  <a:schemeClr val="bg1"/>
                </a:solidFill>
              </a:rPr>
              <a:t> Technical Meeting</a:t>
            </a:r>
            <a:r>
              <a:rPr lang="en-GB" sz="1100" b="0" noProof="0" dirty="0">
                <a:solidFill>
                  <a:schemeClr val="bg1"/>
                </a:solidFill>
              </a:rPr>
              <a:t>, </a:t>
            </a:r>
            <a:r>
              <a:rPr lang="en-GB" sz="1100" b="0" kern="1200" baseline="0" noProof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4.11.2024, </a:t>
            </a:r>
            <a:r>
              <a:rPr lang="en-GB" sz="1100" b="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  <a:hlinkClick r:id="rId1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https://indico.cern.ch/event/1470595/</a:t>
            </a:r>
            <a:r>
              <a:rPr lang="en-GB" sz="1100" b="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endParaRPr lang="en-US" sz="1100" b="0" kern="1200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1634004" y="6525073"/>
            <a:ext cx="34977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3FCC565-1177-472D-8E58-F8F5814A11EF}" type="slidenum">
              <a:rPr lang="fr-CH" sz="1050" b="0" baseline="0" smtClean="0">
                <a:solidFill>
                  <a:schemeClr val="bg1"/>
                </a:solidFill>
              </a:rPr>
              <a:t>‹#›</a:t>
            </a:fld>
            <a:endParaRPr lang="en-GB" sz="1050" b="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73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  <p:sldLayoutId id="2147483675" r:id="rId14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0.xml"/><Relationship Id="rId3" Type="http://schemas.openxmlformats.org/officeDocument/2006/relationships/image" Target="../media/image26.png"/><Relationship Id="rId7" Type="http://schemas.openxmlformats.org/officeDocument/2006/relationships/chart" Target="../charts/chart1.xml"/><Relationship Id="rId12" Type="http://schemas.openxmlformats.org/officeDocument/2006/relationships/image" Target="../media/image2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3.png"/><Relationship Id="rId11" Type="http://schemas.openxmlformats.org/officeDocument/2006/relationships/image" Target="../media/image36.png"/><Relationship Id="rId5" Type="http://schemas.openxmlformats.org/officeDocument/2006/relationships/image" Target="../media/image32.png"/><Relationship Id="rId10" Type="http://schemas.openxmlformats.org/officeDocument/2006/relationships/image" Target="../media/image35.png"/><Relationship Id="rId4" Type="http://schemas.openxmlformats.org/officeDocument/2006/relationships/image" Target="../media/image28.png"/><Relationship Id="rId9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9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4.jpeg"/><Relationship Id="rId5" Type="http://schemas.openxmlformats.org/officeDocument/2006/relationships/image" Target="../media/image10.jpeg"/><Relationship Id="rId10" Type="http://schemas.openxmlformats.org/officeDocument/2006/relationships/image" Target="../media/image37.png"/><Relationship Id="rId4" Type="http://schemas.openxmlformats.org/officeDocument/2006/relationships/image" Target="../media/image38.png"/><Relationship Id="rId9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1.jpeg"/><Relationship Id="rId5" Type="http://schemas.openxmlformats.org/officeDocument/2006/relationships/image" Target="../media/image40.png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48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2.jpeg"/><Relationship Id="rId11" Type="http://schemas.openxmlformats.org/officeDocument/2006/relationships/image" Target="../media/image46.jpeg"/><Relationship Id="rId5" Type="http://schemas.openxmlformats.org/officeDocument/2006/relationships/image" Target="../media/image45.png"/><Relationship Id="rId10" Type="http://schemas.openxmlformats.org/officeDocument/2006/relationships/image" Target="../media/image45.jpeg"/><Relationship Id="rId4" Type="http://schemas.openxmlformats.org/officeDocument/2006/relationships/image" Target="../media/image42.png"/><Relationship Id="rId9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g"/><Relationship Id="rId3" Type="http://schemas.openxmlformats.org/officeDocument/2006/relationships/image" Target="../media/image9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5.png"/><Relationship Id="rId5" Type="http://schemas.openxmlformats.org/officeDocument/2006/relationships/image" Target="../media/image53.jpeg"/><Relationship Id="rId10" Type="http://schemas.openxmlformats.org/officeDocument/2006/relationships/image" Target="../media/image59.jpeg"/><Relationship Id="rId4" Type="http://schemas.openxmlformats.org/officeDocument/2006/relationships/image" Target="../media/image52.jpeg"/><Relationship Id="rId9" Type="http://schemas.openxmlformats.org/officeDocument/2006/relationships/image" Target="../media/image5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70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2.png"/><Relationship Id="rId11" Type="http://schemas.openxmlformats.org/officeDocument/2006/relationships/image" Target="../media/image64.emf"/><Relationship Id="rId5" Type="http://schemas.openxmlformats.org/officeDocument/2006/relationships/image" Target="../media/image71.png"/><Relationship Id="rId10" Type="http://schemas.openxmlformats.org/officeDocument/2006/relationships/image" Target="../media/image76.png"/><Relationship Id="rId4" Type="http://schemas.openxmlformats.org/officeDocument/2006/relationships/image" Target="../media/image63.jpeg"/><Relationship Id="rId9" Type="http://schemas.openxmlformats.org/officeDocument/2006/relationships/image" Target="../media/image7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9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10.png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9.jpe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23.jpg"/><Relationship Id="rId10" Type="http://schemas.openxmlformats.org/officeDocument/2006/relationships/image" Target="../media/image18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17.jpeg"/><Relationship Id="rId1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7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76363" y="1612766"/>
            <a:ext cx="10431609" cy="2104387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Commissioning of the cryogenic system of the HL-LHC Inner Triplet (IT) String without magnets and next steps</a:t>
            </a:r>
            <a:endParaRPr lang="en-US" sz="1800" dirty="0">
              <a:latin typeface="+mn-lt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676363" y="774891"/>
            <a:ext cx="8588070" cy="486278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dirty="0"/>
              <a:t>214</a:t>
            </a:r>
            <a:r>
              <a:rPr lang="en-US" baseline="30000" dirty="0"/>
              <a:t>th</a:t>
            </a:r>
            <a:r>
              <a:rPr lang="en-US" dirty="0"/>
              <a:t> TE Technical Meeting (TE-TM) </a:t>
            </a:r>
          </a:p>
          <a:p>
            <a:pPr marL="36576" indent="0">
              <a:buNone/>
            </a:pPr>
            <a:r>
              <a:rPr lang="en-US" dirty="0"/>
              <a:t>4 November 2024</a:t>
            </a:r>
          </a:p>
        </p:txBody>
      </p:sp>
      <p:sp>
        <p:nvSpPr>
          <p:cNvPr id="4" name="Rectangle 3"/>
          <p:cNvSpPr/>
          <p:nvPr/>
        </p:nvSpPr>
        <p:spPr>
          <a:xfrm>
            <a:off x="676363" y="3906965"/>
            <a:ext cx="1075981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/>
              <a:t>A. Onufrena</a:t>
            </a:r>
            <a:r>
              <a:rPr lang="en-US" sz="1400" dirty="0"/>
              <a:t>, A. Perin, A. Lees, O. Pirotte, J. Gery, T. Colin, R. Mauny, M. Pezzetti, T. Barbe, A. Tovar, N. Guillotin, D. Valencon, N. Trikoupis, V. Gahier, T. Dupont, all the Cryogenics and WP16 Teams</a:t>
            </a:r>
          </a:p>
          <a:p>
            <a:endParaRPr lang="en-US" sz="1400" dirty="0"/>
          </a:p>
          <a:p>
            <a:r>
              <a:rPr lang="en-GB" sz="14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https://indico.cern.ch/event/1470595/</a:t>
            </a:r>
            <a:endParaRPr lang="en-US" sz="900" dirty="0"/>
          </a:p>
        </p:txBody>
      </p:sp>
      <p:pic>
        <p:nvPicPr>
          <p:cNvPr id="5" name="Image 11" descr="HLU-logoN-title.png">
            <a:extLst>
              <a:ext uri="{FF2B5EF4-FFF2-40B4-BE49-F238E27FC236}">
                <a16:creationId xmlns:a16="http://schemas.microsoft.com/office/drawing/2014/main" id="{5BA3CCF8-88AB-6304-B85E-E1FF5896E5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6029" y="247233"/>
            <a:ext cx="2742774" cy="1111777"/>
          </a:xfrm>
          <a:prstGeom prst="rect">
            <a:avLst/>
          </a:prstGeom>
        </p:spPr>
      </p:pic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1CC88E8-191D-C2AD-8863-07A53A546E1F}"/>
              </a:ext>
            </a:extLst>
          </p:cNvPr>
          <p:cNvSpPr txBox="1">
            <a:spLocks/>
          </p:cNvSpPr>
          <p:nvPr/>
        </p:nvSpPr>
        <p:spPr>
          <a:xfrm>
            <a:off x="11044285" y="1125680"/>
            <a:ext cx="942703" cy="360208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600" dirty="0">
                <a:solidFill>
                  <a:srgbClr val="078FB9"/>
                </a:solidFill>
              </a:rPr>
              <a:t>WP16</a:t>
            </a:r>
          </a:p>
        </p:txBody>
      </p:sp>
    </p:spTree>
    <p:extLst>
      <p:ext uri="{BB962C8B-B14F-4D97-AF65-F5344CB8AC3E}">
        <p14:creationId xmlns:p14="http://schemas.microsoft.com/office/powerpoint/2010/main" val="3312643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 descr="A picture containing text&#10;&#10;Description automatically generated">
            <a:extLst>
              <a:ext uri="{FF2B5EF4-FFF2-40B4-BE49-F238E27FC236}">
                <a16:creationId xmlns:a16="http://schemas.microsoft.com/office/drawing/2014/main" id="{9C1FC139-1152-62F5-B5DF-D6E458A9FDA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0813" b="14695"/>
          <a:stretch/>
        </p:blipFill>
        <p:spPr>
          <a:xfrm>
            <a:off x="9037641" y="4398648"/>
            <a:ext cx="3179552" cy="2459353"/>
          </a:xfrm>
          <a:prstGeom prst="rect">
            <a:avLst/>
          </a:prstGeom>
        </p:spPr>
      </p:pic>
      <p:grpSp>
        <p:nvGrpSpPr>
          <p:cNvPr id="85" name="Group 84">
            <a:extLst>
              <a:ext uri="{FF2B5EF4-FFF2-40B4-BE49-F238E27FC236}">
                <a16:creationId xmlns:a16="http://schemas.microsoft.com/office/drawing/2014/main" id="{923D3032-C7BD-2189-A35B-502A10544E4D}"/>
              </a:ext>
            </a:extLst>
          </p:cNvPr>
          <p:cNvGrpSpPr/>
          <p:nvPr/>
        </p:nvGrpSpPr>
        <p:grpSpPr>
          <a:xfrm>
            <a:off x="464722" y="0"/>
            <a:ext cx="11701967" cy="6274933"/>
            <a:chOff x="464722" y="0"/>
            <a:chExt cx="11701966" cy="6274933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EE042FC5-3BE9-4845-755B-EB6FBBF313D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64722" y="0"/>
              <a:ext cx="11701966" cy="6274933"/>
              <a:chOff x="672864" y="111612"/>
              <a:chExt cx="11493824" cy="6163321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4ADD41C7-4155-B674-F244-DD7BC31311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672864" y="111612"/>
                <a:ext cx="11493824" cy="6144987"/>
              </a:xfrm>
              <a:prstGeom prst="rect">
                <a:avLst/>
              </a:prstGeom>
            </p:spPr>
          </p:pic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E24714C2-AC91-C13A-C850-2EA8545678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81625" y="6248913"/>
                <a:ext cx="85725" cy="0"/>
              </a:xfrm>
              <a:prstGeom prst="line">
                <a:avLst/>
              </a:prstGeom>
              <a:ln w="9525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3AA026E4-BCA6-2CA8-8CDB-EB96AFD25A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57826" y="6248913"/>
                <a:ext cx="95412" cy="0"/>
              </a:xfrm>
              <a:prstGeom prst="line">
                <a:avLst/>
              </a:prstGeom>
              <a:ln w="9525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00870520-EFDC-DC19-B00F-4C4DBBB978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77026" y="6248913"/>
                <a:ext cx="93030" cy="0"/>
              </a:xfrm>
              <a:prstGeom prst="line">
                <a:avLst/>
              </a:prstGeom>
              <a:ln w="9525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0FA670D2-1286-AA13-ED07-7E8F25F93C09}"/>
                  </a:ext>
                </a:extLst>
              </p:cNvPr>
              <p:cNvGrpSpPr/>
              <p:nvPr/>
            </p:nvGrpSpPr>
            <p:grpSpPr>
              <a:xfrm>
                <a:off x="5143338" y="6226409"/>
                <a:ext cx="64666" cy="48524"/>
                <a:chOff x="5143338" y="6226409"/>
                <a:chExt cx="64666" cy="48524"/>
              </a:xfrm>
            </p:grpSpPr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DC3959F5-88CD-7848-454A-36F037D611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43338" y="6248913"/>
                  <a:ext cx="64666" cy="0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696EB8AF-A2E1-F26A-3BFE-70E57EF959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43338" y="6227115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592E50C6-342C-1EDD-0529-29ACB7A8B6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08004" y="6226409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877DD20B-E76F-9E0B-09E9-2339CA091741}"/>
                  </a:ext>
                </a:extLst>
              </p:cNvPr>
              <p:cNvGrpSpPr/>
              <p:nvPr/>
            </p:nvGrpSpPr>
            <p:grpSpPr>
              <a:xfrm>
                <a:off x="6554043" y="6226409"/>
                <a:ext cx="64666" cy="48524"/>
                <a:chOff x="5143338" y="6226409"/>
                <a:chExt cx="64666" cy="48524"/>
              </a:xfrm>
            </p:grpSpPr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50E2F402-BAD2-DBAE-3D34-9BB6FB1005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43338" y="6248913"/>
                  <a:ext cx="64666" cy="0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AF978785-241E-1904-2574-3488DD9CE1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43338" y="6227115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F7B42F25-6182-FF21-7B20-DBEE12AF10F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08004" y="6226409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EE3B2528-6658-1165-2DAC-D4B07FA6F79C}"/>
                  </a:ext>
                </a:extLst>
              </p:cNvPr>
              <p:cNvGrpSpPr/>
              <p:nvPr/>
            </p:nvGrpSpPr>
            <p:grpSpPr>
              <a:xfrm>
                <a:off x="7759004" y="6223316"/>
                <a:ext cx="64666" cy="48524"/>
                <a:chOff x="5143338" y="6226409"/>
                <a:chExt cx="64666" cy="48524"/>
              </a:xfrm>
            </p:grpSpPr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609C4FFE-4A6C-1514-3E6A-8749E66623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43338" y="6248913"/>
                  <a:ext cx="64666" cy="0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DA9E29E4-4066-B805-6951-1179F12E11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43338" y="6227115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860E85DF-692F-6D3C-8D57-E939A79C342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08004" y="6226409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854B3FF3-DE4F-D052-050D-3E856D2FEF77}"/>
                  </a:ext>
                </a:extLst>
              </p:cNvPr>
              <p:cNvGrpSpPr/>
              <p:nvPr/>
            </p:nvGrpSpPr>
            <p:grpSpPr>
              <a:xfrm>
                <a:off x="8122864" y="6226056"/>
                <a:ext cx="64666" cy="48524"/>
                <a:chOff x="5143338" y="6226409"/>
                <a:chExt cx="64666" cy="48524"/>
              </a:xfrm>
            </p:grpSpPr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AD47E8CF-154C-2FAB-ED28-680819A44D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43338" y="6248913"/>
                  <a:ext cx="64666" cy="0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968ACAA7-769C-E67C-2009-6CE646CC3E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43338" y="6227115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>
                  <a:extLst>
                    <a:ext uri="{FF2B5EF4-FFF2-40B4-BE49-F238E27FC236}">
                      <a16:creationId xmlns:a16="http://schemas.microsoft.com/office/drawing/2014/main" id="{7D6C557F-15C9-CD26-8BA0-674E8E6EE0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08004" y="6226409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5B37309F-E139-84AA-C95A-9CCCCFD758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29326" y="5861050"/>
              <a:ext cx="0" cy="92075"/>
            </a:xfrm>
            <a:prstGeom prst="line">
              <a:avLst/>
            </a:prstGeom>
            <a:ln w="9525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03431A7E-3D2A-FB6F-0456-6026D29FC5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29326" y="5683696"/>
              <a:ext cx="0" cy="87041"/>
            </a:xfrm>
            <a:prstGeom prst="line">
              <a:avLst/>
            </a:prstGeom>
            <a:ln w="9525">
              <a:solidFill>
                <a:srgbClr val="7030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2">
            <a:extLst>
              <a:ext uri="{FF2B5EF4-FFF2-40B4-BE49-F238E27FC236}">
                <a16:creationId xmlns:a16="http://schemas.microsoft.com/office/drawing/2014/main" id="{5483F3F2-12A9-4691-0506-C60AEABBD299}"/>
              </a:ext>
            </a:extLst>
          </p:cNvPr>
          <p:cNvSpPr txBox="1"/>
          <p:nvPr/>
        </p:nvSpPr>
        <p:spPr>
          <a:xfrm>
            <a:off x="1" y="-8989"/>
            <a:ext cx="5935927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sz="2000" b="1" dirty="0">
                <a:latin typeface="+mj-lt"/>
                <a:ea typeface="+mj-ea"/>
                <a:cs typeface="+mj-cs"/>
              </a:rPr>
              <a:t>IT String flow scheme for standalone commissioning</a:t>
            </a:r>
            <a:endParaRPr lang="en-GB" sz="1051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3BC1A13-E89F-5B1B-27E2-DABE209B6D9C}"/>
              </a:ext>
            </a:extLst>
          </p:cNvPr>
          <p:cNvGrpSpPr/>
          <p:nvPr/>
        </p:nvGrpSpPr>
        <p:grpSpPr>
          <a:xfrm>
            <a:off x="10369205" y="1646753"/>
            <a:ext cx="1797483" cy="1572972"/>
            <a:chOff x="9750062" y="-542979"/>
            <a:chExt cx="1797483" cy="1572971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449B1356-6BA3-9E7A-BDC2-3741CE26D717}"/>
                </a:ext>
              </a:extLst>
            </p:cNvPr>
            <p:cNvCxnSpPr>
              <a:cxnSpLocks/>
              <a:stCxn id="7" idx="0"/>
            </p:cNvCxnSpPr>
            <p:nvPr/>
          </p:nvCxnSpPr>
          <p:spPr>
            <a:xfrm flipH="1" flipV="1">
              <a:off x="9750062" y="-542979"/>
              <a:ext cx="1272820" cy="1070398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6F0B57C-31BF-46E4-CBC9-C9FC92446DC4}"/>
                </a:ext>
              </a:extLst>
            </p:cNvPr>
            <p:cNvSpPr txBox="1"/>
            <p:nvPr/>
          </p:nvSpPr>
          <p:spPr>
            <a:xfrm>
              <a:off x="10498219" y="527419"/>
              <a:ext cx="1049326" cy="50257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33" dirty="0">
                  <a:solidFill>
                    <a:srgbClr val="C00000"/>
                  </a:solidFill>
                </a:rPr>
                <a:t>Cold Box (CB)</a:t>
              </a:r>
              <a:endParaRPr lang="en-GB" sz="1333" dirty="0">
                <a:solidFill>
                  <a:srgbClr val="C00000"/>
                </a:solidFill>
              </a:endParaRP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E4FA5F12-019D-C349-BC84-655FF67D5A81}"/>
              </a:ext>
            </a:extLst>
          </p:cNvPr>
          <p:cNvSpPr/>
          <p:nvPr/>
        </p:nvSpPr>
        <p:spPr>
          <a:xfrm>
            <a:off x="8586124" y="261947"/>
            <a:ext cx="3566165" cy="1327708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F6F3E4D-DB4E-44B5-0F13-95A81E05F937}"/>
              </a:ext>
            </a:extLst>
          </p:cNvPr>
          <p:cNvGrpSpPr/>
          <p:nvPr/>
        </p:nvGrpSpPr>
        <p:grpSpPr>
          <a:xfrm>
            <a:off x="9058453" y="4899360"/>
            <a:ext cx="894307" cy="999925"/>
            <a:chOff x="6793840" y="3674519"/>
            <a:chExt cx="670730" cy="749944"/>
          </a:xfrm>
        </p:grpSpPr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6BA43019-1DD3-C41A-0CA8-EC2E511362A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051544" y="3674519"/>
              <a:ext cx="71235" cy="442793"/>
            </a:xfrm>
            <a:prstGeom prst="straightConnector1">
              <a:avLst/>
            </a:prstGeom>
            <a:ln>
              <a:solidFill>
                <a:srgbClr val="00000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A1E6B6DD-8646-E4C6-2020-1EC1A216D370}"/>
                </a:ext>
              </a:extLst>
            </p:cNvPr>
            <p:cNvSpPr txBox="1"/>
            <p:nvPr/>
          </p:nvSpPr>
          <p:spPr>
            <a:xfrm>
              <a:off x="6793840" y="4101298"/>
              <a:ext cx="67073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rgbClr val="000000"/>
                  </a:solidFill>
                </a:rPr>
                <a:t>Phase separator</a:t>
              </a:r>
              <a:endParaRPr lang="en-GB" sz="11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CB66AFC-F6F4-8F02-E882-E14B6D9546CF}"/>
              </a:ext>
            </a:extLst>
          </p:cNvPr>
          <p:cNvGrpSpPr/>
          <p:nvPr/>
        </p:nvGrpSpPr>
        <p:grpSpPr>
          <a:xfrm>
            <a:off x="3234575" y="5489749"/>
            <a:ext cx="961196" cy="394073"/>
            <a:chOff x="2425931" y="4117311"/>
            <a:chExt cx="720897" cy="295555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2E077768-A158-6F04-2129-FFFF6F5919B2}"/>
                </a:ext>
              </a:extLst>
            </p:cNvPr>
            <p:cNvCxnSpPr>
              <a:cxnSpLocks/>
            </p:cNvCxnSpPr>
            <p:nvPr/>
          </p:nvCxnSpPr>
          <p:spPr>
            <a:xfrm>
              <a:off x="2848620" y="4314398"/>
              <a:ext cx="298208" cy="98468"/>
            </a:xfrm>
            <a:prstGeom prst="straightConnector1">
              <a:avLst/>
            </a:prstGeom>
            <a:ln w="19050">
              <a:solidFill>
                <a:srgbClr val="00000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38E4C79-C5FB-1C13-C01C-B3C62CF1B208}"/>
                </a:ext>
              </a:extLst>
            </p:cNvPr>
            <p:cNvSpPr txBox="1"/>
            <p:nvPr/>
          </p:nvSpPr>
          <p:spPr>
            <a:xfrm>
              <a:off x="2425931" y="4117311"/>
              <a:ext cx="466811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000000"/>
                  </a:solidFill>
                </a:rPr>
                <a:t>Bypass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DEE766DB-39AA-F39A-AAC2-3E1CC996D54C}"/>
              </a:ext>
            </a:extLst>
          </p:cNvPr>
          <p:cNvSpPr/>
          <p:nvPr/>
        </p:nvSpPr>
        <p:spPr>
          <a:xfrm>
            <a:off x="4273205" y="6120745"/>
            <a:ext cx="4378585" cy="258253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C00000"/>
                </a:solidFill>
              </a:rPr>
              <a:t>Future IT magnets</a:t>
            </a:r>
            <a:endParaRPr lang="en-GB" sz="1200" dirty="0">
              <a:solidFill>
                <a:srgbClr val="C00000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23D9E7C-246B-0EFB-EC02-B4FB8B9B9EC3}"/>
              </a:ext>
            </a:extLst>
          </p:cNvPr>
          <p:cNvGrpSpPr/>
          <p:nvPr/>
        </p:nvGrpSpPr>
        <p:grpSpPr>
          <a:xfrm>
            <a:off x="3717752" y="5966446"/>
            <a:ext cx="1235237" cy="276999"/>
            <a:chOff x="2788314" y="4474829"/>
            <a:chExt cx="926428" cy="207749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8E1C6E6D-624C-4016-74DA-195720CD2166}"/>
                </a:ext>
              </a:extLst>
            </p:cNvPr>
            <p:cNvCxnSpPr/>
            <p:nvPr/>
          </p:nvCxnSpPr>
          <p:spPr>
            <a:xfrm>
              <a:off x="3204904" y="4600961"/>
              <a:ext cx="509838" cy="72190"/>
            </a:xfrm>
            <a:prstGeom prst="straightConnector1">
              <a:avLst/>
            </a:prstGeom>
            <a:ln w="19050">
              <a:solidFill>
                <a:srgbClr val="00000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455A6AA-27C6-74B0-EAEB-5EF4C58E994B}"/>
                </a:ext>
              </a:extLst>
            </p:cNvPr>
            <p:cNvSpPr txBox="1"/>
            <p:nvPr/>
          </p:nvSpPr>
          <p:spPr>
            <a:xfrm>
              <a:off x="2788314" y="4474829"/>
              <a:ext cx="39039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000000"/>
                  </a:solidFill>
                </a:rPr>
                <a:t>Caps 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0584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  <p:bldP spid="13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>
            <a:extLst>
              <a:ext uri="{FF2B5EF4-FFF2-40B4-BE49-F238E27FC236}">
                <a16:creationId xmlns:a16="http://schemas.microsoft.com/office/drawing/2014/main" id="{923D3032-C7BD-2189-A35B-502A10544E4D}"/>
              </a:ext>
            </a:extLst>
          </p:cNvPr>
          <p:cNvGrpSpPr/>
          <p:nvPr/>
        </p:nvGrpSpPr>
        <p:grpSpPr>
          <a:xfrm>
            <a:off x="464722" y="0"/>
            <a:ext cx="11701967" cy="6274933"/>
            <a:chOff x="464722" y="0"/>
            <a:chExt cx="11701966" cy="6274933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EE042FC5-3BE9-4845-755B-EB6FBBF313D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64722" y="0"/>
              <a:ext cx="11701966" cy="6274933"/>
              <a:chOff x="672864" y="111612"/>
              <a:chExt cx="11493824" cy="6163321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4ADD41C7-4155-B674-F244-DD7BC31311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672864" y="111612"/>
                <a:ext cx="11493824" cy="6144987"/>
              </a:xfrm>
              <a:prstGeom prst="rect">
                <a:avLst/>
              </a:prstGeom>
            </p:spPr>
          </p:pic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E24714C2-AC91-C13A-C850-2EA8545678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81625" y="6248913"/>
                <a:ext cx="85725" cy="0"/>
              </a:xfrm>
              <a:prstGeom prst="line">
                <a:avLst/>
              </a:prstGeom>
              <a:ln w="9525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3AA026E4-BCA6-2CA8-8CDB-EB96AFD25A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57826" y="6248913"/>
                <a:ext cx="95412" cy="0"/>
              </a:xfrm>
              <a:prstGeom prst="line">
                <a:avLst/>
              </a:prstGeom>
              <a:ln w="9525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00870520-EFDC-DC19-B00F-4C4DBBB978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77026" y="6248913"/>
                <a:ext cx="93030" cy="0"/>
              </a:xfrm>
              <a:prstGeom prst="line">
                <a:avLst/>
              </a:prstGeom>
              <a:ln w="9525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0FA670D2-1286-AA13-ED07-7E8F25F93C09}"/>
                  </a:ext>
                </a:extLst>
              </p:cNvPr>
              <p:cNvGrpSpPr/>
              <p:nvPr/>
            </p:nvGrpSpPr>
            <p:grpSpPr>
              <a:xfrm>
                <a:off x="5143338" y="6226409"/>
                <a:ext cx="64666" cy="48524"/>
                <a:chOff x="5143338" y="6226409"/>
                <a:chExt cx="64666" cy="48524"/>
              </a:xfrm>
            </p:grpSpPr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DC3959F5-88CD-7848-454A-36F037D611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43338" y="6248913"/>
                  <a:ext cx="64666" cy="0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696EB8AF-A2E1-F26A-3BFE-70E57EF959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43338" y="6227115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592E50C6-342C-1EDD-0529-29ACB7A8B6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08004" y="6226409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877DD20B-E76F-9E0B-09E9-2339CA091741}"/>
                  </a:ext>
                </a:extLst>
              </p:cNvPr>
              <p:cNvGrpSpPr/>
              <p:nvPr/>
            </p:nvGrpSpPr>
            <p:grpSpPr>
              <a:xfrm>
                <a:off x="6554043" y="6226409"/>
                <a:ext cx="64666" cy="48524"/>
                <a:chOff x="5143338" y="6226409"/>
                <a:chExt cx="64666" cy="48524"/>
              </a:xfrm>
            </p:grpSpPr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50E2F402-BAD2-DBAE-3D34-9BB6FB1005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43338" y="6248913"/>
                  <a:ext cx="64666" cy="0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AF978785-241E-1904-2574-3488DD9CE1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43338" y="6227115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F7B42F25-6182-FF21-7B20-DBEE12AF10F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08004" y="6226409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EE3B2528-6658-1165-2DAC-D4B07FA6F79C}"/>
                  </a:ext>
                </a:extLst>
              </p:cNvPr>
              <p:cNvGrpSpPr/>
              <p:nvPr/>
            </p:nvGrpSpPr>
            <p:grpSpPr>
              <a:xfrm>
                <a:off x="7759004" y="6223316"/>
                <a:ext cx="64666" cy="48524"/>
                <a:chOff x="5143338" y="6226409"/>
                <a:chExt cx="64666" cy="48524"/>
              </a:xfrm>
            </p:grpSpPr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609C4FFE-4A6C-1514-3E6A-8749E66623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43338" y="6248913"/>
                  <a:ext cx="64666" cy="0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DA9E29E4-4066-B805-6951-1179F12E11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43338" y="6227115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860E85DF-692F-6D3C-8D57-E939A79C342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08004" y="6226409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854B3FF3-DE4F-D052-050D-3E856D2FEF77}"/>
                  </a:ext>
                </a:extLst>
              </p:cNvPr>
              <p:cNvGrpSpPr/>
              <p:nvPr/>
            </p:nvGrpSpPr>
            <p:grpSpPr>
              <a:xfrm>
                <a:off x="8122864" y="6226056"/>
                <a:ext cx="64666" cy="48524"/>
                <a:chOff x="5143338" y="6226409"/>
                <a:chExt cx="64666" cy="48524"/>
              </a:xfrm>
            </p:grpSpPr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AD47E8CF-154C-2FAB-ED28-680819A44D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43338" y="6248913"/>
                  <a:ext cx="64666" cy="0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968ACAA7-769C-E67C-2009-6CE646CC3E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43338" y="6227115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>
                  <a:extLst>
                    <a:ext uri="{FF2B5EF4-FFF2-40B4-BE49-F238E27FC236}">
                      <a16:creationId xmlns:a16="http://schemas.microsoft.com/office/drawing/2014/main" id="{7D6C557F-15C9-CD26-8BA0-674E8E6EE0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08004" y="6226409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0" name="Straight Arrow Connector 69">
                <a:extLst>
                  <a:ext uri="{FF2B5EF4-FFF2-40B4-BE49-F238E27FC236}">
                    <a16:creationId xmlns:a16="http://schemas.microsoft.com/office/drawing/2014/main" id="{428EB6C3-79E8-83AB-CA4E-F98E912DFE9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451233" y="4923825"/>
                <a:ext cx="93291" cy="579890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headEnd type="none" w="med" len="med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613E3D8C-5CA1-A5AE-28A1-20F5C7759DA5}"/>
                  </a:ext>
                </a:extLst>
              </p:cNvPr>
              <p:cNvSpPr txBox="1"/>
              <p:nvPr/>
            </p:nvSpPr>
            <p:spPr>
              <a:xfrm>
                <a:off x="9113738" y="5482743"/>
                <a:ext cx="878400" cy="4232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>
                    <a:solidFill>
                      <a:srgbClr val="000000"/>
                    </a:solidFill>
                  </a:rPr>
                  <a:t>Phase separator</a:t>
                </a:r>
                <a:endParaRPr lang="en-GB" sz="1100" b="1" dirty="0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5B37309F-E139-84AA-C95A-9CCCCFD758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29326" y="5861050"/>
              <a:ext cx="0" cy="92075"/>
            </a:xfrm>
            <a:prstGeom prst="line">
              <a:avLst/>
            </a:prstGeom>
            <a:ln w="9525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03431A7E-3D2A-FB6F-0456-6026D29FC5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29326" y="5683696"/>
              <a:ext cx="0" cy="87041"/>
            </a:xfrm>
            <a:prstGeom prst="line">
              <a:avLst/>
            </a:prstGeom>
            <a:ln w="9525">
              <a:solidFill>
                <a:srgbClr val="7030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3230CF91-388B-04D2-E43F-15C2BF09B5F5}"/>
              </a:ext>
            </a:extLst>
          </p:cNvPr>
          <p:cNvCxnSpPr/>
          <p:nvPr/>
        </p:nvCxnSpPr>
        <p:spPr>
          <a:xfrm>
            <a:off x="4273205" y="6134615"/>
            <a:ext cx="679784" cy="96253"/>
          </a:xfrm>
          <a:prstGeom prst="straightConnector1">
            <a:avLst/>
          </a:prstGeom>
          <a:ln w="19050">
            <a:solidFill>
              <a:srgbClr val="000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B10BB267-1633-5F96-F7AD-FB981B29476E}"/>
              </a:ext>
            </a:extLst>
          </p:cNvPr>
          <p:cNvSpPr txBox="1"/>
          <p:nvPr/>
        </p:nvSpPr>
        <p:spPr>
          <a:xfrm>
            <a:off x="3717753" y="5966439"/>
            <a:ext cx="5205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</a:rPr>
              <a:t>Caps </a:t>
            </a:r>
            <a:endParaRPr lang="en-GB" sz="1200" b="1" dirty="0">
              <a:solidFill>
                <a:srgbClr val="000000"/>
              </a:solidFill>
            </a:endParaRP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F0646ED0-8E0F-8BBD-C46C-EA02A54C7CE3}"/>
              </a:ext>
            </a:extLst>
          </p:cNvPr>
          <p:cNvCxnSpPr>
            <a:cxnSpLocks/>
          </p:cNvCxnSpPr>
          <p:nvPr/>
        </p:nvCxnSpPr>
        <p:spPr>
          <a:xfrm>
            <a:off x="3798160" y="5752531"/>
            <a:ext cx="397611" cy="131291"/>
          </a:xfrm>
          <a:prstGeom prst="straightConnector1">
            <a:avLst/>
          </a:prstGeom>
          <a:ln w="19050">
            <a:solidFill>
              <a:srgbClr val="000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B5AFE078-9347-4A76-7D4D-C9C4D96CC24E}"/>
              </a:ext>
            </a:extLst>
          </p:cNvPr>
          <p:cNvSpPr txBox="1"/>
          <p:nvPr/>
        </p:nvSpPr>
        <p:spPr>
          <a:xfrm>
            <a:off x="3234575" y="5489749"/>
            <a:ext cx="6224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</a:rPr>
              <a:t>Bypass</a:t>
            </a:r>
            <a:endParaRPr lang="en-GB" sz="1200" b="1" dirty="0">
              <a:solidFill>
                <a:srgbClr val="000000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4430071-2CEA-1B99-91AE-5B68101151E9}"/>
              </a:ext>
            </a:extLst>
          </p:cNvPr>
          <p:cNvGrpSpPr/>
          <p:nvPr/>
        </p:nvGrpSpPr>
        <p:grpSpPr>
          <a:xfrm>
            <a:off x="3560978" y="1585622"/>
            <a:ext cx="1436219" cy="628804"/>
            <a:chOff x="5087921" y="2234146"/>
            <a:chExt cx="1436219" cy="628804"/>
          </a:xfrm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AA1D5C20-311C-1A00-0F88-5B78F4D5BAD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289047" y="2234146"/>
              <a:ext cx="234861" cy="146990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7AB8F1A-095D-D297-024C-694AB7CCB933}"/>
                </a:ext>
              </a:extLst>
            </p:cNvPr>
            <p:cNvSpPr txBox="1"/>
            <p:nvPr/>
          </p:nvSpPr>
          <p:spPr>
            <a:xfrm>
              <a:off x="5087921" y="2360377"/>
              <a:ext cx="1436219" cy="5025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33" dirty="0">
                  <a:solidFill>
                    <a:srgbClr val="C00000"/>
                  </a:solidFill>
                </a:rPr>
                <a:t>Cold compressor (CCU)</a:t>
              </a:r>
              <a:endParaRPr lang="en-GB" sz="1333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0279C0A-9CBD-50B9-80E4-333B7B1A2E8C}"/>
              </a:ext>
            </a:extLst>
          </p:cNvPr>
          <p:cNvGrpSpPr/>
          <p:nvPr/>
        </p:nvGrpSpPr>
        <p:grpSpPr>
          <a:xfrm>
            <a:off x="5991043" y="267811"/>
            <a:ext cx="1256012" cy="527102"/>
            <a:chOff x="4997272" y="628788"/>
            <a:chExt cx="1256012" cy="52710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2EF6F63-8218-9764-C404-50F162C308B9}"/>
                </a:ext>
              </a:extLst>
            </p:cNvPr>
            <p:cNvSpPr txBox="1"/>
            <p:nvPr/>
          </p:nvSpPr>
          <p:spPr>
            <a:xfrm>
              <a:off x="4997272" y="628788"/>
              <a:ext cx="1256012" cy="50257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33" dirty="0">
                  <a:solidFill>
                    <a:srgbClr val="C00000"/>
                  </a:solidFill>
                </a:rPr>
                <a:t>Warm pumps (WPU)</a:t>
              </a:r>
              <a:endParaRPr lang="en-GB" sz="1333" dirty="0">
                <a:solidFill>
                  <a:srgbClr val="C00000"/>
                </a:solidFill>
              </a:endParaRP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B000323-F16C-CFC4-12E9-AE2DC6BF23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52104" y="992701"/>
              <a:ext cx="179293" cy="163189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1ED2BF3B-A8FF-82BA-E3C4-D9DDD255FDBE}"/>
              </a:ext>
            </a:extLst>
          </p:cNvPr>
          <p:cNvSpPr/>
          <p:nvPr/>
        </p:nvSpPr>
        <p:spPr>
          <a:xfrm>
            <a:off x="1393008" y="723186"/>
            <a:ext cx="2315392" cy="944748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1EAAD54-B339-AFC4-A0DD-C320B7263F33}"/>
              </a:ext>
            </a:extLst>
          </p:cNvPr>
          <p:cNvSpPr/>
          <p:nvPr/>
        </p:nvSpPr>
        <p:spPr>
          <a:xfrm>
            <a:off x="5374285" y="794914"/>
            <a:ext cx="628651" cy="1167548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E29D3FC-6069-3B65-C587-0532DFC65B7A}"/>
              </a:ext>
            </a:extLst>
          </p:cNvPr>
          <p:cNvGrpSpPr/>
          <p:nvPr/>
        </p:nvGrpSpPr>
        <p:grpSpPr>
          <a:xfrm>
            <a:off x="6608704" y="4116579"/>
            <a:ext cx="3013533" cy="297454"/>
            <a:chOff x="5513195" y="3252515"/>
            <a:chExt cx="3013533" cy="297454"/>
          </a:xfrm>
        </p:grpSpPr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3C9911FA-9CFD-77BA-E6A6-0132CDFA91C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13195" y="3384390"/>
              <a:ext cx="168354" cy="137136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8CBE3D2-DC12-2202-4D5D-8FF748127830}"/>
                </a:ext>
              </a:extLst>
            </p:cNvPr>
            <p:cNvSpPr txBox="1"/>
            <p:nvPr/>
          </p:nvSpPr>
          <p:spPr>
            <a:xfrm>
              <a:off x="5661484" y="3252515"/>
              <a:ext cx="2865244" cy="297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33" dirty="0">
                  <a:solidFill>
                    <a:srgbClr val="C00000"/>
                  </a:solidFill>
                </a:rPr>
                <a:t>Cryogenic distribution line (SQXL)</a:t>
              </a:r>
              <a:endParaRPr lang="en-GB" sz="1333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6F22479-D8CB-8BEC-B122-DA56F1F3DADF}"/>
              </a:ext>
            </a:extLst>
          </p:cNvPr>
          <p:cNvGrpSpPr/>
          <p:nvPr/>
        </p:nvGrpSpPr>
        <p:grpSpPr>
          <a:xfrm>
            <a:off x="211903" y="1506602"/>
            <a:ext cx="1159147" cy="1098841"/>
            <a:chOff x="1450221" y="2429233"/>
            <a:chExt cx="1159146" cy="1098842"/>
          </a:xfrm>
        </p:grpSpPr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A8364709-BE8C-05A2-9709-5C82A1F58E2F}"/>
                </a:ext>
              </a:extLst>
            </p:cNvPr>
            <p:cNvCxnSpPr>
              <a:cxnSpLocks/>
            </p:cNvCxnSpPr>
            <p:nvPr/>
          </p:nvCxnSpPr>
          <p:spPr>
            <a:xfrm>
              <a:off x="2095912" y="3167898"/>
              <a:ext cx="332171" cy="360177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50E0D6D-C0A7-AD50-ED00-80B875FE4B36}"/>
                </a:ext>
              </a:extLst>
            </p:cNvPr>
            <p:cNvSpPr txBox="1"/>
            <p:nvPr/>
          </p:nvSpPr>
          <p:spPr>
            <a:xfrm>
              <a:off x="1450221" y="2429233"/>
              <a:ext cx="1159146" cy="707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33" dirty="0">
                  <a:solidFill>
                    <a:srgbClr val="C00000"/>
                  </a:solidFill>
                </a:rPr>
                <a:t>Proximity cryogenics (PCDS)</a:t>
              </a:r>
              <a:endParaRPr lang="en-GB" sz="1333" dirty="0">
                <a:solidFill>
                  <a:srgbClr val="C00000"/>
                </a:solidFill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0D4BECA8-7082-FD84-D6EE-FCC2A8383A70}"/>
              </a:ext>
            </a:extLst>
          </p:cNvPr>
          <p:cNvSpPr/>
          <p:nvPr/>
        </p:nvSpPr>
        <p:spPr>
          <a:xfrm>
            <a:off x="3202899" y="4443015"/>
            <a:ext cx="6684775" cy="1850405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90FAC14-E675-F05D-5C3B-00823C96380D}"/>
              </a:ext>
            </a:extLst>
          </p:cNvPr>
          <p:cNvGrpSpPr/>
          <p:nvPr/>
        </p:nvGrpSpPr>
        <p:grpSpPr>
          <a:xfrm>
            <a:off x="465725" y="2407786"/>
            <a:ext cx="9134121" cy="3106141"/>
            <a:chOff x="2261179" y="2533486"/>
            <a:chExt cx="6125828" cy="2098765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910E400-F6AC-445A-072E-922DFD7AD4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22224" y="3611171"/>
              <a:ext cx="4344536" cy="0"/>
            </a:xfrm>
            <a:prstGeom prst="line">
              <a:avLst/>
            </a:prstGeom>
            <a:ln w="28575">
              <a:solidFill>
                <a:srgbClr val="C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FB090337-8D4A-C7FD-BE6C-2730A140A21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82053" y="3175743"/>
              <a:ext cx="4784707" cy="0"/>
            </a:xfrm>
            <a:prstGeom prst="line">
              <a:avLst/>
            </a:prstGeom>
            <a:ln w="28575">
              <a:solidFill>
                <a:srgbClr val="C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F839713C-C876-4806-5760-F37022EB6E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61179" y="4632251"/>
              <a:ext cx="1481330" cy="0"/>
            </a:xfrm>
            <a:prstGeom prst="line">
              <a:avLst/>
            </a:prstGeom>
            <a:ln w="28575">
              <a:solidFill>
                <a:srgbClr val="C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B77C9696-DA5E-DAA4-19EC-CC2B0008F3B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61179" y="2707657"/>
              <a:ext cx="1017598" cy="0"/>
            </a:xfrm>
            <a:prstGeom prst="line">
              <a:avLst/>
            </a:prstGeom>
            <a:ln w="28575">
              <a:solidFill>
                <a:srgbClr val="C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330AD924-36FA-9606-2923-17AD94698F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90316" y="2533486"/>
              <a:ext cx="295438" cy="0"/>
            </a:xfrm>
            <a:prstGeom prst="line">
              <a:avLst/>
            </a:prstGeom>
            <a:ln w="28575">
              <a:solidFill>
                <a:srgbClr val="C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D0386F83-A65C-73D5-0F08-8FA1705D56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82053" y="2534908"/>
              <a:ext cx="0" cy="640835"/>
            </a:xfrm>
            <a:prstGeom prst="line">
              <a:avLst/>
            </a:prstGeom>
            <a:ln w="28575">
              <a:solidFill>
                <a:srgbClr val="C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266AFC4-9807-BB20-9EA7-653B0D017C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90316" y="2547262"/>
              <a:ext cx="0" cy="160395"/>
            </a:xfrm>
            <a:prstGeom prst="line">
              <a:avLst/>
            </a:prstGeom>
            <a:ln w="28575">
              <a:solidFill>
                <a:srgbClr val="C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4567D81-1D45-BAD0-B71C-904BCC92B0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87007" y="3175743"/>
              <a:ext cx="0" cy="435428"/>
            </a:xfrm>
            <a:prstGeom prst="line">
              <a:avLst/>
            </a:prstGeom>
            <a:ln w="28575">
              <a:solidFill>
                <a:srgbClr val="C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6B069356-5DB9-3589-9BAE-F09C95FAB1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22224" y="3611171"/>
              <a:ext cx="0" cy="875920"/>
            </a:xfrm>
            <a:prstGeom prst="line">
              <a:avLst/>
            </a:prstGeom>
            <a:ln w="28575">
              <a:solidFill>
                <a:srgbClr val="C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7B5BCD38-0F11-2949-B5B2-714021E7B2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68751" y="2707657"/>
              <a:ext cx="0" cy="1924594"/>
            </a:xfrm>
            <a:prstGeom prst="line">
              <a:avLst/>
            </a:prstGeom>
            <a:ln w="28575">
              <a:solidFill>
                <a:srgbClr val="C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4638CAF6-F790-29F1-0A57-BAE9B6BBEE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56225" y="4487091"/>
              <a:ext cx="0" cy="145160"/>
            </a:xfrm>
            <a:prstGeom prst="line">
              <a:avLst/>
            </a:prstGeom>
            <a:ln w="28575">
              <a:solidFill>
                <a:srgbClr val="C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71C97988-54D9-C247-4B73-682B64E4106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42509" y="4487091"/>
              <a:ext cx="279715" cy="0"/>
            </a:xfrm>
            <a:prstGeom prst="line">
              <a:avLst/>
            </a:prstGeom>
            <a:ln w="28575">
              <a:solidFill>
                <a:srgbClr val="C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24E7AA37-265A-9C8D-2704-685C9A5854BF}"/>
              </a:ext>
            </a:extLst>
          </p:cNvPr>
          <p:cNvGrpSpPr/>
          <p:nvPr/>
        </p:nvGrpSpPr>
        <p:grpSpPr>
          <a:xfrm>
            <a:off x="10369205" y="1646753"/>
            <a:ext cx="1797483" cy="1572972"/>
            <a:chOff x="9750062" y="-542979"/>
            <a:chExt cx="1797483" cy="1572971"/>
          </a:xfrm>
        </p:grpSpPr>
        <p:cxnSp>
          <p:nvCxnSpPr>
            <p:cNvPr id="89" name="Straight Arrow Connector 88">
              <a:extLst>
                <a:ext uri="{FF2B5EF4-FFF2-40B4-BE49-F238E27FC236}">
                  <a16:creationId xmlns:a16="http://schemas.microsoft.com/office/drawing/2014/main" id="{E887F0C5-E93A-55AD-B7E9-85A4EE28CE8B}"/>
                </a:ext>
              </a:extLst>
            </p:cNvPr>
            <p:cNvCxnSpPr>
              <a:cxnSpLocks/>
              <a:stCxn id="90" idx="0"/>
            </p:cNvCxnSpPr>
            <p:nvPr/>
          </p:nvCxnSpPr>
          <p:spPr>
            <a:xfrm flipH="1" flipV="1">
              <a:off x="9750062" y="-542979"/>
              <a:ext cx="1272820" cy="1070398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1BF8F55A-D2DE-5FE1-5C6B-DC0A474D5C24}"/>
                </a:ext>
              </a:extLst>
            </p:cNvPr>
            <p:cNvSpPr txBox="1"/>
            <p:nvPr/>
          </p:nvSpPr>
          <p:spPr>
            <a:xfrm>
              <a:off x="10498219" y="527419"/>
              <a:ext cx="1049326" cy="50257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33" dirty="0">
                  <a:solidFill>
                    <a:srgbClr val="C00000"/>
                  </a:solidFill>
                </a:rPr>
                <a:t>Cold Box (CB)</a:t>
              </a:r>
              <a:endParaRPr lang="en-GB" sz="1333" dirty="0">
                <a:solidFill>
                  <a:srgbClr val="C00000"/>
                </a:solidFill>
              </a:endParaRPr>
            </a:p>
          </p:txBody>
        </p:sp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162B411C-A317-D4D3-010F-E0ACE977DD20}"/>
              </a:ext>
            </a:extLst>
          </p:cNvPr>
          <p:cNvSpPr/>
          <p:nvPr/>
        </p:nvSpPr>
        <p:spPr>
          <a:xfrm>
            <a:off x="4248759" y="2590203"/>
            <a:ext cx="1559208" cy="6147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srgbClr val="0055A0"/>
              </a:solidFill>
            </a:endParaRPr>
          </a:p>
        </p:txBody>
      </p:sp>
      <p:sp>
        <p:nvSpPr>
          <p:cNvPr id="2" name="TextBox 2">
            <a:extLst>
              <a:ext uri="{FF2B5EF4-FFF2-40B4-BE49-F238E27FC236}">
                <a16:creationId xmlns:a16="http://schemas.microsoft.com/office/drawing/2014/main" id="{559BF457-528A-F15B-C7C0-FCD7DF3AE9F9}"/>
              </a:ext>
            </a:extLst>
          </p:cNvPr>
          <p:cNvSpPr txBox="1"/>
          <p:nvPr/>
        </p:nvSpPr>
        <p:spPr>
          <a:xfrm>
            <a:off x="1" y="-8989"/>
            <a:ext cx="5935927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sz="2000" b="1" dirty="0">
                <a:latin typeface="+mj-lt"/>
                <a:ea typeface="+mj-ea"/>
                <a:cs typeface="+mj-cs"/>
              </a:rPr>
              <a:t>IT String flow scheme for standalone commissioning</a:t>
            </a:r>
            <a:endParaRPr lang="en-GB" sz="1051" dirty="0"/>
          </a:p>
        </p:txBody>
      </p:sp>
    </p:spTree>
    <p:extLst>
      <p:ext uri="{BB962C8B-B14F-4D97-AF65-F5344CB8AC3E}">
        <p14:creationId xmlns:p14="http://schemas.microsoft.com/office/powerpoint/2010/main" val="3967134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3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>
            <a:extLst>
              <a:ext uri="{FF2B5EF4-FFF2-40B4-BE49-F238E27FC236}">
                <a16:creationId xmlns:a16="http://schemas.microsoft.com/office/drawing/2014/main" id="{923D3032-C7BD-2189-A35B-502A10544E4D}"/>
              </a:ext>
            </a:extLst>
          </p:cNvPr>
          <p:cNvGrpSpPr/>
          <p:nvPr/>
        </p:nvGrpSpPr>
        <p:grpSpPr>
          <a:xfrm>
            <a:off x="143339" y="0"/>
            <a:ext cx="11701967" cy="6274933"/>
            <a:chOff x="464722" y="0"/>
            <a:chExt cx="11701966" cy="6274933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EE042FC5-3BE9-4845-755B-EB6FBBF313D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64722" y="0"/>
              <a:ext cx="11701966" cy="6274933"/>
              <a:chOff x="672864" y="111612"/>
              <a:chExt cx="11493824" cy="6163321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4ADD41C7-4155-B674-F244-DD7BC31311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672864" y="111612"/>
                <a:ext cx="11493824" cy="6144987"/>
              </a:xfrm>
              <a:prstGeom prst="rect">
                <a:avLst/>
              </a:prstGeom>
            </p:spPr>
          </p:pic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E24714C2-AC91-C13A-C850-2EA8545678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81625" y="6248913"/>
                <a:ext cx="85725" cy="0"/>
              </a:xfrm>
              <a:prstGeom prst="line">
                <a:avLst/>
              </a:prstGeom>
              <a:ln w="9525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3AA026E4-BCA6-2CA8-8CDB-EB96AFD25A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57826" y="6248913"/>
                <a:ext cx="95412" cy="0"/>
              </a:xfrm>
              <a:prstGeom prst="line">
                <a:avLst/>
              </a:prstGeom>
              <a:ln w="9525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00870520-EFDC-DC19-B00F-4C4DBBB978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77026" y="6248913"/>
                <a:ext cx="93030" cy="0"/>
              </a:xfrm>
              <a:prstGeom prst="line">
                <a:avLst/>
              </a:prstGeom>
              <a:ln w="9525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0FA670D2-1286-AA13-ED07-7E8F25F93C09}"/>
                  </a:ext>
                </a:extLst>
              </p:cNvPr>
              <p:cNvGrpSpPr/>
              <p:nvPr/>
            </p:nvGrpSpPr>
            <p:grpSpPr>
              <a:xfrm>
                <a:off x="5143338" y="6226409"/>
                <a:ext cx="64666" cy="48524"/>
                <a:chOff x="5143338" y="6226409"/>
                <a:chExt cx="64666" cy="48524"/>
              </a:xfrm>
            </p:grpSpPr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DC3959F5-88CD-7848-454A-36F037D611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43338" y="6248913"/>
                  <a:ext cx="64666" cy="0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696EB8AF-A2E1-F26A-3BFE-70E57EF959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43338" y="6227115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592E50C6-342C-1EDD-0529-29ACB7A8B6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08004" y="6226409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877DD20B-E76F-9E0B-09E9-2339CA091741}"/>
                  </a:ext>
                </a:extLst>
              </p:cNvPr>
              <p:cNvGrpSpPr/>
              <p:nvPr/>
            </p:nvGrpSpPr>
            <p:grpSpPr>
              <a:xfrm>
                <a:off x="6554043" y="6226409"/>
                <a:ext cx="64666" cy="48524"/>
                <a:chOff x="5143338" y="6226409"/>
                <a:chExt cx="64666" cy="48524"/>
              </a:xfrm>
            </p:grpSpPr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50E2F402-BAD2-DBAE-3D34-9BB6FB1005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43338" y="6248913"/>
                  <a:ext cx="64666" cy="0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AF978785-241E-1904-2574-3488DD9CE1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43338" y="6227115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F7B42F25-6182-FF21-7B20-DBEE12AF10F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08004" y="6226409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EE3B2528-6658-1165-2DAC-D4B07FA6F79C}"/>
                  </a:ext>
                </a:extLst>
              </p:cNvPr>
              <p:cNvGrpSpPr/>
              <p:nvPr/>
            </p:nvGrpSpPr>
            <p:grpSpPr>
              <a:xfrm>
                <a:off x="7759004" y="6223316"/>
                <a:ext cx="64666" cy="48524"/>
                <a:chOff x="5143338" y="6226409"/>
                <a:chExt cx="64666" cy="48524"/>
              </a:xfrm>
            </p:grpSpPr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609C4FFE-4A6C-1514-3E6A-8749E66623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43338" y="6248913"/>
                  <a:ext cx="64666" cy="0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DA9E29E4-4066-B805-6951-1179F12E11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43338" y="6227115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860E85DF-692F-6D3C-8D57-E939A79C342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08004" y="6226409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854B3FF3-DE4F-D052-050D-3E856D2FEF77}"/>
                  </a:ext>
                </a:extLst>
              </p:cNvPr>
              <p:cNvGrpSpPr/>
              <p:nvPr/>
            </p:nvGrpSpPr>
            <p:grpSpPr>
              <a:xfrm>
                <a:off x="8122864" y="6226056"/>
                <a:ext cx="64666" cy="48524"/>
                <a:chOff x="5143338" y="6226409"/>
                <a:chExt cx="64666" cy="48524"/>
              </a:xfrm>
            </p:grpSpPr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AD47E8CF-154C-2FAB-ED28-680819A44D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43338" y="6248913"/>
                  <a:ext cx="64666" cy="0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968ACAA7-769C-E67C-2009-6CE646CC3E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43338" y="6227115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>
                  <a:extLst>
                    <a:ext uri="{FF2B5EF4-FFF2-40B4-BE49-F238E27FC236}">
                      <a16:creationId xmlns:a16="http://schemas.microsoft.com/office/drawing/2014/main" id="{7D6C557F-15C9-CD26-8BA0-674E8E6EE0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08004" y="6226409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5B37309F-E139-84AA-C95A-9CCCCFD758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29326" y="5861050"/>
              <a:ext cx="0" cy="92075"/>
            </a:xfrm>
            <a:prstGeom prst="line">
              <a:avLst/>
            </a:prstGeom>
            <a:ln w="9525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03431A7E-3D2A-FB6F-0456-6026D29FC5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29326" y="5683696"/>
              <a:ext cx="0" cy="87041"/>
            </a:xfrm>
            <a:prstGeom prst="line">
              <a:avLst/>
            </a:prstGeom>
            <a:ln w="9525">
              <a:solidFill>
                <a:srgbClr val="7030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2">
            <a:extLst>
              <a:ext uri="{FF2B5EF4-FFF2-40B4-BE49-F238E27FC236}">
                <a16:creationId xmlns:a16="http://schemas.microsoft.com/office/drawing/2014/main" id="{5483F3F2-12A9-4691-0506-C60AEABBD299}"/>
              </a:ext>
            </a:extLst>
          </p:cNvPr>
          <p:cNvSpPr txBox="1"/>
          <p:nvPr/>
        </p:nvSpPr>
        <p:spPr>
          <a:xfrm>
            <a:off x="0" y="-8989"/>
            <a:ext cx="5231904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latin typeface="+mj-lt"/>
                <a:ea typeface="+mj-ea"/>
                <a:cs typeface="+mj-cs"/>
              </a:rPr>
              <a:t>Cooldown: 300 K → 4.5 K / 1.8 K (Line B)</a:t>
            </a:r>
            <a:endParaRPr lang="en-GB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1E6B6DD-8646-E4C6-2020-1EC1A216D370}"/>
              </a:ext>
            </a:extLst>
          </p:cNvPr>
          <p:cNvSpPr txBox="1"/>
          <p:nvPr/>
        </p:nvSpPr>
        <p:spPr>
          <a:xfrm>
            <a:off x="8308569" y="5473415"/>
            <a:ext cx="89430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000000"/>
                </a:solidFill>
              </a:rPr>
              <a:t>Phase separator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FBC4DA-1ECF-607D-09CC-DE8A0845A458}"/>
              </a:ext>
            </a:extLst>
          </p:cNvPr>
          <p:cNvSpPr txBox="1"/>
          <p:nvPr/>
        </p:nvSpPr>
        <p:spPr>
          <a:xfrm>
            <a:off x="1917827" y="3469686"/>
            <a:ext cx="1200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7030A0"/>
                </a:solidFill>
                <a:latin typeface="+mj-lt"/>
              </a:rPr>
              <a:t>14 bar </a:t>
            </a:r>
            <a:r>
              <a:rPr lang="en-GB" sz="1200" b="1" dirty="0">
                <a:solidFill>
                  <a:srgbClr val="7030A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1200" b="1" dirty="0">
                <a:solidFill>
                  <a:srgbClr val="7030A0"/>
                </a:solidFill>
                <a:latin typeface="+mj-lt"/>
              </a:rPr>
              <a:t>1.3 bar</a:t>
            </a:r>
          </a:p>
        </p:txBody>
      </p: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BAAB9399-0D74-08EE-5A8D-6A4FF35EE41D}"/>
              </a:ext>
            </a:extLst>
          </p:cNvPr>
          <p:cNvCxnSpPr>
            <a:cxnSpLocks/>
          </p:cNvCxnSpPr>
          <p:nvPr/>
        </p:nvCxnSpPr>
        <p:spPr>
          <a:xfrm flipH="1">
            <a:off x="9152870" y="4626475"/>
            <a:ext cx="50007" cy="0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A3834D6C-A6C9-70B8-9A40-40270A32B960}"/>
              </a:ext>
            </a:extLst>
          </p:cNvPr>
          <p:cNvCxnSpPr>
            <a:cxnSpLocks/>
          </p:cNvCxnSpPr>
          <p:nvPr/>
        </p:nvCxnSpPr>
        <p:spPr>
          <a:xfrm flipH="1">
            <a:off x="7499253" y="1140171"/>
            <a:ext cx="890031" cy="0"/>
          </a:xfrm>
          <a:prstGeom prst="line">
            <a:avLst/>
          </a:prstGeom>
          <a:ln>
            <a:solidFill>
              <a:srgbClr val="00B0F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51D86EC2-03F5-807D-F05E-C4B355FC56A1}"/>
              </a:ext>
            </a:extLst>
          </p:cNvPr>
          <p:cNvCxnSpPr>
            <a:cxnSpLocks/>
          </p:cNvCxnSpPr>
          <p:nvPr/>
        </p:nvCxnSpPr>
        <p:spPr>
          <a:xfrm>
            <a:off x="7790632" y="712403"/>
            <a:ext cx="598651" cy="0"/>
          </a:xfrm>
          <a:prstGeom prst="line">
            <a:avLst/>
          </a:prstGeom>
          <a:ln>
            <a:solidFill>
              <a:srgbClr val="C0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25987DF7-A6AD-4BEC-1A2C-97079F08D2A2}"/>
              </a:ext>
            </a:extLst>
          </p:cNvPr>
          <p:cNvCxnSpPr>
            <a:cxnSpLocks/>
          </p:cNvCxnSpPr>
          <p:nvPr/>
        </p:nvCxnSpPr>
        <p:spPr>
          <a:xfrm>
            <a:off x="7794088" y="483803"/>
            <a:ext cx="0" cy="228600"/>
          </a:xfrm>
          <a:prstGeom prst="line">
            <a:avLst/>
          </a:prstGeom>
          <a:ln>
            <a:solidFill>
              <a:srgbClr val="C0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B683632F-3A10-1EA3-E6FE-7777A9EDE6D3}"/>
              </a:ext>
            </a:extLst>
          </p:cNvPr>
          <p:cNvCxnSpPr>
            <a:cxnSpLocks/>
          </p:cNvCxnSpPr>
          <p:nvPr/>
        </p:nvCxnSpPr>
        <p:spPr>
          <a:xfrm flipV="1">
            <a:off x="7500472" y="552630"/>
            <a:ext cx="0" cy="587541"/>
          </a:xfrm>
          <a:prstGeom prst="line">
            <a:avLst/>
          </a:prstGeom>
          <a:ln>
            <a:solidFill>
              <a:srgbClr val="00B0F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87F6D005-F4AD-9BD2-014D-CA8A1CC41EED}"/>
              </a:ext>
            </a:extLst>
          </p:cNvPr>
          <p:cNvCxnSpPr>
            <a:cxnSpLocks/>
          </p:cNvCxnSpPr>
          <p:nvPr/>
        </p:nvCxnSpPr>
        <p:spPr>
          <a:xfrm flipH="1" flipV="1">
            <a:off x="7499251" y="553831"/>
            <a:ext cx="60911" cy="0"/>
          </a:xfrm>
          <a:prstGeom prst="line">
            <a:avLst/>
          </a:prstGeom>
          <a:ln w="1905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758D3153-E24C-9BDB-143C-CA077CB811B0}"/>
              </a:ext>
            </a:extLst>
          </p:cNvPr>
          <p:cNvCxnSpPr>
            <a:cxnSpLocks/>
          </p:cNvCxnSpPr>
          <p:nvPr/>
        </p:nvCxnSpPr>
        <p:spPr>
          <a:xfrm>
            <a:off x="7586123" y="385943"/>
            <a:ext cx="0" cy="166687"/>
          </a:xfrm>
          <a:prstGeom prst="line">
            <a:avLst/>
          </a:prstGeom>
          <a:ln w="1905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539BAB60-E711-E4A3-7CC0-FC88BBFC73D7}"/>
              </a:ext>
            </a:extLst>
          </p:cNvPr>
          <p:cNvCxnSpPr>
            <a:cxnSpLocks/>
          </p:cNvCxnSpPr>
          <p:nvPr/>
        </p:nvCxnSpPr>
        <p:spPr>
          <a:xfrm flipH="1">
            <a:off x="8616986" y="4881223"/>
            <a:ext cx="50007" cy="0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28F90B76-0FE7-7824-41E5-823E66D32971}"/>
              </a:ext>
            </a:extLst>
          </p:cNvPr>
          <p:cNvCxnSpPr>
            <a:cxnSpLocks/>
          </p:cNvCxnSpPr>
          <p:nvPr/>
        </p:nvCxnSpPr>
        <p:spPr>
          <a:xfrm flipH="1" flipV="1">
            <a:off x="4152193" y="4886450"/>
            <a:ext cx="4374295" cy="4271"/>
          </a:xfrm>
          <a:prstGeom prst="line">
            <a:avLst/>
          </a:prstGeom>
          <a:ln>
            <a:solidFill>
              <a:srgbClr val="7030A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5BD42BA9-F35F-6F7F-E4DC-BB9DE250019D}"/>
              </a:ext>
            </a:extLst>
          </p:cNvPr>
          <p:cNvCxnSpPr>
            <a:cxnSpLocks/>
          </p:cNvCxnSpPr>
          <p:nvPr/>
        </p:nvCxnSpPr>
        <p:spPr>
          <a:xfrm flipH="1" flipV="1">
            <a:off x="1057155" y="4874195"/>
            <a:ext cx="439887" cy="0"/>
          </a:xfrm>
          <a:prstGeom prst="line">
            <a:avLst/>
          </a:prstGeom>
          <a:ln w="1905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39E798E3-8D3E-6027-087C-3A7AB06A9E18}"/>
              </a:ext>
            </a:extLst>
          </p:cNvPr>
          <p:cNvCxnSpPr>
            <a:cxnSpLocks/>
          </p:cNvCxnSpPr>
          <p:nvPr/>
        </p:nvCxnSpPr>
        <p:spPr>
          <a:xfrm flipV="1">
            <a:off x="1068349" y="3513146"/>
            <a:ext cx="0" cy="1360604"/>
          </a:xfrm>
          <a:prstGeom prst="line">
            <a:avLst/>
          </a:prstGeom>
          <a:ln>
            <a:solidFill>
              <a:srgbClr val="7030A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B83F0883-2111-3F92-C932-A6AD41F9338F}"/>
              </a:ext>
            </a:extLst>
          </p:cNvPr>
          <p:cNvCxnSpPr>
            <a:cxnSpLocks/>
          </p:cNvCxnSpPr>
          <p:nvPr/>
        </p:nvCxnSpPr>
        <p:spPr>
          <a:xfrm>
            <a:off x="1059670" y="3509745"/>
            <a:ext cx="8719653" cy="0"/>
          </a:xfrm>
          <a:prstGeom prst="line">
            <a:avLst/>
          </a:prstGeom>
          <a:ln>
            <a:solidFill>
              <a:srgbClr val="7030A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C47A615C-E1A7-450F-BB31-26E53D4AD8F7}"/>
              </a:ext>
            </a:extLst>
          </p:cNvPr>
          <p:cNvCxnSpPr>
            <a:cxnSpLocks/>
          </p:cNvCxnSpPr>
          <p:nvPr/>
        </p:nvCxnSpPr>
        <p:spPr>
          <a:xfrm flipV="1">
            <a:off x="9764487" y="1225675"/>
            <a:ext cx="0" cy="2284071"/>
          </a:xfrm>
          <a:prstGeom prst="line">
            <a:avLst/>
          </a:prstGeom>
          <a:ln>
            <a:solidFill>
              <a:srgbClr val="7030A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887077CB-584E-4175-C08A-4E12C74D18BC}"/>
              </a:ext>
            </a:extLst>
          </p:cNvPr>
          <p:cNvCxnSpPr>
            <a:cxnSpLocks/>
          </p:cNvCxnSpPr>
          <p:nvPr/>
        </p:nvCxnSpPr>
        <p:spPr>
          <a:xfrm>
            <a:off x="11536928" y="1244213"/>
            <a:ext cx="0" cy="106680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66FCCC51-4E92-3D21-B06D-D91E3E3868B5}"/>
              </a:ext>
            </a:extLst>
          </p:cNvPr>
          <p:cNvCxnSpPr>
            <a:cxnSpLocks/>
          </p:cNvCxnSpPr>
          <p:nvPr/>
        </p:nvCxnSpPr>
        <p:spPr>
          <a:xfrm flipH="1">
            <a:off x="10556168" y="2311013"/>
            <a:ext cx="968061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AB5605F0-F912-B771-01A6-4AF5F6E43A9A}"/>
              </a:ext>
            </a:extLst>
          </p:cNvPr>
          <p:cNvCxnSpPr>
            <a:cxnSpLocks/>
          </p:cNvCxnSpPr>
          <p:nvPr/>
        </p:nvCxnSpPr>
        <p:spPr>
          <a:xfrm flipH="1">
            <a:off x="10556168" y="2311014"/>
            <a:ext cx="0" cy="1562487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Connector 226">
            <a:extLst>
              <a:ext uri="{FF2B5EF4-FFF2-40B4-BE49-F238E27FC236}">
                <a16:creationId xmlns:a16="http://schemas.microsoft.com/office/drawing/2014/main" id="{2D0CA954-B77D-6CA4-6FF3-3BA7D508F096}"/>
              </a:ext>
            </a:extLst>
          </p:cNvPr>
          <p:cNvCxnSpPr>
            <a:cxnSpLocks/>
          </p:cNvCxnSpPr>
          <p:nvPr/>
        </p:nvCxnSpPr>
        <p:spPr>
          <a:xfrm>
            <a:off x="1528792" y="3873500"/>
            <a:ext cx="0" cy="1093504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Connector 229">
            <a:extLst>
              <a:ext uri="{FF2B5EF4-FFF2-40B4-BE49-F238E27FC236}">
                <a16:creationId xmlns:a16="http://schemas.microsoft.com/office/drawing/2014/main" id="{F1B1E053-44A5-92DF-24E6-F1EFF2BCB422}"/>
              </a:ext>
            </a:extLst>
          </p:cNvPr>
          <p:cNvCxnSpPr>
            <a:cxnSpLocks/>
          </p:cNvCxnSpPr>
          <p:nvPr/>
        </p:nvCxnSpPr>
        <p:spPr>
          <a:xfrm flipH="1">
            <a:off x="1567355" y="4873749"/>
            <a:ext cx="2581663" cy="0"/>
          </a:xfrm>
          <a:prstGeom prst="line">
            <a:avLst/>
          </a:prstGeom>
          <a:ln w="1905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>
            <a:extLst>
              <a:ext uri="{FF2B5EF4-FFF2-40B4-BE49-F238E27FC236}">
                <a16:creationId xmlns:a16="http://schemas.microsoft.com/office/drawing/2014/main" id="{B103179B-9892-E44C-5150-C7C9D67FE221}"/>
              </a:ext>
            </a:extLst>
          </p:cNvPr>
          <p:cNvCxnSpPr>
            <a:cxnSpLocks/>
          </p:cNvCxnSpPr>
          <p:nvPr/>
        </p:nvCxnSpPr>
        <p:spPr>
          <a:xfrm flipV="1">
            <a:off x="1528792" y="4973564"/>
            <a:ext cx="7138200" cy="1003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Connector 238">
            <a:extLst>
              <a:ext uri="{FF2B5EF4-FFF2-40B4-BE49-F238E27FC236}">
                <a16:creationId xmlns:a16="http://schemas.microsoft.com/office/drawing/2014/main" id="{F726D894-9F50-F69F-52F1-9BA17D4A6A2C}"/>
              </a:ext>
            </a:extLst>
          </p:cNvPr>
          <p:cNvCxnSpPr>
            <a:cxnSpLocks/>
          </p:cNvCxnSpPr>
          <p:nvPr/>
        </p:nvCxnSpPr>
        <p:spPr>
          <a:xfrm>
            <a:off x="8699659" y="4973563"/>
            <a:ext cx="490915" cy="0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1" name="Straight Arrow Connector 240">
            <a:extLst>
              <a:ext uri="{FF2B5EF4-FFF2-40B4-BE49-F238E27FC236}">
                <a16:creationId xmlns:a16="http://schemas.microsoft.com/office/drawing/2014/main" id="{6BA43019-1DD3-C41A-0CA8-EC2E511362A0}"/>
              </a:ext>
            </a:extLst>
          </p:cNvPr>
          <p:cNvCxnSpPr>
            <a:cxnSpLocks/>
            <a:stCxn id="89" idx="0"/>
          </p:cNvCxnSpPr>
          <p:nvPr/>
        </p:nvCxnSpPr>
        <p:spPr>
          <a:xfrm flipV="1">
            <a:off x="8755723" y="4943838"/>
            <a:ext cx="123853" cy="529577"/>
          </a:xfrm>
          <a:prstGeom prst="straightConnector1">
            <a:avLst/>
          </a:prstGeom>
          <a:ln>
            <a:solidFill>
              <a:srgbClr val="000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A7D596BD-D801-E7E0-8467-EE423DB470EC}"/>
              </a:ext>
            </a:extLst>
          </p:cNvPr>
          <p:cNvCxnSpPr>
            <a:cxnSpLocks/>
          </p:cNvCxnSpPr>
          <p:nvPr/>
        </p:nvCxnSpPr>
        <p:spPr>
          <a:xfrm>
            <a:off x="8666992" y="4873750"/>
            <a:ext cx="0" cy="99815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3" name="TextBox 272">
            <a:extLst>
              <a:ext uri="{FF2B5EF4-FFF2-40B4-BE49-F238E27FC236}">
                <a16:creationId xmlns:a16="http://schemas.microsoft.com/office/drawing/2014/main" id="{DD57C191-98E5-9E7B-5BA4-5A23D6B3D406}"/>
              </a:ext>
            </a:extLst>
          </p:cNvPr>
          <p:cNvSpPr txBox="1"/>
          <p:nvPr/>
        </p:nvSpPr>
        <p:spPr>
          <a:xfrm>
            <a:off x="1591302" y="3874555"/>
            <a:ext cx="10871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latin typeface="+mj-lt"/>
              </a:rPr>
              <a:t>15 bar </a:t>
            </a:r>
            <a:r>
              <a:rPr lang="en-US" sz="1200" b="1" dirty="0">
                <a:solidFill>
                  <a:srgbClr val="FF000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1200" b="1" dirty="0">
                <a:solidFill>
                  <a:srgbClr val="FF0000"/>
                </a:solidFill>
                <a:latin typeface="+mj-lt"/>
              </a:rPr>
              <a:t>3</a:t>
            </a:r>
            <a:r>
              <a:rPr lang="en-GB" sz="1200" b="1" dirty="0">
                <a:solidFill>
                  <a:srgbClr val="FF0000"/>
                </a:solidFill>
                <a:latin typeface="+mj-lt"/>
              </a:rPr>
              <a:t> bar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2B4B4703-BB8E-1F32-3A61-0D0205D5A9BF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9329989" y="4136128"/>
              <a:ext cx="2823896" cy="223138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97285">
                      <a:extLst>
                        <a:ext uri="{9D8B030D-6E8A-4147-A177-3AD203B41FA5}">
                          <a16:colId xmlns:a16="http://schemas.microsoft.com/office/drawing/2014/main" val="2203860455"/>
                        </a:ext>
                      </a:extLst>
                    </a:gridCol>
                    <a:gridCol w="765052">
                      <a:extLst>
                        <a:ext uri="{9D8B030D-6E8A-4147-A177-3AD203B41FA5}">
                          <a16:colId xmlns:a16="http://schemas.microsoft.com/office/drawing/2014/main" val="975614331"/>
                        </a:ext>
                      </a:extLst>
                    </a:gridCol>
                    <a:gridCol w="382527">
                      <a:extLst>
                        <a:ext uri="{9D8B030D-6E8A-4147-A177-3AD203B41FA5}">
                          <a16:colId xmlns:a16="http://schemas.microsoft.com/office/drawing/2014/main" val="4158951386"/>
                        </a:ext>
                      </a:extLst>
                    </a:gridCol>
                    <a:gridCol w="720000">
                      <a:extLst>
                        <a:ext uri="{9D8B030D-6E8A-4147-A177-3AD203B41FA5}">
                          <a16:colId xmlns:a16="http://schemas.microsoft.com/office/drawing/2014/main" val="2853241573"/>
                        </a:ext>
                      </a:extLst>
                    </a:gridCol>
                    <a:gridCol w="459032">
                      <a:extLst>
                        <a:ext uri="{9D8B030D-6E8A-4147-A177-3AD203B41FA5}">
                          <a16:colId xmlns:a16="http://schemas.microsoft.com/office/drawing/2014/main" val="2684122925"/>
                        </a:ext>
                      </a:extLst>
                    </a:gridCol>
                  </a:tblGrid>
                  <a:tr h="375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Line</a:t>
                          </a:r>
                          <a:endParaRPr lang="en-GB" sz="900" b="1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Function</a:t>
                          </a:r>
                          <a:endParaRPr lang="en-GB" sz="900" b="1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9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oMath>
                          </a14:m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 [K]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9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oMath>
                          </a14:m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[bar]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acc>
                                <m:accPr>
                                  <m:chr m:val="̇"/>
                                  <m:ctrlPr>
                                    <a:rPr lang="en-US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 [g/s]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17465408"/>
                      </a:ext>
                    </a:extLst>
                  </a:tr>
                  <a:tr h="57022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B</a:t>
                          </a:r>
                          <a:endParaRPr lang="en-GB" sz="9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He II at 16 mbar /1.8-1.9 K</a:t>
                          </a:r>
                          <a:endParaRPr lang="en-GB" sz="9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1.9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 → 0.016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2500408805"/>
                      </a:ext>
                    </a:extLst>
                  </a:tr>
                  <a:tr h="28574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C</a:t>
                          </a:r>
                          <a:endParaRPr lang="en-GB" sz="9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He supply</a:t>
                          </a:r>
                          <a:endParaRPr lang="en-GB" sz="9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4.6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15 → 3.2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&lt; 100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517889538"/>
                      </a:ext>
                    </a:extLst>
                  </a:tr>
                  <a:tr h="42798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D</a:t>
                          </a:r>
                          <a:endParaRPr lang="en-GB" sz="9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LP return / quench</a:t>
                          </a:r>
                          <a:endParaRPr lang="en-GB" sz="9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14 → 1.3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&lt; 100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1817072947"/>
                      </a:ext>
                    </a:extLst>
                  </a:tr>
                  <a:tr h="28574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E</a:t>
                          </a:r>
                          <a:endParaRPr lang="en-GB" sz="9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Shield lines</a:t>
                          </a:r>
                          <a:endParaRPr lang="en-GB" sz="9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50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23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3565951373"/>
                      </a:ext>
                    </a:extLst>
                  </a:tr>
                  <a:tr h="28574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F</a:t>
                          </a:r>
                          <a:endParaRPr lang="en-GB" sz="9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4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75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14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23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121496947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2B4B4703-BB8E-1F32-3A61-0D0205D5A9BF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9329989" y="4136128"/>
              <a:ext cx="2823896" cy="223138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97285">
                      <a:extLst>
                        <a:ext uri="{9D8B030D-6E8A-4147-A177-3AD203B41FA5}">
                          <a16:colId xmlns:a16="http://schemas.microsoft.com/office/drawing/2014/main" val="2203860455"/>
                        </a:ext>
                      </a:extLst>
                    </a:gridCol>
                    <a:gridCol w="765052">
                      <a:extLst>
                        <a:ext uri="{9D8B030D-6E8A-4147-A177-3AD203B41FA5}">
                          <a16:colId xmlns:a16="http://schemas.microsoft.com/office/drawing/2014/main" val="975614331"/>
                        </a:ext>
                      </a:extLst>
                    </a:gridCol>
                    <a:gridCol w="382527">
                      <a:extLst>
                        <a:ext uri="{9D8B030D-6E8A-4147-A177-3AD203B41FA5}">
                          <a16:colId xmlns:a16="http://schemas.microsoft.com/office/drawing/2014/main" val="4158951386"/>
                        </a:ext>
                      </a:extLst>
                    </a:gridCol>
                    <a:gridCol w="720000">
                      <a:extLst>
                        <a:ext uri="{9D8B030D-6E8A-4147-A177-3AD203B41FA5}">
                          <a16:colId xmlns:a16="http://schemas.microsoft.com/office/drawing/2014/main" val="2853241573"/>
                        </a:ext>
                      </a:extLst>
                    </a:gridCol>
                    <a:gridCol w="459032">
                      <a:extLst>
                        <a:ext uri="{9D8B030D-6E8A-4147-A177-3AD203B41FA5}">
                          <a16:colId xmlns:a16="http://schemas.microsoft.com/office/drawing/2014/main" val="2684122925"/>
                        </a:ext>
                      </a:extLst>
                    </a:gridCol>
                  </a:tblGrid>
                  <a:tr h="375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Line</a:t>
                          </a:r>
                          <a:endParaRPr lang="en-GB" sz="900" b="1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Function</a:t>
                          </a:r>
                          <a:endParaRPr lang="en-GB" sz="900" b="1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330159" t="-1613" r="-314286" b="-4951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27731" t="-1613" r="-66387" b="-4951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520000" t="-1613" r="-5333" b="-49516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17465408"/>
                      </a:ext>
                    </a:extLst>
                  </a:tr>
                  <a:tr h="57022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B</a:t>
                          </a:r>
                          <a:endParaRPr lang="en-GB" sz="9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He II at 16 mbar /1.8-1.9 K</a:t>
                          </a:r>
                          <a:endParaRPr lang="en-GB" sz="9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1.9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 → 0.016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2500408805"/>
                      </a:ext>
                    </a:extLst>
                  </a:tr>
                  <a:tr h="28574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C</a:t>
                          </a:r>
                          <a:endParaRPr lang="en-GB" sz="9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He supply</a:t>
                          </a:r>
                          <a:endParaRPr lang="en-GB" sz="9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4.6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15 → 3.2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&lt; 100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517889538"/>
                      </a:ext>
                    </a:extLst>
                  </a:tr>
                  <a:tr h="42798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D</a:t>
                          </a:r>
                          <a:endParaRPr lang="en-GB" sz="9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LP return / quench</a:t>
                          </a:r>
                          <a:endParaRPr lang="en-GB" sz="9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14 → 1.3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&lt; 100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1817072947"/>
                      </a:ext>
                    </a:extLst>
                  </a:tr>
                  <a:tr h="28574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E</a:t>
                          </a:r>
                          <a:endParaRPr lang="en-GB" sz="9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Shield lines</a:t>
                          </a:r>
                          <a:endParaRPr lang="en-GB" sz="9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50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23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3565951373"/>
                      </a:ext>
                    </a:extLst>
                  </a:tr>
                  <a:tr h="28574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F</a:t>
                          </a:r>
                          <a:endParaRPr lang="en-GB" sz="9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4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75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14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23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121496947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4" name="Rectangle 13">
            <a:extLst>
              <a:ext uri="{FF2B5EF4-FFF2-40B4-BE49-F238E27FC236}">
                <a16:creationId xmlns:a16="http://schemas.microsoft.com/office/drawing/2014/main" id="{34D72A46-2E64-700D-0CB4-D590158A217D}"/>
              </a:ext>
            </a:extLst>
          </p:cNvPr>
          <p:cNvSpPr/>
          <p:nvPr/>
        </p:nvSpPr>
        <p:spPr>
          <a:xfrm>
            <a:off x="9339634" y="5105649"/>
            <a:ext cx="2814252" cy="706033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27DDBD-87FD-0294-7F68-07953B9C42F6}"/>
              </a:ext>
            </a:extLst>
          </p:cNvPr>
          <p:cNvSpPr txBox="1"/>
          <p:nvPr/>
        </p:nvSpPr>
        <p:spPr>
          <a:xfrm>
            <a:off x="9479327" y="3879934"/>
            <a:ext cx="2553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Nominal conditions in the headers</a:t>
            </a:r>
            <a:endParaRPr lang="en-GB" sz="1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058A3A-A607-9F62-E6F9-B8EF4B8A21D4}"/>
              </a:ext>
            </a:extLst>
          </p:cNvPr>
          <p:cNvCxnSpPr>
            <a:cxnSpLocks/>
          </p:cNvCxnSpPr>
          <p:nvPr/>
        </p:nvCxnSpPr>
        <p:spPr>
          <a:xfrm flipH="1" flipV="1">
            <a:off x="1528792" y="3866763"/>
            <a:ext cx="9027376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51AA3B9-7AD4-5BF3-99C3-294FF6AB71BC}"/>
              </a:ext>
            </a:extLst>
          </p:cNvPr>
          <p:cNvCxnSpPr>
            <a:cxnSpLocks/>
          </p:cNvCxnSpPr>
          <p:nvPr/>
        </p:nvCxnSpPr>
        <p:spPr>
          <a:xfrm>
            <a:off x="7755472" y="4975033"/>
            <a:ext cx="0" cy="325556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72A1488-563A-87DE-7376-5698F044EC3D}"/>
              </a:ext>
            </a:extLst>
          </p:cNvPr>
          <p:cNvCxnSpPr>
            <a:cxnSpLocks/>
          </p:cNvCxnSpPr>
          <p:nvPr/>
        </p:nvCxnSpPr>
        <p:spPr>
          <a:xfrm>
            <a:off x="7758647" y="5365557"/>
            <a:ext cx="0" cy="222443"/>
          </a:xfrm>
          <a:prstGeom prst="line">
            <a:avLst/>
          </a:prstGeom>
          <a:ln w="1905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25A61948-B788-71D5-B625-2E639DE5B341}"/>
              </a:ext>
            </a:extLst>
          </p:cNvPr>
          <p:cNvCxnSpPr>
            <a:cxnSpLocks/>
          </p:cNvCxnSpPr>
          <p:nvPr/>
        </p:nvCxnSpPr>
        <p:spPr>
          <a:xfrm flipH="1">
            <a:off x="7750407" y="5591175"/>
            <a:ext cx="101368" cy="0"/>
          </a:xfrm>
          <a:prstGeom prst="line">
            <a:avLst/>
          </a:prstGeom>
          <a:ln w="1905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D4D88AEF-A414-6D4C-77E2-F1EBBA51F87D}"/>
              </a:ext>
            </a:extLst>
          </p:cNvPr>
          <p:cNvCxnSpPr>
            <a:cxnSpLocks/>
          </p:cNvCxnSpPr>
          <p:nvPr/>
        </p:nvCxnSpPr>
        <p:spPr>
          <a:xfrm>
            <a:off x="7851775" y="5541267"/>
            <a:ext cx="0" cy="49908"/>
          </a:xfrm>
          <a:prstGeom prst="line">
            <a:avLst/>
          </a:prstGeom>
          <a:ln w="1905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26894CB6-3F91-3ECA-4F4E-8E848D560DED}"/>
              </a:ext>
            </a:extLst>
          </p:cNvPr>
          <p:cNvCxnSpPr>
            <a:cxnSpLocks/>
          </p:cNvCxnSpPr>
          <p:nvPr/>
        </p:nvCxnSpPr>
        <p:spPr>
          <a:xfrm>
            <a:off x="7848600" y="5419726"/>
            <a:ext cx="0" cy="53689"/>
          </a:xfrm>
          <a:prstGeom prst="line">
            <a:avLst/>
          </a:prstGeom>
          <a:ln w="1905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B8564534-1B88-5660-25CF-7479172B593E}"/>
              </a:ext>
            </a:extLst>
          </p:cNvPr>
          <p:cNvCxnSpPr>
            <a:cxnSpLocks/>
          </p:cNvCxnSpPr>
          <p:nvPr/>
        </p:nvCxnSpPr>
        <p:spPr>
          <a:xfrm flipV="1">
            <a:off x="7848600" y="5419725"/>
            <a:ext cx="323851" cy="0"/>
          </a:xfrm>
          <a:prstGeom prst="line">
            <a:avLst/>
          </a:prstGeom>
          <a:ln w="1905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3BDA4DF7-7A7F-E44A-8B43-F3AA6149CC79}"/>
              </a:ext>
            </a:extLst>
          </p:cNvPr>
          <p:cNvCxnSpPr>
            <a:cxnSpLocks/>
          </p:cNvCxnSpPr>
          <p:nvPr/>
        </p:nvCxnSpPr>
        <p:spPr>
          <a:xfrm flipV="1">
            <a:off x="7848600" y="5253203"/>
            <a:ext cx="323851" cy="0"/>
          </a:xfrm>
          <a:prstGeom prst="line">
            <a:avLst/>
          </a:prstGeom>
          <a:ln w="1905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EA67FB9F-C5F1-FC52-8875-A3B179579633}"/>
              </a:ext>
            </a:extLst>
          </p:cNvPr>
          <p:cNvCxnSpPr>
            <a:cxnSpLocks/>
          </p:cNvCxnSpPr>
          <p:nvPr/>
        </p:nvCxnSpPr>
        <p:spPr>
          <a:xfrm>
            <a:off x="8174572" y="5253203"/>
            <a:ext cx="0" cy="159136"/>
          </a:xfrm>
          <a:prstGeom prst="line">
            <a:avLst/>
          </a:prstGeom>
          <a:ln w="1905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C67815FB-178D-B293-E76A-A07D4BFCF674}"/>
              </a:ext>
            </a:extLst>
          </p:cNvPr>
          <p:cNvCxnSpPr>
            <a:cxnSpLocks/>
          </p:cNvCxnSpPr>
          <p:nvPr/>
        </p:nvCxnSpPr>
        <p:spPr>
          <a:xfrm>
            <a:off x="7851775" y="4998069"/>
            <a:ext cx="0" cy="255135"/>
          </a:xfrm>
          <a:prstGeom prst="line">
            <a:avLst/>
          </a:prstGeom>
          <a:ln w="1905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B961F74F-184F-2357-E084-B8C6AFA46CD6}"/>
              </a:ext>
            </a:extLst>
          </p:cNvPr>
          <p:cNvCxnSpPr>
            <a:cxnSpLocks/>
          </p:cNvCxnSpPr>
          <p:nvPr/>
        </p:nvCxnSpPr>
        <p:spPr>
          <a:xfrm>
            <a:off x="7848600" y="4903245"/>
            <a:ext cx="0" cy="49908"/>
          </a:xfrm>
          <a:prstGeom prst="line">
            <a:avLst/>
          </a:prstGeom>
          <a:ln w="1905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0C7654CC-8718-2D65-6A09-9395612D1051}"/>
              </a:ext>
            </a:extLst>
          </p:cNvPr>
          <p:cNvCxnSpPr>
            <a:cxnSpLocks/>
          </p:cNvCxnSpPr>
          <p:nvPr/>
        </p:nvCxnSpPr>
        <p:spPr>
          <a:xfrm>
            <a:off x="9190572" y="4626475"/>
            <a:ext cx="0" cy="347088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73417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>
            <a:extLst>
              <a:ext uri="{FF2B5EF4-FFF2-40B4-BE49-F238E27FC236}">
                <a16:creationId xmlns:a16="http://schemas.microsoft.com/office/drawing/2014/main" id="{923D3032-C7BD-2189-A35B-502A10544E4D}"/>
              </a:ext>
            </a:extLst>
          </p:cNvPr>
          <p:cNvGrpSpPr/>
          <p:nvPr/>
        </p:nvGrpSpPr>
        <p:grpSpPr>
          <a:xfrm>
            <a:off x="143339" y="0"/>
            <a:ext cx="11701967" cy="6274933"/>
            <a:chOff x="464722" y="0"/>
            <a:chExt cx="11701966" cy="6274933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EE042FC5-3BE9-4845-755B-EB6FBBF313D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64722" y="0"/>
              <a:ext cx="11701966" cy="6274933"/>
              <a:chOff x="672864" y="111612"/>
              <a:chExt cx="11493824" cy="6163321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4ADD41C7-4155-B674-F244-DD7BC31311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672864" y="111612"/>
                <a:ext cx="11493824" cy="6144987"/>
              </a:xfrm>
              <a:prstGeom prst="rect">
                <a:avLst/>
              </a:prstGeom>
            </p:spPr>
          </p:pic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E24714C2-AC91-C13A-C850-2EA8545678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81625" y="6248913"/>
                <a:ext cx="85725" cy="0"/>
              </a:xfrm>
              <a:prstGeom prst="line">
                <a:avLst/>
              </a:prstGeom>
              <a:ln w="9525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3AA026E4-BCA6-2CA8-8CDB-EB96AFD25A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57826" y="6248913"/>
                <a:ext cx="95412" cy="0"/>
              </a:xfrm>
              <a:prstGeom prst="line">
                <a:avLst/>
              </a:prstGeom>
              <a:ln w="9525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00870520-EFDC-DC19-B00F-4C4DBBB978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77026" y="6248913"/>
                <a:ext cx="93030" cy="0"/>
              </a:xfrm>
              <a:prstGeom prst="line">
                <a:avLst/>
              </a:prstGeom>
              <a:ln w="9525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0FA670D2-1286-AA13-ED07-7E8F25F93C09}"/>
                  </a:ext>
                </a:extLst>
              </p:cNvPr>
              <p:cNvGrpSpPr/>
              <p:nvPr/>
            </p:nvGrpSpPr>
            <p:grpSpPr>
              <a:xfrm>
                <a:off x="5143338" y="6226409"/>
                <a:ext cx="64666" cy="48524"/>
                <a:chOff x="5143338" y="6226409"/>
                <a:chExt cx="64666" cy="48524"/>
              </a:xfrm>
            </p:grpSpPr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DC3959F5-88CD-7848-454A-36F037D611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43338" y="6248913"/>
                  <a:ext cx="64666" cy="0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696EB8AF-A2E1-F26A-3BFE-70E57EF959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43338" y="6227115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592E50C6-342C-1EDD-0529-29ACB7A8B6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08004" y="6226409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877DD20B-E76F-9E0B-09E9-2339CA091741}"/>
                  </a:ext>
                </a:extLst>
              </p:cNvPr>
              <p:cNvGrpSpPr/>
              <p:nvPr/>
            </p:nvGrpSpPr>
            <p:grpSpPr>
              <a:xfrm>
                <a:off x="6554043" y="6226409"/>
                <a:ext cx="64666" cy="48524"/>
                <a:chOff x="5143338" y="6226409"/>
                <a:chExt cx="64666" cy="48524"/>
              </a:xfrm>
            </p:grpSpPr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50E2F402-BAD2-DBAE-3D34-9BB6FB1005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43338" y="6248913"/>
                  <a:ext cx="64666" cy="0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AF978785-241E-1904-2574-3488DD9CE1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43338" y="6227115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F7B42F25-6182-FF21-7B20-DBEE12AF10F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08004" y="6226409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EE3B2528-6658-1165-2DAC-D4B07FA6F79C}"/>
                  </a:ext>
                </a:extLst>
              </p:cNvPr>
              <p:cNvGrpSpPr/>
              <p:nvPr/>
            </p:nvGrpSpPr>
            <p:grpSpPr>
              <a:xfrm>
                <a:off x="7759004" y="6223316"/>
                <a:ext cx="64666" cy="48524"/>
                <a:chOff x="5143338" y="6226409"/>
                <a:chExt cx="64666" cy="48524"/>
              </a:xfrm>
            </p:grpSpPr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609C4FFE-4A6C-1514-3E6A-8749E66623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43338" y="6248913"/>
                  <a:ext cx="64666" cy="0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DA9E29E4-4066-B805-6951-1179F12E11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43338" y="6227115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860E85DF-692F-6D3C-8D57-E939A79C342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08004" y="6226409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854B3FF3-DE4F-D052-050D-3E856D2FEF77}"/>
                  </a:ext>
                </a:extLst>
              </p:cNvPr>
              <p:cNvGrpSpPr/>
              <p:nvPr/>
            </p:nvGrpSpPr>
            <p:grpSpPr>
              <a:xfrm>
                <a:off x="8122864" y="6226056"/>
                <a:ext cx="64666" cy="48524"/>
                <a:chOff x="5143338" y="6226409"/>
                <a:chExt cx="64666" cy="48524"/>
              </a:xfrm>
            </p:grpSpPr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AD47E8CF-154C-2FAB-ED28-680819A44D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43338" y="6248913"/>
                  <a:ext cx="64666" cy="0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968ACAA7-769C-E67C-2009-6CE646CC3E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43338" y="6227115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>
                  <a:extLst>
                    <a:ext uri="{FF2B5EF4-FFF2-40B4-BE49-F238E27FC236}">
                      <a16:creationId xmlns:a16="http://schemas.microsoft.com/office/drawing/2014/main" id="{7D6C557F-15C9-CD26-8BA0-674E8E6EE0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08004" y="6226409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5B37309F-E139-84AA-C95A-9CCCCFD758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29326" y="5861050"/>
              <a:ext cx="0" cy="92075"/>
            </a:xfrm>
            <a:prstGeom prst="line">
              <a:avLst/>
            </a:prstGeom>
            <a:ln w="9525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03431A7E-3D2A-FB6F-0456-6026D29FC5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29326" y="5683696"/>
              <a:ext cx="0" cy="87041"/>
            </a:xfrm>
            <a:prstGeom prst="line">
              <a:avLst/>
            </a:prstGeom>
            <a:ln w="9525">
              <a:solidFill>
                <a:srgbClr val="7030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2">
            <a:extLst>
              <a:ext uri="{FF2B5EF4-FFF2-40B4-BE49-F238E27FC236}">
                <a16:creationId xmlns:a16="http://schemas.microsoft.com/office/drawing/2014/main" id="{5483F3F2-12A9-4691-0506-C60AEABBD299}"/>
              </a:ext>
            </a:extLst>
          </p:cNvPr>
          <p:cNvSpPr txBox="1"/>
          <p:nvPr/>
        </p:nvSpPr>
        <p:spPr>
          <a:xfrm>
            <a:off x="0" y="-8989"/>
            <a:ext cx="5231904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latin typeface="+mj-lt"/>
                <a:ea typeface="+mj-ea"/>
                <a:cs typeface="+mj-cs"/>
              </a:rPr>
              <a:t>Cooldown: 300 K → 4.5 K / 1.8 K (Line B)</a:t>
            </a:r>
            <a:endParaRPr lang="en-GB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1E6B6DD-8646-E4C6-2020-1EC1A216D370}"/>
              </a:ext>
            </a:extLst>
          </p:cNvPr>
          <p:cNvSpPr txBox="1"/>
          <p:nvPr/>
        </p:nvSpPr>
        <p:spPr>
          <a:xfrm>
            <a:off x="8308569" y="5473415"/>
            <a:ext cx="89430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000000"/>
                </a:solidFill>
              </a:rPr>
              <a:t>Phase separator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FBC4DA-1ECF-607D-09CC-DE8A0845A458}"/>
              </a:ext>
            </a:extLst>
          </p:cNvPr>
          <p:cNvSpPr txBox="1"/>
          <p:nvPr/>
        </p:nvSpPr>
        <p:spPr>
          <a:xfrm>
            <a:off x="1917827" y="3469686"/>
            <a:ext cx="1200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7030A0"/>
                </a:solidFill>
                <a:latin typeface="+mj-lt"/>
              </a:rPr>
              <a:t>14 bar </a:t>
            </a:r>
            <a:r>
              <a:rPr lang="en-GB" sz="1200" b="1" dirty="0">
                <a:solidFill>
                  <a:srgbClr val="7030A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1200" b="1" dirty="0">
                <a:solidFill>
                  <a:srgbClr val="7030A0"/>
                </a:solidFill>
                <a:latin typeface="+mj-lt"/>
              </a:rPr>
              <a:t>1.3 bar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33F5813-1EE6-6071-5E78-6A65290736A5}"/>
              </a:ext>
            </a:extLst>
          </p:cNvPr>
          <p:cNvCxnSpPr>
            <a:cxnSpLocks/>
          </p:cNvCxnSpPr>
          <p:nvPr/>
        </p:nvCxnSpPr>
        <p:spPr>
          <a:xfrm>
            <a:off x="11365489" y="1244215"/>
            <a:ext cx="0" cy="971631"/>
          </a:xfrm>
          <a:prstGeom prst="line">
            <a:avLst/>
          </a:prstGeom>
          <a:ln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EEF2783-9AEB-B453-0FAB-B848097CEFBB}"/>
              </a:ext>
            </a:extLst>
          </p:cNvPr>
          <p:cNvCxnSpPr>
            <a:cxnSpLocks/>
          </p:cNvCxnSpPr>
          <p:nvPr/>
        </p:nvCxnSpPr>
        <p:spPr>
          <a:xfrm flipH="1">
            <a:off x="9597945" y="2204652"/>
            <a:ext cx="1767544" cy="0"/>
          </a:xfrm>
          <a:prstGeom prst="line">
            <a:avLst/>
          </a:prstGeom>
          <a:ln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CB08621-47F6-B24B-B2B2-230CA169ACD0}"/>
              </a:ext>
            </a:extLst>
          </p:cNvPr>
          <p:cNvCxnSpPr>
            <a:cxnSpLocks/>
          </p:cNvCxnSpPr>
          <p:nvPr/>
        </p:nvCxnSpPr>
        <p:spPr>
          <a:xfrm flipH="1">
            <a:off x="9590840" y="2203170"/>
            <a:ext cx="0" cy="1259169"/>
          </a:xfrm>
          <a:prstGeom prst="line">
            <a:avLst/>
          </a:prstGeom>
          <a:ln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B9480B6-C2D4-0B00-E322-0007B54512F0}"/>
              </a:ext>
            </a:extLst>
          </p:cNvPr>
          <p:cNvCxnSpPr>
            <a:cxnSpLocks/>
          </p:cNvCxnSpPr>
          <p:nvPr/>
        </p:nvCxnSpPr>
        <p:spPr>
          <a:xfrm flipH="1">
            <a:off x="1012117" y="3461952"/>
            <a:ext cx="8599424" cy="387"/>
          </a:xfrm>
          <a:prstGeom prst="line">
            <a:avLst/>
          </a:prstGeom>
          <a:ln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9C61CA2-82FC-650C-E475-B589C4BE7C7D}"/>
              </a:ext>
            </a:extLst>
          </p:cNvPr>
          <p:cNvCxnSpPr>
            <a:cxnSpLocks/>
          </p:cNvCxnSpPr>
          <p:nvPr/>
        </p:nvCxnSpPr>
        <p:spPr>
          <a:xfrm>
            <a:off x="1005100" y="3463531"/>
            <a:ext cx="0" cy="1169795"/>
          </a:xfrm>
          <a:prstGeom prst="line">
            <a:avLst/>
          </a:prstGeom>
          <a:ln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3A94834-BF0C-67BD-263E-E53876F68544}"/>
              </a:ext>
            </a:extLst>
          </p:cNvPr>
          <p:cNvCxnSpPr>
            <a:cxnSpLocks/>
          </p:cNvCxnSpPr>
          <p:nvPr/>
        </p:nvCxnSpPr>
        <p:spPr>
          <a:xfrm flipV="1">
            <a:off x="1567357" y="4621536"/>
            <a:ext cx="7099636" cy="0"/>
          </a:xfrm>
          <a:prstGeom prst="line">
            <a:avLst/>
          </a:prstGeom>
          <a:ln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70353E5-5F79-429A-515E-162FF5A9A12F}"/>
              </a:ext>
            </a:extLst>
          </p:cNvPr>
          <p:cNvCxnSpPr>
            <a:cxnSpLocks/>
          </p:cNvCxnSpPr>
          <p:nvPr/>
        </p:nvCxnSpPr>
        <p:spPr>
          <a:xfrm flipV="1">
            <a:off x="1705792" y="4721233"/>
            <a:ext cx="0" cy="60911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B23AB32-4DF9-8D93-1F26-965C097C1BB3}"/>
              </a:ext>
            </a:extLst>
          </p:cNvPr>
          <p:cNvCxnSpPr>
            <a:cxnSpLocks/>
          </p:cNvCxnSpPr>
          <p:nvPr/>
        </p:nvCxnSpPr>
        <p:spPr>
          <a:xfrm flipV="1">
            <a:off x="1705792" y="4812839"/>
            <a:ext cx="0" cy="60911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3E3CAF6-A760-9166-4771-B970B6406B31}"/>
              </a:ext>
            </a:extLst>
          </p:cNvPr>
          <p:cNvCxnSpPr>
            <a:cxnSpLocks/>
          </p:cNvCxnSpPr>
          <p:nvPr/>
        </p:nvCxnSpPr>
        <p:spPr>
          <a:xfrm flipV="1">
            <a:off x="1708173" y="4903245"/>
            <a:ext cx="0" cy="35217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C34EA0E-E0B8-5E68-47CE-E2AD9953BAD8}"/>
              </a:ext>
            </a:extLst>
          </p:cNvPr>
          <p:cNvCxnSpPr>
            <a:cxnSpLocks/>
          </p:cNvCxnSpPr>
          <p:nvPr/>
        </p:nvCxnSpPr>
        <p:spPr>
          <a:xfrm flipV="1">
            <a:off x="1705792" y="4998068"/>
            <a:ext cx="0" cy="70435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E5C1430-774D-34C5-611C-3408CA6E9E22}"/>
              </a:ext>
            </a:extLst>
          </p:cNvPr>
          <p:cNvCxnSpPr>
            <a:cxnSpLocks/>
          </p:cNvCxnSpPr>
          <p:nvPr/>
        </p:nvCxnSpPr>
        <p:spPr>
          <a:xfrm flipH="1">
            <a:off x="440619" y="5058979"/>
            <a:ext cx="1265175" cy="0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5F7437B-0F6F-AC7E-9ED1-0AC9B61D1E07}"/>
              </a:ext>
            </a:extLst>
          </p:cNvPr>
          <p:cNvCxnSpPr>
            <a:cxnSpLocks/>
          </p:cNvCxnSpPr>
          <p:nvPr/>
        </p:nvCxnSpPr>
        <p:spPr>
          <a:xfrm flipH="1" flipV="1">
            <a:off x="454907" y="4539455"/>
            <a:ext cx="3612" cy="510244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28A5BDF-8389-D0D2-089A-9D44B20A51C3}"/>
              </a:ext>
            </a:extLst>
          </p:cNvPr>
          <p:cNvCxnSpPr>
            <a:cxnSpLocks/>
          </p:cNvCxnSpPr>
          <p:nvPr/>
        </p:nvCxnSpPr>
        <p:spPr>
          <a:xfrm>
            <a:off x="1246219" y="4539455"/>
            <a:ext cx="208455" cy="0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4B2AAE1-78CC-35DB-E2B2-5A3F806D7159}"/>
              </a:ext>
            </a:extLst>
          </p:cNvPr>
          <p:cNvCxnSpPr>
            <a:cxnSpLocks/>
          </p:cNvCxnSpPr>
          <p:nvPr/>
        </p:nvCxnSpPr>
        <p:spPr>
          <a:xfrm>
            <a:off x="573967" y="4711965"/>
            <a:ext cx="485703" cy="0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48C206D-33BD-A94F-4C27-8C92B616C77D}"/>
              </a:ext>
            </a:extLst>
          </p:cNvPr>
          <p:cNvCxnSpPr>
            <a:cxnSpLocks/>
          </p:cNvCxnSpPr>
          <p:nvPr/>
        </p:nvCxnSpPr>
        <p:spPr>
          <a:xfrm>
            <a:off x="8627625" y="1236340"/>
            <a:ext cx="0" cy="993792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BA731F2-7240-A9D0-4659-BD18CBA4AAB7}"/>
              </a:ext>
            </a:extLst>
          </p:cNvPr>
          <p:cNvCxnSpPr>
            <a:cxnSpLocks/>
          </p:cNvCxnSpPr>
          <p:nvPr/>
        </p:nvCxnSpPr>
        <p:spPr>
          <a:xfrm>
            <a:off x="573968" y="2910182"/>
            <a:ext cx="0" cy="1794231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EEC96C8-D3EB-0FF3-2208-ECFCCE66BD6B}"/>
              </a:ext>
            </a:extLst>
          </p:cNvPr>
          <p:cNvCxnSpPr>
            <a:cxnSpLocks/>
          </p:cNvCxnSpPr>
          <p:nvPr/>
        </p:nvCxnSpPr>
        <p:spPr>
          <a:xfrm>
            <a:off x="626869" y="4539455"/>
            <a:ext cx="332863" cy="0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94FE96D-2AA8-1417-121A-03C30271DDE9}"/>
              </a:ext>
            </a:extLst>
          </p:cNvPr>
          <p:cNvCxnSpPr>
            <a:cxnSpLocks/>
          </p:cNvCxnSpPr>
          <p:nvPr/>
        </p:nvCxnSpPr>
        <p:spPr>
          <a:xfrm flipH="1">
            <a:off x="1093080" y="4539455"/>
            <a:ext cx="94536" cy="0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61ADA7D-EDA5-8254-FBF9-B347F0D5A82A}"/>
              </a:ext>
            </a:extLst>
          </p:cNvPr>
          <p:cNvCxnSpPr>
            <a:cxnSpLocks/>
          </p:cNvCxnSpPr>
          <p:nvPr/>
        </p:nvCxnSpPr>
        <p:spPr>
          <a:xfrm>
            <a:off x="1139555" y="4716232"/>
            <a:ext cx="350837" cy="0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7F6055B-0DF5-E57E-EA12-3261CE8169F4}"/>
              </a:ext>
            </a:extLst>
          </p:cNvPr>
          <p:cNvCxnSpPr>
            <a:cxnSpLocks/>
          </p:cNvCxnSpPr>
          <p:nvPr/>
        </p:nvCxnSpPr>
        <p:spPr>
          <a:xfrm flipV="1">
            <a:off x="1465060" y="3808276"/>
            <a:ext cx="0" cy="896136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3879EF9-E69A-5005-BAB4-B20BF06B45C9}"/>
              </a:ext>
            </a:extLst>
          </p:cNvPr>
          <p:cNvCxnSpPr>
            <a:cxnSpLocks/>
          </p:cNvCxnSpPr>
          <p:nvPr/>
        </p:nvCxnSpPr>
        <p:spPr>
          <a:xfrm>
            <a:off x="1469824" y="3807793"/>
            <a:ext cx="8928033" cy="0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6E852F4-569E-ECC9-1C1F-C29714285759}"/>
              </a:ext>
            </a:extLst>
          </p:cNvPr>
          <p:cNvCxnSpPr>
            <a:cxnSpLocks/>
          </p:cNvCxnSpPr>
          <p:nvPr/>
        </p:nvCxnSpPr>
        <p:spPr>
          <a:xfrm flipH="1" flipV="1">
            <a:off x="10393092" y="2090352"/>
            <a:ext cx="5171" cy="1729173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C3A55B5-906E-6335-4282-2500FA967211}"/>
              </a:ext>
            </a:extLst>
          </p:cNvPr>
          <p:cNvCxnSpPr>
            <a:cxnSpLocks/>
          </p:cNvCxnSpPr>
          <p:nvPr/>
        </p:nvCxnSpPr>
        <p:spPr>
          <a:xfrm flipH="1">
            <a:off x="9803273" y="2099879"/>
            <a:ext cx="585056" cy="0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BB5FB63-6D8B-6C25-1EE2-37EB2E4C7CC2}"/>
              </a:ext>
            </a:extLst>
          </p:cNvPr>
          <p:cNvCxnSpPr>
            <a:cxnSpLocks/>
          </p:cNvCxnSpPr>
          <p:nvPr/>
        </p:nvCxnSpPr>
        <p:spPr>
          <a:xfrm flipH="1">
            <a:off x="9590841" y="2099492"/>
            <a:ext cx="152847" cy="0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8B0BDA5E-6E73-316B-D84C-869DB94E3C67}"/>
              </a:ext>
            </a:extLst>
          </p:cNvPr>
          <p:cNvCxnSpPr>
            <a:cxnSpLocks/>
          </p:cNvCxnSpPr>
          <p:nvPr/>
        </p:nvCxnSpPr>
        <p:spPr>
          <a:xfrm flipV="1">
            <a:off x="9597945" y="1236341"/>
            <a:ext cx="0" cy="854012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EF29416-CCE4-8E45-DCB3-594AA7822F8D}"/>
              </a:ext>
            </a:extLst>
          </p:cNvPr>
          <p:cNvCxnSpPr>
            <a:cxnSpLocks/>
          </p:cNvCxnSpPr>
          <p:nvPr/>
        </p:nvCxnSpPr>
        <p:spPr>
          <a:xfrm flipH="1">
            <a:off x="2442936" y="2241455"/>
            <a:ext cx="6176235" cy="0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3CEA25D-0C20-A87E-C5FD-40F8A77F5B6D}"/>
              </a:ext>
            </a:extLst>
          </p:cNvPr>
          <p:cNvCxnSpPr>
            <a:cxnSpLocks/>
          </p:cNvCxnSpPr>
          <p:nvPr/>
        </p:nvCxnSpPr>
        <p:spPr>
          <a:xfrm flipV="1">
            <a:off x="2465117" y="1322569"/>
            <a:ext cx="0" cy="922767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2DBE706-F3E8-0BE5-A831-400384512E15}"/>
              </a:ext>
            </a:extLst>
          </p:cNvPr>
          <p:cNvCxnSpPr>
            <a:cxnSpLocks/>
          </p:cNvCxnSpPr>
          <p:nvPr/>
        </p:nvCxnSpPr>
        <p:spPr>
          <a:xfrm flipH="1">
            <a:off x="2062250" y="1311637"/>
            <a:ext cx="402869" cy="0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60D0A42-5399-E72C-D175-5BDA550C6599}"/>
              </a:ext>
            </a:extLst>
          </p:cNvPr>
          <p:cNvCxnSpPr>
            <a:cxnSpLocks/>
          </p:cNvCxnSpPr>
          <p:nvPr/>
        </p:nvCxnSpPr>
        <p:spPr>
          <a:xfrm flipH="1">
            <a:off x="1872763" y="1313243"/>
            <a:ext cx="116331" cy="0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F25BE60-7FC3-0CF2-C9FA-7C339482081C}"/>
              </a:ext>
            </a:extLst>
          </p:cNvPr>
          <p:cNvCxnSpPr>
            <a:cxnSpLocks/>
          </p:cNvCxnSpPr>
          <p:nvPr/>
        </p:nvCxnSpPr>
        <p:spPr>
          <a:xfrm flipH="1">
            <a:off x="1731086" y="1311295"/>
            <a:ext cx="102383" cy="1407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BB3A360D-93AD-D825-4243-74A511996DB9}"/>
              </a:ext>
            </a:extLst>
          </p:cNvPr>
          <p:cNvCxnSpPr>
            <a:cxnSpLocks/>
          </p:cNvCxnSpPr>
          <p:nvPr/>
        </p:nvCxnSpPr>
        <p:spPr>
          <a:xfrm>
            <a:off x="1731084" y="1311294"/>
            <a:ext cx="0" cy="826055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CF99A634-4CBF-8DAA-77C7-5B93487F1D07}"/>
              </a:ext>
            </a:extLst>
          </p:cNvPr>
          <p:cNvCxnSpPr>
            <a:cxnSpLocks/>
          </p:cNvCxnSpPr>
          <p:nvPr/>
        </p:nvCxnSpPr>
        <p:spPr>
          <a:xfrm flipH="1">
            <a:off x="1724112" y="2157821"/>
            <a:ext cx="92281" cy="0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7A0B4F8-5D80-0917-43A4-DDB17B1764FE}"/>
              </a:ext>
            </a:extLst>
          </p:cNvPr>
          <p:cNvCxnSpPr>
            <a:cxnSpLocks/>
          </p:cNvCxnSpPr>
          <p:nvPr/>
        </p:nvCxnSpPr>
        <p:spPr>
          <a:xfrm flipH="1" flipV="1">
            <a:off x="1872763" y="2155848"/>
            <a:ext cx="58165" cy="0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93FA7627-384A-1700-A9A6-1E770B961E7C}"/>
              </a:ext>
            </a:extLst>
          </p:cNvPr>
          <p:cNvCxnSpPr>
            <a:cxnSpLocks/>
          </p:cNvCxnSpPr>
          <p:nvPr/>
        </p:nvCxnSpPr>
        <p:spPr>
          <a:xfrm>
            <a:off x="1920208" y="2155440"/>
            <a:ext cx="0" cy="752360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E53108C5-BEE2-BAF0-131B-B063DB8A18CD}"/>
              </a:ext>
            </a:extLst>
          </p:cNvPr>
          <p:cNvCxnSpPr>
            <a:cxnSpLocks/>
          </p:cNvCxnSpPr>
          <p:nvPr/>
        </p:nvCxnSpPr>
        <p:spPr>
          <a:xfrm flipH="1">
            <a:off x="569205" y="2912239"/>
            <a:ext cx="1348623" cy="324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459F650E-E6C2-BE4C-8D3B-A546AFF82993}"/>
              </a:ext>
            </a:extLst>
          </p:cNvPr>
          <p:cNvSpPr txBox="1"/>
          <p:nvPr/>
        </p:nvSpPr>
        <p:spPr>
          <a:xfrm>
            <a:off x="8937796" y="2657602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B050"/>
                </a:solidFill>
                <a:latin typeface="+mj-lt"/>
              </a:rPr>
              <a:t>15</a:t>
            </a:r>
            <a:r>
              <a:rPr lang="en-GB" sz="1200" b="1" dirty="0">
                <a:solidFill>
                  <a:srgbClr val="00B050"/>
                </a:solidFill>
                <a:latin typeface="+mj-lt"/>
              </a:rPr>
              <a:t> bar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C36C761-35CC-6BCB-6F77-13A698B7856B}"/>
              </a:ext>
            </a:extLst>
          </p:cNvPr>
          <p:cNvSpPr txBox="1"/>
          <p:nvPr/>
        </p:nvSpPr>
        <p:spPr>
          <a:xfrm>
            <a:off x="9731858" y="2657602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C000"/>
                </a:solidFill>
                <a:latin typeface="+mj-lt"/>
              </a:rPr>
              <a:t>14</a:t>
            </a:r>
            <a:r>
              <a:rPr lang="en-GB" sz="1200" b="1" dirty="0">
                <a:solidFill>
                  <a:srgbClr val="FFC000"/>
                </a:solidFill>
                <a:latin typeface="+mj-lt"/>
              </a:rPr>
              <a:t> bar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86E94876-C5E8-D08F-B500-A39AC57958B5}"/>
              </a:ext>
            </a:extLst>
          </p:cNvPr>
          <p:cNvCxnSpPr>
            <a:cxnSpLocks/>
          </p:cNvCxnSpPr>
          <p:nvPr/>
        </p:nvCxnSpPr>
        <p:spPr>
          <a:xfrm flipV="1">
            <a:off x="5171805" y="4725502"/>
            <a:ext cx="0" cy="60911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8BCF24C8-BF7B-BCAB-E09F-F14F1EE7B6FC}"/>
              </a:ext>
            </a:extLst>
          </p:cNvPr>
          <p:cNvCxnSpPr>
            <a:cxnSpLocks/>
          </p:cNvCxnSpPr>
          <p:nvPr/>
        </p:nvCxnSpPr>
        <p:spPr>
          <a:xfrm flipV="1">
            <a:off x="5168631" y="4817110"/>
            <a:ext cx="0" cy="60911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5B6B239F-F7D4-5F7B-2FF5-F15C871DF057}"/>
              </a:ext>
            </a:extLst>
          </p:cNvPr>
          <p:cNvCxnSpPr>
            <a:cxnSpLocks/>
          </p:cNvCxnSpPr>
          <p:nvPr/>
        </p:nvCxnSpPr>
        <p:spPr>
          <a:xfrm flipV="1">
            <a:off x="5171012" y="4907514"/>
            <a:ext cx="0" cy="35217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863AC256-C37B-C44B-2A8E-410EECFD3D72}"/>
              </a:ext>
            </a:extLst>
          </p:cNvPr>
          <p:cNvCxnSpPr>
            <a:cxnSpLocks/>
          </p:cNvCxnSpPr>
          <p:nvPr/>
        </p:nvCxnSpPr>
        <p:spPr>
          <a:xfrm flipV="1">
            <a:off x="5224193" y="4725502"/>
            <a:ext cx="0" cy="60911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4524A096-DFC6-62D6-4ED1-4941A8593938}"/>
              </a:ext>
            </a:extLst>
          </p:cNvPr>
          <p:cNvCxnSpPr>
            <a:cxnSpLocks/>
          </p:cNvCxnSpPr>
          <p:nvPr/>
        </p:nvCxnSpPr>
        <p:spPr>
          <a:xfrm flipV="1">
            <a:off x="5224193" y="4817110"/>
            <a:ext cx="0" cy="60911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808425A0-083F-8DA8-2DFA-5BC4B350EEB2}"/>
              </a:ext>
            </a:extLst>
          </p:cNvPr>
          <p:cNvCxnSpPr>
            <a:cxnSpLocks/>
          </p:cNvCxnSpPr>
          <p:nvPr/>
        </p:nvCxnSpPr>
        <p:spPr>
          <a:xfrm flipV="1">
            <a:off x="5226575" y="4907514"/>
            <a:ext cx="0" cy="35217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0765F1F2-CDD7-6DCE-E0CE-1ED773F2C8BE}"/>
              </a:ext>
            </a:extLst>
          </p:cNvPr>
          <p:cNvCxnSpPr>
            <a:cxnSpLocks/>
          </p:cNvCxnSpPr>
          <p:nvPr/>
        </p:nvCxnSpPr>
        <p:spPr>
          <a:xfrm flipV="1">
            <a:off x="5224193" y="4631631"/>
            <a:ext cx="0" cy="60911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9C94F7C9-AEA0-1CAB-91D4-1CE2EFEE0689}"/>
              </a:ext>
            </a:extLst>
          </p:cNvPr>
          <p:cNvCxnSpPr>
            <a:cxnSpLocks/>
          </p:cNvCxnSpPr>
          <p:nvPr/>
        </p:nvCxnSpPr>
        <p:spPr>
          <a:xfrm flipV="1">
            <a:off x="6054456" y="4725502"/>
            <a:ext cx="0" cy="60911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5C9AE68B-BD98-3700-9151-CAD30B939AE6}"/>
              </a:ext>
            </a:extLst>
          </p:cNvPr>
          <p:cNvCxnSpPr>
            <a:cxnSpLocks/>
          </p:cNvCxnSpPr>
          <p:nvPr/>
        </p:nvCxnSpPr>
        <p:spPr>
          <a:xfrm flipV="1">
            <a:off x="6054456" y="4817110"/>
            <a:ext cx="0" cy="60911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F98373D6-F59A-9CBC-E4E9-33849FD3B347}"/>
              </a:ext>
            </a:extLst>
          </p:cNvPr>
          <p:cNvCxnSpPr>
            <a:cxnSpLocks/>
          </p:cNvCxnSpPr>
          <p:nvPr/>
        </p:nvCxnSpPr>
        <p:spPr>
          <a:xfrm flipV="1">
            <a:off x="6056836" y="4907514"/>
            <a:ext cx="0" cy="35217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78DF888C-8510-B91C-0469-D261EEBA982C}"/>
              </a:ext>
            </a:extLst>
          </p:cNvPr>
          <p:cNvCxnSpPr>
            <a:cxnSpLocks/>
          </p:cNvCxnSpPr>
          <p:nvPr/>
        </p:nvCxnSpPr>
        <p:spPr>
          <a:xfrm flipV="1">
            <a:off x="6110019" y="4725502"/>
            <a:ext cx="0" cy="60911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198C6B82-A758-08CC-4922-256DE073E3F2}"/>
              </a:ext>
            </a:extLst>
          </p:cNvPr>
          <p:cNvCxnSpPr>
            <a:cxnSpLocks/>
          </p:cNvCxnSpPr>
          <p:nvPr/>
        </p:nvCxnSpPr>
        <p:spPr>
          <a:xfrm flipV="1">
            <a:off x="6110019" y="4817110"/>
            <a:ext cx="0" cy="60911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E0A32DEE-A577-1802-4B03-CD606CF899CD}"/>
              </a:ext>
            </a:extLst>
          </p:cNvPr>
          <p:cNvCxnSpPr>
            <a:cxnSpLocks/>
          </p:cNvCxnSpPr>
          <p:nvPr/>
        </p:nvCxnSpPr>
        <p:spPr>
          <a:xfrm flipV="1">
            <a:off x="6112400" y="4907514"/>
            <a:ext cx="0" cy="35217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2A6C86CB-7951-2D1D-7106-D010FE702B17}"/>
              </a:ext>
            </a:extLst>
          </p:cNvPr>
          <p:cNvCxnSpPr>
            <a:cxnSpLocks/>
          </p:cNvCxnSpPr>
          <p:nvPr/>
        </p:nvCxnSpPr>
        <p:spPr>
          <a:xfrm flipV="1">
            <a:off x="6110019" y="4631631"/>
            <a:ext cx="0" cy="60911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AF0BB1C-9CA3-345C-1F53-C09E3D32788E}"/>
              </a:ext>
            </a:extLst>
          </p:cNvPr>
          <p:cNvCxnSpPr>
            <a:cxnSpLocks/>
          </p:cNvCxnSpPr>
          <p:nvPr/>
        </p:nvCxnSpPr>
        <p:spPr>
          <a:xfrm flipV="1">
            <a:off x="7897568" y="4724766"/>
            <a:ext cx="0" cy="60911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EE275CB4-4BDC-4346-C30F-F479E2B15239}"/>
              </a:ext>
            </a:extLst>
          </p:cNvPr>
          <p:cNvCxnSpPr>
            <a:cxnSpLocks/>
          </p:cNvCxnSpPr>
          <p:nvPr/>
        </p:nvCxnSpPr>
        <p:spPr>
          <a:xfrm flipV="1">
            <a:off x="7897568" y="4816373"/>
            <a:ext cx="0" cy="60911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36F1B4BD-2357-04DA-376D-7B8C0D18A45A}"/>
              </a:ext>
            </a:extLst>
          </p:cNvPr>
          <p:cNvCxnSpPr>
            <a:cxnSpLocks/>
          </p:cNvCxnSpPr>
          <p:nvPr/>
        </p:nvCxnSpPr>
        <p:spPr>
          <a:xfrm flipV="1">
            <a:off x="7899948" y="4906777"/>
            <a:ext cx="0" cy="60228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D85B7F93-24AF-2830-8FE3-69A2989B798F}"/>
              </a:ext>
            </a:extLst>
          </p:cNvPr>
          <p:cNvCxnSpPr>
            <a:cxnSpLocks/>
          </p:cNvCxnSpPr>
          <p:nvPr/>
        </p:nvCxnSpPr>
        <p:spPr>
          <a:xfrm flipV="1">
            <a:off x="7953131" y="4724766"/>
            <a:ext cx="0" cy="60911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2EEA662F-1F9C-FA97-1B4B-D3F789C629BA}"/>
              </a:ext>
            </a:extLst>
          </p:cNvPr>
          <p:cNvCxnSpPr>
            <a:cxnSpLocks/>
          </p:cNvCxnSpPr>
          <p:nvPr/>
        </p:nvCxnSpPr>
        <p:spPr>
          <a:xfrm flipV="1">
            <a:off x="7953131" y="4816373"/>
            <a:ext cx="0" cy="60911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B66E2746-17E6-A35C-E99A-08B3C830FF22}"/>
              </a:ext>
            </a:extLst>
          </p:cNvPr>
          <p:cNvCxnSpPr>
            <a:cxnSpLocks/>
          </p:cNvCxnSpPr>
          <p:nvPr/>
        </p:nvCxnSpPr>
        <p:spPr>
          <a:xfrm flipV="1">
            <a:off x="7955512" y="4906777"/>
            <a:ext cx="0" cy="35217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C0B11F76-9E5F-26C2-2428-C5F36F38B76C}"/>
              </a:ext>
            </a:extLst>
          </p:cNvPr>
          <p:cNvCxnSpPr>
            <a:cxnSpLocks/>
          </p:cNvCxnSpPr>
          <p:nvPr/>
        </p:nvCxnSpPr>
        <p:spPr>
          <a:xfrm flipV="1">
            <a:off x="7953131" y="4630894"/>
            <a:ext cx="0" cy="60911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128290FC-68D9-E435-8CCB-620BC86C671A}"/>
              </a:ext>
            </a:extLst>
          </p:cNvPr>
          <p:cNvCxnSpPr>
            <a:cxnSpLocks/>
          </p:cNvCxnSpPr>
          <p:nvPr/>
        </p:nvCxnSpPr>
        <p:spPr>
          <a:xfrm flipH="1">
            <a:off x="5224194" y="4986582"/>
            <a:ext cx="1588" cy="204553"/>
          </a:xfrm>
          <a:prstGeom prst="line">
            <a:avLst/>
          </a:prstGeom>
          <a:ln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F0533C3C-B2DB-5B17-7C42-D077E1DF8A32}"/>
              </a:ext>
            </a:extLst>
          </p:cNvPr>
          <p:cNvCxnSpPr>
            <a:cxnSpLocks/>
          </p:cNvCxnSpPr>
          <p:nvPr/>
        </p:nvCxnSpPr>
        <p:spPr>
          <a:xfrm flipH="1">
            <a:off x="6110019" y="4986582"/>
            <a:ext cx="1588" cy="204553"/>
          </a:xfrm>
          <a:prstGeom prst="line">
            <a:avLst/>
          </a:prstGeom>
          <a:ln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0AF184D4-B34E-99B5-2738-605A739F3EB5}"/>
              </a:ext>
            </a:extLst>
          </p:cNvPr>
          <p:cNvCxnSpPr>
            <a:cxnSpLocks/>
          </p:cNvCxnSpPr>
          <p:nvPr/>
        </p:nvCxnSpPr>
        <p:spPr>
          <a:xfrm>
            <a:off x="7955972" y="4997321"/>
            <a:ext cx="0" cy="209305"/>
          </a:xfrm>
          <a:prstGeom prst="line">
            <a:avLst/>
          </a:prstGeom>
          <a:ln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3366618C-3467-EE64-4E45-DDA543FFCA10}"/>
              </a:ext>
            </a:extLst>
          </p:cNvPr>
          <p:cNvCxnSpPr>
            <a:cxnSpLocks/>
          </p:cNvCxnSpPr>
          <p:nvPr/>
        </p:nvCxnSpPr>
        <p:spPr>
          <a:xfrm flipH="1" flipV="1">
            <a:off x="5162363" y="4973563"/>
            <a:ext cx="2381" cy="265471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07BE16E6-0CF4-2FC2-CE96-5413FD55C0B8}"/>
              </a:ext>
            </a:extLst>
          </p:cNvPr>
          <p:cNvCxnSpPr>
            <a:cxnSpLocks/>
          </p:cNvCxnSpPr>
          <p:nvPr/>
        </p:nvCxnSpPr>
        <p:spPr>
          <a:xfrm flipV="1">
            <a:off x="5459196" y="5200968"/>
            <a:ext cx="0" cy="260413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033381F9-F9AE-2ABD-D4F3-375C260592B3}"/>
              </a:ext>
            </a:extLst>
          </p:cNvPr>
          <p:cNvCxnSpPr>
            <a:cxnSpLocks/>
          </p:cNvCxnSpPr>
          <p:nvPr/>
        </p:nvCxnSpPr>
        <p:spPr>
          <a:xfrm flipH="1">
            <a:off x="5385000" y="5207704"/>
            <a:ext cx="68992" cy="0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16D3B64C-78DF-FA28-38AA-9EF08D0B88EC}"/>
              </a:ext>
            </a:extLst>
          </p:cNvPr>
          <p:cNvCxnSpPr>
            <a:cxnSpLocks/>
          </p:cNvCxnSpPr>
          <p:nvPr/>
        </p:nvCxnSpPr>
        <p:spPr>
          <a:xfrm flipH="1">
            <a:off x="5224193" y="5207704"/>
            <a:ext cx="68992" cy="0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D4855F0F-2690-2FFE-CF15-7DC4629858A2}"/>
              </a:ext>
            </a:extLst>
          </p:cNvPr>
          <p:cNvCxnSpPr>
            <a:cxnSpLocks/>
          </p:cNvCxnSpPr>
          <p:nvPr/>
        </p:nvCxnSpPr>
        <p:spPr>
          <a:xfrm>
            <a:off x="6110460" y="5261100"/>
            <a:ext cx="0" cy="142579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BB711916-2633-2418-3F0D-A59486982DE3}"/>
              </a:ext>
            </a:extLst>
          </p:cNvPr>
          <p:cNvCxnSpPr>
            <a:cxnSpLocks/>
          </p:cNvCxnSpPr>
          <p:nvPr/>
        </p:nvCxnSpPr>
        <p:spPr>
          <a:xfrm flipH="1">
            <a:off x="5830354" y="5207704"/>
            <a:ext cx="224103" cy="0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31F35AA8-4468-5C56-6812-29CF6B11446E}"/>
              </a:ext>
            </a:extLst>
          </p:cNvPr>
          <p:cNvCxnSpPr>
            <a:cxnSpLocks/>
          </p:cNvCxnSpPr>
          <p:nvPr/>
        </p:nvCxnSpPr>
        <p:spPr>
          <a:xfrm flipV="1">
            <a:off x="6056836" y="4967005"/>
            <a:ext cx="0" cy="217571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0B58C34C-D53A-5574-B794-2C8DDAD01260}"/>
              </a:ext>
            </a:extLst>
          </p:cNvPr>
          <p:cNvCxnSpPr>
            <a:cxnSpLocks/>
          </p:cNvCxnSpPr>
          <p:nvPr/>
        </p:nvCxnSpPr>
        <p:spPr>
          <a:xfrm flipV="1">
            <a:off x="7899156" y="4971265"/>
            <a:ext cx="0" cy="267769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2A1ECA0F-2F25-A7FF-4F12-5B210D5548F2}"/>
              </a:ext>
            </a:extLst>
          </p:cNvPr>
          <p:cNvCxnSpPr>
            <a:cxnSpLocks/>
          </p:cNvCxnSpPr>
          <p:nvPr/>
        </p:nvCxnSpPr>
        <p:spPr>
          <a:xfrm flipH="1" flipV="1">
            <a:off x="7894394" y="5266355"/>
            <a:ext cx="2513" cy="132068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45CC80E0-7E1E-0E85-5E7B-AC05A6E70532}"/>
              </a:ext>
            </a:extLst>
          </p:cNvPr>
          <p:cNvCxnSpPr>
            <a:cxnSpLocks/>
          </p:cNvCxnSpPr>
          <p:nvPr/>
        </p:nvCxnSpPr>
        <p:spPr>
          <a:xfrm flipH="1" flipV="1">
            <a:off x="7894394" y="5461381"/>
            <a:ext cx="305925" cy="667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17C6B030-6958-7DF0-1A05-1964096B4457}"/>
              </a:ext>
            </a:extLst>
          </p:cNvPr>
          <p:cNvCxnSpPr>
            <a:cxnSpLocks/>
          </p:cNvCxnSpPr>
          <p:nvPr/>
        </p:nvCxnSpPr>
        <p:spPr>
          <a:xfrm flipH="1">
            <a:off x="7978363" y="5207704"/>
            <a:ext cx="68992" cy="0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BAAB9399-0D74-08EE-5A8D-6A4FF35EE41D}"/>
              </a:ext>
            </a:extLst>
          </p:cNvPr>
          <p:cNvCxnSpPr>
            <a:cxnSpLocks/>
          </p:cNvCxnSpPr>
          <p:nvPr/>
        </p:nvCxnSpPr>
        <p:spPr>
          <a:xfrm flipH="1">
            <a:off x="9134217" y="4626475"/>
            <a:ext cx="50007" cy="0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A3834D6C-A6C9-70B8-9A40-40270A32B960}"/>
              </a:ext>
            </a:extLst>
          </p:cNvPr>
          <p:cNvCxnSpPr>
            <a:cxnSpLocks/>
          </p:cNvCxnSpPr>
          <p:nvPr/>
        </p:nvCxnSpPr>
        <p:spPr>
          <a:xfrm flipH="1">
            <a:off x="7499253" y="1140171"/>
            <a:ext cx="890031" cy="0"/>
          </a:xfrm>
          <a:prstGeom prst="line">
            <a:avLst/>
          </a:prstGeom>
          <a:ln>
            <a:solidFill>
              <a:srgbClr val="00B0F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51D86EC2-03F5-807D-F05E-C4B355FC56A1}"/>
              </a:ext>
            </a:extLst>
          </p:cNvPr>
          <p:cNvCxnSpPr>
            <a:cxnSpLocks/>
          </p:cNvCxnSpPr>
          <p:nvPr/>
        </p:nvCxnSpPr>
        <p:spPr>
          <a:xfrm>
            <a:off x="7790632" y="712403"/>
            <a:ext cx="598651" cy="0"/>
          </a:xfrm>
          <a:prstGeom prst="line">
            <a:avLst/>
          </a:prstGeom>
          <a:ln>
            <a:solidFill>
              <a:srgbClr val="C0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25987DF7-A6AD-4BEC-1A2C-97079F08D2A2}"/>
              </a:ext>
            </a:extLst>
          </p:cNvPr>
          <p:cNvCxnSpPr>
            <a:cxnSpLocks/>
          </p:cNvCxnSpPr>
          <p:nvPr/>
        </p:nvCxnSpPr>
        <p:spPr>
          <a:xfrm>
            <a:off x="7794088" y="483803"/>
            <a:ext cx="0" cy="228600"/>
          </a:xfrm>
          <a:prstGeom prst="line">
            <a:avLst/>
          </a:prstGeom>
          <a:ln>
            <a:solidFill>
              <a:srgbClr val="C0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B683632F-3A10-1EA3-E6FE-7777A9EDE6D3}"/>
              </a:ext>
            </a:extLst>
          </p:cNvPr>
          <p:cNvCxnSpPr>
            <a:cxnSpLocks/>
          </p:cNvCxnSpPr>
          <p:nvPr/>
        </p:nvCxnSpPr>
        <p:spPr>
          <a:xfrm flipV="1">
            <a:off x="7500472" y="552630"/>
            <a:ext cx="0" cy="587541"/>
          </a:xfrm>
          <a:prstGeom prst="line">
            <a:avLst/>
          </a:prstGeom>
          <a:ln>
            <a:solidFill>
              <a:srgbClr val="00B0F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87F6D005-F4AD-9BD2-014D-CA8A1CC41EED}"/>
              </a:ext>
            </a:extLst>
          </p:cNvPr>
          <p:cNvCxnSpPr>
            <a:cxnSpLocks/>
          </p:cNvCxnSpPr>
          <p:nvPr/>
        </p:nvCxnSpPr>
        <p:spPr>
          <a:xfrm flipH="1" flipV="1">
            <a:off x="7499251" y="553831"/>
            <a:ext cx="60911" cy="0"/>
          </a:xfrm>
          <a:prstGeom prst="line">
            <a:avLst/>
          </a:prstGeom>
          <a:ln w="1905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758D3153-E24C-9BDB-143C-CA077CB811B0}"/>
              </a:ext>
            </a:extLst>
          </p:cNvPr>
          <p:cNvCxnSpPr>
            <a:cxnSpLocks/>
          </p:cNvCxnSpPr>
          <p:nvPr/>
        </p:nvCxnSpPr>
        <p:spPr>
          <a:xfrm>
            <a:off x="7586123" y="385943"/>
            <a:ext cx="0" cy="166687"/>
          </a:xfrm>
          <a:prstGeom prst="line">
            <a:avLst/>
          </a:prstGeom>
          <a:ln w="1905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963AB597-6505-9085-C569-86E2E611E070}"/>
              </a:ext>
            </a:extLst>
          </p:cNvPr>
          <p:cNvCxnSpPr>
            <a:cxnSpLocks/>
          </p:cNvCxnSpPr>
          <p:nvPr/>
        </p:nvCxnSpPr>
        <p:spPr>
          <a:xfrm flipV="1">
            <a:off x="8666992" y="4616774"/>
            <a:ext cx="0" cy="93871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8C6EC2C2-D8C1-C27D-41C6-7FEECD117D21}"/>
              </a:ext>
            </a:extLst>
          </p:cNvPr>
          <p:cNvCxnSpPr>
            <a:cxnSpLocks/>
          </p:cNvCxnSpPr>
          <p:nvPr/>
        </p:nvCxnSpPr>
        <p:spPr>
          <a:xfrm flipH="1" flipV="1">
            <a:off x="1705792" y="4714704"/>
            <a:ext cx="6840600" cy="0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66B68BF3-9D5E-00B3-011C-DA856D1CC2FE}"/>
              </a:ext>
            </a:extLst>
          </p:cNvPr>
          <p:cNvCxnSpPr>
            <a:cxnSpLocks/>
          </p:cNvCxnSpPr>
          <p:nvPr/>
        </p:nvCxnSpPr>
        <p:spPr>
          <a:xfrm>
            <a:off x="8614021" y="4707143"/>
            <a:ext cx="52972" cy="0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539BAB60-E711-E4A3-7CC0-FC88BBFC73D7}"/>
              </a:ext>
            </a:extLst>
          </p:cNvPr>
          <p:cNvCxnSpPr>
            <a:cxnSpLocks/>
          </p:cNvCxnSpPr>
          <p:nvPr/>
        </p:nvCxnSpPr>
        <p:spPr>
          <a:xfrm flipH="1">
            <a:off x="8616986" y="4881223"/>
            <a:ext cx="50007" cy="0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28F90B76-0FE7-7824-41E5-823E66D32971}"/>
              </a:ext>
            </a:extLst>
          </p:cNvPr>
          <p:cNvCxnSpPr>
            <a:cxnSpLocks/>
          </p:cNvCxnSpPr>
          <p:nvPr/>
        </p:nvCxnSpPr>
        <p:spPr>
          <a:xfrm flipH="1" flipV="1">
            <a:off x="4152193" y="4886450"/>
            <a:ext cx="4374295" cy="4271"/>
          </a:xfrm>
          <a:prstGeom prst="line">
            <a:avLst/>
          </a:prstGeom>
          <a:ln>
            <a:solidFill>
              <a:srgbClr val="7030A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5BD42BA9-F35F-6F7F-E4DC-BB9DE250019D}"/>
              </a:ext>
            </a:extLst>
          </p:cNvPr>
          <p:cNvCxnSpPr>
            <a:cxnSpLocks/>
          </p:cNvCxnSpPr>
          <p:nvPr/>
        </p:nvCxnSpPr>
        <p:spPr>
          <a:xfrm flipH="1" flipV="1">
            <a:off x="1057155" y="4874195"/>
            <a:ext cx="439887" cy="0"/>
          </a:xfrm>
          <a:prstGeom prst="line">
            <a:avLst/>
          </a:prstGeom>
          <a:ln w="1905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39E798E3-8D3E-6027-087C-3A7AB06A9E18}"/>
              </a:ext>
            </a:extLst>
          </p:cNvPr>
          <p:cNvCxnSpPr>
            <a:cxnSpLocks/>
          </p:cNvCxnSpPr>
          <p:nvPr/>
        </p:nvCxnSpPr>
        <p:spPr>
          <a:xfrm flipV="1">
            <a:off x="1068349" y="3513146"/>
            <a:ext cx="0" cy="1360604"/>
          </a:xfrm>
          <a:prstGeom prst="line">
            <a:avLst/>
          </a:prstGeom>
          <a:ln>
            <a:solidFill>
              <a:srgbClr val="7030A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B83F0883-2111-3F92-C932-A6AD41F9338F}"/>
              </a:ext>
            </a:extLst>
          </p:cNvPr>
          <p:cNvCxnSpPr>
            <a:cxnSpLocks/>
          </p:cNvCxnSpPr>
          <p:nvPr/>
        </p:nvCxnSpPr>
        <p:spPr>
          <a:xfrm>
            <a:off x="1059670" y="3509745"/>
            <a:ext cx="8719653" cy="0"/>
          </a:xfrm>
          <a:prstGeom prst="line">
            <a:avLst/>
          </a:prstGeom>
          <a:ln>
            <a:solidFill>
              <a:srgbClr val="7030A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C47A615C-E1A7-450F-BB31-26E53D4AD8F7}"/>
              </a:ext>
            </a:extLst>
          </p:cNvPr>
          <p:cNvCxnSpPr>
            <a:cxnSpLocks/>
          </p:cNvCxnSpPr>
          <p:nvPr/>
        </p:nvCxnSpPr>
        <p:spPr>
          <a:xfrm flipV="1">
            <a:off x="9764487" y="1225675"/>
            <a:ext cx="0" cy="2284071"/>
          </a:xfrm>
          <a:prstGeom prst="line">
            <a:avLst/>
          </a:prstGeom>
          <a:ln>
            <a:solidFill>
              <a:srgbClr val="7030A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887077CB-584E-4175-C08A-4E12C74D18BC}"/>
              </a:ext>
            </a:extLst>
          </p:cNvPr>
          <p:cNvCxnSpPr>
            <a:cxnSpLocks/>
          </p:cNvCxnSpPr>
          <p:nvPr/>
        </p:nvCxnSpPr>
        <p:spPr>
          <a:xfrm>
            <a:off x="11536928" y="1244213"/>
            <a:ext cx="0" cy="106680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66FCCC51-4E92-3D21-B06D-D91E3E3868B5}"/>
              </a:ext>
            </a:extLst>
          </p:cNvPr>
          <p:cNvCxnSpPr>
            <a:cxnSpLocks/>
          </p:cNvCxnSpPr>
          <p:nvPr/>
        </p:nvCxnSpPr>
        <p:spPr>
          <a:xfrm flipH="1">
            <a:off x="10556168" y="2311013"/>
            <a:ext cx="968061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AB5605F0-F912-B771-01A6-4AF5F6E43A9A}"/>
              </a:ext>
            </a:extLst>
          </p:cNvPr>
          <p:cNvCxnSpPr>
            <a:cxnSpLocks/>
          </p:cNvCxnSpPr>
          <p:nvPr/>
        </p:nvCxnSpPr>
        <p:spPr>
          <a:xfrm flipH="1">
            <a:off x="10556168" y="2311014"/>
            <a:ext cx="0" cy="1562487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B9838383-AAD9-91F8-85A0-B6994071B906}"/>
              </a:ext>
            </a:extLst>
          </p:cNvPr>
          <p:cNvCxnSpPr>
            <a:cxnSpLocks/>
          </p:cNvCxnSpPr>
          <p:nvPr/>
        </p:nvCxnSpPr>
        <p:spPr>
          <a:xfrm flipH="1" flipV="1">
            <a:off x="1528792" y="3866763"/>
            <a:ext cx="9027376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Connector 226">
            <a:extLst>
              <a:ext uri="{FF2B5EF4-FFF2-40B4-BE49-F238E27FC236}">
                <a16:creationId xmlns:a16="http://schemas.microsoft.com/office/drawing/2014/main" id="{2D0CA954-B77D-6CA4-6FF3-3BA7D508F096}"/>
              </a:ext>
            </a:extLst>
          </p:cNvPr>
          <p:cNvCxnSpPr>
            <a:cxnSpLocks/>
          </p:cNvCxnSpPr>
          <p:nvPr/>
        </p:nvCxnSpPr>
        <p:spPr>
          <a:xfrm>
            <a:off x="1528792" y="3873500"/>
            <a:ext cx="0" cy="1093504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Connector 229">
            <a:extLst>
              <a:ext uri="{FF2B5EF4-FFF2-40B4-BE49-F238E27FC236}">
                <a16:creationId xmlns:a16="http://schemas.microsoft.com/office/drawing/2014/main" id="{F1B1E053-44A5-92DF-24E6-F1EFF2BCB422}"/>
              </a:ext>
            </a:extLst>
          </p:cNvPr>
          <p:cNvCxnSpPr>
            <a:cxnSpLocks/>
          </p:cNvCxnSpPr>
          <p:nvPr/>
        </p:nvCxnSpPr>
        <p:spPr>
          <a:xfrm flipH="1">
            <a:off x="1567355" y="4873749"/>
            <a:ext cx="2581663" cy="0"/>
          </a:xfrm>
          <a:prstGeom prst="line">
            <a:avLst/>
          </a:prstGeom>
          <a:ln w="1905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>
            <a:extLst>
              <a:ext uri="{FF2B5EF4-FFF2-40B4-BE49-F238E27FC236}">
                <a16:creationId xmlns:a16="http://schemas.microsoft.com/office/drawing/2014/main" id="{B103179B-9892-E44C-5150-C7C9D67FE221}"/>
              </a:ext>
            </a:extLst>
          </p:cNvPr>
          <p:cNvCxnSpPr>
            <a:cxnSpLocks/>
          </p:cNvCxnSpPr>
          <p:nvPr/>
        </p:nvCxnSpPr>
        <p:spPr>
          <a:xfrm flipV="1">
            <a:off x="1528792" y="4973564"/>
            <a:ext cx="7138200" cy="1003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Connector 238">
            <a:extLst>
              <a:ext uri="{FF2B5EF4-FFF2-40B4-BE49-F238E27FC236}">
                <a16:creationId xmlns:a16="http://schemas.microsoft.com/office/drawing/2014/main" id="{F726D894-9F50-F69F-52F1-9BA17D4A6A2C}"/>
              </a:ext>
            </a:extLst>
          </p:cNvPr>
          <p:cNvCxnSpPr>
            <a:cxnSpLocks/>
          </p:cNvCxnSpPr>
          <p:nvPr/>
        </p:nvCxnSpPr>
        <p:spPr>
          <a:xfrm>
            <a:off x="8699659" y="4973563"/>
            <a:ext cx="490915" cy="0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1" name="Straight Arrow Connector 240">
            <a:extLst>
              <a:ext uri="{FF2B5EF4-FFF2-40B4-BE49-F238E27FC236}">
                <a16:creationId xmlns:a16="http://schemas.microsoft.com/office/drawing/2014/main" id="{6BA43019-1DD3-C41A-0CA8-EC2E511362A0}"/>
              </a:ext>
            </a:extLst>
          </p:cNvPr>
          <p:cNvCxnSpPr>
            <a:cxnSpLocks/>
            <a:stCxn id="89" idx="0"/>
          </p:cNvCxnSpPr>
          <p:nvPr/>
        </p:nvCxnSpPr>
        <p:spPr>
          <a:xfrm flipV="1">
            <a:off x="8755723" y="4943838"/>
            <a:ext cx="123853" cy="529577"/>
          </a:xfrm>
          <a:prstGeom prst="straightConnector1">
            <a:avLst/>
          </a:prstGeom>
          <a:ln>
            <a:solidFill>
              <a:srgbClr val="000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A7D596BD-D801-E7E0-8467-EE423DB470EC}"/>
              </a:ext>
            </a:extLst>
          </p:cNvPr>
          <p:cNvCxnSpPr>
            <a:cxnSpLocks/>
          </p:cNvCxnSpPr>
          <p:nvPr/>
        </p:nvCxnSpPr>
        <p:spPr>
          <a:xfrm>
            <a:off x="8666992" y="4873750"/>
            <a:ext cx="0" cy="99815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83F50736-208B-7E7A-F36A-D3DEDDDC3931}"/>
              </a:ext>
            </a:extLst>
          </p:cNvPr>
          <p:cNvCxnSpPr>
            <a:cxnSpLocks/>
          </p:cNvCxnSpPr>
          <p:nvPr/>
        </p:nvCxnSpPr>
        <p:spPr>
          <a:xfrm flipH="1" flipV="1">
            <a:off x="7894394" y="5429249"/>
            <a:ext cx="2513" cy="32131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712A14FB-CEF4-CA4D-FB4F-FAD31B011FE2}"/>
              </a:ext>
            </a:extLst>
          </p:cNvPr>
          <p:cNvCxnSpPr>
            <a:cxnSpLocks/>
          </p:cNvCxnSpPr>
          <p:nvPr/>
        </p:nvCxnSpPr>
        <p:spPr>
          <a:xfrm flipV="1">
            <a:off x="8199755" y="5200967"/>
            <a:ext cx="563" cy="251868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7D1857A6-F90B-7E06-A3B4-AE4CE4CD01FE}"/>
              </a:ext>
            </a:extLst>
          </p:cNvPr>
          <p:cNvCxnSpPr>
            <a:cxnSpLocks/>
          </p:cNvCxnSpPr>
          <p:nvPr/>
        </p:nvCxnSpPr>
        <p:spPr>
          <a:xfrm flipH="1">
            <a:off x="5830353" y="5469101"/>
            <a:ext cx="56316" cy="0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Connector 259">
            <a:extLst>
              <a:ext uri="{FF2B5EF4-FFF2-40B4-BE49-F238E27FC236}">
                <a16:creationId xmlns:a16="http://schemas.microsoft.com/office/drawing/2014/main" id="{A7368383-7AD4-44D6-B341-9BDF8763E783}"/>
              </a:ext>
            </a:extLst>
          </p:cNvPr>
          <p:cNvCxnSpPr>
            <a:cxnSpLocks/>
          </p:cNvCxnSpPr>
          <p:nvPr/>
        </p:nvCxnSpPr>
        <p:spPr>
          <a:xfrm flipV="1">
            <a:off x="5815536" y="5200967"/>
            <a:ext cx="0" cy="272448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15810A79-C10E-05A9-064A-BFB9033E5488}"/>
              </a:ext>
            </a:extLst>
          </p:cNvPr>
          <p:cNvCxnSpPr>
            <a:cxnSpLocks/>
          </p:cNvCxnSpPr>
          <p:nvPr/>
        </p:nvCxnSpPr>
        <p:spPr>
          <a:xfrm flipH="1">
            <a:off x="5956518" y="5472276"/>
            <a:ext cx="153501" cy="0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B92A1C55-8ACF-3AED-8528-4527FFA35663}"/>
              </a:ext>
            </a:extLst>
          </p:cNvPr>
          <p:cNvCxnSpPr>
            <a:cxnSpLocks/>
          </p:cNvCxnSpPr>
          <p:nvPr/>
        </p:nvCxnSpPr>
        <p:spPr>
          <a:xfrm flipV="1">
            <a:off x="5165893" y="5268218"/>
            <a:ext cx="0" cy="130207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F23101C5-23D4-8D1D-E122-B265E58A327B}"/>
              </a:ext>
            </a:extLst>
          </p:cNvPr>
          <p:cNvCxnSpPr>
            <a:cxnSpLocks/>
          </p:cNvCxnSpPr>
          <p:nvPr/>
        </p:nvCxnSpPr>
        <p:spPr>
          <a:xfrm flipH="1" flipV="1">
            <a:off x="5162363" y="5461380"/>
            <a:ext cx="292107" cy="0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1" name="Straight Connector 270">
            <a:extLst>
              <a:ext uri="{FF2B5EF4-FFF2-40B4-BE49-F238E27FC236}">
                <a16:creationId xmlns:a16="http://schemas.microsoft.com/office/drawing/2014/main" id="{259224E0-966E-4FBA-E85A-03EC352AEE02}"/>
              </a:ext>
            </a:extLst>
          </p:cNvPr>
          <p:cNvCxnSpPr>
            <a:cxnSpLocks/>
          </p:cNvCxnSpPr>
          <p:nvPr/>
        </p:nvCxnSpPr>
        <p:spPr>
          <a:xfrm>
            <a:off x="1105491" y="4626475"/>
            <a:ext cx="349183" cy="0"/>
          </a:xfrm>
          <a:prstGeom prst="line">
            <a:avLst/>
          </a:prstGeom>
          <a:ln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3" name="TextBox 272">
            <a:extLst>
              <a:ext uri="{FF2B5EF4-FFF2-40B4-BE49-F238E27FC236}">
                <a16:creationId xmlns:a16="http://schemas.microsoft.com/office/drawing/2014/main" id="{DD57C191-98E5-9E7B-5BA4-5A23D6B3D406}"/>
              </a:ext>
            </a:extLst>
          </p:cNvPr>
          <p:cNvSpPr txBox="1"/>
          <p:nvPr/>
        </p:nvSpPr>
        <p:spPr>
          <a:xfrm>
            <a:off x="1591302" y="3874555"/>
            <a:ext cx="10871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latin typeface="+mj-lt"/>
              </a:rPr>
              <a:t>15 bar </a:t>
            </a:r>
            <a:r>
              <a:rPr lang="en-US" sz="1200" b="1" dirty="0">
                <a:solidFill>
                  <a:srgbClr val="FF000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1200" b="1" dirty="0">
                <a:solidFill>
                  <a:srgbClr val="FF0000"/>
                </a:solidFill>
                <a:latin typeface="+mj-lt"/>
              </a:rPr>
              <a:t>3</a:t>
            </a:r>
            <a:r>
              <a:rPr lang="en-GB" sz="1200" b="1" dirty="0">
                <a:solidFill>
                  <a:srgbClr val="FF0000"/>
                </a:solidFill>
                <a:latin typeface="+mj-lt"/>
              </a:rPr>
              <a:t> bar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06FD426-6B23-55C8-1497-E5DB088A30DB}"/>
              </a:ext>
            </a:extLst>
          </p:cNvPr>
          <p:cNvCxnSpPr>
            <a:cxnSpLocks/>
          </p:cNvCxnSpPr>
          <p:nvPr/>
        </p:nvCxnSpPr>
        <p:spPr>
          <a:xfrm>
            <a:off x="9184223" y="4616774"/>
            <a:ext cx="0" cy="356789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42CCF06-BCDA-9CCB-5238-17F3CC7D05BD}"/>
              </a:ext>
            </a:extLst>
          </p:cNvPr>
          <p:cNvCxnSpPr>
            <a:cxnSpLocks/>
          </p:cNvCxnSpPr>
          <p:nvPr/>
        </p:nvCxnSpPr>
        <p:spPr>
          <a:xfrm>
            <a:off x="7755472" y="4975033"/>
            <a:ext cx="0" cy="325556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9C6EAAB-500A-9126-3A26-E2090B2541B7}"/>
              </a:ext>
            </a:extLst>
          </p:cNvPr>
          <p:cNvCxnSpPr>
            <a:cxnSpLocks/>
          </p:cNvCxnSpPr>
          <p:nvPr/>
        </p:nvCxnSpPr>
        <p:spPr>
          <a:xfrm>
            <a:off x="7758647" y="5365557"/>
            <a:ext cx="0" cy="222443"/>
          </a:xfrm>
          <a:prstGeom prst="line">
            <a:avLst/>
          </a:prstGeom>
          <a:ln w="1905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27B5EA43-B116-B3F3-43DB-F3F0BA10ADB1}"/>
              </a:ext>
            </a:extLst>
          </p:cNvPr>
          <p:cNvCxnSpPr>
            <a:cxnSpLocks/>
          </p:cNvCxnSpPr>
          <p:nvPr/>
        </p:nvCxnSpPr>
        <p:spPr>
          <a:xfrm flipH="1">
            <a:off x="7750407" y="5591175"/>
            <a:ext cx="101368" cy="0"/>
          </a:xfrm>
          <a:prstGeom prst="line">
            <a:avLst/>
          </a:prstGeom>
          <a:ln w="1905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19B6FFC5-7F6C-5550-593E-79E7B3E054FD}"/>
              </a:ext>
            </a:extLst>
          </p:cNvPr>
          <p:cNvCxnSpPr>
            <a:cxnSpLocks/>
          </p:cNvCxnSpPr>
          <p:nvPr/>
        </p:nvCxnSpPr>
        <p:spPr>
          <a:xfrm>
            <a:off x="7851775" y="5541267"/>
            <a:ext cx="0" cy="49908"/>
          </a:xfrm>
          <a:prstGeom prst="line">
            <a:avLst/>
          </a:prstGeom>
          <a:ln w="1905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29B83895-6E8D-3C38-B9A4-BD53C5F11C3B}"/>
              </a:ext>
            </a:extLst>
          </p:cNvPr>
          <p:cNvCxnSpPr>
            <a:cxnSpLocks/>
          </p:cNvCxnSpPr>
          <p:nvPr/>
        </p:nvCxnSpPr>
        <p:spPr>
          <a:xfrm>
            <a:off x="7848600" y="5419726"/>
            <a:ext cx="0" cy="53689"/>
          </a:xfrm>
          <a:prstGeom prst="line">
            <a:avLst/>
          </a:prstGeom>
          <a:ln w="1905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27695511-05D0-7392-1787-2CC55FEF172E}"/>
              </a:ext>
            </a:extLst>
          </p:cNvPr>
          <p:cNvCxnSpPr>
            <a:cxnSpLocks/>
          </p:cNvCxnSpPr>
          <p:nvPr/>
        </p:nvCxnSpPr>
        <p:spPr>
          <a:xfrm flipV="1">
            <a:off x="7848600" y="5419725"/>
            <a:ext cx="323851" cy="0"/>
          </a:xfrm>
          <a:prstGeom prst="line">
            <a:avLst/>
          </a:prstGeom>
          <a:ln w="1905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7C3A838D-598C-49AE-4BC2-6D047C66C3DD}"/>
              </a:ext>
            </a:extLst>
          </p:cNvPr>
          <p:cNvCxnSpPr>
            <a:cxnSpLocks/>
          </p:cNvCxnSpPr>
          <p:nvPr/>
        </p:nvCxnSpPr>
        <p:spPr>
          <a:xfrm flipV="1">
            <a:off x="7848600" y="5253203"/>
            <a:ext cx="323851" cy="0"/>
          </a:xfrm>
          <a:prstGeom prst="line">
            <a:avLst/>
          </a:prstGeom>
          <a:ln w="1905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38131563-B1E0-394F-F14E-E05570ED41BC}"/>
              </a:ext>
            </a:extLst>
          </p:cNvPr>
          <p:cNvCxnSpPr>
            <a:cxnSpLocks/>
          </p:cNvCxnSpPr>
          <p:nvPr/>
        </p:nvCxnSpPr>
        <p:spPr>
          <a:xfrm>
            <a:off x="8174572" y="5253203"/>
            <a:ext cx="0" cy="159136"/>
          </a:xfrm>
          <a:prstGeom prst="line">
            <a:avLst/>
          </a:prstGeom>
          <a:ln w="1905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81BA231B-2EFE-3F4D-B29B-5A15116AF37B}"/>
              </a:ext>
            </a:extLst>
          </p:cNvPr>
          <p:cNvCxnSpPr>
            <a:cxnSpLocks/>
          </p:cNvCxnSpPr>
          <p:nvPr/>
        </p:nvCxnSpPr>
        <p:spPr>
          <a:xfrm>
            <a:off x="7851775" y="4998069"/>
            <a:ext cx="0" cy="255135"/>
          </a:xfrm>
          <a:prstGeom prst="line">
            <a:avLst/>
          </a:prstGeom>
          <a:ln w="1905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83D85100-C5B9-0BE9-668D-92D11E904C3E}"/>
              </a:ext>
            </a:extLst>
          </p:cNvPr>
          <p:cNvCxnSpPr>
            <a:cxnSpLocks/>
          </p:cNvCxnSpPr>
          <p:nvPr/>
        </p:nvCxnSpPr>
        <p:spPr>
          <a:xfrm>
            <a:off x="7848600" y="4903245"/>
            <a:ext cx="0" cy="49908"/>
          </a:xfrm>
          <a:prstGeom prst="line">
            <a:avLst/>
          </a:prstGeom>
          <a:ln w="1905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5" name="Table 124">
                <a:extLst>
                  <a:ext uri="{FF2B5EF4-FFF2-40B4-BE49-F238E27FC236}">
                    <a16:creationId xmlns:a16="http://schemas.microsoft.com/office/drawing/2014/main" id="{87DD9690-E9AF-B746-715C-432F11E24B90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9329989" y="4136128"/>
              <a:ext cx="2823896" cy="223138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97285">
                      <a:extLst>
                        <a:ext uri="{9D8B030D-6E8A-4147-A177-3AD203B41FA5}">
                          <a16:colId xmlns:a16="http://schemas.microsoft.com/office/drawing/2014/main" val="2203860455"/>
                        </a:ext>
                      </a:extLst>
                    </a:gridCol>
                    <a:gridCol w="765052">
                      <a:extLst>
                        <a:ext uri="{9D8B030D-6E8A-4147-A177-3AD203B41FA5}">
                          <a16:colId xmlns:a16="http://schemas.microsoft.com/office/drawing/2014/main" val="975614331"/>
                        </a:ext>
                      </a:extLst>
                    </a:gridCol>
                    <a:gridCol w="382527">
                      <a:extLst>
                        <a:ext uri="{9D8B030D-6E8A-4147-A177-3AD203B41FA5}">
                          <a16:colId xmlns:a16="http://schemas.microsoft.com/office/drawing/2014/main" val="4158951386"/>
                        </a:ext>
                      </a:extLst>
                    </a:gridCol>
                    <a:gridCol w="720000">
                      <a:extLst>
                        <a:ext uri="{9D8B030D-6E8A-4147-A177-3AD203B41FA5}">
                          <a16:colId xmlns:a16="http://schemas.microsoft.com/office/drawing/2014/main" val="2853241573"/>
                        </a:ext>
                      </a:extLst>
                    </a:gridCol>
                    <a:gridCol w="459032">
                      <a:extLst>
                        <a:ext uri="{9D8B030D-6E8A-4147-A177-3AD203B41FA5}">
                          <a16:colId xmlns:a16="http://schemas.microsoft.com/office/drawing/2014/main" val="2684122925"/>
                        </a:ext>
                      </a:extLst>
                    </a:gridCol>
                  </a:tblGrid>
                  <a:tr h="375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Line</a:t>
                          </a:r>
                          <a:endParaRPr lang="en-GB" sz="900" b="1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Function</a:t>
                          </a:r>
                          <a:endParaRPr lang="en-GB" sz="900" b="1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9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oMath>
                          </a14:m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 [K]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9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oMath>
                          </a14:m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[bar]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acc>
                                <m:accPr>
                                  <m:chr m:val="̇"/>
                                  <m:ctrlPr>
                                    <a:rPr lang="en-US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 [g/s]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17465408"/>
                      </a:ext>
                    </a:extLst>
                  </a:tr>
                  <a:tr h="57022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B</a:t>
                          </a:r>
                          <a:endParaRPr lang="en-GB" sz="9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He II at 16 mbar /1.8-1.9 K</a:t>
                          </a:r>
                          <a:endParaRPr lang="en-GB" sz="9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1.9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 → 0.016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2500408805"/>
                      </a:ext>
                    </a:extLst>
                  </a:tr>
                  <a:tr h="28574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C</a:t>
                          </a:r>
                          <a:endParaRPr lang="en-GB" sz="9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He supply</a:t>
                          </a:r>
                          <a:endParaRPr lang="en-GB" sz="9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4.6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15 → 3.2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&lt; 100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517889538"/>
                      </a:ext>
                    </a:extLst>
                  </a:tr>
                  <a:tr h="42798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D</a:t>
                          </a:r>
                          <a:endParaRPr lang="en-GB" sz="9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LP return / quench</a:t>
                          </a:r>
                          <a:endParaRPr lang="en-GB" sz="9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14 → 1.3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&lt; 100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1817072947"/>
                      </a:ext>
                    </a:extLst>
                  </a:tr>
                  <a:tr h="28574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E</a:t>
                          </a:r>
                          <a:endParaRPr lang="en-GB" sz="9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Shield lines</a:t>
                          </a:r>
                          <a:endParaRPr lang="en-GB" sz="9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50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23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3565951373"/>
                      </a:ext>
                    </a:extLst>
                  </a:tr>
                  <a:tr h="28574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F</a:t>
                          </a:r>
                          <a:endParaRPr lang="en-GB" sz="9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4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75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14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23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121496947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5" name="Table 124">
                <a:extLst>
                  <a:ext uri="{FF2B5EF4-FFF2-40B4-BE49-F238E27FC236}">
                    <a16:creationId xmlns:a16="http://schemas.microsoft.com/office/drawing/2014/main" id="{87DD9690-E9AF-B746-715C-432F11E24B90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9329989" y="4136128"/>
              <a:ext cx="2823896" cy="223138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97285">
                      <a:extLst>
                        <a:ext uri="{9D8B030D-6E8A-4147-A177-3AD203B41FA5}">
                          <a16:colId xmlns:a16="http://schemas.microsoft.com/office/drawing/2014/main" val="2203860455"/>
                        </a:ext>
                      </a:extLst>
                    </a:gridCol>
                    <a:gridCol w="765052">
                      <a:extLst>
                        <a:ext uri="{9D8B030D-6E8A-4147-A177-3AD203B41FA5}">
                          <a16:colId xmlns:a16="http://schemas.microsoft.com/office/drawing/2014/main" val="975614331"/>
                        </a:ext>
                      </a:extLst>
                    </a:gridCol>
                    <a:gridCol w="382527">
                      <a:extLst>
                        <a:ext uri="{9D8B030D-6E8A-4147-A177-3AD203B41FA5}">
                          <a16:colId xmlns:a16="http://schemas.microsoft.com/office/drawing/2014/main" val="4158951386"/>
                        </a:ext>
                      </a:extLst>
                    </a:gridCol>
                    <a:gridCol w="720000">
                      <a:extLst>
                        <a:ext uri="{9D8B030D-6E8A-4147-A177-3AD203B41FA5}">
                          <a16:colId xmlns:a16="http://schemas.microsoft.com/office/drawing/2014/main" val="2853241573"/>
                        </a:ext>
                      </a:extLst>
                    </a:gridCol>
                    <a:gridCol w="459032">
                      <a:extLst>
                        <a:ext uri="{9D8B030D-6E8A-4147-A177-3AD203B41FA5}">
                          <a16:colId xmlns:a16="http://schemas.microsoft.com/office/drawing/2014/main" val="2684122925"/>
                        </a:ext>
                      </a:extLst>
                    </a:gridCol>
                  </a:tblGrid>
                  <a:tr h="375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Line</a:t>
                          </a:r>
                          <a:endParaRPr lang="en-GB" sz="900" b="1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Function</a:t>
                          </a:r>
                          <a:endParaRPr lang="en-GB" sz="900" b="1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30159" t="-1613" r="-314286" b="-4951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27731" t="-1613" r="-66387" b="-4951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520000" t="-1613" r="-5333" b="-49516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17465408"/>
                      </a:ext>
                    </a:extLst>
                  </a:tr>
                  <a:tr h="57022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B</a:t>
                          </a:r>
                          <a:endParaRPr lang="en-GB" sz="9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He II at 16 mbar /1.8-1.9 K</a:t>
                          </a:r>
                          <a:endParaRPr lang="en-GB" sz="9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1.9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 → 0.016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2500408805"/>
                      </a:ext>
                    </a:extLst>
                  </a:tr>
                  <a:tr h="28574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C</a:t>
                          </a:r>
                          <a:endParaRPr lang="en-GB" sz="9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He supply</a:t>
                          </a:r>
                          <a:endParaRPr lang="en-GB" sz="9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4.6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15 → 3.2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&lt; 100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517889538"/>
                      </a:ext>
                    </a:extLst>
                  </a:tr>
                  <a:tr h="42798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D</a:t>
                          </a:r>
                          <a:endParaRPr lang="en-GB" sz="9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LP return / quench</a:t>
                          </a:r>
                          <a:endParaRPr lang="en-GB" sz="9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14 → 1.3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&lt; 100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1817072947"/>
                      </a:ext>
                    </a:extLst>
                  </a:tr>
                  <a:tr h="28574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E</a:t>
                          </a:r>
                          <a:endParaRPr lang="en-GB" sz="9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Shield lines</a:t>
                          </a:r>
                          <a:endParaRPr lang="en-GB" sz="9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50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23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3565951373"/>
                      </a:ext>
                    </a:extLst>
                  </a:tr>
                  <a:tr h="28574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F</a:t>
                          </a:r>
                          <a:endParaRPr lang="en-GB" sz="9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4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75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14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23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121496947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6" name="Rectangle 125">
            <a:extLst>
              <a:ext uri="{FF2B5EF4-FFF2-40B4-BE49-F238E27FC236}">
                <a16:creationId xmlns:a16="http://schemas.microsoft.com/office/drawing/2014/main" id="{8681247F-0B59-82E5-2039-09A6EBDB0218}"/>
              </a:ext>
            </a:extLst>
          </p:cNvPr>
          <p:cNvSpPr/>
          <p:nvPr/>
        </p:nvSpPr>
        <p:spPr>
          <a:xfrm>
            <a:off x="9339634" y="5105649"/>
            <a:ext cx="2814252" cy="1254295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67DA9AA-BA06-39E4-80F4-280A62206BD1}"/>
              </a:ext>
            </a:extLst>
          </p:cNvPr>
          <p:cNvSpPr txBox="1"/>
          <p:nvPr/>
        </p:nvSpPr>
        <p:spPr>
          <a:xfrm>
            <a:off x="9479327" y="3879934"/>
            <a:ext cx="2553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Nominal conditions in the headers</a:t>
            </a:r>
            <a:endParaRPr lang="en-GB" sz="1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1561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>
            <a:extLst>
              <a:ext uri="{FF2B5EF4-FFF2-40B4-BE49-F238E27FC236}">
                <a16:creationId xmlns:a16="http://schemas.microsoft.com/office/drawing/2014/main" id="{923D3032-C7BD-2189-A35B-502A10544E4D}"/>
              </a:ext>
            </a:extLst>
          </p:cNvPr>
          <p:cNvGrpSpPr/>
          <p:nvPr/>
        </p:nvGrpSpPr>
        <p:grpSpPr>
          <a:xfrm>
            <a:off x="143339" y="0"/>
            <a:ext cx="11701967" cy="6274933"/>
            <a:chOff x="464722" y="0"/>
            <a:chExt cx="11701966" cy="6274933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EE042FC5-3BE9-4845-755B-EB6FBBF313D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64722" y="0"/>
              <a:ext cx="11701966" cy="6274933"/>
              <a:chOff x="672864" y="111612"/>
              <a:chExt cx="11493824" cy="6163321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4ADD41C7-4155-B674-F244-DD7BC31311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672864" y="111612"/>
                <a:ext cx="11493824" cy="6144987"/>
              </a:xfrm>
              <a:prstGeom prst="rect">
                <a:avLst/>
              </a:prstGeom>
            </p:spPr>
          </p:pic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E24714C2-AC91-C13A-C850-2EA8545678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81625" y="6248913"/>
                <a:ext cx="85725" cy="0"/>
              </a:xfrm>
              <a:prstGeom prst="line">
                <a:avLst/>
              </a:prstGeom>
              <a:ln w="9525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3AA026E4-BCA6-2CA8-8CDB-EB96AFD25A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57826" y="6248913"/>
                <a:ext cx="95412" cy="0"/>
              </a:xfrm>
              <a:prstGeom prst="line">
                <a:avLst/>
              </a:prstGeom>
              <a:ln w="9525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00870520-EFDC-DC19-B00F-4C4DBBB978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77026" y="6248913"/>
                <a:ext cx="93030" cy="0"/>
              </a:xfrm>
              <a:prstGeom prst="line">
                <a:avLst/>
              </a:prstGeom>
              <a:ln w="9525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0FA670D2-1286-AA13-ED07-7E8F25F93C09}"/>
                  </a:ext>
                </a:extLst>
              </p:cNvPr>
              <p:cNvGrpSpPr/>
              <p:nvPr/>
            </p:nvGrpSpPr>
            <p:grpSpPr>
              <a:xfrm>
                <a:off x="5143338" y="6226409"/>
                <a:ext cx="64666" cy="48524"/>
                <a:chOff x="5143338" y="6226409"/>
                <a:chExt cx="64666" cy="48524"/>
              </a:xfrm>
            </p:grpSpPr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DC3959F5-88CD-7848-454A-36F037D611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43338" y="6248913"/>
                  <a:ext cx="64666" cy="0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696EB8AF-A2E1-F26A-3BFE-70E57EF959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43338" y="6227115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592E50C6-342C-1EDD-0529-29ACB7A8B6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08004" y="6226409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877DD20B-E76F-9E0B-09E9-2339CA091741}"/>
                  </a:ext>
                </a:extLst>
              </p:cNvPr>
              <p:cNvGrpSpPr/>
              <p:nvPr/>
            </p:nvGrpSpPr>
            <p:grpSpPr>
              <a:xfrm>
                <a:off x="6554043" y="6226409"/>
                <a:ext cx="64666" cy="48524"/>
                <a:chOff x="5143338" y="6226409"/>
                <a:chExt cx="64666" cy="48524"/>
              </a:xfrm>
            </p:grpSpPr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50E2F402-BAD2-DBAE-3D34-9BB6FB1005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43338" y="6248913"/>
                  <a:ext cx="64666" cy="0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AF978785-241E-1904-2574-3488DD9CE1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43338" y="6227115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F7B42F25-6182-FF21-7B20-DBEE12AF10F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08004" y="6226409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EE3B2528-6658-1165-2DAC-D4B07FA6F79C}"/>
                  </a:ext>
                </a:extLst>
              </p:cNvPr>
              <p:cNvGrpSpPr/>
              <p:nvPr/>
            </p:nvGrpSpPr>
            <p:grpSpPr>
              <a:xfrm>
                <a:off x="7759004" y="6223316"/>
                <a:ext cx="64666" cy="48524"/>
                <a:chOff x="5143338" y="6226409"/>
                <a:chExt cx="64666" cy="48524"/>
              </a:xfrm>
            </p:grpSpPr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609C4FFE-4A6C-1514-3E6A-8749E66623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43338" y="6248913"/>
                  <a:ext cx="64666" cy="0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DA9E29E4-4066-B805-6951-1179F12E11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43338" y="6227115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860E85DF-692F-6D3C-8D57-E939A79C342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08004" y="6226409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854B3FF3-DE4F-D052-050D-3E856D2FEF77}"/>
                  </a:ext>
                </a:extLst>
              </p:cNvPr>
              <p:cNvGrpSpPr/>
              <p:nvPr/>
            </p:nvGrpSpPr>
            <p:grpSpPr>
              <a:xfrm>
                <a:off x="8122864" y="6226056"/>
                <a:ext cx="64666" cy="48524"/>
                <a:chOff x="5143338" y="6226409"/>
                <a:chExt cx="64666" cy="48524"/>
              </a:xfrm>
            </p:grpSpPr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AD47E8CF-154C-2FAB-ED28-680819A44D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43338" y="6248913"/>
                  <a:ext cx="64666" cy="0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968ACAA7-769C-E67C-2009-6CE646CC3E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43338" y="6227115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>
                  <a:extLst>
                    <a:ext uri="{FF2B5EF4-FFF2-40B4-BE49-F238E27FC236}">
                      <a16:creationId xmlns:a16="http://schemas.microsoft.com/office/drawing/2014/main" id="{7D6C557F-15C9-CD26-8BA0-674E8E6EE0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08004" y="6226409"/>
                  <a:ext cx="0" cy="47818"/>
                </a:xfrm>
                <a:prstGeom prst="line">
                  <a:avLst/>
                </a:prstGeom>
                <a:ln w="952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5B37309F-E139-84AA-C95A-9CCCCFD758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29326" y="5861050"/>
              <a:ext cx="0" cy="92075"/>
            </a:xfrm>
            <a:prstGeom prst="line">
              <a:avLst/>
            </a:prstGeom>
            <a:ln w="9525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03431A7E-3D2A-FB6F-0456-6026D29FC5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29326" y="5683696"/>
              <a:ext cx="0" cy="87041"/>
            </a:xfrm>
            <a:prstGeom prst="line">
              <a:avLst/>
            </a:prstGeom>
            <a:ln w="9525">
              <a:solidFill>
                <a:srgbClr val="7030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2">
            <a:extLst>
              <a:ext uri="{FF2B5EF4-FFF2-40B4-BE49-F238E27FC236}">
                <a16:creationId xmlns:a16="http://schemas.microsoft.com/office/drawing/2014/main" id="{5483F3F2-12A9-4691-0506-C60AEABBD299}"/>
              </a:ext>
            </a:extLst>
          </p:cNvPr>
          <p:cNvSpPr txBox="1"/>
          <p:nvPr/>
        </p:nvSpPr>
        <p:spPr>
          <a:xfrm>
            <a:off x="0" y="-8989"/>
            <a:ext cx="5231904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latin typeface="+mj-lt"/>
                <a:ea typeface="+mj-ea"/>
                <a:cs typeface="+mj-cs"/>
              </a:rPr>
              <a:t>Cooldown: 300 K → 4.5 K / 1.8 K (Line B)</a:t>
            </a:r>
            <a:endParaRPr lang="en-GB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1E6B6DD-8646-E4C6-2020-1EC1A216D370}"/>
              </a:ext>
            </a:extLst>
          </p:cNvPr>
          <p:cNvSpPr txBox="1"/>
          <p:nvPr/>
        </p:nvSpPr>
        <p:spPr>
          <a:xfrm>
            <a:off x="8308569" y="5473415"/>
            <a:ext cx="89430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000000"/>
                </a:solidFill>
              </a:rPr>
              <a:t>Phase separator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FBC4DA-1ECF-607D-09CC-DE8A0845A458}"/>
              </a:ext>
            </a:extLst>
          </p:cNvPr>
          <p:cNvSpPr txBox="1"/>
          <p:nvPr/>
        </p:nvSpPr>
        <p:spPr>
          <a:xfrm>
            <a:off x="1917827" y="3469686"/>
            <a:ext cx="1200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7030A0"/>
                </a:solidFill>
                <a:latin typeface="+mj-lt"/>
              </a:rPr>
              <a:t>14 bar </a:t>
            </a:r>
            <a:r>
              <a:rPr lang="en-GB" sz="1200" b="1" dirty="0">
                <a:solidFill>
                  <a:srgbClr val="7030A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1200" b="1" dirty="0">
                <a:solidFill>
                  <a:srgbClr val="7030A0"/>
                </a:solidFill>
                <a:latin typeface="+mj-lt"/>
              </a:rPr>
              <a:t>1.3 bar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33F5813-1EE6-6071-5E78-6A65290736A5}"/>
              </a:ext>
            </a:extLst>
          </p:cNvPr>
          <p:cNvCxnSpPr>
            <a:cxnSpLocks/>
          </p:cNvCxnSpPr>
          <p:nvPr/>
        </p:nvCxnSpPr>
        <p:spPr>
          <a:xfrm>
            <a:off x="11365489" y="1244215"/>
            <a:ext cx="0" cy="971631"/>
          </a:xfrm>
          <a:prstGeom prst="line">
            <a:avLst/>
          </a:prstGeom>
          <a:ln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EEF2783-9AEB-B453-0FAB-B848097CEFBB}"/>
              </a:ext>
            </a:extLst>
          </p:cNvPr>
          <p:cNvCxnSpPr>
            <a:cxnSpLocks/>
          </p:cNvCxnSpPr>
          <p:nvPr/>
        </p:nvCxnSpPr>
        <p:spPr>
          <a:xfrm flipH="1">
            <a:off x="9597945" y="2204652"/>
            <a:ext cx="1767544" cy="0"/>
          </a:xfrm>
          <a:prstGeom prst="line">
            <a:avLst/>
          </a:prstGeom>
          <a:ln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CB08621-47F6-B24B-B2B2-230CA169ACD0}"/>
              </a:ext>
            </a:extLst>
          </p:cNvPr>
          <p:cNvCxnSpPr>
            <a:cxnSpLocks/>
          </p:cNvCxnSpPr>
          <p:nvPr/>
        </p:nvCxnSpPr>
        <p:spPr>
          <a:xfrm flipH="1">
            <a:off x="9590840" y="2203170"/>
            <a:ext cx="0" cy="1259169"/>
          </a:xfrm>
          <a:prstGeom prst="line">
            <a:avLst/>
          </a:prstGeom>
          <a:ln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B9480B6-C2D4-0B00-E322-0007B54512F0}"/>
              </a:ext>
            </a:extLst>
          </p:cNvPr>
          <p:cNvCxnSpPr>
            <a:cxnSpLocks/>
          </p:cNvCxnSpPr>
          <p:nvPr/>
        </p:nvCxnSpPr>
        <p:spPr>
          <a:xfrm flipH="1">
            <a:off x="1012117" y="3461952"/>
            <a:ext cx="8599424" cy="387"/>
          </a:xfrm>
          <a:prstGeom prst="line">
            <a:avLst/>
          </a:prstGeom>
          <a:ln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9C61CA2-82FC-650C-E475-B589C4BE7C7D}"/>
              </a:ext>
            </a:extLst>
          </p:cNvPr>
          <p:cNvCxnSpPr>
            <a:cxnSpLocks/>
          </p:cNvCxnSpPr>
          <p:nvPr/>
        </p:nvCxnSpPr>
        <p:spPr>
          <a:xfrm>
            <a:off x="1005100" y="3463531"/>
            <a:ext cx="0" cy="1169795"/>
          </a:xfrm>
          <a:prstGeom prst="line">
            <a:avLst/>
          </a:prstGeom>
          <a:ln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3A94834-BF0C-67BD-263E-E53876F68544}"/>
              </a:ext>
            </a:extLst>
          </p:cNvPr>
          <p:cNvCxnSpPr>
            <a:cxnSpLocks/>
          </p:cNvCxnSpPr>
          <p:nvPr/>
        </p:nvCxnSpPr>
        <p:spPr>
          <a:xfrm flipV="1">
            <a:off x="1567357" y="4621536"/>
            <a:ext cx="7099636" cy="0"/>
          </a:xfrm>
          <a:prstGeom prst="line">
            <a:avLst/>
          </a:prstGeom>
          <a:ln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70353E5-5F79-429A-515E-162FF5A9A12F}"/>
              </a:ext>
            </a:extLst>
          </p:cNvPr>
          <p:cNvCxnSpPr>
            <a:cxnSpLocks/>
          </p:cNvCxnSpPr>
          <p:nvPr/>
        </p:nvCxnSpPr>
        <p:spPr>
          <a:xfrm flipV="1">
            <a:off x="1705792" y="4721233"/>
            <a:ext cx="0" cy="60911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B23AB32-4DF9-8D93-1F26-965C097C1BB3}"/>
              </a:ext>
            </a:extLst>
          </p:cNvPr>
          <p:cNvCxnSpPr>
            <a:cxnSpLocks/>
          </p:cNvCxnSpPr>
          <p:nvPr/>
        </p:nvCxnSpPr>
        <p:spPr>
          <a:xfrm flipV="1">
            <a:off x="1705792" y="4812839"/>
            <a:ext cx="0" cy="60911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3E3CAF6-A760-9166-4771-B970B6406B31}"/>
              </a:ext>
            </a:extLst>
          </p:cNvPr>
          <p:cNvCxnSpPr>
            <a:cxnSpLocks/>
          </p:cNvCxnSpPr>
          <p:nvPr/>
        </p:nvCxnSpPr>
        <p:spPr>
          <a:xfrm flipV="1">
            <a:off x="1708173" y="4903245"/>
            <a:ext cx="0" cy="35217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C34EA0E-E0B8-5E68-47CE-E2AD9953BAD8}"/>
              </a:ext>
            </a:extLst>
          </p:cNvPr>
          <p:cNvCxnSpPr>
            <a:cxnSpLocks/>
          </p:cNvCxnSpPr>
          <p:nvPr/>
        </p:nvCxnSpPr>
        <p:spPr>
          <a:xfrm flipV="1">
            <a:off x="1705792" y="4998068"/>
            <a:ext cx="0" cy="70435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E5C1430-774D-34C5-611C-3408CA6E9E22}"/>
              </a:ext>
            </a:extLst>
          </p:cNvPr>
          <p:cNvCxnSpPr>
            <a:cxnSpLocks/>
          </p:cNvCxnSpPr>
          <p:nvPr/>
        </p:nvCxnSpPr>
        <p:spPr>
          <a:xfrm flipH="1">
            <a:off x="440619" y="5058979"/>
            <a:ext cx="1265175" cy="0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5F7437B-0F6F-AC7E-9ED1-0AC9B61D1E07}"/>
              </a:ext>
            </a:extLst>
          </p:cNvPr>
          <p:cNvCxnSpPr>
            <a:cxnSpLocks/>
          </p:cNvCxnSpPr>
          <p:nvPr/>
        </p:nvCxnSpPr>
        <p:spPr>
          <a:xfrm flipH="1" flipV="1">
            <a:off x="454907" y="4539455"/>
            <a:ext cx="3612" cy="510244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28A5BDF-8389-D0D2-089A-9D44B20A51C3}"/>
              </a:ext>
            </a:extLst>
          </p:cNvPr>
          <p:cNvCxnSpPr>
            <a:cxnSpLocks/>
          </p:cNvCxnSpPr>
          <p:nvPr/>
        </p:nvCxnSpPr>
        <p:spPr>
          <a:xfrm>
            <a:off x="1246219" y="4539455"/>
            <a:ext cx="208455" cy="0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4B2AAE1-78CC-35DB-E2B2-5A3F806D7159}"/>
              </a:ext>
            </a:extLst>
          </p:cNvPr>
          <p:cNvCxnSpPr>
            <a:cxnSpLocks/>
          </p:cNvCxnSpPr>
          <p:nvPr/>
        </p:nvCxnSpPr>
        <p:spPr>
          <a:xfrm>
            <a:off x="573967" y="4711965"/>
            <a:ext cx="485703" cy="0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48C206D-33BD-A94F-4C27-8C92B616C77D}"/>
              </a:ext>
            </a:extLst>
          </p:cNvPr>
          <p:cNvCxnSpPr>
            <a:cxnSpLocks/>
          </p:cNvCxnSpPr>
          <p:nvPr/>
        </p:nvCxnSpPr>
        <p:spPr>
          <a:xfrm>
            <a:off x="8627625" y="1236340"/>
            <a:ext cx="0" cy="993792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BA731F2-7240-A9D0-4659-BD18CBA4AAB7}"/>
              </a:ext>
            </a:extLst>
          </p:cNvPr>
          <p:cNvCxnSpPr>
            <a:cxnSpLocks/>
          </p:cNvCxnSpPr>
          <p:nvPr/>
        </p:nvCxnSpPr>
        <p:spPr>
          <a:xfrm>
            <a:off x="573968" y="2910182"/>
            <a:ext cx="0" cy="1794231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EEC96C8-D3EB-0FF3-2208-ECFCCE66BD6B}"/>
              </a:ext>
            </a:extLst>
          </p:cNvPr>
          <p:cNvCxnSpPr>
            <a:cxnSpLocks/>
          </p:cNvCxnSpPr>
          <p:nvPr/>
        </p:nvCxnSpPr>
        <p:spPr>
          <a:xfrm>
            <a:off x="626869" y="4539455"/>
            <a:ext cx="332863" cy="0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94FE96D-2AA8-1417-121A-03C30271DDE9}"/>
              </a:ext>
            </a:extLst>
          </p:cNvPr>
          <p:cNvCxnSpPr>
            <a:cxnSpLocks/>
          </p:cNvCxnSpPr>
          <p:nvPr/>
        </p:nvCxnSpPr>
        <p:spPr>
          <a:xfrm flipH="1">
            <a:off x="1093080" y="4539455"/>
            <a:ext cx="94536" cy="0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61ADA7D-EDA5-8254-FBF9-B347F0D5A82A}"/>
              </a:ext>
            </a:extLst>
          </p:cNvPr>
          <p:cNvCxnSpPr>
            <a:cxnSpLocks/>
          </p:cNvCxnSpPr>
          <p:nvPr/>
        </p:nvCxnSpPr>
        <p:spPr>
          <a:xfrm>
            <a:off x="1139555" y="4716232"/>
            <a:ext cx="350837" cy="0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7F6055B-0DF5-E57E-EA12-3261CE8169F4}"/>
              </a:ext>
            </a:extLst>
          </p:cNvPr>
          <p:cNvCxnSpPr>
            <a:cxnSpLocks/>
          </p:cNvCxnSpPr>
          <p:nvPr/>
        </p:nvCxnSpPr>
        <p:spPr>
          <a:xfrm flipV="1">
            <a:off x="1465060" y="3808276"/>
            <a:ext cx="0" cy="896136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3879EF9-E69A-5005-BAB4-B20BF06B45C9}"/>
              </a:ext>
            </a:extLst>
          </p:cNvPr>
          <p:cNvCxnSpPr>
            <a:cxnSpLocks/>
          </p:cNvCxnSpPr>
          <p:nvPr/>
        </p:nvCxnSpPr>
        <p:spPr>
          <a:xfrm>
            <a:off x="1469824" y="3807793"/>
            <a:ext cx="8928033" cy="0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6E852F4-569E-ECC9-1C1F-C29714285759}"/>
              </a:ext>
            </a:extLst>
          </p:cNvPr>
          <p:cNvCxnSpPr>
            <a:cxnSpLocks/>
          </p:cNvCxnSpPr>
          <p:nvPr/>
        </p:nvCxnSpPr>
        <p:spPr>
          <a:xfrm flipH="1" flipV="1">
            <a:off x="10393092" y="2090352"/>
            <a:ext cx="5171" cy="1729173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C3A55B5-906E-6335-4282-2500FA967211}"/>
              </a:ext>
            </a:extLst>
          </p:cNvPr>
          <p:cNvCxnSpPr>
            <a:cxnSpLocks/>
          </p:cNvCxnSpPr>
          <p:nvPr/>
        </p:nvCxnSpPr>
        <p:spPr>
          <a:xfrm flipH="1">
            <a:off x="9803273" y="2099879"/>
            <a:ext cx="585056" cy="0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BB5FB63-6D8B-6C25-1EE2-37EB2E4C7CC2}"/>
              </a:ext>
            </a:extLst>
          </p:cNvPr>
          <p:cNvCxnSpPr>
            <a:cxnSpLocks/>
          </p:cNvCxnSpPr>
          <p:nvPr/>
        </p:nvCxnSpPr>
        <p:spPr>
          <a:xfrm flipH="1">
            <a:off x="9590841" y="2099492"/>
            <a:ext cx="152847" cy="0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8B0BDA5E-6E73-316B-D84C-869DB94E3C67}"/>
              </a:ext>
            </a:extLst>
          </p:cNvPr>
          <p:cNvCxnSpPr>
            <a:cxnSpLocks/>
          </p:cNvCxnSpPr>
          <p:nvPr/>
        </p:nvCxnSpPr>
        <p:spPr>
          <a:xfrm flipV="1">
            <a:off x="9597945" y="1236341"/>
            <a:ext cx="0" cy="854012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EF29416-CCE4-8E45-DCB3-594AA7822F8D}"/>
              </a:ext>
            </a:extLst>
          </p:cNvPr>
          <p:cNvCxnSpPr>
            <a:cxnSpLocks/>
          </p:cNvCxnSpPr>
          <p:nvPr/>
        </p:nvCxnSpPr>
        <p:spPr>
          <a:xfrm flipH="1">
            <a:off x="2442936" y="2241455"/>
            <a:ext cx="6176235" cy="0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3CEA25D-0C20-A87E-C5FD-40F8A77F5B6D}"/>
              </a:ext>
            </a:extLst>
          </p:cNvPr>
          <p:cNvCxnSpPr>
            <a:cxnSpLocks/>
          </p:cNvCxnSpPr>
          <p:nvPr/>
        </p:nvCxnSpPr>
        <p:spPr>
          <a:xfrm flipV="1">
            <a:off x="2465117" y="1322569"/>
            <a:ext cx="0" cy="922767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2DBE706-F3E8-0BE5-A831-400384512E15}"/>
              </a:ext>
            </a:extLst>
          </p:cNvPr>
          <p:cNvCxnSpPr>
            <a:cxnSpLocks/>
          </p:cNvCxnSpPr>
          <p:nvPr/>
        </p:nvCxnSpPr>
        <p:spPr>
          <a:xfrm flipH="1">
            <a:off x="2062250" y="1311637"/>
            <a:ext cx="402869" cy="0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60D0A42-5399-E72C-D175-5BDA550C6599}"/>
              </a:ext>
            </a:extLst>
          </p:cNvPr>
          <p:cNvCxnSpPr>
            <a:cxnSpLocks/>
          </p:cNvCxnSpPr>
          <p:nvPr/>
        </p:nvCxnSpPr>
        <p:spPr>
          <a:xfrm flipH="1">
            <a:off x="1872763" y="1313243"/>
            <a:ext cx="116331" cy="0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F25BE60-7FC3-0CF2-C9FA-7C339482081C}"/>
              </a:ext>
            </a:extLst>
          </p:cNvPr>
          <p:cNvCxnSpPr>
            <a:cxnSpLocks/>
          </p:cNvCxnSpPr>
          <p:nvPr/>
        </p:nvCxnSpPr>
        <p:spPr>
          <a:xfrm flipH="1">
            <a:off x="1731086" y="1311295"/>
            <a:ext cx="102383" cy="1407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BB3A360D-93AD-D825-4243-74A511996DB9}"/>
              </a:ext>
            </a:extLst>
          </p:cNvPr>
          <p:cNvCxnSpPr>
            <a:cxnSpLocks/>
          </p:cNvCxnSpPr>
          <p:nvPr/>
        </p:nvCxnSpPr>
        <p:spPr>
          <a:xfrm>
            <a:off x="1731084" y="1311294"/>
            <a:ext cx="0" cy="826055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CF99A634-4CBF-8DAA-77C7-5B93487F1D07}"/>
              </a:ext>
            </a:extLst>
          </p:cNvPr>
          <p:cNvCxnSpPr>
            <a:cxnSpLocks/>
          </p:cNvCxnSpPr>
          <p:nvPr/>
        </p:nvCxnSpPr>
        <p:spPr>
          <a:xfrm flipH="1">
            <a:off x="1724112" y="2157821"/>
            <a:ext cx="92281" cy="0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7A0B4F8-5D80-0917-43A4-DDB17B1764FE}"/>
              </a:ext>
            </a:extLst>
          </p:cNvPr>
          <p:cNvCxnSpPr>
            <a:cxnSpLocks/>
          </p:cNvCxnSpPr>
          <p:nvPr/>
        </p:nvCxnSpPr>
        <p:spPr>
          <a:xfrm flipH="1" flipV="1">
            <a:off x="1872763" y="2155848"/>
            <a:ext cx="58165" cy="0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93FA7627-384A-1700-A9A6-1E770B961E7C}"/>
              </a:ext>
            </a:extLst>
          </p:cNvPr>
          <p:cNvCxnSpPr>
            <a:cxnSpLocks/>
          </p:cNvCxnSpPr>
          <p:nvPr/>
        </p:nvCxnSpPr>
        <p:spPr>
          <a:xfrm>
            <a:off x="1920208" y="2155440"/>
            <a:ext cx="0" cy="752360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E53108C5-BEE2-BAF0-131B-B063DB8A18CD}"/>
              </a:ext>
            </a:extLst>
          </p:cNvPr>
          <p:cNvCxnSpPr>
            <a:cxnSpLocks/>
          </p:cNvCxnSpPr>
          <p:nvPr/>
        </p:nvCxnSpPr>
        <p:spPr>
          <a:xfrm flipH="1">
            <a:off x="569205" y="2912239"/>
            <a:ext cx="1348623" cy="324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459F650E-E6C2-BE4C-8D3B-A546AFF82993}"/>
              </a:ext>
            </a:extLst>
          </p:cNvPr>
          <p:cNvSpPr txBox="1"/>
          <p:nvPr/>
        </p:nvSpPr>
        <p:spPr>
          <a:xfrm>
            <a:off x="8937796" y="2657602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B050"/>
                </a:solidFill>
                <a:latin typeface="+mj-lt"/>
              </a:rPr>
              <a:t>15</a:t>
            </a:r>
            <a:r>
              <a:rPr lang="en-GB" sz="1200" b="1" dirty="0">
                <a:solidFill>
                  <a:srgbClr val="00B050"/>
                </a:solidFill>
                <a:latin typeface="+mj-lt"/>
              </a:rPr>
              <a:t> bar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C36C761-35CC-6BCB-6F77-13A698B7856B}"/>
              </a:ext>
            </a:extLst>
          </p:cNvPr>
          <p:cNvSpPr txBox="1"/>
          <p:nvPr/>
        </p:nvSpPr>
        <p:spPr>
          <a:xfrm>
            <a:off x="9731858" y="2657602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C000"/>
                </a:solidFill>
                <a:latin typeface="+mj-lt"/>
              </a:rPr>
              <a:t>14</a:t>
            </a:r>
            <a:r>
              <a:rPr lang="en-GB" sz="1200" b="1" dirty="0">
                <a:solidFill>
                  <a:srgbClr val="FFC000"/>
                </a:solidFill>
                <a:latin typeface="+mj-lt"/>
              </a:rPr>
              <a:t> bar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86E94876-C5E8-D08F-B500-A39AC57958B5}"/>
              </a:ext>
            </a:extLst>
          </p:cNvPr>
          <p:cNvCxnSpPr>
            <a:cxnSpLocks/>
          </p:cNvCxnSpPr>
          <p:nvPr/>
        </p:nvCxnSpPr>
        <p:spPr>
          <a:xfrm flipV="1">
            <a:off x="5171805" y="4725502"/>
            <a:ext cx="0" cy="60911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8BCF24C8-BF7B-BCAB-E09F-F14F1EE7B6FC}"/>
              </a:ext>
            </a:extLst>
          </p:cNvPr>
          <p:cNvCxnSpPr>
            <a:cxnSpLocks/>
          </p:cNvCxnSpPr>
          <p:nvPr/>
        </p:nvCxnSpPr>
        <p:spPr>
          <a:xfrm flipV="1">
            <a:off x="5168631" y="4817110"/>
            <a:ext cx="0" cy="60911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5B6B239F-F7D4-5F7B-2FF5-F15C871DF057}"/>
              </a:ext>
            </a:extLst>
          </p:cNvPr>
          <p:cNvCxnSpPr>
            <a:cxnSpLocks/>
          </p:cNvCxnSpPr>
          <p:nvPr/>
        </p:nvCxnSpPr>
        <p:spPr>
          <a:xfrm flipV="1">
            <a:off x="5171012" y="4907514"/>
            <a:ext cx="0" cy="35217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863AC256-C37B-C44B-2A8E-410EECFD3D72}"/>
              </a:ext>
            </a:extLst>
          </p:cNvPr>
          <p:cNvCxnSpPr>
            <a:cxnSpLocks/>
          </p:cNvCxnSpPr>
          <p:nvPr/>
        </p:nvCxnSpPr>
        <p:spPr>
          <a:xfrm flipV="1">
            <a:off x="5224193" y="4725502"/>
            <a:ext cx="0" cy="60911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4524A096-DFC6-62D6-4ED1-4941A8593938}"/>
              </a:ext>
            </a:extLst>
          </p:cNvPr>
          <p:cNvCxnSpPr>
            <a:cxnSpLocks/>
          </p:cNvCxnSpPr>
          <p:nvPr/>
        </p:nvCxnSpPr>
        <p:spPr>
          <a:xfrm flipV="1">
            <a:off x="5224193" y="4817110"/>
            <a:ext cx="0" cy="60911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808425A0-083F-8DA8-2DFA-5BC4B350EEB2}"/>
              </a:ext>
            </a:extLst>
          </p:cNvPr>
          <p:cNvCxnSpPr>
            <a:cxnSpLocks/>
          </p:cNvCxnSpPr>
          <p:nvPr/>
        </p:nvCxnSpPr>
        <p:spPr>
          <a:xfrm flipV="1">
            <a:off x="5226575" y="4907514"/>
            <a:ext cx="0" cy="35217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0765F1F2-CDD7-6DCE-E0CE-1ED773F2C8BE}"/>
              </a:ext>
            </a:extLst>
          </p:cNvPr>
          <p:cNvCxnSpPr>
            <a:cxnSpLocks/>
          </p:cNvCxnSpPr>
          <p:nvPr/>
        </p:nvCxnSpPr>
        <p:spPr>
          <a:xfrm flipV="1">
            <a:off x="5224193" y="4631631"/>
            <a:ext cx="0" cy="60911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9C94F7C9-AEA0-1CAB-91D4-1CE2EFEE0689}"/>
              </a:ext>
            </a:extLst>
          </p:cNvPr>
          <p:cNvCxnSpPr>
            <a:cxnSpLocks/>
          </p:cNvCxnSpPr>
          <p:nvPr/>
        </p:nvCxnSpPr>
        <p:spPr>
          <a:xfrm flipV="1">
            <a:off x="6054456" y="4725502"/>
            <a:ext cx="0" cy="60911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5C9AE68B-BD98-3700-9151-CAD30B939AE6}"/>
              </a:ext>
            </a:extLst>
          </p:cNvPr>
          <p:cNvCxnSpPr>
            <a:cxnSpLocks/>
          </p:cNvCxnSpPr>
          <p:nvPr/>
        </p:nvCxnSpPr>
        <p:spPr>
          <a:xfrm flipV="1">
            <a:off x="6054456" y="4817110"/>
            <a:ext cx="0" cy="60911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F98373D6-F59A-9CBC-E4E9-33849FD3B347}"/>
              </a:ext>
            </a:extLst>
          </p:cNvPr>
          <p:cNvCxnSpPr>
            <a:cxnSpLocks/>
          </p:cNvCxnSpPr>
          <p:nvPr/>
        </p:nvCxnSpPr>
        <p:spPr>
          <a:xfrm flipV="1">
            <a:off x="6056836" y="4907514"/>
            <a:ext cx="0" cy="35217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78DF888C-8510-B91C-0469-D261EEBA982C}"/>
              </a:ext>
            </a:extLst>
          </p:cNvPr>
          <p:cNvCxnSpPr>
            <a:cxnSpLocks/>
          </p:cNvCxnSpPr>
          <p:nvPr/>
        </p:nvCxnSpPr>
        <p:spPr>
          <a:xfrm flipV="1">
            <a:off x="6110019" y="4725502"/>
            <a:ext cx="0" cy="60911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198C6B82-A758-08CC-4922-256DE073E3F2}"/>
              </a:ext>
            </a:extLst>
          </p:cNvPr>
          <p:cNvCxnSpPr>
            <a:cxnSpLocks/>
          </p:cNvCxnSpPr>
          <p:nvPr/>
        </p:nvCxnSpPr>
        <p:spPr>
          <a:xfrm flipV="1">
            <a:off x="6110019" y="4817110"/>
            <a:ext cx="0" cy="60911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E0A32DEE-A577-1802-4B03-CD606CF899CD}"/>
              </a:ext>
            </a:extLst>
          </p:cNvPr>
          <p:cNvCxnSpPr>
            <a:cxnSpLocks/>
          </p:cNvCxnSpPr>
          <p:nvPr/>
        </p:nvCxnSpPr>
        <p:spPr>
          <a:xfrm flipV="1">
            <a:off x="6112400" y="4907514"/>
            <a:ext cx="0" cy="35217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2A6C86CB-7951-2D1D-7106-D010FE702B17}"/>
              </a:ext>
            </a:extLst>
          </p:cNvPr>
          <p:cNvCxnSpPr>
            <a:cxnSpLocks/>
          </p:cNvCxnSpPr>
          <p:nvPr/>
        </p:nvCxnSpPr>
        <p:spPr>
          <a:xfrm flipV="1">
            <a:off x="6110019" y="4631631"/>
            <a:ext cx="0" cy="60911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AF0BB1C-9CA3-345C-1F53-C09E3D32788E}"/>
              </a:ext>
            </a:extLst>
          </p:cNvPr>
          <p:cNvCxnSpPr>
            <a:cxnSpLocks/>
          </p:cNvCxnSpPr>
          <p:nvPr/>
        </p:nvCxnSpPr>
        <p:spPr>
          <a:xfrm flipV="1">
            <a:off x="7897568" y="4724766"/>
            <a:ext cx="0" cy="60911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EE275CB4-4BDC-4346-C30F-F479E2B15239}"/>
              </a:ext>
            </a:extLst>
          </p:cNvPr>
          <p:cNvCxnSpPr>
            <a:cxnSpLocks/>
          </p:cNvCxnSpPr>
          <p:nvPr/>
        </p:nvCxnSpPr>
        <p:spPr>
          <a:xfrm flipV="1">
            <a:off x="7897568" y="4816373"/>
            <a:ext cx="0" cy="60911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36F1B4BD-2357-04DA-376D-7B8C0D18A45A}"/>
              </a:ext>
            </a:extLst>
          </p:cNvPr>
          <p:cNvCxnSpPr>
            <a:cxnSpLocks/>
          </p:cNvCxnSpPr>
          <p:nvPr/>
        </p:nvCxnSpPr>
        <p:spPr>
          <a:xfrm flipV="1">
            <a:off x="7899948" y="4906777"/>
            <a:ext cx="0" cy="60228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D85B7F93-24AF-2830-8FE3-69A2989B798F}"/>
              </a:ext>
            </a:extLst>
          </p:cNvPr>
          <p:cNvCxnSpPr>
            <a:cxnSpLocks/>
          </p:cNvCxnSpPr>
          <p:nvPr/>
        </p:nvCxnSpPr>
        <p:spPr>
          <a:xfrm flipV="1">
            <a:off x="7953131" y="4724766"/>
            <a:ext cx="0" cy="60911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2EEA662F-1F9C-FA97-1B4B-D3F789C629BA}"/>
              </a:ext>
            </a:extLst>
          </p:cNvPr>
          <p:cNvCxnSpPr>
            <a:cxnSpLocks/>
          </p:cNvCxnSpPr>
          <p:nvPr/>
        </p:nvCxnSpPr>
        <p:spPr>
          <a:xfrm flipV="1">
            <a:off x="7953131" y="4816373"/>
            <a:ext cx="0" cy="60911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B66E2746-17E6-A35C-E99A-08B3C830FF22}"/>
              </a:ext>
            </a:extLst>
          </p:cNvPr>
          <p:cNvCxnSpPr>
            <a:cxnSpLocks/>
          </p:cNvCxnSpPr>
          <p:nvPr/>
        </p:nvCxnSpPr>
        <p:spPr>
          <a:xfrm flipV="1">
            <a:off x="7955512" y="4906777"/>
            <a:ext cx="0" cy="35217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C0B11F76-9E5F-26C2-2428-C5F36F38B76C}"/>
              </a:ext>
            </a:extLst>
          </p:cNvPr>
          <p:cNvCxnSpPr>
            <a:cxnSpLocks/>
          </p:cNvCxnSpPr>
          <p:nvPr/>
        </p:nvCxnSpPr>
        <p:spPr>
          <a:xfrm flipV="1">
            <a:off x="7953131" y="4630894"/>
            <a:ext cx="0" cy="60911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128290FC-68D9-E435-8CCB-620BC86C671A}"/>
              </a:ext>
            </a:extLst>
          </p:cNvPr>
          <p:cNvCxnSpPr>
            <a:cxnSpLocks/>
          </p:cNvCxnSpPr>
          <p:nvPr/>
        </p:nvCxnSpPr>
        <p:spPr>
          <a:xfrm flipH="1">
            <a:off x="5224194" y="4986582"/>
            <a:ext cx="1588" cy="204553"/>
          </a:xfrm>
          <a:prstGeom prst="line">
            <a:avLst/>
          </a:prstGeom>
          <a:ln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F0533C3C-B2DB-5B17-7C42-D077E1DF8A32}"/>
              </a:ext>
            </a:extLst>
          </p:cNvPr>
          <p:cNvCxnSpPr>
            <a:cxnSpLocks/>
          </p:cNvCxnSpPr>
          <p:nvPr/>
        </p:nvCxnSpPr>
        <p:spPr>
          <a:xfrm flipH="1">
            <a:off x="6110019" y="4986582"/>
            <a:ext cx="1588" cy="204553"/>
          </a:xfrm>
          <a:prstGeom prst="line">
            <a:avLst/>
          </a:prstGeom>
          <a:ln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0AF184D4-B34E-99B5-2738-605A739F3EB5}"/>
              </a:ext>
            </a:extLst>
          </p:cNvPr>
          <p:cNvCxnSpPr>
            <a:cxnSpLocks/>
          </p:cNvCxnSpPr>
          <p:nvPr/>
        </p:nvCxnSpPr>
        <p:spPr>
          <a:xfrm>
            <a:off x="7955972" y="4997321"/>
            <a:ext cx="0" cy="209305"/>
          </a:xfrm>
          <a:prstGeom prst="line">
            <a:avLst/>
          </a:prstGeom>
          <a:ln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3366618C-3467-EE64-4E45-DDA543FFCA10}"/>
              </a:ext>
            </a:extLst>
          </p:cNvPr>
          <p:cNvCxnSpPr>
            <a:cxnSpLocks/>
          </p:cNvCxnSpPr>
          <p:nvPr/>
        </p:nvCxnSpPr>
        <p:spPr>
          <a:xfrm flipH="1" flipV="1">
            <a:off x="5162363" y="4973563"/>
            <a:ext cx="2381" cy="265471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07BE16E6-0CF4-2FC2-CE96-5413FD55C0B8}"/>
              </a:ext>
            </a:extLst>
          </p:cNvPr>
          <p:cNvCxnSpPr>
            <a:cxnSpLocks/>
          </p:cNvCxnSpPr>
          <p:nvPr/>
        </p:nvCxnSpPr>
        <p:spPr>
          <a:xfrm flipV="1">
            <a:off x="5459196" y="5200968"/>
            <a:ext cx="0" cy="260413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033381F9-F9AE-2ABD-D4F3-375C260592B3}"/>
              </a:ext>
            </a:extLst>
          </p:cNvPr>
          <p:cNvCxnSpPr>
            <a:cxnSpLocks/>
          </p:cNvCxnSpPr>
          <p:nvPr/>
        </p:nvCxnSpPr>
        <p:spPr>
          <a:xfrm flipH="1">
            <a:off x="5385000" y="5207704"/>
            <a:ext cx="68992" cy="0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16D3B64C-78DF-FA28-38AA-9EF08D0B88EC}"/>
              </a:ext>
            </a:extLst>
          </p:cNvPr>
          <p:cNvCxnSpPr>
            <a:cxnSpLocks/>
          </p:cNvCxnSpPr>
          <p:nvPr/>
        </p:nvCxnSpPr>
        <p:spPr>
          <a:xfrm flipH="1">
            <a:off x="5224193" y="5207704"/>
            <a:ext cx="68992" cy="0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D4855F0F-2690-2FFE-CF15-7DC4629858A2}"/>
              </a:ext>
            </a:extLst>
          </p:cNvPr>
          <p:cNvCxnSpPr>
            <a:cxnSpLocks/>
          </p:cNvCxnSpPr>
          <p:nvPr/>
        </p:nvCxnSpPr>
        <p:spPr>
          <a:xfrm>
            <a:off x="6110460" y="5261100"/>
            <a:ext cx="0" cy="142579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BB711916-2633-2418-3F0D-A59486982DE3}"/>
              </a:ext>
            </a:extLst>
          </p:cNvPr>
          <p:cNvCxnSpPr>
            <a:cxnSpLocks/>
          </p:cNvCxnSpPr>
          <p:nvPr/>
        </p:nvCxnSpPr>
        <p:spPr>
          <a:xfrm flipH="1">
            <a:off x="5830354" y="5207704"/>
            <a:ext cx="224103" cy="0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31F35AA8-4468-5C56-6812-29CF6B11446E}"/>
              </a:ext>
            </a:extLst>
          </p:cNvPr>
          <p:cNvCxnSpPr>
            <a:cxnSpLocks/>
          </p:cNvCxnSpPr>
          <p:nvPr/>
        </p:nvCxnSpPr>
        <p:spPr>
          <a:xfrm flipV="1">
            <a:off x="6056836" y="4967005"/>
            <a:ext cx="0" cy="217571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0B58C34C-D53A-5574-B794-2C8DDAD01260}"/>
              </a:ext>
            </a:extLst>
          </p:cNvPr>
          <p:cNvCxnSpPr>
            <a:cxnSpLocks/>
          </p:cNvCxnSpPr>
          <p:nvPr/>
        </p:nvCxnSpPr>
        <p:spPr>
          <a:xfrm flipV="1">
            <a:off x="7899156" y="4971265"/>
            <a:ext cx="0" cy="267769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2A1ECA0F-2F25-A7FF-4F12-5B210D5548F2}"/>
              </a:ext>
            </a:extLst>
          </p:cNvPr>
          <p:cNvCxnSpPr>
            <a:cxnSpLocks/>
          </p:cNvCxnSpPr>
          <p:nvPr/>
        </p:nvCxnSpPr>
        <p:spPr>
          <a:xfrm flipH="1" flipV="1">
            <a:off x="7894394" y="5266355"/>
            <a:ext cx="2513" cy="132068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45CC80E0-7E1E-0E85-5E7B-AC05A6E70532}"/>
              </a:ext>
            </a:extLst>
          </p:cNvPr>
          <p:cNvCxnSpPr>
            <a:cxnSpLocks/>
          </p:cNvCxnSpPr>
          <p:nvPr/>
        </p:nvCxnSpPr>
        <p:spPr>
          <a:xfrm flipH="1" flipV="1">
            <a:off x="7894394" y="5461381"/>
            <a:ext cx="305925" cy="667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17C6B030-6958-7DF0-1A05-1964096B4457}"/>
              </a:ext>
            </a:extLst>
          </p:cNvPr>
          <p:cNvCxnSpPr>
            <a:cxnSpLocks/>
          </p:cNvCxnSpPr>
          <p:nvPr/>
        </p:nvCxnSpPr>
        <p:spPr>
          <a:xfrm flipH="1">
            <a:off x="7978363" y="5207704"/>
            <a:ext cx="68992" cy="0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BAAB9399-0D74-08EE-5A8D-6A4FF35EE41D}"/>
              </a:ext>
            </a:extLst>
          </p:cNvPr>
          <p:cNvCxnSpPr>
            <a:cxnSpLocks/>
          </p:cNvCxnSpPr>
          <p:nvPr/>
        </p:nvCxnSpPr>
        <p:spPr>
          <a:xfrm flipH="1">
            <a:off x="9134217" y="4626475"/>
            <a:ext cx="50007" cy="0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76A9BFF0-0B43-2BB2-A578-E1DF758C9EB3}"/>
              </a:ext>
            </a:extLst>
          </p:cNvPr>
          <p:cNvCxnSpPr>
            <a:cxnSpLocks/>
          </p:cNvCxnSpPr>
          <p:nvPr/>
        </p:nvCxnSpPr>
        <p:spPr>
          <a:xfrm flipH="1">
            <a:off x="9024679" y="4626475"/>
            <a:ext cx="50007" cy="0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1DFC3AD7-0E93-FB08-44B0-17639EFE5ACF}"/>
              </a:ext>
            </a:extLst>
          </p:cNvPr>
          <p:cNvCxnSpPr>
            <a:cxnSpLocks/>
          </p:cNvCxnSpPr>
          <p:nvPr/>
        </p:nvCxnSpPr>
        <p:spPr>
          <a:xfrm flipH="1">
            <a:off x="8752227" y="4622801"/>
            <a:ext cx="169069" cy="0"/>
          </a:xfrm>
          <a:prstGeom prst="line">
            <a:avLst/>
          </a:prstGeom>
          <a:ln w="1905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007AC5F1-62F7-558B-36CE-2F7E83EC623B}"/>
              </a:ext>
            </a:extLst>
          </p:cNvPr>
          <p:cNvCxnSpPr>
            <a:cxnSpLocks/>
          </p:cNvCxnSpPr>
          <p:nvPr/>
        </p:nvCxnSpPr>
        <p:spPr>
          <a:xfrm flipH="1">
            <a:off x="1591302" y="4799673"/>
            <a:ext cx="7164421" cy="0"/>
          </a:xfrm>
          <a:prstGeom prst="line">
            <a:avLst/>
          </a:prstGeom>
          <a:ln>
            <a:solidFill>
              <a:srgbClr val="0000FF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F0B72856-405E-E9FC-CB65-DB0F6FB360C9}"/>
              </a:ext>
            </a:extLst>
          </p:cNvPr>
          <p:cNvCxnSpPr>
            <a:cxnSpLocks/>
          </p:cNvCxnSpPr>
          <p:nvPr/>
        </p:nvCxnSpPr>
        <p:spPr>
          <a:xfrm flipH="1">
            <a:off x="1105492" y="4794547"/>
            <a:ext cx="359569" cy="0"/>
          </a:xfrm>
          <a:prstGeom prst="line">
            <a:avLst/>
          </a:prstGeom>
          <a:ln w="1905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667980A0-83B8-E153-40C6-578086B24F63}"/>
              </a:ext>
            </a:extLst>
          </p:cNvPr>
          <p:cNvCxnSpPr>
            <a:cxnSpLocks/>
          </p:cNvCxnSpPr>
          <p:nvPr/>
        </p:nvCxnSpPr>
        <p:spPr>
          <a:xfrm flipH="1">
            <a:off x="816820" y="4795907"/>
            <a:ext cx="232481" cy="0"/>
          </a:xfrm>
          <a:prstGeom prst="line">
            <a:avLst/>
          </a:prstGeom>
          <a:ln w="1905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98151A9E-6FB2-F3F1-DB8C-39444CE2F185}"/>
              </a:ext>
            </a:extLst>
          </p:cNvPr>
          <p:cNvCxnSpPr>
            <a:cxnSpLocks/>
          </p:cNvCxnSpPr>
          <p:nvPr/>
        </p:nvCxnSpPr>
        <p:spPr>
          <a:xfrm flipH="1">
            <a:off x="504363" y="4802489"/>
            <a:ext cx="245011" cy="0"/>
          </a:xfrm>
          <a:prstGeom prst="line">
            <a:avLst/>
          </a:prstGeom>
          <a:ln w="1905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A2CD3061-4A91-A240-8DF3-6DD42AD4F7E5}"/>
              </a:ext>
            </a:extLst>
          </p:cNvPr>
          <p:cNvCxnSpPr>
            <a:cxnSpLocks/>
          </p:cNvCxnSpPr>
          <p:nvPr/>
        </p:nvCxnSpPr>
        <p:spPr>
          <a:xfrm flipV="1">
            <a:off x="505964" y="2844593"/>
            <a:ext cx="0" cy="1945259"/>
          </a:xfrm>
          <a:prstGeom prst="line">
            <a:avLst/>
          </a:prstGeom>
          <a:ln>
            <a:solidFill>
              <a:srgbClr val="0000FF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CBEFB40C-1673-31BB-EBE2-FEEFEC59F6E1}"/>
              </a:ext>
            </a:extLst>
          </p:cNvPr>
          <p:cNvCxnSpPr>
            <a:cxnSpLocks/>
          </p:cNvCxnSpPr>
          <p:nvPr/>
        </p:nvCxnSpPr>
        <p:spPr>
          <a:xfrm>
            <a:off x="512056" y="2838028"/>
            <a:ext cx="1344736" cy="0"/>
          </a:xfrm>
          <a:prstGeom prst="line">
            <a:avLst/>
          </a:prstGeom>
          <a:ln>
            <a:solidFill>
              <a:srgbClr val="0000FF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6A525927-17A2-510C-FE41-01416CB62867}"/>
              </a:ext>
            </a:extLst>
          </p:cNvPr>
          <p:cNvCxnSpPr>
            <a:cxnSpLocks/>
          </p:cNvCxnSpPr>
          <p:nvPr/>
        </p:nvCxnSpPr>
        <p:spPr>
          <a:xfrm flipV="1">
            <a:off x="1856792" y="1923005"/>
            <a:ext cx="0" cy="921591"/>
          </a:xfrm>
          <a:prstGeom prst="line">
            <a:avLst/>
          </a:prstGeom>
          <a:ln>
            <a:solidFill>
              <a:srgbClr val="0000FF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42F7CAC9-7837-A405-5D4B-22DAD4AD9218}"/>
              </a:ext>
            </a:extLst>
          </p:cNvPr>
          <p:cNvCxnSpPr>
            <a:cxnSpLocks/>
          </p:cNvCxnSpPr>
          <p:nvPr/>
        </p:nvCxnSpPr>
        <p:spPr>
          <a:xfrm>
            <a:off x="1856792" y="2028233"/>
            <a:ext cx="188432" cy="0"/>
          </a:xfrm>
          <a:prstGeom prst="line">
            <a:avLst/>
          </a:prstGeom>
          <a:ln>
            <a:solidFill>
              <a:srgbClr val="0000FF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09728D6D-6A0B-FB92-B56B-4933727694FD}"/>
              </a:ext>
            </a:extLst>
          </p:cNvPr>
          <p:cNvCxnSpPr>
            <a:cxnSpLocks/>
          </p:cNvCxnSpPr>
          <p:nvPr/>
        </p:nvCxnSpPr>
        <p:spPr>
          <a:xfrm flipV="1">
            <a:off x="3104881" y="1001357"/>
            <a:ext cx="1245751" cy="4763"/>
          </a:xfrm>
          <a:prstGeom prst="line">
            <a:avLst/>
          </a:prstGeom>
          <a:ln>
            <a:solidFill>
              <a:srgbClr val="0000FF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E4099640-EFCF-1870-744F-BE96AB849540}"/>
              </a:ext>
            </a:extLst>
          </p:cNvPr>
          <p:cNvCxnSpPr>
            <a:cxnSpLocks/>
          </p:cNvCxnSpPr>
          <p:nvPr/>
        </p:nvCxnSpPr>
        <p:spPr>
          <a:xfrm>
            <a:off x="4350631" y="1006737"/>
            <a:ext cx="0" cy="743891"/>
          </a:xfrm>
          <a:prstGeom prst="line">
            <a:avLst/>
          </a:prstGeom>
          <a:ln>
            <a:solidFill>
              <a:srgbClr val="0000FF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AED49BD9-1FB1-7B59-CA45-6D79133CA107}"/>
              </a:ext>
            </a:extLst>
          </p:cNvPr>
          <p:cNvCxnSpPr>
            <a:cxnSpLocks/>
          </p:cNvCxnSpPr>
          <p:nvPr/>
        </p:nvCxnSpPr>
        <p:spPr>
          <a:xfrm>
            <a:off x="4350631" y="1753803"/>
            <a:ext cx="747712" cy="0"/>
          </a:xfrm>
          <a:prstGeom prst="line">
            <a:avLst/>
          </a:prstGeom>
          <a:ln>
            <a:solidFill>
              <a:srgbClr val="0000FF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F580F699-0A0D-CC94-4056-F44BEED5EDB4}"/>
              </a:ext>
            </a:extLst>
          </p:cNvPr>
          <p:cNvCxnSpPr>
            <a:cxnSpLocks/>
          </p:cNvCxnSpPr>
          <p:nvPr/>
        </p:nvCxnSpPr>
        <p:spPr>
          <a:xfrm>
            <a:off x="5621591" y="1750627"/>
            <a:ext cx="1245751" cy="0"/>
          </a:xfrm>
          <a:prstGeom prst="line">
            <a:avLst/>
          </a:prstGeom>
          <a:ln>
            <a:solidFill>
              <a:srgbClr val="0000FF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804F3ED4-F85E-19B2-74CB-B2D50D5F5FAF}"/>
              </a:ext>
            </a:extLst>
          </p:cNvPr>
          <p:cNvCxnSpPr>
            <a:cxnSpLocks/>
          </p:cNvCxnSpPr>
          <p:nvPr/>
        </p:nvCxnSpPr>
        <p:spPr>
          <a:xfrm flipV="1">
            <a:off x="6867342" y="1391643"/>
            <a:ext cx="3089" cy="344039"/>
          </a:xfrm>
          <a:prstGeom prst="line">
            <a:avLst/>
          </a:prstGeom>
          <a:ln>
            <a:solidFill>
              <a:srgbClr val="0000FF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28252DA0-49F5-EB1E-4A99-AC2F27B99300}"/>
              </a:ext>
            </a:extLst>
          </p:cNvPr>
          <p:cNvCxnSpPr>
            <a:cxnSpLocks/>
          </p:cNvCxnSpPr>
          <p:nvPr/>
        </p:nvCxnSpPr>
        <p:spPr>
          <a:xfrm>
            <a:off x="6867342" y="1378683"/>
            <a:ext cx="612689" cy="0"/>
          </a:xfrm>
          <a:prstGeom prst="line">
            <a:avLst/>
          </a:prstGeom>
          <a:ln>
            <a:solidFill>
              <a:srgbClr val="0000FF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400389A2-8225-89CC-C87F-2D3666F07C7E}"/>
              </a:ext>
            </a:extLst>
          </p:cNvPr>
          <p:cNvCxnSpPr>
            <a:cxnSpLocks/>
          </p:cNvCxnSpPr>
          <p:nvPr/>
        </p:nvCxnSpPr>
        <p:spPr>
          <a:xfrm flipV="1">
            <a:off x="7499252" y="552630"/>
            <a:ext cx="0" cy="826053"/>
          </a:xfrm>
          <a:prstGeom prst="line">
            <a:avLst/>
          </a:prstGeom>
          <a:ln>
            <a:solidFill>
              <a:srgbClr val="0000FF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A3834D6C-A6C9-70B8-9A40-40270A32B960}"/>
              </a:ext>
            </a:extLst>
          </p:cNvPr>
          <p:cNvCxnSpPr>
            <a:cxnSpLocks/>
          </p:cNvCxnSpPr>
          <p:nvPr/>
        </p:nvCxnSpPr>
        <p:spPr>
          <a:xfrm flipH="1">
            <a:off x="7499253" y="1140171"/>
            <a:ext cx="890031" cy="0"/>
          </a:xfrm>
          <a:prstGeom prst="line">
            <a:avLst/>
          </a:prstGeom>
          <a:ln>
            <a:solidFill>
              <a:srgbClr val="00B0F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51D86EC2-03F5-807D-F05E-C4B355FC56A1}"/>
              </a:ext>
            </a:extLst>
          </p:cNvPr>
          <p:cNvCxnSpPr>
            <a:cxnSpLocks/>
          </p:cNvCxnSpPr>
          <p:nvPr/>
        </p:nvCxnSpPr>
        <p:spPr>
          <a:xfrm>
            <a:off x="7790632" y="712403"/>
            <a:ext cx="598651" cy="0"/>
          </a:xfrm>
          <a:prstGeom prst="line">
            <a:avLst/>
          </a:prstGeom>
          <a:ln>
            <a:solidFill>
              <a:srgbClr val="C0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25987DF7-A6AD-4BEC-1A2C-97079F08D2A2}"/>
              </a:ext>
            </a:extLst>
          </p:cNvPr>
          <p:cNvCxnSpPr>
            <a:cxnSpLocks/>
          </p:cNvCxnSpPr>
          <p:nvPr/>
        </p:nvCxnSpPr>
        <p:spPr>
          <a:xfrm>
            <a:off x="7794088" y="483803"/>
            <a:ext cx="0" cy="228600"/>
          </a:xfrm>
          <a:prstGeom prst="line">
            <a:avLst/>
          </a:prstGeom>
          <a:ln>
            <a:solidFill>
              <a:srgbClr val="C0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B683632F-3A10-1EA3-E6FE-7777A9EDE6D3}"/>
              </a:ext>
            </a:extLst>
          </p:cNvPr>
          <p:cNvCxnSpPr>
            <a:cxnSpLocks/>
          </p:cNvCxnSpPr>
          <p:nvPr/>
        </p:nvCxnSpPr>
        <p:spPr>
          <a:xfrm flipV="1">
            <a:off x="7500472" y="552630"/>
            <a:ext cx="0" cy="587541"/>
          </a:xfrm>
          <a:prstGeom prst="line">
            <a:avLst/>
          </a:prstGeom>
          <a:ln>
            <a:solidFill>
              <a:srgbClr val="00B0F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87F6D005-F4AD-9BD2-014D-CA8A1CC41EED}"/>
              </a:ext>
            </a:extLst>
          </p:cNvPr>
          <p:cNvCxnSpPr>
            <a:cxnSpLocks/>
          </p:cNvCxnSpPr>
          <p:nvPr/>
        </p:nvCxnSpPr>
        <p:spPr>
          <a:xfrm flipH="1" flipV="1">
            <a:off x="7499251" y="553831"/>
            <a:ext cx="60911" cy="0"/>
          </a:xfrm>
          <a:prstGeom prst="line">
            <a:avLst/>
          </a:prstGeom>
          <a:ln w="1905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758D3153-E24C-9BDB-143C-CA077CB811B0}"/>
              </a:ext>
            </a:extLst>
          </p:cNvPr>
          <p:cNvCxnSpPr>
            <a:cxnSpLocks/>
          </p:cNvCxnSpPr>
          <p:nvPr/>
        </p:nvCxnSpPr>
        <p:spPr>
          <a:xfrm>
            <a:off x="7586123" y="385943"/>
            <a:ext cx="0" cy="166687"/>
          </a:xfrm>
          <a:prstGeom prst="line">
            <a:avLst/>
          </a:prstGeom>
          <a:ln w="1905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963AB597-6505-9085-C569-86E2E611E070}"/>
              </a:ext>
            </a:extLst>
          </p:cNvPr>
          <p:cNvCxnSpPr>
            <a:cxnSpLocks/>
          </p:cNvCxnSpPr>
          <p:nvPr/>
        </p:nvCxnSpPr>
        <p:spPr>
          <a:xfrm flipV="1">
            <a:off x="8666992" y="4616774"/>
            <a:ext cx="0" cy="93871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8C6EC2C2-D8C1-C27D-41C6-7FEECD117D21}"/>
              </a:ext>
            </a:extLst>
          </p:cNvPr>
          <p:cNvCxnSpPr>
            <a:cxnSpLocks/>
          </p:cNvCxnSpPr>
          <p:nvPr/>
        </p:nvCxnSpPr>
        <p:spPr>
          <a:xfrm flipH="1" flipV="1">
            <a:off x="1705792" y="4714704"/>
            <a:ext cx="6840600" cy="0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66B68BF3-9D5E-00B3-011C-DA856D1CC2FE}"/>
              </a:ext>
            </a:extLst>
          </p:cNvPr>
          <p:cNvCxnSpPr>
            <a:cxnSpLocks/>
          </p:cNvCxnSpPr>
          <p:nvPr/>
        </p:nvCxnSpPr>
        <p:spPr>
          <a:xfrm>
            <a:off x="8614021" y="4707143"/>
            <a:ext cx="52972" cy="0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539BAB60-E711-E4A3-7CC0-FC88BBFC73D7}"/>
              </a:ext>
            </a:extLst>
          </p:cNvPr>
          <p:cNvCxnSpPr>
            <a:cxnSpLocks/>
          </p:cNvCxnSpPr>
          <p:nvPr/>
        </p:nvCxnSpPr>
        <p:spPr>
          <a:xfrm flipH="1">
            <a:off x="8616986" y="4881223"/>
            <a:ext cx="50007" cy="0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CA0FF072-3BDB-75A5-1FCC-B0C388CABB62}"/>
              </a:ext>
            </a:extLst>
          </p:cNvPr>
          <p:cNvCxnSpPr>
            <a:cxnSpLocks/>
          </p:cNvCxnSpPr>
          <p:nvPr/>
        </p:nvCxnSpPr>
        <p:spPr>
          <a:xfrm>
            <a:off x="2023876" y="1927767"/>
            <a:ext cx="0" cy="100467"/>
          </a:xfrm>
          <a:prstGeom prst="line">
            <a:avLst/>
          </a:prstGeom>
          <a:ln w="1905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DAB1B149-76C8-A840-2AE1-88214B544AAA}"/>
              </a:ext>
            </a:extLst>
          </p:cNvPr>
          <p:cNvCxnSpPr>
            <a:cxnSpLocks/>
          </p:cNvCxnSpPr>
          <p:nvPr/>
        </p:nvCxnSpPr>
        <p:spPr>
          <a:xfrm>
            <a:off x="2026344" y="1287664"/>
            <a:ext cx="0" cy="560843"/>
          </a:xfrm>
          <a:prstGeom prst="line">
            <a:avLst/>
          </a:prstGeom>
          <a:ln w="1905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C1637FAB-FEE6-C84F-694E-4AF153F2C633}"/>
              </a:ext>
            </a:extLst>
          </p:cNvPr>
          <p:cNvCxnSpPr>
            <a:cxnSpLocks/>
          </p:cNvCxnSpPr>
          <p:nvPr/>
        </p:nvCxnSpPr>
        <p:spPr>
          <a:xfrm flipV="1">
            <a:off x="2020167" y="1278986"/>
            <a:ext cx="1089476" cy="2623"/>
          </a:xfrm>
          <a:prstGeom prst="line">
            <a:avLst/>
          </a:prstGeom>
          <a:ln>
            <a:solidFill>
              <a:srgbClr val="0000FF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8F33505C-E5EA-6D98-88B1-0B4BB4E5BEB6}"/>
              </a:ext>
            </a:extLst>
          </p:cNvPr>
          <p:cNvCxnSpPr>
            <a:cxnSpLocks/>
          </p:cNvCxnSpPr>
          <p:nvPr/>
        </p:nvCxnSpPr>
        <p:spPr>
          <a:xfrm>
            <a:off x="3109643" y="1001356"/>
            <a:ext cx="0" cy="277629"/>
          </a:xfrm>
          <a:prstGeom prst="line">
            <a:avLst/>
          </a:prstGeom>
          <a:ln w="1905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9" name="TextBox 148">
            <a:extLst>
              <a:ext uri="{FF2B5EF4-FFF2-40B4-BE49-F238E27FC236}">
                <a16:creationId xmlns:a16="http://schemas.microsoft.com/office/drawing/2014/main" id="{DEE677B6-42DE-61CA-6DF1-240511A1FD81}"/>
              </a:ext>
            </a:extLst>
          </p:cNvPr>
          <p:cNvSpPr txBox="1"/>
          <p:nvPr/>
        </p:nvSpPr>
        <p:spPr>
          <a:xfrm>
            <a:off x="7896907" y="4237349"/>
            <a:ext cx="147144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0000FF"/>
                </a:solidFill>
                <a:latin typeface="+mj-lt"/>
              </a:rPr>
              <a:t>1 bar </a:t>
            </a:r>
            <a:r>
              <a:rPr lang="en-GB" sz="1200" b="1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1200" b="1" dirty="0">
                <a:solidFill>
                  <a:srgbClr val="0000FF"/>
                </a:solidFill>
                <a:latin typeface="+mj-lt"/>
              </a:rPr>
              <a:t>16 mbar</a:t>
            </a:r>
          </a:p>
        </p:txBody>
      </p: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28F90B76-0FE7-7824-41E5-823E66D32971}"/>
              </a:ext>
            </a:extLst>
          </p:cNvPr>
          <p:cNvCxnSpPr>
            <a:cxnSpLocks/>
          </p:cNvCxnSpPr>
          <p:nvPr/>
        </p:nvCxnSpPr>
        <p:spPr>
          <a:xfrm flipH="1" flipV="1">
            <a:off x="4152193" y="4886450"/>
            <a:ext cx="4374295" cy="4271"/>
          </a:xfrm>
          <a:prstGeom prst="line">
            <a:avLst/>
          </a:prstGeom>
          <a:ln>
            <a:solidFill>
              <a:srgbClr val="7030A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5BD42BA9-F35F-6F7F-E4DC-BB9DE250019D}"/>
              </a:ext>
            </a:extLst>
          </p:cNvPr>
          <p:cNvCxnSpPr>
            <a:cxnSpLocks/>
          </p:cNvCxnSpPr>
          <p:nvPr/>
        </p:nvCxnSpPr>
        <p:spPr>
          <a:xfrm flipH="1" flipV="1">
            <a:off x="1057155" y="4874195"/>
            <a:ext cx="439887" cy="0"/>
          </a:xfrm>
          <a:prstGeom prst="line">
            <a:avLst/>
          </a:prstGeom>
          <a:ln w="1905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39E798E3-8D3E-6027-087C-3A7AB06A9E18}"/>
              </a:ext>
            </a:extLst>
          </p:cNvPr>
          <p:cNvCxnSpPr>
            <a:cxnSpLocks/>
          </p:cNvCxnSpPr>
          <p:nvPr/>
        </p:nvCxnSpPr>
        <p:spPr>
          <a:xfrm flipV="1">
            <a:off x="1068349" y="3513146"/>
            <a:ext cx="0" cy="1360604"/>
          </a:xfrm>
          <a:prstGeom prst="line">
            <a:avLst/>
          </a:prstGeom>
          <a:ln>
            <a:solidFill>
              <a:srgbClr val="7030A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B83F0883-2111-3F92-C932-A6AD41F9338F}"/>
              </a:ext>
            </a:extLst>
          </p:cNvPr>
          <p:cNvCxnSpPr>
            <a:cxnSpLocks/>
          </p:cNvCxnSpPr>
          <p:nvPr/>
        </p:nvCxnSpPr>
        <p:spPr>
          <a:xfrm>
            <a:off x="1059670" y="3509745"/>
            <a:ext cx="8719653" cy="0"/>
          </a:xfrm>
          <a:prstGeom prst="line">
            <a:avLst/>
          </a:prstGeom>
          <a:ln>
            <a:solidFill>
              <a:srgbClr val="7030A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C47A615C-E1A7-450F-BB31-26E53D4AD8F7}"/>
              </a:ext>
            </a:extLst>
          </p:cNvPr>
          <p:cNvCxnSpPr>
            <a:cxnSpLocks/>
          </p:cNvCxnSpPr>
          <p:nvPr/>
        </p:nvCxnSpPr>
        <p:spPr>
          <a:xfrm flipV="1">
            <a:off x="9764487" y="1225675"/>
            <a:ext cx="0" cy="2284071"/>
          </a:xfrm>
          <a:prstGeom prst="line">
            <a:avLst/>
          </a:prstGeom>
          <a:ln>
            <a:solidFill>
              <a:srgbClr val="7030A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887077CB-584E-4175-C08A-4E12C74D18BC}"/>
              </a:ext>
            </a:extLst>
          </p:cNvPr>
          <p:cNvCxnSpPr>
            <a:cxnSpLocks/>
          </p:cNvCxnSpPr>
          <p:nvPr/>
        </p:nvCxnSpPr>
        <p:spPr>
          <a:xfrm>
            <a:off x="11536928" y="1244213"/>
            <a:ext cx="0" cy="106680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66FCCC51-4E92-3D21-B06D-D91E3E3868B5}"/>
              </a:ext>
            </a:extLst>
          </p:cNvPr>
          <p:cNvCxnSpPr>
            <a:cxnSpLocks/>
          </p:cNvCxnSpPr>
          <p:nvPr/>
        </p:nvCxnSpPr>
        <p:spPr>
          <a:xfrm flipH="1">
            <a:off x="10556168" y="2311013"/>
            <a:ext cx="968061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AB5605F0-F912-B771-01A6-4AF5F6E43A9A}"/>
              </a:ext>
            </a:extLst>
          </p:cNvPr>
          <p:cNvCxnSpPr>
            <a:cxnSpLocks/>
          </p:cNvCxnSpPr>
          <p:nvPr/>
        </p:nvCxnSpPr>
        <p:spPr>
          <a:xfrm flipH="1">
            <a:off x="10556168" y="2311014"/>
            <a:ext cx="0" cy="1562487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B9838383-AAD9-91F8-85A0-B6994071B906}"/>
              </a:ext>
            </a:extLst>
          </p:cNvPr>
          <p:cNvCxnSpPr>
            <a:cxnSpLocks/>
          </p:cNvCxnSpPr>
          <p:nvPr/>
        </p:nvCxnSpPr>
        <p:spPr>
          <a:xfrm flipH="1" flipV="1">
            <a:off x="1528792" y="3866763"/>
            <a:ext cx="9027376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Connector 226">
            <a:extLst>
              <a:ext uri="{FF2B5EF4-FFF2-40B4-BE49-F238E27FC236}">
                <a16:creationId xmlns:a16="http://schemas.microsoft.com/office/drawing/2014/main" id="{2D0CA954-B77D-6CA4-6FF3-3BA7D508F096}"/>
              </a:ext>
            </a:extLst>
          </p:cNvPr>
          <p:cNvCxnSpPr>
            <a:cxnSpLocks/>
          </p:cNvCxnSpPr>
          <p:nvPr/>
        </p:nvCxnSpPr>
        <p:spPr>
          <a:xfrm>
            <a:off x="1528792" y="3873500"/>
            <a:ext cx="0" cy="1093504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Connector 229">
            <a:extLst>
              <a:ext uri="{FF2B5EF4-FFF2-40B4-BE49-F238E27FC236}">
                <a16:creationId xmlns:a16="http://schemas.microsoft.com/office/drawing/2014/main" id="{F1B1E053-44A5-92DF-24E6-F1EFF2BCB422}"/>
              </a:ext>
            </a:extLst>
          </p:cNvPr>
          <p:cNvCxnSpPr>
            <a:cxnSpLocks/>
          </p:cNvCxnSpPr>
          <p:nvPr/>
        </p:nvCxnSpPr>
        <p:spPr>
          <a:xfrm flipH="1">
            <a:off x="1567355" y="4873749"/>
            <a:ext cx="2581663" cy="0"/>
          </a:xfrm>
          <a:prstGeom prst="line">
            <a:avLst/>
          </a:prstGeom>
          <a:ln w="1905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>
            <a:extLst>
              <a:ext uri="{FF2B5EF4-FFF2-40B4-BE49-F238E27FC236}">
                <a16:creationId xmlns:a16="http://schemas.microsoft.com/office/drawing/2014/main" id="{B103179B-9892-E44C-5150-C7C9D67FE221}"/>
              </a:ext>
            </a:extLst>
          </p:cNvPr>
          <p:cNvCxnSpPr>
            <a:cxnSpLocks/>
          </p:cNvCxnSpPr>
          <p:nvPr/>
        </p:nvCxnSpPr>
        <p:spPr>
          <a:xfrm flipV="1">
            <a:off x="1528792" y="4973564"/>
            <a:ext cx="7138200" cy="1003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Connector 238">
            <a:extLst>
              <a:ext uri="{FF2B5EF4-FFF2-40B4-BE49-F238E27FC236}">
                <a16:creationId xmlns:a16="http://schemas.microsoft.com/office/drawing/2014/main" id="{F726D894-9F50-F69F-52F1-9BA17D4A6A2C}"/>
              </a:ext>
            </a:extLst>
          </p:cNvPr>
          <p:cNvCxnSpPr>
            <a:cxnSpLocks/>
          </p:cNvCxnSpPr>
          <p:nvPr/>
        </p:nvCxnSpPr>
        <p:spPr>
          <a:xfrm>
            <a:off x="8699659" y="4973563"/>
            <a:ext cx="490915" cy="0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Connector 239">
            <a:extLst>
              <a:ext uri="{FF2B5EF4-FFF2-40B4-BE49-F238E27FC236}">
                <a16:creationId xmlns:a16="http://schemas.microsoft.com/office/drawing/2014/main" id="{DF65DE14-304A-1AC1-4B8B-443ABE4F4843}"/>
              </a:ext>
            </a:extLst>
          </p:cNvPr>
          <p:cNvCxnSpPr>
            <a:cxnSpLocks/>
          </p:cNvCxnSpPr>
          <p:nvPr/>
        </p:nvCxnSpPr>
        <p:spPr>
          <a:xfrm>
            <a:off x="9190572" y="4648007"/>
            <a:ext cx="0" cy="325556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1" name="Straight Arrow Connector 240">
            <a:extLst>
              <a:ext uri="{FF2B5EF4-FFF2-40B4-BE49-F238E27FC236}">
                <a16:creationId xmlns:a16="http://schemas.microsoft.com/office/drawing/2014/main" id="{6BA43019-1DD3-C41A-0CA8-EC2E511362A0}"/>
              </a:ext>
            </a:extLst>
          </p:cNvPr>
          <p:cNvCxnSpPr>
            <a:cxnSpLocks/>
            <a:stCxn id="89" idx="0"/>
          </p:cNvCxnSpPr>
          <p:nvPr/>
        </p:nvCxnSpPr>
        <p:spPr>
          <a:xfrm flipV="1">
            <a:off x="8755723" y="4943838"/>
            <a:ext cx="123853" cy="529577"/>
          </a:xfrm>
          <a:prstGeom prst="straightConnector1">
            <a:avLst/>
          </a:prstGeom>
          <a:ln>
            <a:solidFill>
              <a:srgbClr val="000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Connector 241">
            <a:extLst>
              <a:ext uri="{FF2B5EF4-FFF2-40B4-BE49-F238E27FC236}">
                <a16:creationId xmlns:a16="http://schemas.microsoft.com/office/drawing/2014/main" id="{4E5DE9C1-7F2A-EBBA-93F3-1644EB465ED1}"/>
              </a:ext>
            </a:extLst>
          </p:cNvPr>
          <p:cNvCxnSpPr>
            <a:cxnSpLocks/>
          </p:cNvCxnSpPr>
          <p:nvPr/>
        </p:nvCxnSpPr>
        <p:spPr>
          <a:xfrm>
            <a:off x="8921296" y="4635073"/>
            <a:ext cx="0" cy="76241"/>
          </a:xfrm>
          <a:prstGeom prst="line">
            <a:avLst/>
          </a:prstGeom>
          <a:ln w="1905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159BDF58-ADE8-556D-440F-1EC60FEB3775}"/>
              </a:ext>
            </a:extLst>
          </p:cNvPr>
          <p:cNvCxnSpPr>
            <a:cxnSpLocks/>
          </p:cNvCxnSpPr>
          <p:nvPr/>
        </p:nvCxnSpPr>
        <p:spPr>
          <a:xfrm>
            <a:off x="8752228" y="4635072"/>
            <a:ext cx="0" cy="154781"/>
          </a:xfrm>
          <a:prstGeom prst="line">
            <a:avLst/>
          </a:prstGeom>
          <a:ln w="1905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Connector 243">
            <a:extLst>
              <a:ext uri="{FF2B5EF4-FFF2-40B4-BE49-F238E27FC236}">
                <a16:creationId xmlns:a16="http://schemas.microsoft.com/office/drawing/2014/main" id="{E1DB747D-B645-8ECA-7001-8C4560BD412A}"/>
              </a:ext>
            </a:extLst>
          </p:cNvPr>
          <p:cNvCxnSpPr>
            <a:cxnSpLocks/>
          </p:cNvCxnSpPr>
          <p:nvPr/>
        </p:nvCxnSpPr>
        <p:spPr>
          <a:xfrm>
            <a:off x="9019877" y="4626476"/>
            <a:ext cx="0" cy="94757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A7D596BD-D801-E7E0-8467-EE423DB470EC}"/>
              </a:ext>
            </a:extLst>
          </p:cNvPr>
          <p:cNvCxnSpPr>
            <a:cxnSpLocks/>
          </p:cNvCxnSpPr>
          <p:nvPr/>
        </p:nvCxnSpPr>
        <p:spPr>
          <a:xfrm>
            <a:off x="8666992" y="4873750"/>
            <a:ext cx="0" cy="99815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83F50736-208B-7E7A-F36A-D3DEDDDC3931}"/>
              </a:ext>
            </a:extLst>
          </p:cNvPr>
          <p:cNvCxnSpPr>
            <a:cxnSpLocks/>
          </p:cNvCxnSpPr>
          <p:nvPr/>
        </p:nvCxnSpPr>
        <p:spPr>
          <a:xfrm flipH="1" flipV="1">
            <a:off x="7894394" y="5429249"/>
            <a:ext cx="2513" cy="32131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712A14FB-CEF4-CA4D-FB4F-FAD31B011FE2}"/>
              </a:ext>
            </a:extLst>
          </p:cNvPr>
          <p:cNvCxnSpPr>
            <a:cxnSpLocks/>
          </p:cNvCxnSpPr>
          <p:nvPr/>
        </p:nvCxnSpPr>
        <p:spPr>
          <a:xfrm flipV="1">
            <a:off x="8199755" y="5200967"/>
            <a:ext cx="563" cy="251868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7D1857A6-F90B-7E06-A3B4-AE4CE4CD01FE}"/>
              </a:ext>
            </a:extLst>
          </p:cNvPr>
          <p:cNvCxnSpPr>
            <a:cxnSpLocks/>
          </p:cNvCxnSpPr>
          <p:nvPr/>
        </p:nvCxnSpPr>
        <p:spPr>
          <a:xfrm flipH="1">
            <a:off x="5830353" y="5469101"/>
            <a:ext cx="56316" cy="0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Connector 259">
            <a:extLst>
              <a:ext uri="{FF2B5EF4-FFF2-40B4-BE49-F238E27FC236}">
                <a16:creationId xmlns:a16="http://schemas.microsoft.com/office/drawing/2014/main" id="{A7368383-7AD4-44D6-B341-9BDF8763E783}"/>
              </a:ext>
            </a:extLst>
          </p:cNvPr>
          <p:cNvCxnSpPr>
            <a:cxnSpLocks/>
          </p:cNvCxnSpPr>
          <p:nvPr/>
        </p:nvCxnSpPr>
        <p:spPr>
          <a:xfrm flipV="1">
            <a:off x="5815536" y="5200967"/>
            <a:ext cx="0" cy="272448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15810A79-C10E-05A9-064A-BFB9033E5488}"/>
              </a:ext>
            </a:extLst>
          </p:cNvPr>
          <p:cNvCxnSpPr>
            <a:cxnSpLocks/>
          </p:cNvCxnSpPr>
          <p:nvPr/>
        </p:nvCxnSpPr>
        <p:spPr>
          <a:xfrm flipH="1">
            <a:off x="5956518" y="5472276"/>
            <a:ext cx="153501" cy="0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B92A1C55-8ACF-3AED-8528-4527FFA35663}"/>
              </a:ext>
            </a:extLst>
          </p:cNvPr>
          <p:cNvCxnSpPr>
            <a:cxnSpLocks/>
          </p:cNvCxnSpPr>
          <p:nvPr/>
        </p:nvCxnSpPr>
        <p:spPr>
          <a:xfrm flipV="1">
            <a:off x="5165893" y="5268218"/>
            <a:ext cx="0" cy="130207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F23101C5-23D4-8D1D-E122-B265E58A327B}"/>
              </a:ext>
            </a:extLst>
          </p:cNvPr>
          <p:cNvCxnSpPr>
            <a:cxnSpLocks/>
          </p:cNvCxnSpPr>
          <p:nvPr/>
        </p:nvCxnSpPr>
        <p:spPr>
          <a:xfrm flipH="1" flipV="1">
            <a:off x="5162363" y="5461380"/>
            <a:ext cx="292107" cy="0"/>
          </a:xfrm>
          <a:prstGeom prst="line">
            <a:avLst/>
          </a:prstGeom>
          <a:ln w="1905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1" name="Straight Connector 270">
            <a:extLst>
              <a:ext uri="{FF2B5EF4-FFF2-40B4-BE49-F238E27FC236}">
                <a16:creationId xmlns:a16="http://schemas.microsoft.com/office/drawing/2014/main" id="{259224E0-966E-4FBA-E85A-03EC352AEE02}"/>
              </a:ext>
            </a:extLst>
          </p:cNvPr>
          <p:cNvCxnSpPr>
            <a:cxnSpLocks/>
          </p:cNvCxnSpPr>
          <p:nvPr/>
        </p:nvCxnSpPr>
        <p:spPr>
          <a:xfrm>
            <a:off x="1105491" y="4626475"/>
            <a:ext cx="349183" cy="0"/>
          </a:xfrm>
          <a:prstGeom prst="line">
            <a:avLst/>
          </a:prstGeom>
          <a:ln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3" name="TextBox 272">
            <a:extLst>
              <a:ext uri="{FF2B5EF4-FFF2-40B4-BE49-F238E27FC236}">
                <a16:creationId xmlns:a16="http://schemas.microsoft.com/office/drawing/2014/main" id="{DD57C191-98E5-9E7B-5BA4-5A23D6B3D406}"/>
              </a:ext>
            </a:extLst>
          </p:cNvPr>
          <p:cNvSpPr txBox="1"/>
          <p:nvPr/>
        </p:nvSpPr>
        <p:spPr>
          <a:xfrm>
            <a:off x="1591302" y="3874555"/>
            <a:ext cx="10871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latin typeface="+mj-lt"/>
              </a:rPr>
              <a:t>15 bar </a:t>
            </a:r>
            <a:r>
              <a:rPr lang="en-US" sz="1200" b="1" dirty="0">
                <a:solidFill>
                  <a:srgbClr val="FF000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1200" b="1" dirty="0">
                <a:solidFill>
                  <a:srgbClr val="FF0000"/>
                </a:solidFill>
                <a:latin typeface="+mj-lt"/>
              </a:rPr>
              <a:t>3</a:t>
            </a:r>
            <a:r>
              <a:rPr lang="en-GB" sz="1200" b="1" dirty="0">
                <a:solidFill>
                  <a:srgbClr val="FF0000"/>
                </a:solidFill>
                <a:latin typeface="+mj-lt"/>
              </a:rPr>
              <a:t> bar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EE1EFB6-1DA9-AB89-D1B0-22931634C82B}"/>
              </a:ext>
            </a:extLst>
          </p:cNvPr>
          <p:cNvCxnSpPr>
            <a:cxnSpLocks/>
          </p:cNvCxnSpPr>
          <p:nvPr/>
        </p:nvCxnSpPr>
        <p:spPr>
          <a:xfrm>
            <a:off x="9190572" y="4648007"/>
            <a:ext cx="0" cy="325556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9" name="Table 78">
                <a:extLst>
                  <a:ext uri="{FF2B5EF4-FFF2-40B4-BE49-F238E27FC236}">
                    <a16:creationId xmlns:a16="http://schemas.microsoft.com/office/drawing/2014/main" id="{FF6E39C8-E0CA-F312-B3CF-41369E29A88E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9329989" y="4136128"/>
              <a:ext cx="2823896" cy="223138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97285">
                      <a:extLst>
                        <a:ext uri="{9D8B030D-6E8A-4147-A177-3AD203B41FA5}">
                          <a16:colId xmlns:a16="http://schemas.microsoft.com/office/drawing/2014/main" val="2203860455"/>
                        </a:ext>
                      </a:extLst>
                    </a:gridCol>
                    <a:gridCol w="765052">
                      <a:extLst>
                        <a:ext uri="{9D8B030D-6E8A-4147-A177-3AD203B41FA5}">
                          <a16:colId xmlns:a16="http://schemas.microsoft.com/office/drawing/2014/main" val="975614331"/>
                        </a:ext>
                      </a:extLst>
                    </a:gridCol>
                    <a:gridCol w="382527">
                      <a:extLst>
                        <a:ext uri="{9D8B030D-6E8A-4147-A177-3AD203B41FA5}">
                          <a16:colId xmlns:a16="http://schemas.microsoft.com/office/drawing/2014/main" val="4158951386"/>
                        </a:ext>
                      </a:extLst>
                    </a:gridCol>
                    <a:gridCol w="720000">
                      <a:extLst>
                        <a:ext uri="{9D8B030D-6E8A-4147-A177-3AD203B41FA5}">
                          <a16:colId xmlns:a16="http://schemas.microsoft.com/office/drawing/2014/main" val="2853241573"/>
                        </a:ext>
                      </a:extLst>
                    </a:gridCol>
                    <a:gridCol w="459032">
                      <a:extLst>
                        <a:ext uri="{9D8B030D-6E8A-4147-A177-3AD203B41FA5}">
                          <a16:colId xmlns:a16="http://schemas.microsoft.com/office/drawing/2014/main" val="2684122925"/>
                        </a:ext>
                      </a:extLst>
                    </a:gridCol>
                  </a:tblGrid>
                  <a:tr h="375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Line</a:t>
                          </a:r>
                          <a:endParaRPr lang="en-GB" sz="900" b="1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Function</a:t>
                          </a:r>
                          <a:endParaRPr lang="en-GB" sz="900" b="1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9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oMath>
                          </a14:m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 [K]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9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oMath>
                          </a14:m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[bar]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acc>
                                <m:accPr>
                                  <m:chr m:val="̇"/>
                                  <m:ctrlPr>
                                    <a:rPr lang="en-US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9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 [g/s]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17465408"/>
                      </a:ext>
                    </a:extLst>
                  </a:tr>
                  <a:tr h="57022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B</a:t>
                          </a:r>
                          <a:endParaRPr lang="en-GB" sz="9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He II at 16 mbar /1.8-1.9 K</a:t>
                          </a:r>
                          <a:endParaRPr lang="en-GB" sz="9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1.9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 → 0.016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2500408805"/>
                      </a:ext>
                    </a:extLst>
                  </a:tr>
                  <a:tr h="28574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C</a:t>
                          </a:r>
                          <a:endParaRPr lang="en-GB" sz="9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He supply</a:t>
                          </a:r>
                          <a:endParaRPr lang="en-GB" sz="9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4.6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15 → 3.2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&lt; 100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517889538"/>
                      </a:ext>
                    </a:extLst>
                  </a:tr>
                  <a:tr h="42798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D</a:t>
                          </a:r>
                          <a:endParaRPr lang="en-GB" sz="9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LP return / quench</a:t>
                          </a:r>
                          <a:endParaRPr lang="en-GB" sz="9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14 → 1.3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&lt; 100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1817072947"/>
                      </a:ext>
                    </a:extLst>
                  </a:tr>
                  <a:tr h="28574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E</a:t>
                          </a:r>
                          <a:endParaRPr lang="en-GB" sz="9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Shield lines</a:t>
                          </a:r>
                          <a:endParaRPr lang="en-GB" sz="9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50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23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3565951373"/>
                      </a:ext>
                    </a:extLst>
                  </a:tr>
                  <a:tr h="28574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F</a:t>
                          </a:r>
                          <a:endParaRPr lang="en-GB" sz="9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4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75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14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23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121496947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9" name="Table 78">
                <a:extLst>
                  <a:ext uri="{FF2B5EF4-FFF2-40B4-BE49-F238E27FC236}">
                    <a16:creationId xmlns:a16="http://schemas.microsoft.com/office/drawing/2014/main" id="{FF6E39C8-E0CA-F312-B3CF-41369E29A88E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9329989" y="4136128"/>
              <a:ext cx="2823896" cy="223138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97285">
                      <a:extLst>
                        <a:ext uri="{9D8B030D-6E8A-4147-A177-3AD203B41FA5}">
                          <a16:colId xmlns:a16="http://schemas.microsoft.com/office/drawing/2014/main" val="2203860455"/>
                        </a:ext>
                      </a:extLst>
                    </a:gridCol>
                    <a:gridCol w="765052">
                      <a:extLst>
                        <a:ext uri="{9D8B030D-6E8A-4147-A177-3AD203B41FA5}">
                          <a16:colId xmlns:a16="http://schemas.microsoft.com/office/drawing/2014/main" val="975614331"/>
                        </a:ext>
                      </a:extLst>
                    </a:gridCol>
                    <a:gridCol w="382527">
                      <a:extLst>
                        <a:ext uri="{9D8B030D-6E8A-4147-A177-3AD203B41FA5}">
                          <a16:colId xmlns:a16="http://schemas.microsoft.com/office/drawing/2014/main" val="4158951386"/>
                        </a:ext>
                      </a:extLst>
                    </a:gridCol>
                    <a:gridCol w="720000">
                      <a:extLst>
                        <a:ext uri="{9D8B030D-6E8A-4147-A177-3AD203B41FA5}">
                          <a16:colId xmlns:a16="http://schemas.microsoft.com/office/drawing/2014/main" val="2853241573"/>
                        </a:ext>
                      </a:extLst>
                    </a:gridCol>
                    <a:gridCol w="459032">
                      <a:extLst>
                        <a:ext uri="{9D8B030D-6E8A-4147-A177-3AD203B41FA5}">
                          <a16:colId xmlns:a16="http://schemas.microsoft.com/office/drawing/2014/main" val="2684122925"/>
                        </a:ext>
                      </a:extLst>
                    </a:gridCol>
                  </a:tblGrid>
                  <a:tr h="375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Line</a:t>
                          </a:r>
                          <a:endParaRPr lang="en-GB" sz="900" b="1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Function</a:t>
                          </a:r>
                          <a:endParaRPr lang="en-GB" sz="900" b="1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30159" t="-1613" r="-314286" b="-4951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27731" t="-1613" r="-66387" b="-4951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520000" t="-1613" r="-5333" b="-49516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17465408"/>
                      </a:ext>
                    </a:extLst>
                  </a:tr>
                  <a:tr h="57022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B</a:t>
                          </a:r>
                          <a:endParaRPr lang="en-GB" sz="9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He II at 16 mbar /1.8-1.9 K</a:t>
                          </a:r>
                          <a:endParaRPr lang="en-GB" sz="9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1.9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 → 0.016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2500408805"/>
                      </a:ext>
                    </a:extLst>
                  </a:tr>
                  <a:tr h="28574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C</a:t>
                          </a:r>
                          <a:endParaRPr lang="en-GB" sz="9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He supply</a:t>
                          </a:r>
                          <a:endParaRPr lang="en-GB" sz="9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4.6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15 → 3.2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&lt; 100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517889538"/>
                      </a:ext>
                    </a:extLst>
                  </a:tr>
                  <a:tr h="42798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D</a:t>
                          </a:r>
                          <a:endParaRPr lang="en-GB" sz="9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LP return / quench</a:t>
                          </a:r>
                          <a:endParaRPr lang="en-GB" sz="9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14 → 1.3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&lt; 100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1817072947"/>
                      </a:ext>
                    </a:extLst>
                  </a:tr>
                  <a:tr h="28574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E</a:t>
                          </a:r>
                          <a:endParaRPr lang="en-GB" sz="9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Shield lines</a:t>
                          </a:r>
                          <a:endParaRPr lang="en-GB" sz="9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50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23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3565951373"/>
                      </a:ext>
                    </a:extLst>
                  </a:tr>
                  <a:tr h="28574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F</a:t>
                          </a:r>
                          <a:endParaRPr lang="en-GB" sz="9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4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75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14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23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121496947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8" name="Rectangle 87">
            <a:extLst>
              <a:ext uri="{FF2B5EF4-FFF2-40B4-BE49-F238E27FC236}">
                <a16:creationId xmlns:a16="http://schemas.microsoft.com/office/drawing/2014/main" id="{AB817615-25C4-77D8-DDDE-C5083EF229D7}"/>
              </a:ext>
            </a:extLst>
          </p:cNvPr>
          <p:cNvSpPr/>
          <p:nvPr/>
        </p:nvSpPr>
        <p:spPr>
          <a:xfrm>
            <a:off x="9339634" y="4526859"/>
            <a:ext cx="2814252" cy="1830628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37C7EDFA-3F86-C90E-C426-A0001D88A156}"/>
              </a:ext>
            </a:extLst>
          </p:cNvPr>
          <p:cNvSpPr txBox="1"/>
          <p:nvPr/>
        </p:nvSpPr>
        <p:spPr>
          <a:xfrm>
            <a:off x="9479327" y="3879934"/>
            <a:ext cx="2553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Nominal conditions in the headers</a:t>
            </a:r>
            <a:endParaRPr lang="en-GB" sz="1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8246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756ADB3-2996-C65E-AE9D-67759F1EBEE2}"/>
              </a:ext>
            </a:extLst>
          </p:cNvPr>
          <p:cNvSpPr txBox="1"/>
          <p:nvPr/>
        </p:nvSpPr>
        <p:spPr>
          <a:xfrm>
            <a:off x="661656" y="1383943"/>
            <a:ext cx="687872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589" indent="-228589" defTabSz="1219140">
              <a:spcBef>
                <a:spcPts val="1200"/>
              </a:spcBef>
              <a:spcAft>
                <a:spcPts val="8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rgbClr val="0055A0"/>
                </a:solidFill>
              </a:rPr>
              <a:t>Introduction and cryogenic infrastructure of IT String</a:t>
            </a:r>
          </a:p>
          <a:p>
            <a:pPr marL="228589" indent="-228589" defTabSz="1219140">
              <a:spcBef>
                <a:spcPts val="1200"/>
              </a:spcBef>
              <a:spcAft>
                <a:spcPts val="8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rgbClr val="0055A0"/>
                </a:solidFill>
              </a:rPr>
              <a:t>Overview of commissioning phases</a:t>
            </a:r>
          </a:p>
          <a:p>
            <a:pPr marL="228589" indent="-228589" defTabSz="1219140">
              <a:spcBef>
                <a:spcPts val="1200"/>
              </a:spcBef>
              <a:spcAft>
                <a:spcPts val="8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000" b="1" kern="0" dirty="0">
                <a:solidFill>
                  <a:srgbClr val="0055A0"/>
                </a:solidFill>
              </a:rPr>
              <a:t>Main commissioning results</a:t>
            </a:r>
          </a:p>
          <a:p>
            <a:pPr marL="685778" lvl="1" indent="-228589" defTabSz="1219140">
              <a:spcBef>
                <a:spcPts val="1200"/>
              </a:spcBef>
              <a:spcAft>
                <a:spcPts val="8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rgbClr val="0055A0"/>
                </a:solidFill>
              </a:rPr>
              <a:t>Cold compressor</a:t>
            </a:r>
          </a:p>
          <a:p>
            <a:pPr marL="685778" lvl="1" indent="-228589" defTabSz="1219140">
              <a:spcBef>
                <a:spcPts val="1200"/>
              </a:spcBef>
              <a:spcAft>
                <a:spcPts val="8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rgbClr val="0055A0"/>
                </a:solidFill>
              </a:rPr>
              <a:t>Heat loads and pressure drop on the lines</a:t>
            </a:r>
          </a:p>
          <a:p>
            <a:pPr marL="685778" lvl="1" indent="-228589" defTabSz="1219140">
              <a:spcBef>
                <a:spcPts val="1200"/>
              </a:spcBef>
              <a:spcAft>
                <a:spcPts val="8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rgbClr val="0055A0"/>
                </a:solidFill>
              </a:rPr>
              <a:t>Estimated cooling capacity</a:t>
            </a:r>
          </a:p>
          <a:p>
            <a:pPr marL="228589" indent="-228589" defTabSz="1219140">
              <a:spcBef>
                <a:spcPts val="1200"/>
              </a:spcBef>
              <a:spcAft>
                <a:spcPts val="8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rgbClr val="0055A0"/>
                </a:solidFill>
              </a:rPr>
              <a:t>Next steps and conclusions </a:t>
            </a: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9602B903-EC1E-8959-1668-7E13B5874523}"/>
              </a:ext>
            </a:extLst>
          </p:cNvPr>
          <p:cNvSpPr txBox="1"/>
          <p:nvPr/>
        </p:nvSpPr>
        <p:spPr>
          <a:xfrm>
            <a:off x="661656" y="309441"/>
            <a:ext cx="6384387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sz="2800" b="1" dirty="0">
                <a:latin typeface="+mj-lt"/>
                <a:ea typeface="+mj-ea"/>
                <a:cs typeface="+mj-cs"/>
              </a:rPr>
              <a:t>Outline</a:t>
            </a:r>
            <a:endParaRPr lang="en-GB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1CAC4B-41E9-546C-C1EE-88AAFBCF5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64621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2">
            <a:extLst>
              <a:ext uri="{FF2B5EF4-FFF2-40B4-BE49-F238E27FC236}">
                <a16:creationId xmlns:a16="http://schemas.microsoft.com/office/drawing/2014/main" id="{6FF34F32-CB4C-9162-0F78-093519ED0687}"/>
              </a:ext>
            </a:extLst>
          </p:cNvPr>
          <p:cNvSpPr txBox="1"/>
          <p:nvPr/>
        </p:nvSpPr>
        <p:spPr>
          <a:xfrm>
            <a:off x="661656" y="309441"/>
            <a:ext cx="1127761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sz="2800" b="1" dirty="0">
                <a:latin typeface="+mj-lt"/>
                <a:ea typeface="+mj-ea"/>
                <a:cs typeface="+mj-cs"/>
              </a:rPr>
              <a:t>Cold compressor logic validation</a:t>
            </a:r>
            <a:endParaRPr lang="en-GB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E69D0CD2-9512-66D5-7E11-6F90FCB690F5}"/>
                  </a:ext>
                </a:extLst>
              </p:cNvPr>
              <p:cNvSpPr txBox="1"/>
              <p:nvPr/>
            </p:nvSpPr>
            <p:spPr>
              <a:xfrm>
                <a:off x="860709" y="892369"/>
                <a:ext cx="10419867" cy="113877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44" indent="-285744" defTabSz="1219140">
                  <a:spcBef>
                    <a:spcPts val="600"/>
                  </a:spcBef>
                  <a:spcAft>
                    <a:spcPts val="600"/>
                  </a:spcAft>
                  <a:buClr>
                    <a:srgbClr val="0055A0"/>
                  </a:buClr>
                  <a:buFont typeface="Arial" panose="020B0604020202020204" pitchFamily="34" charset="0"/>
                  <a:buChar char="•"/>
                  <a:defRPr/>
                </a:pPr>
                <a:r>
                  <a:rPr lang="en-US" sz="1600" kern="0" dirty="0">
                    <a:solidFill>
                      <a:srgbClr val="0055A0"/>
                    </a:solidFill>
                  </a:rPr>
                  <a:t>System is equipped with a cold compressor unit (CCU) to allow for a lower pressure (and </a:t>
                </a:r>
                <a14:m>
                  <m:oMath xmlns:m="http://schemas.openxmlformats.org/officeDocument/2006/math">
                    <m:r>
                      <a:rPr lang="en-US" sz="1600" i="1" ker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1600" kern="0" dirty="0">
                    <a:solidFill>
                      <a:srgbClr val="0055A0"/>
                    </a:solidFill>
                  </a:rPr>
                  <a:t>) in line B</a:t>
                </a:r>
              </a:p>
              <a:p>
                <a:pPr marL="285744" indent="-285744" defTabSz="1219140">
                  <a:spcBef>
                    <a:spcPts val="600"/>
                  </a:spcBef>
                  <a:spcAft>
                    <a:spcPts val="600"/>
                  </a:spcAft>
                  <a:buClr>
                    <a:srgbClr val="0055A0"/>
                  </a:buClr>
                  <a:buFont typeface="Arial" panose="020B0604020202020204" pitchFamily="34" charset="0"/>
                  <a:buChar char="•"/>
                  <a:defRPr/>
                </a:pPr>
                <a:r>
                  <a:rPr lang="en-US" sz="1600" kern="0" dirty="0">
                    <a:solidFill>
                      <a:srgbClr val="0055A0"/>
                    </a:solidFill>
                  </a:rPr>
                  <a:t>CCU is a centrifugal compression machine, may be subject to stall-surge during operation (especially in </a:t>
                </a:r>
                <a:r>
                  <a:rPr lang="en-US" sz="1600" u="sng" kern="0" dirty="0">
                    <a:solidFill>
                      <a:srgbClr val="0055A0"/>
                    </a:solidFill>
                  </a:rPr>
                  <a:t>transient modes</a:t>
                </a:r>
                <a:r>
                  <a:rPr lang="en-US" sz="1600" kern="0" dirty="0">
                    <a:solidFill>
                      <a:srgbClr val="0055A0"/>
                    </a:solidFill>
                  </a:rPr>
                  <a:t>)</a:t>
                </a:r>
              </a:p>
              <a:p>
                <a:pPr marL="285744" indent="-285744" defTabSz="1219140">
                  <a:spcBef>
                    <a:spcPts val="600"/>
                  </a:spcBef>
                  <a:spcAft>
                    <a:spcPts val="600"/>
                  </a:spcAft>
                  <a:buClr>
                    <a:srgbClr val="0055A0"/>
                  </a:buClr>
                  <a:buFont typeface="Arial" panose="020B0604020202020204" pitchFamily="34" charset="0"/>
                  <a:buChar char="•"/>
                  <a:defRPr/>
                </a:pPr>
                <a:r>
                  <a:rPr lang="en-US" sz="1600" kern="0" dirty="0">
                    <a:solidFill>
                      <a:srgbClr val="0055A0"/>
                    </a:solidFill>
                  </a:rPr>
                  <a:t>Special control sequence was developed and CCU was tested in transient and nominal regimes</a:t>
                </a: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E69D0CD2-9512-66D5-7E11-6F90FCB690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709" y="892369"/>
                <a:ext cx="10419867" cy="1138773"/>
              </a:xfrm>
              <a:prstGeom prst="rect">
                <a:avLst/>
              </a:prstGeom>
              <a:blipFill>
                <a:blip r:embed="rId3"/>
                <a:stretch>
                  <a:fillRect l="-234" t="-1604"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TextBox 70">
            <a:extLst>
              <a:ext uri="{FF2B5EF4-FFF2-40B4-BE49-F238E27FC236}">
                <a16:creationId xmlns:a16="http://schemas.microsoft.com/office/drawing/2014/main" id="{6A884553-6A4A-E809-48EB-33C3C68F8B0B}"/>
              </a:ext>
            </a:extLst>
          </p:cNvPr>
          <p:cNvSpPr txBox="1"/>
          <p:nvPr/>
        </p:nvSpPr>
        <p:spPr>
          <a:xfrm>
            <a:off x="788600" y="5495223"/>
            <a:ext cx="10614799" cy="584775"/>
          </a:xfrm>
          <a:prstGeom prst="rect">
            <a:avLst/>
          </a:prstGeom>
          <a:solidFill>
            <a:schemeClr val="bg1"/>
          </a:solidFill>
          <a:ln>
            <a:solidFill>
              <a:srgbClr val="0055A0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55A0"/>
                </a:solidFill>
              </a:rPr>
              <a:t>Results</a:t>
            </a:r>
            <a:r>
              <a:rPr lang="en-US" sz="1600" dirty="0">
                <a:solidFill>
                  <a:srgbClr val="0055A0"/>
                </a:solidFill>
              </a:rPr>
              <a:t>: sequence was validated, developed logic was able to ensure operation in the stable (1h) and transient regimes (temperature and heat load variation, quench-like pressure rises) within stall-surge limits</a:t>
            </a:r>
            <a:endParaRPr lang="en-GB" sz="1600" dirty="0">
              <a:solidFill>
                <a:srgbClr val="0055A0"/>
              </a:solidFill>
            </a:endParaRP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25E1602-DF46-9865-1519-B551D977D0CA}"/>
              </a:ext>
            </a:extLst>
          </p:cNvPr>
          <p:cNvGrpSpPr/>
          <p:nvPr/>
        </p:nvGrpSpPr>
        <p:grpSpPr>
          <a:xfrm>
            <a:off x="2670229" y="2449661"/>
            <a:ext cx="4224747" cy="2482706"/>
            <a:chOff x="8419333" y="3988030"/>
            <a:chExt cx="3649581" cy="2266909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0240F18B-49AE-1856-3BE6-B96B3D6E06B6}"/>
                </a:ext>
              </a:extLst>
            </p:cNvPr>
            <p:cNvGrpSpPr/>
            <p:nvPr/>
          </p:nvGrpSpPr>
          <p:grpSpPr>
            <a:xfrm>
              <a:off x="8419333" y="3988030"/>
              <a:ext cx="3618792" cy="2095905"/>
              <a:chOff x="249843" y="2576584"/>
              <a:chExt cx="5713118" cy="3279981"/>
            </a:xfrm>
          </p:grpSpPr>
          <p:pic>
            <p:nvPicPr>
              <p:cNvPr id="75" name="Picture 74">
                <a:extLst>
                  <a:ext uri="{FF2B5EF4-FFF2-40B4-BE49-F238E27FC236}">
                    <a16:creationId xmlns:a16="http://schemas.microsoft.com/office/drawing/2014/main" id="{FE65B4C3-B8E1-651F-C8B7-0A448070EA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9843" y="2576584"/>
                <a:ext cx="5413303" cy="3279981"/>
              </a:xfrm>
              <a:prstGeom prst="rect">
                <a:avLst/>
              </a:prstGeom>
            </p:spPr>
          </p:pic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15FAE7DE-190E-53C0-E54C-236D454B39E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56673" y="3223475"/>
                <a:ext cx="3258467" cy="1986197"/>
              </a:xfrm>
              <a:prstGeom prst="line">
                <a:avLst/>
              </a:prstGeom>
              <a:ln w="19050">
                <a:solidFill>
                  <a:srgbClr val="00B050"/>
                </a:solidFill>
                <a:prstDash val="soli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29973411-F00C-C7D0-EC45-59DEE7BC148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0270" y="3062110"/>
                <a:ext cx="3258467" cy="1986197"/>
              </a:xfrm>
              <a:prstGeom prst="line">
                <a:avLst/>
              </a:prstGeom>
              <a:ln w="19050">
                <a:solidFill>
                  <a:srgbClr val="0000FF"/>
                </a:solidFill>
                <a:prstDash val="soli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52385E58-69F0-650D-0F45-223BC28A486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02120" y="3348599"/>
                <a:ext cx="3258467" cy="1986197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oli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Arrow Connector 78">
                <a:extLst>
                  <a:ext uri="{FF2B5EF4-FFF2-40B4-BE49-F238E27FC236}">
                    <a16:creationId xmlns:a16="http://schemas.microsoft.com/office/drawing/2014/main" id="{2F54CA67-4EB5-4029-1BAC-180A3E105BD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40842" y="3348599"/>
                <a:ext cx="316188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headEnd type="none" w="med" len="med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Arrow Connector 79">
                <a:extLst>
                  <a:ext uri="{FF2B5EF4-FFF2-40B4-BE49-F238E27FC236}">
                    <a16:creationId xmlns:a16="http://schemas.microsoft.com/office/drawing/2014/main" id="{32531EC6-7EEF-B312-3386-37A9EBC7E3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12428" y="3348598"/>
                <a:ext cx="357562" cy="577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med" len="med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1" name="TextBox 80">
                    <a:extLst>
                      <a:ext uri="{FF2B5EF4-FFF2-40B4-BE49-F238E27FC236}">
                        <a16:creationId xmlns:a16="http://schemas.microsoft.com/office/drawing/2014/main" id="{AE59D6AD-C03C-009B-EBE6-F6650CD7BF28}"/>
                      </a:ext>
                    </a:extLst>
                  </p:cNvPr>
                  <p:cNvSpPr txBox="1"/>
                  <p:nvPr/>
                </p:nvSpPr>
                <p:spPr>
                  <a:xfrm>
                    <a:off x="2005642" y="3032793"/>
                    <a:ext cx="1162126" cy="351831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b="1" dirty="0">
                        <a:solidFill>
                          <a:srgbClr val="0000FF"/>
                        </a:solidFill>
                      </a:rPr>
                      <a:t>Lower </a:t>
                    </a:r>
                    <a14:m>
                      <m:oMath xmlns:m="http://schemas.openxmlformats.org/officeDocument/2006/math">
                        <m:r>
                          <a:rPr lang="en-US" sz="1000" b="1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oMath>
                    </a14:m>
                    <a:endParaRPr lang="en-GB" sz="1000" b="1" dirty="0">
                      <a:solidFill>
                        <a:srgbClr val="0000FF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81" name="TextBox 80">
                    <a:extLst>
                      <a:ext uri="{FF2B5EF4-FFF2-40B4-BE49-F238E27FC236}">
                        <a16:creationId xmlns:a16="http://schemas.microsoft.com/office/drawing/2014/main" id="{AE59D6AD-C03C-009B-EBE6-F6650CD7BF2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005642" y="3032793"/>
                    <a:ext cx="1162126" cy="351831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b="-14634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2" name="TextBox 81">
                    <a:extLst>
                      <a:ext uri="{FF2B5EF4-FFF2-40B4-BE49-F238E27FC236}">
                        <a16:creationId xmlns:a16="http://schemas.microsoft.com/office/drawing/2014/main" id="{87506B98-A7A8-D3A0-F764-C9081BEC1EA3}"/>
                      </a:ext>
                    </a:extLst>
                  </p:cNvPr>
                  <p:cNvSpPr txBox="1"/>
                  <p:nvPr/>
                </p:nvSpPr>
                <p:spPr>
                  <a:xfrm>
                    <a:off x="4639141" y="3030277"/>
                    <a:ext cx="1323820" cy="351831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b="1" dirty="0">
                        <a:solidFill>
                          <a:srgbClr val="FF0000"/>
                        </a:solidFill>
                      </a:rPr>
                      <a:t>Higher </a:t>
                    </a:r>
                    <a14:m>
                      <m:oMath xmlns:m="http://schemas.openxmlformats.org/officeDocument/2006/math">
                        <m:r>
                          <a:rPr lang="en-US" sz="1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oMath>
                    </a14:m>
                    <a:endParaRPr lang="en-GB" sz="1000" b="1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82" name="TextBox 81">
                    <a:extLst>
                      <a:ext uri="{FF2B5EF4-FFF2-40B4-BE49-F238E27FC236}">
                        <a16:creationId xmlns:a16="http://schemas.microsoft.com/office/drawing/2014/main" id="{87506B98-A7A8-D3A0-F764-C9081BEC1EA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39141" y="3030277"/>
                    <a:ext cx="1323820" cy="351831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1500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406D6594-58F7-C92C-75B5-2B2444FC4D2B}"/>
                  </a:ext>
                </a:extLst>
              </p:cNvPr>
              <p:cNvSpPr txBox="1"/>
              <p:nvPr/>
            </p:nvSpPr>
            <p:spPr>
              <a:xfrm rot="19709753">
                <a:off x="807791" y="4502109"/>
                <a:ext cx="1694728" cy="3630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1" b="1" dirty="0">
                    <a:solidFill>
                      <a:srgbClr val="00B050"/>
                    </a:solidFill>
                  </a:rPr>
                  <a:t>Nominal operation</a:t>
                </a:r>
                <a:endParaRPr lang="en-GB" sz="1051" b="1" dirty="0">
                  <a:solidFill>
                    <a:srgbClr val="00B050"/>
                  </a:solidFill>
                </a:endParaRPr>
              </a:p>
            </p:txBody>
          </p:sp>
        </p:grp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96882FC1-A4C3-EF01-F4C5-132279039637}"/>
                </a:ext>
              </a:extLst>
            </p:cNvPr>
            <p:cNvSpPr txBox="1"/>
            <p:nvPr/>
          </p:nvSpPr>
          <p:spPr>
            <a:xfrm>
              <a:off x="8630589" y="6030120"/>
              <a:ext cx="3438325" cy="2248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0055A0"/>
                  </a:solidFill>
                </a:rPr>
                <a:t>Examples of CCU operation curves on its performance map</a:t>
              </a:r>
              <a:endParaRPr lang="en-GB" sz="1000" dirty="0">
                <a:solidFill>
                  <a:srgbClr val="0055A0"/>
                </a:solidFill>
              </a:endParaRP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D8E5B6A3-F486-F14E-FF1D-EFB4B92591C1}"/>
              </a:ext>
            </a:extLst>
          </p:cNvPr>
          <p:cNvGrpSpPr/>
          <p:nvPr/>
        </p:nvGrpSpPr>
        <p:grpSpPr>
          <a:xfrm>
            <a:off x="7112709" y="2090484"/>
            <a:ext cx="4366190" cy="3167924"/>
            <a:chOff x="5749489" y="1812590"/>
            <a:chExt cx="3274643" cy="2375943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4377B4AC-892E-E1FF-1C59-29DF0BA05533}"/>
                </a:ext>
              </a:extLst>
            </p:cNvPr>
            <p:cNvSpPr txBox="1"/>
            <p:nvPr/>
          </p:nvSpPr>
          <p:spPr>
            <a:xfrm>
              <a:off x="5778024" y="3657618"/>
              <a:ext cx="2666837" cy="530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1 </a:t>
              </a:r>
              <a:r>
                <a:rPr lang="en-US" sz="8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→ </a:t>
              </a:r>
              <a:r>
                <a:rPr lang="en-GB" sz="800" dirty="0">
                  <a:solidFill>
                    <a:srgbClr val="000000"/>
                  </a:solidFill>
                </a:rPr>
                <a:t>Start (𝑚 ̇ corresponds to static 𝑄 ̇ of the magnets + SC-link) &amp; thermalisation </a:t>
              </a:r>
            </a:p>
            <a:p>
              <a:r>
                <a:rPr lang="en-US" sz="800" dirty="0">
                  <a:solidFill>
                    <a:srgbClr val="000000"/>
                  </a:solidFill>
                </a:rPr>
                <a:t>1-2 </a:t>
              </a:r>
              <a:r>
                <a:rPr lang="en-US" sz="8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→ </a:t>
              </a:r>
              <a:r>
                <a:rPr lang="en-US" sz="800" b="1" dirty="0">
                  <a:solidFill>
                    <a:srgbClr val="000000"/>
                  </a:solidFill>
                </a:rPr>
                <a:t>Start the CCU</a:t>
              </a:r>
              <a:r>
                <a:rPr lang="en-US" sz="800" dirty="0">
                  <a:solidFill>
                    <a:srgbClr val="000000"/>
                  </a:solidFill>
                </a:rPr>
                <a:t> which controls the pressure in line B</a:t>
              </a:r>
            </a:p>
            <a:p>
              <a:r>
                <a:rPr lang="en-US" sz="800" dirty="0">
                  <a:solidFill>
                    <a:srgbClr val="000000"/>
                  </a:solidFill>
                </a:rPr>
                <a:t>2-3 </a:t>
              </a:r>
              <a:r>
                <a:rPr lang="en-US" sz="8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→ </a:t>
              </a:r>
              <a:r>
                <a:rPr lang="en-US" sz="800" dirty="0">
                  <a:solidFill>
                    <a:srgbClr val="000000"/>
                  </a:solidFill>
                </a:rPr>
                <a:t>Transient: </a:t>
              </a:r>
              <a:r>
                <a:rPr lang="en-US" sz="800" b="1" dirty="0">
                  <a:solidFill>
                    <a:srgbClr val="000000"/>
                  </a:solidFill>
                </a:rPr>
                <a:t>pre-loading of the magnets</a:t>
              </a:r>
              <a:endParaRPr lang="en-US" sz="800" dirty="0">
                <a:solidFill>
                  <a:srgbClr val="000000"/>
                </a:solidFill>
              </a:endParaRPr>
            </a:p>
            <a:p>
              <a:r>
                <a:rPr lang="en-US" sz="800" dirty="0">
                  <a:solidFill>
                    <a:srgbClr val="000000"/>
                  </a:solidFill>
                </a:rPr>
                <a:t>3-4 </a:t>
              </a:r>
              <a:r>
                <a:rPr lang="en-US" sz="8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→ </a:t>
              </a:r>
              <a:r>
                <a:rPr lang="en-US" sz="800" b="1" dirty="0">
                  <a:solidFill>
                    <a:srgbClr val="000000"/>
                  </a:solidFill>
                </a:rPr>
                <a:t>Ramp</a:t>
              </a:r>
              <a:r>
                <a:rPr lang="en-US" sz="800" dirty="0">
                  <a:solidFill>
                    <a:srgbClr val="000000"/>
                  </a:solidFill>
                </a:rPr>
                <a:t> / </a:t>
              </a:r>
              <a:r>
                <a:rPr lang="en-US" sz="800" b="1" dirty="0">
                  <a:solidFill>
                    <a:srgbClr val="000000"/>
                  </a:solidFill>
                </a:rPr>
                <a:t>nominal operation</a:t>
              </a:r>
            </a:p>
            <a:p>
              <a:r>
                <a:rPr lang="en-US" sz="800" dirty="0">
                  <a:solidFill>
                    <a:srgbClr val="000000"/>
                  </a:solidFill>
                </a:rPr>
                <a:t>4-5 </a:t>
              </a:r>
              <a:r>
                <a:rPr lang="en-US" sz="8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→ </a:t>
              </a:r>
              <a:r>
                <a:rPr lang="en-US" sz="800" dirty="0">
                  <a:solidFill>
                    <a:srgbClr val="000000"/>
                  </a:solidFill>
                </a:rPr>
                <a:t>Deceleration and controlled stop</a:t>
              </a:r>
              <a:endParaRPr lang="en-GB" sz="800" dirty="0">
                <a:solidFill>
                  <a:srgbClr val="000000"/>
                </a:solidFill>
              </a:endParaRPr>
            </a:p>
          </p:txBody>
        </p: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5790C2FC-3CC6-BBCA-C673-747581528A82}"/>
                </a:ext>
              </a:extLst>
            </p:cNvPr>
            <p:cNvGrpSpPr/>
            <p:nvPr/>
          </p:nvGrpSpPr>
          <p:grpSpPr>
            <a:xfrm>
              <a:off x="5749489" y="1812590"/>
              <a:ext cx="3274643" cy="1957980"/>
              <a:chOff x="5749489" y="1812590"/>
              <a:chExt cx="3274643" cy="1957980"/>
            </a:xfrm>
          </p:grpSpPr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DD2CC94C-D86B-2DA3-7FF1-E942FF2BB990}"/>
                  </a:ext>
                </a:extLst>
              </p:cNvPr>
              <p:cNvGrpSpPr/>
              <p:nvPr/>
            </p:nvGrpSpPr>
            <p:grpSpPr>
              <a:xfrm>
                <a:off x="5749489" y="1812590"/>
                <a:ext cx="3274643" cy="1957980"/>
                <a:chOff x="1978121" y="2197946"/>
                <a:chExt cx="3274643" cy="1957980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graphicFrame>
                  <p:nvGraphicFramePr>
                    <p:cNvPr id="87" name="Chart 86">
                      <a:extLst>
                        <a:ext uri="{FF2B5EF4-FFF2-40B4-BE49-F238E27FC236}">
                          <a16:creationId xmlns:a16="http://schemas.microsoft.com/office/drawing/2014/main" id="{7C1FF428-477E-A058-1A83-4DF8F8EA0F88}"/>
                        </a:ext>
                      </a:extLst>
                    </p:cNvPr>
                    <p:cNvGraphicFramePr>
                      <a:graphicFrameLocks/>
                    </p:cNvGraphicFramePr>
                    <p:nvPr/>
                  </p:nvGraphicFramePr>
                  <p:xfrm>
                    <a:off x="1978121" y="2197946"/>
                    <a:ext cx="3274643" cy="1957980"/>
                  </p:xfrm>
                  <a:graphic>
                    <a:graphicData uri="http://schemas.openxmlformats.org/drawingml/2006/chart">
                      <c:chart xmlns:c="http://schemas.openxmlformats.org/drawingml/2006/chart" xmlns:r="http://schemas.openxmlformats.org/officeDocument/2006/relationships" r:id="rId7"/>
                    </a:graphicData>
                  </a:graphic>
                </p:graphicFrame>
              </mc:Choice>
              <mc:Fallback xmlns="">
                <p:graphicFrame>
                  <p:nvGraphicFramePr>
                    <p:cNvPr id="87" name="Chart 86">
                      <a:extLst>
                        <a:ext uri="{FF2B5EF4-FFF2-40B4-BE49-F238E27FC236}">
                          <a16:creationId xmlns:a16="http://schemas.microsoft.com/office/drawing/2014/main" id="{7C1FF428-477E-A058-1A83-4DF8F8EA0F88}"/>
                        </a:ext>
                      </a:extLst>
                    </p:cNvPr>
                    <p:cNvGraphicFramePr>
                      <a:graphicFrameLocks/>
                    </p:cNvGraphicFramePr>
                    <p:nvPr>
                      <p:extLst>
                        <p:ext uri="{D42A27DB-BD31-4B8C-83A1-F6EECF244321}">
                          <p14:modId xmlns:p14="http://schemas.microsoft.com/office/powerpoint/2010/main" val="1529000530"/>
                        </p:ext>
                      </p:extLst>
                    </p:nvPr>
                  </p:nvGraphicFramePr>
                  <p:xfrm>
                    <a:off x="1978121" y="2197946"/>
                    <a:ext cx="3274643" cy="1957980"/>
                  </p:xfrm>
                  <a:graphic>
                    <a:graphicData uri="http://schemas.openxmlformats.org/drawingml/2006/chart">
                      <c:chart xmlns:c="http://schemas.openxmlformats.org/drawingml/2006/chart" xmlns:r="http://schemas.openxmlformats.org/officeDocument/2006/relationships" r:id="rId8"/>
                    </a:graphicData>
                  </a:graphic>
                </p:graphicFrame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8" name="TextBox 87">
                      <a:extLst>
                        <a:ext uri="{FF2B5EF4-FFF2-40B4-BE49-F238E27FC236}">
                          <a16:creationId xmlns:a16="http://schemas.microsoft.com/office/drawing/2014/main" id="{4E8101EF-CE96-6590-4B79-3F523150294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997652" y="2515037"/>
                      <a:ext cx="675233" cy="19240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067" dirty="0">
                          <a:solidFill>
                            <a:srgbClr val="0055A0"/>
                          </a:solidFill>
                        </a:rPr>
                        <a:t>Total </a:t>
                      </a:r>
                      <a14:m>
                        <m:oMath xmlns:m="http://schemas.openxmlformats.org/officeDocument/2006/math">
                          <m:acc>
                            <m:accPr>
                              <m:chr m:val="̇"/>
                              <m:ctrlPr>
                                <a:rPr lang="en-US" sz="1067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067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oMath>
                      </a14:m>
                      <a:r>
                        <a:rPr lang="en-US" sz="1067" dirty="0">
                          <a:solidFill>
                            <a:srgbClr val="0055A0"/>
                          </a:solidFill>
                        </a:rPr>
                        <a:t> [g/s]</a:t>
                      </a:r>
                      <a:endParaRPr lang="en-GB" sz="1067" dirty="0">
                        <a:solidFill>
                          <a:srgbClr val="0055A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88" name="TextBox 87">
                      <a:extLst>
                        <a:ext uri="{FF2B5EF4-FFF2-40B4-BE49-F238E27FC236}">
                          <a16:creationId xmlns:a16="http://schemas.microsoft.com/office/drawing/2014/main" id="{4E8101EF-CE96-6590-4B79-3F523150294B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997652" y="2515037"/>
                      <a:ext cx="675233" cy="192409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 b="-1428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D9775CF4-4486-E7AF-217E-2EA4D1A68425}"/>
                    </a:ext>
                  </a:extLst>
                </p:cNvPr>
                <p:cNvSpPr txBox="1"/>
                <p:nvPr/>
              </p:nvSpPr>
              <p:spPr>
                <a:xfrm>
                  <a:off x="2824711" y="3582982"/>
                  <a:ext cx="1159212" cy="1924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67" dirty="0">
                      <a:solidFill>
                        <a:srgbClr val="9A6206"/>
                      </a:solidFill>
                    </a:rPr>
                    <a:t>Pressure in line B [mbar]</a:t>
                  </a:r>
                  <a:endParaRPr lang="en-GB" sz="1067" dirty="0">
                    <a:solidFill>
                      <a:srgbClr val="9A6206"/>
                    </a:solidFill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0" name="TextBox 89">
                      <a:extLst>
                        <a:ext uri="{FF2B5EF4-FFF2-40B4-BE49-F238E27FC236}">
                          <a16:creationId xmlns:a16="http://schemas.microsoft.com/office/drawing/2014/main" id="{598EC104-6A25-781F-5009-B6FC0FD2DDD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915816" y="2787129"/>
                      <a:ext cx="921695" cy="19240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14:m>
                        <m:oMath xmlns:m="http://schemas.openxmlformats.org/officeDocument/2006/math">
                          <m:acc>
                            <m:accPr>
                              <m:chr m:val="̇"/>
                              <m:ctrlPr>
                                <a:rPr lang="en-US" sz="1067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067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oMath>
                      </a14:m>
                      <a:r>
                        <a:rPr lang="en-US" sz="1067" dirty="0">
                          <a:solidFill>
                            <a:srgbClr val="0055A0"/>
                          </a:solidFill>
                        </a:rPr>
                        <a:t> in magnets [g/s]</a:t>
                      </a:r>
                      <a:endParaRPr lang="en-GB" sz="1067" dirty="0">
                        <a:solidFill>
                          <a:srgbClr val="0055A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90" name="TextBox 89">
                      <a:extLst>
                        <a:ext uri="{FF2B5EF4-FFF2-40B4-BE49-F238E27FC236}">
                          <a16:creationId xmlns:a16="http://schemas.microsoft.com/office/drawing/2014/main" id="{598EC104-6A25-781F-5009-B6FC0FD2DDD4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915816" y="2787129"/>
                      <a:ext cx="921695" cy="192409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 b="-1428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1" name="TextBox 90">
                      <a:extLst>
                        <a:ext uri="{FF2B5EF4-FFF2-40B4-BE49-F238E27FC236}">
                          <a16:creationId xmlns:a16="http://schemas.microsoft.com/office/drawing/2014/main" id="{91B777D0-C574-B8BF-F643-A373D2EF37E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892656" y="3360221"/>
                      <a:ext cx="845953" cy="19240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14:m>
                        <m:oMath xmlns:m="http://schemas.openxmlformats.org/officeDocument/2006/math">
                          <m:acc>
                            <m:accPr>
                              <m:chr m:val="̇"/>
                              <m:ctrlPr>
                                <a:rPr lang="en-US" sz="1067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067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oMath>
                      </a14:m>
                      <a:r>
                        <a:rPr lang="en-US" sz="1067" dirty="0">
                          <a:solidFill>
                            <a:srgbClr val="0055A0"/>
                          </a:solidFill>
                        </a:rPr>
                        <a:t> in SC-link [g/s]</a:t>
                      </a:r>
                      <a:endParaRPr lang="en-GB" sz="1067" dirty="0">
                        <a:solidFill>
                          <a:srgbClr val="0055A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91" name="TextBox 90">
                      <a:extLst>
                        <a:ext uri="{FF2B5EF4-FFF2-40B4-BE49-F238E27FC236}">
                          <a16:creationId xmlns:a16="http://schemas.microsoft.com/office/drawing/2014/main" id="{91B777D0-C574-B8BF-F643-A373D2EF37E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892656" y="3360221"/>
                      <a:ext cx="845953" cy="192409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 b="-1428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37101D38-C400-B001-80F0-C163469DAE6C}"/>
                  </a:ext>
                </a:extLst>
              </p:cNvPr>
              <p:cNvSpPr txBox="1"/>
              <p:nvPr/>
            </p:nvSpPr>
            <p:spPr>
              <a:xfrm>
                <a:off x="6079041" y="2577826"/>
                <a:ext cx="190197" cy="1924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7" dirty="0"/>
                  <a:t>1</a:t>
                </a:r>
                <a:endParaRPr lang="en-GB" sz="1067" dirty="0"/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2F7EEFA6-B084-DAA8-A622-EE83E5A1E758}"/>
                  </a:ext>
                </a:extLst>
              </p:cNvPr>
              <p:cNvSpPr txBox="1"/>
              <p:nvPr/>
            </p:nvSpPr>
            <p:spPr>
              <a:xfrm>
                <a:off x="6281755" y="2576397"/>
                <a:ext cx="190197" cy="1924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7" dirty="0"/>
                  <a:t>2</a:t>
                </a:r>
                <a:endParaRPr lang="en-GB" sz="1067" dirty="0"/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4A466F17-9887-D6E0-4651-CC70377670D5}"/>
                  </a:ext>
                </a:extLst>
              </p:cNvPr>
              <p:cNvSpPr txBox="1"/>
              <p:nvPr/>
            </p:nvSpPr>
            <p:spPr>
              <a:xfrm>
                <a:off x="6523746" y="2125200"/>
                <a:ext cx="190197" cy="1924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7" dirty="0"/>
                  <a:t>3</a:t>
                </a:r>
                <a:endParaRPr lang="en-GB" sz="1067" dirty="0"/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42739FBC-33E1-A210-1667-0770B68A0D91}"/>
                  </a:ext>
                </a:extLst>
              </p:cNvPr>
              <p:cNvSpPr txBox="1"/>
              <p:nvPr/>
            </p:nvSpPr>
            <p:spPr>
              <a:xfrm>
                <a:off x="7682802" y="2129681"/>
                <a:ext cx="190197" cy="1924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7" dirty="0"/>
                  <a:t>4</a:t>
                </a:r>
                <a:endParaRPr lang="en-GB" sz="1067" dirty="0"/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D3D4C09B-3C22-A536-3251-283BEE274C45}"/>
                  </a:ext>
                </a:extLst>
              </p:cNvPr>
              <p:cNvSpPr txBox="1"/>
              <p:nvPr/>
            </p:nvSpPr>
            <p:spPr>
              <a:xfrm>
                <a:off x="7925176" y="2577826"/>
                <a:ext cx="190197" cy="1924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7" dirty="0"/>
                  <a:t>5</a:t>
                </a:r>
                <a:endParaRPr lang="en-GB" sz="1067" dirty="0"/>
              </a:p>
            </p:txBody>
          </p:sp>
        </p:grp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247FEEC9-10AE-E65D-5E7E-DCF5243A678E}"/>
              </a:ext>
            </a:extLst>
          </p:cNvPr>
          <p:cNvGrpSpPr/>
          <p:nvPr/>
        </p:nvGrpSpPr>
        <p:grpSpPr>
          <a:xfrm>
            <a:off x="421740" y="2055017"/>
            <a:ext cx="1965280" cy="3289490"/>
            <a:chOff x="287888" y="1575916"/>
            <a:chExt cx="1473960" cy="2467117"/>
          </a:xfrm>
        </p:grpSpPr>
        <p:pic>
          <p:nvPicPr>
            <p:cNvPr id="84" name="Picture 83" descr="A person holding a large metal object&#10;&#10;Description automatically generated">
              <a:extLst>
                <a:ext uri="{FF2B5EF4-FFF2-40B4-BE49-F238E27FC236}">
                  <a16:creationId xmlns:a16="http://schemas.microsoft.com/office/drawing/2014/main" id="{1CF1CED2-71BC-5F6D-7D97-B9CEF2987A8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105209" y="2084257"/>
              <a:ext cx="2323843" cy="1307162"/>
            </a:xfrm>
            <a:prstGeom prst="rect">
              <a:avLst/>
            </a:prstGeom>
          </p:spPr>
        </p:pic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225B6413-9FDE-8606-9699-D3CB773A81BA}"/>
                </a:ext>
              </a:extLst>
            </p:cNvPr>
            <p:cNvSpPr txBox="1"/>
            <p:nvPr/>
          </p:nvSpPr>
          <p:spPr>
            <a:xfrm>
              <a:off x="287888" y="3858367"/>
              <a:ext cx="147396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55A0"/>
                  </a:solidFill>
                </a:rPr>
                <a:t>CCU head during re-integration</a:t>
              </a:r>
              <a:endParaRPr lang="en-GB" sz="1000" dirty="0">
                <a:solidFill>
                  <a:srgbClr val="0055A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834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B42C27-3613-2512-AB3B-32351A0E3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31640" y="4758295"/>
            <a:ext cx="65532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/>
              <a:t>A. Onufrena - HL-LHC IT String Day IV - 27.09.2024</a:t>
            </a: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7743497-7C4C-82B8-28FF-B74108472B72}"/>
              </a:ext>
            </a:extLst>
          </p:cNvPr>
          <p:cNvGrpSpPr/>
          <p:nvPr/>
        </p:nvGrpSpPr>
        <p:grpSpPr>
          <a:xfrm>
            <a:off x="511969" y="1259649"/>
            <a:ext cx="6852488" cy="4686483"/>
            <a:chOff x="2717888" y="246571"/>
            <a:chExt cx="6431788" cy="4406709"/>
          </a:xfrm>
        </p:grpSpPr>
        <p:pic>
          <p:nvPicPr>
            <p:cNvPr id="5" name="Picture 4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24484AFD-73D9-6376-0475-3FB867BF63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0813" b="14695"/>
            <a:stretch/>
          </p:blipFill>
          <p:spPr>
            <a:xfrm>
              <a:off x="2717888" y="246571"/>
              <a:ext cx="6431788" cy="4406709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47F44FA-CC44-8C07-D68A-ADEA17D80123}"/>
                </a:ext>
              </a:extLst>
            </p:cNvPr>
            <p:cNvSpPr txBox="1"/>
            <p:nvPr/>
          </p:nvSpPr>
          <p:spPr>
            <a:xfrm rot="1214056">
              <a:off x="6001169" y="3435805"/>
              <a:ext cx="2582175" cy="245992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100" b="1" dirty="0">
                  <a:solidFill>
                    <a:srgbClr val="C00000"/>
                  </a:solidFill>
                </a:rPr>
                <a:t>60 m-long c</a:t>
              </a:r>
              <a:r>
                <a:rPr lang="en-US" sz="1100" b="1" dirty="0" err="1">
                  <a:solidFill>
                    <a:srgbClr val="C00000"/>
                  </a:solidFill>
                </a:rPr>
                <a:t>ryogenic</a:t>
              </a:r>
              <a:r>
                <a:rPr lang="en-US" sz="1100" b="1" dirty="0">
                  <a:solidFill>
                    <a:srgbClr val="C00000"/>
                  </a:solidFill>
                </a:rPr>
                <a:t> distribution line (SQXL)</a:t>
              </a:r>
              <a:endParaRPr lang="en-GB" sz="1100" b="1" dirty="0">
                <a:solidFill>
                  <a:srgbClr val="C00000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8B5445A-C735-E8DC-B265-9E903676E49D}"/>
                </a:ext>
              </a:extLst>
            </p:cNvPr>
            <p:cNvSpPr txBox="1"/>
            <p:nvPr/>
          </p:nvSpPr>
          <p:spPr>
            <a:xfrm rot="1223020">
              <a:off x="6429375" y="3955451"/>
              <a:ext cx="1048999" cy="245992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rgbClr val="C00000"/>
                  </a:solidFill>
                </a:rPr>
                <a:t>IT magnets area</a:t>
              </a:r>
              <a:endParaRPr lang="en-GB" sz="1100" b="1" dirty="0">
                <a:solidFill>
                  <a:srgbClr val="C00000"/>
                </a:solidFill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45D5463-1D27-F734-C81C-3387BCF8CA63}"/>
                </a:ext>
              </a:extLst>
            </p:cNvPr>
            <p:cNvGrpSpPr/>
            <p:nvPr/>
          </p:nvGrpSpPr>
          <p:grpSpPr>
            <a:xfrm>
              <a:off x="3264268" y="2495210"/>
              <a:ext cx="2376065" cy="1567994"/>
              <a:chOff x="3264268" y="2495210"/>
              <a:chExt cx="2376065" cy="1567994"/>
            </a:xfrm>
          </p:grpSpPr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44187C58-B321-F88C-AE7B-A959F66A3FB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75593" y="2504940"/>
                <a:ext cx="970693" cy="1424656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ysDash"/>
                <a:headEnd type="none" w="med" len="med"/>
                <a:tailEnd type="none" w="med" len="med"/>
              </a:ln>
              <a:effectLst>
                <a:glow rad="63500">
                  <a:schemeClr val="bg1">
                    <a:alpha val="40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9C12EDAB-368F-8DA8-86E9-097D31486B7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02029" y="2786494"/>
                <a:ext cx="823140" cy="1254016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ysDash"/>
                <a:headEnd type="none" w="med" len="med"/>
                <a:tailEnd type="none" w="med" len="med"/>
              </a:ln>
              <a:effectLst>
                <a:glow rad="63500">
                  <a:schemeClr val="bg1">
                    <a:alpha val="40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1F805633-5E64-FAC7-F121-E5B61EF2F8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64363" y="2495210"/>
                <a:ext cx="1375970" cy="506453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ysDash"/>
                <a:headEnd type="none" w="med" len="med"/>
                <a:tailEnd type="none" w="med" len="med"/>
              </a:ln>
              <a:effectLst>
                <a:glow rad="63500">
                  <a:schemeClr val="bg1">
                    <a:alpha val="40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185AB297-182D-7192-8CAC-EC2E021BB9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25169" y="2780533"/>
                <a:ext cx="1167422" cy="44239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ysDash"/>
                <a:headEnd type="none" w="med" len="med"/>
                <a:tailEnd type="none" w="med" len="med"/>
              </a:ln>
              <a:effectLst>
                <a:glow rad="63500">
                  <a:schemeClr val="bg1">
                    <a:alpha val="40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34DDA50D-E2F7-F982-213E-B018332D7BD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22508" y="3010277"/>
                <a:ext cx="117825" cy="235336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ysDash"/>
                <a:headEnd type="none" w="med" len="med"/>
                <a:tailEnd type="none" w="med" len="med"/>
              </a:ln>
              <a:effectLst>
                <a:glow rad="63500">
                  <a:schemeClr val="bg1">
                    <a:alpha val="40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C6EF55C1-27FB-DE51-FB4E-B92C9B2BF86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264268" y="3934251"/>
                <a:ext cx="230200" cy="128953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ysDash"/>
                <a:headEnd type="none" w="med" len="med"/>
                <a:tailEnd type="none" w="med" len="med"/>
              </a:ln>
              <a:effectLst>
                <a:glow rad="63500">
                  <a:schemeClr val="bg1">
                    <a:alpha val="40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3EFA10FA-E5D1-A5F3-86F9-E957D7277A5D}"/>
                    </a:ext>
                  </a:extLst>
                </p:cNvPr>
                <p:cNvSpPr txBox="1"/>
                <p:nvPr/>
              </p:nvSpPr>
              <p:spPr>
                <a:xfrm rot="1255776">
                  <a:off x="4254746" y="3080252"/>
                  <a:ext cx="1229386" cy="245992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rgbClr val="C0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b="1" dirty="0">
                      <a:solidFill>
                        <a:srgbClr val="C00000"/>
                      </a:solidFill>
                    </a:rPr>
                    <a:t>PCDS (</a:t>
                  </a:r>
                  <a14:m>
                    <m:oMath xmlns:m="http://schemas.openxmlformats.org/officeDocument/2006/math">
                      <m:r>
                        <a:rPr lang="en-US" sz="11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</m:oMath>
                  </a14:m>
                  <a:r>
                    <a:rPr lang="en-GB" sz="1100" b="1" dirty="0">
                      <a:solidFill>
                        <a:srgbClr val="C00000"/>
                      </a:solidFill>
                    </a:rPr>
                    <a:t>70 m)</a:t>
                  </a: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3EFA10FA-E5D1-A5F3-86F9-E957D7277A5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255776">
                  <a:off x="4254746" y="3080252"/>
                  <a:ext cx="1229386" cy="24599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solidFill>
                    <a:srgbClr val="C00000"/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D2C65C8-B069-E156-4F49-206C697C5685}"/>
              </a:ext>
            </a:extLst>
          </p:cNvPr>
          <p:cNvCxnSpPr>
            <a:cxnSpLocks/>
          </p:cNvCxnSpPr>
          <p:nvPr/>
        </p:nvCxnSpPr>
        <p:spPr>
          <a:xfrm flipH="1">
            <a:off x="3114203" y="3096505"/>
            <a:ext cx="2155828" cy="915572"/>
          </a:xfrm>
          <a:prstGeom prst="straightConnector1">
            <a:avLst/>
          </a:prstGeom>
          <a:ln>
            <a:solidFill>
              <a:srgbClr val="FFC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D99F526-9A29-12C8-9A66-6250CB9A2350}"/>
              </a:ext>
            </a:extLst>
          </p:cNvPr>
          <p:cNvGrpSpPr/>
          <p:nvPr/>
        </p:nvGrpSpPr>
        <p:grpSpPr>
          <a:xfrm>
            <a:off x="5259806" y="1790663"/>
            <a:ext cx="2028333" cy="1465389"/>
            <a:chOff x="6690381" y="1644023"/>
            <a:chExt cx="1746656" cy="1182187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A932D84F-8C0A-B1D5-EB53-0BCC1AA531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65" r="11448"/>
            <a:stretch/>
          </p:blipFill>
          <p:spPr>
            <a:xfrm>
              <a:off x="6741760" y="1810735"/>
              <a:ext cx="1695277" cy="1015475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26957B1-33BC-5EE1-4386-C5839305F1BC}"/>
                </a:ext>
              </a:extLst>
            </p:cNvPr>
            <p:cNvSpPr txBox="1"/>
            <p:nvPr/>
          </p:nvSpPr>
          <p:spPr>
            <a:xfrm>
              <a:off x="6690381" y="1644023"/>
              <a:ext cx="393687" cy="2110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>
                  <a:solidFill>
                    <a:schemeClr val="accent1">
                      <a:lumMod val="50000"/>
                    </a:schemeClr>
                  </a:solidFill>
                </a:rPr>
                <a:t>TL05</a:t>
              </a:r>
            </a:p>
          </p:txBody>
        </p:sp>
      </p:grp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F052D52-5021-F32B-C6CE-944DBAC2C607}"/>
              </a:ext>
            </a:extLst>
          </p:cNvPr>
          <p:cNvCxnSpPr>
            <a:cxnSpLocks/>
          </p:cNvCxnSpPr>
          <p:nvPr/>
        </p:nvCxnSpPr>
        <p:spPr>
          <a:xfrm>
            <a:off x="6947404" y="4864365"/>
            <a:ext cx="28605" cy="760287"/>
          </a:xfrm>
          <a:prstGeom prst="straightConnector1">
            <a:avLst/>
          </a:prstGeom>
          <a:ln>
            <a:solidFill>
              <a:srgbClr val="FFC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6BF8830-E89E-8393-2392-C76E47B1CA96}"/>
              </a:ext>
            </a:extLst>
          </p:cNvPr>
          <p:cNvGrpSpPr/>
          <p:nvPr/>
        </p:nvGrpSpPr>
        <p:grpSpPr>
          <a:xfrm>
            <a:off x="5520362" y="3330690"/>
            <a:ext cx="2332364" cy="1485095"/>
            <a:chOff x="9403790" y="3224168"/>
            <a:chExt cx="2552848" cy="1663083"/>
          </a:xfrm>
        </p:grpSpPr>
        <p:pic>
          <p:nvPicPr>
            <p:cNvPr id="41" name="Picture 40" descr="A picture containing indoor, steel, engineering, pipe&#10;&#10;Description automatically generated">
              <a:extLst>
                <a:ext uri="{FF2B5EF4-FFF2-40B4-BE49-F238E27FC236}">
                  <a16:creationId xmlns:a16="http://schemas.microsoft.com/office/drawing/2014/main" id="{002D1C9A-E796-26C1-4D9D-E3FF3CA9E9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008" r="17710" b="15333"/>
            <a:stretch/>
          </p:blipFill>
          <p:spPr>
            <a:xfrm>
              <a:off x="9858066" y="3478425"/>
              <a:ext cx="2098572" cy="1408826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4E186DD-C7C0-820F-740C-7C456AE3EB3A}"/>
                </a:ext>
              </a:extLst>
            </p:cNvPr>
            <p:cNvSpPr txBox="1"/>
            <p:nvPr/>
          </p:nvSpPr>
          <p:spPr>
            <a:xfrm>
              <a:off x="9403790" y="3224168"/>
              <a:ext cx="1345868" cy="2929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solidFill>
                    <a:schemeClr val="accent1">
                      <a:lumMod val="50000"/>
                    </a:schemeClr>
                  </a:solidFill>
                </a:rPr>
                <a:t>SQXL</a:t>
              </a:r>
            </a:p>
          </p:txBody>
        </p: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C6DF816A-BDA8-386E-34EA-12164438930D}"/>
              </a:ext>
            </a:extLst>
          </p:cNvPr>
          <p:cNvSpPr/>
          <p:nvPr/>
        </p:nvSpPr>
        <p:spPr>
          <a:xfrm rot="1229953">
            <a:off x="3438623" y="5062899"/>
            <a:ext cx="4063559" cy="192492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  <a:effectLst>
            <a:glow rad="63500">
              <a:schemeClr val="bg1">
                <a:alpha val="6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9F0D600-331F-0CF6-26BC-D34E0DC0EF10}"/>
              </a:ext>
            </a:extLst>
          </p:cNvPr>
          <p:cNvSpPr txBox="1"/>
          <p:nvPr/>
        </p:nvSpPr>
        <p:spPr>
          <a:xfrm>
            <a:off x="719135" y="5394385"/>
            <a:ext cx="1095931" cy="430887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C00000"/>
                </a:solidFill>
              </a:rPr>
              <a:t>6 kW refrigerator</a:t>
            </a:r>
            <a:endParaRPr lang="en-GB" sz="1100" b="1" dirty="0">
              <a:solidFill>
                <a:srgbClr val="C00000"/>
              </a:solidFill>
            </a:endParaRPr>
          </a:p>
        </p:txBody>
      </p:sp>
      <p:sp>
        <p:nvSpPr>
          <p:cNvPr id="51" name="TextBox 2">
            <a:extLst>
              <a:ext uri="{FF2B5EF4-FFF2-40B4-BE49-F238E27FC236}">
                <a16:creationId xmlns:a16="http://schemas.microsoft.com/office/drawing/2014/main" id="{6FF34F32-CB4C-9162-0F78-093519ED0687}"/>
              </a:ext>
            </a:extLst>
          </p:cNvPr>
          <p:cNvSpPr txBox="1"/>
          <p:nvPr/>
        </p:nvSpPr>
        <p:spPr>
          <a:xfrm>
            <a:off x="661656" y="309441"/>
            <a:ext cx="1127761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sz="2800" b="1" dirty="0">
                <a:latin typeface="+mj-lt"/>
                <a:ea typeface="+mj-ea"/>
                <a:cs typeface="+mj-cs"/>
              </a:rPr>
              <a:t>Pressure drop and heat loads</a:t>
            </a:r>
            <a:endParaRPr lang="en-GB" sz="12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90A9640-1D72-FB3F-B87F-508E61152C1B}"/>
              </a:ext>
            </a:extLst>
          </p:cNvPr>
          <p:cNvSpPr txBox="1"/>
          <p:nvPr/>
        </p:nvSpPr>
        <p:spPr>
          <a:xfrm>
            <a:off x="719135" y="985549"/>
            <a:ext cx="1110804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44" indent="-285744" defTabSz="1219140">
              <a:spcBef>
                <a:spcPts val="600"/>
              </a:spcBef>
              <a:spcAft>
                <a:spcPts val="800"/>
              </a:spcAft>
              <a:buClr>
                <a:srgbClr val="0055A0"/>
              </a:buClr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rgbClr val="0055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Pressure drops and heat loads of distribution system consisting of proximity cryogenics (PCDS) and </a:t>
            </a:r>
            <a:r>
              <a:rPr lang="en-US" sz="1600" kern="0" dirty="0" err="1">
                <a:solidFill>
                  <a:srgbClr val="0055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cryo</a:t>
            </a:r>
            <a:r>
              <a:rPr lang="en-US" sz="1600" kern="0" dirty="0">
                <a:solidFill>
                  <a:srgbClr val="0055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distribution line (SQXL) were measured 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1B60CC4-E352-EAA2-2ABA-BD805BDF0B56}"/>
              </a:ext>
            </a:extLst>
          </p:cNvPr>
          <p:cNvGrpSpPr/>
          <p:nvPr/>
        </p:nvGrpSpPr>
        <p:grpSpPr>
          <a:xfrm>
            <a:off x="8357226" y="1768934"/>
            <a:ext cx="3582042" cy="2555022"/>
            <a:chOff x="6410384" y="-417101"/>
            <a:chExt cx="2686531" cy="191626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EEC7F5B-AA88-0002-14E5-41060178AAC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682325" y="271003"/>
              <a:ext cx="1414590" cy="682034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D1E5AFEA-9AEF-9D89-CA32-F970D8E8399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517161" y="297429"/>
              <a:ext cx="1108162" cy="115796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B76A3E79-B1B6-D016-551B-84D9CB36634D}"/>
                    </a:ext>
                  </a:extLst>
                </p:cNvPr>
                <p:cNvSpPr txBox="1"/>
                <p:nvPr/>
              </p:nvSpPr>
              <p:spPr>
                <a:xfrm>
                  <a:off x="6410384" y="-417101"/>
                  <a:ext cx="2579754" cy="60771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marL="228594" indent="-228594">
                    <a:spcBef>
                      <a:spcPts val="800"/>
                    </a:spcBef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333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1333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</m:oMath>
                  </a14:m>
                  <a:r>
                    <a:rPr lang="en-GB" sz="1333" dirty="0">
                      <a:solidFill>
                        <a:srgbClr val="0055A0"/>
                      </a:solidFill>
                    </a:rPr>
                    <a:t> was </a:t>
                  </a:r>
                  <a:r>
                    <a:rPr lang="en-US" sz="1333" dirty="0">
                      <a:solidFill>
                        <a:srgbClr val="0055A0"/>
                      </a:solidFill>
                    </a:rPr>
                    <a:t>measured using absolute pressure sensors with prior x-calibration</a:t>
                  </a:r>
                  <a:endParaRPr lang="en-GB" sz="1333" dirty="0">
                    <a:solidFill>
                      <a:srgbClr val="0055A0"/>
                    </a:solidFill>
                  </a:endParaRPr>
                </a:p>
                <a:p>
                  <a:pPr marL="228594" indent="-228594">
                    <a:spcBef>
                      <a:spcPts val="800"/>
                    </a:spcBef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a:rPr lang="en-US" sz="1333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</m:oMath>
                  </a14:m>
                  <a:r>
                    <a:rPr lang="en-GB" sz="1333" dirty="0">
                      <a:solidFill>
                        <a:srgbClr val="0055A0"/>
                      </a:solidFill>
                    </a:rPr>
                    <a:t> and </a:t>
                  </a:r>
                  <a14:m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1333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333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acc>
                    </m:oMath>
                  </a14:m>
                  <a:r>
                    <a:rPr lang="en-GB" sz="1333" dirty="0">
                      <a:solidFill>
                        <a:srgbClr val="0055A0"/>
                      </a:solidFill>
                    </a:rPr>
                    <a:t> measurement methods:</a:t>
                  </a:r>
                </a:p>
              </p:txBody>
            </p:sp>
          </mc:Choice>
          <mc:Fallback xmlns="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B76A3E79-B1B6-D016-551B-84D9CB36634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10384" y="-417101"/>
                  <a:ext cx="2579754" cy="607714"/>
                </a:xfrm>
                <a:prstGeom prst="rect">
                  <a:avLst/>
                </a:prstGeom>
                <a:blipFill>
                  <a:blip r:embed="rId9"/>
                  <a:stretch>
                    <a:fillRect l="-177" t="-752" b="-6767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1BF8E00-8203-E447-BFDB-7D36F693974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929634" y="953037"/>
              <a:ext cx="1060504" cy="546128"/>
            </a:xfrm>
            <a:prstGeom prst="rect">
              <a:avLst/>
            </a:prstGeom>
          </p:spPr>
        </p:pic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3A68C932-66C0-B076-A992-0B85F97220CE}"/>
              </a:ext>
            </a:extLst>
          </p:cNvPr>
          <p:cNvSpPr txBox="1"/>
          <p:nvPr/>
        </p:nvSpPr>
        <p:spPr>
          <a:xfrm>
            <a:off x="447707" y="3732695"/>
            <a:ext cx="1095931" cy="430887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C00000"/>
                </a:solidFill>
              </a:rPr>
              <a:t>Lines TL01 / TL02 / TL03</a:t>
            </a:r>
            <a:endParaRPr lang="en-GB" sz="1100" b="1" dirty="0">
              <a:solidFill>
                <a:srgbClr val="C00000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98016E7-D251-0941-0D2B-0C01D896A39F}"/>
              </a:ext>
            </a:extLst>
          </p:cNvPr>
          <p:cNvCxnSpPr>
            <a:cxnSpLocks/>
          </p:cNvCxnSpPr>
          <p:nvPr/>
        </p:nvCxnSpPr>
        <p:spPr>
          <a:xfrm>
            <a:off x="1564625" y="4021238"/>
            <a:ext cx="195048" cy="125711"/>
          </a:xfrm>
          <a:prstGeom prst="straightConnector1">
            <a:avLst/>
          </a:prstGeom>
          <a:ln>
            <a:solidFill>
              <a:srgbClr val="FFC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9239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54E5C38-C243-8F0B-93C3-83AA89C276E9}"/>
                  </a:ext>
                </a:extLst>
              </p:cNvPr>
              <p:cNvSpPr txBox="1"/>
              <p:nvPr/>
            </p:nvSpPr>
            <p:spPr>
              <a:xfrm>
                <a:off x="695337" y="4310001"/>
                <a:ext cx="10532235" cy="8722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defTabSz="1219140">
                  <a:spcAft>
                    <a:spcPts val="800"/>
                  </a:spcAft>
                  <a:buClr>
                    <a:srgbClr val="0055A0"/>
                  </a:buClr>
                  <a:defRPr/>
                </a:pPr>
                <a:r>
                  <a:rPr lang="en-US" sz="1467" b="1" kern="0" dirty="0">
                    <a:solidFill>
                      <a:srgbClr val="0055A0"/>
                    </a:solidFill>
                  </a:rPr>
                  <a:t>Magnet temperature analysis: </a:t>
                </a:r>
              </a:p>
              <a:p>
                <a:pPr marL="228594" indent="-228594" defTabSz="1219140">
                  <a:spcAft>
                    <a:spcPts val="800"/>
                  </a:spcAft>
                  <a:buClr>
                    <a:srgbClr val="0055A0"/>
                  </a:buClr>
                  <a:buFont typeface="Arial" panose="020B0604020202020204" pitchFamily="34" charset="0"/>
                  <a:buChar char="•"/>
                  <a:defRPr/>
                </a:pPr>
                <a:r>
                  <a:rPr lang="en-US" sz="1467" kern="0" dirty="0">
                    <a:solidFill>
                      <a:srgbClr val="0055A0"/>
                    </a:solidFill>
                  </a:rPr>
                  <a:t>Worst case scenario: test results transfer into 17.5 mbar and 1.82 K inside the bayonet HX during nominal operation → </a:t>
                </a:r>
                <a:r>
                  <a:rPr lang="en-US" sz="1467" u="sng" kern="0" dirty="0">
                    <a:solidFill>
                      <a:srgbClr val="0055A0"/>
                    </a:solidFill>
                  </a:rPr>
                  <a:t>margin for operation</a:t>
                </a:r>
                <a:r>
                  <a:rPr lang="en-US" sz="1467" kern="0" dirty="0">
                    <a:solidFill>
                      <a:srgbClr val="0055A0"/>
                    </a:solidFill>
                  </a:rPr>
                  <a:t> (0.3 K below </a:t>
                </a:r>
                <a14:m>
                  <m:oMath xmlns:m="http://schemas.openxmlformats.org/officeDocument/2006/math">
                    <m:r>
                      <a:rPr lang="en-US" sz="1467" i="1" ker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sz="1467" kern="0" dirty="0">
                    <a:solidFill>
                      <a:srgbClr val="0055A0"/>
                    </a:solidFill>
                  </a:rPr>
                  <a:t>-point)</a:t>
                </a:r>
                <a:endParaRPr lang="en-US" sz="1467" u="sng" kern="0" dirty="0">
                  <a:solidFill>
                    <a:srgbClr val="0055A0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54E5C38-C243-8F0B-93C3-83AA89C276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337" y="4310001"/>
                <a:ext cx="10532235" cy="872226"/>
              </a:xfrm>
              <a:prstGeom prst="rect">
                <a:avLst/>
              </a:prstGeom>
              <a:blipFill>
                <a:blip r:embed="rId3"/>
                <a:stretch>
                  <a:fillRect l="-231" t="-1399" b="-769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2">
            <a:extLst>
              <a:ext uri="{FF2B5EF4-FFF2-40B4-BE49-F238E27FC236}">
                <a16:creationId xmlns:a16="http://schemas.microsoft.com/office/drawing/2014/main" id="{3F487285-D1C6-0A12-22D6-2C6793B281CB}"/>
              </a:ext>
            </a:extLst>
          </p:cNvPr>
          <p:cNvSpPr txBox="1"/>
          <p:nvPr/>
        </p:nvSpPr>
        <p:spPr>
          <a:xfrm>
            <a:off x="661656" y="309441"/>
            <a:ext cx="786302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sz="2800" b="1" dirty="0">
                <a:latin typeface="+mj-lt"/>
                <a:ea typeface="+mj-ea"/>
                <a:cs typeface="+mj-cs"/>
              </a:rPr>
              <a:t>Pressure drop</a:t>
            </a:r>
            <a:endParaRPr lang="en-GB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609508D-E585-D1F8-0ED8-EB83591ADD2A}"/>
                  </a:ext>
                </a:extLst>
              </p:cNvPr>
              <p:cNvSpPr txBox="1"/>
              <p:nvPr/>
            </p:nvSpPr>
            <p:spPr>
              <a:xfrm>
                <a:off x="691447" y="975506"/>
                <a:ext cx="6466597" cy="187775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28594" indent="-228594" defTabSz="1219140">
                  <a:spcAft>
                    <a:spcPts val="800"/>
                  </a:spcAft>
                  <a:buClr>
                    <a:schemeClr val="tx2"/>
                  </a:buClr>
                  <a:buFont typeface="Arial" panose="020B0604020202020204" pitchFamily="34" charset="0"/>
                  <a:buChar char="•"/>
                  <a:defRPr/>
                </a:pPr>
                <a:r>
                  <a:rPr lang="en-US" sz="1467" u="sng" kern="0" dirty="0">
                    <a:solidFill>
                      <a:srgbClr val="0055A0"/>
                    </a:solidFill>
                  </a:rPr>
                  <a:t>Challenge</a:t>
                </a:r>
                <a:r>
                  <a:rPr lang="en-US" sz="1467" kern="0" dirty="0">
                    <a:solidFill>
                      <a:srgbClr val="0055A0"/>
                    </a:solidFill>
                  </a:rPr>
                  <a:t>: large system with low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67" ker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467" i="1" ker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1467" kern="0" dirty="0">
                    <a:solidFill>
                      <a:srgbClr val="0055A0"/>
                    </a:solidFill>
                  </a:rPr>
                  <a:t> &amp; absolute pressure sensors (offset-calibration before each measurement)</a:t>
                </a:r>
              </a:p>
              <a:p>
                <a:pPr defTabSz="1219140">
                  <a:spcBef>
                    <a:spcPts val="800"/>
                  </a:spcBef>
                  <a:spcAft>
                    <a:spcPts val="800"/>
                  </a:spcAft>
                  <a:buClr>
                    <a:schemeClr val="accent6"/>
                  </a:buClr>
                  <a:defRPr/>
                </a:pPr>
                <a:r>
                  <a:rPr lang="en-US" sz="1600" b="1" kern="0" dirty="0">
                    <a:solidFill>
                      <a:srgbClr val="0055A0"/>
                    </a:solidFill>
                  </a:rPr>
                  <a:t>Critical lines</a:t>
                </a:r>
              </a:p>
              <a:p>
                <a:pPr marL="285744" indent="-285744" defTabSz="1219140">
                  <a:spcAft>
                    <a:spcPts val="800"/>
                  </a:spcAft>
                  <a:buClr>
                    <a:srgbClr val="0055A0"/>
                  </a:buClr>
                  <a:buFont typeface="Arial" panose="020B0604020202020204" pitchFamily="34" charset="0"/>
                  <a:buChar char="•"/>
                  <a:defRPr/>
                </a:pPr>
                <a:r>
                  <a:rPr lang="en-US" sz="1467" u="sng" kern="0" dirty="0">
                    <a:solidFill>
                      <a:srgbClr val="0055A0"/>
                    </a:solidFill>
                  </a:rPr>
                  <a:t>Line D</a:t>
                </a:r>
                <a:r>
                  <a:rPr lang="en-US" sz="1467" kern="0" dirty="0">
                    <a:solidFill>
                      <a:srgbClr val="0055A0"/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67" ker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467" i="1" ker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1467" kern="0" dirty="0">
                    <a:solidFill>
                      <a:srgbClr val="0055A0"/>
                    </a:solidFill>
                  </a:rPr>
                  <a:t> affects helium release after quench): pressure drop in line with predictions, no abnormality observed </a:t>
                </a:r>
              </a:p>
              <a:p>
                <a:pPr marL="285744" indent="-285744" defTabSz="1219140">
                  <a:spcAft>
                    <a:spcPts val="800"/>
                  </a:spcAft>
                  <a:buClr>
                    <a:srgbClr val="0055A0"/>
                  </a:buClr>
                  <a:buFont typeface="Arial" panose="020B0604020202020204" pitchFamily="34" charset="0"/>
                  <a:buChar char="•"/>
                  <a:defRPr/>
                </a:pPr>
                <a:r>
                  <a:rPr lang="en-US" sz="1467" u="sng" kern="0" dirty="0">
                    <a:solidFill>
                      <a:srgbClr val="0055A0"/>
                    </a:solidFill>
                  </a:rPr>
                  <a:t>Line B</a:t>
                </a:r>
                <a:r>
                  <a:rPr lang="en-US" sz="1467" kern="0" dirty="0">
                    <a:solidFill>
                      <a:srgbClr val="0055A0"/>
                    </a:solidFill>
                  </a:rPr>
                  <a:t> (pumping,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67" ker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467" i="1" ker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1467" kern="0" dirty="0">
                    <a:solidFill>
                      <a:srgbClr val="0055A0"/>
                    </a:solidFill>
                  </a:rPr>
                  <a:t> defines the lowest </a:t>
                </a:r>
                <a14:m>
                  <m:oMath xmlns:m="http://schemas.openxmlformats.org/officeDocument/2006/math">
                    <m:r>
                      <a:rPr lang="en-US" sz="1467" i="1" ker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1467" kern="0" dirty="0">
                    <a:solidFill>
                      <a:srgbClr val="0055A0"/>
                    </a:solidFill>
                  </a:rPr>
                  <a:t> for saturated helium →</a:t>
                </a:r>
                <a:r>
                  <a:rPr lang="en-US" sz="1467" kern="0" dirty="0">
                    <a:solidFill>
                      <a:srgbClr val="0055A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1467" kern="0" dirty="0">
                    <a:solidFill>
                      <a:srgbClr val="0055A0"/>
                    </a:solidFill>
                  </a:rPr>
                  <a:t>magnet </a:t>
                </a:r>
                <a14:m>
                  <m:oMath xmlns:m="http://schemas.openxmlformats.org/officeDocument/2006/math">
                    <m:r>
                      <a:rPr lang="en-US" sz="1467" i="1" ker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1467" kern="0" dirty="0">
                    <a:solidFill>
                      <a:srgbClr val="0055A0"/>
                    </a:solidFill>
                  </a:rPr>
                  <a:t>): 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609508D-E585-D1F8-0ED8-EB83591ADD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447" y="975506"/>
                <a:ext cx="6466597" cy="1877758"/>
              </a:xfrm>
              <a:prstGeom prst="rect">
                <a:avLst/>
              </a:prstGeom>
              <a:blipFill>
                <a:blip r:embed="rId4"/>
                <a:stretch>
                  <a:fillRect l="-471" t="-649" b="-29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8" name="Group 67">
            <a:extLst>
              <a:ext uri="{FF2B5EF4-FFF2-40B4-BE49-F238E27FC236}">
                <a16:creationId xmlns:a16="http://schemas.microsoft.com/office/drawing/2014/main" id="{B32FC55F-2995-7169-BB1D-9DD5EFB47131}"/>
              </a:ext>
            </a:extLst>
          </p:cNvPr>
          <p:cNvGrpSpPr/>
          <p:nvPr/>
        </p:nvGrpSpPr>
        <p:grpSpPr>
          <a:xfrm>
            <a:off x="8398538" y="740702"/>
            <a:ext cx="3505764" cy="2842218"/>
            <a:chOff x="8686235" y="2246848"/>
            <a:chExt cx="3505765" cy="2842217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C72B9030-5A7B-0AF1-B191-F90DC3B61376}"/>
                </a:ext>
              </a:extLst>
            </p:cNvPr>
            <p:cNvGrpSpPr/>
            <p:nvPr/>
          </p:nvGrpSpPr>
          <p:grpSpPr>
            <a:xfrm>
              <a:off x="9970744" y="2246848"/>
              <a:ext cx="2221256" cy="2842217"/>
              <a:chOff x="9970744" y="2246848"/>
              <a:chExt cx="2221256" cy="2842217"/>
            </a:xfrm>
          </p:grpSpPr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FFA22580-C6D5-02B1-DF44-BF80C2FBA762}"/>
                  </a:ext>
                </a:extLst>
              </p:cNvPr>
              <p:cNvGrpSpPr/>
              <p:nvPr/>
            </p:nvGrpSpPr>
            <p:grpSpPr>
              <a:xfrm>
                <a:off x="9970744" y="2246848"/>
                <a:ext cx="2221256" cy="2842217"/>
                <a:chOff x="9936937" y="2770632"/>
                <a:chExt cx="2221256" cy="2842217"/>
              </a:xfrm>
            </p:grpSpPr>
            <p:grpSp>
              <p:nvGrpSpPr>
                <p:cNvPr id="47" name="Group 46">
                  <a:extLst>
                    <a:ext uri="{FF2B5EF4-FFF2-40B4-BE49-F238E27FC236}">
                      <a16:creationId xmlns:a16="http://schemas.microsoft.com/office/drawing/2014/main" id="{8049F5B3-0D56-0464-67EC-B93BFA9D856A}"/>
                    </a:ext>
                  </a:extLst>
                </p:cNvPr>
                <p:cNvGrpSpPr/>
                <p:nvPr/>
              </p:nvGrpSpPr>
              <p:grpSpPr>
                <a:xfrm>
                  <a:off x="9936937" y="2770632"/>
                  <a:ext cx="2221256" cy="2842217"/>
                  <a:chOff x="9869106" y="2770847"/>
                  <a:chExt cx="2221256" cy="2842217"/>
                </a:xfrm>
              </p:grpSpPr>
              <p:pic>
                <p:nvPicPr>
                  <p:cNvPr id="42" name="Picture 41">
                    <a:extLst>
                      <a:ext uri="{FF2B5EF4-FFF2-40B4-BE49-F238E27FC236}">
                        <a16:creationId xmlns:a16="http://schemas.microsoft.com/office/drawing/2014/main" id="{8F7B5ED2-D96B-FEEB-F835-68308AEB7BB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/>
                  <a:srcRect r="2799"/>
                  <a:stretch/>
                </p:blipFill>
                <p:spPr>
                  <a:xfrm>
                    <a:off x="9869106" y="3198751"/>
                    <a:ext cx="2221256" cy="2178818"/>
                  </a:xfrm>
                  <a:prstGeom prst="rect">
                    <a:avLst/>
                  </a:prstGeom>
                </p:spPr>
              </p:pic>
              <p:cxnSp>
                <p:nvCxnSpPr>
                  <p:cNvPr id="44" name="Straight Arrow Connector 43">
                    <a:extLst>
                      <a:ext uri="{FF2B5EF4-FFF2-40B4-BE49-F238E27FC236}">
                        <a16:creationId xmlns:a16="http://schemas.microsoft.com/office/drawing/2014/main" id="{C78D4527-067E-A48C-2957-C49F89BF60F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0512614" y="3256098"/>
                    <a:ext cx="257510" cy="525873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headEnd type="none" w="med" len="med"/>
                    <a:tailEnd type="triangle"/>
                  </a:ln>
                  <a:effectLst>
                    <a:glow rad="139700">
                      <a:schemeClr val="bg1">
                        <a:alpha val="69000"/>
                      </a:schemeClr>
                    </a:glo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5" name="TextBox 44">
                    <a:extLst>
                      <a:ext uri="{FF2B5EF4-FFF2-40B4-BE49-F238E27FC236}">
                        <a16:creationId xmlns:a16="http://schemas.microsoft.com/office/drawing/2014/main" id="{D1539EA0-AB4F-95EA-E6ED-E7C09B41E0ED}"/>
                      </a:ext>
                    </a:extLst>
                  </p:cNvPr>
                  <p:cNvSpPr txBox="1"/>
                  <p:nvPr/>
                </p:nvSpPr>
                <p:spPr>
                  <a:xfrm>
                    <a:off x="10230142" y="2770847"/>
                    <a:ext cx="1620537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200" dirty="0"/>
                      <a:t>Bayonet HX (Line B to pumps)</a:t>
                    </a:r>
                  </a:p>
                </p:txBody>
              </p:sp>
              <p:sp>
                <p:nvSpPr>
                  <p:cNvPr id="46" name="TextBox 45">
                    <a:extLst>
                      <a:ext uri="{FF2B5EF4-FFF2-40B4-BE49-F238E27FC236}">
                        <a16:creationId xmlns:a16="http://schemas.microsoft.com/office/drawing/2014/main" id="{B069BA5D-8FBC-A18A-9DFA-1F51EE7EFED2}"/>
                      </a:ext>
                    </a:extLst>
                  </p:cNvPr>
                  <p:cNvSpPr txBox="1"/>
                  <p:nvPr/>
                </p:nvSpPr>
                <p:spPr>
                  <a:xfrm>
                    <a:off x="9935998" y="5336065"/>
                    <a:ext cx="212484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200" dirty="0"/>
                      <a:t>Cross-section of IT magnet</a:t>
                    </a:r>
                  </a:p>
                </p:txBody>
              </p:sp>
            </p:grpSp>
            <p:cxnSp>
              <p:nvCxnSpPr>
                <p:cNvPr id="51" name="Straight Arrow Connector 50">
                  <a:extLst>
                    <a:ext uri="{FF2B5EF4-FFF2-40B4-BE49-F238E27FC236}">
                      <a16:creationId xmlns:a16="http://schemas.microsoft.com/office/drawing/2014/main" id="{6703A6CB-3D17-D750-85CE-543870E732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315700" y="3263618"/>
                  <a:ext cx="277423" cy="50266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none" w="med" len="med"/>
                  <a:tailEnd type="triangle"/>
                </a:ln>
                <a:effectLst>
                  <a:glow rad="139700">
                    <a:schemeClr val="bg1">
                      <a:alpha val="69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B170DBDC-6F42-BA60-1BC5-A2FBB5875BB2}"/>
                  </a:ext>
                </a:extLst>
              </p:cNvPr>
              <p:cNvSpPr/>
              <p:nvPr/>
            </p:nvSpPr>
            <p:spPr>
              <a:xfrm>
                <a:off x="10466784" y="3246689"/>
                <a:ext cx="235974" cy="49702"/>
              </a:xfrm>
              <a:custGeom>
                <a:avLst/>
                <a:gdLst>
                  <a:gd name="connsiteX0" fmla="*/ 0 w 304800"/>
                  <a:gd name="connsiteY0" fmla="*/ 86950 h 145853"/>
                  <a:gd name="connsiteX1" fmla="*/ 95250 w 304800"/>
                  <a:gd name="connsiteY1" fmla="*/ 1225 h 145853"/>
                  <a:gd name="connsiteX2" fmla="*/ 209550 w 304800"/>
                  <a:gd name="connsiteY2" fmla="*/ 144100 h 145853"/>
                  <a:gd name="connsiteX3" fmla="*/ 304800 w 304800"/>
                  <a:gd name="connsiteY3" fmla="*/ 67900 h 145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145853">
                    <a:moveTo>
                      <a:pt x="0" y="86950"/>
                    </a:moveTo>
                    <a:cubicBezTo>
                      <a:pt x="30162" y="39325"/>
                      <a:pt x="60325" y="-8300"/>
                      <a:pt x="95250" y="1225"/>
                    </a:cubicBezTo>
                    <a:cubicBezTo>
                      <a:pt x="130175" y="10750"/>
                      <a:pt x="174625" y="132988"/>
                      <a:pt x="209550" y="144100"/>
                    </a:cubicBezTo>
                    <a:cubicBezTo>
                      <a:pt x="244475" y="155213"/>
                      <a:pt x="274637" y="111556"/>
                      <a:pt x="304800" y="67900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91F873E8-5B01-4D89-ACAF-A15EAE3DD905}"/>
                  </a:ext>
                </a:extLst>
              </p:cNvPr>
              <p:cNvSpPr/>
              <p:nvPr/>
            </p:nvSpPr>
            <p:spPr>
              <a:xfrm>
                <a:off x="11515270" y="3237004"/>
                <a:ext cx="235974" cy="49702"/>
              </a:xfrm>
              <a:custGeom>
                <a:avLst/>
                <a:gdLst>
                  <a:gd name="connsiteX0" fmla="*/ 0 w 304800"/>
                  <a:gd name="connsiteY0" fmla="*/ 86950 h 145853"/>
                  <a:gd name="connsiteX1" fmla="*/ 95250 w 304800"/>
                  <a:gd name="connsiteY1" fmla="*/ 1225 h 145853"/>
                  <a:gd name="connsiteX2" fmla="*/ 209550 w 304800"/>
                  <a:gd name="connsiteY2" fmla="*/ 144100 h 145853"/>
                  <a:gd name="connsiteX3" fmla="*/ 304800 w 304800"/>
                  <a:gd name="connsiteY3" fmla="*/ 67900 h 145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145853">
                    <a:moveTo>
                      <a:pt x="0" y="86950"/>
                    </a:moveTo>
                    <a:cubicBezTo>
                      <a:pt x="30162" y="39325"/>
                      <a:pt x="60325" y="-8300"/>
                      <a:pt x="95250" y="1225"/>
                    </a:cubicBezTo>
                    <a:cubicBezTo>
                      <a:pt x="130175" y="10750"/>
                      <a:pt x="174625" y="132988"/>
                      <a:pt x="209550" y="144100"/>
                    </a:cubicBezTo>
                    <a:cubicBezTo>
                      <a:pt x="244475" y="155213"/>
                      <a:pt x="274637" y="111556"/>
                      <a:pt x="304800" y="67900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3656DC5D-E7C7-9141-E966-19C4B72777D6}"/>
                </a:ext>
              </a:extLst>
            </p:cNvPr>
            <p:cNvCxnSpPr>
              <a:cxnSpLocks/>
            </p:cNvCxnSpPr>
            <p:nvPr/>
          </p:nvCxnSpPr>
          <p:spPr>
            <a:xfrm>
              <a:off x="10067030" y="3551621"/>
              <a:ext cx="264749" cy="149372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/>
            </a:ln>
            <a:effectLst>
              <a:glow rad="139700">
                <a:schemeClr val="bg1">
                  <a:alpha val="69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1FF82F2-C23B-E2FA-08D7-489B2B9B748C}"/>
                </a:ext>
              </a:extLst>
            </p:cNvPr>
            <p:cNvSpPr txBox="1"/>
            <p:nvPr/>
          </p:nvSpPr>
          <p:spPr>
            <a:xfrm>
              <a:off x="8686235" y="3153186"/>
              <a:ext cx="1504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Magnet bath at 1.3 bar (Line D to quench buffer)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30A930BF-1939-46E2-DCCC-96C2A51E5E86}"/>
              </a:ext>
            </a:extLst>
          </p:cNvPr>
          <p:cNvGrpSpPr/>
          <p:nvPr/>
        </p:nvGrpSpPr>
        <p:grpSpPr>
          <a:xfrm>
            <a:off x="6893619" y="1127502"/>
            <a:ext cx="1571095" cy="1580852"/>
            <a:chOff x="7104963" y="-114656"/>
            <a:chExt cx="1340914" cy="1282121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6393E200-8123-38EE-7572-4F3003AFBAF2}"/>
                </a:ext>
              </a:extLst>
            </p:cNvPr>
            <p:cNvGrpSpPr/>
            <p:nvPr/>
          </p:nvGrpSpPr>
          <p:grpSpPr>
            <a:xfrm>
              <a:off x="7104963" y="-114656"/>
              <a:ext cx="1200139" cy="1282121"/>
              <a:chOff x="9231806" y="-161409"/>
              <a:chExt cx="1760881" cy="2313004"/>
            </a:xfrm>
          </p:grpSpPr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FD76288B-E56C-8DB3-4987-273ACC774082}"/>
                  </a:ext>
                </a:extLst>
              </p:cNvPr>
              <p:cNvSpPr txBox="1"/>
              <p:nvPr/>
            </p:nvSpPr>
            <p:spPr>
              <a:xfrm>
                <a:off x="9231806" y="-161409"/>
                <a:ext cx="1760881" cy="3827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>
                    <a:solidFill>
                      <a:schemeClr val="accent1">
                        <a:lumMod val="50000"/>
                      </a:schemeClr>
                    </a:solidFill>
                  </a:rPr>
                  <a:t>Warm Quench Buffer</a:t>
                </a:r>
              </a:p>
            </p:txBody>
          </p:sp>
          <p:pic>
            <p:nvPicPr>
              <p:cNvPr id="71" name="Picture 70" descr="A picture containing green&#10;&#10;Description automatically generated">
                <a:extLst>
                  <a:ext uri="{FF2B5EF4-FFF2-40B4-BE49-F238E27FC236}">
                    <a16:creationId xmlns:a16="http://schemas.microsoft.com/office/drawing/2014/main" id="{19C6D070-52D1-31CA-9FFC-4662AA83DB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9134138" y="439904"/>
                <a:ext cx="1956219" cy="1467163"/>
              </a:xfrm>
              <a:prstGeom prst="rect">
                <a:avLst/>
              </a:prstGeom>
            </p:spPr>
          </p:pic>
        </p:grp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DA3758C4-EE10-AAB8-F0EA-6C15E82C3EC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11853" y="574429"/>
              <a:ext cx="23402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506AE7CA-AA51-7A44-1500-6D77B40B85DB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2214096" y="3060481"/>
              <a:ext cx="4796800" cy="113647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12800">
                      <a:extLst>
                        <a:ext uri="{9D8B030D-6E8A-4147-A177-3AD203B41FA5}">
                          <a16:colId xmlns:a16="http://schemas.microsoft.com/office/drawing/2014/main" val="914784584"/>
                        </a:ext>
                      </a:extLst>
                    </a:gridCol>
                    <a:gridCol w="648000">
                      <a:extLst>
                        <a:ext uri="{9D8B030D-6E8A-4147-A177-3AD203B41FA5}">
                          <a16:colId xmlns:a16="http://schemas.microsoft.com/office/drawing/2014/main" val="874648182"/>
                        </a:ext>
                      </a:extLst>
                    </a:gridCol>
                    <a:gridCol w="648000">
                      <a:extLst>
                        <a:ext uri="{9D8B030D-6E8A-4147-A177-3AD203B41FA5}">
                          <a16:colId xmlns:a16="http://schemas.microsoft.com/office/drawing/2014/main" val="1930462243"/>
                        </a:ext>
                      </a:extLst>
                    </a:gridCol>
                    <a:gridCol w="822877">
                      <a:extLst>
                        <a:ext uri="{9D8B030D-6E8A-4147-A177-3AD203B41FA5}">
                          <a16:colId xmlns:a16="http://schemas.microsoft.com/office/drawing/2014/main" val="2355474069"/>
                        </a:ext>
                      </a:extLst>
                    </a:gridCol>
                    <a:gridCol w="953123">
                      <a:extLst>
                        <a:ext uri="{9D8B030D-6E8A-4147-A177-3AD203B41FA5}">
                          <a16:colId xmlns:a16="http://schemas.microsoft.com/office/drawing/2014/main" val="4108712235"/>
                        </a:ext>
                      </a:extLst>
                    </a:gridCol>
                    <a:gridCol w="912000">
                      <a:extLst>
                        <a:ext uri="{9D8B030D-6E8A-4147-A177-3AD203B41FA5}">
                          <a16:colId xmlns:a16="http://schemas.microsoft.com/office/drawing/2014/main" val="3732021653"/>
                        </a:ext>
                      </a:extLst>
                    </a:gridCol>
                  </a:tblGrid>
                  <a:tr h="526660">
                    <a:tc>
                      <a:txBody>
                        <a:bodyPr/>
                        <a:lstStyle/>
                        <a:p>
                          <a:pPr algn="ctr"/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acc>
                                <m:accPr>
                                  <m:chr m:val="̇"/>
                                  <m:ctrlPr>
                                    <a:rPr lang="en-US" sz="1400" b="1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400" b="1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sz="1400" dirty="0">
                              <a:solidFill>
                                <a:srgbClr val="000000"/>
                              </a:solidFill>
                            </a:rPr>
                            <a:t> [g/s]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4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  <m:r>
                                <a:rPr lang="en-US" sz="1400" b="1" i="0" baseline="-250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𝐋𝐢𝐧𝐞𝐁</m:t>
                              </m:r>
                            </m:oMath>
                          </a14:m>
                          <a:r>
                            <a:rPr lang="en-GB" sz="1400" dirty="0">
                              <a:solidFill>
                                <a:srgbClr val="000000"/>
                              </a:solidFill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en-GB" sz="1400" dirty="0">
                              <a:solidFill>
                                <a:srgbClr val="000000"/>
                              </a:solidFill>
                            </a:rPr>
                            <a:t>[K]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4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  <m:r>
                                <a:rPr lang="en-US" sz="1400" b="1" i="0" baseline="-250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𝐩𝐬</m:t>
                              </m:r>
                              <m:r>
                                <a:rPr lang="en-US" sz="1400" b="1" i="0" baseline="-250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oMath>
                          </a14:m>
                          <a:r>
                            <a:rPr lang="en-GB" sz="1400" dirty="0">
                              <a:solidFill>
                                <a:srgbClr val="000000"/>
                              </a:solidFill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en-GB" sz="1400" dirty="0">
                              <a:solidFill>
                                <a:srgbClr val="000000"/>
                              </a:solidFill>
                            </a:rPr>
                            <a:t>[mbar]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Total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1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𝚫</m:t>
                              </m:r>
                              <m:r>
                                <a:rPr lang="en-US" sz="14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oMath>
                          </a14:m>
                          <a:endParaRPr lang="en-US" sz="1400" i="1" dirty="0">
                            <a:solidFill>
                              <a:srgbClr val="000000"/>
                            </a:solidFill>
                          </a:endParaRPr>
                        </a:p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[mbar]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93820891"/>
                      </a:ext>
                    </a:extLst>
                  </a:tr>
                  <a:tr h="304908">
                    <a:tc>
                      <a:txBody>
                        <a:bodyPr/>
                        <a:lstStyle/>
                        <a:p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>
                              <a:solidFill>
                                <a:srgbClr val="000000"/>
                              </a:solidFill>
                            </a:rPr>
                            <a:t>Predicted</a:t>
                          </a:r>
                          <a:endParaRPr lang="en-GB" sz="1400" i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>
                              <a:solidFill>
                                <a:srgbClr val="000000"/>
                              </a:solidFill>
                            </a:rPr>
                            <a:t>Test</a:t>
                          </a:r>
                          <a:endParaRPr lang="en-GB" sz="1400" i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98124616"/>
                      </a:ext>
                    </a:extLst>
                  </a:tr>
                  <a:tr h="304908">
                    <a:tc>
                      <a:txBody>
                        <a:bodyPr/>
                        <a:lstStyle/>
                        <a:p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Line B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18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2.4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13.6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4.1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5.0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sz="1400" dirty="0">
                              <a:solidFill>
                                <a:srgbClr val="000000"/>
                              </a:solidFill>
                            </a:rPr>
                            <a:t>0.2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9082206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506AE7CA-AA51-7A44-1500-6D77B40B85DB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2214096" y="3060481"/>
              <a:ext cx="4796800" cy="113647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12800">
                      <a:extLst>
                        <a:ext uri="{9D8B030D-6E8A-4147-A177-3AD203B41FA5}">
                          <a16:colId xmlns:a16="http://schemas.microsoft.com/office/drawing/2014/main" val="914784584"/>
                        </a:ext>
                      </a:extLst>
                    </a:gridCol>
                    <a:gridCol w="648000">
                      <a:extLst>
                        <a:ext uri="{9D8B030D-6E8A-4147-A177-3AD203B41FA5}">
                          <a16:colId xmlns:a16="http://schemas.microsoft.com/office/drawing/2014/main" val="874648182"/>
                        </a:ext>
                      </a:extLst>
                    </a:gridCol>
                    <a:gridCol w="648000">
                      <a:extLst>
                        <a:ext uri="{9D8B030D-6E8A-4147-A177-3AD203B41FA5}">
                          <a16:colId xmlns:a16="http://schemas.microsoft.com/office/drawing/2014/main" val="1930462243"/>
                        </a:ext>
                      </a:extLst>
                    </a:gridCol>
                    <a:gridCol w="822877">
                      <a:extLst>
                        <a:ext uri="{9D8B030D-6E8A-4147-A177-3AD203B41FA5}">
                          <a16:colId xmlns:a16="http://schemas.microsoft.com/office/drawing/2014/main" val="2355474069"/>
                        </a:ext>
                      </a:extLst>
                    </a:gridCol>
                    <a:gridCol w="953123">
                      <a:extLst>
                        <a:ext uri="{9D8B030D-6E8A-4147-A177-3AD203B41FA5}">
                          <a16:colId xmlns:a16="http://schemas.microsoft.com/office/drawing/2014/main" val="4108712235"/>
                        </a:ext>
                      </a:extLst>
                    </a:gridCol>
                    <a:gridCol w="912000">
                      <a:extLst>
                        <a:ext uri="{9D8B030D-6E8A-4147-A177-3AD203B41FA5}">
                          <a16:colId xmlns:a16="http://schemas.microsoft.com/office/drawing/2014/main" val="3732021653"/>
                        </a:ext>
                      </a:extLst>
                    </a:gridCol>
                  </a:tblGrid>
                  <a:tr h="526660">
                    <a:tc>
                      <a:txBody>
                        <a:bodyPr/>
                        <a:lstStyle/>
                        <a:p>
                          <a:pPr algn="ctr"/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127358" t="-2299" r="-520755" b="-1264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227358" t="-2299" r="-420755" b="-1264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255147" t="-2299" r="-227941" b="-126437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157843" t="-2299" r="-1307" b="-12643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93820891"/>
                      </a:ext>
                    </a:extLst>
                  </a:tr>
                  <a:tr h="304908">
                    <a:tc>
                      <a:txBody>
                        <a:bodyPr/>
                        <a:lstStyle/>
                        <a:p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>
                              <a:solidFill>
                                <a:srgbClr val="000000"/>
                              </a:solidFill>
                            </a:rPr>
                            <a:t>Predicted</a:t>
                          </a:r>
                          <a:endParaRPr lang="en-GB" sz="1400" i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>
                              <a:solidFill>
                                <a:srgbClr val="000000"/>
                              </a:solidFill>
                            </a:rPr>
                            <a:t>Test</a:t>
                          </a:r>
                          <a:endParaRPr lang="en-GB" sz="1400" i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98124616"/>
                      </a:ext>
                    </a:extLst>
                  </a:tr>
                  <a:tr h="304908">
                    <a:tc>
                      <a:txBody>
                        <a:bodyPr/>
                        <a:lstStyle/>
                        <a:p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Line B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18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2.4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13.6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4.1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426000" t="-278000" r="-2667" b="-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9082206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3E649D39-0BD6-3CAA-D47A-208B24A60A07}"/>
              </a:ext>
            </a:extLst>
          </p:cNvPr>
          <p:cNvSpPr txBox="1"/>
          <p:nvPr/>
        </p:nvSpPr>
        <p:spPr>
          <a:xfrm>
            <a:off x="1487488" y="5344287"/>
            <a:ext cx="9217024" cy="318100"/>
          </a:xfrm>
          <a:prstGeom prst="rect">
            <a:avLst/>
          </a:prstGeom>
          <a:noFill/>
          <a:ln>
            <a:solidFill>
              <a:srgbClr val="0055A0"/>
            </a:solidFill>
          </a:ln>
        </p:spPr>
        <p:txBody>
          <a:bodyPr wrap="square">
            <a:spAutoFit/>
          </a:bodyPr>
          <a:lstStyle/>
          <a:p>
            <a:pPr algn="ctr" defTabSz="1219140">
              <a:spcAft>
                <a:spcPts val="800"/>
              </a:spcAft>
              <a:buClr>
                <a:schemeClr val="accent6"/>
              </a:buClr>
              <a:defRPr/>
            </a:pPr>
            <a:r>
              <a:rPr lang="en-US" sz="1467" b="1" u="sng" kern="0" dirty="0">
                <a:solidFill>
                  <a:srgbClr val="0055A0"/>
                </a:solidFill>
              </a:rPr>
              <a:t>Result</a:t>
            </a:r>
            <a:r>
              <a:rPr lang="en-US" sz="1467" b="1" kern="0" dirty="0">
                <a:solidFill>
                  <a:srgbClr val="0055A0"/>
                </a:solidFill>
              </a:rPr>
              <a:t>: measured pressure drop is in line with predicted values and compatible with operations</a:t>
            </a:r>
          </a:p>
        </p:txBody>
      </p:sp>
    </p:spTree>
    <p:extLst>
      <p:ext uri="{BB962C8B-B14F-4D97-AF65-F5344CB8AC3E}">
        <p14:creationId xmlns:p14="http://schemas.microsoft.com/office/powerpoint/2010/main" val="12016693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2">
            <a:extLst>
              <a:ext uri="{FF2B5EF4-FFF2-40B4-BE49-F238E27FC236}">
                <a16:creationId xmlns:a16="http://schemas.microsoft.com/office/drawing/2014/main" id="{CD2834DA-8992-A2C4-769B-CA877D5D249D}"/>
              </a:ext>
            </a:extLst>
          </p:cNvPr>
          <p:cNvSpPr txBox="1"/>
          <p:nvPr/>
        </p:nvSpPr>
        <p:spPr>
          <a:xfrm>
            <a:off x="661656" y="309441"/>
            <a:ext cx="1127761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sz="2800" b="1" dirty="0">
                <a:latin typeface="+mj-lt"/>
                <a:ea typeface="+mj-ea"/>
                <a:cs typeface="+mj-cs"/>
              </a:rPr>
              <a:t>Heat loads</a:t>
            </a:r>
            <a:endParaRPr lang="en-GB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90D3287-7FFD-E60B-FA25-F5C35ABE929D}"/>
                  </a:ext>
                </a:extLst>
              </p:cNvPr>
              <p:cNvSpPr txBox="1"/>
              <p:nvPr/>
            </p:nvSpPr>
            <p:spPr>
              <a:xfrm>
                <a:off x="1780134" y="2932168"/>
                <a:ext cx="3918148" cy="315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1219140">
                  <a:spcBef>
                    <a:spcPts val="600"/>
                  </a:spcBef>
                  <a:spcAft>
                    <a:spcPts val="800"/>
                  </a:spcAft>
                  <a:buClr>
                    <a:srgbClr val="0055A0"/>
                  </a:buClr>
                  <a:defRPr/>
                </a:pP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400" i="1" kern="0">
                            <a:solidFill>
                              <a:srgbClr val="CC66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a:rPr lang="en-US" sz="1400" i="1" kern="0">
                            <a:solidFill>
                              <a:srgbClr val="CC66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𝑄</m:t>
                        </m:r>
                      </m:e>
                    </m:acc>
                  </m:oMath>
                </a14:m>
                <a:r>
                  <a:rPr lang="en-US" sz="1400" kern="0" dirty="0">
                    <a:solidFill>
                      <a:srgbClr val="CC66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on Line D inside TL02 is higher than expected</a:t>
                </a: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90D3287-7FFD-E60B-FA25-F5C35ABE92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0134" y="2932168"/>
                <a:ext cx="3918148" cy="315984"/>
              </a:xfrm>
              <a:prstGeom prst="rect">
                <a:avLst/>
              </a:prstGeom>
              <a:blipFill>
                <a:blip r:embed="rId3"/>
                <a:stretch>
                  <a:fillRect b="-192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3B9B23F5-F90A-C75D-0AB9-C4F130B4614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18461514"/>
                  </p:ext>
                </p:extLst>
              </p:nvPr>
            </p:nvGraphicFramePr>
            <p:xfrm>
              <a:off x="1103446" y="994907"/>
              <a:ext cx="9526052" cy="1950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60000">
                      <a:extLst>
                        <a:ext uri="{9D8B030D-6E8A-4147-A177-3AD203B41FA5}">
                          <a16:colId xmlns:a16="http://schemas.microsoft.com/office/drawing/2014/main" val="2881402085"/>
                        </a:ext>
                      </a:extLst>
                    </a:gridCol>
                    <a:gridCol w="671505">
                      <a:extLst>
                        <a:ext uri="{9D8B030D-6E8A-4147-A177-3AD203B41FA5}">
                          <a16:colId xmlns:a16="http://schemas.microsoft.com/office/drawing/2014/main" val="519773590"/>
                        </a:ext>
                      </a:extLst>
                    </a:gridCol>
                    <a:gridCol w="671505">
                      <a:extLst>
                        <a:ext uri="{9D8B030D-6E8A-4147-A177-3AD203B41FA5}">
                          <a16:colId xmlns:a16="http://schemas.microsoft.com/office/drawing/2014/main" val="3155004842"/>
                        </a:ext>
                      </a:extLst>
                    </a:gridCol>
                    <a:gridCol w="671505">
                      <a:extLst>
                        <a:ext uri="{9D8B030D-6E8A-4147-A177-3AD203B41FA5}">
                          <a16:colId xmlns:a16="http://schemas.microsoft.com/office/drawing/2014/main" val="2947914060"/>
                        </a:ext>
                      </a:extLst>
                    </a:gridCol>
                    <a:gridCol w="1303361">
                      <a:extLst>
                        <a:ext uri="{9D8B030D-6E8A-4147-A177-3AD203B41FA5}">
                          <a16:colId xmlns:a16="http://schemas.microsoft.com/office/drawing/2014/main" val="3218169902"/>
                        </a:ext>
                      </a:extLst>
                    </a:gridCol>
                    <a:gridCol w="817325">
                      <a:extLst>
                        <a:ext uri="{9D8B030D-6E8A-4147-A177-3AD203B41FA5}">
                          <a16:colId xmlns:a16="http://schemas.microsoft.com/office/drawing/2014/main" val="1165626975"/>
                        </a:ext>
                      </a:extLst>
                    </a:gridCol>
                    <a:gridCol w="817325">
                      <a:extLst>
                        <a:ext uri="{9D8B030D-6E8A-4147-A177-3AD203B41FA5}">
                          <a16:colId xmlns:a16="http://schemas.microsoft.com/office/drawing/2014/main" val="408560847"/>
                        </a:ext>
                      </a:extLst>
                    </a:gridCol>
                    <a:gridCol w="817325">
                      <a:extLst>
                        <a:ext uri="{9D8B030D-6E8A-4147-A177-3AD203B41FA5}">
                          <a16:colId xmlns:a16="http://schemas.microsoft.com/office/drawing/2014/main" val="116805142"/>
                        </a:ext>
                      </a:extLst>
                    </a:gridCol>
                    <a:gridCol w="671505">
                      <a:extLst>
                        <a:ext uri="{9D8B030D-6E8A-4147-A177-3AD203B41FA5}">
                          <a16:colId xmlns:a16="http://schemas.microsoft.com/office/drawing/2014/main" val="4123287715"/>
                        </a:ext>
                      </a:extLst>
                    </a:gridCol>
                    <a:gridCol w="959294">
                      <a:extLst>
                        <a:ext uri="{9D8B030D-6E8A-4147-A177-3AD203B41FA5}">
                          <a16:colId xmlns:a16="http://schemas.microsoft.com/office/drawing/2014/main" val="3170569734"/>
                        </a:ext>
                      </a:extLst>
                    </a:gridCol>
                    <a:gridCol w="865402">
                      <a:extLst>
                        <a:ext uri="{9D8B030D-6E8A-4147-A177-3AD203B41FA5}">
                          <a16:colId xmlns:a16="http://schemas.microsoft.com/office/drawing/2014/main" val="2197280036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Proximity cryogenics (PCDS), </a:t>
                          </a:r>
                        </a:p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length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≈</m:t>
                              </m:r>
                            </m:oMath>
                          </a14:m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 70 m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kern="1200" dirty="0" err="1">
                              <a:solidFill>
                                <a:srgbClr val="00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Cryo</a:t>
                          </a:r>
                          <a:r>
                            <a:rPr lang="en-US" sz="1400" b="1" kern="1200" dirty="0">
                              <a:solidFill>
                                <a:srgbClr val="00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distribution line (SQXL), </a:t>
                          </a:r>
                        </a:p>
                        <a:p>
                          <a:pPr algn="ctr"/>
                          <a:r>
                            <a:rPr lang="en-US" sz="1400" b="1" kern="1200" dirty="0">
                              <a:solidFill>
                                <a:srgbClr val="00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length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≈</m:t>
                              </m:r>
                            </m:oMath>
                          </a14:m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 </a:t>
                          </a:r>
                          <a:r>
                            <a:rPr lang="en-US" sz="1400" b="1" kern="1200" dirty="0">
                              <a:solidFill>
                                <a:srgbClr val="00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60 m</a:t>
                          </a:r>
                          <a:endParaRPr lang="en-GB" sz="1400" b="1" kern="1200" dirty="0">
                            <a:solidFill>
                              <a:srgbClr val="000000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kern="1200" dirty="0">
                              <a:solidFill>
                                <a:srgbClr val="00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Total (PCDS+SQXL), </a:t>
                          </a:r>
                        </a:p>
                        <a:p>
                          <a:pPr algn="ctr"/>
                          <a:r>
                            <a:rPr lang="en-US" sz="1400" b="1" kern="1200" dirty="0">
                              <a:solidFill>
                                <a:srgbClr val="00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length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≈</m:t>
                              </m:r>
                            </m:oMath>
                          </a14:m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 </a:t>
                          </a:r>
                          <a:r>
                            <a:rPr lang="en-US" sz="1400" b="1" kern="1200" dirty="0">
                              <a:solidFill>
                                <a:srgbClr val="00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130 m</a:t>
                          </a:r>
                          <a:endParaRPr lang="en-GB" sz="1400" b="1" kern="1200" dirty="0">
                            <a:solidFill>
                              <a:srgbClr val="000000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6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6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2610341925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TL01 </a:t>
                          </a:r>
                        </a:p>
                        <a:p>
                          <a:pPr algn="ctr"/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Line C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TL02</a:t>
                          </a:r>
                        </a:p>
                        <a:p>
                          <a:pPr algn="ctr"/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Line D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TL03</a:t>
                          </a:r>
                        </a:p>
                        <a:p>
                          <a:pPr algn="ctr"/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Line B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TL05</a:t>
                          </a:r>
                        </a:p>
                        <a:p>
                          <a:pPr algn="ctr"/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Lines C/D/B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Line C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Line D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Line B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Line C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Line D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Line B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21438022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Predicted [W]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7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13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9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10/10/10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9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33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15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26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56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34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8967365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Measured [W]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6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83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&lt; 9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15/5/7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29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60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12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50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148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28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9402264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Error [%]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20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15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34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22/22/29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23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16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24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18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14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22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1210925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3B9B23F5-F90A-C75D-0AB9-C4F130B4614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18461514"/>
                  </p:ext>
                </p:extLst>
              </p:nvPr>
            </p:nvGraphicFramePr>
            <p:xfrm>
              <a:off x="1103446" y="994907"/>
              <a:ext cx="9526052" cy="1950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60000">
                      <a:extLst>
                        <a:ext uri="{9D8B030D-6E8A-4147-A177-3AD203B41FA5}">
                          <a16:colId xmlns:a16="http://schemas.microsoft.com/office/drawing/2014/main" val="2881402085"/>
                        </a:ext>
                      </a:extLst>
                    </a:gridCol>
                    <a:gridCol w="671505">
                      <a:extLst>
                        <a:ext uri="{9D8B030D-6E8A-4147-A177-3AD203B41FA5}">
                          <a16:colId xmlns:a16="http://schemas.microsoft.com/office/drawing/2014/main" val="519773590"/>
                        </a:ext>
                      </a:extLst>
                    </a:gridCol>
                    <a:gridCol w="671505">
                      <a:extLst>
                        <a:ext uri="{9D8B030D-6E8A-4147-A177-3AD203B41FA5}">
                          <a16:colId xmlns:a16="http://schemas.microsoft.com/office/drawing/2014/main" val="3155004842"/>
                        </a:ext>
                      </a:extLst>
                    </a:gridCol>
                    <a:gridCol w="671505">
                      <a:extLst>
                        <a:ext uri="{9D8B030D-6E8A-4147-A177-3AD203B41FA5}">
                          <a16:colId xmlns:a16="http://schemas.microsoft.com/office/drawing/2014/main" val="2947914060"/>
                        </a:ext>
                      </a:extLst>
                    </a:gridCol>
                    <a:gridCol w="1303361">
                      <a:extLst>
                        <a:ext uri="{9D8B030D-6E8A-4147-A177-3AD203B41FA5}">
                          <a16:colId xmlns:a16="http://schemas.microsoft.com/office/drawing/2014/main" val="3218169902"/>
                        </a:ext>
                      </a:extLst>
                    </a:gridCol>
                    <a:gridCol w="817325">
                      <a:extLst>
                        <a:ext uri="{9D8B030D-6E8A-4147-A177-3AD203B41FA5}">
                          <a16:colId xmlns:a16="http://schemas.microsoft.com/office/drawing/2014/main" val="1165626975"/>
                        </a:ext>
                      </a:extLst>
                    </a:gridCol>
                    <a:gridCol w="817325">
                      <a:extLst>
                        <a:ext uri="{9D8B030D-6E8A-4147-A177-3AD203B41FA5}">
                          <a16:colId xmlns:a16="http://schemas.microsoft.com/office/drawing/2014/main" val="408560847"/>
                        </a:ext>
                      </a:extLst>
                    </a:gridCol>
                    <a:gridCol w="817325">
                      <a:extLst>
                        <a:ext uri="{9D8B030D-6E8A-4147-A177-3AD203B41FA5}">
                          <a16:colId xmlns:a16="http://schemas.microsoft.com/office/drawing/2014/main" val="116805142"/>
                        </a:ext>
                      </a:extLst>
                    </a:gridCol>
                    <a:gridCol w="671505">
                      <a:extLst>
                        <a:ext uri="{9D8B030D-6E8A-4147-A177-3AD203B41FA5}">
                          <a16:colId xmlns:a16="http://schemas.microsoft.com/office/drawing/2014/main" val="4123287715"/>
                        </a:ext>
                      </a:extLst>
                    </a:gridCol>
                    <a:gridCol w="959294">
                      <a:extLst>
                        <a:ext uri="{9D8B030D-6E8A-4147-A177-3AD203B41FA5}">
                          <a16:colId xmlns:a16="http://schemas.microsoft.com/office/drawing/2014/main" val="3170569734"/>
                        </a:ext>
                      </a:extLst>
                    </a:gridCol>
                    <a:gridCol w="865402">
                      <a:extLst>
                        <a:ext uri="{9D8B030D-6E8A-4147-A177-3AD203B41FA5}">
                          <a16:colId xmlns:a16="http://schemas.microsoft.com/office/drawing/2014/main" val="2197280036"/>
                        </a:ext>
                      </a:extLst>
                    </a:gridCol>
                  </a:tblGrid>
                  <a:tr h="518160">
                    <a:tc>
                      <a:txBody>
                        <a:bodyPr/>
                        <a:lstStyle/>
                        <a:p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8419" t="-2353" r="-150000" b="-289412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87313" t="-2353" r="-102985" b="-289412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81707" t="-2353" r="-976" b="-289412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6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6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2610341925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TL01 </a:t>
                          </a:r>
                        </a:p>
                        <a:p>
                          <a:pPr algn="ctr"/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Line C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TL02</a:t>
                          </a:r>
                        </a:p>
                        <a:p>
                          <a:pPr algn="ctr"/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Line D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TL03</a:t>
                          </a:r>
                        </a:p>
                        <a:p>
                          <a:pPr algn="ctr"/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Line B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TL05</a:t>
                          </a:r>
                        </a:p>
                        <a:p>
                          <a:pPr algn="ctr"/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Lines C/D/B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Line C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Line D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Line B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Line C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Line D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Line B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21438022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Predicted [W]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7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13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9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10/10/10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9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33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15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26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56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34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8967365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Measured [W]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6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83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&lt; 9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15/5/7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29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60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12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50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148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28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9402264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</a:rPr>
                            <a:t>Error [%]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20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15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34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22/22/29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23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16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24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18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14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000000"/>
                              </a:solidFill>
                            </a:rPr>
                            <a:t>22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1210925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1ACDA08-862B-EE2E-B828-89C41B63E8D7}"/>
                  </a:ext>
                </a:extLst>
              </p:cNvPr>
              <p:cNvSpPr txBox="1"/>
              <p:nvPr/>
            </p:nvSpPr>
            <p:spPr>
              <a:xfrm>
                <a:off x="5435665" y="3568626"/>
                <a:ext cx="3069104" cy="20609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1219140">
                  <a:spcBef>
                    <a:spcPts val="600"/>
                  </a:spcBef>
                  <a:buClr>
                    <a:schemeClr val="accent6"/>
                  </a:buClr>
                  <a:defRPr/>
                </a:pPr>
                <a:r>
                  <a:rPr lang="en-US" sz="1467" b="1" kern="0" dirty="0">
                    <a:solidFill>
                      <a:srgbClr val="0055A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Potential reasons for observed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467" b="1" i="1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a:rPr lang="en-US" sz="1467" b="1" i="1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𝑸</m:t>
                        </m:r>
                      </m:e>
                    </m:acc>
                  </m:oMath>
                </a14:m>
                <a:r>
                  <a:rPr lang="en-US" sz="1467" kern="0" dirty="0">
                    <a:solidFill>
                      <a:srgbClr val="0055A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</a:t>
                </a:r>
              </a:p>
              <a:p>
                <a:pPr marL="285744" indent="-285744" defTabSz="1219140">
                  <a:spcBef>
                    <a:spcPts val="600"/>
                  </a:spcBef>
                  <a:buClr>
                    <a:srgbClr val="0055A0"/>
                  </a:buClr>
                  <a:buFont typeface="Arial" panose="020B0604020202020204" pitchFamily="34" charset="0"/>
                  <a:buChar char="•"/>
                  <a:defRPr/>
                </a:pPr>
                <a:r>
                  <a:rPr lang="en-US" sz="1467" kern="0" dirty="0">
                    <a:solidFill>
                      <a:srgbClr val="0055A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Conduction / radiation from warm vacuum barriers (not the case during operation with magnets)</a:t>
                </a:r>
              </a:p>
              <a:p>
                <a:pPr marL="285744" indent="-285744" defTabSz="1219140">
                  <a:spcBef>
                    <a:spcPts val="600"/>
                  </a:spcBef>
                  <a:buClr>
                    <a:srgbClr val="0055A0"/>
                  </a:buClr>
                  <a:buFont typeface="Arial" panose="020B0604020202020204" pitchFamily="34" charset="0"/>
                  <a:buChar char="•"/>
                  <a:defRPr/>
                </a:pPr>
                <a:r>
                  <a:rPr lang="en-US" sz="1467" kern="0" dirty="0">
                    <a:solidFill>
                      <a:srgbClr val="0055A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Other sources: improperly mounted MLI &amp; design issues (under investigation)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1ACDA08-862B-EE2E-B828-89C41B63E8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5665" y="3568626"/>
                <a:ext cx="3069104" cy="2060949"/>
              </a:xfrm>
              <a:prstGeom prst="rect">
                <a:avLst/>
              </a:prstGeom>
              <a:blipFill>
                <a:blip r:embed="rId5"/>
                <a:stretch>
                  <a:fillRect l="-795" t="-296" b="-26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ectangle 26">
            <a:extLst>
              <a:ext uri="{FF2B5EF4-FFF2-40B4-BE49-F238E27FC236}">
                <a16:creationId xmlns:a16="http://schemas.microsoft.com/office/drawing/2014/main" id="{ECC92368-5687-DC55-DC43-FC0679572D0D}"/>
              </a:ext>
            </a:extLst>
          </p:cNvPr>
          <p:cNvSpPr/>
          <p:nvPr/>
        </p:nvSpPr>
        <p:spPr>
          <a:xfrm>
            <a:off x="5679366" y="2043362"/>
            <a:ext cx="1628634" cy="601835"/>
          </a:xfrm>
          <a:prstGeom prst="rect">
            <a:avLst/>
          </a:prstGeom>
          <a:noFill/>
          <a:ln w="1905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6340AE7-9F8D-0520-CE98-25B0CBDA71CA}"/>
              </a:ext>
            </a:extLst>
          </p:cNvPr>
          <p:cNvGrpSpPr/>
          <p:nvPr/>
        </p:nvGrpSpPr>
        <p:grpSpPr>
          <a:xfrm>
            <a:off x="202069" y="3383981"/>
            <a:ext cx="2349649" cy="2277588"/>
            <a:chOff x="3215326" y="3537350"/>
            <a:chExt cx="2183146" cy="254744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21EEB11-15EB-3FCC-B3AB-D3678A99910F}"/>
                </a:ext>
              </a:extLst>
            </p:cNvPr>
            <p:cNvSpPr txBox="1"/>
            <p:nvPr/>
          </p:nvSpPr>
          <p:spPr>
            <a:xfrm>
              <a:off x="3215326" y="3537350"/>
              <a:ext cx="2163307" cy="3098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1" defTabSz="1219140">
                <a:spcBef>
                  <a:spcPts val="600"/>
                </a:spcBef>
                <a:spcAft>
                  <a:spcPts val="800"/>
                </a:spcAft>
                <a:buClr>
                  <a:schemeClr val="accent6"/>
                </a:buClr>
                <a:defRPr/>
              </a:pPr>
              <a:r>
                <a:rPr lang="en-US" sz="1200" kern="0" dirty="0">
                  <a:solidFill>
                    <a:srgbClr val="0055A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Ice on TL02 (Line D)</a:t>
              </a:r>
            </a:p>
          </p:txBody>
        </p:sp>
        <p:pic>
          <p:nvPicPr>
            <p:cNvPr id="31" name="Picture 30" descr="A close-up of a pipe&#10;&#10;Description automatically generated">
              <a:extLst>
                <a:ext uri="{FF2B5EF4-FFF2-40B4-BE49-F238E27FC236}">
                  <a16:creationId xmlns:a16="http://schemas.microsoft.com/office/drawing/2014/main" id="{4987BCCF-3D3C-E3D5-A45F-6B3B16E54F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70" t="10505" r="11304" b="1084"/>
            <a:stretch/>
          </p:blipFill>
          <p:spPr>
            <a:xfrm rot="5400000">
              <a:off x="3219432" y="3905751"/>
              <a:ext cx="2208501" cy="2149578"/>
            </a:xfrm>
            <a:prstGeom prst="rect">
              <a:avLst/>
            </a:prstGeom>
          </p:spPr>
        </p:pic>
      </p:grp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20D983D-02C0-6561-705E-8348689B9EEA}"/>
              </a:ext>
            </a:extLst>
          </p:cNvPr>
          <p:cNvCxnSpPr>
            <a:cxnSpLocks/>
          </p:cNvCxnSpPr>
          <p:nvPr/>
        </p:nvCxnSpPr>
        <p:spPr>
          <a:xfrm flipV="1">
            <a:off x="2966119" y="2667705"/>
            <a:ext cx="154632" cy="357363"/>
          </a:xfrm>
          <a:prstGeom prst="straightConnector1">
            <a:avLst/>
          </a:prstGeom>
          <a:ln w="19050">
            <a:solidFill>
              <a:srgbClr val="FFC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0DCF154-3404-3C5B-B5D8-A3990A1A2CF8}"/>
              </a:ext>
            </a:extLst>
          </p:cNvPr>
          <p:cNvCxnSpPr>
            <a:cxnSpLocks/>
          </p:cNvCxnSpPr>
          <p:nvPr/>
        </p:nvCxnSpPr>
        <p:spPr>
          <a:xfrm flipV="1">
            <a:off x="6493717" y="2652181"/>
            <a:ext cx="0" cy="937094"/>
          </a:xfrm>
          <a:prstGeom prst="straightConnector1">
            <a:avLst/>
          </a:prstGeom>
          <a:ln w="19050">
            <a:solidFill>
              <a:srgbClr val="FFC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BCBEDB39-86DE-A642-6AB9-44DD098FB23B}"/>
              </a:ext>
            </a:extLst>
          </p:cNvPr>
          <p:cNvSpPr/>
          <p:nvPr/>
        </p:nvSpPr>
        <p:spPr>
          <a:xfrm>
            <a:off x="3716268" y="2043361"/>
            <a:ext cx="1936840" cy="601836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959AAFA-5E91-7A0B-F91D-949CE0817767}"/>
              </a:ext>
            </a:extLst>
          </p:cNvPr>
          <p:cNvSpPr/>
          <p:nvPr/>
        </p:nvSpPr>
        <p:spPr>
          <a:xfrm>
            <a:off x="7334258" y="2043361"/>
            <a:ext cx="807498" cy="601835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9CE0073-B021-E0D2-E991-8D01708ECF5D}"/>
              </a:ext>
            </a:extLst>
          </p:cNvPr>
          <p:cNvSpPr/>
          <p:nvPr/>
        </p:nvSpPr>
        <p:spPr>
          <a:xfrm>
            <a:off x="3043435" y="2052167"/>
            <a:ext cx="643061" cy="593030"/>
          </a:xfrm>
          <a:prstGeom prst="rect">
            <a:avLst/>
          </a:prstGeom>
          <a:noFill/>
          <a:ln w="1905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1A60C490-99C6-E73A-D65D-53D660330471}"/>
                  </a:ext>
                </a:extLst>
              </p:cNvPr>
              <p:cNvSpPr txBox="1"/>
              <p:nvPr/>
            </p:nvSpPr>
            <p:spPr>
              <a:xfrm>
                <a:off x="10605362" y="1058984"/>
                <a:ext cx="1602035" cy="149457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marL="228594" indent="-228594">
                  <a:spcBef>
                    <a:spcPts val="800"/>
                  </a:spcBef>
                  <a:buFont typeface="Arial" panose="020B0604020202020204" pitchFamily="34" charset="0"/>
                  <a:buChar char="•"/>
                </a:pPr>
                <a:r>
                  <a:rPr lang="en-US" sz="1200" kern="0" dirty="0">
                    <a:solidFill>
                      <a:srgbClr val="00B05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Measured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200" i="1" ker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a:rPr lang="en-US" sz="1200" i="1" ker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𝑄</m:t>
                        </m:r>
                      </m:e>
                    </m:acc>
                  </m:oMath>
                </a14:m>
                <a:r>
                  <a:rPr lang="en-US" sz="1200" kern="0" dirty="0">
                    <a:solidFill>
                      <a:srgbClr val="00B05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on Lines B / C(PCDS) / TL05 are in line with predictions</a:t>
                </a:r>
              </a:p>
              <a:p>
                <a:pPr marL="228594" indent="-228594">
                  <a:spcBef>
                    <a:spcPts val="800"/>
                  </a:spcBef>
                  <a:buFont typeface="Arial" panose="020B0604020202020204" pitchFamily="34" charset="0"/>
                  <a:buChar char="•"/>
                </a:pPr>
                <a:r>
                  <a:rPr lang="en-US" sz="1200" kern="0" dirty="0">
                    <a:solidFill>
                      <a:srgbClr val="00B05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TL01 repair reduced the heat load by 6-16 W </a:t>
                </a: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1A60C490-99C6-E73A-D65D-53D6603304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05362" y="1058984"/>
                <a:ext cx="1602035" cy="1494576"/>
              </a:xfrm>
              <a:prstGeom prst="rect">
                <a:avLst/>
              </a:prstGeom>
              <a:blipFill>
                <a:blip r:embed="rId7"/>
                <a:stretch>
                  <a:fillRect b="-24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4" name="Group 53">
            <a:extLst>
              <a:ext uri="{FF2B5EF4-FFF2-40B4-BE49-F238E27FC236}">
                <a16:creationId xmlns:a16="http://schemas.microsoft.com/office/drawing/2014/main" id="{F3166730-56FB-7BE7-5292-B0CC451DFC53}"/>
              </a:ext>
            </a:extLst>
          </p:cNvPr>
          <p:cNvGrpSpPr/>
          <p:nvPr/>
        </p:nvGrpSpPr>
        <p:grpSpPr>
          <a:xfrm>
            <a:off x="2665381" y="3589275"/>
            <a:ext cx="2231839" cy="1876724"/>
            <a:chOff x="1999035" y="2691956"/>
            <a:chExt cx="1673879" cy="1407543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8219505B-1C11-AC25-38D1-7A42E61BE536}"/>
                </a:ext>
              </a:extLst>
            </p:cNvPr>
            <p:cNvGrpSpPr/>
            <p:nvPr/>
          </p:nvGrpSpPr>
          <p:grpSpPr>
            <a:xfrm>
              <a:off x="1999035" y="2964041"/>
              <a:ext cx="1673879" cy="1135458"/>
              <a:chOff x="142234" y="1168056"/>
              <a:chExt cx="3597309" cy="2868635"/>
            </a:xfrm>
          </p:grpSpPr>
          <p:pic>
            <p:nvPicPr>
              <p:cNvPr id="42" name="Picture 41" descr="A close-up of a black and white photo&#10;&#10;Description automatically generated">
                <a:extLst>
                  <a:ext uri="{FF2B5EF4-FFF2-40B4-BE49-F238E27FC236}">
                    <a16:creationId xmlns:a16="http://schemas.microsoft.com/office/drawing/2014/main" id="{8900046D-0AF7-7586-BC66-68AB38E7772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8781" b="2538"/>
              <a:stretch/>
            </p:blipFill>
            <p:spPr>
              <a:xfrm>
                <a:off x="142234" y="1168056"/>
                <a:ext cx="3180865" cy="2868635"/>
              </a:xfrm>
              <a:prstGeom prst="rect">
                <a:avLst/>
              </a:prstGeom>
            </p:spPr>
          </p:pic>
          <p:pic>
            <p:nvPicPr>
              <p:cNvPr id="44" name="Picture 43" descr="A close-up of a television screen&#10;&#10;Description automatically generated">
                <a:extLst>
                  <a:ext uri="{FF2B5EF4-FFF2-40B4-BE49-F238E27FC236}">
                    <a16:creationId xmlns:a16="http://schemas.microsoft.com/office/drawing/2014/main" id="{45D8AC28-3294-AA23-1F54-467CC34EC8F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518" t="2134" r="79022" b="2264"/>
              <a:stretch/>
            </p:blipFill>
            <p:spPr>
              <a:xfrm>
                <a:off x="3323098" y="1168056"/>
                <a:ext cx="416445" cy="2868635"/>
              </a:xfrm>
              <a:prstGeom prst="rect">
                <a:avLst/>
              </a:prstGeom>
            </p:spPr>
          </p:pic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9DAC8306-FDB8-2972-DBD9-585D3F06A2E6}"/>
                </a:ext>
              </a:extLst>
            </p:cNvPr>
            <p:cNvSpPr txBox="1"/>
            <p:nvPr/>
          </p:nvSpPr>
          <p:spPr>
            <a:xfrm>
              <a:off x="2174892" y="2691956"/>
              <a:ext cx="1243369" cy="20774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kern="0" dirty="0">
                  <a:solidFill>
                    <a:srgbClr val="0055A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Bent spacer inside TL02</a:t>
              </a:r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EC23F86E-0A80-D95E-113C-815C4615032E}"/>
                </a:ext>
              </a:extLst>
            </p:cNvPr>
            <p:cNvCxnSpPr>
              <a:cxnSpLocks/>
            </p:cNvCxnSpPr>
            <p:nvPr/>
          </p:nvCxnSpPr>
          <p:spPr>
            <a:xfrm>
              <a:off x="2929470" y="2916567"/>
              <a:ext cx="272724" cy="477754"/>
            </a:xfrm>
            <a:prstGeom prst="straightConnector1">
              <a:avLst/>
            </a:prstGeom>
            <a:ln w="19050">
              <a:solidFill>
                <a:srgbClr val="FFC00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4073351-2478-C541-4474-8292A5880AC5}"/>
              </a:ext>
            </a:extLst>
          </p:cNvPr>
          <p:cNvGrpSpPr/>
          <p:nvPr/>
        </p:nvGrpSpPr>
        <p:grpSpPr>
          <a:xfrm>
            <a:off x="8081667" y="3218560"/>
            <a:ext cx="2602167" cy="2980934"/>
            <a:chOff x="6199316" y="2308926"/>
            <a:chExt cx="1951625" cy="2235701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0506CB4C-F37D-57CE-6524-F6ED077A9AA6}"/>
                </a:ext>
              </a:extLst>
            </p:cNvPr>
            <p:cNvGrpSpPr/>
            <p:nvPr/>
          </p:nvGrpSpPr>
          <p:grpSpPr>
            <a:xfrm>
              <a:off x="6366058" y="2547706"/>
              <a:ext cx="1644475" cy="1996921"/>
              <a:chOff x="9350707" y="59671"/>
              <a:chExt cx="2892562" cy="3425942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F09E0F23-ED20-DE29-0665-EDE0FED0EC0B}"/>
                  </a:ext>
                </a:extLst>
              </p:cNvPr>
              <p:cNvGrpSpPr/>
              <p:nvPr/>
            </p:nvGrpSpPr>
            <p:grpSpPr>
              <a:xfrm>
                <a:off x="9350707" y="59671"/>
                <a:ext cx="2892562" cy="3424508"/>
                <a:chOff x="1486053" y="1239404"/>
                <a:chExt cx="4054062" cy="5059693"/>
              </a:xfrm>
            </p:grpSpPr>
            <p:pic>
              <p:nvPicPr>
                <p:cNvPr id="20" name="Picture 1">
                  <a:extLst>
                    <a:ext uri="{FF2B5EF4-FFF2-40B4-BE49-F238E27FC236}">
                      <a16:creationId xmlns:a16="http://schemas.microsoft.com/office/drawing/2014/main" id="{3481FA76-9A64-D2DD-AEE7-6A399C46E71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24754" y="1239404"/>
                  <a:ext cx="3711744" cy="505969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C2770FCC-B698-A9B2-B15E-C8AF254AF7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148" y="2870616"/>
                  <a:ext cx="914400" cy="727023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type="none" w="med" len="med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860D2275-94E6-8C7D-B640-370FDFBCAE2C}"/>
                    </a:ext>
                  </a:extLst>
                </p:cNvPr>
                <p:cNvSpPr txBox="1"/>
                <p:nvPr/>
              </p:nvSpPr>
              <p:spPr>
                <a:xfrm>
                  <a:off x="4226859" y="5483876"/>
                  <a:ext cx="1313256" cy="4877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67" b="1" dirty="0">
                      <a:solidFill>
                        <a:srgbClr val="FF0000"/>
                      </a:solidFill>
                    </a:rPr>
                    <a:t>Line C</a:t>
                  </a:r>
                  <a:endParaRPr lang="en-GB" sz="1067" b="1" dirty="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23" name="Straight Arrow Connector 22">
                  <a:extLst>
                    <a:ext uri="{FF2B5EF4-FFF2-40B4-BE49-F238E27FC236}">
                      <a16:creationId xmlns:a16="http://schemas.microsoft.com/office/drawing/2014/main" id="{B745DFD8-617E-92E6-D6A3-F792383AAC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372132" y="4820420"/>
                  <a:ext cx="282314" cy="595266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type="none" w="med" len="med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2AEE09F5-74D6-C8CB-803E-A06F9B6AA4D7}"/>
                    </a:ext>
                  </a:extLst>
                </p:cNvPr>
                <p:cNvSpPr txBox="1"/>
                <p:nvPr/>
              </p:nvSpPr>
              <p:spPr>
                <a:xfrm>
                  <a:off x="1486053" y="2168194"/>
                  <a:ext cx="1323808" cy="7214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33" b="1" dirty="0">
                      <a:solidFill>
                        <a:srgbClr val="FF0000"/>
                      </a:solidFill>
                    </a:rPr>
                    <a:t>Vacuum barrier</a:t>
                  </a:r>
                  <a:endParaRPr lang="en-GB" sz="933" b="1" dirty="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25" name="Straight Arrow Connector 24">
                  <a:extLst>
                    <a:ext uri="{FF2B5EF4-FFF2-40B4-BE49-F238E27FC236}">
                      <a16:creationId xmlns:a16="http://schemas.microsoft.com/office/drawing/2014/main" id="{7D113D2B-5D52-F552-AA8D-B7904CADA5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910934" y="2218841"/>
                  <a:ext cx="218606" cy="266694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type="none" w="med" len="med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9E1492C2-4125-507E-F800-882351D34550}"/>
                    </a:ext>
                  </a:extLst>
                </p:cNvPr>
                <p:cNvSpPr txBox="1"/>
                <p:nvPr/>
              </p:nvSpPr>
              <p:spPr>
                <a:xfrm>
                  <a:off x="3930031" y="1641794"/>
                  <a:ext cx="1313260" cy="7214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33" b="1" dirty="0">
                      <a:solidFill>
                        <a:srgbClr val="FF0000"/>
                      </a:solidFill>
                    </a:rPr>
                    <a:t>Control Valve</a:t>
                  </a:r>
                  <a:endParaRPr lang="en-GB" sz="933" b="1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6A4F614-6280-3633-D290-C8D5AEA63028}"/>
                  </a:ext>
                </a:extLst>
              </p:cNvPr>
              <p:cNvSpPr txBox="1"/>
              <p:nvPr/>
            </p:nvSpPr>
            <p:spPr>
              <a:xfrm>
                <a:off x="9369538" y="3155514"/>
                <a:ext cx="941255" cy="330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67" b="1" dirty="0">
                    <a:solidFill>
                      <a:srgbClr val="FF0000"/>
                    </a:solidFill>
                  </a:rPr>
                  <a:t>Piping</a:t>
                </a:r>
                <a:endParaRPr lang="en-GB" sz="1067" b="1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65CD5174-BF31-7FE0-6D94-4DA5B8BD2F3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971666" y="3088899"/>
                <a:ext cx="1071593" cy="14720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med" len="med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C7312875-0CC1-30AE-5EC9-F6B667B77F6F}"/>
                </a:ext>
              </a:extLst>
            </p:cNvPr>
            <p:cNvSpPr txBox="1"/>
            <p:nvPr/>
          </p:nvSpPr>
          <p:spPr>
            <a:xfrm>
              <a:off x="6199316" y="2308926"/>
              <a:ext cx="1951625" cy="23083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kern="0" dirty="0">
                  <a:solidFill>
                    <a:srgbClr val="0055A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Effect of warm vacuum barriers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BF1C242C-22D4-84F5-F574-CE54F345E435}"/>
              </a:ext>
            </a:extLst>
          </p:cNvPr>
          <p:cNvSpPr/>
          <p:nvPr/>
        </p:nvSpPr>
        <p:spPr>
          <a:xfrm>
            <a:off x="2358186" y="2052166"/>
            <a:ext cx="658991" cy="593031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pic>
        <p:nvPicPr>
          <p:cNvPr id="2" name="Picture 1" descr="A close-up of a machine&#10;&#10;Description automatically generated">
            <a:extLst>
              <a:ext uri="{FF2B5EF4-FFF2-40B4-BE49-F238E27FC236}">
                <a16:creationId xmlns:a16="http://schemas.microsoft.com/office/drawing/2014/main" id="{ADB4C288-8BE0-E211-AF02-ADBB7B4FD955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1" t="13264" r="3166"/>
          <a:stretch/>
        </p:blipFill>
        <p:spPr>
          <a:xfrm>
            <a:off x="10744190" y="2514042"/>
            <a:ext cx="1361486" cy="1022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609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4" grpId="0"/>
      <p:bldP spid="27" grpId="0" animBg="1"/>
      <p:bldP spid="40" grpId="0" animBg="1"/>
      <p:bldP spid="41" grpId="0" animBg="1"/>
      <p:bldP spid="19" grpId="0" animBg="1"/>
      <p:bldP spid="32" grpId="0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756ADB3-2996-C65E-AE9D-67759F1EBEE2}"/>
              </a:ext>
            </a:extLst>
          </p:cNvPr>
          <p:cNvSpPr txBox="1"/>
          <p:nvPr/>
        </p:nvSpPr>
        <p:spPr>
          <a:xfrm>
            <a:off x="661656" y="1383943"/>
            <a:ext cx="687872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589" indent="-228589" defTabSz="1219140">
              <a:spcBef>
                <a:spcPts val="1200"/>
              </a:spcBef>
              <a:spcAft>
                <a:spcPts val="8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rgbClr val="0055A0"/>
                </a:solidFill>
              </a:rPr>
              <a:t>Introduction and cryogenic infrastructure of IT String</a:t>
            </a:r>
          </a:p>
          <a:p>
            <a:pPr marL="228589" indent="-228589" defTabSz="1219140">
              <a:spcBef>
                <a:spcPts val="1200"/>
              </a:spcBef>
              <a:spcAft>
                <a:spcPts val="8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rgbClr val="0055A0"/>
                </a:solidFill>
              </a:rPr>
              <a:t>Overview of commissioning phases</a:t>
            </a:r>
          </a:p>
          <a:p>
            <a:pPr marL="228589" indent="-228589" defTabSz="1219140">
              <a:spcBef>
                <a:spcPts val="1200"/>
              </a:spcBef>
              <a:spcAft>
                <a:spcPts val="8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rgbClr val="0055A0"/>
                </a:solidFill>
              </a:rPr>
              <a:t>Main commissioning results</a:t>
            </a:r>
          </a:p>
          <a:p>
            <a:pPr marL="685778" lvl="1" indent="-228589" defTabSz="1219140">
              <a:spcBef>
                <a:spcPts val="1200"/>
              </a:spcBef>
              <a:spcAft>
                <a:spcPts val="8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rgbClr val="0055A0"/>
                </a:solidFill>
              </a:rPr>
              <a:t>Cold compressor</a:t>
            </a:r>
          </a:p>
          <a:p>
            <a:pPr marL="685778" lvl="1" indent="-228589" defTabSz="1219140">
              <a:spcBef>
                <a:spcPts val="1200"/>
              </a:spcBef>
              <a:spcAft>
                <a:spcPts val="8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rgbClr val="0055A0"/>
                </a:solidFill>
              </a:rPr>
              <a:t>Heat loads and pressure drop on the lines</a:t>
            </a:r>
          </a:p>
          <a:p>
            <a:pPr marL="685778" lvl="1" indent="-228589" defTabSz="1219140">
              <a:spcBef>
                <a:spcPts val="1200"/>
              </a:spcBef>
              <a:spcAft>
                <a:spcPts val="8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rgbClr val="0055A0"/>
                </a:solidFill>
              </a:rPr>
              <a:t>Estimated cooling capacity</a:t>
            </a:r>
          </a:p>
          <a:p>
            <a:pPr marL="228589" indent="-228589" defTabSz="1219140">
              <a:spcBef>
                <a:spcPts val="1200"/>
              </a:spcBef>
              <a:spcAft>
                <a:spcPts val="8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rgbClr val="0055A0"/>
                </a:solidFill>
              </a:rPr>
              <a:t>Next steps and conclusions </a:t>
            </a: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9602B903-EC1E-8959-1668-7E13B5874523}"/>
              </a:ext>
            </a:extLst>
          </p:cNvPr>
          <p:cNvSpPr txBox="1"/>
          <p:nvPr/>
        </p:nvSpPr>
        <p:spPr>
          <a:xfrm>
            <a:off x="661656" y="309441"/>
            <a:ext cx="6384387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sz="2800" b="1" dirty="0">
                <a:latin typeface="+mj-lt"/>
                <a:ea typeface="+mj-ea"/>
                <a:cs typeface="+mj-cs"/>
              </a:rPr>
              <a:t>Outline</a:t>
            </a:r>
            <a:endParaRPr lang="en-GB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1CAC4B-41E9-546C-C1EE-88AAFBCF5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28139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1E52FF8-1358-37B7-EBE9-CD7D47749F1C}"/>
                  </a:ext>
                </a:extLst>
              </p:cNvPr>
              <p:cNvSpPr txBox="1"/>
              <p:nvPr/>
            </p:nvSpPr>
            <p:spPr>
              <a:xfrm>
                <a:off x="661657" y="4063542"/>
                <a:ext cx="11310660" cy="12005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1219140">
                  <a:spcAft>
                    <a:spcPts val="800"/>
                  </a:spcAft>
                  <a:buClr>
                    <a:schemeClr val="accent6"/>
                  </a:buClr>
                  <a:defRPr/>
                </a:pPr>
                <a:r>
                  <a:rPr lang="en-US" sz="1467" b="1" kern="0" dirty="0">
                    <a:solidFill>
                      <a:srgbClr val="0055A0"/>
                    </a:solidFill>
                    <a:ea typeface="Calibri" panose="020F0502020204030204" pitchFamily="34" charset="0"/>
                    <a:cs typeface="Calibri" panose="020F0502020204030204" pitchFamily="34" charset="0"/>
                  </a:rPr>
                  <a:t>Results</a:t>
                </a:r>
                <a:r>
                  <a:rPr lang="en-US" sz="1467" kern="0" dirty="0">
                    <a:solidFill>
                      <a:srgbClr val="0055A0"/>
                    </a:solidFill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pPr marL="285744" indent="-285744" defTabSz="1219140">
                  <a:spcAft>
                    <a:spcPts val="800"/>
                  </a:spcAft>
                  <a:buClr>
                    <a:srgbClr val="0055A0"/>
                  </a:buClr>
                  <a:buFont typeface="Arial" panose="020B0604020202020204" pitchFamily="34" charset="0"/>
                  <a:buChar char="•"/>
                  <a:defRPr/>
                </a:pPr>
                <a:r>
                  <a:rPr lang="en-US" sz="1467" kern="0" dirty="0">
                    <a:solidFill>
                      <a:srgbClr val="0055A0"/>
                    </a:solidFill>
                    <a:ea typeface="Calibri" panose="020F0502020204030204" pitchFamily="34" charset="0"/>
                    <a:cs typeface="Calibri" panose="020F0502020204030204" pitchFamily="34" charset="0"/>
                  </a:rPr>
                  <a:t>Cooling capacity (after TL01 repair): 6 g/s (cold powering) + </a:t>
                </a:r>
                <a:r>
                  <a:rPr lang="en-US" sz="1467" b="1" kern="0" dirty="0">
                    <a:solidFill>
                      <a:srgbClr val="0055A0"/>
                    </a:solidFill>
                    <a:ea typeface="Calibri" panose="020F0502020204030204" pitchFamily="34" charset="0"/>
                    <a:cs typeface="Calibri" panose="020F0502020204030204" pitchFamily="34" charset="0"/>
                  </a:rPr>
                  <a:t>310 W</a:t>
                </a:r>
                <a:r>
                  <a:rPr lang="en-US" sz="1467" kern="0" dirty="0">
                    <a:solidFill>
                      <a:srgbClr val="0055A0"/>
                    </a:solidFill>
                    <a:ea typeface="Calibri" panose="020F0502020204030204" pitchFamily="34" charset="0"/>
                    <a:cs typeface="Calibri" panose="020F0502020204030204" pitchFamily="34" charset="0"/>
                  </a:rPr>
                  <a:t> (magnets) at 1.8 K</a:t>
                </a:r>
              </a:p>
              <a:p>
                <a:pPr marL="285744" indent="-285744" defTabSz="1219140">
                  <a:spcAft>
                    <a:spcPts val="800"/>
                  </a:spcAft>
                  <a:buClr>
                    <a:srgbClr val="0055A0"/>
                  </a:buClr>
                  <a:buFont typeface="Arial" panose="020B0604020202020204" pitchFamily="34" charset="0"/>
                  <a:buChar char="•"/>
                  <a:defRPr/>
                </a:pPr>
                <a:r>
                  <a:rPr lang="en-US" sz="1467" kern="0" dirty="0">
                    <a:solidFill>
                      <a:srgbClr val="0055A0"/>
                    </a:solidFill>
                    <a:ea typeface="Calibri" panose="020F0502020204030204" pitchFamily="34" charset="0"/>
                    <a:cs typeface="Calibri" panose="020F0502020204030204" pitchFamily="34" charset="0"/>
                  </a:rPr>
                  <a:t>With the measured</a:t>
                </a:r>
                <a:r>
                  <a:rPr lang="en-US" sz="1467" b="1" kern="0" dirty="0">
                    <a:solidFill>
                      <a:srgbClr val="0055A0"/>
                    </a:solidFill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67" b="1" i="1" ker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𝜟</m:t>
                    </m:r>
                    <m:r>
                      <a:rPr lang="en-US" sz="1467" b="1" i="1" ker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𝒑</m:t>
                    </m:r>
                  </m:oMath>
                </a14:m>
                <a:r>
                  <a:rPr lang="en-US" sz="1467" b="1" kern="0" dirty="0">
                    <a:solidFill>
                      <a:srgbClr val="0055A0"/>
                    </a:solidFill>
                    <a:ea typeface="Calibri" panose="020F0502020204030204" pitchFamily="34" charset="0"/>
                    <a:cs typeface="Calibri" panose="020F0502020204030204" pitchFamily="34" charset="0"/>
                  </a:rPr>
                  <a:t> in Line B,</a:t>
                </a:r>
                <a:r>
                  <a:rPr lang="en-US" sz="1467" kern="0" dirty="0">
                    <a:solidFill>
                      <a:srgbClr val="0055A0"/>
                    </a:solidFill>
                    <a:ea typeface="Calibri" panose="020F0502020204030204" pitchFamily="34" charset="0"/>
                    <a:cs typeface="Calibri" panose="020F0502020204030204" pitchFamily="34" charset="0"/>
                  </a:rPr>
                  <a:t> the current ramp will start at 1.8 K → magnets will drift in </a:t>
                </a:r>
                <a14:m>
                  <m:oMath xmlns:m="http://schemas.openxmlformats.org/officeDocument/2006/math">
                    <m:r>
                      <a:rPr lang="en-US" sz="1467" i="1" ker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𝑇</m:t>
                    </m:r>
                  </m:oMath>
                </a14:m>
                <a:r>
                  <a:rPr lang="en-US" sz="1467" kern="0" dirty="0">
                    <a:solidFill>
                      <a:srgbClr val="0055A0"/>
                    </a:solidFill>
                    <a:ea typeface="Calibri" panose="020F0502020204030204" pitchFamily="34" charset="0"/>
                    <a:cs typeface="Calibri" panose="020F0502020204030204" pitchFamily="34" charset="0"/>
                  </a:rPr>
                  <a:t> by less than 0.1 K during the ramp and </a:t>
                </a:r>
                <a:r>
                  <a:rPr lang="en-US" sz="1467" u="sng" kern="0" dirty="0">
                    <a:solidFill>
                      <a:srgbClr val="0055A0"/>
                    </a:solidFill>
                    <a:ea typeface="Calibri" panose="020F0502020204030204" pitchFamily="34" charset="0"/>
                    <a:cs typeface="Calibri" panose="020F0502020204030204" pitchFamily="34" charset="0"/>
                  </a:rPr>
                  <a:t>remain at around 1.9 K during ramp &amp; nominal operation</a:t>
                </a:r>
                <a:endParaRPr lang="en-US" sz="1467" b="1" kern="0" dirty="0">
                  <a:solidFill>
                    <a:srgbClr val="0055A0"/>
                  </a:solidFill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1E52FF8-1358-37B7-EBE9-CD7D47749F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657" y="4063542"/>
                <a:ext cx="11310660" cy="1200585"/>
              </a:xfrm>
              <a:prstGeom prst="rect">
                <a:avLst/>
              </a:prstGeom>
              <a:blipFill>
                <a:blip r:embed="rId3"/>
                <a:stretch>
                  <a:fillRect l="-216" t="-1523" r="-270" b="-45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2">
            <a:extLst>
              <a:ext uri="{FF2B5EF4-FFF2-40B4-BE49-F238E27FC236}">
                <a16:creationId xmlns:a16="http://schemas.microsoft.com/office/drawing/2014/main" id="{CD2834DA-8992-A2C4-769B-CA877D5D249D}"/>
              </a:ext>
            </a:extLst>
          </p:cNvPr>
          <p:cNvSpPr txBox="1"/>
          <p:nvPr/>
        </p:nvSpPr>
        <p:spPr>
          <a:xfrm>
            <a:off x="661656" y="309441"/>
            <a:ext cx="985083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sz="2800" b="1" dirty="0">
                <a:latin typeface="+mj-lt"/>
                <a:ea typeface="+mj-ea"/>
                <a:cs typeface="+mj-cs"/>
              </a:rPr>
              <a:t>Capacity tests</a:t>
            </a:r>
            <a:endParaRPr lang="en-GB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660530-A783-D9A1-077A-5D15374EAF38}"/>
              </a:ext>
            </a:extLst>
          </p:cNvPr>
          <p:cNvSpPr txBox="1"/>
          <p:nvPr/>
        </p:nvSpPr>
        <p:spPr>
          <a:xfrm>
            <a:off x="657672" y="907781"/>
            <a:ext cx="11006947" cy="9748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44" indent="-285744" defTabSz="1219140">
              <a:spcAft>
                <a:spcPts val="800"/>
              </a:spcAft>
              <a:buClr>
                <a:srgbClr val="0055A0"/>
              </a:buClr>
              <a:buFont typeface="Arial" panose="020B0604020202020204" pitchFamily="34" charset="0"/>
              <a:buChar char="•"/>
              <a:defRPr/>
            </a:pPr>
            <a:r>
              <a:rPr lang="en-US" sz="1467" u="sng" kern="0" dirty="0">
                <a:solidFill>
                  <a:srgbClr val="0055A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Goal</a:t>
            </a:r>
            <a:r>
              <a:rPr lang="en-US" sz="1467" kern="0" dirty="0">
                <a:solidFill>
                  <a:srgbClr val="0055A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: validate that the cryogenic system can provide sufficient cooling for the magnets</a:t>
            </a:r>
          </a:p>
          <a:p>
            <a:pPr marL="285744" indent="-285744" defTabSz="1219140">
              <a:spcAft>
                <a:spcPts val="800"/>
              </a:spcAft>
              <a:buClr>
                <a:srgbClr val="0055A0"/>
              </a:buClr>
              <a:buFont typeface="Arial" panose="020B0604020202020204" pitchFamily="34" charset="0"/>
              <a:buChar char="•"/>
              <a:defRPr/>
            </a:pPr>
            <a:r>
              <a:rPr lang="en-US" sz="1467" kern="0" dirty="0">
                <a:solidFill>
                  <a:srgbClr val="0055A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Highest heat dissipation during 19-minute nominal magnet ramp (14.6 A/s): 135 W (static) + 201 W (dynamic) → </a:t>
            </a:r>
            <a:r>
              <a:rPr lang="en-US" sz="1467" b="1" kern="0" dirty="0">
                <a:solidFill>
                  <a:srgbClr val="0055A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336 W</a:t>
            </a:r>
            <a:endParaRPr lang="en-US" sz="1467" kern="0" dirty="0">
              <a:solidFill>
                <a:srgbClr val="0055A0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44" indent="-285744" defTabSz="1219140">
              <a:spcAft>
                <a:spcPts val="800"/>
              </a:spcAft>
              <a:buClr>
                <a:srgbClr val="0055A0"/>
              </a:buClr>
              <a:buFont typeface="Arial" panose="020B0604020202020204" pitchFamily="34" charset="0"/>
              <a:buChar char="•"/>
              <a:defRPr/>
            </a:pPr>
            <a:r>
              <a:rPr lang="en-US" sz="1467" kern="0" dirty="0">
                <a:solidFill>
                  <a:srgbClr val="0055A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Capacity tests: nominal fluid conditions during the ramp → cooling power can be calculated from temperatures in Line 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1ED233-8FF1-2BC5-E183-B08F7E86CA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9617" y="1878788"/>
            <a:ext cx="6161420" cy="241604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58B167D-60AC-09C4-3402-333558517D09}"/>
              </a:ext>
            </a:extLst>
          </p:cNvPr>
          <p:cNvSpPr txBox="1"/>
          <p:nvPr/>
        </p:nvSpPr>
        <p:spPr>
          <a:xfrm>
            <a:off x="2933798" y="5538906"/>
            <a:ext cx="5573057" cy="54386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67" b="1" kern="0" dirty="0">
                <a:solidFill>
                  <a:srgbClr val="00B05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Conclusion</a:t>
            </a:r>
            <a:r>
              <a:rPr lang="en-US" sz="1467" kern="0" dirty="0">
                <a:solidFill>
                  <a:srgbClr val="00B05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: cryogenic system has a sufficient cooling capacity to keep the magnets at 1.9 K during nominal operation</a:t>
            </a:r>
            <a:endParaRPr lang="en-GB" sz="1467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828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756ADB3-2996-C65E-AE9D-67759F1EBEE2}"/>
              </a:ext>
            </a:extLst>
          </p:cNvPr>
          <p:cNvSpPr txBox="1"/>
          <p:nvPr/>
        </p:nvSpPr>
        <p:spPr>
          <a:xfrm>
            <a:off x="661656" y="1079143"/>
            <a:ext cx="6878726" cy="4349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589" indent="-228589" defTabSz="1219140">
              <a:spcBef>
                <a:spcPts val="1200"/>
              </a:spcBef>
              <a:spcAft>
                <a:spcPts val="8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rgbClr val="0055A0"/>
                </a:solidFill>
              </a:rPr>
              <a:t>Introduction</a:t>
            </a:r>
          </a:p>
          <a:p>
            <a:pPr marL="228589" indent="-228589" defTabSz="1219140">
              <a:spcBef>
                <a:spcPts val="1200"/>
              </a:spcBef>
              <a:spcAft>
                <a:spcPts val="8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rgbClr val="0055A0"/>
                </a:solidFill>
              </a:rPr>
              <a:t>Cryogenic infrastructure of IT String</a:t>
            </a:r>
          </a:p>
          <a:p>
            <a:pPr marL="228589" indent="-228589" defTabSz="1219140">
              <a:spcBef>
                <a:spcPts val="1200"/>
              </a:spcBef>
              <a:spcAft>
                <a:spcPts val="8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rgbClr val="0055A0"/>
                </a:solidFill>
              </a:rPr>
              <a:t>Overview of commissioning phases</a:t>
            </a:r>
          </a:p>
          <a:p>
            <a:pPr marL="228589" indent="-228589" defTabSz="1219140">
              <a:spcBef>
                <a:spcPts val="1200"/>
              </a:spcBef>
              <a:spcAft>
                <a:spcPts val="8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rgbClr val="0055A0"/>
                </a:solidFill>
              </a:rPr>
              <a:t>Main commissioning results</a:t>
            </a:r>
          </a:p>
          <a:p>
            <a:pPr marL="685778" lvl="1" indent="-228589" defTabSz="1219140">
              <a:spcBef>
                <a:spcPts val="1200"/>
              </a:spcBef>
              <a:spcAft>
                <a:spcPts val="8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rgbClr val="0055A0"/>
                </a:solidFill>
              </a:rPr>
              <a:t>Cold compressor</a:t>
            </a:r>
          </a:p>
          <a:p>
            <a:pPr marL="685778" lvl="1" indent="-228589" defTabSz="1219140">
              <a:spcBef>
                <a:spcPts val="1200"/>
              </a:spcBef>
              <a:spcAft>
                <a:spcPts val="8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rgbClr val="0055A0"/>
                </a:solidFill>
              </a:rPr>
              <a:t>Heat loads and pressure drop on the lines</a:t>
            </a:r>
          </a:p>
          <a:p>
            <a:pPr marL="685778" lvl="1" indent="-228589" defTabSz="1219140">
              <a:spcBef>
                <a:spcPts val="1200"/>
              </a:spcBef>
              <a:spcAft>
                <a:spcPts val="8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rgbClr val="0055A0"/>
                </a:solidFill>
              </a:rPr>
              <a:t>Estimated cooling capacity</a:t>
            </a:r>
          </a:p>
          <a:p>
            <a:pPr marL="228589" indent="-228589" defTabSz="1219140">
              <a:spcBef>
                <a:spcPts val="1200"/>
              </a:spcBef>
              <a:spcAft>
                <a:spcPts val="8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000" b="1" kern="0" dirty="0">
                <a:solidFill>
                  <a:srgbClr val="0055A0"/>
                </a:solidFill>
              </a:rPr>
              <a:t>Next steps and conclusions </a:t>
            </a: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9602B903-EC1E-8959-1668-7E13B5874523}"/>
              </a:ext>
            </a:extLst>
          </p:cNvPr>
          <p:cNvSpPr txBox="1"/>
          <p:nvPr/>
        </p:nvSpPr>
        <p:spPr>
          <a:xfrm>
            <a:off x="661656" y="309441"/>
            <a:ext cx="6384387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sz="2800" b="1" dirty="0">
                <a:latin typeface="+mj-lt"/>
                <a:ea typeface="+mj-ea"/>
                <a:cs typeface="+mj-cs"/>
              </a:rPr>
              <a:t>Outline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8843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47D6E5-0CB3-CADD-15CB-E134DC367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31640" y="4758295"/>
            <a:ext cx="65532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/>
              <a:t>A. Onufrena - HL-LHC IT String Day IV - 27.09.2024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37AC8B-D786-12AD-04A9-2E89789F96EB}"/>
              </a:ext>
            </a:extLst>
          </p:cNvPr>
          <p:cNvSpPr txBox="1"/>
          <p:nvPr/>
        </p:nvSpPr>
        <p:spPr>
          <a:xfrm>
            <a:off x="661656" y="932723"/>
            <a:ext cx="11052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91" indent="-342891">
              <a:spcBef>
                <a:spcPts val="8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rgbClr val="0055A0"/>
                </a:solidFill>
              </a:rPr>
              <a:t>Magnets planned to be in place by Mar 2025 and commissioning with magnets is planned for Q3-Q4 of 2025 → aim to have the cryogenic system ready by May 2025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956FE3-E696-4CD9-B151-066E7134FFEC}"/>
              </a:ext>
            </a:extLst>
          </p:cNvPr>
          <p:cNvSpPr txBox="1"/>
          <p:nvPr/>
        </p:nvSpPr>
        <p:spPr>
          <a:xfrm>
            <a:off x="661656" y="309441"/>
            <a:ext cx="797114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sz="2800" b="1" dirty="0">
                <a:latin typeface="+mj-lt"/>
                <a:ea typeface="+mj-ea"/>
                <a:cs typeface="+mj-cs"/>
              </a:rPr>
              <a:t>Next steps: planning for 2025</a:t>
            </a:r>
            <a:endParaRPr lang="en-GB" sz="12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6F8FFBF-1C96-FA28-660A-B4EFADB4218F}"/>
              </a:ext>
            </a:extLst>
          </p:cNvPr>
          <p:cNvGrpSpPr/>
          <p:nvPr/>
        </p:nvGrpSpPr>
        <p:grpSpPr>
          <a:xfrm>
            <a:off x="1007435" y="1679374"/>
            <a:ext cx="9654696" cy="4642148"/>
            <a:chOff x="1246198" y="1832198"/>
            <a:chExt cx="8913220" cy="444042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F7DE19C-09BB-77F2-84FA-BE051DE7FAD5}"/>
                </a:ext>
              </a:extLst>
            </p:cNvPr>
            <p:cNvGrpSpPr/>
            <p:nvPr/>
          </p:nvGrpSpPr>
          <p:grpSpPr>
            <a:xfrm>
              <a:off x="1246198" y="1832198"/>
              <a:ext cx="8913220" cy="4223046"/>
              <a:chOff x="1649669" y="1453645"/>
              <a:chExt cx="8792651" cy="4135160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FA52C1FC-6145-3FAE-7A58-3DF05F25B7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1649669" y="1453645"/>
                <a:ext cx="8792651" cy="4128017"/>
              </a:xfrm>
              <a:prstGeom prst="rect">
                <a:avLst/>
              </a:prstGeom>
            </p:spPr>
          </p:pic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4E3AF562-E8E1-9FD8-DF9F-6C19D2C4F3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844689" y="1802203"/>
                <a:ext cx="0" cy="3507165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97D1A7F-3DF7-45D7-3AA2-6CB0B6EF95DB}"/>
                  </a:ext>
                </a:extLst>
              </p:cNvPr>
              <p:cNvSpPr txBox="1"/>
              <p:nvPr/>
            </p:nvSpPr>
            <p:spPr>
              <a:xfrm>
                <a:off x="7566465" y="5300529"/>
                <a:ext cx="556446" cy="2882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C00000"/>
                    </a:solidFill>
                  </a:rPr>
                  <a:t>Today</a:t>
                </a:r>
                <a:endParaRPr lang="en-GB" sz="14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1B566E1-812A-956C-43BB-EBA6A3038AD1}"/>
                  </a:ext>
                </a:extLst>
              </p:cNvPr>
              <p:cNvSpPr txBox="1"/>
              <p:nvPr/>
            </p:nvSpPr>
            <p:spPr>
              <a:xfrm>
                <a:off x="4958953" y="4416930"/>
                <a:ext cx="626578" cy="2402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7" b="1" dirty="0">
                    <a:solidFill>
                      <a:srgbClr val="C00000"/>
                    </a:solidFill>
                  </a:rPr>
                  <a:t>Phase 1a</a:t>
                </a:r>
                <a:endParaRPr lang="en-GB" sz="1067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3322291-A348-41A6-E214-840AFF37F1B0}"/>
                  </a:ext>
                </a:extLst>
              </p:cNvPr>
              <p:cNvSpPr txBox="1"/>
              <p:nvPr/>
            </p:nvSpPr>
            <p:spPr>
              <a:xfrm>
                <a:off x="5550464" y="4416930"/>
                <a:ext cx="632418" cy="2402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7" b="1" dirty="0">
                    <a:solidFill>
                      <a:srgbClr val="C00000"/>
                    </a:solidFill>
                  </a:rPr>
                  <a:t>Phase 1b</a:t>
                </a:r>
                <a:endParaRPr lang="en-GB" sz="1067" b="1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4F5EDE5-FC14-D5B4-8F86-D7211002E9BF}"/>
                </a:ext>
              </a:extLst>
            </p:cNvPr>
            <p:cNvSpPr txBox="1"/>
            <p:nvPr/>
          </p:nvSpPr>
          <p:spPr>
            <a:xfrm>
              <a:off x="6121149" y="4861801"/>
              <a:ext cx="626291" cy="2453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67" b="1" dirty="0">
                  <a:solidFill>
                    <a:srgbClr val="C00000"/>
                  </a:solidFill>
                </a:rPr>
                <a:t>Phase 1c</a:t>
              </a:r>
              <a:endParaRPr lang="en-GB" sz="1067" b="1" dirty="0">
                <a:solidFill>
                  <a:srgbClr val="C00000"/>
                </a:solidFill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CA67D66-80FC-69DF-2FB0-B4AAF22D18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68988" y="2188164"/>
              <a:ext cx="0" cy="3581704"/>
            </a:xfrm>
            <a:prstGeom prst="line">
              <a:avLst/>
            </a:prstGeom>
            <a:ln w="19050">
              <a:solidFill>
                <a:srgbClr val="0000FF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5708196-5A44-1F6B-424A-1CB0AA5BC468}"/>
                </a:ext>
              </a:extLst>
            </p:cNvPr>
            <p:cNvSpPr txBox="1"/>
            <p:nvPr/>
          </p:nvSpPr>
          <p:spPr>
            <a:xfrm>
              <a:off x="7773218" y="5772139"/>
              <a:ext cx="2248633" cy="500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00FF"/>
                  </a:solidFill>
                </a:rPr>
                <a:t>Target to be ready by end of May 2025</a:t>
              </a:r>
              <a:endParaRPr lang="en-GB" sz="1400" dirty="0">
                <a:solidFill>
                  <a:srgbClr val="0000FF"/>
                </a:solidFill>
              </a:endParaRPr>
            </a:p>
          </p:txBody>
        </p:sp>
      </p:grp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42E6A277-4B14-79C9-FDAA-FFABCB1A736D}"/>
              </a:ext>
            </a:extLst>
          </p:cNvPr>
          <p:cNvCxnSpPr>
            <a:cxnSpLocks/>
          </p:cNvCxnSpPr>
          <p:nvPr/>
        </p:nvCxnSpPr>
        <p:spPr>
          <a:xfrm>
            <a:off x="9848597" y="2107949"/>
            <a:ext cx="0" cy="3687978"/>
          </a:xfrm>
          <a:prstGeom prst="line">
            <a:avLst/>
          </a:prstGeom>
          <a:ln w="19050">
            <a:solidFill>
              <a:srgbClr val="C00000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0C9E67C1-8AF8-2232-C552-3AF3685FF42A}"/>
              </a:ext>
            </a:extLst>
          </p:cNvPr>
          <p:cNvSpPr txBox="1"/>
          <p:nvPr/>
        </p:nvSpPr>
        <p:spPr>
          <a:xfrm>
            <a:off x="9891733" y="2099098"/>
            <a:ext cx="1131464" cy="769441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</a:rPr>
              <a:t>Planned start of commissioning with magnets in Q3-Q4 2025</a:t>
            </a:r>
            <a:endParaRPr lang="en-GB" sz="11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7386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56B3F8-64C4-EB7B-313D-0D5C7336DC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8D47DB40-DC3A-61B1-9987-6C430675BF5D}"/>
              </a:ext>
            </a:extLst>
          </p:cNvPr>
          <p:cNvSpPr txBox="1"/>
          <p:nvPr/>
        </p:nvSpPr>
        <p:spPr>
          <a:xfrm>
            <a:off x="671134" y="1166315"/>
            <a:ext cx="5213312" cy="470474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defTabSz="1625519">
              <a:spcBef>
                <a:spcPts val="1200"/>
              </a:spcBef>
              <a:spcAft>
                <a:spcPts val="600"/>
              </a:spcAft>
              <a:buClr>
                <a:schemeClr val="accent6"/>
              </a:buClr>
              <a:defRPr/>
            </a:pPr>
            <a:r>
              <a:rPr lang="en-US" sz="1600" b="1" kern="0" dirty="0">
                <a:solidFill>
                  <a:srgbClr val="0055A0"/>
                </a:solidFill>
              </a:rPr>
              <a:t>Mechanical activities</a:t>
            </a:r>
          </a:p>
          <a:p>
            <a:pPr marL="285750" indent="-285750" defTabSz="1625519">
              <a:spcBef>
                <a:spcPts val="8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1467" kern="0" dirty="0">
                <a:solidFill>
                  <a:srgbClr val="0055A0"/>
                </a:solidFill>
              </a:rPr>
              <a:t>SQXL jumper preparation for magnet connection is on-going</a:t>
            </a:r>
          </a:p>
          <a:p>
            <a:pPr marL="990575" lvl="1" indent="-380990" defTabSz="1625519">
              <a:spcBef>
                <a:spcPts val="8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1467" kern="0" dirty="0">
                <a:solidFill>
                  <a:srgbClr val="0055A0"/>
                </a:solidFill>
              </a:rPr>
              <a:t>Q2a arrived and D1 jumper open (TE-MSC)</a:t>
            </a:r>
          </a:p>
          <a:p>
            <a:pPr marL="990575" lvl="1" indent="-380990" defTabSz="1625519">
              <a:spcBef>
                <a:spcPts val="8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1467" kern="0" dirty="0">
                <a:solidFill>
                  <a:srgbClr val="0055A0"/>
                </a:solidFill>
              </a:rPr>
              <a:t>D1 installation planned this week</a:t>
            </a:r>
          </a:p>
          <a:p>
            <a:pPr marL="268288" indent="-268288" defTabSz="1625519">
              <a:spcBef>
                <a:spcPts val="8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1467" kern="0" dirty="0">
                <a:solidFill>
                  <a:srgbClr val="0055A0"/>
                </a:solidFill>
              </a:rPr>
              <a:t>Connection of cold powering: </a:t>
            </a:r>
          </a:p>
          <a:p>
            <a:pPr marL="990575" lvl="1" indent="-380990" defTabSz="1625519">
              <a:spcBef>
                <a:spcPts val="8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1467" kern="0" dirty="0">
                <a:solidFill>
                  <a:srgbClr val="0055A0"/>
                </a:solidFill>
              </a:rPr>
              <a:t>Gas management system (GMS) installed </a:t>
            </a:r>
          </a:p>
          <a:p>
            <a:pPr marL="990575" lvl="1" indent="-380990" defTabSz="1625519">
              <a:spcBef>
                <a:spcPts val="8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1467" kern="0" dirty="0">
                <a:solidFill>
                  <a:srgbClr val="0055A0"/>
                </a:solidFill>
              </a:rPr>
              <a:t>Warm recovery line (WRL) constructed and connected to GMS</a:t>
            </a:r>
          </a:p>
          <a:p>
            <a:pPr marL="990575" lvl="1" indent="-380990" defTabSz="1625519">
              <a:spcBef>
                <a:spcPts val="8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1467" kern="0" dirty="0">
                <a:solidFill>
                  <a:srgbClr val="0055A0"/>
                </a:solidFill>
              </a:rPr>
              <a:t>GMS to be connected to DFHX (WP6a)</a:t>
            </a:r>
          </a:p>
          <a:p>
            <a:pPr marL="268288" indent="-268288" defTabSz="1625519">
              <a:spcBef>
                <a:spcPts val="8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1467" kern="0" dirty="0">
                <a:solidFill>
                  <a:srgbClr val="0055A0"/>
                </a:solidFill>
              </a:rPr>
              <a:t>Warm quench buffer connection</a:t>
            </a:r>
          </a:p>
          <a:p>
            <a:pPr marL="990575" lvl="1" indent="-380990" defTabSz="1625519">
              <a:spcBef>
                <a:spcPts val="8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1467" kern="0" dirty="0">
                <a:solidFill>
                  <a:srgbClr val="0055A0"/>
                </a:solidFill>
              </a:rPr>
              <a:t>Design / preparation for fabrication of connection are on-going</a:t>
            </a:r>
          </a:p>
          <a:p>
            <a:pPr marL="990575" lvl="1" indent="-380990" defTabSz="1625519">
              <a:spcBef>
                <a:spcPts val="8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1467" kern="0" dirty="0">
                <a:solidFill>
                  <a:srgbClr val="0055A0"/>
                </a:solidFill>
              </a:rPr>
              <a:t>Connection is planned for Mar-Apr 2025</a:t>
            </a:r>
          </a:p>
          <a:p>
            <a:pPr marL="268288" indent="-268288" defTabSz="1625519">
              <a:spcBef>
                <a:spcPts val="8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1467" kern="0" dirty="0">
                <a:solidFill>
                  <a:srgbClr val="0055A0"/>
                </a:solidFill>
              </a:rPr>
              <a:t>Mechanical consolidations following commissioning without magnets (TL02, valve checks) are on-going </a:t>
            </a:r>
          </a:p>
        </p:txBody>
      </p:sp>
      <p:pic>
        <p:nvPicPr>
          <p:cNvPr id="43" name="Picture 42" descr="A picture containing text&#10;&#10;Description automatically generated">
            <a:extLst>
              <a:ext uri="{FF2B5EF4-FFF2-40B4-BE49-F238E27FC236}">
                <a16:creationId xmlns:a16="http://schemas.microsoft.com/office/drawing/2014/main" id="{E20A562C-27C7-6A54-B447-2D2A8B607B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866" r="2979" b="5198"/>
          <a:stretch/>
        </p:blipFill>
        <p:spPr>
          <a:xfrm>
            <a:off x="6222281" y="919464"/>
            <a:ext cx="5511923" cy="3315888"/>
          </a:xfrm>
          <a:prstGeom prst="rect">
            <a:avLst/>
          </a:prstGeom>
        </p:spPr>
      </p:pic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4F71A294-A257-65DD-5A83-02A853BEF13A}"/>
              </a:ext>
            </a:extLst>
          </p:cNvPr>
          <p:cNvCxnSpPr>
            <a:cxnSpLocks/>
          </p:cNvCxnSpPr>
          <p:nvPr/>
        </p:nvCxnSpPr>
        <p:spPr>
          <a:xfrm>
            <a:off x="6942396" y="2544738"/>
            <a:ext cx="111022" cy="238771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F9F6C479-1484-D306-3AED-52F82934B41D}"/>
              </a:ext>
            </a:extLst>
          </p:cNvPr>
          <p:cNvCxnSpPr>
            <a:cxnSpLocks/>
          </p:cNvCxnSpPr>
          <p:nvPr/>
        </p:nvCxnSpPr>
        <p:spPr>
          <a:xfrm flipH="1">
            <a:off x="8566625" y="891346"/>
            <a:ext cx="369609" cy="97724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BF0266D4-7DA5-5DD5-746E-0440EA11798D}"/>
              </a:ext>
            </a:extLst>
          </p:cNvPr>
          <p:cNvCxnSpPr>
            <a:cxnSpLocks/>
          </p:cNvCxnSpPr>
          <p:nvPr/>
        </p:nvCxnSpPr>
        <p:spPr>
          <a:xfrm flipH="1">
            <a:off x="8566624" y="2654208"/>
            <a:ext cx="713765" cy="287646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D0326EE5-EC24-7705-9866-1FC8CED32741}"/>
              </a:ext>
            </a:extLst>
          </p:cNvPr>
          <p:cNvGrpSpPr/>
          <p:nvPr/>
        </p:nvGrpSpPr>
        <p:grpSpPr>
          <a:xfrm>
            <a:off x="8936234" y="-45459"/>
            <a:ext cx="936272" cy="1310780"/>
            <a:chOff x="3848998" y="2204500"/>
            <a:chExt cx="702204" cy="983085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6C6EBC1-D0E6-E782-5AB9-D63C66F23414}"/>
                </a:ext>
              </a:extLst>
            </p:cNvPr>
            <p:cNvSpPr txBox="1"/>
            <p:nvPr/>
          </p:nvSpPr>
          <p:spPr>
            <a:xfrm>
              <a:off x="3871689" y="2204500"/>
              <a:ext cx="679513" cy="176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33" b="1" dirty="0"/>
                <a:t>Quench buffer</a:t>
              </a:r>
              <a:endParaRPr lang="en-GB" sz="933" b="1" dirty="0"/>
            </a:p>
          </p:txBody>
        </p:sp>
        <p:pic>
          <p:nvPicPr>
            <p:cNvPr id="66" name="Picture 65" descr="A picture containing green&#10;&#10;Description automatically generated">
              <a:extLst>
                <a:ext uri="{FF2B5EF4-FFF2-40B4-BE49-F238E27FC236}">
                  <a16:creationId xmlns:a16="http://schemas.microsoft.com/office/drawing/2014/main" id="{15A2CB24-5B5B-D8CD-54EE-D641206AFF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3787374" y="2423757"/>
              <a:ext cx="825452" cy="702203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9EE3F60-BB58-C42D-9FA3-91EC17CE8B2B}"/>
              </a:ext>
            </a:extLst>
          </p:cNvPr>
          <p:cNvGrpSpPr/>
          <p:nvPr/>
        </p:nvGrpSpPr>
        <p:grpSpPr>
          <a:xfrm>
            <a:off x="6132397" y="1350925"/>
            <a:ext cx="899085" cy="1313198"/>
            <a:chOff x="1308857" y="3363309"/>
            <a:chExt cx="468354" cy="740867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505E24E-6F38-28CC-9874-2C80D254271B}"/>
                </a:ext>
              </a:extLst>
            </p:cNvPr>
            <p:cNvSpPr txBox="1"/>
            <p:nvPr/>
          </p:nvSpPr>
          <p:spPr>
            <a:xfrm>
              <a:off x="1420598" y="3971089"/>
              <a:ext cx="296445" cy="1330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33" b="1" dirty="0"/>
                <a:t>TL02</a:t>
              </a:r>
              <a:endParaRPr lang="en-GB" sz="933" b="1" dirty="0"/>
            </a:p>
          </p:txBody>
        </p:sp>
        <p:pic>
          <p:nvPicPr>
            <p:cNvPr id="68" name="Picture 67" descr="A close-up of a pipe&#10;&#10;Description automatically generated">
              <a:extLst>
                <a:ext uri="{FF2B5EF4-FFF2-40B4-BE49-F238E27FC236}">
                  <a16:creationId xmlns:a16="http://schemas.microsoft.com/office/drawing/2014/main" id="{394A1D14-3179-6573-E0C3-1399DFCE74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249" t="16561"/>
            <a:stretch/>
          </p:blipFill>
          <p:spPr>
            <a:xfrm rot="5400000">
              <a:off x="1233372" y="3438794"/>
              <a:ext cx="619324" cy="468354"/>
            </a:xfrm>
            <a:prstGeom prst="rect">
              <a:avLst/>
            </a:prstGeom>
          </p:spPr>
        </p:pic>
      </p:grp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CEE836F5-92C3-3E09-0A40-155A948E090E}"/>
              </a:ext>
            </a:extLst>
          </p:cNvPr>
          <p:cNvCxnSpPr>
            <a:cxnSpLocks/>
          </p:cNvCxnSpPr>
          <p:nvPr/>
        </p:nvCxnSpPr>
        <p:spPr>
          <a:xfrm flipV="1">
            <a:off x="10343545" y="4092581"/>
            <a:ext cx="1029698" cy="23434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25DE4FD1-6B07-818F-BFE7-838E5A3447CC}"/>
              </a:ext>
            </a:extLst>
          </p:cNvPr>
          <p:cNvSpPr txBox="1"/>
          <p:nvPr/>
        </p:nvSpPr>
        <p:spPr>
          <a:xfrm>
            <a:off x="661656" y="309442"/>
            <a:ext cx="827457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sz="2800" b="1" dirty="0">
                <a:latin typeface="+mj-lt"/>
                <a:ea typeface="+mj-ea"/>
                <a:cs typeface="+mj-cs"/>
              </a:rPr>
              <a:t>Next steps: preparation of commissioning with magnets</a:t>
            </a:r>
            <a:endParaRPr lang="en-GB" sz="12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3C42DD-20F1-6769-DE78-BBB4E2D78976}"/>
              </a:ext>
            </a:extLst>
          </p:cNvPr>
          <p:cNvGrpSpPr/>
          <p:nvPr/>
        </p:nvGrpSpPr>
        <p:grpSpPr>
          <a:xfrm>
            <a:off x="7730201" y="4409315"/>
            <a:ext cx="2713463" cy="1880448"/>
            <a:chOff x="7990449" y="3429000"/>
            <a:chExt cx="4201551" cy="2962383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0A6078F-C5DD-2C86-63BA-5F9644C13B1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046720" y="3429000"/>
              <a:ext cx="4145280" cy="2962383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2B9F26A2-8FBB-2B10-3D31-34FAA4CD433C}"/>
                </a:ext>
              </a:extLst>
            </p:cNvPr>
            <p:cNvCxnSpPr/>
            <p:nvPr/>
          </p:nvCxnSpPr>
          <p:spPr>
            <a:xfrm flipV="1">
              <a:off x="8630529" y="5324622"/>
              <a:ext cx="168813" cy="168812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69BF416-0183-E935-839F-E92ABCD6559A}"/>
                </a:ext>
              </a:extLst>
            </p:cNvPr>
            <p:cNvSpPr txBox="1"/>
            <p:nvPr/>
          </p:nvSpPr>
          <p:spPr>
            <a:xfrm>
              <a:off x="7990449" y="5493436"/>
              <a:ext cx="1336701" cy="5548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33" b="1" dirty="0">
                  <a:solidFill>
                    <a:schemeClr val="bg1"/>
                  </a:solidFill>
                </a:rPr>
                <a:t>Connection of WRL</a:t>
              </a:r>
              <a:endParaRPr lang="en-GB" sz="933" b="1" dirty="0">
                <a:solidFill>
                  <a:schemeClr val="bg1"/>
                </a:solidFill>
              </a:endParaRP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896D8513-AFBB-C445-2962-7665A2E588C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806648" y="5409028"/>
              <a:ext cx="312711" cy="201050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38008A7-6583-278D-0804-CC53223B2579}"/>
                </a:ext>
              </a:extLst>
            </p:cNvPr>
            <p:cNvSpPr txBox="1"/>
            <p:nvPr/>
          </p:nvSpPr>
          <p:spPr>
            <a:xfrm>
              <a:off x="10119358" y="5492591"/>
              <a:ext cx="1690648" cy="5548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33" b="1" dirty="0">
                  <a:solidFill>
                    <a:schemeClr val="bg1"/>
                  </a:solidFill>
                </a:rPr>
                <a:t>Connection of bayonet from DFHX</a:t>
              </a:r>
              <a:endParaRPr lang="en-GB" sz="933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848A41F-C143-6A8A-65A4-845A2ED7B98A}"/>
              </a:ext>
            </a:extLst>
          </p:cNvPr>
          <p:cNvGrpSpPr/>
          <p:nvPr/>
        </p:nvGrpSpPr>
        <p:grpSpPr>
          <a:xfrm>
            <a:off x="9280390" y="1349650"/>
            <a:ext cx="1256612" cy="1646450"/>
            <a:chOff x="9395574" y="1462361"/>
            <a:chExt cx="1256612" cy="164645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C140177-6D56-1CA7-9DBC-5F181D0EA321}"/>
                </a:ext>
              </a:extLst>
            </p:cNvPr>
            <p:cNvSpPr txBox="1"/>
            <p:nvPr/>
          </p:nvSpPr>
          <p:spPr>
            <a:xfrm>
              <a:off x="9395574" y="1462361"/>
              <a:ext cx="1256612" cy="2358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33" b="1" dirty="0"/>
                <a:t>Open D</a:t>
              </a:r>
              <a:r>
                <a:rPr lang="en-GB" sz="933" b="1" dirty="0"/>
                <a:t>1 jumper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ABB6A59-D136-D623-B1DB-009AAEABE47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442549" y="1683895"/>
              <a:ext cx="1162661" cy="1424916"/>
            </a:xfrm>
            <a:prstGeom prst="rect">
              <a:avLst/>
            </a:prstGeom>
          </p:spPr>
        </p:pic>
      </p:grp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25108B2-925D-7734-B42E-2F6584EC652F}"/>
              </a:ext>
            </a:extLst>
          </p:cNvPr>
          <p:cNvCxnSpPr>
            <a:cxnSpLocks/>
          </p:cNvCxnSpPr>
          <p:nvPr/>
        </p:nvCxnSpPr>
        <p:spPr>
          <a:xfrm flipH="1">
            <a:off x="10246166" y="3085977"/>
            <a:ext cx="547429" cy="663345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CD1050C-5DF1-E133-7CB4-AE2466AF1449}"/>
              </a:ext>
            </a:extLst>
          </p:cNvPr>
          <p:cNvGrpSpPr/>
          <p:nvPr/>
        </p:nvGrpSpPr>
        <p:grpSpPr>
          <a:xfrm>
            <a:off x="10598450" y="1745874"/>
            <a:ext cx="1473224" cy="1306957"/>
            <a:chOff x="7681074" y="1319505"/>
            <a:chExt cx="1104918" cy="980218"/>
          </a:xfrm>
        </p:grpSpPr>
        <p:pic>
          <p:nvPicPr>
            <p:cNvPr id="26" name="Picture 25" descr="A group of men working on a large red machine&#10;&#10;Description automatically generated">
              <a:extLst>
                <a:ext uri="{FF2B5EF4-FFF2-40B4-BE49-F238E27FC236}">
                  <a16:creationId xmlns:a16="http://schemas.microsoft.com/office/drawing/2014/main" id="{C4C515E0-9EA9-2CAA-F86B-7C2D52C15EE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681074" y="1471034"/>
              <a:ext cx="1104918" cy="828689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9FD55BC-AC89-0CF7-0D07-8C2A7B68ECF7}"/>
                </a:ext>
              </a:extLst>
            </p:cNvPr>
            <p:cNvSpPr txBox="1"/>
            <p:nvPr/>
          </p:nvSpPr>
          <p:spPr>
            <a:xfrm>
              <a:off x="7681074" y="1319505"/>
              <a:ext cx="1104918" cy="176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33" b="1" dirty="0"/>
                <a:t>Installation of Q2a</a:t>
              </a:r>
              <a:endParaRPr lang="en-GB" sz="933" b="1" dirty="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748130B-2E5F-66D4-2C37-6AC0D293D843}"/>
              </a:ext>
            </a:extLst>
          </p:cNvPr>
          <p:cNvGrpSpPr/>
          <p:nvPr/>
        </p:nvGrpSpPr>
        <p:grpSpPr>
          <a:xfrm>
            <a:off x="5809979" y="4409314"/>
            <a:ext cx="1864254" cy="1880449"/>
            <a:chOff x="7512398" y="4399730"/>
            <a:chExt cx="1938051" cy="1971332"/>
          </a:xfrm>
        </p:grpSpPr>
        <p:pic>
          <p:nvPicPr>
            <p:cNvPr id="33" name="Picture 32" descr="A machine with pipes and pipes&#10;&#10;Description automatically generated">
              <a:extLst>
                <a:ext uri="{FF2B5EF4-FFF2-40B4-BE49-F238E27FC236}">
                  <a16:creationId xmlns:a16="http://schemas.microsoft.com/office/drawing/2014/main" id="{EB1DF223-94F9-0210-C1EF-1B4E222560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698" b="18013"/>
            <a:stretch/>
          </p:blipFill>
          <p:spPr>
            <a:xfrm>
              <a:off x="7512398" y="4399730"/>
              <a:ext cx="1938051" cy="1971332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762E639-BC79-2E99-0D29-EE8DDC2835DA}"/>
                </a:ext>
              </a:extLst>
            </p:cNvPr>
            <p:cNvSpPr txBox="1"/>
            <p:nvPr/>
          </p:nvSpPr>
          <p:spPr>
            <a:xfrm>
              <a:off x="7846280" y="4426422"/>
              <a:ext cx="145046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/>
                <a:t>Gas management system (GMS) for cold powering</a:t>
              </a:r>
              <a:endParaRPr lang="en-GB" sz="900" b="1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031669C-E670-F7F7-B431-F9C2FE770B9C}"/>
              </a:ext>
            </a:extLst>
          </p:cNvPr>
          <p:cNvGrpSpPr/>
          <p:nvPr/>
        </p:nvGrpSpPr>
        <p:grpSpPr>
          <a:xfrm>
            <a:off x="10505341" y="4412680"/>
            <a:ext cx="1601027" cy="1876450"/>
            <a:chOff x="10479460" y="4493980"/>
            <a:chExt cx="1601027" cy="1876450"/>
          </a:xfrm>
        </p:grpSpPr>
        <p:pic>
          <p:nvPicPr>
            <p:cNvPr id="22" name="Picture 21" descr="A long shot of a factory&#10;&#10;Description automatically generated">
              <a:extLst>
                <a:ext uri="{FF2B5EF4-FFF2-40B4-BE49-F238E27FC236}">
                  <a16:creationId xmlns:a16="http://schemas.microsoft.com/office/drawing/2014/main" id="{93E8D44C-2D99-4BB0-B98C-289C26F27D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19" t="21227" b="2931"/>
            <a:stretch/>
          </p:blipFill>
          <p:spPr>
            <a:xfrm>
              <a:off x="10479460" y="4493980"/>
              <a:ext cx="1601027" cy="1876450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BBBA628-0E79-1127-A54D-50DDCAE9E8E2}"/>
                </a:ext>
              </a:extLst>
            </p:cNvPr>
            <p:cNvSpPr txBox="1"/>
            <p:nvPr/>
          </p:nvSpPr>
          <p:spPr>
            <a:xfrm>
              <a:off x="10941133" y="5976643"/>
              <a:ext cx="111976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/>
                <a:t>Installed warm recovery line (WRL)</a:t>
              </a:r>
              <a:endParaRPr lang="en-GB" sz="900" b="1" dirty="0"/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CA44E348-D8E3-EEB1-332F-C7CF0333263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694255" y="4868380"/>
              <a:ext cx="39949" cy="1070156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triangle"/>
            </a:ln>
            <a:effectLst>
              <a:glow rad="63500">
                <a:schemeClr val="bg1">
                  <a:alpha val="4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73963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56B3F8-64C4-EB7B-313D-0D5C7336DC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1FC33C91-8EAC-1EF3-2A0A-5825785A733C}"/>
              </a:ext>
            </a:extLst>
          </p:cNvPr>
          <p:cNvSpPr txBox="1"/>
          <p:nvPr/>
        </p:nvSpPr>
        <p:spPr>
          <a:xfrm>
            <a:off x="661655" y="1248499"/>
            <a:ext cx="7064797" cy="458144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defTabSz="1625519">
              <a:spcBef>
                <a:spcPts val="800"/>
              </a:spcBef>
              <a:spcAft>
                <a:spcPts val="600"/>
              </a:spcAft>
              <a:buClr>
                <a:schemeClr val="accent6"/>
              </a:buClr>
              <a:defRPr/>
            </a:pPr>
            <a:r>
              <a:rPr lang="en-US" sz="1600" b="1" kern="0" dirty="0">
                <a:solidFill>
                  <a:srgbClr val="0055A0"/>
                </a:solidFill>
              </a:rPr>
              <a:t>Electrical activities</a:t>
            </a:r>
          </a:p>
          <a:p>
            <a:pPr marL="380990" indent="-380990" defTabSz="1625519">
              <a:spcBef>
                <a:spcPts val="8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1467" kern="0" dirty="0">
                <a:solidFill>
                  <a:srgbClr val="0055A0"/>
                </a:solidFill>
              </a:rPr>
              <a:t>Cabling of the magnet &amp; cold powering instrumentation</a:t>
            </a:r>
          </a:p>
          <a:p>
            <a:pPr marL="990575" lvl="1" indent="-380990" defTabSz="1625519">
              <a:spcBef>
                <a:spcPts val="8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1467" kern="0" dirty="0">
                <a:solidFill>
                  <a:srgbClr val="0055A0"/>
                </a:solidFill>
              </a:rPr>
              <a:t>Rack side: GMS and DFHX connection is in progress</a:t>
            </a:r>
          </a:p>
          <a:p>
            <a:pPr marL="990575" lvl="1" indent="-380990" defTabSz="1625519">
              <a:spcBef>
                <a:spcPts val="8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1467" kern="0" dirty="0">
                <a:solidFill>
                  <a:srgbClr val="0055A0"/>
                </a:solidFill>
              </a:rPr>
              <a:t>IT String side (magnet and DFHX): connections are in preparation</a:t>
            </a:r>
          </a:p>
          <a:p>
            <a:pPr marL="380990" indent="-380990" defTabSz="1625519">
              <a:spcBef>
                <a:spcPts val="8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1467" kern="0" dirty="0">
                <a:solidFill>
                  <a:srgbClr val="0055A0"/>
                </a:solidFill>
              </a:rPr>
              <a:t>H5 diagnostics and installation of HL-LHC-like CPU (on-going)</a:t>
            </a:r>
          </a:p>
          <a:p>
            <a:pPr marL="380990" indent="-380990" defTabSz="1625519">
              <a:spcBef>
                <a:spcPts val="8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1467" kern="0" dirty="0">
                <a:solidFill>
                  <a:srgbClr val="0055A0"/>
                </a:solidFill>
              </a:rPr>
              <a:t>Fast acquisition and data acquisition validation</a:t>
            </a:r>
          </a:p>
          <a:p>
            <a:pPr marL="380990" indent="-380990" defTabSz="1625519">
              <a:spcBef>
                <a:spcPts val="8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1467" kern="0" dirty="0">
                <a:solidFill>
                  <a:srgbClr val="0055A0"/>
                </a:solidFill>
              </a:rPr>
              <a:t>Instrumentation consolidations following commissioning</a:t>
            </a:r>
          </a:p>
          <a:p>
            <a:pPr defTabSz="1625519">
              <a:spcBef>
                <a:spcPts val="1800"/>
              </a:spcBef>
              <a:spcAft>
                <a:spcPts val="600"/>
              </a:spcAft>
              <a:buClr>
                <a:schemeClr val="accent6"/>
              </a:buClr>
              <a:defRPr/>
            </a:pPr>
            <a:r>
              <a:rPr lang="en-US" sz="1600" b="1" kern="0" dirty="0">
                <a:solidFill>
                  <a:srgbClr val="0055A0"/>
                </a:solidFill>
              </a:rPr>
              <a:t>Preparation for commissioning with magnets</a:t>
            </a:r>
          </a:p>
          <a:p>
            <a:pPr marL="228594" indent="-228594" defTabSz="1625519">
              <a:spcBef>
                <a:spcPts val="8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1467" kern="0" dirty="0">
                <a:solidFill>
                  <a:srgbClr val="0055A0"/>
                </a:solidFill>
              </a:rPr>
              <a:t>Preparation of test procedures and documentation </a:t>
            </a:r>
          </a:p>
          <a:p>
            <a:pPr marL="838179" lvl="1" indent="-228594" defTabSz="1625519">
              <a:spcBef>
                <a:spcPts val="8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1467" kern="0" dirty="0">
                <a:solidFill>
                  <a:srgbClr val="0055A0"/>
                </a:solidFill>
              </a:rPr>
              <a:t>IT String commissioning document (sequences, functional specification)</a:t>
            </a:r>
          </a:p>
          <a:p>
            <a:pPr marL="838179" lvl="1" indent="-228594" defTabSz="1625519">
              <a:spcBef>
                <a:spcPts val="8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1467" kern="0" dirty="0">
                <a:solidFill>
                  <a:srgbClr val="0055A0"/>
                </a:solidFill>
              </a:rPr>
              <a:t>NCRs (TL01 completed, TL02 in preparation)</a:t>
            </a:r>
          </a:p>
          <a:p>
            <a:pPr marL="228594" indent="-228594" defTabSz="1625519">
              <a:spcBef>
                <a:spcPts val="8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1467" kern="0" dirty="0">
                <a:solidFill>
                  <a:srgbClr val="0055A0"/>
                </a:solidFill>
              </a:rPr>
              <a:t>Control logic and analysis tools (to be defined and programmed) </a:t>
            </a:r>
          </a:p>
          <a:p>
            <a:pPr marL="228594" indent="-228594" defTabSz="1625519">
              <a:spcBef>
                <a:spcPts val="8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1467" kern="0" dirty="0">
                <a:solidFill>
                  <a:srgbClr val="0055A0"/>
                </a:solidFill>
              </a:rPr>
              <a:t>Review of interfaces with other systems (vacuum, quench protection)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DE4FD1-6B07-818F-BFE7-838E5A3447CC}"/>
              </a:ext>
            </a:extLst>
          </p:cNvPr>
          <p:cNvSpPr txBox="1"/>
          <p:nvPr/>
        </p:nvSpPr>
        <p:spPr>
          <a:xfrm>
            <a:off x="661655" y="309442"/>
            <a:ext cx="843773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sz="2800" b="1" dirty="0">
                <a:latin typeface="+mj-lt"/>
                <a:ea typeface="+mj-ea"/>
                <a:cs typeface="+mj-cs"/>
              </a:rPr>
              <a:t>Next steps: preparation of commissioning with magnets</a:t>
            </a:r>
            <a:endParaRPr lang="en-GB" sz="12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4E85DC2-F284-64D4-A7A6-09B70CDF82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2749" y="3140968"/>
            <a:ext cx="2304256" cy="2773029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3DF6E722-6A14-C3A4-6856-43C7E09E24C5}"/>
              </a:ext>
            </a:extLst>
          </p:cNvPr>
          <p:cNvGrpSpPr/>
          <p:nvPr/>
        </p:nvGrpSpPr>
        <p:grpSpPr>
          <a:xfrm>
            <a:off x="8950756" y="1175643"/>
            <a:ext cx="2374523" cy="1744351"/>
            <a:chOff x="7309662" y="804758"/>
            <a:chExt cx="1631069" cy="1190830"/>
          </a:xfrm>
        </p:grpSpPr>
        <p:pic>
          <p:nvPicPr>
            <p:cNvPr id="14" name="Picture 1">
              <a:extLst>
                <a:ext uri="{FF2B5EF4-FFF2-40B4-BE49-F238E27FC236}">
                  <a16:creationId xmlns:a16="http://schemas.microsoft.com/office/drawing/2014/main" id="{6575B773-FAA6-764A-D3FC-382A9C3D6D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9662" y="804758"/>
              <a:ext cx="1631069" cy="1029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C097B88-58F2-A59A-75DF-5E8EDC862791}"/>
                </a:ext>
              </a:extLst>
            </p:cNvPr>
            <p:cNvSpPr txBox="1"/>
            <p:nvPr/>
          </p:nvSpPr>
          <p:spPr>
            <a:xfrm>
              <a:off x="7584319" y="1834546"/>
              <a:ext cx="1141007" cy="16104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 defTabSz="1219170">
                <a:defRPr/>
              </a:pPr>
              <a:r>
                <a:rPr lang="en-GB" sz="933" kern="0" dirty="0">
                  <a:solidFill>
                    <a:srgbClr val="0055A0"/>
                  </a:solidFill>
                </a:rPr>
                <a:t>Control logic to be defined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64868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737AC8B-D786-12AD-04A9-2E89789F96EB}"/>
              </a:ext>
            </a:extLst>
          </p:cNvPr>
          <p:cNvSpPr txBox="1"/>
          <p:nvPr/>
        </p:nvSpPr>
        <p:spPr>
          <a:xfrm>
            <a:off x="661657" y="1364267"/>
            <a:ext cx="11188372" cy="372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91" indent="-342891">
              <a:spcBef>
                <a:spcPts val="1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55A0"/>
                </a:solidFill>
              </a:rPr>
              <a:t>Cryogenic system for IT String has been built and commissioned in a standalone mode (without magnets and cold powering)</a:t>
            </a:r>
          </a:p>
          <a:p>
            <a:pPr marL="342891" indent="-342891">
              <a:spcBef>
                <a:spcPts val="1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rgbClr val="0055A0"/>
                </a:solidFill>
              </a:rPr>
              <a:t>Mechanical integrity and functionality of instrumentation were validated</a:t>
            </a:r>
          </a:p>
          <a:p>
            <a:pPr marL="342891" indent="-342891">
              <a:spcBef>
                <a:spcPts val="1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55A0"/>
                </a:solidFill>
              </a:rPr>
              <a:t>IT String cooldown procedure was validated, and n</a:t>
            </a:r>
            <a:r>
              <a:rPr lang="en-US" kern="0" dirty="0">
                <a:solidFill>
                  <a:srgbClr val="0055A0"/>
                </a:solidFill>
              </a:rPr>
              <a:t>ominal conditions were achieved in all lines</a:t>
            </a:r>
            <a:endParaRPr lang="en-US" dirty="0">
              <a:solidFill>
                <a:srgbClr val="0055A0"/>
              </a:solidFill>
            </a:endParaRPr>
          </a:p>
          <a:p>
            <a:pPr marL="342891" indent="-342891">
              <a:spcBef>
                <a:spcPts val="1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55A0"/>
                </a:solidFill>
              </a:rPr>
              <a:t>Heat loads and pressure drop measured (system characterization) </a:t>
            </a:r>
            <a:r>
              <a:rPr lang="en-US" dirty="0">
                <a:solidFill>
                  <a:srgbClr val="0055A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→ higher heat loads than expected on Lines C/D </a:t>
            </a:r>
            <a:endParaRPr lang="en-US" dirty="0">
              <a:solidFill>
                <a:srgbClr val="0055A0"/>
              </a:solidFill>
            </a:endParaRPr>
          </a:p>
          <a:p>
            <a:pPr marL="342891" indent="-342891">
              <a:spcBef>
                <a:spcPts val="1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55A0"/>
                </a:solidFill>
              </a:rPr>
              <a:t>The cryogenic system has a sufficient cooling</a:t>
            </a:r>
            <a:r>
              <a:rPr lang="en-US" dirty="0">
                <a:solidFill>
                  <a:srgbClr val="0055A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capacity to keep the magnets at 1.9 K → system has been validated for the IT String operation</a:t>
            </a:r>
          </a:p>
          <a:p>
            <a:pPr marL="342891" indent="-342891">
              <a:spcBef>
                <a:spcPts val="1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67" kern="0" dirty="0">
                <a:solidFill>
                  <a:srgbClr val="0055A0"/>
                </a:solidFill>
              </a:rPr>
              <a:t>Activities in preparation for commissioning with magnets (Phase 2) are on-going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956FE3-E696-4CD9-B151-066E7134FFEC}"/>
              </a:ext>
            </a:extLst>
          </p:cNvPr>
          <p:cNvSpPr txBox="1"/>
          <p:nvPr/>
        </p:nvSpPr>
        <p:spPr>
          <a:xfrm>
            <a:off x="661656" y="309441"/>
            <a:ext cx="797114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sz="2800" b="1" dirty="0">
                <a:latin typeface="+mj-lt"/>
                <a:ea typeface="+mj-ea"/>
                <a:cs typeface="+mj-cs"/>
              </a:rPr>
              <a:t>Conclusions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126240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6" descr="CERN-logo_outline.jpg">
            <a:extLst>
              <a:ext uri="{FF2B5EF4-FFF2-40B4-BE49-F238E27FC236}">
                <a16:creationId xmlns:a16="http://schemas.microsoft.com/office/drawing/2014/main" id="{756BFAD1-83D7-EDE1-6FB4-E09E506C2A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2109" y="2304056"/>
            <a:ext cx="2287783" cy="2249889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168830-2DCF-0A88-C2F5-8BFF4DF22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36580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3DAACF27-C34F-8EF5-3CF5-3EB35DBB0745}"/>
                  </a:ext>
                </a:extLst>
              </p:cNvPr>
              <p:cNvSpPr txBox="1"/>
              <p:nvPr/>
            </p:nvSpPr>
            <p:spPr>
              <a:xfrm>
                <a:off x="652536" y="3247982"/>
                <a:ext cx="8620425" cy="260071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44" indent="-285744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733" u="sng" dirty="0">
                    <a:solidFill>
                      <a:srgbClr val="0055A0"/>
                    </a:solidFill>
                  </a:rPr>
                  <a:t>Mass flows rate</a:t>
                </a:r>
                <a:r>
                  <a:rPr lang="en-US" sz="1733" dirty="0">
                    <a:solidFill>
                      <a:srgbClr val="0055A0"/>
                    </a:solidFill>
                  </a:rPr>
                  <a:t>:</a:t>
                </a:r>
              </a:p>
              <a:p>
                <a:pPr marL="742932" lvl="1" indent="-285744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733" dirty="0">
                    <a:solidFill>
                      <a:srgbClr val="0055A0"/>
                    </a:solidFill>
                  </a:rPr>
                  <a:t>Mass flow meters (e.g. Coriolis) installed on some lines</a:t>
                </a:r>
                <a:endParaRPr lang="en-US" sz="1733" b="1" dirty="0">
                  <a:solidFill>
                    <a:srgbClr val="0055A0"/>
                  </a:solidFill>
                </a:endParaRPr>
              </a:p>
              <a:p>
                <a:pPr marL="742932" lvl="1" indent="-285744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733" dirty="0">
                    <a:solidFill>
                      <a:srgbClr val="0055A0"/>
                    </a:solidFill>
                  </a:rPr>
                  <a:t>Four additional methods to determine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733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733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lang="en-US" sz="1733" dirty="0">
                    <a:solidFill>
                      <a:srgbClr val="0055A0"/>
                    </a:solidFill>
                  </a:rPr>
                  <a:t>:</a:t>
                </a:r>
              </a:p>
              <a:p>
                <a:pPr marL="1257269" lvl="2" indent="-342891">
                  <a:spcBef>
                    <a:spcPts val="600"/>
                  </a:spcBef>
                  <a:buFont typeface="+mj-lt"/>
                  <a:buAutoNum type="arabicPeriod"/>
                </a:pPr>
                <a:r>
                  <a:rPr lang="en-GB" sz="1733" dirty="0">
                    <a:solidFill>
                      <a:srgbClr val="0055A0"/>
                    </a:solidFill>
                  </a:rPr>
                  <a:t>Using the position and flow coefficient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733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733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sz="1733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GB" sz="1733" dirty="0">
                    <a:solidFill>
                      <a:srgbClr val="0055A0"/>
                    </a:solidFill>
                  </a:rPr>
                  <a:t> of a control valve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33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33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1733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sz="1733" i="1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sz="1733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̇"/>
                            <m:ctrlPr>
                              <a:rPr lang="en-US" sz="1733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733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</m:acc>
                      </m:num>
                      <m:den>
                        <m:rad>
                          <m:radPr>
                            <m:degHide m:val="on"/>
                            <m:ctrlPr>
                              <a:rPr lang="en-US" sz="1733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733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  <m:r>
                              <m:rPr>
                                <m:sty m:val="p"/>
                              </m:rPr>
                              <a:rPr lang="en-US" sz="1733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sz="1733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1733" dirty="0">
                    <a:solidFill>
                      <a:srgbClr val="0055A0"/>
                    </a:solidFill>
                    <a:ea typeface="Cambria Math" panose="02040503050406030204" pitchFamily="18" charset="0"/>
                  </a:rPr>
                  <a:t>)</a:t>
                </a:r>
              </a:p>
              <a:p>
                <a:pPr marL="1257269" lvl="2" indent="-342891">
                  <a:spcBef>
                    <a:spcPts val="600"/>
                  </a:spcBef>
                  <a:buFont typeface="+mj-lt"/>
                  <a:buAutoNum type="arabicPeriod"/>
                </a:pPr>
                <a:r>
                  <a:rPr lang="en-US" sz="1733" dirty="0">
                    <a:solidFill>
                      <a:srgbClr val="0055A0"/>
                    </a:solidFill>
                  </a:rPr>
                  <a:t>Using an in-flow heater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733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733" i="1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1733" dirty="0">
                    <a:solidFill>
                      <a:srgbClr val="0055A0"/>
                    </a:solidFill>
                  </a:rPr>
                  <a:t> across it</a:t>
                </a:r>
              </a:p>
              <a:p>
                <a:pPr marL="1257269" lvl="2" indent="-342891">
                  <a:spcBef>
                    <a:spcPts val="600"/>
                  </a:spcBef>
                  <a:buFont typeface="+mj-lt"/>
                  <a:buAutoNum type="arabicPeriod"/>
                </a:pPr>
                <a:r>
                  <a:rPr lang="en-US" sz="1733" dirty="0">
                    <a:solidFill>
                      <a:srgbClr val="0055A0"/>
                    </a:solidFill>
                  </a:rPr>
                  <a:t>Using a heater immersed in liquid helium and the latent heat of evaporation</a:t>
                </a:r>
                <a:endParaRPr lang="en-GB" sz="1733" dirty="0">
                  <a:solidFill>
                    <a:srgbClr val="0055A0"/>
                  </a:solidFill>
                </a:endParaRPr>
              </a:p>
              <a:p>
                <a:pPr marL="1257269" lvl="2" indent="-342891">
                  <a:spcBef>
                    <a:spcPts val="600"/>
                  </a:spcBef>
                  <a:buFont typeface="+mj-lt"/>
                  <a:buAutoNum type="arabicPeriod"/>
                </a:pPr>
                <a:r>
                  <a:rPr lang="en-US" sz="1733" dirty="0">
                    <a:solidFill>
                      <a:srgbClr val="0055A0"/>
                    </a:solidFill>
                  </a:rPr>
                  <a:t>Using the inlet pressure of the volumetric WPU</a:t>
                </a:r>
                <a:endParaRPr lang="en-US" sz="1733" kern="0" dirty="0">
                  <a:solidFill>
                    <a:srgbClr val="0055A0"/>
                  </a:solidFill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3DAACF27-C34F-8EF5-3CF5-3EB35DBB07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536" y="3247982"/>
                <a:ext cx="8620425" cy="2600712"/>
              </a:xfrm>
              <a:prstGeom prst="rect">
                <a:avLst/>
              </a:prstGeom>
              <a:blipFill>
                <a:blip r:embed="rId2"/>
                <a:stretch>
                  <a:fillRect l="-424" t="-704" b="-28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2">
            <a:extLst>
              <a:ext uri="{FF2B5EF4-FFF2-40B4-BE49-F238E27FC236}">
                <a16:creationId xmlns:a16="http://schemas.microsoft.com/office/drawing/2014/main" id="{591D565F-B8D4-F22D-0E61-5DC974138586}"/>
              </a:ext>
            </a:extLst>
          </p:cNvPr>
          <p:cNvSpPr txBox="1"/>
          <p:nvPr/>
        </p:nvSpPr>
        <p:spPr>
          <a:xfrm>
            <a:off x="661656" y="309442"/>
            <a:ext cx="939481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sz="2800" b="1" dirty="0">
                <a:latin typeface="+mj-lt"/>
                <a:ea typeface="+mj-ea"/>
                <a:cs typeface="+mj-cs"/>
              </a:rPr>
              <a:t>Heat loads: measurement methods and challenges</a:t>
            </a:r>
            <a:endParaRPr lang="en-GB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D671D17-4EB8-DEB2-B0A1-99B2087EC8E5}"/>
                  </a:ext>
                </a:extLst>
              </p:cNvPr>
              <p:cNvSpPr txBox="1"/>
              <p:nvPr/>
            </p:nvSpPr>
            <p:spPr>
              <a:xfrm>
                <a:off x="653549" y="1844720"/>
                <a:ext cx="8590243" cy="11133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1219140">
                  <a:spcBef>
                    <a:spcPts val="600"/>
                  </a:spcBef>
                  <a:spcAft>
                    <a:spcPts val="800"/>
                  </a:spcAft>
                  <a:buClr>
                    <a:schemeClr val="accent6"/>
                  </a:buCl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i="1" ker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 ker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  <m:r>
                        <a:rPr lang="en-US" i="1" kern="0" dirty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̇"/>
                          <m:ctrlPr>
                            <a:rPr lang="en-US" i="1" kern="0" dirty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 kern="0" dirty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acc>
                      <m:r>
                        <a:rPr lang="en-US" i="1" kern="0" dirty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 kern="0" dirty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i="1" kern="0" dirty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 kern="0" dirty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kern="0" dirty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i="1" kern="0" dirty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 kern="0" dirty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 kern="0" dirty="0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kern="0" dirty="0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i="1" kern="0" dirty="0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𝑖𝑛</m:t>
                                  </m:r>
                                </m:sub>
                              </m:sSub>
                              <m:r>
                                <a:rPr lang="en-US" i="1" kern="0" dirty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en-US" i="1" kern="0" dirty="0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kern="0" dirty="0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 kern="0" dirty="0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𝑖𝑛</m:t>
                                  </m:r>
                                </m:sub>
                              </m:sSub>
                            </m:e>
                          </m:d>
                          <m:r>
                            <a:rPr lang="en-US" i="1" kern="0" dirty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 kern="0" dirty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kern="0" dirty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i="1" kern="0" dirty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𝑜𝑢𝑡</m:t>
                              </m:r>
                            </m:sub>
                          </m:sSub>
                          <m:r>
                            <a:rPr lang="en-US" i="1" kern="0" dirty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 kern="0" dirty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kern="0" dirty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i="1" kern="0" dirty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𝑜𝑢𝑡</m:t>
                              </m:r>
                            </m:sub>
                          </m:sSub>
                          <m:r>
                            <a:rPr lang="en-US" i="1" kern="0" dirty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i="1" kern="0" dirty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kern="0" dirty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i="1" kern="0" dirty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𝑜𝑢𝑡</m:t>
                              </m:r>
                            </m:sub>
                          </m:sSub>
                          <m:r>
                            <a:rPr lang="en-US" i="1" kern="0" dirty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US" kern="0" dirty="0">
                  <a:solidFill>
                    <a:srgbClr val="0055A0"/>
                  </a:solidFill>
                </a:endParaRPr>
              </a:p>
              <a:p>
                <a:pPr marL="285744" indent="-285744" defTabSz="1219140">
                  <a:spcBef>
                    <a:spcPts val="600"/>
                  </a:spcBef>
                  <a:spcAft>
                    <a:spcPts val="800"/>
                  </a:spcAft>
                  <a:buClr>
                    <a:srgbClr val="0055A0"/>
                  </a:buClr>
                  <a:buFont typeface="Arial" panose="020B0604020202020204" pitchFamily="34" charset="0"/>
                  <a:buChar char="•"/>
                  <a:defRPr/>
                </a:pPr>
                <a:r>
                  <a:rPr lang="en-US" u="sng" kern="0" dirty="0">
                    <a:solidFill>
                      <a:srgbClr val="0055A0"/>
                    </a:solidFill>
                  </a:rPr>
                  <a:t>Temperature</a:t>
                </a:r>
                <a:r>
                  <a:rPr lang="en-US" kern="0" dirty="0">
                    <a:solidFill>
                      <a:srgbClr val="0055A0"/>
                    </a:solidFill>
                  </a:rPr>
                  <a:t>: sensors (pipe elements and in-flow sensors) located along the lines were used for </a:t>
                </a:r>
                <a14:m>
                  <m:oMath xmlns:m="http://schemas.openxmlformats.org/officeDocument/2006/math">
                    <m:r>
                      <a:rPr lang="en-US" i="1" ker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kern="0" dirty="0">
                    <a:solidFill>
                      <a:srgbClr val="0055A0"/>
                    </a:solidFill>
                  </a:rPr>
                  <a:t> evaluation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D671D17-4EB8-DEB2-B0A1-99B2087EC8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549" y="1844720"/>
                <a:ext cx="8590243" cy="1113382"/>
              </a:xfrm>
              <a:prstGeom prst="rect">
                <a:avLst/>
              </a:prstGeom>
              <a:blipFill>
                <a:blip r:embed="rId3"/>
                <a:stretch>
                  <a:fillRect l="-426" r="-852" b="-82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oup 23">
            <a:extLst>
              <a:ext uri="{FF2B5EF4-FFF2-40B4-BE49-F238E27FC236}">
                <a16:creationId xmlns:a16="http://schemas.microsoft.com/office/drawing/2014/main" id="{93E626D8-8AFC-FD4D-6C57-DF7BAD833831}"/>
              </a:ext>
            </a:extLst>
          </p:cNvPr>
          <p:cNvGrpSpPr/>
          <p:nvPr/>
        </p:nvGrpSpPr>
        <p:grpSpPr>
          <a:xfrm>
            <a:off x="9917989" y="511911"/>
            <a:ext cx="2011531" cy="2091635"/>
            <a:chOff x="9998030" y="2546011"/>
            <a:chExt cx="2011530" cy="2091634"/>
          </a:xfrm>
        </p:grpSpPr>
        <p:pic>
          <p:nvPicPr>
            <p:cNvPr id="11" name="Picture 10" descr="A close-up of a machine&#10;&#10;Description automatically generated">
              <a:extLst>
                <a:ext uri="{FF2B5EF4-FFF2-40B4-BE49-F238E27FC236}">
                  <a16:creationId xmlns:a16="http://schemas.microsoft.com/office/drawing/2014/main" id="{4C3BA150-4572-222F-52EB-5853798FC0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9" t="17113" b="4512"/>
            <a:stretch/>
          </p:blipFill>
          <p:spPr>
            <a:xfrm>
              <a:off x="9998030" y="2546011"/>
              <a:ext cx="2011530" cy="2091634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F6E6DE3-46C5-6C49-37D4-FCC39BBE92BA}"/>
                </a:ext>
              </a:extLst>
            </p:cNvPr>
            <p:cNvSpPr txBox="1"/>
            <p:nvPr/>
          </p:nvSpPr>
          <p:spPr>
            <a:xfrm>
              <a:off x="10032577" y="4175977"/>
              <a:ext cx="1231272" cy="420756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067" b="1" dirty="0">
                  <a:solidFill>
                    <a:srgbClr val="C00000"/>
                  </a:solidFill>
                </a:rPr>
                <a:t>In-flow sensor in Line B</a:t>
              </a:r>
              <a:endParaRPr lang="en-GB" sz="1067" b="1" dirty="0">
                <a:solidFill>
                  <a:srgbClr val="C00000"/>
                </a:solidFill>
              </a:endParaRP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57148369-1AB2-8EB5-3EFA-E0138084D56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85306" y="2897538"/>
              <a:ext cx="417041" cy="317899"/>
            </a:xfrm>
            <a:prstGeom prst="straightConnector1">
              <a:avLst/>
            </a:prstGeom>
            <a:ln>
              <a:solidFill>
                <a:srgbClr val="FFFF0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4BF432FF-DDA3-5E9D-99B1-B8B02529B36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19762" y="3110832"/>
              <a:ext cx="246837" cy="164303"/>
            </a:xfrm>
            <a:prstGeom prst="straightConnector1">
              <a:avLst/>
            </a:prstGeom>
            <a:ln>
              <a:solidFill>
                <a:srgbClr val="FFFF0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782E5D3B-7BFE-6205-20BD-C5F31DC9CA8B}"/>
                </a:ext>
              </a:extLst>
            </p:cNvPr>
            <p:cNvCxnSpPr>
              <a:cxnSpLocks/>
            </p:cNvCxnSpPr>
            <p:nvPr/>
          </p:nvCxnSpPr>
          <p:spPr>
            <a:xfrm>
              <a:off x="11140322" y="3700364"/>
              <a:ext cx="484655" cy="642274"/>
            </a:xfrm>
            <a:prstGeom prst="straightConnector1">
              <a:avLst/>
            </a:prstGeom>
            <a:ln>
              <a:solidFill>
                <a:srgbClr val="FFFF0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4A56419-1B4F-1C0B-077C-17B78FCF5F1C}"/>
                </a:ext>
              </a:extLst>
            </p:cNvPr>
            <p:cNvSpPr txBox="1"/>
            <p:nvPr/>
          </p:nvSpPr>
          <p:spPr>
            <a:xfrm>
              <a:off x="10013169" y="3237315"/>
              <a:ext cx="1231273" cy="420756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067" b="1" dirty="0">
                  <a:solidFill>
                    <a:srgbClr val="C00000"/>
                  </a:solidFill>
                </a:rPr>
                <a:t>Pipe elements on Lines C/E/F</a:t>
              </a:r>
              <a:endParaRPr lang="en-GB" sz="1067" b="1" dirty="0">
                <a:solidFill>
                  <a:srgbClr val="C00000"/>
                </a:solidFill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4FF04D2A-7748-3445-606E-C0EB0B6C27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59040" y="3883903"/>
              <a:ext cx="226860" cy="292075"/>
            </a:xfrm>
            <a:prstGeom prst="straightConnector1">
              <a:avLst/>
            </a:prstGeom>
            <a:ln>
              <a:solidFill>
                <a:srgbClr val="FFFF0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34575E5F-165C-5CB8-7329-71A75236AC59}"/>
              </a:ext>
            </a:extLst>
          </p:cNvPr>
          <p:cNvGrpSpPr/>
          <p:nvPr/>
        </p:nvGrpSpPr>
        <p:grpSpPr>
          <a:xfrm>
            <a:off x="8380765" y="2718999"/>
            <a:ext cx="3434070" cy="1582277"/>
            <a:chOff x="8499187" y="1071416"/>
            <a:chExt cx="3659195" cy="161877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FFF315B-1E6F-587A-A249-576DBC1817C0}"/>
                </a:ext>
              </a:extLst>
            </p:cNvPr>
            <p:cNvGrpSpPr/>
            <p:nvPr/>
          </p:nvGrpSpPr>
          <p:grpSpPr>
            <a:xfrm>
              <a:off x="8663942" y="1814587"/>
              <a:ext cx="3470730" cy="388883"/>
              <a:chOff x="8559918" y="1592317"/>
              <a:chExt cx="3658665" cy="167426"/>
            </a:xfrm>
          </p:grpSpPr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01DA516F-AE3E-6DEA-0697-E1250309779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601204" y="1592317"/>
                <a:ext cx="383624" cy="16291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A079234E-BF03-A77B-AA1F-7512607BAF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96212" y="1592317"/>
                <a:ext cx="383624" cy="16291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76899DC1-21F3-733C-5A78-1BDF10FBF5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79836" y="1596833"/>
                <a:ext cx="0" cy="16291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2D2A1820-0A2B-F614-853B-C40814B02A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96212" y="1592317"/>
                <a:ext cx="0" cy="16291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85DB1B50-15A5-B379-041C-6B21758B597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979836" y="1673772"/>
                <a:ext cx="2238747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  <a:headEnd type="triangl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0F4ACC3F-15D7-E7CB-F33A-A19570F9DCB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559918" y="1673772"/>
                <a:ext cx="1036295" cy="529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  <a:headEnd type="triangl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BCC9F8B-4B75-FCC1-A6F5-657C649B0B99}"/>
                </a:ext>
              </a:extLst>
            </p:cNvPr>
            <p:cNvGrpSpPr/>
            <p:nvPr/>
          </p:nvGrpSpPr>
          <p:grpSpPr>
            <a:xfrm>
              <a:off x="10538489" y="1833651"/>
              <a:ext cx="508351" cy="490493"/>
              <a:chOff x="10267950" y="2136205"/>
              <a:chExt cx="597607" cy="673669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B2D33DD6-87CE-C2AF-E09D-8593F2AD26EF}"/>
                  </a:ext>
                </a:extLst>
              </p:cNvPr>
              <p:cNvSpPr/>
              <p:nvPr/>
            </p:nvSpPr>
            <p:spPr>
              <a:xfrm>
                <a:off x="10267950" y="2514600"/>
                <a:ext cx="597607" cy="295274"/>
              </a:xfrm>
              <a:prstGeom prst="rect">
                <a:avLst/>
              </a:prstGeom>
              <a:noFill/>
              <a:ln w="19050">
                <a:solidFill>
                  <a:schemeClr val="tx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B204B7D3-553A-D68E-AD5C-8D41D7505F4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0267950" y="2514600"/>
                <a:ext cx="597607" cy="295274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ADE9403C-CEE2-EE02-5C83-F6427B7162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424466" y="2136206"/>
                <a:ext cx="0" cy="378394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A30F2D3E-58F8-18B5-1B9A-16494E8B76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694341" y="2136206"/>
                <a:ext cx="0" cy="378394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977CFF0-FC2F-BA0C-BAF1-246FE1E6F3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424466" y="2136206"/>
                <a:ext cx="142287" cy="114869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6C114F2B-B9EC-8C5E-7AE2-B77F3A59398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553054" y="2136205"/>
                <a:ext cx="142287" cy="114869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C274E4D-1CB9-621A-ED7A-EF33696C1D99}"/>
                </a:ext>
              </a:extLst>
            </p:cNvPr>
            <p:cNvSpPr txBox="1"/>
            <p:nvPr/>
          </p:nvSpPr>
          <p:spPr>
            <a:xfrm>
              <a:off x="10298026" y="2326754"/>
              <a:ext cx="1099942" cy="3148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</a:rPr>
                <a:t>Heater (EH)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B8413C8-D5FE-3DA7-E1A7-ABCC20757870}"/>
                </a:ext>
              </a:extLst>
            </p:cNvPr>
            <p:cNvSpPr txBox="1"/>
            <p:nvPr/>
          </p:nvSpPr>
          <p:spPr>
            <a:xfrm>
              <a:off x="9114502" y="1071416"/>
              <a:ext cx="1368398" cy="472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</a:rPr>
                <a:t>Isenthalpic expansion in CV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D7B98882-D297-9BBC-B052-3185898F1B3B}"/>
                </a:ext>
              </a:extLst>
            </p:cNvPr>
            <p:cNvCxnSpPr>
              <a:cxnSpLocks/>
            </p:cNvCxnSpPr>
            <p:nvPr/>
          </p:nvCxnSpPr>
          <p:spPr>
            <a:xfrm>
              <a:off x="9751310" y="1522049"/>
              <a:ext cx="80350" cy="280860"/>
            </a:xfrm>
            <a:prstGeom prst="straightConnector1">
              <a:avLst/>
            </a:prstGeom>
            <a:ln>
              <a:solidFill>
                <a:srgbClr val="00000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E0F6A07A-8F11-1E20-D0A6-CD80070D18D3}"/>
                    </a:ext>
                  </a:extLst>
                </p:cNvPr>
                <p:cNvSpPr txBox="1"/>
                <p:nvPr/>
              </p:nvSpPr>
              <p:spPr>
                <a:xfrm>
                  <a:off x="10009417" y="1654513"/>
                  <a:ext cx="701956" cy="2833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𝐸𝐻</m:t>
                            </m:r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𝑖𝑛</m:t>
                            </m:r>
                          </m:sub>
                        </m:sSub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E0F6A07A-8F11-1E20-D0A6-CD80070D18D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09417" y="1654513"/>
                  <a:ext cx="701956" cy="283389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85483B0-57A5-FAB1-E4A4-4B9A47903929}"/>
                </a:ext>
              </a:extLst>
            </p:cNvPr>
            <p:cNvGrpSpPr/>
            <p:nvPr/>
          </p:nvGrpSpPr>
          <p:grpSpPr>
            <a:xfrm>
              <a:off x="8499187" y="2016071"/>
              <a:ext cx="601863" cy="674123"/>
              <a:chOff x="8499187" y="2016071"/>
              <a:chExt cx="601863" cy="674123"/>
            </a:xfrm>
          </p:grpSpPr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6AA9CF95-217F-2B50-EB18-AE2C9472266E}"/>
                  </a:ext>
                </a:extLst>
              </p:cNvPr>
              <p:cNvGrpSpPr/>
              <p:nvPr/>
            </p:nvGrpSpPr>
            <p:grpSpPr>
              <a:xfrm>
                <a:off x="8499187" y="2182234"/>
                <a:ext cx="601863" cy="507960"/>
                <a:chOff x="8258859" y="2123781"/>
                <a:chExt cx="601863" cy="507960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0" name="TextBox 39">
                      <a:extLst>
                        <a:ext uri="{FF2B5EF4-FFF2-40B4-BE49-F238E27FC236}">
                          <a16:creationId xmlns:a16="http://schemas.microsoft.com/office/drawing/2014/main" id="{8BA3E139-31F9-9E73-8255-26A5F1DC004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258859" y="2196986"/>
                      <a:ext cx="601863" cy="28338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1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𝐶𝑉𝑖𝑛</m:t>
                                </m:r>
                              </m:sub>
                            </m:sSub>
                          </m:oMath>
                        </m:oMathPara>
                      </a14:m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40" name="TextBox 39">
                      <a:extLst>
                        <a:ext uri="{FF2B5EF4-FFF2-40B4-BE49-F238E27FC236}">
                          <a16:creationId xmlns:a16="http://schemas.microsoft.com/office/drawing/2014/main" id="{8BA3E139-31F9-9E73-8255-26A5F1DC004F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258859" y="2196986"/>
                      <a:ext cx="601863" cy="283389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5DFC4BCF-7989-287B-3EFC-B9ED1246F96A}"/>
                    </a:ext>
                  </a:extLst>
                </p:cNvPr>
                <p:cNvSpPr/>
                <p:nvPr/>
              </p:nvSpPr>
              <p:spPr>
                <a:xfrm>
                  <a:off x="8326457" y="2123781"/>
                  <a:ext cx="507960" cy="507960"/>
                </a:xfrm>
                <a:prstGeom prst="ellipse">
                  <a:avLst/>
                </a:prstGeom>
                <a:noFill/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43E8974D-2DCB-3394-35CC-20E08031AF3E}"/>
                  </a:ext>
                </a:extLst>
              </p:cNvPr>
              <p:cNvCxnSpPr>
                <a:endCxn id="41" idx="0"/>
              </p:cNvCxnSpPr>
              <p:nvPr/>
            </p:nvCxnSpPr>
            <p:spPr>
              <a:xfrm flipH="1">
                <a:off x="8820765" y="2016071"/>
                <a:ext cx="0" cy="166163"/>
              </a:xfrm>
              <a:prstGeom prst="line">
                <a:avLst/>
              </a:prstGeom>
              <a:ln w="12700">
                <a:solidFill>
                  <a:srgbClr val="00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A3B2D221-F296-361B-176A-AB24EB474BF6}"/>
                </a:ext>
              </a:extLst>
            </p:cNvPr>
            <p:cNvGrpSpPr/>
            <p:nvPr/>
          </p:nvGrpSpPr>
          <p:grpSpPr>
            <a:xfrm>
              <a:off x="9006422" y="2013308"/>
              <a:ext cx="594551" cy="674123"/>
              <a:chOff x="9006422" y="2003783"/>
              <a:chExt cx="594551" cy="674123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9B1516F1-DB54-F33E-025E-EE40795F7BEB}"/>
                  </a:ext>
                </a:extLst>
              </p:cNvPr>
              <p:cNvGrpSpPr/>
              <p:nvPr/>
            </p:nvGrpSpPr>
            <p:grpSpPr>
              <a:xfrm>
                <a:off x="9006422" y="2169946"/>
                <a:ext cx="594551" cy="507960"/>
                <a:chOff x="8873367" y="2150689"/>
                <a:chExt cx="594551" cy="507960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6" name="TextBox 35">
                      <a:extLst>
                        <a:ext uri="{FF2B5EF4-FFF2-40B4-BE49-F238E27FC236}">
                          <a16:creationId xmlns:a16="http://schemas.microsoft.com/office/drawing/2014/main" id="{80D5EBFC-D527-4498-C679-3EE4A50728A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873367" y="2239261"/>
                      <a:ext cx="594551" cy="28338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1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𝐶𝑉𝑖𝑛</m:t>
                                </m:r>
                              </m:sub>
                            </m:sSub>
                          </m:oMath>
                        </m:oMathPara>
                      </a14:m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36" name="TextBox 35">
                      <a:extLst>
                        <a:ext uri="{FF2B5EF4-FFF2-40B4-BE49-F238E27FC236}">
                          <a16:creationId xmlns:a16="http://schemas.microsoft.com/office/drawing/2014/main" id="{80D5EBFC-D527-4498-C679-3EE4A50728AB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873367" y="2239261"/>
                      <a:ext cx="594551" cy="283389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37" name="Oval 36">
                  <a:extLst>
                    <a:ext uri="{FF2B5EF4-FFF2-40B4-BE49-F238E27FC236}">
                      <a16:creationId xmlns:a16="http://schemas.microsoft.com/office/drawing/2014/main" id="{B40EB490-9646-4CD5-CA81-5871F3E96AA6}"/>
                    </a:ext>
                  </a:extLst>
                </p:cNvPr>
                <p:cNvSpPr/>
                <p:nvPr/>
              </p:nvSpPr>
              <p:spPr>
                <a:xfrm>
                  <a:off x="8942833" y="2150689"/>
                  <a:ext cx="507960" cy="507960"/>
                </a:xfrm>
                <a:prstGeom prst="ellipse">
                  <a:avLst/>
                </a:prstGeom>
                <a:noFill/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871552D0-3945-6A76-A798-FA4D33BB050D}"/>
                  </a:ext>
                </a:extLst>
              </p:cNvPr>
              <p:cNvCxnSpPr>
                <a:cxnSpLocks/>
                <a:endCxn id="37" idx="0"/>
              </p:cNvCxnSpPr>
              <p:nvPr/>
            </p:nvCxnSpPr>
            <p:spPr>
              <a:xfrm flipH="1">
                <a:off x="9329868" y="2003783"/>
                <a:ext cx="1437" cy="166163"/>
              </a:xfrm>
              <a:prstGeom prst="line">
                <a:avLst/>
              </a:prstGeom>
              <a:ln w="12700">
                <a:solidFill>
                  <a:srgbClr val="00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06AC05B-E0F4-218A-3DCF-54A8FC8C6441}"/>
                </a:ext>
              </a:extLst>
            </p:cNvPr>
            <p:cNvGrpSpPr/>
            <p:nvPr/>
          </p:nvGrpSpPr>
          <p:grpSpPr>
            <a:xfrm>
              <a:off x="10937904" y="1312497"/>
              <a:ext cx="700385" cy="684031"/>
              <a:chOff x="8443900" y="2182234"/>
              <a:chExt cx="700385" cy="684031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A81FD8A9-59A4-2EB0-F842-625601CD6B04}"/>
                  </a:ext>
                </a:extLst>
              </p:cNvPr>
              <p:cNvGrpSpPr/>
              <p:nvPr/>
            </p:nvGrpSpPr>
            <p:grpSpPr>
              <a:xfrm>
                <a:off x="8443900" y="2182234"/>
                <a:ext cx="700385" cy="507960"/>
                <a:chOff x="8203572" y="2123781"/>
                <a:chExt cx="700385" cy="507960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2" name="TextBox 31">
                      <a:extLst>
                        <a:ext uri="{FF2B5EF4-FFF2-40B4-BE49-F238E27FC236}">
                          <a16:creationId xmlns:a16="http://schemas.microsoft.com/office/drawing/2014/main" id="{6113D66D-3F58-7629-E3D4-22FE30D9DAC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203572" y="2213869"/>
                      <a:ext cx="700385" cy="28338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1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𝐸𝐻𝑜𝑢𝑡</m:t>
                                </m:r>
                              </m:sub>
                            </m:sSub>
                          </m:oMath>
                        </m:oMathPara>
                      </a14:m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32" name="TextBox 31">
                      <a:extLst>
                        <a:ext uri="{FF2B5EF4-FFF2-40B4-BE49-F238E27FC236}">
                          <a16:creationId xmlns:a16="http://schemas.microsoft.com/office/drawing/2014/main" id="{6113D66D-3F58-7629-E3D4-22FE30D9DAC9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203572" y="2213869"/>
                      <a:ext cx="700385" cy="283389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511BB613-5D70-781E-9F69-B82733778F97}"/>
                    </a:ext>
                  </a:extLst>
                </p:cNvPr>
                <p:cNvSpPr/>
                <p:nvPr/>
              </p:nvSpPr>
              <p:spPr>
                <a:xfrm>
                  <a:off x="8326457" y="2123781"/>
                  <a:ext cx="507960" cy="507960"/>
                </a:xfrm>
                <a:prstGeom prst="ellipse">
                  <a:avLst/>
                </a:prstGeom>
                <a:noFill/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7E6FB571-05CD-28EA-3B52-EE328AB753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820765" y="2700102"/>
                <a:ext cx="0" cy="166163"/>
              </a:xfrm>
              <a:prstGeom prst="line">
                <a:avLst/>
              </a:prstGeom>
              <a:ln w="12700">
                <a:solidFill>
                  <a:srgbClr val="00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0107D646-D901-3BD9-FDB8-6F85DCC2F200}"/>
                </a:ext>
              </a:extLst>
            </p:cNvPr>
            <p:cNvGrpSpPr/>
            <p:nvPr/>
          </p:nvGrpSpPr>
          <p:grpSpPr>
            <a:xfrm>
              <a:off x="11465308" y="1330242"/>
              <a:ext cx="693074" cy="684031"/>
              <a:chOff x="8449025" y="2182234"/>
              <a:chExt cx="693074" cy="684031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AD59D2E9-6B20-19EF-3839-506C81069824}"/>
                  </a:ext>
                </a:extLst>
              </p:cNvPr>
              <p:cNvGrpSpPr/>
              <p:nvPr/>
            </p:nvGrpSpPr>
            <p:grpSpPr>
              <a:xfrm>
                <a:off x="8449025" y="2182234"/>
                <a:ext cx="693074" cy="507960"/>
                <a:chOff x="8208697" y="2123781"/>
                <a:chExt cx="693074" cy="507960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8" name="TextBox 27">
                      <a:extLst>
                        <a:ext uri="{FF2B5EF4-FFF2-40B4-BE49-F238E27FC236}">
                          <a16:creationId xmlns:a16="http://schemas.microsoft.com/office/drawing/2014/main" id="{E36E6BA7-CCC8-99FB-0DB2-BEFEB04FE6B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208697" y="2196123"/>
                      <a:ext cx="693074" cy="28338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1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𝐸𝐻𝑜𝑢𝑡</m:t>
                                </m:r>
                              </m:sub>
                            </m:sSub>
                          </m:oMath>
                        </m:oMathPara>
                      </a14:m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28" name="TextBox 27">
                      <a:extLst>
                        <a:ext uri="{FF2B5EF4-FFF2-40B4-BE49-F238E27FC236}">
                          <a16:creationId xmlns:a16="http://schemas.microsoft.com/office/drawing/2014/main" id="{E36E6BA7-CCC8-99FB-0DB2-BEFEB04FE6B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208697" y="2196123"/>
                      <a:ext cx="693074" cy="283389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E8A1B3C7-6566-607E-FF1E-EA415BCAC9D0}"/>
                    </a:ext>
                  </a:extLst>
                </p:cNvPr>
                <p:cNvSpPr/>
                <p:nvPr/>
              </p:nvSpPr>
              <p:spPr>
                <a:xfrm>
                  <a:off x="8326457" y="2123781"/>
                  <a:ext cx="507960" cy="507960"/>
                </a:xfrm>
                <a:prstGeom prst="ellipse">
                  <a:avLst/>
                </a:prstGeom>
                <a:noFill/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9B97AE06-0D88-BF42-36D8-EDBEC67611C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820765" y="2700102"/>
                <a:ext cx="0" cy="166163"/>
              </a:xfrm>
              <a:prstGeom prst="line">
                <a:avLst/>
              </a:prstGeom>
              <a:ln w="12700">
                <a:solidFill>
                  <a:srgbClr val="00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30744E85-5676-E6F8-A453-23A691BF45A0}"/>
                    </a:ext>
                  </a:extLst>
                </p:cNvPr>
                <p:cNvSpPr txBox="1"/>
                <p:nvPr/>
              </p:nvSpPr>
              <p:spPr>
                <a:xfrm>
                  <a:off x="10482899" y="1520702"/>
                  <a:ext cx="517620" cy="29054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en-US" sz="1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</m:acc>
                          </m:e>
                          <m:sub>
                            <m:r>
                              <a:rPr lang="en-US" sz="1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𝐸𝐻</m:t>
                            </m:r>
                          </m:sub>
                        </m:sSub>
                      </m:oMath>
                    </m:oMathPara>
                  </a14:m>
                  <a:endParaRPr lang="en-GB" sz="1200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30744E85-5676-E6F8-A453-23A691BF45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82899" y="1520702"/>
                  <a:ext cx="517620" cy="290540"/>
                </a:xfrm>
                <a:prstGeom prst="rect">
                  <a:avLst/>
                </a:prstGeom>
                <a:blipFill>
                  <a:blip r:embed="rId10"/>
                  <a:stretch>
                    <a:fillRect b="-212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A50ED05A-19E4-A125-E761-D1AA282DD393}"/>
              </a:ext>
            </a:extLst>
          </p:cNvPr>
          <p:cNvGrpSpPr/>
          <p:nvPr/>
        </p:nvGrpSpPr>
        <p:grpSpPr>
          <a:xfrm>
            <a:off x="9018108" y="4474442"/>
            <a:ext cx="2796729" cy="1560121"/>
            <a:chOff x="9907267" y="3750865"/>
            <a:chExt cx="3163823" cy="1853441"/>
          </a:xfrm>
        </p:grpSpPr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76E2136C-CE2B-DB53-937E-39A4678746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288" t="56109" r="24114" b="38089"/>
            <a:stretch/>
          </p:blipFill>
          <p:spPr>
            <a:xfrm>
              <a:off x="9907267" y="3771096"/>
              <a:ext cx="1998983" cy="1833210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9762DCED-ED3D-D9D5-F0B8-F3636269E4A0}"/>
                </a:ext>
              </a:extLst>
            </p:cNvPr>
            <p:cNvSpPr txBox="1"/>
            <p:nvPr/>
          </p:nvSpPr>
          <p:spPr>
            <a:xfrm>
              <a:off x="11745859" y="3750865"/>
              <a:ext cx="1325231" cy="548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</a:rPr>
                <a:t>Isenthalpic expansion in CV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B3F165ED-79E5-D6B2-D90D-420E9ECF25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464390" y="3923405"/>
              <a:ext cx="296200" cy="59901"/>
            </a:xfrm>
            <a:prstGeom prst="straightConnector1">
              <a:avLst/>
            </a:prstGeom>
            <a:ln>
              <a:solidFill>
                <a:srgbClr val="00000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133164A2-B0B1-9AD7-4CA9-0653F782488E}"/>
                    </a:ext>
                  </a:extLst>
                </p:cNvPr>
                <p:cNvSpPr txBox="1"/>
                <p:nvPr/>
              </p:nvSpPr>
              <p:spPr>
                <a:xfrm>
                  <a:off x="10954538" y="5007534"/>
                  <a:ext cx="549536" cy="33738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en-US" sz="1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</m:acc>
                          </m:e>
                          <m:sub>
                            <m:r>
                              <a:rPr lang="en-US" sz="1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𝐸𝐻</m:t>
                            </m:r>
                          </m:sub>
                        </m:sSub>
                      </m:oMath>
                    </m:oMathPara>
                  </a14:m>
                  <a:endParaRPr lang="en-GB" sz="1200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133164A2-B0B1-9AD7-4CA9-0653F782488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54538" y="5007534"/>
                  <a:ext cx="549536" cy="337382"/>
                </a:xfrm>
                <a:prstGeom prst="rect">
                  <a:avLst/>
                </a:prstGeom>
                <a:blipFill>
                  <a:blip r:embed="rId12"/>
                  <a:stretch>
                    <a:fillRect b="-217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06B11E61-90DE-1178-AA6C-8855DFD82BB9}"/>
                  </a:ext>
                </a:extLst>
              </p:cNvPr>
              <p:cNvSpPr txBox="1"/>
              <p:nvPr/>
            </p:nvSpPr>
            <p:spPr>
              <a:xfrm>
                <a:off x="682047" y="943064"/>
                <a:ext cx="9171691" cy="6677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44" indent="-285744" defTabSz="1219140">
                  <a:spcBef>
                    <a:spcPts val="600"/>
                  </a:spcBef>
                  <a:spcAft>
                    <a:spcPts val="800"/>
                  </a:spcAft>
                  <a:buClr>
                    <a:srgbClr val="0055A0"/>
                  </a:buClr>
                  <a:buFont typeface="Arial" panose="020B0604020202020204" pitchFamily="34" charset="0"/>
                  <a:buChar char="•"/>
                  <a:defRPr/>
                </a:pPr>
                <a:r>
                  <a:rPr lang="en-US" u="sng" kern="0" dirty="0">
                    <a:solidFill>
                      <a:srgbClr val="0055A0"/>
                    </a:solidFill>
                  </a:rPr>
                  <a:t>Challenges</a:t>
                </a:r>
                <a:r>
                  <a:rPr lang="en-US" kern="0" dirty="0">
                    <a:solidFill>
                      <a:srgbClr val="0055A0"/>
                    </a:solidFill>
                  </a:rPr>
                  <a:t>: </a:t>
                </a:r>
                <a:r>
                  <a:rPr lang="en-US" kern="0" dirty="0">
                    <a:solidFill>
                      <a:srgbClr val="0055A0"/>
                    </a:solidFill>
                    <a:ea typeface="Calibri" panose="020F0502020204030204" pitchFamily="34" charset="0"/>
                    <a:cs typeface="Calibri" panose="020F0502020204030204" pitchFamily="34" charset="0"/>
                  </a:rPr>
                  <a:t>high </a:t>
                </a:r>
                <a:r>
                  <a:rPr lang="en-US" kern="0" dirty="0">
                    <a:solidFill>
                      <a:srgbClr val="0055A0"/>
                    </a:solidFill>
                  </a:rPr>
                  <a:t>uncertainties at low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i="1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lang="en-US" kern="0" dirty="0">
                    <a:solidFill>
                      <a:srgbClr val="0055A0"/>
                    </a:solidFill>
                  </a:rPr>
                  <a:t>, low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ker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i="1" ker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kern="0" dirty="0">
                    <a:solidFill>
                      <a:srgbClr val="0055A0"/>
                    </a:solidFill>
                  </a:rPr>
                  <a:t> near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i="1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kern="0" dirty="0">
                    <a:solidFill>
                      <a:srgbClr val="0055A0"/>
                    </a:solidFill>
                  </a:rPr>
                  <a:t> peak for Line C, stratification of supercritical fluid at low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i="1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lang="en-US" kern="0" dirty="0">
                    <a:solidFill>
                      <a:srgbClr val="0055A0"/>
                    </a:solidFill>
                  </a:rPr>
                  <a:t>, </a:t>
                </a:r>
                <a:r>
                  <a:rPr lang="en-US" kern="0" dirty="0">
                    <a:solidFill>
                      <a:srgbClr val="0055A0"/>
                    </a:solidFill>
                    <a:ea typeface="Calibri" panose="020F0502020204030204" pitchFamily="34" charset="0"/>
                    <a:cs typeface="Calibri" panose="020F0502020204030204" pitchFamily="34" charset="0"/>
                  </a:rPr>
                  <a:t>radiation shield </a:t>
                </a:r>
                <a14:m>
                  <m:oMath xmlns:m="http://schemas.openxmlformats.org/officeDocument/2006/math">
                    <m:r>
                      <a:rPr lang="en-US" i="1" ker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𝑇</m:t>
                    </m:r>
                  </m:oMath>
                </a14:m>
                <a:r>
                  <a:rPr lang="en-US" kern="0" dirty="0">
                    <a:solidFill>
                      <a:srgbClr val="0055A0"/>
                    </a:solidFill>
                    <a:ea typeface="Calibri" panose="020F0502020204030204" pitchFamily="34" charset="0"/>
                    <a:cs typeface="Calibri" panose="020F0502020204030204" pitchFamily="34" charset="0"/>
                  </a:rPr>
                  <a:t> drift during tests at low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i="1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a:rPr lang="en-US" i="1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𝑚</m:t>
                        </m:r>
                      </m:e>
                    </m:acc>
                  </m:oMath>
                </a14:m>
                <a:endParaRPr lang="en-US" kern="0" dirty="0">
                  <a:solidFill>
                    <a:srgbClr val="0055A0"/>
                  </a:solidFill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06B11E61-90DE-1178-AA6C-8855DFD82B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047" y="943064"/>
                <a:ext cx="9171691" cy="667747"/>
              </a:xfrm>
              <a:prstGeom prst="rect">
                <a:avLst/>
              </a:prstGeom>
              <a:blipFill>
                <a:blip r:embed="rId13"/>
                <a:stretch>
                  <a:fillRect l="-465" t="-4587" b="-146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Slide Number Placeholder 60">
            <a:extLst>
              <a:ext uri="{FF2B5EF4-FFF2-40B4-BE49-F238E27FC236}">
                <a16:creationId xmlns:a16="http://schemas.microsoft.com/office/drawing/2014/main" id="{5928B06C-015B-C29D-552D-8EDC6676E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0929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71D291CE-0A95-FB17-6ACB-E67CD5EA45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72"/>
          <a:stretch/>
        </p:blipFill>
        <p:spPr>
          <a:xfrm>
            <a:off x="876678" y="2399194"/>
            <a:ext cx="3796404" cy="2884317"/>
          </a:xfrm>
          <a:prstGeom prst="rect">
            <a:avLst/>
          </a:prstGeom>
        </p:spPr>
      </p:pic>
      <p:pic>
        <p:nvPicPr>
          <p:cNvPr id="19" name="Picture 18" descr="A picture containing circuit, electronics&#10;&#10;Description automatically generated">
            <a:extLst>
              <a:ext uri="{FF2B5EF4-FFF2-40B4-BE49-F238E27FC236}">
                <a16:creationId xmlns:a16="http://schemas.microsoft.com/office/drawing/2014/main" id="{F65C523A-0372-C7B2-FAA0-663548A765B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871" b="3979"/>
          <a:stretch/>
        </p:blipFill>
        <p:spPr>
          <a:xfrm>
            <a:off x="5562841" y="2433823"/>
            <a:ext cx="6252421" cy="3800055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B14B0273-B1AC-B9F2-C2AB-D5A9E95FE3A4}"/>
              </a:ext>
            </a:extLst>
          </p:cNvPr>
          <p:cNvSpPr/>
          <p:nvPr/>
        </p:nvSpPr>
        <p:spPr>
          <a:xfrm rot="20508545">
            <a:off x="7148023" y="4447244"/>
            <a:ext cx="3099341" cy="74473"/>
          </a:xfrm>
          <a:prstGeom prst="rect">
            <a:avLst/>
          </a:prstGeom>
          <a:noFill/>
          <a:ln w="12700">
            <a:solidFill>
              <a:srgbClr val="FF66FF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0F01F5D-2606-96E7-C0A3-E1DFB0B81CE4}"/>
              </a:ext>
            </a:extLst>
          </p:cNvPr>
          <p:cNvSpPr txBox="1"/>
          <p:nvPr/>
        </p:nvSpPr>
        <p:spPr>
          <a:xfrm>
            <a:off x="9257959" y="5889420"/>
            <a:ext cx="10070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FF00"/>
                </a:solidFill>
              </a:rPr>
              <a:t>SM18 hall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E2071CA-DE05-63ED-ED26-A999EC1C31AB}"/>
              </a:ext>
            </a:extLst>
          </p:cNvPr>
          <p:cNvSpPr txBox="1"/>
          <p:nvPr/>
        </p:nvSpPr>
        <p:spPr>
          <a:xfrm>
            <a:off x="718570" y="5454537"/>
            <a:ext cx="4112620" cy="5770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GB" sz="1050" kern="0" dirty="0">
                <a:solidFill>
                  <a:srgbClr val="0055A0"/>
                </a:solidFill>
              </a:rPr>
              <a:t>For the High Luminosity LHC (HL-LHC) project, the final focusing Inner Triplet (IT) superconducting magnets around ATLAS and CMS will be replaced by a new 60 m-long set of higher performance Nb</a:t>
            </a:r>
            <a:r>
              <a:rPr lang="en-GB" sz="1050" kern="0" baseline="-25000" dirty="0">
                <a:solidFill>
                  <a:srgbClr val="0055A0"/>
                </a:solidFill>
              </a:rPr>
              <a:t>3</a:t>
            </a:r>
            <a:r>
              <a:rPr lang="en-GB" sz="1050" kern="0" dirty="0">
                <a:solidFill>
                  <a:srgbClr val="0055A0"/>
                </a:solidFill>
              </a:rPr>
              <a:t>Sn magnets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1F078C2-A779-52F4-62F6-F704FB7B01C9}"/>
              </a:ext>
            </a:extLst>
          </p:cNvPr>
          <p:cNvSpPr txBox="1"/>
          <p:nvPr/>
        </p:nvSpPr>
        <p:spPr>
          <a:xfrm>
            <a:off x="545694" y="1187565"/>
            <a:ext cx="4734119" cy="830997"/>
          </a:xfrm>
          <a:prstGeom prst="rect">
            <a:avLst/>
          </a:prstGeom>
          <a:noFill/>
          <a:ln>
            <a:solidFill>
              <a:srgbClr val="0055A0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600" u="sng" kern="0" dirty="0">
                <a:solidFill>
                  <a:srgbClr val="0055A0"/>
                </a:solidFill>
              </a:rPr>
              <a:t>IT String test facility</a:t>
            </a:r>
            <a:r>
              <a:rPr lang="en-US" sz="1600" kern="0" dirty="0">
                <a:solidFill>
                  <a:srgbClr val="0055A0"/>
                </a:solidFill>
              </a:rPr>
              <a:t>: consists of all magnet circuits from D1 to Q1 and cold powering </a:t>
            </a:r>
            <a:r>
              <a:rPr lang="fr-CH" sz="1600" dirty="0" err="1">
                <a:solidFill>
                  <a:srgbClr val="0055A0"/>
                </a:solidFill>
              </a:rPr>
              <a:t>with</a:t>
            </a:r>
            <a:r>
              <a:rPr lang="fr-CH" sz="1600" dirty="0">
                <a:solidFill>
                  <a:srgbClr val="0055A0"/>
                </a:solidFill>
              </a:rPr>
              <a:t> </a:t>
            </a:r>
            <a:r>
              <a:rPr lang="fr-CH" sz="1600" dirty="0" err="1">
                <a:solidFill>
                  <a:srgbClr val="0055A0"/>
                </a:solidFill>
              </a:rPr>
              <a:t>their</a:t>
            </a:r>
            <a:r>
              <a:rPr lang="fr-CH" sz="1600" dirty="0">
                <a:solidFill>
                  <a:srgbClr val="0055A0"/>
                </a:solidFill>
              </a:rPr>
              <a:t> respective </a:t>
            </a:r>
            <a:r>
              <a:rPr lang="fr-CH" sz="1600" dirty="0" err="1">
                <a:solidFill>
                  <a:srgbClr val="0055A0"/>
                </a:solidFill>
              </a:rPr>
              <a:t>systems</a:t>
            </a:r>
            <a:r>
              <a:rPr lang="fr-CH" sz="1600" dirty="0">
                <a:solidFill>
                  <a:srgbClr val="0055A0"/>
                </a:solidFill>
              </a:rPr>
              <a:t> (</a:t>
            </a:r>
            <a:r>
              <a:rPr lang="fr-CH" sz="1600" dirty="0" err="1">
                <a:solidFill>
                  <a:srgbClr val="0055A0"/>
                </a:solidFill>
              </a:rPr>
              <a:t>cryogenics</a:t>
            </a:r>
            <a:r>
              <a:rPr lang="fr-CH" sz="1600" dirty="0">
                <a:solidFill>
                  <a:srgbClr val="0055A0"/>
                </a:solidFill>
              </a:rPr>
              <a:t>, </a:t>
            </a:r>
            <a:r>
              <a:rPr lang="fr-CH" sz="1600" dirty="0" err="1">
                <a:solidFill>
                  <a:srgbClr val="0055A0"/>
                </a:solidFill>
              </a:rPr>
              <a:t>quench</a:t>
            </a:r>
            <a:r>
              <a:rPr lang="fr-CH" sz="1600" dirty="0">
                <a:solidFill>
                  <a:srgbClr val="0055A0"/>
                </a:solidFill>
              </a:rPr>
              <a:t> protection, …)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48B594A-4BB8-AF7A-13AF-62826DA51DE4}"/>
              </a:ext>
            </a:extLst>
          </p:cNvPr>
          <p:cNvSpPr txBox="1"/>
          <p:nvPr/>
        </p:nvSpPr>
        <p:spPr>
          <a:xfrm>
            <a:off x="5969347" y="918981"/>
            <a:ext cx="5676959" cy="15286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fr-CH" sz="1600" b="1" dirty="0">
                <a:solidFill>
                  <a:srgbClr val="0055A0"/>
                </a:solidFill>
              </a:rPr>
              <a:t>Key objectives</a:t>
            </a:r>
          </a:p>
          <a:p>
            <a:pPr marL="285744" indent="-285744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fr-CH" sz="1600" u="sng" dirty="0" err="1">
                <a:solidFill>
                  <a:srgbClr val="0055A0"/>
                </a:solidFill>
              </a:rPr>
              <a:t>Validate</a:t>
            </a:r>
            <a:r>
              <a:rPr lang="fr-CH" sz="1600" u="sng" dirty="0">
                <a:solidFill>
                  <a:srgbClr val="0055A0"/>
                </a:solidFill>
              </a:rPr>
              <a:t> collective </a:t>
            </a:r>
            <a:r>
              <a:rPr lang="fr-CH" sz="1600" u="sng" dirty="0" err="1">
                <a:solidFill>
                  <a:srgbClr val="0055A0"/>
                </a:solidFill>
              </a:rPr>
              <a:t>behaviour</a:t>
            </a:r>
            <a:r>
              <a:rPr lang="fr-CH" sz="1600" dirty="0">
                <a:solidFill>
                  <a:srgbClr val="0055A0"/>
                </a:solidFill>
              </a:rPr>
              <a:t> of the magnets &amp; </a:t>
            </a:r>
            <a:r>
              <a:rPr lang="fr-CH" sz="1600" dirty="0" err="1">
                <a:solidFill>
                  <a:srgbClr val="0055A0"/>
                </a:solidFill>
              </a:rPr>
              <a:t>their</a:t>
            </a:r>
            <a:r>
              <a:rPr lang="fr-CH" sz="1600" dirty="0">
                <a:solidFill>
                  <a:srgbClr val="0055A0"/>
                </a:solidFill>
              </a:rPr>
              <a:t> </a:t>
            </a:r>
            <a:r>
              <a:rPr lang="fr-CH" sz="1600" dirty="0" err="1">
                <a:solidFill>
                  <a:srgbClr val="0055A0"/>
                </a:solidFill>
              </a:rPr>
              <a:t>systems</a:t>
            </a:r>
            <a:r>
              <a:rPr lang="fr-CH" sz="1600" dirty="0">
                <a:solidFill>
                  <a:srgbClr val="0055A0"/>
                </a:solidFill>
              </a:rPr>
              <a:t> in the </a:t>
            </a:r>
            <a:r>
              <a:rPr lang="fr-CH" sz="1600" u="sng" dirty="0">
                <a:solidFill>
                  <a:srgbClr val="0055A0"/>
                </a:solidFill>
              </a:rPr>
              <a:t>conditions </a:t>
            </a:r>
            <a:r>
              <a:rPr lang="en-GB" sz="1600" u="sng" dirty="0">
                <a:solidFill>
                  <a:srgbClr val="0055A0"/>
                </a:solidFill>
              </a:rPr>
              <a:t>as similar as possible to the operational</a:t>
            </a:r>
            <a:r>
              <a:rPr lang="en-GB" sz="1600" dirty="0">
                <a:solidFill>
                  <a:srgbClr val="0055A0"/>
                </a:solidFill>
              </a:rPr>
              <a:t> ones</a:t>
            </a:r>
          </a:p>
          <a:p>
            <a:pPr marL="285744" indent="-285744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fr-CH" sz="1600" dirty="0" err="1">
                <a:solidFill>
                  <a:srgbClr val="0055A0"/>
                </a:solidFill>
              </a:rPr>
              <a:t>Obtain</a:t>
            </a:r>
            <a:r>
              <a:rPr lang="fr-CH" sz="1600" dirty="0">
                <a:solidFill>
                  <a:srgbClr val="0055A0"/>
                </a:solidFill>
              </a:rPr>
              <a:t> information about the </a:t>
            </a:r>
            <a:r>
              <a:rPr lang="fr-CH" sz="1600" dirty="0" err="1">
                <a:solidFill>
                  <a:srgbClr val="0055A0"/>
                </a:solidFill>
              </a:rPr>
              <a:t>operational</a:t>
            </a:r>
            <a:r>
              <a:rPr lang="fr-CH" sz="1600" dirty="0">
                <a:solidFill>
                  <a:srgbClr val="0055A0"/>
                </a:solidFill>
              </a:rPr>
              <a:t> </a:t>
            </a:r>
            <a:r>
              <a:rPr lang="fr-CH" sz="1600" dirty="0" err="1">
                <a:solidFill>
                  <a:srgbClr val="0055A0"/>
                </a:solidFill>
              </a:rPr>
              <a:t>behaviour</a:t>
            </a:r>
            <a:r>
              <a:rPr lang="fr-CH" sz="1600" dirty="0">
                <a:solidFill>
                  <a:srgbClr val="0055A0"/>
                </a:solidFill>
              </a:rPr>
              <a:t> </a:t>
            </a:r>
            <a:r>
              <a:rPr lang="fr-CH" sz="1600" u="sng" dirty="0">
                <a:solidFill>
                  <a:srgbClr val="0055A0"/>
                </a:solidFill>
              </a:rPr>
              <a:t>in </a:t>
            </a:r>
            <a:r>
              <a:rPr lang="fr-CH" sz="1600" u="sng" dirty="0" err="1">
                <a:solidFill>
                  <a:srgbClr val="0055A0"/>
                </a:solidFill>
              </a:rPr>
              <a:t>advance</a:t>
            </a:r>
            <a:r>
              <a:rPr lang="fr-CH" sz="1600" dirty="0">
                <a:solidFill>
                  <a:srgbClr val="0055A0"/>
                </a:solidFill>
              </a:rPr>
              <a:t> to </a:t>
            </a:r>
            <a:r>
              <a:rPr lang="fr-CH" sz="1600" u="sng" dirty="0">
                <a:solidFill>
                  <a:srgbClr val="0055A0"/>
                </a:solidFill>
              </a:rPr>
              <a:t>speed up the commissioning</a:t>
            </a:r>
            <a:r>
              <a:rPr lang="fr-CH" sz="1600" dirty="0">
                <a:solidFill>
                  <a:srgbClr val="0055A0"/>
                </a:solidFill>
              </a:rPr>
              <a:t> in the LHC tunnel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34A1819-20A6-3594-3CFB-6CB0AD781B58}"/>
              </a:ext>
            </a:extLst>
          </p:cNvPr>
          <p:cNvGrpSpPr/>
          <p:nvPr/>
        </p:nvGrpSpPr>
        <p:grpSpPr>
          <a:xfrm>
            <a:off x="5562841" y="2867129"/>
            <a:ext cx="4586584" cy="1267983"/>
            <a:chOff x="5404733" y="2965994"/>
            <a:chExt cx="4586584" cy="1267983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9AC71374-CEF0-035E-B026-FF24E2392B38}"/>
                </a:ext>
              </a:extLst>
            </p:cNvPr>
            <p:cNvGrpSpPr/>
            <p:nvPr/>
          </p:nvGrpSpPr>
          <p:grpSpPr>
            <a:xfrm>
              <a:off x="5404733" y="2965994"/>
              <a:ext cx="4586584" cy="1267983"/>
              <a:chOff x="3884958" y="2422674"/>
              <a:chExt cx="3439938" cy="950987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82E5768C-FFAE-4C1C-1F3C-582D384E16B4}"/>
                  </a:ext>
                </a:extLst>
              </p:cNvPr>
              <p:cNvGrpSpPr/>
              <p:nvPr/>
            </p:nvGrpSpPr>
            <p:grpSpPr>
              <a:xfrm rot="20405243">
                <a:off x="3884958" y="2792120"/>
                <a:ext cx="3439938" cy="581541"/>
                <a:chOff x="332639" y="757197"/>
                <a:chExt cx="8417690" cy="821335"/>
              </a:xfrm>
            </p:grpSpPr>
            <p:pic>
              <p:nvPicPr>
                <p:cNvPr id="27" name="Picture 26">
                  <a:extLst>
                    <a:ext uri="{FF2B5EF4-FFF2-40B4-BE49-F238E27FC236}">
                      <a16:creationId xmlns:a16="http://schemas.microsoft.com/office/drawing/2014/main" id="{4D3768F3-1AAC-1539-0B70-B926928D75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b="15747"/>
                <a:stretch/>
              </p:blipFill>
              <p:spPr>
                <a:xfrm>
                  <a:off x="332639" y="872337"/>
                  <a:ext cx="8417690" cy="706195"/>
                </a:xfrm>
                <a:prstGeom prst="rect">
                  <a:avLst/>
                </a:prstGeom>
              </p:spPr>
            </p:pic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EEA7FC38-66F9-54E3-1A1A-0E394DF29206}"/>
                    </a:ext>
                  </a:extLst>
                </p:cNvPr>
                <p:cNvSpPr txBox="1"/>
                <p:nvPr/>
              </p:nvSpPr>
              <p:spPr>
                <a:xfrm rot="277234">
                  <a:off x="1104796" y="757197"/>
                  <a:ext cx="630171" cy="2771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100" dirty="0"/>
                    <a:t>D1</a:t>
                  </a: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B723CB5B-E303-5B26-3BF3-027AD1105887}"/>
                    </a:ext>
                  </a:extLst>
                </p:cNvPr>
                <p:cNvSpPr txBox="1"/>
                <p:nvPr/>
              </p:nvSpPr>
              <p:spPr>
                <a:xfrm rot="311054">
                  <a:off x="4651436" y="939070"/>
                  <a:ext cx="780209" cy="2771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100" dirty="0"/>
                    <a:t>Q2b</a:t>
                  </a:r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71238695-29C1-D4E9-5FA2-1246DDCEA000}"/>
                    </a:ext>
                  </a:extLst>
                </p:cNvPr>
                <p:cNvSpPr txBox="1"/>
                <p:nvPr/>
              </p:nvSpPr>
              <p:spPr>
                <a:xfrm rot="253488">
                  <a:off x="2110719" y="799446"/>
                  <a:ext cx="609575" cy="2771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100" dirty="0"/>
                    <a:t>CP</a:t>
                  </a: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C584E5B3-ABD3-BCF8-26FD-69C60DCEF9B9}"/>
                    </a:ext>
                  </a:extLst>
                </p:cNvPr>
                <p:cNvSpPr txBox="1"/>
                <p:nvPr/>
              </p:nvSpPr>
              <p:spPr>
                <a:xfrm rot="204307">
                  <a:off x="3415356" y="880902"/>
                  <a:ext cx="644879" cy="2771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100" dirty="0"/>
                    <a:t>Q3</a:t>
                  </a: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9C8F347F-9A5B-9B28-B799-7939C5795D1D}"/>
                    </a:ext>
                  </a:extLst>
                </p:cNvPr>
                <p:cNvSpPr txBox="1"/>
                <p:nvPr/>
              </p:nvSpPr>
              <p:spPr>
                <a:xfrm rot="224893">
                  <a:off x="6092295" y="988912"/>
                  <a:ext cx="768441" cy="2771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100" dirty="0"/>
                    <a:t>Q2a</a:t>
                  </a:r>
                </a:p>
              </p:txBody>
            </p:sp>
          </p:grpSp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EA815773-DDE1-437A-ED61-FE137F9CAEF1}"/>
                  </a:ext>
                </a:extLst>
              </p:cNvPr>
              <p:cNvSpPr/>
              <p:nvPr/>
            </p:nvSpPr>
            <p:spPr>
              <a:xfrm rot="20532835">
                <a:off x="6565842" y="2422674"/>
                <a:ext cx="649818" cy="2367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</p:grp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94832259-B4A9-C997-7B53-1CEDC1802361}"/>
                </a:ext>
              </a:extLst>
            </p:cNvPr>
            <p:cNvSpPr txBox="1"/>
            <p:nvPr/>
          </p:nvSpPr>
          <p:spPr>
            <a:xfrm rot="20623549">
              <a:off x="9191856" y="3122216"/>
              <a:ext cx="35137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Q1</a:t>
              </a:r>
            </a:p>
          </p:txBody>
        </p:sp>
      </p:grp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F644966-93B6-7893-F17B-17DD378F9A4B}"/>
              </a:ext>
            </a:extLst>
          </p:cNvPr>
          <p:cNvCxnSpPr>
            <a:cxnSpLocks/>
          </p:cNvCxnSpPr>
          <p:nvPr/>
        </p:nvCxnSpPr>
        <p:spPr>
          <a:xfrm>
            <a:off x="8316097" y="3944011"/>
            <a:ext cx="321276" cy="419983"/>
          </a:xfrm>
          <a:prstGeom prst="straightConnector1">
            <a:avLst/>
          </a:prstGeom>
          <a:ln>
            <a:solidFill>
              <a:srgbClr val="FF66FF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4668998-7A9D-FDD9-E72C-A183D4ADEA1D}"/>
              </a:ext>
            </a:extLst>
          </p:cNvPr>
          <p:cNvCxnSpPr>
            <a:cxnSpLocks/>
          </p:cNvCxnSpPr>
          <p:nvPr/>
        </p:nvCxnSpPr>
        <p:spPr>
          <a:xfrm>
            <a:off x="3413805" y="3067142"/>
            <a:ext cx="2670630" cy="846590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2">
            <a:extLst>
              <a:ext uri="{FF2B5EF4-FFF2-40B4-BE49-F238E27FC236}">
                <a16:creationId xmlns:a16="http://schemas.microsoft.com/office/drawing/2014/main" id="{06E01B61-2989-7ACF-2B15-4EBBD813080D}"/>
              </a:ext>
            </a:extLst>
          </p:cNvPr>
          <p:cNvSpPr txBox="1"/>
          <p:nvPr/>
        </p:nvSpPr>
        <p:spPr>
          <a:xfrm>
            <a:off x="661656" y="309441"/>
            <a:ext cx="6384387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sz="2800" b="1" dirty="0">
                <a:latin typeface="+mj-lt"/>
                <a:ea typeface="+mj-ea"/>
                <a:cs typeface="+mj-cs"/>
              </a:rPr>
              <a:t>Introduction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045280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C7743497-7C4C-82B8-28FF-B74108472B72}"/>
              </a:ext>
            </a:extLst>
          </p:cNvPr>
          <p:cNvGrpSpPr/>
          <p:nvPr/>
        </p:nvGrpSpPr>
        <p:grpSpPr>
          <a:xfrm>
            <a:off x="4880073" y="1098383"/>
            <a:ext cx="6852488" cy="4925461"/>
            <a:chOff x="2717888" y="21859"/>
            <a:chExt cx="6431788" cy="4631421"/>
          </a:xfrm>
        </p:grpSpPr>
        <p:pic>
          <p:nvPicPr>
            <p:cNvPr id="5" name="Picture 4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24484AFD-73D9-6376-0475-3FB867BF63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0813" b="14695"/>
            <a:stretch/>
          </p:blipFill>
          <p:spPr>
            <a:xfrm>
              <a:off x="2717888" y="246571"/>
              <a:ext cx="6431788" cy="4406709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47F44FA-CC44-8C07-D68A-ADEA17D80123}"/>
                </a:ext>
              </a:extLst>
            </p:cNvPr>
            <p:cNvSpPr txBox="1"/>
            <p:nvPr/>
          </p:nvSpPr>
          <p:spPr>
            <a:xfrm rot="1214056">
              <a:off x="5837988" y="3478414"/>
              <a:ext cx="2582175" cy="245992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100" b="1" dirty="0">
                  <a:solidFill>
                    <a:srgbClr val="C00000"/>
                  </a:solidFill>
                </a:rPr>
                <a:t>60 m-long c</a:t>
              </a:r>
              <a:r>
                <a:rPr lang="en-US" sz="1100" b="1" dirty="0" err="1">
                  <a:solidFill>
                    <a:srgbClr val="C00000"/>
                  </a:solidFill>
                </a:rPr>
                <a:t>ryogenic</a:t>
              </a:r>
              <a:r>
                <a:rPr lang="en-US" sz="1100" b="1" dirty="0">
                  <a:solidFill>
                    <a:srgbClr val="C00000"/>
                  </a:solidFill>
                </a:rPr>
                <a:t> distribution line (SQXL)</a:t>
              </a:r>
              <a:endParaRPr lang="en-GB" sz="1100" b="1" dirty="0">
                <a:solidFill>
                  <a:srgbClr val="C00000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645D54D-AF02-D263-0E72-F2A404A07AC6}"/>
                </a:ext>
              </a:extLst>
            </p:cNvPr>
            <p:cNvSpPr txBox="1"/>
            <p:nvPr/>
          </p:nvSpPr>
          <p:spPr>
            <a:xfrm rot="1262883">
              <a:off x="4481931" y="3685858"/>
              <a:ext cx="1089623" cy="405164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rgbClr val="C00000"/>
                  </a:solidFill>
                </a:rPr>
                <a:t>Cold compressor</a:t>
              </a:r>
            </a:p>
            <a:p>
              <a:r>
                <a:rPr lang="en-US" sz="1100" b="1" dirty="0">
                  <a:solidFill>
                    <a:srgbClr val="C00000"/>
                  </a:solidFill>
                </a:rPr>
                <a:t>(CCU)</a:t>
              </a:r>
              <a:endParaRPr lang="en-GB" sz="1100" b="1" dirty="0">
                <a:solidFill>
                  <a:srgbClr val="C00000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A1C874E-9F5F-0DBF-D5D8-3D00DD777008}"/>
                </a:ext>
              </a:extLst>
            </p:cNvPr>
            <p:cNvSpPr txBox="1"/>
            <p:nvPr/>
          </p:nvSpPr>
          <p:spPr>
            <a:xfrm>
              <a:off x="4876107" y="21859"/>
              <a:ext cx="733929" cy="723507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rgbClr val="C00000"/>
                  </a:solidFill>
                </a:rPr>
                <a:t>Warm quench buffer (WQB)</a:t>
              </a:r>
              <a:endParaRPr lang="en-GB" sz="1100" b="1" dirty="0">
                <a:solidFill>
                  <a:srgbClr val="C00000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941C63E-1B05-528D-F9CA-B91C5A4C9CF7}"/>
                </a:ext>
              </a:extLst>
            </p:cNvPr>
            <p:cNvSpPr txBox="1"/>
            <p:nvPr/>
          </p:nvSpPr>
          <p:spPr>
            <a:xfrm>
              <a:off x="4368336" y="1131694"/>
              <a:ext cx="1188721" cy="405164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rgbClr val="C00000"/>
                  </a:solidFill>
                </a:rPr>
                <a:t>Warm pumping units (WPUs)</a:t>
              </a:r>
              <a:endParaRPr lang="en-GB" sz="1100" b="1" dirty="0">
                <a:solidFill>
                  <a:srgbClr val="C00000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8B5445A-C735-E8DC-B265-9E903676E49D}"/>
                </a:ext>
              </a:extLst>
            </p:cNvPr>
            <p:cNvSpPr txBox="1"/>
            <p:nvPr/>
          </p:nvSpPr>
          <p:spPr>
            <a:xfrm rot="1206015">
              <a:off x="6395968" y="4020469"/>
              <a:ext cx="1048999" cy="245992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rgbClr val="C00000"/>
                  </a:solidFill>
                </a:rPr>
                <a:t>IT magnets area</a:t>
              </a:r>
              <a:endParaRPr lang="en-GB" sz="1100" b="1" dirty="0">
                <a:solidFill>
                  <a:srgbClr val="C00000"/>
                </a:solidFill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45D5463-1D27-F734-C81C-3387BCF8CA63}"/>
                </a:ext>
              </a:extLst>
            </p:cNvPr>
            <p:cNvGrpSpPr/>
            <p:nvPr/>
          </p:nvGrpSpPr>
          <p:grpSpPr>
            <a:xfrm>
              <a:off x="3170383" y="2420246"/>
              <a:ext cx="2462858" cy="1663237"/>
              <a:chOff x="3170383" y="2420246"/>
              <a:chExt cx="2462858" cy="1663237"/>
            </a:xfrm>
          </p:grpSpPr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44187C58-B321-F88C-AE7B-A959F66A3FB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71272" y="2439279"/>
                <a:ext cx="1068950" cy="1455983"/>
              </a:xfrm>
              <a:prstGeom prst="line">
                <a:avLst/>
              </a:prstGeom>
              <a:ln>
                <a:solidFill>
                  <a:srgbClr val="996600"/>
                </a:solidFill>
                <a:prstDash val="sysDash"/>
                <a:headEnd type="none" w="med" len="med"/>
                <a:tailEnd type="none" w="med" len="med"/>
              </a:ln>
              <a:effectLst>
                <a:glow rad="69977">
                  <a:schemeClr val="bg1">
                    <a:alpha val="40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9C12EDAB-368F-8DA8-86E9-097D31486B7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23415" y="2806774"/>
                <a:ext cx="823140" cy="1254016"/>
              </a:xfrm>
              <a:prstGeom prst="line">
                <a:avLst/>
              </a:prstGeom>
              <a:ln>
                <a:solidFill>
                  <a:srgbClr val="996600"/>
                </a:solidFill>
                <a:prstDash val="sysDash"/>
                <a:headEnd type="none" w="med" len="med"/>
                <a:tailEnd type="none" w="med" len="med"/>
              </a:ln>
              <a:effectLst>
                <a:glow rad="69977">
                  <a:schemeClr val="bg1">
                    <a:alpha val="40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1F805633-5E64-FAC7-F121-E5B61EF2F8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40222" y="2420246"/>
                <a:ext cx="1393019" cy="480698"/>
              </a:xfrm>
              <a:prstGeom prst="line">
                <a:avLst/>
              </a:prstGeom>
              <a:ln>
                <a:solidFill>
                  <a:srgbClr val="996600"/>
                </a:solidFill>
                <a:prstDash val="sysDash"/>
                <a:headEnd type="none" w="med" len="med"/>
                <a:tailEnd type="none" w="med" len="med"/>
              </a:ln>
              <a:effectLst>
                <a:glow rad="69977">
                  <a:schemeClr val="bg1">
                    <a:alpha val="40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185AB297-182D-7192-8CAC-EC2E021BB9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46555" y="2800812"/>
                <a:ext cx="1122558" cy="430616"/>
              </a:xfrm>
              <a:prstGeom prst="line">
                <a:avLst/>
              </a:prstGeom>
              <a:ln>
                <a:solidFill>
                  <a:srgbClr val="996600"/>
                </a:solidFill>
                <a:prstDash val="sysDash"/>
                <a:headEnd type="none" w="med" len="med"/>
                <a:tailEnd type="none" w="med" len="med"/>
              </a:ln>
              <a:effectLst>
                <a:glow rad="69977">
                  <a:schemeClr val="bg1">
                    <a:alpha val="40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34DDA50D-E2F7-F982-213E-B018332D7BD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49957" y="2902662"/>
                <a:ext cx="178689" cy="316227"/>
              </a:xfrm>
              <a:prstGeom prst="line">
                <a:avLst/>
              </a:prstGeom>
              <a:ln>
                <a:solidFill>
                  <a:srgbClr val="996600"/>
                </a:solidFill>
                <a:prstDash val="sysDash"/>
                <a:headEnd type="none" w="med" len="med"/>
                <a:tailEnd type="none" w="med" len="med"/>
              </a:ln>
              <a:effectLst>
                <a:glow rad="69977">
                  <a:schemeClr val="bg1">
                    <a:alpha val="40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C6EF55C1-27FB-DE51-FB4E-B92C9B2BF86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170383" y="3904729"/>
                <a:ext cx="345471" cy="178754"/>
              </a:xfrm>
              <a:prstGeom prst="line">
                <a:avLst/>
              </a:prstGeom>
              <a:ln>
                <a:solidFill>
                  <a:srgbClr val="996600"/>
                </a:solidFill>
                <a:prstDash val="sysDash"/>
                <a:headEnd type="none" w="med" len="med"/>
                <a:tailEnd type="none" w="med" len="med"/>
              </a:ln>
              <a:effectLst>
                <a:glow rad="69977">
                  <a:schemeClr val="bg1">
                    <a:alpha val="40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3EFA10FA-E5D1-A5F3-86F9-E957D7277A5D}"/>
                    </a:ext>
                  </a:extLst>
                </p:cNvPr>
                <p:cNvSpPr txBox="1"/>
                <p:nvPr/>
              </p:nvSpPr>
              <p:spPr>
                <a:xfrm rot="1255776">
                  <a:off x="4254746" y="3080252"/>
                  <a:ext cx="1229386" cy="245992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rgbClr val="C0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b="1" dirty="0">
                      <a:solidFill>
                        <a:srgbClr val="C00000"/>
                      </a:solidFill>
                    </a:rPr>
                    <a:t>PCDS (</a:t>
                  </a:r>
                  <a14:m>
                    <m:oMath xmlns:m="http://schemas.openxmlformats.org/officeDocument/2006/math">
                      <m:r>
                        <a:rPr lang="en-US" sz="11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</m:oMath>
                  </a14:m>
                  <a:r>
                    <a:rPr lang="en-GB" sz="1100" b="1" dirty="0">
                      <a:solidFill>
                        <a:srgbClr val="C00000"/>
                      </a:solidFill>
                    </a:rPr>
                    <a:t>70 m)</a:t>
                  </a: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3EFA10FA-E5D1-A5F3-86F9-E957D7277A5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255776">
                  <a:off x="4254746" y="3080252"/>
                  <a:ext cx="1229386" cy="24599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solidFill>
                    <a:srgbClr val="C00000"/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26EE9F6-EAAE-C70E-4E6A-401D04572337}"/>
              </a:ext>
            </a:extLst>
          </p:cNvPr>
          <p:cNvSpPr txBox="1"/>
          <p:nvPr/>
        </p:nvSpPr>
        <p:spPr>
          <a:xfrm>
            <a:off x="500849" y="1098383"/>
            <a:ext cx="4342811" cy="395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>
                <a:solidFill>
                  <a:srgbClr val="0055A0"/>
                </a:solidFill>
              </a:rPr>
              <a:t>Specific to the IT String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solidFill>
                  <a:srgbClr val="0055A0"/>
                </a:solidFill>
              </a:rPr>
              <a:t>SQXL: cryogenic distribution line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solidFill>
                  <a:srgbClr val="0055A0"/>
                </a:solidFill>
              </a:rPr>
              <a:t>PCDS: proximity cryogenic distribution system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solidFill>
                  <a:srgbClr val="0055A0"/>
                </a:solidFill>
              </a:rPr>
              <a:t>CC: cold compressor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solidFill>
                  <a:srgbClr val="0055A0"/>
                </a:solidFill>
              </a:rPr>
              <a:t>WQB: warm quench buffer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solidFill>
                  <a:srgbClr val="0055A0"/>
                </a:solidFill>
              </a:rPr>
              <a:t>Gas management system of DFHX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solidFill>
                  <a:srgbClr val="0055A0"/>
                </a:solidFill>
              </a:rPr>
              <a:t>Data acquisition &amp; control system</a:t>
            </a:r>
          </a:p>
          <a:p>
            <a:endParaRPr lang="en-GB" sz="1400" dirty="0">
              <a:solidFill>
                <a:srgbClr val="0055A0"/>
              </a:solidFill>
            </a:endParaRPr>
          </a:p>
          <a:p>
            <a:r>
              <a:rPr lang="en-GB" sz="1400" u="sng" dirty="0">
                <a:solidFill>
                  <a:srgbClr val="0055A0"/>
                </a:solidFill>
              </a:rPr>
              <a:t>Part of SM18 infrastructure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solidFill>
                  <a:srgbClr val="0055A0"/>
                </a:solidFill>
              </a:rPr>
              <a:t>Warm quench buffer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solidFill>
                  <a:srgbClr val="0055A0"/>
                </a:solidFill>
              </a:rPr>
              <a:t>Existing refrigerator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solidFill>
                  <a:srgbClr val="0055A0"/>
                </a:solidFill>
              </a:rPr>
              <a:t>Warm pumping units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solidFill>
                  <a:srgbClr val="0055A0"/>
                </a:solidFill>
              </a:rPr>
              <a:t>Main helium storage</a:t>
            </a:r>
          </a:p>
          <a:p>
            <a:pPr>
              <a:spcBef>
                <a:spcPts val="600"/>
              </a:spcBef>
            </a:pPr>
            <a:endParaRPr lang="en-GB" sz="1400" dirty="0">
              <a:solidFill>
                <a:srgbClr val="0055A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429A567-EA11-53C8-506A-4D7608626D00}"/>
              </a:ext>
            </a:extLst>
          </p:cNvPr>
          <p:cNvSpPr txBox="1"/>
          <p:nvPr/>
        </p:nvSpPr>
        <p:spPr>
          <a:xfrm>
            <a:off x="472288" y="259134"/>
            <a:ext cx="97797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2800" b="1" dirty="0">
                <a:latin typeface="+mj-lt"/>
                <a:ea typeface="+mj-ea"/>
                <a:cs typeface="+mj-cs"/>
              </a:rPr>
              <a:t>Cryogenic architecture for HL-LHC IT String in SM18</a:t>
            </a:r>
            <a:endParaRPr lang="en-GB" sz="120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0CEA7BE-201C-FC73-05ED-CA5423ABAF87}"/>
              </a:ext>
            </a:extLst>
          </p:cNvPr>
          <p:cNvCxnSpPr>
            <a:cxnSpLocks/>
          </p:cNvCxnSpPr>
          <p:nvPr/>
        </p:nvCxnSpPr>
        <p:spPr>
          <a:xfrm flipH="1">
            <a:off x="8458017" y="944421"/>
            <a:ext cx="2098051" cy="692212"/>
          </a:xfrm>
          <a:prstGeom prst="straightConnector1">
            <a:avLst/>
          </a:prstGeom>
          <a:ln>
            <a:solidFill>
              <a:srgbClr val="FFC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DCA94E0-07C4-E260-EDD5-E2AE29A53D6C}"/>
              </a:ext>
            </a:extLst>
          </p:cNvPr>
          <p:cNvSpPr txBox="1"/>
          <p:nvPr/>
        </p:nvSpPr>
        <p:spPr>
          <a:xfrm rot="18059295">
            <a:off x="7818470" y="3313253"/>
            <a:ext cx="9709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996633"/>
                </a:solidFill>
              </a:rPr>
              <a:t>Quench line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D2C65C8-B069-E156-4F49-206C697C5685}"/>
              </a:ext>
            </a:extLst>
          </p:cNvPr>
          <p:cNvCxnSpPr>
            <a:cxnSpLocks/>
          </p:cNvCxnSpPr>
          <p:nvPr/>
        </p:nvCxnSpPr>
        <p:spPr>
          <a:xfrm flipH="1">
            <a:off x="7482307" y="3174217"/>
            <a:ext cx="2155828" cy="915572"/>
          </a:xfrm>
          <a:prstGeom prst="straightConnector1">
            <a:avLst/>
          </a:prstGeom>
          <a:ln>
            <a:solidFill>
              <a:srgbClr val="FFC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4939507-29B6-8E13-99CB-0E06E70CA9BA}"/>
              </a:ext>
            </a:extLst>
          </p:cNvPr>
          <p:cNvCxnSpPr>
            <a:cxnSpLocks/>
          </p:cNvCxnSpPr>
          <p:nvPr/>
        </p:nvCxnSpPr>
        <p:spPr>
          <a:xfrm>
            <a:off x="6003670" y="2703141"/>
            <a:ext cx="251292" cy="999161"/>
          </a:xfrm>
          <a:prstGeom prst="straightConnector1">
            <a:avLst/>
          </a:prstGeom>
          <a:ln>
            <a:solidFill>
              <a:srgbClr val="FFC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D99F526-9A29-12C8-9A66-6250CB9A2350}"/>
              </a:ext>
            </a:extLst>
          </p:cNvPr>
          <p:cNvGrpSpPr/>
          <p:nvPr/>
        </p:nvGrpSpPr>
        <p:grpSpPr>
          <a:xfrm>
            <a:off x="9647260" y="1972166"/>
            <a:ext cx="2028333" cy="1465389"/>
            <a:chOff x="6690381" y="1644023"/>
            <a:chExt cx="1746656" cy="1182187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A932D84F-8C0A-B1D5-EB53-0BCC1AA531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65" r="11448"/>
            <a:stretch/>
          </p:blipFill>
          <p:spPr>
            <a:xfrm>
              <a:off x="6741760" y="1810735"/>
              <a:ext cx="1695277" cy="1015475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26957B1-33BC-5EE1-4386-C5839305F1BC}"/>
                </a:ext>
              </a:extLst>
            </p:cNvPr>
            <p:cNvSpPr txBox="1"/>
            <p:nvPr/>
          </p:nvSpPr>
          <p:spPr>
            <a:xfrm>
              <a:off x="6690381" y="1644023"/>
              <a:ext cx="393687" cy="2110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>
                  <a:solidFill>
                    <a:schemeClr val="accent1">
                      <a:lumMod val="50000"/>
                    </a:schemeClr>
                  </a:solidFill>
                </a:rPr>
                <a:t>TL05</a:t>
              </a:r>
            </a:p>
          </p:txBody>
        </p:sp>
      </p:grp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F052D52-5021-F32B-C6CE-944DBAC2C607}"/>
              </a:ext>
            </a:extLst>
          </p:cNvPr>
          <p:cNvCxnSpPr>
            <a:cxnSpLocks/>
          </p:cNvCxnSpPr>
          <p:nvPr/>
        </p:nvCxnSpPr>
        <p:spPr>
          <a:xfrm>
            <a:off x="11178367" y="4933323"/>
            <a:ext cx="165747" cy="769040"/>
          </a:xfrm>
          <a:prstGeom prst="straightConnector1">
            <a:avLst/>
          </a:prstGeom>
          <a:ln>
            <a:solidFill>
              <a:srgbClr val="FFC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DAAC199-0292-481D-1D51-773BD003FB65}"/>
              </a:ext>
            </a:extLst>
          </p:cNvPr>
          <p:cNvGrpSpPr/>
          <p:nvPr/>
        </p:nvGrpSpPr>
        <p:grpSpPr>
          <a:xfrm>
            <a:off x="4137942" y="2794505"/>
            <a:ext cx="1686649" cy="1793470"/>
            <a:chOff x="3404895" y="2812613"/>
            <a:chExt cx="1686649" cy="179346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3C46EE0-95FC-7488-F55E-0458B5524747}"/>
                </a:ext>
              </a:extLst>
            </p:cNvPr>
            <p:cNvSpPr txBox="1"/>
            <p:nvPr/>
          </p:nvSpPr>
          <p:spPr>
            <a:xfrm>
              <a:off x="3404895" y="4344472"/>
              <a:ext cx="168664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solidFill>
                    <a:schemeClr val="accent1">
                      <a:lumMod val="50000"/>
                    </a:schemeClr>
                  </a:solidFill>
                </a:rPr>
                <a:t>Gas management panel</a:t>
              </a:r>
            </a:p>
          </p:txBody>
        </p:sp>
        <p:pic>
          <p:nvPicPr>
            <p:cNvPr id="32" name="Picture 31" descr="A high angle view of a factory&#10;&#10;Description automatically generated with medium confidence">
              <a:extLst>
                <a:ext uri="{FF2B5EF4-FFF2-40B4-BE49-F238E27FC236}">
                  <a16:creationId xmlns:a16="http://schemas.microsoft.com/office/drawing/2014/main" id="{C3D0F874-4C93-BCF3-52DD-5482C5B5A2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699" b="4660"/>
            <a:stretch/>
          </p:blipFill>
          <p:spPr>
            <a:xfrm rot="5400000">
              <a:off x="3478503" y="2871409"/>
              <a:ext cx="1568235" cy="1450644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11E04DE-F441-B403-1B44-9200EFD22BD3}"/>
              </a:ext>
            </a:extLst>
          </p:cNvPr>
          <p:cNvGrpSpPr/>
          <p:nvPr/>
        </p:nvGrpSpPr>
        <p:grpSpPr>
          <a:xfrm>
            <a:off x="9695651" y="134767"/>
            <a:ext cx="1406154" cy="1733057"/>
            <a:chOff x="9257309" y="-199940"/>
            <a:chExt cx="1652613" cy="2310263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2749671-D2EF-F8A4-6A0F-DC791E3ABF4A}"/>
                </a:ext>
              </a:extLst>
            </p:cNvPr>
            <p:cNvSpPr txBox="1"/>
            <p:nvPr/>
          </p:nvSpPr>
          <p:spPr>
            <a:xfrm>
              <a:off x="9257309" y="-199940"/>
              <a:ext cx="1652613" cy="348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>
                  <a:solidFill>
                    <a:schemeClr val="accent1">
                      <a:lumMod val="50000"/>
                    </a:schemeClr>
                  </a:solidFill>
                </a:rPr>
                <a:t>Warm Quench Buffer</a:t>
              </a:r>
            </a:p>
          </p:txBody>
        </p:sp>
        <p:pic>
          <p:nvPicPr>
            <p:cNvPr id="35" name="Picture 34" descr="A picture containing green&#10;&#10;Description automatically generated">
              <a:extLst>
                <a:ext uri="{FF2B5EF4-FFF2-40B4-BE49-F238E27FC236}">
                  <a16:creationId xmlns:a16="http://schemas.microsoft.com/office/drawing/2014/main" id="{EE3A6B91-FEF1-7EA6-40A0-CB778737EF8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9130821" y="398632"/>
              <a:ext cx="1956219" cy="1467164"/>
            </a:xfrm>
            <a:prstGeom prst="rect">
              <a:avLst/>
            </a:prstGeom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CB63B04-6159-E291-2FE0-500B1E3FB65E}"/>
              </a:ext>
            </a:extLst>
          </p:cNvPr>
          <p:cNvGrpSpPr/>
          <p:nvPr/>
        </p:nvGrpSpPr>
        <p:grpSpPr>
          <a:xfrm>
            <a:off x="4745891" y="1198607"/>
            <a:ext cx="1694554" cy="1490265"/>
            <a:chOff x="4566034" y="797231"/>
            <a:chExt cx="1694553" cy="1490264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D1496177-0046-182C-463F-1EF0B59396B2}"/>
                </a:ext>
              </a:extLst>
            </p:cNvPr>
            <p:cNvSpPr txBox="1"/>
            <p:nvPr/>
          </p:nvSpPr>
          <p:spPr>
            <a:xfrm>
              <a:off x="4828271" y="2025885"/>
              <a:ext cx="121219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>
                  <a:solidFill>
                    <a:schemeClr val="accent1">
                      <a:lumMod val="50000"/>
                    </a:schemeClr>
                  </a:solidFill>
                </a:rPr>
                <a:t>2 x 15 kW heaters</a:t>
              </a:r>
            </a:p>
          </p:txBody>
        </p:sp>
        <p:pic>
          <p:nvPicPr>
            <p:cNvPr id="38" name="Picture 37" descr="A picture containing trash, dirty&#10;&#10;Description automatically generated">
              <a:extLst>
                <a:ext uri="{FF2B5EF4-FFF2-40B4-BE49-F238E27FC236}">
                  <a16:creationId xmlns:a16="http://schemas.microsoft.com/office/drawing/2014/main" id="{2E2AE3B0-12BE-6839-EE76-6D41C1E19A0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6034" y="797231"/>
              <a:ext cx="1694553" cy="1270915"/>
            </a:xfrm>
            <a:prstGeom prst="rect">
              <a:avLst/>
            </a:prstGeom>
          </p:spPr>
        </p:pic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DCBDD71A-5745-69B0-37C1-6694A0EAA801}"/>
              </a:ext>
            </a:extLst>
          </p:cNvPr>
          <p:cNvSpPr txBox="1"/>
          <p:nvPr/>
        </p:nvSpPr>
        <p:spPr>
          <a:xfrm>
            <a:off x="484843" y="4980916"/>
            <a:ext cx="4547680" cy="8278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Number if items/assemblies tracked : &gt;1000</a:t>
            </a:r>
          </a:p>
          <a:p>
            <a:pPr>
              <a:lnSpc>
                <a:spcPct val="11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Instrumentation: 376 items with 190 not in magnets &amp; cold powering</a:t>
            </a:r>
          </a:p>
          <a:p>
            <a:pPr marL="285744" indent="-285744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Thermometers :  227 with 81 not in mag. &amp; cold powering</a:t>
            </a:r>
          </a:p>
          <a:p>
            <a:pPr marL="285744" indent="-285744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Valves : 185 total, 31 cryogenic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6BF8830-E89E-8393-2392-C76E47B1CA96}"/>
              </a:ext>
            </a:extLst>
          </p:cNvPr>
          <p:cNvGrpSpPr/>
          <p:nvPr/>
        </p:nvGrpSpPr>
        <p:grpSpPr>
          <a:xfrm>
            <a:off x="9695651" y="3397233"/>
            <a:ext cx="2332364" cy="1485095"/>
            <a:chOff x="9403790" y="3224168"/>
            <a:chExt cx="2552848" cy="1663083"/>
          </a:xfrm>
        </p:grpSpPr>
        <p:pic>
          <p:nvPicPr>
            <p:cNvPr id="41" name="Picture 40" descr="A picture containing indoor, steel, engineering, pipe&#10;&#10;Description automatically generated">
              <a:extLst>
                <a:ext uri="{FF2B5EF4-FFF2-40B4-BE49-F238E27FC236}">
                  <a16:creationId xmlns:a16="http://schemas.microsoft.com/office/drawing/2014/main" id="{002D1C9A-E796-26C1-4D9D-E3FF3CA9E9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008" r="17710" b="15333"/>
            <a:stretch/>
          </p:blipFill>
          <p:spPr>
            <a:xfrm>
              <a:off x="9858066" y="3478425"/>
              <a:ext cx="2098572" cy="1408826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4E186DD-C7C0-820F-740C-7C456AE3EB3A}"/>
                </a:ext>
              </a:extLst>
            </p:cNvPr>
            <p:cNvSpPr txBox="1"/>
            <p:nvPr/>
          </p:nvSpPr>
          <p:spPr>
            <a:xfrm>
              <a:off x="9403790" y="3224168"/>
              <a:ext cx="1345868" cy="2929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solidFill>
                    <a:schemeClr val="accent1">
                      <a:lumMod val="50000"/>
                    </a:schemeClr>
                  </a:solidFill>
                </a:rPr>
                <a:t>SQXL</a:t>
              </a:r>
            </a:p>
          </p:txBody>
        </p:sp>
      </p:grp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6E303BF3-4395-D02B-99B5-F2864DB8CA77}"/>
              </a:ext>
            </a:extLst>
          </p:cNvPr>
          <p:cNvCxnSpPr>
            <a:cxnSpLocks/>
          </p:cNvCxnSpPr>
          <p:nvPr/>
        </p:nvCxnSpPr>
        <p:spPr>
          <a:xfrm>
            <a:off x="5824591" y="3841057"/>
            <a:ext cx="420205" cy="146900"/>
          </a:xfrm>
          <a:prstGeom prst="straightConnector1">
            <a:avLst/>
          </a:prstGeom>
          <a:ln>
            <a:solidFill>
              <a:srgbClr val="FFC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C6DF816A-BDA8-386E-34EA-12164438930D}"/>
              </a:ext>
            </a:extLst>
          </p:cNvPr>
          <p:cNvSpPr/>
          <p:nvPr/>
        </p:nvSpPr>
        <p:spPr>
          <a:xfrm rot="1229953">
            <a:off x="7770145" y="5338269"/>
            <a:ext cx="4063559" cy="110940"/>
          </a:xfrm>
          <a:prstGeom prst="rect">
            <a:avLst/>
          </a:prstGeom>
          <a:noFill/>
          <a:ln w="19050">
            <a:solidFill>
              <a:srgbClr val="9966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9F0D600-331F-0CF6-26BC-D34E0DC0EF10}"/>
              </a:ext>
            </a:extLst>
          </p:cNvPr>
          <p:cNvSpPr txBox="1"/>
          <p:nvPr/>
        </p:nvSpPr>
        <p:spPr>
          <a:xfrm>
            <a:off x="5087239" y="5472098"/>
            <a:ext cx="1095931" cy="261610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C00000"/>
                </a:solidFill>
              </a:rPr>
              <a:t>Refrigerator</a:t>
            </a:r>
            <a:endParaRPr lang="en-GB" sz="11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098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936F7D-C576-E09C-3EC5-FAB416174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31640" y="4877242"/>
            <a:ext cx="65532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/>
              <a:t>A. Onufrena - HL-LHC IT String Day IV - 27.09.2024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135BBF-7B41-05D5-32FC-49D9F29C2A02}"/>
              </a:ext>
            </a:extLst>
          </p:cNvPr>
          <p:cNvSpPr txBox="1"/>
          <p:nvPr/>
        </p:nvSpPr>
        <p:spPr>
          <a:xfrm>
            <a:off x="661656" y="937871"/>
            <a:ext cx="1115041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589" indent="-228589" defTabSz="1219140">
              <a:spcBef>
                <a:spcPts val="600"/>
              </a:spcBef>
              <a:spcAft>
                <a:spcPts val="24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rgbClr val="0055A0"/>
                </a:solidFill>
              </a:rPr>
              <a:t>Cryogenic system was under design and construction from 2020 and underwent three commissioning runs in 2023-2024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F7743B-7D0F-9F7C-D8C7-FC9FF2FBDCC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4" b="-27"/>
          <a:stretch/>
        </p:blipFill>
        <p:spPr>
          <a:xfrm>
            <a:off x="194454" y="1439735"/>
            <a:ext cx="11803092" cy="462053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35DD7AD-1912-C1EE-F59E-A48CDFBB30F8}"/>
              </a:ext>
            </a:extLst>
          </p:cNvPr>
          <p:cNvSpPr txBox="1"/>
          <p:nvPr/>
        </p:nvSpPr>
        <p:spPr>
          <a:xfrm>
            <a:off x="4352625" y="5035866"/>
            <a:ext cx="196641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Tendering and construction</a:t>
            </a:r>
            <a:endParaRPr lang="en-GB" sz="120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06728D2-8E3D-B9FA-0387-03DA49D3D0D5}"/>
              </a:ext>
            </a:extLst>
          </p:cNvPr>
          <p:cNvCxnSpPr>
            <a:cxnSpLocks/>
          </p:cNvCxnSpPr>
          <p:nvPr/>
        </p:nvCxnSpPr>
        <p:spPr>
          <a:xfrm>
            <a:off x="9275244" y="1857202"/>
            <a:ext cx="0" cy="3800672"/>
          </a:xfrm>
          <a:prstGeom prst="line">
            <a:avLst/>
          </a:prstGeom>
          <a:ln w="19050">
            <a:solidFill>
              <a:srgbClr val="C00000"/>
            </a:solidFill>
            <a:prstDash val="sys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689A1A7-BF1A-253B-0126-DE43A4E7BAF2}"/>
              </a:ext>
            </a:extLst>
          </p:cNvPr>
          <p:cNvSpPr txBox="1"/>
          <p:nvPr/>
        </p:nvSpPr>
        <p:spPr>
          <a:xfrm>
            <a:off x="8982131" y="1199423"/>
            <a:ext cx="835679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</a:rPr>
              <a:t>Today</a:t>
            </a:r>
            <a:endParaRPr lang="en-GB" sz="1400" b="1" dirty="0">
              <a:solidFill>
                <a:srgbClr val="C00000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21CBCBC-CE39-B803-EF8F-2E9ABEAF34E4}"/>
              </a:ext>
            </a:extLst>
          </p:cNvPr>
          <p:cNvCxnSpPr>
            <a:cxnSpLocks/>
          </p:cNvCxnSpPr>
          <p:nvPr/>
        </p:nvCxnSpPr>
        <p:spPr>
          <a:xfrm flipH="1" flipV="1">
            <a:off x="7458592" y="5533556"/>
            <a:ext cx="126765" cy="18119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0FCBEC3-6147-4373-DBAF-46C5A466412C}"/>
              </a:ext>
            </a:extLst>
          </p:cNvPr>
          <p:cNvCxnSpPr>
            <a:cxnSpLocks/>
          </p:cNvCxnSpPr>
          <p:nvPr/>
        </p:nvCxnSpPr>
        <p:spPr>
          <a:xfrm>
            <a:off x="3077737" y="5012242"/>
            <a:ext cx="4209358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231ED7B-2B67-97DF-DA8B-299303C664EC}"/>
              </a:ext>
            </a:extLst>
          </p:cNvPr>
          <p:cNvCxnSpPr>
            <a:cxnSpLocks/>
          </p:cNvCxnSpPr>
          <p:nvPr/>
        </p:nvCxnSpPr>
        <p:spPr>
          <a:xfrm>
            <a:off x="7287095" y="1849559"/>
            <a:ext cx="0" cy="3800881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66E0ED1-FAB5-6F96-3583-056438375807}"/>
              </a:ext>
            </a:extLst>
          </p:cNvPr>
          <p:cNvSpPr txBox="1"/>
          <p:nvPr/>
        </p:nvSpPr>
        <p:spPr>
          <a:xfrm>
            <a:off x="6467281" y="1849559"/>
            <a:ext cx="1639627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Cryogenic system was built and ready for commissioning in 2023</a:t>
            </a:r>
            <a:endParaRPr lang="en-GB" sz="120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8FC5BE5-4090-FF23-F4FB-EF942FDA73F2}"/>
              </a:ext>
            </a:extLst>
          </p:cNvPr>
          <p:cNvCxnSpPr>
            <a:cxnSpLocks/>
          </p:cNvCxnSpPr>
          <p:nvPr/>
        </p:nvCxnSpPr>
        <p:spPr>
          <a:xfrm flipV="1">
            <a:off x="7885939" y="5524151"/>
            <a:ext cx="0" cy="171785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DA2F65E-CA16-64D3-9739-4171809E026C}"/>
              </a:ext>
            </a:extLst>
          </p:cNvPr>
          <p:cNvCxnSpPr>
            <a:cxnSpLocks/>
          </p:cNvCxnSpPr>
          <p:nvPr/>
        </p:nvCxnSpPr>
        <p:spPr>
          <a:xfrm flipV="1">
            <a:off x="8610997" y="5533556"/>
            <a:ext cx="47864" cy="16691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4EAC679-9030-EE83-AE76-0DF34E9FE620}"/>
              </a:ext>
            </a:extLst>
          </p:cNvPr>
          <p:cNvSpPr txBox="1"/>
          <p:nvPr/>
        </p:nvSpPr>
        <p:spPr>
          <a:xfrm>
            <a:off x="7287095" y="5702564"/>
            <a:ext cx="1771155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Three commissioning runs</a:t>
            </a:r>
            <a:endParaRPr lang="en-GB" sz="1200" dirty="0"/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D36D4575-FEE8-FAD7-B90F-FFBAEE817B6F}"/>
              </a:ext>
            </a:extLst>
          </p:cNvPr>
          <p:cNvSpPr txBox="1"/>
          <p:nvPr/>
        </p:nvSpPr>
        <p:spPr>
          <a:xfrm>
            <a:off x="661656" y="309441"/>
            <a:ext cx="6384387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sz="2800" b="1" dirty="0">
                <a:latin typeface="+mj-lt"/>
                <a:ea typeface="+mj-ea"/>
                <a:cs typeface="+mj-cs"/>
              </a:rPr>
              <a:t>Project overview</a:t>
            </a:r>
            <a:endParaRPr lang="en-GB" sz="12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9881A28-9862-09BD-2715-3BBE1EBB4801}"/>
              </a:ext>
            </a:extLst>
          </p:cNvPr>
          <p:cNvCxnSpPr>
            <a:cxnSpLocks/>
          </p:cNvCxnSpPr>
          <p:nvPr/>
        </p:nvCxnSpPr>
        <p:spPr>
          <a:xfrm flipH="1">
            <a:off x="10326694" y="1849559"/>
            <a:ext cx="1" cy="3846377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10F8CE6-0F53-F552-2739-DE7964BC8C08}"/>
              </a:ext>
            </a:extLst>
          </p:cNvPr>
          <p:cNvSpPr txBox="1"/>
          <p:nvPr/>
        </p:nvSpPr>
        <p:spPr>
          <a:xfrm>
            <a:off x="9556296" y="1849558"/>
            <a:ext cx="1540797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Planned start of commissioning with magnets in 2025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304230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756ADB3-2996-C65E-AE9D-67759F1EBEE2}"/>
              </a:ext>
            </a:extLst>
          </p:cNvPr>
          <p:cNvSpPr txBox="1"/>
          <p:nvPr/>
        </p:nvSpPr>
        <p:spPr>
          <a:xfrm>
            <a:off x="661656" y="1383943"/>
            <a:ext cx="687872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589" indent="-228589" defTabSz="1219140">
              <a:spcBef>
                <a:spcPts val="1200"/>
              </a:spcBef>
              <a:spcAft>
                <a:spcPts val="8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rgbClr val="0055A0"/>
                </a:solidFill>
              </a:rPr>
              <a:t>Introduction and cryogenic infrastructure of IT String</a:t>
            </a:r>
          </a:p>
          <a:p>
            <a:pPr marL="228589" indent="-228589" defTabSz="1219140">
              <a:spcBef>
                <a:spcPts val="1200"/>
              </a:spcBef>
              <a:spcAft>
                <a:spcPts val="8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000" b="1" kern="0" dirty="0">
                <a:solidFill>
                  <a:srgbClr val="0055A0"/>
                </a:solidFill>
              </a:rPr>
              <a:t>Overview of commissioning phases</a:t>
            </a:r>
          </a:p>
          <a:p>
            <a:pPr marL="228589" indent="-228589" defTabSz="1219140">
              <a:spcBef>
                <a:spcPts val="1200"/>
              </a:spcBef>
              <a:spcAft>
                <a:spcPts val="8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rgbClr val="0055A0"/>
                </a:solidFill>
              </a:rPr>
              <a:t>Main commissioning results</a:t>
            </a:r>
          </a:p>
          <a:p>
            <a:pPr marL="685778" lvl="1" indent="-228589" defTabSz="1219140">
              <a:spcBef>
                <a:spcPts val="1200"/>
              </a:spcBef>
              <a:spcAft>
                <a:spcPts val="8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rgbClr val="0055A0"/>
                </a:solidFill>
              </a:rPr>
              <a:t>Cold compressor</a:t>
            </a:r>
          </a:p>
          <a:p>
            <a:pPr marL="685778" lvl="1" indent="-228589" defTabSz="1219140">
              <a:spcBef>
                <a:spcPts val="1200"/>
              </a:spcBef>
              <a:spcAft>
                <a:spcPts val="8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rgbClr val="0055A0"/>
                </a:solidFill>
              </a:rPr>
              <a:t>Heat loads and pressure drop on the lines</a:t>
            </a:r>
          </a:p>
          <a:p>
            <a:pPr marL="685778" lvl="1" indent="-228589" defTabSz="1219140">
              <a:spcBef>
                <a:spcPts val="1200"/>
              </a:spcBef>
              <a:spcAft>
                <a:spcPts val="8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rgbClr val="0055A0"/>
                </a:solidFill>
              </a:rPr>
              <a:t>Estimated cooling capacity</a:t>
            </a:r>
          </a:p>
          <a:p>
            <a:pPr marL="228589" indent="-228589" defTabSz="1219140">
              <a:spcBef>
                <a:spcPts val="1200"/>
              </a:spcBef>
              <a:spcAft>
                <a:spcPts val="8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rgbClr val="0055A0"/>
                </a:solidFill>
              </a:rPr>
              <a:t>Next steps and conclusions </a:t>
            </a: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9602B903-EC1E-8959-1668-7E13B5874523}"/>
              </a:ext>
            </a:extLst>
          </p:cNvPr>
          <p:cNvSpPr txBox="1"/>
          <p:nvPr/>
        </p:nvSpPr>
        <p:spPr>
          <a:xfrm>
            <a:off x="661656" y="309441"/>
            <a:ext cx="6384387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sz="2800" b="1" dirty="0">
                <a:latin typeface="+mj-lt"/>
                <a:ea typeface="+mj-ea"/>
                <a:cs typeface="+mj-cs"/>
              </a:rPr>
              <a:t>Outline</a:t>
            </a:r>
            <a:endParaRPr lang="en-GB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1CAC4B-41E9-546C-C1EE-88AAFBCF5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81194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194BB29C-52CC-534F-A2F3-5AACDD5870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2595305"/>
              </p:ext>
            </p:extLst>
          </p:nvPr>
        </p:nvGraphicFramePr>
        <p:xfrm>
          <a:off x="716473" y="1407075"/>
          <a:ext cx="10945216" cy="34007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4" name="Group 13">
            <a:extLst>
              <a:ext uri="{FF2B5EF4-FFF2-40B4-BE49-F238E27FC236}">
                <a16:creationId xmlns:a16="http://schemas.microsoft.com/office/drawing/2014/main" id="{FB3A7E8A-06B2-B9A3-0122-8F712D2A48A8}"/>
              </a:ext>
            </a:extLst>
          </p:cNvPr>
          <p:cNvGrpSpPr/>
          <p:nvPr/>
        </p:nvGrpSpPr>
        <p:grpSpPr>
          <a:xfrm>
            <a:off x="8624225" y="-44243"/>
            <a:ext cx="3361588" cy="2832989"/>
            <a:chOff x="6468168" y="-33182"/>
            <a:chExt cx="2521191" cy="2124742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BBA9605B-A781-730D-0003-E4E0DEB07C13}"/>
                </a:ext>
              </a:extLst>
            </p:cNvPr>
            <p:cNvGrpSpPr/>
            <p:nvPr/>
          </p:nvGrpSpPr>
          <p:grpSpPr>
            <a:xfrm>
              <a:off x="6476832" y="-33182"/>
              <a:ext cx="2512527" cy="2124742"/>
              <a:chOff x="5867946" y="54120"/>
              <a:chExt cx="2512527" cy="2124742"/>
            </a:xfrm>
          </p:grpSpPr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73E64C98-D233-9F43-F8A3-9799F0A42707}"/>
                  </a:ext>
                </a:extLst>
              </p:cNvPr>
              <p:cNvGrpSpPr/>
              <p:nvPr/>
            </p:nvGrpSpPr>
            <p:grpSpPr>
              <a:xfrm>
                <a:off x="5867946" y="54120"/>
                <a:ext cx="2512527" cy="2123342"/>
                <a:chOff x="5351565" y="662668"/>
                <a:chExt cx="2512527" cy="2123342"/>
              </a:xfrm>
            </p:grpSpPr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DA35B571-AEA3-623C-AA5A-1C3FB5419C92}"/>
                    </a:ext>
                  </a:extLst>
                </p:cNvPr>
                <p:cNvSpPr txBox="1"/>
                <p:nvPr/>
              </p:nvSpPr>
              <p:spPr>
                <a:xfrm>
                  <a:off x="5351565" y="662668"/>
                  <a:ext cx="2512527" cy="17692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33" b="1" dirty="0"/>
                    <a:t>Heat load in TL01, contacts and repair</a:t>
                  </a:r>
                  <a:endParaRPr lang="en-GB" sz="933" b="1" dirty="0"/>
                </a:p>
              </p:txBody>
            </p:sp>
            <p:pic>
              <p:nvPicPr>
                <p:cNvPr id="22" name="Picture 21">
                  <a:extLst>
                    <a:ext uri="{FF2B5EF4-FFF2-40B4-BE49-F238E27FC236}">
                      <a16:creationId xmlns:a16="http://schemas.microsoft.com/office/drawing/2014/main" id="{A0A8DE72-AA85-8A24-FC7E-148A8EE61A6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/>
                <a:srcRect l="52547" t="30005"/>
                <a:stretch/>
              </p:blipFill>
              <p:spPr>
                <a:xfrm>
                  <a:off x="5351565" y="820676"/>
                  <a:ext cx="1330516" cy="967222"/>
                </a:xfrm>
                <a:prstGeom prst="rect">
                  <a:avLst/>
                </a:prstGeom>
              </p:spPr>
            </p:pic>
            <p:pic>
              <p:nvPicPr>
                <p:cNvPr id="26" name="Picture 25" descr="A close-up of a pipe&#10;&#10;Description automatically generated">
                  <a:extLst>
                    <a:ext uri="{FF2B5EF4-FFF2-40B4-BE49-F238E27FC236}">
                      <a16:creationId xmlns:a16="http://schemas.microsoft.com/office/drawing/2014/main" id="{6F81C468-05FE-1044-A643-E7A9B9F8575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2989" t="3499" b="739"/>
                <a:stretch/>
              </p:blipFill>
              <p:spPr>
                <a:xfrm>
                  <a:off x="6696137" y="813052"/>
                  <a:ext cx="1054340" cy="967222"/>
                </a:xfrm>
                <a:prstGeom prst="rect">
                  <a:avLst/>
                </a:prstGeom>
              </p:spPr>
            </p:pic>
            <p:pic>
              <p:nvPicPr>
                <p:cNvPr id="29" name="Picture 28" descr="A close-up of a machine&#10;&#10;Description automatically generated">
                  <a:extLst>
                    <a:ext uri="{FF2B5EF4-FFF2-40B4-BE49-F238E27FC236}">
                      <a16:creationId xmlns:a16="http://schemas.microsoft.com/office/drawing/2014/main" id="{1EB006E7-B665-5FA5-52B7-5B87C963C50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201" t="13264" r="3166"/>
                <a:stretch/>
              </p:blipFill>
              <p:spPr>
                <a:xfrm>
                  <a:off x="5351565" y="1818788"/>
                  <a:ext cx="1288447" cy="967222"/>
                </a:xfrm>
                <a:prstGeom prst="rect">
                  <a:avLst/>
                </a:prstGeom>
              </p:spPr>
            </p:pic>
          </p:grpSp>
          <p:pic>
            <p:nvPicPr>
              <p:cNvPr id="42" name="Picture 41" descr="A brown plastic object with screws&#10;&#10;Description automatically generated">
                <a:extLst>
                  <a:ext uri="{FF2B5EF4-FFF2-40B4-BE49-F238E27FC236}">
                    <a16:creationId xmlns:a16="http://schemas.microsoft.com/office/drawing/2014/main" id="{9F245609-D6BA-5874-1FF8-CCFB445897D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860" r="3031" b="12206"/>
              <a:stretch/>
            </p:blipFill>
            <p:spPr>
              <a:xfrm>
                <a:off x="7281926" y="1216247"/>
                <a:ext cx="959882" cy="962615"/>
              </a:xfrm>
              <a:prstGeom prst="rect">
                <a:avLst/>
              </a:prstGeom>
            </p:spPr>
          </p:pic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8EB066AE-CE0A-AC51-38B2-07AC367B40D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027604" y="1923678"/>
                <a:ext cx="280700" cy="17774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med" len="med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45E0FB6-109A-9B9E-1EC6-55440D238AA1}"/>
                </a:ext>
              </a:extLst>
            </p:cNvPr>
            <p:cNvGrpSpPr/>
            <p:nvPr/>
          </p:nvGrpSpPr>
          <p:grpSpPr>
            <a:xfrm>
              <a:off x="6468168" y="926376"/>
              <a:ext cx="421029" cy="161583"/>
              <a:chOff x="6468168" y="926376"/>
              <a:chExt cx="421029" cy="161583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49D59A53-81F2-C3F8-5D46-2DAB219351DE}"/>
                  </a:ext>
                </a:extLst>
              </p:cNvPr>
              <p:cNvSpPr/>
              <p:nvPr/>
            </p:nvSpPr>
            <p:spPr>
              <a:xfrm>
                <a:off x="6498663" y="949061"/>
                <a:ext cx="360040" cy="1278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9F418EF-E1AB-85B7-E0A5-D51805B1AC94}"/>
                  </a:ext>
                </a:extLst>
              </p:cNvPr>
              <p:cNvSpPr txBox="1"/>
              <p:nvPr/>
            </p:nvSpPr>
            <p:spPr>
              <a:xfrm>
                <a:off x="6468168" y="926376"/>
                <a:ext cx="421029" cy="16158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800" dirty="0"/>
                  <a:t>Phase 1b</a:t>
                </a:r>
                <a:endParaRPr lang="en-GB" sz="800" dirty="0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1331AD00-9BF1-E9A5-CC1E-5BB682C54047}"/>
                </a:ext>
              </a:extLst>
            </p:cNvPr>
            <p:cNvGrpSpPr/>
            <p:nvPr/>
          </p:nvGrpSpPr>
          <p:grpSpPr>
            <a:xfrm>
              <a:off x="7807348" y="926377"/>
              <a:ext cx="412613" cy="161583"/>
              <a:chOff x="6463540" y="930207"/>
              <a:chExt cx="412613" cy="161583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B580233-D6B4-B092-0AEB-EB4F02D44FED}"/>
                  </a:ext>
                </a:extLst>
              </p:cNvPr>
              <p:cNvSpPr/>
              <p:nvPr/>
            </p:nvSpPr>
            <p:spPr>
              <a:xfrm>
                <a:off x="6498663" y="949061"/>
                <a:ext cx="360040" cy="1278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7F35234-3DE3-7DCC-628A-17603783FAF5}"/>
                  </a:ext>
                </a:extLst>
              </p:cNvPr>
              <p:cNvSpPr txBox="1"/>
              <p:nvPr/>
            </p:nvSpPr>
            <p:spPr>
              <a:xfrm>
                <a:off x="6463540" y="930207"/>
                <a:ext cx="412613" cy="16158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800" dirty="0"/>
                  <a:t>Phase 1c</a:t>
                </a:r>
                <a:endParaRPr lang="en-GB" sz="800" dirty="0"/>
              </a:p>
            </p:txBody>
          </p:sp>
        </p:grp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936F7D-C576-E09C-3EC5-FAB416174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31640" y="4758295"/>
            <a:ext cx="65532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/>
              <a:t>A. Onufrena - HL-LHC IT String Day IV - 27.09.2024</a:t>
            </a:r>
            <a:endParaRPr lang="en-GB" dirty="0"/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72D004D2-7A90-07D7-9DBF-A486F81AB623}"/>
              </a:ext>
            </a:extLst>
          </p:cNvPr>
          <p:cNvSpPr txBox="1"/>
          <p:nvPr/>
        </p:nvSpPr>
        <p:spPr>
          <a:xfrm>
            <a:off x="661656" y="309441"/>
            <a:ext cx="786302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sz="2800" b="1" dirty="0">
                <a:latin typeface="+mj-lt"/>
                <a:ea typeface="+mj-ea"/>
                <a:cs typeface="+mj-cs"/>
              </a:rPr>
              <a:t>IT String commissioning phases</a:t>
            </a:r>
            <a:endParaRPr lang="en-GB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56CBEB-A33F-3B37-E1E1-08929E3B1D1D}"/>
              </a:ext>
            </a:extLst>
          </p:cNvPr>
          <p:cNvSpPr txBox="1"/>
          <p:nvPr/>
        </p:nvSpPr>
        <p:spPr>
          <a:xfrm>
            <a:off x="27826" y="3429000"/>
            <a:ext cx="3379876" cy="97436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1" defTabSz="1625519">
              <a:buClr>
                <a:schemeClr val="tx1"/>
              </a:buClr>
              <a:defRPr/>
            </a:pPr>
            <a:r>
              <a:rPr lang="en-US" sz="1200" b="1" kern="0" dirty="0">
                <a:solidFill>
                  <a:srgbClr val="0055A0"/>
                </a:solidFill>
              </a:rPr>
              <a:t>Phase 1a</a:t>
            </a:r>
            <a:r>
              <a:rPr lang="en-US" sz="1200" kern="0" dirty="0">
                <a:solidFill>
                  <a:srgbClr val="0055A0"/>
                </a:solidFill>
              </a:rPr>
              <a:t> </a:t>
            </a:r>
          </a:p>
          <a:p>
            <a:pPr marL="838179" lvl="1" indent="-228594" defTabSz="1625519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sz="1133" kern="0" dirty="0">
                <a:solidFill>
                  <a:srgbClr val="0055A0"/>
                </a:solidFill>
              </a:rPr>
              <a:t>Controlled cooldown </a:t>
            </a:r>
          </a:p>
          <a:p>
            <a:pPr marL="838179" lvl="1" indent="-228594" defTabSz="1625519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sz="1133" kern="0" dirty="0">
                <a:solidFill>
                  <a:srgbClr val="0055A0"/>
                </a:solidFill>
              </a:rPr>
              <a:t>Mechanical integrity validation</a:t>
            </a:r>
          </a:p>
          <a:p>
            <a:pPr marL="838179" lvl="1" indent="-228594" defTabSz="1625519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sz="1133" kern="0" dirty="0">
                <a:solidFill>
                  <a:srgbClr val="0055A0"/>
                </a:solidFill>
              </a:rPr>
              <a:t>Heat load on some segments is higher than expected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2BBB9A3-45E8-77D0-B63C-3E6E8756FAD2}"/>
              </a:ext>
            </a:extLst>
          </p:cNvPr>
          <p:cNvGrpSpPr/>
          <p:nvPr/>
        </p:nvGrpSpPr>
        <p:grpSpPr>
          <a:xfrm>
            <a:off x="2442761" y="4327297"/>
            <a:ext cx="1856232" cy="1760093"/>
            <a:chOff x="6465782" y="2647494"/>
            <a:chExt cx="1235093" cy="1016520"/>
          </a:xfrm>
        </p:grpSpPr>
        <p:pic>
          <p:nvPicPr>
            <p:cNvPr id="16" name="Picture 15" descr="A metal object with a round object on top&#10;&#10;Description automatically generated">
              <a:extLst>
                <a:ext uri="{FF2B5EF4-FFF2-40B4-BE49-F238E27FC236}">
                  <a16:creationId xmlns:a16="http://schemas.microsoft.com/office/drawing/2014/main" id="{45A023A9-6461-AA45-6CDD-CDA21BE7E8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685"/>
            <a:stretch/>
          </p:blipFill>
          <p:spPr>
            <a:xfrm rot="10800000">
              <a:off x="6465782" y="2843003"/>
              <a:ext cx="1235093" cy="821011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DFDCEC3-3A26-2984-53EB-77A1D1E8B691}"/>
                </a:ext>
              </a:extLst>
            </p:cNvPr>
            <p:cNvSpPr txBox="1"/>
            <p:nvPr/>
          </p:nvSpPr>
          <p:spPr>
            <a:xfrm>
              <a:off x="6572914" y="2647494"/>
              <a:ext cx="1033559" cy="2191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33" b="1" dirty="0"/>
                <a:t>Repair of the cold compressor (CCU)</a:t>
              </a:r>
              <a:endParaRPr lang="en-GB" sz="933" b="1" dirty="0"/>
            </a:p>
          </p:txBody>
        </p:sp>
      </p:grpSp>
      <p:sp>
        <p:nvSpPr>
          <p:cNvPr id="18" name="Star: 5 Points 17">
            <a:extLst>
              <a:ext uri="{FF2B5EF4-FFF2-40B4-BE49-F238E27FC236}">
                <a16:creationId xmlns:a16="http://schemas.microsoft.com/office/drawing/2014/main" id="{A433F303-DE3E-A08A-73E4-A12574F44CB2}"/>
              </a:ext>
            </a:extLst>
          </p:cNvPr>
          <p:cNvSpPr/>
          <p:nvPr/>
        </p:nvSpPr>
        <p:spPr>
          <a:xfrm>
            <a:off x="1632503" y="2601219"/>
            <a:ext cx="205660" cy="189760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0A90663-113A-114B-B113-16987D5316E6}"/>
              </a:ext>
            </a:extLst>
          </p:cNvPr>
          <p:cNvSpPr txBox="1"/>
          <p:nvPr/>
        </p:nvSpPr>
        <p:spPr>
          <a:xfrm>
            <a:off x="946675" y="2194822"/>
            <a:ext cx="1577316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625519">
              <a:spcAft>
                <a:spcPts val="800"/>
              </a:spcAft>
              <a:buClr>
                <a:srgbClr val="0055A0"/>
              </a:buClr>
              <a:defRPr/>
            </a:pPr>
            <a:r>
              <a:rPr lang="en-US" sz="1067" b="1" kern="0" dirty="0">
                <a:solidFill>
                  <a:srgbClr val="00B050"/>
                </a:solidFill>
              </a:rPr>
              <a:t>System ready for the cooldown</a:t>
            </a:r>
            <a:endParaRPr lang="en-US" sz="1067" kern="0" dirty="0">
              <a:solidFill>
                <a:srgbClr val="00B050"/>
              </a:solidFill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9C569AE2-C32F-8CD2-2348-C9998E34468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531782" y="4394850"/>
            <a:ext cx="4076071" cy="1868051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0DAE0851-266D-E1EF-CAF6-ABB63D8AD856}"/>
              </a:ext>
            </a:extLst>
          </p:cNvPr>
          <p:cNvSpPr txBox="1"/>
          <p:nvPr/>
        </p:nvSpPr>
        <p:spPr>
          <a:xfrm>
            <a:off x="4512725" y="3578685"/>
            <a:ext cx="4847639" cy="80002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37061" lvl="1" indent="-237061" defTabSz="1625519">
              <a:buClr>
                <a:schemeClr val="tx1"/>
              </a:buClr>
              <a:defRPr/>
            </a:pPr>
            <a:r>
              <a:rPr lang="en-US" sz="1200" b="1" kern="0" dirty="0">
                <a:solidFill>
                  <a:srgbClr val="0055A0"/>
                </a:solidFill>
              </a:rPr>
              <a:t>Phase 1b</a:t>
            </a:r>
            <a:r>
              <a:rPr lang="en-US" sz="1200" kern="0" dirty="0">
                <a:solidFill>
                  <a:srgbClr val="0055A0"/>
                </a:solidFill>
              </a:rPr>
              <a:t> </a:t>
            </a:r>
            <a:r>
              <a:rPr lang="en-US" sz="1133" kern="0" dirty="0">
                <a:solidFill>
                  <a:srgbClr val="0055A0"/>
                </a:solidFill>
              </a:rPr>
              <a:t>(further validation and studies):</a:t>
            </a:r>
          </a:p>
          <a:p>
            <a:pPr marL="237061" lvl="1" indent="-237061" defTabSz="1625519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sz="1133" kern="0" dirty="0">
                <a:solidFill>
                  <a:srgbClr val="0055A0"/>
                </a:solidFill>
              </a:rPr>
              <a:t>System thermal characterization (heat loads, pressure drop)</a:t>
            </a:r>
          </a:p>
          <a:p>
            <a:pPr marL="237061" lvl="1" indent="-237061" defTabSz="1625519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sz="1133" kern="0" dirty="0">
                <a:solidFill>
                  <a:srgbClr val="0055A0"/>
                </a:solidFill>
              </a:rPr>
              <a:t>X-ray inspection of TL01 line at cold</a:t>
            </a:r>
          </a:p>
          <a:p>
            <a:pPr marL="237061" lvl="1" indent="-237061" defTabSz="1625519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GB" sz="1133" kern="0" dirty="0">
                <a:solidFill>
                  <a:srgbClr val="0055A0"/>
                </a:solidFill>
              </a:rPr>
              <a:t>Further tuning of control loops and CCU logic test</a:t>
            </a:r>
            <a:endParaRPr lang="en-US" sz="1133" kern="0" dirty="0">
              <a:solidFill>
                <a:srgbClr val="0055A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6CA3789-5AB2-8BFA-4046-49D2A9FC001F}"/>
              </a:ext>
            </a:extLst>
          </p:cNvPr>
          <p:cNvSpPr txBox="1"/>
          <p:nvPr/>
        </p:nvSpPr>
        <p:spPr>
          <a:xfrm>
            <a:off x="8982519" y="3573234"/>
            <a:ext cx="2721792" cy="80002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37061" lvl="1" indent="-237061" defTabSz="1625519">
              <a:buClr>
                <a:schemeClr val="tx1"/>
              </a:buClr>
              <a:defRPr/>
            </a:pPr>
            <a:r>
              <a:rPr lang="en-US" sz="1200" b="1" kern="0" dirty="0">
                <a:solidFill>
                  <a:srgbClr val="0055A0"/>
                </a:solidFill>
              </a:rPr>
              <a:t>Phase 1c </a:t>
            </a:r>
            <a:r>
              <a:rPr lang="en-US" sz="1133" kern="0" dirty="0">
                <a:solidFill>
                  <a:srgbClr val="0055A0"/>
                </a:solidFill>
              </a:rPr>
              <a:t>(additional studies):</a:t>
            </a:r>
          </a:p>
          <a:p>
            <a:pPr marL="237061" lvl="1" indent="-237061" defTabSz="1625519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sz="1133" kern="0" dirty="0">
                <a:solidFill>
                  <a:srgbClr val="0055A0"/>
                </a:solidFill>
              </a:rPr>
              <a:t>CCU logic validation</a:t>
            </a:r>
          </a:p>
          <a:p>
            <a:pPr marL="237061" lvl="1" indent="-237061" defTabSz="1625519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sz="1133" kern="0" dirty="0">
                <a:solidFill>
                  <a:srgbClr val="0055A0"/>
                </a:solidFill>
              </a:rPr>
              <a:t>TL01 repair validation and capacity measurements</a:t>
            </a:r>
          </a:p>
        </p:txBody>
      </p:sp>
      <p:pic>
        <p:nvPicPr>
          <p:cNvPr id="35" name="Picture 34" descr="A large machine in a factory&#10;&#10;Description automatically generated">
            <a:extLst>
              <a:ext uri="{FF2B5EF4-FFF2-40B4-BE49-F238E27FC236}">
                <a16:creationId xmlns:a16="http://schemas.microsoft.com/office/drawing/2014/main" id="{77C28CE6-F8F9-4743-0C85-7C3D9512FD3F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9" t="25205" r="5889" b="1819"/>
          <a:stretch/>
        </p:blipFill>
        <p:spPr>
          <a:xfrm>
            <a:off x="8991244" y="4457418"/>
            <a:ext cx="2639101" cy="1718877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CEA4BB7-8890-957E-9959-B6666E57CBB9}"/>
              </a:ext>
            </a:extLst>
          </p:cNvPr>
          <p:cNvCxnSpPr>
            <a:cxnSpLocks/>
          </p:cNvCxnSpPr>
          <p:nvPr/>
        </p:nvCxnSpPr>
        <p:spPr>
          <a:xfrm flipV="1">
            <a:off x="1585004" y="3429001"/>
            <a:ext cx="441573" cy="155495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708853F4-5F25-2443-1485-D712924F5212}"/>
              </a:ext>
            </a:extLst>
          </p:cNvPr>
          <p:cNvCxnSpPr>
            <a:cxnSpLocks/>
          </p:cNvCxnSpPr>
          <p:nvPr/>
        </p:nvCxnSpPr>
        <p:spPr>
          <a:xfrm flipV="1">
            <a:off x="4751851" y="3392297"/>
            <a:ext cx="0" cy="191711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E5E7F8D8-5A60-5ED5-C768-05297CF81F9D}"/>
              </a:ext>
            </a:extLst>
          </p:cNvPr>
          <p:cNvCxnSpPr>
            <a:cxnSpLocks/>
          </p:cNvCxnSpPr>
          <p:nvPr/>
        </p:nvCxnSpPr>
        <p:spPr>
          <a:xfrm flipV="1">
            <a:off x="9522787" y="3381523"/>
            <a:ext cx="0" cy="191711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9948F77-F417-CA66-4F97-2469BDAA1057}"/>
              </a:ext>
            </a:extLst>
          </p:cNvPr>
          <p:cNvGrpSpPr/>
          <p:nvPr/>
        </p:nvGrpSpPr>
        <p:grpSpPr>
          <a:xfrm>
            <a:off x="397113" y="4399079"/>
            <a:ext cx="1893439" cy="1684720"/>
            <a:chOff x="297834" y="3305990"/>
            <a:chExt cx="1420079" cy="1263540"/>
          </a:xfrm>
        </p:grpSpPr>
        <p:pic>
          <p:nvPicPr>
            <p:cNvPr id="25" name="Picture 24" descr="A group of people sitting at computers&#10;&#10;Description automatically generated">
              <a:extLst>
                <a:ext uri="{FF2B5EF4-FFF2-40B4-BE49-F238E27FC236}">
                  <a16:creationId xmlns:a16="http://schemas.microsoft.com/office/drawing/2014/main" id="{CBD386E2-E3AF-7470-B88C-D9250688E490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297834" y="3504471"/>
              <a:ext cx="1420079" cy="1065059"/>
            </a:xfrm>
            <a:prstGeom prst="rect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E7C20DD3-46FE-2E30-AF72-C17BBAB38047}"/>
                </a:ext>
              </a:extLst>
            </p:cNvPr>
            <p:cNvSpPr txBox="1"/>
            <p:nvPr/>
          </p:nvSpPr>
          <p:spPr>
            <a:xfrm>
              <a:off x="311785" y="3305990"/>
              <a:ext cx="1392175" cy="1769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33" b="1" dirty="0"/>
                <a:t>Cryogenics operating team</a:t>
              </a:r>
              <a:endParaRPr lang="en-GB" sz="933" b="1" dirty="0"/>
            </a:p>
          </p:txBody>
        </p:sp>
      </p:grp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4DF1A43C-92C1-61AF-801D-48A99D09BF83}"/>
              </a:ext>
            </a:extLst>
          </p:cNvPr>
          <p:cNvCxnSpPr>
            <a:cxnSpLocks/>
          </p:cNvCxnSpPr>
          <p:nvPr/>
        </p:nvCxnSpPr>
        <p:spPr>
          <a:xfrm flipV="1">
            <a:off x="3387130" y="3391986"/>
            <a:ext cx="212592" cy="890145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9F05292A-FCDA-BEB4-B9FD-DEFD09ABAC7D}"/>
              </a:ext>
            </a:extLst>
          </p:cNvPr>
          <p:cNvCxnSpPr>
            <a:cxnSpLocks/>
          </p:cNvCxnSpPr>
          <p:nvPr/>
        </p:nvCxnSpPr>
        <p:spPr>
          <a:xfrm flipH="1">
            <a:off x="8309965" y="2324783"/>
            <a:ext cx="213356" cy="403850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08135BBF-7B41-05D5-32FC-49D9F29C2A02}"/>
              </a:ext>
            </a:extLst>
          </p:cNvPr>
          <p:cNvSpPr txBox="1"/>
          <p:nvPr/>
        </p:nvSpPr>
        <p:spPr>
          <a:xfrm>
            <a:off x="675264" y="1529124"/>
            <a:ext cx="7863028" cy="6258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39178" lvl="1" indent="-226478" defTabSz="1219140">
              <a:spcAft>
                <a:spcPts val="8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sz="1400" u="sng" kern="0" dirty="0">
                <a:solidFill>
                  <a:srgbClr val="0055A0"/>
                </a:solidFill>
              </a:rPr>
              <a:t>Phase 1</a:t>
            </a:r>
            <a:r>
              <a:rPr lang="en-US" sz="1400" kern="0" dirty="0">
                <a:solidFill>
                  <a:srgbClr val="0055A0"/>
                </a:solidFill>
              </a:rPr>
              <a:t>: commissioning of the cryogenic system </a:t>
            </a:r>
            <a:r>
              <a:rPr lang="en-US" sz="1400" u="sng" kern="0" dirty="0">
                <a:solidFill>
                  <a:srgbClr val="0055A0"/>
                </a:solidFill>
              </a:rPr>
              <a:t>without magnets</a:t>
            </a:r>
            <a:r>
              <a:rPr lang="en-US" sz="1400" kern="0" dirty="0">
                <a:solidFill>
                  <a:srgbClr val="0055A0"/>
                </a:solidFill>
              </a:rPr>
              <a:t> (</a:t>
            </a:r>
            <a:r>
              <a:rPr lang="en-US" sz="1400" kern="0" dirty="0">
                <a:solidFill>
                  <a:srgbClr val="0055A0"/>
                </a:solidFill>
                <a:highlight>
                  <a:srgbClr val="FFFF00"/>
                </a:highlight>
              </a:rPr>
              <a:t>complete!</a:t>
            </a:r>
            <a:r>
              <a:rPr lang="en-US" sz="1400" kern="0" dirty="0">
                <a:solidFill>
                  <a:srgbClr val="0055A0"/>
                </a:solidFill>
              </a:rPr>
              <a:t>)</a:t>
            </a:r>
          </a:p>
          <a:p>
            <a:pPr marL="239178" lvl="1" indent="-226478" defTabSz="1219140">
              <a:spcAft>
                <a:spcPts val="8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sz="1400" u="sng" kern="0" dirty="0">
                <a:solidFill>
                  <a:srgbClr val="0055A0"/>
                </a:solidFill>
              </a:rPr>
              <a:t>Phase 2</a:t>
            </a:r>
            <a:r>
              <a:rPr lang="en-US" sz="1400" kern="0" dirty="0">
                <a:solidFill>
                  <a:srgbClr val="0055A0"/>
                </a:solidFill>
              </a:rPr>
              <a:t>: commissioning (and then operation) of the cryogenic system </a:t>
            </a:r>
            <a:r>
              <a:rPr lang="en-US" sz="1400" u="sng" kern="0" dirty="0">
                <a:solidFill>
                  <a:srgbClr val="0055A0"/>
                </a:solidFill>
              </a:rPr>
              <a:t>with magnets</a:t>
            </a:r>
            <a:r>
              <a:rPr lang="en-US" sz="1400" kern="0" dirty="0">
                <a:solidFill>
                  <a:srgbClr val="0055A0"/>
                </a:solidFill>
              </a:rPr>
              <a:t> (2</a:t>
            </a:r>
            <a:r>
              <a:rPr lang="en-US" sz="1400" kern="0" baseline="30000" dirty="0">
                <a:solidFill>
                  <a:srgbClr val="0055A0"/>
                </a:solidFill>
              </a:rPr>
              <a:t>nd</a:t>
            </a:r>
            <a:r>
              <a:rPr lang="en-US" sz="1400" kern="0" dirty="0">
                <a:solidFill>
                  <a:srgbClr val="0055A0"/>
                </a:solidFill>
              </a:rPr>
              <a:t> half of 2025)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F120204-7503-7DD8-55F9-53BCB696A29B}"/>
              </a:ext>
            </a:extLst>
          </p:cNvPr>
          <p:cNvSpPr txBox="1"/>
          <p:nvPr/>
        </p:nvSpPr>
        <p:spPr>
          <a:xfrm>
            <a:off x="986862" y="900876"/>
            <a:ext cx="6893063" cy="543867"/>
          </a:xfrm>
          <a:prstGeom prst="rect">
            <a:avLst/>
          </a:prstGeom>
          <a:noFill/>
          <a:ln>
            <a:solidFill>
              <a:srgbClr val="0055A0"/>
            </a:solidFill>
          </a:ln>
        </p:spPr>
        <p:txBody>
          <a:bodyPr wrap="square">
            <a:spAutoFit/>
          </a:bodyPr>
          <a:lstStyle/>
          <a:p>
            <a:pPr algn="ctr" defTabSz="1219140">
              <a:spcAft>
                <a:spcPts val="800"/>
              </a:spcAft>
              <a:buClr>
                <a:schemeClr val="tx1"/>
              </a:buClr>
              <a:defRPr/>
            </a:pPr>
            <a:r>
              <a:rPr lang="en-US" sz="1467" u="sng" kern="0" dirty="0">
                <a:solidFill>
                  <a:srgbClr val="0055A0"/>
                </a:solidFill>
              </a:rPr>
              <a:t>Strategy</a:t>
            </a:r>
            <a:r>
              <a:rPr lang="en-US" sz="1467" kern="0" dirty="0">
                <a:solidFill>
                  <a:srgbClr val="0055A0"/>
                </a:solidFill>
              </a:rPr>
              <a:t>: commission the cryogenic system in a standalone mode before operation with magnets (allows to anticipate and resolve any potential issues)</a:t>
            </a:r>
          </a:p>
        </p:txBody>
      </p:sp>
    </p:spTree>
    <p:extLst>
      <p:ext uri="{BB962C8B-B14F-4D97-AF65-F5344CB8AC3E}">
        <p14:creationId xmlns:p14="http://schemas.microsoft.com/office/powerpoint/2010/main" val="62437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0A5935-5533-6CB4-482E-3653058DD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31640" y="4758295"/>
            <a:ext cx="65532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/>
              <a:t>A. Onufrena - HL-LHC IT String Day IV - 27.09.2024</a:t>
            </a:r>
            <a:endParaRPr lang="en-GB" dirty="0"/>
          </a:p>
        </p:txBody>
      </p:sp>
      <p:sp>
        <p:nvSpPr>
          <p:cNvPr id="13" name="TextBox 2">
            <a:extLst>
              <a:ext uri="{FF2B5EF4-FFF2-40B4-BE49-F238E27FC236}">
                <a16:creationId xmlns:a16="http://schemas.microsoft.com/office/drawing/2014/main" id="{591D565F-B8D4-F22D-0E61-5DC974138586}"/>
              </a:ext>
            </a:extLst>
          </p:cNvPr>
          <p:cNvSpPr txBox="1"/>
          <p:nvPr/>
        </p:nvSpPr>
        <p:spPr>
          <a:xfrm>
            <a:off x="661656" y="309441"/>
            <a:ext cx="985083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sz="2800" b="1" dirty="0">
                <a:latin typeface="+mj-lt"/>
                <a:ea typeface="+mj-ea"/>
                <a:cs typeface="+mj-cs"/>
              </a:rPr>
              <a:t>Requirements and operating parameters of the cryogenic system</a:t>
            </a:r>
            <a:endParaRPr lang="en-GB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14276AFE-A7BF-EAEB-3146-65A33679267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23393" y="1402504"/>
              <a:ext cx="5098788" cy="4648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030113">
                      <a:extLst>
                        <a:ext uri="{9D8B030D-6E8A-4147-A177-3AD203B41FA5}">
                          <a16:colId xmlns:a16="http://schemas.microsoft.com/office/drawing/2014/main" val="2853529960"/>
                        </a:ext>
                      </a:extLst>
                    </a:gridCol>
                    <a:gridCol w="1068675">
                      <a:extLst>
                        <a:ext uri="{9D8B030D-6E8A-4147-A177-3AD203B41FA5}">
                          <a16:colId xmlns:a16="http://schemas.microsoft.com/office/drawing/2014/main" val="156226712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rgbClr val="000000"/>
                              </a:solidFill>
                            </a:rPr>
                            <a:t>Parameter</a:t>
                          </a:r>
                          <a:endParaRPr lang="en-GB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dirty="0">
                              <a:solidFill>
                                <a:srgbClr val="000000"/>
                              </a:solidFill>
                            </a:rPr>
                            <a:t>Value</a:t>
                          </a:r>
                          <a:endParaRPr lang="en-GB" sz="15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51967390"/>
                      </a:ext>
                    </a:extLst>
                  </a:tr>
                  <a:tr h="538480">
                    <a:tc>
                      <a:txBody>
                        <a:bodyPr/>
                        <a:lstStyle/>
                        <a:p>
                          <a:r>
                            <a:rPr kumimoji="0" lang="en-GB" altLang="en-US" sz="15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Static heat load (conduction and radiation) on all cold masses at 1.9 K 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135 W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75560323"/>
                      </a:ext>
                    </a:extLst>
                  </a:tr>
                  <a:tr h="76200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altLang="en-US" sz="1500" b="0" i="0" u="none" strike="noStrike" kern="1200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Dynamic heat load (magnetisation during a nominal current ramp and splice resistance) on cold masses at 1.9 K	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201 W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922172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kumimoji="0" lang="en-GB" altLang="en-US" sz="1500" b="0" i="0" u="none" strike="noStrike" kern="1200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Magnet cold mass temperature</a:t>
                          </a:r>
                          <a:endParaRPr kumimoji="0" lang="en-GB" sz="1500" b="0" i="0" u="none" strike="noStrike" kern="1200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1.9 K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55612065"/>
                      </a:ext>
                    </a:extLst>
                  </a:tr>
                  <a:tr h="538480">
                    <a:tc>
                      <a:txBody>
                        <a:bodyPr/>
                        <a:lstStyle/>
                        <a:p>
                          <a:r>
                            <a:rPr kumimoji="0" lang="en-GB" sz="1500" b="0" i="0" u="none" strike="noStrike" kern="1200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Nominal magnet current and ramp rate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16.2 kA @ 14.6 A/s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0651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kumimoji="0" lang="en-GB" altLang="en-US" sz="1500" b="0" i="0" u="none" strike="noStrike" kern="1200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Screen temperature</a:t>
                          </a:r>
                          <a:endParaRPr kumimoji="0" lang="en-GB" sz="1500" b="0" i="0" u="none" strike="noStrike" kern="1200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50 K-75 K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751612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kumimoji="0" lang="en-GB" altLang="en-US" sz="1500" b="0" i="0" u="none" strike="noStrike" kern="1200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Mass flow for cold powering system</a:t>
                          </a:r>
                          <a:endParaRPr kumimoji="0" lang="en-GB" sz="1500" b="0" i="0" u="none" strike="noStrike" kern="1200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6 g/s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38213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kumimoji="0" lang="en-GB" altLang="en-US" sz="1500" b="0" i="0" u="none" strike="noStrike" kern="1200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Max. allowed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kumimoji="0" lang="en-US" altLang="en-US" sz="1500" b="0" i="0" u="none" strike="noStrike" kern="1200" cap="none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Δ</m:t>
                              </m:r>
                              <m:r>
                                <a:rPr kumimoji="0" lang="en-US" altLang="en-US" sz="1500" b="0" i="1" u="none" strike="noStrike" kern="1200" cap="none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𝑇</m:t>
                              </m:r>
                            </m:oMath>
                          </a14:m>
                          <a:r>
                            <a:rPr kumimoji="0" lang="en-GB" altLang="en-US" sz="1500" b="0" i="0" u="none" strike="noStrike" kern="1200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 along the magnets</a:t>
                          </a:r>
                          <a:endParaRPr kumimoji="0" lang="en-GB" sz="1500" b="0" i="0" u="none" strike="noStrike" kern="1200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30 K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7832479"/>
                      </a:ext>
                    </a:extLst>
                  </a:tr>
                  <a:tr h="5384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altLang="en-US" sz="1500" b="0" i="0" u="none" strike="noStrike" kern="1200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Max. allowed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kumimoji="0" lang="en-US" altLang="en-US" sz="1500" b="0" i="0" u="none" strike="noStrike" kern="1200" cap="none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Δ</m:t>
                              </m:r>
                              <m:r>
                                <a:rPr kumimoji="0" lang="en-US" altLang="en-US" sz="1500" b="0" i="1" u="none" strike="noStrike" kern="1200" cap="none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𝑇</m:t>
                              </m:r>
                            </m:oMath>
                          </a14:m>
                          <a:r>
                            <a:rPr kumimoji="0" lang="en-GB" altLang="en-US" sz="1500" b="0" i="0" u="none" strike="noStrike" kern="1200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 within thermal radiation shields</a:t>
                          </a:r>
                          <a:endParaRPr kumimoji="0" lang="en-GB" sz="1500" b="0" i="0" u="none" strike="noStrike" kern="1200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100 K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580376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kumimoji="0" lang="en-GB" altLang="en-US" sz="1500" b="0" i="0" u="none" strike="noStrike" kern="1200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Maximum cooldown duration</a:t>
                          </a:r>
                          <a:endParaRPr kumimoji="0" lang="en-GB" sz="1500" b="0" i="0" u="none" strike="noStrike" kern="1200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15 days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6420216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14276AFE-A7BF-EAEB-3146-65A33679267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23393" y="1402504"/>
              <a:ext cx="5098788" cy="4648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030113">
                      <a:extLst>
                        <a:ext uri="{9D8B030D-6E8A-4147-A177-3AD203B41FA5}">
                          <a16:colId xmlns:a16="http://schemas.microsoft.com/office/drawing/2014/main" val="2853529960"/>
                        </a:ext>
                      </a:extLst>
                    </a:gridCol>
                    <a:gridCol w="1068675">
                      <a:extLst>
                        <a:ext uri="{9D8B030D-6E8A-4147-A177-3AD203B41FA5}">
                          <a16:colId xmlns:a16="http://schemas.microsoft.com/office/drawing/2014/main" val="156226712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rgbClr val="000000"/>
                              </a:solidFill>
                            </a:rPr>
                            <a:t>Parameter</a:t>
                          </a:r>
                          <a:endParaRPr lang="en-GB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dirty="0">
                              <a:solidFill>
                                <a:srgbClr val="000000"/>
                              </a:solidFill>
                            </a:rPr>
                            <a:t>Value</a:t>
                          </a:r>
                          <a:endParaRPr lang="en-GB" sz="15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51967390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r>
                            <a:rPr kumimoji="0" lang="en-GB" altLang="en-US" sz="15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Static heat load (conduction and radiation) on all cold masses at 1.9 K 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135 W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75560323"/>
                      </a:ext>
                    </a:extLst>
                  </a:tr>
                  <a:tr h="7772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altLang="en-US" sz="1500" b="0" i="0" u="none" strike="noStrike" kern="1200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Dynamic heat load (magnetisation during a nominal current ramp and splice resistance) on cold masses at 1.9 K	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201 W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922172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kumimoji="0" lang="en-GB" altLang="en-US" sz="1500" b="0" i="0" u="none" strike="noStrike" kern="1200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Magnet cold mass temperature</a:t>
                          </a:r>
                          <a:endParaRPr kumimoji="0" lang="en-GB" sz="1500" b="0" i="0" u="none" strike="noStrike" kern="1200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1.9 K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55612065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r>
                            <a:rPr kumimoji="0" lang="en-GB" sz="1500" b="0" i="0" u="none" strike="noStrike" kern="1200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Nominal magnet current and ramp rate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16.2 kA @ 14.6 A/s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0651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kumimoji="0" lang="en-GB" altLang="en-US" sz="1500" b="0" i="0" u="none" strike="noStrike" kern="1200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Screen temperature</a:t>
                          </a:r>
                          <a:endParaRPr kumimoji="0" lang="en-GB" sz="1500" b="0" i="0" u="none" strike="noStrike" kern="1200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50 K-75 K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751612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kumimoji="0" lang="en-GB" altLang="en-US" sz="1500" b="0" i="0" u="none" strike="noStrike" kern="1200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Mass flow for cold powering system</a:t>
                          </a:r>
                          <a:endParaRPr kumimoji="0" lang="en-GB" sz="1500" b="0" i="0" u="none" strike="noStrike" kern="1200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6 g/s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38213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51" t="-908197" r="-27039" b="-2508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30 K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7832479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51" t="-683333" r="-27039" b="-7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100 K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580376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kumimoji="0" lang="en-GB" altLang="en-US" sz="1500" b="0" i="0" u="none" strike="noStrike" kern="1200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Maximum cooldown duration</a:t>
                          </a:r>
                          <a:endParaRPr kumimoji="0" lang="en-GB" sz="1500" b="0" i="0" u="none" strike="noStrike" kern="1200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15 days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6420216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70A55831-BFBE-513E-89AA-6145F027D012}"/>
              </a:ext>
            </a:extLst>
          </p:cNvPr>
          <p:cNvSpPr/>
          <p:nvPr/>
        </p:nvSpPr>
        <p:spPr>
          <a:xfrm>
            <a:off x="4648673" y="1755768"/>
            <a:ext cx="1073507" cy="1673232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FC4F66-6522-E315-DF74-5B750BECF21C}"/>
              </a:ext>
            </a:extLst>
          </p:cNvPr>
          <p:cNvSpPr txBox="1"/>
          <p:nvPr/>
        </p:nvSpPr>
        <p:spPr>
          <a:xfrm>
            <a:off x="5677573" y="1388728"/>
            <a:ext cx="1413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7030A0"/>
                </a:solidFill>
              </a:rPr>
              <a:t>336 W of heat load at 1.9 K</a:t>
            </a:r>
            <a:endParaRPr lang="en-GB" sz="1400" b="1" dirty="0">
              <a:solidFill>
                <a:srgbClr val="7030A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A026977-B46C-C1CC-C211-7F7F603D25B7}"/>
              </a:ext>
            </a:extLst>
          </p:cNvPr>
          <p:cNvSpPr/>
          <p:nvPr/>
        </p:nvSpPr>
        <p:spPr>
          <a:xfrm>
            <a:off x="4648673" y="4758295"/>
            <a:ext cx="1073507" cy="909699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863B91-FB0C-039C-F2DD-A990B25BCDAB}"/>
              </a:ext>
            </a:extLst>
          </p:cNvPr>
          <p:cNvSpPr txBox="1"/>
          <p:nvPr/>
        </p:nvSpPr>
        <p:spPr>
          <a:xfrm>
            <a:off x="450659" y="1044918"/>
            <a:ext cx="5444253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67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Operating requirements for IT String (derived from HL-LHC)</a:t>
            </a:r>
            <a:endParaRPr lang="en-GB" sz="1467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6E48BB4-3363-0F2A-0EDA-94477B4C2162}"/>
                  </a:ext>
                </a:extLst>
              </p:cNvPr>
              <p:cNvSpPr txBox="1"/>
              <p:nvPr/>
            </p:nvSpPr>
            <p:spPr>
              <a:xfrm>
                <a:off x="5645458" y="5584932"/>
                <a:ext cx="147621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b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sz="1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𝑻</m:t>
                    </m:r>
                  </m:oMath>
                </a14:m>
                <a:r>
                  <a:rPr lang="en-GB" sz="1400" b="1" i="1" dirty="0">
                    <a:solidFill>
                      <a:srgbClr val="7030A0"/>
                    </a:solidFill>
                  </a:rPr>
                  <a:t> </a:t>
                </a:r>
                <a:r>
                  <a:rPr lang="en-GB" sz="1400" b="1" dirty="0">
                    <a:solidFill>
                      <a:srgbClr val="7030A0"/>
                    </a:solidFill>
                  </a:rPr>
                  <a:t>drives the cooldown speed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6E48BB4-3363-0F2A-0EDA-94477B4C21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5458" y="5584932"/>
                <a:ext cx="1476218" cy="523220"/>
              </a:xfrm>
              <a:prstGeom prst="rect">
                <a:avLst/>
              </a:prstGeom>
              <a:blipFill>
                <a:blip r:embed="rId4"/>
                <a:stretch>
                  <a:fillRect l="-1240" t="-2326" b="-116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4236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0A5935-5533-6CB4-482E-3653058DD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31640" y="4758295"/>
            <a:ext cx="65532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/>
              <a:t>A. Onufrena - HL-LHC IT String Day IV - 27.09.2024</a:t>
            </a:r>
            <a:endParaRPr lang="en-GB" dirty="0"/>
          </a:p>
        </p:txBody>
      </p:sp>
      <p:sp>
        <p:nvSpPr>
          <p:cNvPr id="13" name="TextBox 2">
            <a:extLst>
              <a:ext uri="{FF2B5EF4-FFF2-40B4-BE49-F238E27FC236}">
                <a16:creationId xmlns:a16="http://schemas.microsoft.com/office/drawing/2014/main" id="{591D565F-B8D4-F22D-0E61-5DC974138586}"/>
              </a:ext>
            </a:extLst>
          </p:cNvPr>
          <p:cNvSpPr txBox="1"/>
          <p:nvPr/>
        </p:nvSpPr>
        <p:spPr>
          <a:xfrm>
            <a:off x="661656" y="309441"/>
            <a:ext cx="985083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sz="2800" b="1" dirty="0">
                <a:latin typeface="+mj-lt"/>
                <a:ea typeface="+mj-ea"/>
                <a:cs typeface="+mj-cs"/>
              </a:rPr>
              <a:t>Requirements and operating parameters of the cryogenic system</a:t>
            </a:r>
            <a:endParaRPr lang="en-GB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9943D3D-5217-B8E6-83EC-6EDDBB90DAB9}"/>
              </a:ext>
            </a:extLst>
          </p:cNvPr>
          <p:cNvSpPr txBox="1"/>
          <p:nvPr/>
        </p:nvSpPr>
        <p:spPr>
          <a:xfrm>
            <a:off x="7121677" y="5123020"/>
            <a:ext cx="4416491" cy="646331"/>
          </a:xfrm>
          <a:prstGeom prst="rect">
            <a:avLst/>
          </a:prstGeom>
          <a:noFill/>
          <a:ln w="19050">
            <a:solidFill>
              <a:srgbClr val="FF99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Goal: validate that these conditions can be achieved by the cryogenic system</a:t>
            </a:r>
            <a:endParaRPr lang="en-GB" kern="100" dirty="0">
              <a:solidFill>
                <a:srgbClr val="FF990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14276AFE-A7BF-EAEB-3146-65A33679267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23393" y="1402504"/>
              <a:ext cx="5098788" cy="4648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030113">
                      <a:extLst>
                        <a:ext uri="{9D8B030D-6E8A-4147-A177-3AD203B41FA5}">
                          <a16:colId xmlns:a16="http://schemas.microsoft.com/office/drawing/2014/main" val="2853529960"/>
                        </a:ext>
                      </a:extLst>
                    </a:gridCol>
                    <a:gridCol w="1068675">
                      <a:extLst>
                        <a:ext uri="{9D8B030D-6E8A-4147-A177-3AD203B41FA5}">
                          <a16:colId xmlns:a16="http://schemas.microsoft.com/office/drawing/2014/main" val="156226712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rgbClr val="000000"/>
                              </a:solidFill>
                            </a:rPr>
                            <a:t>Parameter</a:t>
                          </a:r>
                          <a:endParaRPr lang="en-GB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dirty="0">
                              <a:solidFill>
                                <a:srgbClr val="000000"/>
                              </a:solidFill>
                            </a:rPr>
                            <a:t>Value</a:t>
                          </a:r>
                          <a:endParaRPr lang="en-GB" sz="15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51967390"/>
                      </a:ext>
                    </a:extLst>
                  </a:tr>
                  <a:tr h="538480">
                    <a:tc>
                      <a:txBody>
                        <a:bodyPr/>
                        <a:lstStyle/>
                        <a:p>
                          <a:r>
                            <a:rPr kumimoji="0" lang="en-GB" altLang="en-US" sz="15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Static heat load (conduction and radiation) on all cold masses at 1.9 K 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135 W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75560323"/>
                      </a:ext>
                    </a:extLst>
                  </a:tr>
                  <a:tr h="76200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altLang="en-US" sz="1500" b="0" i="0" u="none" strike="noStrike" kern="1200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Dynamic heat load (magnetisation during a nominal current ramp and splice resistance) on cold masses at 1.9 K	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201 W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922172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kumimoji="0" lang="en-GB" altLang="en-US" sz="1500" b="0" i="0" u="none" strike="noStrike" kern="1200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Magnet cold mass temperature</a:t>
                          </a:r>
                          <a:endParaRPr kumimoji="0" lang="en-GB" sz="1500" b="0" i="0" u="none" strike="noStrike" kern="1200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1.9 K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55612065"/>
                      </a:ext>
                    </a:extLst>
                  </a:tr>
                  <a:tr h="538480">
                    <a:tc>
                      <a:txBody>
                        <a:bodyPr/>
                        <a:lstStyle/>
                        <a:p>
                          <a:r>
                            <a:rPr kumimoji="0" lang="en-GB" sz="1500" b="0" i="0" u="none" strike="noStrike" kern="1200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Nominal magnet current and ramp rate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16.2 kA @ 14.6 A/s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0651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kumimoji="0" lang="en-GB" altLang="en-US" sz="1500" b="0" i="0" u="none" strike="noStrike" kern="1200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Screen temperature</a:t>
                          </a:r>
                          <a:endParaRPr kumimoji="0" lang="en-GB" sz="1500" b="0" i="0" u="none" strike="noStrike" kern="1200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50 K-75 K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751612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kumimoji="0" lang="en-GB" altLang="en-US" sz="1500" b="0" i="0" u="none" strike="noStrike" kern="1200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Mass flow for cold powering system</a:t>
                          </a:r>
                          <a:endParaRPr kumimoji="0" lang="en-GB" sz="1500" b="0" i="0" u="none" strike="noStrike" kern="1200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6 g/s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38213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kumimoji="0" lang="en-GB" altLang="en-US" sz="1500" b="0" i="0" u="none" strike="noStrike" kern="1200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Max. allowed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kumimoji="0" lang="en-US" altLang="en-US" sz="1500" b="0" i="0" u="none" strike="noStrike" kern="1200" cap="none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Δ</m:t>
                              </m:r>
                              <m:r>
                                <a:rPr kumimoji="0" lang="en-US" altLang="en-US" sz="1500" b="0" i="1" u="none" strike="noStrike" kern="1200" cap="none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𝑇</m:t>
                              </m:r>
                            </m:oMath>
                          </a14:m>
                          <a:r>
                            <a:rPr kumimoji="0" lang="en-GB" altLang="en-US" sz="1500" b="0" i="0" u="none" strike="noStrike" kern="1200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 along the magnets</a:t>
                          </a:r>
                          <a:endParaRPr kumimoji="0" lang="en-GB" sz="1500" b="0" i="0" u="none" strike="noStrike" kern="1200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30 K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7832479"/>
                      </a:ext>
                    </a:extLst>
                  </a:tr>
                  <a:tr h="5384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altLang="en-US" sz="1500" b="0" i="0" u="none" strike="noStrike" kern="1200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Max. allowed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kumimoji="0" lang="en-US" altLang="en-US" sz="1500" b="0" i="0" u="none" strike="noStrike" kern="1200" cap="none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Δ</m:t>
                              </m:r>
                              <m:r>
                                <a:rPr kumimoji="0" lang="en-US" altLang="en-US" sz="1500" b="0" i="1" u="none" strike="noStrike" kern="1200" cap="none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𝑇</m:t>
                              </m:r>
                            </m:oMath>
                          </a14:m>
                          <a:r>
                            <a:rPr kumimoji="0" lang="en-GB" altLang="en-US" sz="1500" b="0" i="0" u="none" strike="noStrike" kern="1200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 within thermal radiation shields</a:t>
                          </a:r>
                          <a:endParaRPr kumimoji="0" lang="en-GB" sz="1500" b="0" i="0" u="none" strike="noStrike" kern="1200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100 K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580376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kumimoji="0" lang="en-GB" altLang="en-US" sz="1500" b="0" i="0" u="none" strike="noStrike" kern="1200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Maximum cooldown duration</a:t>
                          </a:r>
                          <a:endParaRPr kumimoji="0" lang="en-GB" sz="1500" b="0" i="0" u="none" strike="noStrike" kern="1200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15 days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6420216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14276AFE-A7BF-EAEB-3146-65A33679267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23393" y="1402504"/>
              <a:ext cx="5098788" cy="4648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030113">
                      <a:extLst>
                        <a:ext uri="{9D8B030D-6E8A-4147-A177-3AD203B41FA5}">
                          <a16:colId xmlns:a16="http://schemas.microsoft.com/office/drawing/2014/main" val="2853529960"/>
                        </a:ext>
                      </a:extLst>
                    </a:gridCol>
                    <a:gridCol w="1068675">
                      <a:extLst>
                        <a:ext uri="{9D8B030D-6E8A-4147-A177-3AD203B41FA5}">
                          <a16:colId xmlns:a16="http://schemas.microsoft.com/office/drawing/2014/main" val="156226712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rgbClr val="000000"/>
                              </a:solidFill>
                            </a:rPr>
                            <a:t>Parameter</a:t>
                          </a:r>
                          <a:endParaRPr lang="en-GB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dirty="0">
                              <a:solidFill>
                                <a:srgbClr val="000000"/>
                              </a:solidFill>
                            </a:rPr>
                            <a:t>Value</a:t>
                          </a:r>
                          <a:endParaRPr lang="en-GB" sz="15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51967390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r>
                            <a:rPr kumimoji="0" lang="en-GB" altLang="en-US" sz="15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Static heat load (conduction and radiation) on all cold masses at 1.9 K 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135 W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75560323"/>
                      </a:ext>
                    </a:extLst>
                  </a:tr>
                  <a:tr h="7772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altLang="en-US" sz="1500" b="0" i="0" u="none" strike="noStrike" kern="1200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Dynamic heat load (magnetisation during a nominal current ramp and splice resistance) on cold masses at 1.9 K	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201 W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922172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kumimoji="0" lang="en-GB" altLang="en-US" sz="1500" b="0" i="0" u="none" strike="noStrike" kern="1200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Magnet cold mass temperature</a:t>
                          </a:r>
                          <a:endParaRPr kumimoji="0" lang="en-GB" sz="1500" b="0" i="0" u="none" strike="noStrike" kern="1200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1.9 K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55612065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r>
                            <a:rPr kumimoji="0" lang="en-GB" sz="1500" b="0" i="0" u="none" strike="noStrike" kern="1200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Nominal magnet current and ramp rate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16.2 kA @ 14.6 A/s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0651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kumimoji="0" lang="en-GB" altLang="en-US" sz="1500" b="0" i="0" u="none" strike="noStrike" kern="1200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Screen temperature</a:t>
                          </a:r>
                          <a:endParaRPr kumimoji="0" lang="en-GB" sz="1500" b="0" i="0" u="none" strike="noStrike" kern="1200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50 K-75 K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751612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kumimoji="0" lang="en-GB" altLang="en-US" sz="1500" b="0" i="0" u="none" strike="noStrike" kern="1200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Mass flow for cold powering system</a:t>
                          </a:r>
                          <a:endParaRPr kumimoji="0" lang="en-GB" sz="1500" b="0" i="0" u="none" strike="noStrike" kern="1200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6 g/s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38213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51" t="-908197" r="-27039" b="-2508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30 K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7832479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51" t="-683333" r="-27039" b="-7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100 K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580376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kumimoji="0" lang="en-GB" altLang="en-US" sz="1500" b="0" i="0" u="none" strike="noStrike" kern="1200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Maximum cooldown duration</a:t>
                          </a:r>
                          <a:endParaRPr kumimoji="0" lang="en-GB" sz="1500" b="0" i="0" u="none" strike="noStrike" kern="1200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15 days</a:t>
                          </a:r>
                          <a:endParaRPr lang="en-GB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6420216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70A55831-BFBE-513E-89AA-6145F027D012}"/>
              </a:ext>
            </a:extLst>
          </p:cNvPr>
          <p:cNvSpPr/>
          <p:nvPr/>
        </p:nvSpPr>
        <p:spPr>
          <a:xfrm>
            <a:off x="4648673" y="1755768"/>
            <a:ext cx="1073507" cy="1673232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FC4F66-6522-E315-DF74-5B750BECF21C}"/>
              </a:ext>
            </a:extLst>
          </p:cNvPr>
          <p:cNvSpPr txBox="1"/>
          <p:nvPr/>
        </p:nvSpPr>
        <p:spPr>
          <a:xfrm>
            <a:off x="5677573" y="1388728"/>
            <a:ext cx="1413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7030A0"/>
                </a:solidFill>
              </a:rPr>
              <a:t>336 W of heat load at 1.9 K</a:t>
            </a:r>
            <a:endParaRPr lang="en-GB" sz="1400" b="1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AD560C1-387C-5DF2-0F57-EFD15E4AE85D}"/>
                  </a:ext>
                </a:extLst>
              </p:cNvPr>
              <p:cNvSpPr txBox="1"/>
              <p:nvPr/>
            </p:nvSpPr>
            <p:spPr>
              <a:xfrm>
                <a:off x="5645458" y="5584932"/>
                <a:ext cx="147621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b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sz="1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𝑻</m:t>
                    </m:r>
                  </m:oMath>
                </a14:m>
                <a:r>
                  <a:rPr lang="en-GB" sz="1400" b="1" i="1" dirty="0">
                    <a:solidFill>
                      <a:srgbClr val="7030A0"/>
                    </a:solidFill>
                  </a:rPr>
                  <a:t> </a:t>
                </a:r>
                <a:r>
                  <a:rPr lang="en-GB" sz="1400" b="1" dirty="0">
                    <a:solidFill>
                      <a:srgbClr val="7030A0"/>
                    </a:solidFill>
                  </a:rPr>
                  <a:t>drives the cooldown speed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AD560C1-387C-5DF2-0F57-EFD15E4AE8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5458" y="5584932"/>
                <a:ext cx="1476218" cy="523220"/>
              </a:xfrm>
              <a:prstGeom prst="rect">
                <a:avLst/>
              </a:prstGeom>
              <a:blipFill>
                <a:blip r:embed="rId4"/>
                <a:stretch>
                  <a:fillRect l="-1240" t="-2326" b="-116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Table 16">
                <a:extLst>
                  <a:ext uri="{FF2B5EF4-FFF2-40B4-BE49-F238E27FC236}">
                    <a16:creationId xmlns:a16="http://schemas.microsoft.com/office/drawing/2014/main" id="{17227F1B-2C34-9D71-4470-10F0FC0D66D0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539574" y="1991779"/>
              <a:ext cx="5423926" cy="307594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74561">
                      <a:extLst>
                        <a:ext uri="{9D8B030D-6E8A-4147-A177-3AD203B41FA5}">
                          <a16:colId xmlns:a16="http://schemas.microsoft.com/office/drawing/2014/main" val="2203860455"/>
                        </a:ext>
                      </a:extLst>
                    </a:gridCol>
                    <a:gridCol w="1553333">
                      <a:extLst>
                        <a:ext uri="{9D8B030D-6E8A-4147-A177-3AD203B41FA5}">
                          <a16:colId xmlns:a16="http://schemas.microsoft.com/office/drawing/2014/main" val="975614331"/>
                        </a:ext>
                      </a:extLst>
                    </a:gridCol>
                    <a:gridCol w="399429">
                      <a:extLst>
                        <a:ext uri="{9D8B030D-6E8A-4147-A177-3AD203B41FA5}">
                          <a16:colId xmlns:a16="http://schemas.microsoft.com/office/drawing/2014/main" val="4158951386"/>
                        </a:ext>
                      </a:extLst>
                    </a:gridCol>
                    <a:gridCol w="565859">
                      <a:extLst>
                        <a:ext uri="{9D8B030D-6E8A-4147-A177-3AD203B41FA5}">
                          <a16:colId xmlns:a16="http://schemas.microsoft.com/office/drawing/2014/main" val="3395541602"/>
                        </a:ext>
                      </a:extLst>
                    </a:gridCol>
                    <a:gridCol w="531572">
                      <a:extLst>
                        <a:ext uri="{9D8B030D-6E8A-4147-A177-3AD203B41FA5}">
                          <a16:colId xmlns:a16="http://schemas.microsoft.com/office/drawing/2014/main" val="581974537"/>
                        </a:ext>
                      </a:extLst>
                    </a:gridCol>
                    <a:gridCol w="1033313">
                      <a:extLst>
                        <a:ext uri="{9D8B030D-6E8A-4147-A177-3AD203B41FA5}">
                          <a16:colId xmlns:a16="http://schemas.microsoft.com/office/drawing/2014/main" val="2853241573"/>
                        </a:ext>
                      </a:extLst>
                    </a:gridCol>
                    <a:gridCol w="565859">
                      <a:extLst>
                        <a:ext uri="{9D8B030D-6E8A-4147-A177-3AD203B41FA5}">
                          <a16:colId xmlns:a16="http://schemas.microsoft.com/office/drawing/2014/main" val="2684122925"/>
                        </a:ext>
                      </a:extLst>
                    </a:gridCol>
                  </a:tblGrid>
                  <a:tr h="518160">
                    <a:tc>
                      <a:txBody>
                        <a:bodyPr/>
                        <a:lstStyle/>
                        <a:p>
                          <a:pPr algn="ctr"/>
                          <a:endParaRPr lang="en-GB" sz="13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3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3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Nominal</a:t>
                          </a:r>
                          <a:endParaRPr lang="en-GB" sz="13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Cooldown / </a:t>
                          </a:r>
                        </a:p>
                        <a:p>
                          <a:pPr algn="ctr"/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warm-up</a:t>
                          </a:r>
                          <a:endParaRPr lang="en-GB" sz="13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4375245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Header</a:t>
                          </a:r>
                          <a:endParaRPr lang="en-GB" sz="1300" b="1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Function</a:t>
                          </a:r>
                          <a:endParaRPr lang="en-GB" sz="1300" b="1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3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oMath>
                          </a14:m>
                          <a:r>
                            <a:rPr lang="en-GB" sz="13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 [K]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3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oMath>
                          </a14:m>
                          <a:r>
                            <a:rPr lang="en-GB" sz="13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 [bar]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acc>
                                <m:accPr>
                                  <m:chr m:val="̇"/>
                                  <m:ctrlP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sz="13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 [g/s]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3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oMath>
                          </a14:m>
                          <a:r>
                            <a:rPr lang="en-GB" sz="13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 [bar]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acc>
                                <m:accPr>
                                  <m:chr m:val="̇"/>
                                  <m:ctrlP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3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sz="13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 [g/s]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17465408"/>
                      </a:ext>
                    </a:extLst>
                  </a:tr>
                  <a:tr h="57023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B</a:t>
                          </a:r>
                          <a:endParaRPr lang="en-GB" sz="13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Line with He II at 16 mbar /1.8-1.9 K</a:t>
                          </a:r>
                          <a:endParaRPr lang="en-GB" sz="13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1.9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0.016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18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&lt; 1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25004088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C</a:t>
                          </a:r>
                          <a:endParaRPr lang="en-GB" sz="13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He supply</a:t>
                          </a:r>
                          <a:endParaRPr lang="en-GB" sz="13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4.6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3.2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26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15 → 3.2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&lt; 100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5178895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D</a:t>
                          </a:r>
                          <a:endParaRPr lang="en-GB" sz="13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LP return / quench</a:t>
                          </a:r>
                          <a:endParaRPr lang="en-GB" sz="13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1.3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14 → 1.3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&lt; 100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18170729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E</a:t>
                          </a:r>
                          <a:endParaRPr lang="en-GB" sz="13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Shield lines</a:t>
                          </a:r>
                          <a:endParaRPr lang="en-GB" sz="13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50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23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23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3565951373"/>
                      </a:ext>
                    </a:extLst>
                  </a:tr>
                  <a:tr h="35687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F</a:t>
                          </a:r>
                          <a:endParaRPr lang="en-GB" sz="13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4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75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23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14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23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121496947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Table 16">
                <a:extLst>
                  <a:ext uri="{FF2B5EF4-FFF2-40B4-BE49-F238E27FC236}">
                    <a16:creationId xmlns:a16="http://schemas.microsoft.com/office/drawing/2014/main" id="{17227F1B-2C34-9D71-4470-10F0FC0D66D0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539574" y="1991779"/>
              <a:ext cx="5423926" cy="307594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74561">
                      <a:extLst>
                        <a:ext uri="{9D8B030D-6E8A-4147-A177-3AD203B41FA5}">
                          <a16:colId xmlns:a16="http://schemas.microsoft.com/office/drawing/2014/main" val="2203860455"/>
                        </a:ext>
                      </a:extLst>
                    </a:gridCol>
                    <a:gridCol w="1553333">
                      <a:extLst>
                        <a:ext uri="{9D8B030D-6E8A-4147-A177-3AD203B41FA5}">
                          <a16:colId xmlns:a16="http://schemas.microsoft.com/office/drawing/2014/main" val="975614331"/>
                        </a:ext>
                      </a:extLst>
                    </a:gridCol>
                    <a:gridCol w="399429">
                      <a:extLst>
                        <a:ext uri="{9D8B030D-6E8A-4147-A177-3AD203B41FA5}">
                          <a16:colId xmlns:a16="http://schemas.microsoft.com/office/drawing/2014/main" val="4158951386"/>
                        </a:ext>
                      </a:extLst>
                    </a:gridCol>
                    <a:gridCol w="565859">
                      <a:extLst>
                        <a:ext uri="{9D8B030D-6E8A-4147-A177-3AD203B41FA5}">
                          <a16:colId xmlns:a16="http://schemas.microsoft.com/office/drawing/2014/main" val="3395541602"/>
                        </a:ext>
                      </a:extLst>
                    </a:gridCol>
                    <a:gridCol w="531572">
                      <a:extLst>
                        <a:ext uri="{9D8B030D-6E8A-4147-A177-3AD203B41FA5}">
                          <a16:colId xmlns:a16="http://schemas.microsoft.com/office/drawing/2014/main" val="581974537"/>
                        </a:ext>
                      </a:extLst>
                    </a:gridCol>
                    <a:gridCol w="1033313">
                      <a:extLst>
                        <a:ext uri="{9D8B030D-6E8A-4147-A177-3AD203B41FA5}">
                          <a16:colId xmlns:a16="http://schemas.microsoft.com/office/drawing/2014/main" val="2853241573"/>
                        </a:ext>
                      </a:extLst>
                    </a:gridCol>
                    <a:gridCol w="565859">
                      <a:extLst>
                        <a:ext uri="{9D8B030D-6E8A-4147-A177-3AD203B41FA5}">
                          <a16:colId xmlns:a16="http://schemas.microsoft.com/office/drawing/2014/main" val="2684122925"/>
                        </a:ext>
                      </a:extLst>
                    </a:gridCol>
                  </a:tblGrid>
                  <a:tr h="518160">
                    <a:tc>
                      <a:txBody>
                        <a:bodyPr/>
                        <a:lstStyle/>
                        <a:p>
                          <a:pPr algn="ctr"/>
                          <a:endParaRPr lang="en-GB" sz="13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3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3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Nominal</a:t>
                          </a:r>
                          <a:endParaRPr lang="en-GB" sz="13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Cooldown / </a:t>
                          </a:r>
                        </a:p>
                        <a:p>
                          <a:pPr algn="ctr"/>
                          <a:r>
                            <a:rPr lang="en-US" sz="13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warm-up</a:t>
                          </a:r>
                          <a:endParaRPr lang="en-GB" sz="13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4375245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Header</a:t>
                          </a:r>
                          <a:endParaRPr lang="en-GB" sz="1300" b="1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Function</a:t>
                          </a:r>
                          <a:endParaRPr lang="en-GB" sz="1300" b="1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580303" t="-101176" r="-677273" b="-3976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482796" t="-101176" r="-380645" b="-3976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622989" t="-101176" r="-306897" b="-3976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370000" t="-101176" r="-57059" b="-3976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859140" t="-101176" r="-4301" b="-3976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17465408"/>
                      </a:ext>
                    </a:extLst>
                  </a:tr>
                  <a:tr h="57023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B</a:t>
                          </a:r>
                          <a:endParaRPr lang="en-GB" sz="13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Line with He II at 16 mbar /1.8-1.9 K</a:t>
                          </a:r>
                          <a:endParaRPr lang="en-GB" sz="13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1.9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0.016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18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&lt; 1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25004088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C</a:t>
                          </a:r>
                          <a:endParaRPr lang="en-GB" sz="13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He supply</a:t>
                          </a:r>
                          <a:endParaRPr lang="en-GB" sz="13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4.6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3.2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26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15 → 3.2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&lt; 100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5178895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D</a:t>
                          </a:r>
                          <a:endParaRPr lang="en-GB" sz="13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LP return / quench</a:t>
                          </a:r>
                          <a:endParaRPr lang="en-GB" sz="13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1.3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14 → 1.3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&lt; 100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18170729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E</a:t>
                          </a:r>
                          <a:endParaRPr lang="en-GB" sz="13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Shield lines</a:t>
                          </a:r>
                          <a:endParaRPr lang="en-GB" sz="13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50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23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23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3565951373"/>
                      </a:ext>
                    </a:extLst>
                  </a:tr>
                  <a:tr h="35687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dirty="0"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F</a:t>
                          </a:r>
                          <a:endParaRPr lang="en-GB" sz="1300" dirty="0"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400" dirty="0">
                            <a:effectLst/>
                            <a:latin typeface="Arial" panose="020B0604020202020204" pitchFamily="34" charset="0"/>
                            <a:ea typeface="Cambria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71755" marB="71755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75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15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23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14</a:t>
                          </a:r>
                        </a:p>
                      </a:txBody>
                      <a:tcPr marL="68580" marR="68580" marT="71755" marB="7175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300" dirty="0">
                              <a:effectLst/>
                              <a:latin typeface="Arial" panose="020B0604020202020204" pitchFamily="34" charset="0"/>
                              <a:ea typeface="Cambria" panose="02040503050406030204" pitchFamily="18" charset="0"/>
                              <a:cs typeface="Arial" panose="020B0604020202020204" pitchFamily="34" charset="0"/>
                            </a:rPr>
                            <a:t>23</a:t>
                          </a:r>
                        </a:p>
                      </a:txBody>
                      <a:tcPr marL="68580" marR="68580" marT="71755" marB="71755" anchor="ctr"/>
                    </a:tc>
                    <a:extLst>
                      <a:ext uri="{0D108BD9-81ED-4DB2-BD59-A6C34878D82A}">
                        <a16:rowId xmlns:a16="http://schemas.microsoft.com/office/drawing/2014/main" val="121496947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4072B9CF-9CEB-9F83-C7F2-C6F597839AFD}"/>
              </a:ext>
            </a:extLst>
          </p:cNvPr>
          <p:cNvSpPr txBox="1"/>
          <p:nvPr/>
        </p:nvSpPr>
        <p:spPr>
          <a:xfrm>
            <a:off x="7275664" y="1443461"/>
            <a:ext cx="4179509" cy="543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67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Flows, temperatures and pressures in the headers during the commissioning</a:t>
            </a:r>
            <a:endParaRPr lang="en-GB" sz="1467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C09A69A6-545A-76C7-6D4A-F0DD965D9F80}"/>
              </a:ext>
            </a:extLst>
          </p:cNvPr>
          <p:cNvSpPr/>
          <p:nvPr/>
        </p:nvSpPr>
        <p:spPr>
          <a:xfrm>
            <a:off x="5791931" y="3486459"/>
            <a:ext cx="677892" cy="75927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863B91-FB0C-039C-F2DD-A990B25BCDAB}"/>
              </a:ext>
            </a:extLst>
          </p:cNvPr>
          <p:cNvSpPr txBox="1"/>
          <p:nvPr/>
        </p:nvSpPr>
        <p:spPr>
          <a:xfrm>
            <a:off x="450659" y="1044918"/>
            <a:ext cx="5444253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67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Operating requirements for IT String (derived from HL-LHC)</a:t>
            </a:r>
            <a:endParaRPr lang="en-GB" sz="1467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761366C-670A-6186-6E5E-ED22549A41EF}"/>
              </a:ext>
            </a:extLst>
          </p:cNvPr>
          <p:cNvSpPr/>
          <p:nvPr/>
        </p:nvSpPr>
        <p:spPr>
          <a:xfrm>
            <a:off x="4648673" y="4758295"/>
            <a:ext cx="1073507" cy="909699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3048055120"/>
      </p:ext>
    </p:extLst>
  </p:cSld>
  <p:clrMapOvr>
    <a:masterClrMapping/>
  </p:clrMapOvr>
</p:sld>
</file>

<file path=ppt/theme/theme1.xml><?xml version="1.0" encoding="utf-8"?>
<a:theme xmlns:a="http://schemas.openxmlformats.org/drawingml/2006/main" name="CERNPre¦ü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 w="med" len="med"/>
          <a:tailEnd type="triangl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2013 - 202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2013 - 2022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 2013 - 2022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 2013 - 202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2013 - 2022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 2013 - 2022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32432</TotalTime>
  <Words>2921</Words>
  <Application>Microsoft Office PowerPoint</Application>
  <PresentationFormat>Widescreen</PresentationFormat>
  <Paragraphs>588</Paragraphs>
  <Slides>27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CERNPre¦üsentation1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Antonio Perin</dc:creator>
  <cp:lastModifiedBy>Aleksandra Onufrena</cp:lastModifiedBy>
  <cp:revision>542</cp:revision>
  <dcterms:created xsi:type="dcterms:W3CDTF">2020-07-06T12:24:58Z</dcterms:created>
  <dcterms:modified xsi:type="dcterms:W3CDTF">2024-11-04T08:37:44Z</dcterms:modified>
</cp:coreProperties>
</file>