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9" r:id="rId3"/>
    <p:sldId id="1763" r:id="rId4"/>
    <p:sldId id="1764" r:id="rId5"/>
    <p:sldId id="312" r:id="rId6"/>
    <p:sldId id="306" r:id="rId7"/>
    <p:sldId id="316" r:id="rId8"/>
    <p:sldId id="1742" r:id="rId9"/>
    <p:sldId id="315" r:id="rId10"/>
    <p:sldId id="1755" r:id="rId11"/>
    <p:sldId id="1771" r:id="rId12"/>
    <p:sldId id="270" r:id="rId13"/>
    <p:sldId id="1748" r:id="rId14"/>
    <p:sldId id="1747" r:id="rId15"/>
    <p:sldId id="1799" r:id="rId16"/>
    <p:sldId id="1741" r:id="rId17"/>
    <p:sldId id="1740" r:id="rId18"/>
    <p:sldId id="1743" r:id="rId19"/>
    <p:sldId id="1770" r:id="rId20"/>
    <p:sldId id="1795" r:id="rId21"/>
    <p:sldId id="1765" r:id="rId22"/>
    <p:sldId id="1735" r:id="rId23"/>
    <p:sldId id="1750" r:id="rId24"/>
    <p:sldId id="1768" r:id="rId25"/>
    <p:sldId id="1766" r:id="rId26"/>
    <p:sldId id="1767" r:id="rId27"/>
    <p:sldId id="1751" r:id="rId28"/>
    <p:sldId id="1759" r:id="rId29"/>
    <p:sldId id="1796" r:id="rId30"/>
    <p:sldId id="1798" r:id="rId31"/>
    <p:sldId id="1797" r:id="rId32"/>
    <p:sldId id="1772" r:id="rId33"/>
    <p:sldId id="288" r:id="rId34"/>
    <p:sldId id="1714" r:id="rId35"/>
    <p:sldId id="1804" r:id="rId36"/>
    <p:sldId id="1805" r:id="rId37"/>
    <p:sldId id="1806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99"/>
    <a:srgbClr val="0070C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79"/>
    <p:restoredTop sz="96966"/>
  </p:normalViewPr>
  <p:slideViewPr>
    <p:cSldViewPr snapToObjects="1">
      <p:cViewPr>
        <p:scale>
          <a:sx n="100" d="100"/>
          <a:sy n="100" d="100"/>
        </p:scale>
        <p:origin x="168" y="688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51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03.11.24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257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5AE9A80-C1BC-919F-46D9-0C5EC2FF6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658166"/>
            <a:ext cx="7772400" cy="245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03/11/2024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4820/" TargetMode="External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jp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indico.cern.ch/event/1424820/" TargetMode="Externa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indico.cern.ch/event/1392352/" TargetMode="Externa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3731/CYRM-2020-002" TargetMode="External"/><Relationship Id="rId7" Type="http://schemas.microsoft.com/office/2007/relationships/hdphoto" Target="../media/hdphoto3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5" Type="http://schemas.microsoft.com/office/2007/relationships/hdphoto" Target="../media/hdphoto2.wdp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007686/files/arXiv:1504.04855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doi.org/10.23731/CYRM-2020-002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png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svg"/><Relationship Id="rId4" Type="http://schemas.openxmlformats.org/officeDocument/2006/relationships/hyperlink" Target="https://cds.cern.ch/record/2847433?ln=en" TargetMode="External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cds.cern.ch/record/2867743" TargetMode="External"/><Relationship Id="rId4" Type="http://schemas.openxmlformats.org/officeDocument/2006/relationships/hyperlink" Target="https://cds.cern.ch/record/2847433?ln=e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home.cern/news/opinion/accelerators/updated-schedule-cerns-accelerators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51E6B-17D9-DBB8-B5CC-D66E5D93D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F588DE-1EB2-5E0A-4BF9-9C78E2ADC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2FFD8B3D-32A8-CA1D-E075-D87E1B52C78C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How many protons for BDF / </a:t>
            </a:r>
            <a:r>
              <a:rPr lang="en-US" dirty="0" err="1">
                <a:solidFill>
                  <a:srgbClr val="004899"/>
                </a:solidFill>
              </a:rPr>
              <a:t>SHiP</a:t>
            </a:r>
            <a:r>
              <a:rPr lang="en-US" dirty="0">
                <a:solidFill>
                  <a:srgbClr val="004899"/>
                </a:solidFill>
              </a:rPr>
              <a:t>? (</a:t>
            </a:r>
            <a:r>
              <a:rPr lang="en-US" dirty="0" err="1">
                <a:solidFill>
                  <a:srgbClr val="004899"/>
                </a:solidFill>
              </a:rPr>
              <a:t>i</a:t>
            </a:r>
            <a:r>
              <a:rPr lang="en-US" dirty="0">
                <a:solidFill>
                  <a:srgbClr val="004899"/>
                </a:solidFill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FE3C31-E94C-F07A-B7EF-1E9808AAAE44}"/>
              </a:ext>
            </a:extLst>
          </p:cNvPr>
          <p:cNvSpPr txBox="1"/>
          <p:nvPr/>
        </p:nvSpPr>
        <p:spPr>
          <a:xfrm>
            <a:off x="552004" y="1109657"/>
            <a:ext cx="11639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/>
              <a:t>Short 7.2 s SHiP cycles with a 1.2 s FT (~ 1 s spill) vs. 14.4 s SFTPRO period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00BAB2-0D1C-B0D5-2DDA-57B02CD4FDB5}"/>
              </a:ext>
            </a:extLst>
          </p:cNvPr>
          <p:cNvSpPr txBox="1"/>
          <p:nvPr/>
        </p:nvSpPr>
        <p:spPr>
          <a:xfrm>
            <a:off x="1990692" y="5753146"/>
            <a:ext cx="8498648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133" b="1" dirty="0"/>
              <a:t>SPS Page 1 during BDF prototype target test at T6 in 2018</a:t>
            </a:r>
          </a:p>
        </p:txBody>
      </p:sp>
      <p:pic>
        <p:nvPicPr>
          <p:cNvPr id="15" name="Content Placeholder 5" descr="A screen shot of a computer&#10;&#10;Description automatically generated">
            <a:extLst>
              <a:ext uri="{FF2B5EF4-FFF2-40B4-BE49-F238E27FC236}">
                <a16:creationId xmlns:a16="http://schemas.microsoft.com/office/drawing/2014/main" id="{1F8FD5B3-3CF7-3E52-15D3-9C2BCBFB10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4" y="1744247"/>
            <a:ext cx="5040560" cy="3789180"/>
          </a:xfrm>
          <a:prstGeom prst="rect">
            <a:avLst/>
          </a:prstGeom>
          <a:ln w="28575">
            <a:solidFill>
              <a:srgbClr val="FFFF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DE3408A4-5B81-C192-87AF-202CB2ACF0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943A4925-CF83-6868-4405-ECF93CBCA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263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8AC971-99B0-3239-03C4-FAC8F2BE38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791EF9-DE55-B874-3DE4-FEDEB94D2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3EFFB1A1-5CD0-BE03-1313-C69FA983E132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How many protons for BDF / </a:t>
            </a:r>
            <a:r>
              <a:rPr lang="en-US" dirty="0" err="1">
                <a:solidFill>
                  <a:srgbClr val="004899"/>
                </a:solidFill>
              </a:rPr>
              <a:t>SHiP</a:t>
            </a:r>
            <a:r>
              <a:rPr lang="en-US" dirty="0">
                <a:solidFill>
                  <a:srgbClr val="004899"/>
                </a:solidFill>
              </a:rPr>
              <a:t>? (ii)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F00562F-726B-4F37-F57C-263F09452FF2}"/>
              </a:ext>
            </a:extLst>
          </p:cNvPr>
          <p:cNvGrpSpPr/>
          <p:nvPr/>
        </p:nvGrpSpPr>
        <p:grpSpPr>
          <a:xfrm>
            <a:off x="502279" y="674118"/>
            <a:ext cx="7333850" cy="5171573"/>
            <a:chOff x="587952" y="1569692"/>
            <a:chExt cx="4456425" cy="31425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27AF3AD-0EA6-802F-986A-59D4CBBF2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843508" y="2138076"/>
              <a:ext cx="4200869" cy="238887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3F1454D-836D-E99F-5250-5B982413A745}"/>
                </a:ext>
              </a:extLst>
            </p:cNvPr>
            <p:cNvSpPr txBox="1"/>
            <p:nvPr/>
          </p:nvSpPr>
          <p:spPr>
            <a:xfrm>
              <a:off x="1808083" y="4456650"/>
              <a:ext cx="2271720" cy="255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33" dirty="0"/>
                <a:t>Protons to ECN3 (BDF/SHiP)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E04BB0B-E350-BB0B-054D-56E4E570581B}"/>
                </a:ext>
              </a:extLst>
            </p:cNvPr>
            <p:cNvSpPr txBox="1"/>
            <p:nvPr/>
          </p:nvSpPr>
          <p:spPr>
            <a:xfrm rot="16200000">
              <a:off x="-791638" y="2949282"/>
              <a:ext cx="3014736" cy="255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133" dirty="0"/>
                <a:t>Protons to TCC2 (other NA users)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3020BE6-91AE-6A9A-65DE-EF2F573F5863}"/>
                  </a:ext>
                </a:extLst>
              </p:cNvPr>
              <p:cNvSpPr txBox="1"/>
              <p:nvPr/>
            </p:nvSpPr>
            <p:spPr>
              <a:xfrm>
                <a:off x="8035850" y="1770109"/>
                <a:ext cx="3752950" cy="34163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2400" b="1" dirty="0">
                    <a:solidFill>
                      <a:schemeClr val="tx2"/>
                    </a:solidFill>
                  </a:rPr>
                  <a:t>North Area needs </a:t>
                </a:r>
              </a:p>
              <a:p>
                <a:pPr algn="ctr"/>
                <a:r>
                  <a:rPr lang="en-CH" sz="2400" b="1" dirty="0">
                    <a:solidFill>
                      <a:schemeClr val="tx2"/>
                    </a:solidFill>
                  </a:rPr>
                  <a:t>~ 5</a:t>
                </a:r>
                <a14:m>
                  <m:oMath xmlns:m="http://schemas.openxmlformats.org/officeDocument/2006/math">
                    <m:r>
                      <a:rPr lang="en-CH" sz="2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2400" b="1" dirty="0">
                    <a:solidFill>
                      <a:schemeClr val="tx2"/>
                    </a:solidFill>
                  </a:rPr>
                  <a:t>10</a:t>
                </a:r>
                <a:r>
                  <a:rPr lang="en-CH" sz="2400" b="1" baseline="30000" dirty="0">
                    <a:solidFill>
                      <a:schemeClr val="tx2"/>
                    </a:solidFill>
                  </a:rPr>
                  <a:t>19</a:t>
                </a:r>
                <a:r>
                  <a:rPr lang="en-CH" sz="2400" b="1" dirty="0">
                    <a:solidFill>
                      <a:schemeClr val="tx2"/>
                    </a:solidFill>
                  </a:rPr>
                  <a:t> protons/year…</a:t>
                </a:r>
              </a:p>
              <a:p>
                <a:pPr algn="ctr"/>
                <a:r>
                  <a:rPr lang="en-GB" sz="2400" b="1" dirty="0">
                    <a:solidFill>
                      <a:schemeClr val="tx2"/>
                    </a:solidFill>
                  </a:rPr>
                  <a:t>a</a:t>
                </a:r>
                <a:r>
                  <a:rPr lang="en-CH" sz="2400" b="1" dirty="0">
                    <a:solidFill>
                      <a:schemeClr val="tx2"/>
                    </a:solidFill>
                  </a:rPr>
                  <a:t> la CNGS (~4</a:t>
                </a:r>
                <a14:m>
                  <m:oMath xmlns:m="http://schemas.openxmlformats.org/officeDocument/2006/math">
                    <m:r>
                      <a:rPr lang="en-CH" sz="2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2400" b="1" dirty="0">
                    <a:solidFill>
                      <a:schemeClr val="tx2"/>
                    </a:solidFill>
                  </a:rPr>
                  <a:t>10</a:t>
                </a:r>
                <a:r>
                  <a:rPr lang="en-CH" sz="2400" b="1" baseline="30000" dirty="0">
                    <a:solidFill>
                      <a:schemeClr val="tx2"/>
                    </a:solidFill>
                  </a:rPr>
                  <a:t>19</a:t>
                </a:r>
                <a:r>
                  <a:rPr lang="en-CH" sz="2400" b="1" dirty="0">
                    <a:solidFill>
                      <a:schemeClr val="tx2"/>
                    </a:solidFill>
                  </a:rPr>
                  <a:t> p</a:t>
                </a:r>
                <a:r>
                  <a:rPr lang="en-CH" sz="2400" b="1" baseline="30000" dirty="0">
                    <a:solidFill>
                      <a:schemeClr val="tx2"/>
                    </a:solidFill>
                  </a:rPr>
                  <a:t>+</a:t>
                </a:r>
                <a:r>
                  <a:rPr lang="en-CH" sz="2400" b="1" dirty="0">
                    <a:solidFill>
                      <a:schemeClr val="tx2"/>
                    </a:solidFill>
                  </a:rPr>
                  <a:t>/y)</a:t>
                </a:r>
              </a:p>
              <a:p>
                <a:pPr algn="ctr"/>
                <a:endParaRPr lang="en-CH" sz="2400" b="1" dirty="0">
                  <a:solidFill>
                    <a:schemeClr val="tx2"/>
                  </a:solidFill>
                </a:endParaRPr>
              </a:p>
              <a:p>
                <a:pPr algn="ctr"/>
                <a:r>
                  <a:rPr lang="en-CH" sz="2400" b="1" dirty="0">
                    <a:solidFill>
                      <a:schemeClr val="tx2"/>
                    </a:solidFill>
                  </a:rPr>
                  <a:t>… but, slow extracted…</a:t>
                </a:r>
              </a:p>
              <a:p>
                <a:pPr algn="ctr"/>
                <a:endParaRPr lang="en-CH" sz="2400" b="1" dirty="0">
                  <a:solidFill>
                    <a:schemeClr val="tx2"/>
                  </a:solidFill>
                </a:endParaRPr>
              </a:p>
              <a:p>
                <a:pPr algn="ctr"/>
                <a:r>
                  <a:rPr lang="en-CH" sz="2400" b="1" dirty="0">
                    <a:solidFill>
                      <a:schemeClr val="tx2"/>
                    </a:solidFill>
                  </a:rPr>
                  <a:t>…</a:t>
                </a:r>
                <a:r>
                  <a:rPr lang="en-GB" sz="2400" b="1" dirty="0">
                    <a:solidFill>
                      <a:schemeClr val="tx2"/>
                    </a:solidFill>
                  </a:rPr>
                  <a:t>unprecedented </a:t>
                </a:r>
                <a:r>
                  <a:rPr lang="en-CH" sz="2400" b="1" dirty="0">
                    <a:solidFill>
                      <a:schemeClr val="tx2"/>
                    </a:solidFill>
                  </a:rPr>
                  <a:t>!</a:t>
                </a:r>
              </a:p>
              <a:p>
                <a:pPr algn="ctr"/>
                <a:endParaRPr lang="en-CH" sz="2400" b="1" dirty="0">
                  <a:solidFill>
                    <a:schemeClr val="tx2"/>
                  </a:solidFill>
                </a:endParaRPr>
              </a:p>
              <a:p>
                <a:pPr algn="ctr"/>
                <a:endParaRPr lang="en-CH" sz="2400" b="1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3020BE6-91AE-6A9A-65DE-EF2F573F58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5850" y="1770109"/>
                <a:ext cx="3752950" cy="3416320"/>
              </a:xfrm>
              <a:prstGeom prst="rect">
                <a:avLst/>
              </a:prstGeom>
              <a:blipFill>
                <a:blip r:embed="rId3"/>
                <a:stretch>
                  <a:fillRect l="-2020" t="-1481" r="-2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5DA48888-E2B0-4D12-20D2-7C54271AB2A5}"/>
              </a:ext>
            </a:extLst>
          </p:cNvPr>
          <p:cNvSpPr txBox="1"/>
          <p:nvPr/>
        </p:nvSpPr>
        <p:spPr>
          <a:xfrm>
            <a:off x="4871864" y="-6299"/>
            <a:ext cx="73201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T.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Prebibaj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</a:t>
            </a:r>
            <a:r>
              <a:rPr lang="en-GB" sz="1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Operation and Future Proton Sharing Scenarios for the ECN3 facility, 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CERN-PBC-Notes-2023-001</a:t>
            </a:r>
          </a:p>
          <a:p>
            <a:pPr algn="r"/>
            <a:endParaRPr lang="en-CH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CE1AB5-D3A4-DF5A-5FAE-D772A262BA64}"/>
              </a:ext>
            </a:extLst>
          </p:cNvPr>
          <p:cNvSpPr txBox="1"/>
          <p:nvPr/>
        </p:nvSpPr>
        <p:spPr>
          <a:xfrm>
            <a:off x="7011743" y="5219910"/>
            <a:ext cx="51616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400" b="1" dirty="0">
                <a:solidFill>
                  <a:schemeClr val="tx2"/>
                </a:solidFill>
              </a:rPr>
              <a:t>Possible after ~ 10 years of</a:t>
            </a:r>
          </a:p>
          <a:p>
            <a:pPr algn="ctr"/>
            <a:r>
              <a:rPr lang="en-CH" sz="2400" b="1" dirty="0">
                <a:solidFill>
                  <a:schemeClr val="tx2"/>
                </a:solidFill>
              </a:rPr>
              <a:t>SX R&amp;D with bent crystals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F61FB39B-CDBC-F659-64AB-44C3AF71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99429D89-AB3C-2365-BDDA-22FCD622C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50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D7B1A95-29D7-DA34-8C83-77D3B90958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0" r="926"/>
          <a:stretch/>
        </p:blipFill>
        <p:spPr>
          <a:xfrm>
            <a:off x="227023" y="1392069"/>
            <a:ext cx="11916472" cy="444467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8AD87-0095-13D8-FEE0-F904634B1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C645FEB-F374-8755-61D9-9C7F5779817F}"/>
              </a:ext>
            </a:extLst>
          </p:cNvPr>
          <p:cNvGrpSpPr/>
          <p:nvPr/>
        </p:nvGrpSpPr>
        <p:grpSpPr>
          <a:xfrm>
            <a:off x="48505" y="390046"/>
            <a:ext cx="3872645" cy="2390882"/>
            <a:chOff x="48505" y="390046"/>
            <a:chExt cx="3872645" cy="239088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E289377-111D-02CA-285B-0013B2B23CEE}"/>
                </a:ext>
              </a:extLst>
            </p:cNvPr>
            <p:cNvSpPr/>
            <p:nvPr/>
          </p:nvSpPr>
          <p:spPr>
            <a:xfrm>
              <a:off x="48505" y="908720"/>
              <a:ext cx="1294967" cy="187220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EF7DC8C-4763-7590-D5A8-09F6C7C9A6C1}"/>
                </a:ext>
              </a:extLst>
            </p:cNvPr>
            <p:cNvSpPr txBox="1"/>
            <p:nvPr/>
          </p:nvSpPr>
          <p:spPr>
            <a:xfrm>
              <a:off x="407368" y="390046"/>
              <a:ext cx="351378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/>
                <a:t>Slow Extraction from LSS2 in SPS</a:t>
              </a:r>
            </a:p>
          </p:txBody>
        </p:sp>
      </p:grp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AED053D6-BEDA-5404-355C-0FDDADB872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5932B97E-50E2-E0C6-9968-CB7889191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03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3866D5-B5AB-9CB9-D872-6E29A43B62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D6172-8EAC-9EDC-DF5E-922DE8B2E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2714926C-2542-0DD5-2476-521B7253D671}"/>
              </a:ext>
            </a:extLst>
          </p:cNvPr>
          <p:cNvSpPr txBox="1">
            <a:spLocks/>
          </p:cNvSpPr>
          <p:nvPr/>
        </p:nvSpPr>
        <p:spPr>
          <a:xfrm>
            <a:off x="283023" y="5513128"/>
            <a:ext cx="11911772" cy="7489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1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41BCD824-B2D4-58E0-BD2B-E435453BE4F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71659" y="4102956"/>
            <a:ext cx="4064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CH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16DDE36-7894-3A0C-EF3D-0E997E44D4DB}"/>
              </a:ext>
            </a:extLst>
          </p:cNvPr>
          <p:cNvGrpSpPr/>
          <p:nvPr/>
        </p:nvGrpSpPr>
        <p:grpSpPr>
          <a:xfrm>
            <a:off x="6803833" y="1024838"/>
            <a:ext cx="5203734" cy="3471530"/>
            <a:chOff x="2983888" y="375263"/>
            <a:chExt cx="5825172" cy="355672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D728B7A-7070-69D9-EF5E-F84E88F1D4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339"/>
            <a:stretch/>
          </p:blipFill>
          <p:spPr bwMode="auto">
            <a:xfrm>
              <a:off x="4039435" y="1414847"/>
              <a:ext cx="3646412" cy="251713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392CEFE-A6D5-B003-46FF-32D60023B222}"/>
                </a:ext>
              </a:extLst>
            </p:cNvPr>
            <p:cNvSpPr txBox="1"/>
            <p:nvPr/>
          </p:nvSpPr>
          <p:spPr bwMode="auto">
            <a:xfrm>
              <a:off x="2983888" y="375263"/>
              <a:ext cx="5825172" cy="1040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2000" b="1" dirty="0"/>
                <a:t>LSS4 gonio R&amp;D:</a:t>
              </a:r>
            </a:p>
            <a:p>
              <a:pPr algn="ctr"/>
              <a:r>
                <a:rPr lang="en-CH" sz="2000" dirty="0"/>
                <a:t> </a:t>
              </a:r>
              <a:r>
                <a:rPr lang="en-CH" sz="2000" b="1" dirty="0"/>
                <a:t>~ 55% loss reduction</a:t>
              </a:r>
            </a:p>
            <a:p>
              <a:pPr algn="ctr"/>
              <a:r>
                <a:rPr lang="en-CH" sz="2000" dirty="0"/>
                <a:t>To be deployed operationally in 2024</a:t>
              </a:r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D3FDEE2E-5A34-8B4C-A13F-D9FD07AFD9D8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Crystal Shadowing of electrostatic septa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9ADFBC-B0F5-CDD4-8BB7-AC445DB01C31}"/>
              </a:ext>
            </a:extLst>
          </p:cNvPr>
          <p:cNvSpPr txBox="1"/>
          <p:nvPr/>
        </p:nvSpPr>
        <p:spPr>
          <a:xfrm>
            <a:off x="3730947" y="-24327"/>
            <a:ext cx="8482080" cy="42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L. Esposito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</a:t>
            </a:r>
            <a:r>
              <a:rPr lang="en-GB" sz="1067" b="1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Progress on optimised TECA and MVRA production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3"/>
              </a:rPr>
              <a:t>SLAWG #76: Crystal shadowing and production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August 2024</a:t>
            </a:r>
          </a:p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F. M.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Velotti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Phys. Rev. Accel. Beams 22, 093502 (2019)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CH" sz="1067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oogle Shape;411;p56">
            <a:extLst>
              <a:ext uri="{FF2B5EF4-FFF2-40B4-BE49-F238E27FC236}">
                <a16:creationId xmlns:a16="http://schemas.microsoft.com/office/drawing/2014/main" id="{402B5324-47F2-F4B0-17E8-7F31997C874A}"/>
              </a:ext>
            </a:extLst>
          </p:cNvPr>
          <p:cNvGrpSpPr/>
          <p:nvPr/>
        </p:nvGrpSpPr>
        <p:grpSpPr>
          <a:xfrm>
            <a:off x="-4977" y="1224789"/>
            <a:ext cx="8502947" cy="4662803"/>
            <a:chOff x="124303" y="-315078"/>
            <a:chExt cx="8502947" cy="4662803"/>
          </a:xfrm>
        </p:grpSpPr>
        <p:sp>
          <p:nvSpPr>
            <p:cNvPr id="8" name="Google Shape;412;p56">
              <a:extLst>
                <a:ext uri="{FF2B5EF4-FFF2-40B4-BE49-F238E27FC236}">
                  <a16:creationId xmlns:a16="http://schemas.microsoft.com/office/drawing/2014/main" id="{9764EBA6-CF4E-4EB1-A31E-D05D8C0C9699}"/>
                </a:ext>
              </a:extLst>
            </p:cNvPr>
            <p:cNvSpPr txBox="1"/>
            <p:nvPr/>
          </p:nvSpPr>
          <p:spPr>
            <a:xfrm>
              <a:off x="7550950" y="3947525"/>
              <a:ext cx="6246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down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413;p56">
              <a:extLst>
                <a:ext uri="{FF2B5EF4-FFF2-40B4-BE49-F238E27FC236}">
                  <a16:creationId xmlns:a16="http://schemas.microsoft.com/office/drawing/2014/main" id="{BB71A532-1BEE-8EE8-4F44-973127CBE202}"/>
                </a:ext>
              </a:extLst>
            </p:cNvPr>
            <p:cNvSpPr/>
            <p:nvPr/>
          </p:nvSpPr>
          <p:spPr>
            <a:xfrm>
              <a:off x="7444122" y="3861514"/>
              <a:ext cx="712800" cy="84300"/>
            </a:xfrm>
            <a:prstGeom prst="rect">
              <a:avLst/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414;p56">
              <a:extLst>
                <a:ext uri="{FF2B5EF4-FFF2-40B4-BE49-F238E27FC236}">
                  <a16:creationId xmlns:a16="http://schemas.microsoft.com/office/drawing/2014/main" id="{22F88CFB-F459-5F69-6C64-C487D52E163E}"/>
                </a:ext>
              </a:extLst>
            </p:cNvPr>
            <p:cNvSpPr/>
            <p:nvPr/>
          </p:nvSpPr>
          <p:spPr>
            <a:xfrm>
              <a:off x="5632936" y="3978547"/>
              <a:ext cx="2542500" cy="337800"/>
            </a:xfrm>
            <a:prstGeom prst="rect">
              <a:avLst/>
            </a:prstGeom>
            <a:solidFill>
              <a:srgbClr val="F4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415;p56">
              <a:extLst>
                <a:ext uri="{FF2B5EF4-FFF2-40B4-BE49-F238E27FC236}">
                  <a16:creationId xmlns:a16="http://schemas.microsoft.com/office/drawing/2014/main" id="{61A0CB0B-A587-B332-1B61-B87229B2A887}"/>
                </a:ext>
              </a:extLst>
            </p:cNvPr>
            <p:cNvSpPr txBox="1"/>
            <p:nvPr/>
          </p:nvSpPr>
          <p:spPr>
            <a:xfrm>
              <a:off x="7335950" y="4007592"/>
              <a:ext cx="11628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-GB" sz="1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To SPS</a:t>
              </a:r>
              <a:endPara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" name="Google Shape;416;p56">
              <a:extLst>
                <a:ext uri="{FF2B5EF4-FFF2-40B4-BE49-F238E27FC236}">
                  <a16:creationId xmlns:a16="http://schemas.microsoft.com/office/drawing/2014/main" id="{8CF88466-F528-4765-3C72-E093326E7913}"/>
                </a:ext>
              </a:extLst>
            </p:cNvPr>
            <p:cNvGrpSpPr/>
            <p:nvPr/>
          </p:nvGrpSpPr>
          <p:grpSpPr>
            <a:xfrm>
              <a:off x="124303" y="-315078"/>
              <a:ext cx="8502947" cy="4631430"/>
              <a:chOff x="124303" y="-315078"/>
              <a:chExt cx="8502947" cy="4631430"/>
            </a:xfrm>
          </p:grpSpPr>
          <p:grpSp>
            <p:nvGrpSpPr>
              <p:cNvPr id="18" name="Google Shape;417;p56">
                <a:extLst>
                  <a:ext uri="{FF2B5EF4-FFF2-40B4-BE49-F238E27FC236}">
                    <a16:creationId xmlns:a16="http://schemas.microsoft.com/office/drawing/2014/main" id="{DA553DE1-2A5B-6B16-65A6-C6922456973D}"/>
                  </a:ext>
                </a:extLst>
              </p:cNvPr>
              <p:cNvGrpSpPr/>
              <p:nvPr/>
            </p:nvGrpSpPr>
            <p:grpSpPr>
              <a:xfrm>
                <a:off x="124303" y="3717731"/>
                <a:ext cx="759248" cy="576750"/>
                <a:chOff x="555000" y="3052500"/>
                <a:chExt cx="951200" cy="951575"/>
              </a:xfrm>
            </p:grpSpPr>
            <p:cxnSp>
              <p:nvCxnSpPr>
                <p:cNvPr id="47" name="Google Shape;418;p56">
                  <a:extLst>
                    <a:ext uri="{FF2B5EF4-FFF2-40B4-BE49-F238E27FC236}">
                      <a16:creationId xmlns:a16="http://schemas.microsoft.com/office/drawing/2014/main" id="{62F3FC9D-F2BF-6697-958E-49D0010759A6}"/>
                    </a:ext>
                  </a:extLst>
                </p:cNvPr>
                <p:cNvCxnSpPr/>
                <p:nvPr/>
              </p:nvCxnSpPr>
              <p:spPr>
                <a:xfrm rot="10800000">
                  <a:off x="890600" y="3052500"/>
                  <a:ext cx="0" cy="729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triangle" w="med" len="med"/>
                </a:ln>
              </p:spPr>
            </p:cxnSp>
            <p:cxnSp>
              <p:nvCxnSpPr>
                <p:cNvPr id="48" name="Google Shape;419;p56">
                  <a:extLst>
                    <a:ext uri="{FF2B5EF4-FFF2-40B4-BE49-F238E27FC236}">
                      <a16:creationId xmlns:a16="http://schemas.microsoft.com/office/drawing/2014/main" id="{10745AE2-F1E7-90A9-D1C3-E4E491B90777}"/>
                    </a:ext>
                  </a:extLst>
                </p:cNvPr>
                <p:cNvCxnSpPr/>
                <p:nvPr/>
              </p:nvCxnSpPr>
              <p:spPr>
                <a:xfrm>
                  <a:off x="890600" y="3781800"/>
                  <a:ext cx="615600" cy="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triangle" w="med" len="med"/>
                </a:ln>
              </p:spPr>
            </p:cxnSp>
            <p:sp>
              <p:nvSpPr>
                <p:cNvPr id="49" name="Google Shape;420;p56">
                  <a:extLst>
                    <a:ext uri="{FF2B5EF4-FFF2-40B4-BE49-F238E27FC236}">
                      <a16:creationId xmlns:a16="http://schemas.microsoft.com/office/drawing/2014/main" id="{C90779D1-2C19-A6D3-2D70-E1635F20F3F4}"/>
                    </a:ext>
                  </a:extLst>
                </p:cNvPr>
                <p:cNvSpPr txBox="1"/>
                <p:nvPr/>
              </p:nvSpPr>
              <p:spPr>
                <a:xfrm>
                  <a:off x="555000" y="3052500"/>
                  <a:ext cx="277500" cy="27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-GB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x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" name="Google Shape;421;p56">
                  <a:extLst>
                    <a:ext uri="{FF2B5EF4-FFF2-40B4-BE49-F238E27FC236}">
                      <a16:creationId xmlns:a16="http://schemas.microsoft.com/office/drawing/2014/main" id="{1CF6F02B-A245-011A-4120-C9D370D4CF87}"/>
                    </a:ext>
                  </a:extLst>
                </p:cNvPr>
                <p:cNvSpPr txBox="1"/>
                <p:nvPr/>
              </p:nvSpPr>
              <p:spPr>
                <a:xfrm>
                  <a:off x="1094550" y="3730175"/>
                  <a:ext cx="277500" cy="27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-GB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s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9" name="Google Shape;422;p56">
                <a:extLst>
                  <a:ext uri="{FF2B5EF4-FFF2-40B4-BE49-F238E27FC236}">
                    <a16:creationId xmlns:a16="http://schemas.microsoft.com/office/drawing/2014/main" id="{C95DCA30-A2B6-F03D-41E1-5508EAF23532}"/>
                  </a:ext>
                </a:extLst>
              </p:cNvPr>
              <p:cNvSpPr txBox="1"/>
              <p:nvPr/>
            </p:nvSpPr>
            <p:spPr>
              <a:xfrm>
                <a:off x="8239950" y="3712025"/>
                <a:ext cx="387300" cy="23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GB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ZS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" name="Google Shape;423;p56">
                <a:extLst>
                  <a:ext uri="{FF2B5EF4-FFF2-40B4-BE49-F238E27FC236}">
                    <a16:creationId xmlns:a16="http://schemas.microsoft.com/office/drawing/2014/main" id="{3815B479-FBC6-0A1F-EA0D-4EE692270718}"/>
                  </a:ext>
                </a:extLst>
              </p:cNvPr>
              <p:cNvSpPr txBox="1"/>
              <p:nvPr/>
            </p:nvSpPr>
            <p:spPr>
              <a:xfrm>
                <a:off x="4675425" y="3418850"/>
                <a:ext cx="1437300" cy="23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GB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Unaffected beam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Google Shape;424;p56">
                <a:extLst>
                  <a:ext uri="{FF2B5EF4-FFF2-40B4-BE49-F238E27FC236}">
                    <a16:creationId xmlns:a16="http://schemas.microsoft.com/office/drawing/2014/main" id="{8F76703F-C3E3-BF73-422E-3FFDFC6BEE15}"/>
                  </a:ext>
                </a:extLst>
              </p:cNvPr>
              <p:cNvSpPr txBox="1"/>
              <p:nvPr/>
            </p:nvSpPr>
            <p:spPr>
              <a:xfrm rot="257099">
                <a:off x="5916979" y="3792872"/>
                <a:ext cx="1437418" cy="23105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GB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Deflected beam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" name="Google Shape;425;p56">
                <a:extLst>
                  <a:ext uri="{FF2B5EF4-FFF2-40B4-BE49-F238E27FC236}">
                    <a16:creationId xmlns:a16="http://schemas.microsoft.com/office/drawing/2014/main" id="{6B895068-04F9-70ED-AEE6-83584A10F4E1}"/>
                  </a:ext>
                </a:extLst>
              </p:cNvPr>
              <p:cNvSpPr txBox="1"/>
              <p:nvPr/>
            </p:nvSpPr>
            <p:spPr>
              <a:xfrm>
                <a:off x="7550950" y="3490325"/>
                <a:ext cx="6246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-GB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up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" name="Google Shape;426;p56">
                <a:extLst>
                  <a:ext uri="{FF2B5EF4-FFF2-40B4-BE49-F238E27FC236}">
                    <a16:creationId xmlns:a16="http://schemas.microsoft.com/office/drawing/2014/main" id="{1859BABF-7316-3576-23A1-E7F594976572}"/>
                  </a:ext>
                </a:extLst>
              </p:cNvPr>
              <p:cNvSpPr/>
              <p:nvPr/>
            </p:nvSpPr>
            <p:spPr>
              <a:xfrm>
                <a:off x="4711902" y="3459848"/>
                <a:ext cx="981600" cy="856500"/>
              </a:xfrm>
              <a:prstGeom prst="rect">
                <a:avLst/>
              </a:prstGeom>
              <a:solidFill>
                <a:srgbClr val="F4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" name="Google Shape;427;p56">
                <a:extLst>
                  <a:ext uri="{FF2B5EF4-FFF2-40B4-BE49-F238E27FC236}">
                    <a16:creationId xmlns:a16="http://schemas.microsoft.com/office/drawing/2014/main" id="{3CEAB8D5-CD97-5EFF-909E-5A2568A47106}"/>
                  </a:ext>
                </a:extLst>
              </p:cNvPr>
              <p:cNvSpPr/>
              <p:nvPr/>
            </p:nvSpPr>
            <p:spPr>
              <a:xfrm>
                <a:off x="5614439" y="3459852"/>
                <a:ext cx="2542500" cy="364800"/>
              </a:xfrm>
              <a:prstGeom prst="rect">
                <a:avLst/>
              </a:prstGeom>
              <a:solidFill>
                <a:srgbClr val="F4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428;p56">
                <a:extLst>
                  <a:ext uri="{FF2B5EF4-FFF2-40B4-BE49-F238E27FC236}">
                    <a16:creationId xmlns:a16="http://schemas.microsoft.com/office/drawing/2014/main" id="{7F3EBAE6-680E-1FC9-6E5A-3702D772475A}"/>
                  </a:ext>
                </a:extLst>
              </p:cNvPr>
              <p:cNvSpPr/>
              <p:nvPr/>
            </p:nvSpPr>
            <p:spPr>
              <a:xfrm rot="234161">
                <a:off x="5675126" y="3908765"/>
                <a:ext cx="2490375" cy="166890"/>
              </a:xfrm>
              <a:prstGeom prst="rect">
                <a:avLst/>
              </a:prstGeom>
              <a:solidFill>
                <a:srgbClr val="6FA8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429;p56">
                <a:extLst>
                  <a:ext uri="{FF2B5EF4-FFF2-40B4-BE49-F238E27FC236}">
                    <a16:creationId xmlns:a16="http://schemas.microsoft.com/office/drawing/2014/main" id="{AA1B3E8C-4414-6F20-FB3D-2197E00D72FF}"/>
                  </a:ext>
                </a:extLst>
              </p:cNvPr>
              <p:cNvSpPr/>
              <p:nvPr/>
            </p:nvSpPr>
            <p:spPr>
              <a:xfrm rot="-499519">
                <a:off x="5675089" y="3670247"/>
                <a:ext cx="2490445" cy="166736"/>
              </a:xfrm>
              <a:prstGeom prst="rect">
                <a:avLst/>
              </a:prstGeom>
              <a:solidFill>
                <a:srgbClr val="6FA8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7" name="Google Shape;430;p56">
                <a:extLst>
                  <a:ext uri="{FF2B5EF4-FFF2-40B4-BE49-F238E27FC236}">
                    <a16:creationId xmlns:a16="http://schemas.microsoft.com/office/drawing/2014/main" id="{83C10DEA-8158-2D9F-5483-2FE82EF1EDD0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5503157" y="3734852"/>
                <a:ext cx="446503" cy="33787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8" name="Google Shape;431;p56">
                <a:extLst>
                  <a:ext uri="{FF2B5EF4-FFF2-40B4-BE49-F238E27FC236}">
                    <a16:creationId xmlns:a16="http://schemas.microsoft.com/office/drawing/2014/main" id="{1463C404-D97E-872D-920E-2B377495241F}"/>
                  </a:ext>
                </a:extLst>
              </p:cNvPr>
              <p:cNvSpPr txBox="1"/>
              <p:nvPr/>
            </p:nvSpPr>
            <p:spPr>
              <a:xfrm>
                <a:off x="4954300" y="3417875"/>
                <a:ext cx="2307900" cy="36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00"/>
                  <a:buFont typeface="Arial"/>
                  <a:buNone/>
                </a:pPr>
                <a:r>
                  <a:rPr lang="en-GB" sz="15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TECS (LSS2)</a:t>
                </a:r>
                <a:endParaRPr sz="15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" name="Google Shape;432;p56">
                <a:extLst>
                  <a:ext uri="{FF2B5EF4-FFF2-40B4-BE49-F238E27FC236}">
                    <a16:creationId xmlns:a16="http://schemas.microsoft.com/office/drawing/2014/main" id="{F80EF113-731A-9E9A-85F5-3637D7ABD3ED}"/>
                  </a:ext>
                </a:extLst>
              </p:cNvPr>
              <p:cNvSpPr txBox="1"/>
              <p:nvPr/>
            </p:nvSpPr>
            <p:spPr>
              <a:xfrm>
                <a:off x="3834250" y="3520475"/>
                <a:ext cx="1024500" cy="466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000"/>
                  <a:buFont typeface="Arial"/>
                  <a:buNone/>
                </a:pPr>
                <a:r>
                  <a:rPr lang="en-GB" sz="3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(...)</a:t>
                </a:r>
                <a:endParaRPr sz="3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433;p56">
                <a:extLst>
                  <a:ext uri="{FF2B5EF4-FFF2-40B4-BE49-F238E27FC236}">
                    <a16:creationId xmlns:a16="http://schemas.microsoft.com/office/drawing/2014/main" id="{FF4B387C-9A31-2129-D4C3-003A77E328C8}"/>
                  </a:ext>
                </a:extLst>
              </p:cNvPr>
              <p:cNvSpPr txBox="1"/>
              <p:nvPr/>
            </p:nvSpPr>
            <p:spPr>
              <a:xfrm rot="257099">
                <a:off x="2106979" y="3792872"/>
                <a:ext cx="1437418" cy="23105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GB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Deflected beam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434;p56">
                <a:extLst>
                  <a:ext uri="{FF2B5EF4-FFF2-40B4-BE49-F238E27FC236}">
                    <a16:creationId xmlns:a16="http://schemas.microsoft.com/office/drawing/2014/main" id="{8A90683B-B936-1CDC-48F5-C4B0CE5442F1}"/>
                  </a:ext>
                </a:extLst>
              </p:cNvPr>
              <p:cNvSpPr/>
              <p:nvPr/>
            </p:nvSpPr>
            <p:spPr>
              <a:xfrm>
                <a:off x="1170701" y="3459850"/>
                <a:ext cx="712800" cy="856500"/>
              </a:xfrm>
              <a:prstGeom prst="rect">
                <a:avLst/>
              </a:prstGeom>
              <a:solidFill>
                <a:srgbClr val="F4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435;p56">
                <a:extLst>
                  <a:ext uri="{FF2B5EF4-FFF2-40B4-BE49-F238E27FC236}">
                    <a16:creationId xmlns:a16="http://schemas.microsoft.com/office/drawing/2014/main" id="{1E9417B8-8633-9DA8-6478-EA1071D19CC3}"/>
                  </a:ext>
                </a:extLst>
              </p:cNvPr>
              <p:cNvSpPr/>
              <p:nvPr/>
            </p:nvSpPr>
            <p:spPr>
              <a:xfrm>
                <a:off x="1804447" y="3459850"/>
                <a:ext cx="1917900" cy="364800"/>
              </a:xfrm>
              <a:prstGeom prst="rect">
                <a:avLst/>
              </a:prstGeom>
              <a:solidFill>
                <a:srgbClr val="F4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436;p56">
                <a:extLst>
                  <a:ext uri="{FF2B5EF4-FFF2-40B4-BE49-F238E27FC236}">
                    <a16:creationId xmlns:a16="http://schemas.microsoft.com/office/drawing/2014/main" id="{C8C5BBDD-FDCE-DAAF-2349-D19AA4D15884}"/>
                  </a:ext>
                </a:extLst>
              </p:cNvPr>
              <p:cNvSpPr/>
              <p:nvPr/>
            </p:nvSpPr>
            <p:spPr>
              <a:xfrm>
                <a:off x="1822928" y="3978552"/>
                <a:ext cx="1917900" cy="337800"/>
              </a:xfrm>
              <a:prstGeom prst="rect">
                <a:avLst/>
              </a:prstGeom>
              <a:solidFill>
                <a:srgbClr val="F4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437;p56">
                <a:extLst>
                  <a:ext uri="{FF2B5EF4-FFF2-40B4-BE49-F238E27FC236}">
                    <a16:creationId xmlns:a16="http://schemas.microsoft.com/office/drawing/2014/main" id="{D1CCD2B9-D392-6F19-19D3-E649B8B47B9B}"/>
                  </a:ext>
                </a:extLst>
              </p:cNvPr>
              <p:cNvSpPr/>
              <p:nvPr/>
            </p:nvSpPr>
            <p:spPr>
              <a:xfrm rot="310029">
                <a:off x="1853120" y="3909018"/>
                <a:ext cx="1882048" cy="166278"/>
              </a:xfrm>
              <a:prstGeom prst="rect">
                <a:avLst/>
              </a:prstGeom>
              <a:solidFill>
                <a:srgbClr val="6FA8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438;p56">
                <a:extLst>
                  <a:ext uri="{FF2B5EF4-FFF2-40B4-BE49-F238E27FC236}">
                    <a16:creationId xmlns:a16="http://schemas.microsoft.com/office/drawing/2014/main" id="{3656D8A8-5C7D-BEBA-2B4A-5ADB2BE225AE}"/>
                  </a:ext>
                </a:extLst>
              </p:cNvPr>
              <p:cNvSpPr/>
              <p:nvPr/>
            </p:nvSpPr>
            <p:spPr>
              <a:xfrm rot="-658624">
                <a:off x="1847419" y="3670393"/>
                <a:ext cx="1893749" cy="166269"/>
              </a:xfrm>
              <a:prstGeom prst="rect">
                <a:avLst/>
              </a:prstGeom>
              <a:solidFill>
                <a:srgbClr val="6FA8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8" name="Google Shape;439;p56">
                <a:extLst>
                  <a:ext uri="{FF2B5EF4-FFF2-40B4-BE49-F238E27FC236}">
                    <a16:creationId xmlns:a16="http://schemas.microsoft.com/office/drawing/2014/main" id="{32CD57BE-EB3F-DC4A-0612-DB852F09E720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693157" y="3734852"/>
                <a:ext cx="446503" cy="33787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9" name="Google Shape;440;p56">
                <a:extLst>
                  <a:ext uri="{FF2B5EF4-FFF2-40B4-BE49-F238E27FC236}">
                    <a16:creationId xmlns:a16="http://schemas.microsoft.com/office/drawing/2014/main" id="{E4F8CCDD-2950-47B6-02FC-E38DABED6374}"/>
                  </a:ext>
                </a:extLst>
              </p:cNvPr>
              <p:cNvSpPr txBox="1"/>
              <p:nvPr/>
            </p:nvSpPr>
            <p:spPr>
              <a:xfrm>
                <a:off x="1144300" y="3417875"/>
                <a:ext cx="2307900" cy="36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00"/>
                  <a:buFont typeface="Arial"/>
                  <a:buNone/>
                </a:pPr>
                <a:r>
                  <a:rPr lang="en-GB" sz="15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TECA (LSS4)</a:t>
                </a:r>
                <a:endParaRPr sz="15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41;p56">
                <a:extLst>
                  <a:ext uri="{FF2B5EF4-FFF2-40B4-BE49-F238E27FC236}">
                    <a16:creationId xmlns:a16="http://schemas.microsoft.com/office/drawing/2014/main" id="{11577D33-4EA8-CA33-3FAB-91426EC4E6EE}"/>
                  </a:ext>
                </a:extLst>
              </p:cNvPr>
              <p:cNvSpPr txBox="1"/>
              <p:nvPr/>
            </p:nvSpPr>
            <p:spPr>
              <a:xfrm>
                <a:off x="7335950" y="3484775"/>
                <a:ext cx="1162800" cy="23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00"/>
                  <a:buFont typeface="Arial"/>
                  <a:buNone/>
                </a:pPr>
                <a:r>
                  <a:rPr lang="en-GB" sz="15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To TT20</a:t>
                </a:r>
                <a:endParaRPr sz="1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Google Shape;442;p56">
                <a:extLst>
                  <a:ext uri="{FF2B5EF4-FFF2-40B4-BE49-F238E27FC236}">
                    <a16:creationId xmlns:a16="http://schemas.microsoft.com/office/drawing/2014/main" id="{DED1A45A-C38C-F7B9-BBBF-423CD8A1BE3F}"/>
                  </a:ext>
                </a:extLst>
              </p:cNvPr>
              <p:cNvSpPr txBox="1"/>
              <p:nvPr/>
            </p:nvSpPr>
            <p:spPr>
              <a:xfrm>
                <a:off x="1170700" y="4001100"/>
                <a:ext cx="1162800" cy="23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GB" sz="1200" b="0" i="0" u="none" strike="noStrike" cap="none">
                    <a:solidFill>
                      <a:srgbClr val="1C3052"/>
                    </a:solidFill>
                    <a:latin typeface="Arial"/>
                    <a:ea typeface="Arial"/>
                    <a:cs typeface="Arial"/>
                    <a:sym typeface="Arial"/>
                  </a:rPr>
                  <a:t>circulating</a:t>
                </a:r>
                <a:endParaRPr sz="1200" b="0" i="0" u="none" strike="noStrike" cap="none">
                  <a:solidFill>
                    <a:srgbClr val="1C305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43;p56">
                <a:extLst>
                  <a:ext uri="{FF2B5EF4-FFF2-40B4-BE49-F238E27FC236}">
                    <a16:creationId xmlns:a16="http://schemas.microsoft.com/office/drawing/2014/main" id="{6A810541-DDCD-B2CB-E6C1-7295563905DA}"/>
                  </a:ext>
                </a:extLst>
              </p:cNvPr>
              <p:cNvSpPr txBox="1"/>
              <p:nvPr/>
            </p:nvSpPr>
            <p:spPr>
              <a:xfrm rot="-626065">
                <a:off x="2198014" y="3574993"/>
                <a:ext cx="1162830" cy="230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GB" sz="1200" b="0" i="0" u="none" strike="noStrike" cap="none">
                    <a:solidFill>
                      <a:srgbClr val="1C3052"/>
                    </a:solidFill>
                    <a:latin typeface="Arial"/>
                    <a:ea typeface="Arial"/>
                    <a:cs typeface="Arial"/>
                    <a:sym typeface="Arial"/>
                  </a:rPr>
                  <a:t>deflected</a:t>
                </a:r>
                <a:endParaRPr sz="1200" b="0" i="0" u="none" strike="noStrike" cap="none">
                  <a:solidFill>
                    <a:srgbClr val="1C3052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43" name="Google Shape;444;p56">
                <a:extLst>
                  <a:ext uri="{FF2B5EF4-FFF2-40B4-BE49-F238E27FC236}">
                    <a16:creationId xmlns:a16="http://schemas.microsoft.com/office/drawing/2014/main" id="{C7877DAB-93B1-27DD-F52D-2577FA30D418}"/>
                  </a:ext>
                </a:extLst>
              </p:cNvPr>
              <p:cNvCxnSpPr>
                <a:cxnSpLocks/>
                <a:stCxn id="44" idx="4"/>
              </p:cNvCxnSpPr>
              <p:nvPr/>
            </p:nvCxnSpPr>
            <p:spPr>
              <a:xfrm>
                <a:off x="4809370" y="2596618"/>
                <a:ext cx="766895" cy="83067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FF00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  <p:pic>
            <p:nvPicPr>
              <p:cNvPr id="44" name="Google Shape;445;p56" descr="A picture containing device&#10;&#10;Description automatically generated">
                <a:extLst>
                  <a:ext uri="{FF2B5EF4-FFF2-40B4-BE49-F238E27FC236}">
                    <a16:creationId xmlns:a16="http://schemas.microsoft.com/office/drawing/2014/main" id="{999555F0-2071-A8BD-1646-8CC01031C088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t="-10"/>
              <a:stretch/>
            </p:blipFill>
            <p:spPr>
              <a:xfrm>
                <a:off x="3500558" y="-179598"/>
                <a:ext cx="2617623" cy="2776216"/>
              </a:xfrm>
              <a:prstGeom prst="ellipse">
                <a:avLst/>
              </a:prstGeom>
              <a:noFill/>
              <a:ln w="28575" cap="rnd" cmpd="sng">
                <a:solidFill>
                  <a:srgbClr val="FF00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381000" dist="292100" dir="5400000" sx="-80000" sy="-18000" rotWithShape="0">
                  <a:srgbClr val="000000">
                    <a:alpha val="21568"/>
                  </a:srgbClr>
                </a:outerShdw>
              </a:effectLst>
            </p:spPr>
          </p:pic>
          <p:pic>
            <p:nvPicPr>
              <p:cNvPr id="45" name="Google Shape;446;p56">
                <a:extLst>
                  <a:ext uri="{FF2B5EF4-FFF2-40B4-BE49-F238E27FC236}">
                    <a16:creationId xmlns:a16="http://schemas.microsoft.com/office/drawing/2014/main" id="{76E0F0B1-C1DE-F96F-C3AC-DEF5279A2B8D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629053" y="-315078"/>
                <a:ext cx="2307900" cy="3208810"/>
              </a:xfrm>
              <a:prstGeom prst="ellipse">
                <a:avLst/>
              </a:prstGeom>
              <a:noFill/>
              <a:ln w="28575" cap="rnd" cmpd="sng">
                <a:solidFill>
                  <a:srgbClr val="FFFF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381000" dist="292100" dir="5400000" sx="-80000" sy="-18000" rotWithShape="0">
                  <a:srgbClr val="000000">
                    <a:alpha val="21568"/>
                  </a:srgbClr>
                </a:outerShdw>
              </a:effectLst>
            </p:spPr>
          </p:pic>
          <p:cxnSp>
            <p:nvCxnSpPr>
              <p:cNvPr id="46" name="Google Shape;447;p56">
                <a:extLst>
                  <a:ext uri="{FF2B5EF4-FFF2-40B4-BE49-F238E27FC236}">
                    <a16:creationId xmlns:a16="http://schemas.microsoft.com/office/drawing/2014/main" id="{B44E26D2-18B2-A8F8-AF3E-6EAB2CD79E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179176" y="2806775"/>
                <a:ext cx="268499" cy="781475"/>
              </a:xfrm>
              <a:prstGeom prst="straightConnector1">
                <a:avLst/>
              </a:prstGeom>
              <a:noFill/>
              <a:ln w="19050" cap="flat" cmpd="sng">
                <a:solidFill>
                  <a:srgbClr val="FFFF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0000" dir="5400000" rotWithShape="0">
                  <a:srgbClr val="000000">
                    <a:alpha val="37647"/>
                  </a:srgbClr>
                </a:outerShdw>
              </a:effectLst>
            </p:spPr>
          </p:cxnSp>
        </p:grpSp>
      </p:grpSp>
      <p:grpSp>
        <p:nvGrpSpPr>
          <p:cNvPr id="51" name="Google Shape;448;p56">
            <a:extLst>
              <a:ext uri="{FF2B5EF4-FFF2-40B4-BE49-F238E27FC236}">
                <a16:creationId xmlns:a16="http://schemas.microsoft.com/office/drawing/2014/main" id="{E1E11486-D7A0-67C7-BCF3-440842D22615}"/>
              </a:ext>
            </a:extLst>
          </p:cNvPr>
          <p:cNvGrpSpPr/>
          <p:nvPr/>
        </p:nvGrpSpPr>
        <p:grpSpPr>
          <a:xfrm>
            <a:off x="8864871" y="4574748"/>
            <a:ext cx="2811185" cy="1137736"/>
            <a:chOff x="5714769" y="886195"/>
            <a:chExt cx="2542477" cy="1012705"/>
          </a:xfrm>
        </p:grpSpPr>
        <p:pic>
          <p:nvPicPr>
            <p:cNvPr id="52" name="Google Shape;449;p56">
              <a:extLst>
                <a:ext uri="{FF2B5EF4-FFF2-40B4-BE49-F238E27FC236}">
                  <a16:creationId xmlns:a16="http://schemas.microsoft.com/office/drawing/2014/main" id="{18F24A4B-8040-F0AF-123B-F426AB4182DB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 rot="-5400000">
              <a:off x="6871586" y="736698"/>
              <a:ext cx="1012705" cy="13117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3" name="Google Shape;450;p56">
              <a:extLst>
                <a:ext uri="{FF2B5EF4-FFF2-40B4-BE49-F238E27FC236}">
                  <a16:creationId xmlns:a16="http://schemas.microsoft.com/office/drawing/2014/main" id="{FEF764EC-C2F8-62A8-CFFA-70075B11A91E}"/>
                </a:ext>
              </a:extLst>
            </p:cNvPr>
            <p:cNvGrpSpPr/>
            <p:nvPr/>
          </p:nvGrpSpPr>
          <p:grpSpPr>
            <a:xfrm>
              <a:off x="5714769" y="1300054"/>
              <a:ext cx="2542477" cy="561926"/>
              <a:chOff x="1293700" y="2121975"/>
              <a:chExt cx="4933975" cy="1095800"/>
            </a:xfrm>
          </p:grpSpPr>
          <p:cxnSp>
            <p:nvCxnSpPr>
              <p:cNvPr id="54" name="Google Shape;451;p56">
                <a:extLst>
                  <a:ext uri="{FF2B5EF4-FFF2-40B4-BE49-F238E27FC236}">
                    <a16:creationId xmlns:a16="http://schemas.microsoft.com/office/drawing/2014/main" id="{10E4F9F1-1FC1-D920-319D-D518084E4B4E}"/>
                  </a:ext>
                </a:extLst>
              </p:cNvPr>
              <p:cNvCxnSpPr/>
              <p:nvPr/>
            </p:nvCxnSpPr>
            <p:spPr>
              <a:xfrm rot="10800000" flipH="1">
                <a:off x="1293700" y="2122025"/>
                <a:ext cx="2166000" cy="90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5" name="Google Shape;452;p56">
                <a:extLst>
                  <a:ext uri="{FF2B5EF4-FFF2-40B4-BE49-F238E27FC236}">
                    <a16:creationId xmlns:a16="http://schemas.microsoft.com/office/drawing/2014/main" id="{F622E1BD-739F-4D49-123E-976E54741685}"/>
                  </a:ext>
                </a:extLst>
              </p:cNvPr>
              <p:cNvCxnSpPr/>
              <p:nvPr/>
            </p:nvCxnSpPr>
            <p:spPr>
              <a:xfrm>
                <a:off x="5454875" y="2790875"/>
                <a:ext cx="772800" cy="4269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56" name="Google Shape;453;p56">
                <a:extLst>
                  <a:ext uri="{FF2B5EF4-FFF2-40B4-BE49-F238E27FC236}">
                    <a16:creationId xmlns:a16="http://schemas.microsoft.com/office/drawing/2014/main" id="{DBC000F4-166F-9C47-CF44-7AD432F92F3D}"/>
                  </a:ext>
                </a:extLst>
              </p:cNvPr>
              <p:cNvSpPr/>
              <p:nvPr/>
            </p:nvSpPr>
            <p:spPr>
              <a:xfrm>
                <a:off x="3471275" y="2121975"/>
                <a:ext cx="1983600" cy="668900"/>
              </a:xfrm>
              <a:custGeom>
                <a:avLst/>
                <a:gdLst/>
                <a:ahLst/>
                <a:cxnLst/>
                <a:rect l="l" t="t" r="r" b="b"/>
                <a:pathLst>
                  <a:path w="79344" h="26756" extrusionOk="0">
                    <a:moveTo>
                      <a:pt x="0" y="0"/>
                    </a:moveTo>
                    <a:cubicBezTo>
                      <a:pt x="9212" y="0"/>
                      <a:pt x="17820" y="4682"/>
                      <a:pt x="26756" y="6920"/>
                    </a:cubicBezTo>
                    <a:cubicBezTo>
                      <a:pt x="34512" y="8862"/>
                      <a:pt x="43319" y="3952"/>
                      <a:pt x="50743" y="6920"/>
                    </a:cubicBezTo>
                    <a:cubicBezTo>
                      <a:pt x="55496" y="8820"/>
                      <a:pt x="54658" y="17203"/>
                      <a:pt x="59047" y="19836"/>
                    </a:cubicBezTo>
                    <a:cubicBezTo>
                      <a:pt x="65177" y="23513"/>
                      <a:pt x="76150" y="20361"/>
                      <a:pt x="79344" y="26756"/>
                    </a:cubicBez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FAEE9646-1AEA-9B51-B3A2-8B291644C33F}"/>
              </a:ext>
            </a:extLst>
          </p:cNvPr>
          <p:cNvSpPr txBox="1"/>
          <p:nvPr/>
        </p:nvSpPr>
        <p:spPr bwMode="auto">
          <a:xfrm>
            <a:off x="5599103" y="4491053"/>
            <a:ext cx="2570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/>
              <a:t>LSS2 gonio already operational with 20% loss reduction</a:t>
            </a:r>
            <a:endParaRPr lang="en-CH" sz="12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6AD3E8B-AA7B-C877-5C7A-F6E8956B5918}"/>
              </a:ext>
            </a:extLst>
          </p:cNvPr>
          <p:cNvSpPr txBox="1"/>
          <p:nvPr/>
        </p:nvSpPr>
        <p:spPr bwMode="auto">
          <a:xfrm>
            <a:off x="8645412" y="5557923"/>
            <a:ext cx="2397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/>
              <a:t>Thin, bent silicon crystal ~ 2 mm thick, 2 mm long</a:t>
            </a:r>
            <a:endParaRPr lang="en-CH" sz="12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151467-D0A9-7D45-68A3-9A42B07D41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DC028A7C-4440-AEBC-864C-E0ED1DF6B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73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27818B-F8B3-44AC-8E7F-EE43E47B44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E1918D5-5D51-176E-F779-BB3633F0F4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6"/>
          <a:stretch/>
        </p:blipFill>
        <p:spPr bwMode="auto">
          <a:xfrm>
            <a:off x="6865288" y="3231063"/>
            <a:ext cx="4351289" cy="293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BFC1E-C5AA-AFD3-4B19-882B07C6D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8448747A-6C43-F836-AFC3-D46D7F5D1B48}"/>
              </a:ext>
            </a:extLst>
          </p:cNvPr>
          <p:cNvSpPr txBox="1">
            <a:spLocks/>
          </p:cNvSpPr>
          <p:nvPr/>
        </p:nvSpPr>
        <p:spPr>
          <a:xfrm>
            <a:off x="283023" y="5513128"/>
            <a:ext cx="11911772" cy="7489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1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4F4940-435B-8F0E-D675-CF684A99DABB}"/>
              </a:ext>
            </a:extLst>
          </p:cNvPr>
          <p:cNvSpPr txBox="1"/>
          <p:nvPr/>
        </p:nvSpPr>
        <p:spPr>
          <a:xfrm>
            <a:off x="453117" y="1366690"/>
            <a:ext cx="1157158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Objective: </a:t>
            </a:r>
            <a:r>
              <a:rPr lang="en-US" sz="2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achieve an even higher loss reduction factor (x10?!) with advanced crystal technology (</a:t>
            </a:r>
            <a:r>
              <a:rPr lang="en-CH" sz="21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</a:t>
            </a:r>
            <a:r>
              <a:rPr lang="en-CH" sz="2100" b="1" dirty="0"/>
              <a:t>ultiple thin, bent crystals aligned for Volume R</a:t>
            </a:r>
            <a:r>
              <a:rPr lang="en-GB" sz="2100" b="1" dirty="0"/>
              <a:t>e</a:t>
            </a:r>
            <a:r>
              <a:rPr lang="en-CH" sz="2100" b="1" dirty="0"/>
              <a:t>flection</a:t>
            </a:r>
            <a:r>
              <a:rPr lang="en-US" sz="2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 installed in SPS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A7B61A-7B27-0DB4-C60B-BDCB5D127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9" y="2500420"/>
            <a:ext cx="5473390" cy="354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Content Placeholder 8" descr="Chart, radar chart&#10;&#10;Description automatically generated">
            <a:extLst>
              <a:ext uri="{FF2B5EF4-FFF2-40B4-BE49-F238E27FC236}">
                <a16:creationId xmlns:a16="http://schemas.microsoft.com/office/drawing/2014/main" id="{56EE0558-3EAC-98F1-0650-28E50BEBE6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849"/>
          <a:stretch/>
        </p:blipFill>
        <p:spPr>
          <a:xfrm rot="5400000">
            <a:off x="8707014" y="917801"/>
            <a:ext cx="1128624" cy="3755127"/>
          </a:xfrm>
          <a:prstGeom prst="rect">
            <a:avLst/>
          </a:prstGeom>
          <a:noFill/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F3E5E50-76E8-AA36-A66D-7BE23C86A251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Crystal Shadowing of electrostatic septa (ii)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8E470A-A305-C2EE-CD13-BD307D4A1018}"/>
              </a:ext>
            </a:extLst>
          </p:cNvPr>
          <p:cNvSpPr txBox="1"/>
          <p:nvPr/>
        </p:nvSpPr>
        <p:spPr>
          <a:xfrm>
            <a:off x="3730947" y="-24327"/>
            <a:ext cx="8482080" cy="42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L. Esposito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</a:t>
            </a:r>
            <a:r>
              <a:rPr lang="en-GB" sz="1067" b="1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Progress on optimised TECA and MVRA production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5"/>
              </a:rPr>
              <a:t>SLAWG #76: Crystal shadowing and production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August 2024</a:t>
            </a:r>
          </a:p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F. M.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Velotti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Phys. Rev. Accel. Beams 22, 093502 (2019)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CH" sz="1067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2B179A7-8EA7-8F60-32AC-BD449A0E56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9420B8-1B72-357F-625A-CE2025C46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79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CB4B8-CFDC-A410-6482-F139EDA9C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19568EF-193D-CBFE-3998-506E6694C9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0" r="926"/>
          <a:stretch/>
        </p:blipFill>
        <p:spPr>
          <a:xfrm>
            <a:off x="227023" y="1392069"/>
            <a:ext cx="11916472" cy="444467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97EF6-ED0E-5837-78B1-797FC6C50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B207F5-6234-C0CD-B4F2-A1497BEB8929}"/>
              </a:ext>
            </a:extLst>
          </p:cNvPr>
          <p:cNvSpPr txBox="1"/>
          <p:nvPr/>
        </p:nvSpPr>
        <p:spPr>
          <a:xfrm>
            <a:off x="7979937" y="1785206"/>
            <a:ext cx="38088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Beam Transfer across the North Area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3773FACA-C7E2-72B0-C64F-75C47F011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4102C132-6433-A365-FD41-9B84CD166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566658E-9120-24CF-E558-0CFEE713302A}"/>
              </a:ext>
            </a:extLst>
          </p:cNvPr>
          <p:cNvCxnSpPr>
            <a:cxnSpLocks/>
          </p:cNvCxnSpPr>
          <p:nvPr/>
        </p:nvCxnSpPr>
        <p:spPr>
          <a:xfrm>
            <a:off x="3071664" y="573462"/>
            <a:ext cx="7272808" cy="24234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533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8343C0-BE12-0A78-5D8B-F198500A2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Oval 152">
            <a:extLst>
              <a:ext uri="{FF2B5EF4-FFF2-40B4-BE49-F238E27FC236}">
                <a16:creationId xmlns:a16="http://schemas.microsoft.com/office/drawing/2014/main" id="{A01C0D31-A760-F428-7752-E804C2D1393D}"/>
              </a:ext>
            </a:extLst>
          </p:cNvPr>
          <p:cNvSpPr/>
          <p:nvPr/>
        </p:nvSpPr>
        <p:spPr>
          <a:xfrm>
            <a:off x="-1703840" y="1270842"/>
            <a:ext cx="4814563" cy="4586544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0E048D-C6B2-95FF-E073-E4071B72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81A62A03-E746-9B6D-1971-4599DDEFFFEE}"/>
              </a:ext>
            </a:extLst>
          </p:cNvPr>
          <p:cNvGrpSpPr/>
          <p:nvPr/>
        </p:nvGrpSpPr>
        <p:grpSpPr>
          <a:xfrm>
            <a:off x="392913" y="2906987"/>
            <a:ext cx="2884862" cy="3209990"/>
            <a:chOff x="150312" y="1632804"/>
            <a:chExt cx="2884862" cy="3209990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2FF938C3-DAF2-BADA-7208-416E303C421E}"/>
                </a:ext>
              </a:extLst>
            </p:cNvPr>
            <p:cNvGrpSpPr/>
            <p:nvPr/>
          </p:nvGrpSpPr>
          <p:grpSpPr>
            <a:xfrm>
              <a:off x="150312" y="1632804"/>
              <a:ext cx="2884862" cy="3209990"/>
              <a:chOff x="4964744" y="1940611"/>
              <a:chExt cx="3577863" cy="3981093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CC430874-E15B-7E1F-21FC-702E22CAC2C8}"/>
                  </a:ext>
                </a:extLst>
              </p:cNvPr>
              <p:cNvGrpSpPr/>
              <p:nvPr/>
            </p:nvGrpSpPr>
            <p:grpSpPr>
              <a:xfrm>
                <a:off x="4964744" y="1940611"/>
                <a:ext cx="3577863" cy="3981093"/>
                <a:chOff x="9359900" y="1696070"/>
                <a:chExt cx="3962401" cy="4016517"/>
              </a:xfrm>
            </p:grpSpPr>
            <p:sp>
              <p:nvSpPr>
                <p:cNvPr id="115" name="Rectangle 87">
                  <a:extLst>
                    <a:ext uri="{FF2B5EF4-FFF2-40B4-BE49-F238E27FC236}">
                      <a16:creationId xmlns:a16="http://schemas.microsoft.com/office/drawing/2014/main" id="{7192DA3C-0B56-7C26-0E7B-6DBBAE716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59900" y="1696070"/>
                  <a:ext cx="3962401" cy="401651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16" name="Rectangle 6">
                  <a:extLst>
                    <a:ext uri="{FF2B5EF4-FFF2-40B4-BE49-F238E27FC236}">
                      <a16:creationId xmlns:a16="http://schemas.microsoft.com/office/drawing/2014/main" id="{AE52E593-90E4-0F70-2225-0AB7F78311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3775" y="4017137"/>
                  <a:ext cx="1524000" cy="533400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17" name="Rectangle 8">
                  <a:extLst>
                    <a:ext uri="{FF2B5EF4-FFF2-40B4-BE49-F238E27FC236}">
                      <a16:creationId xmlns:a16="http://schemas.microsoft.com/office/drawing/2014/main" id="{E7AE52CA-BE36-8B09-7B63-2616830F41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3775" y="2645537"/>
                  <a:ext cx="1524000" cy="685800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18" name="AutoShape 15">
                  <a:extLst>
                    <a:ext uri="{FF2B5EF4-FFF2-40B4-BE49-F238E27FC236}">
                      <a16:creationId xmlns:a16="http://schemas.microsoft.com/office/drawing/2014/main" id="{D9B5C2F7-F230-28F7-4265-FA1048C52D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 flipV="1">
                  <a:off x="10417969" y="2951131"/>
                  <a:ext cx="457200" cy="303212"/>
                </a:xfrm>
                <a:prstGeom prst="homePlate">
                  <a:avLst>
                    <a:gd name="adj" fmla="val 37696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19" name="Oval 16">
                  <a:extLst>
                    <a:ext uri="{FF2B5EF4-FFF2-40B4-BE49-F238E27FC236}">
                      <a16:creationId xmlns:a16="http://schemas.microsoft.com/office/drawing/2014/main" id="{EFC9584E-FA93-268C-FCF8-C08E9E353E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0521950" y="3102737"/>
                  <a:ext cx="247650" cy="762000"/>
                </a:xfrm>
                <a:prstGeom prst="ellipse">
                  <a:avLst/>
                </a:prstGeom>
                <a:solidFill>
                  <a:srgbClr val="993366">
                    <a:alpha val="60001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20" name="Line 17">
                  <a:extLst>
                    <a:ext uri="{FF2B5EF4-FFF2-40B4-BE49-F238E27FC236}">
                      <a16:creationId xmlns:a16="http://schemas.microsoft.com/office/drawing/2014/main" id="{4B8FB021-D5B5-18A0-3716-FEB738978E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361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1" name="Line 18">
                  <a:extLst>
                    <a:ext uri="{FF2B5EF4-FFF2-40B4-BE49-F238E27FC236}">
                      <a16:creationId xmlns:a16="http://schemas.microsoft.com/office/drawing/2014/main" id="{2545F0C2-CBDB-013B-24C0-448D3F2857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1885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2" name="Line 19">
                  <a:extLst>
                    <a:ext uri="{FF2B5EF4-FFF2-40B4-BE49-F238E27FC236}">
                      <a16:creationId xmlns:a16="http://schemas.microsoft.com/office/drawing/2014/main" id="{7085EAAB-4240-5909-FEE3-4A503C32DF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3409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3" name="Line 20">
                  <a:extLst>
                    <a:ext uri="{FF2B5EF4-FFF2-40B4-BE49-F238E27FC236}">
                      <a16:creationId xmlns:a16="http://schemas.microsoft.com/office/drawing/2014/main" id="{B82F1F32-8652-F5C5-66B2-BC5FBAD798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494963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4" name="Line 21">
                  <a:extLst>
                    <a:ext uri="{FF2B5EF4-FFF2-40B4-BE49-F238E27FC236}">
                      <a16:creationId xmlns:a16="http://schemas.microsoft.com/office/drawing/2014/main" id="{17F9D853-A29C-6834-37C9-05F5408184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2553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5" name="Line 22">
                  <a:extLst>
                    <a:ext uri="{FF2B5EF4-FFF2-40B4-BE49-F238E27FC236}">
                      <a16:creationId xmlns:a16="http://schemas.microsoft.com/office/drawing/2014/main" id="{3CA731B5-72B8-EA84-EEF1-9753C3A876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7981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6" name="Line 27">
                  <a:extLst>
                    <a:ext uri="{FF2B5EF4-FFF2-40B4-BE49-F238E27FC236}">
                      <a16:creationId xmlns:a16="http://schemas.microsoft.com/office/drawing/2014/main" id="{60E6F663-3660-7DE5-C0A8-68C3714C5C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9505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7" name="Line 28">
                  <a:extLst>
                    <a:ext uri="{FF2B5EF4-FFF2-40B4-BE49-F238E27FC236}">
                      <a16:creationId xmlns:a16="http://schemas.microsoft.com/office/drawing/2014/main" id="{4185EDAC-30A5-02D8-98FD-66660A23E7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029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8" name="AutoShape 29">
                  <a:extLst>
                    <a:ext uri="{FF2B5EF4-FFF2-40B4-BE49-F238E27FC236}">
                      <a16:creationId xmlns:a16="http://schemas.microsoft.com/office/drawing/2014/main" id="{2BBAFBC7-8D94-880A-EF08-F52E34623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11510186" y="2766045"/>
                  <a:ext cx="1658913" cy="150600"/>
                </a:xfrm>
                <a:prstGeom prst="borderCallout2">
                  <a:avLst>
                    <a:gd name="adj1" fmla="val 28000"/>
                    <a:gd name="adj2" fmla="val 107690"/>
                    <a:gd name="adj3" fmla="val 28000"/>
                    <a:gd name="adj4" fmla="val 125958"/>
                    <a:gd name="adj5" fmla="val -79669"/>
                    <a:gd name="adj6" fmla="val 152935"/>
                  </a:avLst>
                </a:prstGeom>
                <a:noFill/>
                <a:ln w="31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wrap="square" lIns="9144" tIns="9144" rIns="9144" bIns="9144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  <a:buClrTx/>
                    <a:buFontTx/>
                    <a:buNone/>
                  </a:pPr>
                  <a:r>
                    <a:rPr lang="en-US" sz="850" dirty="0">
                      <a:latin typeface="Verdana" charset="0"/>
                    </a:rPr>
                    <a:t>Field-free region</a:t>
                  </a:r>
                </a:p>
              </p:txBody>
            </p:sp>
            <p:grpSp>
              <p:nvGrpSpPr>
                <p:cNvPr id="129" name="Group 56">
                  <a:extLst>
                    <a:ext uri="{FF2B5EF4-FFF2-40B4-BE49-F238E27FC236}">
                      <a16:creationId xmlns:a16="http://schemas.microsoft.com/office/drawing/2014/main" id="{EEB47A8C-68D4-B9D5-98F9-20D594B2E01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788775" y="2950337"/>
                  <a:ext cx="304800" cy="914400"/>
                  <a:chOff x="5040" y="1104"/>
                  <a:chExt cx="192" cy="576"/>
                </a:xfrm>
              </p:grpSpPr>
              <p:sp>
                <p:nvSpPr>
                  <p:cNvPr id="142" name="Oval 54">
                    <a:extLst>
                      <a:ext uri="{FF2B5EF4-FFF2-40B4-BE49-F238E27FC236}">
                        <a16:creationId xmlns:a16="http://schemas.microsoft.com/office/drawing/2014/main" id="{0A28E341-BA71-0A19-BBBF-B3731DABF95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064" y="1200"/>
                    <a:ext cx="156" cy="480"/>
                  </a:xfrm>
                  <a:prstGeom prst="ellipse">
                    <a:avLst/>
                  </a:prstGeom>
                  <a:solidFill>
                    <a:srgbClr val="33CC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3" name="Rectangle 55">
                    <a:extLst>
                      <a:ext uri="{FF2B5EF4-FFF2-40B4-BE49-F238E27FC236}">
                        <a16:creationId xmlns:a16="http://schemas.microsoft.com/office/drawing/2014/main" id="{0A1F3E69-57DE-BBC5-3425-971C968881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40" y="1104"/>
                    <a:ext cx="192" cy="24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0" name="Group 61">
                  <a:extLst>
                    <a:ext uri="{FF2B5EF4-FFF2-40B4-BE49-F238E27FC236}">
                      <a16:creationId xmlns:a16="http://schemas.microsoft.com/office/drawing/2014/main" id="{27CBB673-DF15-78D7-B049-9292D89EDA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163425" y="3102737"/>
                  <a:ext cx="463550" cy="838200"/>
                  <a:chOff x="4992" y="1200"/>
                  <a:chExt cx="292" cy="528"/>
                </a:xfrm>
              </p:grpSpPr>
              <p:sp>
                <p:nvSpPr>
                  <p:cNvPr id="138" name="Oval 57">
                    <a:extLst>
                      <a:ext uri="{FF2B5EF4-FFF2-40B4-BE49-F238E27FC236}">
                        <a16:creationId xmlns:a16="http://schemas.microsoft.com/office/drawing/2014/main" id="{1D15AD95-D7C1-6A4C-FC46-9059689B7E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060" y="1200"/>
                    <a:ext cx="156" cy="48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9" name="AutoShape 58">
                    <a:extLst>
                      <a:ext uri="{FF2B5EF4-FFF2-40B4-BE49-F238E27FC236}">
                        <a16:creationId xmlns:a16="http://schemas.microsoft.com/office/drawing/2014/main" id="{361BEC46-3855-2E83-0F16-18D75448B0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92" y="1296"/>
                    <a:ext cx="144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0" name="AutoShape 59">
                    <a:extLst>
                      <a:ext uri="{FF2B5EF4-FFF2-40B4-BE49-F238E27FC236}">
                        <a16:creationId xmlns:a16="http://schemas.microsoft.com/office/drawing/2014/main" id="{AA92DCEE-A955-A3AA-E485-BA38BD35BA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136" y="1296"/>
                    <a:ext cx="148" cy="48"/>
                  </a:xfrm>
                  <a:prstGeom prst="triangle">
                    <a:avLst>
                      <a:gd name="adj" fmla="val 5472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1" name="Rectangle 60">
                    <a:extLst>
                      <a:ext uri="{FF2B5EF4-FFF2-40B4-BE49-F238E27FC236}">
                        <a16:creationId xmlns:a16="http://schemas.microsoft.com/office/drawing/2014/main" id="{82FC185C-486A-0C68-6A93-9340B1F1D1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5" y="1344"/>
                    <a:ext cx="192" cy="3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1" name="Group 67">
                  <a:extLst>
                    <a:ext uri="{FF2B5EF4-FFF2-40B4-BE49-F238E27FC236}">
                      <a16:creationId xmlns:a16="http://schemas.microsoft.com/office/drawing/2014/main" id="{C9D6DB05-0968-2B5D-BB11-CCB9B9D6B9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622213" y="3102737"/>
                  <a:ext cx="614362" cy="762000"/>
                  <a:chOff x="5757" y="864"/>
                  <a:chExt cx="387" cy="480"/>
                </a:xfrm>
              </p:grpSpPr>
              <p:sp>
                <p:nvSpPr>
                  <p:cNvPr id="134" name="AutoShape 52">
                    <a:extLst>
                      <a:ext uri="{FF2B5EF4-FFF2-40B4-BE49-F238E27FC236}">
                        <a16:creationId xmlns:a16="http://schemas.microsoft.com/office/drawing/2014/main" id="{808C8105-6141-4E47-1735-FF711C5CB2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806" y="961"/>
                    <a:ext cx="144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5" name="AutoShape 53">
                    <a:extLst>
                      <a:ext uri="{FF2B5EF4-FFF2-40B4-BE49-F238E27FC236}">
                        <a16:creationId xmlns:a16="http://schemas.microsoft.com/office/drawing/2014/main" id="{B7C0D83B-55EA-538B-7477-CAF7B66D7F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951" y="961"/>
                    <a:ext cx="143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6" name="AutoShape 63">
                    <a:extLst>
                      <a:ext uri="{FF2B5EF4-FFF2-40B4-BE49-F238E27FC236}">
                        <a16:creationId xmlns:a16="http://schemas.microsoft.com/office/drawing/2014/main" id="{D6F2C6AB-3947-3F2C-2EAB-BA2160CD12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71745">
                    <a:off x="5757" y="864"/>
                    <a:ext cx="190" cy="480"/>
                  </a:xfrm>
                  <a:prstGeom prst="moon">
                    <a:avLst>
                      <a:gd name="adj" fmla="val 60713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7" name="AutoShape 64">
                    <a:extLst>
                      <a:ext uri="{FF2B5EF4-FFF2-40B4-BE49-F238E27FC236}">
                        <a16:creationId xmlns:a16="http://schemas.microsoft.com/office/drawing/2014/main" id="{A1DD7396-E75D-B266-48FC-5208109053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71745" flipH="1">
                    <a:off x="5954" y="864"/>
                    <a:ext cx="190" cy="480"/>
                  </a:xfrm>
                  <a:prstGeom prst="moon">
                    <a:avLst>
                      <a:gd name="adj" fmla="val 60713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2" name="AutoShape 68">
                  <a:extLst>
                    <a:ext uri="{FF2B5EF4-FFF2-40B4-BE49-F238E27FC236}">
                      <a16:creationId xmlns:a16="http://schemas.microsoft.com/office/drawing/2014/main" id="{942FF4F1-A812-B98F-5BF7-04B6FC83C5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9555089" y="4796383"/>
                  <a:ext cx="2233684" cy="157893"/>
                </a:xfrm>
                <a:prstGeom prst="borderCallout2">
                  <a:avLst>
                    <a:gd name="adj1" fmla="val 61287"/>
                    <a:gd name="adj2" fmla="val -4352"/>
                    <a:gd name="adj3" fmla="val 183527"/>
                    <a:gd name="adj4" fmla="val -7582"/>
                    <a:gd name="adj5" fmla="val 654801"/>
                    <a:gd name="adj6" fmla="val -7232"/>
                  </a:avLst>
                </a:prstGeom>
                <a:noFill/>
                <a:ln w="31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wrap="square" lIns="9144" tIns="9144" rIns="9144" bIns="9144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  <a:buClrTx/>
                    <a:buFontTx/>
                    <a:buNone/>
                  </a:pPr>
                  <a:r>
                    <a:rPr lang="en-US" sz="700" dirty="0">
                      <a:latin typeface="Verdana" charset="0"/>
                    </a:rPr>
                    <a:t>Horizontally deflected by the B-field</a:t>
                  </a:r>
                </a:p>
              </p:txBody>
            </p:sp>
            <p:sp>
              <p:nvSpPr>
                <p:cNvPr id="133" name="AutoShape 69">
                  <a:extLst>
                    <a:ext uri="{FF2B5EF4-FFF2-40B4-BE49-F238E27FC236}">
                      <a16:creationId xmlns:a16="http://schemas.microsoft.com/office/drawing/2014/main" id="{B9ACE2C7-1862-D604-D3C8-68425545AD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9566275" y="5102987"/>
                  <a:ext cx="2079625" cy="157893"/>
                </a:xfrm>
                <a:prstGeom prst="borderCallout2">
                  <a:avLst>
                    <a:gd name="adj1" fmla="val 28000"/>
                    <a:gd name="adj2" fmla="val -4000"/>
                    <a:gd name="adj3" fmla="val 28000"/>
                    <a:gd name="adj4" fmla="val -17583"/>
                    <a:gd name="adj5" fmla="val 1150815"/>
                    <a:gd name="adj6" fmla="val -35763"/>
                  </a:avLst>
                </a:prstGeom>
                <a:noFill/>
                <a:ln w="31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wrap="square" lIns="9144" tIns="9144" rIns="9144" bIns="9144"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  <a:buClrTx/>
                    <a:buFontTx/>
                    <a:buNone/>
                  </a:pPr>
                  <a:r>
                    <a:rPr lang="en-US" sz="700" dirty="0">
                      <a:latin typeface="Verdana" charset="0"/>
                    </a:rPr>
                    <a:t>Continues straight: no B-field</a:t>
                  </a:r>
                </a:p>
              </p:txBody>
            </p:sp>
          </p:grpSp>
          <p:sp>
            <p:nvSpPr>
              <p:cNvPr id="114" name="AutoShape 70">
                <a:extLst>
                  <a:ext uri="{FF2B5EF4-FFF2-40B4-BE49-F238E27FC236}">
                    <a16:creationId xmlns:a16="http://schemas.microsoft.com/office/drawing/2014/main" id="{919FFEA9-DD4D-EDEF-9BA6-EC70119DA4C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6134163" y="5619591"/>
                <a:ext cx="1169954" cy="156501"/>
              </a:xfrm>
              <a:prstGeom prst="borderCallout2">
                <a:avLst>
                  <a:gd name="adj1" fmla="val 28000"/>
                  <a:gd name="adj2" fmla="val -9111"/>
                  <a:gd name="adj3" fmla="val 28000"/>
                  <a:gd name="adj4" fmla="val -52185"/>
                  <a:gd name="adj5" fmla="val 1350635"/>
                  <a:gd name="adj6" fmla="val -74351"/>
                </a:avLst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wrap="square" lIns="9144" tIns="9144" rIns="9144" bIns="9144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  <a:buClrTx/>
                  <a:buFontTx/>
                  <a:buNone/>
                </a:pPr>
                <a:r>
                  <a:rPr lang="en-US" sz="700" dirty="0">
                    <a:latin typeface="Verdana" charset="0"/>
                  </a:rPr>
                  <a:t>Losses (~5%) </a:t>
                </a:r>
              </a:p>
            </p:txBody>
          </p:sp>
        </p:grp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763AB394-8BD6-6F12-B5F0-A0A6EE44EC76}"/>
                </a:ext>
              </a:extLst>
            </p:cNvPr>
            <p:cNvSpPr txBox="1"/>
            <p:nvPr/>
          </p:nvSpPr>
          <p:spPr>
            <a:xfrm>
              <a:off x="516419" y="1654399"/>
              <a:ext cx="22012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b="1" dirty="0"/>
                <a:t>Shared delivery: </a:t>
              </a:r>
            </a:p>
            <a:p>
              <a:pPr algn="ctr"/>
              <a:r>
                <a:rPr lang="en-CH" b="1" dirty="0"/>
                <a:t>splitting</a:t>
              </a:r>
            </a:p>
          </p:txBody>
        </p:sp>
      </p:grpSp>
      <p:sp>
        <p:nvSpPr>
          <p:cNvPr id="147" name="Slide Number Placeholder 3">
            <a:extLst>
              <a:ext uri="{FF2B5EF4-FFF2-40B4-BE49-F238E27FC236}">
                <a16:creationId xmlns:a16="http://schemas.microsoft.com/office/drawing/2014/main" id="{2E69F086-15C9-35A3-56CF-12D4B806EE6C}"/>
              </a:ext>
            </a:extLst>
          </p:cNvPr>
          <p:cNvSpPr txBox="1">
            <a:spLocks/>
          </p:cNvSpPr>
          <p:nvPr/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51" name="Triangle 150">
            <a:extLst>
              <a:ext uri="{FF2B5EF4-FFF2-40B4-BE49-F238E27FC236}">
                <a16:creationId xmlns:a16="http://schemas.microsoft.com/office/drawing/2014/main" id="{19CD6DFE-184D-606E-5D38-62E6AFD313E5}"/>
              </a:ext>
            </a:extLst>
          </p:cNvPr>
          <p:cNvSpPr/>
          <p:nvPr/>
        </p:nvSpPr>
        <p:spPr>
          <a:xfrm>
            <a:off x="4089358" y="1082539"/>
            <a:ext cx="398389" cy="34131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52" name="Triangle 151">
            <a:extLst>
              <a:ext uri="{FF2B5EF4-FFF2-40B4-BE49-F238E27FC236}">
                <a16:creationId xmlns:a16="http://schemas.microsoft.com/office/drawing/2014/main" id="{107E7796-CB43-6A1D-AB12-19A5C16F1530}"/>
              </a:ext>
            </a:extLst>
          </p:cNvPr>
          <p:cNvSpPr/>
          <p:nvPr/>
        </p:nvSpPr>
        <p:spPr>
          <a:xfrm>
            <a:off x="2949042" y="1083639"/>
            <a:ext cx="398389" cy="34131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0A48D9E8-6BBD-D8B5-A014-30EF9B68599F}"/>
              </a:ext>
            </a:extLst>
          </p:cNvPr>
          <p:cNvCxnSpPr>
            <a:cxnSpLocks/>
          </p:cNvCxnSpPr>
          <p:nvPr/>
        </p:nvCxnSpPr>
        <p:spPr>
          <a:xfrm flipH="1">
            <a:off x="4396740" y="5857386"/>
            <a:ext cx="1359139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2A850952-D872-E428-16F7-BC89638E2627}"/>
              </a:ext>
            </a:extLst>
          </p:cNvPr>
          <p:cNvCxnSpPr>
            <a:cxnSpLocks/>
          </p:cNvCxnSpPr>
          <p:nvPr/>
        </p:nvCxnSpPr>
        <p:spPr>
          <a:xfrm flipH="1">
            <a:off x="4870077" y="3282723"/>
            <a:ext cx="875971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8AF721B9-B95A-76DA-E793-D1CA09F9BA09}"/>
              </a:ext>
            </a:extLst>
          </p:cNvPr>
          <p:cNvCxnSpPr>
            <a:cxnSpLocks/>
          </p:cNvCxnSpPr>
          <p:nvPr/>
        </p:nvCxnSpPr>
        <p:spPr>
          <a:xfrm flipH="1">
            <a:off x="4262574" y="1277561"/>
            <a:ext cx="1496519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379077EC-B66A-7BCA-D0FA-063FDF58A5ED}"/>
              </a:ext>
            </a:extLst>
          </p:cNvPr>
          <p:cNvCxnSpPr>
            <a:cxnSpLocks/>
          </p:cNvCxnSpPr>
          <p:nvPr/>
        </p:nvCxnSpPr>
        <p:spPr>
          <a:xfrm flipH="1">
            <a:off x="6220575" y="3282723"/>
            <a:ext cx="4137285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FA4A4D66-0CE0-B608-0B2C-6EF0712F8D12}"/>
              </a:ext>
            </a:extLst>
          </p:cNvPr>
          <p:cNvCxnSpPr>
            <a:cxnSpLocks/>
          </p:cNvCxnSpPr>
          <p:nvPr/>
        </p:nvCxnSpPr>
        <p:spPr>
          <a:xfrm flipH="1">
            <a:off x="6220575" y="1270842"/>
            <a:ext cx="4137285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A7BF8C26-2981-9CA8-5469-B97AE0F99160}"/>
              </a:ext>
            </a:extLst>
          </p:cNvPr>
          <p:cNvCxnSpPr>
            <a:cxnSpLocks/>
          </p:cNvCxnSpPr>
          <p:nvPr/>
        </p:nvCxnSpPr>
        <p:spPr>
          <a:xfrm flipH="1">
            <a:off x="6850161" y="2582643"/>
            <a:ext cx="3507699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AD27014E-1EE5-6419-8BA8-D5D0E7EC7E1F}"/>
              </a:ext>
            </a:extLst>
          </p:cNvPr>
          <p:cNvCxnSpPr>
            <a:cxnSpLocks/>
          </p:cNvCxnSpPr>
          <p:nvPr/>
        </p:nvCxnSpPr>
        <p:spPr>
          <a:xfrm flipH="1">
            <a:off x="6775212" y="1935406"/>
            <a:ext cx="3582649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D4A14DA0-3958-6BA0-C14A-88AB248A30E6}"/>
              </a:ext>
            </a:extLst>
          </p:cNvPr>
          <p:cNvCxnSpPr>
            <a:cxnSpLocks/>
          </p:cNvCxnSpPr>
          <p:nvPr/>
        </p:nvCxnSpPr>
        <p:spPr>
          <a:xfrm flipH="1">
            <a:off x="8064366" y="4123973"/>
            <a:ext cx="2293495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9A627C7C-3BD4-E61E-4A16-EE8D765415F5}"/>
              </a:ext>
            </a:extLst>
          </p:cNvPr>
          <p:cNvCxnSpPr>
            <a:cxnSpLocks/>
          </p:cNvCxnSpPr>
          <p:nvPr/>
        </p:nvCxnSpPr>
        <p:spPr>
          <a:xfrm flipV="1">
            <a:off x="6294018" y="4114140"/>
            <a:ext cx="900471" cy="1743247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81A32A32-C1AC-EBF7-27D4-472C6010D74D}"/>
              </a:ext>
            </a:extLst>
          </p:cNvPr>
          <p:cNvCxnSpPr>
            <a:cxnSpLocks/>
          </p:cNvCxnSpPr>
          <p:nvPr/>
        </p:nvCxnSpPr>
        <p:spPr>
          <a:xfrm flipH="1">
            <a:off x="6220573" y="2592476"/>
            <a:ext cx="635539" cy="705239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B00F3232-60CF-B791-4E04-910FB5983A6E}"/>
              </a:ext>
            </a:extLst>
          </p:cNvPr>
          <p:cNvCxnSpPr>
            <a:cxnSpLocks/>
          </p:cNvCxnSpPr>
          <p:nvPr/>
        </p:nvCxnSpPr>
        <p:spPr>
          <a:xfrm flipH="1" flipV="1">
            <a:off x="6230408" y="1265687"/>
            <a:ext cx="565401" cy="694569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8AE06490-5809-A80A-BCAD-5CB675961D7F}"/>
              </a:ext>
            </a:extLst>
          </p:cNvPr>
          <p:cNvCxnSpPr>
            <a:cxnSpLocks/>
          </p:cNvCxnSpPr>
          <p:nvPr/>
        </p:nvCxnSpPr>
        <p:spPr>
          <a:xfrm flipH="1" flipV="1">
            <a:off x="8051665" y="4111271"/>
            <a:ext cx="929575" cy="554771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7D71121E-1FFF-5635-4E1C-3A0DCB55D22E}"/>
              </a:ext>
            </a:extLst>
          </p:cNvPr>
          <p:cNvCxnSpPr>
            <a:cxnSpLocks/>
          </p:cNvCxnSpPr>
          <p:nvPr/>
        </p:nvCxnSpPr>
        <p:spPr>
          <a:xfrm flipH="1">
            <a:off x="9453788" y="4747466"/>
            <a:ext cx="904073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5-point Star 166">
            <a:extLst>
              <a:ext uri="{FF2B5EF4-FFF2-40B4-BE49-F238E27FC236}">
                <a16:creationId xmlns:a16="http://schemas.microsoft.com/office/drawing/2014/main" id="{08DA4B84-8CA5-47BA-6958-FF68107678F7}"/>
              </a:ext>
            </a:extLst>
          </p:cNvPr>
          <p:cNvSpPr/>
          <p:nvPr/>
        </p:nvSpPr>
        <p:spPr>
          <a:xfrm>
            <a:off x="5853799" y="1138108"/>
            <a:ext cx="269501" cy="265471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8" name="5-point Star 167">
            <a:extLst>
              <a:ext uri="{FF2B5EF4-FFF2-40B4-BE49-F238E27FC236}">
                <a16:creationId xmlns:a16="http://schemas.microsoft.com/office/drawing/2014/main" id="{A746D145-5A0B-5358-26A9-E7A9DAA92B26}"/>
              </a:ext>
            </a:extLst>
          </p:cNvPr>
          <p:cNvSpPr/>
          <p:nvPr/>
        </p:nvSpPr>
        <p:spPr>
          <a:xfrm>
            <a:off x="5853476" y="3140156"/>
            <a:ext cx="269501" cy="265471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9" name="5-point Star 168">
            <a:extLst>
              <a:ext uri="{FF2B5EF4-FFF2-40B4-BE49-F238E27FC236}">
                <a16:creationId xmlns:a16="http://schemas.microsoft.com/office/drawing/2014/main" id="{9A3103FC-1226-3393-89FE-668ADF92F747}"/>
              </a:ext>
            </a:extLst>
          </p:cNvPr>
          <p:cNvSpPr/>
          <p:nvPr/>
        </p:nvSpPr>
        <p:spPr>
          <a:xfrm>
            <a:off x="5853476" y="5724652"/>
            <a:ext cx="269501" cy="265471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6942BE95-D970-B98B-925F-BDAB94C35E33}"/>
              </a:ext>
            </a:extLst>
          </p:cNvPr>
          <p:cNvSpPr txBox="1"/>
          <p:nvPr/>
        </p:nvSpPr>
        <p:spPr>
          <a:xfrm>
            <a:off x="5749191" y="742713"/>
            <a:ext cx="1209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T2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49374533-4EA1-69D9-ACE6-993B2A1A796E}"/>
              </a:ext>
            </a:extLst>
          </p:cNvPr>
          <p:cNvSpPr txBox="1"/>
          <p:nvPr/>
        </p:nvSpPr>
        <p:spPr>
          <a:xfrm>
            <a:off x="5726376" y="2744359"/>
            <a:ext cx="98435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T4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7B6470C-ED88-DB86-D763-F640A5325848}"/>
              </a:ext>
            </a:extLst>
          </p:cNvPr>
          <p:cNvSpPr txBox="1"/>
          <p:nvPr/>
        </p:nvSpPr>
        <p:spPr>
          <a:xfrm>
            <a:off x="5726377" y="5333185"/>
            <a:ext cx="983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T6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B02E51B3-E439-A3B9-6031-F902EA954DAC}"/>
              </a:ext>
            </a:extLst>
          </p:cNvPr>
          <p:cNvSpPr txBox="1"/>
          <p:nvPr/>
        </p:nvSpPr>
        <p:spPr>
          <a:xfrm>
            <a:off x="4827508" y="844015"/>
            <a:ext cx="81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TT23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47B24A6-04F2-AE2E-E5AD-FF9C61F05C2E}"/>
              </a:ext>
            </a:extLst>
          </p:cNvPr>
          <p:cNvSpPr txBox="1"/>
          <p:nvPr/>
        </p:nvSpPr>
        <p:spPr>
          <a:xfrm>
            <a:off x="4974364" y="2836348"/>
            <a:ext cx="832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TT24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62881511-FC34-55BE-3C5C-D2237AAE7794}"/>
              </a:ext>
            </a:extLst>
          </p:cNvPr>
          <p:cNvSpPr txBox="1"/>
          <p:nvPr/>
        </p:nvSpPr>
        <p:spPr>
          <a:xfrm>
            <a:off x="4870078" y="5379025"/>
            <a:ext cx="798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TT25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36315D4-A3AE-4B86-8235-E843538F7E5C}"/>
              </a:ext>
            </a:extLst>
          </p:cNvPr>
          <p:cNvSpPr txBox="1"/>
          <p:nvPr/>
        </p:nvSpPr>
        <p:spPr>
          <a:xfrm>
            <a:off x="7976767" y="821721"/>
            <a:ext cx="94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H2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75D1E0ED-F3C6-0ABD-CC51-FCE5AB79436D}"/>
              </a:ext>
            </a:extLst>
          </p:cNvPr>
          <p:cNvSpPr txBox="1"/>
          <p:nvPr/>
        </p:nvSpPr>
        <p:spPr>
          <a:xfrm>
            <a:off x="7976767" y="1508487"/>
            <a:ext cx="73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H4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EC002C5-E4E7-5A77-2DDB-F9BC830F634F}"/>
              </a:ext>
            </a:extLst>
          </p:cNvPr>
          <p:cNvSpPr txBox="1"/>
          <p:nvPr/>
        </p:nvSpPr>
        <p:spPr>
          <a:xfrm>
            <a:off x="7976767" y="2171364"/>
            <a:ext cx="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H6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62380A45-DD4F-AE45-84FF-1E452C026FA1}"/>
              </a:ext>
            </a:extLst>
          </p:cNvPr>
          <p:cNvSpPr txBox="1"/>
          <p:nvPr/>
        </p:nvSpPr>
        <p:spPr>
          <a:xfrm>
            <a:off x="7976767" y="2846180"/>
            <a:ext cx="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H8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C416E4F-22AA-C105-BBCE-8BF435850010}"/>
              </a:ext>
            </a:extLst>
          </p:cNvPr>
          <p:cNvSpPr txBox="1"/>
          <p:nvPr/>
        </p:nvSpPr>
        <p:spPr>
          <a:xfrm>
            <a:off x="7381539" y="3699935"/>
            <a:ext cx="80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P4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8F7FD00C-581F-4689-A366-AEEB2C424B25}"/>
              </a:ext>
            </a:extLst>
          </p:cNvPr>
          <p:cNvSpPr txBox="1"/>
          <p:nvPr/>
        </p:nvSpPr>
        <p:spPr>
          <a:xfrm>
            <a:off x="7990191" y="4467906"/>
            <a:ext cx="883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P42</a:t>
            </a:r>
          </a:p>
        </p:txBody>
      </p:sp>
      <p:sp>
        <p:nvSpPr>
          <p:cNvPr id="182" name="5-point Star 181">
            <a:extLst>
              <a:ext uri="{FF2B5EF4-FFF2-40B4-BE49-F238E27FC236}">
                <a16:creationId xmlns:a16="http://schemas.microsoft.com/office/drawing/2014/main" id="{8A603D2E-9549-D58D-F81D-B9C639441710}"/>
              </a:ext>
            </a:extLst>
          </p:cNvPr>
          <p:cNvSpPr/>
          <p:nvPr/>
        </p:nvSpPr>
        <p:spPr>
          <a:xfrm>
            <a:off x="9059192" y="4606713"/>
            <a:ext cx="269501" cy="26547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B017ABBF-EC0D-CBE8-0386-1126A4ECD4AB}"/>
              </a:ext>
            </a:extLst>
          </p:cNvPr>
          <p:cNvSpPr txBox="1"/>
          <p:nvPr/>
        </p:nvSpPr>
        <p:spPr>
          <a:xfrm>
            <a:off x="7319035" y="5379025"/>
            <a:ext cx="61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M2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C334C94E-5B95-5AFB-0658-A24CB58D5B8C}"/>
              </a:ext>
            </a:extLst>
          </p:cNvPr>
          <p:cNvSpPr/>
          <p:nvPr/>
        </p:nvSpPr>
        <p:spPr>
          <a:xfrm>
            <a:off x="10675719" y="1061869"/>
            <a:ext cx="806245" cy="2389749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65E66051-8B21-E737-B36D-7B764D3F3B12}"/>
              </a:ext>
            </a:extLst>
          </p:cNvPr>
          <p:cNvSpPr/>
          <p:nvPr/>
        </p:nvSpPr>
        <p:spPr>
          <a:xfrm>
            <a:off x="10678759" y="3550176"/>
            <a:ext cx="806245" cy="136162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614225-2F3F-8A11-053B-4EF6835A3FDB}"/>
              </a:ext>
            </a:extLst>
          </p:cNvPr>
          <p:cNvSpPr/>
          <p:nvPr/>
        </p:nvSpPr>
        <p:spPr>
          <a:xfrm>
            <a:off x="10677672" y="5030412"/>
            <a:ext cx="806245" cy="130784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8974EEAB-B31C-6592-865F-C7DD651CCE3B}"/>
              </a:ext>
            </a:extLst>
          </p:cNvPr>
          <p:cNvSpPr txBox="1"/>
          <p:nvPr/>
        </p:nvSpPr>
        <p:spPr>
          <a:xfrm rot="16200000">
            <a:off x="10403349" y="1959107"/>
            <a:ext cx="13821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500" dirty="0">
                <a:solidFill>
                  <a:srgbClr val="FF0000"/>
                </a:solidFill>
              </a:rPr>
              <a:t>EHN1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F5F4205F-B41F-CAEC-9026-C21AF11761B6}"/>
              </a:ext>
            </a:extLst>
          </p:cNvPr>
          <p:cNvSpPr txBox="1"/>
          <p:nvPr/>
        </p:nvSpPr>
        <p:spPr>
          <a:xfrm rot="16200000">
            <a:off x="10383191" y="3939268"/>
            <a:ext cx="138210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500" b="1" dirty="0">
                <a:solidFill>
                  <a:srgbClr val="FF0000"/>
                </a:solidFill>
              </a:rPr>
              <a:t>ECN3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85F2FE99-9F67-2A19-DFEC-A634FFC2BD4D}"/>
              </a:ext>
            </a:extLst>
          </p:cNvPr>
          <p:cNvSpPr txBox="1"/>
          <p:nvPr/>
        </p:nvSpPr>
        <p:spPr>
          <a:xfrm rot="16200000">
            <a:off x="10403887" y="5374802"/>
            <a:ext cx="13821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500" dirty="0">
                <a:solidFill>
                  <a:srgbClr val="FF0000"/>
                </a:solidFill>
              </a:rPr>
              <a:t>EHN2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7EAA823A-6942-CB8C-8692-61A78E53E3BA}"/>
              </a:ext>
            </a:extLst>
          </p:cNvPr>
          <p:cNvSpPr txBox="1"/>
          <p:nvPr/>
        </p:nvSpPr>
        <p:spPr>
          <a:xfrm>
            <a:off x="598265" y="822220"/>
            <a:ext cx="93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LSS2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C318BBD5-92A4-09FD-30AB-28512D99A3C3}"/>
              </a:ext>
            </a:extLst>
          </p:cNvPr>
          <p:cNvSpPr txBox="1"/>
          <p:nvPr/>
        </p:nvSpPr>
        <p:spPr>
          <a:xfrm>
            <a:off x="8558603" y="3704160"/>
            <a:ext cx="130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>
                    <a:lumMod val="75000"/>
                  </a:schemeClr>
                </a:solidFill>
              </a:rPr>
              <a:t>P41, P61</a:t>
            </a:r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FFC7DC0E-95C6-BFF7-B7FD-DD73A8A6CF31}"/>
              </a:ext>
            </a:extLst>
          </p:cNvPr>
          <p:cNvCxnSpPr>
            <a:cxnSpLocks/>
          </p:cNvCxnSpPr>
          <p:nvPr/>
        </p:nvCxnSpPr>
        <p:spPr>
          <a:xfrm>
            <a:off x="7194489" y="4114139"/>
            <a:ext cx="869876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7E892347-B20B-D55D-50F8-0DE1FC528A46}"/>
              </a:ext>
            </a:extLst>
          </p:cNvPr>
          <p:cNvSpPr txBox="1"/>
          <p:nvPr/>
        </p:nvSpPr>
        <p:spPr>
          <a:xfrm>
            <a:off x="374318" y="1845016"/>
            <a:ext cx="12735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SPS</a:t>
            </a:r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D8ED41B8-B2FA-6D63-96A3-F549B08AF6BC}"/>
              </a:ext>
            </a:extLst>
          </p:cNvPr>
          <p:cNvCxnSpPr>
            <a:cxnSpLocks/>
          </p:cNvCxnSpPr>
          <p:nvPr/>
        </p:nvCxnSpPr>
        <p:spPr>
          <a:xfrm flipH="1" flipV="1">
            <a:off x="6220573" y="3272891"/>
            <a:ext cx="984355" cy="84124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>
            <a:extLst>
              <a:ext uri="{FF2B5EF4-FFF2-40B4-BE49-F238E27FC236}">
                <a16:creationId xmlns:a16="http://schemas.microsoft.com/office/drawing/2014/main" id="{CA732EE1-562F-E49A-B32D-4296D6890AA3}"/>
              </a:ext>
            </a:extLst>
          </p:cNvPr>
          <p:cNvSpPr txBox="1"/>
          <p:nvPr/>
        </p:nvSpPr>
        <p:spPr>
          <a:xfrm>
            <a:off x="9517290" y="4302989"/>
            <a:ext cx="1160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TCC8</a:t>
            </a:r>
            <a:endParaRPr lang="en-CH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061026A7-E65F-A8DB-295A-6ABF3360A14C}"/>
              </a:ext>
            </a:extLst>
          </p:cNvPr>
          <p:cNvSpPr txBox="1"/>
          <p:nvPr/>
        </p:nvSpPr>
        <p:spPr>
          <a:xfrm>
            <a:off x="8830929" y="4904793"/>
            <a:ext cx="1603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NA62</a:t>
            </a:r>
          </a:p>
        </p:txBody>
      </p: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96ADDA42-E774-9D6B-F325-489E33CC7B22}"/>
              </a:ext>
            </a:extLst>
          </p:cNvPr>
          <p:cNvCxnSpPr>
            <a:cxnSpLocks/>
          </p:cNvCxnSpPr>
          <p:nvPr/>
        </p:nvCxnSpPr>
        <p:spPr>
          <a:xfrm flipH="1">
            <a:off x="6260147" y="5866841"/>
            <a:ext cx="4097712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395514FE-AF0E-903F-556A-FE90612DAA89}"/>
              </a:ext>
            </a:extLst>
          </p:cNvPr>
          <p:cNvCxnSpPr>
            <a:cxnSpLocks/>
          </p:cNvCxnSpPr>
          <p:nvPr/>
        </p:nvCxnSpPr>
        <p:spPr>
          <a:xfrm flipH="1" flipV="1">
            <a:off x="4258902" y="1244123"/>
            <a:ext cx="635999" cy="20386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72EBE5FB-D166-431A-39FA-1F920A2EA028}"/>
              </a:ext>
            </a:extLst>
          </p:cNvPr>
          <p:cNvCxnSpPr>
            <a:cxnSpLocks/>
          </p:cNvCxnSpPr>
          <p:nvPr/>
        </p:nvCxnSpPr>
        <p:spPr>
          <a:xfrm>
            <a:off x="3110723" y="1270842"/>
            <a:ext cx="1341012" cy="458654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EC2C83CA-E8E7-D55E-C348-D5644DA50C32}"/>
              </a:ext>
            </a:extLst>
          </p:cNvPr>
          <p:cNvCxnSpPr>
            <a:cxnSpLocks/>
            <a:stCxn id="153" idx="0"/>
          </p:cNvCxnSpPr>
          <p:nvPr/>
        </p:nvCxnSpPr>
        <p:spPr>
          <a:xfrm flipV="1">
            <a:off x="703441" y="1268868"/>
            <a:ext cx="3594683" cy="197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Box 239">
            <a:extLst>
              <a:ext uri="{FF2B5EF4-FFF2-40B4-BE49-F238E27FC236}">
                <a16:creationId xmlns:a16="http://schemas.microsoft.com/office/drawing/2014/main" id="{A625B6A8-D71B-17D0-DD41-FF0347CF8A61}"/>
              </a:ext>
            </a:extLst>
          </p:cNvPr>
          <p:cNvSpPr txBox="1"/>
          <p:nvPr/>
        </p:nvSpPr>
        <p:spPr>
          <a:xfrm>
            <a:off x="2136442" y="847620"/>
            <a:ext cx="93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TT21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992648E0-011E-4CC0-16EB-FE024B2CA69F}"/>
              </a:ext>
            </a:extLst>
          </p:cNvPr>
          <p:cNvSpPr txBox="1"/>
          <p:nvPr/>
        </p:nvSpPr>
        <p:spPr>
          <a:xfrm>
            <a:off x="3368413" y="839732"/>
            <a:ext cx="81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TT22</a:t>
            </a:r>
          </a:p>
        </p:txBody>
      </p:sp>
      <p:sp>
        <p:nvSpPr>
          <p:cNvPr id="253" name="Title 1">
            <a:extLst>
              <a:ext uri="{FF2B5EF4-FFF2-40B4-BE49-F238E27FC236}">
                <a16:creationId xmlns:a16="http://schemas.microsoft.com/office/drawing/2014/main" id="{C7AA26E5-0633-A42F-7DA1-530177D1BF8D}"/>
              </a:ext>
            </a:extLst>
          </p:cNvPr>
          <p:cNvSpPr txBox="1">
            <a:spLocks/>
          </p:cNvSpPr>
          <p:nvPr/>
        </p:nvSpPr>
        <p:spPr>
          <a:xfrm>
            <a:off x="392913" y="251124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trike="sngStrike" dirty="0">
                <a:solidFill>
                  <a:srgbClr val="004899"/>
                </a:solidFill>
              </a:rPr>
              <a:t>SFTPRO shared Beam Delivery to ECN3</a:t>
            </a:r>
          </a:p>
        </p:txBody>
      </p:sp>
      <p:cxnSp>
        <p:nvCxnSpPr>
          <p:cNvPr id="254" name="Straight Arrow Connector 253">
            <a:extLst>
              <a:ext uri="{FF2B5EF4-FFF2-40B4-BE49-F238E27FC236}">
                <a16:creationId xmlns:a16="http://schemas.microsoft.com/office/drawing/2014/main" id="{A7B55E35-AED2-E62B-08F4-074672687654}"/>
              </a:ext>
            </a:extLst>
          </p:cNvPr>
          <p:cNvCxnSpPr>
            <a:cxnSpLocks/>
            <a:stCxn id="115" idx="0"/>
          </p:cNvCxnSpPr>
          <p:nvPr/>
        </p:nvCxnSpPr>
        <p:spPr>
          <a:xfrm flipV="1">
            <a:off x="1835344" y="1618031"/>
            <a:ext cx="1236320" cy="1288956"/>
          </a:xfrm>
          <a:prstGeom prst="straightConnector1">
            <a:avLst/>
          </a:prstGeom>
          <a:ln w="12700">
            <a:solidFill>
              <a:schemeClr val="tx1"/>
            </a:solidFill>
            <a:headEnd w="med" len="sm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6A7D89-0548-7F1E-617C-9DD368728D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2BC75-7623-215F-A049-44ED71004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95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5A6C27-9A5C-F3C0-AB66-C8D5289FD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FEF144-7A88-3CFC-0E83-D316FDBC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75750196-60C5-00F8-44EA-488326FE0583}"/>
              </a:ext>
            </a:extLst>
          </p:cNvPr>
          <p:cNvSpPr/>
          <p:nvPr/>
        </p:nvSpPr>
        <p:spPr>
          <a:xfrm>
            <a:off x="4089358" y="1082539"/>
            <a:ext cx="398389" cy="341316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B3EA02FE-2ED7-338F-7D9F-2D674D8EB123}"/>
              </a:ext>
            </a:extLst>
          </p:cNvPr>
          <p:cNvSpPr/>
          <p:nvPr/>
        </p:nvSpPr>
        <p:spPr>
          <a:xfrm>
            <a:off x="2949042" y="1083639"/>
            <a:ext cx="398389" cy="341316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5334A0-0D02-C3CC-243D-AB9B7728312A}"/>
              </a:ext>
            </a:extLst>
          </p:cNvPr>
          <p:cNvSpPr/>
          <p:nvPr/>
        </p:nvSpPr>
        <p:spPr>
          <a:xfrm>
            <a:off x="-1703840" y="1270842"/>
            <a:ext cx="4814563" cy="4586544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4965604-84A8-19D9-0C8C-AEEF221EBAB5}"/>
              </a:ext>
            </a:extLst>
          </p:cNvPr>
          <p:cNvCxnSpPr>
            <a:cxnSpLocks/>
          </p:cNvCxnSpPr>
          <p:nvPr/>
        </p:nvCxnSpPr>
        <p:spPr>
          <a:xfrm flipH="1">
            <a:off x="4396740" y="5857386"/>
            <a:ext cx="135913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14950F-973D-DC06-EB48-9D798E749797}"/>
              </a:ext>
            </a:extLst>
          </p:cNvPr>
          <p:cNvCxnSpPr>
            <a:cxnSpLocks/>
          </p:cNvCxnSpPr>
          <p:nvPr/>
        </p:nvCxnSpPr>
        <p:spPr>
          <a:xfrm flipH="1">
            <a:off x="4870077" y="3282723"/>
            <a:ext cx="875971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CADF8DD-6B2C-64B6-B09C-2AF3D47BBE93}"/>
              </a:ext>
            </a:extLst>
          </p:cNvPr>
          <p:cNvCxnSpPr>
            <a:cxnSpLocks/>
          </p:cNvCxnSpPr>
          <p:nvPr/>
        </p:nvCxnSpPr>
        <p:spPr>
          <a:xfrm flipH="1">
            <a:off x="4262574" y="1277561"/>
            <a:ext cx="149651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1BF8152-E950-DDC0-0827-A9A77B9F9B95}"/>
              </a:ext>
            </a:extLst>
          </p:cNvPr>
          <p:cNvCxnSpPr>
            <a:cxnSpLocks/>
          </p:cNvCxnSpPr>
          <p:nvPr/>
        </p:nvCxnSpPr>
        <p:spPr>
          <a:xfrm flipH="1">
            <a:off x="6220575" y="3282723"/>
            <a:ext cx="4137285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350813-7F5F-3480-0FC1-729897DB9824}"/>
              </a:ext>
            </a:extLst>
          </p:cNvPr>
          <p:cNvCxnSpPr>
            <a:cxnSpLocks/>
          </p:cNvCxnSpPr>
          <p:nvPr/>
        </p:nvCxnSpPr>
        <p:spPr>
          <a:xfrm flipH="1">
            <a:off x="6220575" y="1270842"/>
            <a:ext cx="4137285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B3962FA-B703-5144-6042-BEEE0790A59E}"/>
              </a:ext>
            </a:extLst>
          </p:cNvPr>
          <p:cNvCxnSpPr>
            <a:cxnSpLocks/>
          </p:cNvCxnSpPr>
          <p:nvPr/>
        </p:nvCxnSpPr>
        <p:spPr>
          <a:xfrm flipH="1">
            <a:off x="6850161" y="2582643"/>
            <a:ext cx="350769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AC77184-4BB2-F2C1-87B4-F9A0E369C936}"/>
              </a:ext>
            </a:extLst>
          </p:cNvPr>
          <p:cNvCxnSpPr>
            <a:cxnSpLocks/>
          </p:cNvCxnSpPr>
          <p:nvPr/>
        </p:nvCxnSpPr>
        <p:spPr>
          <a:xfrm flipH="1">
            <a:off x="6775212" y="1935406"/>
            <a:ext cx="358264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C640B63-411B-C5C1-A211-E1B141605030}"/>
              </a:ext>
            </a:extLst>
          </p:cNvPr>
          <p:cNvCxnSpPr>
            <a:cxnSpLocks/>
          </p:cNvCxnSpPr>
          <p:nvPr/>
        </p:nvCxnSpPr>
        <p:spPr>
          <a:xfrm flipV="1">
            <a:off x="6294018" y="4114140"/>
            <a:ext cx="900471" cy="1743247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2D72573-A694-F56B-10E7-D7FC74F31299}"/>
              </a:ext>
            </a:extLst>
          </p:cNvPr>
          <p:cNvCxnSpPr>
            <a:cxnSpLocks/>
          </p:cNvCxnSpPr>
          <p:nvPr/>
        </p:nvCxnSpPr>
        <p:spPr>
          <a:xfrm flipH="1">
            <a:off x="6220573" y="2592476"/>
            <a:ext cx="635539" cy="705239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CC2923A-314C-0CF9-1838-E6EAAF92BEE9}"/>
              </a:ext>
            </a:extLst>
          </p:cNvPr>
          <p:cNvCxnSpPr>
            <a:cxnSpLocks/>
          </p:cNvCxnSpPr>
          <p:nvPr/>
        </p:nvCxnSpPr>
        <p:spPr>
          <a:xfrm flipH="1" flipV="1">
            <a:off x="6230408" y="1265687"/>
            <a:ext cx="565401" cy="694569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12D3166-37CF-47A6-447D-4D04A9D74D86}"/>
              </a:ext>
            </a:extLst>
          </p:cNvPr>
          <p:cNvCxnSpPr>
            <a:cxnSpLocks/>
          </p:cNvCxnSpPr>
          <p:nvPr/>
        </p:nvCxnSpPr>
        <p:spPr>
          <a:xfrm flipH="1">
            <a:off x="7204928" y="4123593"/>
            <a:ext cx="965661" cy="13229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5-point Star 37">
            <a:extLst>
              <a:ext uri="{FF2B5EF4-FFF2-40B4-BE49-F238E27FC236}">
                <a16:creationId xmlns:a16="http://schemas.microsoft.com/office/drawing/2014/main" id="{54D59CE3-A5E2-22B5-3148-ECF1DE2D6FBE}"/>
              </a:ext>
            </a:extLst>
          </p:cNvPr>
          <p:cNvSpPr/>
          <p:nvPr/>
        </p:nvSpPr>
        <p:spPr>
          <a:xfrm>
            <a:off x="5853799" y="1138108"/>
            <a:ext cx="269501" cy="265471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5-point Star 38">
            <a:extLst>
              <a:ext uri="{FF2B5EF4-FFF2-40B4-BE49-F238E27FC236}">
                <a16:creationId xmlns:a16="http://schemas.microsoft.com/office/drawing/2014/main" id="{475DC416-3DFB-F580-9791-86BFA06BF291}"/>
              </a:ext>
            </a:extLst>
          </p:cNvPr>
          <p:cNvSpPr/>
          <p:nvPr/>
        </p:nvSpPr>
        <p:spPr>
          <a:xfrm>
            <a:off x="5853476" y="3140156"/>
            <a:ext cx="269501" cy="265471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5-point Star 39">
            <a:extLst>
              <a:ext uri="{FF2B5EF4-FFF2-40B4-BE49-F238E27FC236}">
                <a16:creationId xmlns:a16="http://schemas.microsoft.com/office/drawing/2014/main" id="{1EA27546-4FA6-D3A3-3557-FB01FCDE5FAD}"/>
              </a:ext>
            </a:extLst>
          </p:cNvPr>
          <p:cNvSpPr/>
          <p:nvPr/>
        </p:nvSpPr>
        <p:spPr>
          <a:xfrm>
            <a:off x="5853476" y="5724652"/>
            <a:ext cx="269501" cy="265471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F233474-8A37-A3DD-5AC3-66CDD83F0D48}"/>
              </a:ext>
            </a:extLst>
          </p:cNvPr>
          <p:cNvSpPr txBox="1"/>
          <p:nvPr/>
        </p:nvSpPr>
        <p:spPr>
          <a:xfrm>
            <a:off x="5749191" y="742713"/>
            <a:ext cx="1209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FECB84A-17F6-CACD-1072-0D88D762A40F}"/>
              </a:ext>
            </a:extLst>
          </p:cNvPr>
          <p:cNvSpPr txBox="1"/>
          <p:nvPr/>
        </p:nvSpPr>
        <p:spPr>
          <a:xfrm>
            <a:off x="5726376" y="2744359"/>
            <a:ext cx="984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CC28D37-BF63-F869-CA8F-8BE1464C74AD}"/>
              </a:ext>
            </a:extLst>
          </p:cNvPr>
          <p:cNvSpPr txBox="1"/>
          <p:nvPr/>
        </p:nvSpPr>
        <p:spPr>
          <a:xfrm>
            <a:off x="5726377" y="5333185"/>
            <a:ext cx="983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T6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C1BC15-9EB4-CCA1-DC5E-595D02C1AF21}"/>
              </a:ext>
            </a:extLst>
          </p:cNvPr>
          <p:cNvSpPr txBox="1"/>
          <p:nvPr/>
        </p:nvSpPr>
        <p:spPr>
          <a:xfrm>
            <a:off x="4827508" y="844015"/>
            <a:ext cx="81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TT23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39B2470-18D4-6A87-7F46-08AD4DA3F82D}"/>
              </a:ext>
            </a:extLst>
          </p:cNvPr>
          <p:cNvSpPr txBox="1"/>
          <p:nvPr/>
        </p:nvSpPr>
        <p:spPr>
          <a:xfrm>
            <a:off x="4974364" y="2836348"/>
            <a:ext cx="832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TT24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A91326-654D-5434-95EB-B426C6B2F9BE}"/>
              </a:ext>
            </a:extLst>
          </p:cNvPr>
          <p:cNvSpPr txBox="1"/>
          <p:nvPr/>
        </p:nvSpPr>
        <p:spPr>
          <a:xfrm>
            <a:off x="4870078" y="5379025"/>
            <a:ext cx="798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9E16541-BFD7-1B5F-96B1-8C4432D91125}"/>
              </a:ext>
            </a:extLst>
          </p:cNvPr>
          <p:cNvSpPr txBox="1"/>
          <p:nvPr/>
        </p:nvSpPr>
        <p:spPr>
          <a:xfrm>
            <a:off x="7976767" y="821721"/>
            <a:ext cx="94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E5DA4BC-725E-B74E-4CDA-F4DA776F4836}"/>
              </a:ext>
            </a:extLst>
          </p:cNvPr>
          <p:cNvSpPr txBox="1"/>
          <p:nvPr/>
        </p:nvSpPr>
        <p:spPr>
          <a:xfrm>
            <a:off x="7976767" y="1508487"/>
            <a:ext cx="73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33761B-4EB1-6A83-05E1-97D89AB8AE8F}"/>
              </a:ext>
            </a:extLst>
          </p:cNvPr>
          <p:cNvSpPr txBox="1"/>
          <p:nvPr/>
        </p:nvSpPr>
        <p:spPr>
          <a:xfrm>
            <a:off x="7976767" y="2171364"/>
            <a:ext cx="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H6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5015869-289E-127C-9EF4-750314DF3B84}"/>
              </a:ext>
            </a:extLst>
          </p:cNvPr>
          <p:cNvSpPr txBox="1"/>
          <p:nvPr/>
        </p:nvSpPr>
        <p:spPr>
          <a:xfrm>
            <a:off x="7976767" y="2846180"/>
            <a:ext cx="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H8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7E8450E-F0C8-E74A-4508-2CDE645DB9BC}"/>
              </a:ext>
            </a:extLst>
          </p:cNvPr>
          <p:cNvSpPr txBox="1"/>
          <p:nvPr/>
        </p:nvSpPr>
        <p:spPr>
          <a:xfrm>
            <a:off x="7381539" y="3699935"/>
            <a:ext cx="80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P4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EB7ADFC-8265-91FD-228C-DEAC8F1C4D02}"/>
              </a:ext>
            </a:extLst>
          </p:cNvPr>
          <p:cNvSpPr txBox="1"/>
          <p:nvPr/>
        </p:nvSpPr>
        <p:spPr>
          <a:xfrm>
            <a:off x="7319035" y="5379025"/>
            <a:ext cx="61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M2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27803AC-86F5-D974-B6E5-8309897FED84}"/>
              </a:ext>
            </a:extLst>
          </p:cNvPr>
          <p:cNvSpPr/>
          <p:nvPr/>
        </p:nvSpPr>
        <p:spPr>
          <a:xfrm>
            <a:off x="10675719" y="1061869"/>
            <a:ext cx="806245" cy="2389749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217DE6B-64F4-08BA-A93F-706A6B220511}"/>
              </a:ext>
            </a:extLst>
          </p:cNvPr>
          <p:cNvSpPr/>
          <p:nvPr/>
        </p:nvSpPr>
        <p:spPr>
          <a:xfrm>
            <a:off x="10678759" y="3550176"/>
            <a:ext cx="806245" cy="136162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6D71C94-B5D2-B52A-A6E2-C88B682C7A02}"/>
              </a:ext>
            </a:extLst>
          </p:cNvPr>
          <p:cNvSpPr/>
          <p:nvPr/>
        </p:nvSpPr>
        <p:spPr>
          <a:xfrm>
            <a:off x="10677672" y="5030412"/>
            <a:ext cx="806245" cy="1307841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3906240-79C4-4EB6-418C-114278DDA776}"/>
              </a:ext>
            </a:extLst>
          </p:cNvPr>
          <p:cNvSpPr txBox="1"/>
          <p:nvPr/>
        </p:nvSpPr>
        <p:spPr>
          <a:xfrm rot="16200000">
            <a:off x="10403349" y="1959107"/>
            <a:ext cx="13821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EHN1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7116747-1335-DC71-AA67-B14C711A6E26}"/>
              </a:ext>
            </a:extLst>
          </p:cNvPr>
          <p:cNvSpPr txBox="1"/>
          <p:nvPr/>
        </p:nvSpPr>
        <p:spPr>
          <a:xfrm rot="16200000">
            <a:off x="10383191" y="3939268"/>
            <a:ext cx="138210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500" b="1" dirty="0">
                <a:solidFill>
                  <a:srgbClr val="FF0000"/>
                </a:solidFill>
              </a:rPr>
              <a:t>ECN3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EFA0563-D9A7-753E-9882-318C6A98E634}"/>
              </a:ext>
            </a:extLst>
          </p:cNvPr>
          <p:cNvSpPr txBox="1"/>
          <p:nvPr/>
        </p:nvSpPr>
        <p:spPr>
          <a:xfrm rot="16200000">
            <a:off x="10403887" y="5374802"/>
            <a:ext cx="13821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EHN2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B7BA890-EB17-7AF5-41A5-CC1711EBFF87}"/>
              </a:ext>
            </a:extLst>
          </p:cNvPr>
          <p:cNvSpPr txBox="1"/>
          <p:nvPr/>
        </p:nvSpPr>
        <p:spPr>
          <a:xfrm>
            <a:off x="598265" y="822220"/>
            <a:ext cx="93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LSS2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0D619A0-91F0-FC2A-B3D0-E43F6DA8DFC2}"/>
              </a:ext>
            </a:extLst>
          </p:cNvPr>
          <p:cNvSpPr txBox="1"/>
          <p:nvPr/>
        </p:nvSpPr>
        <p:spPr>
          <a:xfrm>
            <a:off x="374318" y="1845016"/>
            <a:ext cx="12735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SPS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A9BB99C-7A38-691B-BF58-23DBB98D29E0}"/>
              </a:ext>
            </a:extLst>
          </p:cNvPr>
          <p:cNvCxnSpPr>
            <a:cxnSpLocks/>
          </p:cNvCxnSpPr>
          <p:nvPr/>
        </p:nvCxnSpPr>
        <p:spPr>
          <a:xfrm flipH="1" flipV="1">
            <a:off x="6220573" y="3272891"/>
            <a:ext cx="984355" cy="84124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0D3B501-19DA-2BC7-08D2-C5ABCC0211EA}"/>
              </a:ext>
            </a:extLst>
          </p:cNvPr>
          <p:cNvCxnSpPr>
            <a:cxnSpLocks/>
          </p:cNvCxnSpPr>
          <p:nvPr/>
        </p:nvCxnSpPr>
        <p:spPr>
          <a:xfrm flipH="1" flipV="1">
            <a:off x="5719370" y="3261704"/>
            <a:ext cx="276505" cy="45578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7CD0EB4-5D13-5D1D-82B8-9BDA4BBC04EA}"/>
              </a:ext>
            </a:extLst>
          </p:cNvPr>
          <p:cNvCxnSpPr>
            <a:cxnSpLocks/>
          </p:cNvCxnSpPr>
          <p:nvPr/>
        </p:nvCxnSpPr>
        <p:spPr>
          <a:xfrm flipV="1">
            <a:off x="5971429" y="3261703"/>
            <a:ext cx="275092" cy="43823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1B736D23-AC36-755E-88D4-2FA66334134B}"/>
              </a:ext>
            </a:extLst>
          </p:cNvPr>
          <p:cNvSpPr txBox="1"/>
          <p:nvPr/>
        </p:nvSpPr>
        <p:spPr>
          <a:xfrm>
            <a:off x="4996403" y="3834720"/>
            <a:ext cx="1929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No interaction with TCC2 Target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CDAA07B5-B5CB-B77C-36B0-9EC94627974F}"/>
              </a:ext>
            </a:extLst>
          </p:cNvPr>
          <p:cNvCxnSpPr>
            <a:cxnSpLocks/>
          </p:cNvCxnSpPr>
          <p:nvPr/>
        </p:nvCxnSpPr>
        <p:spPr>
          <a:xfrm flipH="1">
            <a:off x="6260147" y="5866841"/>
            <a:ext cx="4097712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4A87B3F-46E8-50B5-3451-DEBC8280D3B7}"/>
              </a:ext>
            </a:extLst>
          </p:cNvPr>
          <p:cNvCxnSpPr>
            <a:cxnSpLocks/>
          </p:cNvCxnSpPr>
          <p:nvPr/>
        </p:nvCxnSpPr>
        <p:spPr>
          <a:xfrm flipH="1" flipV="1">
            <a:off x="4258902" y="1244123"/>
            <a:ext cx="635999" cy="20386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90D091D0-8FFA-F7EF-083E-ADD9771C5245}"/>
              </a:ext>
            </a:extLst>
          </p:cNvPr>
          <p:cNvSpPr txBox="1"/>
          <p:nvPr/>
        </p:nvSpPr>
        <p:spPr>
          <a:xfrm>
            <a:off x="4092769" y="1607145"/>
            <a:ext cx="232017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N</a:t>
            </a:r>
            <a:r>
              <a:rPr lang="en-CH" b="1" dirty="0">
                <a:solidFill>
                  <a:srgbClr val="FF0000"/>
                </a:solidFill>
              </a:rPr>
              <a:t>o splitting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in TDC2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FA653E4C-6F95-4E6C-E27C-19716D65CBF3}"/>
              </a:ext>
            </a:extLst>
          </p:cNvPr>
          <p:cNvCxnSpPr>
            <a:cxnSpLocks/>
          </p:cNvCxnSpPr>
          <p:nvPr/>
        </p:nvCxnSpPr>
        <p:spPr>
          <a:xfrm>
            <a:off x="3110723" y="1270842"/>
            <a:ext cx="1341012" cy="4586544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1799FCA-7488-6C7A-2F75-461BEC0AA38A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703441" y="1268868"/>
            <a:ext cx="3594683" cy="197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144A19DC-B75B-1987-7635-C14B7E5FD81C}"/>
              </a:ext>
            </a:extLst>
          </p:cNvPr>
          <p:cNvSpPr txBox="1"/>
          <p:nvPr/>
        </p:nvSpPr>
        <p:spPr>
          <a:xfrm>
            <a:off x="2136442" y="847620"/>
            <a:ext cx="93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32BFB44-9EF4-F1FE-5A71-578722AA3A66}"/>
              </a:ext>
            </a:extLst>
          </p:cNvPr>
          <p:cNvSpPr txBox="1"/>
          <p:nvPr/>
        </p:nvSpPr>
        <p:spPr>
          <a:xfrm>
            <a:off x="3368413" y="839732"/>
            <a:ext cx="81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TT22</a:t>
            </a:r>
          </a:p>
        </p:txBody>
      </p:sp>
      <p:sp>
        <p:nvSpPr>
          <p:cNvPr id="132" name="Title 1">
            <a:extLst>
              <a:ext uri="{FF2B5EF4-FFF2-40B4-BE49-F238E27FC236}">
                <a16:creationId xmlns:a16="http://schemas.microsoft.com/office/drawing/2014/main" id="{400CBAEC-3F94-04A3-5358-E3D654568DC1}"/>
              </a:ext>
            </a:extLst>
          </p:cNvPr>
          <p:cNvSpPr txBox="1">
            <a:spLocks/>
          </p:cNvSpPr>
          <p:nvPr/>
        </p:nvSpPr>
        <p:spPr>
          <a:xfrm>
            <a:off x="392913" y="251124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Dedicated Beam Delivery to ECN3: commissioning</a:t>
            </a:r>
          </a:p>
        </p:txBody>
      </p:sp>
      <p:sp>
        <p:nvSpPr>
          <p:cNvPr id="2" name="5-point Star 1">
            <a:extLst>
              <a:ext uri="{FF2B5EF4-FFF2-40B4-BE49-F238E27FC236}">
                <a16:creationId xmlns:a16="http://schemas.microsoft.com/office/drawing/2014/main" id="{889CC40E-69A5-E17D-05A5-5EB6AFB0C32A}"/>
              </a:ext>
            </a:extLst>
          </p:cNvPr>
          <p:cNvSpPr/>
          <p:nvPr/>
        </p:nvSpPr>
        <p:spPr>
          <a:xfrm>
            <a:off x="8189511" y="3987538"/>
            <a:ext cx="269501" cy="26547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0140E4-9B34-6ACC-ECC1-62DC23538E99}"/>
              </a:ext>
            </a:extLst>
          </p:cNvPr>
          <p:cNvSpPr txBox="1"/>
          <p:nvPr/>
        </p:nvSpPr>
        <p:spPr>
          <a:xfrm>
            <a:off x="8542247" y="3834720"/>
            <a:ext cx="1532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P4 Beam Dump</a:t>
            </a:r>
          </a:p>
        </p:txBody>
      </p:sp>
      <p:pic>
        <p:nvPicPr>
          <p:cNvPr id="17" name="Picture 16" descr="A yellow triangle sign with a black and yellow triangle and a person digging a hole&#10;&#10;Description automatically generated">
            <a:extLst>
              <a:ext uri="{FF2B5EF4-FFF2-40B4-BE49-F238E27FC236}">
                <a16:creationId xmlns:a16="http://schemas.microsoft.com/office/drawing/2014/main" id="{B79960B9-531A-A0C0-D77C-B7BF20D63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0170" y="3505041"/>
            <a:ext cx="1679100" cy="14923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E0C57D0-B147-6C14-E480-7A08BE526113}"/>
              </a:ext>
            </a:extLst>
          </p:cNvPr>
          <p:cNvGrpSpPr/>
          <p:nvPr/>
        </p:nvGrpSpPr>
        <p:grpSpPr>
          <a:xfrm>
            <a:off x="6210453" y="218344"/>
            <a:ext cx="5664288" cy="2980421"/>
            <a:chOff x="4657934" y="157725"/>
            <a:chExt cx="4248216" cy="223531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8439C11-748E-CDAE-2919-D7E38DB5F97B}"/>
                </a:ext>
              </a:extLst>
            </p:cNvPr>
            <p:cNvGrpSpPr/>
            <p:nvPr/>
          </p:nvGrpSpPr>
          <p:grpSpPr>
            <a:xfrm>
              <a:off x="4657934" y="157725"/>
              <a:ext cx="4248216" cy="2235316"/>
              <a:chOff x="4657934" y="157725"/>
              <a:chExt cx="4248216" cy="2235316"/>
            </a:xfrm>
          </p:grpSpPr>
          <p:pic>
            <p:nvPicPr>
              <p:cNvPr id="23" name="Picture 22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3A87145A-14EA-67E9-55B1-76C5FCC9BA2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000" t="-8" r="-84" b="-274"/>
              <a:stretch/>
            </p:blipFill>
            <p:spPr>
              <a:xfrm>
                <a:off x="7134603" y="157725"/>
                <a:ext cx="1771547" cy="215687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9F961A60-35E7-50FB-FE03-D4355E7EF20E}"/>
                  </a:ext>
                </a:extLst>
              </p:cNvPr>
              <p:cNvCxnSpPr>
                <a:cxnSpLocks/>
                <a:stCxn id="23" idx="1"/>
              </p:cNvCxnSpPr>
              <p:nvPr/>
            </p:nvCxnSpPr>
            <p:spPr>
              <a:xfrm flipH="1">
                <a:off x="4657934" y="1236164"/>
                <a:ext cx="2476669" cy="115687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w="med" len="sm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FE8C072-FC2A-BDF2-6270-63AD25E3AC9D}"/>
                </a:ext>
              </a:extLst>
            </p:cNvPr>
            <p:cNvSpPr txBox="1"/>
            <p:nvPr/>
          </p:nvSpPr>
          <p:spPr>
            <a:xfrm>
              <a:off x="7573038" y="1951116"/>
              <a:ext cx="430647" cy="2230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333" dirty="0"/>
                <a:t>TBIU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9759981-C460-7FBB-D316-6B4AE46677B7}"/>
                </a:ext>
              </a:extLst>
            </p:cNvPr>
            <p:cNvSpPr txBox="1"/>
            <p:nvPr/>
          </p:nvSpPr>
          <p:spPr>
            <a:xfrm>
              <a:off x="7877112" y="1801238"/>
              <a:ext cx="576338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/>
                <a:t>target</a:t>
              </a:r>
              <a:endParaRPr lang="en-CH" sz="1333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72F3645-F3AA-61A0-B0F1-001B90CECD35}"/>
                </a:ext>
              </a:extLst>
            </p:cNvPr>
            <p:cNvSpPr txBox="1"/>
            <p:nvPr/>
          </p:nvSpPr>
          <p:spPr>
            <a:xfrm>
              <a:off x="8185411" y="1965160"/>
              <a:ext cx="430647" cy="2230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333" dirty="0"/>
                <a:t>TBID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8FCB467-6C88-803B-821A-CCB2AE8EE187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H="1" flipV="1">
              <a:off x="7768394" y="1659762"/>
              <a:ext cx="19967" cy="2913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B5B585E-5979-3C0B-FF8D-4A3DDC904E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31393" y="1555585"/>
              <a:ext cx="25305" cy="4248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378BA29-A1BF-A87E-0C55-6459514151C0}"/>
                </a:ext>
              </a:extLst>
            </p:cNvPr>
            <p:cNvCxnSpPr>
              <a:cxnSpLocks/>
              <a:stCxn id="16" idx="0"/>
            </p:cNvCxnSpPr>
            <p:nvPr/>
          </p:nvCxnSpPr>
          <p:spPr>
            <a:xfrm flipH="1" flipV="1">
              <a:off x="8136055" y="1522946"/>
              <a:ext cx="29226" cy="2782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A1633CB-9109-248A-EC9D-DAD8992F84CF}"/>
              </a:ext>
            </a:extLst>
          </p:cNvPr>
          <p:cNvCxnSpPr>
            <a:cxnSpLocks/>
          </p:cNvCxnSpPr>
          <p:nvPr/>
        </p:nvCxnSpPr>
        <p:spPr>
          <a:xfrm flipV="1">
            <a:off x="9608938" y="1835446"/>
            <a:ext cx="2450169" cy="169195"/>
          </a:xfrm>
          <a:prstGeom prst="straightConnector1">
            <a:avLst/>
          </a:prstGeom>
          <a:ln w="6350">
            <a:solidFill>
              <a:srgbClr val="FF0000"/>
            </a:solidFill>
            <a:headEnd w="med" len="sm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F18DB51-5269-8807-1BF2-4D112C86B216}"/>
              </a:ext>
            </a:extLst>
          </p:cNvPr>
          <p:cNvGrpSpPr/>
          <p:nvPr/>
        </p:nvGrpSpPr>
        <p:grpSpPr>
          <a:xfrm>
            <a:off x="168869" y="1508488"/>
            <a:ext cx="3867211" cy="4786603"/>
            <a:chOff x="126652" y="1303189"/>
            <a:chExt cx="2900408" cy="3589952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A6CDE86-92E9-8441-069F-1B0510868A32}"/>
                </a:ext>
              </a:extLst>
            </p:cNvPr>
            <p:cNvCxnSpPr>
              <a:cxnSpLocks/>
            </p:cNvCxnSpPr>
            <p:nvPr/>
          </p:nvCxnSpPr>
          <p:spPr>
            <a:xfrm>
              <a:off x="2832117" y="1335781"/>
              <a:ext cx="194943" cy="727154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headEnd w="med" len="sm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D81C333-E103-5F23-9058-FD0436B8E90F}"/>
                </a:ext>
              </a:extLst>
            </p:cNvPr>
            <p:cNvGrpSpPr/>
            <p:nvPr/>
          </p:nvGrpSpPr>
          <p:grpSpPr>
            <a:xfrm>
              <a:off x="126652" y="1303189"/>
              <a:ext cx="2828442" cy="3589952"/>
              <a:chOff x="126652" y="1303189"/>
              <a:chExt cx="2828442" cy="3589952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83D8756E-0725-11F8-7B4C-F55415682766}"/>
                  </a:ext>
                </a:extLst>
              </p:cNvPr>
              <p:cNvGrpSpPr/>
              <p:nvPr/>
            </p:nvGrpSpPr>
            <p:grpSpPr>
              <a:xfrm>
                <a:off x="126652" y="1303189"/>
                <a:ext cx="2828442" cy="3589952"/>
                <a:chOff x="126652" y="1303189"/>
                <a:chExt cx="2828442" cy="3589952"/>
              </a:xfrm>
            </p:grpSpPr>
            <p:sp>
              <p:nvSpPr>
                <p:cNvPr id="52" name="Rectangle 55">
                  <a:extLst>
                    <a:ext uri="{FF2B5EF4-FFF2-40B4-BE49-F238E27FC236}">
                      <a16:creationId xmlns:a16="http://schemas.microsoft.com/office/drawing/2014/main" id="{D2430C6A-93CA-FD08-84A0-A2FB307588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5995" y="1501667"/>
                  <a:ext cx="201119" cy="20767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 sz="2400"/>
                </a:p>
              </p:txBody>
            </p: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4C358B0D-3654-7C46-B9A6-D702457A5119}"/>
                    </a:ext>
                  </a:extLst>
                </p:cNvPr>
                <p:cNvGrpSpPr/>
                <p:nvPr/>
              </p:nvGrpSpPr>
              <p:grpSpPr>
                <a:xfrm>
                  <a:off x="132646" y="1303189"/>
                  <a:ext cx="2822448" cy="3589952"/>
                  <a:chOff x="132646" y="1303189"/>
                  <a:chExt cx="2822448" cy="3589952"/>
                </a:xfrm>
              </p:grpSpPr>
              <p:grpSp>
                <p:nvGrpSpPr>
                  <p:cNvPr id="66" name="Group 65">
                    <a:extLst>
                      <a:ext uri="{FF2B5EF4-FFF2-40B4-BE49-F238E27FC236}">
                        <a16:creationId xmlns:a16="http://schemas.microsoft.com/office/drawing/2014/main" id="{D7501F37-F480-E323-AD67-C8EE0EAD01D7}"/>
                      </a:ext>
                    </a:extLst>
                  </p:cNvPr>
                  <p:cNvGrpSpPr/>
                  <p:nvPr/>
                </p:nvGrpSpPr>
                <p:grpSpPr>
                  <a:xfrm>
                    <a:off x="132646" y="2583456"/>
                    <a:ext cx="2822448" cy="2309685"/>
                    <a:chOff x="9359901" y="1817124"/>
                    <a:chExt cx="3876674" cy="2890006"/>
                  </a:xfrm>
                </p:grpSpPr>
                <p:sp>
                  <p:nvSpPr>
                    <p:cNvPr id="77" name="Rectangle 87">
                      <a:extLst>
                        <a:ext uri="{FF2B5EF4-FFF2-40B4-BE49-F238E27FC236}">
                          <a16:creationId xmlns:a16="http://schemas.microsoft.com/office/drawing/2014/main" id="{4D243583-FE37-62D1-F6EC-7D01B56BFEA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359901" y="1817124"/>
                      <a:ext cx="2526829" cy="289000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2400" dirty="0"/>
                    </a:p>
                  </p:txBody>
                </p:sp>
                <p:sp>
                  <p:nvSpPr>
                    <p:cNvPr id="78" name="Rectangle 6">
                      <a:extLst>
                        <a:ext uri="{FF2B5EF4-FFF2-40B4-BE49-F238E27FC236}">
                          <a16:creationId xmlns:a16="http://schemas.microsoft.com/office/drawing/2014/main" id="{B1234174-403A-62BE-E601-30BB17758B9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883775" y="4017137"/>
                      <a:ext cx="1524000" cy="533400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 anchor="ctr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79" name="Rectangle 8">
                      <a:extLst>
                        <a:ext uri="{FF2B5EF4-FFF2-40B4-BE49-F238E27FC236}">
                          <a16:creationId xmlns:a16="http://schemas.microsoft.com/office/drawing/2014/main" id="{031565EE-DF9F-9541-DE3D-67E63B279EB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883775" y="2645537"/>
                      <a:ext cx="1524000" cy="685800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 anchor="ctr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0" name="AutoShape 15">
                      <a:extLst>
                        <a:ext uri="{FF2B5EF4-FFF2-40B4-BE49-F238E27FC236}">
                          <a16:creationId xmlns:a16="http://schemas.microsoft.com/office/drawing/2014/main" id="{F901C0BE-3ABD-D3A2-2A22-99C30B00A76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 flipV="1">
                      <a:off x="10417970" y="2951131"/>
                      <a:ext cx="457200" cy="303212"/>
                    </a:xfrm>
                    <a:prstGeom prst="homePlate">
                      <a:avLst>
                        <a:gd name="adj" fmla="val 37696"/>
                      </a:avLst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 anchor="ctr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1" name="Line 17">
                      <a:extLst>
                        <a:ext uri="{FF2B5EF4-FFF2-40B4-BE49-F238E27FC236}">
                          <a16:creationId xmlns:a16="http://schemas.microsoft.com/office/drawing/2014/main" id="{44B079D1-0440-1EB0-D108-0093CAD8EF1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0361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2" name="Line 18">
                      <a:extLst>
                        <a:ext uri="{FF2B5EF4-FFF2-40B4-BE49-F238E27FC236}">
                          <a16:creationId xmlns:a16="http://schemas.microsoft.com/office/drawing/2014/main" id="{90EB14D5-A0AE-97FF-0E11-309F2CF4FB8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1885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3" name="Line 19">
                      <a:extLst>
                        <a:ext uri="{FF2B5EF4-FFF2-40B4-BE49-F238E27FC236}">
                          <a16:creationId xmlns:a16="http://schemas.microsoft.com/office/drawing/2014/main" id="{7781B666-9F6C-5351-22CD-0B606B6847F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3409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4" name="Line 20">
                      <a:extLst>
                        <a:ext uri="{FF2B5EF4-FFF2-40B4-BE49-F238E27FC236}">
                          <a16:creationId xmlns:a16="http://schemas.microsoft.com/office/drawing/2014/main" id="{7BA4AF8D-EC76-E9D0-334E-9EB8DA983D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494963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5" name="Line 21">
                      <a:extLst>
                        <a:ext uri="{FF2B5EF4-FFF2-40B4-BE49-F238E27FC236}">
                          <a16:creationId xmlns:a16="http://schemas.microsoft.com/office/drawing/2014/main" id="{5E8090E3-3E54-70A7-108F-26D4D92BC2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2553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6" name="Line 22">
                      <a:extLst>
                        <a:ext uri="{FF2B5EF4-FFF2-40B4-BE49-F238E27FC236}">
                          <a16:creationId xmlns:a16="http://schemas.microsoft.com/office/drawing/2014/main" id="{E8124EB1-A663-7B64-7D27-65C97849EFE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7981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7" name="Line 27">
                      <a:extLst>
                        <a:ext uri="{FF2B5EF4-FFF2-40B4-BE49-F238E27FC236}">
                          <a16:creationId xmlns:a16="http://schemas.microsoft.com/office/drawing/2014/main" id="{E3196816-B290-997F-4C93-B01F061FDD5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9505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sp>
                  <p:nvSpPr>
                    <p:cNvPr id="88" name="Line 28">
                      <a:extLst>
                        <a:ext uri="{FF2B5EF4-FFF2-40B4-BE49-F238E27FC236}">
                          <a16:creationId xmlns:a16="http://schemas.microsoft.com/office/drawing/2014/main" id="{ED1A19EE-6E89-3ED6-D3CD-5E8FE05667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029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 sz="2400"/>
                    </a:p>
                  </p:txBody>
                </p:sp>
                <p:grpSp>
                  <p:nvGrpSpPr>
                    <p:cNvPr id="89" name="Group 61">
                      <a:extLst>
                        <a:ext uri="{FF2B5EF4-FFF2-40B4-BE49-F238E27FC236}">
                          <a16:creationId xmlns:a16="http://schemas.microsoft.com/office/drawing/2014/main" id="{CE428FF0-C282-C587-0B25-C8C035D2818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163425" y="3255137"/>
                      <a:ext cx="463550" cy="685800"/>
                      <a:chOff x="4992" y="1296"/>
                      <a:chExt cx="292" cy="432"/>
                    </a:xfrm>
                  </p:grpSpPr>
                  <p:sp>
                    <p:nvSpPr>
                      <p:cNvPr id="93" name="AutoShape 58">
                        <a:extLst>
                          <a:ext uri="{FF2B5EF4-FFF2-40B4-BE49-F238E27FC236}">
                            <a16:creationId xmlns:a16="http://schemas.microsoft.com/office/drawing/2014/main" id="{488CA70C-2DB7-BB88-E646-83BBCB21D1C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92" y="1296"/>
                        <a:ext cx="144" cy="48"/>
                      </a:xfrm>
                      <a:prstGeom prst="triangle">
                        <a:avLst>
                          <a:gd name="adj" fmla="val 57639"/>
                        </a:avLst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 sz="2400"/>
                      </a:p>
                    </p:txBody>
                  </p:sp>
                  <p:sp>
                    <p:nvSpPr>
                      <p:cNvPr id="94" name="AutoShape 59">
                        <a:extLst>
                          <a:ext uri="{FF2B5EF4-FFF2-40B4-BE49-F238E27FC236}">
                            <a16:creationId xmlns:a16="http://schemas.microsoft.com/office/drawing/2014/main" id="{C99AC02A-2250-31C6-759C-91781470B68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flipH="1">
                        <a:off x="5136" y="1296"/>
                        <a:ext cx="148" cy="48"/>
                      </a:xfrm>
                      <a:prstGeom prst="triangle">
                        <a:avLst>
                          <a:gd name="adj" fmla="val 54727"/>
                        </a:avLst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 sz="2400"/>
                      </a:p>
                    </p:txBody>
                  </p:sp>
                  <p:sp>
                    <p:nvSpPr>
                      <p:cNvPr id="95" name="Rectangle 60">
                        <a:extLst>
                          <a:ext uri="{FF2B5EF4-FFF2-40B4-BE49-F238E27FC236}">
                            <a16:creationId xmlns:a16="http://schemas.microsoft.com/office/drawing/2014/main" id="{2BC3499C-0EDF-36D1-C838-399AF66B77C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35" y="1344"/>
                        <a:ext cx="192" cy="3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 sz="2400"/>
                      </a:p>
                    </p:txBody>
                  </p:sp>
                </p:grpSp>
                <p:grpSp>
                  <p:nvGrpSpPr>
                    <p:cNvPr id="90" name="Group 67">
                      <a:extLst>
                        <a:ext uri="{FF2B5EF4-FFF2-40B4-BE49-F238E27FC236}">
                          <a16:creationId xmlns:a16="http://schemas.microsoft.com/office/drawing/2014/main" id="{9B8A9862-D3F4-5D43-284E-DA84AD8396F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622213" y="3102737"/>
                      <a:ext cx="614362" cy="762000"/>
                      <a:chOff x="5757" y="864"/>
                      <a:chExt cx="387" cy="480"/>
                    </a:xfrm>
                  </p:grpSpPr>
                  <p:sp>
                    <p:nvSpPr>
                      <p:cNvPr id="91" name="AutoShape 63">
                        <a:extLst>
                          <a:ext uri="{FF2B5EF4-FFF2-40B4-BE49-F238E27FC236}">
                            <a16:creationId xmlns:a16="http://schemas.microsoft.com/office/drawing/2014/main" id="{8351A579-5E4F-A162-33F0-4913F2D4BC6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-171745">
                        <a:off x="5757" y="864"/>
                        <a:ext cx="190" cy="480"/>
                      </a:xfrm>
                      <a:prstGeom prst="moon">
                        <a:avLst>
                          <a:gd name="adj" fmla="val 60713"/>
                        </a:avLst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 sz="2400"/>
                      </a:p>
                    </p:txBody>
                  </p:sp>
                  <p:sp>
                    <p:nvSpPr>
                      <p:cNvPr id="92" name="AutoShape 64">
                        <a:extLst>
                          <a:ext uri="{FF2B5EF4-FFF2-40B4-BE49-F238E27FC236}">
                            <a16:creationId xmlns:a16="http://schemas.microsoft.com/office/drawing/2014/main" id="{AE6C8F67-FE76-9245-F085-B146562B507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171745" flipH="1">
                        <a:off x="5954" y="864"/>
                        <a:ext cx="190" cy="480"/>
                      </a:xfrm>
                      <a:prstGeom prst="moon">
                        <a:avLst>
                          <a:gd name="adj" fmla="val 60713"/>
                        </a:avLst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 sz="2400"/>
                      </a:p>
                    </p:txBody>
                  </p:sp>
                </p:grpSp>
              </p:grpSp>
              <p:cxnSp>
                <p:nvCxnSpPr>
                  <p:cNvPr id="69" name="Straight Arrow Connector 68">
                    <a:extLst>
                      <a:ext uri="{FF2B5EF4-FFF2-40B4-BE49-F238E27FC236}">
                        <a16:creationId xmlns:a16="http://schemas.microsoft.com/office/drawing/2014/main" id="{E9A7CD14-4356-F8D6-2B98-B190668495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81271" y="1303189"/>
                    <a:ext cx="488935" cy="0"/>
                  </a:xfrm>
                  <a:prstGeom prst="straightConnector1">
                    <a:avLst/>
                  </a:prstGeom>
                  <a:ln w="6350">
                    <a:solidFill>
                      <a:schemeClr val="accent1">
                        <a:lumMod val="10000"/>
                      </a:schemeClr>
                    </a:solidFill>
                    <a:headEnd w="med" len="sm"/>
                    <a:tailEnd type="triangle" w="sm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Arrow Connector 70">
                    <a:extLst>
                      <a:ext uri="{FF2B5EF4-FFF2-40B4-BE49-F238E27FC236}">
                        <a16:creationId xmlns:a16="http://schemas.microsoft.com/office/drawing/2014/main" id="{168A6CF4-ACA8-97C6-76DD-46786AE5D1D5}"/>
                      </a:ext>
                    </a:extLst>
                  </p:cNvPr>
                  <p:cNvCxnSpPr>
                    <a:cxnSpLocks/>
                    <a:stCxn id="77" idx="0"/>
                  </p:cNvCxnSpPr>
                  <p:nvPr/>
                </p:nvCxnSpPr>
                <p:spPr>
                  <a:xfrm flipV="1">
                    <a:off x="1052487" y="1603271"/>
                    <a:ext cx="956913" cy="980185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headEnd w="med" len="sm"/>
                    <a:tailEnd type="triangle" w="sm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093383B8-B05F-E100-5FA1-7442B83FFAC3}"/>
                    </a:ext>
                  </a:extLst>
                </p:cNvPr>
                <p:cNvSpPr txBox="1"/>
                <p:nvPr/>
              </p:nvSpPr>
              <p:spPr>
                <a:xfrm>
                  <a:off x="177489" y="2625055"/>
                  <a:ext cx="1823179" cy="4847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b="1" dirty="0"/>
                    <a:t>Dedicated delivery: </a:t>
                  </a:r>
                </a:p>
                <a:p>
                  <a:pPr algn="ctr"/>
                  <a:r>
                    <a:rPr lang="en-CH" b="1" dirty="0"/>
                    <a:t>no splitting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E276DB1-3C84-BE3D-0F3A-DA60FB93D386}"/>
                    </a:ext>
                  </a:extLst>
                </p:cNvPr>
                <p:cNvSpPr txBox="1"/>
                <p:nvPr/>
              </p:nvSpPr>
              <p:spPr>
                <a:xfrm>
                  <a:off x="126652" y="3756462"/>
                  <a:ext cx="855192" cy="1924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067" b="1" u="sng" dirty="0"/>
                    <a:t>B</a:t>
                  </a:r>
                </a:p>
              </p:txBody>
            </p:sp>
          </p:grpSp>
          <p:sp>
            <p:nvSpPr>
              <p:cNvPr id="37" name="Line 22">
                <a:extLst>
                  <a:ext uri="{FF2B5EF4-FFF2-40B4-BE49-F238E27FC236}">
                    <a16:creationId xmlns:a16="http://schemas.microsoft.com/office/drawing/2014/main" id="{445EA573-1263-67E3-41F1-C16398283B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1798" y="3794617"/>
                <a:ext cx="0" cy="5480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 sz="2400"/>
              </a:p>
            </p:txBody>
          </p:sp>
        </p:grpSp>
      </p:grpSp>
      <p:sp>
        <p:nvSpPr>
          <p:cNvPr id="96" name="Oval 16">
            <a:extLst>
              <a:ext uri="{FF2B5EF4-FFF2-40B4-BE49-F238E27FC236}">
                <a16:creationId xmlns:a16="http://schemas.microsoft.com/office/drawing/2014/main" id="{ABE96298-281F-2877-DC53-9D8CB7CA35C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655187" y="1366534"/>
            <a:ext cx="241940" cy="350365"/>
          </a:xfrm>
          <a:prstGeom prst="ellipse">
            <a:avLst/>
          </a:prstGeom>
          <a:solidFill>
            <a:srgbClr val="993366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endParaRPr lang="en-US" sz="2400" dirty="0"/>
          </a:p>
        </p:txBody>
      </p:sp>
      <p:sp>
        <p:nvSpPr>
          <p:cNvPr id="97" name="Oval 16">
            <a:extLst>
              <a:ext uri="{FF2B5EF4-FFF2-40B4-BE49-F238E27FC236}">
                <a16:creationId xmlns:a16="http://schemas.microsoft.com/office/drawing/2014/main" id="{CF1758EB-5FE7-E9F5-20D2-C90467D914A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304955" y="4385506"/>
            <a:ext cx="241940" cy="350365"/>
          </a:xfrm>
          <a:prstGeom prst="ellipse">
            <a:avLst/>
          </a:prstGeom>
          <a:solidFill>
            <a:srgbClr val="993366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endParaRPr lang="en-US" sz="2400"/>
          </a:p>
        </p:txBody>
      </p:sp>
      <p:sp>
        <p:nvSpPr>
          <p:cNvPr id="98" name="Date Placeholder 4">
            <a:extLst>
              <a:ext uri="{FF2B5EF4-FFF2-40B4-BE49-F238E27FC236}">
                <a16:creationId xmlns:a16="http://schemas.microsoft.com/office/drawing/2014/main" id="{9524D9D8-4F62-7FAB-87A6-581FEF1BC8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99" name="Footer Placeholder 5">
            <a:extLst>
              <a:ext uri="{FF2B5EF4-FFF2-40B4-BE49-F238E27FC236}">
                <a16:creationId xmlns:a16="http://schemas.microsoft.com/office/drawing/2014/main" id="{90BCFCE7-0C73-71CA-B2B0-9BC548901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541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1.48148E-6 L 0.03268 0.2067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8" y="1032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7037E-6 L 0.00117 0.0844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-0.00185 L 0.00117 -0.0094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6" grpId="1" animBg="1"/>
      <p:bldP spid="97" grpId="0" animBg="1"/>
      <p:bldP spid="9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30556-9364-716B-ABD6-486EA7F8C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BD5306-A6FC-EA71-7A88-02E0390D2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13D007F0-5EC1-E22E-7704-A7A358B2622A}"/>
              </a:ext>
            </a:extLst>
          </p:cNvPr>
          <p:cNvSpPr/>
          <p:nvPr/>
        </p:nvSpPr>
        <p:spPr>
          <a:xfrm>
            <a:off x="4089358" y="1082539"/>
            <a:ext cx="398389" cy="341316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AE470377-2065-965A-E15A-1FB7CFE1E198}"/>
              </a:ext>
            </a:extLst>
          </p:cNvPr>
          <p:cNvSpPr/>
          <p:nvPr/>
        </p:nvSpPr>
        <p:spPr>
          <a:xfrm>
            <a:off x="2949042" y="1083639"/>
            <a:ext cx="398389" cy="341316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34220B7-B7E4-4080-9903-D4C44AF5E40F}"/>
              </a:ext>
            </a:extLst>
          </p:cNvPr>
          <p:cNvSpPr/>
          <p:nvPr/>
        </p:nvSpPr>
        <p:spPr>
          <a:xfrm>
            <a:off x="-1703840" y="1270842"/>
            <a:ext cx="4814563" cy="4586544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7FFB512-1040-F087-0A27-A1F60EED6798}"/>
              </a:ext>
            </a:extLst>
          </p:cNvPr>
          <p:cNvCxnSpPr>
            <a:cxnSpLocks/>
          </p:cNvCxnSpPr>
          <p:nvPr/>
        </p:nvCxnSpPr>
        <p:spPr>
          <a:xfrm flipH="1">
            <a:off x="4396740" y="5857386"/>
            <a:ext cx="135913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33EFA4-C55A-FB57-B978-9B2CDFB0EED5}"/>
              </a:ext>
            </a:extLst>
          </p:cNvPr>
          <p:cNvCxnSpPr>
            <a:cxnSpLocks/>
          </p:cNvCxnSpPr>
          <p:nvPr/>
        </p:nvCxnSpPr>
        <p:spPr>
          <a:xfrm flipH="1">
            <a:off x="4870077" y="3282723"/>
            <a:ext cx="875971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05E04D5-0BCB-D0FB-85E5-08869A7ED1D7}"/>
              </a:ext>
            </a:extLst>
          </p:cNvPr>
          <p:cNvCxnSpPr>
            <a:cxnSpLocks/>
          </p:cNvCxnSpPr>
          <p:nvPr/>
        </p:nvCxnSpPr>
        <p:spPr>
          <a:xfrm flipH="1">
            <a:off x="4262574" y="1277561"/>
            <a:ext cx="149651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FE2E79C-6014-95DE-3039-BCB4AE38365E}"/>
              </a:ext>
            </a:extLst>
          </p:cNvPr>
          <p:cNvCxnSpPr>
            <a:cxnSpLocks/>
          </p:cNvCxnSpPr>
          <p:nvPr/>
        </p:nvCxnSpPr>
        <p:spPr>
          <a:xfrm flipH="1">
            <a:off x="6220575" y="3282723"/>
            <a:ext cx="4137285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0A5B203-9FCA-183A-7375-814AB9F3E107}"/>
              </a:ext>
            </a:extLst>
          </p:cNvPr>
          <p:cNvCxnSpPr>
            <a:cxnSpLocks/>
          </p:cNvCxnSpPr>
          <p:nvPr/>
        </p:nvCxnSpPr>
        <p:spPr>
          <a:xfrm flipH="1">
            <a:off x="6220575" y="1270842"/>
            <a:ext cx="4137285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2B3416-E69A-33A5-5768-61C70F722AE0}"/>
              </a:ext>
            </a:extLst>
          </p:cNvPr>
          <p:cNvCxnSpPr>
            <a:cxnSpLocks/>
          </p:cNvCxnSpPr>
          <p:nvPr/>
        </p:nvCxnSpPr>
        <p:spPr>
          <a:xfrm flipH="1">
            <a:off x="6850161" y="2582643"/>
            <a:ext cx="350769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64FDB8-0014-AFD6-FB55-04B3E49FB134}"/>
              </a:ext>
            </a:extLst>
          </p:cNvPr>
          <p:cNvCxnSpPr>
            <a:cxnSpLocks/>
          </p:cNvCxnSpPr>
          <p:nvPr/>
        </p:nvCxnSpPr>
        <p:spPr>
          <a:xfrm flipH="1">
            <a:off x="6775212" y="1935406"/>
            <a:ext cx="358264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5029DA9-C393-A89A-D39E-8E3013AE4471}"/>
              </a:ext>
            </a:extLst>
          </p:cNvPr>
          <p:cNvCxnSpPr>
            <a:cxnSpLocks/>
          </p:cNvCxnSpPr>
          <p:nvPr/>
        </p:nvCxnSpPr>
        <p:spPr>
          <a:xfrm flipH="1">
            <a:off x="8064366" y="4123973"/>
            <a:ext cx="2293495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8161F72-CCC7-12F2-EDC6-09E1A4A468D6}"/>
              </a:ext>
            </a:extLst>
          </p:cNvPr>
          <p:cNvCxnSpPr>
            <a:cxnSpLocks/>
          </p:cNvCxnSpPr>
          <p:nvPr/>
        </p:nvCxnSpPr>
        <p:spPr>
          <a:xfrm flipV="1">
            <a:off x="6294018" y="4114140"/>
            <a:ext cx="900471" cy="1743247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82D301B-40B1-4C8F-F421-08B554D9C8F9}"/>
              </a:ext>
            </a:extLst>
          </p:cNvPr>
          <p:cNvCxnSpPr>
            <a:cxnSpLocks/>
          </p:cNvCxnSpPr>
          <p:nvPr/>
        </p:nvCxnSpPr>
        <p:spPr>
          <a:xfrm flipH="1">
            <a:off x="6220573" y="2592476"/>
            <a:ext cx="635539" cy="705239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3825BE3-8B6F-3927-1F52-B905B9FAF3A0}"/>
              </a:ext>
            </a:extLst>
          </p:cNvPr>
          <p:cNvCxnSpPr>
            <a:cxnSpLocks/>
          </p:cNvCxnSpPr>
          <p:nvPr/>
        </p:nvCxnSpPr>
        <p:spPr>
          <a:xfrm flipH="1" flipV="1">
            <a:off x="6230408" y="1265687"/>
            <a:ext cx="565401" cy="694569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23AF5EA-9644-2F36-B88C-6A939452CF39}"/>
              </a:ext>
            </a:extLst>
          </p:cNvPr>
          <p:cNvCxnSpPr>
            <a:cxnSpLocks/>
          </p:cNvCxnSpPr>
          <p:nvPr/>
        </p:nvCxnSpPr>
        <p:spPr>
          <a:xfrm flipH="1" flipV="1">
            <a:off x="8051665" y="4111271"/>
            <a:ext cx="929575" cy="554771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AE5A885-6C41-7398-AD66-0F2794B5EEAE}"/>
              </a:ext>
            </a:extLst>
          </p:cNvPr>
          <p:cNvCxnSpPr>
            <a:cxnSpLocks/>
          </p:cNvCxnSpPr>
          <p:nvPr/>
        </p:nvCxnSpPr>
        <p:spPr>
          <a:xfrm flipH="1">
            <a:off x="9453788" y="4747466"/>
            <a:ext cx="904073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5-point Star 37">
            <a:extLst>
              <a:ext uri="{FF2B5EF4-FFF2-40B4-BE49-F238E27FC236}">
                <a16:creationId xmlns:a16="http://schemas.microsoft.com/office/drawing/2014/main" id="{E522D8C4-EA84-AA32-A686-E18E2B07683B}"/>
              </a:ext>
            </a:extLst>
          </p:cNvPr>
          <p:cNvSpPr/>
          <p:nvPr/>
        </p:nvSpPr>
        <p:spPr>
          <a:xfrm>
            <a:off x="5853799" y="1138108"/>
            <a:ext cx="269501" cy="265471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5-point Star 38">
            <a:extLst>
              <a:ext uri="{FF2B5EF4-FFF2-40B4-BE49-F238E27FC236}">
                <a16:creationId xmlns:a16="http://schemas.microsoft.com/office/drawing/2014/main" id="{E76B3B0C-0B97-2D2A-8197-A89AABC7DA8A}"/>
              </a:ext>
            </a:extLst>
          </p:cNvPr>
          <p:cNvSpPr/>
          <p:nvPr/>
        </p:nvSpPr>
        <p:spPr>
          <a:xfrm>
            <a:off x="5853476" y="3140156"/>
            <a:ext cx="269501" cy="265471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5-point Star 39">
            <a:extLst>
              <a:ext uri="{FF2B5EF4-FFF2-40B4-BE49-F238E27FC236}">
                <a16:creationId xmlns:a16="http://schemas.microsoft.com/office/drawing/2014/main" id="{102276D8-DE9B-60EB-F17E-59AC7CA42EE3}"/>
              </a:ext>
            </a:extLst>
          </p:cNvPr>
          <p:cNvSpPr/>
          <p:nvPr/>
        </p:nvSpPr>
        <p:spPr>
          <a:xfrm>
            <a:off x="5853476" y="5724652"/>
            <a:ext cx="269501" cy="265471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2966E51-510A-7348-F526-03B98A3FBB96}"/>
              </a:ext>
            </a:extLst>
          </p:cNvPr>
          <p:cNvSpPr txBox="1"/>
          <p:nvPr/>
        </p:nvSpPr>
        <p:spPr>
          <a:xfrm>
            <a:off x="5749191" y="742713"/>
            <a:ext cx="1209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3127742-42BF-503C-9936-8E57AB29B037}"/>
              </a:ext>
            </a:extLst>
          </p:cNvPr>
          <p:cNvSpPr txBox="1"/>
          <p:nvPr/>
        </p:nvSpPr>
        <p:spPr>
          <a:xfrm>
            <a:off x="5726376" y="2744359"/>
            <a:ext cx="984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1EFCFC3-8EF4-0473-35F4-58D267F32711}"/>
              </a:ext>
            </a:extLst>
          </p:cNvPr>
          <p:cNvSpPr txBox="1"/>
          <p:nvPr/>
        </p:nvSpPr>
        <p:spPr>
          <a:xfrm>
            <a:off x="5726377" y="5333185"/>
            <a:ext cx="983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T6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6C3699A-27DD-88AC-3248-394F59983D82}"/>
              </a:ext>
            </a:extLst>
          </p:cNvPr>
          <p:cNvSpPr txBox="1"/>
          <p:nvPr/>
        </p:nvSpPr>
        <p:spPr>
          <a:xfrm>
            <a:off x="4827508" y="844015"/>
            <a:ext cx="81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TT23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0487FD6-7782-78A9-DD8B-B21CA105CEE4}"/>
              </a:ext>
            </a:extLst>
          </p:cNvPr>
          <p:cNvSpPr txBox="1"/>
          <p:nvPr/>
        </p:nvSpPr>
        <p:spPr>
          <a:xfrm>
            <a:off x="4974364" y="2836348"/>
            <a:ext cx="832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TT24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9F0FAE-F138-BC31-1F83-01C374788C6A}"/>
              </a:ext>
            </a:extLst>
          </p:cNvPr>
          <p:cNvSpPr txBox="1"/>
          <p:nvPr/>
        </p:nvSpPr>
        <p:spPr>
          <a:xfrm>
            <a:off x="4870078" y="5379025"/>
            <a:ext cx="798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0F58FB-6A06-CCE1-7A58-6C7D2581D4B3}"/>
              </a:ext>
            </a:extLst>
          </p:cNvPr>
          <p:cNvSpPr txBox="1"/>
          <p:nvPr/>
        </p:nvSpPr>
        <p:spPr>
          <a:xfrm>
            <a:off x="7976767" y="821721"/>
            <a:ext cx="94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63E57A3-8384-FC99-834F-50EF9E0787BE}"/>
              </a:ext>
            </a:extLst>
          </p:cNvPr>
          <p:cNvSpPr txBox="1"/>
          <p:nvPr/>
        </p:nvSpPr>
        <p:spPr>
          <a:xfrm>
            <a:off x="7976767" y="1508487"/>
            <a:ext cx="73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48E1AD4-A89E-EEA6-E42F-41087B5DF860}"/>
              </a:ext>
            </a:extLst>
          </p:cNvPr>
          <p:cNvSpPr txBox="1"/>
          <p:nvPr/>
        </p:nvSpPr>
        <p:spPr>
          <a:xfrm>
            <a:off x="7976767" y="2171364"/>
            <a:ext cx="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H6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2A2701E-241B-94F4-736C-871F19BCCA7B}"/>
              </a:ext>
            </a:extLst>
          </p:cNvPr>
          <p:cNvSpPr txBox="1"/>
          <p:nvPr/>
        </p:nvSpPr>
        <p:spPr>
          <a:xfrm>
            <a:off x="7976767" y="2846180"/>
            <a:ext cx="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H8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D31FF8-0B8F-316B-0487-B54FD7028F9D}"/>
              </a:ext>
            </a:extLst>
          </p:cNvPr>
          <p:cNvSpPr txBox="1"/>
          <p:nvPr/>
        </p:nvSpPr>
        <p:spPr>
          <a:xfrm>
            <a:off x="7381539" y="3699935"/>
            <a:ext cx="80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P4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1BEE179-BF58-76FA-4EF7-088A691ACC0A}"/>
              </a:ext>
            </a:extLst>
          </p:cNvPr>
          <p:cNvSpPr txBox="1"/>
          <p:nvPr/>
        </p:nvSpPr>
        <p:spPr>
          <a:xfrm>
            <a:off x="7990191" y="4467906"/>
            <a:ext cx="883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P42</a:t>
            </a:r>
          </a:p>
        </p:txBody>
      </p:sp>
      <p:sp>
        <p:nvSpPr>
          <p:cNvPr id="53" name="5-point Star 52">
            <a:extLst>
              <a:ext uri="{FF2B5EF4-FFF2-40B4-BE49-F238E27FC236}">
                <a16:creationId xmlns:a16="http://schemas.microsoft.com/office/drawing/2014/main" id="{7BE76997-C555-1D42-E1B6-0D510A0668CE}"/>
              </a:ext>
            </a:extLst>
          </p:cNvPr>
          <p:cNvSpPr/>
          <p:nvPr/>
        </p:nvSpPr>
        <p:spPr>
          <a:xfrm>
            <a:off x="9059192" y="4606713"/>
            <a:ext cx="269501" cy="26547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3A1FA76-CA5C-9525-579A-35D23FCE48F7}"/>
              </a:ext>
            </a:extLst>
          </p:cNvPr>
          <p:cNvSpPr txBox="1"/>
          <p:nvPr/>
        </p:nvSpPr>
        <p:spPr>
          <a:xfrm>
            <a:off x="7319035" y="5379025"/>
            <a:ext cx="61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M2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EF22A71-6C60-872A-1B0E-7F0B4151518C}"/>
              </a:ext>
            </a:extLst>
          </p:cNvPr>
          <p:cNvSpPr/>
          <p:nvPr/>
        </p:nvSpPr>
        <p:spPr>
          <a:xfrm>
            <a:off x="10675719" y="1061869"/>
            <a:ext cx="806245" cy="2389749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B7E5B0B-845D-211E-E1AF-AE51CDCA62B2}"/>
              </a:ext>
            </a:extLst>
          </p:cNvPr>
          <p:cNvSpPr/>
          <p:nvPr/>
        </p:nvSpPr>
        <p:spPr>
          <a:xfrm>
            <a:off x="10678759" y="3550176"/>
            <a:ext cx="806245" cy="136162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1E36CDF-3DA8-75FF-9871-1A67F823A6C0}"/>
              </a:ext>
            </a:extLst>
          </p:cNvPr>
          <p:cNvSpPr/>
          <p:nvPr/>
        </p:nvSpPr>
        <p:spPr>
          <a:xfrm>
            <a:off x="10677672" y="5030412"/>
            <a:ext cx="806245" cy="1307841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DF3C408-67A4-AF78-4ADD-88A36C385316}"/>
              </a:ext>
            </a:extLst>
          </p:cNvPr>
          <p:cNvSpPr txBox="1"/>
          <p:nvPr/>
        </p:nvSpPr>
        <p:spPr>
          <a:xfrm rot="16200000">
            <a:off x="10403349" y="1959107"/>
            <a:ext cx="13821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EHN1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60E01FE-12F7-05DB-1F02-9D1176FAA3FE}"/>
              </a:ext>
            </a:extLst>
          </p:cNvPr>
          <p:cNvSpPr txBox="1"/>
          <p:nvPr/>
        </p:nvSpPr>
        <p:spPr>
          <a:xfrm rot="16200000">
            <a:off x="10383191" y="3939268"/>
            <a:ext cx="138210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500" b="1" dirty="0">
                <a:solidFill>
                  <a:srgbClr val="FF0000"/>
                </a:solidFill>
              </a:rPr>
              <a:t>ECN3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614749F-F11E-CC29-E6F6-C9A021F189CF}"/>
              </a:ext>
            </a:extLst>
          </p:cNvPr>
          <p:cNvSpPr txBox="1"/>
          <p:nvPr/>
        </p:nvSpPr>
        <p:spPr>
          <a:xfrm rot="16200000">
            <a:off x="10403887" y="5374802"/>
            <a:ext cx="1382110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EHN2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2AEF5CF-F87F-9827-680F-0CFC31EFAB83}"/>
              </a:ext>
            </a:extLst>
          </p:cNvPr>
          <p:cNvSpPr txBox="1"/>
          <p:nvPr/>
        </p:nvSpPr>
        <p:spPr>
          <a:xfrm>
            <a:off x="598265" y="822220"/>
            <a:ext cx="93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LSS2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444B22D-F7A1-FAEC-7681-EC1880D734B7}"/>
              </a:ext>
            </a:extLst>
          </p:cNvPr>
          <p:cNvSpPr txBox="1"/>
          <p:nvPr/>
        </p:nvSpPr>
        <p:spPr>
          <a:xfrm>
            <a:off x="8558603" y="3704160"/>
            <a:ext cx="130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>
                    <a:lumMod val="75000"/>
                  </a:schemeClr>
                </a:solidFill>
              </a:rPr>
              <a:t>P41, P61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237AE0E-8475-358C-C1A4-F3D41BF73A05}"/>
              </a:ext>
            </a:extLst>
          </p:cNvPr>
          <p:cNvCxnSpPr>
            <a:cxnSpLocks/>
          </p:cNvCxnSpPr>
          <p:nvPr/>
        </p:nvCxnSpPr>
        <p:spPr>
          <a:xfrm>
            <a:off x="7194489" y="4114139"/>
            <a:ext cx="869876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377A9D2E-F77E-B3EC-00DD-582A524D37A1}"/>
              </a:ext>
            </a:extLst>
          </p:cNvPr>
          <p:cNvSpPr txBox="1"/>
          <p:nvPr/>
        </p:nvSpPr>
        <p:spPr>
          <a:xfrm>
            <a:off x="374318" y="1845016"/>
            <a:ext cx="12735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500" dirty="0">
                <a:solidFill>
                  <a:schemeClr val="bg2">
                    <a:lumMod val="10000"/>
                  </a:schemeClr>
                </a:solidFill>
              </a:rPr>
              <a:t>SPS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F6CE60C-235D-C760-70D3-D3B51AFCB0BC}"/>
              </a:ext>
            </a:extLst>
          </p:cNvPr>
          <p:cNvCxnSpPr>
            <a:cxnSpLocks/>
          </p:cNvCxnSpPr>
          <p:nvPr/>
        </p:nvCxnSpPr>
        <p:spPr>
          <a:xfrm flipH="1" flipV="1">
            <a:off x="6220573" y="3272891"/>
            <a:ext cx="984355" cy="84124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DBFCC1C-0A55-43B6-E89F-D2A0E624519E}"/>
              </a:ext>
            </a:extLst>
          </p:cNvPr>
          <p:cNvCxnSpPr>
            <a:cxnSpLocks/>
          </p:cNvCxnSpPr>
          <p:nvPr/>
        </p:nvCxnSpPr>
        <p:spPr>
          <a:xfrm flipH="1" flipV="1">
            <a:off x="5719370" y="3261704"/>
            <a:ext cx="276505" cy="45578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F36CB17-DFC0-1CBE-B109-40794CC5F3B9}"/>
              </a:ext>
            </a:extLst>
          </p:cNvPr>
          <p:cNvCxnSpPr>
            <a:cxnSpLocks/>
          </p:cNvCxnSpPr>
          <p:nvPr/>
        </p:nvCxnSpPr>
        <p:spPr>
          <a:xfrm flipV="1">
            <a:off x="5971429" y="3261703"/>
            <a:ext cx="275092" cy="43823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1B65B88A-A1BA-6A8E-FB4F-CE4CE0703227}"/>
              </a:ext>
            </a:extLst>
          </p:cNvPr>
          <p:cNvSpPr txBox="1"/>
          <p:nvPr/>
        </p:nvSpPr>
        <p:spPr>
          <a:xfrm>
            <a:off x="9517290" y="4302989"/>
            <a:ext cx="1160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TCC8</a:t>
            </a:r>
            <a:endParaRPr lang="en-CH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DA863AD-72E1-1514-CC20-1BA63C9E83B3}"/>
              </a:ext>
            </a:extLst>
          </p:cNvPr>
          <p:cNvSpPr txBox="1"/>
          <p:nvPr/>
        </p:nvSpPr>
        <p:spPr>
          <a:xfrm>
            <a:off x="4996403" y="3834720"/>
            <a:ext cx="1929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No interaction with TCC2 Target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D8BBCA4-1CC1-ED50-EC3B-1623BD7049B9}"/>
              </a:ext>
            </a:extLst>
          </p:cNvPr>
          <p:cNvSpPr txBox="1"/>
          <p:nvPr/>
        </p:nvSpPr>
        <p:spPr>
          <a:xfrm>
            <a:off x="8830929" y="4904793"/>
            <a:ext cx="1603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BDF/SHiP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0C2D0F6-56C8-25B1-0A0E-BFAEDEAEBBEF}"/>
              </a:ext>
            </a:extLst>
          </p:cNvPr>
          <p:cNvCxnSpPr>
            <a:cxnSpLocks/>
          </p:cNvCxnSpPr>
          <p:nvPr/>
        </p:nvCxnSpPr>
        <p:spPr>
          <a:xfrm flipH="1">
            <a:off x="6260147" y="5866841"/>
            <a:ext cx="4097712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84AC223A-6835-C6FE-F5FA-9AADBFEC7D46}"/>
              </a:ext>
            </a:extLst>
          </p:cNvPr>
          <p:cNvCxnSpPr>
            <a:cxnSpLocks/>
          </p:cNvCxnSpPr>
          <p:nvPr/>
        </p:nvCxnSpPr>
        <p:spPr>
          <a:xfrm flipH="1" flipV="1">
            <a:off x="4258902" y="1244123"/>
            <a:ext cx="635999" cy="20386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7C8BAEEA-CABF-F98D-A2AE-DE3E1DA95B9A}"/>
              </a:ext>
            </a:extLst>
          </p:cNvPr>
          <p:cNvSpPr txBox="1"/>
          <p:nvPr/>
        </p:nvSpPr>
        <p:spPr>
          <a:xfrm>
            <a:off x="4092769" y="1607145"/>
            <a:ext cx="232017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N</a:t>
            </a:r>
            <a:r>
              <a:rPr lang="en-CH" b="1" dirty="0">
                <a:solidFill>
                  <a:srgbClr val="FF0000"/>
                </a:solidFill>
              </a:rPr>
              <a:t>o splitting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in TDC2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362D1EC8-EC50-5727-0610-21422E29BE55}"/>
              </a:ext>
            </a:extLst>
          </p:cNvPr>
          <p:cNvCxnSpPr>
            <a:cxnSpLocks/>
          </p:cNvCxnSpPr>
          <p:nvPr/>
        </p:nvCxnSpPr>
        <p:spPr>
          <a:xfrm>
            <a:off x="3110723" y="1270842"/>
            <a:ext cx="1341012" cy="4586544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E1AA1BDD-F79B-C8FA-C470-01D05554C9D0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703441" y="1268868"/>
            <a:ext cx="3594683" cy="197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77650254-9A4E-BDBD-CB49-34ACCE4FC324}"/>
              </a:ext>
            </a:extLst>
          </p:cNvPr>
          <p:cNvSpPr txBox="1"/>
          <p:nvPr/>
        </p:nvSpPr>
        <p:spPr>
          <a:xfrm>
            <a:off x="2136442" y="847620"/>
            <a:ext cx="93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931EB7D-6A30-7486-A6D7-3F907DE201C5}"/>
              </a:ext>
            </a:extLst>
          </p:cNvPr>
          <p:cNvSpPr txBox="1"/>
          <p:nvPr/>
        </p:nvSpPr>
        <p:spPr>
          <a:xfrm>
            <a:off x="3368413" y="839732"/>
            <a:ext cx="81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2">
                    <a:lumMod val="10000"/>
                  </a:schemeClr>
                </a:solidFill>
              </a:rPr>
              <a:t>TT22</a:t>
            </a:r>
          </a:p>
        </p:txBody>
      </p:sp>
      <p:sp>
        <p:nvSpPr>
          <p:cNvPr id="132" name="Title 1">
            <a:extLst>
              <a:ext uri="{FF2B5EF4-FFF2-40B4-BE49-F238E27FC236}">
                <a16:creationId xmlns:a16="http://schemas.microsoft.com/office/drawing/2014/main" id="{FBE3DE48-0C25-E840-C1DB-4F5D388E4322}"/>
              </a:ext>
            </a:extLst>
          </p:cNvPr>
          <p:cNvSpPr txBox="1">
            <a:spLocks/>
          </p:cNvSpPr>
          <p:nvPr/>
        </p:nvSpPr>
        <p:spPr>
          <a:xfrm>
            <a:off x="392913" y="251124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Dedicated Beam Delivery to ECN3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EFC9B91A-0F68-D3AE-40F4-B7715298BE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A087D9E9-D2EC-1069-9F06-D090A82C0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5158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D4EC4-6064-32EF-3508-A2E63442F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CA78F34-B1ED-DE70-98DC-5C4B43C1BB6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13971" y="3055965"/>
            <a:ext cx="12087179" cy="294195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B1348B-1911-04C5-D05A-1467218E4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8EEE1CF2-D735-F52B-D2B6-D92908E20D53}"/>
              </a:ext>
            </a:extLst>
          </p:cNvPr>
          <p:cNvSpPr txBox="1">
            <a:spLocks/>
          </p:cNvSpPr>
          <p:nvPr/>
        </p:nvSpPr>
        <p:spPr>
          <a:xfrm>
            <a:off x="386903" y="257591"/>
            <a:ext cx="610919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BDF/</a:t>
            </a:r>
            <a:r>
              <a:rPr lang="en-US" dirty="0" err="1">
                <a:solidFill>
                  <a:srgbClr val="004899"/>
                </a:solidFill>
              </a:rPr>
              <a:t>SHiP</a:t>
            </a:r>
            <a:r>
              <a:rPr lang="en-US" dirty="0">
                <a:solidFill>
                  <a:srgbClr val="004899"/>
                </a:solidFill>
              </a:rPr>
              <a:t> in ECN3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374F65A-824F-69C4-BAFB-7A33A2D79DF0}"/>
              </a:ext>
            </a:extLst>
          </p:cNvPr>
          <p:cNvSpPr txBox="1"/>
          <p:nvPr/>
        </p:nvSpPr>
        <p:spPr>
          <a:xfrm>
            <a:off x="3730947" y="-16092"/>
            <a:ext cx="8482080" cy="42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Krzempek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BDF-</a:t>
            </a:r>
            <a:r>
              <a:rPr lang="en-GB" sz="1067" i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SHiP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Integration in ECN3, 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EDMS #</a:t>
            </a:r>
            <a:r>
              <a:rPr lang="en-CH" sz="1067" b="1" dirty="0">
                <a:solidFill>
                  <a:srgbClr val="0645AD"/>
                </a:solidFill>
                <a:latin typeface="arial" panose="020B0604020202020204" pitchFamily="34" charset="0"/>
              </a:rPr>
              <a:t>2936008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endParaRPr lang="en-CH" sz="1067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9A25063A-E3B9-00BA-86D9-541D1AE6FAB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/>
          <a:stretch/>
        </p:blipFill>
        <p:spPr>
          <a:xfrm rot="-60000">
            <a:off x="186951" y="2653507"/>
            <a:ext cx="11936655" cy="3476851"/>
          </a:xfrm>
          <a:prstGeom prst="rect">
            <a:avLst/>
          </a:prstGeom>
          <a:ln>
            <a:noFill/>
          </a:ln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02A76ED-D40C-0098-4E06-B4771F90FE6E}"/>
              </a:ext>
            </a:extLst>
          </p:cNvPr>
          <p:cNvCxnSpPr>
            <a:cxnSpLocks/>
          </p:cNvCxnSpPr>
          <p:nvPr/>
        </p:nvCxnSpPr>
        <p:spPr>
          <a:xfrm>
            <a:off x="424520" y="440989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FB06644-29A4-8877-0A16-449E5BE153B9}"/>
              </a:ext>
            </a:extLst>
          </p:cNvPr>
          <p:cNvCxnSpPr>
            <a:cxnSpLocks/>
          </p:cNvCxnSpPr>
          <p:nvPr/>
        </p:nvCxnSpPr>
        <p:spPr>
          <a:xfrm>
            <a:off x="7211069" y="5498700"/>
            <a:ext cx="4107868" cy="712523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EC2FC26D-98F7-F28D-7EAA-C324A67FE241}"/>
              </a:ext>
            </a:extLst>
          </p:cNvPr>
          <p:cNvSpPr txBox="1"/>
          <p:nvPr/>
        </p:nvSpPr>
        <p:spPr>
          <a:xfrm rot="541541">
            <a:off x="8618836" y="5661391"/>
            <a:ext cx="93133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ECN3</a:t>
            </a:r>
            <a:endParaRPr lang="en-CH" sz="1600" b="1" dirty="0"/>
          </a:p>
        </p:txBody>
      </p:sp>
      <p:sp>
        <p:nvSpPr>
          <p:cNvPr id="53" name="Left Brace 52">
            <a:extLst>
              <a:ext uri="{FF2B5EF4-FFF2-40B4-BE49-F238E27FC236}">
                <a16:creationId xmlns:a16="http://schemas.microsoft.com/office/drawing/2014/main" id="{8FD26865-DB26-7077-E8E8-54012AA28301}"/>
              </a:ext>
            </a:extLst>
          </p:cNvPr>
          <p:cNvSpPr/>
          <p:nvPr/>
        </p:nvSpPr>
        <p:spPr>
          <a:xfrm rot="16740277">
            <a:off x="777473" y="4119150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B70E99E-6DBD-9F89-E7FD-01C7F44B953C}"/>
              </a:ext>
            </a:extLst>
          </p:cNvPr>
          <p:cNvSpPr txBox="1"/>
          <p:nvPr/>
        </p:nvSpPr>
        <p:spPr>
          <a:xfrm rot="541541">
            <a:off x="3278093" y="4768368"/>
            <a:ext cx="71846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TCC8</a:t>
            </a:r>
            <a:endParaRPr lang="en-CH" sz="1600" b="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557CD30-E100-46AC-EE59-A441AADDA2B3}"/>
              </a:ext>
            </a:extLst>
          </p:cNvPr>
          <p:cNvSpPr txBox="1"/>
          <p:nvPr/>
        </p:nvSpPr>
        <p:spPr>
          <a:xfrm>
            <a:off x="9398340" y="3491417"/>
            <a:ext cx="153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Existing </a:t>
            </a:r>
          </a:p>
          <a:p>
            <a:pPr algn="ctr"/>
            <a:r>
              <a:rPr lang="en-CH" sz="1600" b="1" dirty="0"/>
              <a:t>Access Shaft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DD8E8C4-8AE2-B794-7162-E07F2310DEE6}"/>
              </a:ext>
            </a:extLst>
          </p:cNvPr>
          <p:cNvSpPr txBox="1"/>
          <p:nvPr/>
        </p:nvSpPr>
        <p:spPr>
          <a:xfrm rot="524821">
            <a:off x="10234109" y="4093450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EBF2B43-0797-842A-9495-6B292DEE6C6B}"/>
              </a:ext>
            </a:extLst>
          </p:cNvPr>
          <p:cNvSpPr txBox="1"/>
          <p:nvPr/>
        </p:nvSpPr>
        <p:spPr>
          <a:xfrm rot="524821">
            <a:off x="7360721" y="4043107"/>
            <a:ext cx="541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55EEEE3D-A9C7-286F-C65C-D7D86F70AFBA}"/>
              </a:ext>
            </a:extLst>
          </p:cNvPr>
          <p:cNvCxnSpPr>
            <a:cxnSpLocks/>
          </p:cNvCxnSpPr>
          <p:nvPr/>
        </p:nvCxnSpPr>
        <p:spPr>
          <a:xfrm>
            <a:off x="273134" y="2928460"/>
            <a:ext cx="1503767" cy="20593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21CE6E4D-E39E-14B7-4FFF-9FCE7D926741}"/>
              </a:ext>
            </a:extLst>
          </p:cNvPr>
          <p:cNvSpPr txBox="1"/>
          <p:nvPr/>
        </p:nvSpPr>
        <p:spPr>
          <a:xfrm rot="405065">
            <a:off x="515977" y="2692535"/>
            <a:ext cx="2101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Beam from SPS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FE35670E-ABA7-E8C8-142A-54206734D6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468" t="1928" r="12022" b="11895"/>
          <a:stretch/>
        </p:blipFill>
        <p:spPr>
          <a:xfrm>
            <a:off x="5524308" y="253837"/>
            <a:ext cx="4748795" cy="303114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2DDC12D8-08B0-9826-E9FC-F2052F242DF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126" b="95487" l="20221" r="95470">
                        <a14:foregroundMark x1="23867" y1="74109" x2="21326" y2="73397"/>
                        <a14:foregroundMark x1="26077" y1="69121" x2="30055" y2="83373"/>
                        <a14:foregroundMark x1="89392" y1="39905" x2="90055" y2="30641"/>
                        <a14:foregroundMark x1="87293" y1="15914" x2="89834" y2="7126"/>
                        <a14:foregroundMark x1="90939" y1="36580" x2="95580" y2="29216"/>
                        <a14:foregroundMark x1="23646" y1="83848" x2="20331" y2="68884"/>
                        <a14:foregroundMark x1="23757" y1="93349" x2="25635" y2="95487"/>
                      </a14:backgroundRemoval>
                    </a14:imgEffect>
                  </a14:imgLayer>
                </a14:imgProps>
              </a:ext>
            </a:extLst>
          </a:blip>
          <a:srcRect l="15529"/>
          <a:stretch/>
        </p:blipFill>
        <p:spPr bwMode="auto">
          <a:xfrm rot="395342">
            <a:off x="6083772" y="770464"/>
            <a:ext cx="3719600" cy="1892267"/>
          </a:xfrm>
          <a:prstGeom prst="rect">
            <a:avLst/>
          </a:prstGeom>
        </p:spPr>
      </p:pic>
      <p:sp>
        <p:nvSpPr>
          <p:cNvPr id="67" name="Left Brace 66">
            <a:extLst>
              <a:ext uri="{FF2B5EF4-FFF2-40B4-BE49-F238E27FC236}">
                <a16:creationId xmlns:a16="http://schemas.microsoft.com/office/drawing/2014/main" id="{4FF4AE48-A295-21D3-979D-FFB3115A4AF8}"/>
              </a:ext>
            </a:extLst>
          </p:cNvPr>
          <p:cNvSpPr/>
          <p:nvPr/>
        </p:nvSpPr>
        <p:spPr>
          <a:xfrm rot="16740277">
            <a:off x="6253597" y="471814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pic>
        <p:nvPicPr>
          <p:cNvPr id="70" name="Circle 4 turns 50 mm 8mm beam cut">
            <a:hlinkClick r:id="" action="ppaction://media"/>
            <a:extLst>
              <a:ext uri="{FF2B5EF4-FFF2-40B4-BE49-F238E27FC236}">
                <a16:creationId xmlns:a16="http://schemas.microsoft.com/office/drawing/2014/main" id="{D3EE3590-62F5-E048-6849-09D346ACC4C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9"/>
          <a:srcRect r="66240" b="21545"/>
          <a:stretch>
            <a:fillRect/>
          </a:stretch>
        </p:blipFill>
        <p:spPr>
          <a:xfrm>
            <a:off x="3125573" y="1016145"/>
            <a:ext cx="2324863" cy="23608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688F0854-C0E0-7E2A-0229-E1B21F519759}"/>
              </a:ext>
            </a:extLst>
          </p:cNvPr>
          <p:cNvSpPr/>
          <p:nvPr/>
        </p:nvSpPr>
        <p:spPr>
          <a:xfrm>
            <a:off x="6163177" y="4713567"/>
            <a:ext cx="213272" cy="27688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0228B892-F9B4-E887-8F89-AC214DD6DA6A}"/>
              </a:ext>
            </a:extLst>
          </p:cNvPr>
          <p:cNvCxnSpPr>
            <a:cxnSpLocks/>
            <a:stCxn id="71" idx="0"/>
          </p:cNvCxnSpPr>
          <p:nvPr/>
        </p:nvCxnSpPr>
        <p:spPr>
          <a:xfrm flipH="1" flipV="1">
            <a:off x="5466639" y="3389074"/>
            <a:ext cx="803175" cy="132449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8B326B0-221D-8BCB-1519-9B3FF0417B84}"/>
              </a:ext>
            </a:extLst>
          </p:cNvPr>
          <p:cNvCxnSpPr>
            <a:cxnSpLocks/>
            <a:stCxn id="71" idx="2"/>
          </p:cNvCxnSpPr>
          <p:nvPr/>
        </p:nvCxnSpPr>
        <p:spPr>
          <a:xfrm flipH="1" flipV="1">
            <a:off x="3147191" y="3376868"/>
            <a:ext cx="3122623" cy="161358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FD1C88BE-465E-2E3F-3F96-AE6BCCCBA558}"/>
              </a:ext>
            </a:extLst>
          </p:cNvPr>
          <p:cNvSpPr txBox="1"/>
          <p:nvPr/>
        </p:nvSpPr>
        <p:spPr>
          <a:xfrm>
            <a:off x="157520" y="1026694"/>
            <a:ext cx="2650789" cy="1405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133" b="1" dirty="0"/>
              <a:t>~ 300 kW (avg.) </a:t>
            </a:r>
          </a:p>
          <a:p>
            <a:pPr algn="ctr"/>
            <a:r>
              <a:rPr lang="en-CH" sz="2133" b="1" dirty="0"/>
              <a:t>~ 2.3 MW (spill)</a:t>
            </a:r>
          </a:p>
          <a:p>
            <a:pPr algn="ctr"/>
            <a:r>
              <a:rPr lang="en-CH" sz="2133" b="1" dirty="0"/>
              <a:t>1 second spill</a:t>
            </a:r>
          </a:p>
          <a:p>
            <a:pPr algn="ctr"/>
            <a:r>
              <a:rPr lang="en-CH" sz="2133" b="1" dirty="0"/>
              <a:t>4 Hz sweep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3C630DB4-DB0B-9CB8-2ECE-C9E3B556B008}"/>
              </a:ext>
            </a:extLst>
          </p:cNvPr>
          <p:cNvCxnSpPr>
            <a:cxnSpLocks/>
            <a:stCxn id="56" idx="1"/>
          </p:cNvCxnSpPr>
          <p:nvPr/>
        </p:nvCxnSpPr>
        <p:spPr>
          <a:xfrm flipH="1">
            <a:off x="8278423" y="3783805"/>
            <a:ext cx="1119917" cy="22195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Left Brace 77">
            <a:extLst>
              <a:ext uri="{FF2B5EF4-FFF2-40B4-BE49-F238E27FC236}">
                <a16:creationId xmlns:a16="http://schemas.microsoft.com/office/drawing/2014/main" id="{A3E2307D-2881-2739-38D9-5F6D19057395}"/>
              </a:ext>
            </a:extLst>
          </p:cNvPr>
          <p:cNvSpPr/>
          <p:nvPr/>
        </p:nvSpPr>
        <p:spPr>
          <a:xfrm rot="16740277">
            <a:off x="8568748" y="3840440"/>
            <a:ext cx="76881" cy="3345372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6F6338E-0A65-E479-A45D-A9FBF5AE1D8D}"/>
              </a:ext>
            </a:extLst>
          </p:cNvPr>
          <p:cNvGrpSpPr/>
          <p:nvPr/>
        </p:nvGrpSpPr>
        <p:grpSpPr>
          <a:xfrm>
            <a:off x="15466" y="2855033"/>
            <a:ext cx="12133667" cy="3416026"/>
            <a:chOff x="15466" y="2855033"/>
            <a:chExt cx="12133667" cy="3416026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F08D503-55EE-A36E-27E2-3F39F0C7752C}"/>
                </a:ext>
              </a:extLst>
            </p:cNvPr>
            <p:cNvSpPr txBox="1"/>
            <p:nvPr/>
          </p:nvSpPr>
          <p:spPr>
            <a:xfrm>
              <a:off x="11247925" y="2855033"/>
              <a:ext cx="90120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/>
                <a:t>New </a:t>
              </a:r>
            </a:p>
            <a:p>
              <a:pPr algn="ctr"/>
              <a:r>
                <a:rPr lang="en-CH" sz="1600" b="1" dirty="0"/>
                <a:t>Access</a:t>
              </a:r>
            </a:p>
            <a:p>
              <a:pPr algn="ctr"/>
              <a:r>
                <a:rPr lang="en-CH" sz="1600" b="1" dirty="0"/>
                <a:t>Shaft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5F445F00-28EA-1C9E-FACD-A5F7B4AB57EF}"/>
                </a:ext>
              </a:extLst>
            </p:cNvPr>
            <p:cNvCxnSpPr>
              <a:cxnSpLocks/>
              <a:stCxn id="75" idx="1"/>
            </p:cNvCxnSpPr>
            <p:nvPr/>
          </p:nvCxnSpPr>
          <p:spPr>
            <a:xfrm flipH="1">
              <a:off x="7002308" y="3323813"/>
              <a:ext cx="571976" cy="203467"/>
            </a:xfrm>
            <a:prstGeom prst="straightConnector1">
              <a:avLst/>
            </a:prstGeom>
            <a:ln>
              <a:solidFill>
                <a:schemeClr val="tx1">
                  <a:alpha val="45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C60735AB-5AA0-14F9-D498-40F734542A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582400" y="3796935"/>
              <a:ext cx="116128" cy="723889"/>
            </a:xfrm>
            <a:prstGeom prst="straightConnector1">
              <a:avLst/>
            </a:prstGeom>
            <a:ln>
              <a:solidFill>
                <a:schemeClr val="tx1">
                  <a:alpha val="45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15E74F2-ED65-D7CF-2611-65C2520EA930}"/>
                </a:ext>
              </a:extLst>
            </p:cNvPr>
            <p:cNvSpPr txBox="1"/>
            <p:nvPr/>
          </p:nvSpPr>
          <p:spPr>
            <a:xfrm>
              <a:off x="562605" y="5686284"/>
              <a:ext cx="53867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CH" sz="1600" b="1" dirty="0"/>
                <a:t>BDF’s Target Complex</a:t>
              </a:r>
            </a:p>
            <a:p>
              <a:pPr algn="r"/>
              <a:r>
                <a:rPr lang="en-US" sz="1600" dirty="0"/>
                <a:t>containing a “thick” high-Z target (Mo/W)</a:t>
              </a: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A335D814-8F35-D853-5CA4-1CB1840F59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01958" y="5207304"/>
              <a:ext cx="982119" cy="488135"/>
            </a:xfrm>
            <a:prstGeom prst="straightConnector1">
              <a:avLst/>
            </a:prstGeom>
            <a:ln>
              <a:solidFill>
                <a:schemeClr val="tx1">
                  <a:alpha val="45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0F8DBF6-8D7A-4377-D043-2DDDB206B048}"/>
                </a:ext>
              </a:extLst>
            </p:cNvPr>
            <p:cNvSpPr txBox="1"/>
            <p:nvPr/>
          </p:nvSpPr>
          <p:spPr>
            <a:xfrm>
              <a:off x="15466" y="4767526"/>
              <a:ext cx="17805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/>
                <a:t>Beam Dilution System</a:t>
              </a: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A02D78B5-FD81-2368-06E4-BAA7E337F2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1816" y="4520824"/>
              <a:ext cx="7257" cy="279884"/>
            </a:xfrm>
            <a:prstGeom prst="straightConnector1">
              <a:avLst/>
            </a:prstGeom>
            <a:ln>
              <a:solidFill>
                <a:schemeClr val="tx1">
                  <a:alpha val="45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7ED4086-2721-083E-73E2-D1BCA70A8771}"/>
                </a:ext>
              </a:extLst>
            </p:cNvPr>
            <p:cNvSpPr txBox="1"/>
            <p:nvPr/>
          </p:nvSpPr>
          <p:spPr>
            <a:xfrm>
              <a:off x="7574284" y="3031425"/>
              <a:ext cx="17924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/>
                <a:t>New Target </a:t>
              </a:r>
            </a:p>
            <a:p>
              <a:pPr algn="ctr"/>
              <a:r>
                <a:rPr lang="en-CH" sz="1600" b="1" dirty="0"/>
                <a:t>Service Building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6669383-E1EC-EBB4-10C3-8C0A7EB92CC6}"/>
                </a:ext>
              </a:extLst>
            </p:cNvPr>
            <p:cNvSpPr txBox="1"/>
            <p:nvPr/>
          </p:nvSpPr>
          <p:spPr>
            <a:xfrm>
              <a:off x="6573290" y="5830668"/>
              <a:ext cx="20025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CH" sz="1600" b="1" dirty="0"/>
                <a:t>SHiP experiment</a:t>
              </a:r>
              <a:endParaRPr lang="en-US" sz="1600" dirty="0"/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BF4ADC31-D0BE-D1C0-202E-3D1332D482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13655" y="5587980"/>
              <a:ext cx="858616" cy="321633"/>
            </a:xfrm>
            <a:prstGeom prst="straightConnector1">
              <a:avLst/>
            </a:prstGeom>
            <a:ln>
              <a:solidFill>
                <a:schemeClr val="tx1">
                  <a:alpha val="45000"/>
                </a:schemeClr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B38E7CB6-1C4F-E809-06D2-3D2A1D3589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6A66A511-0AB5-CF0B-02DA-ED1D72B73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64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6666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2" repeatCount="indefinite" display="0">
                  <p:stCondLst>
                    <p:cond delay="indefinite"/>
                  </p:stCondLst>
                </p:cTn>
                <p:tgtEl>
                  <p:spTgt spid="70"/>
                </p:tgtEl>
              </p:cMediaNode>
            </p:video>
          </p:childTnLst>
        </p:cTn>
      </p:par>
    </p:tnLst>
    <p:bldLst>
      <p:bldP spid="67" grpId="0" animBg="1"/>
      <p:bldP spid="71" grpId="0" animBg="1"/>
      <p:bldP spid="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084" y="5158178"/>
            <a:ext cx="11376026" cy="2232248"/>
          </a:xfrm>
        </p:spPr>
        <p:txBody>
          <a:bodyPr/>
          <a:lstStyle/>
          <a:p>
            <a:r>
              <a:rPr lang="EN-US" dirty="0"/>
              <a:t>M. Fraser</a:t>
            </a:r>
            <a:r>
              <a:rPr lang="en-US" dirty="0"/>
              <a:t> </a:t>
            </a:r>
            <a:r>
              <a:rPr lang="EN-US" dirty="0"/>
              <a:t>(SY-ABT-</a:t>
            </a:r>
            <a:r>
              <a:rPr lang="en-US" dirty="0"/>
              <a:t>BTP) presenting on behalf of the HI-ECN3 Project Team</a:t>
            </a:r>
          </a:p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214</a:t>
            </a:r>
            <a:r>
              <a:rPr lang="en-GB" b="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TE-TM meeting, CERN, Geneva, Switzerland</a:t>
            </a:r>
          </a:p>
          <a:p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November 2024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7AAB99-E974-0108-0604-7EE666DE7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771" y="3717032"/>
            <a:ext cx="11448653" cy="1082092"/>
          </a:xfrm>
        </p:spPr>
        <p:txBody>
          <a:bodyPr/>
          <a:lstStyle/>
          <a:p>
            <a: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Intensity ECN3 (HI-ECN3) Project:</a:t>
            </a:r>
            <a:b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 Beam Dump Facility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DB277-2C41-5B6D-A2F8-95E2F268E821}"/>
              </a:ext>
            </a:extLst>
          </p:cNvPr>
          <p:cNvSpPr txBox="1"/>
          <p:nvPr/>
        </p:nvSpPr>
        <p:spPr>
          <a:xfrm>
            <a:off x="9048328" y="6381328"/>
            <a:ext cx="7475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https://hiecn3.web.cern.ch</a:t>
            </a:r>
          </a:p>
        </p:txBody>
      </p:sp>
      <p:pic>
        <p:nvPicPr>
          <p:cNvPr id="4" name="Picture 3" descr="A black and white logo&#10;&#10;Description automatically generated">
            <a:extLst>
              <a:ext uri="{FF2B5EF4-FFF2-40B4-BE49-F238E27FC236}">
                <a16:creationId xmlns:a16="http://schemas.microsoft.com/office/drawing/2014/main" id="{59F81628-B283-B054-05C0-E40B01F26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4552" y="5013176"/>
            <a:ext cx="864096" cy="11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B7F785-BFA5-E5A7-DF72-0F326A17F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BADF92-C54D-AF06-88D5-6DF3CBD797B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81985B2-5D7C-7F0F-BCEA-163CA5CCA8D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78401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dirty="0"/>
              <a:t>Civil Engineering Scope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52D37AE-697B-A9A8-4CF9-C15696F64854}"/>
              </a:ext>
            </a:extLst>
          </p:cNvPr>
          <p:cNvCxnSpPr>
            <a:cxnSpLocks/>
          </p:cNvCxnSpPr>
          <p:nvPr/>
        </p:nvCxnSpPr>
        <p:spPr>
          <a:xfrm>
            <a:off x="7968208" y="3933056"/>
            <a:ext cx="1656184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blueprint of a building&#10;&#10;Description automatically generated">
            <a:extLst>
              <a:ext uri="{FF2B5EF4-FFF2-40B4-BE49-F238E27FC236}">
                <a16:creationId xmlns:a16="http://schemas.microsoft.com/office/drawing/2014/main" id="{DAF928AD-253D-E6DE-7094-7863083BE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04" y="2525679"/>
            <a:ext cx="11312055" cy="3678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E16770-560F-2FAE-8C7A-082B042C49F8}"/>
              </a:ext>
            </a:extLst>
          </p:cNvPr>
          <p:cNvSpPr txBox="1"/>
          <p:nvPr/>
        </p:nvSpPr>
        <p:spPr bwMode="auto">
          <a:xfrm>
            <a:off x="407988" y="1052736"/>
            <a:ext cx="111988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New target building: </a:t>
            </a:r>
            <a:r>
              <a:rPr lang="en-US" dirty="0">
                <a:solidFill>
                  <a:schemeClr val="tx2"/>
                </a:solidFill>
              </a:rPr>
              <a:t>adjacent to building 911 → B. 754 / BB85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New access shaft </a:t>
            </a:r>
            <a:r>
              <a:rPr lang="en-US" dirty="0">
                <a:solidFill>
                  <a:schemeClr val="tx2"/>
                </a:solidFill>
              </a:rPr>
              <a:t>(PA855)</a:t>
            </a:r>
            <a:r>
              <a:rPr lang="en-US" dirty="0"/>
              <a:t>,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/>
              <a:t>connecting tunnel to ECN3 and access building→ </a:t>
            </a:r>
            <a:r>
              <a:rPr lang="en-US" dirty="0">
                <a:solidFill>
                  <a:schemeClr val="tx2"/>
                </a:solidFill>
              </a:rPr>
              <a:t>B. 758 / BA85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Underground excavations: </a:t>
            </a:r>
            <a:r>
              <a:rPr lang="en-GB" dirty="0">
                <a:solidFill>
                  <a:schemeClr val="tx2"/>
                </a:solidFill>
              </a:rPr>
              <a:t>in Target complex (TCC8) and Experimental Area (ECN3)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308F8C9F-17C6-BE3A-3773-E3CE764C83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42562470-F900-FDCB-659C-9019C0F44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875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41E29F-1E89-0ABA-C0E1-120308BE0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1237C-7CFD-9532-FAED-7B723C1FB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E2E28DF3-7C24-D177-9853-6F1D117A4D3E}"/>
              </a:ext>
            </a:extLst>
          </p:cNvPr>
          <p:cNvSpPr txBox="1">
            <a:spLocks/>
          </p:cNvSpPr>
          <p:nvPr/>
        </p:nvSpPr>
        <p:spPr>
          <a:xfrm>
            <a:off x="386903" y="257591"/>
            <a:ext cx="610919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NA62 in ECN3</a:t>
            </a:r>
            <a:endParaRPr lang="en-US" dirty="0">
              <a:solidFill>
                <a:srgbClr val="004899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C7BD476-3F17-E484-AF6D-1812BC11E3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3971" y="3055965"/>
            <a:ext cx="12087179" cy="2941955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A5A619B-FA0E-7266-0B4F-BD14549E0C6B}"/>
              </a:ext>
            </a:extLst>
          </p:cNvPr>
          <p:cNvCxnSpPr>
            <a:cxnSpLocks/>
          </p:cNvCxnSpPr>
          <p:nvPr/>
        </p:nvCxnSpPr>
        <p:spPr>
          <a:xfrm>
            <a:off x="434261" y="4444210"/>
            <a:ext cx="6687083" cy="105180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58822C2-E18A-823C-C2AA-BA47A4A6500E}"/>
              </a:ext>
            </a:extLst>
          </p:cNvPr>
          <p:cNvCxnSpPr>
            <a:cxnSpLocks/>
          </p:cNvCxnSpPr>
          <p:nvPr/>
        </p:nvCxnSpPr>
        <p:spPr>
          <a:xfrm>
            <a:off x="7152152" y="5536085"/>
            <a:ext cx="3994248" cy="618033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7BF81EA-896C-9B0A-133D-8EFDD73FA547}"/>
              </a:ext>
            </a:extLst>
          </p:cNvPr>
          <p:cNvSpPr txBox="1"/>
          <p:nvPr/>
        </p:nvSpPr>
        <p:spPr>
          <a:xfrm rot="541541">
            <a:off x="8595787" y="5659963"/>
            <a:ext cx="93133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ECN3</a:t>
            </a:r>
            <a:endParaRPr lang="en-CH" sz="1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FE0A96-4360-2D3D-739D-DB2D522AD516}"/>
              </a:ext>
            </a:extLst>
          </p:cNvPr>
          <p:cNvSpPr txBox="1"/>
          <p:nvPr/>
        </p:nvSpPr>
        <p:spPr>
          <a:xfrm rot="524821">
            <a:off x="8646310" y="4323970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1B4679-E45F-E718-59EA-40702057453F}"/>
              </a:ext>
            </a:extLst>
          </p:cNvPr>
          <p:cNvSpPr txBox="1"/>
          <p:nvPr/>
        </p:nvSpPr>
        <p:spPr>
          <a:xfrm rot="524821">
            <a:off x="7370462" y="4112005"/>
            <a:ext cx="541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3426CD-7D23-F30A-ED8B-E51C7C7931F4}"/>
              </a:ext>
            </a:extLst>
          </p:cNvPr>
          <p:cNvSpPr txBox="1"/>
          <p:nvPr/>
        </p:nvSpPr>
        <p:spPr>
          <a:xfrm rot="541541">
            <a:off x="3287835" y="4802680"/>
            <a:ext cx="71846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TCC8</a:t>
            </a:r>
            <a:endParaRPr lang="en-CH" sz="1600" b="1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7347CB6-D7D3-8DE1-E683-90BB1B3772A9}"/>
              </a:ext>
            </a:extLst>
          </p:cNvPr>
          <p:cNvCxnSpPr>
            <a:cxnSpLocks/>
          </p:cNvCxnSpPr>
          <p:nvPr/>
        </p:nvCxnSpPr>
        <p:spPr>
          <a:xfrm flipH="1">
            <a:off x="816117" y="3157158"/>
            <a:ext cx="994833" cy="8255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19A314A-308D-72D9-D1CE-40EF8A1FE762}"/>
              </a:ext>
            </a:extLst>
          </p:cNvPr>
          <p:cNvSpPr txBox="1"/>
          <p:nvPr/>
        </p:nvSpPr>
        <p:spPr>
          <a:xfrm>
            <a:off x="1386688" y="2564904"/>
            <a:ext cx="79618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T10</a:t>
            </a:r>
          </a:p>
          <a:p>
            <a:pPr algn="ctr"/>
            <a:r>
              <a:rPr lang="en-US" sz="1600" b="1" dirty="0"/>
              <a:t>Target</a:t>
            </a:r>
            <a:endParaRPr lang="en-CH" sz="1600" b="1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E50267B-97D2-D625-C168-3FAAE686021A}"/>
              </a:ext>
            </a:extLst>
          </p:cNvPr>
          <p:cNvCxnSpPr>
            <a:cxnSpLocks/>
          </p:cNvCxnSpPr>
          <p:nvPr/>
        </p:nvCxnSpPr>
        <p:spPr>
          <a:xfrm flipH="1">
            <a:off x="1313533" y="3197314"/>
            <a:ext cx="1036625" cy="80995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E7EF5CB-E6AC-40A4-70E7-14FE336FBE01}"/>
              </a:ext>
            </a:extLst>
          </p:cNvPr>
          <p:cNvSpPr txBox="1"/>
          <p:nvPr/>
        </p:nvSpPr>
        <p:spPr>
          <a:xfrm>
            <a:off x="2689095" y="3407056"/>
            <a:ext cx="1780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K12 beam line</a:t>
            </a: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4F1FD2A4-E4ED-B0FC-A9BD-6F0257398C6C}"/>
              </a:ext>
            </a:extLst>
          </p:cNvPr>
          <p:cNvSpPr/>
          <p:nvPr/>
        </p:nvSpPr>
        <p:spPr>
          <a:xfrm rot="16740277" flipH="1">
            <a:off x="3296821" y="2356694"/>
            <a:ext cx="167900" cy="3154456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911879-2035-3820-5E31-59272F4DC34F}"/>
              </a:ext>
            </a:extLst>
          </p:cNvPr>
          <p:cNvSpPr txBox="1"/>
          <p:nvPr/>
        </p:nvSpPr>
        <p:spPr>
          <a:xfrm>
            <a:off x="2396227" y="2640623"/>
            <a:ext cx="714426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T10</a:t>
            </a:r>
          </a:p>
          <a:p>
            <a:pPr algn="ctr"/>
            <a:r>
              <a:rPr lang="en-US" sz="1600" b="1" dirty="0"/>
              <a:t>XTAX</a:t>
            </a:r>
            <a:endParaRPr lang="en-CH" sz="16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F0D2E1-8718-3EFA-A0D5-6D2EE7F10428}"/>
              </a:ext>
            </a:extLst>
          </p:cNvPr>
          <p:cNvSpPr txBox="1"/>
          <p:nvPr/>
        </p:nvSpPr>
        <p:spPr>
          <a:xfrm>
            <a:off x="-580261" y="260465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sz="2400" dirty="0"/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D8FB2508-3F98-722E-4DFD-4420574DC9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200" y="1356417"/>
            <a:ext cx="11683536" cy="4831718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Dismantling will start immediately in LS3 to allow civil engineering works to get underway ASAP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Date Placeholder 4">
            <a:extLst>
              <a:ext uri="{FF2B5EF4-FFF2-40B4-BE49-F238E27FC236}">
                <a16:creationId xmlns:a16="http://schemas.microsoft.com/office/drawing/2014/main" id="{3B23B97F-D076-6A81-7D81-89AA88CBA6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434CF98E-0664-59F6-B078-B055E0FDA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527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67171"/>
          </a:xfrm>
        </p:spPr>
        <p:txBody>
          <a:bodyPr/>
          <a:lstStyle/>
          <a:p>
            <a:r>
              <a:rPr lang="en-US" dirty="0"/>
              <a:t>NA62 Dismantling: an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DE9B2-03D2-017A-B2DA-16E7ED39A5D3}"/>
              </a:ext>
            </a:extLst>
          </p:cNvPr>
          <p:cNvSpPr txBox="1"/>
          <p:nvPr/>
        </p:nvSpPr>
        <p:spPr>
          <a:xfrm>
            <a:off x="5087888" y="34752"/>
            <a:ext cx="70567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dirty="0"/>
              <a:t>*</a:t>
            </a:r>
            <a:r>
              <a:rPr lang="en-US" sz="1000" dirty="0"/>
              <a:t>F. Duval, </a:t>
            </a:r>
            <a:r>
              <a:rPr lang="en-US" sz="1000" i="1" dirty="0"/>
              <a:t>Plans for the NA62 dismantling </a:t>
            </a:r>
            <a:r>
              <a:rPr lang="en-US" sz="1000" dirty="0"/>
              <a:t>at</a:t>
            </a:r>
            <a:r>
              <a:rPr lang="en-US" sz="1000" i="1" dirty="0"/>
              <a:t> </a:t>
            </a:r>
            <a:r>
              <a:rPr lang="en-US" sz="1000" dirty="0">
                <a:hlinkClick r:id="rId2"/>
              </a:rPr>
              <a:t>LS3C#8</a:t>
            </a:r>
            <a:r>
              <a:rPr lang="en-US" sz="1000" dirty="0"/>
              <a:t>, 24 July 2024</a:t>
            </a:r>
            <a:endParaRPr lang="en-GB" sz="1000" dirty="0"/>
          </a:p>
        </p:txBody>
      </p:sp>
      <p:pic>
        <p:nvPicPr>
          <p:cNvPr id="11" name="Picture 10" descr="A collage of several machines&#10;&#10;Description automatically generated">
            <a:extLst>
              <a:ext uri="{FF2B5EF4-FFF2-40B4-BE49-F238E27FC236}">
                <a16:creationId xmlns:a16="http://schemas.microsoft.com/office/drawing/2014/main" id="{5D1205BA-CF96-55E8-DC14-D54BA9F1F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512" y="1124744"/>
            <a:ext cx="8512447" cy="48576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7855176-D978-AD60-0CAF-8AE2A931DC69}"/>
              </a:ext>
            </a:extLst>
          </p:cNvPr>
          <p:cNvSpPr txBox="1"/>
          <p:nvPr/>
        </p:nvSpPr>
        <p:spPr>
          <a:xfrm>
            <a:off x="6384032" y="908720"/>
            <a:ext cx="38936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Expert technical support from Johan BREMER (TE-CRG)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DA299C6-C853-3DE9-256F-6DBE5FC26B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B72FDC85-037F-A2A2-5669-BB33AD746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5445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D00E2-4E56-F860-85B8-9183B1212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6D0E012-C769-AE9F-844E-1F0650BE2E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0" r="926"/>
          <a:stretch/>
        </p:blipFill>
        <p:spPr>
          <a:xfrm>
            <a:off x="227023" y="1392069"/>
            <a:ext cx="11916472" cy="444467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E3114F-BB3B-76A7-5DC2-94ECEFE26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DB0BC3D-EAE7-228C-65F5-B19B77BE3642}"/>
              </a:ext>
            </a:extLst>
          </p:cNvPr>
          <p:cNvGrpSpPr/>
          <p:nvPr/>
        </p:nvGrpSpPr>
        <p:grpSpPr>
          <a:xfrm>
            <a:off x="2999656" y="1197431"/>
            <a:ext cx="2891259" cy="2231569"/>
            <a:chOff x="48505" y="549359"/>
            <a:chExt cx="2891259" cy="2231569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DD763E8-D468-8D45-A0BA-3E7E0E5B2C37}"/>
                </a:ext>
              </a:extLst>
            </p:cNvPr>
            <p:cNvSpPr/>
            <p:nvPr/>
          </p:nvSpPr>
          <p:spPr>
            <a:xfrm>
              <a:off x="48505" y="908720"/>
              <a:ext cx="2160240" cy="187220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F5FB8D7-1909-99BF-5331-4DD7AFE1064B}"/>
                </a:ext>
              </a:extLst>
            </p:cNvPr>
            <p:cNvSpPr txBox="1"/>
            <p:nvPr/>
          </p:nvSpPr>
          <p:spPr>
            <a:xfrm>
              <a:off x="1272641" y="549359"/>
              <a:ext cx="166712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/>
                <a:t>TCC2 Upgrades</a:t>
              </a:r>
            </a:p>
          </p:txBody>
        </p:sp>
      </p:grp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18CD591F-2C31-3190-55F1-7E2019F675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7A9B7B6-B412-AE7F-7257-F38453FEC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28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B19A3-081D-DB7F-155F-C2932DD97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BE58AE-2BB5-B884-2FEC-EEB568C9B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8589CAC6-70EA-3DF2-BDA8-459630DA85AE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/>
              <a:t>Upgrade of TCC2 T4 Target System for BDF/SHiP (i)</a:t>
            </a:r>
            <a:endParaRPr lang="en-US" dirty="0">
              <a:solidFill>
                <a:srgbClr val="004899"/>
              </a:solidFill>
            </a:endParaRPr>
          </a:p>
        </p:txBody>
      </p:sp>
      <p:pic>
        <p:nvPicPr>
          <p:cNvPr id="2" name="Picture 1" descr="A large concrete block in a warehouse&#10;&#10;Description automatically generated with medium confidence">
            <a:extLst>
              <a:ext uri="{FF2B5EF4-FFF2-40B4-BE49-F238E27FC236}">
                <a16:creationId xmlns:a16="http://schemas.microsoft.com/office/drawing/2014/main" id="{7D7E537A-A868-5351-DF9A-BE13D25B95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404" t="18446" r="49201" b="47052"/>
          <a:stretch/>
        </p:blipFill>
        <p:spPr>
          <a:xfrm rot="5400000">
            <a:off x="5637412" y="45094"/>
            <a:ext cx="4779931" cy="7110045"/>
          </a:xfrm>
          <a:prstGeom prst="rect">
            <a:avLst/>
          </a:prstGeom>
        </p:spPr>
      </p:pic>
      <p:pic>
        <p:nvPicPr>
          <p:cNvPr id="5" name="Picture 4" descr="A large concrete block in a warehouse&#10;&#10;Description automatically generated with medium confidence">
            <a:extLst>
              <a:ext uri="{FF2B5EF4-FFF2-40B4-BE49-F238E27FC236}">
                <a16:creationId xmlns:a16="http://schemas.microsoft.com/office/drawing/2014/main" id="{B9F0F6CE-A1EB-9C16-31E3-14B357D277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6264" t="2103" r="3046" b="7361"/>
          <a:stretch/>
        </p:blipFill>
        <p:spPr>
          <a:xfrm rot="5400000">
            <a:off x="-402458" y="1541242"/>
            <a:ext cx="5598659" cy="33577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419316-A938-3BC9-96C2-55CEAF0E4D77}"/>
              </a:ext>
            </a:extLst>
          </p:cNvPr>
          <p:cNvSpPr txBox="1"/>
          <p:nvPr/>
        </p:nvSpPr>
        <p:spPr>
          <a:xfrm>
            <a:off x="6528048" y="775630"/>
            <a:ext cx="7682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Looking downstream from on top of T4 target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30AA7A1-198E-0F73-AE94-C6783D0D359B}"/>
              </a:ext>
            </a:extLst>
          </p:cNvPr>
          <p:cNvSpPr/>
          <p:nvPr/>
        </p:nvSpPr>
        <p:spPr>
          <a:xfrm>
            <a:off x="2136297" y="2531967"/>
            <a:ext cx="1154464" cy="109698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6826230-0B27-3E8D-8CC9-42A70DA01FEF}"/>
              </a:ext>
            </a:extLst>
          </p:cNvPr>
          <p:cNvCxnSpPr>
            <a:cxnSpLocks/>
          </p:cNvCxnSpPr>
          <p:nvPr/>
        </p:nvCxnSpPr>
        <p:spPr>
          <a:xfrm flipV="1">
            <a:off x="2848396" y="3031903"/>
            <a:ext cx="3843816" cy="1882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DB9E002-B69F-39ED-EB47-2BC66B181280}"/>
              </a:ext>
            </a:extLst>
          </p:cNvPr>
          <p:cNvSpPr txBox="1"/>
          <p:nvPr/>
        </p:nvSpPr>
        <p:spPr>
          <a:xfrm>
            <a:off x="6767463" y="2045920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/>
                </a:solidFill>
              </a:rPr>
              <a:t>H6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16CFAA-1533-8B9E-2894-70026605693F}"/>
              </a:ext>
            </a:extLst>
          </p:cNvPr>
          <p:cNvSpPr txBox="1"/>
          <p:nvPr/>
        </p:nvSpPr>
        <p:spPr>
          <a:xfrm>
            <a:off x="6950168" y="1738056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/>
                </a:solidFill>
              </a:rPr>
              <a:t>H8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994FE37-FDB8-C380-6E98-0BF867F3ABD3}"/>
              </a:ext>
            </a:extLst>
          </p:cNvPr>
          <p:cNvCxnSpPr>
            <a:cxnSpLocks/>
          </p:cNvCxnSpPr>
          <p:nvPr/>
        </p:nvCxnSpPr>
        <p:spPr>
          <a:xfrm>
            <a:off x="7020951" y="2398817"/>
            <a:ext cx="0" cy="3371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59EAE12-B7A8-EC25-182C-89EB11DCD979}"/>
              </a:ext>
            </a:extLst>
          </p:cNvPr>
          <p:cNvCxnSpPr>
            <a:cxnSpLocks/>
          </p:cNvCxnSpPr>
          <p:nvPr/>
        </p:nvCxnSpPr>
        <p:spPr>
          <a:xfrm>
            <a:off x="7203656" y="2057156"/>
            <a:ext cx="0" cy="6788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C24B5F0-D5E1-AEBD-4E68-78C6F43FD4A1}"/>
              </a:ext>
            </a:extLst>
          </p:cNvPr>
          <p:cNvSpPr txBox="1"/>
          <p:nvPr/>
        </p:nvSpPr>
        <p:spPr>
          <a:xfrm>
            <a:off x="6850310" y="1186907"/>
            <a:ext cx="1003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bg1"/>
                </a:solidFill>
              </a:rPr>
              <a:t>To ECN3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101F8DC-971B-B750-D104-1D3C90DA8993}"/>
              </a:ext>
            </a:extLst>
          </p:cNvPr>
          <p:cNvCxnSpPr>
            <a:cxnSpLocks/>
          </p:cNvCxnSpPr>
          <p:nvPr/>
        </p:nvCxnSpPr>
        <p:spPr>
          <a:xfrm>
            <a:off x="7383105" y="1567543"/>
            <a:ext cx="0" cy="11684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E71E9B7-172D-F9B9-C729-DBD4E457A6D6}"/>
              </a:ext>
            </a:extLst>
          </p:cNvPr>
          <p:cNvCxnSpPr>
            <a:cxnSpLocks/>
          </p:cNvCxnSpPr>
          <p:nvPr/>
        </p:nvCxnSpPr>
        <p:spPr>
          <a:xfrm>
            <a:off x="7257124" y="2221371"/>
            <a:ext cx="34629" cy="1468343"/>
          </a:xfrm>
          <a:prstGeom prst="line">
            <a:avLst/>
          </a:prstGeom>
          <a:ln w="635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037C4700-2DAE-92A3-8C0E-2A6946B99D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B955300-5ADC-FD21-365B-C15040180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296A54B-AF7B-F5E8-C39A-BFF12FBB7FE4}"/>
              </a:ext>
            </a:extLst>
          </p:cNvPr>
          <p:cNvGrpSpPr/>
          <p:nvPr/>
        </p:nvGrpSpPr>
        <p:grpSpPr>
          <a:xfrm>
            <a:off x="7457144" y="3126009"/>
            <a:ext cx="4553283" cy="3451961"/>
            <a:chOff x="2384080" y="214716"/>
            <a:chExt cx="3414962" cy="2588971"/>
          </a:xfrm>
        </p:grpSpPr>
        <p:sp>
          <p:nvSpPr>
            <p:cNvPr id="25" name="Rectangle: Rounded Corners 15">
              <a:extLst>
                <a:ext uri="{FF2B5EF4-FFF2-40B4-BE49-F238E27FC236}">
                  <a16:creationId xmlns:a16="http://schemas.microsoft.com/office/drawing/2014/main" id="{48656DC0-CE85-FC93-8CF2-0988E1946828}"/>
                </a:ext>
              </a:extLst>
            </p:cNvPr>
            <p:cNvSpPr/>
            <p:nvPr/>
          </p:nvSpPr>
          <p:spPr>
            <a:xfrm>
              <a:off x="2613181" y="823135"/>
              <a:ext cx="3185861" cy="198055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67" dirty="0">
                  <a:solidFill>
                    <a:schemeClr val="tx1"/>
                  </a:solidFill>
                </a:rPr>
                <a:t>To avoid scattering BDF/</a:t>
              </a:r>
              <a:r>
                <a:rPr lang="en-US" sz="1867" dirty="0" err="1">
                  <a:solidFill>
                    <a:schemeClr val="tx1"/>
                  </a:solidFill>
                </a:rPr>
                <a:t>SHiP</a:t>
              </a:r>
              <a:r>
                <a:rPr lang="en-US" sz="1867" dirty="0">
                  <a:solidFill>
                    <a:schemeClr val="tx1"/>
                  </a:solidFill>
                </a:rPr>
                <a:t> beam on air the ECN3 side of XTAX will be replaced by a </a:t>
              </a:r>
              <a:r>
                <a:rPr lang="en-US" sz="1867" u="sng" dirty="0">
                  <a:solidFill>
                    <a:schemeClr val="tx1"/>
                  </a:solidFill>
                </a:rPr>
                <a:t>fixed absorber with a vacuum chamber</a:t>
              </a:r>
            </a:p>
            <a:p>
              <a:pPr algn="ctr"/>
              <a:endParaRPr lang="en-US" sz="1867" dirty="0">
                <a:solidFill>
                  <a:schemeClr val="tx1"/>
                </a:solidFill>
              </a:endParaRPr>
            </a:p>
            <a:p>
              <a:pPr algn="ctr"/>
              <a:r>
                <a:rPr lang="en-US" sz="1867" b="1" dirty="0">
                  <a:solidFill>
                    <a:schemeClr val="tx1"/>
                  </a:solidFill>
                </a:rPr>
                <a:t>Urgent design effort ongoing !</a:t>
              </a:r>
              <a:endParaRPr lang="en-GB" sz="1867" b="1" dirty="0">
                <a:solidFill>
                  <a:schemeClr val="tx1"/>
                </a:solidFill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9E2C332-6BDA-C376-2CD0-D8C76CB1243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84080" y="214716"/>
              <a:ext cx="380232" cy="72231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38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0018C9-3300-96A7-55F3-1108C0C52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59CE9A-9668-98E4-A7AD-E0E8BBDB4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892DFA40-4C94-8D0B-DD32-F308742B39B3}"/>
              </a:ext>
            </a:extLst>
          </p:cNvPr>
          <p:cNvGrpSpPr/>
          <p:nvPr/>
        </p:nvGrpSpPr>
        <p:grpSpPr>
          <a:xfrm>
            <a:off x="2409071" y="2486409"/>
            <a:ext cx="6497753" cy="3695296"/>
            <a:chOff x="6128543" y="2933835"/>
            <a:chExt cx="5980644" cy="3220347"/>
          </a:xfrm>
        </p:grpSpPr>
        <p:pic>
          <p:nvPicPr>
            <p:cNvPr id="85" name="Content Placeholder 7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EE97C0D0-A558-D6E7-2FE4-BEDED8680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28543" y="2933835"/>
              <a:ext cx="5980644" cy="322034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5DEEA3BE-593E-0590-6176-106DB2671392}"/>
                    </a:ext>
                  </a:extLst>
                </p:cNvPr>
                <p:cNvSpPr txBox="1"/>
                <p:nvPr/>
              </p:nvSpPr>
              <p:spPr>
                <a:xfrm>
                  <a:off x="10866433" y="4762516"/>
                  <a:ext cx="59898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H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CH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7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n-CH" sz="1400" i="1" dirty="0"/>
                </a:p>
              </p:txBody>
            </p:sp>
          </mc:Choice>
          <mc:Fallback xmlns="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59610E9B-25C0-2CD7-4E2C-A49D95CA21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66433" y="4762516"/>
                  <a:ext cx="598984" cy="215444"/>
                </a:xfrm>
                <a:prstGeom prst="rect">
                  <a:avLst/>
                </a:prstGeom>
                <a:blipFill>
                  <a:blip r:embed="rId3"/>
                  <a:stretch>
                    <a:fillRect l="-6250" r="-6250" b="-36842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26C352CC-FEC9-0B86-EB18-731348A8F841}"/>
              </a:ext>
            </a:extLst>
          </p:cNvPr>
          <p:cNvSpPr txBox="1"/>
          <p:nvPr/>
        </p:nvSpPr>
        <p:spPr>
          <a:xfrm>
            <a:off x="551389" y="1118004"/>
            <a:ext cx="1148261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200" b="1" dirty="0">
                <a:solidFill>
                  <a:schemeClr val="tx2"/>
                </a:solidFill>
              </a:rPr>
              <a:t>Today, operation of EHN1 (H6/H8 test beams) is coupled with ECN3 (NA62)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2"/>
                </a:solidFill>
              </a:rPr>
              <a:t>Secondary particles for EHN1 are selected using magnet wobbling system, whilst protons not interacting with the target are transmitted to NA62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50303B1A-5E16-A0A0-62EA-B63FB281A4EE}"/>
              </a:ext>
            </a:extLst>
          </p:cNvPr>
          <p:cNvCxnSpPr/>
          <p:nvPr/>
        </p:nvCxnSpPr>
        <p:spPr>
          <a:xfrm flipV="1">
            <a:off x="1055440" y="5126121"/>
            <a:ext cx="0" cy="6791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CAABB186-10DE-B73E-1543-B7FCCE79EC13}"/>
              </a:ext>
            </a:extLst>
          </p:cNvPr>
          <p:cNvCxnSpPr>
            <a:cxnSpLocks/>
          </p:cNvCxnSpPr>
          <p:nvPr/>
        </p:nvCxnSpPr>
        <p:spPr>
          <a:xfrm>
            <a:off x="1055440" y="5805264"/>
            <a:ext cx="64807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971D54F4-CDE3-D33F-0F04-232BF34F1F6E}"/>
              </a:ext>
            </a:extLst>
          </p:cNvPr>
          <p:cNvSpPr txBox="1"/>
          <p:nvPr/>
        </p:nvSpPr>
        <p:spPr>
          <a:xfrm>
            <a:off x="1117018" y="4985776"/>
            <a:ext cx="202020" cy="288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x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F29CAB2-6545-F954-7D4A-1F28D82C4C83}"/>
              </a:ext>
            </a:extLst>
          </p:cNvPr>
          <p:cNvSpPr txBox="1"/>
          <p:nvPr/>
        </p:nvSpPr>
        <p:spPr>
          <a:xfrm>
            <a:off x="1710545" y="5738132"/>
            <a:ext cx="202020" cy="288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0C994E-A6F6-6BE4-531C-7E68086E195A}"/>
              </a:ext>
            </a:extLst>
          </p:cNvPr>
          <p:cNvSpPr txBox="1"/>
          <p:nvPr/>
        </p:nvSpPr>
        <p:spPr>
          <a:xfrm>
            <a:off x="5519936" y="5459614"/>
            <a:ext cx="970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/>
              <a:t>T4 Target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3A9A0F-4B64-2DA5-AEA4-E8A1E6A7F24D}"/>
              </a:ext>
            </a:extLst>
          </p:cNvPr>
          <p:cNvSpPr txBox="1"/>
          <p:nvPr/>
        </p:nvSpPr>
        <p:spPr>
          <a:xfrm>
            <a:off x="9988590" y="2347314"/>
            <a:ext cx="17626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To EHN1: H8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6EBA44-FC33-C2FF-36C9-979E0ECFEDC5}"/>
              </a:ext>
            </a:extLst>
          </p:cNvPr>
          <p:cNvCxnSpPr>
            <a:cxnSpLocks/>
          </p:cNvCxnSpPr>
          <p:nvPr/>
        </p:nvCxnSpPr>
        <p:spPr>
          <a:xfrm flipV="1">
            <a:off x="9058404" y="2457042"/>
            <a:ext cx="962932" cy="4780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490444B-8943-E0A2-3AA1-5E0AC2C0C35B}"/>
              </a:ext>
            </a:extLst>
          </p:cNvPr>
          <p:cNvSpPr txBox="1"/>
          <p:nvPr/>
        </p:nvSpPr>
        <p:spPr>
          <a:xfrm>
            <a:off x="8026768" y="5947123"/>
            <a:ext cx="919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/>
              <a:t>T4 XTAX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6ABD909-C74B-C896-836F-91062C8B1E26}"/>
              </a:ext>
            </a:extLst>
          </p:cNvPr>
          <p:cNvSpPr txBox="1"/>
          <p:nvPr/>
        </p:nvSpPr>
        <p:spPr>
          <a:xfrm>
            <a:off x="10021336" y="4167124"/>
            <a:ext cx="17626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To ECN3: NA62 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50567BEA-DC07-C04F-E289-17F45D6AE756}"/>
              </a:ext>
            </a:extLst>
          </p:cNvPr>
          <p:cNvCxnSpPr>
            <a:cxnSpLocks/>
            <a:endCxn id="62" idx="1"/>
          </p:cNvCxnSpPr>
          <p:nvPr/>
        </p:nvCxnSpPr>
        <p:spPr>
          <a:xfrm flipV="1">
            <a:off x="8932214" y="4305624"/>
            <a:ext cx="1089122" cy="11821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C834D2C8-3B42-5AD5-37BD-7D9587E79C79}"/>
              </a:ext>
            </a:extLst>
          </p:cNvPr>
          <p:cNvSpPr txBox="1"/>
          <p:nvPr/>
        </p:nvSpPr>
        <p:spPr>
          <a:xfrm>
            <a:off x="8595436" y="1935618"/>
            <a:ext cx="17626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To EHN1: H6 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CEE73371-176F-5768-2723-41E70BCB194B}"/>
              </a:ext>
            </a:extLst>
          </p:cNvPr>
          <p:cNvCxnSpPr>
            <a:cxnSpLocks/>
          </p:cNvCxnSpPr>
          <p:nvPr/>
        </p:nvCxnSpPr>
        <p:spPr>
          <a:xfrm flipV="1">
            <a:off x="8136282" y="2102889"/>
            <a:ext cx="552006" cy="6816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8F43A1B6-3F5A-7ECE-68E6-730AFF604E1C}"/>
              </a:ext>
            </a:extLst>
          </p:cNvPr>
          <p:cNvSpPr txBox="1"/>
          <p:nvPr/>
        </p:nvSpPr>
        <p:spPr>
          <a:xfrm>
            <a:off x="5519936" y="19051"/>
            <a:ext cx="665097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F. Metzger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et al, </a:t>
            </a:r>
            <a:r>
              <a:rPr lang="en-GB" sz="1000" u="none" strike="noStrike" dirty="0">
                <a:solidFill>
                  <a:srgbClr val="0048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Beam line and parameters</a:t>
            </a:r>
            <a:r>
              <a:rPr lang="en-GB" sz="1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30</a:t>
            </a:r>
            <a:r>
              <a:rPr lang="en-GB" sz="1000" baseline="30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SHiP collaboration meeting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ALU Freiburg, 1 – 4 October 2024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60EAB19-3255-9C89-E5FB-3DB015A95E8F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/>
              <a:t>Upgrade of TCC2 T4 Target System for BDF/SHiP (ii)</a:t>
            </a:r>
            <a:endParaRPr lang="en-US" dirty="0">
              <a:solidFill>
                <a:srgbClr val="004899"/>
              </a:solidFill>
            </a:endParaRP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2CE7BA82-049C-0F1C-CD8B-65A8400425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6B4A55C1-7610-3A23-5D51-B45C1FC22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5672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56BD8F-DB58-21D9-6FC3-83426E13C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0E8B5F56-35C1-48D1-9025-7ECD2A954A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889769" y="2298062"/>
            <a:ext cx="7161891" cy="394299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AED5A-CD64-ABB7-D069-27FF42DC6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664E876-122B-A571-ECFF-B35B8709EAAE}"/>
              </a:ext>
            </a:extLst>
          </p:cNvPr>
          <p:cNvSpPr txBox="1"/>
          <p:nvPr/>
        </p:nvSpPr>
        <p:spPr>
          <a:xfrm>
            <a:off x="5809060" y="2970949"/>
            <a:ext cx="316075" cy="380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7DF0CC-C223-6906-6F85-7115A3DC146A}"/>
              </a:ext>
            </a:extLst>
          </p:cNvPr>
          <p:cNvSpPr txBox="1"/>
          <p:nvPr/>
        </p:nvSpPr>
        <p:spPr>
          <a:xfrm>
            <a:off x="522595" y="1158053"/>
            <a:ext cx="11376026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200" b="1" dirty="0">
                <a:solidFill>
                  <a:schemeClr val="tx2"/>
                </a:solidFill>
              </a:rPr>
              <a:t>A pulsed magnet allows us to decouple proton beams on the dedicated HI-ECN3 cycle in the horizontal plane </a:t>
            </a:r>
            <a:r>
              <a:rPr lang="en-US" sz="2200" dirty="0">
                <a:solidFill>
                  <a:schemeClr val="tx2"/>
                </a:solidFill>
              </a:rPr>
              <a:t>(in addition to vertical separation to avoid target)</a:t>
            </a:r>
          </a:p>
          <a:p>
            <a:pPr algn="l"/>
            <a:endParaRPr lang="en-US" sz="2200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463BBB-27D4-4B83-0C09-D6E048DB8A41}"/>
              </a:ext>
            </a:extLst>
          </p:cNvPr>
          <p:cNvSpPr txBox="1"/>
          <p:nvPr/>
        </p:nvSpPr>
        <p:spPr>
          <a:xfrm>
            <a:off x="9988590" y="2347314"/>
            <a:ext cx="17626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To EHN1: H8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1887922-4F20-8408-0B31-80EAF35297FE}"/>
              </a:ext>
            </a:extLst>
          </p:cNvPr>
          <p:cNvCxnSpPr>
            <a:cxnSpLocks/>
          </p:cNvCxnSpPr>
          <p:nvPr/>
        </p:nvCxnSpPr>
        <p:spPr>
          <a:xfrm flipV="1">
            <a:off x="9058404" y="2457042"/>
            <a:ext cx="962932" cy="4780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879A960-8182-4180-ADB6-64187E29A3D7}"/>
              </a:ext>
            </a:extLst>
          </p:cNvPr>
          <p:cNvSpPr txBox="1"/>
          <p:nvPr/>
        </p:nvSpPr>
        <p:spPr>
          <a:xfrm>
            <a:off x="10135944" y="4506884"/>
            <a:ext cx="17626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To ECN3: NA62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4FA7A38-861C-6E3F-874D-1402908DF71F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9046822" y="4645384"/>
            <a:ext cx="1089122" cy="11821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1B7B470-01C1-38F0-4CCD-8E336183580C}"/>
              </a:ext>
            </a:extLst>
          </p:cNvPr>
          <p:cNvSpPr txBox="1"/>
          <p:nvPr/>
        </p:nvSpPr>
        <p:spPr>
          <a:xfrm>
            <a:off x="8616280" y="1839232"/>
            <a:ext cx="17626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To EHN1: H6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2F1BB5E-BBD8-7897-DE30-D91188432B7D}"/>
              </a:ext>
            </a:extLst>
          </p:cNvPr>
          <p:cNvCxnSpPr>
            <a:cxnSpLocks/>
          </p:cNvCxnSpPr>
          <p:nvPr/>
        </p:nvCxnSpPr>
        <p:spPr>
          <a:xfrm flipV="1">
            <a:off x="8157126" y="2006503"/>
            <a:ext cx="552006" cy="6816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9481D8F-2CBC-B44D-C149-7560C574859C}"/>
              </a:ext>
            </a:extLst>
          </p:cNvPr>
          <p:cNvSpPr txBox="1"/>
          <p:nvPr/>
        </p:nvSpPr>
        <p:spPr>
          <a:xfrm>
            <a:off x="5519936" y="19051"/>
            <a:ext cx="665097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F. Metzger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et al, </a:t>
            </a:r>
            <a:r>
              <a:rPr lang="en-GB" sz="1000" u="none" strike="noStrike" dirty="0">
                <a:solidFill>
                  <a:srgbClr val="0048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Beam line and parameters</a:t>
            </a:r>
            <a:r>
              <a:rPr lang="en-GB" sz="1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30</a:t>
            </a:r>
            <a:r>
              <a:rPr lang="en-GB" sz="1000" baseline="30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SHiP collaboration meeting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ALU Freiburg, 1 – 4 October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A55E2C-5F49-166A-570E-ADA12F98E982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78401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/>
              <a:t>Upgrade of TCC2 T4 Target System for BDF/SHiP (iii)</a:t>
            </a:r>
            <a:endParaRPr lang="en-US" dirty="0">
              <a:solidFill>
                <a:srgbClr val="004899"/>
              </a:solidFill>
            </a:endParaRP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66C6E793-1A5A-7302-EAAC-9267BE9560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2BE91858-B05A-651D-7EAF-AD3A38551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8023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C3F04B-2ECD-B404-83C4-CD405538EA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1B17470-0F1B-5D11-C038-1F9B1111AE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0" r="926"/>
          <a:stretch/>
        </p:blipFill>
        <p:spPr>
          <a:xfrm>
            <a:off x="227023" y="1392069"/>
            <a:ext cx="11916472" cy="444467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6EAFD-6B58-DD41-57FF-25D9ABB06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D5A4522-F98F-3D7E-ADEA-2A9E00A88ADA}"/>
              </a:ext>
            </a:extLst>
          </p:cNvPr>
          <p:cNvGrpSpPr/>
          <p:nvPr/>
        </p:nvGrpSpPr>
        <p:grpSpPr>
          <a:xfrm>
            <a:off x="9275918" y="2996952"/>
            <a:ext cx="2436705" cy="1881882"/>
            <a:chOff x="996175" y="549359"/>
            <a:chExt cx="2436705" cy="188188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0FA46E0-CF46-F983-0537-E8145E76185E}"/>
                </a:ext>
              </a:extLst>
            </p:cNvPr>
            <p:cNvSpPr/>
            <p:nvPr/>
          </p:nvSpPr>
          <p:spPr>
            <a:xfrm>
              <a:off x="996175" y="1004000"/>
              <a:ext cx="2436705" cy="142724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9353552-1D34-B344-A50C-B1F1969515F3}"/>
                </a:ext>
              </a:extLst>
            </p:cNvPr>
            <p:cNvSpPr txBox="1"/>
            <p:nvPr/>
          </p:nvSpPr>
          <p:spPr>
            <a:xfrm>
              <a:off x="1272641" y="549359"/>
              <a:ext cx="141064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dirty="0"/>
                <a:t>TCC8 / ECN3</a:t>
              </a:r>
            </a:p>
          </p:txBody>
        </p:sp>
      </p:grp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19D62B85-F09D-8CA3-3135-A11C1E9CC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3BDD46D-069A-77A0-3FD9-462E7FBE3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51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FC4883-5BDC-7354-8490-28675D50F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FD64C0-F399-EE5A-EBC9-679B427E6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A717671-B44E-F3A6-441A-75CF70A52BA5}"/>
              </a:ext>
            </a:extLst>
          </p:cNvPr>
          <p:cNvSpPr txBox="1"/>
          <p:nvPr/>
        </p:nvSpPr>
        <p:spPr>
          <a:xfrm>
            <a:off x="3730947" y="-16092"/>
            <a:ext cx="8482080" cy="4258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Y.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Dutheil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BDF CDS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 </a:t>
            </a:r>
            <a:r>
              <a:rPr lang="en-US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Yellow Report, CERN-2020-002</a:t>
            </a:r>
            <a:endParaRPr lang="en-GB" sz="1067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r"/>
            <a:endParaRPr lang="en-CH" sz="1067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023A403-67B6-CD91-F7F4-AD51A40A2084}"/>
                  </a:ext>
                </a:extLst>
              </p:cNvPr>
              <p:cNvSpPr txBox="1"/>
              <p:nvPr/>
            </p:nvSpPr>
            <p:spPr>
              <a:xfrm>
                <a:off x="440865" y="1240801"/>
                <a:ext cx="7587661" cy="4862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Present baseline:</a:t>
                </a:r>
              </a:p>
              <a:p>
                <a:endParaRPr lang="en-US" sz="20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Slow sweep = 4 Hz over a 1 second spill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u="none" strike="noStrike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i="0" u="none" strike="noStrike" dirty="0">
                    <a:effectLst/>
                  </a:rPr>
                  <a:t>/2 scheme: independently powered laminated dipole magnets: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i="0" u="none" strike="noStrike" dirty="0">
                    <a:effectLst/>
                  </a:rPr>
                  <a:t>2H + 2V magnets (~ 0.5 </a:t>
                </a:r>
                <a:r>
                  <a:rPr lang="en-GB" i="0" u="none" strike="noStrike" dirty="0" err="1">
                    <a:effectLst/>
                  </a:rPr>
                  <a:t>mrad</a:t>
                </a:r>
                <a:r>
                  <a:rPr lang="en-GB" i="0" u="none" strike="noStrike" dirty="0">
                    <a:effectLst/>
                  </a:rPr>
                  <a:t>, 0.7 Tm per plane)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de-phased by</a:t>
                </a:r>
                <a:r>
                  <a:rPr lang="en-GB" i="0" u="none" strike="noStrike" dirty="0">
                    <a:effectLst/>
                  </a:rPr>
                  <a:t> 90 degrees to give circular spill</a:t>
                </a:r>
              </a:p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i="0" u="none" strike="noStrike" dirty="0">
                    <a:effectLst/>
                  </a:rPr>
                  <a:t>Beam profiler(s) to check beam position, size &amp; sweep post-operation</a:t>
                </a:r>
              </a:p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b="1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Challenge: </a:t>
                </a:r>
                <a:r>
                  <a:rPr lang="en-US" sz="1800" dirty="0"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protection of the target critical, loss of dilution during single spill will likely damage the target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/>
                  <a:t>Independent interlock system needed for redundancy</a:t>
                </a:r>
                <a:r>
                  <a:rPr lang="en-GB" dirty="0"/>
                  <a:t>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i="0" u="none" strike="noStrike" dirty="0">
                    <a:effectLst/>
                  </a:rPr>
                  <a:t>Independe</a:t>
                </a:r>
                <a:r>
                  <a:rPr lang="en-GB" dirty="0"/>
                  <a:t>nt </a:t>
                </a:r>
                <a:r>
                  <a:rPr lang="en-GB" i="0" u="none" strike="noStrike" dirty="0">
                    <a:effectLst/>
                  </a:rPr>
                  <a:t>DCCTs measurement current in dilution dipole magnets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Dedicated “live” beam position monitoring of beam during its sweep</a:t>
                </a:r>
                <a:endParaRPr lang="en-GB" i="0" u="none" strike="noStrike" dirty="0">
                  <a:effectLst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023A403-67B6-CD91-F7F4-AD51A40A20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865" y="1240801"/>
                <a:ext cx="7587661" cy="4862870"/>
              </a:xfrm>
              <a:prstGeom prst="rect">
                <a:avLst/>
              </a:prstGeom>
              <a:blipFill>
                <a:blip r:embed="rId2"/>
                <a:stretch>
                  <a:fillRect l="-835" t="-521" b="-1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diagram of a circular pattern&#10;&#10;Description automatically generated with medium confidence">
            <a:extLst>
              <a:ext uri="{FF2B5EF4-FFF2-40B4-BE49-F238E27FC236}">
                <a16:creationId xmlns:a16="http://schemas.microsoft.com/office/drawing/2014/main" id="{FCA872C3-3F9D-A8A2-DF47-24FF0DD931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632" b="25771"/>
          <a:stretch/>
        </p:blipFill>
        <p:spPr>
          <a:xfrm>
            <a:off x="7804688" y="829654"/>
            <a:ext cx="4056011" cy="361165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2A05BF2-E5CD-88F9-0D7C-D886E0607618}"/>
              </a:ext>
            </a:extLst>
          </p:cNvPr>
          <p:cNvGrpSpPr/>
          <p:nvPr/>
        </p:nvGrpSpPr>
        <p:grpSpPr>
          <a:xfrm>
            <a:off x="8400256" y="4861237"/>
            <a:ext cx="2869108" cy="1230583"/>
            <a:chOff x="6397447" y="3562867"/>
            <a:chExt cx="2869108" cy="123058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FC89AC2-548D-1B63-507B-D2CFC7D84AEC}"/>
                </a:ext>
              </a:extLst>
            </p:cNvPr>
            <p:cNvSpPr txBox="1"/>
            <p:nvPr/>
          </p:nvSpPr>
          <p:spPr>
            <a:xfrm>
              <a:off x="7140563" y="3562867"/>
              <a:ext cx="2005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Failure 2H OR 2V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4045C38-3322-3B5A-BEBF-3169F07B69BD}"/>
                </a:ext>
              </a:extLst>
            </p:cNvPr>
            <p:cNvCxnSpPr/>
            <p:nvPr/>
          </p:nvCxnSpPr>
          <p:spPr>
            <a:xfrm>
              <a:off x="6397447" y="4171283"/>
              <a:ext cx="606903" cy="0"/>
            </a:xfrm>
            <a:prstGeom prst="line">
              <a:avLst/>
            </a:prstGeom>
            <a:ln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7399DB8-9A68-B8C2-3C6E-260880C46786}"/>
                </a:ext>
              </a:extLst>
            </p:cNvPr>
            <p:cNvSpPr txBox="1"/>
            <p:nvPr/>
          </p:nvSpPr>
          <p:spPr>
            <a:xfrm>
              <a:off x="7132573" y="3962452"/>
              <a:ext cx="2005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Failure 1H OR 1V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DC53026-028A-7A3D-9708-AF97CC3D3145}"/>
                </a:ext>
              </a:extLst>
            </p:cNvPr>
            <p:cNvCxnSpPr/>
            <p:nvPr/>
          </p:nvCxnSpPr>
          <p:spPr>
            <a:xfrm>
              <a:off x="6397447" y="4616444"/>
              <a:ext cx="606903" cy="0"/>
            </a:xfrm>
            <a:prstGeom prst="line">
              <a:avLst/>
            </a:prstGeom>
            <a:ln>
              <a:solidFill>
                <a:srgbClr val="385BC9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79439E-28D8-657B-59BB-5AC8B51155C6}"/>
                </a:ext>
              </a:extLst>
            </p:cNvPr>
            <p:cNvSpPr txBox="1"/>
            <p:nvPr/>
          </p:nvSpPr>
          <p:spPr>
            <a:xfrm>
              <a:off x="7132573" y="4424118"/>
              <a:ext cx="2133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Failure 1H AND 1V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6261DCF-29B9-FE02-A8C2-5020B356BB98}"/>
                </a:ext>
              </a:extLst>
            </p:cNvPr>
            <p:cNvCxnSpPr/>
            <p:nvPr/>
          </p:nvCxnSpPr>
          <p:spPr>
            <a:xfrm>
              <a:off x="6400800" y="3774794"/>
              <a:ext cx="606903" cy="0"/>
            </a:xfrm>
            <a:prstGeom prst="line">
              <a:avLst/>
            </a:prstGeom>
            <a:ln>
              <a:solidFill>
                <a:srgbClr val="385BC9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57DD6F2-5FF2-64B4-77BF-66163B5C4505}"/>
              </a:ext>
            </a:extLst>
          </p:cNvPr>
          <p:cNvSpPr txBox="1"/>
          <p:nvPr/>
        </p:nvSpPr>
        <p:spPr>
          <a:xfrm>
            <a:off x="9007159" y="4453784"/>
            <a:ext cx="2263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u="sng" dirty="0"/>
              <a:t>Failure Scenario: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73E9380-0E06-E0E4-DCD0-6FF3251C3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dirty="0"/>
              <a:t>BDF Dilution System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A8D756B2-FDFE-B6EE-067F-8150CBDC17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CF9A33FF-88F9-B1B6-7E75-621971670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8577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69901-86A4-1687-C577-458876F172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1EE921-6363-ECFD-9487-61EDB7B33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3832FFA-651B-F326-6C6D-FB1D10181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z="3600" b="1" dirty="0"/>
              <a:t>BDF Target Baseline Design</a:t>
            </a:r>
            <a:endParaRPr lang="en-US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C980DF7D-857D-392D-6A0D-2424C99FFE71}"/>
              </a:ext>
            </a:extLst>
          </p:cNvPr>
          <p:cNvSpPr txBox="1">
            <a:spLocks/>
          </p:cNvSpPr>
          <p:nvPr/>
        </p:nvSpPr>
        <p:spPr>
          <a:xfrm>
            <a:off x="263352" y="5157192"/>
            <a:ext cx="8933829" cy="561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B02621D-B73F-4B1B-C947-ABD52D969905}"/>
              </a:ext>
            </a:extLst>
          </p:cNvPr>
          <p:cNvGrpSpPr/>
          <p:nvPr/>
        </p:nvGrpSpPr>
        <p:grpSpPr>
          <a:xfrm>
            <a:off x="6396443" y="1487709"/>
            <a:ext cx="5386172" cy="3463105"/>
            <a:chOff x="7247919" y="1311307"/>
            <a:chExt cx="4741617" cy="341170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4A5BCEC-F279-B720-6BE2-2F75669286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0697"/>
            <a:stretch/>
          </p:blipFill>
          <p:spPr>
            <a:xfrm>
              <a:off x="7247919" y="1864274"/>
              <a:ext cx="4741617" cy="285873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3E37C4A-C428-6164-17A6-B2788C299925}"/>
                </a:ext>
              </a:extLst>
            </p:cNvPr>
            <p:cNvSpPr txBox="1"/>
            <p:nvPr/>
          </p:nvSpPr>
          <p:spPr bwMode="auto">
            <a:xfrm>
              <a:off x="7418380" y="1311307"/>
              <a:ext cx="4296474" cy="724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i="1" dirty="0"/>
                <a:t>Baseline beam parameters of the BDF Target operation. </a:t>
              </a:r>
              <a:r>
                <a:rPr lang="en-GB" sz="1400" b="0" i="1" dirty="0">
                  <a:hlinkClick r:id="rId3"/>
                </a:rPr>
                <a:t>https://doi.org/10.23731/CYRM-2020-002</a:t>
              </a:r>
              <a:r>
                <a:rPr lang="en-GB" sz="1400" b="0" i="1" dirty="0"/>
                <a:t> </a:t>
              </a:r>
            </a:p>
            <a:p>
              <a:pPr algn="just"/>
              <a:endParaRPr lang="en-GB" sz="1400" i="1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9224FF4-B743-FB97-839D-77A619AF466E}"/>
                </a:ext>
              </a:extLst>
            </p:cNvPr>
            <p:cNvSpPr/>
            <p:nvPr/>
          </p:nvSpPr>
          <p:spPr>
            <a:xfrm rot="21146170">
              <a:off x="9317986" y="2386044"/>
              <a:ext cx="1656500" cy="396875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200" b="1" i="1" dirty="0">
                  <a:solidFill>
                    <a:schemeClr val="tx1"/>
                  </a:solidFill>
                </a:rPr>
                <a:t>~</a:t>
              </a:r>
              <a:r>
                <a:rPr lang="en-GB" sz="1200" b="1" dirty="0">
                  <a:solidFill>
                    <a:schemeClr val="tx1"/>
                  </a:solidFill>
                </a:rPr>
                <a:t> 4.0×10</a:t>
              </a:r>
              <a:r>
                <a:rPr lang="en-GB" sz="1200" b="1" baseline="30000" dirty="0">
                  <a:solidFill>
                    <a:schemeClr val="tx1"/>
                  </a:solidFill>
                </a:rPr>
                <a:t>19</a:t>
              </a:r>
              <a:r>
                <a:rPr lang="en-GB" sz="1200" b="1" dirty="0">
                  <a:solidFill>
                    <a:schemeClr val="tx1"/>
                  </a:solidFill>
                </a:rPr>
                <a:t> p</a:t>
              </a:r>
              <a:r>
                <a:rPr lang="en-GB" sz="1200" b="1" baseline="30000" dirty="0">
                  <a:solidFill>
                    <a:schemeClr val="tx1"/>
                  </a:solidFill>
                </a:rPr>
                <a:t>+</a:t>
              </a:r>
              <a:r>
                <a:rPr lang="en-GB" sz="1200" b="1" dirty="0">
                  <a:solidFill>
                    <a:schemeClr val="tx1"/>
                  </a:solidFill>
                </a:rPr>
                <a:t>/y </a:t>
              </a:r>
              <a:endParaRPr lang="en-GB" sz="1200" b="1" i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8258D83-9582-68CF-EDC3-A0F753508F0F}"/>
              </a:ext>
            </a:extLst>
          </p:cNvPr>
          <p:cNvGrpSpPr/>
          <p:nvPr/>
        </p:nvGrpSpPr>
        <p:grpSpPr>
          <a:xfrm>
            <a:off x="769150" y="1357714"/>
            <a:ext cx="5365069" cy="2979907"/>
            <a:chOff x="3545692" y="4067051"/>
            <a:chExt cx="3150698" cy="174998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7912D14-B69C-F5BE-E6CA-B21E6C7DC2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45692" y="4067051"/>
              <a:ext cx="3150698" cy="1749984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EDC8242-A2CF-059F-B4A9-F64C01707AE7}"/>
                </a:ext>
              </a:extLst>
            </p:cNvPr>
            <p:cNvSpPr txBox="1"/>
            <p:nvPr/>
          </p:nvSpPr>
          <p:spPr bwMode="auto">
            <a:xfrm>
              <a:off x="4029481" y="5571256"/>
              <a:ext cx="1800323" cy="209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13 x TZM blocks (580 mm)</a:t>
              </a:r>
              <a:endParaRPr lang="en-GB" sz="12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12C6D9B-301D-57A8-3FA1-83E2EB436E73}"/>
                </a:ext>
              </a:extLst>
            </p:cNvPr>
            <p:cNvSpPr txBox="1"/>
            <p:nvPr/>
          </p:nvSpPr>
          <p:spPr bwMode="auto">
            <a:xfrm>
              <a:off x="5272593" y="5203704"/>
              <a:ext cx="1382724" cy="209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5x W blocks (780 mm)</a:t>
              </a:r>
              <a:endParaRPr lang="en-GB" sz="1200" dirty="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72B157F-588A-B2DA-98F3-A404475B79B6}"/>
                </a:ext>
              </a:extLst>
            </p:cNvPr>
            <p:cNvGrpSpPr/>
            <p:nvPr/>
          </p:nvGrpSpPr>
          <p:grpSpPr>
            <a:xfrm>
              <a:off x="4102820" y="4816615"/>
              <a:ext cx="2381308" cy="608316"/>
              <a:chOff x="7233229" y="4839999"/>
              <a:chExt cx="2381308" cy="608316"/>
            </a:xfrm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grpSpPr>
          <p:sp>
            <p:nvSpPr>
              <p:cNvPr id="25" name="Left Brace 24">
                <a:extLst>
                  <a:ext uri="{FF2B5EF4-FFF2-40B4-BE49-F238E27FC236}">
                    <a16:creationId xmlns:a16="http://schemas.microsoft.com/office/drawing/2014/main" id="{B3CE157C-7F25-DA1B-DBFA-997A4C4EFCAE}"/>
                  </a:ext>
                </a:extLst>
              </p:cNvPr>
              <p:cNvSpPr/>
              <p:nvPr/>
            </p:nvSpPr>
            <p:spPr>
              <a:xfrm rot="15442837">
                <a:off x="7609822" y="4724113"/>
                <a:ext cx="347609" cy="1100795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Left Brace 25">
                <a:extLst>
                  <a:ext uri="{FF2B5EF4-FFF2-40B4-BE49-F238E27FC236}">
                    <a16:creationId xmlns:a16="http://schemas.microsoft.com/office/drawing/2014/main" id="{F605CFE3-0C92-AC4A-9F23-F22E4B74FC57}"/>
                  </a:ext>
                </a:extLst>
              </p:cNvPr>
              <p:cNvSpPr/>
              <p:nvPr/>
            </p:nvSpPr>
            <p:spPr>
              <a:xfrm rot="4655090" flipH="1">
                <a:off x="8824468" y="4321419"/>
                <a:ext cx="271489" cy="1308649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91EF9A18-CA82-EC3A-3F92-800CD4ECF9B6}"/>
                  </a:ext>
                </a:extLst>
              </p:cNvPr>
              <p:cNvCxnSpPr>
                <a:cxnSpLocks/>
                <a:stCxn id="23" idx="0"/>
                <a:endCxn id="26" idx="1"/>
              </p:cNvCxnSpPr>
              <p:nvPr/>
            </p:nvCxnSpPr>
            <p:spPr>
              <a:xfrm flipH="1" flipV="1">
                <a:off x="8989397" y="5108314"/>
                <a:ext cx="104967" cy="118774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EE66495-1E0E-1721-B6EF-819973B58417}"/>
              </a:ext>
            </a:extLst>
          </p:cNvPr>
          <p:cNvCxnSpPr>
            <a:cxnSpLocks/>
          </p:cNvCxnSpPr>
          <p:nvPr/>
        </p:nvCxnSpPr>
        <p:spPr>
          <a:xfrm>
            <a:off x="1135643" y="2548012"/>
            <a:ext cx="0" cy="78251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D76D887-A302-8705-24CD-4B6929AA56E4}"/>
              </a:ext>
            </a:extLst>
          </p:cNvPr>
          <p:cNvCxnSpPr>
            <a:cxnSpLocks/>
          </p:cNvCxnSpPr>
          <p:nvPr/>
        </p:nvCxnSpPr>
        <p:spPr>
          <a:xfrm flipH="1">
            <a:off x="1147203" y="1346701"/>
            <a:ext cx="4444741" cy="86786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1A7F836-8867-5E9C-594C-0C0B117BB1B0}"/>
              </a:ext>
            </a:extLst>
          </p:cNvPr>
          <p:cNvSpPr txBox="1"/>
          <p:nvPr/>
        </p:nvSpPr>
        <p:spPr bwMode="auto">
          <a:xfrm>
            <a:off x="1847528" y="1340894"/>
            <a:ext cx="2381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~ 1500 mm</a:t>
            </a:r>
            <a:endParaRPr lang="en-GB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112783-5A78-E971-A5E2-5DB1E17C712D}"/>
              </a:ext>
            </a:extLst>
          </p:cNvPr>
          <p:cNvSpPr txBox="1"/>
          <p:nvPr/>
        </p:nvSpPr>
        <p:spPr>
          <a:xfrm>
            <a:off x="767408" y="4241370"/>
            <a:ext cx="101137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 dirty="0"/>
              <a:t>Baseline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Water-cooled, Mo &amp; W blocks (cladded with 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Tested with beam in 2018 &amp; PIE </a:t>
            </a:r>
          </a:p>
          <a:p>
            <a:endParaRPr lang="en-CH" sz="1600" dirty="0"/>
          </a:p>
          <a:p>
            <a:r>
              <a:rPr lang="en-CH" sz="1600" b="1" dirty="0"/>
              <a:t>TDR phase needed to improve CDS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Alternatives to water-cooling to avoid cladding and the risk of development of free radicals (hydrogen)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b="1" dirty="0"/>
              <a:t>Helium-cooled pure W design now being prototyped: tests in TCC2 planned in 2025 and 2026</a:t>
            </a:r>
          </a:p>
          <a:p>
            <a:endParaRPr lang="en-CH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D1C7C4B-7713-9732-B8B0-71360096F15E}"/>
              </a:ext>
            </a:extLst>
          </p:cNvPr>
          <p:cNvSpPr txBox="1"/>
          <p:nvPr/>
        </p:nvSpPr>
        <p:spPr>
          <a:xfrm>
            <a:off x="-149671" y="2831518"/>
            <a:ext cx="1503053" cy="338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D250 mm</a:t>
            </a:r>
            <a:endParaRPr lang="en-GB" sz="160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E6ACA466-7355-1C02-D37B-A204D5E41AC0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" b="96632" l="5946" r="95270">
                        <a14:foregroundMark x1="22973" y1="70737" x2="9189" y2="76211"/>
                        <a14:foregroundMark x1="9189" y1="76211" x2="20270" y2="81684"/>
                        <a14:foregroundMark x1="87568" y1="28421" x2="79730" y2="9684"/>
                        <a14:foregroundMark x1="90946" y1="24211" x2="83243" y2="5263"/>
                        <a14:foregroundMark x1="83243" y1="5263" x2="82838" y2="5474"/>
                        <a14:foregroundMark x1="15135" y1="74737" x2="5946" y2="81684"/>
                        <a14:foregroundMark x1="12568" y1="81474" x2="25405" y2="93895"/>
                        <a14:foregroundMark x1="25405" y1="93895" x2="25405" y2="93684"/>
                        <a14:foregroundMark x1="16757" y1="85895" x2="18243" y2="95158"/>
                        <a14:foregroundMark x1="26081" y1="94316" x2="24865" y2="96632"/>
                        <a14:foregroundMark x1="84595" y1="27789" x2="90405" y2="13474"/>
                        <a14:foregroundMark x1="92838" y1="15368" x2="95270" y2="3010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21123">
            <a:off x="1405024" y="1043062"/>
            <a:ext cx="4458576" cy="2861922"/>
          </a:xfrm>
          <a:prstGeom prst="rect">
            <a:avLst/>
          </a:prstGeom>
        </p:spPr>
      </p:pic>
      <p:sp>
        <p:nvSpPr>
          <p:cNvPr id="39" name="Date Placeholder 4">
            <a:extLst>
              <a:ext uri="{FF2B5EF4-FFF2-40B4-BE49-F238E27FC236}">
                <a16:creationId xmlns:a16="http://schemas.microsoft.com/office/drawing/2014/main" id="{F22D63D7-EA11-B9EA-B94B-99FD3C5CBA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40" name="Footer Placeholder 5">
            <a:extLst>
              <a:ext uri="{FF2B5EF4-FFF2-40B4-BE49-F238E27FC236}">
                <a16:creationId xmlns:a16="http://schemas.microsoft.com/office/drawing/2014/main" id="{E78D037B-D3F5-6770-892F-B5ED36609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37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EBF40-A60A-E66E-9D9C-0108658F2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26DEF0-F327-E1AC-03DA-A88192D7B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26976E39-A598-D355-7D30-FD0EA1B61090}"/>
              </a:ext>
            </a:extLst>
          </p:cNvPr>
          <p:cNvSpPr txBox="1">
            <a:spLocks/>
          </p:cNvSpPr>
          <p:nvPr/>
        </p:nvSpPr>
        <p:spPr>
          <a:xfrm>
            <a:off x="386902" y="347034"/>
            <a:ext cx="10720643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Beam Dump Facility (BDF)  / </a:t>
            </a:r>
            <a:r>
              <a:rPr lang="en-US" dirty="0" err="1">
                <a:solidFill>
                  <a:srgbClr val="004899"/>
                </a:solidFill>
              </a:rPr>
              <a:t>SHiP</a:t>
            </a:r>
            <a:endParaRPr lang="en-US" dirty="0">
              <a:solidFill>
                <a:srgbClr val="004899"/>
              </a:solidFill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1E75399C-A473-D488-CE5E-7D459DD1AF83}"/>
              </a:ext>
            </a:extLst>
          </p:cNvPr>
          <p:cNvSpPr txBox="1">
            <a:spLocks/>
          </p:cNvSpPr>
          <p:nvPr/>
        </p:nvSpPr>
        <p:spPr>
          <a:xfrm>
            <a:off x="210171" y="4371780"/>
            <a:ext cx="8933829" cy="561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E56A791F-953C-F647-16D8-FCCF28DC93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69F22C7E-E582-D25C-04E0-BE5728BE6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56C70B-AE40-801F-7A97-B989A6DCA7FF}"/>
              </a:ext>
            </a:extLst>
          </p:cNvPr>
          <p:cNvGrpSpPr/>
          <p:nvPr/>
        </p:nvGrpSpPr>
        <p:grpSpPr>
          <a:xfrm>
            <a:off x="1127448" y="2081984"/>
            <a:ext cx="11237125" cy="3946558"/>
            <a:chOff x="1803833" y="2422957"/>
            <a:chExt cx="10382867" cy="364653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B57F433-4AA6-6240-1338-045D81A89CCC}"/>
                </a:ext>
              </a:extLst>
            </p:cNvPr>
            <p:cNvSpPr txBox="1"/>
            <p:nvPr/>
          </p:nvSpPr>
          <p:spPr bwMode="auto">
            <a:xfrm>
              <a:off x="1803833" y="2422957"/>
              <a:ext cx="7056783" cy="241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100" i="1" dirty="0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B6FF0E7-C03A-EC17-DC0C-C1F1B28A2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35760" y="3603026"/>
              <a:ext cx="7977248" cy="218016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D97966E-2EB7-E9D9-75D8-B900DC640B88}"/>
                </a:ext>
              </a:extLst>
            </p:cNvPr>
            <p:cNvSpPr txBox="1"/>
            <p:nvPr/>
          </p:nvSpPr>
          <p:spPr bwMode="auto">
            <a:xfrm>
              <a:off x="10921817" y="5807884"/>
              <a:ext cx="126488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R. Jacobsson</a:t>
              </a:r>
              <a:endParaRPr lang="en-GB" sz="11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81619A11-644B-1BD7-26A7-2D84CFADC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02" y="1322553"/>
            <a:ext cx="11515872" cy="1608823"/>
          </a:xfrm>
        </p:spPr>
        <p:txBody>
          <a:bodyPr vert="horz" lIns="0" tIns="0" rIns="0" bIns="0" rtlCol="0" anchor="t">
            <a:noAutofit/>
          </a:bodyPr>
          <a:lstStyle/>
          <a:p>
            <a:pPr marL="0" indent="0" algn="just">
              <a:spcBef>
                <a:spcPts val="600"/>
              </a:spcBef>
              <a:buNone/>
            </a:pPr>
            <a:r>
              <a:rPr lang="en-GB" sz="1800" dirty="0"/>
              <a:t>Direct search for Feebly Interacting Particles (FIPs) </a:t>
            </a:r>
            <a:r>
              <a:rPr lang="en-GB" sz="1800" b="0" dirty="0"/>
              <a:t>at a new </a:t>
            </a:r>
            <a:r>
              <a:rPr lang="en-GB" sz="1800" dirty="0"/>
              <a:t>Beam Dump Facility to be installed in ECN3 </a:t>
            </a:r>
            <a:r>
              <a:rPr lang="en-GB" sz="1800" b="0" dirty="0"/>
              <a:t>to exploit </a:t>
            </a:r>
            <a:r>
              <a:rPr lang="en-GB" sz="1800" b="0" u="sng" dirty="0"/>
              <a:t>4×10</a:t>
            </a:r>
            <a:r>
              <a:rPr lang="en-GB" sz="1800" b="0" u="sng" baseline="30000" dirty="0"/>
              <a:t>19</a:t>
            </a:r>
            <a:r>
              <a:rPr lang="en-GB" sz="1800" b="0" u="sng" dirty="0"/>
              <a:t> protons (400 GeV/c) per year for 6×10</a:t>
            </a:r>
            <a:r>
              <a:rPr lang="en-GB" sz="1800" b="0" u="sng" baseline="30000" dirty="0"/>
              <a:t>20</a:t>
            </a:r>
            <a:r>
              <a:rPr lang="en-GB" sz="1800" b="0" u="sng" dirty="0"/>
              <a:t> POT over 15 years</a:t>
            </a:r>
            <a:r>
              <a:rPr lang="en-GB" sz="1800" b="0" dirty="0"/>
              <a:t> to overcome the small cross-section of ultra-rare events:</a:t>
            </a:r>
          </a:p>
          <a:p>
            <a:pPr>
              <a:spcBef>
                <a:spcPts val="600"/>
              </a:spcBef>
            </a:pPr>
            <a:r>
              <a:rPr lang="en-US" sz="1800" b="0" dirty="0" err="1"/>
              <a:t>SHiP</a:t>
            </a:r>
            <a:r>
              <a:rPr lang="en-US" sz="1800" b="0" dirty="0"/>
              <a:t> Physics Proposal: </a:t>
            </a:r>
            <a:r>
              <a:rPr lang="en-US" sz="1800" b="0" dirty="0">
                <a:hlinkClick r:id="rId3"/>
              </a:rPr>
              <a:t>Rep. Prog. Phys. 79 (2016) 124201</a:t>
            </a:r>
            <a:r>
              <a:rPr lang="en-US" sz="1800" b="0" dirty="0"/>
              <a:t> published 2016</a:t>
            </a:r>
          </a:p>
          <a:p>
            <a:r>
              <a:rPr lang="en-GB" sz="1800" b="0" dirty="0"/>
              <a:t>SPS Beam Dump Facility Comprehensive Design Study:</a:t>
            </a:r>
            <a:r>
              <a:rPr lang="en-US" sz="1800" b="0" dirty="0"/>
              <a:t> </a:t>
            </a:r>
            <a:r>
              <a:rPr lang="en-US" sz="1800" b="0" dirty="0">
                <a:hlinkClick r:id="rId4"/>
              </a:rPr>
              <a:t>CERN-2020-002</a:t>
            </a:r>
            <a:r>
              <a:rPr lang="en-US" sz="1800" b="0" dirty="0"/>
              <a:t> published 2020</a:t>
            </a:r>
          </a:p>
          <a:p>
            <a:endParaRPr lang="en-US" sz="1800" b="0" dirty="0"/>
          </a:p>
          <a:p>
            <a:endParaRPr lang="en-GB" sz="1800" b="0" dirty="0"/>
          </a:p>
          <a:p>
            <a:endParaRPr lang="en-GB" sz="1800" dirty="0"/>
          </a:p>
          <a:p>
            <a:endParaRPr lang="en-GB" sz="1800" i="1" dirty="0"/>
          </a:p>
          <a:p>
            <a:pPr marL="0" indent="0">
              <a:spcBef>
                <a:spcPts val="600"/>
              </a:spcBef>
              <a:buNone/>
            </a:pPr>
            <a:r>
              <a:rPr lang="en-GB" sz="1800" b="0" dirty="0"/>
              <a:t>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FDF21E-3A83-B88C-6579-B8754D4BEA85}"/>
              </a:ext>
            </a:extLst>
          </p:cNvPr>
          <p:cNvGrpSpPr/>
          <p:nvPr/>
        </p:nvGrpSpPr>
        <p:grpSpPr>
          <a:xfrm>
            <a:off x="129792" y="2981894"/>
            <a:ext cx="4385109" cy="3213670"/>
            <a:chOff x="174710" y="3011450"/>
            <a:chExt cx="4385109" cy="321367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A90A7FF-49E0-7B78-984A-F968D069D992}"/>
                </a:ext>
              </a:extLst>
            </p:cNvPr>
            <p:cNvSpPr/>
            <p:nvPr/>
          </p:nvSpPr>
          <p:spPr>
            <a:xfrm>
              <a:off x="3427201" y="3952324"/>
              <a:ext cx="1132618" cy="136815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ight Brace 23">
              <a:extLst>
                <a:ext uri="{FF2B5EF4-FFF2-40B4-BE49-F238E27FC236}">
                  <a16:creationId xmlns:a16="http://schemas.microsoft.com/office/drawing/2014/main" id="{72857010-AD89-6346-B711-3094FD9203F0}"/>
                </a:ext>
              </a:extLst>
            </p:cNvPr>
            <p:cNvSpPr/>
            <p:nvPr/>
          </p:nvSpPr>
          <p:spPr>
            <a:xfrm>
              <a:off x="3134588" y="3011450"/>
              <a:ext cx="224248" cy="3213670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8801630-DCE6-6E72-B56A-724793366038}"/>
                </a:ext>
              </a:extLst>
            </p:cNvPr>
            <p:cNvSpPr txBox="1"/>
            <p:nvPr/>
          </p:nvSpPr>
          <p:spPr bwMode="auto">
            <a:xfrm>
              <a:off x="174710" y="3011450"/>
              <a:ext cx="2979060" cy="303159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just">
                <a:spcAft>
                  <a:spcPts val="600"/>
                </a:spcAft>
              </a:pPr>
              <a:r>
                <a:rPr lang="en-US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High energy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→ production of charmed and beauty mesons</a:t>
              </a:r>
            </a:p>
            <a:p>
              <a:pPr algn="just">
                <a:spcAft>
                  <a:spcPts val="600"/>
                </a:spcAft>
              </a:pPr>
              <a:r>
                <a:rPr lang="en-US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High </a:t>
              </a:r>
              <a:r>
                <a:rPr lang="en-US" sz="1600" b="1" u="sng" dirty="0" err="1">
                  <a:latin typeface="Arial" panose="020B0604020202020204" pitchFamily="34" charset="0"/>
                  <a:cs typeface="Arial" panose="020B0604020202020204" pitchFamily="34" charset="0"/>
                </a:rPr>
                <a:t>ppp</a:t>
              </a:r>
              <a:r>
                <a:rPr lang="en-US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 &amp; POT 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→ overcome small production cross-section of rare events of hidden particles</a:t>
              </a:r>
            </a:p>
            <a:p>
              <a:pPr algn="just">
                <a:spcAft>
                  <a:spcPts val="600"/>
                </a:spcAft>
              </a:pPr>
              <a:r>
                <a:rPr lang="en-US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High </a:t>
              </a:r>
              <a:r>
                <a:rPr lang="el-GR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ρ</a:t>
              </a:r>
              <a:r>
                <a:rPr lang="en-US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, Z &amp; A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→ maximize p</a:t>
              </a:r>
              <a:r>
                <a:rPr lang="en-US" sz="16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interaction</a:t>
              </a:r>
            </a:p>
            <a:p>
              <a:pPr algn="just">
                <a:spcAft>
                  <a:spcPts val="600"/>
                </a:spcAft>
              </a:pPr>
              <a:r>
                <a:rPr lang="en-US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Shortest </a:t>
              </a:r>
              <a:r>
                <a:rPr lang="el-GR" sz="16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λ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→ force absorption of K &amp; </a:t>
              </a:r>
              <a:r>
                <a:rPr lang="el-GR" sz="1600" dirty="0">
                  <a:latin typeface="Arial" panose="020B0604020202020204" pitchFamily="34" charset="0"/>
                  <a:cs typeface="Arial" panose="020B0604020202020204" pitchFamily="34" charset="0"/>
                </a:rPr>
                <a:t>π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to reduce muon &amp; neutrino background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018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B8F36-DF0E-6B65-A122-15682E0C45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97730A-C5D0-B351-D458-8A71D773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46025A4-4EB8-456A-4984-F6783AC72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z="3600" b="1" dirty="0"/>
              <a:t>BDF Target Complex in TCC8 (</a:t>
            </a:r>
            <a:r>
              <a:rPr lang="en-US" sz="3600" b="1" dirty="0" err="1"/>
              <a:t>i</a:t>
            </a:r>
            <a:r>
              <a:rPr lang="en-US" sz="3600" b="1" dirty="0"/>
              <a:t>)</a:t>
            </a:r>
            <a:endParaRPr lang="en-US" dirty="0"/>
          </a:p>
        </p:txBody>
      </p:sp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1145864B-DC6A-C440-2F94-5F3B20D48D31}"/>
              </a:ext>
            </a:extLst>
          </p:cNvPr>
          <p:cNvSpPr txBox="1">
            <a:spLocks/>
          </p:cNvSpPr>
          <p:nvPr/>
        </p:nvSpPr>
        <p:spPr>
          <a:xfrm>
            <a:off x="9983361" y="5679639"/>
            <a:ext cx="501424" cy="1841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30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4" name="Picture 13" descr="A picture containing LEGO, scale model&#10;&#10;Description automatically generated">
            <a:extLst>
              <a:ext uri="{FF2B5EF4-FFF2-40B4-BE49-F238E27FC236}">
                <a16:creationId xmlns:a16="http://schemas.microsoft.com/office/drawing/2014/main" id="{DD220608-1681-8EEF-107D-89B032EEF6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85" b="15328"/>
          <a:stretch/>
        </p:blipFill>
        <p:spPr>
          <a:xfrm>
            <a:off x="1031020" y="1627059"/>
            <a:ext cx="10129959" cy="376101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037089-8B32-40C8-8E98-1F34EF9E583A}"/>
              </a:ext>
            </a:extLst>
          </p:cNvPr>
          <p:cNvCxnSpPr>
            <a:cxnSpLocks/>
          </p:cNvCxnSpPr>
          <p:nvPr/>
        </p:nvCxnSpPr>
        <p:spPr>
          <a:xfrm>
            <a:off x="3285128" y="5080163"/>
            <a:ext cx="4987047" cy="739302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978B21E-F22E-E833-34FE-A6E7645F0817}"/>
              </a:ext>
            </a:extLst>
          </p:cNvPr>
          <p:cNvSpPr txBox="1"/>
          <p:nvPr/>
        </p:nvSpPr>
        <p:spPr bwMode="auto">
          <a:xfrm>
            <a:off x="6821857" y="5058462"/>
            <a:ext cx="1338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~12 m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B70A7EA-FFDF-68F0-9424-90A943CA4D60}"/>
              </a:ext>
            </a:extLst>
          </p:cNvPr>
          <p:cNvCxnSpPr>
            <a:cxnSpLocks/>
          </p:cNvCxnSpPr>
          <p:nvPr/>
        </p:nvCxnSpPr>
        <p:spPr>
          <a:xfrm flipH="1">
            <a:off x="8914722" y="4105623"/>
            <a:ext cx="1491574" cy="1627762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4898B4E-1AF1-649E-A8DB-5B7A07E8936B}"/>
              </a:ext>
            </a:extLst>
          </p:cNvPr>
          <p:cNvSpPr txBox="1"/>
          <p:nvPr/>
        </p:nvSpPr>
        <p:spPr bwMode="auto">
          <a:xfrm>
            <a:off x="10551825" y="4369761"/>
            <a:ext cx="98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~8 m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AF5EAAF-1D1B-CCDE-0181-6E3043F6F0D8}"/>
              </a:ext>
            </a:extLst>
          </p:cNvPr>
          <p:cNvCxnSpPr>
            <a:cxnSpLocks/>
          </p:cNvCxnSpPr>
          <p:nvPr/>
        </p:nvCxnSpPr>
        <p:spPr>
          <a:xfrm>
            <a:off x="5094401" y="3015962"/>
            <a:ext cx="0" cy="187648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432E47E-88F8-EA5F-2794-113159F71E5C}"/>
              </a:ext>
            </a:extLst>
          </p:cNvPr>
          <p:cNvSpPr txBox="1"/>
          <p:nvPr/>
        </p:nvSpPr>
        <p:spPr bwMode="auto">
          <a:xfrm>
            <a:off x="5270404" y="3724176"/>
            <a:ext cx="115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~4.8 m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2EC6CC-472C-3C04-6F3D-70983D65B267}"/>
              </a:ext>
            </a:extLst>
          </p:cNvPr>
          <p:cNvSpPr txBox="1"/>
          <p:nvPr/>
        </p:nvSpPr>
        <p:spPr bwMode="auto">
          <a:xfrm>
            <a:off x="10132339" y="3068245"/>
            <a:ext cx="147470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Diluted Proton beam from SPS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006AD62-EACE-B2A8-E000-4D741E5CE057}"/>
              </a:ext>
            </a:extLst>
          </p:cNvPr>
          <p:cNvCxnSpPr>
            <a:cxnSpLocks/>
          </p:cNvCxnSpPr>
          <p:nvPr/>
        </p:nvCxnSpPr>
        <p:spPr>
          <a:xfrm flipH="1" flipV="1">
            <a:off x="10389733" y="3717229"/>
            <a:ext cx="959917" cy="1318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0F29DB0A-EFF9-545E-5B70-5C2901A866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892390A7-E23A-9065-3D86-2C1BB6764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3570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D1AD2-F752-D36B-122F-BBF583DE9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EC62C-94C8-8754-11C6-0A93E5071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3A35F63-5AFB-D96E-8843-677E0B34F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z="3600" b="1" dirty="0"/>
              <a:t>BDF Target Complex in TCC8 (ii)</a:t>
            </a:r>
            <a:endParaRPr lang="en-US" dirty="0"/>
          </a:p>
        </p:txBody>
      </p:sp>
      <p:pic>
        <p:nvPicPr>
          <p:cNvPr id="2" name="Picture 1" descr="A model of a building&#10;&#10;Description automatically generated">
            <a:extLst>
              <a:ext uri="{FF2B5EF4-FFF2-40B4-BE49-F238E27FC236}">
                <a16:creationId xmlns:a16="http://schemas.microsoft.com/office/drawing/2014/main" id="{B38F4A3C-E526-C993-133F-65FB14985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132817"/>
            <a:ext cx="8928992" cy="4592365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C9D5E00-BF7B-C8E5-D0B3-DC58F44C90DF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2134010" y="1184716"/>
            <a:ext cx="2403052" cy="18526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8DBABFC-CD55-A7B7-EE07-8A834CDF624B}"/>
              </a:ext>
            </a:extLst>
          </p:cNvPr>
          <p:cNvSpPr txBox="1"/>
          <p:nvPr/>
        </p:nvSpPr>
        <p:spPr bwMode="auto">
          <a:xfrm>
            <a:off x="4537062" y="1030827"/>
            <a:ext cx="708533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Target area confinement wall (details under study with FIRIA study)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62D4D5E-90CE-DCE0-BBCB-DEEFB0AD08F6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2846781" y="4063736"/>
            <a:ext cx="795269" cy="15851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AED3CC9-37BE-3B4B-0790-55502229646B}"/>
              </a:ext>
            </a:extLst>
          </p:cNvPr>
          <p:cNvSpPr txBox="1"/>
          <p:nvPr/>
        </p:nvSpPr>
        <p:spPr bwMode="auto">
          <a:xfrm>
            <a:off x="3642050" y="5494967"/>
            <a:ext cx="227717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Access chicane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E4E055-39D2-038E-F786-3A8BE511BCDD}"/>
              </a:ext>
            </a:extLst>
          </p:cNvPr>
          <p:cNvSpPr txBox="1"/>
          <p:nvPr/>
        </p:nvSpPr>
        <p:spPr bwMode="auto">
          <a:xfrm>
            <a:off x="569602" y="5523018"/>
            <a:ext cx="248830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S</a:t>
            </a:r>
            <a:r>
              <a:rPr lang="en-GB" sz="1400" dirty="0" err="1"/>
              <a:t>HiP</a:t>
            </a:r>
            <a:r>
              <a:rPr lang="en-GB" sz="1400" dirty="0"/>
              <a:t> muon shield MS1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38A06FF-CEAF-2263-F1FC-4D74EB54050C}"/>
              </a:ext>
            </a:extLst>
          </p:cNvPr>
          <p:cNvCxnSpPr>
            <a:cxnSpLocks/>
          </p:cNvCxnSpPr>
          <p:nvPr/>
        </p:nvCxnSpPr>
        <p:spPr>
          <a:xfrm flipV="1">
            <a:off x="1494976" y="2559681"/>
            <a:ext cx="1701763" cy="28010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AC2973B-BE29-C00D-38DB-185CBDD9456C}"/>
              </a:ext>
            </a:extLst>
          </p:cNvPr>
          <p:cNvSpPr txBox="1"/>
          <p:nvPr/>
        </p:nvSpPr>
        <p:spPr bwMode="auto">
          <a:xfrm>
            <a:off x="10560495" y="4439188"/>
            <a:ext cx="151678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Diluted Proton beam from SPS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61B98F7-DEF6-FDDC-8E50-3624F286556D}"/>
              </a:ext>
            </a:extLst>
          </p:cNvPr>
          <p:cNvCxnSpPr>
            <a:cxnSpLocks/>
          </p:cNvCxnSpPr>
          <p:nvPr/>
        </p:nvCxnSpPr>
        <p:spPr>
          <a:xfrm flipH="1" flipV="1">
            <a:off x="10626642" y="4063736"/>
            <a:ext cx="1149131" cy="2293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9137A17-2852-89D9-20B3-939294A3DAB4}"/>
              </a:ext>
            </a:extLst>
          </p:cNvPr>
          <p:cNvSpPr txBox="1"/>
          <p:nvPr/>
        </p:nvSpPr>
        <p:spPr bwMode="auto">
          <a:xfrm>
            <a:off x="9770764" y="2111036"/>
            <a:ext cx="280298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Beam instrumentation ?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2601714-D00C-6B8E-E7FC-415578738624}"/>
              </a:ext>
            </a:extLst>
          </p:cNvPr>
          <p:cNvCxnSpPr>
            <a:cxnSpLocks/>
          </p:cNvCxnSpPr>
          <p:nvPr/>
        </p:nvCxnSpPr>
        <p:spPr>
          <a:xfrm flipH="1">
            <a:off x="8245778" y="2464724"/>
            <a:ext cx="1738490" cy="1040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4A1058-3D4F-C120-BA70-2B38B438562D}"/>
              </a:ext>
            </a:extLst>
          </p:cNvPr>
          <p:cNvSpPr txBox="1"/>
          <p:nvPr/>
        </p:nvSpPr>
        <p:spPr>
          <a:xfrm>
            <a:off x="6367581" y="1494049"/>
            <a:ext cx="3672498" cy="271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Magnetised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hadron stopper 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</a:rPr>
              <a:t>(shielding)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AA90D4B-0AAF-A1D3-EEB0-480BE52AEF7D}"/>
              </a:ext>
            </a:extLst>
          </p:cNvPr>
          <p:cNvCxnSpPr>
            <a:cxnSpLocks/>
          </p:cNvCxnSpPr>
          <p:nvPr/>
        </p:nvCxnSpPr>
        <p:spPr>
          <a:xfrm flipH="1">
            <a:off x="4808545" y="1595609"/>
            <a:ext cx="1806278" cy="1312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ate Placeholder 4">
            <a:extLst>
              <a:ext uri="{FF2B5EF4-FFF2-40B4-BE49-F238E27FC236}">
                <a16:creationId xmlns:a16="http://schemas.microsoft.com/office/drawing/2014/main" id="{52B49572-DB20-CE42-9795-D0C0FE447E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44" name="Footer Placeholder 5">
            <a:extLst>
              <a:ext uri="{FF2B5EF4-FFF2-40B4-BE49-F238E27FC236}">
                <a16:creationId xmlns:a16="http://schemas.microsoft.com/office/drawing/2014/main" id="{6679233C-118F-D177-8941-069857D96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848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2ECD4-4412-D26F-3A44-25D64C993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7310A-2F24-6364-F19A-4AD78A83D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4F6865B9-16B6-D18A-8246-5114C30CF9A8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Summary 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8F837534-A68E-9A03-57C3-D490A9E325DF}"/>
              </a:ext>
            </a:extLst>
          </p:cNvPr>
          <p:cNvSpPr txBox="1">
            <a:spLocks/>
          </p:cNvSpPr>
          <p:nvPr/>
        </p:nvSpPr>
        <p:spPr>
          <a:xfrm>
            <a:off x="475263" y="1556792"/>
            <a:ext cx="11165354" cy="4592817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300" b="0" dirty="0"/>
              <a:t>BDF/</a:t>
            </a:r>
            <a:r>
              <a:rPr lang="en-US" sz="2300" b="0" dirty="0" err="1"/>
              <a:t>SHiP</a:t>
            </a:r>
            <a:r>
              <a:rPr lang="en-US" sz="2300" b="0" dirty="0"/>
              <a:t> has been approved to search directly for dark matter at the North Area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" b="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300" b="0" dirty="0"/>
              <a:t>CERN has reserved budget in its Medium-Term Plan for the construction of a new facility in ECN3 under the project named HI-ECN3 to fully exploit the investment being made in the North Area Consolidation project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500" b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300" b="0" dirty="0"/>
              <a:t>Some ~ 10 years of R&amp;D will converge into a Technical Design Report to </a:t>
            </a:r>
            <a:r>
              <a:rPr lang="en-US" sz="2300" b="0" dirty="0" err="1"/>
              <a:t>realise</a:t>
            </a:r>
            <a:r>
              <a:rPr lang="en-US" sz="2300" b="0" dirty="0"/>
              <a:t> a slow extracted beam power of 300 kW (avg.) to the North Area</a:t>
            </a:r>
          </a:p>
          <a:p>
            <a:pPr algn="l"/>
            <a:endParaRPr lang="en-US" sz="500" b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300" b="0" dirty="0"/>
              <a:t>HI-ECN3 TDR will be published in 2026, building on the SPS BDF Comprehensive Design Study published in 2020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" b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300" b="0" dirty="0"/>
              <a:t>First beam on target expected in 2031 to give </a:t>
            </a:r>
            <a:r>
              <a:rPr lang="en-US" sz="2300" b="0" dirty="0" err="1"/>
              <a:t>SHiP</a:t>
            </a:r>
            <a:r>
              <a:rPr lang="en-US" sz="2300" b="0" dirty="0"/>
              <a:t> at least 2 years of beam before LS4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75B5AEA8-CE83-2CC0-FB25-C89B6758D4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EFB0B49-868E-57C9-ECE7-7A0DD9D94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89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2096723" cy="1065742"/>
          </a:xfrm>
        </p:spPr>
        <p:txBody>
          <a:bodyPr/>
          <a:lstStyle/>
          <a:p>
            <a:r>
              <a:rPr lang="en-US" sz="3600" dirty="0"/>
              <a:t>NA-CONS / HI-ECN3 Synergy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9BD9772-A7A5-DBE5-330C-3E89C07A51A1}"/>
              </a:ext>
            </a:extLst>
          </p:cNvPr>
          <p:cNvGrpSpPr/>
          <p:nvPr/>
        </p:nvGrpSpPr>
        <p:grpSpPr>
          <a:xfrm>
            <a:off x="1419146" y="1052736"/>
            <a:ext cx="9353708" cy="2928113"/>
            <a:chOff x="356804" y="2252536"/>
            <a:chExt cx="8265308" cy="2587397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3463991-B7C4-DF29-6625-2E783C5BE6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6572" y="4684597"/>
              <a:ext cx="1095540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CEFD117-0805-269D-541E-A352EC2CB9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15899" y="4349418"/>
              <a:ext cx="1095540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CB7A919-40FE-B046-9078-BC0937926D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9437" y="4350103"/>
              <a:ext cx="127216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B62B02E7-C08C-2791-2588-3BC7A80FC6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6124" y="3657049"/>
              <a:ext cx="127216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6308E1DA-7FAA-E496-D394-9DF5CB1D41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2811" y="2921920"/>
              <a:ext cx="127216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029676F1-2F6B-E745-9F3B-B603B883D2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1759" y="3748609"/>
              <a:ext cx="1095540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F08FC67E-D4CB-B237-977A-D6C0733EE8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1759" y="3406360"/>
              <a:ext cx="1094015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C246CE5C-7700-C486-07F7-DA566108C9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11442" y="3072096"/>
              <a:ext cx="1095540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883AC3EC-6CB9-44DB-4AF0-1EBFDA3021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05700" y="2719839"/>
              <a:ext cx="1095540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39961429-6A24-FA35-ABC3-117868E9B5DE}"/>
                </a:ext>
              </a:extLst>
            </p:cNvPr>
            <p:cNvSpPr/>
            <p:nvPr/>
          </p:nvSpPr>
          <p:spPr>
            <a:xfrm rot="5400000">
              <a:off x="7292724" y="3518183"/>
              <a:ext cx="2488707" cy="15479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rgbClr val="B9DEFF"/>
                </a:gs>
                <a:gs pos="83000">
                  <a:srgbClr val="B9DEFF"/>
                </a:gs>
                <a:gs pos="100000">
                  <a:srgbClr val="B9DEFF"/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GRAD team supported by CERN STAFF experts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55" name="Rounded Rectangle 154">
              <a:extLst>
                <a:ext uri="{FF2B5EF4-FFF2-40B4-BE49-F238E27FC236}">
                  <a16:creationId xmlns:a16="http://schemas.microsoft.com/office/drawing/2014/main" id="{AA7470C5-E0DD-C65B-BDB6-736438BAD366}"/>
                </a:ext>
              </a:extLst>
            </p:cNvPr>
            <p:cNvSpPr/>
            <p:nvPr/>
          </p:nvSpPr>
          <p:spPr>
            <a:xfrm rot="5400000">
              <a:off x="6956213" y="3490261"/>
              <a:ext cx="2488702" cy="210629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rgbClr val="B9DEFF"/>
                </a:gs>
                <a:gs pos="83000">
                  <a:srgbClr val="B9DEFF"/>
                </a:gs>
                <a:gs pos="100000">
                  <a:srgbClr val="B9DEFF"/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EP ECN3 Experiment Technical Coordinator (TC)</a:t>
              </a:r>
            </a:p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Richard JACOBSSON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56" name="Rounded Rectangle 155">
              <a:extLst>
                <a:ext uri="{FF2B5EF4-FFF2-40B4-BE49-F238E27FC236}">
                  <a16:creationId xmlns:a16="http://schemas.microsoft.com/office/drawing/2014/main" id="{A787FDBF-E4AF-EFCA-95A5-D21DD6C2A77A}"/>
                </a:ext>
              </a:extLst>
            </p:cNvPr>
            <p:cNvSpPr/>
            <p:nvPr/>
          </p:nvSpPr>
          <p:spPr>
            <a:xfrm>
              <a:off x="6286163" y="2576794"/>
              <a:ext cx="1210112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WP2 Coordination Meetings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Francesco VELOTTI</a:t>
              </a:r>
            </a:p>
          </p:txBody>
        </p:sp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5B68FF66-9D56-EA91-181A-D75D4E5C7024}"/>
                </a:ext>
              </a:extLst>
            </p:cNvPr>
            <p:cNvSpPr/>
            <p:nvPr/>
          </p:nvSpPr>
          <p:spPr>
            <a:xfrm>
              <a:off x="6288265" y="2913625"/>
              <a:ext cx="1208010" cy="29345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WP3 Coordination Meetings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Rui XIMENES</a:t>
              </a:r>
            </a:p>
          </p:txBody>
        </p:sp>
        <p:sp>
          <p:nvSpPr>
            <p:cNvPr id="158" name="Rounded Rectangle 157">
              <a:extLst>
                <a:ext uri="{FF2B5EF4-FFF2-40B4-BE49-F238E27FC236}">
                  <a16:creationId xmlns:a16="http://schemas.microsoft.com/office/drawing/2014/main" id="{CA420AE7-56F2-D2B2-1082-76CB7709EA0B}"/>
                </a:ext>
              </a:extLst>
            </p:cNvPr>
            <p:cNvSpPr/>
            <p:nvPr/>
          </p:nvSpPr>
          <p:spPr>
            <a:xfrm>
              <a:off x="6296947" y="3262275"/>
              <a:ext cx="1199328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WP4 Coordination Meetings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Jean-Louis GRENARD</a:t>
              </a:r>
            </a:p>
          </p:txBody>
        </p:sp>
        <p:sp>
          <p:nvSpPr>
            <p:cNvPr id="159" name="Rounded Rectangle 158">
              <a:extLst>
                <a:ext uri="{FF2B5EF4-FFF2-40B4-BE49-F238E27FC236}">
                  <a16:creationId xmlns:a16="http://schemas.microsoft.com/office/drawing/2014/main" id="{27A2E87B-F5F4-CE80-A00C-797200E82A47}"/>
                </a:ext>
              </a:extLst>
            </p:cNvPr>
            <p:cNvSpPr/>
            <p:nvPr/>
          </p:nvSpPr>
          <p:spPr>
            <a:xfrm>
              <a:off x="6296947" y="3602067"/>
              <a:ext cx="1207204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WP5 Coordination Meetings 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Francois BUTIN</a:t>
              </a:r>
            </a:p>
          </p:txBody>
        </p:sp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EDE95670-DF42-B3B2-9BAF-E57FA66F1D33}"/>
                </a:ext>
              </a:extLst>
            </p:cNvPr>
            <p:cNvSpPr/>
            <p:nvPr/>
          </p:nvSpPr>
          <p:spPr>
            <a:xfrm>
              <a:off x="6296102" y="4201375"/>
              <a:ext cx="1210113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WP6 Coordination Meetings 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Claudia AHDIDA</a:t>
              </a:r>
            </a:p>
          </p:txBody>
        </p:sp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E2195BF9-15F5-5E8B-3845-768130D475F4}"/>
                </a:ext>
              </a:extLst>
            </p:cNvPr>
            <p:cNvSpPr/>
            <p:nvPr/>
          </p:nvSpPr>
          <p:spPr>
            <a:xfrm>
              <a:off x="6296101" y="4546847"/>
              <a:ext cx="1217989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WP7 Coordination Meetings 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= adhoc </a:t>
              </a:r>
              <a:r>
                <a:rPr lang="en-CH" sz="600" b="1" dirty="0">
                  <a:solidFill>
                    <a:srgbClr val="FF0000"/>
                  </a:solidFill>
                </a:rPr>
                <a:t>NA-CONS</a:t>
              </a:r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 WC4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Fernando PEDROSA</a:t>
              </a:r>
            </a:p>
          </p:txBody>
        </p:sp>
        <p:sp>
          <p:nvSpPr>
            <p:cNvPr id="162" name="Rounded Rectangle 161">
              <a:extLst>
                <a:ext uri="{FF2B5EF4-FFF2-40B4-BE49-F238E27FC236}">
                  <a16:creationId xmlns:a16="http://schemas.microsoft.com/office/drawing/2014/main" id="{A1D8FF4D-994B-FB17-B590-DCBC60F12C12}"/>
                </a:ext>
              </a:extLst>
            </p:cNvPr>
            <p:cNvSpPr/>
            <p:nvPr/>
          </p:nvSpPr>
          <p:spPr>
            <a:xfrm>
              <a:off x="5745250" y="2254428"/>
              <a:ext cx="1751025" cy="229806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rgbClr val="B9DEFF"/>
                </a:gs>
                <a:gs pos="83000">
                  <a:srgbClr val="B9DEFF"/>
                </a:gs>
                <a:gs pos="100000">
                  <a:srgbClr val="B9DEFF"/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Technical Design Study</a:t>
              </a:r>
            </a:p>
            <a:p>
              <a:pPr algn="ctr"/>
              <a:r>
                <a:rPr lang="en-US" sz="600" b="1" i="1" dirty="0">
                  <a:solidFill>
                    <a:schemeClr val="tx1"/>
                  </a:solidFill>
                </a:rPr>
                <a:t>Frequency is choice of WPL ~ Biweekly</a:t>
              </a:r>
            </a:p>
          </p:txBody>
        </p:sp>
        <p:sp>
          <p:nvSpPr>
            <p:cNvPr id="163" name="Rounded Rectangle 162">
              <a:extLst>
                <a:ext uri="{FF2B5EF4-FFF2-40B4-BE49-F238E27FC236}">
                  <a16:creationId xmlns:a16="http://schemas.microsoft.com/office/drawing/2014/main" id="{FE0E436D-4613-D3F9-A427-FBF3A6A48515}"/>
                </a:ext>
              </a:extLst>
            </p:cNvPr>
            <p:cNvSpPr/>
            <p:nvPr/>
          </p:nvSpPr>
          <p:spPr>
            <a:xfrm>
              <a:off x="3874268" y="2252537"/>
              <a:ext cx="1505952" cy="231696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rgbClr val="B9DEFF"/>
                </a:gs>
                <a:gs pos="83000">
                  <a:srgbClr val="B9DEFF"/>
                </a:gs>
                <a:gs pos="100000">
                  <a:srgbClr val="B9DEFF"/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Project Coordination &amp; Integration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06280537-E818-2044-CA88-1F72B75492D4}"/>
                </a:ext>
              </a:extLst>
            </p:cNvPr>
            <p:cNvSpPr/>
            <p:nvPr/>
          </p:nvSpPr>
          <p:spPr>
            <a:xfrm>
              <a:off x="2115536" y="2252536"/>
              <a:ext cx="1391622" cy="229806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rgbClr val="B9DEFF"/>
                </a:gs>
                <a:gs pos="83000">
                  <a:srgbClr val="B9DEFF"/>
                </a:gs>
                <a:gs pos="100000">
                  <a:srgbClr val="B9DEFF"/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Project Management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864F12E7-C43D-B1D6-F73A-85F1515E4FCE}"/>
                </a:ext>
              </a:extLst>
            </p:cNvPr>
            <p:cNvCxnSpPr>
              <a:cxnSpLocks/>
            </p:cNvCxnSpPr>
            <p:nvPr/>
          </p:nvCxnSpPr>
          <p:spPr>
            <a:xfrm>
              <a:off x="5924040" y="2484234"/>
              <a:ext cx="0" cy="2209155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3DDC43E4-ADFD-E979-E025-A157C15F4CDA}"/>
                </a:ext>
              </a:extLst>
            </p:cNvPr>
            <p:cNvCxnSpPr>
              <a:cxnSpLocks/>
              <a:endCxn id="159" idx="1"/>
            </p:cNvCxnSpPr>
            <p:nvPr/>
          </p:nvCxnSpPr>
          <p:spPr>
            <a:xfrm>
              <a:off x="5924040" y="3748609"/>
              <a:ext cx="372907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FF85A71A-E429-7D67-E0A1-F6E4E1BC2FC6}"/>
                </a:ext>
              </a:extLst>
            </p:cNvPr>
            <p:cNvCxnSpPr>
              <a:cxnSpLocks/>
              <a:stCxn id="158" idx="1"/>
            </p:cNvCxnSpPr>
            <p:nvPr/>
          </p:nvCxnSpPr>
          <p:spPr>
            <a:xfrm flipH="1">
              <a:off x="5924040" y="3408817"/>
              <a:ext cx="372907" cy="1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D88E4840-0734-67AF-BB81-A095158D7A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8832" y="3069704"/>
              <a:ext cx="372907" cy="1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5F0E106B-7FC8-36FF-50F5-8A01E058B7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3255" y="2732373"/>
              <a:ext cx="372907" cy="1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Rounded Rectangle 169">
              <a:extLst>
                <a:ext uri="{FF2B5EF4-FFF2-40B4-BE49-F238E27FC236}">
                  <a16:creationId xmlns:a16="http://schemas.microsoft.com/office/drawing/2014/main" id="{5C5CF480-74A9-07EE-93D1-C9E0ECBCE3E5}"/>
                </a:ext>
              </a:extLst>
            </p:cNvPr>
            <p:cNvSpPr/>
            <p:nvPr/>
          </p:nvSpPr>
          <p:spPr>
            <a:xfrm>
              <a:off x="5753126" y="3953455"/>
              <a:ext cx="1751025" cy="154826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rgbClr val="B9DEFF"/>
                </a:gs>
                <a:gs pos="83000">
                  <a:srgbClr val="B9DEFF"/>
                </a:gs>
                <a:gs pos="100000">
                  <a:srgbClr val="B9DEFF"/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 err="1">
                  <a:solidFill>
                    <a:schemeClr val="tx1"/>
                  </a:solidFill>
                </a:rPr>
                <a:t>Adhoc</a:t>
              </a:r>
              <a:r>
                <a:rPr lang="en-US" sz="600" b="1" dirty="0">
                  <a:solidFill>
                    <a:schemeClr val="tx1"/>
                  </a:solidFill>
                </a:rPr>
                <a:t> Meetings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C744C2B9-A9CC-DFC2-E476-ADAFF9786559}"/>
                </a:ext>
              </a:extLst>
            </p:cNvPr>
            <p:cNvCxnSpPr>
              <a:cxnSpLocks/>
            </p:cNvCxnSpPr>
            <p:nvPr/>
          </p:nvCxnSpPr>
          <p:spPr>
            <a:xfrm>
              <a:off x="5923195" y="4347383"/>
              <a:ext cx="372907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E63759C3-F9CC-B6D1-3092-C65C56339157}"/>
                </a:ext>
              </a:extLst>
            </p:cNvPr>
            <p:cNvCxnSpPr>
              <a:cxnSpLocks/>
              <a:endCxn id="161" idx="1"/>
            </p:cNvCxnSpPr>
            <p:nvPr/>
          </p:nvCxnSpPr>
          <p:spPr>
            <a:xfrm>
              <a:off x="5933980" y="4693389"/>
              <a:ext cx="362121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Rounded Rectangle 172">
              <a:extLst>
                <a:ext uri="{FF2B5EF4-FFF2-40B4-BE49-F238E27FC236}">
                  <a16:creationId xmlns:a16="http://schemas.microsoft.com/office/drawing/2014/main" id="{B8218A4D-2BA7-2CE4-CDCC-4B6413B328D4}"/>
                </a:ext>
              </a:extLst>
            </p:cNvPr>
            <p:cNvSpPr/>
            <p:nvPr/>
          </p:nvSpPr>
          <p:spPr>
            <a:xfrm>
              <a:off x="2299954" y="2679518"/>
              <a:ext cx="1207204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Project Team Meetings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Claudia AHDIDA /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Matthew FRASER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Weekly</a:t>
              </a:r>
            </a:p>
          </p:txBody>
        </p:sp>
        <p:sp>
          <p:nvSpPr>
            <p:cNvPr id="174" name="Rounded Rectangle 173">
              <a:extLst>
                <a:ext uri="{FF2B5EF4-FFF2-40B4-BE49-F238E27FC236}">
                  <a16:creationId xmlns:a16="http://schemas.microsoft.com/office/drawing/2014/main" id="{F9B4880C-88F6-DB32-A55C-BE6DDAD31C6A}"/>
                </a:ext>
              </a:extLst>
            </p:cNvPr>
            <p:cNvSpPr/>
            <p:nvPr/>
          </p:nvSpPr>
          <p:spPr>
            <a:xfrm>
              <a:off x="4160354" y="3454577"/>
              <a:ext cx="1207204" cy="684912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ICEA</a:t>
              </a:r>
            </a:p>
            <a:p>
              <a:pPr algn="ctr"/>
              <a:r>
                <a:rPr lang="en-CH" sz="600" b="1" dirty="0">
                  <a:solidFill>
                    <a:schemeClr val="bg2">
                      <a:lumMod val="10000"/>
                    </a:schemeClr>
                  </a:solidFill>
                </a:rPr>
                <a:t>Francois BUTIN / </a:t>
              </a:r>
            </a:p>
            <a:p>
              <a:pPr algn="ctr"/>
              <a:r>
                <a:rPr lang="en-CH" sz="600" b="1" dirty="0">
                  <a:solidFill>
                    <a:schemeClr val="bg2">
                      <a:lumMod val="10000"/>
                    </a:schemeClr>
                  </a:solidFill>
                </a:rPr>
                <a:t>Jean-Louis GRENARD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Biweekly</a:t>
              </a:r>
              <a:endParaRPr lang="en-US" sz="600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Joint with </a:t>
              </a:r>
              <a:r>
                <a:rPr lang="en-US" sz="600" b="1" i="1" dirty="0">
                  <a:solidFill>
                    <a:srgbClr val="FF0000"/>
                  </a:solidFill>
                </a:rPr>
                <a:t>NA-CONS</a:t>
              </a:r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 ICEA when relevant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75" name="Rounded Rectangle 174">
              <a:extLst>
                <a:ext uri="{FF2B5EF4-FFF2-40B4-BE49-F238E27FC236}">
                  <a16:creationId xmlns:a16="http://schemas.microsoft.com/office/drawing/2014/main" id="{ADFB6738-85E3-BDEB-8C37-0F88595BEDB1}"/>
                </a:ext>
              </a:extLst>
            </p:cNvPr>
            <p:cNvSpPr/>
            <p:nvPr/>
          </p:nvSpPr>
          <p:spPr>
            <a:xfrm>
              <a:off x="4160354" y="2692238"/>
              <a:ext cx="1207204" cy="6725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HI-ECN3 TCC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Claudia AHDIDA /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Matthew FRASER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Monthly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Joint with </a:t>
              </a:r>
              <a:r>
                <a:rPr lang="en-US" sz="600" b="1" i="1" dirty="0">
                  <a:solidFill>
                    <a:srgbClr val="FF0000"/>
                  </a:solidFill>
                </a:rPr>
                <a:t>NA-CONS</a:t>
              </a:r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 TCC when relevant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id="{76841D0B-BF46-B841-5415-11A17001CDD9}"/>
                </a:ext>
              </a:extLst>
            </p:cNvPr>
            <p:cNvSpPr/>
            <p:nvPr/>
          </p:nvSpPr>
          <p:spPr>
            <a:xfrm>
              <a:off x="2303631" y="3389491"/>
              <a:ext cx="1207204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Project Board Meetings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Matthew FRASER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</a:t>
              </a:r>
              <a:r>
                <a:rPr lang="en-US" sz="600" i="1" dirty="0" err="1">
                  <a:solidFill>
                    <a:schemeClr val="bg2">
                      <a:lumMod val="10000"/>
                    </a:schemeClr>
                  </a:solidFill>
                </a:rPr>
                <a:t>Adhoc</a:t>
              </a:r>
              <a:endParaRPr lang="en-US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77" name="Rounded Rectangle 176">
              <a:extLst>
                <a:ext uri="{FF2B5EF4-FFF2-40B4-BE49-F238E27FC236}">
                  <a16:creationId xmlns:a16="http://schemas.microsoft.com/office/drawing/2014/main" id="{3665A591-CE3F-2578-4129-0703DBDEAD0F}"/>
                </a:ext>
              </a:extLst>
            </p:cNvPr>
            <p:cNvSpPr/>
            <p:nvPr/>
          </p:nvSpPr>
          <p:spPr>
            <a:xfrm>
              <a:off x="505025" y="2694947"/>
              <a:ext cx="1242007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rgbClr val="FF0000"/>
                  </a:solidFill>
                </a:rPr>
                <a:t>NA-CONS</a:t>
              </a:r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 / HI-ECN3 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Steering Committee Meetings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Roberto LOSITO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Quarterly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78" name="Rounded Rectangle 177">
              <a:extLst>
                <a:ext uri="{FF2B5EF4-FFF2-40B4-BE49-F238E27FC236}">
                  <a16:creationId xmlns:a16="http://schemas.microsoft.com/office/drawing/2014/main" id="{E058FB40-0F1D-AE43-5CD2-042C4BC2FFF1}"/>
                </a:ext>
              </a:extLst>
            </p:cNvPr>
            <p:cNvSpPr/>
            <p:nvPr/>
          </p:nvSpPr>
          <p:spPr>
            <a:xfrm>
              <a:off x="2299954" y="4100957"/>
              <a:ext cx="1210764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Reviews:</a:t>
              </a:r>
            </a:p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C&amp;S, Safety, Technical etc.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Joint </a:t>
              </a:r>
              <a:r>
                <a:rPr lang="en-US" sz="600" b="1" i="1" dirty="0">
                  <a:solidFill>
                    <a:srgbClr val="FF0000"/>
                  </a:solidFill>
                </a:rPr>
                <a:t>NA-CONS</a:t>
              </a:r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 when relevant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TBC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5A6013C0-86BD-78CA-57E6-B6AA45541AAF}"/>
                </a:ext>
              </a:extLst>
            </p:cNvPr>
            <p:cNvCxnSpPr>
              <a:cxnSpLocks/>
            </p:cNvCxnSpPr>
            <p:nvPr/>
          </p:nvCxnSpPr>
          <p:spPr>
            <a:xfrm>
              <a:off x="3950320" y="2484234"/>
              <a:ext cx="0" cy="1936597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BC35C31E-16C4-84E9-6C35-C1263A6B27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93248" y="2369331"/>
              <a:ext cx="336127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Rounded Rectangle 180">
              <a:extLst>
                <a:ext uri="{FF2B5EF4-FFF2-40B4-BE49-F238E27FC236}">
                  <a16:creationId xmlns:a16="http://schemas.microsoft.com/office/drawing/2014/main" id="{D53B1A57-F012-8BFB-94C1-AA0521EDC7C4}"/>
                </a:ext>
              </a:extLst>
            </p:cNvPr>
            <p:cNvSpPr/>
            <p:nvPr/>
          </p:nvSpPr>
          <p:spPr>
            <a:xfrm>
              <a:off x="356804" y="2252537"/>
              <a:ext cx="1391622" cy="229805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rgbClr val="B9DEFF"/>
                </a:gs>
                <a:gs pos="83000">
                  <a:srgbClr val="B9DEFF"/>
                </a:gs>
                <a:gs pos="100000">
                  <a:srgbClr val="B9DEFF"/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CERN Management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3B9B2744-AE0B-17B5-A6AF-21F017325E2F}"/>
                </a:ext>
              </a:extLst>
            </p:cNvPr>
            <p:cNvCxnSpPr>
              <a:cxnSpLocks/>
              <a:stCxn id="174" idx="1"/>
            </p:cNvCxnSpPr>
            <p:nvPr/>
          </p:nvCxnSpPr>
          <p:spPr>
            <a:xfrm flipH="1">
              <a:off x="3940109" y="3797033"/>
              <a:ext cx="220245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04ECA5AC-AAC9-22C4-6B28-19ED1B813F22}"/>
                </a:ext>
              </a:extLst>
            </p:cNvPr>
            <p:cNvCxnSpPr>
              <a:cxnSpLocks/>
              <a:stCxn id="175" idx="1"/>
            </p:cNvCxnSpPr>
            <p:nvPr/>
          </p:nvCxnSpPr>
          <p:spPr>
            <a:xfrm flipH="1">
              <a:off x="3952809" y="3028530"/>
              <a:ext cx="207545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F54F04B9-A596-BC2A-5539-334657801C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17068" y="2369331"/>
              <a:ext cx="336127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73B12721-B59D-3D33-D969-DBF6C48710F5}"/>
                </a:ext>
              </a:extLst>
            </p:cNvPr>
            <p:cNvCxnSpPr>
              <a:cxnSpLocks/>
            </p:cNvCxnSpPr>
            <p:nvPr/>
          </p:nvCxnSpPr>
          <p:spPr>
            <a:xfrm>
              <a:off x="2181001" y="2484234"/>
              <a:ext cx="0" cy="1859497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8948B3A4-9FC4-4FF0-0F17-B8219C1D1B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8314" y="2922292"/>
              <a:ext cx="127216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DA287312-79D2-39A9-6AE1-190D7B7922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8314" y="3632265"/>
              <a:ext cx="127216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89859400-CAAA-6B61-4B69-6514108CE0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8314" y="4350475"/>
              <a:ext cx="127216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CC7C4C1C-26E8-D0D5-BE59-E342E3FEBF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62844" y="2372574"/>
              <a:ext cx="336127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Rounded Rectangle 189">
              <a:extLst>
                <a:ext uri="{FF2B5EF4-FFF2-40B4-BE49-F238E27FC236}">
                  <a16:creationId xmlns:a16="http://schemas.microsoft.com/office/drawing/2014/main" id="{EEF60A62-CD6C-93C0-5ED0-8521E5308A74}"/>
                </a:ext>
              </a:extLst>
            </p:cNvPr>
            <p:cNvSpPr/>
            <p:nvPr/>
          </p:nvSpPr>
          <p:spPr>
            <a:xfrm>
              <a:off x="488698" y="3413982"/>
              <a:ext cx="1242007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IEFC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Brennan GODDARD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when reporting requested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1" name="Rounded Rectangle 190">
              <a:extLst>
                <a:ext uri="{FF2B5EF4-FFF2-40B4-BE49-F238E27FC236}">
                  <a16:creationId xmlns:a16="http://schemas.microsoft.com/office/drawing/2014/main" id="{27603E00-512C-31A5-253B-7359666E5FA9}"/>
                </a:ext>
              </a:extLst>
            </p:cNvPr>
            <p:cNvSpPr/>
            <p:nvPr/>
          </p:nvSpPr>
          <p:spPr>
            <a:xfrm>
              <a:off x="479472" y="4098944"/>
              <a:ext cx="1242007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ATS-MB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Mike LAMONT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when reporting requested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2" name="Rounded Rectangle 191">
              <a:extLst>
                <a:ext uri="{FF2B5EF4-FFF2-40B4-BE49-F238E27FC236}">
                  <a16:creationId xmlns:a16="http://schemas.microsoft.com/office/drawing/2014/main" id="{F0C78611-3F20-C6B6-C83D-33DD82862BBC}"/>
                </a:ext>
              </a:extLst>
            </p:cNvPr>
            <p:cNvSpPr/>
            <p:nvPr/>
          </p:nvSpPr>
          <p:spPr>
            <a:xfrm rot="5400000">
              <a:off x="7358771" y="3612580"/>
              <a:ext cx="977829" cy="303563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rgbClr val="B9DEFF"/>
                </a:gs>
                <a:gs pos="83000">
                  <a:srgbClr val="B9DEFF"/>
                </a:gs>
                <a:gs pos="100000">
                  <a:srgbClr val="B9DEFF"/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NA62 TC</a:t>
              </a:r>
            </a:p>
            <a:p>
              <a:pPr algn="ctr"/>
              <a:r>
                <a:rPr lang="en-US" sz="500" dirty="0">
                  <a:solidFill>
                    <a:schemeClr val="tx1"/>
                  </a:solidFill>
                </a:rPr>
                <a:t>Decommissioning</a:t>
              </a:r>
            </a:p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Hans DANIELSSON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E86C864C-A2DE-64DB-0105-6C848FBE0C83}"/>
                </a:ext>
              </a:extLst>
            </p:cNvPr>
            <p:cNvCxnSpPr>
              <a:cxnSpLocks/>
            </p:cNvCxnSpPr>
            <p:nvPr/>
          </p:nvCxnSpPr>
          <p:spPr>
            <a:xfrm>
              <a:off x="411074" y="2483862"/>
              <a:ext cx="0" cy="1859497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ounded Rectangle 193">
              <a:extLst>
                <a:ext uri="{FF2B5EF4-FFF2-40B4-BE49-F238E27FC236}">
                  <a16:creationId xmlns:a16="http://schemas.microsoft.com/office/drawing/2014/main" id="{80BDF9B4-EC36-DEB1-DD1D-3968675AE793}"/>
                </a:ext>
              </a:extLst>
            </p:cNvPr>
            <p:cNvSpPr/>
            <p:nvPr/>
          </p:nvSpPr>
          <p:spPr>
            <a:xfrm>
              <a:off x="4160354" y="4227952"/>
              <a:ext cx="1207204" cy="38575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3000">
                  <a:schemeClr val="bg1">
                    <a:lumMod val="8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ICL</a:t>
              </a:r>
            </a:p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(upstream TCC2)</a:t>
              </a:r>
            </a:p>
            <a:p>
              <a:pPr algn="ctr"/>
              <a:r>
                <a:rPr lang="en-CH" sz="600" b="1" dirty="0">
                  <a:solidFill>
                    <a:schemeClr val="bg2">
                      <a:lumMod val="10000"/>
                    </a:schemeClr>
                  </a:solidFill>
                </a:rPr>
                <a:t>EN-ACE</a:t>
              </a:r>
            </a:p>
          </p:txBody>
        </p: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38FE24DC-DC57-4BEE-D42F-38846ACDB349}"/>
                </a:ext>
              </a:extLst>
            </p:cNvPr>
            <p:cNvCxnSpPr>
              <a:cxnSpLocks/>
              <a:stCxn id="194" idx="1"/>
            </p:cNvCxnSpPr>
            <p:nvPr/>
          </p:nvCxnSpPr>
          <p:spPr>
            <a:xfrm flipH="1">
              <a:off x="3950320" y="4420831"/>
              <a:ext cx="210034" cy="0"/>
            </a:xfrm>
            <a:prstGeom prst="line">
              <a:avLst/>
            </a:prstGeom>
            <a:ln w="9525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" name="Content Placeholder 1">
            <a:extLst>
              <a:ext uri="{FF2B5EF4-FFF2-40B4-BE49-F238E27FC236}">
                <a16:creationId xmlns:a16="http://schemas.microsoft.com/office/drawing/2014/main" id="{B9A062D6-5C30-962C-8B3B-1E333EC1B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4232820"/>
            <a:ext cx="11611861" cy="2076500"/>
          </a:xfrm>
        </p:spPr>
        <p:txBody>
          <a:bodyPr>
            <a:normAutofit fontScale="925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/>
              <a:t>Joint NA-CONS / HI-ECN3 TCC meeting series: </a:t>
            </a:r>
            <a:r>
              <a:rPr lang="en-US" sz="2000" b="0" dirty="0"/>
              <a:t>critical for advancement of TCC2 upgrades </a:t>
            </a:r>
            <a:r>
              <a:rPr lang="en-US" sz="2000" b="0" dirty="0" err="1"/>
              <a:t>fro</a:t>
            </a:r>
            <a:r>
              <a:rPr lang="en-US" sz="2000" b="0" dirty="0"/>
              <a:t> BDF &amp; implicated systems, next items include P42 dump and BA82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HI-ECN3 ICEA:* </a:t>
            </a:r>
            <a:r>
              <a:rPr lang="en-US" sz="2000" b="0" dirty="0"/>
              <a:t>first dedicated agenda on integration to take place in two weeks (impacted NA-CONS items already discussed in ICEA for many months) co-chaired by Francois Butin and Jean Louis Grenard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WP7.1 NA-CONS Synergism: </a:t>
            </a:r>
            <a:r>
              <a:rPr lang="en-US" sz="2000" b="0" dirty="0"/>
              <a:t>collecting and documenting impacted systems and NA-CONS WPs key role played by Fernando PEDROSA &amp; Thomas ZICKLER (timing, magnets, power converters, BA82, etc.)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B9C529-2806-BBC2-6E88-36E1F7F63501}"/>
              </a:ext>
            </a:extLst>
          </p:cNvPr>
          <p:cNvSpPr txBox="1"/>
          <p:nvPr/>
        </p:nvSpPr>
        <p:spPr>
          <a:xfrm>
            <a:off x="5087888" y="34752"/>
            <a:ext cx="70567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dirty="0"/>
              <a:t>*M.A Fraser &amp; Y. Kadi, ICEA Mandate for the HI-ECN3 Study Project, Memorandum, EDMS#3018359, 25 Jan 2024</a:t>
            </a: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906943E2-576A-729C-3A51-9B32A1B503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AB032E9B-B4DC-26DB-9940-B96F82BEE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9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283B0-27C1-D931-F147-A1B233693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DD4636-56AE-0D53-940A-B89516900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B1AEC9C1-EC30-8C2A-69B9-BEAD729BED16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b="1" dirty="0"/>
              <a:t>Prompt Radiation in TCC8</a:t>
            </a:r>
            <a:endParaRPr lang="en-US" sz="3600" b="1" dirty="0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18FFE713-FF54-6425-D9B9-FAD2099523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A794A200-59A4-2CE3-41FD-06465A412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  <p:pic>
        <p:nvPicPr>
          <p:cNvPr id="2" name="Picture 1" descr="A diagram of a square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ABFA27D3-AC16-FDDE-E1F8-2110EAAF90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97" y="1929267"/>
            <a:ext cx="3841715" cy="2988000"/>
          </a:xfrm>
          <a:prstGeom prst="rect">
            <a:avLst/>
          </a:prstGeom>
        </p:spPr>
      </p:pic>
      <p:pic>
        <p:nvPicPr>
          <p:cNvPr id="11" name="Picture 10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812A0E3F-6B4E-C4D3-344A-6EDD04C411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626" y="1906581"/>
            <a:ext cx="3787223" cy="2988000"/>
          </a:xfrm>
          <a:prstGeom prst="rect">
            <a:avLst/>
          </a:prstGeom>
        </p:spPr>
      </p:pic>
      <p:pic>
        <p:nvPicPr>
          <p:cNvPr id="12" name="Picture 11" descr="A graph of a ground level&#10;&#10;Description automatically generated with medium confidence">
            <a:extLst>
              <a:ext uri="{FF2B5EF4-FFF2-40B4-BE49-F238E27FC236}">
                <a16:creationId xmlns:a16="http://schemas.microsoft.com/office/drawing/2014/main" id="{83CEDCD7-4B75-A233-138D-0F7737EA21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7938" y="1869223"/>
            <a:ext cx="3203327" cy="288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CF2A034-7A39-8369-A1D1-05EBCE43D241}"/>
              </a:ext>
            </a:extLst>
          </p:cNvPr>
          <p:cNvSpPr txBox="1"/>
          <p:nvPr/>
        </p:nvSpPr>
        <p:spPr>
          <a:xfrm>
            <a:off x="427321" y="1571201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Cross-sectional view</a:t>
            </a:r>
            <a:endParaRPr lang="en-GB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19FE07-4B71-FC35-8D09-F2FA8547BB48}"/>
              </a:ext>
            </a:extLst>
          </p:cNvPr>
          <p:cNvSpPr txBox="1"/>
          <p:nvPr/>
        </p:nvSpPr>
        <p:spPr>
          <a:xfrm>
            <a:off x="4263625" y="1571201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Side view</a:t>
            </a:r>
            <a:endParaRPr lang="en-GB" sz="1400" b="1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1CD3BF4-CB3D-DE38-3A6F-19F14F57B070}"/>
              </a:ext>
            </a:extLst>
          </p:cNvPr>
          <p:cNvCxnSpPr>
            <a:cxnSpLocks/>
          </p:cNvCxnSpPr>
          <p:nvPr/>
        </p:nvCxnSpPr>
        <p:spPr>
          <a:xfrm>
            <a:off x="6072876" y="2031912"/>
            <a:ext cx="0" cy="211217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0A47C31-0B42-BA3D-2E1A-BC2738421422}"/>
              </a:ext>
            </a:extLst>
          </p:cNvPr>
          <p:cNvSpPr txBox="1"/>
          <p:nvPr/>
        </p:nvSpPr>
        <p:spPr>
          <a:xfrm>
            <a:off x="364275" y="5190784"/>
            <a:ext cx="116340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Shielding design is well optimized for the prompt radiation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B6D9C05-A317-E865-788A-714BF86A62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1496" y="4991589"/>
            <a:ext cx="2869857" cy="148877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E2CF7BC-C9DA-D715-38F3-F7D294B17DED}"/>
              </a:ext>
            </a:extLst>
          </p:cNvPr>
          <p:cNvSpPr/>
          <p:nvPr/>
        </p:nvSpPr>
        <p:spPr>
          <a:xfrm>
            <a:off x="10620438" y="5351991"/>
            <a:ext cx="488887" cy="1901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3744B2-B9B7-7A63-66EE-2CA258407C60}"/>
              </a:ext>
            </a:extLst>
          </p:cNvPr>
          <p:cNvSpPr txBox="1"/>
          <p:nvPr/>
        </p:nvSpPr>
        <p:spPr>
          <a:xfrm>
            <a:off x="444956" y="1194430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Avg. intensity of 5.6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1600" b="1" baseline="30000" dirty="0">
                <a:cs typeface="Arial" panose="020B0604020202020204" pitchFamily="34" charset="0"/>
              </a:rPr>
              <a:t> </a:t>
            </a:r>
            <a:r>
              <a:rPr lang="en-US" sz="1600" b="1" dirty="0">
                <a:cs typeface="Arial" panose="020B0604020202020204" pitchFamily="34" charset="0"/>
              </a:rPr>
              <a:t>p/s</a:t>
            </a:r>
            <a:endParaRPr lang="en-GB" sz="16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657486-C112-8B88-6D01-5414F34DE2E5}"/>
              </a:ext>
            </a:extLst>
          </p:cNvPr>
          <p:cNvSpPr txBox="1"/>
          <p:nvPr/>
        </p:nvSpPr>
        <p:spPr>
          <a:xfrm>
            <a:off x="10092272" y="1993665"/>
            <a:ext cx="14440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(-20 cm &lt; x &lt; 80 cm)</a:t>
            </a:r>
          </a:p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(13260 cm &lt; z &lt; 134380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00D88C-4E3F-4125-9ED8-191CE298AD8F}"/>
              </a:ext>
            </a:extLst>
          </p:cNvPr>
          <p:cNvSpPr txBox="1"/>
          <p:nvPr/>
        </p:nvSpPr>
        <p:spPr>
          <a:xfrm>
            <a:off x="5027956" y="4222563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(-20 cm </a:t>
            </a:r>
            <a:r>
              <a:rPr lang="en-US" sz="800" dirty="0">
                <a:solidFill>
                  <a:schemeClr val="bg1"/>
                </a:solidFill>
              </a:rPr>
              <a:t>&lt; x &lt; 80 cm)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8F760E-3BC2-79AC-D927-84182071B6CA}"/>
              </a:ext>
            </a:extLst>
          </p:cNvPr>
          <p:cNvSpPr txBox="1"/>
          <p:nvPr/>
        </p:nvSpPr>
        <p:spPr>
          <a:xfrm>
            <a:off x="893213" y="4266539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(13260 cm </a:t>
            </a:r>
            <a:r>
              <a:rPr lang="en-US" sz="800" dirty="0">
                <a:solidFill>
                  <a:schemeClr val="bg1"/>
                </a:solidFill>
              </a:rPr>
              <a:t>&lt; z &lt; 13380 cm)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C9183D-F6F6-FA4B-C353-CFC9A85BDB4A}"/>
              </a:ext>
            </a:extLst>
          </p:cNvPr>
          <p:cNvSpPr txBox="1"/>
          <p:nvPr/>
        </p:nvSpPr>
        <p:spPr>
          <a:xfrm>
            <a:off x="2844891" y="-22007"/>
            <a:ext cx="9413916" cy="256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i="1" dirty="0">
                <a:solidFill>
                  <a:srgbClr val="1A63A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RP Studies for CERN's HI-ECN3 Facility,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presented at </a:t>
            </a:r>
            <a:r>
              <a:rPr lang="en-GB" sz="1067" i="1" dirty="0">
                <a:solidFill>
                  <a:srgbClr val="1A63A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SATIF-16,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29 May 2024</a:t>
            </a:r>
          </a:p>
        </p:txBody>
      </p:sp>
    </p:spTree>
    <p:extLst>
      <p:ext uri="{BB962C8B-B14F-4D97-AF65-F5344CB8AC3E}">
        <p14:creationId xmlns:p14="http://schemas.microsoft.com/office/powerpoint/2010/main" val="8224923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7CD3B8-A320-CC37-6E8E-0189D23E46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FE27C0-1CF0-4112-B099-A93C8B726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C612490D-A627-0AB5-7376-37F6678B08DC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b="1" dirty="0"/>
              <a:t>Prompt Radiation in TCC8</a:t>
            </a:r>
            <a:endParaRPr lang="en-US" sz="3600" b="1" dirty="0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1DFC21F1-7766-F354-DABA-76F1571783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157F117A-6E77-86B4-35F6-927144A86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  <p:pic>
        <p:nvPicPr>
          <p:cNvPr id="5" name="Picture 4" descr="A diagram of a heat wave&#10;&#10;Description automatically generated">
            <a:extLst>
              <a:ext uri="{FF2B5EF4-FFF2-40B4-BE49-F238E27FC236}">
                <a16:creationId xmlns:a16="http://schemas.microsoft.com/office/drawing/2014/main" id="{3BD136BE-3D11-BBB5-2F2D-65D4C91EF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5795" y="1432847"/>
            <a:ext cx="2609251" cy="2092503"/>
          </a:xfrm>
          <a:prstGeom prst="rect">
            <a:avLst/>
          </a:prstGeom>
        </p:spPr>
      </p:pic>
      <p:pic>
        <p:nvPicPr>
          <p:cNvPr id="6" name="Picture 5" descr="A graph of a graph showing a graph of a mass of iron&#10;&#10;Description automatically generated with medium confidence">
            <a:extLst>
              <a:ext uri="{FF2B5EF4-FFF2-40B4-BE49-F238E27FC236}">
                <a16:creationId xmlns:a16="http://schemas.microsoft.com/office/drawing/2014/main" id="{BE56DF08-CDFF-111E-85EE-6A7CDC8E3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699" y="1887331"/>
            <a:ext cx="3382355" cy="2988000"/>
          </a:xfrm>
          <a:prstGeom prst="rect">
            <a:avLst/>
          </a:prstGeom>
        </p:spPr>
      </p:pic>
      <p:pic>
        <p:nvPicPr>
          <p:cNvPr id="8" name="Picture 7" descr="A diagram of a square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E1D9F0B6-EC69-B686-3CF1-B7E07AB687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9" y="1869530"/>
            <a:ext cx="3848637" cy="30960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48DA7E8-CE4A-8D60-DA3F-0504EA63FBB6}"/>
              </a:ext>
            </a:extLst>
          </p:cNvPr>
          <p:cNvSpPr txBox="1"/>
          <p:nvPr/>
        </p:nvSpPr>
        <p:spPr>
          <a:xfrm>
            <a:off x="500719" y="1481351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Cross-sectional view, target level</a:t>
            </a:r>
            <a:endParaRPr lang="en-GB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AF627C-530C-9288-010C-AB066A510401}"/>
              </a:ext>
            </a:extLst>
          </p:cNvPr>
          <p:cNvSpPr txBox="1"/>
          <p:nvPr/>
        </p:nvSpPr>
        <p:spPr>
          <a:xfrm>
            <a:off x="4337023" y="1481352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Along x-axis, working height</a:t>
            </a:r>
            <a:endParaRPr lang="en-GB" sz="14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888924-99E2-C385-6FC2-85880BC43673}"/>
              </a:ext>
            </a:extLst>
          </p:cNvPr>
          <p:cNvSpPr txBox="1"/>
          <p:nvPr/>
        </p:nvSpPr>
        <p:spPr>
          <a:xfrm>
            <a:off x="7555187" y="891884"/>
            <a:ext cx="45545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Upstream of vessel w/o upstream shielding</a:t>
            </a:r>
            <a:br>
              <a:rPr lang="en-US" sz="1400" b="1" dirty="0"/>
            </a:br>
            <a:r>
              <a:rPr lang="en-GB" sz="1400" dirty="0"/>
              <a:t>Preliminary worst case manual intervention scenario</a:t>
            </a:r>
          </a:p>
          <a:p>
            <a:endParaRPr lang="en-GB" sz="1400" b="1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BA9BA8-F935-4157-09D0-D953AC51FFB4}"/>
              </a:ext>
            </a:extLst>
          </p:cNvPr>
          <p:cNvCxnSpPr/>
          <p:nvPr/>
        </p:nvCxnSpPr>
        <p:spPr>
          <a:xfrm>
            <a:off x="6257629" y="3970383"/>
            <a:ext cx="0" cy="745959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7BC3B94-AA98-8ECA-39F7-4778AB39178E}"/>
              </a:ext>
            </a:extLst>
          </p:cNvPr>
          <p:cNvSpPr txBox="1"/>
          <p:nvPr/>
        </p:nvSpPr>
        <p:spPr>
          <a:xfrm>
            <a:off x="437672" y="5090696"/>
            <a:ext cx="7117515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The shielding design contains well the high residual dose rates reaching in the central target region several 10 </a:t>
            </a:r>
            <a:r>
              <a:rPr lang="en-US" sz="1600" dirty="0" err="1"/>
              <a:t>Sv</a:t>
            </a:r>
            <a:r>
              <a:rPr lang="en-US" sz="1600" dirty="0"/>
              <a:t>/h after 1 month of cool-down</a:t>
            </a:r>
          </a:p>
          <a:p>
            <a:pPr marL="285744" indent="-285744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The residual dose rates outside the shielding are &lt; 1 </a:t>
            </a:r>
            <a:r>
              <a:rPr lang="en-US" sz="1600" dirty="0">
                <a:latin typeface="Arial Narrow" panose="020B0606020202030204" pitchFamily="34" charset="0"/>
              </a:rPr>
              <a:t>µ</a:t>
            </a:r>
            <a:r>
              <a:rPr lang="en-US" sz="1600" dirty="0" err="1"/>
              <a:t>Sv</a:t>
            </a:r>
            <a:r>
              <a:rPr lang="en-US" sz="1600" dirty="0"/>
              <a:t>/h</a:t>
            </a:r>
            <a:endParaRPr lang="en-GB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7D717E-FB31-E2B1-A43D-4BECDD76C95E}"/>
              </a:ext>
            </a:extLst>
          </p:cNvPr>
          <p:cNvSpPr txBox="1"/>
          <p:nvPr/>
        </p:nvSpPr>
        <p:spPr>
          <a:xfrm>
            <a:off x="793544" y="2031046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month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698D42E-7EBF-D68B-7B28-A740489FFB63}"/>
              </a:ext>
            </a:extLst>
          </p:cNvPr>
          <p:cNvSpPr txBox="1"/>
          <p:nvPr/>
        </p:nvSpPr>
        <p:spPr>
          <a:xfrm>
            <a:off x="8629016" y="3485551"/>
            <a:ext cx="1489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x [0,40]</a:t>
            </a:r>
          </a:p>
          <a:p>
            <a:r>
              <a:rPr lang="en-US" sz="1200" dirty="0" err="1">
                <a:solidFill>
                  <a:schemeClr val="bg1"/>
                </a:solidFill>
              </a:rPr>
              <a:t>x_</a:t>
            </a:r>
            <a:r>
              <a:rPr lang="en-US" sz="800" dirty="0" err="1">
                <a:solidFill>
                  <a:schemeClr val="bg1"/>
                </a:solidFill>
                <a:latin typeface="+mj-lt"/>
              </a:rPr>
              <a:t>beam</a:t>
            </a:r>
            <a:r>
              <a:rPr lang="en-US" sz="1200" dirty="0">
                <a:solidFill>
                  <a:schemeClr val="bg1"/>
                </a:solidFill>
              </a:rPr>
              <a:t> = 26 cm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0EE2E02-7B64-3712-6EB5-5EBA9158937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1" t="14455" r="56498" b="18095"/>
          <a:stretch/>
        </p:blipFill>
        <p:spPr>
          <a:xfrm>
            <a:off x="7655547" y="1493837"/>
            <a:ext cx="1795940" cy="1672943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4DC8FA10-11B5-7732-1969-54A1CBF50F1C}"/>
              </a:ext>
            </a:extLst>
          </p:cNvPr>
          <p:cNvSpPr/>
          <p:nvPr/>
        </p:nvSpPr>
        <p:spPr>
          <a:xfrm>
            <a:off x="10013719" y="2272363"/>
            <a:ext cx="370843" cy="682035"/>
          </a:xfrm>
          <a:prstGeom prst="rect">
            <a:avLst/>
          </a:prstGeom>
          <a:noFill/>
          <a:ln w="19050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000000"/>
              </a:highlight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FC4D84F-736A-2A51-108F-4E5DABB38E7E}"/>
              </a:ext>
            </a:extLst>
          </p:cNvPr>
          <p:cNvSpPr txBox="1"/>
          <p:nvPr/>
        </p:nvSpPr>
        <p:spPr>
          <a:xfrm>
            <a:off x="10314271" y="1940376"/>
            <a:ext cx="1282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>
                    <a:lumMod val="10000"/>
                  </a:schemeClr>
                </a:solidFill>
              </a:rPr>
              <a:t>Shielding removed</a:t>
            </a:r>
            <a:endParaRPr lang="en-GB" sz="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B74C09E-3C38-EE12-AE01-EB267604122D}"/>
              </a:ext>
            </a:extLst>
          </p:cNvPr>
          <p:cNvCxnSpPr>
            <a:cxnSpLocks/>
          </p:cNvCxnSpPr>
          <p:nvPr/>
        </p:nvCxnSpPr>
        <p:spPr>
          <a:xfrm flipH="1">
            <a:off x="10314271" y="2139863"/>
            <a:ext cx="235072" cy="215444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headEnd w="med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346580C-8EA5-442C-E7EE-C2A3E464CE07}"/>
              </a:ext>
            </a:extLst>
          </p:cNvPr>
          <p:cNvSpPr txBox="1"/>
          <p:nvPr/>
        </p:nvSpPr>
        <p:spPr>
          <a:xfrm>
            <a:off x="7555187" y="3440383"/>
            <a:ext cx="432699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44" indent="-285744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latin typeface="Arial" panose="020B0604020202020204" pitchFamily="34" charset="0"/>
              </a:rPr>
              <a:t>After opening</a:t>
            </a:r>
            <a:r>
              <a:rPr lang="en-US" sz="1600" dirty="0"/>
              <a:t> vessel &amp; removing shielding, residual dose rates of several 100 µ</a:t>
            </a:r>
            <a:r>
              <a:rPr lang="en-US" sz="1600" dirty="0" err="1"/>
              <a:t>Sv</a:t>
            </a:r>
            <a:r>
              <a:rPr lang="en-US" sz="1600" dirty="0"/>
              <a:t>/h are expected</a:t>
            </a:r>
            <a:endParaRPr lang="en-US" sz="1600" dirty="0">
              <a:latin typeface="Arial" panose="020B0604020202020204" pitchFamily="34" charset="0"/>
            </a:endParaRPr>
          </a:p>
          <a:p>
            <a:pPr marL="285744" indent="-285744" defTabSz="914377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latin typeface="Arial" panose="020B0604020202020204" pitchFamily="34" charset="0"/>
              </a:rPr>
              <a:t>Supervised Radiation Area on the sides</a:t>
            </a:r>
          </a:p>
          <a:p>
            <a:pPr marL="285744" indent="-285744" defTabSz="914377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latin typeface="Arial" panose="020B0604020202020204" pitchFamily="34" charset="0"/>
              </a:rPr>
              <a:t>Further optimization by movable shielding</a:t>
            </a:r>
            <a:endParaRPr lang="en-GB" sz="1600" dirty="0">
              <a:latin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8755D10-0C61-3EAA-757C-3661D21C104B}"/>
              </a:ext>
            </a:extLst>
          </p:cNvPr>
          <p:cNvSpPr txBox="1"/>
          <p:nvPr/>
        </p:nvSpPr>
        <p:spPr>
          <a:xfrm>
            <a:off x="518354" y="1104580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Total POT 6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GB" sz="1600" b="1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1D4DA5C-ECA6-401A-5295-6E8888C588BB}"/>
              </a:ext>
            </a:extLst>
          </p:cNvPr>
          <p:cNvCxnSpPr>
            <a:cxnSpLocks/>
          </p:cNvCxnSpPr>
          <p:nvPr/>
        </p:nvCxnSpPr>
        <p:spPr>
          <a:xfrm flipH="1">
            <a:off x="727055" y="3941808"/>
            <a:ext cx="2556268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890FE94-52F9-9844-D0A8-7877B5E4168A}"/>
              </a:ext>
            </a:extLst>
          </p:cNvPr>
          <p:cNvSpPr txBox="1"/>
          <p:nvPr/>
        </p:nvSpPr>
        <p:spPr>
          <a:xfrm>
            <a:off x="875455" y="2319567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(13240 cm &lt; z &lt; 13390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B061FD1-9486-812F-F16C-FC4C8B0FB2BE}"/>
              </a:ext>
            </a:extLst>
          </p:cNvPr>
          <p:cNvSpPr txBox="1"/>
          <p:nvPr/>
        </p:nvSpPr>
        <p:spPr>
          <a:xfrm>
            <a:off x="5902139" y="2400676"/>
            <a:ext cx="14440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(15 cm &lt; y &lt; 45 cm)</a:t>
            </a:r>
          </a:p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(13240 cm &lt; z &lt; 13390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CA84937-42AC-DD14-8719-A126E9424CB6}"/>
              </a:ext>
            </a:extLst>
          </p:cNvPr>
          <p:cNvSpPr txBox="1"/>
          <p:nvPr/>
        </p:nvSpPr>
        <p:spPr>
          <a:xfrm>
            <a:off x="9872733" y="2354527"/>
            <a:ext cx="17636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1 month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4E93EEA-2FFB-9EE1-D775-3B781AABE98A}"/>
              </a:ext>
            </a:extLst>
          </p:cNvPr>
          <p:cNvSpPr txBox="1"/>
          <p:nvPr/>
        </p:nvSpPr>
        <p:spPr>
          <a:xfrm>
            <a:off x="10665780" y="2416526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(-15 cm &lt; x &lt; 80 cm)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E19CA572-090D-12CD-3A73-7CD0A3C19D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1496" y="4991589"/>
            <a:ext cx="2869857" cy="1488779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EE91C36-767E-B1E5-7CA9-FF23A45BF355}"/>
              </a:ext>
            </a:extLst>
          </p:cNvPr>
          <p:cNvSpPr txBox="1"/>
          <p:nvPr/>
        </p:nvSpPr>
        <p:spPr>
          <a:xfrm>
            <a:off x="7900681" y="6232889"/>
            <a:ext cx="1037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100 rem = 1Sv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16EA7FF-54B0-99B0-5259-8AE3B66BF26F}"/>
              </a:ext>
            </a:extLst>
          </p:cNvPr>
          <p:cNvSpPr txBox="1"/>
          <p:nvPr/>
        </p:nvSpPr>
        <p:spPr>
          <a:xfrm>
            <a:off x="2844891" y="-22007"/>
            <a:ext cx="9413916" cy="256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i="1" dirty="0">
                <a:solidFill>
                  <a:srgbClr val="1A63A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RP Studies for CERN's HI-ECN3 Facility,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presented at </a:t>
            </a:r>
            <a:r>
              <a:rPr lang="en-GB" sz="1067" i="1" dirty="0">
                <a:solidFill>
                  <a:srgbClr val="1A63A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SATIF-16,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29 May 2024</a:t>
            </a:r>
          </a:p>
        </p:txBody>
      </p:sp>
    </p:spTree>
    <p:extLst>
      <p:ext uri="{BB962C8B-B14F-4D97-AF65-F5344CB8AC3E}">
        <p14:creationId xmlns:p14="http://schemas.microsoft.com/office/powerpoint/2010/main" val="25020373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BB91B-F454-CDD0-1577-8ECB130655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F98162-BFD8-A940-301B-B7A83FC4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1FE95CD0-A67F-966D-E424-D7D541048B0F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Environmental Aspects</a:t>
            </a:r>
            <a:endParaRPr lang="en-US" dirty="0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BB89FE46-F23F-7D1D-02E1-4C7DF82DCA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9AA48AF-C44F-C3A9-7FEC-9E792791E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FA7499-D0D7-B07A-A937-9A0EE3A84BBA}"/>
              </a:ext>
            </a:extLst>
          </p:cNvPr>
          <p:cNvSpPr txBox="1"/>
          <p:nvPr/>
        </p:nvSpPr>
        <p:spPr>
          <a:xfrm>
            <a:off x="2844891" y="-22007"/>
            <a:ext cx="9413916" cy="256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1067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67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GB" sz="1067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67" i="1" dirty="0">
                <a:solidFill>
                  <a:srgbClr val="1A63A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RP Studies for CERN's HI-ECN3 Facility,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presented at </a:t>
            </a:r>
            <a:r>
              <a:rPr lang="en-GB" sz="1067" i="1" dirty="0">
                <a:solidFill>
                  <a:srgbClr val="1A63A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SATIF-16, </a:t>
            </a:r>
            <a:r>
              <a:rPr lang="en-GB" sz="1067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29 May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978984-2BDA-62F5-71D4-9E0CD59CF4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932" y="2376340"/>
            <a:ext cx="3528000" cy="27138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4102B8-CA65-9083-95DA-D26FD6D1E59B}"/>
              </a:ext>
            </a:extLst>
          </p:cNvPr>
          <p:cNvSpPr txBox="1"/>
          <p:nvPr/>
        </p:nvSpPr>
        <p:spPr>
          <a:xfrm>
            <a:off x="10177874" y="3255010"/>
            <a:ext cx="14287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55A0"/>
                </a:solidFill>
              </a:rPr>
              <a:t>Muon prompt radiation aboveground downstream ECN3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5B3ECE-7850-5106-CFC8-956DB7414672}"/>
              </a:ext>
            </a:extLst>
          </p:cNvPr>
          <p:cNvSpPr txBox="1"/>
          <p:nvPr/>
        </p:nvSpPr>
        <p:spPr>
          <a:xfrm>
            <a:off x="499245" y="1758919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55A0"/>
                </a:solidFill>
              </a:rPr>
              <a:t>Dose from air releases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0D1621-36F9-7FEC-1762-5F138CE63C03}"/>
              </a:ext>
            </a:extLst>
          </p:cNvPr>
          <p:cNvSpPr txBox="1"/>
          <p:nvPr/>
        </p:nvSpPr>
        <p:spPr>
          <a:xfrm>
            <a:off x="503077" y="2237663"/>
            <a:ext cx="57772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44" indent="-28574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Used max. dose coefficients from different age groups</a:t>
            </a:r>
            <a:endParaRPr lang="en-CH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6AEF2A-7884-5082-17A6-A9089513AD1F}"/>
              </a:ext>
            </a:extLst>
          </p:cNvPr>
          <p:cNvSpPr/>
          <p:nvPr/>
        </p:nvSpPr>
        <p:spPr>
          <a:xfrm>
            <a:off x="3334152" y="2680332"/>
            <a:ext cx="31431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Positions of nearby population groups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2493E4E-97C4-D742-DFCC-F647530ABA62}"/>
              </a:ext>
            </a:extLst>
          </p:cNvPr>
          <p:cNvSpPr/>
          <p:nvPr/>
        </p:nvSpPr>
        <p:spPr>
          <a:xfrm>
            <a:off x="312596" y="2977343"/>
            <a:ext cx="31431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Effective dose estimates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57A8BCA-CCE8-CBD0-41D2-0DB701B64CFE}"/>
              </a:ext>
            </a:extLst>
          </p:cNvPr>
          <p:cNvSpPr txBox="1"/>
          <p:nvPr/>
        </p:nvSpPr>
        <p:spPr>
          <a:xfrm>
            <a:off x="6540444" y="1758919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55A0"/>
                </a:solidFill>
              </a:rPr>
              <a:t>Dose from stray radiation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A54503A-5435-F56E-071D-634928D50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6524" y="2955522"/>
            <a:ext cx="2790465" cy="1706127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0CF4F54-759B-F1DA-92B3-C3BA336DDA89}"/>
              </a:ext>
            </a:extLst>
          </p:cNvPr>
          <p:cNvCxnSpPr>
            <a:cxnSpLocks/>
          </p:cNvCxnSpPr>
          <p:nvPr/>
        </p:nvCxnSpPr>
        <p:spPr>
          <a:xfrm flipH="1" flipV="1">
            <a:off x="3886107" y="3301938"/>
            <a:ext cx="144045" cy="13216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CBEE9AA-4FE6-180E-205B-F7E468AA71A4}"/>
              </a:ext>
            </a:extLst>
          </p:cNvPr>
          <p:cNvSpPr txBox="1"/>
          <p:nvPr/>
        </p:nvSpPr>
        <p:spPr>
          <a:xfrm>
            <a:off x="3958128" y="3273656"/>
            <a:ext cx="726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1"/>
                </a:solidFill>
              </a:rPr>
              <a:t>Release point</a:t>
            </a:r>
            <a:endParaRPr lang="en-CH" sz="800" b="1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25CF524-8D62-CA81-617E-41BA8B38A419}"/>
              </a:ext>
            </a:extLst>
          </p:cNvPr>
          <p:cNvSpPr txBox="1"/>
          <p:nvPr/>
        </p:nvSpPr>
        <p:spPr>
          <a:xfrm>
            <a:off x="6564720" y="5048698"/>
            <a:ext cx="525150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44" indent="-285744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Annual limit of Non-designated Area on CERN domain and at CERN fence (1 mSv/y) as well as dose objective for members of the public (10 </a:t>
            </a:r>
            <a:r>
              <a:rPr lang="en-US" sz="1600" dirty="0" err="1"/>
              <a:t>uSv</a:t>
            </a:r>
            <a:r>
              <a:rPr lang="en-US" sz="1600" dirty="0"/>
              <a:t>/y) is by far met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08A31EF-1729-E437-D4A2-18D59DF6CA77}"/>
              </a:ext>
            </a:extLst>
          </p:cNvPr>
          <p:cNvSpPr txBox="1"/>
          <p:nvPr/>
        </p:nvSpPr>
        <p:spPr>
          <a:xfrm rot="16200000">
            <a:off x="8597812" y="2895720"/>
            <a:ext cx="958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>
                    <a:lumMod val="10000"/>
                  </a:schemeClr>
                </a:solidFill>
              </a:rPr>
              <a:t>CERN fence</a:t>
            </a:r>
            <a:endParaRPr lang="en-CH" sz="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23817B47-5F82-EA2A-2193-3C6B164805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001" t="10088" r="14038"/>
          <a:stretch/>
        </p:blipFill>
        <p:spPr>
          <a:xfrm>
            <a:off x="9592734" y="396864"/>
            <a:ext cx="2454108" cy="1836315"/>
          </a:xfrm>
          <a:prstGeom prst="rect">
            <a:avLst/>
          </a:prstGeom>
        </p:spPr>
      </p:pic>
      <p:pic>
        <p:nvPicPr>
          <p:cNvPr id="33" name="Picture 32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440CF92C-6849-B389-4A4B-4648360049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49" y="3317846"/>
            <a:ext cx="3029219" cy="87510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45573E9-F4CF-D181-33FF-B94051539F4E}"/>
              </a:ext>
            </a:extLst>
          </p:cNvPr>
          <p:cNvSpPr txBox="1"/>
          <p:nvPr/>
        </p:nvSpPr>
        <p:spPr>
          <a:xfrm>
            <a:off x="355196" y="4192954"/>
            <a:ext cx="310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H-3 release due to air activation of ~80 </a:t>
            </a:r>
            <a:r>
              <a:rPr lang="en-US" sz="1200" dirty="0" err="1"/>
              <a:t>kBq</a:t>
            </a:r>
            <a:endParaRPr lang="en-CH" sz="1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B2B104F-19B6-BE4C-FC39-C05566B36DE2}"/>
              </a:ext>
            </a:extLst>
          </p:cNvPr>
          <p:cNvSpPr txBox="1"/>
          <p:nvPr/>
        </p:nvSpPr>
        <p:spPr>
          <a:xfrm>
            <a:off x="499244" y="1420366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POT </a:t>
            </a:r>
            <a:r>
              <a:rPr lang="en-GB" sz="1600" b="1" dirty="0">
                <a:cs typeface="Arial" panose="020B0604020202020204" pitchFamily="34" charset="0"/>
              </a:rPr>
              <a:t>4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1" baseline="30000" dirty="0">
                <a:cs typeface="Arial" panose="020B0604020202020204" pitchFamily="34" charset="0"/>
              </a:rPr>
              <a:t>19 </a:t>
            </a:r>
            <a:r>
              <a:rPr lang="en-US" sz="1600" b="1" dirty="0">
                <a:cs typeface="Arial" panose="020B0604020202020204" pitchFamily="34" charset="0"/>
              </a:rPr>
              <a:t>per year</a:t>
            </a:r>
            <a:endParaRPr lang="en-GB" sz="1600" b="1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11E84B1-D2C9-490D-9058-C16D5DA170D4}"/>
              </a:ext>
            </a:extLst>
          </p:cNvPr>
          <p:cNvSpPr/>
          <p:nvPr/>
        </p:nvSpPr>
        <p:spPr>
          <a:xfrm>
            <a:off x="6549485" y="2297003"/>
            <a:ext cx="416683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Annual effective dose from muons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916A0A-C41F-EDBC-5798-D11C63EC1270}"/>
              </a:ext>
            </a:extLst>
          </p:cNvPr>
          <p:cNvSpPr/>
          <p:nvPr/>
        </p:nvSpPr>
        <p:spPr>
          <a:xfrm>
            <a:off x="7176098" y="3453560"/>
            <a:ext cx="1200887" cy="306513"/>
          </a:xfrm>
          <a:prstGeom prst="rect">
            <a:avLst/>
          </a:prstGeom>
          <a:solidFill>
            <a:schemeClr val="bg1">
              <a:lumMod val="95000"/>
              <a:alpha val="58039"/>
            </a:schemeClr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0991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10F05A-0CDE-2045-96EA-EEF0B701B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ACDDF-FBF4-3938-93B6-7723EC2CC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itle 1">
                <a:extLst>
                  <a:ext uri="{FF2B5EF4-FFF2-40B4-BE49-F238E27FC236}">
                    <a16:creationId xmlns:a16="http://schemas.microsoft.com/office/drawing/2014/main" id="{2B6EC799-E4B7-A5E2-11EE-B53EEB16D6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6902" y="347034"/>
                <a:ext cx="10720643" cy="1065742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>
                    <a:solidFill>
                      <a:srgbClr val="004899"/>
                    </a:solidFill>
                  </a:rPr>
                  <a:t>SHiP’s bow wave is made of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48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dirty="0">
                    <a:solidFill>
                      <a:srgbClr val="004899"/>
                    </a:solidFill>
                    <a:ea typeface="Cambria Math" panose="02040503050406030204" pitchFamily="18" charset="0"/>
                  </a:rPr>
                  <a:t> &amp;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0048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0048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</m:acc>
                    <m:r>
                      <a:rPr lang="en-US" i="1" dirty="0">
                        <a:solidFill>
                          <a:srgbClr val="004899"/>
                        </a:solidFill>
                        <a:latin typeface="Cambria Math" panose="02040503050406030204" pitchFamily="18" charset="0"/>
                      </a:rPr>
                      <m:t>̅</m:t>
                    </m:r>
                  </m:oMath>
                </a14:m>
                <a:r>
                  <a:rPr lang="en-US" dirty="0">
                    <a:solidFill>
                      <a:srgbClr val="004899"/>
                    </a:solidFill>
                  </a:rPr>
                  <a:t> …</a:t>
                </a:r>
              </a:p>
            </p:txBody>
          </p:sp>
        </mc:Choice>
        <mc:Fallback>
          <p:sp>
            <p:nvSpPr>
              <p:cNvPr id="34" name="Title 1">
                <a:extLst>
                  <a:ext uri="{FF2B5EF4-FFF2-40B4-BE49-F238E27FC236}">
                    <a16:creationId xmlns:a16="http://schemas.microsoft.com/office/drawing/2014/main" id="{2B6EC799-E4B7-A5E2-11EE-B53EEB16D6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02" y="347034"/>
                <a:ext cx="10720643" cy="1065742"/>
              </a:xfrm>
              <a:prstGeom prst="rect">
                <a:avLst/>
              </a:prstGeom>
              <a:blipFill>
                <a:blip r:embed="rId2"/>
                <a:stretch>
                  <a:fillRect l="-2604" t="-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EAB08A43-8C6C-0488-4FD7-1173846A3178}"/>
              </a:ext>
            </a:extLst>
          </p:cNvPr>
          <p:cNvSpPr txBox="1">
            <a:spLocks/>
          </p:cNvSpPr>
          <p:nvPr/>
        </p:nvSpPr>
        <p:spPr>
          <a:xfrm>
            <a:off x="210171" y="4371780"/>
            <a:ext cx="8933829" cy="561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E9A0EE4-B2C2-5961-57B4-3B9DA607B119}"/>
              </a:ext>
            </a:extLst>
          </p:cNvPr>
          <p:cNvGrpSpPr/>
          <p:nvPr/>
        </p:nvGrpSpPr>
        <p:grpSpPr>
          <a:xfrm>
            <a:off x="1127448" y="2081984"/>
            <a:ext cx="11237125" cy="3946558"/>
            <a:chOff x="1803833" y="2422957"/>
            <a:chExt cx="10382867" cy="364653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C3C6691-106A-041D-6499-328C5975253D}"/>
                </a:ext>
              </a:extLst>
            </p:cNvPr>
            <p:cNvSpPr txBox="1"/>
            <p:nvPr/>
          </p:nvSpPr>
          <p:spPr bwMode="auto">
            <a:xfrm>
              <a:off x="1803833" y="2422957"/>
              <a:ext cx="7056783" cy="241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100" i="1" dirty="0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27C6151-76F0-C65B-1F9C-E6CC5056F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35760" y="3603026"/>
              <a:ext cx="7977248" cy="218016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CC1164E-72B0-626D-2708-0FBB419FE911}"/>
                </a:ext>
              </a:extLst>
            </p:cNvPr>
            <p:cNvSpPr txBox="1"/>
            <p:nvPr/>
          </p:nvSpPr>
          <p:spPr bwMode="auto">
            <a:xfrm>
              <a:off x="10921817" y="5807884"/>
              <a:ext cx="126488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R. Jacobsson</a:t>
              </a:r>
              <a:endParaRPr lang="en-GB" sz="11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97B07366-57CF-5AE4-385C-8E4A6DF7A2D0}"/>
              </a:ext>
            </a:extLst>
          </p:cNvPr>
          <p:cNvSpPr/>
          <p:nvPr/>
        </p:nvSpPr>
        <p:spPr>
          <a:xfrm>
            <a:off x="3382283" y="3922768"/>
            <a:ext cx="1132618" cy="1368152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BD67B80-1C5E-0388-CFDD-EFDB82760AEA}"/>
              </a:ext>
            </a:extLst>
          </p:cNvPr>
          <p:cNvSpPr txBox="1"/>
          <p:nvPr/>
        </p:nvSpPr>
        <p:spPr>
          <a:xfrm>
            <a:off x="5016118" y="24879"/>
            <a:ext cx="71285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10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al.,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4"/>
              </a:rPr>
              <a:t>Findings of the Physics Beyond Colliders ECN3 Beam Delivery Task Force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CERN-PBC-REPORT-2023-001</a:t>
            </a:r>
          </a:p>
          <a:p>
            <a:pPr algn="r"/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GB" sz="1000" b="1" u="none" strike="noStrike" dirty="0">
              <a:effectLst/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8E4114A-639D-5B9F-6015-EFA37E94D481}"/>
              </a:ext>
            </a:extLst>
          </p:cNvPr>
          <p:cNvSpPr/>
          <p:nvPr/>
        </p:nvSpPr>
        <p:spPr>
          <a:xfrm>
            <a:off x="123637" y="1124744"/>
            <a:ext cx="4199189" cy="5040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Date Placeholder 4">
            <a:extLst>
              <a:ext uri="{FF2B5EF4-FFF2-40B4-BE49-F238E27FC236}">
                <a16:creationId xmlns:a16="http://schemas.microsoft.com/office/drawing/2014/main" id="{68CAE5C0-259C-BE67-4535-F51EACB334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43" name="Footer Placeholder 5">
            <a:extLst>
              <a:ext uri="{FF2B5EF4-FFF2-40B4-BE49-F238E27FC236}">
                <a16:creationId xmlns:a16="http://schemas.microsoft.com/office/drawing/2014/main" id="{FFEB4869-95E4-A682-F8F0-43574549B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9F5CE8E-485E-D384-620A-B200F1B83FB8}"/>
              </a:ext>
            </a:extLst>
          </p:cNvPr>
          <p:cNvGrpSpPr/>
          <p:nvPr/>
        </p:nvGrpSpPr>
        <p:grpSpPr>
          <a:xfrm>
            <a:off x="4286878" y="2108312"/>
            <a:ext cx="7078333" cy="4776016"/>
            <a:chOff x="2603354" y="587141"/>
            <a:chExt cx="4549448" cy="297583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F71A354-C25B-4866-17BA-6E5E756298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2102" t="8410" r="15752" b="16134"/>
            <a:stretch/>
          </p:blipFill>
          <p:spPr>
            <a:xfrm>
              <a:off x="2603354" y="587141"/>
              <a:ext cx="4549448" cy="2975832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6B156E6-916D-CCE0-E8A6-01D1B8B68ECC}"/>
                </a:ext>
              </a:extLst>
            </p:cNvPr>
            <p:cNvSpPr/>
            <p:nvPr/>
          </p:nvSpPr>
          <p:spPr>
            <a:xfrm>
              <a:off x="4224739" y="1918988"/>
              <a:ext cx="1953245" cy="313818"/>
            </a:xfrm>
            <a:prstGeom prst="rect">
              <a:avLst/>
            </a:prstGeom>
            <a:solidFill>
              <a:srgbClr val="0000E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D40687A9-A296-9C24-4E64-B9CB81185A35}"/>
              </a:ext>
            </a:extLst>
          </p:cNvPr>
          <p:cNvSpPr txBox="1"/>
          <p:nvPr/>
        </p:nvSpPr>
        <p:spPr>
          <a:xfrm>
            <a:off x="7074403" y="4176108"/>
            <a:ext cx="38038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effectLst/>
                <a:latin typeface="Helvetica Neue" panose="02000503000000020004" pitchFamily="2" charset="0"/>
              </a:rPr>
              <a:t>Expected background: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  <a:effectLst/>
                <a:latin typeface="Helvetica Neue" panose="02000503000000020004" pitchFamily="2" charset="0"/>
              </a:rPr>
              <a:t>&lt; 1 event for 6×10</a:t>
            </a:r>
            <a:r>
              <a:rPr lang="en-GB" sz="1600" b="1" baseline="30000" dirty="0">
                <a:solidFill>
                  <a:schemeClr val="bg1"/>
                </a:solidFill>
                <a:effectLst/>
                <a:latin typeface="Helvetica Neue" panose="02000503000000020004" pitchFamily="2" charset="0"/>
              </a:rPr>
              <a:t>20</a:t>
            </a:r>
            <a:r>
              <a:rPr lang="en-GB" sz="1600" b="1" dirty="0">
                <a:solidFill>
                  <a:schemeClr val="bg1"/>
                </a:solidFill>
                <a:effectLst/>
                <a:latin typeface="Helvetica Neue" panose="02000503000000020004" pitchFamily="2" charset="0"/>
              </a:rPr>
              <a:t> POT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E8F7523-84EA-BD08-398E-D54365790898}"/>
                  </a:ext>
                </a:extLst>
              </p:cNvPr>
              <p:cNvSpPr txBox="1"/>
              <p:nvPr/>
            </p:nvSpPr>
            <p:spPr>
              <a:xfrm>
                <a:off x="6105055" y="5111695"/>
                <a:ext cx="924167" cy="7048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sz="4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E8F7523-84EA-BD08-398E-D543657908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5055" y="5111695"/>
                <a:ext cx="924167" cy="704883"/>
              </a:xfrm>
              <a:prstGeom prst="rect">
                <a:avLst/>
              </a:prstGeom>
              <a:blipFill>
                <a:blip r:embed="rId6"/>
                <a:stretch>
                  <a:fillRect l="-1351" b="-17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C1D2245-211A-2790-842C-A35E1151D1D2}"/>
                  </a:ext>
                </a:extLst>
              </p:cNvPr>
              <p:cNvSpPr txBox="1"/>
              <p:nvPr/>
            </p:nvSpPr>
            <p:spPr>
              <a:xfrm>
                <a:off x="6120547" y="3012224"/>
                <a:ext cx="924167" cy="7048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H" sz="4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sz="40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sz="40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C1D2245-211A-2790-842C-A35E1151D1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547" y="3012224"/>
                <a:ext cx="924167" cy="704883"/>
              </a:xfrm>
              <a:prstGeom prst="rect">
                <a:avLst/>
              </a:prstGeom>
              <a:blipFill>
                <a:blip r:embed="rId7"/>
                <a:stretch>
                  <a:fillRect l="-1351" b="-160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7" name="Picture 46" descr="A black and white logo&#10;&#10;Description automatically generated">
            <a:extLst>
              <a:ext uri="{FF2B5EF4-FFF2-40B4-BE49-F238E27FC236}">
                <a16:creationId xmlns:a16="http://schemas.microsoft.com/office/drawing/2014/main" id="{3552116C-33D4-ED63-7231-E8CAC36BED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44672" y="1593269"/>
            <a:ext cx="301075" cy="388489"/>
          </a:xfrm>
          <a:prstGeom prst="rect">
            <a:avLst/>
          </a:prstGeom>
          <a:noFill/>
        </p:spPr>
      </p:pic>
      <p:pic>
        <p:nvPicPr>
          <p:cNvPr id="48" name="Graphic 47" descr="Flag outline">
            <a:extLst>
              <a:ext uri="{FF2B5EF4-FFF2-40B4-BE49-F238E27FC236}">
                <a16:creationId xmlns:a16="http://schemas.microsoft.com/office/drawing/2014/main" id="{6C022D40-721F-21C9-5797-733A3BD0567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b="42245"/>
          <a:stretch/>
        </p:blipFill>
        <p:spPr>
          <a:xfrm rot="206128">
            <a:off x="3236690" y="1440561"/>
            <a:ext cx="1348588" cy="75247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B82D2D1-2600-4C0A-ACA6-8A55F0ED3C4D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 rot="229531">
            <a:off x="1848609" y="2005371"/>
            <a:ext cx="2593242" cy="2609543"/>
          </a:xfrm>
          <a:prstGeom prst="rect">
            <a:avLst/>
          </a:prstGeom>
          <a:noFill/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7B9130B9-0EAD-85E9-BD35-2C1738742024}"/>
              </a:ext>
            </a:extLst>
          </p:cNvPr>
          <p:cNvSpPr txBox="1"/>
          <p:nvPr/>
        </p:nvSpPr>
        <p:spPr>
          <a:xfrm>
            <a:off x="5620542" y="1289231"/>
            <a:ext cx="60401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Richard will discuss the </a:t>
            </a:r>
            <a:r>
              <a:rPr lang="en-GB" b="1" dirty="0" err="1"/>
              <a:t>SHiP</a:t>
            </a:r>
            <a:r>
              <a:rPr lang="en-GB" b="1" dirty="0"/>
              <a:t> magnet systems in detail</a:t>
            </a:r>
          </a:p>
        </p:txBody>
      </p:sp>
    </p:spTree>
    <p:extLst>
      <p:ext uri="{BB962C8B-B14F-4D97-AF65-F5344CB8AC3E}">
        <p14:creationId xmlns:p14="http://schemas.microsoft.com/office/powerpoint/2010/main" val="88838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C3DF0-2B62-86E6-6836-64209D8A3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297814-3575-D3D1-1FB9-DC76E1948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7D1E5E1-5EF5-B23B-786F-CD3B1246A0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6903" y="332656"/>
                <a:ext cx="11376025" cy="1065742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>
                    <a:solidFill>
                      <a:srgbClr val="004899"/>
                    </a:solidFill>
                  </a:rPr>
                  <a:t>Study Project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4899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rgbClr val="004899"/>
                    </a:solidFill>
                  </a:rPr>
                  <a:t> Approved Project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53D144E-C414-DC3E-B9F2-CBEDF2B175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03" y="332656"/>
                <a:ext cx="11376025" cy="1065742"/>
              </a:xfrm>
              <a:prstGeom prst="rect">
                <a:avLst/>
              </a:prstGeom>
              <a:blipFill>
                <a:blip r:embed="rId3"/>
                <a:stretch>
                  <a:fillRect l="-2453" t="-17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701A904A-A38A-7D8A-1510-591ED0474334}"/>
              </a:ext>
            </a:extLst>
          </p:cNvPr>
          <p:cNvSpPr txBox="1"/>
          <p:nvPr/>
        </p:nvSpPr>
        <p:spPr>
          <a:xfrm>
            <a:off x="412775" y="1274807"/>
            <a:ext cx="11376025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Upgrade of beam intensity at North Area and SHiP beam-dump (BDF/SHiP) experiment approved recently… </a:t>
            </a:r>
          </a:p>
          <a:p>
            <a:pPr algn="just"/>
            <a:endParaRPr lang="en-GB" sz="2000" b="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</a:endParaRPr>
          </a:p>
          <a:p>
            <a:pPr algn="just"/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… with ~ 62 MCHF (over 7 years) reserved for the High Intensity upgrade of ECN3 (HI-ECN3) project in CERN’s </a:t>
            </a:r>
            <a:r>
              <a:rPr lang="en-GB" sz="2000" dirty="0">
                <a:solidFill>
                  <a:schemeClr val="tx2"/>
                </a:solidFill>
              </a:rPr>
              <a:t>Medium-Term Plan ratified by CERN Council in June 2024.</a:t>
            </a:r>
          </a:p>
          <a:p>
            <a:pPr algn="just"/>
            <a:endParaRPr lang="en-GB" sz="2000" dirty="0">
              <a:solidFill>
                <a:schemeClr val="tx2"/>
              </a:solidFill>
            </a:endParaRPr>
          </a:p>
          <a:p>
            <a:pPr algn="just"/>
            <a:r>
              <a:rPr lang="en-GB" sz="2000" b="1" dirty="0">
                <a:solidFill>
                  <a:schemeClr val="tx2"/>
                </a:solidFill>
              </a:rPr>
              <a:t>Approved together with ~ 170 MCHF for consolidation of the North Area (NA-CONS project)</a:t>
            </a:r>
          </a:p>
          <a:p>
            <a:pPr algn="just"/>
            <a:endParaRPr lang="en-GB" sz="2000" dirty="0">
              <a:solidFill>
                <a:srgbClr val="2D2D2D"/>
              </a:solidFill>
              <a:effectLst/>
              <a:latin typeface="ArialMT"/>
            </a:endParaRPr>
          </a:p>
          <a:p>
            <a:pPr algn="just"/>
            <a:r>
              <a:rPr lang="en-GB" sz="2000" b="1" dirty="0">
                <a:solidFill>
                  <a:srgbClr val="2D2D2D"/>
                </a:solidFill>
                <a:effectLst/>
                <a:latin typeface="ArialMT"/>
              </a:rPr>
              <a:t>The HI-ECN3 project is a part of CERN’s</a:t>
            </a:r>
            <a:r>
              <a:rPr lang="en-GB" sz="2000" b="1" dirty="0">
                <a:solidFill>
                  <a:srgbClr val="2D2D2D"/>
                </a:solidFill>
                <a:latin typeface="ArialMT"/>
              </a:rPr>
              <a:t>…</a:t>
            </a:r>
            <a:endParaRPr lang="en-GB" sz="2000" b="1" dirty="0">
              <a:solidFill>
                <a:srgbClr val="2D2D2D"/>
              </a:solidFill>
              <a:effectLst/>
              <a:latin typeface="ArialMT"/>
            </a:endParaRPr>
          </a:p>
          <a:p>
            <a:pPr algn="just"/>
            <a:endParaRPr lang="en-GB" sz="2000" i="1" dirty="0">
              <a:solidFill>
                <a:srgbClr val="2D2D2D"/>
              </a:solidFill>
              <a:latin typeface="ArialMT"/>
            </a:endParaRPr>
          </a:p>
          <a:p>
            <a:pPr algn="just"/>
            <a:r>
              <a:rPr lang="en-GB" sz="2000" i="1" dirty="0">
                <a:solidFill>
                  <a:srgbClr val="2D2D2D"/>
                </a:solidFill>
                <a:effectLst/>
                <a:latin typeface="ArialMT"/>
              </a:rPr>
              <a:t>“…broad </a:t>
            </a:r>
            <a:r>
              <a:rPr lang="en-GB" sz="2000" i="1" dirty="0">
                <a:solidFill>
                  <a:srgbClr val="004899"/>
                </a:solidFill>
                <a:effectLst/>
                <a:latin typeface="ArialMT"/>
              </a:rPr>
              <a:t>diverse scientific</a:t>
            </a:r>
            <a:r>
              <a:rPr lang="en-GB" sz="2000" i="1" dirty="0">
                <a:solidFill>
                  <a:srgbClr val="0230FF"/>
                </a:solidFill>
                <a:effectLst/>
                <a:latin typeface="ArialMT"/>
              </a:rPr>
              <a:t> </a:t>
            </a:r>
            <a:r>
              <a:rPr lang="en-GB" sz="2000" i="1" dirty="0">
                <a:solidFill>
                  <a:srgbClr val="2D2D2D"/>
                </a:solidFill>
                <a:effectLst/>
                <a:latin typeface="ArialMT"/>
              </a:rPr>
              <a:t>programme, complementary to the collider and carried out mainly at the injectors: continuously upgraded and expanded (e.g. recently the ECN3 beam intensity upgrade at the North Area).” </a:t>
            </a:r>
            <a:endParaRPr lang="en-GB" sz="2000" i="1" dirty="0">
              <a:solidFill>
                <a:srgbClr val="2D2D2D"/>
              </a:solidFill>
              <a:latin typeface="ArialMT"/>
            </a:endParaRPr>
          </a:p>
          <a:p>
            <a:pPr algn="r"/>
            <a:r>
              <a:rPr lang="en-GB" sz="2000" i="1" dirty="0">
                <a:solidFill>
                  <a:srgbClr val="2D2D2D"/>
                </a:solidFill>
                <a:effectLst/>
                <a:latin typeface="ArialMT"/>
              </a:rPr>
              <a:t>Fabiola </a:t>
            </a:r>
            <a:r>
              <a:rPr lang="en-GB" sz="2000" i="1" dirty="0" err="1">
                <a:solidFill>
                  <a:srgbClr val="2D2D2D"/>
                </a:solidFill>
                <a:effectLst/>
                <a:latin typeface="ArialMT"/>
              </a:rPr>
              <a:t>Gianotti</a:t>
            </a:r>
            <a:endParaRPr lang="en-GB" sz="2000" i="1" dirty="0">
              <a:solidFill>
                <a:schemeClr val="tx1">
                  <a:lumMod val="50000"/>
                </a:schemeClr>
              </a:solidFill>
              <a:effectLst/>
              <a:latin typeface="ArialMT"/>
            </a:endParaRPr>
          </a:p>
          <a:p>
            <a:pPr algn="just"/>
            <a:endParaRPr lang="en-GB" i="1" dirty="0"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E54FF2-0EC3-CD41-CC80-114708599797}"/>
              </a:ext>
            </a:extLst>
          </p:cNvPr>
          <p:cNvSpPr txBox="1"/>
          <p:nvPr/>
        </p:nvSpPr>
        <p:spPr>
          <a:xfrm>
            <a:off x="401422" y="5557007"/>
            <a:ext cx="11376025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/>
              <a:t>For more information on the competitive ECN3 decision process: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14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al., </a:t>
            </a:r>
            <a:r>
              <a:rPr lang="en-GB" sz="14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4"/>
              </a:rPr>
              <a:t>Findings of the Physics Beyond Colliders ECN3 Beam Delivery Task Force</a:t>
            </a:r>
            <a:r>
              <a:rPr lang="en-GB" sz="14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G. Arduini, C. </a:t>
            </a:r>
            <a:r>
              <a:rPr lang="en-GB" sz="14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Vallée</a:t>
            </a:r>
            <a:r>
              <a:rPr lang="en-GB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J. Jaeckel</a:t>
            </a:r>
            <a:r>
              <a:rPr lang="en-GB" sz="1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(eds.) </a:t>
            </a:r>
            <a:r>
              <a:rPr lang="en-GB" sz="14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5"/>
              </a:rPr>
              <a:t>Post-LS3 Experimental Options in ECN3</a:t>
            </a:r>
            <a:r>
              <a:rPr lang="en-GB" sz="14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CERN-PBC-REPORT-2023-003</a:t>
            </a:r>
          </a:p>
          <a:p>
            <a:pPr algn="r"/>
            <a:r>
              <a:rPr lang="en-GB" sz="1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GB" sz="1500" b="1" u="none" strike="noStrike" dirty="0">
              <a:effectLst/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F8C6D6-C79B-7737-FB2D-DF52074421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FAFF0488-0F3A-4CEA-7D1C-E40BE9470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41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820A4A-0562-27F6-AC4E-E37DC49F3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E01E7E-7816-70CA-D252-76F591779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4D5E805-0F75-6DA6-B090-1EF3C2A1C13A}"/>
              </a:ext>
            </a:extLst>
          </p:cNvPr>
          <p:cNvGrpSpPr/>
          <p:nvPr/>
        </p:nvGrpSpPr>
        <p:grpSpPr>
          <a:xfrm>
            <a:off x="2119655" y="1227661"/>
            <a:ext cx="9884536" cy="4896544"/>
            <a:chOff x="2179403" y="1124744"/>
            <a:chExt cx="9884536" cy="489654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D38B560-6E9E-C583-A3F3-7EC922A69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783728" y="1124744"/>
              <a:ext cx="6488836" cy="482550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621F242-2932-6A4E-4A6C-C7B503B1E55F}"/>
                </a:ext>
              </a:extLst>
            </p:cNvPr>
            <p:cNvSpPr txBox="1"/>
            <p:nvPr/>
          </p:nvSpPr>
          <p:spPr>
            <a:xfrm>
              <a:off x="2179403" y="2411016"/>
              <a:ext cx="233242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GB" sz="1000" b="1" dirty="0"/>
                <a:t>Francesco VELOTTI &amp; Laurie NEVAY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739D852-16F7-949F-534F-8B8866F5ABC2}"/>
                </a:ext>
              </a:extLst>
            </p:cNvPr>
            <p:cNvSpPr txBox="1"/>
            <p:nvPr/>
          </p:nvSpPr>
          <p:spPr>
            <a:xfrm>
              <a:off x="2279789" y="3861048"/>
              <a:ext cx="1732134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GB" sz="1000" b="1" dirty="0"/>
                <a:t>Rui FRANQUEIRA XIMENES</a:t>
              </a:r>
            </a:p>
            <a:p>
              <a:pPr algn="l"/>
              <a:endParaRPr lang="en-GB" sz="1000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0E0227-BDFA-3970-9E84-7FB6DB2333E2}"/>
                </a:ext>
              </a:extLst>
            </p:cNvPr>
            <p:cNvSpPr txBox="1"/>
            <p:nvPr/>
          </p:nvSpPr>
          <p:spPr>
            <a:xfrm>
              <a:off x="3214609" y="5147320"/>
              <a:ext cx="135133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Jean-Louis GRENARD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D491BE-B68A-9E55-3C16-A55D3A2331C3}"/>
                </a:ext>
              </a:extLst>
            </p:cNvPr>
            <p:cNvSpPr txBox="1"/>
            <p:nvPr/>
          </p:nvSpPr>
          <p:spPr>
            <a:xfrm>
              <a:off x="5423833" y="5867400"/>
              <a:ext cx="96019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Francois BUTIN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88A8D78-B123-8FA4-C421-F0E99050CDF3}"/>
                </a:ext>
              </a:extLst>
            </p:cNvPr>
            <p:cNvSpPr txBox="1"/>
            <p:nvPr/>
          </p:nvSpPr>
          <p:spPr>
            <a:xfrm>
              <a:off x="7444085" y="5147320"/>
              <a:ext cx="4619854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Claudia AHIDIDA</a:t>
              </a:r>
            </a:p>
            <a:p>
              <a:pPr algn="l"/>
              <a:r>
                <a:rPr lang="en-GB" sz="1000" b="1" dirty="0"/>
                <a:t>Project Safety Officer (PSO): Melania AVERNA</a:t>
              </a:r>
            </a:p>
            <a:p>
              <a:pPr algn="l"/>
              <a:r>
                <a:rPr lang="en-GB" sz="1000" b="1" dirty="0"/>
                <a:t>Project &amp; Experiment Safety Support (PESS) Correspondent: Jamie CURRIE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65F54AD-4D7F-9961-3BD2-0EAF85FF58DD}"/>
                </a:ext>
              </a:extLst>
            </p:cNvPr>
            <p:cNvSpPr txBox="1"/>
            <p:nvPr/>
          </p:nvSpPr>
          <p:spPr>
            <a:xfrm>
              <a:off x="7960252" y="3861048"/>
              <a:ext cx="128721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Fernando PEDROSA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4BC2F1E-3A8C-0E65-3082-7BAE15365CC2}"/>
                </a:ext>
              </a:extLst>
            </p:cNvPr>
            <p:cNvSpPr txBox="1"/>
            <p:nvPr/>
          </p:nvSpPr>
          <p:spPr>
            <a:xfrm>
              <a:off x="7478402" y="2398891"/>
              <a:ext cx="99386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Luigi ESPOSITO</a:t>
              </a:r>
            </a:p>
          </p:txBody>
        </p:sp>
      </p:grpSp>
      <p:pic>
        <p:nvPicPr>
          <p:cNvPr id="18" name="Picture 17" descr="A black and white logo&#10;&#10;Description automatically generated">
            <a:extLst>
              <a:ext uri="{FF2B5EF4-FFF2-40B4-BE49-F238E27FC236}">
                <a16:creationId xmlns:a16="http://schemas.microsoft.com/office/drawing/2014/main" id="{59900A44-38E7-3DE8-5479-6733F2EA8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4592" y="134341"/>
            <a:ext cx="609041" cy="81344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9A4B770-D277-A31D-8584-D4B4F15E023D}"/>
              </a:ext>
            </a:extLst>
          </p:cNvPr>
          <p:cNvSpPr txBox="1"/>
          <p:nvPr/>
        </p:nvSpPr>
        <p:spPr>
          <a:xfrm>
            <a:off x="6614436" y="197288"/>
            <a:ext cx="461985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dirty="0"/>
              <a:t>Experiment Project Leader:</a:t>
            </a:r>
            <a:r>
              <a:rPr lang="en-GB" sz="1000" b="1" dirty="0">
                <a:latin typeface="Helvetica Neue" panose="02000503000000020004" pitchFamily="2" charset="0"/>
              </a:rPr>
              <a:t> Richard JACOBSSON</a:t>
            </a:r>
            <a:endParaRPr lang="en-GB" sz="1000" b="1" dirty="0"/>
          </a:p>
          <a:p>
            <a:pPr algn="r"/>
            <a:r>
              <a:rPr lang="en-GB" sz="1000" b="1" dirty="0"/>
              <a:t>SHiP Experiment Safety Correspondent: Letizia DI GIULIO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27B1A84-DD6A-6F26-454A-0B5DB8C5DAA5}"/>
              </a:ext>
            </a:extLst>
          </p:cNvPr>
          <p:cNvSpPr txBox="1"/>
          <p:nvPr/>
        </p:nvSpPr>
        <p:spPr>
          <a:xfrm>
            <a:off x="5284716" y="960983"/>
            <a:ext cx="136736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000" b="1" dirty="0"/>
              <a:t>PL: Matthew FRASER</a:t>
            </a:r>
          </a:p>
          <a:p>
            <a:pPr algn="ctr"/>
            <a:r>
              <a:rPr lang="en-GB" sz="1000" b="1" dirty="0"/>
              <a:t>DPL: Claudia AHDIDA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03B26F46-D8E3-BD44-94FD-4DBB0AD1349E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610919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HI-ECN3 Project Structure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A9CFEF-4E0D-18B3-4546-6F3243E51F7D}"/>
              </a:ext>
            </a:extLst>
          </p:cNvPr>
          <p:cNvSpPr txBox="1"/>
          <p:nvPr/>
        </p:nvSpPr>
        <p:spPr>
          <a:xfrm>
            <a:off x="785423" y="1628947"/>
            <a:ext cx="2500442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u="sng" dirty="0">
                <a:solidFill>
                  <a:srgbClr val="FF0000"/>
                </a:solidFill>
              </a:rPr>
              <a:t>TE in WP2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F0000"/>
                </a:solidFill>
              </a:rPr>
              <a:t>TE-MSC:</a:t>
            </a:r>
            <a:r>
              <a:rPr lang="en-GB" sz="1200" dirty="0">
                <a:solidFill>
                  <a:srgbClr val="FF0000"/>
                </a:solidFill>
              </a:rPr>
              <a:t> TCC2 magnets / BDF dilution system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F0000"/>
                </a:solidFill>
              </a:rPr>
              <a:t>TE-MPE:</a:t>
            </a:r>
            <a:r>
              <a:rPr lang="en-GB" sz="1200" dirty="0">
                <a:solidFill>
                  <a:srgbClr val="FF0000"/>
                </a:solidFill>
              </a:rPr>
              <a:t> Machine protection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2C3047-BD2A-41CF-B13C-EE21ABDC7757}"/>
              </a:ext>
            </a:extLst>
          </p:cNvPr>
          <p:cNvSpPr txBox="1"/>
          <p:nvPr/>
        </p:nvSpPr>
        <p:spPr>
          <a:xfrm>
            <a:off x="4871864" y="4490536"/>
            <a:ext cx="2114680" cy="73866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u="sng" dirty="0">
                <a:solidFill>
                  <a:srgbClr val="FF0000"/>
                </a:solidFill>
              </a:rPr>
              <a:t>TE in WP5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F0000"/>
                </a:solidFill>
              </a:rPr>
              <a:t>TE-CRG:</a:t>
            </a:r>
            <a:r>
              <a:rPr lang="en-GB" sz="1200" dirty="0">
                <a:solidFill>
                  <a:srgbClr val="FF0000"/>
                </a:solidFill>
              </a:rPr>
              <a:t> Dismantling NA62 </a:t>
            </a:r>
            <a:r>
              <a:rPr lang="en-GB" sz="1200" dirty="0" err="1">
                <a:solidFill>
                  <a:srgbClr val="FF0000"/>
                </a:solidFill>
              </a:rPr>
              <a:t>LKr</a:t>
            </a:r>
            <a:r>
              <a:rPr lang="en-GB" sz="1200" dirty="0">
                <a:solidFill>
                  <a:srgbClr val="FF0000"/>
                </a:solidFill>
              </a:rPr>
              <a:t> calorimeter / cooling of </a:t>
            </a:r>
            <a:r>
              <a:rPr lang="en-GB" sz="1200" dirty="0" err="1">
                <a:solidFill>
                  <a:srgbClr val="FF0000"/>
                </a:solidFill>
              </a:rPr>
              <a:t>SHiP</a:t>
            </a:r>
            <a:r>
              <a:rPr lang="en-GB" sz="1200" dirty="0">
                <a:solidFill>
                  <a:srgbClr val="FF0000"/>
                </a:solidFill>
              </a:rPr>
              <a:t> muon shield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EA73E0-0F02-9BF2-E5AB-9E639DCCCAE1}"/>
              </a:ext>
            </a:extLst>
          </p:cNvPr>
          <p:cNvSpPr txBox="1"/>
          <p:nvPr/>
        </p:nvSpPr>
        <p:spPr>
          <a:xfrm>
            <a:off x="1587067" y="4611940"/>
            <a:ext cx="1769887" cy="55399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u="sng" dirty="0">
                <a:solidFill>
                  <a:srgbClr val="FF0000"/>
                </a:solidFill>
              </a:rPr>
              <a:t>TE in WP4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F0000"/>
                </a:solidFill>
              </a:rPr>
              <a:t>TE-MSC:</a:t>
            </a:r>
            <a:r>
              <a:rPr lang="en-GB" sz="1200" dirty="0">
                <a:solidFill>
                  <a:srgbClr val="FF0000"/>
                </a:solidFill>
              </a:rPr>
              <a:t> Magnetised hadron stopper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DA743A-D91B-36C3-B2F0-569F95FBF978}"/>
              </a:ext>
            </a:extLst>
          </p:cNvPr>
          <p:cNvSpPr txBox="1"/>
          <p:nvPr/>
        </p:nvSpPr>
        <p:spPr>
          <a:xfrm>
            <a:off x="8759801" y="714762"/>
            <a:ext cx="2114680" cy="55399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u="sng" dirty="0">
                <a:solidFill>
                  <a:srgbClr val="FF0000"/>
                </a:solidFill>
              </a:rPr>
              <a:t>TE in </a:t>
            </a:r>
            <a:r>
              <a:rPr lang="en-GB" sz="1200" b="1" u="sng" dirty="0" err="1">
                <a:solidFill>
                  <a:srgbClr val="FF0000"/>
                </a:solidFill>
              </a:rPr>
              <a:t>SHiP</a:t>
            </a:r>
            <a:r>
              <a:rPr lang="en-GB" sz="1200" b="1" u="sng" dirty="0">
                <a:solidFill>
                  <a:srgbClr val="FF0000"/>
                </a:solidFill>
              </a:rPr>
              <a:t> Collaboration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F0000"/>
                </a:solidFill>
              </a:rPr>
              <a:t>TE-MSC: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 err="1">
                <a:solidFill>
                  <a:srgbClr val="FF0000"/>
                </a:solidFill>
              </a:rPr>
              <a:t>SHiP</a:t>
            </a:r>
            <a:r>
              <a:rPr lang="en-GB" sz="1200" dirty="0">
                <a:solidFill>
                  <a:srgbClr val="FF0000"/>
                </a:solidFill>
              </a:rPr>
              <a:t> spectrometer magnet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96BC44-E9EE-64E1-1005-541284CE99B5}"/>
              </a:ext>
            </a:extLst>
          </p:cNvPr>
          <p:cNvSpPr txBox="1"/>
          <p:nvPr/>
        </p:nvSpPr>
        <p:spPr>
          <a:xfrm>
            <a:off x="585666" y="3218411"/>
            <a:ext cx="250044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u="sng" dirty="0">
                <a:solidFill>
                  <a:srgbClr val="FF0000"/>
                </a:solidFill>
              </a:rPr>
              <a:t>TE in WP3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FF0000"/>
                </a:solidFill>
              </a:rPr>
              <a:t>TE-MPE:</a:t>
            </a:r>
            <a:r>
              <a:rPr lang="en-GB" sz="1200" dirty="0">
                <a:solidFill>
                  <a:srgbClr val="FF0000"/>
                </a:solidFill>
              </a:rPr>
              <a:t> Machine protection</a:t>
            </a:r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F3736D06-DCEF-6A2C-56D0-AD01E2A736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B016EAD6-0F66-95A0-594D-7A4824838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01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E321C-75AE-4EE2-7562-DF60FD8B8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B588C2-3675-F438-1EDF-C32B9AFCE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711314-910D-847C-8188-1089FBC48953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North Area Consolidation &amp; Upgrade</a:t>
            </a:r>
          </a:p>
        </p:txBody>
      </p:sp>
      <p:pic>
        <p:nvPicPr>
          <p:cNvPr id="36" name="Picture 35" descr="Map&#10;&#10;Description automatically generated">
            <a:extLst>
              <a:ext uri="{FF2B5EF4-FFF2-40B4-BE49-F238E27FC236}">
                <a16:creationId xmlns:a16="http://schemas.microsoft.com/office/drawing/2014/main" id="{389D1CC8-3EF0-415A-B638-E5AAA8A09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429" y="1264671"/>
            <a:ext cx="7365281" cy="461260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9B4D1019-0539-527D-9E06-4F40DA6027EB}"/>
              </a:ext>
            </a:extLst>
          </p:cNvPr>
          <p:cNvGrpSpPr/>
          <p:nvPr/>
        </p:nvGrpSpPr>
        <p:grpSpPr>
          <a:xfrm>
            <a:off x="968246" y="1333021"/>
            <a:ext cx="6367637" cy="4407858"/>
            <a:chOff x="-921265" y="686520"/>
            <a:chExt cx="6367637" cy="4407858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474CAF8-3BB0-1E6F-EB86-0339311ED81A}"/>
                </a:ext>
              </a:extLst>
            </p:cNvPr>
            <p:cNvGrpSpPr/>
            <p:nvPr/>
          </p:nvGrpSpPr>
          <p:grpSpPr>
            <a:xfrm>
              <a:off x="-921265" y="2691816"/>
              <a:ext cx="5222059" cy="2402562"/>
              <a:chOff x="362909" y="2592092"/>
              <a:chExt cx="5222059" cy="2402562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504EE070-A150-DD29-CFA7-95D3AA1E11DD}"/>
                  </a:ext>
                </a:extLst>
              </p:cNvPr>
              <p:cNvGrpSpPr/>
              <p:nvPr/>
            </p:nvGrpSpPr>
            <p:grpSpPr>
              <a:xfrm>
                <a:off x="2006503" y="3814846"/>
                <a:ext cx="2583427" cy="415498"/>
                <a:chOff x="2033333" y="4033200"/>
                <a:chExt cx="2583427" cy="415498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7F6513D9-DBAD-1090-FD53-A8E63604C7EF}"/>
                    </a:ext>
                  </a:extLst>
                </p:cNvPr>
                <p:cNvCxnSpPr>
                  <a:cxnSpLocks/>
                  <a:stCxn id="54" idx="3"/>
                </p:cNvCxnSpPr>
                <p:nvPr/>
              </p:nvCxnSpPr>
              <p:spPr>
                <a:xfrm>
                  <a:off x="3756882" y="4240949"/>
                  <a:ext cx="859878" cy="207749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10655B6D-5635-B5B4-9D7F-5E17DCAF6799}"/>
                    </a:ext>
                  </a:extLst>
                </p:cNvPr>
                <p:cNvSpPr txBox="1"/>
                <p:nvPr/>
              </p:nvSpPr>
              <p:spPr>
                <a:xfrm>
                  <a:off x="2033333" y="4033200"/>
                  <a:ext cx="1723549" cy="415498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CH" sz="1050" b="1" dirty="0">
                      <a:solidFill>
                        <a:srgbClr val="FF0000"/>
                      </a:solidFill>
                    </a:rPr>
                    <a:t>Transfer Tunnel (TT) 20:</a:t>
                  </a:r>
                </a:p>
                <a:p>
                  <a:pPr algn="ctr"/>
                  <a:r>
                    <a:rPr lang="en-GB" sz="1050" b="1" dirty="0">
                      <a:solidFill>
                        <a:srgbClr val="FF0000"/>
                      </a:solidFill>
                    </a:rPr>
                    <a:t>inc.</a:t>
                  </a:r>
                  <a:r>
                    <a:rPr lang="en-CH" sz="1050" b="1" dirty="0">
                      <a:solidFill>
                        <a:srgbClr val="FF0000"/>
                      </a:solidFill>
                    </a:rPr>
                    <a:t> TT20 TED</a:t>
                  </a:r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40B86239-9FAC-7057-FCD2-07C32E7407FF}"/>
                  </a:ext>
                </a:extLst>
              </p:cNvPr>
              <p:cNvGrpSpPr/>
              <p:nvPr/>
            </p:nvGrpSpPr>
            <p:grpSpPr>
              <a:xfrm>
                <a:off x="3373774" y="3323396"/>
                <a:ext cx="1917463" cy="470449"/>
                <a:chOff x="3373774" y="3323396"/>
                <a:chExt cx="1917463" cy="470449"/>
              </a:xfrm>
            </p:grpSpPr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03BD08D-4B97-1177-2FEE-0B15869E48F1}"/>
                    </a:ext>
                  </a:extLst>
                </p:cNvPr>
                <p:cNvSpPr txBox="1"/>
                <p:nvPr/>
              </p:nvSpPr>
              <p:spPr>
                <a:xfrm>
                  <a:off x="3373774" y="3323396"/>
                  <a:ext cx="1426994" cy="25391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CH" sz="1050" b="1" dirty="0">
                      <a:solidFill>
                        <a:srgbClr val="FF0000"/>
                      </a:solidFill>
                    </a:rPr>
                    <a:t>TDC2</a:t>
                  </a:r>
                  <a:r>
                    <a:rPr lang="en-CH" sz="1050" dirty="0">
                      <a:solidFill>
                        <a:srgbClr val="FF0000"/>
                      </a:solidFill>
                    </a:rPr>
                    <a:t>: TT20 splitters</a:t>
                  </a:r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CD45ACDE-327B-E729-77FA-06BDBD9E43CE}"/>
                    </a:ext>
                  </a:extLst>
                </p:cNvPr>
                <p:cNvSpPr/>
                <p:nvPr/>
              </p:nvSpPr>
              <p:spPr>
                <a:xfrm rot="18805098">
                  <a:off x="5022788" y="3525397"/>
                  <a:ext cx="399995" cy="136902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350"/>
                </a:p>
              </p:txBody>
            </p: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5B4EE5FD-5D20-5AF3-696F-6567A6F26A48}"/>
                    </a:ext>
                  </a:extLst>
                </p:cNvPr>
                <p:cNvCxnSpPr>
                  <a:cxnSpLocks/>
                  <a:stCxn id="50" idx="3"/>
                </p:cNvCxnSpPr>
                <p:nvPr/>
              </p:nvCxnSpPr>
              <p:spPr>
                <a:xfrm>
                  <a:off x="4800768" y="3450354"/>
                  <a:ext cx="347152" cy="98506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3126E8E4-9659-84C9-3011-9EDE03A71A26}"/>
                  </a:ext>
                </a:extLst>
              </p:cNvPr>
              <p:cNvGrpSpPr/>
              <p:nvPr/>
            </p:nvGrpSpPr>
            <p:grpSpPr>
              <a:xfrm>
                <a:off x="3872696" y="2592092"/>
                <a:ext cx="1712272" cy="890828"/>
                <a:chOff x="3872696" y="2592092"/>
                <a:chExt cx="1712272" cy="890828"/>
              </a:xfrm>
            </p:grpSpPr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1175D249-D962-87B3-A9BB-EFB5463F28B6}"/>
                    </a:ext>
                  </a:extLst>
                </p:cNvPr>
                <p:cNvSpPr/>
                <p:nvPr/>
              </p:nvSpPr>
              <p:spPr>
                <a:xfrm rot="18805098">
                  <a:off x="5316519" y="3214472"/>
                  <a:ext cx="399995" cy="136902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350"/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FAA49C5C-B2C2-2F3E-C871-A3632583A35C}"/>
                    </a:ext>
                  </a:extLst>
                </p:cNvPr>
                <p:cNvSpPr txBox="1"/>
                <p:nvPr/>
              </p:nvSpPr>
              <p:spPr>
                <a:xfrm>
                  <a:off x="3872696" y="2592092"/>
                  <a:ext cx="1253678" cy="415498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050" b="1" dirty="0">
                      <a:solidFill>
                        <a:srgbClr val="FF0000"/>
                      </a:solidFill>
                    </a:rPr>
                    <a:t>TCC2 Targets: </a:t>
                  </a:r>
                </a:p>
                <a:p>
                  <a:pPr algn="ctr"/>
                  <a:r>
                    <a:rPr lang="en-CH" sz="1050" dirty="0">
                      <a:solidFill>
                        <a:srgbClr val="FF0000"/>
                      </a:solidFill>
                    </a:rPr>
                    <a:t>T2 / T4 / T6</a:t>
                  </a:r>
                  <a:r>
                    <a:rPr lang="en-CH" sz="1050" dirty="0"/>
                    <a:t> </a:t>
                  </a:r>
                </a:p>
              </p:txBody>
            </p: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9D0C61A4-EB4E-A9AE-AA45-4D5DB9D57D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26374" y="3007590"/>
                  <a:ext cx="333993" cy="204444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56C37D32-F4B9-EB11-C064-51051C4C4D7A}"/>
                  </a:ext>
                </a:extLst>
              </p:cNvPr>
              <p:cNvGrpSpPr/>
              <p:nvPr/>
            </p:nvGrpSpPr>
            <p:grpSpPr>
              <a:xfrm>
                <a:off x="362909" y="4338532"/>
                <a:ext cx="4148986" cy="656122"/>
                <a:chOff x="362909" y="4338532"/>
                <a:chExt cx="4148986" cy="656122"/>
              </a:xfrm>
            </p:grpSpPr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B324D69B-8488-FCE1-38F6-ED635427065B}"/>
                    </a:ext>
                  </a:extLst>
                </p:cNvPr>
                <p:cNvSpPr/>
                <p:nvPr/>
              </p:nvSpPr>
              <p:spPr>
                <a:xfrm rot="18964012">
                  <a:off x="3706882" y="4776618"/>
                  <a:ext cx="805013" cy="218036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350"/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D9A4FCD9-BC44-4954-1071-796D5CF3CB15}"/>
                    </a:ext>
                  </a:extLst>
                </p:cNvPr>
                <p:cNvSpPr txBox="1"/>
                <p:nvPr/>
              </p:nvSpPr>
              <p:spPr>
                <a:xfrm>
                  <a:off x="362909" y="4338532"/>
                  <a:ext cx="2808782" cy="52322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CH" sz="1400" b="1" dirty="0">
                      <a:solidFill>
                        <a:srgbClr val="FF0000"/>
                      </a:solidFill>
                    </a:rPr>
                    <a:t>SPS Slow Extraction from </a:t>
                  </a:r>
                </a:p>
                <a:p>
                  <a:pPr algn="ctr"/>
                  <a:r>
                    <a:rPr lang="en-CH" sz="1400" b="1" dirty="0">
                      <a:solidFill>
                        <a:srgbClr val="FF0000"/>
                      </a:solidFill>
                    </a:rPr>
                    <a:t>Long Straight Section 2 (LSS2)</a:t>
                  </a:r>
                </a:p>
              </p:txBody>
            </p: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0A5C4297-AE05-FDE4-D5BF-F3AC033C5C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70554" y="4699342"/>
                  <a:ext cx="807941" cy="89834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67E82E5-A3DD-EB02-6F71-865688C6FA23}"/>
                </a:ext>
              </a:extLst>
            </p:cNvPr>
            <p:cNvSpPr txBox="1"/>
            <p:nvPr/>
          </p:nvSpPr>
          <p:spPr>
            <a:xfrm>
              <a:off x="398707" y="686520"/>
              <a:ext cx="5047665" cy="33855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rgbClr val="FF0000"/>
                  </a:solidFill>
                </a:rPr>
                <a:t>Timeline = completion in LS3 (2026-2029) and LS4</a:t>
              </a:r>
              <a:endParaRPr lang="en-CH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C26680D5-6086-50EF-0146-5E5A72996695}"/>
              </a:ext>
            </a:extLst>
          </p:cNvPr>
          <p:cNvSpPr/>
          <p:nvPr/>
        </p:nvSpPr>
        <p:spPr>
          <a:xfrm rot="18809743">
            <a:off x="6387237" y="2674856"/>
            <a:ext cx="875861" cy="125803"/>
          </a:xfrm>
          <a:prstGeom prst="rect">
            <a:avLst/>
          </a:prstGeom>
          <a:solidFill>
            <a:srgbClr val="73B2FF"/>
          </a:solidFill>
          <a:ln w="3175">
            <a:solidFill>
              <a:srgbClr val="385BC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159B7B-EFE0-662B-27E7-ED7F295D2261}"/>
              </a:ext>
            </a:extLst>
          </p:cNvPr>
          <p:cNvSpPr/>
          <p:nvPr/>
        </p:nvSpPr>
        <p:spPr>
          <a:xfrm rot="18861143">
            <a:off x="7803454" y="1771057"/>
            <a:ext cx="270996" cy="70709"/>
          </a:xfrm>
          <a:prstGeom prst="rect">
            <a:avLst/>
          </a:prstGeom>
          <a:solidFill>
            <a:srgbClr val="73B2FF"/>
          </a:solidFill>
          <a:ln w="3175">
            <a:solidFill>
              <a:srgbClr val="385BC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950DD84-BADB-8C7B-A894-F0982034DC5A}"/>
              </a:ext>
            </a:extLst>
          </p:cNvPr>
          <p:cNvCxnSpPr/>
          <p:nvPr/>
        </p:nvCxnSpPr>
        <p:spPr>
          <a:xfrm>
            <a:off x="8025526" y="230603"/>
            <a:ext cx="51874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B263715D-7F56-D80C-CE1F-D5990E005022}"/>
              </a:ext>
            </a:extLst>
          </p:cNvPr>
          <p:cNvSpPr txBox="1"/>
          <p:nvPr/>
        </p:nvSpPr>
        <p:spPr>
          <a:xfrm>
            <a:off x="8544272" y="4593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b="1" dirty="0">
                <a:solidFill>
                  <a:srgbClr val="FF0000"/>
                </a:solidFill>
              </a:rPr>
              <a:t>NA-CONS consolidation project</a:t>
            </a:r>
            <a:endParaRPr lang="en-CH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573C3F0-6B97-200E-6831-AC5CC1CD6415}"/>
              </a:ext>
            </a:extLst>
          </p:cNvPr>
          <p:cNvGrpSpPr/>
          <p:nvPr/>
        </p:nvGrpSpPr>
        <p:grpSpPr>
          <a:xfrm>
            <a:off x="4470777" y="321675"/>
            <a:ext cx="10329548" cy="3588776"/>
            <a:chOff x="1888921" y="-742080"/>
            <a:chExt cx="10329548" cy="3588776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B7106A5-F0A0-BE4D-CEFC-1A5F7951EF7A}"/>
                </a:ext>
              </a:extLst>
            </p:cNvPr>
            <p:cNvGrpSpPr/>
            <p:nvPr/>
          </p:nvGrpSpPr>
          <p:grpSpPr>
            <a:xfrm>
              <a:off x="1888921" y="-742080"/>
              <a:ext cx="10329548" cy="3575163"/>
              <a:chOff x="1888921" y="-742080"/>
              <a:chExt cx="10329548" cy="3575163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4A043435-CACB-874F-28C9-9EA3E1D201AF}"/>
                  </a:ext>
                </a:extLst>
              </p:cNvPr>
              <p:cNvGrpSpPr/>
              <p:nvPr/>
            </p:nvGrpSpPr>
            <p:grpSpPr>
              <a:xfrm>
                <a:off x="1888921" y="158687"/>
                <a:ext cx="4903612" cy="2674396"/>
                <a:chOff x="3173095" y="67755"/>
                <a:chExt cx="4903612" cy="2674396"/>
              </a:xfrm>
            </p:grpSpPr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3349B3A7-EE2D-660B-EA8A-D3D484AFE8A6}"/>
                    </a:ext>
                  </a:extLst>
                </p:cNvPr>
                <p:cNvGrpSpPr/>
                <p:nvPr/>
              </p:nvGrpSpPr>
              <p:grpSpPr>
                <a:xfrm>
                  <a:off x="6816427" y="67755"/>
                  <a:ext cx="1260280" cy="1823002"/>
                  <a:chOff x="6687715" y="39731"/>
                  <a:chExt cx="1260280" cy="1823002"/>
                </a:xfrm>
              </p:grpSpPr>
              <p:sp>
                <p:nvSpPr>
                  <p:cNvPr id="75" name="Oval 74">
                    <a:extLst>
                      <a:ext uri="{FF2B5EF4-FFF2-40B4-BE49-F238E27FC236}">
                        <a16:creationId xmlns:a16="http://schemas.microsoft.com/office/drawing/2014/main" id="{F91B8360-1DAF-D471-80B5-2A6B5562EBF9}"/>
                      </a:ext>
                    </a:extLst>
                  </p:cNvPr>
                  <p:cNvSpPr/>
                  <p:nvPr/>
                </p:nvSpPr>
                <p:spPr>
                  <a:xfrm rot="18805098">
                    <a:off x="6377485" y="393432"/>
                    <a:ext cx="1040774" cy="333372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sz="1350"/>
                  </a:p>
                </p:txBody>
              </p:sp>
              <p:sp>
                <p:nvSpPr>
                  <p:cNvPr id="76" name="TextBox 75">
                    <a:extLst>
                      <a:ext uri="{FF2B5EF4-FFF2-40B4-BE49-F238E27FC236}">
                        <a16:creationId xmlns:a16="http://schemas.microsoft.com/office/drawing/2014/main" id="{38DB4F5C-4CD5-6895-541F-4EA4D461A4F8}"/>
                      </a:ext>
                    </a:extLst>
                  </p:cNvPr>
                  <p:cNvSpPr txBox="1"/>
                  <p:nvPr/>
                </p:nvSpPr>
                <p:spPr>
                  <a:xfrm>
                    <a:off x="6687715" y="1447235"/>
                    <a:ext cx="1260280" cy="415498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CH" sz="1050" b="1" dirty="0"/>
                      <a:t>TCC8: </a:t>
                    </a:r>
                    <a:r>
                      <a:rPr lang="en-CH" sz="1050" dirty="0"/>
                      <a:t>T10 / TAX </a:t>
                    </a:r>
                  </a:p>
                  <a:p>
                    <a:pPr algn="ctr"/>
                    <a:r>
                      <a:rPr lang="en-CH" sz="1050" dirty="0"/>
                      <a:t>→ BDF</a:t>
                    </a:r>
                  </a:p>
                </p:txBody>
              </p:sp>
              <p:cxnSp>
                <p:nvCxnSpPr>
                  <p:cNvPr id="77" name="Straight Connector 76">
                    <a:extLst>
                      <a:ext uri="{FF2B5EF4-FFF2-40B4-BE49-F238E27FC236}">
                        <a16:creationId xmlns:a16="http://schemas.microsoft.com/office/drawing/2014/main" id="{010223E8-9428-8BE3-3332-2C2F7A058870}"/>
                      </a:ext>
                    </a:extLst>
                  </p:cNvPr>
                  <p:cNvCxnSpPr>
                    <a:cxnSpLocks/>
                    <a:stCxn id="76" idx="0"/>
                  </p:cNvCxnSpPr>
                  <p:nvPr/>
                </p:nvCxnSpPr>
                <p:spPr>
                  <a:xfrm flipH="1" flipV="1">
                    <a:off x="6808187" y="703057"/>
                    <a:ext cx="509668" cy="74417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F9ED9000-176D-628E-847E-5CF0AA6E67FA}"/>
                    </a:ext>
                  </a:extLst>
                </p:cNvPr>
                <p:cNvSpPr txBox="1"/>
                <p:nvPr/>
              </p:nvSpPr>
              <p:spPr>
                <a:xfrm>
                  <a:off x="5833753" y="2165070"/>
                  <a:ext cx="982674" cy="577081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050" b="1" dirty="0">
                      <a:solidFill>
                        <a:srgbClr val="FF0000"/>
                      </a:solidFill>
                    </a:rPr>
                    <a:t>New Beam Dump </a:t>
                  </a:r>
                  <a:r>
                    <a:rPr lang="en-CH" sz="1050" dirty="0">
                      <a:solidFill>
                        <a:srgbClr val="FF0000"/>
                      </a:solidFill>
                    </a:rPr>
                    <a:t>(TIDVG4)</a:t>
                  </a:r>
                </a:p>
              </p:txBody>
            </p: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F9504C15-35CA-14E3-12DE-7C4A8117DFCC}"/>
                    </a:ext>
                  </a:extLst>
                </p:cNvPr>
                <p:cNvCxnSpPr>
                  <a:cxnSpLocks/>
                  <a:stCxn id="70" idx="1"/>
                </p:cNvCxnSpPr>
                <p:nvPr/>
              </p:nvCxnSpPr>
              <p:spPr>
                <a:xfrm flipH="1">
                  <a:off x="5201338" y="2453611"/>
                  <a:ext cx="632415" cy="10281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4DAF835E-52C4-BF54-C116-B68622196DCF}"/>
                    </a:ext>
                  </a:extLst>
                </p:cNvPr>
                <p:cNvSpPr/>
                <p:nvPr/>
              </p:nvSpPr>
              <p:spPr>
                <a:xfrm>
                  <a:off x="3173095" y="2152490"/>
                  <a:ext cx="1305704" cy="472017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</p:grp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1216677F-AB05-6CE4-E8D2-567800FD97B4}"/>
                  </a:ext>
                </a:extLst>
              </p:cNvPr>
              <p:cNvGrpSpPr/>
              <p:nvPr/>
            </p:nvGrpSpPr>
            <p:grpSpPr>
              <a:xfrm>
                <a:off x="7182955" y="-742080"/>
                <a:ext cx="5035514" cy="369332"/>
                <a:chOff x="7182955" y="-742080"/>
                <a:chExt cx="5035514" cy="369332"/>
              </a:xfrm>
            </p:grpSpPr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DF4BDFD3-A8FF-6D89-82FF-6778CFAD2A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82955" y="-528239"/>
                  <a:ext cx="46351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A0325CE1-5E4E-38AD-1B70-960FD5D28F63}"/>
                    </a:ext>
                  </a:extLst>
                </p:cNvPr>
                <p:cNvSpPr txBox="1"/>
                <p:nvPr/>
              </p:nvSpPr>
              <p:spPr>
                <a:xfrm>
                  <a:off x="7646469" y="-742080"/>
                  <a:ext cx="45720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CH" sz="1800" b="1" dirty="0"/>
                    <a:t>HI-ECN3 project</a:t>
                  </a:r>
                  <a:endParaRPr lang="en-CH" dirty="0"/>
                </a:p>
              </p:txBody>
            </p:sp>
          </p:grpSp>
        </p:grp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2446D42-E86C-6DFE-13BB-19F0AFC417AF}"/>
                </a:ext>
              </a:extLst>
            </p:cNvPr>
            <p:cNvCxnSpPr>
              <a:cxnSpLocks/>
            </p:cNvCxnSpPr>
            <p:nvPr/>
          </p:nvCxnSpPr>
          <p:spPr>
            <a:xfrm>
              <a:off x="3203559" y="2622461"/>
              <a:ext cx="359662" cy="224235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D62F6742-4DAC-B675-281C-3AF1611F6DB9}"/>
              </a:ext>
            </a:extLst>
          </p:cNvPr>
          <p:cNvSpPr txBox="1"/>
          <p:nvPr/>
        </p:nvSpPr>
        <p:spPr>
          <a:xfrm>
            <a:off x="2284864" y="1739772"/>
            <a:ext cx="3394967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rgbClr val="004899"/>
                </a:solidFill>
              </a:rPr>
              <a:t>Timeline = completion after LS3</a:t>
            </a:r>
            <a:endParaRPr lang="en-CH" sz="1600" dirty="0">
              <a:solidFill>
                <a:srgbClr val="004899"/>
              </a:solidFill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54D8844-9B65-307B-1AF2-5020D4BAD932}"/>
              </a:ext>
            </a:extLst>
          </p:cNvPr>
          <p:cNvGrpSpPr/>
          <p:nvPr/>
        </p:nvGrpSpPr>
        <p:grpSpPr>
          <a:xfrm>
            <a:off x="4765328" y="1583121"/>
            <a:ext cx="5248572" cy="5226166"/>
            <a:chOff x="3599743" y="733307"/>
            <a:chExt cx="4131401" cy="4559832"/>
          </a:xfrm>
        </p:grpSpPr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FBDE29CD-92BF-0782-4C01-96CDDC2EF5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70502" y="1887863"/>
              <a:ext cx="2913347" cy="3386415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A77794F-ED09-98AA-F459-901328B671BB}"/>
                </a:ext>
              </a:extLst>
            </p:cNvPr>
            <p:cNvCxnSpPr>
              <a:cxnSpLocks/>
            </p:cNvCxnSpPr>
            <p:nvPr/>
          </p:nvCxnSpPr>
          <p:spPr>
            <a:xfrm>
              <a:off x="3599743" y="4265834"/>
              <a:ext cx="1170759" cy="1027305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FFCB8D47-74EC-FCBC-BE61-9D07183B8751}"/>
                </a:ext>
              </a:extLst>
            </p:cNvPr>
            <p:cNvCxnSpPr>
              <a:cxnSpLocks/>
            </p:cNvCxnSpPr>
            <p:nvPr/>
          </p:nvCxnSpPr>
          <p:spPr>
            <a:xfrm>
              <a:off x="6523881" y="733307"/>
              <a:ext cx="1207263" cy="1154556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2444B15B-042F-7E52-9450-313B1578948D}"/>
                </a:ext>
              </a:extLst>
            </p:cNvPr>
            <p:cNvSpPr txBox="1"/>
            <p:nvPr/>
          </p:nvSpPr>
          <p:spPr>
            <a:xfrm rot="18787618">
              <a:off x="6045244" y="3206890"/>
              <a:ext cx="1084210" cy="2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chemeClr val="bg1"/>
                  </a:solidFill>
                </a:rPr>
                <a:t>~ 1.7 km !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70E721-0CB2-CADA-D704-A6298819C4F0}"/>
              </a:ext>
            </a:extLst>
          </p:cNvPr>
          <p:cNvGrpSpPr/>
          <p:nvPr/>
        </p:nvGrpSpPr>
        <p:grpSpPr>
          <a:xfrm>
            <a:off x="6220284" y="1408940"/>
            <a:ext cx="4224758" cy="1221006"/>
            <a:chOff x="6220284" y="1408940"/>
            <a:chExt cx="4224758" cy="122100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BB8B507-00CB-7564-CD71-820E5C815008}"/>
                </a:ext>
              </a:extLst>
            </p:cNvPr>
            <p:cNvSpPr txBox="1"/>
            <p:nvPr/>
          </p:nvSpPr>
          <p:spPr>
            <a:xfrm>
              <a:off x="6220284" y="1909049"/>
              <a:ext cx="545342" cy="25391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>
                  <a:solidFill>
                    <a:srgbClr val="FF0000"/>
                  </a:solidFill>
                </a:rPr>
                <a:t>EHN1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7734CC9B-D8C0-62DA-D670-BDE77667D49A}"/>
                </a:ext>
              </a:extLst>
            </p:cNvPr>
            <p:cNvCxnSpPr>
              <a:cxnSpLocks/>
              <a:stCxn id="3" idx="3"/>
            </p:cNvCxnSpPr>
            <p:nvPr/>
          </p:nvCxnSpPr>
          <p:spPr>
            <a:xfrm>
              <a:off x="6765626" y="2036007"/>
              <a:ext cx="588011" cy="593939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721B500-C4FD-C6E3-8538-8BE1B44E7C36}"/>
                </a:ext>
              </a:extLst>
            </p:cNvPr>
            <p:cNvSpPr txBox="1"/>
            <p:nvPr/>
          </p:nvSpPr>
          <p:spPr>
            <a:xfrm>
              <a:off x="9899700" y="1665841"/>
              <a:ext cx="545342" cy="25391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050" b="1" dirty="0">
                  <a:solidFill>
                    <a:srgbClr val="FF0000"/>
                  </a:solidFill>
                </a:rPr>
                <a:t>EHN2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3171584-A247-DCED-9540-A9359D8867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29583" y="1408940"/>
              <a:ext cx="1074199" cy="371083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 descr="A map of a city&#10;&#10;Description automatically generated">
            <a:extLst>
              <a:ext uri="{FF2B5EF4-FFF2-40B4-BE49-F238E27FC236}">
                <a16:creationId xmlns:a16="http://schemas.microsoft.com/office/drawing/2014/main" id="{D8F8FC15-D8E1-6D2E-503C-4623C0669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4892" y="4127777"/>
            <a:ext cx="2111167" cy="209508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DA29DA7-7EFA-D719-59F3-88C324482F19}"/>
              </a:ext>
            </a:extLst>
          </p:cNvPr>
          <p:cNvSpPr/>
          <p:nvPr/>
        </p:nvSpPr>
        <p:spPr>
          <a:xfrm>
            <a:off x="10271817" y="4136528"/>
            <a:ext cx="1024139" cy="73382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8F6688-AC0D-FC23-7EEB-27EF74D6B9AD}"/>
              </a:ext>
            </a:extLst>
          </p:cNvPr>
          <p:cNvSpPr txBox="1"/>
          <p:nvPr/>
        </p:nvSpPr>
        <p:spPr>
          <a:xfrm>
            <a:off x="9808650" y="3928120"/>
            <a:ext cx="127278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000" b="1" dirty="0"/>
              <a:t>CERN </a:t>
            </a:r>
            <a:r>
              <a:rPr lang="en-GB" sz="1000" b="1" dirty="0" err="1"/>
              <a:t>Prévessin</a:t>
            </a:r>
            <a:r>
              <a:rPr lang="en-GB" sz="1000" b="1" dirty="0"/>
              <a:t> Site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8D3345-F3BD-9A23-6793-B217BAB6379C}"/>
              </a:ext>
            </a:extLst>
          </p:cNvPr>
          <p:cNvCxnSpPr>
            <a:cxnSpLocks/>
          </p:cNvCxnSpPr>
          <p:nvPr/>
        </p:nvCxnSpPr>
        <p:spPr>
          <a:xfrm flipH="1" flipV="1">
            <a:off x="9563484" y="1278946"/>
            <a:ext cx="1722095" cy="284324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B34E988-EE93-2A9D-78CF-AF673A39F452}"/>
              </a:ext>
            </a:extLst>
          </p:cNvPr>
          <p:cNvCxnSpPr>
            <a:cxnSpLocks/>
          </p:cNvCxnSpPr>
          <p:nvPr/>
        </p:nvCxnSpPr>
        <p:spPr>
          <a:xfrm flipH="1">
            <a:off x="2172429" y="4853917"/>
            <a:ext cx="8068904" cy="102335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F2B6BBA-2D0F-CEA2-CA67-8D02DBD52035}"/>
              </a:ext>
            </a:extLst>
          </p:cNvPr>
          <p:cNvCxnSpPr>
            <a:cxnSpLocks/>
          </p:cNvCxnSpPr>
          <p:nvPr/>
        </p:nvCxnSpPr>
        <p:spPr>
          <a:xfrm>
            <a:off x="8500441" y="1002825"/>
            <a:ext cx="0" cy="379137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770791D-F5A8-BDFC-9545-9DE2DEF2A558}"/>
              </a:ext>
            </a:extLst>
          </p:cNvPr>
          <p:cNvSpPr txBox="1"/>
          <p:nvPr/>
        </p:nvSpPr>
        <p:spPr>
          <a:xfrm>
            <a:off x="8234581" y="836712"/>
            <a:ext cx="545342" cy="25391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ECN3</a:t>
            </a:r>
          </a:p>
        </p:txBody>
      </p: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4198AEC1-B1EF-33E7-9734-E5C23C90C3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19" name="Footer Placeholder 5">
            <a:extLst>
              <a:ext uri="{FF2B5EF4-FFF2-40B4-BE49-F238E27FC236}">
                <a16:creationId xmlns:a16="http://schemas.microsoft.com/office/drawing/2014/main" id="{5B5CF0F3-7E2E-277B-DFCD-95162C02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68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010A0-3D73-342E-1046-3950FA2DC9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A graph of a long term schedule&#10;&#10;Description automatically generated">
            <a:extLst>
              <a:ext uri="{FF2B5EF4-FFF2-40B4-BE49-F238E27FC236}">
                <a16:creationId xmlns:a16="http://schemas.microsoft.com/office/drawing/2014/main" id="{B271A8A0-8469-269E-5FA8-92218E30B3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745" r="1637" b="3210"/>
          <a:stretch/>
        </p:blipFill>
        <p:spPr>
          <a:xfrm>
            <a:off x="-25957" y="1126462"/>
            <a:ext cx="9626550" cy="50698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63FDBE-8C5C-0ABD-197F-7A13DC335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064859A-2C02-DEA5-F481-5C04C2A4EE02}"/>
              </a:ext>
            </a:extLst>
          </p:cNvPr>
          <p:cNvGrpSpPr/>
          <p:nvPr/>
        </p:nvGrpSpPr>
        <p:grpSpPr>
          <a:xfrm>
            <a:off x="1343472" y="3685993"/>
            <a:ext cx="10826421" cy="2442074"/>
            <a:chOff x="985329" y="3050896"/>
            <a:chExt cx="8119816" cy="183155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AA0A0EB-D845-8C35-2B5E-FDEB6B88D243}"/>
                </a:ext>
              </a:extLst>
            </p:cNvPr>
            <p:cNvGrpSpPr/>
            <p:nvPr/>
          </p:nvGrpSpPr>
          <p:grpSpPr>
            <a:xfrm>
              <a:off x="985329" y="3050896"/>
              <a:ext cx="8119816" cy="1831556"/>
              <a:chOff x="985329" y="3050896"/>
              <a:chExt cx="8119816" cy="1831556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CA629E6-66F9-F023-A351-D9BFCC5CE70D}"/>
                  </a:ext>
                </a:extLst>
              </p:cNvPr>
              <p:cNvSpPr/>
              <p:nvPr/>
            </p:nvSpPr>
            <p:spPr>
              <a:xfrm>
                <a:off x="6298299" y="4728586"/>
                <a:ext cx="153659" cy="13698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33B6FE-E192-43C1-816F-CC780FB7BCD4}"/>
                  </a:ext>
                </a:extLst>
              </p:cNvPr>
              <p:cNvSpPr txBox="1"/>
              <p:nvPr/>
            </p:nvSpPr>
            <p:spPr>
              <a:xfrm>
                <a:off x="6471429" y="4705528"/>
                <a:ext cx="922368" cy="1769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933" dirty="0">
                    <a:solidFill>
                      <a:schemeClr val="bg2">
                        <a:lumMod val="10000"/>
                      </a:schemeClr>
                    </a:solidFill>
                  </a:rPr>
                  <a:t>HI-ECN3 Operation</a:t>
                </a:r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69A88D00-F8B9-A3FC-39A6-C27DE06762CF}"/>
                  </a:ext>
                </a:extLst>
              </p:cNvPr>
              <p:cNvGrpSpPr/>
              <p:nvPr/>
            </p:nvGrpSpPr>
            <p:grpSpPr>
              <a:xfrm>
                <a:off x="985329" y="3050896"/>
                <a:ext cx="8119816" cy="1463810"/>
                <a:chOff x="985329" y="3050896"/>
                <a:chExt cx="8119816" cy="1463810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565C45C4-0E55-6B94-8E13-14F53B67024C}"/>
                    </a:ext>
                  </a:extLst>
                </p:cNvPr>
                <p:cNvSpPr/>
                <p:nvPr/>
              </p:nvSpPr>
              <p:spPr>
                <a:xfrm>
                  <a:off x="2946270" y="3050896"/>
                  <a:ext cx="1978742" cy="58561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40A454FE-7BF5-E5CC-121F-D18D1E6830B6}"/>
                    </a:ext>
                  </a:extLst>
                </p:cNvPr>
                <p:cNvSpPr/>
                <p:nvPr/>
              </p:nvSpPr>
              <p:spPr>
                <a:xfrm>
                  <a:off x="985329" y="4382101"/>
                  <a:ext cx="3939683" cy="51493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10808E15-5CEF-879D-A639-5018FBB67DC3}"/>
                    </a:ext>
                  </a:extLst>
                </p:cNvPr>
                <p:cNvSpPr/>
                <p:nvPr/>
              </p:nvSpPr>
              <p:spPr>
                <a:xfrm>
                  <a:off x="5413821" y="4362189"/>
                  <a:ext cx="3632380" cy="57937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CE7384EE-E222-5C75-F014-7720C7908304}"/>
                    </a:ext>
                  </a:extLst>
                </p:cNvPr>
                <p:cNvSpPr/>
                <p:nvPr/>
              </p:nvSpPr>
              <p:spPr>
                <a:xfrm>
                  <a:off x="2169834" y="3050896"/>
                  <a:ext cx="466537" cy="51494"/>
                </a:xfrm>
                <a:prstGeom prst="rect">
                  <a:avLst/>
                </a:prstGeom>
                <a:gradFill>
                  <a:gsLst>
                    <a:gs pos="0">
                      <a:schemeClr val="accent1">
                        <a:tint val="73000"/>
                        <a:satMod val="1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38000">
                      <a:schemeClr val="bg1">
                        <a:lumMod val="75000"/>
                      </a:schemeClr>
                    </a:gs>
                    <a:gs pos="55000">
                      <a:schemeClr val="tx1"/>
                    </a:gs>
                    <a:gs pos="80000">
                      <a:schemeClr val="tx1"/>
                    </a:gs>
                    <a:gs pos="87000">
                      <a:schemeClr val="tx1"/>
                    </a:gs>
                    <a:gs pos="100000">
                      <a:schemeClr val="tx1"/>
                    </a:gs>
                  </a:gsLst>
                  <a:lin ang="0" scaled="0"/>
                </a:gra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BE4577E9-847C-1B77-BFEF-B90A34566F53}"/>
                    </a:ext>
                  </a:extLst>
                </p:cNvPr>
                <p:cNvSpPr txBox="1"/>
                <p:nvPr/>
              </p:nvSpPr>
              <p:spPr>
                <a:xfrm>
                  <a:off x="6775949" y="3754283"/>
                  <a:ext cx="2329196" cy="5307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CH" sz="1333" b="1" dirty="0"/>
                    <a:t>Operation out to late 2040s: </a:t>
                  </a:r>
                </a:p>
                <a:p>
                  <a:pPr algn="r"/>
                  <a:r>
                    <a:rPr lang="en-CH" sz="1333" dirty="0"/>
                    <a:t>beyond HL-LHC</a:t>
                  </a:r>
                </a:p>
                <a:p>
                  <a:pPr algn="r"/>
                  <a:r>
                    <a:rPr lang="en-CH" sz="1333" dirty="0"/>
                    <a:t>(frequency &amp; length of LS’s TBC)</a:t>
                  </a:r>
                </a:p>
              </p:txBody>
            </p: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B7A69F39-716F-F959-FFDE-010A4D9EB3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50025" y="4514706"/>
                  <a:ext cx="1796176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1680358-7399-5D9B-3E36-EC528BD8C5A7}"/>
                </a:ext>
              </a:extLst>
            </p:cNvPr>
            <p:cNvSpPr txBox="1"/>
            <p:nvPr/>
          </p:nvSpPr>
          <p:spPr>
            <a:xfrm>
              <a:off x="1995418" y="3097248"/>
              <a:ext cx="815368" cy="284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HI-ECN3</a:t>
              </a:r>
            </a:p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Commissioning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65CDA7D-ABF3-3944-A34E-FBB2DD44D9D9}"/>
                </a:ext>
              </a:extLst>
            </p:cNvPr>
            <p:cNvSpPr txBox="1"/>
            <p:nvPr/>
          </p:nvSpPr>
          <p:spPr>
            <a:xfrm>
              <a:off x="2791320" y="3109457"/>
              <a:ext cx="1009741" cy="284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HI-ECN3 </a:t>
              </a:r>
            </a:p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Operation</a:t>
              </a: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AFE04F2-9F25-EE93-B54C-0D0A92383112}"/>
              </a:ext>
            </a:extLst>
          </p:cNvPr>
          <p:cNvCxnSpPr>
            <a:cxnSpLocks/>
          </p:cNvCxnSpPr>
          <p:nvPr/>
        </p:nvCxnSpPr>
        <p:spPr>
          <a:xfrm>
            <a:off x="2131826" y="1150752"/>
            <a:ext cx="0" cy="16816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10A3CC0-624C-5268-FF0E-300E74585C1C}"/>
              </a:ext>
            </a:extLst>
          </p:cNvPr>
          <p:cNvSpPr txBox="1"/>
          <p:nvPr/>
        </p:nvSpPr>
        <p:spPr>
          <a:xfrm>
            <a:off x="1703512" y="861575"/>
            <a:ext cx="856628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333" b="1" dirty="0"/>
              <a:t>Today</a:t>
            </a:r>
            <a:endParaRPr lang="en-CH" sz="1333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CE7CD9A-F52C-8A20-010A-2ECC252C2009}"/>
              </a:ext>
            </a:extLst>
          </p:cNvPr>
          <p:cNvGrpSpPr/>
          <p:nvPr/>
        </p:nvGrpSpPr>
        <p:grpSpPr>
          <a:xfrm>
            <a:off x="1150867" y="1010302"/>
            <a:ext cx="10897960" cy="2744352"/>
            <a:chOff x="840876" y="1044126"/>
            <a:chExt cx="8173470" cy="205826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EC0C00-A78C-B38B-1684-23AD15C8A359}"/>
                </a:ext>
              </a:extLst>
            </p:cNvPr>
            <p:cNvSpPr txBox="1"/>
            <p:nvPr/>
          </p:nvSpPr>
          <p:spPr>
            <a:xfrm>
              <a:off x="7142014" y="1044126"/>
              <a:ext cx="1872332" cy="1607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CH" sz="1333" b="1" dirty="0"/>
                <a:t>NA available exclusively for EHN1/2 from mid-2029:</a:t>
              </a:r>
            </a:p>
            <a:p>
              <a:pPr algn="r"/>
              <a:r>
                <a:rPr lang="en-GB" sz="1333" dirty="0"/>
                <a:t>T</a:t>
              </a:r>
              <a:r>
                <a:rPr lang="en-CH" sz="1333" dirty="0"/>
                <a:t>est-beam users &amp; other POT demanding experiments </a:t>
              </a:r>
            </a:p>
            <a:p>
              <a:pPr algn="r"/>
              <a:r>
                <a:rPr lang="en-CH" sz="1333" dirty="0"/>
                <a:t>(e.g. AMBER, MuonE)</a:t>
              </a:r>
            </a:p>
            <a:p>
              <a:pPr algn="r"/>
              <a:endParaRPr lang="en-CH" sz="1333" b="1" dirty="0"/>
            </a:p>
            <a:p>
              <a:pPr algn="r"/>
              <a:endParaRPr lang="en-CH" sz="1333" b="1" dirty="0"/>
            </a:p>
            <a:p>
              <a:pPr algn="r"/>
              <a:r>
                <a:rPr lang="en-CH" sz="1333" b="1" dirty="0"/>
                <a:t>ECN3 beam to dump in P42 for commissioning of TCC2</a:t>
              </a:r>
            </a:p>
            <a:p>
              <a:pPr algn="r"/>
              <a:r>
                <a:rPr lang="en-GB" sz="1333" b="1" dirty="0"/>
                <a:t>w</a:t>
              </a:r>
              <a:r>
                <a:rPr lang="en-CH" sz="1333" b="1" dirty="0"/>
                <a:t>hilst construction ongoing 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A2EC5A8-E61B-E26F-7423-77DB43E8C971}"/>
                </a:ext>
              </a:extLst>
            </p:cNvPr>
            <p:cNvSpPr/>
            <p:nvPr/>
          </p:nvSpPr>
          <p:spPr>
            <a:xfrm>
              <a:off x="840876" y="3050897"/>
              <a:ext cx="1546724" cy="51493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D12E8B9-6A4E-C9A2-D411-4752B3789A9C}"/>
                </a:ext>
              </a:extLst>
            </p:cNvPr>
            <p:cNvSpPr/>
            <p:nvPr/>
          </p:nvSpPr>
          <p:spPr>
            <a:xfrm>
              <a:off x="6659792" y="1834190"/>
              <a:ext cx="352246" cy="51494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</p:grpSp>
      <p:pic>
        <p:nvPicPr>
          <p:cNvPr id="43" name="Content Placeholder 3">
            <a:extLst>
              <a:ext uri="{FF2B5EF4-FFF2-40B4-BE49-F238E27FC236}">
                <a16:creationId xmlns:a16="http://schemas.microsoft.com/office/drawing/2014/main" id="{AC4A9140-B0D3-020F-3C58-1590C886C324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60"/>
          <a:stretch/>
        </p:blipFill>
        <p:spPr bwMode="auto">
          <a:xfrm>
            <a:off x="10617095" y="3353564"/>
            <a:ext cx="1306591" cy="11481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6" name="Title 1">
            <a:extLst>
              <a:ext uri="{FF2B5EF4-FFF2-40B4-BE49-F238E27FC236}">
                <a16:creationId xmlns:a16="http://schemas.microsoft.com/office/drawing/2014/main" id="{E9FF0C53-A446-D0AA-7925-43C7BC755494}"/>
              </a:ext>
            </a:extLst>
          </p:cNvPr>
          <p:cNvSpPr txBox="1">
            <a:spLocks/>
          </p:cNvSpPr>
          <p:nvPr/>
        </p:nvSpPr>
        <p:spPr>
          <a:xfrm>
            <a:off x="364307" y="311645"/>
            <a:ext cx="11827693" cy="6304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CERN Accelerator Schedule</a:t>
            </a:r>
            <a:endParaRPr lang="en-US" sz="2400" baseline="30000" dirty="0">
              <a:solidFill>
                <a:srgbClr val="004899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1D020A8-49BC-4536-4DF4-BCD34005D9E2}"/>
              </a:ext>
            </a:extLst>
          </p:cNvPr>
          <p:cNvSpPr/>
          <p:nvPr/>
        </p:nvSpPr>
        <p:spPr>
          <a:xfrm>
            <a:off x="4788599" y="1873513"/>
            <a:ext cx="4043705" cy="25886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0C31444-300F-D894-88F5-5C656DCD701C}"/>
              </a:ext>
            </a:extLst>
          </p:cNvPr>
          <p:cNvGrpSpPr/>
          <p:nvPr/>
        </p:nvGrpSpPr>
        <p:grpSpPr>
          <a:xfrm>
            <a:off x="4781315" y="1876041"/>
            <a:ext cx="4771069" cy="4249953"/>
            <a:chOff x="3563710" y="1726536"/>
            <a:chExt cx="3578302" cy="318746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8E8129D-7FC9-F56E-6F1B-8A5C5DFAC749}"/>
                </a:ext>
              </a:extLst>
            </p:cNvPr>
            <p:cNvGrpSpPr/>
            <p:nvPr/>
          </p:nvGrpSpPr>
          <p:grpSpPr>
            <a:xfrm>
              <a:off x="3563710" y="1726536"/>
              <a:ext cx="3578302" cy="3187465"/>
              <a:chOff x="3563710" y="1726536"/>
              <a:chExt cx="3578302" cy="3187465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528F1C4-0FBA-B908-5723-54A7AB3DCD91}"/>
                  </a:ext>
                </a:extLst>
              </p:cNvPr>
              <p:cNvSpPr/>
              <p:nvPr/>
            </p:nvSpPr>
            <p:spPr>
              <a:xfrm>
                <a:off x="3563710" y="1726536"/>
                <a:ext cx="3096072" cy="63094"/>
              </a:xfrm>
              <a:prstGeom prst="rect">
                <a:avLst/>
              </a:prstGeom>
              <a:solidFill>
                <a:srgbClr val="E5750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 dirty="0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8EE19EC-206F-8C08-00AD-79B12EAA7E30}"/>
                  </a:ext>
                </a:extLst>
              </p:cNvPr>
              <p:cNvSpPr/>
              <p:nvPr/>
            </p:nvSpPr>
            <p:spPr>
              <a:xfrm>
                <a:off x="4925010" y="3120712"/>
                <a:ext cx="2217002" cy="77087"/>
              </a:xfrm>
              <a:prstGeom prst="rect">
                <a:avLst/>
              </a:prstGeom>
              <a:solidFill>
                <a:srgbClr val="E5750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 dirty="0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E556F42-1E81-E305-BAC1-1986C19972BD}"/>
                  </a:ext>
                </a:extLst>
              </p:cNvPr>
              <p:cNvSpPr/>
              <p:nvPr/>
            </p:nvSpPr>
            <p:spPr>
              <a:xfrm>
                <a:off x="5581071" y="4760137"/>
                <a:ext cx="153659" cy="136985"/>
              </a:xfrm>
              <a:prstGeom prst="rect">
                <a:avLst/>
              </a:prstGeom>
              <a:solidFill>
                <a:srgbClr val="E575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7FF01B9-D45C-195A-61B8-1DFB5C94E85A}"/>
                  </a:ext>
                </a:extLst>
              </p:cNvPr>
              <p:cNvSpPr txBox="1"/>
              <p:nvPr/>
            </p:nvSpPr>
            <p:spPr>
              <a:xfrm>
                <a:off x="5719269" y="4737077"/>
                <a:ext cx="553277" cy="1769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933" dirty="0">
                    <a:solidFill>
                      <a:schemeClr val="bg2">
                        <a:lumMod val="10000"/>
                      </a:schemeClr>
                    </a:solidFill>
                  </a:rPr>
                  <a:t>NA-CONS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7ED124A-2513-373B-FAC1-57D1F023E9F3}"/>
                </a:ext>
              </a:extLst>
            </p:cNvPr>
            <p:cNvSpPr txBox="1"/>
            <p:nvPr/>
          </p:nvSpPr>
          <p:spPr>
            <a:xfrm>
              <a:off x="5085562" y="3215291"/>
              <a:ext cx="910346" cy="284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933" dirty="0">
                  <a:solidFill>
                    <a:schemeClr val="bg2">
                      <a:lumMod val="10000"/>
                    </a:schemeClr>
                  </a:solidFill>
                </a:rPr>
                <a:t>NA-CONS Phase II</a:t>
              </a:r>
            </a:p>
            <a:p>
              <a:pPr algn="ctr"/>
              <a:r>
                <a:rPr lang="en-CH" sz="933" dirty="0">
                  <a:solidFill>
                    <a:schemeClr val="bg2">
                      <a:lumMod val="10000"/>
                    </a:schemeClr>
                  </a:solidFill>
                </a:rPr>
                <a:t>(TBC)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C0513C7-1A95-6CF4-FFB0-B7ACFC2D7D4E}"/>
                </a:ext>
              </a:extLst>
            </p:cNvPr>
            <p:cNvSpPr txBox="1"/>
            <p:nvPr/>
          </p:nvSpPr>
          <p:spPr>
            <a:xfrm>
              <a:off x="3563710" y="1761373"/>
              <a:ext cx="885098" cy="176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933" dirty="0">
                  <a:solidFill>
                    <a:schemeClr val="bg2">
                      <a:lumMod val="10000"/>
                    </a:schemeClr>
                  </a:solidFill>
                </a:rPr>
                <a:t>NA-CONS Phase I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E28FC59B-1052-37D4-F39E-3A67068B7201}"/>
              </a:ext>
            </a:extLst>
          </p:cNvPr>
          <p:cNvSpPr txBox="1"/>
          <p:nvPr/>
        </p:nvSpPr>
        <p:spPr>
          <a:xfrm>
            <a:off x="5879976" y="34752"/>
            <a:ext cx="62646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M. Lamont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i="0" dirty="0">
                <a:solidFill>
                  <a:srgbClr val="46788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Updated schedule for CERN’s accelerators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CERN Bulletin, 4 October 2024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8609E329-445E-3A29-F13D-56DFD47D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23CAFC3C-E26C-BE4C-8997-5EF36D119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FE009F-5DBF-6F46-884D-BB70731F4C0F}"/>
              </a:ext>
            </a:extLst>
          </p:cNvPr>
          <p:cNvSpPr/>
          <p:nvPr/>
        </p:nvSpPr>
        <p:spPr>
          <a:xfrm>
            <a:off x="1055440" y="1883387"/>
            <a:ext cx="3168352" cy="129286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EC6634-0D05-E026-C8FE-7444A7BCE64F}"/>
              </a:ext>
            </a:extLst>
          </p:cNvPr>
          <p:cNvSpPr txBox="1"/>
          <p:nvPr/>
        </p:nvSpPr>
        <p:spPr>
          <a:xfrm>
            <a:off x="1030351" y="1991552"/>
            <a:ext cx="1346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solidFill>
                  <a:schemeClr val="bg2">
                    <a:lumMod val="10000"/>
                  </a:schemeClr>
                </a:solidFill>
              </a:rPr>
              <a:t>HI-ECN3 </a:t>
            </a:r>
          </a:p>
          <a:p>
            <a:r>
              <a:rPr lang="en-CH" sz="1200" dirty="0">
                <a:solidFill>
                  <a:schemeClr val="bg2">
                    <a:lumMod val="10000"/>
                  </a:schemeClr>
                </a:solidFill>
              </a:rPr>
              <a:t>TDR Phase</a:t>
            </a:r>
          </a:p>
        </p:txBody>
      </p:sp>
    </p:spTree>
    <p:extLst>
      <p:ext uri="{BB962C8B-B14F-4D97-AF65-F5344CB8AC3E}">
        <p14:creationId xmlns:p14="http://schemas.microsoft.com/office/powerpoint/2010/main" val="237046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CE05C-F52C-A638-7CA4-DFD2405F19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5C906A-930E-2A07-A36D-E5B7367DD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D4FE5A-065E-5594-7ECB-B48A1E6144E1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HI-ECN3 Project Timeline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CE406F8-400F-F94C-4DD6-6F3535B4F683}"/>
              </a:ext>
            </a:extLst>
          </p:cNvPr>
          <p:cNvGrpSpPr/>
          <p:nvPr/>
        </p:nvGrpSpPr>
        <p:grpSpPr>
          <a:xfrm>
            <a:off x="623391" y="1363812"/>
            <a:ext cx="10945218" cy="4753115"/>
            <a:chOff x="371893" y="1012725"/>
            <a:chExt cx="10945218" cy="4753115"/>
          </a:xfrm>
        </p:grpSpPr>
        <p:pic>
          <p:nvPicPr>
            <p:cNvPr id="3" name="Picture Placeholder 7">
              <a:extLst>
                <a:ext uri="{FF2B5EF4-FFF2-40B4-BE49-F238E27FC236}">
                  <a16:creationId xmlns:a16="http://schemas.microsoft.com/office/drawing/2014/main" id="{46D63F53-5EB8-1601-8917-BF1F4D027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403" t="17834" r="3941" b="31168"/>
            <a:stretch/>
          </p:blipFill>
          <p:spPr>
            <a:xfrm>
              <a:off x="371894" y="1012725"/>
              <a:ext cx="10945217" cy="4705550"/>
            </a:xfrm>
            <a:prstGeom prst="rect">
              <a:avLst/>
            </a:prstGeom>
            <a:noFill/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88EBD7A-B95C-9E64-29BE-3D4FE92E98B8}"/>
                </a:ext>
              </a:extLst>
            </p:cNvPr>
            <p:cNvSpPr/>
            <p:nvPr/>
          </p:nvSpPr>
          <p:spPr>
            <a:xfrm>
              <a:off x="371893" y="1012725"/>
              <a:ext cx="10934165" cy="47531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14A396D-62EA-867A-5C05-08D5F48A9964}"/>
              </a:ext>
            </a:extLst>
          </p:cNvPr>
          <p:cNvSpPr/>
          <p:nvPr/>
        </p:nvSpPr>
        <p:spPr>
          <a:xfrm>
            <a:off x="10576665" y="1383904"/>
            <a:ext cx="980891" cy="4753115"/>
          </a:xfrm>
          <a:prstGeom prst="rect">
            <a:avLst/>
          </a:prstGeom>
          <a:solidFill>
            <a:schemeClr val="accent1">
              <a:alpha val="1476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7D665C-282C-DFD3-1BB4-339C2149B4B1}"/>
              </a:ext>
            </a:extLst>
          </p:cNvPr>
          <p:cNvSpPr txBox="1"/>
          <p:nvPr/>
        </p:nvSpPr>
        <p:spPr>
          <a:xfrm>
            <a:off x="1712368" y="2127283"/>
            <a:ext cx="123546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TDR Phase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(Facility)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1BEFACE-D926-2B8A-3005-27EA80721A1F}"/>
              </a:ext>
            </a:extLst>
          </p:cNvPr>
          <p:cNvCxnSpPr>
            <a:cxnSpLocks/>
          </p:cNvCxnSpPr>
          <p:nvPr/>
        </p:nvCxnSpPr>
        <p:spPr>
          <a:xfrm>
            <a:off x="2792488" y="3429000"/>
            <a:ext cx="432048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6E5FFAA-54A0-907E-9087-60EA1190DC84}"/>
              </a:ext>
            </a:extLst>
          </p:cNvPr>
          <p:cNvSpPr/>
          <p:nvPr/>
        </p:nvSpPr>
        <p:spPr>
          <a:xfrm>
            <a:off x="3852152" y="1363812"/>
            <a:ext cx="2588822" cy="4753115"/>
          </a:xfrm>
          <a:prstGeom prst="rect">
            <a:avLst/>
          </a:prstGeom>
          <a:solidFill>
            <a:schemeClr val="accent1">
              <a:alpha val="1476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E45F33E-A011-2CAB-2BCA-C7EC75895B8D}"/>
              </a:ext>
            </a:extLst>
          </p:cNvPr>
          <p:cNvCxnSpPr>
            <a:cxnSpLocks/>
          </p:cNvCxnSpPr>
          <p:nvPr/>
        </p:nvCxnSpPr>
        <p:spPr>
          <a:xfrm>
            <a:off x="3224536" y="2762509"/>
            <a:ext cx="977499" cy="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A9F852E-14C5-0AD9-6675-D563A4ED4960}"/>
              </a:ext>
            </a:extLst>
          </p:cNvPr>
          <p:cNvSpPr txBox="1"/>
          <p:nvPr/>
        </p:nvSpPr>
        <p:spPr>
          <a:xfrm>
            <a:off x="2947829" y="2523983"/>
            <a:ext cx="123546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200" b="1" dirty="0">
                <a:solidFill>
                  <a:srgbClr val="FF0000"/>
                </a:solidFill>
              </a:rPr>
              <a:t>TDR e</a:t>
            </a:r>
            <a:r>
              <a:rPr lang="en-CH" sz="1200" b="1" dirty="0">
                <a:solidFill>
                  <a:srgbClr val="FF0000"/>
                </a:solidFill>
              </a:rPr>
              <a:t>xtension?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5BB3DD3-18A5-8F26-C1AC-DF2A76615F83}"/>
              </a:ext>
            </a:extLst>
          </p:cNvPr>
          <p:cNvCxnSpPr>
            <a:cxnSpLocks/>
          </p:cNvCxnSpPr>
          <p:nvPr/>
        </p:nvCxnSpPr>
        <p:spPr>
          <a:xfrm>
            <a:off x="3872066" y="2198025"/>
            <a:ext cx="252082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989660D-233E-44F9-4739-569C407C8BFE}"/>
              </a:ext>
            </a:extLst>
          </p:cNvPr>
          <p:cNvSpPr txBox="1"/>
          <p:nvPr/>
        </p:nvSpPr>
        <p:spPr>
          <a:xfrm>
            <a:off x="4160640" y="1898413"/>
            <a:ext cx="2018678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/>
              <a:t>Long Shutdown 3</a:t>
            </a:r>
          </a:p>
          <a:p>
            <a:pPr algn="ctr"/>
            <a:endParaRPr lang="en-CH" sz="200" b="1" dirty="0"/>
          </a:p>
          <a:p>
            <a:pPr algn="ctr"/>
            <a:r>
              <a:rPr lang="en-CH" sz="1600" b="1" dirty="0">
                <a:solidFill>
                  <a:srgbClr val="FF0000"/>
                </a:solidFill>
              </a:rPr>
              <a:t>Upgrades to NA with NA-CONS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C2926B7-3256-6E55-ADE1-8B0C7AC302C0}"/>
              </a:ext>
            </a:extLst>
          </p:cNvPr>
          <p:cNvCxnSpPr>
            <a:cxnSpLocks/>
          </p:cNvCxnSpPr>
          <p:nvPr/>
        </p:nvCxnSpPr>
        <p:spPr>
          <a:xfrm>
            <a:off x="10576664" y="3458374"/>
            <a:ext cx="980892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CDBBF79-9495-494C-E929-3BDBFB21F3F8}"/>
              </a:ext>
            </a:extLst>
          </p:cNvPr>
          <p:cNvSpPr txBox="1"/>
          <p:nvPr/>
        </p:nvSpPr>
        <p:spPr>
          <a:xfrm>
            <a:off x="10874618" y="3167211"/>
            <a:ext cx="4231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b="1" dirty="0"/>
              <a:t>LS4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07CE33C-C94B-A6AC-B85D-F313DACD29B5}"/>
              </a:ext>
            </a:extLst>
          </p:cNvPr>
          <p:cNvGrpSpPr/>
          <p:nvPr/>
        </p:nvGrpSpPr>
        <p:grpSpPr>
          <a:xfrm>
            <a:off x="1509196" y="3924856"/>
            <a:ext cx="2729762" cy="349821"/>
            <a:chOff x="1428332" y="3892319"/>
            <a:chExt cx="2729762" cy="349821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28D20B4-99BA-453C-7017-BEE7FCC9272A}"/>
                </a:ext>
              </a:extLst>
            </p:cNvPr>
            <p:cNvSpPr txBox="1"/>
            <p:nvPr/>
          </p:nvSpPr>
          <p:spPr>
            <a:xfrm>
              <a:off x="1428332" y="3895891"/>
              <a:ext cx="2096313" cy="3462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750" b="1" dirty="0">
                  <a:solidFill>
                    <a:srgbClr val="0070C0"/>
                  </a:solidFill>
                </a:rPr>
                <a:t>Below freezing design for SCE!</a:t>
              </a:r>
            </a:p>
            <a:p>
              <a:pPr algn="r"/>
              <a:r>
                <a:rPr lang="en-US" sz="750" b="1" dirty="0">
                  <a:solidFill>
                    <a:srgbClr val="0070C0"/>
                  </a:solidFill>
                </a:rPr>
                <a:t>(Detailed design for consultant before contractor Invitation to Tender)</a:t>
              </a:r>
              <a:endParaRPr lang="en-CH" sz="750" b="1" dirty="0">
                <a:solidFill>
                  <a:srgbClr val="0070C0"/>
                </a:solidFill>
              </a:endParaRPr>
            </a:p>
          </p:txBody>
        </p:sp>
        <p:sp>
          <p:nvSpPr>
            <p:cNvPr id="57" name="Diamond 56">
              <a:extLst>
                <a:ext uri="{FF2B5EF4-FFF2-40B4-BE49-F238E27FC236}">
                  <a16:creationId xmlns:a16="http://schemas.microsoft.com/office/drawing/2014/main" id="{D0C0043C-0357-E72B-DFF1-2B4E72243284}"/>
                </a:ext>
              </a:extLst>
            </p:cNvPr>
            <p:cNvSpPr/>
            <p:nvPr/>
          </p:nvSpPr>
          <p:spPr>
            <a:xfrm>
              <a:off x="3582262" y="3924714"/>
              <a:ext cx="65466" cy="65466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31E23EE-8F31-2962-AD2B-8E56C2450DE8}"/>
                </a:ext>
              </a:extLst>
            </p:cNvPr>
            <p:cNvSpPr txBox="1"/>
            <p:nvPr/>
          </p:nvSpPr>
          <p:spPr>
            <a:xfrm>
              <a:off x="3668119" y="3892319"/>
              <a:ext cx="489975" cy="1154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750" b="1" dirty="0">
                  <a:solidFill>
                    <a:schemeClr val="bg2">
                      <a:lumMod val="10000"/>
                    </a:schemeClr>
                  </a:solidFill>
                </a:rPr>
                <a:t>July 2026</a:t>
              </a:r>
              <a:endParaRPr lang="en-CH" sz="75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C8C61DC-2F95-E0AB-3A40-61A3284ABDB1}"/>
              </a:ext>
            </a:extLst>
          </p:cNvPr>
          <p:cNvSpPr txBox="1"/>
          <p:nvPr/>
        </p:nvSpPr>
        <p:spPr>
          <a:xfrm>
            <a:off x="3620309" y="2876327"/>
            <a:ext cx="302433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 dirty="0">
                <a:solidFill>
                  <a:srgbClr val="FF0000"/>
                </a:solidFill>
              </a:rPr>
              <a:t>Critical path: </a:t>
            </a:r>
          </a:p>
          <a:p>
            <a:pPr algn="ctr"/>
            <a:r>
              <a:rPr lang="en-CH" sz="1600" b="1" dirty="0">
                <a:solidFill>
                  <a:srgbClr val="FF0000"/>
                </a:solidFill>
              </a:rPr>
              <a:t>CE procurement &amp; works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BDF0FF1-389F-5922-A56B-5C19A0550E3E}"/>
              </a:ext>
            </a:extLst>
          </p:cNvPr>
          <p:cNvGrpSpPr/>
          <p:nvPr/>
        </p:nvGrpSpPr>
        <p:grpSpPr>
          <a:xfrm>
            <a:off x="2072408" y="4814803"/>
            <a:ext cx="1656184" cy="684009"/>
            <a:chOff x="1991544" y="4617198"/>
            <a:chExt cx="1656184" cy="68400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58FD80A-1CE0-4791-B9C9-B6E5854BA75A}"/>
                </a:ext>
              </a:extLst>
            </p:cNvPr>
            <p:cNvSpPr txBox="1"/>
            <p:nvPr/>
          </p:nvSpPr>
          <p:spPr>
            <a:xfrm>
              <a:off x="1991544" y="4797152"/>
              <a:ext cx="15121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b="1" dirty="0">
                  <a:solidFill>
                    <a:srgbClr val="FF0000"/>
                  </a:solidFill>
                </a:rPr>
                <a:t>Dismantling</a:t>
              </a:r>
            </a:p>
          </p:txBody>
        </p:sp>
        <p:sp>
          <p:nvSpPr>
            <p:cNvPr id="20" name="Left Brace 19">
              <a:extLst>
                <a:ext uri="{FF2B5EF4-FFF2-40B4-BE49-F238E27FC236}">
                  <a16:creationId xmlns:a16="http://schemas.microsoft.com/office/drawing/2014/main" id="{BBC6AA3D-5B8F-D11E-DC94-36688558DD18}"/>
                </a:ext>
              </a:extLst>
            </p:cNvPr>
            <p:cNvSpPr/>
            <p:nvPr/>
          </p:nvSpPr>
          <p:spPr>
            <a:xfrm>
              <a:off x="3503712" y="4617198"/>
              <a:ext cx="144016" cy="684009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7DFE54E-7964-AD8D-882F-50C8F9449276}"/>
              </a:ext>
            </a:extLst>
          </p:cNvPr>
          <p:cNvGrpSpPr/>
          <p:nvPr/>
        </p:nvGrpSpPr>
        <p:grpSpPr>
          <a:xfrm>
            <a:off x="7680176" y="509994"/>
            <a:ext cx="1476160" cy="2054910"/>
            <a:chOff x="7806192" y="408630"/>
            <a:chExt cx="1476160" cy="205491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405903B-0393-3F71-5A23-5B9E4E664905}"/>
                </a:ext>
              </a:extLst>
            </p:cNvPr>
            <p:cNvSpPr txBox="1"/>
            <p:nvPr/>
          </p:nvSpPr>
          <p:spPr>
            <a:xfrm>
              <a:off x="7806192" y="408630"/>
              <a:ext cx="147616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b="1" dirty="0">
                  <a:solidFill>
                    <a:srgbClr val="FF0000"/>
                  </a:solidFill>
                </a:rPr>
                <a:t>Beam on BDF Target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4E74D6D-FBE1-BCD7-8756-89596CDEC0DA}"/>
                </a:ext>
              </a:extLst>
            </p:cNvPr>
            <p:cNvCxnSpPr>
              <a:cxnSpLocks/>
            </p:cNvCxnSpPr>
            <p:nvPr/>
          </p:nvCxnSpPr>
          <p:spPr>
            <a:xfrm>
              <a:off x="8544272" y="1052736"/>
              <a:ext cx="0" cy="1410804"/>
            </a:xfrm>
            <a:prstGeom prst="straightConnector1">
              <a:avLst/>
            </a:prstGeom>
            <a:ln>
              <a:solidFill>
                <a:srgbClr val="FF0000"/>
              </a:solidFill>
              <a:prstDash val="solid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590498B-67A4-DE1D-CBE3-0E41C1086275}"/>
              </a:ext>
            </a:extLst>
          </p:cNvPr>
          <p:cNvCxnSpPr>
            <a:cxnSpLocks/>
          </p:cNvCxnSpPr>
          <p:nvPr/>
        </p:nvCxnSpPr>
        <p:spPr>
          <a:xfrm>
            <a:off x="1390058" y="2766082"/>
            <a:ext cx="183447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509C6E-091F-E91C-FA06-B452A8DE25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214th TE-TM </a:t>
            </a:r>
            <a:r>
              <a:rPr lang="de-CH" dirty="0" err="1"/>
              <a:t>meeting</a:t>
            </a:r>
            <a:r>
              <a:rPr lang="de-CH" dirty="0"/>
              <a:t>	  4th November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964FFF-F77F-49FC-9F84-261077EBD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and the BDF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39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  <p:bldP spid="19" grpId="0" animBg="1"/>
      <p:bldP spid="30" grpId="0"/>
      <p:bldP spid="10" grpId="0"/>
      <p:bldP spid="13" grpId="0" animBg="1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16471</TotalTime>
  <Words>3308</Words>
  <Application>Microsoft Macintosh PowerPoint</Application>
  <PresentationFormat>Widescreen</PresentationFormat>
  <Paragraphs>603</Paragraphs>
  <Slides>37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Arial</vt:lpstr>
      <vt:lpstr>Arial</vt:lpstr>
      <vt:lpstr>Arial Narrow</vt:lpstr>
      <vt:lpstr>ArialMT</vt:lpstr>
      <vt:lpstr>Calibri</vt:lpstr>
      <vt:lpstr>Cambria Math</vt:lpstr>
      <vt:lpstr>Helvetica Neue</vt:lpstr>
      <vt:lpstr>Roboto</vt:lpstr>
      <vt:lpstr>Verdana</vt:lpstr>
      <vt:lpstr>Wingdings</vt:lpstr>
      <vt:lpstr>Office Theme</vt:lpstr>
      <vt:lpstr>PowerPoint Presentation</vt:lpstr>
      <vt:lpstr>High Intensity ECN3 (HI-ECN3) Project: SPS Beam Dump Facility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NA62 Dismantling: an 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BDF Dilution System</vt:lpstr>
      <vt:lpstr>BDF Target Baseline Design</vt:lpstr>
      <vt:lpstr>BDF Target Complex in TCC8 (i)</vt:lpstr>
      <vt:lpstr>BDF Target Complex in TCC8 (ii)</vt:lpstr>
      <vt:lpstr>PowerPoint Presentation</vt:lpstr>
      <vt:lpstr>PowerPoint Presentation</vt:lpstr>
      <vt:lpstr>NA-CONS / HI-ECN3 Synergy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Matthew Alexander Fraser</cp:lastModifiedBy>
  <cp:revision>595</cp:revision>
  <cp:lastPrinted>2020-01-30T13:49:18Z</cp:lastPrinted>
  <dcterms:created xsi:type="dcterms:W3CDTF">2024-07-23T07:46:26Z</dcterms:created>
  <dcterms:modified xsi:type="dcterms:W3CDTF">2024-11-04T08:33:45Z</dcterms:modified>
</cp:coreProperties>
</file>