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896" r:id="rId5"/>
    <p:sldId id="921" r:id="rId6"/>
    <p:sldId id="299" r:id="rId7"/>
    <p:sldId id="651" r:id="rId8"/>
    <p:sldId id="649" r:id="rId9"/>
    <p:sldId id="654" r:id="rId10"/>
    <p:sldId id="1074" r:id="rId11"/>
    <p:sldId id="650" r:id="rId12"/>
    <p:sldId id="652" r:id="rId13"/>
    <p:sldId id="661" r:id="rId14"/>
    <p:sldId id="653" r:id="rId15"/>
    <p:sldId id="2618" r:id="rId16"/>
    <p:sldId id="1123" r:id="rId17"/>
    <p:sldId id="655" r:id="rId18"/>
    <p:sldId id="658" r:id="rId19"/>
    <p:sldId id="659" r:id="rId20"/>
    <p:sldId id="657" r:id="rId21"/>
    <p:sldId id="662" r:id="rId22"/>
    <p:sldId id="2616" r:id="rId23"/>
    <p:sldId id="2626" r:id="rId24"/>
    <p:sldId id="2627" r:id="rId25"/>
    <p:sldId id="2619" r:id="rId26"/>
    <p:sldId id="2620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AB7942"/>
    <a:srgbClr val="F7F6B6"/>
    <a:srgbClr val="00FDFF"/>
    <a:srgbClr val="D0EDA5"/>
    <a:srgbClr val="008F00"/>
    <a:srgbClr val="F9E9A6"/>
    <a:srgbClr val="00FA00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17"/>
    <p:restoredTop sz="95462"/>
  </p:normalViewPr>
  <p:slideViewPr>
    <p:cSldViewPr snapToGrid="0" snapToObjects="1" showGuides="1">
      <p:cViewPr>
        <p:scale>
          <a:sx n="119" d="100"/>
          <a:sy n="119" d="100"/>
        </p:scale>
        <p:origin x="1440" y="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225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932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269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28613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プレースホルダーまでドラッグするかアイコンをクリックして図を追加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4298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プレースホルダーまでドラッグするかアイコンをクリックして図を追加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19016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96600" y="6417763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D1 / Quench Protection Heater Power Supply Status, T. Nakamoto, KEK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5" r:id="rId9"/>
    <p:sldLayoutId id="2147483666" r:id="rId1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79959/" TargetMode="Externa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4734" y="2828120"/>
            <a:ext cx="7854531" cy="1979525"/>
          </a:xfrm>
        </p:spPr>
        <p:txBody>
          <a:bodyPr/>
          <a:lstStyle/>
          <a:p>
            <a:pPr algn="ctr"/>
            <a:r>
              <a:rPr lang="en-US" altLang="ja-JP" sz="4000" b="1" i="0" u="none" strike="noStrike" dirty="0">
                <a:solidFill>
                  <a:schemeClr val="tx1"/>
                </a:solidFill>
                <a:effectLst/>
              </a:rPr>
              <a:t>D1 / Quench Protection Heater Power Supply Status</a:t>
            </a:r>
            <a:endParaRPr lang="en-GB" sz="4000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014960" y="5286604"/>
            <a:ext cx="4827374" cy="1059302"/>
          </a:xfrm>
        </p:spPr>
        <p:txBody>
          <a:bodyPr>
            <a:noAutofit/>
          </a:bodyPr>
          <a:lstStyle/>
          <a:p>
            <a:r>
              <a:rPr lang="en-GB" altLang="ja-JP" b="1" dirty="0"/>
              <a:t>Tatsushi NAKAMOTO, KEK</a:t>
            </a:r>
          </a:p>
          <a:p>
            <a:r>
              <a:rPr lang="en-GB" altLang="ja-JP" b="1" dirty="0">
                <a:solidFill>
                  <a:schemeClr val="tx2"/>
                </a:solidFill>
                <a:ea typeface="Calibri" charset="0"/>
                <a:cs typeface="Calibri" charset="0"/>
              </a:rPr>
              <a:t>On behalf of CERN-KEK Collaborations for D1 and DQHDS for HL-LHC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60A8337-816F-8A48-96A6-3BACC2DFFA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6627" y="6569849"/>
            <a:ext cx="4827373" cy="28732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1113" indent="-11113"/>
            <a:r>
              <a:rPr lang="en-US" altLang="ja-JP" dirty="0"/>
              <a:t>CERN-KEK Committee, 19th Meeting, Nov. 26, 2024</a:t>
            </a:r>
            <a:endParaRPr lang="en-GB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89282B0-E6C6-BC4A-A18C-747B5D77E7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332" y="352923"/>
            <a:ext cx="1352446" cy="774384"/>
          </a:xfrm>
          <a:prstGeom prst="rect">
            <a:avLst/>
          </a:prstGeom>
        </p:spPr>
      </p:pic>
      <p:pic>
        <p:nvPicPr>
          <p:cNvPr id="7" name="Picture 3" descr="200px-CERN_logo.svg.png">
            <a:extLst>
              <a:ext uri="{FF2B5EF4-FFF2-40B4-BE49-F238E27FC236}">
                <a16:creationId xmlns:a16="http://schemas.microsoft.com/office/drawing/2014/main" id="{473721FD-554C-FA4A-8477-0D9A721461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848" y="190371"/>
            <a:ext cx="1133494" cy="10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45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DE707F-6F7D-D8D6-0A57-3A60A260E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52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Current dependence of integrated multipoles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CB9A4A-26D2-2DDF-2DCF-B55AD9D0B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232" y="4856018"/>
            <a:ext cx="8315536" cy="360040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The field quality of series production magnets is predictable by OPERA 3D simulations. </a:t>
            </a:r>
            <a:endParaRPr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8726EA1-78F0-C43C-6AFC-AB81744FF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990A049-2164-5DAE-5368-73342FE36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2E6B8687-D196-EA0D-E986-F01D346047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02" t="22400" r="7441" b="34201"/>
          <a:stretch/>
        </p:blipFill>
        <p:spPr>
          <a:xfrm>
            <a:off x="287524" y="1764427"/>
            <a:ext cx="8568952" cy="2887364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0194B3D0-89AE-BCA4-18A8-6F598375D053}"/>
              </a:ext>
            </a:extLst>
          </p:cNvPr>
          <p:cNvCxnSpPr>
            <a:cxnSpLocks/>
          </p:cNvCxnSpPr>
          <p:nvPr/>
        </p:nvCxnSpPr>
        <p:spPr>
          <a:xfrm flipV="1">
            <a:off x="3995936" y="3356992"/>
            <a:ext cx="216024" cy="36004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C612FD5-FA31-8806-5973-105DF6619A41}"/>
              </a:ext>
            </a:extLst>
          </p:cNvPr>
          <p:cNvSpPr txBox="1"/>
          <p:nvPr/>
        </p:nvSpPr>
        <p:spPr>
          <a:xfrm>
            <a:off x="3947811" y="3668605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Ramp-up</a:t>
            </a:r>
            <a:endParaRPr kumimoji="1" lang="ja-JP" altLang="en-US" sz="140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B632692-0586-2776-B080-773E9847B6F1}"/>
              </a:ext>
            </a:extLst>
          </p:cNvPr>
          <p:cNvCxnSpPr>
            <a:cxnSpLocks/>
          </p:cNvCxnSpPr>
          <p:nvPr/>
        </p:nvCxnSpPr>
        <p:spPr>
          <a:xfrm flipH="1" flipV="1">
            <a:off x="3947810" y="2335842"/>
            <a:ext cx="216024" cy="36004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D87B36-AD63-C687-0165-5B0F99CDF9B1}"/>
              </a:ext>
            </a:extLst>
          </p:cNvPr>
          <p:cNvSpPr txBox="1"/>
          <p:nvPr/>
        </p:nvSpPr>
        <p:spPr>
          <a:xfrm>
            <a:off x="4060090" y="2218372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Ramp-down</a:t>
            </a:r>
            <a:endParaRPr kumimoji="1" lang="ja-JP" altLang="en-US" sz="140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92CC8771-CCCB-50CB-3F78-B43C9BB3850C}"/>
              </a:ext>
            </a:extLst>
          </p:cNvPr>
          <p:cNvCxnSpPr>
            <a:cxnSpLocks/>
          </p:cNvCxnSpPr>
          <p:nvPr/>
        </p:nvCxnSpPr>
        <p:spPr>
          <a:xfrm flipV="1">
            <a:off x="6641007" y="3698141"/>
            <a:ext cx="442716" cy="13159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DF86560-9F38-0293-6DC0-5B2A8F17E44A}"/>
              </a:ext>
            </a:extLst>
          </p:cNvPr>
          <p:cNvCxnSpPr>
            <a:cxnSpLocks/>
          </p:cNvCxnSpPr>
          <p:nvPr/>
        </p:nvCxnSpPr>
        <p:spPr>
          <a:xfrm flipH="1" flipV="1">
            <a:off x="6697680" y="2863795"/>
            <a:ext cx="329370" cy="289333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A5FE013-1ACE-25B8-8C3C-83A8243A4868}"/>
              </a:ext>
            </a:extLst>
          </p:cNvPr>
          <p:cNvSpPr txBox="1"/>
          <p:nvPr/>
        </p:nvSpPr>
        <p:spPr>
          <a:xfrm>
            <a:off x="6585401" y="3786076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Ramp-up</a:t>
            </a:r>
            <a:endParaRPr kumimoji="1" lang="ja-JP" altLang="en-US" sz="140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244C303-C585-A1D9-7F89-C1CC3774534A}"/>
              </a:ext>
            </a:extLst>
          </p:cNvPr>
          <p:cNvSpPr txBox="1"/>
          <p:nvPr/>
        </p:nvSpPr>
        <p:spPr>
          <a:xfrm>
            <a:off x="6859374" y="2725420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Ramp-down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754218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9E717B8-55D4-F03C-E493-3096425A685B}"/>
              </a:ext>
            </a:extLst>
          </p:cNvPr>
          <p:cNvSpPr txBox="1"/>
          <p:nvPr/>
        </p:nvSpPr>
        <p:spPr>
          <a:xfrm>
            <a:off x="3640151" y="-4532957"/>
            <a:ext cx="901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>
                <a:solidFill>
                  <a:srgbClr val="0070C0"/>
                </a:solidFill>
              </a:rPr>
              <a:t>Series</a:t>
            </a:r>
            <a:endParaRPr kumimoji="1" lang="ja-JP" altLang="en-US" sz="1200" b="1" i="1">
              <a:solidFill>
                <a:srgbClr val="0070C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1B5B91-D4D7-1979-C08B-339BE1E415FF}"/>
              </a:ext>
            </a:extLst>
          </p:cNvPr>
          <p:cNvSpPr txBox="1"/>
          <p:nvPr/>
        </p:nvSpPr>
        <p:spPr>
          <a:xfrm>
            <a:off x="2246027" y="-4532957"/>
            <a:ext cx="1351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>
                <a:solidFill>
                  <a:srgbClr val="FF0000"/>
                </a:solidFill>
              </a:rPr>
              <a:t>Prototype</a:t>
            </a:r>
            <a:endParaRPr kumimoji="1" lang="ja-JP" altLang="en-US" sz="1200" b="1" i="1">
              <a:solidFill>
                <a:srgbClr val="FF0000"/>
              </a:solidFill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564E03E9-66FC-4570-75B3-879A36DA0E6B}"/>
              </a:ext>
            </a:extLst>
          </p:cNvPr>
          <p:cNvCxnSpPr>
            <a:cxnSpLocks/>
          </p:cNvCxnSpPr>
          <p:nvPr/>
        </p:nvCxnSpPr>
        <p:spPr>
          <a:xfrm>
            <a:off x="2921977" y="-3143738"/>
            <a:ext cx="0" cy="523964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1FD110F-2CBB-A11B-93A9-0B8529979DA1}"/>
              </a:ext>
            </a:extLst>
          </p:cNvPr>
          <p:cNvCxnSpPr>
            <a:cxnSpLocks/>
          </p:cNvCxnSpPr>
          <p:nvPr/>
        </p:nvCxnSpPr>
        <p:spPr>
          <a:xfrm>
            <a:off x="4060450" y="-3835602"/>
            <a:ext cx="0" cy="31670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3E80C7DB-49FA-F5BF-4D17-E35D3BDEF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53" y="141649"/>
            <a:ext cx="7920000" cy="822883"/>
          </a:xfrm>
        </p:spPr>
        <p:txBody>
          <a:bodyPr/>
          <a:lstStyle/>
          <a:p>
            <a:r>
              <a:rPr kumimoji="1" lang="en-US" altLang="ja-JP" dirty="0"/>
              <a:t>Integrated multipoles at the nominal current (</a:t>
            </a:r>
            <a:r>
              <a:rPr kumimoji="1" lang="en-US" altLang="ja-JP" i="1" dirty="0"/>
              <a:t>I</a:t>
            </a:r>
            <a:r>
              <a:rPr kumimoji="1" lang="en-US" altLang="ja-JP" dirty="0"/>
              <a:t>=12.11 kA)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CEA8BA4-1355-9776-E112-95252679A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D62D37-7964-6C39-E386-395B3E6F7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079" y="5808476"/>
            <a:ext cx="7920000" cy="33855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ja-JP" sz="1800" dirty="0"/>
              <a:t>Good reproducibility in integrated field quality among the series production magnets.</a:t>
            </a:r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FC5B6122-E8BE-979F-FF78-032AED7A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C07440D-82B3-6F39-F4F3-01E903DC67A3}"/>
              </a:ext>
            </a:extLst>
          </p:cNvPr>
          <p:cNvGrpSpPr/>
          <p:nvPr/>
        </p:nvGrpSpPr>
        <p:grpSpPr>
          <a:xfrm>
            <a:off x="1018801" y="1166342"/>
            <a:ext cx="7331115" cy="4494907"/>
            <a:chOff x="1018800" y="195486"/>
            <a:chExt cx="7331115" cy="4494907"/>
          </a:xfrm>
        </p:grpSpPr>
        <p:pic>
          <p:nvPicPr>
            <p:cNvPr id="72" name="図 71">
              <a:extLst>
                <a:ext uri="{FF2B5EF4-FFF2-40B4-BE49-F238E27FC236}">
                  <a16:creationId xmlns:a16="http://schemas.microsoft.com/office/drawing/2014/main" id="{AF7677A0-7FE3-BFA0-C718-33FCF73AE7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563" t="11772" r="16261" b="28234"/>
            <a:stretch/>
          </p:blipFill>
          <p:spPr>
            <a:xfrm>
              <a:off x="1018800" y="195486"/>
              <a:ext cx="7331115" cy="4494907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3ACE7FE-2D19-578A-5001-4B2F35E6197F}"/>
                </a:ext>
              </a:extLst>
            </p:cNvPr>
            <p:cNvSpPr txBox="1"/>
            <p:nvPr/>
          </p:nvSpPr>
          <p:spPr>
            <a:xfrm>
              <a:off x="6415306" y="1862305"/>
              <a:ext cx="15872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in KEK cryostat</a:t>
              </a:r>
              <a:endParaRPr kumimoji="1" lang="ja-JP" altLang="en-US" sz="160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0B491A6-B977-0F78-8D1B-7D1569280CAB}"/>
                </a:ext>
              </a:extLst>
            </p:cNvPr>
            <p:cNvSpPr txBox="1"/>
            <p:nvPr/>
          </p:nvSpPr>
          <p:spPr>
            <a:xfrm>
              <a:off x="6415306" y="3890126"/>
              <a:ext cx="15872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in KEK cryostat</a:t>
              </a:r>
              <a:endParaRPr kumimoji="1" lang="ja-JP" altLang="en-US" sz="160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15183D8-0AE1-4133-CAD6-2AC0BB78B9F0}"/>
                </a:ext>
              </a:extLst>
            </p:cNvPr>
            <p:cNvSpPr txBox="1"/>
            <p:nvPr/>
          </p:nvSpPr>
          <p:spPr>
            <a:xfrm>
              <a:off x="2819014" y="1635752"/>
              <a:ext cx="219964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Fine-tuning by modification</a:t>
              </a:r>
            </a:p>
            <a:p>
              <a:r>
                <a:rPr kumimoji="1" lang="en-US" altLang="ja-JP" sz="1000" dirty="0"/>
                <a:t>of coil cross-section from prototype</a:t>
              </a:r>
            </a:p>
            <a:p>
              <a:r>
                <a:rPr kumimoji="1" lang="en-US" altLang="ja-JP" sz="1000" dirty="0"/>
                <a:t>to series magnets</a:t>
              </a:r>
              <a:endParaRPr kumimoji="1" lang="ja-JP" altLang="en-US" sz="100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7D054437-ACC6-C1F1-B3D4-3C046A87C956}"/>
                </a:ext>
              </a:extLst>
            </p:cNvPr>
            <p:cNvSpPr txBox="1"/>
            <p:nvPr/>
          </p:nvSpPr>
          <p:spPr>
            <a:xfrm rot="16200000">
              <a:off x="1725102" y="933525"/>
              <a:ext cx="386644" cy="297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0.25</a:t>
              </a:r>
            </a:p>
            <a:p>
              <a:pPr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0.16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793E5FA1-F4D7-F003-E518-371492341EEF}"/>
                </a:ext>
              </a:extLst>
            </p:cNvPr>
            <p:cNvSpPr txBox="1"/>
            <p:nvPr/>
          </p:nvSpPr>
          <p:spPr>
            <a:xfrm rot="16200000">
              <a:off x="2458800" y="1093990"/>
              <a:ext cx="478016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-12.54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-4.13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-5.49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-6.81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-4.72</a:t>
              </a:r>
              <a:endParaRPr kumimoji="1" lang="ja-JP" altLang="en-US" sz="800">
                <a:solidFill>
                  <a:schemeClr val="bg1"/>
                </a:solidFill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2DC956FF-01A1-A452-E0F8-D68410EC200E}"/>
                </a:ext>
              </a:extLst>
            </p:cNvPr>
            <p:cNvSpPr txBox="1"/>
            <p:nvPr/>
          </p:nvSpPr>
          <p:spPr>
            <a:xfrm rot="16200000">
              <a:off x="3088800" y="802800"/>
              <a:ext cx="386644" cy="502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0.19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0.54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0.14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0.13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9ECC3CA-7A5E-C203-0937-26E346C1AEEA}"/>
                </a:ext>
              </a:extLst>
            </p:cNvPr>
            <p:cNvSpPr txBox="1"/>
            <p:nvPr/>
          </p:nvSpPr>
          <p:spPr>
            <a:xfrm rot="16200000">
              <a:off x="1954240" y="1148769"/>
              <a:ext cx="43446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-0.15</a:t>
              </a:r>
            </a:p>
            <a:p>
              <a:pPr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-0.14</a:t>
              </a:r>
            </a:p>
            <a:p>
              <a:pPr>
                <a:lnSpc>
                  <a:spcPts val="800"/>
                </a:lnSpc>
              </a:pPr>
              <a:r>
                <a:rPr kumimoji="1" lang="en-US" altLang="ja-JP" sz="800" dirty="0"/>
                <a:t>-0.10</a:t>
              </a:r>
              <a:endParaRPr kumimoji="1" lang="ja-JP" altLang="en-US" sz="80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CA2E3C36-422A-EB74-6339-615A8BC8CD93}"/>
                </a:ext>
              </a:extLst>
            </p:cNvPr>
            <p:cNvSpPr txBox="1"/>
            <p:nvPr/>
          </p:nvSpPr>
          <p:spPr>
            <a:xfrm rot="16200000">
              <a:off x="3765600" y="698400"/>
              <a:ext cx="386644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6.44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1.35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1.18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0.53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0.63</a:t>
              </a:r>
              <a:endParaRPr kumimoji="1" lang="ja-JP" altLang="en-US" sz="80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C9B1730-AFF7-9483-4545-E9E913C8F212}"/>
                </a:ext>
              </a:extLst>
            </p:cNvPr>
            <p:cNvSpPr txBox="1"/>
            <p:nvPr/>
          </p:nvSpPr>
          <p:spPr>
            <a:xfrm rot="16200000">
              <a:off x="4290701" y="882982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0.10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0.16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0.03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BF55839B-E47E-ABAE-E364-E9F15D987BE7}"/>
                </a:ext>
              </a:extLst>
            </p:cNvPr>
            <p:cNvSpPr txBox="1"/>
            <p:nvPr/>
          </p:nvSpPr>
          <p:spPr>
            <a:xfrm rot="16200000">
              <a:off x="3320296" y="1243954"/>
              <a:ext cx="434468" cy="1949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kumimoji="1" lang="en-US" altLang="ja-JP" sz="800" dirty="0"/>
                <a:t>-0.03</a:t>
              </a:r>
              <a:endParaRPr kumimoji="1" lang="ja-JP" altLang="en-US" sz="800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C04BBAA9-9846-56D1-7F33-63519106F719}"/>
                </a:ext>
              </a:extLst>
            </p:cNvPr>
            <p:cNvSpPr txBox="1"/>
            <p:nvPr/>
          </p:nvSpPr>
          <p:spPr>
            <a:xfrm rot="16200000">
              <a:off x="4528273" y="1201435"/>
              <a:ext cx="434468" cy="2975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-0.06</a:t>
              </a:r>
            </a:p>
            <a:p>
              <a:pPr>
                <a:lnSpc>
                  <a:spcPts val="800"/>
                </a:lnSpc>
              </a:pPr>
              <a:r>
                <a:rPr kumimoji="1" lang="en-US" altLang="ja-JP" sz="800" dirty="0"/>
                <a:t>-0.00</a:t>
              </a:r>
              <a:endParaRPr kumimoji="1" lang="ja-JP" altLang="en-US" sz="800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68FC0038-7129-B2F9-53D6-434D91842064}"/>
                </a:ext>
              </a:extLst>
            </p:cNvPr>
            <p:cNvSpPr txBox="1"/>
            <p:nvPr/>
          </p:nvSpPr>
          <p:spPr>
            <a:xfrm rot="16200000">
              <a:off x="5059821" y="1165255"/>
              <a:ext cx="420371" cy="502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-0.50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-0.62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-0.65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-0.75</a:t>
              </a: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6F20DB65-DC1C-A81A-B1DE-70F8FE5BF36F}"/>
                </a:ext>
              </a:extLst>
            </p:cNvPr>
            <p:cNvSpPr txBox="1"/>
            <p:nvPr/>
          </p:nvSpPr>
          <p:spPr>
            <a:xfrm rot="16200000">
              <a:off x="4825944" y="956305"/>
              <a:ext cx="386644" cy="1949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0.38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F602CE1F-E850-F41D-3D0E-C44DAD8E9C84}"/>
                </a:ext>
              </a:extLst>
            </p:cNvPr>
            <p:cNvSpPr txBox="1"/>
            <p:nvPr/>
          </p:nvSpPr>
          <p:spPr>
            <a:xfrm rot="16200000">
              <a:off x="5601600" y="827785"/>
              <a:ext cx="386644" cy="502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0.01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0.23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0.08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0.16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6FC39B6E-FDC9-3A23-1C99-E38EFF1E505E}"/>
                </a:ext>
              </a:extLst>
            </p:cNvPr>
            <p:cNvSpPr txBox="1"/>
            <p:nvPr/>
          </p:nvSpPr>
          <p:spPr>
            <a:xfrm rot="16200000">
              <a:off x="5858990" y="1243954"/>
              <a:ext cx="434468" cy="1949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kumimoji="1" lang="en-US" altLang="ja-JP" sz="800" dirty="0"/>
                <a:t>-0.00</a:t>
              </a:r>
              <a:endParaRPr kumimoji="1" lang="ja-JP" altLang="en-US" sz="800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CCA70787-BA6B-A23B-97EB-8488BB261F4C}"/>
                </a:ext>
              </a:extLst>
            </p:cNvPr>
            <p:cNvSpPr txBox="1"/>
            <p:nvPr/>
          </p:nvSpPr>
          <p:spPr>
            <a:xfrm rot="16200000">
              <a:off x="6232161" y="777600"/>
              <a:ext cx="386644" cy="502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0.77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0.13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0.14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0.08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B6E3545F-DA49-4248-9BEC-DE53AA8C2115}"/>
                </a:ext>
              </a:extLst>
            </p:cNvPr>
            <p:cNvSpPr txBox="1"/>
            <p:nvPr/>
          </p:nvSpPr>
          <p:spPr>
            <a:xfrm rot="16200000">
              <a:off x="6489551" y="1243954"/>
              <a:ext cx="434468" cy="1949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kumimoji="1" lang="en-US" altLang="ja-JP" sz="800" dirty="0"/>
                <a:t>-0.07</a:t>
              </a:r>
              <a:endParaRPr kumimoji="1" lang="ja-JP" altLang="en-US" sz="800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CE72F4EA-210C-D657-C531-6B542BCC0690}"/>
                </a:ext>
              </a:extLst>
            </p:cNvPr>
            <p:cNvSpPr txBox="1"/>
            <p:nvPr/>
          </p:nvSpPr>
          <p:spPr>
            <a:xfrm rot="16200000">
              <a:off x="6759685" y="944410"/>
              <a:ext cx="386644" cy="297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0.02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0.02</a:t>
              </a: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B17A0384-AA93-F6F3-2478-B04365D6F88D}"/>
                </a:ext>
              </a:extLst>
            </p:cNvPr>
            <p:cNvSpPr txBox="1"/>
            <p:nvPr/>
          </p:nvSpPr>
          <p:spPr>
            <a:xfrm rot="16200000">
              <a:off x="6894256" y="1230540"/>
              <a:ext cx="434468" cy="1949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-0.01</a:t>
              </a: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8F708176-DA18-EAD9-C6F7-05B19CA56DD6}"/>
                </a:ext>
              </a:extLst>
            </p:cNvPr>
            <p:cNvSpPr txBox="1"/>
            <p:nvPr/>
          </p:nvSpPr>
          <p:spPr>
            <a:xfrm rot="16200000">
              <a:off x="7007173" y="913407"/>
              <a:ext cx="434468" cy="2975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0.01</a:t>
              </a:r>
              <a:r>
                <a:rPr kumimoji="1" lang="en-US" altLang="ja-JP" sz="800" dirty="0"/>
                <a:t>0.00</a:t>
              </a:r>
              <a:endParaRPr kumimoji="1" lang="ja-JP" altLang="en-US" sz="800"/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E5415B32-C58B-13CB-25D0-6E9E31E3DD0E}"/>
                </a:ext>
              </a:extLst>
            </p:cNvPr>
            <p:cNvSpPr txBox="1"/>
            <p:nvPr/>
          </p:nvSpPr>
          <p:spPr>
            <a:xfrm rot="16200000">
              <a:off x="7547823" y="1060218"/>
              <a:ext cx="420308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00B0F0"/>
                  </a:solidFill>
                </a:rPr>
                <a:t>-0.12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/>
                  </a:solidFill>
                </a:rPr>
                <a:t>-0.20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-0.10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FF0000"/>
                  </a:solidFill>
                </a:rPr>
                <a:t>-0.17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-0.14</a:t>
              </a:r>
              <a:endParaRPr kumimoji="1" lang="ja-JP" altLang="en-US" sz="800"/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53382005-7BD2-1E8F-9D07-754BBEF4DDE2}"/>
                </a:ext>
              </a:extLst>
            </p:cNvPr>
            <p:cNvSpPr txBox="1"/>
            <p:nvPr/>
          </p:nvSpPr>
          <p:spPr>
            <a:xfrm rot="16200000">
              <a:off x="1854000" y="3862800"/>
              <a:ext cx="420308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00B0F0"/>
                  </a:solidFill>
                </a:rPr>
                <a:t>-2.53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/>
                  </a:solidFill>
                </a:rPr>
                <a:t>-3.73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-1.11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FF0000"/>
                  </a:solidFill>
                </a:rPr>
                <a:t>-1.12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-0.28</a:t>
              </a:r>
              <a:endParaRPr kumimoji="1" lang="ja-JP" altLang="en-US" sz="800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E5172E9C-EEE9-2297-F80F-8DE8101077F6}"/>
                </a:ext>
              </a:extLst>
            </p:cNvPr>
            <p:cNvSpPr txBox="1"/>
            <p:nvPr/>
          </p:nvSpPr>
          <p:spPr>
            <a:xfrm rot="16200000">
              <a:off x="2505600" y="2835116"/>
              <a:ext cx="386644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1.97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1.91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2.00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1.89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bg1"/>
                  </a:solidFill>
                </a:rPr>
                <a:t>1.65</a:t>
              </a:r>
              <a:endParaRPr kumimoji="1" lang="ja-JP" altLang="en-US" sz="800">
                <a:solidFill>
                  <a:schemeClr val="bg1"/>
                </a:solidFill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0EBC33F6-F15E-2EBF-EC84-4F3047C19BF8}"/>
                </a:ext>
              </a:extLst>
            </p:cNvPr>
            <p:cNvSpPr txBox="1"/>
            <p:nvPr/>
          </p:nvSpPr>
          <p:spPr>
            <a:xfrm rot="16200000">
              <a:off x="2963689" y="3401175"/>
              <a:ext cx="420308" cy="297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-0.52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-0.59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690297C1-0CD3-8671-CCD5-D37A297F755C}"/>
                </a:ext>
              </a:extLst>
            </p:cNvPr>
            <p:cNvSpPr txBox="1"/>
            <p:nvPr/>
          </p:nvSpPr>
          <p:spPr>
            <a:xfrm rot="16200000">
              <a:off x="3222130" y="2883242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0.33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0.40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0.02</a:t>
              </a: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B8B51ECC-6219-5237-8BC8-97F46EC26B08}"/>
                </a:ext>
              </a:extLst>
            </p:cNvPr>
            <p:cNvSpPr txBox="1"/>
            <p:nvPr/>
          </p:nvSpPr>
          <p:spPr>
            <a:xfrm rot="16200000">
              <a:off x="3744418" y="3159039"/>
              <a:ext cx="420308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00B0F0"/>
                  </a:solidFill>
                </a:rPr>
                <a:t>-0.12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/>
                  </a:solidFill>
                </a:rPr>
                <a:t>-0.08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-0.13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FF0000"/>
                  </a:solidFill>
                </a:rPr>
                <a:t>-0.20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-0.15</a:t>
              </a:r>
              <a:endParaRPr kumimoji="1" lang="ja-JP" altLang="en-US" sz="800"/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3B389855-857F-419F-9149-CCED322C05CE}"/>
                </a:ext>
              </a:extLst>
            </p:cNvPr>
            <p:cNvSpPr txBox="1"/>
            <p:nvPr/>
          </p:nvSpPr>
          <p:spPr>
            <a:xfrm rot="16200000">
              <a:off x="4442721" y="2855116"/>
              <a:ext cx="386644" cy="502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0.17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0.33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0.13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0.02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42427DA3-5BC0-E37A-1766-206A1349207B}"/>
                </a:ext>
              </a:extLst>
            </p:cNvPr>
            <p:cNvSpPr txBox="1"/>
            <p:nvPr/>
          </p:nvSpPr>
          <p:spPr>
            <a:xfrm rot="16200000">
              <a:off x="4166917" y="3349954"/>
              <a:ext cx="420308" cy="1949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-0.08</a:t>
              </a: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0DD0F40E-F59F-74BF-F173-C36207BBA30D}"/>
                </a:ext>
              </a:extLst>
            </p:cNvPr>
            <p:cNvSpPr txBox="1"/>
            <p:nvPr/>
          </p:nvSpPr>
          <p:spPr>
            <a:xfrm rot="16200000">
              <a:off x="5022000" y="2827954"/>
              <a:ext cx="386644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00B0F0"/>
                  </a:solidFill>
                </a:rPr>
                <a:t>0.18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/>
                  </a:solidFill>
                </a:rPr>
                <a:t>0.27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0.24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FF0000"/>
                  </a:solidFill>
                </a:rPr>
                <a:t>0.19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0.13</a:t>
              </a:r>
              <a:endParaRPr kumimoji="1" lang="ja-JP" altLang="en-US" sz="800"/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876965F8-01D1-7003-CFAA-746D314B79B8}"/>
                </a:ext>
              </a:extLst>
            </p:cNvPr>
            <p:cNvSpPr txBox="1"/>
            <p:nvPr/>
          </p:nvSpPr>
          <p:spPr>
            <a:xfrm rot="16200000">
              <a:off x="5659018" y="2860354"/>
              <a:ext cx="386644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00B0F0"/>
                  </a:solidFill>
                </a:rPr>
                <a:t>0.12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/>
                  </a:solidFill>
                </a:rPr>
                <a:t>0.04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0.17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FF0000"/>
                  </a:solidFill>
                </a:rPr>
                <a:t>0.08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0.00</a:t>
              </a:r>
              <a:endParaRPr kumimoji="1" lang="ja-JP" altLang="en-US" sz="800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B242E471-E72A-0C7E-646E-44FDF4154655}"/>
                </a:ext>
              </a:extLst>
            </p:cNvPr>
            <p:cNvSpPr txBox="1"/>
            <p:nvPr/>
          </p:nvSpPr>
          <p:spPr>
            <a:xfrm rot="16200000">
              <a:off x="6189985" y="2962435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0.01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>
                      <a:lumMod val="75000"/>
                    </a:schemeClr>
                  </a:solidFill>
                </a:rPr>
                <a:t>0.06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0.02</a:t>
              </a: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EDD225AF-5B92-E6FB-525A-7DC046019A39}"/>
                </a:ext>
              </a:extLst>
            </p:cNvPr>
            <p:cNvSpPr txBox="1"/>
            <p:nvPr/>
          </p:nvSpPr>
          <p:spPr>
            <a:xfrm rot="16200000">
              <a:off x="6427557" y="3280888"/>
              <a:ext cx="434468" cy="2975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4"/>
                  </a:solidFill>
                </a:rPr>
                <a:t>-0.00</a:t>
              </a:r>
            </a:p>
            <a:p>
              <a:pPr>
                <a:lnSpc>
                  <a:spcPts val="800"/>
                </a:lnSpc>
              </a:pPr>
              <a:r>
                <a:rPr kumimoji="1" lang="en-US" altLang="ja-JP" sz="800" dirty="0"/>
                <a:t>-0.03</a:t>
              </a:r>
              <a:endParaRPr kumimoji="1" lang="ja-JP" altLang="en-US" sz="800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56E907E7-4F9A-C3A6-14F3-5F2780FBAF02}"/>
                </a:ext>
              </a:extLst>
            </p:cNvPr>
            <p:cNvSpPr txBox="1"/>
            <p:nvPr/>
          </p:nvSpPr>
          <p:spPr>
            <a:xfrm rot="16200000">
              <a:off x="6913573" y="2866956"/>
              <a:ext cx="386644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00B0F0"/>
                  </a:solidFill>
                </a:rPr>
                <a:t>0.09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/>
                  </a:solidFill>
                </a:rPr>
                <a:t>0.06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0.08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FF0000"/>
                  </a:solidFill>
                </a:rPr>
                <a:t>0.05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0.01</a:t>
              </a:r>
              <a:endParaRPr kumimoji="1" lang="ja-JP" altLang="en-US" sz="800"/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00B66E44-BE0A-CBD3-740B-E4780A5969AA}"/>
                </a:ext>
              </a:extLst>
            </p:cNvPr>
            <p:cNvSpPr txBox="1"/>
            <p:nvPr/>
          </p:nvSpPr>
          <p:spPr>
            <a:xfrm rot="16200000">
              <a:off x="7550886" y="2859842"/>
              <a:ext cx="386644" cy="60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00B0F0"/>
                  </a:solidFill>
                </a:rPr>
                <a:t>0.05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chemeClr val="accent6"/>
                  </a:solidFill>
                </a:rPr>
                <a:t>0.06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92D050"/>
                  </a:solidFill>
                </a:rPr>
                <a:t>0.02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>
                  <a:solidFill>
                    <a:srgbClr val="FF0000"/>
                  </a:solidFill>
                </a:rPr>
                <a:t>0.03</a:t>
              </a:r>
            </a:p>
            <a:p>
              <a:pPr algn="r">
                <a:lnSpc>
                  <a:spcPts val="800"/>
                </a:lnSpc>
              </a:pPr>
              <a:r>
                <a:rPr kumimoji="1" lang="en-US" altLang="ja-JP" sz="800" dirty="0"/>
                <a:t>0.02</a:t>
              </a:r>
              <a:endParaRPr kumimoji="1" lang="ja-JP" altLang="en-US" sz="800"/>
            </a:p>
          </p:txBody>
        </p:sp>
        <p:cxnSp>
          <p:nvCxnSpPr>
            <p:cNvPr id="67" name="直線矢印コネクタ 66">
              <a:extLst>
                <a:ext uri="{FF2B5EF4-FFF2-40B4-BE49-F238E27FC236}">
                  <a16:creationId xmlns:a16="http://schemas.microsoft.com/office/drawing/2014/main" id="{E4752AB3-D09F-8320-A6DF-4AEC5AACD06E}"/>
                </a:ext>
              </a:extLst>
            </p:cNvPr>
            <p:cNvCxnSpPr/>
            <p:nvPr/>
          </p:nvCxnSpPr>
          <p:spPr>
            <a:xfrm>
              <a:off x="3635896" y="693902"/>
              <a:ext cx="0" cy="41759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CECEDFF8-C765-2626-0882-DD19B2D34BA5}"/>
                </a:ext>
              </a:extLst>
            </p:cNvPr>
            <p:cNvCxnSpPr>
              <a:cxnSpLocks/>
            </p:cNvCxnSpPr>
            <p:nvPr/>
          </p:nvCxnSpPr>
          <p:spPr>
            <a:xfrm>
              <a:off x="2366801" y="1545237"/>
              <a:ext cx="0" cy="671993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9551602D-D850-A0B2-C785-D039C14AE717}"/>
                </a:ext>
              </a:extLst>
            </p:cNvPr>
            <p:cNvGrpSpPr/>
            <p:nvPr/>
          </p:nvGrpSpPr>
          <p:grpSpPr>
            <a:xfrm>
              <a:off x="1944000" y="2334521"/>
              <a:ext cx="5807728" cy="0"/>
              <a:chOff x="1918424" y="2334521"/>
              <a:chExt cx="5807728" cy="0"/>
            </a:xfrm>
          </p:grpSpPr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B5CE473B-D038-EC5E-31A3-259D1EACBD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8424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37EA0745-7C41-F901-E188-AAF93E33BD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47230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45716F01-207C-BD1C-D8AD-103110B37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6036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>
                <a:extLst>
                  <a:ext uri="{FF2B5EF4-FFF2-40B4-BE49-F238E27FC236}">
                    <a16:creationId xmlns:a16="http://schemas.microsoft.com/office/drawing/2014/main" id="{1C7634BA-667C-1E3E-0179-7E1AADA065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4842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>
                <a:extLst>
                  <a:ext uri="{FF2B5EF4-FFF2-40B4-BE49-F238E27FC236}">
                    <a16:creationId xmlns:a16="http://schemas.microsoft.com/office/drawing/2014/main" id="{C96F712D-4F85-FCE8-B160-A2CFFCDBF6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33648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>
                <a:extLst>
                  <a:ext uri="{FF2B5EF4-FFF2-40B4-BE49-F238E27FC236}">
                    <a16:creationId xmlns:a16="http://schemas.microsoft.com/office/drawing/2014/main" id="{596237E2-DA8F-64E8-5E1D-F9C18A9B8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62454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>
                <a:extLst>
                  <a:ext uri="{FF2B5EF4-FFF2-40B4-BE49-F238E27FC236}">
                    <a16:creationId xmlns:a16="http://schemas.microsoft.com/office/drawing/2014/main" id="{505BEECC-7208-FB7E-12A3-D740BDC1B8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91260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>
                <a:extLst>
                  <a:ext uri="{FF2B5EF4-FFF2-40B4-BE49-F238E27FC236}">
                    <a16:creationId xmlns:a16="http://schemas.microsoft.com/office/drawing/2014/main" id="{DA8B0B6D-A68C-3E4B-883A-D17CE0095C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20066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C537D4B3-6F05-39D3-8A15-CB771DA6A5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22424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2736B34B-FA76-6837-F717-7D97FF2712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59624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CF557E18-DAD4-CC37-B0A7-C3EDFA1DC422}"/>
                </a:ext>
              </a:extLst>
            </p:cNvPr>
            <p:cNvGrpSpPr/>
            <p:nvPr/>
          </p:nvGrpSpPr>
          <p:grpSpPr>
            <a:xfrm>
              <a:off x="1944000" y="4402800"/>
              <a:ext cx="5807728" cy="0"/>
              <a:chOff x="1918424" y="2334521"/>
              <a:chExt cx="5807728" cy="0"/>
            </a:xfrm>
          </p:grpSpPr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66A2648A-CFFF-184C-1F1F-6871828767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8424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4D8C3570-851A-643A-56B5-CD0F200F3F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47230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614649F8-4419-55D2-2F97-3500CDA9EC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76036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8386529E-7580-7015-C6D1-226E22FFC1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4842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EB246EAA-EB4C-D678-AB0B-588A9EADBD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33648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B80ABDA5-37A4-D016-46B2-ECA7608A68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62454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5CF74A66-CD9B-A147-DDB3-AB6A492FC3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91260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FD8C8200-4379-E2F3-F668-CA774E5A8D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20066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1D05AEF2-C431-526C-886B-CF86D8C2C4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22424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>
                <a:extLst>
                  <a:ext uri="{FF2B5EF4-FFF2-40B4-BE49-F238E27FC236}">
                    <a16:creationId xmlns:a16="http://schemas.microsoft.com/office/drawing/2014/main" id="{AE714BED-6921-23DF-3F48-DA8A2890C6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59624" y="2334521"/>
                <a:ext cx="1665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55535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991317-C9D7-4DDA-E7E1-DEEB8AC97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51837"/>
          </a:xfrm>
        </p:spPr>
        <p:txBody>
          <a:bodyPr/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Flash Report: Cold Test of MBXF3</a:t>
            </a:r>
            <a:endParaRPr kumimoji="1" lang="ja-JP" altLang="en-US">
              <a:solidFill>
                <a:srgbClr val="FFC000"/>
              </a:solidFill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6AF5A42-9ED6-8165-1557-850B65C02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3CF130-B4CB-5EC4-B317-92DE9DB07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1600581-CD88-B07E-ABCD-87187EE2A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1" y="1630066"/>
            <a:ext cx="9103338" cy="262065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57ED18-D02E-690C-A104-441C32E7FB55}"/>
              </a:ext>
            </a:extLst>
          </p:cNvPr>
          <p:cNvSpPr txBox="1"/>
          <p:nvPr/>
        </p:nvSpPr>
        <p:spPr>
          <a:xfrm>
            <a:off x="1268627" y="4489269"/>
            <a:ext cx="67550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1" lang="en-US" altLang="ja-JP" dirty="0"/>
              <a:t>Cooling of MBXF3 started Nov. 8.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1" lang="en-US" altLang="ja-JP" dirty="0"/>
              <a:t>A campaign of training quenches started at the Nov. 20.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1" lang="en-US" altLang="ja-JP" dirty="0"/>
              <a:t>The test will continue until the end of Dec. 2024.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1" lang="en-US" altLang="ja-JP" dirty="0"/>
              <a:t>CD2 of MBXF5 which was postponed due to malfunction of the refrigerator will be performed in March 2025.</a:t>
            </a:r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86C60614-CD9B-7628-9E02-6BAA9F57A099}"/>
              </a:ext>
            </a:extLst>
          </p:cNvPr>
          <p:cNvSpPr/>
          <p:nvPr/>
        </p:nvSpPr>
        <p:spPr>
          <a:xfrm>
            <a:off x="7166919" y="1630066"/>
            <a:ext cx="1511643" cy="251356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>
            <a:extLst>
              <a:ext uri="{FF2B5EF4-FFF2-40B4-BE49-F238E27FC236}">
                <a16:creationId xmlns:a16="http://schemas.microsoft.com/office/drawing/2014/main" id="{E5E2DEFE-29E5-A4ED-7B2E-CD9397B4E58A}"/>
              </a:ext>
            </a:extLst>
          </p:cNvPr>
          <p:cNvSpPr/>
          <p:nvPr/>
        </p:nvSpPr>
        <p:spPr>
          <a:xfrm>
            <a:off x="7699514" y="2367725"/>
            <a:ext cx="28800" cy="28800"/>
          </a:xfrm>
          <a:prstGeom prst="ellipse">
            <a:avLst/>
          </a:prstGeom>
          <a:solidFill>
            <a:srgbClr val="7030A0"/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436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20ED35-48AC-FB4D-9F82-2C1719BC7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68609"/>
            <a:ext cx="7920000" cy="720000"/>
          </a:xfrm>
        </p:spPr>
        <p:txBody>
          <a:bodyPr/>
          <a:lstStyle/>
          <a:p>
            <a:r>
              <a:rPr kumimoji="1" lang="en-US" altLang="ja-JP" sz="2800" dirty="0"/>
              <a:t>Powering test of p</a:t>
            </a:r>
            <a:r>
              <a:rPr kumimoji="1" lang="en-US" altLang="ja-JP" dirty="0"/>
              <a:t>rototype </a:t>
            </a:r>
            <a:r>
              <a:rPr lang="en-US" altLang="ja-JP" dirty="0"/>
              <a:t>at SM18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BEE1C9A-3845-DB41-848A-2A006E98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7FC33CB-AD72-B848-82E3-2034C0D69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261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DAE37A-E4C3-CF93-8910-9015739FC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Horizontal powering test of LMBXFP1 at CERN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403571-1EAC-971D-A989-57DF197B3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916" y="1340769"/>
            <a:ext cx="6059292" cy="3493990"/>
          </a:xfrm>
        </p:spPr>
        <p:txBody>
          <a:bodyPr>
            <a:normAutofit/>
          </a:bodyPr>
          <a:lstStyle/>
          <a:p>
            <a:r>
              <a:rPr lang="en-US" altLang="ja-JP" sz="1600" dirty="0"/>
              <a:t>MBXFP1 cold mass (LMBXFP1) was assembled into a cryostat at CERN.</a:t>
            </a:r>
          </a:p>
          <a:p>
            <a:r>
              <a:rPr lang="en-US" altLang="ja-JP" sz="1600" dirty="0"/>
              <a:t>The first powering test for MBXF cold mass with a horizontal cryostat.</a:t>
            </a:r>
          </a:p>
          <a:p>
            <a:r>
              <a:rPr lang="en-US" altLang="ja-JP" sz="1600" dirty="0"/>
              <a:t>The items to be checked in the horizontal test.</a:t>
            </a:r>
          </a:p>
          <a:p>
            <a:pPr lvl="1"/>
            <a:r>
              <a:rPr lang="en-US" altLang="ja-JP" sz="1600" dirty="0">
                <a:solidFill>
                  <a:srgbClr val="FF0000"/>
                </a:solidFill>
              </a:rPr>
              <a:t>Training memory </a:t>
            </a:r>
            <a:r>
              <a:rPr lang="en-US" altLang="ja-JP" sz="1600" dirty="0"/>
              <a:t>for the cold mass including </a:t>
            </a:r>
            <a:r>
              <a:rPr lang="en-US" altLang="ja-JP" sz="1600" dirty="0">
                <a:solidFill>
                  <a:srgbClr val="0432FF"/>
                </a:solidFill>
              </a:rPr>
              <a:t>newly designed bus leads. </a:t>
            </a:r>
          </a:p>
          <a:p>
            <a:pPr lvl="1"/>
            <a:r>
              <a:rPr lang="en-US" altLang="ja-JP" sz="1600" dirty="0">
                <a:solidFill>
                  <a:srgbClr val="FF0000"/>
                </a:solidFill>
              </a:rPr>
              <a:t>Field quality </a:t>
            </a:r>
            <a:r>
              <a:rPr lang="en-US" altLang="ja-JP" sz="1600" dirty="0"/>
              <a:t>including </a:t>
            </a:r>
            <a:r>
              <a:rPr lang="en-US" altLang="ja-JP" sz="1600" dirty="0">
                <a:solidFill>
                  <a:srgbClr val="0432FF"/>
                </a:solidFill>
              </a:rPr>
              <a:t>the influence of the magnetic LHC cryostat.</a:t>
            </a:r>
          </a:p>
          <a:p>
            <a:pPr lvl="1"/>
            <a:r>
              <a:rPr lang="en-US" altLang="ja-JP" sz="1600" dirty="0"/>
              <a:t>Long-time operation: current-holding test at the ultimate for 8 hours.</a:t>
            </a:r>
          </a:p>
          <a:p>
            <a:pPr lvl="1"/>
            <a:r>
              <a:rPr lang="en-US" altLang="ja-JP" sz="1600" dirty="0"/>
              <a:t>Endurance test: 500 powering cycles between 1 kA and 12.11 kA.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4565405-C43A-06B9-160F-CE11A991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9713202-C0AD-4BE3-75D0-D061945478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1340769"/>
            <a:ext cx="2121692" cy="979055"/>
          </a:xfrm>
          <a:prstGeom prst="rect">
            <a:avLst/>
          </a:prstGeom>
        </p:spPr>
      </p:pic>
      <p:pic>
        <p:nvPicPr>
          <p:cNvPr id="7" name="Picture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DE34A078-0CE3-40F0-955E-2C79CCC7EF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2374029"/>
            <a:ext cx="2121692" cy="129219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5112836-6AED-03F3-B81B-9120B41B466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3720428"/>
            <a:ext cx="2121692" cy="2239444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0F78FA-F659-2338-AA19-2D36FD3AF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B8D2E8-BE6F-5DDA-8511-FC8F15836B32}"/>
              </a:ext>
            </a:extLst>
          </p:cNvPr>
          <p:cNvSpPr txBox="1"/>
          <p:nvPr/>
        </p:nvSpPr>
        <p:spPr>
          <a:xfrm>
            <a:off x="290068" y="5336852"/>
            <a:ext cx="62360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G. </a:t>
            </a:r>
            <a:r>
              <a:rPr kumimoji="1" lang="en-US" altLang="ja-JP" sz="1400" dirty="0" err="1"/>
              <a:t>Willering</a:t>
            </a:r>
            <a:r>
              <a:rPr kumimoji="1" lang="en-US" altLang="ja-JP" sz="1400" dirty="0"/>
              <a:t>, </a:t>
            </a:r>
            <a:r>
              <a:rPr lang="en-US" altLang="ja-JP" sz="1400" dirty="0" err="1"/>
              <a:t>Gaëlle</a:t>
            </a:r>
            <a:r>
              <a:rPr lang="en-US" altLang="ja-JP" sz="1400" dirty="0"/>
              <a:t> </a:t>
            </a:r>
            <a:r>
              <a:rPr lang="en-US" altLang="ja-JP" sz="1400" dirty="0" err="1"/>
              <a:t>Ninet</a:t>
            </a:r>
            <a:r>
              <a:rPr lang="en-US" altLang="ja-JP" sz="1400" dirty="0"/>
              <a:t>, Franco </a:t>
            </a:r>
            <a:r>
              <a:rPr lang="en-US" altLang="ja-JP" sz="1400" dirty="0" err="1"/>
              <a:t>Mangiarotti</a:t>
            </a:r>
            <a:r>
              <a:rPr lang="en-US" altLang="ja-JP" sz="1400" dirty="0"/>
              <a:t>, Piotr </a:t>
            </a:r>
            <a:r>
              <a:rPr lang="en-US" altLang="ja-JP" sz="1400" dirty="0" err="1"/>
              <a:t>Rogacki</a:t>
            </a:r>
            <a:r>
              <a:rPr lang="en-US" altLang="ja-JP" sz="1400" dirty="0"/>
              <a:t>, Lucio </a:t>
            </a:r>
            <a:r>
              <a:rPr lang="en-US" altLang="ja-JP" sz="1400" dirty="0" err="1"/>
              <a:t>Fiscarelli</a:t>
            </a:r>
            <a:endParaRPr kumimoji="1" lang="en-US" altLang="ja-JP" sz="1400" dirty="0"/>
          </a:p>
          <a:p>
            <a:r>
              <a:rPr kumimoji="1" lang="en-US" altLang="ja-JP" sz="1400" dirty="0">
                <a:hlinkClick r:id="rId5"/>
              </a:rPr>
              <a:t>https://indico.cern.ch/event/1379959/</a:t>
            </a:r>
            <a:endParaRPr kumimoji="1" lang="en-US" altLang="ja-JP" sz="1400" dirty="0"/>
          </a:p>
          <a:p>
            <a:r>
              <a:rPr kumimoji="1" lang="en-US" altLang="ja-JP" sz="1400" dirty="0"/>
              <a:t>EDMS 3015584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588499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C891A1-A2E7-88E0-CBA0-927B92791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734" y="-31645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Training Quenches of LMBXFP1</a:t>
            </a:r>
            <a:endParaRPr kumimoji="1" lang="ja-JP" altLang="en-US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FD35A74D-BF9E-ED14-A4D8-C3662D597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355" b="21112"/>
          <a:stretch/>
        </p:blipFill>
        <p:spPr>
          <a:xfrm>
            <a:off x="399895" y="834440"/>
            <a:ext cx="5216221" cy="3519438"/>
          </a:xfr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551C5A6-B3F0-F604-CF1B-22DF74884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044963-8B56-A4B3-997F-2ADBB8090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3FA43881-AE72-6F23-FF2D-D207770550AA}"/>
              </a:ext>
            </a:extLst>
          </p:cNvPr>
          <p:cNvCxnSpPr>
            <a:cxnSpLocks/>
          </p:cNvCxnSpPr>
          <p:nvPr/>
        </p:nvCxnSpPr>
        <p:spPr>
          <a:xfrm>
            <a:off x="3142593" y="2880637"/>
            <a:ext cx="1825452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54BA2DD-F65F-3A9D-537A-4B6FC11AA3AD}"/>
              </a:ext>
            </a:extLst>
          </p:cNvPr>
          <p:cNvSpPr txBox="1"/>
          <p:nvPr/>
        </p:nvSpPr>
        <p:spPr>
          <a:xfrm>
            <a:off x="3538544" y="2884515"/>
            <a:ext cx="1031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Cold mass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</a:rPr>
              <a:t>at CERN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8F67B4A2-ECEA-F025-C370-E4C0E6D8EC9B}"/>
              </a:ext>
            </a:extLst>
          </p:cNvPr>
          <p:cNvCxnSpPr>
            <a:cxnSpLocks/>
          </p:cNvCxnSpPr>
          <p:nvPr/>
        </p:nvCxnSpPr>
        <p:spPr>
          <a:xfrm>
            <a:off x="1029892" y="2880637"/>
            <a:ext cx="2112701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D26BB7-71AB-22A9-BEAB-8EC024069170}"/>
              </a:ext>
            </a:extLst>
          </p:cNvPr>
          <p:cNvSpPr txBox="1"/>
          <p:nvPr/>
        </p:nvSpPr>
        <p:spPr>
          <a:xfrm>
            <a:off x="1313953" y="2838348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Magnet at KEK</a:t>
            </a:r>
            <a:endParaRPr kumimoji="1" lang="ja-JP" altLang="en-US" sz="140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97D6B39F-96CE-19D4-52E8-61838D213E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990" y="3006400"/>
            <a:ext cx="1677459" cy="1934769"/>
          </a:xfrm>
          <a:prstGeom prst="rect">
            <a:avLst/>
          </a:prstGeom>
        </p:spPr>
      </p:pic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B8750FD-5602-B787-6B37-AB3AF158B546}"/>
              </a:ext>
            </a:extLst>
          </p:cNvPr>
          <p:cNvGrpSpPr/>
          <p:nvPr/>
        </p:nvGrpSpPr>
        <p:grpSpPr>
          <a:xfrm>
            <a:off x="5651338" y="770027"/>
            <a:ext cx="3129614" cy="1934769"/>
            <a:chOff x="5986787" y="494111"/>
            <a:chExt cx="2783881" cy="1721032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E060C11E-B610-A663-F6E8-C2A9EA9D13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32" t="3940" r="62343" b="66211"/>
            <a:stretch/>
          </p:blipFill>
          <p:spPr>
            <a:xfrm>
              <a:off x="5986787" y="549371"/>
              <a:ext cx="2711873" cy="1665772"/>
            </a:xfrm>
            <a:prstGeom prst="rect">
              <a:avLst/>
            </a:prstGeom>
          </p:spPr>
        </p:pic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8B511AE9-0E5A-E930-44A9-D91238903ED4}"/>
                </a:ext>
              </a:extLst>
            </p:cNvPr>
            <p:cNvSpPr/>
            <p:nvPr/>
          </p:nvSpPr>
          <p:spPr>
            <a:xfrm>
              <a:off x="6372200" y="494111"/>
              <a:ext cx="695737" cy="326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44DA684-B92A-2EBE-BE9F-49860B676724}"/>
                </a:ext>
              </a:extLst>
            </p:cNvPr>
            <p:cNvSpPr/>
            <p:nvPr/>
          </p:nvSpPr>
          <p:spPr>
            <a:xfrm>
              <a:off x="8626652" y="1635646"/>
              <a:ext cx="144016" cy="27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BC594FA-E6F4-8653-777B-00B9239A9F24}"/>
                </a:ext>
              </a:extLst>
            </p:cNvPr>
            <p:cNvSpPr/>
            <p:nvPr/>
          </p:nvSpPr>
          <p:spPr>
            <a:xfrm>
              <a:off x="8513484" y="1829446"/>
              <a:ext cx="224408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8F91B59-07EA-5774-4DE9-F5DE21595320}"/>
              </a:ext>
            </a:extLst>
          </p:cNvPr>
          <p:cNvSpPr txBox="1"/>
          <p:nvPr/>
        </p:nvSpPr>
        <p:spPr>
          <a:xfrm>
            <a:off x="5740491" y="2439857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End cover</a:t>
            </a:r>
            <a:endParaRPr kumimoji="1" lang="ja-JP" altLang="en-US" sz="14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9209F62-1978-7C68-04DF-DE963A0092D0}"/>
              </a:ext>
            </a:extLst>
          </p:cNvPr>
          <p:cNvSpPr txBox="1"/>
          <p:nvPr/>
        </p:nvSpPr>
        <p:spPr>
          <a:xfrm>
            <a:off x="8060500" y="2556647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End plate</a:t>
            </a:r>
            <a:endParaRPr kumimoji="1" lang="ja-JP" altLang="en-US" sz="140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C76DADF-FB89-6A1D-FA50-31CDD38D514D}"/>
              </a:ext>
            </a:extLst>
          </p:cNvPr>
          <p:cNvSpPr txBox="1"/>
          <p:nvPr/>
        </p:nvSpPr>
        <p:spPr>
          <a:xfrm>
            <a:off x="6478359" y="627077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Bus lead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C3DE8EC-4681-37C4-579C-2D243F79D29D}"/>
              </a:ext>
            </a:extLst>
          </p:cNvPr>
          <p:cNvSpPr txBox="1"/>
          <p:nvPr/>
        </p:nvSpPr>
        <p:spPr>
          <a:xfrm>
            <a:off x="8398432" y="574819"/>
            <a:ext cx="673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Splice</a:t>
            </a:r>
          </a:p>
          <a:p>
            <a:r>
              <a:rPr kumimoji="1" lang="en-US" altLang="ja-JP" sz="1400" dirty="0"/>
              <a:t>box</a:t>
            </a:r>
            <a:endParaRPr kumimoji="1" lang="ja-JP" altLang="en-US" sz="1400"/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7F154CFF-71F9-238A-44F6-9027D905F222}"/>
              </a:ext>
            </a:extLst>
          </p:cNvPr>
          <p:cNvCxnSpPr/>
          <p:nvPr/>
        </p:nvCxnSpPr>
        <p:spPr>
          <a:xfrm flipV="1">
            <a:off x="6069541" y="2137655"/>
            <a:ext cx="640726" cy="30353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457DB22A-D9CA-7C4E-4515-F9E533197777}"/>
              </a:ext>
            </a:extLst>
          </p:cNvPr>
          <p:cNvCxnSpPr>
            <a:cxnSpLocks/>
          </p:cNvCxnSpPr>
          <p:nvPr/>
        </p:nvCxnSpPr>
        <p:spPr>
          <a:xfrm flipH="1" flipV="1">
            <a:off x="7990526" y="2336570"/>
            <a:ext cx="151930" cy="285643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5360C72D-EB36-559F-5A39-8EB89CFEFBEB}"/>
              </a:ext>
            </a:extLst>
          </p:cNvPr>
          <p:cNvCxnSpPr>
            <a:cxnSpLocks/>
          </p:cNvCxnSpPr>
          <p:nvPr/>
        </p:nvCxnSpPr>
        <p:spPr>
          <a:xfrm flipH="1">
            <a:off x="8226105" y="1008956"/>
            <a:ext cx="187287" cy="470563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B05FDD1D-3AF7-B33D-85DB-F26EF4127ADD}"/>
              </a:ext>
            </a:extLst>
          </p:cNvPr>
          <p:cNvCxnSpPr>
            <a:cxnSpLocks/>
          </p:cNvCxnSpPr>
          <p:nvPr/>
        </p:nvCxnSpPr>
        <p:spPr>
          <a:xfrm>
            <a:off x="7268657" y="823719"/>
            <a:ext cx="309552" cy="133051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A7D3BB-5BB7-9B53-F78F-8F93AB6D84F7}"/>
              </a:ext>
            </a:extLst>
          </p:cNvPr>
          <p:cNvSpPr txBox="1">
            <a:spLocks/>
          </p:cNvSpPr>
          <p:nvPr/>
        </p:nvSpPr>
        <p:spPr>
          <a:xfrm>
            <a:off x="306105" y="4601828"/>
            <a:ext cx="7920000" cy="13730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600" dirty="0"/>
              <a:t>The quench current reached the ultimate current in the second cycle.</a:t>
            </a:r>
          </a:p>
          <a:p>
            <a:r>
              <a:rPr kumimoji="1" lang="en-US" altLang="ja-JP" sz="1600" dirty="0"/>
              <a:t>Current-holding at the ultimate current for 8h was also successful.</a:t>
            </a:r>
          </a:p>
          <a:p>
            <a:r>
              <a:rPr kumimoji="1" lang="en-US" altLang="ja-JP" sz="1600" dirty="0"/>
              <a:t>500 powering cycles between 1 kA and 12.11 kA could be stably completed.</a:t>
            </a:r>
          </a:p>
          <a:p>
            <a:pPr marL="0" indent="0">
              <a:buNone/>
            </a:pPr>
            <a:r>
              <a:rPr kumimoji="1" lang="en-US" altLang="ja-JP" sz="1600" dirty="0"/>
              <a:t>     </a:t>
            </a:r>
            <a:r>
              <a:rPr kumimoji="1" lang="en-US" altLang="ja-JP" sz="1600" dirty="0">
                <a:sym typeface="Wingdings" pitchFamily="2" charset="2"/>
              </a:rPr>
              <a:t> </a:t>
            </a:r>
            <a:r>
              <a:rPr kumimoji="1" lang="en-US" altLang="ja-JP" sz="1600" dirty="0">
                <a:solidFill>
                  <a:srgbClr val="FF0000"/>
                </a:solidFill>
                <a:sym typeface="Wingdings" pitchFamily="2" charset="2"/>
              </a:rPr>
              <a:t>The bus leads newly designed by KEK was validated.</a:t>
            </a:r>
            <a:endParaRPr kumimoji="1" lang="en-US" altLang="ja-JP" sz="1600" dirty="0">
              <a:solidFill>
                <a:srgbClr val="FF0000"/>
              </a:solidFill>
            </a:endParaRPr>
          </a:p>
          <a:p>
            <a:r>
              <a:rPr kumimoji="1" lang="en-US" altLang="ja-JP" sz="1600" dirty="0"/>
              <a:t>Training memory should be checked in the series production magnets.</a:t>
            </a:r>
          </a:p>
          <a:p>
            <a:endParaRPr kumimoji="1" lang="ja-JP" altLang="en-US" sz="160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27B134C9-0E79-D982-195A-F95B640E4FF0}"/>
              </a:ext>
            </a:extLst>
          </p:cNvPr>
          <p:cNvCxnSpPr>
            <a:cxnSpLocks/>
          </p:cNvCxnSpPr>
          <p:nvPr/>
        </p:nvCxnSpPr>
        <p:spPr>
          <a:xfrm flipV="1">
            <a:off x="6653295" y="3663763"/>
            <a:ext cx="1046312" cy="246472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22BCFE4-EA38-7802-3FCC-47BB68DA335A}"/>
              </a:ext>
            </a:extLst>
          </p:cNvPr>
          <p:cNvSpPr txBox="1"/>
          <p:nvPr/>
        </p:nvSpPr>
        <p:spPr>
          <a:xfrm>
            <a:off x="5850268" y="3750078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Bus lead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3DEFA94-AE93-3A93-7216-6D21DDAC1A91}"/>
              </a:ext>
            </a:extLst>
          </p:cNvPr>
          <p:cNvGrpSpPr/>
          <p:nvPr/>
        </p:nvGrpSpPr>
        <p:grpSpPr>
          <a:xfrm>
            <a:off x="4674818" y="1196751"/>
            <a:ext cx="271475" cy="394045"/>
            <a:chOff x="4804581" y="686726"/>
            <a:chExt cx="271475" cy="394045"/>
          </a:xfrm>
        </p:grpSpPr>
        <p:sp>
          <p:nvSpPr>
            <p:cNvPr id="8" name="円/楕円 7">
              <a:extLst>
                <a:ext uri="{FF2B5EF4-FFF2-40B4-BE49-F238E27FC236}">
                  <a16:creationId xmlns:a16="http://schemas.microsoft.com/office/drawing/2014/main" id="{580BE338-3770-651A-C1D9-8BDCE75DF6C6}"/>
                </a:ext>
              </a:extLst>
            </p:cNvPr>
            <p:cNvSpPr/>
            <p:nvPr/>
          </p:nvSpPr>
          <p:spPr>
            <a:xfrm>
              <a:off x="4854377" y="908886"/>
              <a:ext cx="171885" cy="171885"/>
            </a:xfrm>
            <a:prstGeom prst="ellipse">
              <a:avLst/>
            </a:prstGeom>
            <a:noFill/>
            <a:ln>
              <a:solidFill>
                <a:srgbClr val="00FA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2CD057A-A54C-691E-A443-F1C412A779C2}"/>
                </a:ext>
              </a:extLst>
            </p:cNvPr>
            <p:cNvSpPr txBox="1"/>
            <p:nvPr/>
          </p:nvSpPr>
          <p:spPr>
            <a:xfrm>
              <a:off x="4804581" y="686726"/>
              <a:ext cx="271475" cy="215444"/>
            </a:xfrm>
            <a:prstGeom prst="rect">
              <a:avLst/>
            </a:prstGeom>
            <a:solidFill>
              <a:srgbClr val="D2F2CA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kumimoji="1" lang="en-US" altLang="ja-JP" sz="1400" dirty="0"/>
                <a:t>8h</a:t>
              </a:r>
              <a:endParaRPr kumimoji="1" lang="ja-JP" altLang="en-US" sz="1400"/>
            </a:p>
          </p:txBody>
        </p:sp>
      </p:grpSp>
      <p:sp>
        <p:nvSpPr>
          <p:cNvPr id="31" name="角丸四角形 30">
            <a:extLst>
              <a:ext uri="{FF2B5EF4-FFF2-40B4-BE49-F238E27FC236}">
                <a16:creationId xmlns:a16="http://schemas.microsoft.com/office/drawing/2014/main" id="{15737CAD-D11B-DF38-3215-0E139C50AA03}"/>
              </a:ext>
            </a:extLst>
          </p:cNvPr>
          <p:cNvSpPr/>
          <p:nvPr/>
        </p:nvSpPr>
        <p:spPr>
          <a:xfrm>
            <a:off x="3198495" y="834440"/>
            <a:ext cx="1825452" cy="1860332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414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938CCD-18F9-235B-1E17-267C3D08D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938" y="135394"/>
            <a:ext cx="6806124" cy="717258"/>
          </a:xfrm>
        </p:spPr>
        <p:txBody>
          <a:bodyPr/>
          <a:lstStyle/>
          <a:p>
            <a:r>
              <a:rPr kumimoji="1" lang="en-US" altLang="ja-JP" dirty="0"/>
              <a:t>Magnetic design considering an effect of LHC cryostat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6A6590-0951-FC5C-2672-69D8D0AD9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931" y="4432577"/>
            <a:ext cx="8380138" cy="2015596"/>
          </a:xfrm>
        </p:spPr>
        <p:txBody>
          <a:bodyPr>
            <a:noAutofit/>
          </a:bodyPr>
          <a:lstStyle/>
          <a:p>
            <a:r>
              <a:rPr lang="en-US" altLang="ja-JP" sz="1800" dirty="0">
                <a:solidFill>
                  <a:srgbClr val="FF0000"/>
                </a:solidFill>
              </a:rPr>
              <a:t>The effect of the LHC cryostat made of magnetic iron was considered in the magnetic design.</a:t>
            </a:r>
          </a:p>
          <a:p>
            <a:r>
              <a:rPr lang="en-US" altLang="ja-JP" sz="1800" dirty="0"/>
              <a:t>The magnet cross-section was optimized so that the field quality was controlled within the target after the cold mass was assembled into the LHC cryostat. </a:t>
            </a:r>
          </a:p>
          <a:p>
            <a:r>
              <a:rPr lang="en-US" altLang="ja-JP" sz="1800" dirty="0">
                <a:solidFill>
                  <a:srgbClr val="00B0F0"/>
                </a:solidFill>
              </a:rPr>
              <a:t>Offset estimated from OPERA 3D simulation: </a:t>
            </a:r>
            <a:r>
              <a:rPr lang="en-US" altLang="ja-JP" sz="1800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altLang="ja-JP" sz="1800" i="1" dirty="0">
                <a:solidFill>
                  <a:srgbClr val="FF0000"/>
                </a:solidFill>
              </a:rPr>
              <a:t>b</a:t>
            </a:r>
            <a:r>
              <a:rPr lang="en-US" altLang="ja-JP" sz="1800" i="1" baseline="-25000" dirty="0">
                <a:solidFill>
                  <a:srgbClr val="FF0000"/>
                </a:solidFill>
              </a:rPr>
              <a:t>3</a:t>
            </a:r>
            <a:r>
              <a:rPr lang="en-US" altLang="ja-JP" sz="1800" dirty="0">
                <a:solidFill>
                  <a:srgbClr val="FF0000"/>
                </a:solidFill>
              </a:rPr>
              <a:t>=+6.1 units, </a:t>
            </a:r>
            <a:r>
              <a:rPr lang="en-US" altLang="ja-JP" sz="1800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altLang="ja-JP" sz="1800" i="1" dirty="0">
                <a:solidFill>
                  <a:srgbClr val="FF0000"/>
                </a:solidFill>
              </a:rPr>
              <a:t>b</a:t>
            </a:r>
            <a:r>
              <a:rPr lang="en-US" altLang="ja-JP" sz="1800" i="1" baseline="-25000" dirty="0">
                <a:solidFill>
                  <a:srgbClr val="FF0000"/>
                </a:solidFill>
              </a:rPr>
              <a:t>5</a:t>
            </a:r>
            <a:r>
              <a:rPr lang="en-US" altLang="ja-JP" sz="1800" dirty="0">
                <a:solidFill>
                  <a:srgbClr val="FF0000"/>
                </a:solidFill>
              </a:rPr>
              <a:t>=+0.3 units</a:t>
            </a:r>
          </a:p>
          <a:p>
            <a:r>
              <a:rPr lang="en-US" altLang="ja-JP" sz="1800" dirty="0"/>
              <a:t>The validity of this design strategy was checked in LMBXFP1 for the first time.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A5C1FC-B63A-91AF-5758-5E0606B96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85FF38-874A-58E6-9EC1-CCB47277E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B4DA2276-4918-1378-B9A2-7725A763B9F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558" y="1511028"/>
            <a:ext cx="2160240" cy="1999963"/>
          </a:xfrm>
          <a:prstGeom prst="rect">
            <a:avLst/>
          </a:prstGeom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2D93075A-A4A1-EAE8-3E71-43CCE8611F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068" y="1522666"/>
            <a:ext cx="2335056" cy="202304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33D5E3-3FAD-147E-4805-C2442FFAEED0}"/>
              </a:ext>
            </a:extLst>
          </p:cNvPr>
          <p:cNvSpPr txBox="1"/>
          <p:nvPr/>
        </p:nvSpPr>
        <p:spPr>
          <a:xfrm>
            <a:off x="3651711" y="3121224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Iron pit</a:t>
            </a:r>
            <a:endParaRPr kumimoji="1" lang="ja-JP" altLang="en-US" sz="1400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2B378A40-E55B-CC34-7C03-013C027F0228}"/>
              </a:ext>
            </a:extLst>
          </p:cNvPr>
          <p:cNvCxnSpPr>
            <a:cxnSpLocks/>
          </p:cNvCxnSpPr>
          <p:nvPr/>
        </p:nvCxnSpPr>
        <p:spPr>
          <a:xfrm flipH="1" flipV="1">
            <a:off x="3342652" y="2996952"/>
            <a:ext cx="366487" cy="216024"/>
          </a:xfrm>
          <a:prstGeom prst="straightConnector1">
            <a:avLst/>
          </a:prstGeom>
          <a:ln w="19050">
            <a:solidFill>
              <a:schemeClr val="accent3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33BD309-497B-F4DE-A205-D1ECFE9ABA5C}"/>
              </a:ext>
            </a:extLst>
          </p:cNvPr>
          <p:cNvCxnSpPr>
            <a:cxnSpLocks/>
          </p:cNvCxnSpPr>
          <p:nvPr/>
        </p:nvCxnSpPr>
        <p:spPr>
          <a:xfrm flipH="1" flipV="1">
            <a:off x="7030743" y="3013212"/>
            <a:ext cx="511384" cy="199765"/>
          </a:xfrm>
          <a:prstGeom prst="straightConnector1">
            <a:avLst/>
          </a:prstGeom>
          <a:ln w="19050">
            <a:solidFill>
              <a:schemeClr val="accent3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FB739C0-7950-40D8-3672-BE85B4803C25}"/>
              </a:ext>
            </a:extLst>
          </p:cNvPr>
          <p:cNvSpPr txBox="1"/>
          <p:nvPr/>
        </p:nvSpPr>
        <p:spPr>
          <a:xfrm>
            <a:off x="7456250" y="3071565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LHC cryostat</a:t>
            </a:r>
            <a:endParaRPr kumimoji="1" lang="ja-JP" altLang="en-US" sz="140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0350B2E-B4FF-3A76-38BE-F8C339E53F69}"/>
              </a:ext>
            </a:extLst>
          </p:cNvPr>
          <p:cNvSpPr txBox="1"/>
          <p:nvPr/>
        </p:nvSpPr>
        <p:spPr>
          <a:xfrm>
            <a:off x="971600" y="3602452"/>
            <a:ext cx="33616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• Vertical SS cryostat at KEK</a:t>
            </a:r>
          </a:p>
          <a:p>
            <a:r>
              <a:rPr kumimoji="1" lang="en-US" altLang="ja-JP" sz="1400" dirty="0"/>
              <a:t>• Iron pit surrounding the cryostat</a:t>
            </a:r>
          </a:p>
          <a:p>
            <a:r>
              <a:rPr kumimoji="1" lang="en-US" altLang="ja-JP" sz="1400" dirty="0"/>
              <a:t>• The magnet is off-centered by 150 mm</a:t>
            </a:r>
            <a:endParaRPr kumimoji="1" lang="ja-JP" altLang="en-US" sz="140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7039267-BB1F-BA6B-F70B-4FE062FE3BB4}"/>
              </a:ext>
            </a:extLst>
          </p:cNvPr>
          <p:cNvSpPr txBox="1"/>
          <p:nvPr/>
        </p:nvSpPr>
        <p:spPr>
          <a:xfrm>
            <a:off x="4572000" y="3593361"/>
            <a:ext cx="37496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• LHC cryostat made of magnetic iron</a:t>
            </a:r>
          </a:p>
          <a:p>
            <a:r>
              <a:rPr kumimoji="1" lang="en-US" altLang="ja-JP" sz="1400" dirty="0"/>
              <a:t>• The off-center of the magnet with respect to</a:t>
            </a:r>
          </a:p>
          <a:p>
            <a:r>
              <a:rPr kumimoji="1" lang="en-US" altLang="ja-JP" sz="1400" dirty="0"/>
              <a:t>  the cryostat is neglected.</a:t>
            </a:r>
            <a:endParaRPr kumimoji="1" lang="ja-JP" altLang="en-US" sz="140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114513B-9DCC-3C6E-F7D5-ACB60D2C412E}"/>
              </a:ext>
            </a:extLst>
          </p:cNvPr>
          <p:cNvSpPr txBox="1"/>
          <p:nvPr/>
        </p:nvSpPr>
        <p:spPr>
          <a:xfrm>
            <a:off x="1725877" y="1150667"/>
            <a:ext cx="1390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Test at KEK</a:t>
            </a:r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6C97B2D-7748-1D62-B11B-DA52F66A0C79}"/>
              </a:ext>
            </a:extLst>
          </p:cNvPr>
          <p:cNvSpPr txBox="1"/>
          <p:nvPr/>
        </p:nvSpPr>
        <p:spPr>
          <a:xfrm>
            <a:off x="5384618" y="1150667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Test at CERN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995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3786D1-1176-A70A-4D5C-27DA19E3B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-8059"/>
            <a:ext cx="6265210" cy="789132"/>
          </a:xfrm>
        </p:spPr>
        <p:txBody>
          <a:bodyPr/>
          <a:lstStyle/>
          <a:p>
            <a:r>
              <a:rPr kumimoji="1" lang="en-US" altLang="ja-JP" dirty="0"/>
              <a:t>Field quality at the nominal current of LMBXFP1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6761325-6F02-5827-C03C-78DE437AE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25A4140-9391-66A5-DFCD-CBC4289F5E8C}"/>
              </a:ext>
            </a:extLst>
          </p:cNvPr>
          <p:cNvGraphicFramePr>
            <a:graphicFrameLocks noGrp="1"/>
          </p:cNvGraphicFramePr>
          <p:nvPr/>
        </p:nvGraphicFramePr>
        <p:xfrm>
          <a:off x="164968" y="1208997"/>
          <a:ext cx="5055104" cy="437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val="956931485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767986158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843128005"/>
                    </a:ext>
                  </a:extLst>
                </a:gridCol>
                <a:gridCol w="341984">
                  <a:extLst>
                    <a:ext uri="{9D8B030D-6E8A-4147-A177-3AD203B41FA5}">
                      <a16:colId xmlns:a16="http://schemas.microsoft.com/office/drawing/2014/main" val="1207834526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11011380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56532741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Measurement by KEK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KEK cryostat (MBXFP1)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Measurement by CERN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LHC cryostat (LMBXFP1)</a:t>
                      </a:r>
                      <a:endParaRPr kumimoji="1" lang="ja-JP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951952"/>
                  </a:ext>
                </a:extLst>
              </a:tr>
              <a:tr h="2448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Field integral (</a:t>
                      </a:r>
                      <a:r>
                        <a:rPr kumimoji="1" lang="en-US" altLang="ja-JP" sz="1000" i="1" dirty="0"/>
                        <a:t>B</a:t>
                      </a:r>
                      <a:r>
                        <a:rPr kumimoji="1" lang="en-US" altLang="ja-JP" sz="1000" i="1" baseline="-25000" dirty="0"/>
                        <a:t>1</a:t>
                      </a:r>
                      <a:r>
                        <a:rPr kumimoji="1" lang="en-US" altLang="ja-JP" sz="1000" dirty="0"/>
                        <a:t>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i="1" baseline="-25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34.935 Tm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Field integral (</a:t>
                      </a:r>
                      <a:r>
                        <a:rPr kumimoji="1" lang="en-US" altLang="ja-JP" sz="1000" i="1" dirty="0"/>
                        <a:t>B</a:t>
                      </a:r>
                      <a:r>
                        <a:rPr kumimoji="1" lang="en-US" altLang="ja-JP" sz="1000" i="1" baseline="-25000" dirty="0"/>
                        <a:t>1</a:t>
                      </a:r>
                      <a:r>
                        <a:rPr kumimoji="1" lang="en-US" altLang="ja-JP" sz="1000" dirty="0"/>
                        <a:t>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i="1" baseline="-25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35.188 Tm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5251"/>
                  </a:ext>
                </a:extLst>
              </a:tr>
              <a:tr h="248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i="1" dirty="0"/>
                        <a:t>b</a:t>
                      </a:r>
                      <a:r>
                        <a:rPr kumimoji="1" lang="en-US" altLang="ja-JP" sz="1000" i="1" baseline="-25000" dirty="0"/>
                        <a:t>n</a:t>
                      </a:r>
                      <a:r>
                        <a:rPr kumimoji="1" lang="en-US" altLang="ja-JP" sz="1000" i="0" baseline="0" dirty="0"/>
                        <a:t> integral (unit)</a:t>
                      </a:r>
                      <a:endParaRPr kumimoji="1" lang="ja-JP" altLang="en-US" sz="1000" i="1" baseline="-25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i="1" baseline="0" dirty="0"/>
                        <a:t>a</a:t>
                      </a:r>
                      <a:r>
                        <a:rPr kumimoji="1" lang="en-US" altLang="ja-JP" sz="1000" i="1" baseline="-25000" dirty="0"/>
                        <a:t>n</a:t>
                      </a:r>
                      <a:r>
                        <a:rPr kumimoji="1" lang="en-US" altLang="ja-JP" sz="1000" i="0" baseline="0" dirty="0"/>
                        <a:t> integral (unit)</a:t>
                      </a:r>
                      <a:endParaRPr kumimoji="1" lang="ja-JP" altLang="en-US" sz="1000" i="1" baseline="-25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i="1" dirty="0"/>
                        <a:t>b</a:t>
                      </a:r>
                      <a:r>
                        <a:rPr kumimoji="1" lang="en-US" altLang="ja-JP" sz="1000" i="1" baseline="-25000" dirty="0"/>
                        <a:t>n</a:t>
                      </a:r>
                      <a:r>
                        <a:rPr kumimoji="1" lang="en-US" altLang="ja-JP" sz="1000" i="0" baseline="0" dirty="0"/>
                        <a:t> integral (unit)</a:t>
                      </a:r>
                      <a:endParaRPr kumimoji="1" lang="ja-JP" altLang="en-US" sz="1000" i="1" baseline="-25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i="1" baseline="0" dirty="0"/>
                        <a:t>a</a:t>
                      </a:r>
                      <a:r>
                        <a:rPr kumimoji="1" lang="en-US" altLang="ja-JP" sz="1000" i="1" baseline="-25000" dirty="0"/>
                        <a:t>n</a:t>
                      </a:r>
                      <a:r>
                        <a:rPr kumimoji="1" lang="en-US" altLang="ja-JP" sz="1000" i="0" baseline="0" dirty="0"/>
                        <a:t> integral (unit)</a:t>
                      </a:r>
                      <a:endParaRPr kumimoji="1" lang="ja-JP" altLang="en-US" sz="1000" i="1" baseline="-25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773035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0.25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-2.52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0.27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0.88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878882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3</a:t>
                      </a:r>
                      <a:endParaRPr kumimoji="1" lang="ja-JP" altLang="en-US" sz="1000"/>
                    </a:p>
                  </a:txBody>
                  <a:tcP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-12.54</a:t>
                      </a:r>
                      <a:endParaRPr kumimoji="1" lang="ja-JP" altLang="en-US" sz="1000"/>
                    </a:p>
                  </a:txBody>
                  <a:tcP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1.96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3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-5.44</a:t>
                      </a:r>
                      <a:endParaRPr kumimoji="1" lang="ja-JP" altLang="en-US" sz="1000"/>
                    </a:p>
                  </a:txBody>
                  <a:tcP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1.95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9447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4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0.19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-0.52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4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0.12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93225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6.43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-0.12</a:t>
                      </a:r>
                      <a:endParaRPr kumimoji="1" lang="ja-JP" altLang="en-US" sz="100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5</a:t>
                      </a:r>
                      <a:endParaRPr kumimoji="1" lang="ja-JP" altLang="en-US" sz="100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6.68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-0.19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0946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6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0.10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-0.08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6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03379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7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0.38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0.18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7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0.35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0.20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03593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8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0.01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0.11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8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0.04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0.15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0019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9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0.77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0.01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9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0.76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47253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0.09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0.04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0.10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98666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11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-0.12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11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-0.13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0.07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51961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-0.02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0.03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0.03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33146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13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-0.76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13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-0.73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75042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14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-0.08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-0.06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14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0.00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01022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-1.22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-0.01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15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-1.18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0.03</a:t>
                      </a:r>
                      <a:endParaRPr kumimoji="1" lang="ja-JP" altLang="en-US"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903559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4E92AF1-3E20-B824-39DF-A007C7FA547D}"/>
              </a:ext>
            </a:extLst>
          </p:cNvPr>
          <p:cNvSpPr txBox="1"/>
          <p:nvPr/>
        </p:nvSpPr>
        <p:spPr>
          <a:xfrm>
            <a:off x="5245509" y="3814298"/>
            <a:ext cx="37737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The field quality of LMBXF cold mass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</a:rPr>
              <a:t>with the LHC cryostat can be well predicted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</a:rPr>
              <a:t>from the field quality of the magnet measured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</a:rPr>
              <a:t>at KEK. 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sp>
        <p:nvSpPr>
          <p:cNvPr id="15" name="下矢印 14">
            <a:extLst>
              <a:ext uri="{FF2B5EF4-FFF2-40B4-BE49-F238E27FC236}">
                <a16:creationId xmlns:a16="http://schemas.microsoft.com/office/drawing/2014/main" id="{7B8D07CF-34EF-34D3-756B-79421FBDBF27}"/>
              </a:ext>
            </a:extLst>
          </p:cNvPr>
          <p:cNvSpPr/>
          <p:nvPr/>
        </p:nvSpPr>
        <p:spPr>
          <a:xfrm>
            <a:off x="6964248" y="4750402"/>
            <a:ext cx="257912" cy="29557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A26DD90-5C42-B053-A2FB-B8F473028611}"/>
              </a:ext>
            </a:extLst>
          </p:cNvPr>
          <p:cNvSpPr txBox="1"/>
          <p:nvPr/>
        </p:nvSpPr>
        <p:spPr>
          <a:xfrm>
            <a:off x="5541497" y="5084027"/>
            <a:ext cx="310341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The proposed magnetic design is valid.</a:t>
            </a:r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B18A8952-1BC1-F332-3E3E-B18E7B34C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478F3C4-BDB3-62C3-111F-BCDC8F1C8366}"/>
              </a:ext>
            </a:extLst>
          </p:cNvPr>
          <p:cNvSpPr txBox="1"/>
          <p:nvPr/>
        </p:nvSpPr>
        <p:spPr>
          <a:xfrm>
            <a:off x="1259632" y="5567611"/>
            <a:ext cx="4557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Note that the cross-section of LMBXFP1 was not fully optimized.</a:t>
            </a:r>
          </a:p>
          <a:p>
            <a:r>
              <a:rPr kumimoji="1" lang="en-US" altLang="ja-JP" sz="1200" dirty="0"/>
              <a:t>Fine-tuning has been applied to the series production magnets.</a:t>
            </a:r>
            <a:endParaRPr kumimoji="1" lang="ja-JP" altLang="en-US" sz="12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FE1D34-541D-CD0B-4EC4-BE5DC2E0B153}"/>
              </a:ext>
            </a:extLst>
          </p:cNvPr>
          <p:cNvSpPr txBox="1"/>
          <p:nvPr/>
        </p:nvSpPr>
        <p:spPr>
          <a:xfrm>
            <a:off x="5756478" y="1273449"/>
            <a:ext cx="2630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Shift of </a:t>
            </a:r>
            <a:r>
              <a:rPr kumimoji="1" lang="en-US" altLang="ja-JP" sz="1400" i="1" dirty="0"/>
              <a:t>b</a:t>
            </a:r>
            <a:r>
              <a:rPr kumimoji="1" lang="en-US" altLang="ja-JP" sz="1400" i="1" baseline="-25000" dirty="0"/>
              <a:t>n</a:t>
            </a:r>
            <a:r>
              <a:rPr kumimoji="1" lang="en-US" altLang="ja-JP" sz="1400" i="1" dirty="0"/>
              <a:t> </a:t>
            </a:r>
            <a:r>
              <a:rPr kumimoji="1" lang="en-US" altLang="ja-JP" sz="1400" dirty="0"/>
              <a:t>by the LHC cryostat </a:t>
            </a:r>
            <a:endParaRPr kumimoji="1" lang="ja-JP" altLang="en-US" sz="140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97C023F-8284-253B-3A57-45A482D9C93E}"/>
              </a:ext>
            </a:extLst>
          </p:cNvPr>
          <p:cNvSpPr txBox="1"/>
          <p:nvPr/>
        </p:nvSpPr>
        <p:spPr>
          <a:xfrm>
            <a:off x="5940153" y="2034367"/>
            <a:ext cx="21579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432FF"/>
                </a:solidFill>
              </a:rPr>
              <a:t>Simulation: +6.1uits</a:t>
            </a:r>
          </a:p>
          <a:p>
            <a:r>
              <a:rPr kumimoji="1" lang="en-US" altLang="ja-JP" sz="1400" dirty="0">
                <a:solidFill>
                  <a:srgbClr val="008F00"/>
                </a:solidFill>
              </a:rPr>
              <a:t>Measurement: +7.1units </a:t>
            </a:r>
            <a:endParaRPr kumimoji="1" lang="ja-JP" altLang="en-US" sz="1400">
              <a:solidFill>
                <a:srgbClr val="008F0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5BB25ED-6FBE-674D-A617-72E3E6CB08BF}"/>
              </a:ext>
            </a:extLst>
          </p:cNvPr>
          <p:cNvSpPr txBox="1"/>
          <p:nvPr/>
        </p:nvSpPr>
        <p:spPr>
          <a:xfrm>
            <a:off x="5756479" y="1677054"/>
            <a:ext cx="1237839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Integrated </a:t>
            </a:r>
            <a:r>
              <a:rPr kumimoji="1" lang="en-US" altLang="ja-JP" sz="1400" i="1" dirty="0"/>
              <a:t>b</a:t>
            </a:r>
            <a:r>
              <a:rPr kumimoji="1" lang="en-US" altLang="ja-JP" sz="1400" i="1" baseline="-25000" dirty="0"/>
              <a:t>3</a:t>
            </a:r>
            <a:endParaRPr kumimoji="1" lang="ja-JP" altLang="en-US" sz="1400" i="1" baseline="-2500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AAB6488-A16C-301F-7EA7-E0C7F8351969}"/>
              </a:ext>
            </a:extLst>
          </p:cNvPr>
          <p:cNvSpPr txBox="1"/>
          <p:nvPr/>
        </p:nvSpPr>
        <p:spPr>
          <a:xfrm>
            <a:off x="5756479" y="2621163"/>
            <a:ext cx="1205779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Integrated </a:t>
            </a:r>
            <a:r>
              <a:rPr kumimoji="1" lang="en-US" altLang="ja-JP" sz="1400" i="1" dirty="0"/>
              <a:t>b</a:t>
            </a:r>
            <a:r>
              <a:rPr kumimoji="1" lang="en-US" altLang="ja-JP" sz="1400" i="1" baseline="-25000" dirty="0"/>
              <a:t>5</a:t>
            </a:r>
            <a:endParaRPr kumimoji="1" lang="ja-JP" altLang="en-US" sz="1400" i="1" baseline="-2500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BFA5A6F-4F15-F839-2C1B-0217A6236D7C}"/>
              </a:ext>
            </a:extLst>
          </p:cNvPr>
          <p:cNvSpPr txBox="1"/>
          <p:nvPr/>
        </p:nvSpPr>
        <p:spPr>
          <a:xfrm>
            <a:off x="5940153" y="3043703"/>
            <a:ext cx="2257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432FF"/>
                </a:solidFill>
              </a:rPr>
              <a:t>Simulation: +0.27uits</a:t>
            </a:r>
          </a:p>
          <a:p>
            <a:r>
              <a:rPr kumimoji="1" lang="en-US" altLang="ja-JP" sz="1400" dirty="0">
                <a:solidFill>
                  <a:srgbClr val="008F00"/>
                </a:solidFill>
              </a:rPr>
              <a:t>Measurement: +0.25units </a:t>
            </a:r>
            <a:endParaRPr kumimoji="1" lang="ja-JP" altLang="en-US" sz="1400">
              <a:solidFill>
                <a:srgbClr val="008F00"/>
              </a:solidFill>
            </a:endParaRPr>
          </a:p>
        </p:txBody>
      </p:sp>
      <p:sp>
        <p:nvSpPr>
          <p:cNvPr id="30" name="フリーフォーム 29">
            <a:extLst>
              <a:ext uri="{FF2B5EF4-FFF2-40B4-BE49-F238E27FC236}">
                <a16:creationId xmlns:a16="http://schemas.microsoft.com/office/drawing/2014/main" id="{3C30C9D4-AE51-8F9D-199B-215178373B40}"/>
              </a:ext>
            </a:extLst>
          </p:cNvPr>
          <p:cNvSpPr/>
          <p:nvPr/>
        </p:nvSpPr>
        <p:spPr>
          <a:xfrm>
            <a:off x="1461113" y="2248660"/>
            <a:ext cx="1837113" cy="210764"/>
          </a:xfrm>
          <a:custGeom>
            <a:avLst/>
            <a:gdLst>
              <a:gd name="connsiteX0" fmla="*/ 0 w 1837113"/>
              <a:gd name="connsiteY0" fmla="*/ 138821 h 138821"/>
              <a:gd name="connsiteX1" fmla="*/ 182880 w 1837113"/>
              <a:gd name="connsiteY1" fmla="*/ 64006 h 138821"/>
              <a:gd name="connsiteX2" fmla="*/ 548640 w 1837113"/>
              <a:gd name="connsiteY2" fmla="*/ 5817 h 138821"/>
              <a:gd name="connsiteX3" fmla="*/ 1155469 w 1837113"/>
              <a:gd name="connsiteY3" fmla="*/ 5817 h 138821"/>
              <a:gd name="connsiteX4" fmla="*/ 1587731 w 1837113"/>
              <a:gd name="connsiteY4" fmla="*/ 39068 h 138821"/>
              <a:gd name="connsiteX5" fmla="*/ 1837113 w 1837113"/>
              <a:gd name="connsiteY5" fmla="*/ 138821 h 138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7113" h="138821">
                <a:moveTo>
                  <a:pt x="0" y="138821"/>
                </a:moveTo>
                <a:cubicBezTo>
                  <a:pt x="45720" y="112497"/>
                  <a:pt x="91440" y="86173"/>
                  <a:pt x="182880" y="64006"/>
                </a:cubicBezTo>
                <a:cubicBezTo>
                  <a:pt x="274320" y="41839"/>
                  <a:pt x="386542" y="15515"/>
                  <a:pt x="548640" y="5817"/>
                </a:cubicBezTo>
                <a:cubicBezTo>
                  <a:pt x="710738" y="-3881"/>
                  <a:pt x="982287" y="275"/>
                  <a:pt x="1155469" y="5817"/>
                </a:cubicBezTo>
                <a:cubicBezTo>
                  <a:pt x="1328651" y="11359"/>
                  <a:pt x="1474124" y="16901"/>
                  <a:pt x="1587731" y="39068"/>
                </a:cubicBezTo>
                <a:cubicBezTo>
                  <a:pt x="1701338" y="61235"/>
                  <a:pt x="1769225" y="100028"/>
                  <a:pt x="1837113" y="138821"/>
                </a:cubicBezTo>
              </a:path>
            </a:pathLst>
          </a:custGeom>
          <a:noFill/>
          <a:ln w="19050">
            <a:solidFill>
              <a:srgbClr val="008F00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2CEB5D5F-88A3-B2DA-148D-9F8A71516A5C}"/>
              </a:ext>
            </a:extLst>
          </p:cNvPr>
          <p:cNvSpPr/>
          <p:nvPr/>
        </p:nvSpPr>
        <p:spPr>
          <a:xfrm flipV="1">
            <a:off x="1461112" y="3068960"/>
            <a:ext cx="1837113" cy="210764"/>
          </a:xfrm>
          <a:custGeom>
            <a:avLst/>
            <a:gdLst>
              <a:gd name="connsiteX0" fmla="*/ 0 w 1837113"/>
              <a:gd name="connsiteY0" fmla="*/ 138821 h 138821"/>
              <a:gd name="connsiteX1" fmla="*/ 182880 w 1837113"/>
              <a:gd name="connsiteY1" fmla="*/ 64006 h 138821"/>
              <a:gd name="connsiteX2" fmla="*/ 548640 w 1837113"/>
              <a:gd name="connsiteY2" fmla="*/ 5817 h 138821"/>
              <a:gd name="connsiteX3" fmla="*/ 1155469 w 1837113"/>
              <a:gd name="connsiteY3" fmla="*/ 5817 h 138821"/>
              <a:gd name="connsiteX4" fmla="*/ 1587731 w 1837113"/>
              <a:gd name="connsiteY4" fmla="*/ 39068 h 138821"/>
              <a:gd name="connsiteX5" fmla="*/ 1837113 w 1837113"/>
              <a:gd name="connsiteY5" fmla="*/ 138821 h 138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7113" h="138821">
                <a:moveTo>
                  <a:pt x="0" y="138821"/>
                </a:moveTo>
                <a:cubicBezTo>
                  <a:pt x="45720" y="112497"/>
                  <a:pt x="91440" y="86173"/>
                  <a:pt x="182880" y="64006"/>
                </a:cubicBezTo>
                <a:cubicBezTo>
                  <a:pt x="274320" y="41839"/>
                  <a:pt x="386542" y="15515"/>
                  <a:pt x="548640" y="5817"/>
                </a:cubicBezTo>
                <a:cubicBezTo>
                  <a:pt x="710738" y="-3881"/>
                  <a:pt x="982287" y="275"/>
                  <a:pt x="1155469" y="5817"/>
                </a:cubicBezTo>
                <a:cubicBezTo>
                  <a:pt x="1328651" y="11359"/>
                  <a:pt x="1474124" y="16901"/>
                  <a:pt x="1587731" y="39068"/>
                </a:cubicBezTo>
                <a:cubicBezTo>
                  <a:pt x="1701338" y="61235"/>
                  <a:pt x="1769225" y="100028"/>
                  <a:pt x="1837113" y="138821"/>
                </a:cubicBezTo>
              </a:path>
            </a:pathLst>
          </a:custGeom>
          <a:noFill/>
          <a:ln w="19050">
            <a:solidFill>
              <a:srgbClr val="008F00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960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0C06A9-E3ED-B644-B600-BE9DC4808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248" y="-23190"/>
            <a:ext cx="8722702" cy="1144210"/>
          </a:xfrm>
        </p:spPr>
        <p:txBody>
          <a:bodyPr/>
          <a:lstStyle/>
          <a:p>
            <a:r>
              <a:rPr kumimoji="1" lang="en-US" altLang="ja-JP" dirty="0"/>
              <a:t>Prediction of integrals of b</a:t>
            </a:r>
            <a:r>
              <a:rPr kumimoji="1" lang="en-US" altLang="ja-JP" baseline="-25000" dirty="0"/>
              <a:t>3</a:t>
            </a:r>
            <a:r>
              <a:rPr kumimoji="1" lang="en-US" altLang="ja-JP" dirty="0"/>
              <a:t> and b</a:t>
            </a:r>
            <a:r>
              <a:rPr kumimoji="1" lang="en-US" altLang="ja-JP" baseline="-25000" dirty="0"/>
              <a:t>5</a:t>
            </a:r>
            <a:br>
              <a:rPr kumimoji="1" lang="en-US" altLang="ja-JP" dirty="0"/>
            </a:br>
            <a:r>
              <a:rPr kumimoji="1" lang="en-US" altLang="ja-JP" dirty="0"/>
              <a:t> for series production cold mass with LHC cryostat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E8F889-5512-AF17-5DF5-2B467B501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5085057"/>
            <a:ext cx="8219256" cy="70371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ja-JP" sz="1800" b="1" dirty="0"/>
              <a:t>The field quality can be expected within the acceptance criteria for the series production cold masses with the LHC cryostat.</a:t>
            </a:r>
            <a:endParaRPr lang="ja-JP" altLang="en-US" sz="1800" b="1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F012B38-E0FF-7D34-224A-815EC0EA4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B389557-6EB1-31B6-8343-2B6EE8620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7912F7BD-9A41-A170-7C55-2B01AEFCF6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7922"/>
              </p:ext>
            </p:extLst>
          </p:nvPr>
        </p:nvGraphicFramePr>
        <p:xfrm>
          <a:off x="1189170" y="1700808"/>
          <a:ext cx="6765661" cy="143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1717">
                  <a:extLst>
                    <a:ext uri="{9D8B030D-6E8A-4147-A177-3AD203B41FA5}">
                      <a16:colId xmlns:a16="http://schemas.microsoft.com/office/drawing/2014/main" val="3870964722"/>
                    </a:ext>
                  </a:extLst>
                </a:gridCol>
                <a:gridCol w="1957705">
                  <a:extLst>
                    <a:ext uri="{9D8B030D-6E8A-4147-A177-3AD203B41FA5}">
                      <a16:colId xmlns:a16="http://schemas.microsoft.com/office/drawing/2014/main" val="3186920396"/>
                    </a:ext>
                  </a:extLst>
                </a:gridCol>
                <a:gridCol w="2124393">
                  <a:extLst>
                    <a:ext uri="{9D8B030D-6E8A-4147-A177-3AD203B41FA5}">
                      <a16:colId xmlns:a16="http://schemas.microsoft.com/office/drawing/2014/main" val="1743795139"/>
                    </a:ext>
                  </a:extLst>
                </a:gridCol>
                <a:gridCol w="1641846">
                  <a:extLst>
                    <a:ext uri="{9D8B030D-6E8A-4147-A177-3AD203B41FA5}">
                      <a16:colId xmlns:a16="http://schemas.microsoft.com/office/drawing/2014/main" val="3923439804"/>
                    </a:ext>
                  </a:extLst>
                </a:gridCol>
              </a:tblGrid>
              <a:tr h="518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i="1" dirty="0"/>
                        <a:t>b</a:t>
                      </a:r>
                      <a:r>
                        <a:rPr kumimoji="1" lang="en-US" altLang="ja-JP" sz="1400" i="1" baseline="-25000" dirty="0"/>
                        <a:t>3</a:t>
                      </a:r>
                      <a:r>
                        <a:rPr kumimoji="1" lang="en-US" altLang="ja-JP" sz="1400" baseline="-25000" dirty="0"/>
                        <a:t> </a:t>
                      </a:r>
                      <a:r>
                        <a:rPr kumimoji="1" lang="en-US" altLang="ja-JP" sz="1400" baseline="0" dirty="0"/>
                        <a:t>integral</a:t>
                      </a:r>
                    </a:p>
                    <a:p>
                      <a:pPr algn="ctr"/>
                      <a:r>
                        <a:rPr kumimoji="1" lang="en-US" altLang="ja-JP" sz="1400" baseline="0" dirty="0"/>
                        <a:t>(unit)</a:t>
                      </a:r>
                      <a:endParaRPr kumimoji="1" lang="ja-JP" altLang="en-US" sz="1400" baseline="0"/>
                    </a:p>
                  </a:txBody>
                  <a:tcPr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Measurement by KEK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 with </a:t>
                      </a:r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KEK cryostat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Prediction</a:t>
                      </a:r>
                      <a:r>
                        <a:rPr kumimoji="1" lang="en-US" altLang="ja-JP" sz="1400" dirty="0"/>
                        <a:t> for cold mass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with </a:t>
                      </a:r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LHC cryostat</a:t>
                      </a:r>
                      <a:endParaRPr kumimoji="1" lang="ja-JP" altLang="en-US" sz="14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Acceptance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criteria</a:t>
                      </a:r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6431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i="0" baseline="0" dirty="0"/>
                        <a:t>MBXF1</a:t>
                      </a:r>
                      <a:endParaRPr kumimoji="1" lang="ja-JP" altLang="en-US" sz="1400" i="0" baseline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-4.13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</a:rPr>
                        <a:t>1.97</a:t>
                      </a:r>
                      <a:endParaRPr kumimoji="1" lang="ja-JP" altLang="en-US" sz="1400" b="1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i="1" dirty="0"/>
                        <a:t>b</a:t>
                      </a:r>
                      <a:r>
                        <a:rPr kumimoji="1" lang="en-US" altLang="ja-JP" sz="1400" i="1" baseline="-25000" dirty="0"/>
                        <a:t>3</a:t>
                      </a:r>
                      <a:r>
                        <a:rPr kumimoji="1" lang="en-US" altLang="ja-JP" sz="1400" i="1" dirty="0"/>
                        <a:t> </a:t>
                      </a:r>
                      <a:r>
                        <a:rPr kumimoji="1" lang="en-US" altLang="ja-JP" sz="1400" dirty="0"/>
                        <a:t>integral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&lt;±2.9 units</a:t>
                      </a:r>
                      <a:endParaRPr kumimoji="1" lang="ja-JP" altLang="en-US" sz="140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638656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i="0" baseline="0" dirty="0"/>
                        <a:t>MBXF5</a:t>
                      </a:r>
                      <a:endParaRPr kumimoji="1" lang="ja-JP" altLang="en-US" sz="1400" i="0" baseline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-5.49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</a:rPr>
                        <a:t>+0.61</a:t>
                      </a:r>
                      <a:endParaRPr kumimoji="1" lang="ja-JP" altLang="en-US" sz="1400" b="1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en-US" altLang="ja-JP" sz="1400" i="1" dirty="0"/>
                        <a:t>b</a:t>
                      </a:r>
                      <a:r>
                        <a:rPr kumimoji="1" lang="en-US" altLang="ja-JP" sz="1400" i="1" baseline="-25000" dirty="0"/>
                        <a:t>3</a:t>
                      </a:r>
                      <a:r>
                        <a:rPr kumimoji="1" lang="en-US" altLang="ja-JP" sz="1400" i="1" dirty="0"/>
                        <a:t> </a:t>
                      </a:r>
                      <a:r>
                        <a:rPr kumimoji="1" lang="en-US" altLang="ja-JP" sz="1400" dirty="0"/>
                        <a:t>integral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&lt;±2.9 units</a:t>
                      </a:r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198055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i="0" baseline="0" dirty="0"/>
                        <a:t>MBXF2</a:t>
                      </a:r>
                      <a:endParaRPr kumimoji="1" lang="ja-JP" altLang="en-US" sz="1400" i="0" baseline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-6.81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</a:rPr>
                        <a:t>-0.71</a:t>
                      </a:r>
                      <a:endParaRPr kumimoji="1" lang="ja-JP" altLang="en-US" sz="1400" b="1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525796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03155373-43D5-2ACD-62C8-03B6473811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494477"/>
              </p:ext>
            </p:extLst>
          </p:nvPr>
        </p:nvGraphicFramePr>
        <p:xfrm>
          <a:off x="1189169" y="3383349"/>
          <a:ext cx="6765661" cy="1454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1717">
                  <a:extLst>
                    <a:ext uri="{9D8B030D-6E8A-4147-A177-3AD203B41FA5}">
                      <a16:colId xmlns:a16="http://schemas.microsoft.com/office/drawing/2014/main" val="3870964722"/>
                    </a:ext>
                  </a:extLst>
                </a:gridCol>
                <a:gridCol w="1957705">
                  <a:extLst>
                    <a:ext uri="{9D8B030D-6E8A-4147-A177-3AD203B41FA5}">
                      <a16:colId xmlns:a16="http://schemas.microsoft.com/office/drawing/2014/main" val="3186920396"/>
                    </a:ext>
                  </a:extLst>
                </a:gridCol>
                <a:gridCol w="2124393">
                  <a:extLst>
                    <a:ext uri="{9D8B030D-6E8A-4147-A177-3AD203B41FA5}">
                      <a16:colId xmlns:a16="http://schemas.microsoft.com/office/drawing/2014/main" val="1743795139"/>
                    </a:ext>
                  </a:extLst>
                </a:gridCol>
                <a:gridCol w="1641846">
                  <a:extLst>
                    <a:ext uri="{9D8B030D-6E8A-4147-A177-3AD203B41FA5}">
                      <a16:colId xmlns:a16="http://schemas.microsoft.com/office/drawing/2014/main" val="734027400"/>
                    </a:ext>
                  </a:extLst>
                </a:gridCol>
              </a:tblGrid>
              <a:tr h="5184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i="1" dirty="0"/>
                        <a:t>b</a:t>
                      </a:r>
                      <a:r>
                        <a:rPr kumimoji="1" lang="en-US" altLang="ja-JP" sz="1400" i="1" baseline="-25000" dirty="0"/>
                        <a:t>5</a:t>
                      </a:r>
                      <a:r>
                        <a:rPr kumimoji="1" lang="en-US" altLang="ja-JP" sz="1400" baseline="-25000" dirty="0"/>
                        <a:t> </a:t>
                      </a:r>
                      <a:r>
                        <a:rPr kumimoji="1" lang="en-US" altLang="ja-JP" sz="1400" baseline="0" dirty="0"/>
                        <a:t>integral</a:t>
                      </a:r>
                    </a:p>
                    <a:p>
                      <a:pPr algn="ctr"/>
                      <a:r>
                        <a:rPr kumimoji="1" lang="en-US" altLang="ja-JP" sz="1400" baseline="0" dirty="0"/>
                        <a:t>(unit)</a:t>
                      </a:r>
                      <a:endParaRPr kumimoji="1" lang="ja-JP" altLang="en-US" sz="1400" baseline="0"/>
                    </a:p>
                  </a:txBody>
                  <a:tcPr anchor="ctr"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Measurement by KEK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 with </a:t>
                      </a:r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KEK cryostat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Prediction</a:t>
                      </a:r>
                      <a:r>
                        <a:rPr kumimoji="1" lang="en-US" altLang="ja-JP" sz="1400" dirty="0"/>
                        <a:t> for cold mass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with </a:t>
                      </a:r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LHC cryostat</a:t>
                      </a:r>
                      <a:endParaRPr kumimoji="1" lang="ja-JP" altLang="en-US" sz="14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Acceptance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criteria</a:t>
                      </a:r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64314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i="0" baseline="0" dirty="0"/>
                        <a:t>MBXF1</a:t>
                      </a:r>
                      <a:endParaRPr kumimoji="1" lang="ja-JP" altLang="en-US" sz="1400" i="0" baseline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1.35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</a:rPr>
                        <a:t>1.62</a:t>
                      </a:r>
                      <a:endParaRPr kumimoji="1" lang="ja-JP" altLang="en-US" sz="1400" b="1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i="1" dirty="0"/>
                        <a:t>b</a:t>
                      </a:r>
                      <a:r>
                        <a:rPr kumimoji="1" lang="en-US" altLang="ja-JP" sz="1400" i="1" baseline="-25000" dirty="0"/>
                        <a:t>3</a:t>
                      </a:r>
                      <a:r>
                        <a:rPr kumimoji="1" lang="en-US" altLang="ja-JP" sz="1400" i="1" dirty="0"/>
                        <a:t> </a:t>
                      </a:r>
                      <a:r>
                        <a:rPr kumimoji="1" lang="en-US" altLang="ja-JP" sz="1400" dirty="0"/>
                        <a:t>integral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&lt;±1.5 units</a:t>
                      </a:r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638656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i="0" baseline="0" dirty="0"/>
                        <a:t>MBXF5</a:t>
                      </a:r>
                      <a:endParaRPr kumimoji="1" lang="ja-JP" altLang="en-US" sz="1400" i="0" baseline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1.18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</a:rPr>
                        <a:t>1.45</a:t>
                      </a:r>
                      <a:endParaRPr kumimoji="1" lang="ja-JP" altLang="en-US" sz="1400" b="1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1980559"/>
                  </a:ext>
                </a:extLst>
              </a:tr>
              <a:tr h="3239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i="0" baseline="0" dirty="0"/>
                        <a:t>MBXF2</a:t>
                      </a:r>
                      <a:endParaRPr kumimoji="1" lang="ja-JP" altLang="en-US" sz="1400" i="0" baseline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0.53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</a:rPr>
                        <a:t>0.80</a:t>
                      </a:r>
                      <a:endParaRPr kumimoji="1" lang="ja-JP" altLang="en-US" sz="1400" b="1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en-US" altLang="ja-JP" sz="1400" i="1" dirty="0"/>
                        <a:t>b</a:t>
                      </a:r>
                      <a:r>
                        <a:rPr kumimoji="1" lang="en-US" altLang="ja-JP" sz="1400" i="1" baseline="-25000" dirty="0"/>
                        <a:t>3</a:t>
                      </a:r>
                      <a:r>
                        <a:rPr kumimoji="1" lang="en-US" altLang="ja-JP" sz="1400" i="1" dirty="0"/>
                        <a:t> </a:t>
                      </a:r>
                      <a:r>
                        <a:rPr kumimoji="1" lang="en-US" altLang="ja-JP" sz="1400" dirty="0"/>
                        <a:t>integral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&lt;±1.5 units</a:t>
                      </a:r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6525796"/>
                  </a:ext>
                </a:extLst>
              </a:tr>
            </a:tbl>
          </a:graphicData>
        </a:graphic>
      </p:graphicFrame>
      <p:sp>
        <p:nvSpPr>
          <p:cNvPr id="8" name="右矢印 7">
            <a:extLst>
              <a:ext uri="{FF2B5EF4-FFF2-40B4-BE49-F238E27FC236}">
                <a16:creationId xmlns:a16="http://schemas.microsoft.com/office/drawing/2014/main" id="{A468DD2A-0EE5-FBAE-BB0D-4EA690BEA2DE}"/>
              </a:ext>
            </a:extLst>
          </p:cNvPr>
          <p:cNvSpPr/>
          <p:nvPr/>
        </p:nvSpPr>
        <p:spPr>
          <a:xfrm>
            <a:off x="4067943" y="2536794"/>
            <a:ext cx="288032" cy="510451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>
            <a:extLst>
              <a:ext uri="{FF2B5EF4-FFF2-40B4-BE49-F238E27FC236}">
                <a16:creationId xmlns:a16="http://schemas.microsoft.com/office/drawing/2014/main" id="{5D37040F-1697-0FE4-2141-300CB1D0B093}"/>
              </a:ext>
            </a:extLst>
          </p:cNvPr>
          <p:cNvSpPr/>
          <p:nvPr/>
        </p:nvSpPr>
        <p:spPr>
          <a:xfrm>
            <a:off x="4067943" y="4252640"/>
            <a:ext cx="288032" cy="470487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1C5FBE8-B023-42C2-F8E2-F4253F282DE3}"/>
              </a:ext>
            </a:extLst>
          </p:cNvPr>
          <p:cNvSpPr txBox="1"/>
          <p:nvPr/>
        </p:nvSpPr>
        <p:spPr>
          <a:xfrm>
            <a:off x="3594520" y="2229647"/>
            <a:ext cx="1234881" cy="2917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400" dirty="0">
                <a:solidFill>
                  <a:srgbClr val="0432FF"/>
                </a:solidFill>
                <a:latin typeface="Symbol" pitchFamily="2" charset="2"/>
              </a:rPr>
              <a:t>D</a:t>
            </a:r>
            <a:r>
              <a:rPr kumimoji="1" lang="en-US" altLang="ja-JP" sz="1400" i="1" dirty="0">
                <a:solidFill>
                  <a:srgbClr val="0432FF"/>
                </a:solidFill>
              </a:rPr>
              <a:t>b</a:t>
            </a:r>
            <a:r>
              <a:rPr kumimoji="1" lang="en-US" altLang="ja-JP" sz="1400" i="1" baseline="-25000" dirty="0">
                <a:solidFill>
                  <a:srgbClr val="0432FF"/>
                </a:solidFill>
              </a:rPr>
              <a:t>3</a:t>
            </a:r>
            <a:r>
              <a:rPr kumimoji="1" lang="en-US" altLang="ja-JP" sz="1400" dirty="0">
                <a:solidFill>
                  <a:srgbClr val="0432FF"/>
                </a:solidFill>
              </a:rPr>
              <a:t>=+6.1 units</a:t>
            </a:r>
            <a:endParaRPr kumimoji="1" lang="ja-JP" altLang="en-US" sz="1400">
              <a:solidFill>
                <a:srgbClr val="0432FF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BDBE8D-1494-3749-42B3-9627760983CD}"/>
              </a:ext>
            </a:extLst>
          </p:cNvPr>
          <p:cNvSpPr txBox="1"/>
          <p:nvPr/>
        </p:nvSpPr>
        <p:spPr>
          <a:xfrm>
            <a:off x="3544827" y="3909165"/>
            <a:ext cx="1334267" cy="2881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400" dirty="0">
                <a:solidFill>
                  <a:srgbClr val="0432FF"/>
                </a:solidFill>
                <a:latin typeface="Symbol" pitchFamily="2" charset="2"/>
              </a:rPr>
              <a:t>D</a:t>
            </a:r>
            <a:r>
              <a:rPr kumimoji="1" lang="en-US" altLang="ja-JP" sz="1400" i="1" dirty="0">
                <a:solidFill>
                  <a:srgbClr val="0432FF"/>
                </a:solidFill>
              </a:rPr>
              <a:t>b</a:t>
            </a:r>
            <a:r>
              <a:rPr kumimoji="1" lang="en-US" altLang="ja-JP" sz="1400" i="1" baseline="-25000" dirty="0">
                <a:solidFill>
                  <a:srgbClr val="0432FF"/>
                </a:solidFill>
              </a:rPr>
              <a:t>5</a:t>
            </a:r>
            <a:r>
              <a:rPr kumimoji="1" lang="en-US" altLang="ja-JP" sz="1400" dirty="0">
                <a:solidFill>
                  <a:srgbClr val="0432FF"/>
                </a:solidFill>
              </a:rPr>
              <a:t>=+0.27 units</a:t>
            </a:r>
            <a:endParaRPr kumimoji="1" lang="ja-JP" altLang="en-US" sz="1400">
              <a:solidFill>
                <a:srgbClr val="0432FF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02734F2-17CF-B262-2A38-D2C714270EE8}"/>
              </a:ext>
            </a:extLst>
          </p:cNvPr>
          <p:cNvSpPr txBox="1"/>
          <p:nvPr/>
        </p:nvSpPr>
        <p:spPr>
          <a:xfrm>
            <a:off x="5696606" y="1319267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At the nominal current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857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CBAD7-5044-5AE6-4A43-B1DBF2C3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8326054" cy="462455"/>
          </a:xfrm>
        </p:spPr>
        <p:txBody>
          <a:bodyPr/>
          <a:lstStyle/>
          <a:p>
            <a:r>
              <a:rPr kumimoji="1" lang="en-US" altLang="ja-JP" sz="3200" dirty="0"/>
              <a:t>Status of D1 Series Production and Tests</a:t>
            </a: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92BC85-98E7-51DF-C55B-223A4ED78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00" y="434098"/>
            <a:ext cx="6033743" cy="632504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en-US" altLang="ja-JP" sz="1400" dirty="0">
                <a:solidFill>
                  <a:schemeClr val="bg2"/>
                </a:solidFill>
                <a:latin typeface="+mj-lt"/>
              </a:rPr>
              <a:t>LMBXFP1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latin typeface="+mj-lt"/>
              </a:rPr>
              <a:t>Horizontal powering test at CERN was completed.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FF0000"/>
                </a:solidFill>
                <a:latin typeface="+mj-lt"/>
              </a:rPr>
              <a:t>The cold mass was accepted by CERN.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FF0000"/>
                </a:solidFill>
                <a:latin typeface="+mj-lt"/>
              </a:rPr>
              <a:t>Installation to IT String was done in Nov, 2024.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  <a:latin typeface="+mj-lt"/>
              </a:rPr>
              <a:t>LMBXF1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latin typeface="+mj-lt"/>
              </a:rPr>
              <a:t>The cold mass was completed and delivered to KEK at March 2024.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FF0000"/>
                </a:solidFill>
                <a:latin typeface="+mj-lt"/>
              </a:rPr>
              <a:t>The cold mass is expected to be delivered to CERN in the week of December 9.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lang="en-US" altLang="ja-JP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MBXF5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The trouble of a the refrigerator forced to stop the cold test (CD2) after T.C.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0070C0"/>
                </a:solidFill>
              </a:rPr>
              <a:t>Plan of CD2 in early 2025, after the cold test of MBXF3.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MBXF2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Final assembly of the cold mass is underway at Hitachi.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Completion will be in June 2025. 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MBXF3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The magnet was nearly completed in August, but the delivery to KEK has been delayed due to the NC (cut of voltage tap wires).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0070C0"/>
                </a:solidFill>
              </a:rPr>
              <a:t>Delivery to KEK was on Oct. 28 and the cold powering test is currently underway.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MBXF6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Two coils (LT-5, LB-5) were already wound but the collaring will be only possible in December due to an issue of resources in Hitachi.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  <a:latin typeface="+mj-lt"/>
              </a:rPr>
              <a:t>MBXF4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latin typeface="+mj-lt"/>
              </a:rPr>
              <a:t>Coil winding is planned in early 2025.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44E5FB6-A438-AFB1-F7E3-77F4D7DF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D1 / Quench Protection Heater Power Supply Status,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063A82-95F2-D410-6330-4897EA32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E231526-77B2-3B68-8D34-1826390E5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416" y="536928"/>
            <a:ext cx="1567062" cy="22175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83B4B6B-B313-1175-5051-CF228A82A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720" y="4864540"/>
            <a:ext cx="2229080" cy="167181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9E70C18-DA6E-E3CE-AA50-52D6783920DC}"/>
              </a:ext>
            </a:extLst>
          </p:cNvPr>
          <p:cNvSpPr txBox="1"/>
          <p:nvPr/>
        </p:nvSpPr>
        <p:spPr>
          <a:xfrm>
            <a:off x="7668947" y="618841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LMBXF1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8F20BEC-C13A-2B58-1AC5-B34464B68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943" y="2828088"/>
            <a:ext cx="2972108" cy="167181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26957AE-0847-8165-DB42-D7FDEFDC931B}"/>
              </a:ext>
            </a:extLst>
          </p:cNvPr>
          <p:cNvSpPr txBox="1"/>
          <p:nvPr/>
        </p:nvSpPr>
        <p:spPr>
          <a:xfrm>
            <a:off x="6571524" y="4194004"/>
            <a:ext cx="2531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LMBXFP1 in IT-String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790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E09796-ECFC-444B-ABDF-33F3B8B0E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kumimoji="1" lang="en-US" altLang="ja-JP" sz="3600" dirty="0"/>
              <a:t>Acknowledgement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F30EE-58A2-3040-8C1B-9DF3EE378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15" y="659923"/>
            <a:ext cx="8616085" cy="5257116"/>
          </a:xfrm>
        </p:spPr>
        <p:txBody>
          <a:bodyPr>
            <a:noAutofit/>
          </a:bodyPr>
          <a:lstStyle/>
          <a:p>
            <a:r>
              <a:rPr kumimoji="1"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KEK (in particular)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M. Sugano, K. Suzuki, Y.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Arimoto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R. Ueki, Y.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Ikemoto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H. 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Kawamata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N. Okada, R. Okada, H.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Ohhata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A.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Terashima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K. Tanaka, N. Ohuchi, T.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Ogitsu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kumimoji="1" lang="en-US" altLang="ja-JP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Univ. of Tokyo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N. Kimura.</a:t>
            </a:r>
            <a:endParaRPr kumimoji="1" lang="en-US" altLang="ja-JP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altLang="ja-JP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CERN (in particular)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E. Todesco, J. C. Perez, H.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Prin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D. Duarte Ramos, C.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Scheuerlein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 G.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Gavela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 </a:t>
            </a:r>
            <a:r>
              <a:rPr lang="en-GB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Willering</a:t>
            </a:r>
            <a:r>
              <a:rPr lang="en-GB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Mangiarotti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 </a:t>
            </a:r>
            <a:r>
              <a:rPr lang="en-GB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Fiscarelli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Carrillo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E. Nowak, M.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Pojer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Wollmann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ja-JP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kumimoji="1" lang="en-US" altLang="ja-JP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Hitachi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M. Yanagisawa, A.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Yokogi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H.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Togashi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T. </a:t>
            </a:r>
            <a:r>
              <a:rPr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Tahara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T. Chiba.</a:t>
            </a:r>
            <a:endParaRPr kumimoji="1" lang="en-US" altLang="ja-JP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kumimoji="1" lang="en-US" altLang="ja-JP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kumimoji="1" lang="en-US" altLang="ja-JP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Fusac</a:t>
            </a:r>
            <a:r>
              <a:rPr kumimoji="1"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Technologies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T. Ichihara.</a:t>
            </a:r>
            <a:endParaRPr kumimoji="1" lang="ja-JP" altLang="en-US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E4D9338-B834-8C48-AC4C-78A358A9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40C69A-D2B9-1446-A6F5-5192C2D86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251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CBAD7-5044-5AE6-4A43-B1DBF2C3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8326054" cy="462455"/>
          </a:xfrm>
        </p:spPr>
        <p:txBody>
          <a:bodyPr/>
          <a:lstStyle/>
          <a:p>
            <a:r>
              <a:rPr kumimoji="1" lang="en-US" altLang="ja-JP" sz="3200" dirty="0"/>
              <a:t>Status of D1 Series Production and Tests</a:t>
            </a: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92BC85-98E7-51DF-C55B-223A4ED78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00" y="434098"/>
            <a:ext cx="6033743" cy="632504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en-US" altLang="ja-JP" sz="1400" dirty="0">
                <a:solidFill>
                  <a:schemeClr val="bg2"/>
                </a:solidFill>
                <a:latin typeface="+mj-lt"/>
              </a:rPr>
              <a:t>LMBXFP1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latin typeface="+mj-lt"/>
              </a:rPr>
              <a:t>Horizontal powering test at CERN was completed.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FF0000"/>
                </a:solidFill>
                <a:latin typeface="+mj-lt"/>
              </a:rPr>
              <a:t>The cold mass was accepted by CERN.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FF0000"/>
                </a:solidFill>
                <a:latin typeface="+mj-lt"/>
              </a:rPr>
              <a:t>Installation to IT String was done in Nov, 2024.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  <a:latin typeface="+mj-lt"/>
              </a:rPr>
              <a:t>LMBXF1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latin typeface="+mj-lt"/>
              </a:rPr>
              <a:t>The cold mass was completed and delivered to KEK at March 2024.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FF0000"/>
                </a:solidFill>
                <a:latin typeface="+mj-lt"/>
              </a:rPr>
              <a:t>The cold mass is expected to be delivered to CERN in the week of December 9.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lang="en-US" altLang="ja-JP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MBXF5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The trouble of a the refrigerator forced to stop the cold test (CD2) after T.C.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0070C0"/>
                </a:solidFill>
              </a:rPr>
              <a:t>Plan of CD2 in early 2025, after the cold test of MBXF3.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MBXF2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Final assembly of the cold mass is underway at Hitachi.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Completion will be in June 2025. 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MBXF3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The magnet was nearly completed in August, but the delivery to KEK has been delayed due to the NC (cut of voltage tap wires).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0070C0"/>
                </a:solidFill>
              </a:rPr>
              <a:t>Delivery to KEK was on Oct. 28 and the cold powering test is currently underway.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MBXF6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Two coils (LT-5, LB-5) were already wound but the collaring will be only possible in December due to an issue of resources in Hitachi.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  <a:latin typeface="+mj-lt"/>
              </a:rPr>
              <a:t>MBXF4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latin typeface="+mj-lt"/>
              </a:rPr>
              <a:t>Coil winding is planned in early 2025.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44E5FB6-A438-AFB1-F7E3-77F4D7DF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D1 / Quench Protection Heater Power Supply Status,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063A82-95F2-D410-6330-4897EA32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E231526-77B2-3B68-8D34-1826390E5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416" y="536928"/>
            <a:ext cx="1567062" cy="22175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83B4B6B-B313-1175-5051-CF228A82A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720" y="4864540"/>
            <a:ext cx="2229080" cy="167181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9E70C18-DA6E-E3CE-AA50-52D6783920DC}"/>
              </a:ext>
            </a:extLst>
          </p:cNvPr>
          <p:cNvSpPr txBox="1"/>
          <p:nvPr/>
        </p:nvSpPr>
        <p:spPr>
          <a:xfrm>
            <a:off x="7668947" y="618841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LMBXF1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8F20BEC-C13A-2B58-1AC5-B34464B68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943" y="2828088"/>
            <a:ext cx="2972108" cy="167181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26957AE-0847-8165-DB42-D7FDEFDC931B}"/>
              </a:ext>
            </a:extLst>
          </p:cNvPr>
          <p:cNvSpPr txBox="1"/>
          <p:nvPr/>
        </p:nvSpPr>
        <p:spPr>
          <a:xfrm>
            <a:off x="6571524" y="4194004"/>
            <a:ext cx="2531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LMBXFP1 in IT-String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AA545AB-B4BC-BB76-C1DF-E73F63818D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38" y="933375"/>
            <a:ext cx="8320262" cy="46770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円/楕円 9">
            <a:extLst>
              <a:ext uri="{FF2B5EF4-FFF2-40B4-BE49-F238E27FC236}">
                <a16:creationId xmlns:a16="http://schemas.microsoft.com/office/drawing/2014/main" id="{0D3F0DC4-B13E-24BA-32D4-5CE88470DC81}"/>
              </a:ext>
            </a:extLst>
          </p:cNvPr>
          <p:cNvSpPr/>
          <p:nvPr/>
        </p:nvSpPr>
        <p:spPr>
          <a:xfrm>
            <a:off x="3683195" y="3831577"/>
            <a:ext cx="383195" cy="346841"/>
          </a:xfrm>
          <a:prstGeom prst="ellipse">
            <a:avLst/>
          </a:prstGeom>
          <a:noFill/>
          <a:ln w="38100"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43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CBAD7-5044-5AE6-4A43-B1DBF2C3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8326054" cy="462455"/>
          </a:xfrm>
        </p:spPr>
        <p:txBody>
          <a:bodyPr/>
          <a:lstStyle/>
          <a:p>
            <a:r>
              <a:rPr kumimoji="1" lang="en-US" altLang="ja-JP" sz="3200" dirty="0"/>
              <a:t>Status of D1 Series Production and Tests</a:t>
            </a: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92BC85-98E7-51DF-C55B-223A4ED78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00" y="434098"/>
            <a:ext cx="6033743" cy="632504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en-US" altLang="ja-JP" sz="1400" dirty="0">
                <a:solidFill>
                  <a:schemeClr val="bg2"/>
                </a:solidFill>
                <a:latin typeface="+mj-lt"/>
              </a:rPr>
              <a:t>LMBXFP1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latin typeface="+mj-lt"/>
              </a:rPr>
              <a:t>Horizontal powering test at CERN was completed.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FF0000"/>
                </a:solidFill>
                <a:latin typeface="+mj-lt"/>
              </a:rPr>
              <a:t>The cold mass was accepted by CERN.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FF0000"/>
                </a:solidFill>
                <a:latin typeface="+mj-lt"/>
              </a:rPr>
              <a:t>Installation to IT String was done in Nov, 2024.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  <a:latin typeface="+mj-lt"/>
              </a:rPr>
              <a:t>LMBXF1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latin typeface="+mj-lt"/>
              </a:rPr>
              <a:t>The cold mass was completed and delivered to KEK at March 2024.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FF0000"/>
                </a:solidFill>
                <a:latin typeface="+mj-lt"/>
              </a:rPr>
              <a:t>The cold mass is expected to be delivered to CERN in the week of December 9.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endParaRPr lang="en-US" altLang="ja-JP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MBXF5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The trouble of a the refrigerator forced to stop the cold test (CD2) after T.C.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0070C0"/>
                </a:solidFill>
              </a:rPr>
              <a:t>Plan of CD2 in early 2025, after the cold test of MBXF3.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MBXF2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Final assembly of the cold mass is underway at Hitachi.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Completion will be in June 2025. 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MBXF3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The magnet was nearly completed in August, but the delivery to KEK has been delayed due to the NC (cut of voltage tap wires).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solidFill>
                  <a:srgbClr val="0070C0"/>
                </a:solidFill>
              </a:rPr>
              <a:t>Delivery to KEK was on Oct. 28 and the cold powering test is currently underway.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</a:rPr>
              <a:t>MBXF6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/>
              <a:t>Two coils (LT-5, LB-5) were already wound but the collaring will be only possible in December due to an issue of resources in Hitachi.</a:t>
            </a:r>
          </a:p>
          <a:p>
            <a:pPr algn="just"/>
            <a:r>
              <a:rPr lang="en-US" altLang="ja-JP" sz="1400" dirty="0">
                <a:solidFill>
                  <a:schemeClr val="bg2"/>
                </a:solidFill>
                <a:latin typeface="+mj-lt"/>
              </a:rPr>
              <a:t>MBXF4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400" dirty="0">
                <a:latin typeface="+mj-lt"/>
              </a:rPr>
              <a:t>Coil winding is planned in early 2025.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44E5FB6-A438-AFB1-F7E3-77F4D7DF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D1 / Quench Protection Heater Power Supply Status,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063A82-95F2-D410-6330-4897EA32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E231526-77B2-3B68-8D34-1826390E5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416" y="536928"/>
            <a:ext cx="1567062" cy="22175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83B4B6B-B313-1175-5051-CF228A82A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720" y="4864540"/>
            <a:ext cx="2229080" cy="167181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9E70C18-DA6E-E3CE-AA50-52D6783920DC}"/>
              </a:ext>
            </a:extLst>
          </p:cNvPr>
          <p:cNvSpPr txBox="1"/>
          <p:nvPr/>
        </p:nvSpPr>
        <p:spPr>
          <a:xfrm>
            <a:off x="7668947" y="618841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LMBXF1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8F20BEC-C13A-2B58-1AC5-B34464B68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943" y="2828088"/>
            <a:ext cx="2972108" cy="167181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26957AE-0847-8165-DB42-D7FDEFDC931B}"/>
              </a:ext>
            </a:extLst>
          </p:cNvPr>
          <p:cNvSpPr txBox="1"/>
          <p:nvPr/>
        </p:nvSpPr>
        <p:spPr>
          <a:xfrm>
            <a:off x="6571524" y="4194004"/>
            <a:ext cx="2531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LMBXFP1 in IT-String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289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20ED35-48AC-FB4D-9F82-2C1719BC7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68609"/>
            <a:ext cx="7920000" cy="720000"/>
          </a:xfrm>
        </p:spPr>
        <p:txBody>
          <a:bodyPr/>
          <a:lstStyle/>
          <a:p>
            <a:r>
              <a:rPr kumimoji="1" lang="en-US" altLang="ja-JP" sz="2800" dirty="0"/>
              <a:t>Status of DQHDS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BEE1C9A-3845-DB41-848A-2A006E98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7FC33CB-AD72-B848-82E3-2034C0D69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8383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92A4F4-B5DB-68C1-D9AC-15CEAA7B4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222" y="24107"/>
            <a:ext cx="8260151" cy="720000"/>
          </a:xfrm>
        </p:spPr>
        <p:txBody>
          <a:bodyPr/>
          <a:lstStyle/>
          <a:p>
            <a:r>
              <a:rPr kumimoji="1" lang="en-US" altLang="ja-JP" dirty="0"/>
              <a:t>Status of Quench Heater Power Supply (DQHDS)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CA00ED-FDD9-F988-80FA-0B2EE9C6C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871" y="830318"/>
            <a:ext cx="5294801" cy="5162710"/>
          </a:xfrm>
        </p:spPr>
        <p:txBody>
          <a:bodyPr>
            <a:noAutofit/>
          </a:bodyPr>
          <a:lstStyle/>
          <a:p>
            <a:pPr algn="just"/>
            <a:r>
              <a:rPr kumimoji="1" lang="en-US" altLang="ja-JP" sz="2000" dirty="0"/>
              <a:t>4 unit of DQHDS pre-series were delivered to KEK in March 2024 and sent to CERN for performance qualification. The pre-series units were successfully validated and accepted in July.</a:t>
            </a:r>
            <a:endParaRPr lang="en-US" altLang="ja-JP" sz="2000" dirty="0"/>
          </a:p>
          <a:p>
            <a:pPr algn="just"/>
            <a:r>
              <a:rPr lang="en-US" altLang="ja-JP" sz="2000" dirty="0"/>
              <a:t>Visit of production lines at the producer (Nichicon) by KEK with a remote connection of CERN experts was conducted on Oct. 16.</a:t>
            </a:r>
            <a:endParaRPr kumimoji="1" lang="en-US" altLang="ja-JP" sz="2000" dirty="0"/>
          </a:p>
          <a:p>
            <a:pPr lvl="1" algn="just">
              <a:buFont typeface="Wingdings" pitchFamily="2" charset="2"/>
              <a:buChar char="Ø"/>
            </a:pPr>
            <a:r>
              <a:rPr kumimoji="1" lang="en-US" altLang="ja-JP" sz="2000" b="1" dirty="0">
                <a:solidFill>
                  <a:srgbClr val="00B0F0"/>
                </a:solidFill>
              </a:rPr>
              <a:t>The green-light to start the series production was sent to Nichicon.</a:t>
            </a:r>
          </a:p>
          <a:p>
            <a:pPr algn="just"/>
            <a:endParaRPr lang="en-US" altLang="ja-JP" sz="2000" dirty="0"/>
          </a:p>
          <a:p>
            <a:pPr algn="just"/>
            <a:r>
              <a:rPr lang="en-US" altLang="ja-JP" sz="2000" dirty="0"/>
              <a:t>264 units of the series production will be delivered by March 2025 (JFY2024).</a:t>
            </a:r>
            <a:endParaRPr kumimoji="1" lang="en-US" altLang="ja-JP" sz="2000" dirty="0"/>
          </a:p>
          <a:p>
            <a:pPr algn="just"/>
            <a:r>
              <a:rPr kumimoji="1" lang="en-US" altLang="ja-JP" sz="2000" dirty="0"/>
              <a:t>The remaining 362 units will be delivered in JFY 2025.</a:t>
            </a:r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B7B3EDB-1B52-2BC4-C86E-206FDE975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8277471-03E2-39E3-376E-CA348E375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E69E9A3-C000-8A79-819E-07443EB89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58683" y="1106981"/>
            <a:ext cx="3575645" cy="268173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7BA7822-07C5-96AC-E85A-5B8C7510F878}"/>
              </a:ext>
            </a:extLst>
          </p:cNvPr>
          <p:cNvSpPr txBox="1"/>
          <p:nvPr/>
        </p:nvSpPr>
        <p:spPr>
          <a:xfrm>
            <a:off x="6203662" y="632338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Pre-series DQHDS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CC581BF-E7B5-B717-0DBF-0B198FC17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097" y="4311655"/>
            <a:ext cx="3161278" cy="237095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541F358-B966-7225-725B-10A867B86856}"/>
              </a:ext>
            </a:extLst>
          </p:cNvPr>
          <p:cNvSpPr txBox="1"/>
          <p:nvPr/>
        </p:nvSpPr>
        <p:spPr>
          <a:xfrm>
            <a:off x="5686097" y="4311655"/>
            <a:ext cx="2873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Visit of production lines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506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E0DA2F8-30E3-C0C9-AB7A-5F8FDE340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963" y="791580"/>
            <a:ext cx="6252269" cy="3156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69" y="-94980"/>
            <a:ext cx="9144000" cy="791063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sz="3323" dirty="0">
                <a:latin typeface="+mn-lt"/>
              </a:rPr>
              <a:t>Japanese Contribution to HL-LHC: D1, DQHDS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1240FA6-7FD0-084A-908A-CB221A94F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0701" y="6431506"/>
            <a:ext cx="6991299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D1 / Quench Protection Heater Power Supply Status, T. Nakamoto, KEK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ED2017-D171-0042-8E49-7048DCC24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98964" y="3894448"/>
            <a:ext cx="8011009" cy="2932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776" marR="0" lvl="0" indent="-26377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Beam separation dipole (D1): 7 units x 7m</a:t>
            </a:r>
            <a:r>
              <a:rPr kumimoji="0" lang="en-GB" altLang="ja-JP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long cold masses</a:t>
            </a:r>
            <a:endParaRPr kumimoji="0" lang="en-GB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Times New Roman" charset="0"/>
              <a:cs typeface="Times New Roman" charset="0"/>
            </a:endParaRPr>
          </a:p>
          <a:p>
            <a:pPr marL="738572" marR="0" lvl="1" indent="-31653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Design study of D1 for HL-LHC within the framework of the CERN-KEK collaboration since 2011.</a:t>
            </a:r>
            <a:r>
              <a:rPr kumimoji="0" lang="ja-JP" altLang="ja-JP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 </a:t>
            </a:r>
            <a:endParaRPr kumimoji="0" lang="en-GB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Times New Roman" charset="0"/>
              <a:cs typeface="Times New Roman" charset="0"/>
            </a:endParaRPr>
          </a:p>
          <a:p>
            <a:pPr marL="738572" marR="0" lvl="1" indent="-31653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150 mm single aperture, 35 Tm (5.6 T x 6.3 m), </a:t>
            </a:r>
            <a:r>
              <a:rPr kumimoji="0" lang="en-GB" altLang="ja-JP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Nb-Ti</a:t>
            </a:r>
            <a:r>
              <a:rPr kumimoji="0" lang="en-GB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technology.</a:t>
            </a:r>
          </a:p>
          <a:p>
            <a:pPr marL="738572" lvl="1" indent="-316531">
              <a:buFont typeface="Wingdings" pitchFamily="2" charset="2"/>
              <a:buChar char="Ø"/>
              <a:defRPr/>
            </a:pPr>
            <a:r>
              <a:rPr lang="en-GB" altLang="ja-JP" dirty="0">
                <a:solidFill>
                  <a:prstClr val="black"/>
                </a:solidFill>
                <a:ea typeface="Times New Roman" charset="0"/>
                <a:cs typeface="Times New Roman" charset="0"/>
              </a:rPr>
              <a:t>Development </a:t>
            </a:r>
            <a:r>
              <a:rPr lang="fr-CH" altLang="ja-JP" dirty="0">
                <a:solidFill>
                  <a:prstClr val="black"/>
                </a:solidFill>
                <a:ea typeface="Times New Roman" charset="0"/>
                <a:cs typeface="Times New Roman" charset="0"/>
              </a:rPr>
              <a:t>2-m long model magnets (3 </a:t>
            </a:r>
            <a:r>
              <a:rPr lang="fr-CH" altLang="ja-JP" dirty="0" err="1">
                <a:solidFill>
                  <a:prstClr val="black"/>
                </a:solidFill>
                <a:ea typeface="Times New Roman" charset="0"/>
                <a:cs typeface="Times New Roman" charset="0"/>
              </a:rPr>
              <a:t>units</a:t>
            </a:r>
            <a:r>
              <a:rPr lang="fr-CH" altLang="ja-JP" dirty="0">
                <a:solidFill>
                  <a:prstClr val="black"/>
                </a:solidFill>
                <a:ea typeface="Times New Roman" charset="0"/>
                <a:cs typeface="Times New Roman" charset="0"/>
              </a:rPr>
              <a:t>)</a:t>
            </a:r>
            <a:r>
              <a:rPr lang="en-US" altLang="ja-JP" dirty="0">
                <a:solidFill>
                  <a:prstClr val="black"/>
                </a:solidFill>
                <a:ea typeface="Times New Roman" charset="0"/>
                <a:cs typeface="Times New Roman" charset="0"/>
              </a:rPr>
              <a:t> at KEK</a:t>
            </a:r>
            <a:endParaRPr lang="fr-CH" altLang="ja-JP" dirty="0">
              <a:solidFill>
                <a:prstClr val="black"/>
              </a:solidFill>
              <a:ea typeface="Times New Roman" charset="0"/>
              <a:cs typeface="Times New Roman" charset="0"/>
            </a:endParaRPr>
          </a:p>
          <a:p>
            <a:pPr marL="738572" lvl="1" indent="-316531">
              <a:buFont typeface="Wingdings" pitchFamily="2" charset="2"/>
              <a:buChar char="Ø"/>
              <a:defRPr/>
            </a:pPr>
            <a:r>
              <a:rPr lang="fr-CH" altLang="ja-JP" i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1 full-</a:t>
            </a:r>
            <a:r>
              <a:rPr lang="fr-CH" altLang="ja-JP" i="1" dirty="0" err="1">
                <a:solidFill>
                  <a:srgbClr val="FF0000"/>
                </a:solidFill>
                <a:ea typeface="Times New Roman" charset="0"/>
                <a:cs typeface="Times New Roman" charset="0"/>
              </a:rPr>
              <a:t>scale</a:t>
            </a:r>
            <a:r>
              <a:rPr lang="fr-CH" altLang="ja-JP" i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 prototype cold mass (LMBXFP)</a:t>
            </a:r>
          </a:p>
          <a:p>
            <a:pPr marL="738572" lvl="1" indent="-316531">
              <a:buFont typeface="Wingdings" pitchFamily="2" charset="2"/>
              <a:buChar char="Ø"/>
              <a:defRPr/>
            </a:pPr>
            <a:r>
              <a:rPr lang="fr-CH" altLang="ja-JP" i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6 </a:t>
            </a:r>
            <a:r>
              <a:rPr lang="fr-CH" altLang="ja-JP" i="1" dirty="0" err="1">
                <a:solidFill>
                  <a:srgbClr val="FF0000"/>
                </a:solidFill>
                <a:ea typeface="Times New Roman" charset="0"/>
                <a:cs typeface="Times New Roman" charset="0"/>
              </a:rPr>
              <a:t>series</a:t>
            </a:r>
            <a:r>
              <a:rPr lang="fr-CH" altLang="ja-JP" i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 cold masses (LMBXF1-6)</a:t>
            </a:r>
          </a:p>
          <a:p>
            <a:pPr marL="263776" marR="0" lvl="0" indent="-26377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Quench </a:t>
            </a:r>
            <a:r>
              <a:rPr lang="en-GB" altLang="ja-JP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heater power supply (DQHDS)</a:t>
            </a:r>
            <a:endParaRPr kumimoji="0" lang="en-GB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Times New Roman" charset="0"/>
              <a:cs typeface="Times New Roman" charset="0"/>
            </a:endParaRPr>
          </a:p>
          <a:p>
            <a:pPr marL="738572" marR="0" lvl="1" indent="-31653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fr-CH" altLang="ja-JP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4 </a:t>
            </a:r>
            <a:r>
              <a:rPr kumimoji="0" lang="fr-CH" altLang="ja-JP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units</a:t>
            </a:r>
            <a:r>
              <a:rPr kumimoji="0" lang="fr-CH" altLang="ja-JP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of </a:t>
            </a:r>
            <a:r>
              <a:rPr kumimoji="0" lang="fr-CH" altLang="ja-JP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pre-series</a:t>
            </a:r>
            <a:endParaRPr kumimoji="0" lang="fr-CH" altLang="ja-JP" b="0" i="1" u="none" strike="noStrike" kern="1200" cap="none" spc="0" normalizeH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Times New Roman" charset="0"/>
              <a:cs typeface="Times New Roman" charset="0"/>
            </a:endParaRPr>
          </a:p>
          <a:p>
            <a:pPr marL="738572" marR="0" lvl="1" indent="-31653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fr-CH" altLang="ja-JP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626 </a:t>
            </a:r>
            <a:r>
              <a:rPr kumimoji="0" lang="fr-CH" altLang="ja-JP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units</a:t>
            </a:r>
            <a:r>
              <a:rPr kumimoji="0" lang="fr-CH" altLang="ja-JP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of </a:t>
            </a:r>
            <a:r>
              <a:rPr kumimoji="0" lang="fr-CH" altLang="ja-JP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series</a:t>
            </a:r>
            <a:r>
              <a:rPr kumimoji="0" lang="fr-CH" altLang="ja-JP" b="0" i="1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production</a:t>
            </a:r>
          </a:p>
        </p:txBody>
      </p:sp>
      <p:sp>
        <p:nvSpPr>
          <p:cNvPr id="11" name="円/楕円 10">
            <a:extLst>
              <a:ext uri="{FF2B5EF4-FFF2-40B4-BE49-F238E27FC236}">
                <a16:creationId xmlns:a16="http://schemas.microsoft.com/office/drawing/2014/main" id="{7D40AD85-6563-6F47-8D32-627ABEA518F2}"/>
              </a:ext>
            </a:extLst>
          </p:cNvPr>
          <p:cNvSpPr/>
          <p:nvPr/>
        </p:nvSpPr>
        <p:spPr>
          <a:xfrm>
            <a:off x="4400579" y="2519639"/>
            <a:ext cx="887347" cy="1006577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590ABB3B-E279-B14A-8FA3-6669BEE256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92985"/>
            <a:ext cx="2643963" cy="2621037"/>
          </a:xfrm>
          <a:prstGeom prst="rect">
            <a:avLst/>
          </a:prstGeom>
        </p:spPr>
      </p:pic>
      <p:sp>
        <p:nvSpPr>
          <p:cNvPr id="5" name="円/楕円 4">
            <a:extLst>
              <a:ext uri="{FF2B5EF4-FFF2-40B4-BE49-F238E27FC236}">
                <a16:creationId xmlns:a16="http://schemas.microsoft.com/office/drawing/2014/main" id="{EA0E4958-1539-9149-DBB1-7C1A7A99BFD9}"/>
              </a:ext>
            </a:extLst>
          </p:cNvPr>
          <p:cNvSpPr/>
          <p:nvPr/>
        </p:nvSpPr>
        <p:spPr>
          <a:xfrm>
            <a:off x="5203769" y="1513062"/>
            <a:ext cx="612146" cy="768819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9" name="図 8" descr="レゴ, おもちゃ, トラック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DECE40E6-8D44-2FE3-FE90-AB580CB7A7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35" r="44214" b="8462"/>
          <a:stretch/>
        </p:blipFill>
        <p:spPr bwMode="auto">
          <a:xfrm>
            <a:off x="6873683" y="563626"/>
            <a:ext cx="2037848" cy="15934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6D7DA07-FA8A-FC2F-83B9-C9ACF402CA17}"/>
              </a:ext>
            </a:extLst>
          </p:cNvPr>
          <p:cNvSpPr txBox="1"/>
          <p:nvPr/>
        </p:nvSpPr>
        <p:spPr>
          <a:xfrm>
            <a:off x="7892607" y="3126106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</a:rPr>
              <a:t>IP</a:t>
            </a:r>
            <a:endParaRPr kumimoji="1" lang="ja-JP" altLang="en-US" sz="2000" b="1">
              <a:solidFill>
                <a:schemeClr val="bg1"/>
              </a:solidFill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662CF384-EDD5-9231-A85D-46A3BAE9B662}"/>
              </a:ext>
            </a:extLst>
          </p:cNvPr>
          <p:cNvCxnSpPr/>
          <p:nvPr/>
        </p:nvCxnSpPr>
        <p:spPr>
          <a:xfrm flipV="1">
            <a:off x="7892607" y="3455253"/>
            <a:ext cx="794193" cy="118971"/>
          </a:xfrm>
          <a:prstGeom prst="straightConnector1">
            <a:avLst/>
          </a:prstGeom>
          <a:ln w="38100">
            <a:solidFill>
              <a:schemeClr val="bg1"/>
            </a:solidFill>
            <a:prstDash val="solid"/>
            <a:headEnd type="none" w="lg" len="lg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68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374E95-829A-9C15-B199-27AB2C4B8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923567"/>
            <a:ext cx="7920000" cy="540000"/>
          </a:xfrm>
        </p:spPr>
        <p:txBody>
          <a:bodyPr/>
          <a:lstStyle/>
          <a:p>
            <a:r>
              <a:rPr kumimoji="1" lang="en-US" altLang="ja-JP" sz="2400" dirty="0"/>
              <a:t>Powering test of D1 series production magnets at KEK </a:t>
            </a:r>
            <a:endParaRPr kumimoji="1" lang="ja-JP" altLang="en-US" sz="24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D1F7AE7-E3D2-0F85-AA3A-2CEC19503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DE78F79-0138-3411-16DF-73EBF582E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5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F9A273C0-936B-4D72-C83B-A2FCA2ED04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3239" y="4861242"/>
            <a:ext cx="1940041" cy="1143225"/>
          </a:xfrm>
          <a:prstGeom prst="rect">
            <a:avLst/>
          </a:prstGeom>
        </p:spPr>
      </p:pic>
      <p:pic>
        <p:nvPicPr>
          <p:cNvPr id="8" name="Picture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3DBF37E7-E0B9-46C0-9197-ACA73F36CF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402" y="4861242"/>
            <a:ext cx="1870991" cy="113950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C6874191-3577-8044-6EC6-E0638476A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"/>
            <a:ext cx="7920000" cy="582299"/>
          </a:xfrm>
        </p:spPr>
        <p:txBody>
          <a:bodyPr/>
          <a:lstStyle/>
          <a:p>
            <a:r>
              <a:rPr kumimoji="1" lang="en-US" altLang="ja-JP" dirty="0"/>
              <a:t>Current status of MBXF / LMBXF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992280F-2BA3-ED58-14CD-030BDC735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F21897B-7678-ADA6-77A4-4E82DC314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480297"/>
              </p:ext>
            </p:extLst>
          </p:nvPr>
        </p:nvGraphicFramePr>
        <p:xfrm>
          <a:off x="611427" y="1158005"/>
          <a:ext cx="8075373" cy="3459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6455">
                  <a:extLst>
                    <a:ext uri="{9D8B030D-6E8A-4147-A177-3AD203B41FA5}">
                      <a16:colId xmlns:a16="http://schemas.microsoft.com/office/drawing/2014/main" val="2819215738"/>
                    </a:ext>
                  </a:extLst>
                </a:gridCol>
                <a:gridCol w="990918">
                  <a:extLst>
                    <a:ext uri="{9D8B030D-6E8A-4147-A177-3AD203B41FA5}">
                      <a16:colId xmlns:a16="http://schemas.microsoft.com/office/drawing/2014/main" val="3204685577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08033515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402855228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82134295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4116698147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9164457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4240401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Prototype</a:t>
                      </a:r>
                      <a:endParaRPr kumimoji="1" lang="ja-JP" altLang="en-US" sz="140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Series production (in order of production sequence)</a:t>
                      </a:r>
                      <a:endParaRPr kumimoji="1" lang="ja-JP" altLang="en-US" sz="14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6671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MBXFP1</a:t>
                      </a:r>
                      <a:endParaRPr kumimoji="1" lang="ja-JP" altLang="en-US" sz="14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MBXF1</a:t>
                      </a:r>
                      <a:endParaRPr kumimoji="1" lang="ja-JP" altLang="en-US" sz="14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MBXF5</a:t>
                      </a:r>
                      <a:endParaRPr kumimoji="1" lang="ja-JP" altLang="en-US" sz="14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MBXF2</a:t>
                      </a:r>
                      <a:endParaRPr kumimoji="1" lang="ja-JP" altLang="en-US" sz="14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MBXF3</a:t>
                      </a:r>
                      <a:endParaRPr kumimoji="1" lang="ja-JP" altLang="en-US" sz="14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MBXF6</a:t>
                      </a:r>
                      <a:endParaRPr kumimoji="1" lang="ja-JP" altLang="en-US" sz="14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MBXF4</a:t>
                      </a:r>
                      <a:endParaRPr kumimoji="1" lang="ja-JP" altLang="en-US" sz="14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5385736"/>
                  </a:ext>
                </a:extLst>
              </a:tr>
              <a:tr h="19442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Magnet assembly</a:t>
                      </a:r>
                      <a:endParaRPr kumimoji="1" lang="ja-JP" altLang="en-US" sz="140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630188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198994"/>
                  </a:ext>
                </a:extLst>
              </a:tr>
              <a:tr h="2124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Cold test at KEK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bg1"/>
                          </a:solidFill>
                        </a:rPr>
                        <a:t>Test is underway</a:t>
                      </a:r>
                      <a:endParaRPr kumimoji="1" lang="ja-JP" altLang="en-US" sz="8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60471685"/>
                  </a:ext>
                </a:extLst>
              </a:tr>
              <a:tr h="2124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47868666"/>
                  </a:ext>
                </a:extLst>
              </a:tr>
              <a:tr h="18895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Cold mass assembly</a:t>
                      </a:r>
                      <a:endParaRPr kumimoji="1" lang="ja-JP" altLang="en-US" sz="140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1087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78721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Delivery of completed cold-mass to KEK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8737665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Transport to CERN</a:t>
                      </a:r>
                      <a:endParaRPr kumimoji="1" lang="ja-JP" altLang="en-US" sz="14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6B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6970665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652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Horizontal test at CERN</a:t>
                      </a:r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8637134"/>
                  </a:ext>
                </a:extLst>
              </a:tr>
            </a:tbl>
          </a:graphicData>
        </a:graphic>
      </p:graphicFrame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BD6B97-87C3-3693-CA3B-C7AB59B93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2778313-9CF5-6B3C-2FD7-3741AB8BA251}"/>
              </a:ext>
            </a:extLst>
          </p:cNvPr>
          <p:cNvGrpSpPr/>
          <p:nvPr/>
        </p:nvGrpSpPr>
        <p:grpSpPr>
          <a:xfrm>
            <a:off x="5215214" y="4818668"/>
            <a:ext cx="2959569" cy="1158641"/>
            <a:chOff x="3772671" y="4609608"/>
            <a:chExt cx="5344033" cy="2092135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4B3195DB-E0C8-2A46-E695-1DD3BE1587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72671" y="4609608"/>
              <a:ext cx="5344033" cy="2092135"/>
            </a:xfrm>
            <a:prstGeom prst="rect">
              <a:avLst/>
            </a:prstGeom>
          </p:spPr>
        </p:pic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EC0DDCC3-A531-6D2C-0D78-FC3943A1AEF0}"/>
                </a:ext>
              </a:extLst>
            </p:cNvPr>
            <p:cNvSpPr txBox="1"/>
            <p:nvPr/>
          </p:nvSpPr>
          <p:spPr>
            <a:xfrm>
              <a:off x="3772671" y="4609608"/>
              <a:ext cx="1210932" cy="38902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kumimoji="1" lang="en-US" altLang="ja-JP" sz="1400" dirty="0"/>
                <a:t>MBXF5</a:t>
              </a:r>
              <a:endParaRPr kumimoji="1" lang="ja-JP" altLang="en-US" sz="140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24CFB57-ED26-E471-CDD4-A70572C4C9C7}"/>
                </a:ext>
              </a:extLst>
            </p:cNvPr>
            <p:cNvSpPr txBox="1"/>
            <p:nvPr/>
          </p:nvSpPr>
          <p:spPr>
            <a:xfrm>
              <a:off x="4824136" y="6308475"/>
              <a:ext cx="1210932" cy="38902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kumimoji="1" lang="en-US" altLang="ja-JP" sz="1400" dirty="0"/>
                <a:t>MBXF2</a:t>
              </a:r>
              <a:endParaRPr kumimoji="1" lang="ja-JP" altLang="en-US" sz="140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960ABB-A2E0-D211-0E05-5DF79FDCED91}"/>
              </a:ext>
            </a:extLst>
          </p:cNvPr>
          <p:cNvSpPr txBox="1"/>
          <p:nvPr/>
        </p:nvSpPr>
        <p:spPr>
          <a:xfrm>
            <a:off x="1769158" y="5774850"/>
            <a:ext cx="89023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400" dirty="0"/>
              <a:t>LMBXFP1</a:t>
            </a:r>
            <a:endParaRPr kumimoji="1" lang="ja-JP" altLang="en-US" sz="14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5754D07-4F09-0E16-227A-367E9E382ADF}"/>
              </a:ext>
            </a:extLst>
          </p:cNvPr>
          <p:cNvSpPr txBox="1"/>
          <p:nvPr/>
        </p:nvSpPr>
        <p:spPr>
          <a:xfrm>
            <a:off x="4232897" y="4834666"/>
            <a:ext cx="770010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400" dirty="0"/>
              <a:t>LMBXF1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657443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5487B5-913F-F70C-D710-00EDC16D4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Items of cold powering test at KEK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B1FEF6-1FE6-6BA5-6942-19A469540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54672"/>
            <a:ext cx="6541504" cy="3456384"/>
          </a:xfrm>
        </p:spPr>
        <p:txBody>
          <a:bodyPr>
            <a:noAutofit/>
          </a:bodyPr>
          <a:lstStyle/>
          <a:p>
            <a:r>
              <a:rPr lang="en-US" altLang="ja-JP" sz="1600" dirty="0"/>
              <a:t>Check of electrical integrity by a Hi-pot test at cold 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Training</a:t>
            </a:r>
          </a:p>
          <a:p>
            <a:pPr lvl="1"/>
            <a:r>
              <a:rPr lang="en-US" altLang="ja-JP" sz="1600" dirty="0"/>
              <a:t>Up to the ultimate current</a:t>
            </a:r>
          </a:p>
          <a:p>
            <a:pPr lvl="1"/>
            <a:r>
              <a:rPr lang="en-US" altLang="ja-JP" sz="1600" dirty="0"/>
              <a:t>Identification of quench start location by quench antennas</a:t>
            </a:r>
          </a:p>
          <a:p>
            <a:pPr lvl="1"/>
            <a:r>
              <a:rPr lang="en-US" altLang="ja-JP" sz="1600" dirty="0"/>
              <a:t>Training memory</a:t>
            </a:r>
          </a:p>
          <a:p>
            <a:pPr lvl="1"/>
            <a:r>
              <a:rPr lang="en-US" altLang="ja-JP" sz="1600" dirty="0"/>
              <a:t>Current-holding test at the ultimate current for 4h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Magnetic field measurement</a:t>
            </a:r>
          </a:p>
          <a:p>
            <a:pPr lvl="1"/>
            <a:r>
              <a:rPr lang="en-US" altLang="ja-JP" sz="1600" dirty="0"/>
              <a:t>Field quality at the magnet center</a:t>
            </a:r>
          </a:p>
          <a:p>
            <a:pPr lvl="1"/>
            <a:r>
              <a:rPr lang="en-US" altLang="ja-JP" sz="1600" dirty="0"/>
              <a:t>Integrated field quality</a:t>
            </a:r>
          </a:p>
          <a:p>
            <a:r>
              <a:rPr lang="en-US" altLang="ja-JP" sz="1600" dirty="0"/>
              <a:t>Joint resistance</a:t>
            </a:r>
          </a:p>
          <a:p>
            <a:r>
              <a:rPr lang="en-US" altLang="ja-JP" sz="1600" dirty="0"/>
              <a:t>RRR measurement</a:t>
            </a:r>
            <a:endParaRPr lang="ja-JP" altLang="en-US" sz="16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215E9CB-7C54-3D4B-2942-C69092DF0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4E5065-48DC-3230-3BB2-B7545A117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90143A1-F5CF-757D-DBD7-4E7F667321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45297" y="1615305"/>
            <a:ext cx="3505803" cy="233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850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B31CE6-7C60-C5DA-53BD-AE1C3B006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859" y="-133294"/>
            <a:ext cx="7920000" cy="720000"/>
          </a:xfrm>
        </p:spPr>
        <p:txBody>
          <a:bodyPr/>
          <a:lstStyle/>
          <a:p>
            <a:r>
              <a:rPr kumimoji="1" lang="en-US" altLang="ja-JP" sz="3200" dirty="0"/>
              <a:t>Dual operation of refrigerators</a:t>
            </a:r>
            <a:endParaRPr kumimoji="1" lang="ja-JP" altLang="en-US" sz="32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6C8DBA-C895-D25E-E2F2-FA83F9C31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59" y="4783971"/>
            <a:ext cx="8843749" cy="1534877"/>
          </a:xfrm>
        </p:spPr>
        <p:txBody>
          <a:bodyPr>
            <a:noAutofit/>
          </a:bodyPr>
          <a:lstStyle/>
          <a:p>
            <a:r>
              <a:rPr kumimoji="1" lang="en-US" altLang="ja-JP" sz="1600" dirty="0"/>
              <a:t>During CD1 of MBXF5, we had a trouble with the warm turbine of #4 refrigerator.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b="1" dirty="0"/>
              <a:t>CD2 of MBXF5 after TC was postponed.</a:t>
            </a:r>
            <a:endParaRPr kumimoji="1" lang="en-US" altLang="ja-JP" sz="1600" b="1" dirty="0"/>
          </a:p>
          <a:p>
            <a:r>
              <a:rPr lang="en-US" altLang="ja-JP" sz="1600" dirty="0"/>
              <a:t>Cooling test of dual operation of the #4 refrigerator and #2 liquefier was conducted in April 2024. Sufficient total liquefaction ability of 490 L/h was confirmed.</a:t>
            </a:r>
          </a:p>
          <a:p>
            <a:r>
              <a:rPr kumimoji="1" lang="en-US" altLang="ja-JP" sz="1600" dirty="0"/>
              <a:t>Cooling down of MBXF2 </a:t>
            </a:r>
            <a:r>
              <a:rPr lang="en-US" altLang="ja-JP" sz="1600" dirty="0"/>
              <a:t>was performed</a:t>
            </a:r>
            <a:r>
              <a:rPr kumimoji="1" lang="en-US" altLang="ja-JP" sz="1600" dirty="0"/>
              <a:t> with such a dual operation.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2977EF6-8D36-0E62-C155-09E27D72E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D1 / Quench Protection Heater Power Supply Status, T. Nakamoto, KEK</a:t>
            </a:r>
            <a:endParaRPr lang="en-GB" noProof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9DF213B-6C46-E58D-FD53-9D7C520DC6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70" y="1082467"/>
            <a:ext cx="3405059" cy="255379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1B690A-6CAE-659A-08C9-9551B9BDF0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6473" y="1158528"/>
            <a:ext cx="3413245" cy="2477734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9424080-27E4-4407-EC47-BA3C1580788C}"/>
              </a:ext>
            </a:extLst>
          </p:cNvPr>
          <p:cNvCxnSpPr/>
          <p:nvPr/>
        </p:nvCxnSpPr>
        <p:spPr>
          <a:xfrm flipV="1">
            <a:off x="1711354" y="882170"/>
            <a:ext cx="0" cy="1291905"/>
          </a:xfrm>
          <a:prstGeom prst="line">
            <a:avLst/>
          </a:prstGeom>
          <a:ln w="76200">
            <a:solidFill>
              <a:srgbClr val="00B0F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A907242-0396-2618-2199-F537BEF8312A}"/>
              </a:ext>
            </a:extLst>
          </p:cNvPr>
          <p:cNvCxnSpPr/>
          <p:nvPr/>
        </p:nvCxnSpPr>
        <p:spPr>
          <a:xfrm flipV="1">
            <a:off x="7031372" y="953675"/>
            <a:ext cx="0" cy="1291905"/>
          </a:xfrm>
          <a:prstGeom prst="line">
            <a:avLst/>
          </a:prstGeom>
          <a:ln w="76200">
            <a:solidFill>
              <a:srgbClr val="00B0F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4A5359C-E905-9B0D-D9AE-B7F9429D9066}"/>
              </a:ext>
            </a:extLst>
          </p:cNvPr>
          <p:cNvCxnSpPr>
            <a:cxnSpLocks/>
          </p:cNvCxnSpPr>
          <p:nvPr/>
        </p:nvCxnSpPr>
        <p:spPr>
          <a:xfrm>
            <a:off x="1711354" y="908766"/>
            <a:ext cx="5320018" cy="44909"/>
          </a:xfrm>
          <a:prstGeom prst="line">
            <a:avLst/>
          </a:prstGeom>
          <a:ln w="76200">
            <a:solidFill>
              <a:srgbClr val="00B0F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6C7EC08-5783-C55B-1A0E-556BF3671930}"/>
              </a:ext>
            </a:extLst>
          </p:cNvPr>
          <p:cNvSpPr txBox="1"/>
          <p:nvPr/>
        </p:nvSpPr>
        <p:spPr>
          <a:xfrm>
            <a:off x="2203111" y="561609"/>
            <a:ext cx="53731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/>
              <a:t>20 m long </a:t>
            </a:r>
            <a:r>
              <a:rPr lang="en-US" altLang="ja-JP" sz="1400" dirty="0" err="1"/>
              <a:t>LHe</a:t>
            </a:r>
            <a:r>
              <a:rPr lang="en-US" altLang="ja-JP" sz="1400" dirty="0"/>
              <a:t> transfer line connecting #2 and #4 systems.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1AE5564D-41B2-45FD-AFEF-79B45C8C4D5F}"/>
              </a:ext>
            </a:extLst>
          </p:cNvPr>
          <p:cNvSpPr txBox="1">
            <a:spLocks/>
          </p:cNvSpPr>
          <p:nvPr/>
        </p:nvSpPr>
        <p:spPr>
          <a:xfrm>
            <a:off x="246652" y="3636262"/>
            <a:ext cx="4093396" cy="10582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altLang="ja-JP" sz="1400" b="1" dirty="0">
                <a:solidFill>
                  <a:srgbClr val="C00000"/>
                </a:solidFill>
              </a:rPr>
              <a:t>#4 Refrigerator/Liquefier for Test Stand</a:t>
            </a:r>
          </a:p>
          <a:p>
            <a:r>
              <a:rPr lang="en-US" altLang="ja-JP" sz="1400" b="1" dirty="0">
                <a:solidFill>
                  <a:srgbClr val="C00000"/>
                </a:solidFill>
              </a:rPr>
              <a:t>180 L/h, 2400 L </a:t>
            </a:r>
            <a:r>
              <a:rPr lang="en-US" altLang="ja-JP" sz="1400" b="1" dirty="0" err="1">
                <a:solidFill>
                  <a:srgbClr val="C00000"/>
                </a:solidFill>
              </a:rPr>
              <a:t>dewar</a:t>
            </a:r>
            <a:endParaRPr lang="en-US" altLang="ja-JP" sz="1400" b="1" dirty="0">
              <a:solidFill>
                <a:srgbClr val="C00000"/>
              </a:solidFill>
            </a:endParaRPr>
          </a:p>
          <a:p>
            <a:r>
              <a:rPr lang="en-US" altLang="ja-JP" sz="1400" b="1" dirty="0">
                <a:solidFill>
                  <a:srgbClr val="C00000"/>
                </a:solidFill>
              </a:rPr>
              <a:t>Manufactured by Teisan/Air Liquide in 1987</a:t>
            </a:r>
          </a:p>
          <a:p>
            <a:r>
              <a:rPr lang="en-US" altLang="ja-JP" sz="1400" b="1" dirty="0">
                <a:solidFill>
                  <a:srgbClr val="C00000"/>
                </a:solidFill>
              </a:rPr>
              <a:t>New cold box in 2007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1906CA3B-DE11-9CDA-3E5E-CA06F1DCD61E}"/>
              </a:ext>
            </a:extLst>
          </p:cNvPr>
          <p:cNvSpPr txBox="1">
            <a:spLocks/>
          </p:cNvSpPr>
          <p:nvPr/>
        </p:nvSpPr>
        <p:spPr>
          <a:xfrm>
            <a:off x="4889675" y="3636262"/>
            <a:ext cx="4254325" cy="765915"/>
          </a:xfrm>
          <a:prstGeom prst="rect">
            <a:avLst/>
          </a:prstGeom>
          <a:noFill/>
        </p:spPr>
        <p:txBody>
          <a:bodyPr vert="horz" lIns="91435" tIns="45718" rIns="91435" bIns="45718" rtlCol="0">
            <a:noAutofit/>
          </a:bodyPr>
          <a:lstStyle>
            <a:lvl1pPr marL="342882" indent="-342882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12" indent="-285736" algn="l" defTabSz="457177" rtl="0" eaLnBrk="1" latinLnBrk="0" hangingPunct="1">
              <a:spcBef>
                <a:spcPct val="20000"/>
              </a:spcBef>
              <a:buFont typeface="Arial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18" indent="-228588" algn="l" defTabSz="457177" rtl="0" eaLnBrk="1" latinLnBrk="0" hangingPunct="1">
              <a:spcBef>
                <a:spcPct val="20000"/>
              </a:spcBef>
              <a:buFont typeface="Arial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5" indent="-228588" algn="l" defTabSz="457177" rtl="0" eaLnBrk="1" latinLnBrk="0" hangingPunct="1">
              <a:spcBef>
                <a:spcPct val="20000"/>
              </a:spcBef>
              <a:buFont typeface="Arial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1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8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5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1" indent="-228588" algn="l" defTabSz="457177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altLang="ja-JP" sz="1400" b="1" dirty="0">
                <a:solidFill>
                  <a:srgbClr val="FFC000"/>
                </a:solidFill>
              </a:rPr>
              <a:t>#2 Liquefier (Primary)</a:t>
            </a:r>
          </a:p>
          <a:p>
            <a:r>
              <a:rPr lang="en-US" altLang="ja-JP" sz="1400" b="1" dirty="0">
                <a:solidFill>
                  <a:srgbClr val="FFC000"/>
                </a:solidFill>
              </a:rPr>
              <a:t>400 L/h, 5000 L </a:t>
            </a:r>
            <a:r>
              <a:rPr lang="en-US" altLang="ja-JP" sz="1400" b="1" dirty="0" err="1">
                <a:solidFill>
                  <a:srgbClr val="FFC000"/>
                </a:solidFill>
              </a:rPr>
              <a:t>dewar</a:t>
            </a:r>
            <a:r>
              <a:rPr lang="en-US" altLang="ja-JP" sz="1400" b="1" dirty="0">
                <a:solidFill>
                  <a:srgbClr val="FFC000"/>
                </a:solidFill>
              </a:rPr>
              <a:t> </a:t>
            </a:r>
          </a:p>
          <a:p>
            <a:r>
              <a:rPr lang="en-US" altLang="ja-JP" sz="1400" b="1" dirty="0">
                <a:solidFill>
                  <a:srgbClr val="FFC000"/>
                </a:solidFill>
              </a:rPr>
              <a:t>LINDE LR280 in 2014</a:t>
            </a:r>
          </a:p>
          <a:p>
            <a:r>
              <a:rPr lang="en-US" altLang="ja-JP" sz="1400" b="1" dirty="0">
                <a:solidFill>
                  <a:srgbClr val="FFC000"/>
                </a:solidFill>
              </a:rPr>
              <a:t>Mandatory to supply </a:t>
            </a:r>
            <a:r>
              <a:rPr lang="en-US" altLang="ja-JP" sz="1400" b="1" dirty="0" err="1">
                <a:solidFill>
                  <a:srgbClr val="FFC000"/>
                </a:solidFill>
              </a:rPr>
              <a:t>LHe</a:t>
            </a:r>
            <a:r>
              <a:rPr lang="en-US" altLang="ja-JP" sz="1400" b="1" dirty="0">
                <a:solidFill>
                  <a:srgbClr val="FFC000"/>
                </a:solidFill>
              </a:rPr>
              <a:t> to users at KEK.</a:t>
            </a:r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5F4880A9-58E9-2B7C-6AD8-BB65E058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657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F7F1EF-85CD-5006-D804-3ADD6D338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0391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Training Quenches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0BF927-2E8A-04A0-AE9C-0645C1C54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7977" y="4232565"/>
            <a:ext cx="5427464" cy="2021699"/>
          </a:xfrm>
        </p:spPr>
        <p:txBody>
          <a:bodyPr>
            <a:noAutofit/>
          </a:bodyPr>
          <a:lstStyle/>
          <a:p>
            <a:r>
              <a:rPr lang="en-US" altLang="ja-JP" sz="1700" dirty="0"/>
              <a:t>All series magnets reached the ultimate current.</a:t>
            </a:r>
          </a:p>
          <a:p>
            <a:r>
              <a:rPr lang="en-US" altLang="ja-JP" sz="1700" dirty="0"/>
              <a:t>The 2nd cycle for MBXF5 was postponed due to malfunction of the test facility of KEK.</a:t>
            </a:r>
          </a:p>
          <a:p>
            <a:r>
              <a:rPr lang="en-US" altLang="ja-JP" sz="1700" dirty="0"/>
              <a:t>Good training memory in MBXF1 and MBXF2.</a:t>
            </a:r>
          </a:p>
          <a:p>
            <a:r>
              <a:rPr lang="en-US" altLang="ja-JP" sz="1700" dirty="0"/>
              <a:t>Successful current-holding for 4h at the ultimate.</a:t>
            </a:r>
          </a:p>
          <a:p>
            <a:pPr marL="0" indent="0">
              <a:buNone/>
            </a:pPr>
            <a:r>
              <a:rPr lang="en-US" altLang="ja-JP" sz="1700" dirty="0"/>
              <a:t>      </a:t>
            </a:r>
            <a:r>
              <a:rPr lang="en-US" altLang="ja-JP" sz="1700" dirty="0">
                <a:sym typeface="Wingdings" pitchFamily="2" charset="2"/>
              </a:rPr>
              <a:t> Stable operation of the magnets</a:t>
            </a:r>
            <a:endParaRPr lang="en-US" altLang="ja-JP" sz="17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070AC9-9909-A16C-E8B5-A386E1719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A3C5711-9B2B-49BD-375D-F36C0518FE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20" t="26200" r="7441" b="27600"/>
          <a:stretch/>
        </p:blipFill>
        <p:spPr>
          <a:xfrm>
            <a:off x="611560" y="862367"/>
            <a:ext cx="7877642" cy="3094788"/>
          </a:xfrm>
          <a:prstGeom prst="rect">
            <a:avLst/>
          </a:prstGeom>
        </p:spPr>
      </p:pic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E006FA62-46CD-51C9-BB53-0EA89814A6FE}"/>
              </a:ext>
            </a:extLst>
          </p:cNvPr>
          <p:cNvSpPr/>
          <p:nvPr/>
        </p:nvSpPr>
        <p:spPr>
          <a:xfrm>
            <a:off x="2327868" y="1366423"/>
            <a:ext cx="875565" cy="864096"/>
          </a:xfrm>
          <a:prstGeom prst="roundRect">
            <a:avLst/>
          </a:prstGeom>
          <a:noFill/>
          <a:ln w="19050">
            <a:solidFill>
              <a:srgbClr val="FFC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C76B08-E7BD-42AF-7892-B0035D85DE84}"/>
              </a:ext>
            </a:extLst>
          </p:cNvPr>
          <p:cNvSpPr txBox="1"/>
          <p:nvPr/>
        </p:nvSpPr>
        <p:spPr>
          <a:xfrm>
            <a:off x="2223190" y="1076836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C000"/>
                </a:solidFill>
              </a:rPr>
              <a:t>Cold mass</a:t>
            </a:r>
            <a:endParaRPr kumimoji="1" lang="ja-JP" altLang="en-US" sz="1400">
              <a:solidFill>
                <a:srgbClr val="FFC000"/>
              </a:solidFill>
            </a:endParaRPr>
          </a:p>
        </p:txBody>
      </p:sp>
      <p:sp>
        <p:nvSpPr>
          <p:cNvPr id="19" name="円/楕円 18">
            <a:extLst>
              <a:ext uri="{FF2B5EF4-FFF2-40B4-BE49-F238E27FC236}">
                <a16:creationId xmlns:a16="http://schemas.microsoft.com/office/drawing/2014/main" id="{CDC75F4E-14EC-C18F-A0CD-FE6A34068630}"/>
              </a:ext>
            </a:extLst>
          </p:cNvPr>
          <p:cNvSpPr/>
          <p:nvPr/>
        </p:nvSpPr>
        <p:spPr>
          <a:xfrm>
            <a:off x="4103561" y="1407065"/>
            <a:ext cx="171885" cy="171885"/>
          </a:xfrm>
          <a:prstGeom prst="ellipse">
            <a:avLst/>
          </a:prstGeom>
          <a:noFill/>
          <a:ln>
            <a:solidFill>
              <a:srgbClr val="00FA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6A997522-6624-5B7D-1511-2895B2EDAB76}"/>
              </a:ext>
            </a:extLst>
          </p:cNvPr>
          <p:cNvSpPr/>
          <p:nvPr/>
        </p:nvSpPr>
        <p:spPr>
          <a:xfrm>
            <a:off x="7343561" y="1409084"/>
            <a:ext cx="171885" cy="171885"/>
          </a:xfrm>
          <a:prstGeom prst="ellipse">
            <a:avLst/>
          </a:prstGeom>
          <a:noFill/>
          <a:ln>
            <a:solidFill>
              <a:srgbClr val="00FA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>
            <a:extLst>
              <a:ext uri="{FF2B5EF4-FFF2-40B4-BE49-F238E27FC236}">
                <a16:creationId xmlns:a16="http://schemas.microsoft.com/office/drawing/2014/main" id="{827BC3CB-E114-7139-EFB9-BD07621F9A21}"/>
              </a:ext>
            </a:extLst>
          </p:cNvPr>
          <p:cNvSpPr/>
          <p:nvPr/>
        </p:nvSpPr>
        <p:spPr>
          <a:xfrm>
            <a:off x="7613561" y="1409084"/>
            <a:ext cx="171885" cy="171885"/>
          </a:xfrm>
          <a:prstGeom prst="ellipse">
            <a:avLst/>
          </a:prstGeom>
          <a:noFill/>
          <a:ln>
            <a:solidFill>
              <a:srgbClr val="00FA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31F889A-54EF-644D-A0EF-A1902C14C68C}"/>
              </a:ext>
            </a:extLst>
          </p:cNvPr>
          <p:cNvSpPr txBox="1"/>
          <p:nvPr/>
        </p:nvSpPr>
        <p:spPr>
          <a:xfrm>
            <a:off x="3918028" y="1186923"/>
            <a:ext cx="271475" cy="215444"/>
          </a:xfrm>
          <a:prstGeom prst="rect">
            <a:avLst/>
          </a:prstGeom>
          <a:solidFill>
            <a:srgbClr val="D2F2CA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400" dirty="0"/>
              <a:t>4h</a:t>
            </a:r>
            <a:endParaRPr kumimoji="1" lang="ja-JP" altLang="en-US" sz="140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BA29DC1-13D2-9D11-3EA1-79EB28D5A08F}"/>
              </a:ext>
            </a:extLst>
          </p:cNvPr>
          <p:cNvSpPr txBox="1"/>
          <p:nvPr/>
        </p:nvSpPr>
        <p:spPr>
          <a:xfrm>
            <a:off x="7237844" y="1186923"/>
            <a:ext cx="271475" cy="215444"/>
          </a:xfrm>
          <a:prstGeom prst="rect">
            <a:avLst/>
          </a:prstGeom>
          <a:solidFill>
            <a:srgbClr val="D2F2CA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400" dirty="0"/>
              <a:t>4h</a:t>
            </a:r>
            <a:endParaRPr kumimoji="1" lang="ja-JP" altLang="en-US" sz="140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23FC029-B70A-CDF6-821C-2884448C95F7}"/>
              </a:ext>
            </a:extLst>
          </p:cNvPr>
          <p:cNvSpPr txBox="1"/>
          <p:nvPr/>
        </p:nvSpPr>
        <p:spPr>
          <a:xfrm>
            <a:off x="7563765" y="1186923"/>
            <a:ext cx="271475" cy="215444"/>
          </a:xfrm>
          <a:prstGeom prst="rect">
            <a:avLst/>
          </a:prstGeom>
          <a:solidFill>
            <a:srgbClr val="D2F2CA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400" dirty="0"/>
              <a:t>4h</a:t>
            </a:r>
            <a:endParaRPr kumimoji="1" lang="ja-JP" altLang="en-US" sz="1400"/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EC16F5E2-B156-4944-F0D8-3E55707575F7}"/>
              </a:ext>
            </a:extLst>
          </p:cNvPr>
          <p:cNvCxnSpPr/>
          <p:nvPr/>
        </p:nvCxnSpPr>
        <p:spPr>
          <a:xfrm>
            <a:off x="2327868" y="2527157"/>
            <a:ext cx="833607" cy="0"/>
          </a:xfrm>
          <a:prstGeom prst="straightConnector1">
            <a:avLst/>
          </a:prstGeom>
          <a:ln w="19050">
            <a:solidFill>
              <a:srgbClr val="FFC00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C4F7CD6-83DC-32C9-35E3-1D3C12BA15CE}"/>
              </a:ext>
            </a:extLst>
          </p:cNvPr>
          <p:cNvSpPr txBox="1"/>
          <p:nvPr/>
        </p:nvSpPr>
        <p:spPr>
          <a:xfrm>
            <a:off x="2319053" y="2527158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C000"/>
                </a:solidFill>
              </a:rPr>
              <a:t>at CERN</a:t>
            </a:r>
            <a:endParaRPr kumimoji="1" lang="ja-JP" altLang="en-US" sz="1400">
              <a:solidFill>
                <a:srgbClr val="FFC000"/>
              </a:solidFill>
            </a:endParaRPr>
          </a:p>
        </p:txBody>
      </p:sp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AC1F156C-9331-0FBA-D8A1-FEA07001B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686131"/>
              </p:ext>
            </p:extLst>
          </p:nvPr>
        </p:nvGraphicFramePr>
        <p:xfrm>
          <a:off x="31950" y="4469829"/>
          <a:ext cx="3963987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343">
                  <a:extLst>
                    <a:ext uri="{9D8B030D-6E8A-4147-A177-3AD203B41FA5}">
                      <a16:colId xmlns:a16="http://schemas.microsoft.com/office/drawing/2014/main" val="1349948713"/>
                    </a:ext>
                  </a:extLst>
                </a:gridCol>
                <a:gridCol w="781367">
                  <a:extLst>
                    <a:ext uri="{9D8B030D-6E8A-4147-A177-3AD203B41FA5}">
                      <a16:colId xmlns:a16="http://schemas.microsoft.com/office/drawing/2014/main" val="1301364988"/>
                    </a:ext>
                  </a:extLst>
                </a:gridCol>
                <a:gridCol w="782955">
                  <a:extLst>
                    <a:ext uri="{9D8B030D-6E8A-4147-A177-3AD203B41FA5}">
                      <a16:colId xmlns:a16="http://schemas.microsoft.com/office/drawing/2014/main" val="4230097920"/>
                    </a:ext>
                  </a:extLst>
                </a:gridCol>
                <a:gridCol w="781367">
                  <a:extLst>
                    <a:ext uri="{9D8B030D-6E8A-4147-A177-3AD203B41FA5}">
                      <a16:colId xmlns:a16="http://schemas.microsoft.com/office/drawing/2014/main" val="1212806540"/>
                    </a:ext>
                  </a:extLst>
                </a:gridCol>
                <a:gridCol w="782955">
                  <a:extLst>
                    <a:ext uri="{9D8B030D-6E8A-4147-A177-3AD203B41FA5}">
                      <a16:colId xmlns:a16="http://schemas.microsoft.com/office/drawing/2014/main" val="2734919987"/>
                    </a:ext>
                  </a:extLst>
                </a:gridCol>
              </a:tblGrid>
              <a:tr h="240000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1st cycle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2nd cycle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773045"/>
                  </a:ext>
                </a:extLst>
              </a:tr>
              <a:tr h="24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Nominal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Ultimate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Nominal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Ultimate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890573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MBXFP1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3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–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3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–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121266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MBXF1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7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761305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MBXF5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4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9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TBC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TBC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14542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MBXF2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10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18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0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</a:t>
                      </a:r>
                      <a:endParaRPr kumimoji="1" lang="ja-JP" altLang="en-US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804104"/>
                  </a:ext>
                </a:extLst>
              </a:tr>
            </a:tbl>
          </a:graphicData>
        </a:graphic>
      </p:graphicFrame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58E93EA-8055-E5CD-42AA-8FF26A62E13B}"/>
              </a:ext>
            </a:extLst>
          </p:cNvPr>
          <p:cNvSpPr txBox="1"/>
          <p:nvPr/>
        </p:nvSpPr>
        <p:spPr>
          <a:xfrm>
            <a:off x="1091255" y="4181798"/>
            <a:ext cx="1845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Number of quenches</a:t>
            </a:r>
            <a:endParaRPr kumimoji="1" lang="ja-JP" altLang="en-US" sz="140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7AA8965-2D09-0A39-2520-A5CAD625E59F}"/>
              </a:ext>
            </a:extLst>
          </p:cNvPr>
          <p:cNvSpPr txBox="1"/>
          <p:nvPr/>
        </p:nvSpPr>
        <p:spPr>
          <a:xfrm>
            <a:off x="4685033" y="6187204"/>
            <a:ext cx="3788217" cy="276999"/>
          </a:xfrm>
          <a:prstGeom prst="rect">
            <a:avLst/>
          </a:prstGeom>
          <a:solidFill>
            <a:srgbClr val="FFF2CC"/>
          </a:solidFill>
        </p:spPr>
        <p:txBody>
          <a:bodyPr wrap="none" tIns="0" bIns="0" rtlCol="0">
            <a:spAutoFit/>
          </a:bodyPr>
          <a:lstStyle/>
          <a:p>
            <a:r>
              <a:rPr kumimoji="1" lang="en-US" altLang="ja-JP" b="1" dirty="0"/>
              <a:t>Acceptable training performance</a:t>
            </a:r>
            <a:endParaRPr kumimoji="1" lang="ja-JP" altLang="en-US" b="1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CF1836F-3A2A-3F75-198A-0A2E7CDC2A4D}"/>
              </a:ext>
            </a:extLst>
          </p:cNvPr>
          <p:cNvSpPr txBox="1"/>
          <p:nvPr/>
        </p:nvSpPr>
        <p:spPr>
          <a:xfrm>
            <a:off x="6438077" y="701111"/>
            <a:ext cx="1633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TC: Thermal cycle</a:t>
            </a:r>
            <a:endParaRPr kumimoji="1" lang="ja-JP" altLang="en-US" sz="140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2487FD7-6708-B727-46C9-D993291E4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E9AD2D0-5277-52FF-396D-C2D6DF697ECE}"/>
              </a:ext>
            </a:extLst>
          </p:cNvPr>
          <p:cNvSpPr txBox="1"/>
          <p:nvPr/>
        </p:nvSpPr>
        <p:spPr>
          <a:xfrm>
            <a:off x="4865844" y="516758"/>
            <a:ext cx="1379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Due to a trouble of refrigerator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5D3EFA88-EF6C-5C23-1A14-923845309526}"/>
              </a:ext>
            </a:extLst>
          </p:cNvPr>
          <p:cNvSpPr/>
          <p:nvPr/>
        </p:nvSpPr>
        <p:spPr>
          <a:xfrm>
            <a:off x="5494084" y="1432731"/>
            <a:ext cx="352233" cy="526476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62255420-EDF2-6057-3F7B-B40EABC44F90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>
            <a:off x="5555556" y="978423"/>
            <a:ext cx="114645" cy="454308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01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>
            <a:extLst>
              <a:ext uri="{FF2B5EF4-FFF2-40B4-BE49-F238E27FC236}">
                <a16:creationId xmlns:a16="http://schemas.microsoft.com/office/drawing/2014/main" id="{65FB2446-9EEA-9DA5-8E49-4C90A5F744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2564905"/>
            <a:ext cx="3729716" cy="210059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45EEF35-D0B0-93C2-D71E-AB3330396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0848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Quench start locations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F1ECF9-408B-E0CA-AEC0-C1A9EF709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8" y="5194107"/>
            <a:ext cx="8739851" cy="911704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Quench start locations were changed during the training. </a:t>
            </a:r>
            <a:r>
              <a:rPr lang="en-US" altLang="ja-JP" sz="1800" dirty="0">
                <a:sym typeface="Wingdings" pitchFamily="2" charset="2"/>
              </a:rPr>
              <a:t> No weak point.</a:t>
            </a:r>
            <a:endParaRPr lang="en-US" altLang="ja-JP" sz="1800" dirty="0"/>
          </a:p>
          <a:p>
            <a:r>
              <a:rPr lang="en-US" altLang="ja-JP" sz="1800" dirty="0"/>
              <a:t>All quenches at a low current took place at LE, which is a common nature of MBXF.</a:t>
            </a:r>
            <a:endParaRPr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F37A25-9AB7-4060-F298-BA0F2A6E2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D1 / Quench Protection Heater Power Supply Status, T. Nakamoto, KEK</a:t>
            </a:r>
            <a:endParaRPr lang="en-GB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0169910-5134-BC14-5AF7-181FFF312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8ECD466-0F51-9C4A-6372-469FC87A4A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161" y="837340"/>
            <a:ext cx="3096344" cy="117437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779829B-25AA-E9AB-88A2-13AB38F34B87}"/>
              </a:ext>
            </a:extLst>
          </p:cNvPr>
          <p:cNvSpPr txBox="1"/>
          <p:nvPr/>
        </p:nvSpPr>
        <p:spPr>
          <a:xfrm>
            <a:off x="724296" y="2001982"/>
            <a:ext cx="2460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accent5"/>
                </a:solidFill>
              </a:rPr>
              <a:t>Arrangement of quench antennas</a:t>
            </a:r>
            <a:endParaRPr kumimoji="1" lang="ja-JP" altLang="en-US" sz="1200">
              <a:solidFill>
                <a:schemeClr val="accent5"/>
              </a:solidFill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6B968CB-3150-FE90-E54E-265875EE6709}"/>
              </a:ext>
            </a:extLst>
          </p:cNvPr>
          <p:cNvGrpSpPr/>
          <p:nvPr/>
        </p:nvGrpSpPr>
        <p:grpSpPr>
          <a:xfrm>
            <a:off x="6960346" y="1213258"/>
            <a:ext cx="2148158" cy="804163"/>
            <a:chOff x="5393051" y="103733"/>
            <a:chExt cx="2148158" cy="804163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6012FF2-3747-1E82-7202-311353874F97}"/>
                </a:ext>
              </a:extLst>
            </p:cNvPr>
            <p:cNvGrpSpPr/>
            <p:nvPr/>
          </p:nvGrpSpPr>
          <p:grpSpPr>
            <a:xfrm>
              <a:off x="5805824" y="276589"/>
              <a:ext cx="1396977" cy="307777"/>
              <a:chOff x="5805824" y="276589"/>
              <a:chExt cx="1396977" cy="307777"/>
            </a:xfrm>
          </p:grpSpPr>
          <p:sp>
            <p:nvSpPr>
              <p:cNvPr id="10" name="円/楕円 9">
                <a:extLst>
                  <a:ext uri="{FF2B5EF4-FFF2-40B4-BE49-F238E27FC236}">
                    <a16:creationId xmlns:a16="http://schemas.microsoft.com/office/drawing/2014/main" id="{926B7E36-604C-4857-E1D7-A8754AE95207}"/>
                  </a:ext>
                </a:extLst>
              </p:cNvPr>
              <p:cNvSpPr/>
              <p:nvPr/>
            </p:nvSpPr>
            <p:spPr>
              <a:xfrm>
                <a:off x="6622874" y="394477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三角形 13">
                <a:extLst>
                  <a:ext uri="{FF2B5EF4-FFF2-40B4-BE49-F238E27FC236}">
                    <a16:creationId xmlns:a16="http://schemas.microsoft.com/office/drawing/2014/main" id="{F0A3A76A-1516-91E3-0057-6897C38E6D1E}"/>
                  </a:ext>
                </a:extLst>
              </p:cNvPr>
              <p:cNvSpPr/>
              <p:nvPr/>
            </p:nvSpPr>
            <p:spPr>
              <a:xfrm>
                <a:off x="7127487" y="398014"/>
                <a:ext cx="75314" cy="64926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150C3E9A-260A-CB89-1B20-598C93BA0D99}"/>
                  </a:ext>
                </a:extLst>
              </p:cNvPr>
              <p:cNvSpPr txBox="1"/>
              <p:nvPr/>
            </p:nvSpPr>
            <p:spPr>
              <a:xfrm>
                <a:off x="5805824" y="276589"/>
                <a:ext cx="40427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solidFill>
                      <a:srgbClr val="FF0000"/>
                    </a:solidFill>
                  </a:rPr>
                  <a:t>LE</a:t>
                </a:r>
                <a:endParaRPr kumimoji="1" lang="ja-JP" altLang="en-US" sz="140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64997B1-BF6E-5D8C-3577-C48A490FBE55}"/>
                </a:ext>
              </a:extLst>
            </p:cNvPr>
            <p:cNvGrpSpPr/>
            <p:nvPr/>
          </p:nvGrpSpPr>
          <p:grpSpPr>
            <a:xfrm>
              <a:off x="5790596" y="103733"/>
              <a:ext cx="1750613" cy="642398"/>
              <a:chOff x="5790596" y="103733"/>
              <a:chExt cx="1750613" cy="642398"/>
            </a:xfrm>
          </p:grpSpPr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26499240-C872-02FA-BED0-D8AB0439EDA3}"/>
                  </a:ext>
                </a:extLst>
              </p:cNvPr>
              <p:cNvSpPr txBox="1"/>
              <p:nvPr/>
            </p:nvSpPr>
            <p:spPr>
              <a:xfrm>
                <a:off x="6422592" y="103733"/>
                <a:ext cx="4725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/>
                  <a:t>Top</a:t>
                </a:r>
                <a:endParaRPr kumimoji="1" lang="ja-JP" altLang="en-US" sz="1400"/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D33722ED-20EB-A8D4-6313-37A11F1E9C7E}"/>
                  </a:ext>
                </a:extLst>
              </p:cNvPr>
              <p:cNvSpPr txBox="1"/>
              <p:nvPr/>
            </p:nvSpPr>
            <p:spPr>
              <a:xfrm>
                <a:off x="6789080" y="103733"/>
                <a:ext cx="7521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/>
                  <a:t>Bottom</a:t>
                </a:r>
                <a:endParaRPr kumimoji="1" lang="ja-JP" altLang="en-US" sz="1400"/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CE9DD4B-08B1-E7EB-AF87-570E0E0B1E68}"/>
                  </a:ext>
                </a:extLst>
              </p:cNvPr>
              <p:cNvGrpSpPr/>
              <p:nvPr/>
            </p:nvGrpSpPr>
            <p:grpSpPr>
              <a:xfrm>
                <a:off x="5790596" y="438354"/>
                <a:ext cx="1412205" cy="307777"/>
                <a:chOff x="5790596" y="457807"/>
                <a:chExt cx="1412205" cy="307777"/>
              </a:xfrm>
            </p:grpSpPr>
            <p:sp>
              <p:nvSpPr>
                <p:cNvPr id="12" name="円/楕円 11">
                  <a:extLst>
                    <a:ext uri="{FF2B5EF4-FFF2-40B4-BE49-F238E27FC236}">
                      <a16:creationId xmlns:a16="http://schemas.microsoft.com/office/drawing/2014/main" id="{94335FEE-D70F-6DDA-4951-B98C56272566}"/>
                    </a:ext>
                  </a:extLst>
                </p:cNvPr>
                <p:cNvSpPr/>
                <p:nvPr/>
              </p:nvSpPr>
              <p:spPr>
                <a:xfrm>
                  <a:off x="6622874" y="575695"/>
                  <a:ext cx="72000" cy="72000"/>
                </a:xfrm>
                <a:prstGeom prst="ellipse">
                  <a:avLst/>
                </a:prstGeom>
                <a:solidFill>
                  <a:srgbClr val="0432FF"/>
                </a:solidFill>
                <a:ln>
                  <a:solidFill>
                    <a:srgbClr val="0432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三角形 14">
                  <a:extLst>
                    <a:ext uri="{FF2B5EF4-FFF2-40B4-BE49-F238E27FC236}">
                      <a16:creationId xmlns:a16="http://schemas.microsoft.com/office/drawing/2014/main" id="{A6511A91-F8FD-2387-F76D-16C69681A19B}"/>
                    </a:ext>
                  </a:extLst>
                </p:cNvPr>
                <p:cNvSpPr/>
                <p:nvPr/>
              </p:nvSpPr>
              <p:spPr>
                <a:xfrm>
                  <a:off x="7127487" y="579232"/>
                  <a:ext cx="75314" cy="64926"/>
                </a:xfrm>
                <a:prstGeom prst="triangle">
                  <a:avLst/>
                </a:prstGeom>
                <a:solidFill>
                  <a:srgbClr val="0432FF"/>
                </a:solidFill>
                <a:ln>
                  <a:solidFill>
                    <a:srgbClr val="0432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6CBD658F-4F6A-B95A-C8B2-EE509B9EC0D5}"/>
                    </a:ext>
                  </a:extLst>
                </p:cNvPr>
                <p:cNvSpPr txBox="1"/>
                <p:nvPr/>
              </p:nvSpPr>
              <p:spPr>
                <a:xfrm>
                  <a:off x="5790596" y="457807"/>
                  <a:ext cx="4347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solidFill>
                        <a:srgbClr val="0432FF"/>
                      </a:solidFill>
                    </a:rPr>
                    <a:t>RE</a:t>
                  </a:r>
                  <a:endParaRPr kumimoji="1" lang="ja-JP" altLang="en-US" sz="1400">
                    <a:solidFill>
                      <a:srgbClr val="0432FF"/>
                    </a:solidFill>
                  </a:endParaRPr>
                </a:p>
              </p:txBody>
            </p: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7EFC4C4-5A97-0193-83C1-ADCA3C0E07E0}"/>
                </a:ext>
              </a:extLst>
            </p:cNvPr>
            <p:cNvGrpSpPr/>
            <p:nvPr/>
          </p:nvGrpSpPr>
          <p:grpSpPr>
            <a:xfrm>
              <a:off x="5393051" y="600119"/>
              <a:ext cx="1809750" cy="307777"/>
              <a:chOff x="5393051" y="600119"/>
              <a:chExt cx="1809750" cy="307777"/>
            </a:xfrm>
          </p:grpSpPr>
          <p:sp>
            <p:nvSpPr>
              <p:cNvPr id="11" name="円/楕円 10">
                <a:extLst>
                  <a:ext uri="{FF2B5EF4-FFF2-40B4-BE49-F238E27FC236}">
                    <a16:creationId xmlns:a16="http://schemas.microsoft.com/office/drawing/2014/main" id="{6EAA73BF-5C1A-8782-9718-590E696FD30B}"/>
                  </a:ext>
                </a:extLst>
              </p:cNvPr>
              <p:cNvSpPr/>
              <p:nvPr/>
            </p:nvSpPr>
            <p:spPr>
              <a:xfrm>
                <a:off x="6619274" y="714407"/>
                <a:ext cx="79200" cy="7920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三角形 15">
                <a:extLst>
                  <a:ext uri="{FF2B5EF4-FFF2-40B4-BE49-F238E27FC236}">
                    <a16:creationId xmlns:a16="http://schemas.microsoft.com/office/drawing/2014/main" id="{A81A6E93-EDF9-D145-D60F-6BFFFF7997F7}"/>
                  </a:ext>
                </a:extLst>
              </p:cNvPr>
              <p:cNvSpPr/>
              <p:nvPr/>
            </p:nvSpPr>
            <p:spPr>
              <a:xfrm>
                <a:off x="7127487" y="721544"/>
                <a:ext cx="75314" cy="64926"/>
              </a:xfrm>
              <a:prstGeom prst="triangl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2193424C-4C76-F165-E91E-BBC7B834EFA5}"/>
                  </a:ext>
                </a:extLst>
              </p:cNvPr>
              <p:cNvSpPr txBox="1"/>
              <p:nvPr/>
            </p:nvSpPr>
            <p:spPr>
              <a:xfrm>
                <a:off x="5393051" y="600119"/>
                <a:ext cx="12298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/>
                  <a:t>Not identified</a:t>
                </a:r>
                <a:endParaRPr kumimoji="1" lang="ja-JP" altLang="en-US" sz="1400"/>
              </a:p>
            </p:txBody>
          </p:sp>
        </p:grp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577940B-6FD0-ABB3-2AED-573767EECC83}"/>
              </a:ext>
            </a:extLst>
          </p:cNvPr>
          <p:cNvSpPr txBox="1"/>
          <p:nvPr/>
        </p:nvSpPr>
        <p:spPr>
          <a:xfrm>
            <a:off x="35496" y="2564905"/>
            <a:ext cx="12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Balance voltage</a:t>
            </a:r>
            <a:endParaRPr kumimoji="1" lang="ja-JP" altLang="en-US" sz="1200"/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C8A87A92-7AE1-4A38-85E8-775C36CF469D}"/>
              </a:ext>
            </a:extLst>
          </p:cNvPr>
          <p:cNvCxnSpPr>
            <a:cxnSpLocks/>
          </p:cNvCxnSpPr>
          <p:nvPr/>
        </p:nvCxnSpPr>
        <p:spPr>
          <a:xfrm>
            <a:off x="899592" y="2794151"/>
            <a:ext cx="112114" cy="250836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図 33">
            <a:extLst>
              <a:ext uri="{FF2B5EF4-FFF2-40B4-BE49-F238E27FC236}">
                <a16:creationId xmlns:a16="http://schemas.microsoft.com/office/drawing/2014/main" id="{9849AF90-9292-4A1C-E8C1-0D0612E45B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3" t="24801" r="36369" b="28190"/>
          <a:stretch/>
        </p:blipFill>
        <p:spPr>
          <a:xfrm>
            <a:off x="3741330" y="1908434"/>
            <a:ext cx="5344472" cy="3032735"/>
          </a:xfrm>
          <a:prstGeom prst="rect">
            <a:avLst/>
          </a:prstGeom>
        </p:spPr>
      </p:pic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71335CD6-F333-1DB1-ECC1-354B39108A95}"/>
              </a:ext>
            </a:extLst>
          </p:cNvPr>
          <p:cNvCxnSpPr>
            <a:cxnSpLocks/>
          </p:cNvCxnSpPr>
          <p:nvPr/>
        </p:nvCxnSpPr>
        <p:spPr>
          <a:xfrm>
            <a:off x="4590000" y="2693255"/>
            <a:ext cx="0" cy="47509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A6D22D7-93BE-2C91-2A89-7324A5D662C6}"/>
              </a:ext>
            </a:extLst>
          </p:cNvPr>
          <p:cNvSpPr txBox="1"/>
          <p:nvPr/>
        </p:nvSpPr>
        <p:spPr>
          <a:xfrm>
            <a:off x="4391286" y="3108574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TC</a:t>
            </a:r>
            <a:endParaRPr kumimoji="1" lang="ja-JP" altLang="en-US" sz="120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2F200FA-128C-0ADC-966F-6D4607CA4D74}"/>
              </a:ext>
            </a:extLst>
          </p:cNvPr>
          <p:cNvSpPr txBox="1"/>
          <p:nvPr/>
        </p:nvSpPr>
        <p:spPr>
          <a:xfrm>
            <a:off x="5953875" y="2879728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TC</a:t>
            </a:r>
            <a:endParaRPr kumimoji="1" lang="ja-JP" altLang="en-US" sz="120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4E376A9-683D-4202-6C1A-AA9B5273A865}"/>
              </a:ext>
            </a:extLst>
          </p:cNvPr>
          <p:cNvSpPr txBox="1"/>
          <p:nvPr/>
        </p:nvSpPr>
        <p:spPr>
          <a:xfrm>
            <a:off x="8656950" y="2879728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TC</a:t>
            </a:r>
            <a:endParaRPr kumimoji="1" lang="ja-JP" altLang="en-US" sz="1200"/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16A22702-A43E-2C72-CD34-71073634B475}"/>
              </a:ext>
            </a:extLst>
          </p:cNvPr>
          <p:cNvCxnSpPr>
            <a:cxnSpLocks/>
          </p:cNvCxnSpPr>
          <p:nvPr/>
        </p:nvCxnSpPr>
        <p:spPr>
          <a:xfrm>
            <a:off x="6148800" y="2449469"/>
            <a:ext cx="0" cy="47509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D11611E2-B140-D8F8-5E83-A903FEADFED3}"/>
              </a:ext>
            </a:extLst>
          </p:cNvPr>
          <p:cNvCxnSpPr>
            <a:cxnSpLocks/>
          </p:cNvCxnSpPr>
          <p:nvPr/>
        </p:nvCxnSpPr>
        <p:spPr>
          <a:xfrm>
            <a:off x="8852400" y="2449469"/>
            <a:ext cx="0" cy="47509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75FBE6A-4843-6A4E-1945-E81146F7D5CF}"/>
              </a:ext>
            </a:extLst>
          </p:cNvPr>
          <p:cNvSpPr txBox="1"/>
          <p:nvPr/>
        </p:nvSpPr>
        <p:spPr>
          <a:xfrm>
            <a:off x="817805" y="4516115"/>
            <a:ext cx="27414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accent5"/>
                </a:solidFill>
              </a:rPr>
              <a:t>Signals detected by quench antennas</a:t>
            </a:r>
            <a:endParaRPr kumimoji="1" lang="ja-JP" altLang="en-US" sz="12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756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 w="28575">
          <a:solidFill>
            <a:srgbClr val="FF0000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P3_meeting_20170208" id="{B7698E67-20D6-8F4A-876E-5D659D0A0BEC}" vid="{380E9621-9565-2449-988D-8729698CFEC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14634</TotalTime>
  <Words>2743</Words>
  <Application>Microsoft Macintosh PowerPoint</Application>
  <PresentationFormat>画面に合わせる (4:3)</PresentationFormat>
  <Paragraphs>580</Paragraphs>
  <Slides>23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8" baseType="lpstr">
      <vt:lpstr>Arial</vt:lpstr>
      <vt:lpstr>Calibri</vt:lpstr>
      <vt:lpstr>Symbol</vt:lpstr>
      <vt:lpstr>Wingdings</vt:lpstr>
      <vt:lpstr>Thème Office</vt:lpstr>
      <vt:lpstr>D1 / Quench Protection Heater Power Supply Status</vt:lpstr>
      <vt:lpstr>Acknowledgement</vt:lpstr>
      <vt:lpstr>Japanese Contribution to HL-LHC: D1, DQHDS</vt:lpstr>
      <vt:lpstr>Powering test of D1 series production magnets at KEK </vt:lpstr>
      <vt:lpstr>Current status of MBXF / LMBXF</vt:lpstr>
      <vt:lpstr>Items of cold powering test at KEK</vt:lpstr>
      <vt:lpstr>Dual operation of refrigerators</vt:lpstr>
      <vt:lpstr>Training Quenches</vt:lpstr>
      <vt:lpstr>Quench start locations</vt:lpstr>
      <vt:lpstr>Current dependence of integrated multipoles</vt:lpstr>
      <vt:lpstr>Integrated multipoles at the nominal current (I=12.11 kA)</vt:lpstr>
      <vt:lpstr>Flash Report: Cold Test of MBXF3</vt:lpstr>
      <vt:lpstr>Powering test of prototype at SM18</vt:lpstr>
      <vt:lpstr>Horizontal powering test of LMBXFP1 at CERN</vt:lpstr>
      <vt:lpstr>Training Quenches of LMBXFP1</vt:lpstr>
      <vt:lpstr>Magnetic design considering an effect of LHC cryostat </vt:lpstr>
      <vt:lpstr>Field quality at the nominal current of LMBXFP1</vt:lpstr>
      <vt:lpstr>Prediction of integrals of b3 and b5  for series production cold mass with LHC cryostat</vt:lpstr>
      <vt:lpstr>Status of D1 Series Production and Tests</vt:lpstr>
      <vt:lpstr>Status of D1 Series Production and Tests</vt:lpstr>
      <vt:lpstr>Status of D1 Series Production and Tests</vt:lpstr>
      <vt:lpstr>Status of DQHDS</vt:lpstr>
      <vt:lpstr>Status of Quench Heater Power Supply (DQHDS)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 on model magnet development of D1</dc:title>
  <dc:creator>Microsoft Office ユーザー</dc:creator>
  <cp:lastModifiedBy> </cp:lastModifiedBy>
  <cp:revision>1236</cp:revision>
  <cp:lastPrinted>2019-09-25T16:02:36Z</cp:lastPrinted>
  <dcterms:created xsi:type="dcterms:W3CDTF">2017-02-04T09:19:33Z</dcterms:created>
  <dcterms:modified xsi:type="dcterms:W3CDTF">2024-11-26T02:31:18Z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