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12"/>
  </p:notesMasterIdLst>
  <p:sldIdLst>
    <p:sldId id="465" r:id="rId7"/>
    <p:sldId id="309" r:id="rId8"/>
    <p:sldId id="3288" r:id="rId9"/>
    <p:sldId id="3291" r:id="rId10"/>
    <p:sldId id="442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65"/>
          </p14:sldIdLst>
        </p14:section>
        <p14:section name="RESEARCH" id="{D670EF6F-A640-134A-9728-6F32167804A3}">
          <p14:sldIdLst/>
        </p14:section>
        <p14:section name="COLLABORATION" id="{AE6AABEC-8DEF-334F-ABD2-7401B5EFA072}">
          <p14:sldIdLst>
            <p14:sldId id="309"/>
            <p14:sldId id="3288"/>
            <p14:sldId id="3291"/>
            <p14:sldId id="442"/>
          </p14:sldIdLst>
        </p14:section>
        <p14:section name="INNOVATION" id="{8708DAF8-4BBA-D143-A938-48541F954A12}">
          <p14:sldIdLst/>
        </p14:section>
        <p14:section name="EDUCATION &amp; TRAINING" id="{6BA0A48C-AB07-3844-9D9C-C0393A66C610}">
          <p14:sldIdLst/>
        </p14:section>
        <p14:section name="Country" id="{3927369A-27B5-AC4A-B690-84FC9064CA3F}">
          <p14:sldIdLst/>
        </p14:section>
        <p14:section name="GENERAL_2" id="{624513C6-30EB-1C49-9807-988A4711516B}">
          <p14:sldIdLst/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332F"/>
    <a:srgbClr val="2F2F2F"/>
    <a:srgbClr val="668BCC"/>
    <a:srgbClr val="A8CEE3"/>
    <a:srgbClr val="B9CFFF"/>
    <a:srgbClr val="BFBFCB"/>
    <a:srgbClr val="1C446B"/>
    <a:srgbClr val="E15E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18"/>
    <p:restoredTop sz="94135"/>
  </p:normalViewPr>
  <p:slideViewPr>
    <p:cSldViewPr snapToGrid="0" snapToObjects="1">
      <p:cViewPr varScale="1">
        <p:scale>
          <a:sx n="108" d="100"/>
          <a:sy n="108" d="100"/>
        </p:scale>
        <p:origin x="1168" y="192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WELCOME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this slide the speaker: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Introduces him/herself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 how this brief presentation aims to give an overview of CERN, as an introduction to the visit that will follow.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233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title slide for the section on “International Collaboration”.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should be shown for just enough time for the speaker to place it in the context of the four pillars mentioned at the start of the presentation (as a form of ”signposting”)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(THIS SECTION HAS 4 SLIDES)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586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600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WILL INCLUDE THE NUMBER OF MEMBERS OF PERSONNEL OF THE VISITORS’ COUNTRY OF ORIGIN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6800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- Lithuania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26 November 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Lithuania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Lithuania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26 November 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Lithuania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1389413" y="3680373"/>
            <a:ext cx="94646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3" y="3852157"/>
            <a:ext cx="12176886" cy="592841"/>
          </a:xfrm>
        </p:spPr>
        <p:txBody>
          <a:bodyPr>
            <a:normAutofit/>
          </a:bodyPr>
          <a:lstStyle/>
          <a:p>
            <a:r>
              <a:rPr lang="fr-FR" b="1" dirty="0"/>
              <a:t>CERN International Relations Update</a:t>
            </a:r>
          </a:p>
        </p:txBody>
      </p:sp>
      <p:sp>
        <p:nvSpPr>
          <p:cNvPr id="9" name="ZoneTexte 11">
            <a:extLst>
              <a:ext uri="{FF2B5EF4-FFF2-40B4-BE49-F238E27FC236}">
                <a16:creationId xmlns:a16="http://schemas.microsoft.com/office/drawing/2014/main" id="{A617A6B6-A27A-FD4F-811B-10001AE644BA}"/>
              </a:ext>
            </a:extLst>
          </p:cNvPr>
          <p:cNvSpPr txBox="1"/>
          <p:nvPr/>
        </p:nvSpPr>
        <p:spPr>
          <a:xfrm>
            <a:off x="695999" y="4756407"/>
            <a:ext cx="107999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Emmanuel Tsesmelis</a:t>
            </a:r>
          </a:p>
          <a:p>
            <a:pPr algn="ctr"/>
            <a:r>
              <a:rPr lang="en-US" dirty="0"/>
              <a:t>Head of Associate Member State and Non-Member State Relations</a:t>
            </a:r>
          </a:p>
          <a:p>
            <a:pPr algn="ctr"/>
            <a:r>
              <a:rPr lang="en-US" dirty="0"/>
              <a:t>CERN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19</a:t>
            </a:r>
            <a:r>
              <a:rPr lang="en-US" baseline="30000" dirty="0"/>
              <a:t>th</a:t>
            </a:r>
            <a:r>
              <a:rPr lang="en-US" dirty="0"/>
              <a:t> Joint CERN-KEK </a:t>
            </a:r>
            <a:r>
              <a:rPr lang="en-US"/>
              <a:t>Committee Meeting</a:t>
            </a:r>
          </a:p>
          <a:p>
            <a:pPr algn="ctr"/>
            <a:r>
              <a:rPr lang="en-US" dirty="0"/>
              <a:t>26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32558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A056A1-B5CC-A446-939C-D2349DF8A3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1667"/>
            <a:ext cx="12192000" cy="6646333"/>
          </a:xfrm>
          <a:prstGeom prst="rect">
            <a:avLst/>
          </a:prstGeom>
        </p:spPr>
      </p:pic>
      <p:sp>
        <p:nvSpPr>
          <p:cNvPr id="12" name="Larme 10"/>
          <p:cNvSpPr/>
          <p:nvPr/>
        </p:nvSpPr>
        <p:spPr>
          <a:xfrm rot="16200000">
            <a:off x="0" y="807570"/>
            <a:ext cx="4411157" cy="4411157"/>
          </a:xfrm>
          <a:prstGeom prst="teardrop">
            <a:avLst/>
          </a:prstGeom>
          <a:solidFill>
            <a:schemeClr val="accent2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arme 11"/>
          <p:cNvSpPr/>
          <p:nvPr/>
        </p:nvSpPr>
        <p:spPr>
          <a:xfrm rot="16200000">
            <a:off x="0" y="807569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7616" y="2570591"/>
            <a:ext cx="4274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71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26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337832" y="2023795"/>
            <a:ext cx="345261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24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</a:t>
            </a:r>
            <a:r>
              <a:rPr lang="en-US" sz="1000" b="1" dirty="0">
                <a:solidFill>
                  <a:srgbClr val="FF0000"/>
                </a:solidFill>
              </a:rPr>
              <a:t>Estonia</a:t>
            </a:r>
            <a:r>
              <a:rPr lang="en-US" sz="1000" dirty="0"/>
              <a:t> – Finland – France – Germany </a:t>
            </a:r>
          </a:p>
          <a:p>
            <a:r>
              <a:rPr lang="en-US" sz="1000" dirty="0"/>
              <a:t>Greece –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</a:t>
            </a:r>
          </a:p>
          <a:p>
            <a:r>
              <a:rPr lang="en-US" sz="1000" dirty="0"/>
              <a:t>Norway – Poland – Portugal – Romania – Serbia </a:t>
            </a:r>
          </a:p>
          <a:p>
            <a:r>
              <a:rPr lang="en-US" sz="1000" dirty="0"/>
              <a:t>Slovakia –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0" y="3139093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2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Brazil – 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b="1" dirty="0">
                <a:solidFill>
                  <a:srgbClr val="FF0000"/>
                </a:solidFill>
              </a:rPr>
              <a:t>Japan</a:t>
            </a:r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641349" y="5164066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Bolivia – Bosnia and Herzegovina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Canada – Chile – Colombia – Costa Rica – Ecuador – Egypt – Georgia – Honduras – Iceland – Iran – Jordan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Kazakhstan – Lebanon – Malta – Mexico – Mongolia – Montenegro – Morocco – Nepal – New Zealand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North Macedonia – Palestine – Paraguay – People's Republic of China – Peru – Philippines – Qatar – Republic of Korea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Saudi Arabia – Sri Lanka – South Africa – Thailand – Tunisia – United Arab Emirates – Vietnam</a:t>
            </a:r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C06552-31A6-1D48-90FC-1FB1782C8938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BB4649-FC5A-7FF4-139B-E8B969B35F52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ZoneTexte 2">
              <a:extLst>
                <a:ext uri="{FF2B5EF4-FFF2-40B4-BE49-F238E27FC236}">
                  <a16:creationId xmlns:a16="http://schemas.microsoft.com/office/drawing/2014/main" id="{672D1F6B-34A3-65DA-25B7-5CE42F52FF2E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312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2023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2666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1002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  <a:r>
                <a:rPr lang="en-US" sz="1500" dirty="0">
                  <a:solidFill>
                    <a:schemeClr val="bg1"/>
                  </a:solidFill>
                </a:rPr>
                <a:t>graduates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12 370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1513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09FE89-1F73-D608-D82A-847E7F3FEE45}"/>
              </a:ext>
            </a:extLst>
          </p:cNvPr>
          <p:cNvSpPr txBox="1"/>
          <p:nvPr/>
        </p:nvSpPr>
        <p:spPr>
          <a:xfrm>
            <a:off x="246634" y="5508880"/>
            <a:ext cx="42114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The applications of Chile and Ireland</a:t>
            </a:r>
          </a:p>
          <a:p>
            <a:r>
              <a:rPr lang="en-CH" b="1" dirty="0">
                <a:solidFill>
                  <a:srgbClr val="FF0000"/>
                </a:solidFill>
              </a:rPr>
              <a:t>for Associate Membership are being</a:t>
            </a:r>
          </a:p>
          <a:p>
            <a:r>
              <a:rPr lang="en-CH" b="1" dirty="0">
                <a:solidFill>
                  <a:srgbClr val="FF0000"/>
                </a:solidFill>
              </a:rPr>
              <a:t>considered at the CERN Council.</a:t>
            </a:r>
          </a:p>
        </p:txBody>
      </p:sp>
    </p:spTree>
    <p:extLst>
      <p:ext uri="{BB962C8B-B14F-4D97-AF65-F5344CB8AC3E}">
        <p14:creationId xmlns:p14="http://schemas.microsoft.com/office/powerpoint/2010/main" val="1331716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5324" y="3512104"/>
            <a:ext cx="371827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/>
              <a:t>Member States 7467 </a:t>
            </a:r>
            <a:endParaRPr lang="en-US" sz="1400" dirty="0"/>
          </a:p>
          <a:p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Austria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86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Belgium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Bulgaria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46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Czech Republic 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252</a:t>
            </a:r>
          </a:p>
          <a:p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Denmark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47 – </a:t>
            </a:r>
            <a:r>
              <a:rPr lang="en-GB" sz="900" b="1" kern="100" dirty="0">
                <a:solidFill>
                  <a:srgbClr val="00206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Estonia</a:t>
            </a:r>
            <a:r>
              <a:rPr lang="en-GB" sz="900" kern="100" dirty="0">
                <a:solidFill>
                  <a:srgbClr val="002060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 29 </a:t>
            </a:r>
            <a:r>
              <a:rPr lang="en-GB" sz="900" kern="100" dirty="0">
                <a:ea typeface="Aptos" panose="020B0004020202020204" pitchFamily="34" charset="0"/>
                <a:cs typeface="Times New Roman" panose="02020603050405020304" pitchFamily="18" charset="0"/>
              </a:rPr>
              <a:t>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Finland 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88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France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842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Germany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1296 </a:t>
            </a:r>
          </a:p>
          <a:p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Greece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112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Hungary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80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Israel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74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Italy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1609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Netherlands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167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Norway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77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Poland 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322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Portugal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105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Romania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113 </a:t>
            </a:r>
          </a:p>
          <a:p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Serbia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38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Slovakia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67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Spain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413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Sweden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106 </a:t>
            </a:r>
          </a:p>
          <a:p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Switzerland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419 – </a:t>
            </a:r>
            <a:r>
              <a:rPr lang="en-GB" sz="900" b="1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Kingdom </a:t>
            </a:r>
            <a:r>
              <a:rPr lang="en-GB" sz="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950 </a:t>
            </a:r>
            <a:endParaRPr lang="en-CH" sz="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68049" y="4662299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40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14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26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541</a:t>
            </a:r>
            <a:endParaRPr lang="fr-FR" sz="1400" dirty="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Brazil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135 </a:t>
            </a:r>
            <a:r>
              <a:rPr lang="en-US" sz="900" dirty="0">
                <a:solidFill>
                  <a:srgbClr val="668BCC"/>
                </a:solidFill>
              </a:rPr>
              <a:t>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Croatia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37 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India 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145 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Latvia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21 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Lithuania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17 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Pakistan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30 </a:t>
            </a:r>
            <a:r>
              <a:rPr lang="en-US" sz="900" b="1" dirty="0" err="1">
                <a:solidFill>
                  <a:srgbClr val="668BCC"/>
                </a:solidFill>
              </a:rPr>
              <a:t>Türkiye</a:t>
            </a:r>
            <a:r>
              <a:rPr lang="en-US" sz="900" dirty="0">
                <a:solidFill>
                  <a:srgbClr val="668BCC"/>
                </a:solidFill>
              </a:rPr>
              <a:t> 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129 – </a:t>
            </a:r>
            <a:r>
              <a:rPr lang="en-GB" sz="900" b="1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Ukraine</a:t>
            </a:r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27</a:t>
            </a:r>
          </a:p>
          <a:p>
            <a:r>
              <a:rPr lang="en-GB" sz="900" dirty="0">
                <a:solidFill>
                  <a:srgbClr val="668BCC"/>
                </a:solidFill>
                <a:effectLst/>
                <a:ea typeface="Aptos" panose="020B0004020202020204" pitchFamily="34" charset="0"/>
              </a:rPr>
              <a:t> </a:t>
            </a:r>
            <a:endParaRPr lang="fr-FR" sz="14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3005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Japan 219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(suspended) 779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2007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2023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23.7 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321" y="1651064"/>
            <a:ext cx="5613400" cy="3581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32E08AD-3D32-6042-831C-F1E8530A84F5}"/>
              </a:ext>
            </a:extLst>
          </p:cNvPr>
          <p:cNvSpPr txBox="1"/>
          <p:nvPr/>
        </p:nvSpPr>
        <p:spPr>
          <a:xfrm>
            <a:off x="5265388" y="5337164"/>
            <a:ext cx="6325820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</a:rPr>
              <a:t>1317</a:t>
            </a:r>
            <a:r>
              <a:rPr lang="en-CH" sz="1400" dirty="0">
                <a:effectLst/>
              </a:rPr>
              <a:t> </a:t>
            </a:r>
          </a:p>
          <a:p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Algeria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Argentina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Armenia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26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Azerbaijan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Bahrain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Belarus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Canada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206 </a:t>
            </a:r>
          </a:p>
          <a:p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Chile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45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China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Colombia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Costa Rica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Cuba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Ecuador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Egypt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Georgia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Hong Kong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15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Iceland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Indonesia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Ireland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Jordan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Kazakhstan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Kuwait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Lebanon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Madagascar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</a:p>
          <a:p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Malaysia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Malta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Mexico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56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Montenegro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Morocco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18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New Zealand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Nigeria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Oman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</a:t>
            </a:r>
          </a:p>
          <a:p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Palestine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Peru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Philippines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Republic of Korea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168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Saudi Arabia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South Africa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61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Sri Lanka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</a:t>
            </a:r>
          </a:p>
          <a:p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Taiwan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52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Thailand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17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Tunisia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Arab Emirates 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lang="en-GB" sz="900" b="1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Vietnam</a:t>
            </a:r>
            <a:r>
              <a:rPr lang="en-GB" sz="900" kern="100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  <a:endParaRPr lang="en-CH" sz="900" kern="100" dirty="0">
              <a:solidFill>
                <a:schemeClr val="tx2">
                  <a:lumMod val="75000"/>
                  <a:lumOff val="25000"/>
                </a:schemeClr>
              </a:solidFill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63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152F1-6040-BA5C-1D3C-99CE8076A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46DA-EDE4-8A8B-A8CD-03685C55A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solidFill>
                  <a:srgbClr val="0033A0"/>
                </a:solidFill>
                <a:latin typeface="Calibri Light" panose="020F0302020204030204"/>
              </a:rPr>
              <a:t>Observer States</a:t>
            </a:r>
            <a:endParaRPr lang="en-CH" dirty="0">
              <a:solidFill>
                <a:srgbClr val="0033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9FFC9-84DA-298E-3750-0C0ED5FD2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14102" cy="435133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its session in September 2024, Council decided to grant </a:t>
            </a:r>
            <a:r>
              <a:rPr lang="en-US" sz="3200" b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 Observer status in respect of the HL-LHC </a:t>
            </a:r>
            <a:r>
              <a:rPr lang="en-US" sz="32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project, for the duration of the construction and operation of the HL-LHC.</a:t>
            </a:r>
          </a:p>
          <a:p>
            <a:r>
              <a:rPr lang="en-US" sz="32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Japan joins the </a:t>
            </a:r>
            <a:r>
              <a:rPr lang="en-US" sz="3200" b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United States </a:t>
            </a:r>
            <a:r>
              <a:rPr lang="en-US" sz="32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an Observer State in respect of the HL-LHC project, in addition to the Observer status that both already held for the LHC.</a:t>
            </a:r>
          </a:p>
        </p:txBody>
      </p:sp>
    </p:spTree>
    <p:extLst>
      <p:ext uri="{BB962C8B-B14F-4D97-AF65-F5344CB8AC3E}">
        <p14:creationId xmlns:p14="http://schemas.microsoft.com/office/powerpoint/2010/main" val="244552487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20875</TotalTime>
  <Words>842</Words>
  <Application>Microsoft Macintosh PowerPoint</Application>
  <PresentationFormat>Widescreen</PresentationFormat>
  <Paragraphs>89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CERN_Corporate</vt:lpstr>
      <vt:lpstr>1_Research</vt:lpstr>
      <vt:lpstr>2_Collaboration</vt:lpstr>
      <vt:lpstr>3_Innovation</vt:lpstr>
      <vt:lpstr>4_Education and Training</vt:lpstr>
      <vt:lpstr>Country</vt:lpstr>
      <vt:lpstr>CERN International Relations Update</vt:lpstr>
      <vt:lpstr>PowerPoint Presentation</vt:lpstr>
      <vt:lpstr>Science for peace CERN was founded in 1954 with 12 European Member States</vt:lpstr>
      <vt:lpstr>A laboratory for people around the world</vt:lpstr>
      <vt:lpstr>Observer States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Emmanuel Tsesmelis</cp:lastModifiedBy>
  <cp:revision>1081</cp:revision>
  <cp:lastPrinted>2021-04-15T12:33:04Z</cp:lastPrinted>
  <dcterms:created xsi:type="dcterms:W3CDTF">2017-12-12T17:17:03Z</dcterms:created>
  <dcterms:modified xsi:type="dcterms:W3CDTF">2024-11-26T07:00:54Z</dcterms:modified>
</cp:coreProperties>
</file>