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sdx" ContentType="application/vnd.ms-visio.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56" r:id="rId2"/>
    <p:sldId id="257" r:id="rId3"/>
    <p:sldId id="306" r:id="rId4"/>
    <p:sldId id="307" r:id="rId5"/>
    <p:sldId id="318" r:id="rId6"/>
    <p:sldId id="337" r:id="rId7"/>
    <p:sldId id="323" r:id="rId8"/>
    <p:sldId id="320" r:id="rId9"/>
    <p:sldId id="321" r:id="rId10"/>
    <p:sldId id="334" r:id="rId11"/>
    <p:sldId id="332" r:id="rId12"/>
    <p:sldId id="324" r:id="rId13"/>
    <p:sldId id="325" r:id="rId14"/>
    <p:sldId id="326" r:id="rId15"/>
    <p:sldId id="327" r:id="rId16"/>
    <p:sldId id="328" r:id="rId17"/>
    <p:sldId id="331" r:id="rId18"/>
    <p:sldId id="275" r:id="rId19"/>
    <p:sldId id="336" r:id="rId20"/>
    <p:sldId id="315" r:id="rId21"/>
    <p:sldId id="333" r:id="rId22"/>
    <p:sldId id="319" r:id="rId23"/>
    <p:sldId id="329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9CFFF"/>
    <a:srgbClr val="73A0FF"/>
    <a:srgbClr val="000F41"/>
    <a:srgbClr val="CA0100"/>
    <a:srgbClr val="E15E32"/>
    <a:srgbClr val="FFFFFF"/>
    <a:srgbClr val="039D07"/>
    <a:srgbClr val="0033A0"/>
    <a:srgbClr val="5D91D8"/>
    <a:srgbClr val="9AAF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353" autoAdjust="0"/>
    <p:restoredTop sz="94660"/>
  </p:normalViewPr>
  <p:slideViewPr>
    <p:cSldViewPr snapToGrid="0">
      <p:cViewPr>
        <p:scale>
          <a:sx n="125" d="100"/>
          <a:sy n="125" d="100"/>
        </p:scale>
        <p:origin x="9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BDE03DF-C63F-4AA0-BC56-B3A4133674DF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75D4B776-7187-4AC7-99EB-B7D0AB440740}">
      <dgm:prSet/>
      <dgm:spPr/>
      <dgm:t>
        <a:bodyPr/>
        <a:lstStyle/>
        <a:p>
          <a:r>
            <a:rPr lang="en-US" dirty="0"/>
            <a:t>Context of the upgrade</a:t>
          </a:r>
          <a:endParaRPr lang="en-GB" dirty="0"/>
        </a:p>
      </dgm:t>
    </dgm:pt>
    <dgm:pt modelId="{EE47143B-2311-49AE-8462-83228F0B5D5A}" type="parTrans" cxnId="{45313D95-C39F-4881-8568-D9852732B91A}">
      <dgm:prSet/>
      <dgm:spPr/>
      <dgm:t>
        <a:bodyPr/>
        <a:lstStyle/>
        <a:p>
          <a:endParaRPr lang="en-GB"/>
        </a:p>
      </dgm:t>
    </dgm:pt>
    <dgm:pt modelId="{50EED0E5-5920-4497-8E87-FD3C14818D9E}" type="sibTrans" cxnId="{45313D95-C39F-4881-8568-D9852732B91A}">
      <dgm:prSet/>
      <dgm:spPr/>
      <dgm:t>
        <a:bodyPr/>
        <a:lstStyle/>
        <a:p>
          <a:endParaRPr lang="en-GB"/>
        </a:p>
      </dgm:t>
    </dgm:pt>
    <dgm:pt modelId="{C25CC679-3501-44B2-82BE-5801446F82CC}">
      <dgm:prSet/>
      <dgm:spPr/>
      <dgm:t>
        <a:bodyPr/>
        <a:lstStyle/>
        <a:p>
          <a:r>
            <a:rPr lang="en-US" dirty="0"/>
            <a:t>Constraints</a:t>
          </a:r>
          <a:endParaRPr lang="en-GB" dirty="0"/>
        </a:p>
      </dgm:t>
    </dgm:pt>
    <dgm:pt modelId="{E5087F3A-5EF6-43C1-AE42-845DB4D453B5}" type="parTrans" cxnId="{9382EFFB-E62A-49AA-8024-88DD5FDAE7F1}">
      <dgm:prSet/>
      <dgm:spPr/>
      <dgm:t>
        <a:bodyPr/>
        <a:lstStyle/>
        <a:p>
          <a:endParaRPr lang="en-GB"/>
        </a:p>
      </dgm:t>
    </dgm:pt>
    <dgm:pt modelId="{39BE1567-BB02-434E-AE24-56BF1E4B6B49}" type="sibTrans" cxnId="{9382EFFB-E62A-49AA-8024-88DD5FDAE7F1}">
      <dgm:prSet/>
      <dgm:spPr/>
      <dgm:t>
        <a:bodyPr/>
        <a:lstStyle/>
        <a:p>
          <a:endParaRPr lang="en-GB"/>
        </a:p>
      </dgm:t>
    </dgm:pt>
    <dgm:pt modelId="{37368E77-FB4B-4307-AE9B-AC38878C724D}">
      <dgm:prSet/>
      <dgm:spPr/>
      <dgm:t>
        <a:bodyPr/>
        <a:lstStyle/>
        <a:p>
          <a:r>
            <a:rPr lang="en-US" dirty="0"/>
            <a:t>Solutions</a:t>
          </a:r>
          <a:endParaRPr lang="en-GB" dirty="0"/>
        </a:p>
      </dgm:t>
    </dgm:pt>
    <dgm:pt modelId="{761DD201-CBCB-42F2-A014-B42065F3BAD7}" type="parTrans" cxnId="{B5414273-8E3A-4B87-9801-1B7D171E615C}">
      <dgm:prSet/>
      <dgm:spPr/>
      <dgm:t>
        <a:bodyPr/>
        <a:lstStyle/>
        <a:p>
          <a:endParaRPr lang="en-GB"/>
        </a:p>
      </dgm:t>
    </dgm:pt>
    <dgm:pt modelId="{46980088-A099-4D5A-AABD-311A4B88B6C0}" type="sibTrans" cxnId="{B5414273-8E3A-4B87-9801-1B7D171E615C}">
      <dgm:prSet/>
      <dgm:spPr/>
      <dgm:t>
        <a:bodyPr/>
        <a:lstStyle/>
        <a:p>
          <a:endParaRPr lang="en-GB"/>
        </a:p>
      </dgm:t>
    </dgm:pt>
    <dgm:pt modelId="{9B5D548E-3D6B-4CDF-B601-8DF974AED523}">
      <dgm:prSet/>
      <dgm:spPr/>
      <dgm:t>
        <a:bodyPr/>
        <a:lstStyle/>
        <a:p>
          <a:r>
            <a:rPr lang="en-US" dirty="0"/>
            <a:t>Timeline</a:t>
          </a:r>
          <a:endParaRPr lang="en-GB" dirty="0"/>
        </a:p>
      </dgm:t>
    </dgm:pt>
    <dgm:pt modelId="{3E72D27E-1805-4F3E-8681-CA4026492BAD}" type="parTrans" cxnId="{84958F40-4D84-48E1-B858-DEEB7A9F73B1}">
      <dgm:prSet/>
      <dgm:spPr/>
      <dgm:t>
        <a:bodyPr/>
        <a:lstStyle/>
        <a:p>
          <a:endParaRPr lang="en-GB"/>
        </a:p>
      </dgm:t>
    </dgm:pt>
    <dgm:pt modelId="{0D865357-28F2-4D3D-BF41-8E2539FB093B}" type="sibTrans" cxnId="{84958F40-4D84-48E1-B858-DEEB7A9F73B1}">
      <dgm:prSet/>
      <dgm:spPr/>
      <dgm:t>
        <a:bodyPr/>
        <a:lstStyle/>
        <a:p>
          <a:endParaRPr lang="en-GB"/>
        </a:p>
      </dgm:t>
    </dgm:pt>
    <dgm:pt modelId="{43674AA1-24D4-4A9C-8A4D-42D80B195BD1}">
      <dgm:prSet/>
      <dgm:spPr/>
      <dgm:t>
        <a:bodyPr/>
        <a:lstStyle/>
        <a:p>
          <a:r>
            <a:rPr lang="en-US" dirty="0"/>
            <a:t>Conclusion</a:t>
          </a:r>
        </a:p>
        <a:p>
          <a:r>
            <a:rPr lang="en-US" dirty="0"/>
            <a:t>&amp; Outlook</a:t>
          </a:r>
          <a:endParaRPr lang="en-GB" dirty="0"/>
        </a:p>
      </dgm:t>
    </dgm:pt>
    <dgm:pt modelId="{024A37C1-2131-4B1C-B40B-075A033CA5F7}" type="parTrans" cxnId="{EB6793CD-2AB4-4452-ACF6-7F7F3FBF5877}">
      <dgm:prSet/>
      <dgm:spPr/>
      <dgm:t>
        <a:bodyPr/>
        <a:lstStyle/>
        <a:p>
          <a:endParaRPr lang="en-GB"/>
        </a:p>
      </dgm:t>
    </dgm:pt>
    <dgm:pt modelId="{55A66037-16BE-4433-91A0-4353CE2F1183}" type="sibTrans" cxnId="{EB6793CD-2AB4-4452-ACF6-7F7F3FBF5877}">
      <dgm:prSet/>
      <dgm:spPr/>
      <dgm:t>
        <a:bodyPr/>
        <a:lstStyle/>
        <a:p>
          <a:endParaRPr lang="en-GB"/>
        </a:p>
      </dgm:t>
    </dgm:pt>
    <dgm:pt modelId="{D8F03495-4EA6-4672-BADB-1A10BEB9A869}">
      <dgm:prSet/>
      <dgm:spPr/>
      <dgm:t>
        <a:bodyPr/>
        <a:lstStyle/>
        <a:p>
          <a:r>
            <a:rPr lang="en-GB" dirty="0"/>
            <a:t>Example</a:t>
          </a:r>
        </a:p>
      </dgm:t>
    </dgm:pt>
    <dgm:pt modelId="{336B77BA-D933-4414-9F97-CE4AB97F4B47}" type="parTrans" cxnId="{1C796319-3399-48AD-A2B2-11CF80ED267A}">
      <dgm:prSet/>
      <dgm:spPr/>
      <dgm:t>
        <a:bodyPr/>
        <a:lstStyle/>
        <a:p>
          <a:endParaRPr lang="en-GB"/>
        </a:p>
      </dgm:t>
    </dgm:pt>
    <dgm:pt modelId="{94225986-A9B9-472F-9BAF-080F2458AE7C}" type="sibTrans" cxnId="{1C796319-3399-48AD-A2B2-11CF80ED267A}">
      <dgm:prSet/>
      <dgm:spPr/>
      <dgm:t>
        <a:bodyPr/>
        <a:lstStyle/>
        <a:p>
          <a:endParaRPr lang="en-GB"/>
        </a:p>
      </dgm:t>
    </dgm:pt>
    <dgm:pt modelId="{D8936D62-79BE-404A-894C-BEFEF5719604}" type="pres">
      <dgm:prSet presAssocID="{9BDE03DF-C63F-4AA0-BC56-B3A4133674DF}" presName="Name0" presStyleCnt="0">
        <dgm:presLayoutVars>
          <dgm:dir/>
          <dgm:animLvl val="lvl"/>
          <dgm:resizeHandles val="exact"/>
        </dgm:presLayoutVars>
      </dgm:prSet>
      <dgm:spPr/>
    </dgm:pt>
    <dgm:pt modelId="{667518BE-A522-4585-8720-8B6130017A93}" type="pres">
      <dgm:prSet presAssocID="{75D4B776-7187-4AC7-99EB-B7D0AB440740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</dgm:pt>
    <dgm:pt modelId="{0E2A7F83-DB8B-4D5A-8CC1-BFD8B2465B84}" type="pres">
      <dgm:prSet presAssocID="{50EED0E5-5920-4497-8E87-FD3C14818D9E}" presName="parTxOnlySpace" presStyleCnt="0"/>
      <dgm:spPr/>
    </dgm:pt>
    <dgm:pt modelId="{528676D2-D020-4A71-8BB7-EEE2EF4EEEC9}" type="pres">
      <dgm:prSet presAssocID="{C25CC679-3501-44B2-82BE-5801446F82CC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</dgm:pt>
    <dgm:pt modelId="{76CFB1EB-1556-478D-9CAB-FD821D629BA1}" type="pres">
      <dgm:prSet presAssocID="{39BE1567-BB02-434E-AE24-56BF1E4B6B49}" presName="parTxOnlySpace" presStyleCnt="0"/>
      <dgm:spPr/>
    </dgm:pt>
    <dgm:pt modelId="{F5BE99AB-3813-42F4-8D21-BCE992DA83C8}" type="pres">
      <dgm:prSet presAssocID="{37368E77-FB4B-4307-AE9B-AC38878C724D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</dgm:pt>
    <dgm:pt modelId="{A22755F7-5320-49C3-933E-9D110D550398}" type="pres">
      <dgm:prSet presAssocID="{46980088-A099-4D5A-AABD-311A4B88B6C0}" presName="parTxOnlySpace" presStyleCnt="0"/>
      <dgm:spPr/>
    </dgm:pt>
    <dgm:pt modelId="{188036AB-9D44-4BB2-B3EA-6AE7B4CBEC4B}" type="pres">
      <dgm:prSet presAssocID="{D8F03495-4EA6-4672-BADB-1A10BEB9A869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</dgm:pt>
    <dgm:pt modelId="{9FCFE380-FAF9-4274-AB71-A7402D216B20}" type="pres">
      <dgm:prSet presAssocID="{94225986-A9B9-472F-9BAF-080F2458AE7C}" presName="parTxOnlySpace" presStyleCnt="0"/>
      <dgm:spPr/>
    </dgm:pt>
    <dgm:pt modelId="{7BC96CA4-B943-4B40-BC55-BDF68C5985CC}" type="pres">
      <dgm:prSet presAssocID="{9B5D548E-3D6B-4CDF-B601-8DF974AED523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</dgm:pt>
    <dgm:pt modelId="{02629B26-84B0-4B85-9C7E-CC6ECC4E3379}" type="pres">
      <dgm:prSet presAssocID="{0D865357-28F2-4D3D-BF41-8E2539FB093B}" presName="parTxOnlySpace" presStyleCnt="0"/>
      <dgm:spPr/>
    </dgm:pt>
    <dgm:pt modelId="{E1331E0F-A4C8-4479-8AA4-0D7F1BE4FA35}" type="pres">
      <dgm:prSet presAssocID="{43674AA1-24D4-4A9C-8A4D-42D80B195BD1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</dgm:pt>
  </dgm:ptLst>
  <dgm:cxnLst>
    <dgm:cxn modelId="{14031D03-153D-410D-B930-E545AAE916FB}" type="presOf" srcId="{9BDE03DF-C63F-4AA0-BC56-B3A4133674DF}" destId="{D8936D62-79BE-404A-894C-BEFEF5719604}" srcOrd="0" destOrd="0" presId="urn:microsoft.com/office/officeart/2005/8/layout/chevron1"/>
    <dgm:cxn modelId="{1C796319-3399-48AD-A2B2-11CF80ED267A}" srcId="{9BDE03DF-C63F-4AA0-BC56-B3A4133674DF}" destId="{D8F03495-4EA6-4672-BADB-1A10BEB9A869}" srcOrd="3" destOrd="0" parTransId="{336B77BA-D933-4414-9F97-CE4AB97F4B47}" sibTransId="{94225986-A9B9-472F-9BAF-080F2458AE7C}"/>
    <dgm:cxn modelId="{EC4BA230-8E95-4871-AE03-A8CDF65E6415}" type="presOf" srcId="{C25CC679-3501-44B2-82BE-5801446F82CC}" destId="{528676D2-D020-4A71-8BB7-EEE2EF4EEEC9}" srcOrd="0" destOrd="0" presId="urn:microsoft.com/office/officeart/2005/8/layout/chevron1"/>
    <dgm:cxn modelId="{F3C07B32-4799-42E7-A710-C2D6ED76C4FE}" type="presOf" srcId="{D8F03495-4EA6-4672-BADB-1A10BEB9A869}" destId="{188036AB-9D44-4BB2-B3EA-6AE7B4CBEC4B}" srcOrd="0" destOrd="0" presId="urn:microsoft.com/office/officeart/2005/8/layout/chevron1"/>
    <dgm:cxn modelId="{84958F40-4D84-48E1-B858-DEEB7A9F73B1}" srcId="{9BDE03DF-C63F-4AA0-BC56-B3A4133674DF}" destId="{9B5D548E-3D6B-4CDF-B601-8DF974AED523}" srcOrd="4" destOrd="0" parTransId="{3E72D27E-1805-4F3E-8681-CA4026492BAD}" sibTransId="{0D865357-28F2-4D3D-BF41-8E2539FB093B}"/>
    <dgm:cxn modelId="{B5414273-8E3A-4B87-9801-1B7D171E615C}" srcId="{9BDE03DF-C63F-4AA0-BC56-B3A4133674DF}" destId="{37368E77-FB4B-4307-AE9B-AC38878C724D}" srcOrd="2" destOrd="0" parTransId="{761DD201-CBCB-42F2-A014-B42065F3BAD7}" sibTransId="{46980088-A099-4D5A-AABD-311A4B88B6C0}"/>
    <dgm:cxn modelId="{05459B54-2E52-48C7-99CE-F7FEA7AC9D62}" type="presOf" srcId="{9B5D548E-3D6B-4CDF-B601-8DF974AED523}" destId="{7BC96CA4-B943-4B40-BC55-BDF68C5985CC}" srcOrd="0" destOrd="0" presId="urn:microsoft.com/office/officeart/2005/8/layout/chevron1"/>
    <dgm:cxn modelId="{FDF4B77E-42A5-4632-93A7-F07719642D9F}" type="presOf" srcId="{37368E77-FB4B-4307-AE9B-AC38878C724D}" destId="{F5BE99AB-3813-42F4-8D21-BCE992DA83C8}" srcOrd="0" destOrd="0" presId="urn:microsoft.com/office/officeart/2005/8/layout/chevron1"/>
    <dgm:cxn modelId="{45313D95-C39F-4881-8568-D9852732B91A}" srcId="{9BDE03DF-C63F-4AA0-BC56-B3A4133674DF}" destId="{75D4B776-7187-4AC7-99EB-B7D0AB440740}" srcOrd="0" destOrd="0" parTransId="{EE47143B-2311-49AE-8462-83228F0B5D5A}" sibTransId="{50EED0E5-5920-4497-8E87-FD3C14818D9E}"/>
    <dgm:cxn modelId="{EB6793CD-2AB4-4452-ACF6-7F7F3FBF5877}" srcId="{9BDE03DF-C63F-4AA0-BC56-B3A4133674DF}" destId="{43674AA1-24D4-4A9C-8A4D-42D80B195BD1}" srcOrd="5" destOrd="0" parTransId="{024A37C1-2131-4B1C-B40B-075A033CA5F7}" sibTransId="{55A66037-16BE-4433-91A0-4353CE2F1183}"/>
    <dgm:cxn modelId="{18F65AE5-3861-41A7-BCFD-AC52F7DD4BD1}" type="presOf" srcId="{43674AA1-24D4-4A9C-8A4D-42D80B195BD1}" destId="{E1331E0F-A4C8-4479-8AA4-0D7F1BE4FA35}" srcOrd="0" destOrd="0" presId="urn:microsoft.com/office/officeart/2005/8/layout/chevron1"/>
    <dgm:cxn modelId="{B30E8FEA-BDC6-4D7F-8E7E-844062EE78B6}" type="presOf" srcId="{75D4B776-7187-4AC7-99EB-B7D0AB440740}" destId="{667518BE-A522-4585-8720-8B6130017A93}" srcOrd="0" destOrd="0" presId="urn:microsoft.com/office/officeart/2005/8/layout/chevron1"/>
    <dgm:cxn modelId="{9382EFFB-E62A-49AA-8024-88DD5FDAE7F1}" srcId="{9BDE03DF-C63F-4AA0-BC56-B3A4133674DF}" destId="{C25CC679-3501-44B2-82BE-5801446F82CC}" srcOrd="1" destOrd="0" parTransId="{E5087F3A-5EF6-43C1-AE42-845DB4D453B5}" sibTransId="{39BE1567-BB02-434E-AE24-56BF1E4B6B49}"/>
    <dgm:cxn modelId="{3BFD4C2A-B120-40D9-A82E-4BD0DB0CE9B0}" type="presParOf" srcId="{D8936D62-79BE-404A-894C-BEFEF5719604}" destId="{667518BE-A522-4585-8720-8B6130017A93}" srcOrd="0" destOrd="0" presId="urn:microsoft.com/office/officeart/2005/8/layout/chevron1"/>
    <dgm:cxn modelId="{A8B98B32-D113-459D-A04B-8871916FCE02}" type="presParOf" srcId="{D8936D62-79BE-404A-894C-BEFEF5719604}" destId="{0E2A7F83-DB8B-4D5A-8CC1-BFD8B2465B84}" srcOrd="1" destOrd="0" presId="urn:microsoft.com/office/officeart/2005/8/layout/chevron1"/>
    <dgm:cxn modelId="{2A75AF9B-9AC4-40D2-B2D1-81EFE952B65B}" type="presParOf" srcId="{D8936D62-79BE-404A-894C-BEFEF5719604}" destId="{528676D2-D020-4A71-8BB7-EEE2EF4EEEC9}" srcOrd="2" destOrd="0" presId="urn:microsoft.com/office/officeart/2005/8/layout/chevron1"/>
    <dgm:cxn modelId="{E0B7AC29-329D-4D3C-B307-510A20B843B5}" type="presParOf" srcId="{D8936D62-79BE-404A-894C-BEFEF5719604}" destId="{76CFB1EB-1556-478D-9CAB-FD821D629BA1}" srcOrd="3" destOrd="0" presId="urn:microsoft.com/office/officeart/2005/8/layout/chevron1"/>
    <dgm:cxn modelId="{5367D1F3-4D65-4365-AAF1-2FF8C72B7F23}" type="presParOf" srcId="{D8936D62-79BE-404A-894C-BEFEF5719604}" destId="{F5BE99AB-3813-42F4-8D21-BCE992DA83C8}" srcOrd="4" destOrd="0" presId="urn:microsoft.com/office/officeart/2005/8/layout/chevron1"/>
    <dgm:cxn modelId="{955573D4-AF93-4368-B645-0D0CE94BD957}" type="presParOf" srcId="{D8936D62-79BE-404A-894C-BEFEF5719604}" destId="{A22755F7-5320-49C3-933E-9D110D550398}" srcOrd="5" destOrd="0" presId="urn:microsoft.com/office/officeart/2005/8/layout/chevron1"/>
    <dgm:cxn modelId="{639C03CF-8F02-4331-9882-6332334FB081}" type="presParOf" srcId="{D8936D62-79BE-404A-894C-BEFEF5719604}" destId="{188036AB-9D44-4BB2-B3EA-6AE7B4CBEC4B}" srcOrd="6" destOrd="0" presId="urn:microsoft.com/office/officeart/2005/8/layout/chevron1"/>
    <dgm:cxn modelId="{51CF8998-DAF8-4290-A9F3-893D53B24966}" type="presParOf" srcId="{D8936D62-79BE-404A-894C-BEFEF5719604}" destId="{9FCFE380-FAF9-4274-AB71-A7402D216B20}" srcOrd="7" destOrd="0" presId="urn:microsoft.com/office/officeart/2005/8/layout/chevron1"/>
    <dgm:cxn modelId="{24C29E16-AC19-4882-A164-AD1857FD8337}" type="presParOf" srcId="{D8936D62-79BE-404A-894C-BEFEF5719604}" destId="{7BC96CA4-B943-4B40-BC55-BDF68C5985CC}" srcOrd="8" destOrd="0" presId="urn:microsoft.com/office/officeart/2005/8/layout/chevron1"/>
    <dgm:cxn modelId="{E61C1198-6985-4F64-8250-55B3B18C891C}" type="presParOf" srcId="{D8936D62-79BE-404A-894C-BEFEF5719604}" destId="{02629B26-84B0-4B85-9C7E-CC6ECC4E3379}" srcOrd="9" destOrd="0" presId="urn:microsoft.com/office/officeart/2005/8/layout/chevron1"/>
    <dgm:cxn modelId="{9786CDFE-F794-4863-B346-DF4A1E947784}" type="presParOf" srcId="{D8936D62-79BE-404A-894C-BEFEF5719604}" destId="{E1331E0F-A4C8-4479-8AA4-0D7F1BE4FA35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D8707B0-FBBA-43A0-8DAE-E4C31B76D8B5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F13F5FEF-434D-4B7B-92DC-9A81173955A4}">
      <dgm:prSet phldrT="[Text]"/>
      <dgm:spPr/>
      <dgm:t>
        <a:bodyPr/>
        <a:lstStyle/>
        <a:p>
          <a:r>
            <a:rPr lang="en-GB" noProof="0" dirty="0"/>
            <a:t>2024</a:t>
          </a:r>
        </a:p>
      </dgm:t>
    </dgm:pt>
    <dgm:pt modelId="{AB9E3F97-A717-40C5-86C5-02F2337ABC61}" type="parTrans" cxnId="{320B77F4-733F-4A36-8836-86F7D14992A2}">
      <dgm:prSet/>
      <dgm:spPr/>
      <dgm:t>
        <a:bodyPr/>
        <a:lstStyle/>
        <a:p>
          <a:endParaRPr lang="en-GB"/>
        </a:p>
      </dgm:t>
    </dgm:pt>
    <dgm:pt modelId="{E710571C-71F1-40E6-B036-8C3673A57240}" type="sibTrans" cxnId="{320B77F4-733F-4A36-8836-86F7D14992A2}">
      <dgm:prSet/>
      <dgm:spPr/>
      <dgm:t>
        <a:bodyPr/>
        <a:lstStyle/>
        <a:p>
          <a:endParaRPr lang="en-GB"/>
        </a:p>
      </dgm:t>
    </dgm:pt>
    <dgm:pt modelId="{4D3826A9-EEE8-432C-87D5-A567484CE289}">
      <dgm:prSet phldrT="[Text]"/>
      <dgm:spPr/>
      <dgm:t>
        <a:bodyPr/>
        <a:lstStyle/>
        <a:p>
          <a:r>
            <a:rPr lang="en-GB" noProof="0" dirty="0"/>
            <a:t>Hardware installation</a:t>
          </a:r>
        </a:p>
      </dgm:t>
    </dgm:pt>
    <dgm:pt modelId="{027E71CA-F0D0-46EF-A140-F41BA004028C}" type="parTrans" cxnId="{49CF2614-B81F-4F82-A743-8F167C47BC61}">
      <dgm:prSet/>
      <dgm:spPr/>
      <dgm:t>
        <a:bodyPr/>
        <a:lstStyle/>
        <a:p>
          <a:endParaRPr lang="en-GB"/>
        </a:p>
      </dgm:t>
    </dgm:pt>
    <dgm:pt modelId="{E90CD6C8-08FB-42E3-8F78-C3BAF9564008}" type="sibTrans" cxnId="{49CF2614-B81F-4F82-A743-8F167C47BC61}">
      <dgm:prSet/>
      <dgm:spPr/>
      <dgm:t>
        <a:bodyPr/>
        <a:lstStyle/>
        <a:p>
          <a:endParaRPr lang="en-GB"/>
        </a:p>
      </dgm:t>
    </dgm:pt>
    <dgm:pt modelId="{F45BE200-D0B0-4B62-AAF7-2F087770C308}">
      <dgm:prSet phldrT="[Text]"/>
      <dgm:spPr/>
      <dgm:t>
        <a:bodyPr/>
        <a:lstStyle/>
        <a:p>
          <a:r>
            <a:rPr lang="en-GB" noProof="0" dirty="0"/>
            <a:t>2025</a:t>
          </a:r>
        </a:p>
      </dgm:t>
    </dgm:pt>
    <dgm:pt modelId="{E42CF72E-0673-4862-8C73-F28ABA059099}" type="parTrans" cxnId="{BFCA0B10-6784-48B6-B027-B08661D0B7FD}">
      <dgm:prSet/>
      <dgm:spPr/>
      <dgm:t>
        <a:bodyPr/>
        <a:lstStyle/>
        <a:p>
          <a:endParaRPr lang="en-GB"/>
        </a:p>
      </dgm:t>
    </dgm:pt>
    <dgm:pt modelId="{7A75CE55-AA34-4FC9-A54C-F478DC39E918}" type="sibTrans" cxnId="{BFCA0B10-6784-48B6-B027-B08661D0B7FD}">
      <dgm:prSet/>
      <dgm:spPr/>
      <dgm:t>
        <a:bodyPr/>
        <a:lstStyle/>
        <a:p>
          <a:endParaRPr lang="en-GB"/>
        </a:p>
      </dgm:t>
    </dgm:pt>
    <dgm:pt modelId="{6114013A-256E-40AD-997D-79316988AA65}">
      <dgm:prSet phldrT="[Text]"/>
      <dgm:spPr/>
      <dgm:t>
        <a:bodyPr/>
        <a:lstStyle/>
        <a:p>
          <a:r>
            <a:rPr lang="en-GB" noProof="0" dirty="0"/>
            <a:t>Parallel test and comparison with the existing system</a:t>
          </a:r>
        </a:p>
      </dgm:t>
    </dgm:pt>
    <dgm:pt modelId="{3DC872C8-E149-47C2-97FD-108421562A52}" type="parTrans" cxnId="{458B1EDB-2545-4883-A29E-4258C2DF4733}">
      <dgm:prSet/>
      <dgm:spPr/>
      <dgm:t>
        <a:bodyPr/>
        <a:lstStyle/>
        <a:p>
          <a:endParaRPr lang="en-GB"/>
        </a:p>
      </dgm:t>
    </dgm:pt>
    <dgm:pt modelId="{FBEC3EC0-7CBC-4416-B440-8EB5952EDF3B}" type="sibTrans" cxnId="{458B1EDB-2545-4883-A29E-4258C2DF4733}">
      <dgm:prSet/>
      <dgm:spPr/>
      <dgm:t>
        <a:bodyPr/>
        <a:lstStyle/>
        <a:p>
          <a:endParaRPr lang="en-GB"/>
        </a:p>
      </dgm:t>
    </dgm:pt>
    <dgm:pt modelId="{5D7B3046-4871-4CDA-8C1E-B66751554443}">
      <dgm:prSet phldrT="[Text]"/>
      <dgm:spPr/>
      <dgm:t>
        <a:bodyPr/>
        <a:lstStyle/>
        <a:p>
          <a:r>
            <a:rPr lang="en-GB" noProof="0" dirty="0"/>
            <a:t>2026-29</a:t>
          </a:r>
        </a:p>
      </dgm:t>
    </dgm:pt>
    <dgm:pt modelId="{FBDEA6A0-88C0-4C15-98EA-91C17DD2C576}" type="parTrans" cxnId="{1823EBE5-8C79-430A-8B78-92806A2CA9F3}">
      <dgm:prSet/>
      <dgm:spPr/>
      <dgm:t>
        <a:bodyPr/>
        <a:lstStyle/>
        <a:p>
          <a:endParaRPr lang="en-GB"/>
        </a:p>
      </dgm:t>
    </dgm:pt>
    <dgm:pt modelId="{353296C1-984F-47FF-86C3-3A9656F0761F}" type="sibTrans" cxnId="{1823EBE5-8C79-430A-8B78-92806A2CA9F3}">
      <dgm:prSet/>
      <dgm:spPr/>
      <dgm:t>
        <a:bodyPr/>
        <a:lstStyle/>
        <a:p>
          <a:endParaRPr lang="en-GB"/>
        </a:p>
      </dgm:t>
    </dgm:pt>
    <dgm:pt modelId="{77B2B319-0E2C-44A3-A830-82447BA8DD34}">
      <dgm:prSet phldrT="[Text]"/>
      <dgm:spPr/>
      <dgm:t>
        <a:bodyPr/>
        <a:lstStyle/>
        <a:p>
          <a:r>
            <a:rPr lang="en-GB" noProof="0" dirty="0"/>
            <a:t>Long Shutdown 3</a:t>
          </a:r>
        </a:p>
      </dgm:t>
    </dgm:pt>
    <dgm:pt modelId="{23B21071-C133-4E43-B91C-CB11248151A8}" type="parTrans" cxnId="{0BF79ADF-0B2E-40B8-92EE-4A30EDC49992}">
      <dgm:prSet/>
      <dgm:spPr/>
      <dgm:t>
        <a:bodyPr/>
        <a:lstStyle/>
        <a:p>
          <a:endParaRPr lang="en-GB"/>
        </a:p>
      </dgm:t>
    </dgm:pt>
    <dgm:pt modelId="{F4DB0026-F388-4847-A4DA-3BA267B3EFAE}" type="sibTrans" cxnId="{0BF79ADF-0B2E-40B8-92EE-4A30EDC49992}">
      <dgm:prSet/>
      <dgm:spPr/>
      <dgm:t>
        <a:bodyPr/>
        <a:lstStyle/>
        <a:p>
          <a:endParaRPr lang="en-GB"/>
        </a:p>
      </dgm:t>
    </dgm:pt>
    <dgm:pt modelId="{F441FEC5-9C95-497D-97DC-45A82E04C3AE}">
      <dgm:prSet/>
      <dgm:spPr/>
      <dgm:t>
        <a:bodyPr/>
        <a:lstStyle/>
        <a:p>
          <a:r>
            <a:rPr lang="en-GB" noProof="0" dirty="0"/>
            <a:t>Frequency locking</a:t>
          </a:r>
        </a:p>
      </dgm:t>
    </dgm:pt>
    <dgm:pt modelId="{DE0AB964-D8BD-4ED6-8C31-E1A5B491170C}" type="parTrans" cxnId="{18AC775E-9137-4FF2-9932-9F579D6A3733}">
      <dgm:prSet/>
      <dgm:spPr/>
      <dgm:t>
        <a:bodyPr/>
        <a:lstStyle/>
        <a:p>
          <a:endParaRPr lang="en-GB"/>
        </a:p>
      </dgm:t>
    </dgm:pt>
    <dgm:pt modelId="{3C4A517C-460A-4A76-B294-1AA2257D46E1}" type="sibTrans" cxnId="{18AC775E-9137-4FF2-9932-9F579D6A3733}">
      <dgm:prSet/>
      <dgm:spPr/>
      <dgm:t>
        <a:bodyPr/>
        <a:lstStyle/>
        <a:p>
          <a:endParaRPr lang="en-GB"/>
        </a:p>
      </dgm:t>
    </dgm:pt>
    <dgm:pt modelId="{A2424AE5-9203-4377-A2E7-E6594F16803E}">
      <dgm:prSet phldrT="[Text]"/>
      <dgm:spPr/>
      <dgm:t>
        <a:bodyPr/>
        <a:lstStyle/>
        <a:p>
          <a:r>
            <a:rPr lang="en-GB" noProof="0" dirty="0"/>
            <a:t>2029</a:t>
          </a:r>
        </a:p>
      </dgm:t>
    </dgm:pt>
    <dgm:pt modelId="{C1BB7FCB-FD1B-473F-80DC-6DF7939D1A0F}" type="parTrans" cxnId="{5D67C70A-7850-4F0E-B7B7-BFFBD8A5CF61}">
      <dgm:prSet/>
      <dgm:spPr/>
      <dgm:t>
        <a:bodyPr/>
        <a:lstStyle/>
        <a:p>
          <a:endParaRPr lang="en-GB"/>
        </a:p>
      </dgm:t>
    </dgm:pt>
    <dgm:pt modelId="{144DA45B-36DF-49C9-963E-E6152B0E03DA}" type="sibTrans" cxnId="{5D67C70A-7850-4F0E-B7B7-BFFBD8A5CF61}">
      <dgm:prSet/>
      <dgm:spPr/>
      <dgm:t>
        <a:bodyPr/>
        <a:lstStyle/>
        <a:p>
          <a:endParaRPr lang="en-GB"/>
        </a:p>
      </dgm:t>
    </dgm:pt>
    <dgm:pt modelId="{86793449-BE7D-4B21-8D93-2F60C68BE53A}">
      <dgm:prSet/>
      <dgm:spPr/>
      <dgm:t>
        <a:bodyPr/>
        <a:lstStyle/>
        <a:p>
          <a:r>
            <a:rPr lang="en-GB" noProof="0" dirty="0"/>
            <a:t>Restart with the new frequency program as reference</a:t>
          </a:r>
        </a:p>
      </dgm:t>
    </dgm:pt>
    <dgm:pt modelId="{958815AB-8E22-4CB2-9E3A-25B973DA8DA5}" type="parTrans" cxnId="{BC283129-E011-4AB0-A9A7-08CAA1E92D3E}">
      <dgm:prSet/>
      <dgm:spPr/>
      <dgm:t>
        <a:bodyPr/>
        <a:lstStyle/>
        <a:p>
          <a:endParaRPr lang="en-GB"/>
        </a:p>
      </dgm:t>
    </dgm:pt>
    <dgm:pt modelId="{BB2743C1-B1A7-4DF4-A7C9-F0C0D6A7C22B}" type="sibTrans" cxnId="{BC283129-E011-4AB0-A9A7-08CAA1E92D3E}">
      <dgm:prSet/>
      <dgm:spPr/>
      <dgm:t>
        <a:bodyPr/>
        <a:lstStyle/>
        <a:p>
          <a:endParaRPr lang="en-GB"/>
        </a:p>
      </dgm:t>
    </dgm:pt>
    <dgm:pt modelId="{98814ADD-BE6F-426E-9041-05DA409278C1}">
      <dgm:prSet phldrT="[Text]"/>
      <dgm:spPr/>
      <dgm:t>
        <a:bodyPr/>
        <a:lstStyle/>
        <a:p>
          <a:r>
            <a:rPr lang="en-GB" noProof="0" dirty="0"/>
            <a:t>Parallel to the existing system</a:t>
          </a:r>
        </a:p>
      </dgm:t>
    </dgm:pt>
    <dgm:pt modelId="{619AC38C-2AC3-49B3-9288-958A8D6B3268}" type="parTrans" cxnId="{614DA818-B8AD-473F-9FFB-69B7A4AB33EC}">
      <dgm:prSet/>
      <dgm:spPr/>
      <dgm:t>
        <a:bodyPr/>
        <a:lstStyle/>
        <a:p>
          <a:endParaRPr lang="en-GB"/>
        </a:p>
      </dgm:t>
    </dgm:pt>
    <dgm:pt modelId="{0D16E599-44AE-4092-A0B2-1597FB7987E2}" type="sibTrans" cxnId="{614DA818-B8AD-473F-9FFB-69B7A4AB33EC}">
      <dgm:prSet/>
      <dgm:spPr/>
      <dgm:t>
        <a:bodyPr/>
        <a:lstStyle/>
        <a:p>
          <a:endParaRPr lang="en-GB"/>
        </a:p>
      </dgm:t>
    </dgm:pt>
    <dgm:pt modelId="{7A3695BD-5D18-4516-80F8-0D5FEE53935A}">
      <dgm:prSet/>
      <dgm:spPr/>
      <dgm:t>
        <a:bodyPr/>
        <a:lstStyle/>
        <a:p>
          <a:r>
            <a:rPr lang="en-GB" noProof="0" dirty="0"/>
            <a:t>Reproducibility</a:t>
          </a:r>
        </a:p>
      </dgm:t>
    </dgm:pt>
    <dgm:pt modelId="{97166F18-B8AD-4D83-87BB-D7339E25A76D}" type="parTrans" cxnId="{14CAA3F2-1F83-485A-887F-58B82D0A9730}">
      <dgm:prSet/>
      <dgm:spPr/>
      <dgm:t>
        <a:bodyPr/>
        <a:lstStyle/>
        <a:p>
          <a:endParaRPr lang="en-GB"/>
        </a:p>
      </dgm:t>
    </dgm:pt>
    <dgm:pt modelId="{6D3B0D8C-117A-4F93-8CF3-55F568310815}" type="sibTrans" cxnId="{14CAA3F2-1F83-485A-887F-58B82D0A9730}">
      <dgm:prSet/>
      <dgm:spPr/>
      <dgm:t>
        <a:bodyPr/>
        <a:lstStyle/>
        <a:p>
          <a:endParaRPr lang="en-GB"/>
        </a:p>
      </dgm:t>
    </dgm:pt>
    <dgm:pt modelId="{ACA5C77F-E474-4808-B55E-A94526261673}">
      <dgm:prSet phldrT="[Text]"/>
      <dgm:spPr/>
      <dgm:t>
        <a:bodyPr/>
        <a:lstStyle/>
        <a:p>
          <a:endParaRPr lang="en-GB" noProof="0" dirty="0"/>
        </a:p>
      </dgm:t>
    </dgm:pt>
    <dgm:pt modelId="{C5113A59-704A-41BF-B636-459E6780DD6D}" type="parTrans" cxnId="{B9E35E3A-1609-4E19-BFB8-FA4C4DB06A5B}">
      <dgm:prSet/>
      <dgm:spPr/>
      <dgm:t>
        <a:bodyPr/>
        <a:lstStyle/>
        <a:p>
          <a:endParaRPr lang="en-GB"/>
        </a:p>
      </dgm:t>
    </dgm:pt>
    <dgm:pt modelId="{20740C7B-E911-4DFC-8568-24BEC4C69082}" type="sibTrans" cxnId="{B9E35E3A-1609-4E19-BFB8-FA4C4DB06A5B}">
      <dgm:prSet/>
      <dgm:spPr/>
      <dgm:t>
        <a:bodyPr/>
        <a:lstStyle/>
        <a:p>
          <a:endParaRPr lang="en-GB"/>
        </a:p>
      </dgm:t>
    </dgm:pt>
    <dgm:pt modelId="{5E83C375-75BE-4348-A99B-AE652C3E0AB3}">
      <dgm:prSet phldrT="[Text]"/>
      <dgm:spPr/>
      <dgm:t>
        <a:bodyPr/>
        <a:lstStyle/>
        <a:p>
          <a:endParaRPr lang="en-GB" noProof="0" dirty="0"/>
        </a:p>
      </dgm:t>
    </dgm:pt>
    <dgm:pt modelId="{C5C982B4-A461-4922-8CFF-AE576C8238F4}" type="parTrans" cxnId="{75827E2E-5F8D-401E-8C2D-AC7DF9A1030A}">
      <dgm:prSet/>
      <dgm:spPr/>
      <dgm:t>
        <a:bodyPr/>
        <a:lstStyle/>
        <a:p>
          <a:endParaRPr lang="en-GB"/>
        </a:p>
      </dgm:t>
    </dgm:pt>
    <dgm:pt modelId="{916FFF51-D471-4B41-B6BE-2F67545CD66D}" type="sibTrans" cxnId="{75827E2E-5F8D-401E-8C2D-AC7DF9A1030A}">
      <dgm:prSet/>
      <dgm:spPr/>
      <dgm:t>
        <a:bodyPr/>
        <a:lstStyle/>
        <a:p>
          <a:endParaRPr lang="en-GB"/>
        </a:p>
      </dgm:t>
    </dgm:pt>
    <dgm:pt modelId="{B122D803-7C11-41D7-A9EF-6F7C28EB039D}">
      <dgm:prSet phldrT="[Text]"/>
      <dgm:spPr/>
      <dgm:t>
        <a:bodyPr/>
        <a:lstStyle/>
        <a:p>
          <a:endParaRPr lang="en-GB" noProof="0" dirty="0"/>
        </a:p>
      </dgm:t>
    </dgm:pt>
    <dgm:pt modelId="{83122D4D-0E59-4C5B-BC00-A13063BCF085}" type="parTrans" cxnId="{B83F7AAB-43DB-4F46-BABC-C631A17629BD}">
      <dgm:prSet/>
      <dgm:spPr/>
      <dgm:t>
        <a:bodyPr/>
        <a:lstStyle/>
        <a:p>
          <a:endParaRPr lang="en-GB"/>
        </a:p>
      </dgm:t>
    </dgm:pt>
    <dgm:pt modelId="{7B8FEF3C-3717-4362-A59A-D8D5E80C26BD}" type="sibTrans" cxnId="{B83F7AAB-43DB-4F46-BABC-C631A17629BD}">
      <dgm:prSet/>
      <dgm:spPr/>
      <dgm:t>
        <a:bodyPr/>
        <a:lstStyle/>
        <a:p>
          <a:endParaRPr lang="en-GB"/>
        </a:p>
      </dgm:t>
    </dgm:pt>
    <dgm:pt modelId="{F635A07F-B3FA-4F67-A1D1-049FA87A1B48}">
      <dgm:prSet/>
      <dgm:spPr/>
      <dgm:t>
        <a:bodyPr/>
        <a:lstStyle/>
        <a:p>
          <a:endParaRPr lang="en-GB" noProof="0" dirty="0"/>
        </a:p>
      </dgm:t>
    </dgm:pt>
    <dgm:pt modelId="{86C36C76-043D-4113-AD21-7F84F6A8B06F}" type="parTrans" cxnId="{98DDE8DC-AFE6-4EDF-9263-6C50B0C25705}">
      <dgm:prSet/>
      <dgm:spPr/>
      <dgm:t>
        <a:bodyPr/>
        <a:lstStyle/>
        <a:p>
          <a:endParaRPr lang="en-GB"/>
        </a:p>
      </dgm:t>
    </dgm:pt>
    <dgm:pt modelId="{C777CABF-1E8A-4448-9BB2-39BB3BDEA8DD}" type="sibTrans" cxnId="{98DDE8DC-AFE6-4EDF-9263-6C50B0C25705}">
      <dgm:prSet/>
      <dgm:spPr/>
      <dgm:t>
        <a:bodyPr/>
        <a:lstStyle/>
        <a:p>
          <a:endParaRPr lang="en-GB"/>
        </a:p>
      </dgm:t>
    </dgm:pt>
    <dgm:pt modelId="{DEE6262B-1DFF-4F41-A813-694D954AFE8A}">
      <dgm:prSet phldrT="[Text]"/>
      <dgm:spPr/>
      <dgm:t>
        <a:bodyPr/>
        <a:lstStyle/>
        <a:p>
          <a:r>
            <a:rPr lang="en-GB" noProof="0" dirty="0"/>
            <a:t>Replacement of the reference</a:t>
          </a:r>
        </a:p>
      </dgm:t>
    </dgm:pt>
    <dgm:pt modelId="{7DC38189-E2E3-4949-A49A-46B55A1DC1B5}" type="parTrans" cxnId="{87CC1F85-1CC2-4004-8B87-FAF809B25628}">
      <dgm:prSet/>
      <dgm:spPr/>
      <dgm:t>
        <a:bodyPr/>
        <a:lstStyle/>
        <a:p>
          <a:endParaRPr lang="en-GB"/>
        </a:p>
      </dgm:t>
    </dgm:pt>
    <dgm:pt modelId="{3AA57FA7-660B-4D9A-B728-6F061F77DBF7}" type="sibTrans" cxnId="{87CC1F85-1CC2-4004-8B87-FAF809B25628}">
      <dgm:prSet/>
      <dgm:spPr/>
      <dgm:t>
        <a:bodyPr/>
        <a:lstStyle/>
        <a:p>
          <a:endParaRPr lang="en-GB"/>
        </a:p>
      </dgm:t>
    </dgm:pt>
    <dgm:pt modelId="{181B4E0E-EBB8-4577-A9EB-EF3DDE9FD36E}">
      <dgm:prSet phldrT="[Text]"/>
      <dgm:spPr/>
      <dgm:t>
        <a:bodyPr/>
        <a:lstStyle/>
        <a:p>
          <a:r>
            <a:rPr lang="en-GB" noProof="0" dirty="0"/>
            <a:t>Stability tests without beam (with users)</a:t>
          </a:r>
        </a:p>
      </dgm:t>
    </dgm:pt>
    <dgm:pt modelId="{7CD81193-DACD-4B75-95F8-34FCD0CEA8B4}" type="parTrans" cxnId="{2380F9E7-57EE-4E2C-A117-B2DC6F789409}">
      <dgm:prSet/>
      <dgm:spPr/>
      <dgm:t>
        <a:bodyPr/>
        <a:lstStyle/>
        <a:p>
          <a:endParaRPr lang="en-GB"/>
        </a:p>
      </dgm:t>
    </dgm:pt>
    <dgm:pt modelId="{95CC641E-7589-4976-B64B-0C2FC4B94038}" type="sibTrans" cxnId="{2380F9E7-57EE-4E2C-A117-B2DC6F789409}">
      <dgm:prSet/>
      <dgm:spPr/>
      <dgm:t>
        <a:bodyPr/>
        <a:lstStyle/>
        <a:p>
          <a:endParaRPr lang="en-GB"/>
        </a:p>
      </dgm:t>
    </dgm:pt>
    <dgm:pt modelId="{44FF8F70-A957-46E5-A4AE-0DBC8F5C37FA}" type="pres">
      <dgm:prSet presAssocID="{DD8707B0-FBBA-43A0-8DAE-E4C31B76D8B5}" presName="linearFlow" presStyleCnt="0">
        <dgm:presLayoutVars>
          <dgm:dir/>
          <dgm:animLvl val="lvl"/>
          <dgm:resizeHandles val="exact"/>
        </dgm:presLayoutVars>
      </dgm:prSet>
      <dgm:spPr/>
    </dgm:pt>
    <dgm:pt modelId="{DAABECC0-CD85-460B-9CC6-58D35EC9605C}" type="pres">
      <dgm:prSet presAssocID="{F13F5FEF-434D-4B7B-92DC-9A81173955A4}" presName="composite" presStyleCnt="0"/>
      <dgm:spPr/>
    </dgm:pt>
    <dgm:pt modelId="{56BF7839-20E9-4EB6-BC4D-572C08F2043F}" type="pres">
      <dgm:prSet presAssocID="{F13F5FEF-434D-4B7B-92DC-9A81173955A4}" presName="parTx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C1AE1DD8-43C8-42A5-B8C8-A2246EF4754A}" type="pres">
      <dgm:prSet presAssocID="{F13F5FEF-434D-4B7B-92DC-9A81173955A4}" presName="parSh" presStyleLbl="node1" presStyleIdx="0" presStyleCnt="4"/>
      <dgm:spPr/>
    </dgm:pt>
    <dgm:pt modelId="{5F359ED4-F11F-4D42-B532-F8C46BA566E2}" type="pres">
      <dgm:prSet presAssocID="{F13F5FEF-434D-4B7B-92DC-9A81173955A4}" presName="desTx" presStyleLbl="fgAcc1" presStyleIdx="0" presStyleCnt="4">
        <dgm:presLayoutVars>
          <dgm:bulletEnabled val="1"/>
        </dgm:presLayoutVars>
      </dgm:prSet>
      <dgm:spPr/>
    </dgm:pt>
    <dgm:pt modelId="{2877FD0A-3D8C-4597-9C93-33FD994B4619}" type="pres">
      <dgm:prSet presAssocID="{E710571C-71F1-40E6-B036-8C3673A57240}" presName="sibTrans" presStyleLbl="sibTrans2D1" presStyleIdx="0" presStyleCnt="3"/>
      <dgm:spPr/>
    </dgm:pt>
    <dgm:pt modelId="{176EA306-F39F-4959-95BF-9ED830124236}" type="pres">
      <dgm:prSet presAssocID="{E710571C-71F1-40E6-B036-8C3673A57240}" presName="connTx" presStyleLbl="sibTrans2D1" presStyleIdx="0" presStyleCnt="3"/>
      <dgm:spPr/>
    </dgm:pt>
    <dgm:pt modelId="{8B1C4C4F-98C7-4AAC-8FCB-BA1593F1D5AD}" type="pres">
      <dgm:prSet presAssocID="{F45BE200-D0B0-4B62-AAF7-2F087770C308}" presName="composite" presStyleCnt="0"/>
      <dgm:spPr/>
    </dgm:pt>
    <dgm:pt modelId="{8CBA80C6-860D-4C52-ACFD-400F814F2F68}" type="pres">
      <dgm:prSet presAssocID="{F45BE200-D0B0-4B62-AAF7-2F087770C308}" presName="parTx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B553CD18-AE77-4DD0-8CA4-79765A9D4830}" type="pres">
      <dgm:prSet presAssocID="{F45BE200-D0B0-4B62-AAF7-2F087770C308}" presName="parSh" presStyleLbl="node1" presStyleIdx="1" presStyleCnt="4"/>
      <dgm:spPr/>
    </dgm:pt>
    <dgm:pt modelId="{E66E0F1A-5D9B-4B11-909B-51B667FCAD98}" type="pres">
      <dgm:prSet presAssocID="{F45BE200-D0B0-4B62-AAF7-2F087770C308}" presName="desTx" presStyleLbl="fgAcc1" presStyleIdx="1" presStyleCnt="4">
        <dgm:presLayoutVars>
          <dgm:bulletEnabled val="1"/>
        </dgm:presLayoutVars>
      </dgm:prSet>
      <dgm:spPr/>
    </dgm:pt>
    <dgm:pt modelId="{4FE08F95-3E45-4C77-A377-D165CB1E4CF8}" type="pres">
      <dgm:prSet presAssocID="{7A75CE55-AA34-4FC9-A54C-F478DC39E918}" presName="sibTrans" presStyleLbl="sibTrans2D1" presStyleIdx="1" presStyleCnt="3"/>
      <dgm:spPr/>
    </dgm:pt>
    <dgm:pt modelId="{E793EBA8-9C55-4855-A3A6-8DC799F98966}" type="pres">
      <dgm:prSet presAssocID="{7A75CE55-AA34-4FC9-A54C-F478DC39E918}" presName="connTx" presStyleLbl="sibTrans2D1" presStyleIdx="1" presStyleCnt="3"/>
      <dgm:spPr/>
    </dgm:pt>
    <dgm:pt modelId="{B8C72219-435E-45AA-AD14-548817EF2424}" type="pres">
      <dgm:prSet presAssocID="{5D7B3046-4871-4CDA-8C1E-B66751554443}" presName="composite" presStyleCnt="0"/>
      <dgm:spPr/>
    </dgm:pt>
    <dgm:pt modelId="{D9E8DEB2-1943-40A2-8192-562A38D641E9}" type="pres">
      <dgm:prSet presAssocID="{5D7B3046-4871-4CDA-8C1E-B66751554443}" presName="parTx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3F12F8D7-A87F-4AD8-906F-E6C5BA6CACC4}" type="pres">
      <dgm:prSet presAssocID="{5D7B3046-4871-4CDA-8C1E-B66751554443}" presName="parSh" presStyleLbl="node1" presStyleIdx="2" presStyleCnt="4"/>
      <dgm:spPr/>
    </dgm:pt>
    <dgm:pt modelId="{FE89AFDE-4628-4A24-B920-BB7C88D913C5}" type="pres">
      <dgm:prSet presAssocID="{5D7B3046-4871-4CDA-8C1E-B66751554443}" presName="desTx" presStyleLbl="fgAcc1" presStyleIdx="2" presStyleCnt="4">
        <dgm:presLayoutVars>
          <dgm:bulletEnabled val="1"/>
        </dgm:presLayoutVars>
      </dgm:prSet>
      <dgm:spPr/>
    </dgm:pt>
    <dgm:pt modelId="{64704F84-31CF-4BAF-8ED4-E1E332EB431E}" type="pres">
      <dgm:prSet presAssocID="{353296C1-984F-47FF-86C3-3A9656F0761F}" presName="sibTrans" presStyleLbl="sibTrans2D1" presStyleIdx="2" presStyleCnt="3"/>
      <dgm:spPr/>
    </dgm:pt>
    <dgm:pt modelId="{E4AECD57-21CA-4E62-A7F2-A1AF7B9CEAD8}" type="pres">
      <dgm:prSet presAssocID="{353296C1-984F-47FF-86C3-3A9656F0761F}" presName="connTx" presStyleLbl="sibTrans2D1" presStyleIdx="2" presStyleCnt="3"/>
      <dgm:spPr/>
    </dgm:pt>
    <dgm:pt modelId="{841277F3-F650-4865-BFFE-4807361A498B}" type="pres">
      <dgm:prSet presAssocID="{A2424AE5-9203-4377-A2E7-E6594F16803E}" presName="composite" presStyleCnt="0"/>
      <dgm:spPr/>
    </dgm:pt>
    <dgm:pt modelId="{73909C8A-A8F8-4920-9C4D-BC005287EEB9}" type="pres">
      <dgm:prSet presAssocID="{A2424AE5-9203-4377-A2E7-E6594F16803E}" presName="parTx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57F19F56-F796-4A8D-91FD-360D7D89B7ED}" type="pres">
      <dgm:prSet presAssocID="{A2424AE5-9203-4377-A2E7-E6594F16803E}" presName="parSh" presStyleLbl="node1" presStyleIdx="3" presStyleCnt="4"/>
      <dgm:spPr/>
    </dgm:pt>
    <dgm:pt modelId="{19E0999E-E1BC-4514-B179-0C2175EC9856}" type="pres">
      <dgm:prSet presAssocID="{A2424AE5-9203-4377-A2E7-E6594F16803E}" presName="desTx" presStyleLbl="fgAcc1" presStyleIdx="3" presStyleCnt="4">
        <dgm:presLayoutVars>
          <dgm:bulletEnabled val="1"/>
        </dgm:presLayoutVars>
      </dgm:prSet>
      <dgm:spPr/>
    </dgm:pt>
  </dgm:ptLst>
  <dgm:cxnLst>
    <dgm:cxn modelId="{FCB8D700-3476-4220-BAFE-9AE5C19BB8F0}" type="presOf" srcId="{4D3826A9-EEE8-432C-87D5-A567484CE289}" destId="{5F359ED4-F11F-4D42-B532-F8C46BA566E2}" srcOrd="0" destOrd="1" presId="urn:microsoft.com/office/officeart/2005/8/layout/process3"/>
    <dgm:cxn modelId="{5D67C70A-7850-4F0E-B7B7-BFFBD8A5CF61}" srcId="{DD8707B0-FBBA-43A0-8DAE-E4C31B76D8B5}" destId="{A2424AE5-9203-4377-A2E7-E6594F16803E}" srcOrd="3" destOrd="0" parTransId="{C1BB7FCB-FD1B-473F-80DC-6DF7939D1A0F}" sibTransId="{144DA45B-36DF-49C9-963E-E6152B0E03DA}"/>
    <dgm:cxn modelId="{BFCA0B10-6784-48B6-B027-B08661D0B7FD}" srcId="{DD8707B0-FBBA-43A0-8DAE-E4C31B76D8B5}" destId="{F45BE200-D0B0-4B62-AAF7-2F087770C308}" srcOrd="1" destOrd="0" parTransId="{E42CF72E-0673-4862-8C73-F28ABA059099}" sibTransId="{7A75CE55-AA34-4FC9-A54C-F478DC39E918}"/>
    <dgm:cxn modelId="{49CF2614-B81F-4F82-A743-8F167C47BC61}" srcId="{F13F5FEF-434D-4B7B-92DC-9A81173955A4}" destId="{4D3826A9-EEE8-432C-87D5-A567484CE289}" srcOrd="1" destOrd="0" parTransId="{027E71CA-F0D0-46EF-A140-F41BA004028C}" sibTransId="{E90CD6C8-08FB-42E3-8F78-C3BAF9564008}"/>
    <dgm:cxn modelId="{614DA818-B8AD-473F-9FFB-69B7A4AB33EC}" srcId="{F13F5FEF-434D-4B7B-92DC-9A81173955A4}" destId="{98814ADD-BE6F-426E-9041-05DA409278C1}" srcOrd="2" destOrd="0" parTransId="{619AC38C-2AC3-49B3-9288-958A8D6B3268}" sibTransId="{0D16E599-44AE-4092-A0B2-1597FB7987E2}"/>
    <dgm:cxn modelId="{BC283129-E011-4AB0-A9A7-08CAA1E92D3E}" srcId="{A2424AE5-9203-4377-A2E7-E6594F16803E}" destId="{86793449-BE7D-4B21-8D93-2F60C68BE53A}" srcOrd="1" destOrd="0" parTransId="{958815AB-8E22-4CB2-9E3A-25B973DA8DA5}" sibTransId="{BB2743C1-B1A7-4DF4-A7C9-F0C0D6A7C22B}"/>
    <dgm:cxn modelId="{0AA9482E-4A49-4DD0-8367-6980104E44A9}" type="presOf" srcId="{F13F5FEF-434D-4B7B-92DC-9A81173955A4}" destId="{56BF7839-20E9-4EB6-BC4D-572C08F2043F}" srcOrd="0" destOrd="0" presId="urn:microsoft.com/office/officeart/2005/8/layout/process3"/>
    <dgm:cxn modelId="{75827E2E-5F8D-401E-8C2D-AC7DF9A1030A}" srcId="{F45BE200-D0B0-4B62-AAF7-2F087770C308}" destId="{5E83C375-75BE-4348-A99B-AE652C3E0AB3}" srcOrd="0" destOrd="0" parTransId="{C5C982B4-A461-4922-8CFF-AE576C8238F4}" sibTransId="{916FFF51-D471-4B41-B6BE-2F67545CD66D}"/>
    <dgm:cxn modelId="{64A82234-6EEB-44A9-B96C-24E2CE43DD29}" type="presOf" srcId="{5D7B3046-4871-4CDA-8C1E-B66751554443}" destId="{3F12F8D7-A87F-4AD8-906F-E6C5BA6CACC4}" srcOrd="1" destOrd="0" presId="urn:microsoft.com/office/officeart/2005/8/layout/process3"/>
    <dgm:cxn modelId="{C3B9DF35-DF95-4D3B-8557-39F2466382FF}" type="presOf" srcId="{5D7B3046-4871-4CDA-8C1E-B66751554443}" destId="{D9E8DEB2-1943-40A2-8192-562A38D641E9}" srcOrd="0" destOrd="0" presId="urn:microsoft.com/office/officeart/2005/8/layout/process3"/>
    <dgm:cxn modelId="{C3EA1037-EB03-4F94-841F-83C5E4E0C738}" type="presOf" srcId="{F45BE200-D0B0-4B62-AAF7-2F087770C308}" destId="{B553CD18-AE77-4DD0-8CA4-79765A9D4830}" srcOrd="1" destOrd="0" presId="urn:microsoft.com/office/officeart/2005/8/layout/process3"/>
    <dgm:cxn modelId="{393F6139-968C-4DAD-A661-AC4D256A70E2}" type="presOf" srcId="{F441FEC5-9C95-497D-97DC-45A82E04C3AE}" destId="{E66E0F1A-5D9B-4B11-909B-51B667FCAD98}" srcOrd="0" destOrd="2" presId="urn:microsoft.com/office/officeart/2005/8/layout/process3"/>
    <dgm:cxn modelId="{B9E35E3A-1609-4E19-BFB8-FA4C4DB06A5B}" srcId="{F13F5FEF-434D-4B7B-92DC-9A81173955A4}" destId="{ACA5C77F-E474-4808-B55E-A94526261673}" srcOrd="0" destOrd="0" parTransId="{C5113A59-704A-41BF-B636-459E6780DD6D}" sibTransId="{20740C7B-E911-4DFC-8568-24BEC4C69082}"/>
    <dgm:cxn modelId="{3258F73D-6304-4D6C-B440-FC2971A6DBD5}" type="presOf" srcId="{7A3695BD-5D18-4516-80F8-0D5FEE53935A}" destId="{E66E0F1A-5D9B-4B11-909B-51B667FCAD98}" srcOrd="0" destOrd="3" presId="urn:microsoft.com/office/officeart/2005/8/layout/process3"/>
    <dgm:cxn modelId="{18AC775E-9137-4FF2-9932-9F579D6A3733}" srcId="{6114013A-256E-40AD-997D-79316988AA65}" destId="{F441FEC5-9C95-497D-97DC-45A82E04C3AE}" srcOrd="0" destOrd="0" parTransId="{DE0AB964-D8BD-4ED6-8C31-E1A5B491170C}" sibTransId="{3C4A517C-460A-4A76-B294-1AA2257D46E1}"/>
    <dgm:cxn modelId="{AD99F861-C391-43A7-A275-879E462C88DE}" type="presOf" srcId="{A2424AE5-9203-4377-A2E7-E6594F16803E}" destId="{57F19F56-F796-4A8D-91FD-360D7D89B7ED}" srcOrd="1" destOrd="0" presId="urn:microsoft.com/office/officeart/2005/8/layout/process3"/>
    <dgm:cxn modelId="{50AD2362-8ECD-4D92-81C9-BE63230E6FAC}" type="presOf" srcId="{86793449-BE7D-4B21-8D93-2F60C68BE53A}" destId="{19E0999E-E1BC-4514-B179-0C2175EC9856}" srcOrd="0" destOrd="1" presId="urn:microsoft.com/office/officeart/2005/8/layout/process3"/>
    <dgm:cxn modelId="{93544F62-80CE-4B4A-B68B-8E0D768CB4B6}" type="presOf" srcId="{B122D803-7C11-41D7-A9EF-6F7C28EB039D}" destId="{FE89AFDE-4628-4A24-B920-BB7C88D913C5}" srcOrd="0" destOrd="0" presId="urn:microsoft.com/office/officeart/2005/8/layout/process3"/>
    <dgm:cxn modelId="{351F0046-7E9A-4A47-BCED-0DB4402427C0}" type="presOf" srcId="{F13F5FEF-434D-4B7B-92DC-9A81173955A4}" destId="{C1AE1DD8-43C8-42A5-B8C8-A2246EF4754A}" srcOrd="1" destOrd="0" presId="urn:microsoft.com/office/officeart/2005/8/layout/process3"/>
    <dgm:cxn modelId="{A9276E4C-57AB-40CA-850B-C151F7EF0CF7}" type="presOf" srcId="{F45BE200-D0B0-4B62-AAF7-2F087770C308}" destId="{8CBA80C6-860D-4C52-ACFD-400F814F2F68}" srcOrd="0" destOrd="0" presId="urn:microsoft.com/office/officeart/2005/8/layout/process3"/>
    <dgm:cxn modelId="{4CF5584C-8191-4C6C-A6B4-7BFB0C4B689A}" type="presOf" srcId="{E710571C-71F1-40E6-B036-8C3673A57240}" destId="{2877FD0A-3D8C-4597-9C93-33FD994B4619}" srcOrd="0" destOrd="0" presId="urn:microsoft.com/office/officeart/2005/8/layout/process3"/>
    <dgm:cxn modelId="{978F854E-BEDC-438C-8AED-7BC10C44FD4C}" type="presOf" srcId="{77B2B319-0E2C-44A3-A830-82447BA8DD34}" destId="{FE89AFDE-4628-4A24-B920-BB7C88D913C5}" srcOrd="0" destOrd="1" presId="urn:microsoft.com/office/officeart/2005/8/layout/process3"/>
    <dgm:cxn modelId="{EB69C84E-042D-4DDE-8473-166DFBBD6725}" type="presOf" srcId="{F635A07F-B3FA-4F67-A1D1-049FA87A1B48}" destId="{19E0999E-E1BC-4514-B179-0C2175EC9856}" srcOrd="0" destOrd="0" presId="urn:microsoft.com/office/officeart/2005/8/layout/process3"/>
    <dgm:cxn modelId="{CCF88A4F-4B91-4FA9-A933-AC291C546F86}" type="presOf" srcId="{353296C1-984F-47FF-86C3-3A9656F0761F}" destId="{64704F84-31CF-4BAF-8ED4-E1E332EB431E}" srcOrd="0" destOrd="0" presId="urn:microsoft.com/office/officeart/2005/8/layout/process3"/>
    <dgm:cxn modelId="{067E3970-DA96-4719-BEA4-5A84A64079FC}" type="presOf" srcId="{7A75CE55-AA34-4FC9-A54C-F478DC39E918}" destId="{4FE08F95-3E45-4C77-A377-D165CB1E4CF8}" srcOrd="0" destOrd="0" presId="urn:microsoft.com/office/officeart/2005/8/layout/process3"/>
    <dgm:cxn modelId="{1C154A57-2582-46EF-9E02-4A1AF0E502A3}" type="presOf" srcId="{353296C1-984F-47FF-86C3-3A9656F0761F}" destId="{E4AECD57-21CA-4E62-A7F2-A1AF7B9CEAD8}" srcOrd="1" destOrd="0" presId="urn:microsoft.com/office/officeart/2005/8/layout/process3"/>
    <dgm:cxn modelId="{72CBD579-BFDF-4AA3-97B2-138080F3349E}" type="presOf" srcId="{6114013A-256E-40AD-997D-79316988AA65}" destId="{E66E0F1A-5D9B-4B11-909B-51B667FCAD98}" srcOrd="0" destOrd="1" presId="urn:microsoft.com/office/officeart/2005/8/layout/process3"/>
    <dgm:cxn modelId="{67F4F27C-2B00-4B26-B37B-A96BE3AEBD9E}" type="presOf" srcId="{E710571C-71F1-40E6-B036-8C3673A57240}" destId="{176EA306-F39F-4959-95BF-9ED830124236}" srcOrd="1" destOrd="0" presId="urn:microsoft.com/office/officeart/2005/8/layout/process3"/>
    <dgm:cxn modelId="{BC647F84-CE05-4D4B-998E-A0F4F3B18473}" type="presOf" srcId="{A2424AE5-9203-4377-A2E7-E6594F16803E}" destId="{73909C8A-A8F8-4920-9C4D-BC005287EEB9}" srcOrd="0" destOrd="0" presId="urn:microsoft.com/office/officeart/2005/8/layout/process3"/>
    <dgm:cxn modelId="{87CC1F85-1CC2-4004-8B87-FAF809B25628}" srcId="{5D7B3046-4871-4CDA-8C1E-B66751554443}" destId="{DEE6262B-1DFF-4F41-A813-694D954AFE8A}" srcOrd="2" destOrd="0" parTransId="{7DC38189-E2E3-4949-A49A-46B55A1DC1B5}" sibTransId="{3AA57FA7-660B-4D9A-B728-6F061F77DBF7}"/>
    <dgm:cxn modelId="{0A6B71A2-4248-48BF-BF9F-E348FA052B0B}" type="presOf" srcId="{7A75CE55-AA34-4FC9-A54C-F478DC39E918}" destId="{E793EBA8-9C55-4855-A3A6-8DC799F98966}" srcOrd="1" destOrd="0" presId="urn:microsoft.com/office/officeart/2005/8/layout/process3"/>
    <dgm:cxn modelId="{B83F7AAB-43DB-4F46-BABC-C631A17629BD}" srcId="{5D7B3046-4871-4CDA-8C1E-B66751554443}" destId="{B122D803-7C11-41D7-A9EF-6F7C28EB039D}" srcOrd="0" destOrd="0" parTransId="{83122D4D-0E59-4C5B-BC00-A13063BCF085}" sibTransId="{7B8FEF3C-3717-4362-A59A-D8D5E80C26BD}"/>
    <dgm:cxn modelId="{5671A7B2-9AFC-4335-B336-C705FABE5660}" type="presOf" srcId="{DEE6262B-1DFF-4F41-A813-694D954AFE8A}" destId="{FE89AFDE-4628-4A24-B920-BB7C88D913C5}" srcOrd="0" destOrd="2" presId="urn:microsoft.com/office/officeart/2005/8/layout/process3"/>
    <dgm:cxn modelId="{7CD5D8B2-A91B-432B-BC7B-A946CFC87ED2}" type="presOf" srcId="{181B4E0E-EBB8-4577-A9EB-EF3DDE9FD36E}" destId="{FE89AFDE-4628-4A24-B920-BB7C88D913C5}" srcOrd="0" destOrd="3" presId="urn:microsoft.com/office/officeart/2005/8/layout/process3"/>
    <dgm:cxn modelId="{20A323B6-AE81-47EF-A1F7-0704C531D8E4}" type="presOf" srcId="{ACA5C77F-E474-4808-B55E-A94526261673}" destId="{5F359ED4-F11F-4D42-B532-F8C46BA566E2}" srcOrd="0" destOrd="0" presId="urn:microsoft.com/office/officeart/2005/8/layout/process3"/>
    <dgm:cxn modelId="{687B78BB-782D-45D7-9F59-E52D112730E8}" type="presOf" srcId="{DD8707B0-FBBA-43A0-8DAE-E4C31B76D8B5}" destId="{44FF8F70-A957-46E5-A4AE-0DBC8F5C37FA}" srcOrd="0" destOrd="0" presId="urn:microsoft.com/office/officeart/2005/8/layout/process3"/>
    <dgm:cxn modelId="{458B1EDB-2545-4883-A29E-4258C2DF4733}" srcId="{F45BE200-D0B0-4B62-AAF7-2F087770C308}" destId="{6114013A-256E-40AD-997D-79316988AA65}" srcOrd="1" destOrd="0" parTransId="{3DC872C8-E149-47C2-97FD-108421562A52}" sibTransId="{FBEC3EC0-7CBC-4416-B440-8EB5952EDF3B}"/>
    <dgm:cxn modelId="{98DDE8DC-AFE6-4EDF-9263-6C50B0C25705}" srcId="{A2424AE5-9203-4377-A2E7-E6594F16803E}" destId="{F635A07F-B3FA-4F67-A1D1-049FA87A1B48}" srcOrd="0" destOrd="0" parTransId="{86C36C76-043D-4113-AD21-7F84F6A8B06F}" sibTransId="{C777CABF-1E8A-4448-9BB2-39BB3BDEA8DD}"/>
    <dgm:cxn modelId="{0BF79ADF-0B2E-40B8-92EE-4A30EDC49992}" srcId="{5D7B3046-4871-4CDA-8C1E-B66751554443}" destId="{77B2B319-0E2C-44A3-A830-82447BA8DD34}" srcOrd="1" destOrd="0" parTransId="{23B21071-C133-4E43-B91C-CB11248151A8}" sibTransId="{F4DB0026-F388-4847-A4DA-3BA267B3EFAE}"/>
    <dgm:cxn modelId="{7DA08FE5-23E3-4404-9743-A1563C9E917F}" type="presOf" srcId="{5E83C375-75BE-4348-A99B-AE652C3E0AB3}" destId="{E66E0F1A-5D9B-4B11-909B-51B667FCAD98}" srcOrd="0" destOrd="0" presId="urn:microsoft.com/office/officeart/2005/8/layout/process3"/>
    <dgm:cxn modelId="{1823EBE5-8C79-430A-8B78-92806A2CA9F3}" srcId="{DD8707B0-FBBA-43A0-8DAE-E4C31B76D8B5}" destId="{5D7B3046-4871-4CDA-8C1E-B66751554443}" srcOrd="2" destOrd="0" parTransId="{FBDEA6A0-88C0-4C15-98EA-91C17DD2C576}" sibTransId="{353296C1-984F-47FF-86C3-3A9656F0761F}"/>
    <dgm:cxn modelId="{2380F9E7-57EE-4E2C-A117-B2DC6F789409}" srcId="{5D7B3046-4871-4CDA-8C1E-B66751554443}" destId="{181B4E0E-EBB8-4577-A9EB-EF3DDE9FD36E}" srcOrd="3" destOrd="0" parTransId="{7CD81193-DACD-4B75-95F8-34FCD0CEA8B4}" sibTransId="{95CC641E-7589-4976-B64B-0C2FC4B94038}"/>
    <dgm:cxn modelId="{14CAA3F2-1F83-485A-887F-58B82D0A9730}" srcId="{6114013A-256E-40AD-997D-79316988AA65}" destId="{7A3695BD-5D18-4516-80F8-0D5FEE53935A}" srcOrd="1" destOrd="0" parTransId="{97166F18-B8AD-4D83-87BB-D7339E25A76D}" sibTransId="{6D3B0D8C-117A-4F93-8CF3-55F568310815}"/>
    <dgm:cxn modelId="{320B77F4-733F-4A36-8836-86F7D14992A2}" srcId="{DD8707B0-FBBA-43A0-8DAE-E4C31B76D8B5}" destId="{F13F5FEF-434D-4B7B-92DC-9A81173955A4}" srcOrd="0" destOrd="0" parTransId="{AB9E3F97-A717-40C5-86C5-02F2337ABC61}" sibTransId="{E710571C-71F1-40E6-B036-8C3673A57240}"/>
    <dgm:cxn modelId="{DC5305F7-62AD-413C-8FCA-37F29A02224D}" type="presOf" srcId="{98814ADD-BE6F-426E-9041-05DA409278C1}" destId="{5F359ED4-F11F-4D42-B532-F8C46BA566E2}" srcOrd="0" destOrd="2" presId="urn:microsoft.com/office/officeart/2005/8/layout/process3"/>
    <dgm:cxn modelId="{47FF5596-A553-41C1-AD13-B41AEADDE707}" type="presParOf" srcId="{44FF8F70-A957-46E5-A4AE-0DBC8F5C37FA}" destId="{DAABECC0-CD85-460B-9CC6-58D35EC9605C}" srcOrd="0" destOrd="0" presId="urn:microsoft.com/office/officeart/2005/8/layout/process3"/>
    <dgm:cxn modelId="{2D2BBA85-37C1-46F6-B877-FEBF77E4303D}" type="presParOf" srcId="{DAABECC0-CD85-460B-9CC6-58D35EC9605C}" destId="{56BF7839-20E9-4EB6-BC4D-572C08F2043F}" srcOrd="0" destOrd="0" presId="urn:microsoft.com/office/officeart/2005/8/layout/process3"/>
    <dgm:cxn modelId="{B09DA21B-60F1-44A8-88A7-A0DE10EA2D2D}" type="presParOf" srcId="{DAABECC0-CD85-460B-9CC6-58D35EC9605C}" destId="{C1AE1DD8-43C8-42A5-B8C8-A2246EF4754A}" srcOrd="1" destOrd="0" presId="urn:microsoft.com/office/officeart/2005/8/layout/process3"/>
    <dgm:cxn modelId="{B399A4DF-7FC5-449C-9E5B-F8DFA575D71D}" type="presParOf" srcId="{DAABECC0-CD85-460B-9CC6-58D35EC9605C}" destId="{5F359ED4-F11F-4D42-B532-F8C46BA566E2}" srcOrd="2" destOrd="0" presId="urn:microsoft.com/office/officeart/2005/8/layout/process3"/>
    <dgm:cxn modelId="{A189E620-8636-478F-84E7-4A5371BB92D1}" type="presParOf" srcId="{44FF8F70-A957-46E5-A4AE-0DBC8F5C37FA}" destId="{2877FD0A-3D8C-4597-9C93-33FD994B4619}" srcOrd="1" destOrd="0" presId="urn:microsoft.com/office/officeart/2005/8/layout/process3"/>
    <dgm:cxn modelId="{9232D986-C734-4708-AA72-4F875576B126}" type="presParOf" srcId="{2877FD0A-3D8C-4597-9C93-33FD994B4619}" destId="{176EA306-F39F-4959-95BF-9ED830124236}" srcOrd="0" destOrd="0" presId="urn:microsoft.com/office/officeart/2005/8/layout/process3"/>
    <dgm:cxn modelId="{733455D4-669F-4BB3-B0BE-0E39082EE746}" type="presParOf" srcId="{44FF8F70-A957-46E5-A4AE-0DBC8F5C37FA}" destId="{8B1C4C4F-98C7-4AAC-8FCB-BA1593F1D5AD}" srcOrd="2" destOrd="0" presId="urn:microsoft.com/office/officeart/2005/8/layout/process3"/>
    <dgm:cxn modelId="{906E944C-BF61-4B93-B69D-1CE53B48F665}" type="presParOf" srcId="{8B1C4C4F-98C7-4AAC-8FCB-BA1593F1D5AD}" destId="{8CBA80C6-860D-4C52-ACFD-400F814F2F68}" srcOrd="0" destOrd="0" presId="urn:microsoft.com/office/officeart/2005/8/layout/process3"/>
    <dgm:cxn modelId="{4A661777-2D64-4F1D-A396-BF963C7D7ED9}" type="presParOf" srcId="{8B1C4C4F-98C7-4AAC-8FCB-BA1593F1D5AD}" destId="{B553CD18-AE77-4DD0-8CA4-79765A9D4830}" srcOrd="1" destOrd="0" presId="urn:microsoft.com/office/officeart/2005/8/layout/process3"/>
    <dgm:cxn modelId="{017D0EF8-6995-4E87-9ABA-CD3AFE00626D}" type="presParOf" srcId="{8B1C4C4F-98C7-4AAC-8FCB-BA1593F1D5AD}" destId="{E66E0F1A-5D9B-4B11-909B-51B667FCAD98}" srcOrd="2" destOrd="0" presId="urn:microsoft.com/office/officeart/2005/8/layout/process3"/>
    <dgm:cxn modelId="{ECDE983B-9F1E-430E-B487-748549D4EB73}" type="presParOf" srcId="{44FF8F70-A957-46E5-A4AE-0DBC8F5C37FA}" destId="{4FE08F95-3E45-4C77-A377-D165CB1E4CF8}" srcOrd="3" destOrd="0" presId="urn:microsoft.com/office/officeart/2005/8/layout/process3"/>
    <dgm:cxn modelId="{20725A23-4B98-4002-B330-9B6A2B7C0BDE}" type="presParOf" srcId="{4FE08F95-3E45-4C77-A377-D165CB1E4CF8}" destId="{E793EBA8-9C55-4855-A3A6-8DC799F98966}" srcOrd="0" destOrd="0" presId="urn:microsoft.com/office/officeart/2005/8/layout/process3"/>
    <dgm:cxn modelId="{CBD10592-2A81-463C-8CF0-B94A2C41294A}" type="presParOf" srcId="{44FF8F70-A957-46E5-A4AE-0DBC8F5C37FA}" destId="{B8C72219-435E-45AA-AD14-548817EF2424}" srcOrd="4" destOrd="0" presId="urn:microsoft.com/office/officeart/2005/8/layout/process3"/>
    <dgm:cxn modelId="{7D5A2375-AE50-45DA-8976-4DEBCC7397FD}" type="presParOf" srcId="{B8C72219-435E-45AA-AD14-548817EF2424}" destId="{D9E8DEB2-1943-40A2-8192-562A38D641E9}" srcOrd="0" destOrd="0" presId="urn:microsoft.com/office/officeart/2005/8/layout/process3"/>
    <dgm:cxn modelId="{48BA08F3-F89A-4C50-A875-498229783E12}" type="presParOf" srcId="{B8C72219-435E-45AA-AD14-548817EF2424}" destId="{3F12F8D7-A87F-4AD8-906F-E6C5BA6CACC4}" srcOrd="1" destOrd="0" presId="urn:microsoft.com/office/officeart/2005/8/layout/process3"/>
    <dgm:cxn modelId="{DE1113A8-CF4F-4F24-ADDE-15D4704641D9}" type="presParOf" srcId="{B8C72219-435E-45AA-AD14-548817EF2424}" destId="{FE89AFDE-4628-4A24-B920-BB7C88D913C5}" srcOrd="2" destOrd="0" presId="urn:microsoft.com/office/officeart/2005/8/layout/process3"/>
    <dgm:cxn modelId="{9B1F5555-7B64-4DB5-9CDF-EF2D23ED22C7}" type="presParOf" srcId="{44FF8F70-A957-46E5-A4AE-0DBC8F5C37FA}" destId="{64704F84-31CF-4BAF-8ED4-E1E332EB431E}" srcOrd="5" destOrd="0" presId="urn:microsoft.com/office/officeart/2005/8/layout/process3"/>
    <dgm:cxn modelId="{33FBF1FD-F44E-4D58-8EDB-B1DB9258BBBF}" type="presParOf" srcId="{64704F84-31CF-4BAF-8ED4-E1E332EB431E}" destId="{E4AECD57-21CA-4E62-A7F2-A1AF7B9CEAD8}" srcOrd="0" destOrd="0" presId="urn:microsoft.com/office/officeart/2005/8/layout/process3"/>
    <dgm:cxn modelId="{0EA61D06-13AF-4ACA-90BD-316D85F04AD0}" type="presParOf" srcId="{44FF8F70-A957-46E5-A4AE-0DBC8F5C37FA}" destId="{841277F3-F650-4865-BFFE-4807361A498B}" srcOrd="6" destOrd="0" presId="urn:microsoft.com/office/officeart/2005/8/layout/process3"/>
    <dgm:cxn modelId="{126740B2-6F7E-424D-A69A-93C5D34101FC}" type="presParOf" srcId="{841277F3-F650-4865-BFFE-4807361A498B}" destId="{73909C8A-A8F8-4920-9C4D-BC005287EEB9}" srcOrd="0" destOrd="0" presId="urn:microsoft.com/office/officeart/2005/8/layout/process3"/>
    <dgm:cxn modelId="{478BAEA7-92CC-4BA2-BAE6-7E143E2B76AB}" type="presParOf" srcId="{841277F3-F650-4865-BFFE-4807361A498B}" destId="{57F19F56-F796-4A8D-91FD-360D7D89B7ED}" srcOrd="1" destOrd="0" presId="urn:microsoft.com/office/officeart/2005/8/layout/process3"/>
    <dgm:cxn modelId="{A6A9607F-A208-4685-A36B-DDB279A3649A}" type="presParOf" srcId="{841277F3-F650-4865-BFFE-4807361A498B}" destId="{19E0999E-E1BC-4514-B179-0C2175EC9856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7518BE-A522-4585-8720-8B6130017A93}">
      <dsp:nvSpPr>
        <dsp:cNvPr id="0" name=""/>
        <dsp:cNvSpPr/>
      </dsp:nvSpPr>
      <dsp:spPr>
        <a:xfrm>
          <a:off x="5554" y="1890986"/>
          <a:ext cx="2066348" cy="82653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009" tIns="22670" rIns="22670" bIns="226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Context of the upgrade</a:t>
          </a:r>
          <a:endParaRPr lang="en-GB" sz="1700" kern="1200" dirty="0"/>
        </a:p>
      </dsp:txBody>
      <dsp:txXfrm>
        <a:off x="418824" y="1890986"/>
        <a:ext cx="1239809" cy="826539"/>
      </dsp:txXfrm>
    </dsp:sp>
    <dsp:sp modelId="{528676D2-D020-4A71-8BB7-EEE2EF4EEEC9}">
      <dsp:nvSpPr>
        <dsp:cNvPr id="0" name=""/>
        <dsp:cNvSpPr/>
      </dsp:nvSpPr>
      <dsp:spPr>
        <a:xfrm>
          <a:off x="1865267" y="1890986"/>
          <a:ext cx="2066348" cy="82653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009" tIns="22670" rIns="22670" bIns="226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Constraints</a:t>
          </a:r>
          <a:endParaRPr lang="en-GB" sz="1700" kern="1200" dirty="0"/>
        </a:p>
      </dsp:txBody>
      <dsp:txXfrm>
        <a:off x="2278537" y="1890986"/>
        <a:ext cx="1239809" cy="826539"/>
      </dsp:txXfrm>
    </dsp:sp>
    <dsp:sp modelId="{F5BE99AB-3813-42F4-8D21-BCE992DA83C8}">
      <dsp:nvSpPr>
        <dsp:cNvPr id="0" name=""/>
        <dsp:cNvSpPr/>
      </dsp:nvSpPr>
      <dsp:spPr>
        <a:xfrm>
          <a:off x="3724981" y="1890986"/>
          <a:ext cx="2066348" cy="82653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009" tIns="22670" rIns="22670" bIns="226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Solutions</a:t>
          </a:r>
          <a:endParaRPr lang="en-GB" sz="1700" kern="1200" dirty="0"/>
        </a:p>
      </dsp:txBody>
      <dsp:txXfrm>
        <a:off x="4138251" y="1890986"/>
        <a:ext cx="1239809" cy="826539"/>
      </dsp:txXfrm>
    </dsp:sp>
    <dsp:sp modelId="{188036AB-9D44-4BB2-B3EA-6AE7B4CBEC4B}">
      <dsp:nvSpPr>
        <dsp:cNvPr id="0" name=""/>
        <dsp:cNvSpPr/>
      </dsp:nvSpPr>
      <dsp:spPr>
        <a:xfrm>
          <a:off x="5584694" y="1890986"/>
          <a:ext cx="2066348" cy="82653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009" tIns="22670" rIns="22670" bIns="226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Example</a:t>
          </a:r>
        </a:p>
      </dsp:txBody>
      <dsp:txXfrm>
        <a:off x="5997964" y="1890986"/>
        <a:ext cx="1239809" cy="826539"/>
      </dsp:txXfrm>
    </dsp:sp>
    <dsp:sp modelId="{7BC96CA4-B943-4B40-BC55-BDF68C5985CC}">
      <dsp:nvSpPr>
        <dsp:cNvPr id="0" name=""/>
        <dsp:cNvSpPr/>
      </dsp:nvSpPr>
      <dsp:spPr>
        <a:xfrm>
          <a:off x="7444407" y="1890986"/>
          <a:ext cx="2066348" cy="82653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009" tIns="22670" rIns="22670" bIns="226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Timeline</a:t>
          </a:r>
          <a:endParaRPr lang="en-GB" sz="1700" kern="1200" dirty="0"/>
        </a:p>
      </dsp:txBody>
      <dsp:txXfrm>
        <a:off x="7857677" y="1890986"/>
        <a:ext cx="1239809" cy="826539"/>
      </dsp:txXfrm>
    </dsp:sp>
    <dsp:sp modelId="{E1331E0F-A4C8-4479-8AA4-0D7F1BE4FA35}">
      <dsp:nvSpPr>
        <dsp:cNvPr id="0" name=""/>
        <dsp:cNvSpPr/>
      </dsp:nvSpPr>
      <dsp:spPr>
        <a:xfrm>
          <a:off x="9304121" y="1890986"/>
          <a:ext cx="2066348" cy="82653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009" tIns="22670" rIns="22670" bIns="226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Conclusion</a:t>
          </a: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&amp; Outlook</a:t>
          </a:r>
          <a:endParaRPr lang="en-GB" sz="1700" kern="1200" dirty="0"/>
        </a:p>
      </dsp:txBody>
      <dsp:txXfrm>
        <a:off x="9717391" y="1890986"/>
        <a:ext cx="1239809" cy="82653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AE1DD8-43C8-42A5-B8C8-A2246EF4754A}">
      <dsp:nvSpPr>
        <dsp:cNvPr id="0" name=""/>
        <dsp:cNvSpPr/>
      </dsp:nvSpPr>
      <dsp:spPr>
        <a:xfrm>
          <a:off x="1502" y="1676243"/>
          <a:ext cx="1887958" cy="6480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5715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noProof="0" dirty="0"/>
            <a:t>2024</a:t>
          </a:r>
        </a:p>
      </dsp:txBody>
      <dsp:txXfrm>
        <a:off x="1502" y="1676243"/>
        <a:ext cx="1887958" cy="432000"/>
      </dsp:txXfrm>
    </dsp:sp>
    <dsp:sp modelId="{5F359ED4-F11F-4D42-B532-F8C46BA566E2}">
      <dsp:nvSpPr>
        <dsp:cNvPr id="0" name=""/>
        <dsp:cNvSpPr/>
      </dsp:nvSpPr>
      <dsp:spPr>
        <a:xfrm>
          <a:off x="388192" y="2108243"/>
          <a:ext cx="1887958" cy="2025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1500" kern="1200" noProof="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kern="1200" noProof="0" dirty="0"/>
            <a:t>Hardware installation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kern="1200" noProof="0" dirty="0"/>
            <a:t>Parallel to the existing system</a:t>
          </a:r>
        </a:p>
      </dsp:txBody>
      <dsp:txXfrm>
        <a:off x="443488" y="2163539"/>
        <a:ext cx="1777366" cy="1914408"/>
      </dsp:txXfrm>
    </dsp:sp>
    <dsp:sp modelId="{2877FD0A-3D8C-4597-9C93-33FD994B4619}">
      <dsp:nvSpPr>
        <dsp:cNvPr id="0" name=""/>
        <dsp:cNvSpPr/>
      </dsp:nvSpPr>
      <dsp:spPr>
        <a:xfrm>
          <a:off x="2175669" y="1657220"/>
          <a:ext cx="606760" cy="47004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200" kern="1200"/>
        </a:p>
      </dsp:txBody>
      <dsp:txXfrm>
        <a:off x="2175669" y="1751229"/>
        <a:ext cx="465746" cy="282029"/>
      </dsp:txXfrm>
    </dsp:sp>
    <dsp:sp modelId="{B553CD18-AE77-4DD0-8CA4-79765A9D4830}">
      <dsp:nvSpPr>
        <dsp:cNvPr id="0" name=""/>
        <dsp:cNvSpPr/>
      </dsp:nvSpPr>
      <dsp:spPr>
        <a:xfrm>
          <a:off x="3034292" y="1676243"/>
          <a:ext cx="1887958" cy="6480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5715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noProof="0" dirty="0"/>
            <a:t>2025</a:t>
          </a:r>
        </a:p>
      </dsp:txBody>
      <dsp:txXfrm>
        <a:off x="3034292" y="1676243"/>
        <a:ext cx="1887958" cy="432000"/>
      </dsp:txXfrm>
    </dsp:sp>
    <dsp:sp modelId="{E66E0F1A-5D9B-4B11-909B-51B667FCAD98}">
      <dsp:nvSpPr>
        <dsp:cNvPr id="0" name=""/>
        <dsp:cNvSpPr/>
      </dsp:nvSpPr>
      <dsp:spPr>
        <a:xfrm>
          <a:off x="3420982" y="2108243"/>
          <a:ext cx="1887958" cy="2025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1500" kern="1200" noProof="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kern="1200" noProof="0" dirty="0"/>
            <a:t>Parallel test and comparison with the existing system</a:t>
          </a:r>
        </a:p>
        <a:p>
          <a:pPr marL="228600" lvl="2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kern="1200" noProof="0" dirty="0"/>
            <a:t>Frequency locking</a:t>
          </a:r>
        </a:p>
        <a:p>
          <a:pPr marL="228600" lvl="2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kern="1200" noProof="0" dirty="0"/>
            <a:t>Reproducibility</a:t>
          </a:r>
        </a:p>
      </dsp:txBody>
      <dsp:txXfrm>
        <a:off x="3476278" y="2163539"/>
        <a:ext cx="1777366" cy="1914408"/>
      </dsp:txXfrm>
    </dsp:sp>
    <dsp:sp modelId="{4FE08F95-3E45-4C77-A377-D165CB1E4CF8}">
      <dsp:nvSpPr>
        <dsp:cNvPr id="0" name=""/>
        <dsp:cNvSpPr/>
      </dsp:nvSpPr>
      <dsp:spPr>
        <a:xfrm>
          <a:off x="5208459" y="1657220"/>
          <a:ext cx="606760" cy="47004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200" kern="1200"/>
        </a:p>
      </dsp:txBody>
      <dsp:txXfrm>
        <a:off x="5208459" y="1751229"/>
        <a:ext cx="465746" cy="282029"/>
      </dsp:txXfrm>
    </dsp:sp>
    <dsp:sp modelId="{3F12F8D7-A87F-4AD8-906F-E6C5BA6CACC4}">
      <dsp:nvSpPr>
        <dsp:cNvPr id="0" name=""/>
        <dsp:cNvSpPr/>
      </dsp:nvSpPr>
      <dsp:spPr>
        <a:xfrm>
          <a:off x="6067082" y="1676243"/>
          <a:ext cx="1887958" cy="6480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5715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noProof="0" dirty="0"/>
            <a:t>2026-29</a:t>
          </a:r>
        </a:p>
      </dsp:txBody>
      <dsp:txXfrm>
        <a:off x="6067082" y="1676243"/>
        <a:ext cx="1887958" cy="432000"/>
      </dsp:txXfrm>
    </dsp:sp>
    <dsp:sp modelId="{FE89AFDE-4628-4A24-B920-BB7C88D913C5}">
      <dsp:nvSpPr>
        <dsp:cNvPr id="0" name=""/>
        <dsp:cNvSpPr/>
      </dsp:nvSpPr>
      <dsp:spPr>
        <a:xfrm>
          <a:off x="6453772" y="2108243"/>
          <a:ext cx="1887958" cy="2025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1500" kern="1200" noProof="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kern="1200" noProof="0" dirty="0"/>
            <a:t>Long Shutdown 3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kern="1200" noProof="0" dirty="0"/>
            <a:t>Replacement of the reference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kern="1200" noProof="0" dirty="0"/>
            <a:t>Stability tests without beam (with users)</a:t>
          </a:r>
        </a:p>
      </dsp:txBody>
      <dsp:txXfrm>
        <a:off x="6509068" y="2163539"/>
        <a:ext cx="1777366" cy="1914408"/>
      </dsp:txXfrm>
    </dsp:sp>
    <dsp:sp modelId="{64704F84-31CF-4BAF-8ED4-E1E332EB431E}">
      <dsp:nvSpPr>
        <dsp:cNvPr id="0" name=""/>
        <dsp:cNvSpPr/>
      </dsp:nvSpPr>
      <dsp:spPr>
        <a:xfrm>
          <a:off x="8241249" y="1657220"/>
          <a:ext cx="606760" cy="47004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200" kern="1200"/>
        </a:p>
      </dsp:txBody>
      <dsp:txXfrm>
        <a:off x="8241249" y="1751229"/>
        <a:ext cx="465746" cy="282029"/>
      </dsp:txXfrm>
    </dsp:sp>
    <dsp:sp modelId="{57F19F56-F796-4A8D-91FD-360D7D89B7ED}">
      <dsp:nvSpPr>
        <dsp:cNvPr id="0" name=""/>
        <dsp:cNvSpPr/>
      </dsp:nvSpPr>
      <dsp:spPr>
        <a:xfrm>
          <a:off x="9099872" y="1676243"/>
          <a:ext cx="1887958" cy="6480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5715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noProof="0" dirty="0"/>
            <a:t>2029</a:t>
          </a:r>
        </a:p>
      </dsp:txBody>
      <dsp:txXfrm>
        <a:off x="9099872" y="1676243"/>
        <a:ext cx="1887958" cy="432000"/>
      </dsp:txXfrm>
    </dsp:sp>
    <dsp:sp modelId="{19E0999E-E1BC-4514-B179-0C2175EC9856}">
      <dsp:nvSpPr>
        <dsp:cNvPr id="0" name=""/>
        <dsp:cNvSpPr/>
      </dsp:nvSpPr>
      <dsp:spPr>
        <a:xfrm>
          <a:off x="9486562" y="2108243"/>
          <a:ext cx="1887958" cy="2025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1500" kern="1200" noProof="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kern="1200" noProof="0" dirty="0"/>
            <a:t>Restart with the new frequency program as reference</a:t>
          </a:r>
        </a:p>
      </dsp:txBody>
      <dsp:txXfrm>
        <a:off x="9541858" y="2163539"/>
        <a:ext cx="1777366" cy="19144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C08935-7BB9-45B4-82E3-C45209A2E8E7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5D4ACD-7A50-48C9-B5DE-3D3676FF1B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1299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52088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5th December 2023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A. Spierer | 12th MicroTCA Workshop</a:t>
            </a:r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F3A4598-1135-480A-8142-3CB9FB0005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243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5th December 2023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A. Spierer | 12th MicroTCA Workshop</a:t>
            </a:r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F3A4598-1135-480A-8142-3CB9FB00055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8048631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5th December 2023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A. Spierer | 12th MicroTCA Workshop</a:t>
            </a:r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F3A4598-1135-480A-8142-3CB9FB00055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3972287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5th December 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A. Spierer | 12th MicroTCA Workshop</a:t>
            </a:r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6F3A4598-1135-480A-8142-3CB9FB00055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3323932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5th December 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A. Spierer | 12th MicroTCA Workshop</a:t>
            </a:r>
            <a:endParaRPr lang="en-US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6F3A4598-1135-480A-8142-3CB9FB0005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0268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5th December 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A. Spierer | 12th MicroTCA Workshop</a:t>
            </a:r>
            <a:endParaRPr lang="en-US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6F3A4598-1135-480A-8142-3CB9FB00055D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1487882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5th December 2023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A. Spierer | 12th MicroTCA Workshop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6F3A4598-1135-480A-8142-3CB9FB00055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0259834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5th December 2023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A. Spierer | 12th MicroTCA Workshop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6F3A4598-1135-480A-8142-3CB9FB00055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0839141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5th December 2023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Spierer | 12th MicroTCA Workshop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A4598-1135-480A-8142-3CB9FB0005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4237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5th December 2023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Spierer | 12th MicroTCA Workshop</a:t>
            </a:r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A4598-1135-480A-8142-3CB9FB0005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438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5th December 2023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Spierer | 12th MicroTCA Workshop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A4598-1135-480A-8142-3CB9FB0005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30074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5th December 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Spierer | 12th MicroTCA Workshop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A4598-1135-480A-8142-3CB9FB0005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7576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01817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5200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5th December 2023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Spierer | 12th MicroTCA Workshop</a:t>
            </a:r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A4598-1135-480A-8142-3CB9FB0005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3438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5th December 2023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Spierer | 12th MicroTCA Workshop</a:t>
            </a:r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A4598-1135-480A-8142-3CB9FB0005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9036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5th December 2023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Spierer | 12th MicroTCA Workshop</a:t>
            </a:r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A4598-1135-480A-8142-3CB9FB00055D}" type="slidenum">
              <a:rPr lang="en-US" smtClean="0"/>
              <a:t>‹#›</a:t>
            </a:fld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2069368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5th December 2023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Spierer | 12th MicroTCA Workshop</a:t>
            </a:r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A4598-1135-480A-8142-3CB9FB0005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480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5th December 2023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Spierer | 12th MicroTCA Workshop</a:t>
            </a:r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A4598-1135-480A-8142-3CB9FB0005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932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5th December 2023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Spierer | 12th MicroTCA Workshop</a:t>
            </a:r>
            <a:endParaRPr lang="en-US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A4598-1135-480A-8142-3CB9FB0005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1082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5th December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6F3A4598-1135-480A-8142-3CB9FB00055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A. Spierer | 12th MicroTCA Workshop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973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cds.cern.ch/record/2845762?ln=en" TargetMode="Externa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package" Target="../embeddings/Microsoft_Visio_Drawing.vsdx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743BEDD5-0D4F-77ED-A728-EDCCE0F67A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429000"/>
            <a:ext cx="11376025" cy="2153265"/>
          </a:xfrm>
        </p:spPr>
        <p:txBody>
          <a:bodyPr/>
          <a:lstStyle/>
          <a:p>
            <a:r>
              <a:rPr lang="en-GB" sz="4400" dirty="0"/>
              <a:t>RF synchronization and phase recovery using a White Rabbit network for the Large Hadron Collider at CERN </a:t>
            </a:r>
            <a:endParaRPr lang="en-GB" sz="4400" b="1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2BC73B3B-8DA6-45F4-48F4-5B858DB45F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480796"/>
            <a:ext cx="11376026" cy="803787"/>
          </a:xfrm>
        </p:spPr>
        <p:txBody>
          <a:bodyPr/>
          <a:lstStyle/>
          <a:p>
            <a:r>
              <a:rPr lang="en-GB" dirty="0"/>
              <a:t>A. Spierer, T. Gingold, G. Hagmann -  28</a:t>
            </a:r>
            <a:r>
              <a:rPr lang="en-GB" baseline="30000" dirty="0"/>
              <a:t>th</a:t>
            </a:r>
            <a:r>
              <a:rPr lang="en-GB" dirty="0"/>
              <a:t> October 2024 | LLRF Topical Workshop</a:t>
            </a:r>
          </a:p>
        </p:txBody>
      </p:sp>
    </p:spTree>
    <p:extLst>
      <p:ext uri="{BB962C8B-B14F-4D97-AF65-F5344CB8AC3E}">
        <p14:creationId xmlns:p14="http://schemas.microsoft.com/office/powerpoint/2010/main" val="31376710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FEEA99B-5159-35F2-8FF0-AEE00E1F16C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5400" dirty="0"/>
              <a:t>Synchronization example: WR2RF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32DA66EB-1907-15A9-993A-50A1F8EA23C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Recovering the relative phase between two distant nodes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86A33C-AB7D-6088-43D8-08E9D17CC5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5th December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144605-5E5F-3A02-0D68-0EF2A560EC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Spierer | 12th MicroTCA Workshop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CCEE89-522C-5211-DB58-949443DE6C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A4598-1135-480A-8142-3CB9FB00055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056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2607B5C-773F-F009-51A7-B2EFDDE6CF4E}"/>
              </a:ext>
            </a:extLst>
          </p:cNvPr>
          <p:cNvSpPr/>
          <p:nvPr/>
        </p:nvSpPr>
        <p:spPr>
          <a:xfrm>
            <a:off x="4116387" y="3111059"/>
            <a:ext cx="2656751" cy="196056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sz="1600" dirty="0">
                <a:solidFill>
                  <a:schemeClr val="accent1"/>
                </a:solidFill>
              </a:rPr>
              <a:t>FPGA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FBC63B1-3A22-87BC-A87A-5332AA7EFD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9261" y="3609974"/>
            <a:ext cx="5524023" cy="2708276"/>
          </a:xfrm>
          <a:prstGeom prst="rect">
            <a:avLst/>
          </a:prstGeom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5B4C67B-29CF-31EB-9D29-7BC339D19B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592263"/>
            <a:ext cx="9926458" cy="1960562"/>
          </a:xfrm>
        </p:spPr>
        <p:txBody>
          <a:bodyPr/>
          <a:lstStyle/>
          <a:p>
            <a:r>
              <a:rPr lang="en-GB"/>
              <a:t>The WR2RF contains two types of oscillators</a:t>
            </a:r>
          </a:p>
          <a:p>
            <a:pPr lvl="1"/>
            <a:r>
              <a:rPr lang="en-GB"/>
              <a:t>The clocks and analog LOs are at constant frequency (in red)</a:t>
            </a:r>
          </a:p>
          <a:p>
            <a:pPr lvl="1"/>
            <a:r>
              <a:rPr lang="en-GB"/>
              <a:t>The digital IF for the modulation sweeps to track the beam</a:t>
            </a:r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8E5D49D-A839-23BE-455D-12914F6796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RF generation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30347A7-B19F-5BFD-9A57-3C55C80EE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A4598-1135-480A-8142-3CB9FB00055D}" type="slidenum">
              <a:rPr lang="en-US" smtClean="0"/>
              <a:t>11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5BC9B92-01C7-06F7-C491-9BDFF458E438}"/>
              </a:ext>
            </a:extLst>
          </p:cNvPr>
          <p:cNvSpPr txBox="1"/>
          <p:nvPr/>
        </p:nvSpPr>
        <p:spPr>
          <a:xfrm>
            <a:off x="8198978" y="5264615"/>
            <a:ext cx="61395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sz="1200" dirty="0">
                <a:solidFill>
                  <a:srgbClr val="CA0100"/>
                </a:solidFill>
              </a:rPr>
              <a:t>375 MHz</a:t>
            </a:r>
            <a:endParaRPr lang="en-GB" sz="1200" dirty="0">
              <a:solidFill>
                <a:srgbClr val="CA01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6D3198D-7478-164C-BDF4-987EFB9005CD}"/>
              </a:ext>
            </a:extLst>
          </p:cNvPr>
          <p:cNvSpPr txBox="1"/>
          <p:nvPr/>
        </p:nvSpPr>
        <p:spPr>
          <a:xfrm>
            <a:off x="9533118" y="3895822"/>
            <a:ext cx="1045158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sz="1200" dirty="0">
                <a:solidFill>
                  <a:schemeClr val="bg2">
                    <a:lumMod val="10000"/>
                  </a:schemeClr>
                </a:solidFill>
              </a:rPr>
              <a:t>~400.788 MHz </a:t>
            </a:r>
            <a:endParaRPr lang="en-GB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628130C-0538-7E6E-43B9-7C7317CB255C}"/>
              </a:ext>
            </a:extLst>
          </p:cNvPr>
          <p:cNvSpPr txBox="1"/>
          <p:nvPr/>
        </p:nvSpPr>
        <p:spPr>
          <a:xfrm>
            <a:off x="6810462" y="3895822"/>
            <a:ext cx="916918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sz="1200" dirty="0">
                <a:solidFill>
                  <a:schemeClr val="bg2">
                    <a:lumMod val="10000"/>
                  </a:schemeClr>
                </a:solidFill>
              </a:rPr>
              <a:t>~25.788 MHz</a:t>
            </a:r>
            <a:endParaRPr lang="en-GB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D1F43B0B-3F47-9F67-DE4B-BA671C3F0E0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 sz="1200" dirty="0"/>
              <a:t>28</a:t>
            </a:r>
            <a:r>
              <a:rPr lang="en-US" sz="1200" baseline="30000" dirty="0"/>
              <a:t>th</a:t>
            </a:r>
            <a:r>
              <a:rPr lang="en-US" sz="1200" dirty="0"/>
              <a:t> October 2024</a:t>
            </a:r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B0A8AB63-3AA8-9F33-FAD3-5DA25394CA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A. Spierer | LLRF Topical Workshop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F9E41F0-FD4F-E5F6-BE5E-1A5FEFA47A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68097" y="979931"/>
            <a:ext cx="1536548" cy="203486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DD5ED89-BEC3-70EA-BED2-39C0010102E0}"/>
              </a:ext>
            </a:extLst>
          </p:cNvPr>
          <p:cNvSpPr txBox="1"/>
          <p:nvPr/>
        </p:nvSpPr>
        <p:spPr>
          <a:xfrm>
            <a:off x="10283919" y="816608"/>
            <a:ext cx="119639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WR2RF (VME)</a:t>
            </a:r>
          </a:p>
        </p:txBody>
      </p:sp>
    </p:spTree>
    <p:extLst>
      <p:ext uri="{BB962C8B-B14F-4D97-AF65-F5344CB8AC3E}">
        <p14:creationId xmlns:p14="http://schemas.microsoft.com/office/powerpoint/2010/main" val="1319993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3FBC63B1-3A22-87BC-A87A-5332AA7EFD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9261" y="3609974"/>
            <a:ext cx="5524023" cy="2708276"/>
          </a:xfrm>
          <a:prstGeom prst="rect">
            <a:avLst/>
          </a:prstGeom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5B4C67B-29CF-31EB-9D29-7BC339D19B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592263"/>
            <a:ext cx="11145838" cy="1960562"/>
          </a:xfrm>
        </p:spPr>
        <p:txBody>
          <a:bodyPr/>
          <a:lstStyle/>
          <a:p>
            <a:r>
              <a:rPr lang="en-GB" dirty="0"/>
              <a:t>The frame is sent once per beam revolution (~90 microseconds) by the beam control</a:t>
            </a:r>
          </a:p>
          <a:p>
            <a:r>
              <a:rPr lang="en-GB" dirty="0"/>
              <a:t>It is received and applied to the RFNCO with a fixed delay set at the receiver side*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8E5D49D-A839-23BE-455D-12914F6796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RF </a:t>
            </a:r>
            <a:r>
              <a:rPr lang="fr-CH" dirty="0" err="1"/>
              <a:t>generation</a:t>
            </a:r>
            <a:r>
              <a:rPr lang="fr-CH" dirty="0"/>
              <a:t> – </a:t>
            </a:r>
            <a:r>
              <a:rPr lang="fr-CH" dirty="0" err="1"/>
              <a:t>tracking</a:t>
            </a:r>
            <a:r>
              <a:rPr lang="fr-CH" dirty="0"/>
              <a:t> the </a:t>
            </a:r>
            <a:r>
              <a:rPr lang="fr-CH" dirty="0" err="1"/>
              <a:t>sweeping</a:t>
            </a:r>
            <a:r>
              <a:rPr lang="fr-CH" dirty="0"/>
              <a:t> RF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30347A7-B19F-5BFD-9A57-3C55C80EE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A4598-1135-480A-8142-3CB9FB00055D}" type="slidenum">
              <a:rPr lang="en-US" smtClean="0"/>
              <a:t>12</a:t>
            </a:fld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E03CA1F-FB0B-F989-5AEF-01A2066EE4AA}"/>
              </a:ext>
            </a:extLst>
          </p:cNvPr>
          <p:cNvSpPr/>
          <p:nvPr/>
        </p:nvSpPr>
        <p:spPr>
          <a:xfrm>
            <a:off x="4259261" y="3629552"/>
            <a:ext cx="1098548" cy="866248"/>
          </a:xfrm>
          <a:prstGeom prst="roundRect">
            <a:avLst/>
          </a:prstGeom>
          <a:solidFill>
            <a:schemeClr val="accent1">
              <a:lumMod val="40000"/>
              <a:lumOff val="60000"/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2843FCA-A2A4-F590-2595-26A7D0217F74}"/>
              </a:ext>
            </a:extLst>
          </p:cNvPr>
          <p:cNvSpPr txBox="1"/>
          <p:nvPr/>
        </p:nvSpPr>
        <p:spPr>
          <a:xfrm>
            <a:off x="1973476" y="3941910"/>
            <a:ext cx="201337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fr-CH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From</a:t>
            </a:r>
            <a:r>
              <a:rPr lang="fr-CH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WR RF frame</a:t>
            </a:r>
            <a:endParaRPr lang="en-GB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700F9E2-D34B-E3B3-371B-246F7C928682}"/>
              </a:ext>
            </a:extLst>
          </p:cNvPr>
          <p:cNvSpPr txBox="1"/>
          <p:nvPr/>
        </p:nvSpPr>
        <p:spPr>
          <a:xfrm>
            <a:off x="8198978" y="5264615"/>
            <a:ext cx="61395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sz="1200" dirty="0">
                <a:solidFill>
                  <a:srgbClr val="CA0100"/>
                </a:solidFill>
              </a:rPr>
              <a:t>375 MHz</a:t>
            </a:r>
            <a:endParaRPr lang="en-GB" sz="1200" dirty="0">
              <a:solidFill>
                <a:srgbClr val="CA01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7A1CD8A-52D9-70F9-91B4-4E6FE57B1E92}"/>
              </a:ext>
            </a:extLst>
          </p:cNvPr>
          <p:cNvSpPr txBox="1"/>
          <p:nvPr/>
        </p:nvSpPr>
        <p:spPr>
          <a:xfrm>
            <a:off x="9533118" y="3895822"/>
            <a:ext cx="1045158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sz="1200" dirty="0">
                <a:solidFill>
                  <a:schemeClr val="bg2">
                    <a:lumMod val="10000"/>
                  </a:schemeClr>
                </a:solidFill>
              </a:rPr>
              <a:t>~400.788 MHz </a:t>
            </a:r>
            <a:endParaRPr lang="en-GB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FA5463E-8E32-39CD-5E58-CDF6EF767404}"/>
              </a:ext>
            </a:extLst>
          </p:cNvPr>
          <p:cNvSpPr txBox="1"/>
          <p:nvPr/>
        </p:nvSpPr>
        <p:spPr>
          <a:xfrm>
            <a:off x="6773138" y="3895822"/>
            <a:ext cx="916918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sz="1200" dirty="0">
                <a:solidFill>
                  <a:schemeClr val="bg2">
                    <a:lumMod val="10000"/>
                  </a:schemeClr>
                </a:solidFill>
              </a:rPr>
              <a:t>~25.788 MHz</a:t>
            </a:r>
            <a:endParaRPr lang="en-GB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6AF14B4D-9547-B73E-F332-F7BE90ED8E1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 sz="1200" dirty="0"/>
              <a:t>28</a:t>
            </a:r>
            <a:r>
              <a:rPr lang="en-US" sz="1200" baseline="30000" dirty="0"/>
              <a:t>th</a:t>
            </a:r>
            <a:r>
              <a:rPr lang="en-US" sz="1200" dirty="0"/>
              <a:t> October 2024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4A44604C-30C8-5311-D23A-BCD98C2077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A. Spierer | LLRF Topical Workshop</a:t>
            </a:r>
          </a:p>
        </p:txBody>
      </p:sp>
    </p:spTree>
    <p:extLst>
      <p:ext uri="{BB962C8B-B14F-4D97-AF65-F5344CB8AC3E}">
        <p14:creationId xmlns:p14="http://schemas.microsoft.com/office/powerpoint/2010/main" val="8646423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3FBC63B1-3A22-87BC-A87A-5332AA7EFD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9261" y="3609974"/>
            <a:ext cx="5524023" cy="2708276"/>
          </a:xfrm>
          <a:prstGeom prst="rect">
            <a:avLst/>
          </a:prstGeom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5B4C67B-29CF-31EB-9D29-7BC339D19B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592263"/>
            <a:ext cx="11145838" cy="1960562"/>
          </a:xfrm>
        </p:spPr>
        <p:txBody>
          <a:bodyPr/>
          <a:lstStyle/>
          <a:p>
            <a:r>
              <a:rPr lang="en-GB" dirty="0"/>
              <a:t>The endpoints are locked to the atomic time (TAI) through the WR link</a:t>
            </a:r>
          </a:p>
          <a:p>
            <a:r>
              <a:rPr lang="en-GB" dirty="0"/>
              <a:t>After a power cycle, a pulse locked to the TAI second* is used to synchronize the DDS phase as well as RFNCO LO phase</a:t>
            </a:r>
          </a:p>
          <a:p>
            <a:pPr lvl="1"/>
            <a:r>
              <a:rPr lang="en-GB" dirty="0"/>
              <a:t>These oscillators must have an integer number of periods in N seconds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8E5D49D-A839-23BE-455D-12914F6796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RF </a:t>
            </a:r>
            <a:r>
              <a:rPr lang="fr-CH" dirty="0" err="1"/>
              <a:t>generation</a:t>
            </a:r>
            <a:r>
              <a:rPr lang="fr-CH" dirty="0"/>
              <a:t> – </a:t>
            </a:r>
            <a:r>
              <a:rPr lang="fr-CH" dirty="0" err="1"/>
              <a:t>Locking</a:t>
            </a:r>
            <a:r>
              <a:rPr lang="fr-CH" dirty="0"/>
              <a:t> </a:t>
            </a:r>
            <a:r>
              <a:rPr lang="fr-CH" dirty="0" err="1"/>
              <a:t>fixed</a:t>
            </a:r>
            <a:r>
              <a:rPr lang="fr-CH" dirty="0"/>
              <a:t> </a:t>
            </a:r>
            <a:r>
              <a:rPr lang="fr-CH" dirty="0" err="1"/>
              <a:t>frequency</a:t>
            </a:r>
            <a:r>
              <a:rPr lang="fr-CH" dirty="0"/>
              <a:t> DDS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30347A7-B19F-5BFD-9A57-3C55C80EE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A4598-1135-480A-8142-3CB9FB00055D}" type="slidenum">
              <a:rPr lang="en-US" smtClean="0"/>
              <a:t>13</a:t>
            </a:fld>
            <a:endParaRPr lang="en-US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9DE9B125-B65F-CC46-FA5B-C8C8EEDA9EBC}"/>
              </a:ext>
            </a:extLst>
          </p:cNvPr>
          <p:cNvSpPr/>
          <p:nvPr/>
        </p:nvSpPr>
        <p:spPr>
          <a:xfrm>
            <a:off x="4259261" y="4688049"/>
            <a:ext cx="1098548" cy="161397"/>
          </a:xfrm>
          <a:prstGeom prst="roundRect">
            <a:avLst/>
          </a:prstGeom>
          <a:solidFill>
            <a:srgbClr val="92D05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A0C968C-3EC4-3DAF-F5A7-56D26A0C4291}"/>
              </a:ext>
            </a:extLst>
          </p:cNvPr>
          <p:cNvSpPr/>
          <p:nvPr/>
        </p:nvSpPr>
        <p:spPr>
          <a:xfrm>
            <a:off x="4259261" y="5699020"/>
            <a:ext cx="1098548" cy="161397"/>
          </a:xfrm>
          <a:prstGeom prst="roundRect">
            <a:avLst/>
          </a:prstGeom>
          <a:solidFill>
            <a:srgbClr val="92D05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F1925C4-4804-CB9B-3084-8BBAFBEE56AA}"/>
              </a:ext>
            </a:extLst>
          </p:cNvPr>
          <p:cNvSpPr txBox="1"/>
          <p:nvPr/>
        </p:nvSpPr>
        <p:spPr>
          <a:xfrm>
            <a:off x="851534" y="5257027"/>
            <a:ext cx="313531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>
                <a:solidFill>
                  <a:srgbClr val="92D050"/>
                </a:solidFill>
              </a:rPr>
              <a:t>Generated from atomic time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1325513-4ADC-7E31-6BAB-3B546E5826C5}"/>
              </a:ext>
            </a:extLst>
          </p:cNvPr>
          <p:cNvSpPr txBox="1"/>
          <p:nvPr/>
        </p:nvSpPr>
        <p:spPr>
          <a:xfrm>
            <a:off x="851534" y="4630247"/>
            <a:ext cx="313531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Reconstructed from WR link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E9796667-623D-419A-73BF-234CC769B1FC}"/>
              </a:ext>
            </a:extLst>
          </p:cNvPr>
          <p:cNvSpPr/>
          <p:nvPr/>
        </p:nvSpPr>
        <p:spPr>
          <a:xfrm>
            <a:off x="5507834" y="4897720"/>
            <a:ext cx="678657" cy="161397"/>
          </a:xfrm>
          <a:prstGeom prst="roundRect">
            <a:avLst/>
          </a:prstGeom>
          <a:solidFill>
            <a:schemeClr val="accent5">
              <a:lumMod val="40000"/>
              <a:lumOff val="60000"/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1236B1BE-77C9-7D67-42D5-7DDE754933DE}"/>
              </a:ext>
            </a:extLst>
          </p:cNvPr>
          <p:cNvSpPr/>
          <p:nvPr/>
        </p:nvSpPr>
        <p:spPr>
          <a:xfrm>
            <a:off x="5507834" y="6080916"/>
            <a:ext cx="678657" cy="161397"/>
          </a:xfrm>
          <a:prstGeom prst="roundRect">
            <a:avLst/>
          </a:prstGeom>
          <a:solidFill>
            <a:schemeClr val="accent5">
              <a:lumMod val="40000"/>
              <a:lumOff val="60000"/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A83866D-0C93-AE66-1205-19C67EE5DB4B}"/>
              </a:ext>
            </a:extLst>
          </p:cNvPr>
          <p:cNvSpPr txBox="1"/>
          <p:nvPr/>
        </p:nvSpPr>
        <p:spPr>
          <a:xfrm>
            <a:off x="8198978" y="5264615"/>
            <a:ext cx="61395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sz="1200" dirty="0">
                <a:solidFill>
                  <a:srgbClr val="CA0100"/>
                </a:solidFill>
              </a:rPr>
              <a:t>375 MHz</a:t>
            </a:r>
            <a:endParaRPr lang="en-GB" sz="1200" dirty="0">
              <a:solidFill>
                <a:srgbClr val="CA01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8D8F9DD-C1CE-ECA5-1D24-7A86AD5B3489}"/>
              </a:ext>
            </a:extLst>
          </p:cNvPr>
          <p:cNvSpPr txBox="1"/>
          <p:nvPr/>
        </p:nvSpPr>
        <p:spPr>
          <a:xfrm>
            <a:off x="9533118" y="3895822"/>
            <a:ext cx="1045158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sz="1200" dirty="0">
                <a:solidFill>
                  <a:schemeClr val="bg2">
                    <a:lumMod val="10000"/>
                  </a:schemeClr>
                </a:solidFill>
              </a:rPr>
              <a:t>~400.788 MHz </a:t>
            </a:r>
            <a:endParaRPr lang="en-GB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4FF2B3D-3DA4-CAC2-7D9E-B849183E564A}"/>
              </a:ext>
            </a:extLst>
          </p:cNvPr>
          <p:cNvSpPr txBox="1"/>
          <p:nvPr/>
        </p:nvSpPr>
        <p:spPr>
          <a:xfrm>
            <a:off x="6773138" y="3895822"/>
            <a:ext cx="916918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sz="1200" dirty="0">
                <a:solidFill>
                  <a:schemeClr val="bg2">
                    <a:lumMod val="10000"/>
                  </a:schemeClr>
                </a:solidFill>
              </a:rPr>
              <a:t>~25.788 MHz</a:t>
            </a:r>
            <a:endParaRPr lang="en-GB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D4FD5921-22DC-4A19-98C8-97FD29AF30E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 sz="1200" dirty="0"/>
              <a:t>28</a:t>
            </a:r>
            <a:r>
              <a:rPr lang="en-US" sz="1200" baseline="30000" dirty="0"/>
              <a:t>th</a:t>
            </a:r>
            <a:r>
              <a:rPr lang="en-US" sz="1200" dirty="0"/>
              <a:t> October 2024</a:t>
            </a:r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4BD68B85-395B-C815-147E-899DEA842C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A. Spierer | LLRF Topical Workshop</a:t>
            </a:r>
          </a:p>
        </p:txBody>
      </p:sp>
    </p:spTree>
    <p:extLst>
      <p:ext uri="{BB962C8B-B14F-4D97-AF65-F5344CB8AC3E}">
        <p14:creationId xmlns:p14="http://schemas.microsoft.com/office/powerpoint/2010/main" val="26963824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3FBC63B1-3A22-87BC-A87A-5332AA7EFD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9261" y="3609974"/>
            <a:ext cx="5524023" cy="2708276"/>
          </a:xfrm>
          <a:prstGeom prst="rect">
            <a:avLst/>
          </a:prstGeom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5B4C67B-29CF-31EB-9D29-7BC339D19B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592263"/>
            <a:ext cx="11145838" cy="1960562"/>
          </a:xfrm>
        </p:spPr>
        <p:txBody>
          <a:bodyPr/>
          <a:lstStyle/>
          <a:p>
            <a:r>
              <a:rPr lang="en-GB" dirty="0"/>
              <a:t>Higher synchronization period N*second =&gt; broader choice of LO frequencies</a:t>
            </a:r>
          </a:p>
          <a:p>
            <a:r>
              <a:rPr lang="en-GB" dirty="0"/>
              <a:t>The graph shows how the resolution improves when increasing N</a:t>
            </a:r>
            <a:r>
              <a:rPr lang="en-GB" sz="18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 </a:t>
            </a:r>
            <a:r>
              <a:rPr lang="en-GB" dirty="0"/>
              <a:t>	</a:t>
            </a:r>
          </a:p>
          <a:p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8E5D49D-A839-23BE-455D-12914F6796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RF generation – Phase recovery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30347A7-B19F-5BFD-9A57-3C55C80EE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A4598-1135-480A-8142-3CB9FB00055D}" type="slidenum">
              <a:rPr lang="en-US" smtClean="0"/>
              <a:t>14</a:t>
            </a:fld>
            <a:endParaRPr lang="en-US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9DE9B125-B65F-CC46-FA5B-C8C8EEDA9EBC}"/>
              </a:ext>
            </a:extLst>
          </p:cNvPr>
          <p:cNvSpPr/>
          <p:nvPr/>
        </p:nvSpPr>
        <p:spPr>
          <a:xfrm>
            <a:off x="4259260" y="4512150"/>
            <a:ext cx="1417639" cy="161397"/>
          </a:xfrm>
          <a:prstGeom prst="roundRect">
            <a:avLst/>
          </a:prstGeom>
          <a:solidFill>
            <a:schemeClr val="accent3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A0C968C-3EC4-3DAF-F5A7-56D26A0C4291}"/>
              </a:ext>
            </a:extLst>
          </p:cNvPr>
          <p:cNvSpPr/>
          <p:nvPr/>
        </p:nvSpPr>
        <p:spPr>
          <a:xfrm>
            <a:off x="4259260" y="5463274"/>
            <a:ext cx="1417639" cy="161397"/>
          </a:xfrm>
          <a:prstGeom prst="roundRect">
            <a:avLst/>
          </a:prstGeom>
          <a:solidFill>
            <a:schemeClr val="accent3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1325513-4ADC-7E31-6BAB-3B546E5826C5}"/>
              </a:ext>
            </a:extLst>
          </p:cNvPr>
          <p:cNvSpPr txBox="1"/>
          <p:nvPr/>
        </p:nvSpPr>
        <p:spPr>
          <a:xfrm>
            <a:off x="47558" y="4762017"/>
            <a:ext cx="372696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fr-CH" dirty="0">
                <a:solidFill>
                  <a:schemeClr val="accent3"/>
                </a:solidFill>
              </a:rPr>
              <a:t>LO </a:t>
            </a:r>
            <a:r>
              <a:rPr lang="fr-CH" dirty="0" err="1">
                <a:solidFill>
                  <a:schemeClr val="accent3"/>
                </a:solidFill>
              </a:rPr>
              <a:t>FTWs</a:t>
            </a:r>
            <a:r>
              <a:rPr lang="fr-CH" dirty="0">
                <a:solidFill>
                  <a:schemeClr val="accent3"/>
                </a:solidFill>
              </a:rPr>
              <a:t> must match  </a:t>
            </a:r>
            <a:r>
              <a:rPr lang="fr-CH" dirty="0" err="1">
                <a:solidFill>
                  <a:schemeClr val="accent3"/>
                </a:solidFill>
              </a:rPr>
              <a:t>without</a:t>
            </a:r>
            <a:r>
              <a:rPr lang="fr-CH" dirty="0">
                <a:solidFill>
                  <a:schemeClr val="accent3"/>
                </a:solidFill>
              </a:rPr>
              <a:t> </a:t>
            </a:r>
            <a:r>
              <a:rPr lang="fr-CH" dirty="0" err="1">
                <a:solidFill>
                  <a:schemeClr val="accent3"/>
                </a:solidFill>
              </a:rPr>
              <a:t>rounding</a:t>
            </a:r>
            <a:r>
              <a:rPr lang="fr-CH" dirty="0">
                <a:solidFill>
                  <a:schemeClr val="accent3"/>
                </a:solidFill>
              </a:rPr>
              <a:t> to </a:t>
            </a:r>
            <a:r>
              <a:rPr lang="fr-CH" dirty="0" err="1">
                <a:solidFill>
                  <a:schemeClr val="accent3"/>
                </a:solidFill>
              </a:rPr>
              <a:t>avoid</a:t>
            </a:r>
            <a:r>
              <a:rPr lang="fr-CH" dirty="0">
                <a:solidFill>
                  <a:schemeClr val="accent3"/>
                </a:solidFill>
              </a:rPr>
              <a:t> drift</a:t>
            </a:r>
            <a:endParaRPr lang="en-GB" dirty="0">
              <a:solidFill>
                <a:schemeClr val="accent3"/>
              </a:solidFill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E9796667-623D-419A-73BF-234CC769B1FC}"/>
              </a:ext>
            </a:extLst>
          </p:cNvPr>
          <p:cNvSpPr/>
          <p:nvPr/>
        </p:nvSpPr>
        <p:spPr>
          <a:xfrm>
            <a:off x="5507834" y="4897720"/>
            <a:ext cx="678657" cy="161397"/>
          </a:xfrm>
          <a:prstGeom prst="roundRect">
            <a:avLst/>
          </a:prstGeom>
          <a:solidFill>
            <a:schemeClr val="accent3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1236B1BE-77C9-7D67-42D5-7DDE754933DE}"/>
              </a:ext>
            </a:extLst>
          </p:cNvPr>
          <p:cNvSpPr/>
          <p:nvPr/>
        </p:nvSpPr>
        <p:spPr>
          <a:xfrm>
            <a:off x="5507834" y="6080916"/>
            <a:ext cx="678657" cy="161397"/>
          </a:xfrm>
          <a:prstGeom prst="roundRect">
            <a:avLst/>
          </a:prstGeom>
          <a:solidFill>
            <a:schemeClr val="accent3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 descr="A graph of a number of numbers and a line&#10;&#10;Description automatically generated with medium confidence">
            <a:extLst>
              <a:ext uri="{FF2B5EF4-FFF2-40B4-BE49-F238E27FC236}">
                <a16:creationId xmlns:a16="http://schemas.microsoft.com/office/drawing/2014/main" id="{7E6E255E-5DB7-09B7-1FE5-AF05889AD5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220" y="2617216"/>
            <a:ext cx="3824693" cy="182524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42DCA7F-6F2A-E6E5-E416-FF0AE65A22B2}"/>
              </a:ext>
            </a:extLst>
          </p:cNvPr>
          <p:cNvSpPr txBox="1"/>
          <p:nvPr/>
        </p:nvSpPr>
        <p:spPr>
          <a:xfrm>
            <a:off x="8198978" y="5264615"/>
            <a:ext cx="61395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sz="1200" dirty="0">
                <a:solidFill>
                  <a:srgbClr val="CA0100"/>
                </a:solidFill>
              </a:rPr>
              <a:t>375 MHz</a:t>
            </a:r>
            <a:endParaRPr lang="en-GB" sz="1200" dirty="0">
              <a:solidFill>
                <a:srgbClr val="CA01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33E0F69-B317-582D-8E9B-8CB2080CA00B}"/>
              </a:ext>
            </a:extLst>
          </p:cNvPr>
          <p:cNvSpPr txBox="1"/>
          <p:nvPr/>
        </p:nvSpPr>
        <p:spPr>
          <a:xfrm>
            <a:off x="9533118" y="3895822"/>
            <a:ext cx="1045158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sz="1200" dirty="0">
                <a:solidFill>
                  <a:schemeClr val="bg2">
                    <a:lumMod val="10000"/>
                  </a:schemeClr>
                </a:solidFill>
              </a:rPr>
              <a:t>~400.788 MHz </a:t>
            </a:r>
            <a:endParaRPr lang="en-GB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3C3670A-1C50-C50E-2FED-F10F96FCCACC}"/>
              </a:ext>
            </a:extLst>
          </p:cNvPr>
          <p:cNvSpPr txBox="1"/>
          <p:nvPr/>
        </p:nvSpPr>
        <p:spPr>
          <a:xfrm>
            <a:off x="6773138" y="3895822"/>
            <a:ext cx="916918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sz="1200" dirty="0">
                <a:solidFill>
                  <a:schemeClr val="bg2">
                    <a:lumMod val="10000"/>
                  </a:schemeClr>
                </a:solidFill>
              </a:rPr>
              <a:t>~25.788 MHz</a:t>
            </a:r>
            <a:endParaRPr lang="en-GB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8" name="Date Placeholder 3">
            <a:extLst>
              <a:ext uri="{FF2B5EF4-FFF2-40B4-BE49-F238E27FC236}">
                <a16:creationId xmlns:a16="http://schemas.microsoft.com/office/drawing/2014/main" id="{CD1ECCE9-0DA4-B482-5BFD-35CC99C7AFB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 sz="1200" dirty="0"/>
              <a:t>28</a:t>
            </a:r>
            <a:r>
              <a:rPr lang="en-US" sz="1200" baseline="30000" dirty="0"/>
              <a:t>th</a:t>
            </a:r>
            <a:r>
              <a:rPr lang="en-US" sz="1200" dirty="0"/>
              <a:t> October 2024</a:t>
            </a:r>
          </a:p>
        </p:txBody>
      </p: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5EAA887E-0289-BCF0-A48C-7376EFC5B8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A. Spierer | LLRF Topical Workshop</a:t>
            </a:r>
          </a:p>
        </p:txBody>
      </p:sp>
    </p:spTree>
    <p:extLst>
      <p:ext uri="{BB962C8B-B14F-4D97-AF65-F5344CB8AC3E}">
        <p14:creationId xmlns:p14="http://schemas.microsoft.com/office/powerpoint/2010/main" val="38328689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ED05A1-9C91-60E8-50B4-7E9167ADB3CB}"/>
              </a:ext>
            </a:extLst>
          </p:cNvPr>
          <p:cNvSpPr/>
          <p:nvPr/>
        </p:nvSpPr>
        <p:spPr>
          <a:xfrm>
            <a:off x="6413873" y="3336761"/>
            <a:ext cx="5629738" cy="2653807"/>
          </a:xfrm>
          <a:prstGeom prst="rect">
            <a:avLst/>
          </a:prstGeom>
          <a:solidFill>
            <a:srgbClr val="73A0FF">
              <a:alpha val="50196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fr-CH" dirty="0" err="1"/>
              <a:t>Receiver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6506140-4D71-67E2-C47C-10C1998CA118}"/>
              </a:ext>
            </a:extLst>
          </p:cNvPr>
          <p:cNvSpPr/>
          <p:nvPr/>
        </p:nvSpPr>
        <p:spPr>
          <a:xfrm>
            <a:off x="313148" y="3627306"/>
            <a:ext cx="4834215" cy="2363262"/>
          </a:xfrm>
          <a:prstGeom prst="rect">
            <a:avLst/>
          </a:prstGeom>
          <a:solidFill>
            <a:srgbClr val="73A0FF">
              <a:alpha val="50196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fr-CH" dirty="0"/>
              <a:t>Beam Control</a:t>
            </a:r>
            <a:endParaRPr lang="en-GB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CA63E27-7426-7B32-5F70-8BD879823F65}"/>
              </a:ext>
            </a:extLst>
          </p:cNvPr>
          <p:cNvSpPr/>
          <p:nvPr/>
        </p:nvSpPr>
        <p:spPr>
          <a:xfrm>
            <a:off x="8162601" y="3721099"/>
            <a:ext cx="3642767" cy="198572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fr-CH" dirty="0"/>
              <a:t>RFNCO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5B4C67B-29CF-31EB-9D29-7BC339D19B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592263"/>
            <a:ext cx="11145838" cy="1535386"/>
          </a:xfrm>
        </p:spPr>
        <p:txBody>
          <a:bodyPr/>
          <a:lstStyle/>
          <a:p>
            <a:r>
              <a:rPr lang="en-GB" dirty="0"/>
              <a:t>The reference RFNCO phase (Beam Control) is transmitted over WR</a:t>
            </a:r>
          </a:p>
          <a:p>
            <a:r>
              <a:rPr lang="en-GB" dirty="0"/>
              <a:t>It is compared to the local RFNCO phase, if different triggers a re-sync.</a:t>
            </a:r>
          </a:p>
          <a:p>
            <a:r>
              <a:rPr lang="en-GB" dirty="0"/>
              <a:t>In case of re-sync., the phase difference is linearly ramped down	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8E5D49D-A839-23BE-455D-12914F6796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RF generation – Reference phase recovery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30347A7-B19F-5BFD-9A57-3C55C80EE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A4598-1135-480A-8142-3CB9FB00055D}" type="slidenum">
              <a:rPr lang="en-US" smtClean="0"/>
              <a:t>15</a:t>
            </a:fld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B594CD9-2619-0C83-7B48-14CC740CC247}"/>
              </a:ext>
            </a:extLst>
          </p:cNvPr>
          <p:cNvSpPr/>
          <p:nvPr/>
        </p:nvSpPr>
        <p:spPr>
          <a:xfrm>
            <a:off x="8389058" y="4592208"/>
            <a:ext cx="388780" cy="37010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-</a:t>
            </a:r>
            <a:endParaRPr lang="en-GB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C6EFAA3-97B3-B447-642F-543DA17D1C93}"/>
              </a:ext>
            </a:extLst>
          </p:cNvPr>
          <p:cNvSpPr/>
          <p:nvPr/>
        </p:nvSpPr>
        <p:spPr>
          <a:xfrm>
            <a:off x="1834432" y="4479651"/>
            <a:ext cx="1266511" cy="59522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RFNCO</a:t>
            </a:r>
            <a:endParaRPr lang="en-GB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0F1FD59-B5EB-D076-D643-507ED693F906}"/>
              </a:ext>
            </a:extLst>
          </p:cNvPr>
          <p:cNvSpPr/>
          <p:nvPr/>
        </p:nvSpPr>
        <p:spPr>
          <a:xfrm>
            <a:off x="6414843" y="4479651"/>
            <a:ext cx="618968" cy="59522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WR</a:t>
            </a:r>
            <a:endParaRPr lang="en-GB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61E0EC7-CD45-0855-CB62-47626B553E03}"/>
              </a:ext>
            </a:extLst>
          </p:cNvPr>
          <p:cNvSpPr/>
          <p:nvPr/>
        </p:nvSpPr>
        <p:spPr>
          <a:xfrm>
            <a:off x="4528396" y="4479651"/>
            <a:ext cx="618968" cy="59522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WR</a:t>
            </a:r>
            <a:endParaRPr lang="en-GB" dirty="0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42369618-3C89-EC90-6BDF-C90579AFE123}"/>
              </a:ext>
            </a:extLst>
          </p:cNvPr>
          <p:cNvCxnSpPr>
            <a:cxnSpLocks/>
            <a:stCxn id="22" idx="3"/>
            <a:endCxn id="119" idx="1"/>
          </p:cNvCxnSpPr>
          <p:nvPr/>
        </p:nvCxnSpPr>
        <p:spPr>
          <a:xfrm flipV="1">
            <a:off x="3100943" y="4777262"/>
            <a:ext cx="282020" cy="1"/>
          </a:xfrm>
          <a:prstGeom prst="line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C893F1F9-6884-51FD-46CD-EE0D348268D5}"/>
              </a:ext>
            </a:extLst>
          </p:cNvPr>
          <p:cNvCxnSpPr>
            <a:stCxn id="27" idx="3"/>
            <a:endCxn id="26" idx="1"/>
          </p:cNvCxnSpPr>
          <p:nvPr/>
        </p:nvCxnSpPr>
        <p:spPr>
          <a:xfrm>
            <a:off x="5147364" y="4777263"/>
            <a:ext cx="1267479" cy="0"/>
          </a:xfrm>
          <a:prstGeom prst="line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or: Elbow 32">
            <a:extLst>
              <a:ext uri="{FF2B5EF4-FFF2-40B4-BE49-F238E27FC236}">
                <a16:creationId xmlns:a16="http://schemas.microsoft.com/office/drawing/2014/main" id="{3DCA3B79-D5E1-7D96-770E-E264DC9146CF}"/>
              </a:ext>
            </a:extLst>
          </p:cNvPr>
          <p:cNvCxnSpPr>
            <a:cxnSpLocks/>
            <a:stCxn id="26" idx="3"/>
            <a:endCxn id="12" idx="1"/>
          </p:cNvCxnSpPr>
          <p:nvPr/>
        </p:nvCxnSpPr>
        <p:spPr>
          <a:xfrm flipV="1">
            <a:off x="7033811" y="4777262"/>
            <a:ext cx="1355247" cy="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>
            <a:extLst>
              <a:ext uri="{FF2B5EF4-FFF2-40B4-BE49-F238E27FC236}">
                <a16:creationId xmlns:a16="http://schemas.microsoft.com/office/drawing/2014/main" id="{5F5E6433-4D35-95C0-3D51-8E438DC8E539}"/>
              </a:ext>
            </a:extLst>
          </p:cNvPr>
          <p:cNvSpPr/>
          <p:nvPr/>
        </p:nvSpPr>
        <p:spPr>
          <a:xfrm>
            <a:off x="10605560" y="5163703"/>
            <a:ext cx="768985" cy="37010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Acc</a:t>
            </a:r>
            <a:endParaRPr lang="en-GB" dirty="0"/>
          </a:p>
        </p:txBody>
      </p:sp>
      <p:cxnSp>
        <p:nvCxnSpPr>
          <p:cNvPr id="49" name="Connector: Elbow 48">
            <a:extLst>
              <a:ext uri="{FF2B5EF4-FFF2-40B4-BE49-F238E27FC236}">
                <a16:creationId xmlns:a16="http://schemas.microsoft.com/office/drawing/2014/main" id="{954B0930-862C-E152-D34C-EF8C04FC32E6}"/>
              </a:ext>
            </a:extLst>
          </p:cNvPr>
          <p:cNvCxnSpPr>
            <a:cxnSpLocks/>
            <a:stCxn id="42" idx="3"/>
            <a:endCxn id="73" idx="3"/>
          </p:cNvCxnSpPr>
          <p:nvPr/>
        </p:nvCxnSpPr>
        <p:spPr>
          <a:xfrm flipH="1" flipV="1">
            <a:off x="10119708" y="4454421"/>
            <a:ext cx="1254837" cy="894336"/>
          </a:xfrm>
          <a:prstGeom prst="bentConnector3">
            <a:avLst>
              <a:gd name="adj1" fmla="val -18218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angle 52">
            <a:extLst>
              <a:ext uri="{FF2B5EF4-FFF2-40B4-BE49-F238E27FC236}">
                <a16:creationId xmlns:a16="http://schemas.microsoft.com/office/drawing/2014/main" id="{0A54C414-76E4-67CF-CA2F-01CA85726BF8}"/>
              </a:ext>
            </a:extLst>
          </p:cNvPr>
          <p:cNvSpPr/>
          <p:nvPr/>
        </p:nvSpPr>
        <p:spPr>
          <a:xfrm>
            <a:off x="9361890" y="4917055"/>
            <a:ext cx="768985" cy="37010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err="1"/>
              <a:t>sync</a:t>
            </a:r>
            <a:endParaRPr lang="en-GB" dirty="0"/>
          </a:p>
        </p:txBody>
      </p:sp>
      <p:cxnSp>
        <p:nvCxnSpPr>
          <p:cNvPr id="59" name="Connector: Elbow 58">
            <a:extLst>
              <a:ext uri="{FF2B5EF4-FFF2-40B4-BE49-F238E27FC236}">
                <a16:creationId xmlns:a16="http://schemas.microsoft.com/office/drawing/2014/main" id="{D832AD3C-9586-98C0-5F83-0FA0314E554E}"/>
              </a:ext>
            </a:extLst>
          </p:cNvPr>
          <p:cNvCxnSpPr>
            <a:cxnSpLocks/>
            <a:stCxn id="12" idx="2"/>
            <a:endCxn id="53" idx="1"/>
          </p:cNvCxnSpPr>
          <p:nvPr/>
        </p:nvCxnSpPr>
        <p:spPr>
          <a:xfrm rot="16200000" flipH="1">
            <a:off x="8902773" y="4642991"/>
            <a:ext cx="139793" cy="77844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nector: Elbow 63">
            <a:extLst>
              <a:ext uri="{FF2B5EF4-FFF2-40B4-BE49-F238E27FC236}">
                <a16:creationId xmlns:a16="http://schemas.microsoft.com/office/drawing/2014/main" id="{5E235B50-7A0A-5CE0-18FF-A940024A19C4}"/>
              </a:ext>
            </a:extLst>
          </p:cNvPr>
          <p:cNvCxnSpPr>
            <a:stCxn id="53" idx="3"/>
            <a:endCxn id="42" idx="1"/>
          </p:cNvCxnSpPr>
          <p:nvPr/>
        </p:nvCxnSpPr>
        <p:spPr>
          <a:xfrm>
            <a:off x="10130875" y="5102109"/>
            <a:ext cx="474685" cy="246648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Connector: Elbow 65">
            <a:extLst>
              <a:ext uri="{FF2B5EF4-FFF2-40B4-BE49-F238E27FC236}">
                <a16:creationId xmlns:a16="http://schemas.microsoft.com/office/drawing/2014/main" id="{CF8767C7-043A-8F65-255A-42A4D8C7BED3}"/>
              </a:ext>
            </a:extLst>
          </p:cNvPr>
          <p:cNvCxnSpPr>
            <a:cxnSpLocks/>
          </p:cNvCxnSpPr>
          <p:nvPr/>
        </p:nvCxnSpPr>
        <p:spPr>
          <a:xfrm>
            <a:off x="7033811" y="4961013"/>
            <a:ext cx="3571749" cy="495743"/>
          </a:xfrm>
          <a:prstGeom prst="bentConnector3">
            <a:avLst>
              <a:gd name="adj1" fmla="val 24635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ectangle 72">
            <a:extLst>
              <a:ext uri="{FF2B5EF4-FFF2-40B4-BE49-F238E27FC236}">
                <a16:creationId xmlns:a16="http://schemas.microsoft.com/office/drawing/2014/main" id="{F0217CE8-9B16-EE1F-8780-DEC4465E3A26}"/>
              </a:ext>
            </a:extLst>
          </p:cNvPr>
          <p:cNvSpPr/>
          <p:nvPr/>
        </p:nvSpPr>
        <p:spPr>
          <a:xfrm>
            <a:off x="9350723" y="4269367"/>
            <a:ext cx="768985" cy="37010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err="1"/>
              <a:t>latch</a:t>
            </a:r>
            <a:endParaRPr lang="en-GB" baseline="30000" dirty="0"/>
          </a:p>
        </p:txBody>
      </p:sp>
      <p:cxnSp>
        <p:nvCxnSpPr>
          <p:cNvPr id="76" name="Connector: Elbow 75">
            <a:extLst>
              <a:ext uri="{FF2B5EF4-FFF2-40B4-BE49-F238E27FC236}">
                <a16:creationId xmlns:a16="http://schemas.microsoft.com/office/drawing/2014/main" id="{16A219A1-E45D-0D21-760A-5C067C7061FB}"/>
              </a:ext>
            </a:extLst>
          </p:cNvPr>
          <p:cNvCxnSpPr>
            <a:cxnSpLocks/>
            <a:stCxn id="73" idx="1"/>
            <a:endCxn id="12" idx="0"/>
          </p:cNvCxnSpPr>
          <p:nvPr/>
        </p:nvCxnSpPr>
        <p:spPr>
          <a:xfrm rot="10800000" flipV="1">
            <a:off x="8583449" y="4454420"/>
            <a:ext cx="767275" cy="137787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>
            <a:extLst>
              <a:ext uri="{FF2B5EF4-FFF2-40B4-BE49-F238E27FC236}">
                <a16:creationId xmlns:a16="http://schemas.microsoft.com/office/drawing/2014/main" id="{3E4EE4CB-C593-3991-6BC4-9EA070D7E1EB}"/>
              </a:ext>
            </a:extLst>
          </p:cNvPr>
          <p:cNvSpPr txBox="1"/>
          <p:nvPr/>
        </p:nvSpPr>
        <p:spPr>
          <a:xfrm>
            <a:off x="7125498" y="4634841"/>
            <a:ext cx="297093" cy="215444"/>
          </a:xfrm>
          <a:prstGeom prst="rect">
            <a:avLst/>
          </a:prstGeom>
          <a:solidFill>
            <a:srgbClr val="B9CFFF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hy-AM" sz="1400"/>
              <a:t>Փ</a:t>
            </a:r>
            <a:r>
              <a:rPr lang="fr-CH" sz="1400" baseline="-25000"/>
              <a:t>N</a:t>
            </a:r>
            <a:endParaRPr lang="en-GB" sz="1400" baseline="-25000" dirty="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E56557A5-FEC1-E83A-E167-E8182B0738A2}"/>
              </a:ext>
            </a:extLst>
          </p:cNvPr>
          <p:cNvSpPr txBox="1"/>
          <p:nvPr/>
        </p:nvSpPr>
        <p:spPr>
          <a:xfrm>
            <a:off x="8792129" y="4316512"/>
            <a:ext cx="240493" cy="215444"/>
          </a:xfrm>
          <a:prstGeom prst="rect">
            <a:avLst/>
          </a:prstGeom>
          <a:solidFill>
            <a:srgbClr val="73A0FF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hy-AM" sz="1400" dirty="0"/>
              <a:t>Փ</a:t>
            </a:r>
            <a:r>
              <a:rPr lang="fr-CH" sz="1400" baseline="-25000" dirty="0"/>
              <a:t>N</a:t>
            </a:r>
            <a:endParaRPr lang="en-GB" sz="1400" baseline="-25000" dirty="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D419A80B-B0F6-D261-A0B3-6C535204C0F2}"/>
              </a:ext>
            </a:extLst>
          </p:cNvPr>
          <p:cNvSpPr txBox="1"/>
          <p:nvPr/>
        </p:nvSpPr>
        <p:spPr>
          <a:xfrm>
            <a:off x="7108161" y="4856677"/>
            <a:ext cx="548237" cy="215444"/>
          </a:xfrm>
          <a:prstGeom prst="rect">
            <a:avLst/>
          </a:prstGeom>
          <a:solidFill>
            <a:srgbClr val="B9CFFF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400" dirty="0"/>
              <a:t>FTW</a:t>
            </a:r>
            <a:r>
              <a:rPr lang="fr-CH" sz="1400" baseline="-25000" dirty="0"/>
              <a:t>N</a:t>
            </a:r>
            <a:endParaRPr lang="en-GB" sz="1400" baseline="-25000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3363200D-4E26-105A-7C22-E47C5E7401DD}"/>
              </a:ext>
            </a:extLst>
          </p:cNvPr>
          <p:cNvSpPr txBox="1"/>
          <p:nvPr/>
        </p:nvSpPr>
        <p:spPr>
          <a:xfrm>
            <a:off x="10205425" y="4931997"/>
            <a:ext cx="529520" cy="215444"/>
          </a:xfrm>
          <a:prstGeom prst="rect">
            <a:avLst/>
          </a:prstGeom>
          <a:solidFill>
            <a:srgbClr val="73A0FF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400" dirty="0" err="1"/>
              <a:t>dFTW</a:t>
            </a:r>
            <a:endParaRPr lang="en-GB" sz="1400" baseline="-25000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84616A2D-8D34-AD96-6C40-74709934307D}"/>
              </a:ext>
            </a:extLst>
          </p:cNvPr>
          <p:cNvSpPr txBox="1"/>
          <p:nvPr/>
        </p:nvSpPr>
        <p:spPr>
          <a:xfrm>
            <a:off x="8862414" y="4991001"/>
            <a:ext cx="376103" cy="215444"/>
          </a:xfrm>
          <a:prstGeom prst="rect">
            <a:avLst/>
          </a:prstGeom>
          <a:solidFill>
            <a:srgbClr val="73A0FF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400" dirty="0"/>
              <a:t>d</a:t>
            </a:r>
            <a:r>
              <a:rPr lang="hy-AM" sz="1400" dirty="0"/>
              <a:t>Փ</a:t>
            </a:r>
            <a:r>
              <a:rPr lang="fr-CH" sz="1400" baseline="-25000" dirty="0"/>
              <a:t>N</a:t>
            </a:r>
            <a:endParaRPr lang="en-GB" sz="1400" baseline="-25000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28B28F45-902C-BCE1-0201-D9F712FC808E}"/>
              </a:ext>
            </a:extLst>
          </p:cNvPr>
          <p:cNvSpPr txBox="1"/>
          <p:nvPr/>
        </p:nvSpPr>
        <p:spPr>
          <a:xfrm>
            <a:off x="3366096" y="5170613"/>
            <a:ext cx="75029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fr-CH" sz="1400" dirty="0" err="1"/>
              <a:t>Tx</a:t>
            </a:r>
            <a:r>
              <a:rPr lang="fr-CH" sz="1400" dirty="0"/>
              <a:t> = </a:t>
            </a:r>
            <a:r>
              <a:rPr lang="fr-CH" sz="1400" dirty="0" err="1"/>
              <a:t>Trev</a:t>
            </a:r>
            <a:r>
              <a:rPr lang="fr-CH" sz="1400" dirty="0"/>
              <a:t> </a:t>
            </a:r>
            <a:r>
              <a:rPr lang="fr-CH" sz="1400" dirty="0" err="1"/>
              <a:t>FTWs</a:t>
            </a:r>
            <a:endParaRPr lang="fr-CH" sz="1400" dirty="0"/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CA084D66-556F-E4CF-5A5C-40CF9633E033}"/>
              </a:ext>
            </a:extLst>
          </p:cNvPr>
          <p:cNvSpPr/>
          <p:nvPr/>
        </p:nvSpPr>
        <p:spPr>
          <a:xfrm>
            <a:off x="442533" y="4479651"/>
            <a:ext cx="618968" cy="59522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dirty="0"/>
              <a:t>Loopback</a:t>
            </a:r>
            <a:endParaRPr lang="en-GB" sz="1400" dirty="0"/>
          </a:p>
        </p:txBody>
      </p:sp>
      <p:cxnSp>
        <p:nvCxnSpPr>
          <p:cNvPr id="101" name="Connector: Elbow 100">
            <a:extLst>
              <a:ext uri="{FF2B5EF4-FFF2-40B4-BE49-F238E27FC236}">
                <a16:creationId xmlns:a16="http://schemas.microsoft.com/office/drawing/2014/main" id="{3B19E1B7-7F4F-2DAB-FAFF-6C03A9A749FE}"/>
              </a:ext>
            </a:extLst>
          </p:cNvPr>
          <p:cNvCxnSpPr>
            <a:endCxn id="73" idx="0"/>
          </p:cNvCxnSpPr>
          <p:nvPr/>
        </p:nvCxnSpPr>
        <p:spPr>
          <a:xfrm flipV="1">
            <a:off x="7033811" y="4269367"/>
            <a:ext cx="2701405" cy="284568"/>
          </a:xfrm>
          <a:prstGeom prst="bentConnector4">
            <a:avLst>
              <a:gd name="adj1" fmla="val 31600"/>
              <a:gd name="adj2" fmla="val 180332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TextBox 102">
            <a:extLst>
              <a:ext uri="{FF2B5EF4-FFF2-40B4-BE49-F238E27FC236}">
                <a16:creationId xmlns:a16="http://schemas.microsoft.com/office/drawing/2014/main" id="{B84021F8-9104-A312-6BAF-ECE34916A68B}"/>
              </a:ext>
            </a:extLst>
          </p:cNvPr>
          <p:cNvSpPr txBox="1"/>
          <p:nvPr/>
        </p:nvSpPr>
        <p:spPr>
          <a:xfrm>
            <a:off x="7125497" y="4416201"/>
            <a:ext cx="297093" cy="215444"/>
          </a:xfrm>
          <a:prstGeom prst="rect">
            <a:avLst/>
          </a:prstGeom>
          <a:solidFill>
            <a:srgbClr val="B9CFFF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400" dirty="0" err="1"/>
              <a:t>Rx</a:t>
            </a:r>
            <a:endParaRPr lang="en-GB" sz="1100" baseline="-25000" dirty="0"/>
          </a:p>
        </p:txBody>
      </p:sp>
      <p:cxnSp>
        <p:nvCxnSpPr>
          <p:cNvPr id="113" name="Straight Arrow Connector 112">
            <a:extLst>
              <a:ext uri="{FF2B5EF4-FFF2-40B4-BE49-F238E27FC236}">
                <a16:creationId xmlns:a16="http://schemas.microsoft.com/office/drawing/2014/main" id="{E5AFF983-D01B-5CC1-FE29-9FB2AD0701FA}"/>
              </a:ext>
            </a:extLst>
          </p:cNvPr>
          <p:cNvCxnSpPr>
            <a:stCxn id="99" idx="3"/>
            <a:endCxn id="22" idx="1"/>
          </p:cNvCxnSpPr>
          <p:nvPr/>
        </p:nvCxnSpPr>
        <p:spPr>
          <a:xfrm>
            <a:off x="1061501" y="4777263"/>
            <a:ext cx="77293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Rectangle 118">
            <a:extLst>
              <a:ext uri="{FF2B5EF4-FFF2-40B4-BE49-F238E27FC236}">
                <a16:creationId xmlns:a16="http://schemas.microsoft.com/office/drawing/2014/main" id="{279678B8-2C6B-6F41-7450-60BEB2BFA08D}"/>
              </a:ext>
            </a:extLst>
          </p:cNvPr>
          <p:cNvSpPr/>
          <p:nvPr/>
        </p:nvSpPr>
        <p:spPr>
          <a:xfrm>
            <a:off x="3382963" y="4592208"/>
            <a:ext cx="768985" cy="37010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err="1"/>
              <a:t>latch</a:t>
            </a:r>
            <a:endParaRPr lang="en-GB" baseline="30000" dirty="0"/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4B14D4BF-B6EF-8E15-30BD-CFD2109743EE}"/>
              </a:ext>
            </a:extLst>
          </p:cNvPr>
          <p:cNvSpPr txBox="1"/>
          <p:nvPr/>
        </p:nvSpPr>
        <p:spPr>
          <a:xfrm>
            <a:off x="1141793" y="4682103"/>
            <a:ext cx="548237" cy="215444"/>
          </a:xfrm>
          <a:prstGeom prst="rect">
            <a:avLst/>
          </a:prstGeom>
          <a:solidFill>
            <a:srgbClr val="B9CFFF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400" dirty="0"/>
              <a:t>FTW</a:t>
            </a:r>
            <a:r>
              <a:rPr lang="fr-CH" sz="1400" baseline="-25000" dirty="0"/>
              <a:t>N</a:t>
            </a:r>
            <a:endParaRPr lang="en-GB" sz="1400" baseline="-25000" dirty="0"/>
          </a:p>
        </p:txBody>
      </p:sp>
      <p:cxnSp>
        <p:nvCxnSpPr>
          <p:cNvPr id="122" name="Connector: Elbow 121">
            <a:extLst>
              <a:ext uri="{FF2B5EF4-FFF2-40B4-BE49-F238E27FC236}">
                <a16:creationId xmlns:a16="http://schemas.microsoft.com/office/drawing/2014/main" id="{7B4546BA-0421-22B3-45F7-15B647D383CE}"/>
              </a:ext>
            </a:extLst>
          </p:cNvPr>
          <p:cNvCxnSpPr>
            <a:cxnSpLocks/>
            <a:stCxn id="27" idx="2"/>
            <a:endCxn id="99" idx="2"/>
          </p:cNvCxnSpPr>
          <p:nvPr/>
        </p:nvCxnSpPr>
        <p:spPr>
          <a:xfrm rot="5400000">
            <a:off x="2794949" y="3031943"/>
            <a:ext cx="12700" cy="4085863"/>
          </a:xfrm>
          <a:prstGeom prst="bentConnector3">
            <a:avLst>
              <a:gd name="adj1" fmla="val 5350016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Connector: Elbow 128">
            <a:extLst>
              <a:ext uri="{FF2B5EF4-FFF2-40B4-BE49-F238E27FC236}">
                <a16:creationId xmlns:a16="http://schemas.microsoft.com/office/drawing/2014/main" id="{5B739568-9BE8-3884-C9DE-8FB25A27C6D1}"/>
              </a:ext>
            </a:extLst>
          </p:cNvPr>
          <p:cNvCxnSpPr>
            <a:cxnSpLocks/>
            <a:endCxn id="119" idx="0"/>
          </p:cNvCxnSpPr>
          <p:nvPr/>
        </p:nvCxnSpPr>
        <p:spPr>
          <a:xfrm flipV="1">
            <a:off x="919528" y="4592208"/>
            <a:ext cx="2847928" cy="5804"/>
          </a:xfrm>
          <a:prstGeom prst="bentConnector4">
            <a:avLst>
              <a:gd name="adj1" fmla="val 21042"/>
              <a:gd name="adj2" fmla="val 9290214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TextBox 133">
            <a:extLst>
              <a:ext uri="{FF2B5EF4-FFF2-40B4-BE49-F238E27FC236}">
                <a16:creationId xmlns:a16="http://schemas.microsoft.com/office/drawing/2014/main" id="{5D5D4C01-4EEE-6639-D604-E4A281C9D4F6}"/>
              </a:ext>
            </a:extLst>
          </p:cNvPr>
          <p:cNvSpPr txBox="1"/>
          <p:nvPr/>
        </p:nvSpPr>
        <p:spPr>
          <a:xfrm>
            <a:off x="1141156" y="4492352"/>
            <a:ext cx="297093" cy="215444"/>
          </a:xfrm>
          <a:prstGeom prst="rect">
            <a:avLst/>
          </a:prstGeom>
          <a:solidFill>
            <a:srgbClr val="B9CFFF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400" dirty="0" err="1"/>
              <a:t>Rx</a:t>
            </a:r>
            <a:endParaRPr lang="en-GB" sz="1100" baseline="-25000" dirty="0"/>
          </a:p>
        </p:txBody>
      </p:sp>
      <p:sp>
        <p:nvSpPr>
          <p:cNvPr id="136" name="Oval 135">
            <a:extLst>
              <a:ext uri="{FF2B5EF4-FFF2-40B4-BE49-F238E27FC236}">
                <a16:creationId xmlns:a16="http://schemas.microsoft.com/office/drawing/2014/main" id="{A0AEA9F6-A40E-1DB4-06F9-D79366812183}"/>
              </a:ext>
            </a:extLst>
          </p:cNvPr>
          <p:cNvSpPr/>
          <p:nvPr/>
        </p:nvSpPr>
        <p:spPr>
          <a:xfrm>
            <a:off x="5696384" y="4567814"/>
            <a:ext cx="223912" cy="208962"/>
          </a:xfrm>
          <a:prstGeom prst="ellips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2" name="Straight Arrow Connector 141">
            <a:extLst>
              <a:ext uri="{FF2B5EF4-FFF2-40B4-BE49-F238E27FC236}">
                <a16:creationId xmlns:a16="http://schemas.microsoft.com/office/drawing/2014/main" id="{3516D016-9543-2A2E-75F0-B52C2965A414}"/>
              </a:ext>
            </a:extLst>
          </p:cNvPr>
          <p:cNvCxnSpPr>
            <a:cxnSpLocks/>
            <a:stCxn id="42" idx="3"/>
          </p:cNvCxnSpPr>
          <p:nvPr/>
        </p:nvCxnSpPr>
        <p:spPr>
          <a:xfrm>
            <a:off x="11374545" y="5348757"/>
            <a:ext cx="57288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7" name="TextBox 146">
            <a:extLst>
              <a:ext uri="{FF2B5EF4-FFF2-40B4-BE49-F238E27FC236}">
                <a16:creationId xmlns:a16="http://schemas.microsoft.com/office/drawing/2014/main" id="{3CF8F1EF-5D8D-9DB1-5C84-DA287EC79899}"/>
              </a:ext>
            </a:extLst>
          </p:cNvPr>
          <p:cNvSpPr txBox="1"/>
          <p:nvPr/>
        </p:nvSpPr>
        <p:spPr>
          <a:xfrm>
            <a:off x="3130638" y="4675891"/>
            <a:ext cx="145925" cy="215444"/>
          </a:xfrm>
          <a:prstGeom prst="rect">
            <a:avLst/>
          </a:prstGeom>
          <a:solidFill>
            <a:srgbClr val="B9CFFF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hy-AM" sz="1400" dirty="0"/>
              <a:t>Փ</a:t>
            </a:r>
            <a:endParaRPr lang="en-GB" sz="1400" baseline="-25000" dirty="0"/>
          </a:p>
        </p:txBody>
      </p:sp>
      <p:cxnSp>
        <p:nvCxnSpPr>
          <p:cNvPr id="149" name="Straight Connector 148">
            <a:extLst>
              <a:ext uri="{FF2B5EF4-FFF2-40B4-BE49-F238E27FC236}">
                <a16:creationId xmlns:a16="http://schemas.microsoft.com/office/drawing/2014/main" id="{82CDD2B4-94B7-B590-74D3-AF70BE9F00CC}"/>
              </a:ext>
            </a:extLst>
          </p:cNvPr>
          <p:cNvCxnSpPr>
            <a:cxnSpLocks/>
            <a:endCxn id="27" idx="1"/>
          </p:cNvCxnSpPr>
          <p:nvPr/>
        </p:nvCxnSpPr>
        <p:spPr>
          <a:xfrm>
            <a:off x="4127549" y="4776776"/>
            <a:ext cx="400847" cy="487"/>
          </a:xfrm>
          <a:prstGeom prst="line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>
            <a:extLst>
              <a:ext uri="{FF2B5EF4-FFF2-40B4-BE49-F238E27FC236}">
                <a16:creationId xmlns:a16="http://schemas.microsoft.com/office/drawing/2014/main" id="{9CB8ABEA-15B9-72F5-1CE0-71086EA3F3D8}"/>
              </a:ext>
            </a:extLst>
          </p:cNvPr>
          <p:cNvSpPr txBox="1"/>
          <p:nvPr/>
        </p:nvSpPr>
        <p:spPr>
          <a:xfrm>
            <a:off x="4200088" y="4650081"/>
            <a:ext cx="251861" cy="215444"/>
          </a:xfrm>
          <a:prstGeom prst="rect">
            <a:avLst/>
          </a:prstGeom>
          <a:solidFill>
            <a:srgbClr val="B9CFFF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hy-AM" sz="1400" dirty="0"/>
              <a:t>Փ</a:t>
            </a:r>
            <a:r>
              <a:rPr lang="fr-CH" sz="1400" baseline="-25000" dirty="0"/>
              <a:t>N</a:t>
            </a:r>
            <a:endParaRPr lang="en-GB" sz="1400" baseline="-25000" dirty="0"/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BC337246-CD6D-46F8-E102-4BAF713B6E37}"/>
              </a:ext>
            </a:extLst>
          </p:cNvPr>
          <p:cNvSpPr txBox="1"/>
          <p:nvPr/>
        </p:nvSpPr>
        <p:spPr>
          <a:xfrm>
            <a:off x="11409139" y="5241312"/>
            <a:ext cx="145925" cy="215444"/>
          </a:xfrm>
          <a:prstGeom prst="rect">
            <a:avLst/>
          </a:prstGeom>
          <a:solidFill>
            <a:srgbClr val="73A0FF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hy-AM" sz="1400" dirty="0"/>
              <a:t>Փ</a:t>
            </a:r>
            <a:endParaRPr lang="en-GB" sz="1400" baseline="-25000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4692E7DA-C720-02D5-98DF-5DEC204AEDF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 sz="1200" dirty="0"/>
              <a:t>28</a:t>
            </a:r>
            <a:r>
              <a:rPr lang="en-US" sz="1200" baseline="30000" dirty="0"/>
              <a:t>th</a:t>
            </a:r>
            <a:r>
              <a:rPr lang="en-US" sz="1200" dirty="0"/>
              <a:t> October 2024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41BD6387-F215-4F41-C209-5A34E56DB2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A. Spierer | LLRF Topical Workshop</a:t>
            </a:r>
          </a:p>
        </p:txBody>
      </p:sp>
      <p:cxnSp>
        <p:nvCxnSpPr>
          <p:cNvPr id="18" name="Connector: Elbow 17">
            <a:extLst>
              <a:ext uri="{FF2B5EF4-FFF2-40B4-BE49-F238E27FC236}">
                <a16:creationId xmlns:a16="http://schemas.microsoft.com/office/drawing/2014/main" id="{BE2FEFA5-31AF-4A5A-880D-78810D48BD80}"/>
              </a:ext>
            </a:extLst>
          </p:cNvPr>
          <p:cNvCxnSpPr>
            <a:cxnSpLocks/>
          </p:cNvCxnSpPr>
          <p:nvPr/>
        </p:nvCxnSpPr>
        <p:spPr>
          <a:xfrm flipV="1">
            <a:off x="4116388" y="4980262"/>
            <a:ext cx="412008" cy="392224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87583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8E5D49D-A839-23BE-455D-12914F6796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Timeline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30347A7-B19F-5BFD-9A57-3C55C80EE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A4598-1135-480A-8142-3CB9FB00055D}" type="slidenum">
              <a:rPr lang="en-US" smtClean="0"/>
              <a:t>16</a:t>
            </a:fld>
            <a:endParaRPr lang="en-US"/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302F172D-85A3-A199-3326-FC4D60CFF93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71017928"/>
              </p:ext>
            </p:extLst>
          </p:nvPr>
        </p:nvGraphicFramePr>
        <p:xfrm>
          <a:off x="519748" y="0"/>
          <a:ext cx="11376024" cy="5809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C6E44F9A-D8A0-7F1C-498C-4EC7073A7FE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 sz="1200" dirty="0"/>
              <a:t>28</a:t>
            </a:r>
            <a:r>
              <a:rPr lang="en-US" sz="1200" baseline="30000" dirty="0"/>
              <a:t>th</a:t>
            </a:r>
            <a:r>
              <a:rPr lang="en-US" sz="1200" dirty="0"/>
              <a:t> October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AEEE1F-6864-A5E9-8979-D1F6F5D88B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A. Spierer | LLRF Topical Workshop</a:t>
            </a:r>
          </a:p>
        </p:txBody>
      </p:sp>
    </p:spTree>
    <p:extLst>
      <p:ext uri="{BB962C8B-B14F-4D97-AF65-F5344CB8AC3E}">
        <p14:creationId xmlns:p14="http://schemas.microsoft.com/office/powerpoint/2010/main" val="18402363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5B4C67B-29CF-31EB-9D29-7BC339D19B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592263"/>
            <a:ext cx="9529641" cy="4485808"/>
          </a:xfrm>
        </p:spPr>
        <p:txBody>
          <a:bodyPr/>
          <a:lstStyle/>
          <a:p>
            <a:r>
              <a:rPr lang="en-GB" sz="2000" dirty="0"/>
              <a:t>We use a White Rabbit network and distributed NCOs to replace the obsolete RF generation and distribution in the LHC</a:t>
            </a:r>
          </a:p>
          <a:p>
            <a:r>
              <a:rPr lang="en-GB" sz="2000" dirty="0"/>
              <a:t>Based on the successful SPS system</a:t>
            </a:r>
          </a:p>
          <a:p>
            <a:pPr lvl="1"/>
            <a:r>
              <a:rPr lang="en-GB" sz="1600" dirty="0"/>
              <a:t>With a series of updates and modification to fit the LHC constraints</a:t>
            </a:r>
          </a:p>
          <a:p>
            <a:r>
              <a:rPr lang="en-GB" sz="2000" dirty="0"/>
              <a:t>Installation ongoing and the restart with the new system planned in 2029</a:t>
            </a:r>
          </a:p>
          <a:p>
            <a:r>
              <a:rPr lang="en-GB" sz="2000" dirty="0"/>
              <a:t>In collaboration with our controls group, going towards a generalized transmission of the RF information together with the general timing</a:t>
            </a:r>
          </a:p>
          <a:p>
            <a:pPr lvl="1"/>
            <a:r>
              <a:rPr lang="en-GB" sz="1600" dirty="0"/>
              <a:t>Simplifying networks and distribution as well as synchronization between machines</a:t>
            </a:r>
          </a:p>
          <a:p>
            <a:r>
              <a:rPr lang="en-GB" sz="2000" dirty="0"/>
              <a:t>Improvement of the received clock quality (Phase noise, drift)</a:t>
            </a:r>
          </a:p>
          <a:p>
            <a:r>
              <a:rPr lang="en-GB" sz="2000" dirty="0"/>
              <a:t>Easier network extensions/installations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8E5D49D-A839-23BE-455D-12914F6796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 and outlook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30347A7-B19F-5BFD-9A57-3C55C80EE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A4598-1135-480A-8142-3CB9FB00055D}" type="slidenum">
              <a:rPr lang="en-US" smtClean="0"/>
              <a:t>17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40B6C1ED-F6F5-ABE9-2415-3EC1BFD5E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A. Spierer | LLRF Topical Workshop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C32CC50A-634C-86EA-EA80-A8B46AE6706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 sz="1200" dirty="0"/>
              <a:t>28</a:t>
            </a:r>
            <a:r>
              <a:rPr lang="en-US" sz="1200" baseline="30000" dirty="0"/>
              <a:t>th</a:t>
            </a:r>
            <a:r>
              <a:rPr lang="en-US" sz="1200" dirty="0"/>
              <a:t> October 2024</a:t>
            </a:r>
          </a:p>
        </p:txBody>
      </p:sp>
    </p:spTree>
    <p:extLst>
      <p:ext uri="{BB962C8B-B14F-4D97-AF65-F5344CB8AC3E}">
        <p14:creationId xmlns:p14="http://schemas.microsoft.com/office/powerpoint/2010/main" val="3755483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5B4C67B-29CF-31EB-9D29-7BC339D19B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124744"/>
            <a:ext cx="11376024" cy="5047456"/>
          </a:xfrm>
        </p:spPr>
        <p:txBody>
          <a:bodyPr/>
          <a:lstStyle/>
          <a:p>
            <a:r>
              <a:rPr lang="en-GB" sz="1800" dirty="0"/>
              <a:t>Workshop: G. Hagmann &amp; al. Poster</a:t>
            </a:r>
          </a:p>
          <a:p>
            <a:pPr lvl="1"/>
            <a:r>
              <a:rPr lang="en-GB" sz="1400" dirty="0"/>
              <a:t>HL-LHC RF distribution over White-Rabbit, the WR2RF and </a:t>
            </a:r>
            <a:r>
              <a:rPr lang="en-GB" sz="1400" dirty="0" err="1"/>
              <a:t>eRTM</a:t>
            </a:r>
            <a:r>
              <a:rPr lang="en-GB" sz="1400" dirty="0"/>
              <a:t> modules</a:t>
            </a:r>
          </a:p>
          <a:p>
            <a:r>
              <a:rPr lang="en-GB" sz="1800" dirty="0"/>
              <a:t>Workshop: G. Papotti &amp; al. Presentation</a:t>
            </a:r>
          </a:p>
          <a:p>
            <a:pPr lvl="1"/>
            <a:r>
              <a:rPr lang="en-GB" sz="1400" dirty="0"/>
              <a:t>High-precision clocks and triggers for longitudinal beam measurements in high energy synchrotrons</a:t>
            </a:r>
          </a:p>
          <a:p>
            <a:r>
              <a:rPr lang="en-GB" sz="1800" b="1" dirty="0"/>
              <a:t>Phase Stability Compliancy Testing of a White Rabbit Based Solution for the LHC RF and Timing Distribution Backbone Upgrade </a:t>
            </a:r>
            <a:endParaRPr lang="en-GB" sz="1800" dirty="0"/>
          </a:p>
          <a:p>
            <a:pPr lvl="1"/>
            <a:r>
              <a:rPr lang="en-GB" sz="1400" dirty="0"/>
              <a:t>https://indico.cern.ch/event/1381495/contributions/5988793/</a:t>
            </a:r>
          </a:p>
          <a:p>
            <a:r>
              <a:rPr lang="en-GB" sz="1800" dirty="0" err="1"/>
              <a:t>RoE</a:t>
            </a:r>
            <a:endParaRPr lang="en-GB" sz="1800" dirty="0"/>
          </a:p>
          <a:p>
            <a:pPr lvl="1"/>
            <a:r>
              <a:rPr lang="en-GB" sz="1400" dirty="0"/>
              <a:t>https://roe-mapping.web.cern.ch/</a:t>
            </a:r>
          </a:p>
          <a:p>
            <a:r>
              <a:rPr lang="en-GB" sz="1800" dirty="0"/>
              <a:t>WR</a:t>
            </a:r>
          </a:p>
          <a:p>
            <a:pPr lvl="1"/>
            <a:r>
              <a:rPr lang="en-GB" sz="1400" dirty="0"/>
              <a:t>http://white-rabbit.web.cern.ch/</a:t>
            </a:r>
          </a:p>
          <a:p>
            <a:r>
              <a:rPr lang="en-US" sz="1800" dirty="0"/>
              <a:t>SPS beam control</a:t>
            </a:r>
          </a:p>
          <a:p>
            <a:pPr lvl="1"/>
            <a:r>
              <a:rPr lang="en-US" sz="1050" dirty="0">
                <a:hlinkClick r:id="rId2"/>
              </a:rPr>
              <a:t>https://cds.cern.ch/record/2845762?ln=en</a:t>
            </a:r>
            <a:r>
              <a:rPr lang="en-US" sz="1050" dirty="0"/>
              <a:t> </a:t>
            </a:r>
          </a:p>
          <a:p>
            <a:pPr marL="366712" lvl="1" indent="0">
              <a:buNone/>
            </a:pPr>
            <a:endParaRPr lang="en-GB" sz="105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8E5D49D-A839-23BE-455D-12914F6796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64632"/>
          </a:xfrm>
        </p:spPr>
        <p:txBody>
          <a:bodyPr/>
          <a:lstStyle/>
          <a:p>
            <a:r>
              <a:rPr lang="en-GB" dirty="0"/>
              <a:t>References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9820E2-64CC-0825-6593-A92DCF8A32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A4598-1135-480A-8142-3CB9FB00055D}" type="slidenum">
              <a:rPr lang="en-US" smtClean="0"/>
              <a:t>18</a:t>
            </a:fld>
            <a:endParaRPr lang="en-US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0A3D6AE2-E0FB-256E-4D23-7C155F4FAC3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 sz="1200" dirty="0"/>
              <a:t>28</a:t>
            </a:r>
            <a:r>
              <a:rPr lang="en-US" sz="1200" baseline="30000" dirty="0"/>
              <a:t>th</a:t>
            </a:r>
            <a:r>
              <a:rPr lang="en-US" sz="1200" dirty="0"/>
              <a:t> October 2024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C406A3AB-C44A-4E29-2F2F-D74671FEF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A. Spierer | LLRF Topical Workshop</a:t>
            </a:r>
          </a:p>
        </p:txBody>
      </p:sp>
    </p:spTree>
    <p:extLst>
      <p:ext uri="{BB962C8B-B14F-4D97-AF65-F5344CB8AC3E}">
        <p14:creationId xmlns:p14="http://schemas.microsoft.com/office/powerpoint/2010/main" val="39632807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2E6A2A-F60D-43DC-F392-5012E0887155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510963" y="6356350"/>
            <a:ext cx="681037" cy="365125"/>
          </a:xfrm>
        </p:spPr>
        <p:txBody>
          <a:bodyPr/>
          <a:lstStyle/>
          <a:p>
            <a:fld id="{6F3A4598-1135-480A-8142-3CB9FB00055D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25944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ontent Placeholder 2">
            <a:extLst>
              <a:ext uri="{FF2B5EF4-FFF2-40B4-BE49-F238E27FC236}">
                <a16:creationId xmlns:a16="http://schemas.microsoft.com/office/drawing/2014/main" id="{498DC940-F11D-5FA0-947F-AEA68E23B74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00654911"/>
              </p:ext>
            </p:extLst>
          </p:nvPr>
        </p:nvGraphicFramePr>
        <p:xfrm>
          <a:off x="407989" y="1592263"/>
          <a:ext cx="11376024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itle 3">
            <a:extLst>
              <a:ext uri="{FF2B5EF4-FFF2-40B4-BE49-F238E27FC236}">
                <a16:creationId xmlns:a16="http://schemas.microsoft.com/office/drawing/2014/main" id="{18E5D49D-A839-23BE-455D-12914F6796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65BA742A-8257-2D1E-1A7E-8BC0E280F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28</a:t>
            </a:r>
            <a:r>
              <a:rPr lang="en-US" sz="1200" baseline="30000" dirty="0"/>
              <a:t>th</a:t>
            </a:r>
            <a:r>
              <a:rPr lang="en-US" sz="1200" dirty="0"/>
              <a:t> October 2024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812501D-5765-7E6F-FACD-333DEAC2BC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A. Spierer | LLRF Topical Workshop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8CAF1BC-75FA-0C24-3400-EA726B58A5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A4598-1135-480A-8142-3CB9FB00055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5538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5B4C67B-29CF-31EB-9D29-7BC339D19B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872495" cy="4608512"/>
          </a:xfrm>
        </p:spPr>
        <p:txBody>
          <a:bodyPr/>
          <a:lstStyle/>
          <a:p>
            <a:r>
              <a:rPr lang="en-GB" dirty="0"/>
              <a:t>RF Phase variation over time between </a:t>
            </a:r>
            <a:br>
              <a:rPr lang="en-GB" dirty="0"/>
            </a:br>
            <a:r>
              <a:rPr lang="en-GB" dirty="0"/>
              <a:t>two WR clients with resets</a:t>
            </a:r>
          </a:p>
          <a:p>
            <a:pPr lvl="1"/>
            <a:r>
              <a:rPr lang="en-GB" dirty="0"/>
              <a:t>Clock phase reproducibility = WR reproducibility</a:t>
            </a:r>
          </a:p>
          <a:p>
            <a:pPr lvl="1"/>
            <a:r>
              <a:rPr lang="en-GB" dirty="0"/>
              <a:t>Full characterisation ongoing with WR switches in cascade</a:t>
            </a:r>
          </a:p>
          <a:p>
            <a:r>
              <a:rPr lang="en-GB" dirty="0" err="1"/>
              <a:t>eRTM</a:t>
            </a:r>
            <a:r>
              <a:rPr lang="en-GB" dirty="0"/>
              <a:t> 14/15  phase noise </a:t>
            </a:r>
            <a:br>
              <a:rPr lang="en-GB" dirty="0"/>
            </a:br>
            <a:r>
              <a:rPr lang="en-GB" dirty="0"/>
              <a:t>performance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8E5D49D-A839-23BE-455D-12914F6796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Clock</a:t>
            </a:r>
            <a:r>
              <a:rPr lang="fr-CH" dirty="0"/>
              <a:t> &amp; LO </a:t>
            </a:r>
            <a:r>
              <a:rPr lang="fr-CH" dirty="0" err="1"/>
              <a:t>generation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8914000-AD97-BD60-45CF-09DB67AE67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7964" y="1133981"/>
            <a:ext cx="5053011" cy="240664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4E5F897-A21B-9643-FD2D-97D1C4E9CF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80642" y="303721"/>
            <a:ext cx="2103370" cy="71543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8980EB5-0A78-2545-135D-E7698663E4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58896" y="3504104"/>
            <a:ext cx="6766521" cy="2733192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6F55C3F-BA21-C60A-2538-A54A56E3A4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A4598-1135-480A-8142-3CB9FB00055D}" type="slidenum">
              <a:rPr lang="en-US" smtClean="0"/>
              <a:t>20</a:t>
            </a:fld>
            <a:endParaRPr lang="en-US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3EB14F66-0472-E0B8-C457-AB4D68D3BE0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 sz="1200" dirty="0"/>
              <a:t>28</a:t>
            </a:r>
            <a:r>
              <a:rPr lang="en-US" sz="1200" baseline="30000" dirty="0"/>
              <a:t>th</a:t>
            </a:r>
            <a:r>
              <a:rPr lang="en-US" sz="1200" dirty="0"/>
              <a:t> October 2024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2320D840-0C28-34CF-6234-5E53710C82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A. Spierer | LLRF Topical Workshop</a:t>
            </a:r>
          </a:p>
        </p:txBody>
      </p:sp>
    </p:spTree>
    <p:extLst>
      <p:ext uri="{BB962C8B-B14F-4D97-AF65-F5344CB8AC3E}">
        <p14:creationId xmlns:p14="http://schemas.microsoft.com/office/powerpoint/2010/main" val="2746568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8E5D49D-A839-23BE-455D-12914F6796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/>
              <a:t>Effect of WR delay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5B098D-A03C-F183-DE57-18A8D5F08E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A4598-1135-480A-8142-3CB9FB00055D}" type="slidenum">
              <a:rPr lang="en-US" smtClean="0"/>
              <a:t>21</a:t>
            </a:fld>
            <a:endParaRPr lang="en-US"/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9D9578B4-6BAA-5043-F4F2-538948FA526D}"/>
              </a:ext>
            </a:extLst>
          </p:cNvPr>
          <p:cNvSpPr txBox="1">
            <a:spLocks/>
          </p:cNvSpPr>
          <p:nvPr/>
        </p:nvSpPr>
        <p:spPr>
          <a:xfrm>
            <a:off x="407988" y="1592263"/>
            <a:ext cx="9529641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Requires cable length compensation for sweeping frequencies</a:t>
            </a:r>
          </a:p>
          <a:p>
            <a:r>
              <a:rPr lang="en-GB" dirty="0"/>
              <a:t>Introduces a lag in phase for distant devices (200us)</a:t>
            </a:r>
          </a:p>
          <a:p>
            <a:pPr lvl="1"/>
            <a:r>
              <a:rPr lang="en-GB" dirty="0"/>
              <a:t>OK for experiments as they are working only at flat top frequency</a:t>
            </a:r>
          </a:p>
          <a:p>
            <a:pPr lvl="1"/>
            <a:r>
              <a:rPr lang="en-GB" dirty="0"/>
              <a:t>OK for Crab cavities for the same reason</a:t>
            </a:r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27897929-0C86-9037-A7B6-D86382E6CE4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 sz="1200" dirty="0"/>
              <a:t>28</a:t>
            </a:r>
            <a:r>
              <a:rPr lang="en-US" sz="1200" baseline="30000" dirty="0"/>
              <a:t>th</a:t>
            </a:r>
            <a:r>
              <a:rPr lang="en-US" sz="1200" dirty="0"/>
              <a:t> October 2024</a:t>
            </a:r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F97A9ED4-E7DA-EC95-A246-3238E965F6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A. Spierer | LLRF Topical Workshop</a:t>
            </a:r>
          </a:p>
        </p:txBody>
      </p:sp>
      <p:pic>
        <p:nvPicPr>
          <p:cNvPr id="2" name="Picture 1" descr="A graph of a function&#10;&#10;Description automatically generated">
            <a:extLst>
              <a:ext uri="{FF2B5EF4-FFF2-40B4-BE49-F238E27FC236}">
                <a16:creationId xmlns:a16="http://schemas.microsoft.com/office/drawing/2014/main" id="{7F504D09-46D6-7941-B621-51CCBFB9808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58" t="4126" r="7421" b="7046"/>
          <a:stretch/>
        </p:blipFill>
        <p:spPr bwMode="auto">
          <a:xfrm>
            <a:off x="3332090" y="3429000"/>
            <a:ext cx="4213282" cy="253919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547221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5B4C67B-29CF-31EB-9D29-7BC339D19B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592263"/>
            <a:ext cx="9364663" cy="4608512"/>
          </a:xfrm>
        </p:spPr>
        <p:txBody>
          <a:bodyPr/>
          <a:lstStyle/>
          <a:p>
            <a:r>
              <a:rPr lang="fr-CH" dirty="0"/>
              <a:t>Frame content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8E5D49D-A839-23BE-455D-12914F6796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RF </a:t>
            </a:r>
            <a:r>
              <a:rPr lang="fr-CH" dirty="0" err="1"/>
              <a:t>generation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30347A7-B19F-5BFD-9A57-3C55C80EE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A4598-1135-480A-8142-3CB9FB00055D}" type="slidenum">
              <a:rPr lang="en-US" smtClean="0"/>
              <a:t>22</a:t>
            </a:fld>
            <a:endParaRPr lang="en-US"/>
          </a:p>
        </p:txBody>
      </p:sp>
      <p:graphicFrame>
        <p:nvGraphicFramePr>
          <p:cNvPr id="128" name="Table 127">
            <a:extLst>
              <a:ext uri="{FF2B5EF4-FFF2-40B4-BE49-F238E27FC236}">
                <a16:creationId xmlns:a16="http://schemas.microsoft.com/office/drawing/2014/main" id="{3DB27CEE-3E48-914C-79E0-AEB11A3BAA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1372648"/>
              </p:ext>
            </p:extLst>
          </p:nvPr>
        </p:nvGraphicFramePr>
        <p:xfrm>
          <a:off x="1477010" y="2390457"/>
          <a:ext cx="7542530" cy="28752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34690">
                  <a:extLst>
                    <a:ext uri="{9D8B030D-6E8A-4147-A177-3AD203B41FA5}">
                      <a16:colId xmlns:a16="http://schemas.microsoft.com/office/drawing/2014/main" val="5647967"/>
                    </a:ext>
                  </a:extLst>
                </a:gridCol>
                <a:gridCol w="536575">
                  <a:extLst>
                    <a:ext uri="{9D8B030D-6E8A-4147-A177-3AD203B41FA5}">
                      <a16:colId xmlns:a16="http://schemas.microsoft.com/office/drawing/2014/main" val="3417916226"/>
                    </a:ext>
                  </a:extLst>
                </a:gridCol>
                <a:gridCol w="536575">
                  <a:extLst>
                    <a:ext uri="{9D8B030D-6E8A-4147-A177-3AD203B41FA5}">
                      <a16:colId xmlns:a16="http://schemas.microsoft.com/office/drawing/2014/main" val="3853555898"/>
                    </a:ext>
                  </a:extLst>
                </a:gridCol>
                <a:gridCol w="3234690">
                  <a:extLst>
                    <a:ext uri="{9D8B030D-6E8A-4147-A177-3AD203B41FA5}">
                      <a16:colId xmlns:a16="http://schemas.microsoft.com/office/drawing/2014/main" val="4237049667"/>
                    </a:ext>
                  </a:extLst>
                </a:gridCol>
              </a:tblGrid>
              <a:tr h="179705">
                <a:tc>
                  <a:txBody>
                    <a:bodyPr/>
                    <a:lstStyle/>
                    <a:p>
                      <a:pPr marL="0">
                        <a:lnSpc>
                          <a:spcPct val="11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  <a:tabLst>
                          <a:tab pos="3708400" algn="ctr"/>
                          <a:tab pos="4680585" algn="ctr"/>
                          <a:tab pos="5652770" algn="ctr"/>
                        </a:tabLst>
                      </a:pPr>
                      <a:r>
                        <a:rPr lang="en-GB" sz="1000">
                          <a:effectLst/>
                        </a:rPr>
                        <a:t>Field</a:t>
                      </a:r>
                      <a:endParaRPr lang="en-GB" sz="75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90170" marT="0" marB="0" anchor="ctr"/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1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  <a:tabLst>
                          <a:tab pos="3708400" algn="ctr"/>
                          <a:tab pos="4680585" algn="ctr"/>
                          <a:tab pos="5652770" algn="ctr"/>
                        </a:tabLst>
                      </a:pPr>
                      <a:r>
                        <a:rPr lang="en-GB" sz="1000">
                          <a:effectLst/>
                        </a:rPr>
                        <a:t>Type</a:t>
                      </a:r>
                      <a:endParaRPr lang="en-GB" sz="75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90170" marT="0" marB="0" anchor="ctr"/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1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  <a:tabLst>
                          <a:tab pos="3708400" algn="ctr"/>
                          <a:tab pos="4680585" algn="ctr"/>
                          <a:tab pos="5652770" algn="ctr"/>
                        </a:tabLst>
                      </a:pPr>
                      <a:r>
                        <a:rPr lang="en-GB" sz="1000">
                          <a:effectLst/>
                        </a:rPr>
                        <a:t>Size</a:t>
                      </a:r>
                      <a:endParaRPr lang="en-GB" sz="75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90170" marT="0" marB="0" anchor="ctr"/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1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  <a:tabLst>
                          <a:tab pos="3708400" algn="ctr"/>
                          <a:tab pos="4680585" algn="ctr"/>
                          <a:tab pos="5652770" algn="ctr"/>
                        </a:tabLst>
                      </a:pPr>
                      <a:r>
                        <a:rPr lang="en-GB" sz="1000">
                          <a:effectLst/>
                        </a:rPr>
                        <a:t>Comment</a:t>
                      </a:r>
                      <a:endParaRPr lang="en-GB" sz="75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90170" marT="0" marB="0" anchor="ctr"/>
                </a:tc>
                <a:extLst>
                  <a:ext uri="{0D108BD9-81ED-4DB2-BD59-A6C34878D82A}">
                    <a16:rowId xmlns:a16="http://schemas.microsoft.com/office/drawing/2014/main" val="3694120608"/>
                  </a:ext>
                </a:extLst>
              </a:tr>
              <a:tr h="179705">
                <a:tc>
                  <a:txBody>
                    <a:bodyPr/>
                    <a:lstStyle/>
                    <a:p>
                      <a:pPr marL="0">
                        <a:lnSpc>
                          <a:spcPct val="11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  <a:tabLst>
                          <a:tab pos="3708400" algn="ctr"/>
                          <a:tab pos="4680585" algn="ctr"/>
                          <a:tab pos="5652770" algn="ctr"/>
                        </a:tabLst>
                      </a:pPr>
                      <a:r>
                        <a:rPr lang="en-GB" sz="1000">
                          <a:effectLst/>
                        </a:rPr>
                        <a:t>FTW_prog_b1 (1)</a:t>
                      </a:r>
                      <a:endParaRPr lang="en-GB" sz="75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90170" marT="0" marB="0" anchor="ctr"/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1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  <a:tabLst>
                          <a:tab pos="3708400" algn="ctr"/>
                          <a:tab pos="4680585" algn="ctr"/>
                          <a:tab pos="5652770" algn="ctr"/>
                        </a:tabLst>
                      </a:pPr>
                      <a:r>
                        <a:rPr lang="en-GB" sz="1000">
                          <a:effectLst/>
                        </a:rPr>
                        <a:t>FTW</a:t>
                      </a:r>
                      <a:endParaRPr lang="en-GB" sz="75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90170" marT="0" marB="0" anchor="ctr"/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1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  <a:tabLst>
                          <a:tab pos="3708400" algn="ctr"/>
                          <a:tab pos="4680585" algn="ctr"/>
                          <a:tab pos="5652770" algn="ctr"/>
                        </a:tabLst>
                      </a:pPr>
                      <a:r>
                        <a:rPr lang="en-GB" sz="1000">
                          <a:effectLst/>
                        </a:rPr>
                        <a:t>48 (2)</a:t>
                      </a:r>
                      <a:endParaRPr lang="en-GB" sz="75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90170" marT="0" marB="0" anchor="ctr"/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1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  <a:tabLst>
                          <a:tab pos="3708400" algn="ctr"/>
                          <a:tab pos="4680585" algn="ctr"/>
                          <a:tab pos="5652770" algn="ctr"/>
                        </a:tabLst>
                      </a:pPr>
                      <a:r>
                        <a:rPr lang="en-GB" sz="1000">
                          <a:effectLst/>
                        </a:rPr>
                        <a:t>Includes radial_correction_b1 dFTW</a:t>
                      </a:r>
                      <a:endParaRPr lang="en-GB" sz="75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90170" marT="0" marB="0" anchor="ctr"/>
                </a:tc>
                <a:extLst>
                  <a:ext uri="{0D108BD9-81ED-4DB2-BD59-A6C34878D82A}">
                    <a16:rowId xmlns:a16="http://schemas.microsoft.com/office/drawing/2014/main" val="1379161255"/>
                  </a:ext>
                </a:extLst>
              </a:tr>
              <a:tr h="179705">
                <a:tc>
                  <a:txBody>
                    <a:bodyPr/>
                    <a:lstStyle/>
                    <a:p>
                      <a:pPr marL="0">
                        <a:lnSpc>
                          <a:spcPct val="11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  <a:tabLst>
                          <a:tab pos="3708400" algn="ctr"/>
                          <a:tab pos="4680585" algn="ctr"/>
                          <a:tab pos="5652770" algn="ctr"/>
                        </a:tabLst>
                      </a:pPr>
                      <a:r>
                        <a:rPr lang="en-GB" sz="1000">
                          <a:effectLst/>
                        </a:rPr>
                        <a:t>FTW_prog_b2 (1)</a:t>
                      </a:r>
                      <a:endParaRPr lang="en-GB" sz="75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90170" marT="0" marB="0" anchor="ctr"/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1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  <a:tabLst>
                          <a:tab pos="3708400" algn="ctr"/>
                          <a:tab pos="4680585" algn="ctr"/>
                          <a:tab pos="5652770" algn="ctr"/>
                        </a:tabLst>
                      </a:pPr>
                      <a:r>
                        <a:rPr lang="en-GB" sz="1000">
                          <a:effectLst/>
                        </a:rPr>
                        <a:t>FTW</a:t>
                      </a:r>
                      <a:endParaRPr lang="en-GB" sz="75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90170" marT="0" marB="0" anchor="ctr"/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1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  <a:tabLst>
                          <a:tab pos="3708400" algn="ctr"/>
                          <a:tab pos="4680585" algn="ctr"/>
                          <a:tab pos="5652770" algn="ctr"/>
                        </a:tabLst>
                      </a:pPr>
                      <a:r>
                        <a:rPr lang="en-GB" sz="1000">
                          <a:effectLst/>
                        </a:rPr>
                        <a:t>48 (2)</a:t>
                      </a:r>
                      <a:endParaRPr lang="en-GB" sz="75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90170" marT="0" marB="0" anchor="ctr"/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1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  <a:tabLst>
                          <a:tab pos="3708400" algn="ctr"/>
                          <a:tab pos="4680585" algn="ctr"/>
                          <a:tab pos="5652770" algn="ctr"/>
                        </a:tabLst>
                      </a:pPr>
                      <a:r>
                        <a:rPr lang="en-GB" sz="1000">
                          <a:effectLst/>
                        </a:rPr>
                        <a:t>Includes radial_correction_b2 dFTW</a:t>
                      </a:r>
                      <a:endParaRPr lang="en-GB" sz="75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90170" marT="0" marB="0" anchor="ctr"/>
                </a:tc>
                <a:extLst>
                  <a:ext uri="{0D108BD9-81ED-4DB2-BD59-A6C34878D82A}">
                    <a16:rowId xmlns:a16="http://schemas.microsoft.com/office/drawing/2014/main" val="547124060"/>
                  </a:ext>
                </a:extLst>
              </a:tr>
              <a:tr h="179705">
                <a:tc>
                  <a:txBody>
                    <a:bodyPr/>
                    <a:lstStyle/>
                    <a:p>
                      <a:pPr marL="0">
                        <a:lnSpc>
                          <a:spcPct val="11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  <a:tabLst>
                          <a:tab pos="3708400" algn="ctr"/>
                          <a:tab pos="4680585" algn="ctr"/>
                          <a:tab pos="5652770" algn="ctr"/>
                        </a:tabLst>
                      </a:pPr>
                      <a:r>
                        <a:rPr lang="en-GB" sz="1000">
                          <a:effectLst/>
                        </a:rPr>
                        <a:t>FTW_master_b1 (1)</a:t>
                      </a:r>
                      <a:endParaRPr lang="en-GB" sz="75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90170" marT="0" marB="0" anchor="ctr"/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1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  <a:tabLst>
                          <a:tab pos="3708400" algn="ctr"/>
                          <a:tab pos="4680585" algn="ctr"/>
                          <a:tab pos="5652770" algn="ctr"/>
                        </a:tabLst>
                      </a:pPr>
                      <a:r>
                        <a:rPr lang="en-GB" sz="1000">
                          <a:effectLst/>
                        </a:rPr>
                        <a:t>FTW</a:t>
                      </a:r>
                      <a:endParaRPr lang="en-GB" sz="75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90170" marT="0" marB="0" anchor="ctr"/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1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  <a:tabLst>
                          <a:tab pos="3708400" algn="ctr"/>
                          <a:tab pos="4680585" algn="ctr"/>
                          <a:tab pos="5652770" algn="ctr"/>
                        </a:tabLst>
                      </a:pPr>
                      <a:r>
                        <a:rPr lang="en-GB" sz="1000">
                          <a:effectLst/>
                        </a:rPr>
                        <a:t>48 (2)</a:t>
                      </a:r>
                      <a:endParaRPr lang="en-GB" sz="75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90170" marT="0" marB="0" anchor="ctr"/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1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  <a:tabLst>
                          <a:tab pos="3708400" algn="ctr"/>
                          <a:tab pos="4680585" algn="ctr"/>
                          <a:tab pos="5652770" algn="ctr"/>
                        </a:tabLst>
                      </a:pPr>
                      <a:r>
                        <a:rPr lang="en-GB" sz="1000">
                          <a:effectLst/>
                        </a:rPr>
                        <a:t>FTW_prog_b1 + dFTW phase and synchro loop b1</a:t>
                      </a:r>
                      <a:endParaRPr lang="en-GB" sz="75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90170" marT="0" marB="0" anchor="ctr"/>
                </a:tc>
                <a:extLst>
                  <a:ext uri="{0D108BD9-81ED-4DB2-BD59-A6C34878D82A}">
                    <a16:rowId xmlns:a16="http://schemas.microsoft.com/office/drawing/2014/main" val="2696717960"/>
                  </a:ext>
                </a:extLst>
              </a:tr>
              <a:tr h="179705">
                <a:tc>
                  <a:txBody>
                    <a:bodyPr/>
                    <a:lstStyle/>
                    <a:p>
                      <a:pPr marL="0">
                        <a:lnSpc>
                          <a:spcPct val="11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  <a:tabLst>
                          <a:tab pos="3708400" algn="ctr"/>
                          <a:tab pos="4680585" algn="ctr"/>
                          <a:tab pos="5652770" algn="ctr"/>
                        </a:tabLst>
                      </a:pPr>
                      <a:r>
                        <a:rPr lang="en-GB" sz="1000">
                          <a:effectLst/>
                        </a:rPr>
                        <a:t>FTW_master_b2 (1)</a:t>
                      </a:r>
                      <a:endParaRPr lang="en-GB" sz="75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1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  <a:tabLst>
                          <a:tab pos="3708400" algn="ctr"/>
                          <a:tab pos="4680585" algn="ctr"/>
                          <a:tab pos="5652770" algn="ctr"/>
                        </a:tabLst>
                      </a:pPr>
                      <a:r>
                        <a:rPr lang="en-GB" sz="1000">
                          <a:effectLst/>
                        </a:rPr>
                        <a:t>FTW</a:t>
                      </a:r>
                      <a:endParaRPr lang="en-GB" sz="75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1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  <a:tabLst>
                          <a:tab pos="3708400" algn="ctr"/>
                          <a:tab pos="4680585" algn="ctr"/>
                          <a:tab pos="5652770" algn="ctr"/>
                        </a:tabLst>
                      </a:pPr>
                      <a:r>
                        <a:rPr lang="en-GB" sz="1000">
                          <a:effectLst/>
                        </a:rPr>
                        <a:t>48 (2)</a:t>
                      </a:r>
                      <a:endParaRPr lang="en-GB" sz="75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1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  <a:tabLst>
                          <a:tab pos="3708400" algn="ctr"/>
                          <a:tab pos="4680585" algn="ctr"/>
                          <a:tab pos="5652770" algn="ctr"/>
                        </a:tabLst>
                      </a:pPr>
                      <a:r>
                        <a:rPr lang="en-GB" sz="1000">
                          <a:effectLst/>
                        </a:rPr>
                        <a:t>FTW_prog_b2 + dFTW phase and synchro loop b2</a:t>
                      </a:r>
                      <a:endParaRPr lang="en-GB" sz="75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50918890"/>
                  </a:ext>
                </a:extLst>
              </a:tr>
              <a:tr h="179705">
                <a:tc>
                  <a:txBody>
                    <a:bodyPr/>
                    <a:lstStyle/>
                    <a:p>
                      <a:pPr marL="0">
                        <a:lnSpc>
                          <a:spcPct val="11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  <a:tabLst>
                          <a:tab pos="3708400" algn="ctr"/>
                          <a:tab pos="4680585" algn="ctr"/>
                          <a:tab pos="5652770" algn="ctr"/>
                        </a:tabLst>
                      </a:pPr>
                      <a:r>
                        <a:rPr lang="en-GB" sz="1000">
                          <a:effectLst/>
                        </a:rPr>
                        <a:t>synchro_error_b1</a:t>
                      </a:r>
                      <a:endParaRPr lang="en-GB" sz="75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90170" marT="0" marB="0" anchor="ctr"/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1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  <a:tabLst>
                          <a:tab pos="3708400" algn="ctr"/>
                          <a:tab pos="4680585" algn="ctr"/>
                          <a:tab pos="5652770" algn="ctr"/>
                        </a:tabLst>
                      </a:pPr>
                      <a:r>
                        <a:rPr lang="en-GB" sz="1000">
                          <a:effectLst/>
                        </a:rPr>
                        <a:t>phase</a:t>
                      </a:r>
                      <a:endParaRPr lang="en-GB" sz="75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90170" marT="0" marB="0" anchor="ctr"/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1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  <a:tabLst>
                          <a:tab pos="3708400" algn="ctr"/>
                          <a:tab pos="4680585" algn="ctr"/>
                          <a:tab pos="5652770" algn="ctr"/>
                        </a:tabLst>
                      </a:pPr>
                      <a:r>
                        <a:rPr lang="en-GB" sz="1000">
                          <a:effectLst/>
                        </a:rPr>
                        <a:t>16</a:t>
                      </a:r>
                      <a:endParaRPr lang="en-GB" sz="75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90170" marT="0" marB="0" anchor="ctr"/>
                </a:tc>
                <a:tc rowSpan="2">
                  <a:txBody>
                    <a:bodyPr/>
                    <a:lstStyle/>
                    <a:p>
                      <a:pPr marL="0">
                        <a:lnSpc>
                          <a:spcPct val="11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  <a:tabLst>
                          <a:tab pos="3708400" algn="ctr"/>
                          <a:tab pos="4680585" algn="ctr"/>
                          <a:tab pos="5652770" algn="ctr"/>
                        </a:tabLst>
                      </a:pPr>
                      <a:r>
                        <a:rPr lang="en-GB" sz="1000">
                          <a:effectLst/>
                        </a:rPr>
                        <a:t>For phase 0, if VCXO drifts with temperature, receivers can take this offset in account.</a:t>
                      </a:r>
                      <a:endParaRPr lang="en-GB" sz="75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90170" marT="0" marB="0" anchor="ctr"/>
                </a:tc>
                <a:extLst>
                  <a:ext uri="{0D108BD9-81ED-4DB2-BD59-A6C34878D82A}">
                    <a16:rowId xmlns:a16="http://schemas.microsoft.com/office/drawing/2014/main" val="2180142943"/>
                  </a:ext>
                </a:extLst>
              </a:tr>
              <a:tr h="179705">
                <a:tc>
                  <a:txBody>
                    <a:bodyPr/>
                    <a:lstStyle/>
                    <a:p>
                      <a:pPr marL="0">
                        <a:lnSpc>
                          <a:spcPct val="11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  <a:tabLst>
                          <a:tab pos="3708400" algn="ctr"/>
                          <a:tab pos="4680585" algn="ctr"/>
                          <a:tab pos="5652770" algn="ctr"/>
                        </a:tabLst>
                      </a:pPr>
                      <a:r>
                        <a:rPr lang="en-GB" sz="1000">
                          <a:effectLst/>
                        </a:rPr>
                        <a:t>synchro_error_b2</a:t>
                      </a:r>
                      <a:endParaRPr lang="en-GB" sz="75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90170" marT="0" marB="0" anchor="ctr"/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1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  <a:tabLst>
                          <a:tab pos="3708400" algn="ctr"/>
                          <a:tab pos="4680585" algn="ctr"/>
                          <a:tab pos="5652770" algn="ctr"/>
                        </a:tabLst>
                      </a:pPr>
                      <a:r>
                        <a:rPr lang="en-GB" sz="1000">
                          <a:effectLst/>
                        </a:rPr>
                        <a:t>phase</a:t>
                      </a:r>
                      <a:endParaRPr lang="en-GB" sz="75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90170" marT="0" marB="0" anchor="ctr"/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1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  <a:tabLst>
                          <a:tab pos="3708400" algn="ctr"/>
                          <a:tab pos="4680585" algn="ctr"/>
                          <a:tab pos="5652770" algn="ctr"/>
                        </a:tabLst>
                      </a:pPr>
                      <a:r>
                        <a:rPr lang="en-GB" sz="1000">
                          <a:effectLst/>
                        </a:rPr>
                        <a:t>16</a:t>
                      </a:r>
                      <a:endParaRPr lang="en-GB" sz="75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90170" marT="0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3168658"/>
                  </a:ext>
                </a:extLst>
              </a:tr>
              <a:tr h="179705">
                <a:tc rowSpan="3">
                  <a:txBody>
                    <a:bodyPr/>
                    <a:lstStyle/>
                    <a:p>
                      <a:pPr marL="0">
                        <a:lnSpc>
                          <a:spcPct val="11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  <a:tabLst>
                          <a:tab pos="3708400" algn="ctr"/>
                          <a:tab pos="4680585" algn="ctr"/>
                          <a:tab pos="5652770" algn="ctr"/>
                        </a:tabLst>
                      </a:pPr>
                      <a:r>
                        <a:rPr lang="en-GB" sz="1000">
                          <a:effectLst/>
                        </a:rPr>
                        <a:t>controls</a:t>
                      </a:r>
                      <a:endParaRPr lang="en-GB" sz="75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90170" marT="0" marB="0" anchor="ctr"/>
                </a:tc>
                <a:tc rowSpan="3">
                  <a:txBody>
                    <a:bodyPr/>
                    <a:lstStyle/>
                    <a:p>
                      <a:pPr marL="0">
                        <a:lnSpc>
                          <a:spcPct val="11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  <a:tabLst>
                          <a:tab pos="3708400" algn="ctr"/>
                          <a:tab pos="4680585" algn="ctr"/>
                          <a:tab pos="5652770" algn="ctr"/>
                        </a:tabLst>
                      </a:pPr>
                      <a:r>
                        <a:rPr lang="en-GB" sz="1000">
                          <a:effectLst/>
                        </a:rPr>
                        <a:t>bits</a:t>
                      </a:r>
                      <a:endParaRPr lang="en-GB" sz="75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90170" marT="0" marB="0" anchor="ctr"/>
                </a:tc>
                <a:tc rowSpan="3">
                  <a:txBody>
                    <a:bodyPr/>
                    <a:lstStyle/>
                    <a:p>
                      <a:pPr marL="0">
                        <a:lnSpc>
                          <a:spcPct val="11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  <a:tabLst>
                          <a:tab pos="3708400" algn="ctr"/>
                          <a:tab pos="4680585" algn="ctr"/>
                          <a:tab pos="5652770" algn="ctr"/>
                        </a:tabLst>
                      </a:pPr>
                      <a:r>
                        <a:rPr lang="en-GB" sz="1000">
                          <a:effectLst/>
                        </a:rPr>
                        <a:t>16</a:t>
                      </a:r>
                      <a:endParaRPr lang="en-GB" sz="75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90170" marT="0" marB="0" anchor="ctr"/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1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  <a:tabLst>
                          <a:tab pos="3708400" algn="ctr"/>
                          <a:tab pos="4680585" algn="ctr"/>
                          <a:tab pos="5652770" algn="ctr"/>
                        </a:tabLst>
                      </a:pPr>
                      <a:r>
                        <a:rPr lang="en-GB" sz="1000">
                          <a:effectLst/>
                        </a:rPr>
                        <a:t>NCO_reset</a:t>
                      </a:r>
                      <a:endParaRPr lang="en-GB" sz="75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90170" marT="0" marB="0" anchor="ctr"/>
                </a:tc>
                <a:extLst>
                  <a:ext uri="{0D108BD9-81ED-4DB2-BD59-A6C34878D82A}">
                    <a16:rowId xmlns:a16="http://schemas.microsoft.com/office/drawing/2014/main" val="302135810"/>
                  </a:ext>
                </a:extLst>
              </a:tr>
              <a:tr h="17970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1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  <a:tabLst>
                          <a:tab pos="3708400" algn="ctr"/>
                          <a:tab pos="4680585" algn="ctr"/>
                          <a:tab pos="5652770" algn="ctr"/>
                        </a:tabLst>
                      </a:pPr>
                      <a:r>
                        <a:rPr lang="en-GB" sz="1000">
                          <a:effectLst/>
                        </a:rPr>
                        <a:t>NCO_resync</a:t>
                      </a:r>
                      <a:endParaRPr lang="en-GB" sz="75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90170" marT="0" marB="0" anchor="ctr"/>
                </a:tc>
                <a:extLst>
                  <a:ext uri="{0D108BD9-81ED-4DB2-BD59-A6C34878D82A}">
                    <a16:rowId xmlns:a16="http://schemas.microsoft.com/office/drawing/2014/main" val="2836880065"/>
                  </a:ext>
                </a:extLst>
              </a:tr>
              <a:tr h="17970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1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  <a:tabLst>
                          <a:tab pos="3708400" algn="ctr"/>
                          <a:tab pos="4680585" algn="ctr"/>
                          <a:tab pos="5652770" algn="ctr"/>
                        </a:tabLst>
                      </a:pPr>
                      <a:r>
                        <a:rPr lang="en-GB" sz="1000">
                          <a:effectLst/>
                        </a:rPr>
                        <a:t>DDS_resync</a:t>
                      </a:r>
                      <a:endParaRPr lang="en-GB" sz="75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90170" marT="0" marB="0" anchor="ctr"/>
                </a:tc>
                <a:extLst>
                  <a:ext uri="{0D108BD9-81ED-4DB2-BD59-A6C34878D82A}">
                    <a16:rowId xmlns:a16="http://schemas.microsoft.com/office/drawing/2014/main" val="855979161"/>
                  </a:ext>
                </a:extLst>
              </a:tr>
              <a:tr h="179705">
                <a:tc>
                  <a:txBody>
                    <a:bodyPr/>
                    <a:lstStyle/>
                    <a:p>
                      <a:pPr marL="0">
                        <a:lnSpc>
                          <a:spcPct val="11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  <a:tabLst>
                          <a:tab pos="3708400" algn="ctr"/>
                          <a:tab pos="4680585" algn="ctr"/>
                          <a:tab pos="5652770" algn="ctr"/>
                        </a:tabLst>
                      </a:pPr>
                      <a:r>
                        <a:rPr lang="en-GB" sz="1000">
                          <a:effectLst/>
                        </a:rPr>
                        <a:t>resync_phase_prog_b1</a:t>
                      </a:r>
                      <a:endParaRPr lang="en-GB" sz="75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90170" marT="0" marB="0" anchor="ctr"/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1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  <a:tabLst>
                          <a:tab pos="3708400" algn="ctr"/>
                          <a:tab pos="4680585" algn="ctr"/>
                          <a:tab pos="5652770" algn="ctr"/>
                        </a:tabLst>
                      </a:pPr>
                      <a:r>
                        <a:rPr lang="en-GB" sz="1000">
                          <a:effectLst/>
                        </a:rPr>
                        <a:t>phase</a:t>
                      </a:r>
                      <a:endParaRPr lang="en-GB" sz="75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90170" marT="0" marB="0" anchor="ctr"/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1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  <a:tabLst>
                          <a:tab pos="3708400" algn="ctr"/>
                          <a:tab pos="4680585" algn="ctr"/>
                          <a:tab pos="5652770" algn="ctr"/>
                        </a:tabLst>
                      </a:pPr>
                      <a:r>
                        <a:rPr lang="en-GB" sz="1000">
                          <a:effectLst/>
                        </a:rPr>
                        <a:t>48</a:t>
                      </a:r>
                      <a:endParaRPr lang="en-GB" sz="75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90170" marT="0" marB="0" anchor="ctr"/>
                </a:tc>
                <a:tc rowSpan="4">
                  <a:txBody>
                    <a:bodyPr/>
                    <a:lstStyle/>
                    <a:p>
                      <a:pPr marL="0">
                        <a:lnSpc>
                          <a:spcPct val="11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  <a:tabLst>
                          <a:tab pos="3708400" algn="ctr"/>
                          <a:tab pos="4680585" algn="ctr"/>
                          <a:tab pos="5652770" algn="ctr"/>
                        </a:tabLst>
                      </a:pPr>
                      <a:r>
                        <a:rPr lang="en-GB" sz="1000">
                          <a:effectLst/>
                        </a:rPr>
                        <a:t>Used for glitch-free synchronization</a:t>
                      </a:r>
                      <a:endParaRPr lang="en-GB" sz="75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90170" marT="0" marB="0" anchor="ctr"/>
                </a:tc>
                <a:extLst>
                  <a:ext uri="{0D108BD9-81ED-4DB2-BD59-A6C34878D82A}">
                    <a16:rowId xmlns:a16="http://schemas.microsoft.com/office/drawing/2014/main" val="3699849706"/>
                  </a:ext>
                </a:extLst>
              </a:tr>
              <a:tr h="179705">
                <a:tc>
                  <a:txBody>
                    <a:bodyPr/>
                    <a:lstStyle/>
                    <a:p>
                      <a:pPr marL="0">
                        <a:lnSpc>
                          <a:spcPct val="11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  <a:tabLst>
                          <a:tab pos="3708400" algn="ctr"/>
                          <a:tab pos="4680585" algn="ctr"/>
                          <a:tab pos="5652770" algn="ctr"/>
                        </a:tabLst>
                      </a:pPr>
                      <a:r>
                        <a:rPr lang="en-GB" sz="1000">
                          <a:effectLst/>
                        </a:rPr>
                        <a:t>resync_phase_prog_b2</a:t>
                      </a:r>
                      <a:endParaRPr lang="en-GB" sz="75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90170" marT="0" marB="0" anchor="ctr"/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1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  <a:tabLst>
                          <a:tab pos="3708400" algn="ctr"/>
                          <a:tab pos="4680585" algn="ctr"/>
                          <a:tab pos="5652770" algn="ctr"/>
                        </a:tabLst>
                      </a:pPr>
                      <a:r>
                        <a:rPr lang="en-GB" sz="1000">
                          <a:effectLst/>
                        </a:rPr>
                        <a:t>phase</a:t>
                      </a:r>
                      <a:endParaRPr lang="en-GB" sz="75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90170" marT="0" marB="0" anchor="ctr"/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1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  <a:tabLst>
                          <a:tab pos="3708400" algn="ctr"/>
                          <a:tab pos="4680585" algn="ctr"/>
                          <a:tab pos="5652770" algn="ctr"/>
                        </a:tabLst>
                      </a:pPr>
                      <a:r>
                        <a:rPr lang="en-GB" sz="1000">
                          <a:effectLst/>
                        </a:rPr>
                        <a:t>48</a:t>
                      </a:r>
                      <a:endParaRPr lang="en-GB" sz="75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90170" marT="0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8544254"/>
                  </a:ext>
                </a:extLst>
              </a:tr>
              <a:tr h="179705">
                <a:tc>
                  <a:txBody>
                    <a:bodyPr/>
                    <a:lstStyle/>
                    <a:p>
                      <a:pPr marL="0">
                        <a:lnSpc>
                          <a:spcPct val="11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  <a:tabLst>
                          <a:tab pos="3708400" algn="ctr"/>
                          <a:tab pos="4680585" algn="ctr"/>
                          <a:tab pos="5652770" algn="ctr"/>
                        </a:tabLst>
                      </a:pPr>
                      <a:r>
                        <a:rPr lang="en-GB" sz="1000">
                          <a:effectLst/>
                        </a:rPr>
                        <a:t>resync_phase_master_b1</a:t>
                      </a:r>
                      <a:endParaRPr lang="en-GB" sz="75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90170" marT="0" marB="0" anchor="ctr"/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1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  <a:tabLst>
                          <a:tab pos="3708400" algn="ctr"/>
                          <a:tab pos="4680585" algn="ctr"/>
                          <a:tab pos="5652770" algn="ctr"/>
                        </a:tabLst>
                      </a:pPr>
                      <a:r>
                        <a:rPr lang="en-GB" sz="1000">
                          <a:effectLst/>
                        </a:rPr>
                        <a:t>phase</a:t>
                      </a:r>
                      <a:endParaRPr lang="en-GB" sz="75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90170" marT="0" marB="0" anchor="ctr"/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1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  <a:tabLst>
                          <a:tab pos="3708400" algn="ctr"/>
                          <a:tab pos="4680585" algn="ctr"/>
                          <a:tab pos="5652770" algn="ctr"/>
                        </a:tabLst>
                      </a:pPr>
                      <a:r>
                        <a:rPr lang="en-GB" sz="1000">
                          <a:effectLst/>
                        </a:rPr>
                        <a:t>48</a:t>
                      </a:r>
                      <a:endParaRPr lang="en-GB" sz="75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90170" marT="0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5141723"/>
                  </a:ext>
                </a:extLst>
              </a:tr>
              <a:tr h="179705">
                <a:tc>
                  <a:txBody>
                    <a:bodyPr/>
                    <a:lstStyle/>
                    <a:p>
                      <a:pPr marL="0">
                        <a:lnSpc>
                          <a:spcPct val="11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  <a:tabLst>
                          <a:tab pos="3708400" algn="ctr"/>
                          <a:tab pos="4680585" algn="ctr"/>
                          <a:tab pos="5652770" algn="ctr"/>
                        </a:tabLst>
                      </a:pPr>
                      <a:r>
                        <a:rPr lang="en-GB" sz="1000">
                          <a:effectLst/>
                        </a:rPr>
                        <a:t>resync_phase_master_b2</a:t>
                      </a:r>
                      <a:endParaRPr lang="en-GB" sz="75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90170" marT="0" marB="0" anchor="ctr"/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1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  <a:tabLst>
                          <a:tab pos="3708400" algn="ctr"/>
                          <a:tab pos="4680585" algn="ctr"/>
                          <a:tab pos="5652770" algn="ctr"/>
                        </a:tabLst>
                      </a:pPr>
                      <a:r>
                        <a:rPr lang="en-GB" sz="1000">
                          <a:effectLst/>
                        </a:rPr>
                        <a:t>phase</a:t>
                      </a:r>
                      <a:endParaRPr lang="en-GB" sz="75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90170" marT="0" marB="0" anchor="ctr"/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1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  <a:tabLst>
                          <a:tab pos="3708400" algn="ctr"/>
                          <a:tab pos="4680585" algn="ctr"/>
                          <a:tab pos="5652770" algn="ctr"/>
                        </a:tabLst>
                      </a:pPr>
                      <a:r>
                        <a:rPr lang="en-GB" sz="1000">
                          <a:effectLst/>
                        </a:rPr>
                        <a:t>48</a:t>
                      </a:r>
                      <a:endParaRPr lang="en-GB" sz="75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90170" marT="0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0728872"/>
                  </a:ext>
                </a:extLst>
              </a:tr>
              <a:tr h="179705">
                <a:tc>
                  <a:txBody>
                    <a:bodyPr/>
                    <a:lstStyle/>
                    <a:p>
                      <a:pPr marL="0">
                        <a:lnSpc>
                          <a:spcPct val="11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  <a:tabLst>
                          <a:tab pos="3708400" algn="ctr"/>
                          <a:tab pos="4680585" algn="ctr"/>
                          <a:tab pos="5652770" algn="ctr"/>
                        </a:tabLs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75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90170" marT="0" marB="0" anchor="ctr"/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1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  <a:tabLst>
                          <a:tab pos="3708400" algn="ctr"/>
                          <a:tab pos="4680585" algn="ctr"/>
                          <a:tab pos="5652770" algn="ctr"/>
                        </a:tabLs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75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90170" marT="0" marB="0" anchor="ctr"/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1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  <a:tabLst>
                          <a:tab pos="3708400" algn="ctr"/>
                          <a:tab pos="4680585" algn="ctr"/>
                          <a:tab pos="5652770" algn="ctr"/>
                        </a:tabLs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75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90170" marT="0" marB="0" anchor="ctr"/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1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  <a:tabLst>
                          <a:tab pos="3708400" algn="ctr"/>
                          <a:tab pos="4680585" algn="ctr"/>
                          <a:tab pos="5652770" algn="ctr"/>
                        </a:tabLs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75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90170" marT="0" marB="0" anchor="ctr"/>
                </a:tc>
                <a:extLst>
                  <a:ext uri="{0D108BD9-81ED-4DB2-BD59-A6C34878D82A}">
                    <a16:rowId xmlns:a16="http://schemas.microsoft.com/office/drawing/2014/main" val="4013584163"/>
                  </a:ext>
                </a:extLst>
              </a:tr>
              <a:tr h="179705">
                <a:tc>
                  <a:txBody>
                    <a:bodyPr/>
                    <a:lstStyle/>
                    <a:p>
                      <a:pPr marL="0">
                        <a:lnSpc>
                          <a:spcPct val="11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  <a:tabLst>
                          <a:tab pos="3708400" algn="ctr"/>
                          <a:tab pos="4680585" algn="ctr"/>
                          <a:tab pos="5652770" algn="ctr"/>
                        </a:tabLst>
                      </a:pPr>
                      <a:r>
                        <a:rPr lang="en-GB" sz="1000">
                          <a:effectLst/>
                        </a:rPr>
                        <a:t> Total Payload</a:t>
                      </a:r>
                      <a:endParaRPr lang="en-GB" sz="75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90170" marT="0" marB="0" anchor="ctr"/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1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  <a:tabLst>
                          <a:tab pos="3708400" algn="ctr"/>
                          <a:tab pos="4680585" algn="ctr"/>
                          <a:tab pos="5652770" algn="ctr"/>
                        </a:tabLs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75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90170" marT="0" marB="0" anchor="ctr"/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1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  <a:tabLst>
                          <a:tab pos="3708400" algn="ctr"/>
                          <a:tab pos="4680585" algn="ctr"/>
                          <a:tab pos="5652770" algn="ctr"/>
                        </a:tabLst>
                      </a:pPr>
                      <a:r>
                        <a:rPr lang="en-GB" sz="1000">
                          <a:effectLst/>
                        </a:rPr>
                        <a:t> 432</a:t>
                      </a:r>
                      <a:endParaRPr lang="en-GB" sz="75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90170" marT="0" marB="0" anchor="ctr"/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1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  <a:tabLst>
                          <a:tab pos="3708400" algn="ctr"/>
                          <a:tab pos="4680585" algn="ctr"/>
                          <a:tab pos="5652770" algn="ctr"/>
                        </a:tabLst>
                      </a:pPr>
                      <a:r>
                        <a:rPr lang="en-GB" sz="1000" dirty="0">
                          <a:effectLst/>
                        </a:rPr>
                        <a:t>(54 bytes)</a:t>
                      </a:r>
                      <a:endParaRPr lang="en-GB" sz="75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90170" marT="0" marB="0" anchor="ctr"/>
                </a:tc>
                <a:extLst>
                  <a:ext uri="{0D108BD9-81ED-4DB2-BD59-A6C34878D82A}">
                    <a16:rowId xmlns:a16="http://schemas.microsoft.com/office/drawing/2014/main" val="750594166"/>
                  </a:ext>
                </a:extLst>
              </a:tr>
            </a:tbl>
          </a:graphicData>
        </a:graphic>
      </p:graphicFrame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6C8A90E2-067A-B2AC-2E17-5B819F825A6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 sz="1200" dirty="0"/>
              <a:t>28</a:t>
            </a:r>
            <a:r>
              <a:rPr lang="en-US" sz="1200" baseline="30000" dirty="0"/>
              <a:t>th</a:t>
            </a:r>
            <a:r>
              <a:rPr lang="en-US" sz="1200" dirty="0"/>
              <a:t> October 2024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AE170C4-D39D-B7A6-6773-67D91806A2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A. Spierer | LLRF Topical Workshop</a:t>
            </a:r>
          </a:p>
        </p:txBody>
      </p:sp>
    </p:spTree>
    <p:extLst>
      <p:ext uri="{BB962C8B-B14F-4D97-AF65-F5344CB8AC3E}">
        <p14:creationId xmlns:p14="http://schemas.microsoft.com/office/powerpoint/2010/main" val="32382062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8E5D49D-A839-23BE-455D-12914F6796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WR Network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30347A7-B19F-5BFD-9A57-3C55C80EE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A4598-1135-480A-8142-3CB9FB00055D}" type="slidenum">
              <a:rPr lang="en-US" smtClean="0"/>
              <a:t>23</a:t>
            </a:fld>
            <a:endParaRPr lang="en-US"/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DEFB2D81-8A25-4C32-DD86-68B455FB751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2170660"/>
              </p:ext>
            </p:extLst>
          </p:nvPr>
        </p:nvGraphicFramePr>
        <p:xfrm>
          <a:off x="2369188" y="776377"/>
          <a:ext cx="7603805" cy="51364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2" imgW="14401800" imgH="9720012" progId="Visio.Drawing.15">
                  <p:embed/>
                </p:oleObj>
              </mc:Choice>
              <mc:Fallback>
                <p:oleObj name="Visio" r:id="rId2" imgW="14401800" imgH="9720012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9188" y="776377"/>
                        <a:ext cx="7603805" cy="513642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3A571010-935C-675F-E6E4-710123E50AC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 sz="1200" dirty="0"/>
              <a:t>28</a:t>
            </a:r>
            <a:r>
              <a:rPr lang="en-US" sz="1200" baseline="30000" dirty="0"/>
              <a:t>th</a:t>
            </a:r>
            <a:r>
              <a:rPr lang="en-US" sz="1200" dirty="0"/>
              <a:t> October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24E9D8-517E-EC3C-5AB1-3E15920361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A. Spierer | LLRF Topical Workshop</a:t>
            </a:r>
          </a:p>
        </p:txBody>
      </p:sp>
    </p:spTree>
    <p:extLst>
      <p:ext uri="{BB962C8B-B14F-4D97-AF65-F5344CB8AC3E}">
        <p14:creationId xmlns:p14="http://schemas.microsoft.com/office/powerpoint/2010/main" val="31008056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5B4C67B-29CF-31EB-9D29-7BC339D19B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803030" cy="4608512"/>
          </a:xfrm>
        </p:spPr>
        <p:txBody>
          <a:bodyPr/>
          <a:lstStyle/>
          <a:p>
            <a:r>
              <a:rPr lang="en-GB" sz="2000" dirty="0"/>
              <a:t>High-Luminosity LHC (HL-LHC)</a:t>
            </a:r>
          </a:p>
          <a:p>
            <a:pPr lvl="1"/>
            <a:r>
              <a:rPr lang="en-GB" sz="1600" dirty="0"/>
              <a:t>Increase of the integrated luminosity</a:t>
            </a:r>
          </a:p>
          <a:p>
            <a:pPr lvl="2"/>
            <a:r>
              <a:rPr lang="en-GB" sz="1600" dirty="0"/>
              <a:t>Beam intensity increase : Injectors upgrade</a:t>
            </a:r>
          </a:p>
          <a:p>
            <a:pPr lvl="2"/>
            <a:r>
              <a:rPr lang="en-GB" sz="1600" dirty="0"/>
              <a:t>Increased focusing : New quadrupoles</a:t>
            </a:r>
          </a:p>
          <a:p>
            <a:pPr lvl="2"/>
            <a:r>
              <a:rPr lang="en-GB" sz="1600" dirty="0"/>
              <a:t>Beam orientation : Crab cavities</a:t>
            </a:r>
          </a:p>
          <a:p>
            <a:pPr lvl="1"/>
            <a:r>
              <a:rPr lang="en-GB" sz="1600" dirty="0"/>
              <a:t>Planned for restart in 2030, operation until 2040+</a:t>
            </a:r>
          </a:p>
          <a:p>
            <a:r>
              <a:rPr lang="en-GB" sz="2000" dirty="0"/>
              <a:t>LLRF upgrade motivation</a:t>
            </a:r>
          </a:p>
          <a:p>
            <a:pPr lvl="1"/>
            <a:r>
              <a:rPr lang="en-GB" sz="1600" dirty="0"/>
              <a:t>Obsolescence of the LHC beam control hardware (frequency program, reference RF generators)</a:t>
            </a:r>
          </a:p>
          <a:p>
            <a:pPr lvl="1"/>
            <a:r>
              <a:rPr lang="en-GB" sz="1600" dirty="0"/>
              <a:t>Modernization of the clock distribution, requested by users</a:t>
            </a:r>
          </a:p>
          <a:p>
            <a:pPr lvl="1"/>
            <a:r>
              <a:rPr lang="en-GB" sz="1600" dirty="0"/>
              <a:t>Need for an RF distribution to the Crab cavities</a:t>
            </a:r>
          </a:p>
          <a:p>
            <a:pPr lvl="1"/>
            <a:r>
              <a:rPr lang="en-GB" sz="1600" dirty="0"/>
              <a:t>Parallel upgrade of the machine timing to White Rabbit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8E5D49D-A839-23BE-455D-12914F6796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Context</a:t>
            </a:r>
            <a:r>
              <a:rPr lang="fr-CH" dirty="0"/>
              <a:t> of the LLRF upgrade (Phase 0)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B1556-D79E-00F1-915A-4C7D722744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A4598-1135-480A-8142-3CB9FB00055D}" type="slidenum">
              <a:rPr lang="en-US" smtClean="0"/>
              <a:t>3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C00C991-5405-7880-6EBF-6A4BC4D685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1019" y="1525587"/>
            <a:ext cx="5830520" cy="4141787"/>
          </a:xfrm>
          <a:prstGeom prst="rect">
            <a:avLst/>
          </a:prstGeom>
        </p:spPr>
      </p:pic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D69C9E63-FE97-AF55-B30F-E399B7A8163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 sz="1200" dirty="0"/>
              <a:t>28</a:t>
            </a:r>
            <a:r>
              <a:rPr lang="en-US" sz="1200" baseline="30000" dirty="0"/>
              <a:t>th</a:t>
            </a:r>
            <a:r>
              <a:rPr lang="en-US" sz="1200" dirty="0"/>
              <a:t> October 2024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92295258-451E-6EE2-C4F6-4ACEAA82D9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A. Spierer | LLRF Topical Workshop</a:t>
            </a:r>
          </a:p>
        </p:txBody>
      </p:sp>
    </p:spTree>
    <p:extLst>
      <p:ext uri="{BB962C8B-B14F-4D97-AF65-F5344CB8AC3E}">
        <p14:creationId xmlns:p14="http://schemas.microsoft.com/office/powerpoint/2010/main" val="2380124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A206F367-5353-A91E-763E-53FF798D195E}"/>
              </a:ext>
            </a:extLst>
          </p:cNvPr>
          <p:cNvSpPr/>
          <p:nvPr/>
        </p:nvSpPr>
        <p:spPr>
          <a:xfrm>
            <a:off x="6222523" y="462805"/>
            <a:ext cx="4885023" cy="2274156"/>
          </a:xfrm>
          <a:prstGeom prst="rect">
            <a:avLst/>
          </a:prstGeom>
          <a:solidFill>
            <a:schemeClr val="accent1">
              <a:alpha val="42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fr-CH" dirty="0"/>
              <a:t>Beam Control LLRF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5B4C67B-29CF-31EB-9D29-7BC339D19B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561490" cy="4608512"/>
          </a:xfrm>
        </p:spPr>
        <p:txBody>
          <a:bodyPr/>
          <a:lstStyle/>
          <a:p>
            <a:r>
              <a:rPr lang="en-GB" dirty="0"/>
              <a:t>Analog RF distribution over </a:t>
            </a:r>
            <a:r>
              <a:rPr lang="en-GB" dirty="0" err="1"/>
              <a:t>fibers</a:t>
            </a:r>
            <a:r>
              <a:rPr lang="en-GB" dirty="0"/>
              <a:t> (uncompensated): 40-400 MHz, pulses</a:t>
            </a:r>
          </a:p>
          <a:p>
            <a:pPr lvl="1"/>
            <a:r>
              <a:rPr lang="en-GB" dirty="0"/>
              <a:t>To cavity controllers</a:t>
            </a:r>
          </a:p>
          <a:p>
            <a:pPr lvl="1"/>
            <a:r>
              <a:rPr lang="en-GB" dirty="0"/>
              <a:t>To instrumentation</a:t>
            </a:r>
          </a:p>
          <a:p>
            <a:pPr lvl="1"/>
            <a:r>
              <a:rPr lang="en-GB" dirty="0"/>
              <a:t>To experiments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8E5D49D-A839-23BE-455D-12914F6796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Current distribution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30347A7-B19F-5BFD-9A57-3C55C80EE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A4598-1135-480A-8142-3CB9FB00055D}" type="slidenum">
              <a:rPr lang="en-US" smtClean="0"/>
              <a:t>4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D2A3CEA-92B9-4DE0-F026-BECF8AEAD392}"/>
              </a:ext>
            </a:extLst>
          </p:cNvPr>
          <p:cNvSpPr/>
          <p:nvPr/>
        </p:nvSpPr>
        <p:spPr>
          <a:xfrm>
            <a:off x="7984294" y="1059267"/>
            <a:ext cx="1266511" cy="59522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Frequency program</a:t>
            </a:r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4357595-EAE0-6632-BBCA-8413935E666C}"/>
              </a:ext>
            </a:extLst>
          </p:cNvPr>
          <p:cNvSpPr/>
          <p:nvPr/>
        </p:nvSpPr>
        <p:spPr>
          <a:xfrm>
            <a:off x="6398696" y="1059267"/>
            <a:ext cx="1266511" cy="59522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feedbacks</a:t>
            </a:r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E0C06BB-8DD8-EBA2-B7BB-188EF00AE48E}"/>
              </a:ext>
            </a:extLst>
          </p:cNvPr>
          <p:cNvSpPr/>
          <p:nvPr/>
        </p:nvSpPr>
        <p:spPr>
          <a:xfrm>
            <a:off x="9564972" y="1081181"/>
            <a:ext cx="1266511" cy="59522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VCXO</a:t>
            </a:r>
            <a:endParaRPr lang="en-GB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C3459A8-25D9-0606-4748-4EE754380CF4}"/>
              </a:ext>
            </a:extLst>
          </p:cNvPr>
          <p:cNvSpPr/>
          <p:nvPr/>
        </p:nvSpPr>
        <p:spPr>
          <a:xfrm>
            <a:off x="7984294" y="2087637"/>
            <a:ext cx="1266511" cy="59522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Phase</a:t>
            </a:r>
          </a:p>
          <a:p>
            <a:pPr algn="ctr"/>
            <a:r>
              <a:rPr lang="fr-CH" dirty="0" err="1"/>
              <a:t>discri</a:t>
            </a:r>
            <a:endParaRPr lang="en-GB" dirty="0"/>
          </a:p>
        </p:txBody>
      </p:sp>
      <p:cxnSp>
        <p:nvCxnSpPr>
          <p:cNvPr id="21" name="Connector: Elbow 20">
            <a:extLst>
              <a:ext uri="{FF2B5EF4-FFF2-40B4-BE49-F238E27FC236}">
                <a16:creationId xmlns:a16="http://schemas.microsoft.com/office/drawing/2014/main" id="{980D0FE7-8FB3-DD97-0FE8-0B6BF93E2438}"/>
              </a:ext>
            </a:extLst>
          </p:cNvPr>
          <p:cNvCxnSpPr>
            <a:cxnSpLocks/>
            <a:stCxn id="13" idx="1"/>
          </p:cNvCxnSpPr>
          <p:nvPr/>
        </p:nvCxnSpPr>
        <p:spPr>
          <a:xfrm rot="10800000">
            <a:off x="7191498" y="1641295"/>
            <a:ext cx="792797" cy="743954"/>
          </a:xfrm>
          <a:prstGeom prst="bentConnector3">
            <a:avLst>
              <a:gd name="adj1" fmla="val 10006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or: Elbow 31">
            <a:extLst>
              <a:ext uri="{FF2B5EF4-FFF2-40B4-BE49-F238E27FC236}">
                <a16:creationId xmlns:a16="http://schemas.microsoft.com/office/drawing/2014/main" id="{887B7F18-7EF4-A316-C822-0713061FFA98}"/>
              </a:ext>
            </a:extLst>
          </p:cNvPr>
          <p:cNvCxnSpPr>
            <a:stCxn id="9" idx="2"/>
            <a:endCxn id="13" idx="3"/>
          </p:cNvCxnSpPr>
          <p:nvPr/>
        </p:nvCxnSpPr>
        <p:spPr>
          <a:xfrm rot="5400000">
            <a:off x="9370095" y="1557115"/>
            <a:ext cx="708845" cy="947423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or: Elbow 34">
            <a:extLst>
              <a:ext uri="{FF2B5EF4-FFF2-40B4-BE49-F238E27FC236}">
                <a16:creationId xmlns:a16="http://schemas.microsoft.com/office/drawing/2014/main" id="{5D50BE4B-F11F-F541-3BA5-A5F9AF90DA7A}"/>
              </a:ext>
            </a:extLst>
          </p:cNvPr>
          <p:cNvCxnSpPr>
            <a:stCxn id="8" idx="0"/>
            <a:endCxn id="9" idx="0"/>
          </p:cNvCxnSpPr>
          <p:nvPr/>
        </p:nvCxnSpPr>
        <p:spPr>
          <a:xfrm rot="16200000" flipH="1">
            <a:off x="8604133" y="-512914"/>
            <a:ext cx="21914" cy="3166276"/>
          </a:xfrm>
          <a:prstGeom prst="bentConnector3">
            <a:avLst>
              <a:gd name="adj1" fmla="val -1043169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B6A63B2C-10AD-38D1-0B22-156959A75DFB}"/>
              </a:ext>
            </a:extLst>
          </p:cNvPr>
          <p:cNvCxnSpPr>
            <a:stCxn id="6" idx="2"/>
            <a:endCxn id="13" idx="0"/>
          </p:cNvCxnSpPr>
          <p:nvPr/>
        </p:nvCxnSpPr>
        <p:spPr>
          <a:xfrm>
            <a:off x="8617550" y="1654490"/>
            <a:ext cx="0" cy="4331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">
            <a:extLst>
              <a:ext uri="{FF2B5EF4-FFF2-40B4-BE49-F238E27FC236}">
                <a16:creationId xmlns:a16="http://schemas.microsoft.com/office/drawing/2014/main" id="{73589673-1930-5261-EEF6-A5B53D39A3A0}"/>
              </a:ext>
            </a:extLst>
          </p:cNvPr>
          <p:cNvSpPr/>
          <p:nvPr/>
        </p:nvSpPr>
        <p:spPr>
          <a:xfrm>
            <a:off x="9355840" y="2933508"/>
            <a:ext cx="1151374" cy="59522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to </a:t>
            </a:r>
            <a:r>
              <a:rPr lang="fr-CH" dirty="0" err="1"/>
              <a:t>optical</a:t>
            </a:r>
            <a:endParaRPr lang="en-GB" dirty="0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B665B730-B416-6666-FB78-2B2EDD0B1295}"/>
              </a:ext>
            </a:extLst>
          </p:cNvPr>
          <p:cNvSpPr/>
          <p:nvPr/>
        </p:nvSpPr>
        <p:spPr>
          <a:xfrm>
            <a:off x="9355840" y="4190612"/>
            <a:ext cx="1151374" cy="59522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to </a:t>
            </a:r>
            <a:r>
              <a:rPr lang="fr-CH" dirty="0" err="1"/>
              <a:t>electr</a:t>
            </a:r>
            <a:r>
              <a:rPr lang="fr-CH" dirty="0"/>
              <a:t>.</a:t>
            </a:r>
            <a:endParaRPr lang="en-GB" dirty="0"/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A0955FFF-50A8-093F-78EC-832E3C53BA9F}"/>
              </a:ext>
            </a:extLst>
          </p:cNvPr>
          <p:cNvCxnSpPr>
            <a:stCxn id="43" idx="2"/>
            <a:endCxn id="48" idx="0"/>
          </p:cNvCxnSpPr>
          <p:nvPr/>
        </p:nvCxnSpPr>
        <p:spPr>
          <a:xfrm>
            <a:off x="9931527" y="3528731"/>
            <a:ext cx="0" cy="661881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>
            <a:extLst>
              <a:ext uri="{FF2B5EF4-FFF2-40B4-BE49-F238E27FC236}">
                <a16:creationId xmlns:a16="http://schemas.microsoft.com/office/drawing/2014/main" id="{F4E8F165-D4EF-5A24-BAB2-B6462453DDA0}"/>
              </a:ext>
            </a:extLst>
          </p:cNvPr>
          <p:cNvSpPr/>
          <p:nvPr/>
        </p:nvSpPr>
        <p:spPr>
          <a:xfrm>
            <a:off x="9355840" y="5239172"/>
            <a:ext cx="1151374" cy="59522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err="1"/>
              <a:t>Instr</a:t>
            </a:r>
            <a:endParaRPr lang="en-GB" dirty="0"/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E05F604A-C370-FAA1-283E-4AE2BD3543A9}"/>
              </a:ext>
            </a:extLst>
          </p:cNvPr>
          <p:cNvCxnSpPr>
            <a:stCxn id="48" idx="2"/>
            <a:endCxn id="52" idx="0"/>
          </p:cNvCxnSpPr>
          <p:nvPr/>
        </p:nvCxnSpPr>
        <p:spPr>
          <a:xfrm>
            <a:off x="9931527" y="4785835"/>
            <a:ext cx="0" cy="4533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150AC01D-AA9A-3EA9-22DB-D149152BBA0C}"/>
              </a:ext>
            </a:extLst>
          </p:cNvPr>
          <p:cNvSpPr/>
          <p:nvPr/>
        </p:nvSpPr>
        <p:spPr>
          <a:xfrm>
            <a:off x="6519608" y="5239171"/>
            <a:ext cx="1024687" cy="59522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err="1"/>
              <a:t>Pick-ups</a:t>
            </a:r>
            <a:endParaRPr lang="en-GB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870A586-197F-8F8D-04FC-D71E9F80FD82}"/>
              </a:ext>
            </a:extLst>
          </p:cNvPr>
          <p:cNvCxnSpPr>
            <a:stCxn id="2" idx="0"/>
            <a:endCxn id="8" idx="2"/>
          </p:cNvCxnSpPr>
          <p:nvPr/>
        </p:nvCxnSpPr>
        <p:spPr>
          <a:xfrm flipV="1">
            <a:off x="7031952" y="1654490"/>
            <a:ext cx="0" cy="35846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tangle 45">
            <a:extLst>
              <a:ext uri="{FF2B5EF4-FFF2-40B4-BE49-F238E27FC236}">
                <a16:creationId xmlns:a16="http://schemas.microsoft.com/office/drawing/2014/main" id="{666013D6-C2A7-7B8A-C5D9-11368736D904}"/>
              </a:ext>
            </a:extLst>
          </p:cNvPr>
          <p:cNvSpPr/>
          <p:nvPr/>
        </p:nvSpPr>
        <p:spPr>
          <a:xfrm>
            <a:off x="10089265" y="3089083"/>
            <a:ext cx="1151374" cy="59522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to </a:t>
            </a:r>
            <a:r>
              <a:rPr lang="fr-CH" dirty="0" err="1"/>
              <a:t>optical</a:t>
            </a:r>
            <a:endParaRPr lang="en-GB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BC12CD44-EB00-EC18-09EE-0C2042FB59FD}"/>
              </a:ext>
            </a:extLst>
          </p:cNvPr>
          <p:cNvSpPr/>
          <p:nvPr/>
        </p:nvSpPr>
        <p:spPr>
          <a:xfrm>
            <a:off x="10089265" y="4346187"/>
            <a:ext cx="1151374" cy="59522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to </a:t>
            </a:r>
            <a:r>
              <a:rPr lang="fr-CH" dirty="0" err="1"/>
              <a:t>electr</a:t>
            </a:r>
            <a:r>
              <a:rPr lang="fr-CH" dirty="0"/>
              <a:t>.</a:t>
            </a:r>
            <a:endParaRPr lang="en-GB" dirty="0"/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444AF496-F5AB-07EA-DBA8-F852529410AD}"/>
              </a:ext>
            </a:extLst>
          </p:cNvPr>
          <p:cNvCxnSpPr>
            <a:stCxn id="46" idx="2"/>
            <a:endCxn id="47" idx="0"/>
          </p:cNvCxnSpPr>
          <p:nvPr/>
        </p:nvCxnSpPr>
        <p:spPr>
          <a:xfrm>
            <a:off x="10664952" y="3684306"/>
            <a:ext cx="0" cy="661881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50">
            <a:extLst>
              <a:ext uri="{FF2B5EF4-FFF2-40B4-BE49-F238E27FC236}">
                <a16:creationId xmlns:a16="http://schemas.microsoft.com/office/drawing/2014/main" id="{531E994C-78D0-4287-3021-7B42EC8670B9}"/>
              </a:ext>
            </a:extLst>
          </p:cNvPr>
          <p:cNvSpPr/>
          <p:nvPr/>
        </p:nvSpPr>
        <p:spPr>
          <a:xfrm>
            <a:off x="10089265" y="5394747"/>
            <a:ext cx="1151374" cy="59522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err="1"/>
              <a:t>Exper</a:t>
            </a:r>
            <a:r>
              <a:rPr lang="fr-CH" dirty="0"/>
              <a:t>.</a:t>
            </a:r>
            <a:endParaRPr lang="en-GB" dirty="0"/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107EDEEC-6EA9-52E6-D5A9-D60261D9B138}"/>
              </a:ext>
            </a:extLst>
          </p:cNvPr>
          <p:cNvCxnSpPr>
            <a:stCxn id="47" idx="2"/>
            <a:endCxn id="51" idx="0"/>
          </p:cNvCxnSpPr>
          <p:nvPr/>
        </p:nvCxnSpPr>
        <p:spPr>
          <a:xfrm>
            <a:off x="10664952" y="4941410"/>
            <a:ext cx="0" cy="4533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>
            <a:extLst>
              <a:ext uri="{FF2B5EF4-FFF2-40B4-BE49-F238E27FC236}">
                <a16:creationId xmlns:a16="http://schemas.microsoft.com/office/drawing/2014/main" id="{D1765EC9-3AA5-6614-C3E3-1910DFD0F1F0}"/>
              </a:ext>
            </a:extLst>
          </p:cNvPr>
          <p:cNvSpPr/>
          <p:nvPr/>
        </p:nvSpPr>
        <p:spPr>
          <a:xfrm>
            <a:off x="10817351" y="3259694"/>
            <a:ext cx="1151374" cy="59522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to </a:t>
            </a:r>
            <a:r>
              <a:rPr lang="fr-CH" dirty="0" err="1"/>
              <a:t>optical</a:t>
            </a:r>
            <a:endParaRPr lang="en-GB" dirty="0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2FBFD65B-EB7D-24D8-E86A-703E9A3FBEEB}"/>
              </a:ext>
            </a:extLst>
          </p:cNvPr>
          <p:cNvSpPr/>
          <p:nvPr/>
        </p:nvSpPr>
        <p:spPr>
          <a:xfrm>
            <a:off x="10817351" y="4516798"/>
            <a:ext cx="1151374" cy="59522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to </a:t>
            </a:r>
            <a:r>
              <a:rPr lang="fr-CH" dirty="0" err="1"/>
              <a:t>electr</a:t>
            </a:r>
            <a:r>
              <a:rPr lang="fr-CH" dirty="0"/>
              <a:t>.</a:t>
            </a:r>
            <a:endParaRPr lang="en-GB" dirty="0"/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8A50BF2C-5F6B-E99C-DC32-7255CBDE2738}"/>
              </a:ext>
            </a:extLst>
          </p:cNvPr>
          <p:cNvCxnSpPr>
            <a:stCxn id="56" idx="2"/>
            <a:endCxn id="57" idx="0"/>
          </p:cNvCxnSpPr>
          <p:nvPr/>
        </p:nvCxnSpPr>
        <p:spPr>
          <a:xfrm>
            <a:off x="11393038" y="3854917"/>
            <a:ext cx="0" cy="661881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>
            <a:extLst>
              <a:ext uri="{FF2B5EF4-FFF2-40B4-BE49-F238E27FC236}">
                <a16:creationId xmlns:a16="http://schemas.microsoft.com/office/drawing/2014/main" id="{DDE0A944-BCD7-7493-3EB7-CF5BE1E38EBC}"/>
              </a:ext>
            </a:extLst>
          </p:cNvPr>
          <p:cNvSpPr/>
          <p:nvPr/>
        </p:nvSpPr>
        <p:spPr>
          <a:xfrm>
            <a:off x="10817351" y="5565358"/>
            <a:ext cx="1151374" cy="59522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err="1"/>
              <a:t>Cav</a:t>
            </a:r>
            <a:r>
              <a:rPr lang="fr-CH" dirty="0"/>
              <a:t>. LLRF</a:t>
            </a:r>
            <a:endParaRPr lang="en-GB" dirty="0"/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E218682B-4BAF-43D4-0DC2-89A4811FBB85}"/>
              </a:ext>
            </a:extLst>
          </p:cNvPr>
          <p:cNvCxnSpPr>
            <a:stCxn id="57" idx="2"/>
            <a:endCxn id="59" idx="0"/>
          </p:cNvCxnSpPr>
          <p:nvPr/>
        </p:nvCxnSpPr>
        <p:spPr>
          <a:xfrm>
            <a:off x="11393038" y="5112021"/>
            <a:ext cx="0" cy="4533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onnector: Elbow 61">
            <a:extLst>
              <a:ext uri="{FF2B5EF4-FFF2-40B4-BE49-F238E27FC236}">
                <a16:creationId xmlns:a16="http://schemas.microsoft.com/office/drawing/2014/main" id="{1C8EC608-8C35-F9B8-A96D-774921D23879}"/>
              </a:ext>
            </a:extLst>
          </p:cNvPr>
          <p:cNvCxnSpPr>
            <a:stCxn id="9" idx="2"/>
            <a:endCxn id="46" idx="0"/>
          </p:cNvCxnSpPr>
          <p:nvPr/>
        </p:nvCxnSpPr>
        <p:spPr>
          <a:xfrm rot="16200000" flipH="1">
            <a:off x="9725251" y="2149381"/>
            <a:ext cx="1412679" cy="466724"/>
          </a:xfrm>
          <a:prstGeom prst="bentConnector3">
            <a:avLst>
              <a:gd name="adj1" fmla="val 50337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nector: Elbow 63">
            <a:extLst>
              <a:ext uri="{FF2B5EF4-FFF2-40B4-BE49-F238E27FC236}">
                <a16:creationId xmlns:a16="http://schemas.microsoft.com/office/drawing/2014/main" id="{EB866217-6BBF-E570-FE69-805F8E2C6D2C}"/>
              </a:ext>
            </a:extLst>
          </p:cNvPr>
          <p:cNvCxnSpPr>
            <a:cxnSpLocks/>
            <a:stCxn id="9" idx="2"/>
            <a:endCxn id="56" idx="0"/>
          </p:cNvCxnSpPr>
          <p:nvPr/>
        </p:nvCxnSpPr>
        <p:spPr>
          <a:xfrm rot="16200000" flipH="1">
            <a:off x="10003988" y="1870644"/>
            <a:ext cx="1583290" cy="1194810"/>
          </a:xfrm>
          <a:prstGeom prst="bentConnector3">
            <a:avLst>
              <a:gd name="adj1" fmla="val 44934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nector: Elbow 67">
            <a:extLst>
              <a:ext uri="{FF2B5EF4-FFF2-40B4-BE49-F238E27FC236}">
                <a16:creationId xmlns:a16="http://schemas.microsoft.com/office/drawing/2014/main" id="{F85C4312-4F5F-9F28-2CCE-0A4E5BA98CC5}"/>
              </a:ext>
            </a:extLst>
          </p:cNvPr>
          <p:cNvCxnSpPr>
            <a:stCxn id="9" idx="2"/>
            <a:endCxn id="43" idx="0"/>
          </p:cNvCxnSpPr>
          <p:nvPr/>
        </p:nvCxnSpPr>
        <p:spPr>
          <a:xfrm rot="5400000">
            <a:off x="9436326" y="2171606"/>
            <a:ext cx="1257104" cy="266701"/>
          </a:xfrm>
          <a:prstGeom prst="bentConnector3">
            <a:avLst>
              <a:gd name="adj1" fmla="val 56261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A0A9976C-46A2-180C-4FAF-1C01EAF577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6475" y="3469151"/>
            <a:ext cx="3872906" cy="2751170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2FA60FF-C0AA-2A52-3588-E6AEA8FEED3F}"/>
              </a:ext>
            </a:extLst>
          </p:cNvPr>
          <p:cNvCxnSpPr/>
          <p:nvPr/>
        </p:nvCxnSpPr>
        <p:spPr>
          <a:xfrm>
            <a:off x="2961123" y="3896519"/>
            <a:ext cx="886977" cy="0"/>
          </a:xfrm>
          <a:prstGeom prst="line">
            <a:avLst/>
          </a:prstGeom>
          <a:ln w="28575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97BBD6A-1765-A888-99D4-20DF01445E1D}"/>
              </a:ext>
            </a:extLst>
          </p:cNvPr>
          <p:cNvCxnSpPr/>
          <p:nvPr/>
        </p:nvCxnSpPr>
        <p:spPr>
          <a:xfrm>
            <a:off x="2961123" y="3896519"/>
            <a:ext cx="0" cy="1453684"/>
          </a:xfrm>
          <a:prstGeom prst="line">
            <a:avLst/>
          </a:prstGeom>
          <a:ln w="28575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12981BB5-1849-0740-CD64-FDC515257DA5}"/>
              </a:ext>
            </a:extLst>
          </p:cNvPr>
          <p:cNvCxnSpPr/>
          <p:nvPr/>
        </p:nvCxnSpPr>
        <p:spPr>
          <a:xfrm flipH="1">
            <a:off x="2123123" y="5350203"/>
            <a:ext cx="838000" cy="0"/>
          </a:xfrm>
          <a:prstGeom prst="line">
            <a:avLst/>
          </a:prstGeom>
          <a:ln w="28575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EE97ED24-54E7-C0DD-B4F7-4C54212F4D35}"/>
              </a:ext>
            </a:extLst>
          </p:cNvPr>
          <p:cNvCxnSpPr/>
          <p:nvPr/>
        </p:nvCxnSpPr>
        <p:spPr>
          <a:xfrm>
            <a:off x="2961123" y="5350203"/>
            <a:ext cx="1314650" cy="193347"/>
          </a:xfrm>
          <a:prstGeom prst="line">
            <a:avLst/>
          </a:prstGeom>
          <a:ln w="28575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407491F-B7B9-AB20-5394-E55281DCD5A3}"/>
              </a:ext>
            </a:extLst>
          </p:cNvPr>
          <p:cNvCxnSpPr>
            <a:cxnSpLocks/>
          </p:cNvCxnSpPr>
          <p:nvPr/>
        </p:nvCxnSpPr>
        <p:spPr>
          <a:xfrm>
            <a:off x="2961122" y="5350203"/>
            <a:ext cx="104976" cy="388610"/>
          </a:xfrm>
          <a:prstGeom prst="line">
            <a:avLst/>
          </a:prstGeom>
          <a:ln w="28575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326691A9-C3A7-2A9B-3E33-693D10C486B6}"/>
              </a:ext>
            </a:extLst>
          </p:cNvPr>
          <p:cNvCxnSpPr>
            <a:cxnSpLocks/>
          </p:cNvCxnSpPr>
          <p:nvPr/>
        </p:nvCxnSpPr>
        <p:spPr>
          <a:xfrm>
            <a:off x="1421883" y="3800091"/>
            <a:ext cx="0" cy="1958584"/>
          </a:xfrm>
          <a:prstGeom prst="line">
            <a:avLst/>
          </a:prstGeom>
          <a:ln w="12700">
            <a:solidFill>
              <a:schemeClr val="bg2">
                <a:lumMod val="10000"/>
              </a:schemeClr>
            </a:solidFill>
            <a:headEnd type="arrow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7C98E757-AF87-001F-A833-6D87F2B6BFB0}"/>
              </a:ext>
            </a:extLst>
          </p:cNvPr>
          <p:cNvSpPr txBox="1"/>
          <p:nvPr/>
        </p:nvSpPr>
        <p:spPr>
          <a:xfrm>
            <a:off x="883971" y="4570680"/>
            <a:ext cx="50013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dirty="0">
                <a:solidFill>
                  <a:sysClr val="windowText" lastClr="000000"/>
                </a:solidFill>
              </a:rPr>
              <a:t>9 km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806F2AF-776A-C1A9-64A3-B2F6B8A4D825}"/>
              </a:ext>
            </a:extLst>
          </p:cNvPr>
          <p:cNvSpPr txBox="1"/>
          <p:nvPr/>
        </p:nvSpPr>
        <p:spPr>
          <a:xfrm>
            <a:off x="3066098" y="3961009"/>
            <a:ext cx="56425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400" dirty="0">
                <a:solidFill>
                  <a:schemeClr val="accent3"/>
                </a:solidFill>
              </a:rPr>
              <a:t>LLRF</a:t>
            </a:r>
            <a:endParaRPr lang="en-GB" sz="1400" dirty="0">
              <a:solidFill>
                <a:schemeClr val="accent3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1FC4A86-5C3B-9E7B-1439-E657D812EB83}"/>
              </a:ext>
            </a:extLst>
          </p:cNvPr>
          <p:cNvSpPr txBox="1"/>
          <p:nvPr/>
        </p:nvSpPr>
        <p:spPr>
          <a:xfrm>
            <a:off x="3043514" y="5052432"/>
            <a:ext cx="75561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400" dirty="0" err="1">
                <a:solidFill>
                  <a:schemeClr val="accent3"/>
                </a:solidFill>
              </a:rPr>
              <a:t>Starpoint</a:t>
            </a:r>
            <a:endParaRPr lang="en-GB" sz="1400" dirty="0">
              <a:solidFill>
                <a:schemeClr val="accent3"/>
              </a:solidFill>
            </a:endParaRPr>
          </a:p>
        </p:txBody>
      </p:sp>
      <p:sp>
        <p:nvSpPr>
          <p:cNvPr id="37" name="Date Placeholder 3">
            <a:extLst>
              <a:ext uri="{FF2B5EF4-FFF2-40B4-BE49-F238E27FC236}">
                <a16:creationId xmlns:a16="http://schemas.microsoft.com/office/drawing/2014/main" id="{A312F993-71B8-234D-023A-4A33F7F64B4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 sz="1200" dirty="0"/>
              <a:t>28</a:t>
            </a:r>
            <a:r>
              <a:rPr lang="en-US" sz="1200" baseline="30000" dirty="0"/>
              <a:t>th</a:t>
            </a:r>
            <a:r>
              <a:rPr lang="en-US" sz="1200" dirty="0"/>
              <a:t> October 2024</a:t>
            </a:r>
          </a:p>
        </p:txBody>
      </p:sp>
      <p:sp>
        <p:nvSpPr>
          <p:cNvPr id="38" name="Footer Placeholder 4">
            <a:extLst>
              <a:ext uri="{FF2B5EF4-FFF2-40B4-BE49-F238E27FC236}">
                <a16:creationId xmlns:a16="http://schemas.microsoft.com/office/drawing/2014/main" id="{4EF6312C-4767-4B2B-5AE0-D7F31A06CD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A. Spierer | LLRF Topical Workshop</a:t>
            </a:r>
          </a:p>
        </p:txBody>
      </p:sp>
    </p:spTree>
    <p:extLst>
      <p:ext uri="{BB962C8B-B14F-4D97-AF65-F5344CB8AC3E}">
        <p14:creationId xmlns:p14="http://schemas.microsoft.com/office/powerpoint/2010/main" val="2431323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5B4C67B-29CF-31EB-9D29-7BC339D19B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592263"/>
            <a:ext cx="9529641" cy="4608512"/>
          </a:xfrm>
        </p:spPr>
        <p:txBody>
          <a:bodyPr/>
          <a:lstStyle/>
          <a:p>
            <a:r>
              <a:rPr lang="en-GB" dirty="0"/>
              <a:t>Providing glitch-free clocks for experiments triggers, FPGAs, …</a:t>
            </a:r>
          </a:p>
          <a:p>
            <a:r>
              <a:rPr lang="en-GB" dirty="0"/>
              <a:t>Phase locked in all locations</a:t>
            </a:r>
          </a:p>
          <a:p>
            <a:r>
              <a:rPr lang="en-GB" dirty="0"/>
              <a:t>Phase recovery after the power cycle of an endpoint</a:t>
            </a:r>
          </a:p>
          <a:p>
            <a:r>
              <a:rPr lang="en-GB" dirty="0"/>
              <a:t>Scalability - Limiting the number of optical </a:t>
            </a:r>
            <a:r>
              <a:rPr lang="en-GB" dirty="0" err="1"/>
              <a:t>fiber</a:t>
            </a:r>
            <a:r>
              <a:rPr lang="en-GB" dirty="0"/>
              <a:t> links</a:t>
            </a:r>
          </a:p>
          <a:p>
            <a:r>
              <a:rPr lang="en-GB" dirty="0"/>
              <a:t>Phase noise, thermal drift and reproducibility - described in the WR2RF poster</a:t>
            </a:r>
          </a:p>
          <a:p>
            <a:r>
              <a:rPr lang="en-GB" dirty="0"/>
              <a:t>Reliability - 24/7 operation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8E5D49D-A839-23BE-455D-12914F6796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Requirements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30347A7-B19F-5BFD-9A57-3C55C80EE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A4598-1135-480A-8142-3CB9FB00055D}" type="slidenum">
              <a:rPr lang="en-US" smtClean="0"/>
              <a:t>5</a:t>
            </a:fld>
            <a:endParaRPr lang="en-US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B1580954-76FD-40FB-3905-9D88BA50B32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 sz="1200" dirty="0"/>
              <a:t>28</a:t>
            </a:r>
            <a:r>
              <a:rPr lang="en-US" sz="1200" baseline="30000" dirty="0"/>
              <a:t>th</a:t>
            </a:r>
            <a:r>
              <a:rPr lang="en-US" sz="1200" dirty="0"/>
              <a:t> October 2024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6F94151-0E5B-0E6A-2FC0-D58BD5A9D6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A. Spierer | LLRF Topical Workshop</a:t>
            </a:r>
          </a:p>
        </p:txBody>
      </p:sp>
    </p:spTree>
    <p:extLst>
      <p:ext uri="{BB962C8B-B14F-4D97-AF65-F5344CB8AC3E}">
        <p14:creationId xmlns:p14="http://schemas.microsoft.com/office/powerpoint/2010/main" val="1984810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5B4C67B-29CF-31EB-9D29-7BC339D19B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592263"/>
            <a:ext cx="9529641" cy="4608512"/>
          </a:xfrm>
        </p:spPr>
        <p:txBody>
          <a:bodyPr/>
          <a:lstStyle/>
          <a:p>
            <a:r>
              <a:rPr lang="en-GB" dirty="0"/>
              <a:t>RF distributed digitally over a White Rabbit network</a:t>
            </a:r>
          </a:p>
          <a:p>
            <a:r>
              <a:rPr lang="en-GB" dirty="0"/>
              <a:t>Generated locally, at the endpoint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8E5D49D-A839-23BE-455D-12914F6796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Solution</a:t>
            </a:r>
            <a:endParaRPr lang="en-US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7CD63C2-BD8F-5E20-2479-E0B7697E104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 sz="1200" dirty="0"/>
              <a:t>28</a:t>
            </a:r>
            <a:r>
              <a:rPr lang="en-US" sz="1200" baseline="30000" dirty="0"/>
              <a:t>th</a:t>
            </a:r>
            <a:r>
              <a:rPr lang="en-US" sz="1200" dirty="0"/>
              <a:t> October 2024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BB4C0C0-A0B5-D79A-950A-B052FC00C6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A. Spierer | LLRF Topical Workshop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3DD63D2-9094-E240-4052-891C832AB4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0349" y="3489070"/>
            <a:ext cx="6434333" cy="2184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6801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5B4C67B-29CF-31EB-9D29-7BC339D19B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592263"/>
            <a:ext cx="9529641" cy="4608512"/>
          </a:xfrm>
        </p:spPr>
        <p:txBody>
          <a:bodyPr/>
          <a:lstStyle/>
          <a:p>
            <a:r>
              <a:rPr lang="en-GB" dirty="0"/>
              <a:t>Based on the Super Proton Synchrotron (SPS) experience</a:t>
            </a:r>
          </a:p>
          <a:p>
            <a:pPr lvl="1"/>
            <a:r>
              <a:rPr lang="en-GB" dirty="0"/>
              <a:t>Same/similar hardware </a:t>
            </a:r>
            <a:r>
              <a:rPr lang="en-GB" dirty="0" err="1"/>
              <a:t>uTCA+VME</a:t>
            </a:r>
            <a:r>
              <a:rPr lang="en-GB" dirty="0"/>
              <a:t> (</a:t>
            </a:r>
            <a:r>
              <a:rPr lang="en-GB" dirty="0" err="1"/>
              <a:t>eRTM</a:t>
            </a:r>
            <a:r>
              <a:rPr lang="en-GB" dirty="0"/>
              <a:t> for clocks, WR2RF modified for </a:t>
            </a:r>
            <a:br>
              <a:rPr lang="en-GB" dirty="0"/>
            </a:br>
            <a:r>
              <a:rPr lang="en-GB" dirty="0"/>
              <a:t>400MHz, AFCZ, WR switches)</a:t>
            </a:r>
          </a:p>
          <a:p>
            <a:pPr lvl="1"/>
            <a:r>
              <a:rPr lang="en-GB" dirty="0"/>
              <a:t>New: RF over ethernet (</a:t>
            </a:r>
            <a:r>
              <a:rPr lang="en-GB" dirty="0" err="1"/>
              <a:t>RoE</a:t>
            </a:r>
            <a:r>
              <a:rPr lang="en-GB" dirty="0"/>
              <a:t>) instead of streamers, lightweight and generic</a:t>
            </a:r>
          </a:p>
          <a:p>
            <a:pPr lvl="1"/>
            <a:r>
              <a:rPr lang="en-GB" dirty="0"/>
              <a:t>New: Glitch-free operation</a:t>
            </a:r>
          </a:p>
          <a:p>
            <a:r>
              <a:rPr lang="en-GB" dirty="0"/>
              <a:t>Towards a more generic approach</a:t>
            </a:r>
          </a:p>
          <a:p>
            <a:pPr lvl="1"/>
            <a:r>
              <a:rPr lang="en-GB" dirty="0"/>
              <a:t>Shared networks with general timing and other accelerators</a:t>
            </a:r>
          </a:p>
          <a:p>
            <a:pPr lvl="1"/>
            <a:r>
              <a:rPr lang="en-GB" dirty="0"/>
              <a:t>Opportunity to connect and synchronize with the up/downstream machine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8E5D49D-A839-23BE-455D-12914F6796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Solution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30347A7-B19F-5BFD-9A57-3C55C80EE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A4598-1135-480A-8142-3CB9FB00055D}" type="slidenum">
              <a:rPr lang="en-US" smtClean="0"/>
              <a:t>7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FF02266-3F56-B27D-816A-00B0E182A5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0656" y="2316231"/>
            <a:ext cx="2557420" cy="114349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5F94CE2-4773-70D3-618A-2182926B7D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84622" y="3415430"/>
            <a:ext cx="1051296" cy="113934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B192171-A4D5-A289-908F-20B69751F5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72807" y="1715811"/>
            <a:ext cx="1980233" cy="509088"/>
          </a:xfrm>
          <a:prstGeom prst="rect">
            <a:avLst/>
          </a:prstGeom>
        </p:spPr>
      </p:pic>
      <p:pic>
        <p:nvPicPr>
          <p:cNvPr id="18" name="Picture 17" descr="A large metal box with a door open&#10;&#10;Description automatically generated">
            <a:extLst>
              <a:ext uri="{FF2B5EF4-FFF2-40B4-BE49-F238E27FC236}">
                <a16:creationId xmlns:a16="http://schemas.microsoft.com/office/drawing/2014/main" id="{9C81F7AA-0070-C482-E7DF-3F923CBD02C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75" t="13054" r="5623" b="12671"/>
          <a:stretch/>
        </p:blipFill>
        <p:spPr>
          <a:xfrm>
            <a:off x="9280656" y="3459730"/>
            <a:ext cx="1259086" cy="1050749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1084A6DB-7A60-39AE-7EE6-28C9F8FFFB2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922503" y="4727736"/>
            <a:ext cx="915573" cy="121250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77E42A31-DE47-087C-E374-A337728FC7ED}"/>
              </a:ext>
            </a:extLst>
          </p:cNvPr>
          <p:cNvSpPr txBox="1"/>
          <p:nvPr/>
        </p:nvSpPr>
        <p:spPr>
          <a:xfrm>
            <a:off x="10927535" y="4637192"/>
            <a:ext cx="78185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WR2RF (VME)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DABFD09-4DA4-CD07-F4C1-EC9C38FB949E}"/>
              </a:ext>
            </a:extLst>
          </p:cNvPr>
          <p:cNvSpPr txBox="1"/>
          <p:nvPr/>
        </p:nvSpPr>
        <p:spPr>
          <a:xfrm>
            <a:off x="10232974" y="1592263"/>
            <a:ext cx="78185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WR Switch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7CD63C2-BD8F-5E20-2479-E0B7697E104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 sz="1200" dirty="0"/>
              <a:t>28</a:t>
            </a:r>
            <a:r>
              <a:rPr lang="en-US" sz="1200" baseline="30000" dirty="0"/>
              <a:t>th</a:t>
            </a:r>
            <a:r>
              <a:rPr lang="en-US" sz="1200" dirty="0"/>
              <a:t> October 2024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BB4C0C0-A0B5-D79A-950A-B052FC00C6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A. Spierer | LLRF Topical Workshop</a:t>
            </a:r>
          </a:p>
        </p:txBody>
      </p:sp>
    </p:spTree>
    <p:extLst>
      <p:ext uri="{BB962C8B-B14F-4D97-AF65-F5344CB8AC3E}">
        <p14:creationId xmlns:p14="http://schemas.microsoft.com/office/powerpoint/2010/main" val="3425432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21" grpId="0"/>
      <p:bldP spid="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5B4C67B-29CF-31EB-9D29-7BC339D19B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592263"/>
            <a:ext cx="5387796" cy="4608512"/>
          </a:xfrm>
        </p:spPr>
        <p:txBody>
          <a:bodyPr/>
          <a:lstStyle/>
          <a:p>
            <a:r>
              <a:rPr lang="en-GB" dirty="0"/>
              <a:t>Replacement of the frequency program</a:t>
            </a:r>
          </a:p>
          <a:p>
            <a:pPr lvl="1"/>
            <a:r>
              <a:rPr lang="en-GB" dirty="0"/>
              <a:t>WR capable</a:t>
            </a:r>
          </a:p>
          <a:p>
            <a:r>
              <a:rPr lang="en-GB" dirty="0"/>
              <a:t>WR2RF to generate reference RF for loops and accelerating cavities</a:t>
            </a:r>
          </a:p>
          <a:p>
            <a:r>
              <a:rPr lang="en-GB" dirty="0"/>
              <a:t>Dedicated low-latency network (~20 us)</a:t>
            </a:r>
          </a:p>
          <a:p>
            <a:pPr lvl="1"/>
            <a:r>
              <a:rPr lang="en-GB" dirty="0"/>
              <a:t>Accelerating cavities LLRF, Beam Control LLRF</a:t>
            </a:r>
          </a:p>
          <a:p>
            <a:r>
              <a:rPr lang="en-GB" dirty="0"/>
              <a:t>Injection of </a:t>
            </a:r>
            <a:r>
              <a:rPr lang="en-GB" dirty="0" err="1"/>
              <a:t>RoE</a:t>
            </a:r>
            <a:r>
              <a:rPr lang="en-GB" dirty="0"/>
              <a:t> in the machine timing  WR network (~200 us)</a:t>
            </a:r>
          </a:p>
          <a:p>
            <a:pPr lvl="1"/>
            <a:r>
              <a:rPr lang="en-GB" dirty="0"/>
              <a:t>For experiments, Crab cavities, instrumentation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8E5D49D-A839-23BE-455D-12914F6796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Solution (Phase 0)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30347A7-B19F-5BFD-9A57-3C55C80EE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A4598-1135-480A-8142-3CB9FB00055D}" type="slidenum">
              <a:rPr lang="en-US" smtClean="0"/>
              <a:t>8</a:t>
            </a:fld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9255978-D63F-6ECE-B26D-40C15812FF31}"/>
              </a:ext>
            </a:extLst>
          </p:cNvPr>
          <p:cNvSpPr/>
          <p:nvPr/>
        </p:nvSpPr>
        <p:spPr>
          <a:xfrm>
            <a:off x="7454908" y="362852"/>
            <a:ext cx="1266511" cy="59522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Frequency program</a:t>
            </a:r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6578B0F-8103-FEC5-C18A-0869A5EB3375}"/>
              </a:ext>
            </a:extLst>
          </p:cNvPr>
          <p:cNvSpPr/>
          <p:nvPr/>
        </p:nvSpPr>
        <p:spPr>
          <a:xfrm>
            <a:off x="5869310" y="362852"/>
            <a:ext cx="1266511" cy="59522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feedbacks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37BC587-2F0C-C761-4BAB-FF9E73BF85FA}"/>
              </a:ext>
            </a:extLst>
          </p:cNvPr>
          <p:cNvSpPr/>
          <p:nvPr/>
        </p:nvSpPr>
        <p:spPr>
          <a:xfrm>
            <a:off x="9035586" y="362852"/>
            <a:ext cx="1266511" cy="59522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VCXO</a:t>
            </a:r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273A579-CBCF-8573-D3A5-DDC3EB6E5166}"/>
              </a:ext>
            </a:extLst>
          </p:cNvPr>
          <p:cNvSpPr/>
          <p:nvPr/>
        </p:nvSpPr>
        <p:spPr>
          <a:xfrm>
            <a:off x="7454908" y="2921562"/>
            <a:ext cx="1266511" cy="59522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Phase</a:t>
            </a:r>
          </a:p>
          <a:p>
            <a:pPr algn="ctr"/>
            <a:r>
              <a:rPr lang="fr-CH" dirty="0" err="1"/>
              <a:t>Discri</a:t>
            </a:r>
            <a:r>
              <a:rPr lang="fr-CH" dirty="0"/>
              <a:t>.</a:t>
            </a:r>
            <a:endParaRPr lang="en-GB" dirty="0"/>
          </a:p>
        </p:txBody>
      </p:sp>
      <p:cxnSp>
        <p:nvCxnSpPr>
          <p:cNvPr id="9" name="Connector: Elbow 8">
            <a:extLst>
              <a:ext uri="{FF2B5EF4-FFF2-40B4-BE49-F238E27FC236}">
                <a16:creationId xmlns:a16="http://schemas.microsoft.com/office/drawing/2014/main" id="{B52BDAC2-ED8C-8ED6-8D88-C198F89AEAF0}"/>
              </a:ext>
            </a:extLst>
          </p:cNvPr>
          <p:cNvCxnSpPr>
            <a:cxnSpLocks/>
            <a:stCxn id="8" idx="1"/>
          </p:cNvCxnSpPr>
          <p:nvPr/>
        </p:nvCxnSpPr>
        <p:spPr>
          <a:xfrm rot="10800000">
            <a:off x="6724020" y="958074"/>
            <a:ext cx="730888" cy="2261100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or: Elbow 9">
            <a:extLst>
              <a:ext uri="{FF2B5EF4-FFF2-40B4-BE49-F238E27FC236}">
                <a16:creationId xmlns:a16="http://schemas.microsoft.com/office/drawing/2014/main" id="{0DE12A2E-3CA5-F7EE-35F5-151B4EBDC364}"/>
              </a:ext>
            </a:extLst>
          </p:cNvPr>
          <p:cNvCxnSpPr>
            <a:stCxn id="7" idx="2"/>
            <a:endCxn id="8" idx="3"/>
          </p:cNvCxnSpPr>
          <p:nvPr/>
        </p:nvCxnSpPr>
        <p:spPr>
          <a:xfrm rot="5400000">
            <a:off x="8064582" y="1614913"/>
            <a:ext cx="2261099" cy="947423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or: Elbow 10">
            <a:extLst>
              <a:ext uri="{FF2B5EF4-FFF2-40B4-BE49-F238E27FC236}">
                <a16:creationId xmlns:a16="http://schemas.microsoft.com/office/drawing/2014/main" id="{40E3CBED-D875-93CF-3DDD-6B28BD2CFDD4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8085704" y="-1220286"/>
            <a:ext cx="12700" cy="3166276"/>
          </a:xfrm>
          <a:prstGeom prst="bentConnector3">
            <a:avLst>
              <a:gd name="adj1" fmla="val 180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C4A5031-A6FE-CEDC-941F-CC91DF6E5C46}"/>
              </a:ext>
            </a:extLst>
          </p:cNvPr>
          <p:cNvCxnSpPr>
            <a:cxnSpLocks/>
            <a:stCxn id="2" idx="2"/>
            <a:endCxn id="46" idx="3"/>
          </p:cNvCxnSpPr>
          <p:nvPr/>
        </p:nvCxnSpPr>
        <p:spPr>
          <a:xfrm flipH="1">
            <a:off x="8085611" y="958075"/>
            <a:ext cx="2553" cy="256631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A4903A83-9E43-6D70-C1E8-E39F91A790D7}"/>
              </a:ext>
            </a:extLst>
          </p:cNvPr>
          <p:cNvSpPr/>
          <p:nvPr/>
        </p:nvSpPr>
        <p:spPr>
          <a:xfrm>
            <a:off x="8540286" y="4590882"/>
            <a:ext cx="1266511" cy="59522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to </a:t>
            </a:r>
            <a:r>
              <a:rPr lang="fr-CH" dirty="0" err="1"/>
              <a:t>electr</a:t>
            </a:r>
            <a:r>
              <a:rPr lang="fr-CH" dirty="0"/>
              <a:t>.</a:t>
            </a:r>
            <a:endParaRPr lang="en-GB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F917BC8-0C97-385C-45A8-1F0FC72CB7A8}"/>
              </a:ext>
            </a:extLst>
          </p:cNvPr>
          <p:cNvSpPr/>
          <p:nvPr/>
        </p:nvSpPr>
        <p:spPr>
          <a:xfrm>
            <a:off x="8540286" y="5449130"/>
            <a:ext cx="1266511" cy="59522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Acc. </a:t>
            </a:r>
            <a:r>
              <a:rPr lang="fr-CH" dirty="0" err="1"/>
              <a:t>Cav</a:t>
            </a:r>
            <a:r>
              <a:rPr lang="fr-CH" dirty="0"/>
              <a:t>. LLRF</a:t>
            </a:r>
            <a:endParaRPr lang="en-GB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2111F26B-9697-29FB-2718-26285B72A32F}"/>
              </a:ext>
            </a:extLst>
          </p:cNvPr>
          <p:cNvCxnSpPr>
            <a:stCxn id="15" idx="2"/>
            <a:endCxn id="19" idx="0"/>
          </p:cNvCxnSpPr>
          <p:nvPr/>
        </p:nvCxnSpPr>
        <p:spPr>
          <a:xfrm>
            <a:off x="9173542" y="5186105"/>
            <a:ext cx="0" cy="2630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2FC0ED56-D8B6-6567-7327-CD9EB2FB76F3}"/>
              </a:ext>
            </a:extLst>
          </p:cNvPr>
          <p:cNvSpPr/>
          <p:nvPr/>
        </p:nvSpPr>
        <p:spPr>
          <a:xfrm>
            <a:off x="7449802" y="2147364"/>
            <a:ext cx="1266511" cy="59522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WR2RF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375555CE-B4EB-0D71-0CF1-7F33D79E8110}"/>
              </a:ext>
            </a:extLst>
          </p:cNvPr>
          <p:cNvCxnSpPr>
            <a:cxnSpLocks/>
            <a:endCxn id="25" idx="0"/>
          </p:cNvCxnSpPr>
          <p:nvPr/>
        </p:nvCxnSpPr>
        <p:spPr>
          <a:xfrm flipH="1">
            <a:off x="8083058" y="1663928"/>
            <a:ext cx="5106" cy="483436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E7545520-7185-2478-F7A3-1177045AA72C}"/>
              </a:ext>
            </a:extLst>
          </p:cNvPr>
          <p:cNvCxnSpPr>
            <a:cxnSpLocks/>
            <a:stCxn id="25" idx="2"/>
          </p:cNvCxnSpPr>
          <p:nvPr/>
        </p:nvCxnSpPr>
        <p:spPr>
          <a:xfrm>
            <a:off x="8083058" y="2742587"/>
            <a:ext cx="5106" cy="1789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>
            <a:extLst>
              <a:ext uri="{FF2B5EF4-FFF2-40B4-BE49-F238E27FC236}">
                <a16:creationId xmlns:a16="http://schemas.microsoft.com/office/drawing/2014/main" id="{E21DE6E0-658B-1E2D-B303-E06996B186C6}"/>
              </a:ext>
            </a:extLst>
          </p:cNvPr>
          <p:cNvSpPr/>
          <p:nvPr/>
        </p:nvSpPr>
        <p:spPr>
          <a:xfrm>
            <a:off x="8540286" y="3737182"/>
            <a:ext cx="1266511" cy="59522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to </a:t>
            </a:r>
            <a:r>
              <a:rPr lang="fr-CH" dirty="0" err="1"/>
              <a:t>optical</a:t>
            </a:r>
            <a:endParaRPr lang="en-GB" dirty="0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5FAAD02F-7F33-4C93-039B-F63E39B619CE}"/>
              </a:ext>
            </a:extLst>
          </p:cNvPr>
          <p:cNvCxnSpPr>
            <a:stCxn id="31" idx="2"/>
            <a:endCxn id="15" idx="0"/>
          </p:cNvCxnSpPr>
          <p:nvPr/>
        </p:nvCxnSpPr>
        <p:spPr>
          <a:xfrm>
            <a:off x="9173542" y="4332405"/>
            <a:ext cx="0" cy="258477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Cloud 45">
            <a:extLst>
              <a:ext uri="{FF2B5EF4-FFF2-40B4-BE49-F238E27FC236}">
                <a16:creationId xmlns:a16="http://schemas.microsoft.com/office/drawing/2014/main" id="{4E40C90C-6CAF-1A7E-7D3C-92E1646F594F}"/>
              </a:ext>
            </a:extLst>
          </p:cNvPr>
          <p:cNvSpPr/>
          <p:nvPr/>
        </p:nvSpPr>
        <p:spPr>
          <a:xfrm>
            <a:off x="7345930" y="1175012"/>
            <a:ext cx="1479362" cy="694242"/>
          </a:xfrm>
          <a:prstGeom prst="cloud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dirty="0"/>
              <a:t>RF </a:t>
            </a:r>
          </a:p>
          <a:p>
            <a:pPr algn="ctr"/>
            <a:r>
              <a:rPr lang="fr-CH" sz="1600" dirty="0"/>
              <a:t>WR net.</a:t>
            </a:r>
            <a:endParaRPr lang="en-GB" sz="1600" dirty="0"/>
          </a:p>
        </p:txBody>
      </p:sp>
      <p:sp>
        <p:nvSpPr>
          <p:cNvPr id="49" name="Cloud 48">
            <a:extLst>
              <a:ext uri="{FF2B5EF4-FFF2-40B4-BE49-F238E27FC236}">
                <a16:creationId xmlns:a16="http://schemas.microsoft.com/office/drawing/2014/main" id="{70A71AC9-31B7-E0D0-8CE6-2B473C27678F}"/>
              </a:ext>
            </a:extLst>
          </p:cNvPr>
          <p:cNvSpPr/>
          <p:nvPr/>
        </p:nvSpPr>
        <p:spPr>
          <a:xfrm>
            <a:off x="10246264" y="2232828"/>
            <a:ext cx="1479362" cy="694242"/>
          </a:xfrm>
          <a:prstGeom prst="cloud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dirty="0"/>
              <a:t>Timing WR net.</a:t>
            </a:r>
            <a:endParaRPr lang="en-GB" sz="1600" dirty="0"/>
          </a:p>
        </p:txBody>
      </p:sp>
      <p:cxnSp>
        <p:nvCxnSpPr>
          <p:cNvPr id="55" name="Connector: Elbow 54">
            <a:extLst>
              <a:ext uri="{FF2B5EF4-FFF2-40B4-BE49-F238E27FC236}">
                <a16:creationId xmlns:a16="http://schemas.microsoft.com/office/drawing/2014/main" id="{BE69964E-0689-4E49-C362-7B6AE784F564}"/>
              </a:ext>
            </a:extLst>
          </p:cNvPr>
          <p:cNvCxnSpPr>
            <a:stCxn id="46" idx="1"/>
            <a:endCxn id="49" idx="3"/>
          </p:cNvCxnSpPr>
          <p:nvPr/>
        </p:nvCxnSpPr>
        <p:spPr>
          <a:xfrm rot="16200000" flipH="1">
            <a:off x="9333775" y="620351"/>
            <a:ext cx="404007" cy="2900334"/>
          </a:xfrm>
          <a:prstGeom prst="bentConnector3">
            <a:avLst>
              <a:gd name="adj1" fmla="val 32131"/>
            </a:avLst>
          </a:prstGeom>
          <a:ln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>
            <a:extLst>
              <a:ext uri="{FF2B5EF4-FFF2-40B4-BE49-F238E27FC236}">
                <a16:creationId xmlns:a16="http://schemas.microsoft.com/office/drawing/2014/main" id="{D2B4F611-44B9-0BA8-47C0-884246095F19}"/>
              </a:ext>
            </a:extLst>
          </p:cNvPr>
          <p:cNvSpPr/>
          <p:nvPr/>
        </p:nvSpPr>
        <p:spPr>
          <a:xfrm>
            <a:off x="9900803" y="5449130"/>
            <a:ext cx="1024687" cy="59522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err="1"/>
              <a:t>Crab</a:t>
            </a:r>
            <a:endParaRPr lang="fr-CH" dirty="0"/>
          </a:p>
          <a:p>
            <a:pPr algn="ctr"/>
            <a:r>
              <a:rPr lang="fr-CH" dirty="0"/>
              <a:t>LLRF</a:t>
            </a:r>
            <a:endParaRPr lang="en-GB" dirty="0"/>
          </a:p>
        </p:txBody>
      </p:sp>
      <p:cxnSp>
        <p:nvCxnSpPr>
          <p:cNvPr id="63" name="Connector: Elbow 62">
            <a:extLst>
              <a:ext uri="{FF2B5EF4-FFF2-40B4-BE49-F238E27FC236}">
                <a16:creationId xmlns:a16="http://schemas.microsoft.com/office/drawing/2014/main" id="{CB35BCB1-B76F-B7EB-9AF1-1BCEC9538349}"/>
              </a:ext>
            </a:extLst>
          </p:cNvPr>
          <p:cNvCxnSpPr>
            <a:stCxn id="7" idx="2"/>
            <a:endCxn id="31" idx="0"/>
          </p:cNvCxnSpPr>
          <p:nvPr/>
        </p:nvCxnSpPr>
        <p:spPr>
          <a:xfrm rot="5400000">
            <a:off x="8031639" y="2099978"/>
            <a:ext cx="2779107" cy="495300"/>
          </a:xfrm>
          <a:prstGeom prst="bentConnector3">
            <a:avLst>
              <a:gd name="adj1" fmla="val 81532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>
            <a:extLst>
              <a:ext uri="{FF2B5EF4-FFF2-40B4-BE49-F238E27FC236}">
                <a16:creationId xmlns:a16="http://schemas.microsoft.com/office/drawing/2014/main" id="{06124C4B-40DC-6743-293E-768459921ADB}"/>
              </a:ext>
            </a:extLst>
          </p:cNvPr>
          <p:cNvSpPr/>
          <p:nvPr/>
        </p:nvSpPr>
        <p:spPr>
          <a:xfrm>
            <a:off x="11046401" y="4590883"/>
            <a:ext cx="1024687" cy="59522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WR2RF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D31716ED-E293-168B-D2D8-59EAFC1C4B19}"/>
              </a:ext>
            </a:extLst>
          </p:cNvPr>
          <p:cNvSpPr/>
          <p:nvPr/>
        </p:nvSpPr>
        <p:spPr>
          <a:xfrm>
            <a:off x="11046401" y="5449130"/>
            <a:ext cx="1024687" cy="59522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err="1"/>
              <a:t>Experi-ments</a:t>
            </a:r>
            <a:endParaRPr lang="en-GB" dirty="0"/>
          </a:p>
        </p:txBody>
      </p:sp>
      <p:cxnSp>
        <p:nvCxnSpPr>
          <p:cNvPr id="73" name="Connector: Elbow 72">
            <a:extLst>
              <a:ext uri="{FF2B5EF4-FFF2-40B4-BE49-F238E27FC236}">
                <a16:creationId xmlns:a16="http://schemas.microsoft.com/office/drawing/2014/main" id="{08670017-A89C-DFA2-4AE3-9C897A11F3C5}"/>
              </a:ext>
            </a:extLst>
          </p:cNvPr>
          <p:cNvCxnSpPr>
            <a:cxnSpLocks/>
            <a:stCxn id="49" idx="1"/>
            <a:endCxn id="59" idx="0"/>
          </p:cNvCxnSpPr>
          <p:nvPr/>
        </p:nvCxnSpPr>
        <p:spPr>
          <a:xfrm rot="5400000">
            <a:off x="9438147" y="3901331"/>
            <a:ext cx="2522799" cy="572798"/>
          </a:xfrm>
          <a:prstGeom prst="bentConnector3">
            <a:avLst>
              <a:gd name="adj1" fmla="val 33010"/>
            </a:avLst>
          </a:prstGeom>
          <a:ln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Connector: Elbow 74">
            <a:extLst>
              <a:ext uri="{FF2B5EF4-FFF2-40B4-BE49-F238E27FC236}">
                <a16:creationId xmlns:a16="http://schemas.microsoft.com/office/drawing/2014/main" id="{1B65AF9A-FB7A-0D7B-35BF-0ADCEE0E9EEE}"/>
              </a:ext>
            </a:extLst>
          </p:cNvPr>
          <p:cNvCxnSpPr>
            <a:stCxn id="49" idx="1"/>
            <a:endCxn id="70" idx="0"/>
          </p:cNvCxnSpPr>
          <p:nvPr/>
        </p:nvCxnSpPr>
        <p:spPr>
          <a:xfrm rot="16200000" flipH="1">
            <a:off x="10440069" y="3472207"/>
            <a:ext cx="1664552" cy="572800"/>
          </a:xfrm>
          <a:prstGeom prst="bentConnector3">
            <a:avLst>
              <a:gd name="adj1" fmla="val 50000"/>
            </a:avLst>
          </a:prstGeom>
          <a:ln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09D3C20B-F8E8-698F-75D7-7C214384D408}"/>
              </a:ext>
            </a:extLst>
          </p:cNvPr>
          <p:cNvCxnSpPr>
            <a:stCxn id="70" idx="2"/>
            <a:endCxn id="71" idx="0"/>
          </p:cNvCxnSpPr>
          <p:nvPr/>
        </p:nvCxnSpPr>
        <p:spPr>
          <a:xfrm>
            <a:off x="11558745" y="5186106"/>
            <a:ext cx="0" cy="2630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D003BFF2-E3FC-0017-5769-FC027199470A}"/>
              </a:ext>
            </a:extLst>
          </p:cNvPr>
          <p:cNvSpPr/>
          <p:nvPr/>
        </p:nvSpPr>
        <p:spPr>
          <a:xfrm>
            <a:off x="5869310" y="5449130"/>
            <a:ext cx="1024687" cy="59522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err="1"/>
              <a:t>Pick-ups</a:t>
            </a:r>
            <a:endParaRPr lang="en-GB" dirty="0"/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5D1E25FA-2060-2BD6-AD2F-35F9304E49B3}"/>
              </a:ext>
            </a:extLst>
          </p:cNvPr>
          <p:cNvCxnSpPr>
            <a:stCxn id="22" idx="0"/>
          </p:cNvCxnSpPr>
          <p:nvPr/>
        </p:nvCxnSpPr>
        <p:spPr>
          <a:xfrm flipV="1">
            <a:off x="6381654" y="958074"/>
            <a:ext cx="96" cy="44910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Wave 42">
            <a:extLst>
              <a:ext uri="{FF2B5EF4-FFF2-40B4-BE49-F238E27FC236}">
                <a16:creationId xmlns:a16="http://schemas.microsoft.com/office/drawing/2014/main" id="{BA7220DD-2293-0486-C68E-483011FF8B1B}"/>
              </a:ext>
            </a:extLst>
          </p:cNvPr>
          <p:cNvSpPr/>
          <p:nvPr/>
        </p:nvSpPr>
        <p:spPr>
          <a:xfrm>
            <a:off x="8408681" y="264451"/>
            <a:ext cx="315883" cy="209550"/>
          </a:xfrm>
          <a:prstGeom prst="wave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CH" sz="800" dirty="0"/>
              <a:t>NCO</a:t>
            </a:r>
            <a:endParaRPr lang="en-GB" sz="800" dirty="0"/>
          </a:p>
        </p:txBody>
      </p:sp>
      <p:sp>
        <p:nvSpPr>
          <p:cNvPr id="44" name="Wave 43">
            <a:extLst>
              <a:ext uri="{FF2B5EF4-FFF2-40B4-BE49-F238E27FC236}">
                <a16:creationId xmlns:a16="http://schemas.microsoft.com/office/drawing/2014/main" id="{E9078BB6-D02C-876B-B9B0-85889B66740C}"/>
              </a:ext>
            </a:extLst>
          </p:cNvPr>
          <p:cNvSpPr/>
          <p:nvPr/>
        </p:nvSpPr>
        <p:spPr>
          <a:xfrm>
            <a:off x="8402983" y="2036720"/>
            <a:ext cx="315883" cy="209550"/>
          </a:xfrm>
          <a:prstGeom prst="wave">
            <a:avLst/>
          </a:pr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CH" sz="800" dirty="0"/>
              <a:t>NCO</a:t>
            </a:r>
            <a:endParaRPr lang="en-GB" sz="800" dirty="0"/>
          </a:p>
        </p:txBody>
      </p:sp>
      <p:sp>
        <p:nvSpPr>
          <p:cNvPr id="45" name="Wave 44">
            <a:extLst>
              <a:ext uri="{FF2B5EF4-FFF2-40B4-BE49-F238E27FC236}">
                <a16:creationId xmlns:a16="http://schemas.microsoft.com/office/drawing/2014/main" id="{C86D2BE5-5DA4-34A2-CE52-DF2B7407EC95}"/>
              </a:ext>
            </a:extLst>
          </p:cNvPr>
          <p:cNvSpPr/>
          <p:nvPr/>
        </p:nvSpPr>
        <p:spPr>
          <a:xfrm>
            <a:off x="10609607" y="5354711"/>
            <a:ext cx="315883" cy="209550"/>
          </a:xfrm>
          <a:prstGeom prst="wave">
            <a:avLst/>
          </a:pr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CH" sz="800" dirty="0"/>
              <a:t>NCO</a:t>
            </a:r>
            <a:endParaRPr lang="en-GB" sz="800" dirty="0"/>
          </a:p>
        </p:txBody>
      </p:sp>
      <p:sp>
        <p:nvSpPr>
          <p:cNvPr id="47" name="Wave 46">
            <a:extLst>
              <a:ext uri="{FF2B5EF4-FFF2-40B4-BE49-F238E27FC236}">
                <a16:creationId xmlns:a16="http://schemas.microsoft.com/office/drawing/2014/main" id="{D6432AA6-7A71-9F30-94A8-2D14EBC2FF9E}"/>
              </a:ext>
            </a:extLst>
          </p:cNvPr>
          <p:cNvSpPr/>
          <p:nvPr/>
        </p:nvSpPr>
        <p:spPr>
          <a:xfrm>
            <a:off x="11755205" y="4486107"/>
            <a:ext cx="315883" cy="209550"/>
          </a:xfrm>
          <a:prstGeom prst="wave">
            <a:avLst/>
          </a:pr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CH" sz="800" dirty="0"/>
              <a:t>NCO</a:t>
            </a:r>
            <a:endParaRPr lang="en-GB" sz="800" dirty="0"/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56AFFB8C-B341-5A76-A289-B17AE2C3DC6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 sz="1200" dirty="0"/>
              <a:t>28</a:t>
            </a:r>
            <a:r>
              <a:rPr lang="en-US" sz="1200" baseline="30000" dirty="0"/>
              <a:t>th</a:t>
            </a:r>
            <a:r>
              <a:rPr lang="en-US" sz="1200" dirty="0"/>
              <a:t> October 2024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23C1A884-ED09-B1C4-0679-4AFA3F8B4D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A. Spierer | LLRF Topical Workshop</a:t>
            </a:r>
          </a:p>
        </p:txBody>
      </p:sp>
    </p:spTree>
    <p:extLst>
      <p:ext uri="{BB962C8B-B14F-4D97-AF65-F5344CB8AC3E}">
        <p14:creationId xmlns:p14="http://schemas.microsoft.com/office/powerpoint/2010/main" val="4174058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5B4C67B-29CF-31EB-9D29-7BC339D19B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592263"/>
            <a:ext cx="8175479" cy="4608512"/>
          </a:xfrm>
        </p:spPr>
        <p:txBody>
          <a:bodyPr/>
          <a:lstStyle/>
          <a:p>
            <a:r>
              <a:rPr lang="en-GB" dirty="0"/>
              <a:t>Update of the cavities and Beam control LLRF</a:t>
            </a:r>
          </a:p>
          <a:p>
            <a:pPr lvl="1"/>
            <a:r>
              <a:rPr lang="en-GB" dirty="0"/>
              <a:t>Long shutdown 4, ~2033</a:t>
            </a:r>
          </a:p>
          <a:p>
            <a:pPr lvl="1"/>
            <a:r>
              <a:rPr lang="en-GB" dirty="0"/>
              <a:t>nodes are all WR-enabled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8E5D49D-A839-23BE-455D-12914F6796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Solution (Phase 1+)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30347A7-B19F-5BFD-9A57-3C55C80EE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A4598-1135-480A-8142-3CB9FB00055D}" type="slidenum">
              <a:rPr lang="en-US" smtClean="0"/>
              <a:t>9</a:t>
            </a:fld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9255978-D63F-6ECE-B26D-40C15812FF31}"/>
              </a:ext>
            </a:extLst>
          </p:cNvPr>
          <p:cNvSpPr/>
          <p:nvPr/>
        </p:nvSpPr>
        <p:spPr>
          <a:xfrm>
            <a:off x="8540758" y="362852"/>
            <a:ext cx="1266511" cy="59522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Frequency program</a:t>
            </a:r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6578B0F-8103-FEC5-C18A-0869A5EB3375}"/>
              </a:ext>
            </a:extLst>
          </p:cNvPr>
          <p:cNvSpPr/>
          <p:nvPr/>
        </p:nvSpPr>
        <p:spPr>
          <a:xfrm>
            <a:off x="6955160" y="362852"/>
            <a:ext cx="1266511" cy="59522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Feedback</a:t>
            </a:r>
            <a:endParaRPr lang="en-GB" dirty="0"/>
          </a:p>
        </p:txBody>
      </p:sp>
      <p:cxnSp>
        <p:nvCxnSpPr>
          <p:cNvPr id="11" name="Connector: Elbow 10">
            <a:extLst>
              <a:ext uri="{FF2B5EF4-FFF2-40B4-BE49-F238E27FC236}">
                <a16:creationId xmlns:a16="http://schemas.microsoft.com/office/drawing/2014/main" id="{40E3CBED-D875-93CF-3DDD-6B28BD2CFDD4}"/>
              </a:ext>
            </a:extLst>
          </p:cNvPr>
          <p:cNvCxnSpPr>
            <a:cxnSpLocks/>
            <a:endCxn id="2" idx="0"/>
          </p:cNvCxnSpPr>
          <p:nvPr/>
        </p:nvCxnSpPr>
        <p:spPr>
          <a:xfrm flipV="1">
            <a:off x="7594766" y="362852"/>
            <a:ext cx="1579248" cy="6350"/>
          </a:xfrm>
          <a:prstGeom prst="bentConnector4">
            <a:avLst>
              <a:gd name="adj1" fmla="val -206"/>
              <a:gd name="adj2" fmla="val 370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C4A5031-A6FE-CEDC-941F-CC91DF6E5C46}"/>
              </a:ext>
            </a:extLst>
          </p:cNvPr>
          <p:cNvCxnSpPr>
            <a:cxnSpLocks/>
            <a:stCxn id="2" idx="2"/>
            <a:endCxn id="46" idx="3"/>
          </p:cNvCxnSpPr>
          <p:nvPr/>
        </p:nvCxnSpPr>
        <p:spPr>
          <a:xfrm flipH="1">
            <a:off x="9171461" y="958075"/>
            <a:ext cx="2553" cy="492851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EF917BC8-0C97-385C-45A8-1F0FC72CB7A8}"/>
              </a:ext>
            </a:extLst>
          </p:cNvPr>
          <p:cNvSpPr/>
          <p:nvPr/>
        </p:nvSpPr>
        <p:spPr>
          <a:xfrm>
            <a:off x="8538206" y="5449130"/>
            <a:ext cx="1266511" cy="59522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Acc. </a:t>
            </a:r>
            <a:r>
              <a:rPr lang="fr-CH" dirty="0" err="1"/>
              <a:t>Cav</a:t>
            </a:r>
            <a:r>
              <a:rPr lang="fr-CH" dirty="0"/>
              <a:t>. LLRF</a:t>
            </a:r>
            <a:endParaRPr lang="en-GB" dirty="0"/>
          </a:p>
        </p:txBody>
      </p:sp>
      <p:sp>
        <p:nvSpPr>
          <p:cNvPr id="46" name="Cloud 45">
            <a:extLst>
              <a:ext uri="{FF2B5EF4-FFF2-40B4-BE49-F238E27FC236}">
                <a16:creationId xmlns:a16="http://schemas.microsoft.com/office/drawing/2014/main" id="{4E40C90C-6CAF-1A7E-7D3C-92E1646F594F}"/>
              </a:ext>
            </a:extLst>
          </p:cNvPr>
          <p:cNvSpPr/>
          <p:nvPr/>
        </p:nvSpPr>
        <p:spPr>
          <a:xfrm>
            <a:off x="8431780" y="1411232"/>
            <a:ext cx="1479362" cy="694242"/>
          </a:xfrm>
          <a:prstGeom prst="cloud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dirty="0"/>
              <a:t>RF </a:t>
            </a:r>
          </a:p>
          <a:p>
            <a:pPr algn="ctr"/>
            <a:r>
              <a:rPr lang="fr-CH" sz="1600" dirty="0"/>
              <a:t>WR net.</a:t>
            </a:r>
            <a:endParaRPr lang="en-GB" sz="1600" dirty="0"/>
          </a:p>
        </p:txBody>
      </p:sp>
      <p:sp>
        <p:nvSpPr>
          <p:cNvPr id="49" name="Cloud 48">
            <a:extLst>
              <a:ext uri="{FF2B5EF4-FFF2-40B4-BE49-F238E27FC236}">
                <a16:creationId xmlns:a16="http://schemas.microsoft.com/office/drawing/2014/main" id="{70A71AC9-31B7-E0D0-8CE6-2B473C27678F}"/>
              </a:ext>
            </a:extLst>
          </p:cNvPr>
          <p:cNvSpPr/>
          <p:nvPr/>
        </p:nvSpPr>
        <p:spPr>
          <a:xfrm>
            <a:off x="10246264" y="2456015"/>
            <a:ext cx="1479362" cy="694242"/>
          </a:xfrm>
          <a:prstGeom prst="cloud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dirty="0"/>
              <a:t>Timing WR net.</a:t>
            </a:r>
            <a:endParaRPr lang="en-GB" sz="1600" dirty="0"/>
          </a:p>
        </p:txBody>
      </p:sp>
      <p:cxnSp>
        <p:nvCxnSpPr>
          <p:cNvPr id="55" name="Connector: Elbow 54">
            <a:extLst>
              <a:ext uri="{FF2B5EF4-FFF2-40B4-BE49-F238E27FC236}">
                <a16:creationId xmlns:a16="http://schemas.microsoft.com/office/drawing/2014/main" id="{BE69964E-0689-4E49-C362-7B6AE784F564}"/>
              </a:ext>
            </a:extLst>
          </p:cNvPr>
          <p:cNvCxnSpPr>
            <a:stCxn id="46" idx="1"/>
            <a:endCxn id="49" idx="3"/>
          </p:cNvCxnSpPr>
          <p:nvPr/>
        </p:nvCxnSpPr>
        <p:spPr>
          <a:xfrm rot="16200000" flipH="1">
            <a:off x="9883216" y="1392980"/>
            <a:ext cx="390974" cy="1814484"/>
          </a:xfrm>
          <a:prstGeom prst="bentConnector3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>
            <a:extLst>
              <a:ext uri="{FF2B5EF4-FFF2-40B4-BE49-F238E27FC236}">
                <a16:creationId xmlns:a16="http://schemas.microsoft.com/office/drawing/2014/main" id="{D2B4F611-44B9-0BA8-47C0-884246095F19}"/>
              </a:ext>
            </a:extLst>
          </p:cNvPr>
          <p:cNvSpPr/>
          <p:nvPr/>
        </p:nvSpPr>
        <p:spPr>
          <a:xfrm>
            <a:off x="9900803" y="5449130"/>
            <a:ext cx="1024687" cy="59522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err="1"/>
              <a:t>Crab</a:t>
            </a:r>
            <a:endParaRPr lang="fr-CH" dirty="0"/>
          </a:p>
          <a:p>
            <a:pPr algn="ctr"/>
            <a:r>
              <a:rPr lang="fr-CH" dirty="0"/>
              <a:t>LLRF</a:t>
            </a:r>
            <a:endParaRPr lang="en-GB" dirty="0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06124C4B-40DC-6743-293E-768459921ADB}"/>
              </a:ext>
            </a:extLst>
          </p:cNvPr>
          <p:cNvSpPr/>
          <p:nvPr/>
        </p:nvSpPr>
        <p:spPr>
          <a:xfrm>
            <a:off x="11046401" y="4590883"/>
            <a:ext cx="1024687" cy="59522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WR2RF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D31716ED-E293-168B-D2D8-59EAFC1C4B19}"/>
              </a:ext>
            </a:extLst>
          </p:cNvPr>
          <p:cNvSpPr/>
          <p:nvPr/>
        </p:nvSpPr>
        <p:spPr>
          <a:xfrm>
            <a:off x="11046401" y="5449130"/>
            <a:ext cx="1024687" cy="59522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err="1"/>
              <a:t>Experi-ments</a:t>
            </a:r>
            <a:endParaRPr lang="en-GB" dirty="0"/>
          </a:p>
        </p:txBody>
      </p: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09D3C20B-F8E8-698F-75D7-7C214384D408}"/>
              </a:ext>
            </a:extLst>
          </p:cNvPr>
          <p:cNvCxnSpPr>
            <a:stCxn id="70" idx="2"/>
            <a:endCxn id="71" idx="0"/>
          </p:cNvCxnSpPr>
          <p:nvPr/>
        </p:nvCxnSpPr>
        <p:spPr>
          <a:xfrm>
            <a:off x="11558745" y="5186106"/>
            <a:ext cx="0" cy="2630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nector: Elbow 84">
            <a:extLst>
              <a:ext uri="{FF2B5EF4-FFF2-40B4-BE49-F238E27FC236}">
                <a16:creationId xmlns:a16="http://schemas.microsoft.com/office/drawing/2014/main" id="{3F24DFE3-C7BF-049F-4407-BA8D8F2CE387}"/>
              </a:ext>
            </a:extLst>
          </p:cNvPr>
          <p:cNvCxnSpPr>
            <a:cxnSpLocks/>
            <a:stCxn id="49" idx="1"/>
            <a:endCxn id="59" idx="0"/>
          </p:cNvCxnSpPr>
          <p:nvPr/>
        </p:nvCxnSpPr>
        <p:spPr>
          <a:xfrm rot="5400000">
            <a:off x="9549740" y="4012925"/>
            <a:ext cx="2299612" cy="572798"/>
          </a:xfrm>
          <a:prstGeom prst="bentConnector3">
            <a:avLst>
              <a:gd name="adj1" fmla="val 31361"/>
            </a:avLst>
          </a:prstGeom>
          <a:ln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Connector: Elbow 85">
            <a:extLst>
              <a:ext uri="{FF2B5EF4-FFF2-40B4-BE49-F238E27FC236}">
                <a16:creationId xmlns:a16="http://schemas.microsoft.com/office/drawing/2014/main" id="{862742D8-CEE7-87D5-7289-0028A43AA3B9}"/>
              </a:ext>
            </a:extLst>
          </p:cNvPr>
          <p:cNvCxnSpPr>
            <a:cxnSpLocks/>
            <a:stCxn id="49" idx="1"/>
            <a:endCxn id="70" idx="0"/>
          </p:cNvCxnSpPr>
          <p:nvPr/>
        </p:nvCxnSpPr>
        <p:spPr>
          <a:xfrm rot="16200000" flipH="1">
            <a:off x="10551663" y="3583800"/>
            <a:ext cx="1441365" cy="572800"/>
          </a:xfrm>
          <a:prstGeom prst="bentConnector3">
            <a:avLst>
              <a:gd name="adj1" fmla="val 50000"/>
            </a:avLst>
          </a:prstGeom>
          <a:ln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Connector: Elbow 91">
            <a:extLst>
              <a:ext uri="{FF2B5EF4-FFF2-40B4-BE49-F238E27FC236}">
                <a16:creationId xmlns:a16="http://schemas.microsoft.com/office/drawing/2014/main" id="{2B0B9406-9642-81AF-D093-FECEF27C7477}"/>
              </a:ext>
            </a:extLst>
          </p:cNvPr>
          <p:cNvCxnSpPr>
            <a:stCxn id="46" idx="1"/>
            <a:endCxn id="19" idx="0"/>
          </p:cNvCxnSpPr>
          <p:nvPr/>
        </p:nvCxnSpPr>
        <p:spPr>
          <a:xfrm rot="16200000" flipH="1">
            <a:off x="7499264" y="3776931"/>
            <a:ext cx="3344395" cy="1"/>
          </a:xfrm>
          <a:prstGeom prst="bentConnector3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Rectangle 92">
            <a:extLst>
              <a:ext uri="{FF2B5EF4-FFF2-40B4-BE49-F238E27FC236}">
                <a16:creationId xmlns:a16="http://schemas.microsoft.com/office/drawing/2014/main" id="{0728BEA7-7FAF-62FB-9647-785C625E01FF}"/>
              </a:ext>
            </a:extLst>
          </p:cNvPr>
          <p:cNvSpPr/>
          <p:nvPr/>
        </p:nvSpPr>
        <p:spPr>
          <a:xfrm>
            <a:off x="7071972" y="5449129"/>
            <a:ext cx="1024687" cy="59522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err="1"/>
              <a:t>Pick-ups</a:t>
            </a:r>
            <a:endParaRPr lang="en-GB" dirty="0"/>
          </a:p>
        </p:txBody>
      </p: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631DF346-0DC5-8372-9C3A-56A2B8B9AF30}"/>
              </a:ext>
            </a:extLst>
          </p:cNvPr>
          <p:cNvCxnSpPr>
            <a:stCxn id="93" idx="0"/>
          </p:cNvCxnSpPr>
          <p:nvPr/>
        </p:nvCxnSpPr>
        <p:spPr>
          <a:xfrm flipV="1">
            <a:off x="7584316" y="958073"/>
            <a:ext cx="96" cy="44910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Connector: Elbow 108">
            <a:extLst>
              <a:ext uri="{FF2B5EF4-FFF2-40B4-BE49-F238E27FC236}">
                <a16:creationId xmlns:a16="http://schemas.microsoft.com/office/drawing/2014/main" id="{31EE1EC3-879B-0C6A-35AD-E67D606E98AA}"/>
              </a:ext>
            </a:extLst>
          </p:cNvPr>
          <p:cNvCxnSpPr>
            <a:cxnSpLocks/>
            <a:stCxn id="2" idx="2"/>
          </p:cNvCxnSpPr>
          <p:nvPr/>
        </p:nvCxnSpPr>
        <p:spPr>
          <a:xfrm rot="5400000" flipH="1">
            <a:off x="8530356" y="314417"/>
            <a:ext cx="2" cy="1287314"/>
          </a:xfrm>
          <a:prstGeom prst="bentConnector4">
            <a:avLst>
              <a:gd name="adj1" fmla="val -11430000000"/>
              <a:gd name="adj2" fmla="val 100123"/>
            </a:avLst>
          </a:prstGeom>
          <a:ln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Wave 121">
            <a:extLst>
              <a:ext uri="{FF2B5EF4-FFF2-40B4-BE49-F238E27FC236}">
                <a16:creationId xmlns:a16="http://schemas.microsoft.com/office/drawing/2014/main" id="{2B9D4644-E4A7-474D-FC6B-2F0AD9CCD3D8}"/>
              </a:ext>
            </a:extLst>
          </p:cNvPr>
          <p:cNvSpPr/>
          <p:nvPr/>
        </p:nvSpPr>
        <p:spPr>
          <a:xfrm>
            <a:off x="9493101" y="264427"/>
            <a:ext cx="315883" cy="209550"/>
          </a:xfrm>
          <a:prstGeom prst="wave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CH" sz="800" dirty="0"/>
              <a:t>NCO</a:t>
            </a:r>
            <a:endParaRPr lang="en-GB" sz="800" dirty="0"/>
          </a:p>
        </p:txBody>
      </p:sp>
      <p:sp>
        <p:nvSpPr>
          <p:cNvPr id="124" name="Wave 123">
            <a:extLst>
              <a:ext uri="{FF2B5EF4-FFF2-40B4-BE49-F238E27FC236}">
                <a16:creationId xmlns:a16="http://schemas.microsoft.com/office/drawing/2014/main" id="{F5993CEA-D6F5-966E-5606-F1FF77CC9C32}"/>
              </a:ext>
            </a:extLst>
          </p:cNvPr>
          <p:cNvSpPr/>
          <p:nvPr/>
        </p:nvSpPr>
        <p:spPr>
          <a:xfrm>
            <a:off x="10609607" y="5354711"/>
            <a:ext cx="315883" cy="209550"/>
          </a:xfrm>
          <a:prstGeom prst="wave">
            <a:avLst/>
          </a:pr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CH" sz="800" dirty="0"/>
              <a:t>NCO</a:t>
            </a:r>
            <a:endParaRPr lang="en-GB" sz="800" dirty="0"/>
          </a:p>
        </p:txBody>
      </p:sp>
      <p:sp>
        <p:nvSpPr>
          <p:cNvPr id="125" name="Wave 124">
            <a:extLst>
              <a:ext uri="{FF2B5EF4-FFF2-40B4-BE49-F238E27FC236}">
                <a16:creationId xmlns:a16="http://schemas.microsoft.com/office/drawing/2014/main" id="{B18A2F31-4138-8346-4BFB-4F618827AC18}"/>
              </a:ext>
            </a:extLst>
          </p:cNvPr>
          <p:cNvSpPr/>
          <p:nvPr/>
        </p:nvSpPr>
        <p:spPr>
          <a:xfrm>
            <a:off x="11755205" y="4486107"/>
            <a:ext cx="315883" cy="209550"/>
          </a:xfrm>
          <a:prstGeom prst="wave">
            <a:avLst/>
          </a:pr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CH" sz="800" dirty="0"/>
              <a:t>NCO</a:t>
            </a:r>
            <a:endParaRPr lang="en-GB" sz="800" dirty="0"/>
          </a:p>
        </p:txBody>
      </p:sp>
      <p:sp>
        <p:nvSpPr>
          <p:cNvPr id="126" name="Wave 125">
            <a:extLst>
              <a:ext uri="{FF2B5EF4-FFF2-40B4-BE49-F238E27FC236}">
                <a16:creationId xmlns:a16="http://schemas.microsoft.com/office/drawing/2014/main" id="{9F18F0B3-6FDD-5D3D-8550-D0169F763294}"/>
              </a:ext>
            </a:extLst>
          </p:cNvPr>
          <p:cNvSpPr/>
          <p:nvPr/>
        </p:nvSpPr>
        <p:spPr>
          <a:xfrm>
            <a:off x="9486690" y="5352366"/>
            <a:ext cx="315883" cy="209550"/>
          </a:xfrm>
          <a:prstGeom prst="wave">
            <a:avLst/>
          </a:pr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CH" sz="800" dirty="0"/>
              <a:t>NCO</a:t>
            </a:r>
            <a:endParaRPr lang="en-GB" sz="800" dirty="0"/>
          </a:p>
        </p:txBody>
      </p:sp>
      <p:sp>
        <p:nvSpPr>
          <p:cNvPr id="127" name="Wave 126">
            <a:extLst>
              <a:ext uri="{FF2B5EF4-FFF2-40B4-BE49-F238E27FC236}">
                <a16:creationId xmlns:a16="http://schemas.microsoft.com/office/drawing/2014/main" id="{FE603D62-5157-5BA7-1236-6662D06D6C0E}"/>
              </a:ext>
            </a:extLst>
          </p:cNvPr>
          <p:cNvSpPr/>
          <p:nvPr/>
        </p:nvSpPr>
        <p:spPr>
          <a:xfrm>
            <a:off x="7906645" y="265257"/>
            <a:ext cx="315883" cy="209550"/>
          </a:xfrm>
          <a:prstGeom prst="wave">
            <a:avLst/>
          </a:pr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CH" sz="800" dirty="0"/>
              <a:t>NCO</a:t>
            </a:r>
            <a:endParaRPr lang="en-GB" sz="800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AA089B61-7894-FC50-6396-4B5A11C9C2B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 sz="1200" dirty="0"/>
              <a:t>28</a:t>
            </a:r>
            <a:r>
              <a:rPr lang="en-US" sz="1200" baseline="30000" dirty="0"/>
              <a:t>th</a:t>
            </a:r>
            <a:r>
              <a:rPr lang="en-US" sz="1200" dirty="0"/>
              <a:t> October 2024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CC5AFC41-96D8-59A3-712E-6D01E48AFF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A. Spierer | LLRF Topical Workshop</a:t>
            </a:r>
          </a:p>
        </p:txBody>
      </p:sp>
    </p:spTree>
    <p:extLst>
      <p:ext uri="{BB962C8B-B14F-4D97-AF65-F5344CB8AC3E}">
        <p14:creationId xmlns:p14="http://schemas.microsoft.com/office/powerpoint/2010/main" val="1591176127"/>
      </p:ext>
    </p:extLst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Theme1" id="{20DDC276-A46F-4A35-B4DA-3437B95E93D7}" vid="{43F06BF3-AE79-4327-9D17-050255EE20E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19403</TotalTime>
  <Words>1567</Words>
  <Application>Microsoft Office PowerPoint</Application>
  <PresentationFormat>Widescreen</PresentationFormat>
  <Paragraphs>343</Paragraphs>
  <Slides>23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Arial</vt:lpstr>
      <vt:lpstr>Calibri</vt:lpstr>
      <vt:lpstr>Verdana</vt:lpstr>
      <vt:lpstr>Theme1</vt:lpstr>
      <vt:lpstr>Visio</vt:lpstr>
      <vt:lpstr>RF synchronization and phase recovery using a White Rabbit network for the Large Hadron Collider at CERN </vt:lpstr>
      <vt:lpstr>Overview</vt:lpstr>
      <vt:lpstr>Context of the LLRF upgrade (Phase 0)</vt:lpstr>
      <vt:lpstr>Current distribution</vt:lpstr>
      <vt:lpstr>Requirements</vt:lpstr>
      <vt:lpstr>Solution</vt:lpstr>
      <vt:lpstr>Solution</vt:lpstr>
      <vt:lpstr>Solution (Phase 0)</vt:lpstr>
      <vt:lpstr>Solution (Phase 1+)</vt:lpstr>
      <vt:lpstr>Synchronization example: WR2RF</vt:lpstr>
      <vt:lpstr>RF generation</vt:lpstr>
      <vt:lpstr>RF generation – tracking the sweeping RF</vt:lpstr>
      <vt:lpstr>RF generation – Locking fixed frequency DDS</vt:lpstr>
      <vt:lpstr>RF generation – Phase recovery</vt:lpstr>
      <vt:lpstr>RF generation – Reference phase recovery</vt:lpstr>
      <vt:lpstr>Timeline</vt:lpstr>
      <vt:lpstr>Conclusion and outlook</vt:lpstr>
      <vt:lpstr>References</vt:lpstr>
      <vt:lpstr>PowerPoint Presentation</vt:lpstr>
      <vt:lpstr>Clock &amp; LO generation</vt:lpstr>
      <vt:lpstr>Effect of WR delay</vt:lpstr>
      <vt:lpstr>RF generation</vt:lpstr>
      <vt:lpstr>WR Network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 Shutdown lectures: RF Beam Control</dc:title>
  <dc:creator>Arthur Spierer</dc:creator>
  <cp:lastModifiedBy>Arthur Spierer</cp:lastModifiedBy>
  <cp:revision>416</cp:revision>
  <dcterms:created xsi:type="dcterms:W3CDTF">2022-12-19T13:53:58Z</dcterms:created>
  <dcterms:modified xsi:type="dcterms:W3CDTF">2024-10-22T07:38:07Z</dcterms:modified>
</cp:coreProperties>
</file>