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1" r:id="rId1"/>
  </p:sldMasterIdLst>
  <p:notesMasterIdLst>
    <p:notesMasterId r:id="rId19"/>
  </p:notesMasterIdLst>
  <p:sldIdLst>
    <p:sldId id="256" r:id="rId2"/>
    <p:sldId id="259" r:id="rId3"/>
    <p:sldId id="284" r:id="rId4"/>
    <p:sldId id="275" r:id="rId5"/>
    <p:sldId id="276" r:id="rId6"/>
    <p:sldId id="278" r:id="rId7"/>
    <p:sldId id="283" r:id="rId8"/>
    <p:sldId id="277" r:id="rId9"/>
    <p:sldId id="262" r:id="rId10"/>
    <p:sldId id="279" r:id="rId11"/>
    <p:sldId id="280" r:id="rId12"/>
    <p:sldId id="281" r:id="rId13"/>
    <p:sldId id="258" r:id="rId14"/>
    <p:sldId id="273" r:id="rId15"/>
    <p:sldId id="271" r:id="rId16"/>
    <p:sldId id="274" r:id="rId17"/>
    <p:sldId id="285" r:id="rId18"/>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437FF"/>
    <a:srgbClr val="D4D4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486"/>
    <p:restoredTop sz="92460"/>
  </p:normalViewPr>
  <p:slideViewPr>
    <p:cSldViewPr snapToGrid="0">
      <p:cViewPr varScale="1">
        <p:scale>
          <a:sx n="149" d="100"/>
          <a:sy n="149" d="100"/>
        </p:scale>
        <p:origin x="192" y="752"/>
      </p:cViewPr>
      <p:guideLst/>
    </p:cSldViewPr>
  </p:slideViewPr>
  <p:notesTextViewPr>
    <p:cViewPr>
      <p:scale>
        <a:sx n="1" d="1"/>
        <a:sy n="1" d="1"/>
      </p:scale>
      <p:origin x="0" y="0"/>
    </p:cViewPr>
  </p:notesTextViewPr>
  <p:sorterViewPr>
    <p:cViewPr>
      <p:scale>
        <a:sx n="110" d="100"/>
        <a:sy n="11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C0F5C29-C93A-F746-BACF-128CCB673398}" type="datetimeFigureOut">
              <a:rPr lang="en-GB" smtClean="0"/>
              <a:t>25/10/2024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A50E22-960B-564C-92E5-00C689C05EE4}" type="slidenum">
              <a:rPr lang="en-GB" smtClean="0"/>
              <a:t>‹#›</a:t>
            </a:fld>
            <a:endParaRPr lang="en-GB"/>
          </a:p>
        </p:txBody>
      </p:sp>
    </p:spTree>
    <p:extLst>
      <p:ext uri="{BB962C8B-B14F-4D97-AF65-F5344CB8AC3E}">
        <p14:creationId xmlns:p14="http://schemas.microsoft.com/office/powerpoint/2010/main" val="2524832745"/>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CFA50E22-960B-564C-92E5-00C689C05EE4}" type="slidenum">
              <a:rPr lang="en-GB" smtClean="0"/>
              <a:t>2</a:t>
            </a:fld>
            <a:endParaRPr lang="en-GB"/>
          </a:p>
        </p:txBody>
      </p:sp>
    </p:spTree>
    <p:extLst>
      <p:ext uri="{BB962C8B-B14F-4D97-AF65-F5344CB8AC3E}">
        <p14:creationId xmlns:p14="http://schemas.microsoft.com/office/powerpoint/2010/main" val="33998750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FA50E22-960B-564C-92E5-00C689C05EE4}" type="slidenum">
              <a:rPr lang="en-GB" smtClean="0"/>
              <a:t>3</a:t>
            </a:fld>
            <a:endParaRPr lang="en-GB"/>
          </a:p>
        </p:txBody>
      </p:sp>
    </p:spTree>
    <p:extLst>
      <p:ext uri="{BB962C8B-B14F-4D97-AF65-F5344CB8AC3E}">
        <p14:creationId xmlns:p14="http://schemas.microsoft.com/office/powerpoint/2010/main" val="29580931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FA50E22-960B-564C-92E5-00C689C05EE4}" type="slidenum">
              <a:rPr lang="en-GB" smtClean="0"/>
              <a:t>4</a:t>
            </a:fld>
            <a:endParaRPr lang="en-GB"/>
          </a:p>
        </p:txBody>
      </p:sp>
    </p:spTree>
    <p:extLst>
      <p:ext uri="{BB962C8B-B14F-4D97-AF65-F5344CB8AC3E}">
        <p14:creationId xmlns:p14="http://schemas.microsoft.com/office/powerpoint/2010/main" val="20187063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FFA_LSA.py</a:t>
            </a:r>
            <a:endParaRPr lang="en-GB" dirty="0"/>
          </a:p>
        </p:txBody>
      </p:sp>
      <p:sp>
        <p:nvSpPr>
          <p:cNvPr id="4" name="Slide Number Placeholder 3"/>
          <p:cNvSpPr>
            <a:spLocks noGrp="1"/>
          </p:cNvSpPr>
          <p:nvPr>
            <p:ph type="sldNum" sz="quarter" idx="5"/>
          </p:nvPr>
        </p:nvSpPr>
        <p:spPr/>
        <p:txBody>
          <a:bodyPr/>
          <a:lstStyle/>
          <a:p>
            <a:fld id="{2EDFC680-7939-194F-A364-146EC8C01E01}" type="slidenum">
              <a:rPr lang="en-US" smtClean="0"/>
              <a:t>9</a:t>
            </a:fld>
            <a:endParaRPr lang="en-US"/>
          </a:p>
        </p:txBody>
      </p:sp>
    </p:spTree>
    <p:extLst>
      <p:ext uri="{BB962C8B-B14F-4D97-AF65-F5344CB8AC3E}">
        <p14:creationId xmlns:p14="http://schemas.microsoft.com/office/powerpoint/2010/main" val="30810169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GB"/>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r>
              <a:rPr lang="de-CH"/>
              <a:t>29.10.2024, Frascati</a:t>
            </a:r>
            <a:endParaRPr lang="en-GB"/>
          </a:p>
        </p:txBody>
      </p:sp>
      <p:sp>
        <p:nvSpPr>
          <p:cNvPr id="5" name="Footer Placeholder 4"/>
          <p:cNvSpPr>
            <a:spLocks noGrp="1"/>
          </p:cNvSpPr>
          <p:nvPr>
            <p:ph type="ftr" sz="quarter" idx="11"/>
          </p:nvPr>
        </p:nvSpPr>
        <p:spPr/>
        <p:txBody>
          <a:bodyPr/>
          <a:lstStyle/>
          <a:p>
            <a:r>
              <a:rPr lang="en-GB"/>
              <a:t>giulia.papotti@cern.ch</a:t>
            </a:r>
          </a:p>
        </p:txBody>
      </p:sp>
      <p:sp>
        <p:nvSpPr>
          <p:cNvPr id="6" name="Slide Number Placeholder 5"/>
          <p:cNvSpPr>
            <a:spLocks noGrp="1"/>
          </p:cNvSpPr>
          <p:nvPr>
            <p:ph type="sldNum" sz="quarter" idx="12"/>
          </p:nvPr>
        </p:nvSpPr>
        <p:spPr/>
        <p:txBody>
          <a:bodyPr/>
          <a:lstStyle/>
          <a:p>
            <a:fld id="{4F4DF25E-2DB6-1E46-8842-3F485C9980AC}" type="slidenum">
              <a:rPr lang="en-GB" smtClean="0"/>
              <a:t>‹#›</a:t>
            </a:fld>
            <a:endParaRPr lang="en-GB"/>
          </a:p>
        </p:txBody>
      </p:sp>
    </p:spTree>
    <p:extLst>
      <p:ext uri="{BB962C8B-B14F-4D97-AF65-F5344CB8AC3E}">
        <p14:creationId xmlns:p14="http://schemas.microsoft.com/office/powerpoint/2010/main" val="8994773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r>
              <a:rPr lang="de-CH"/>
              <a:t>29.10.2024, Frascati</a:t>
            </a:r>
            <a:endParaRPr lang="en-GB"/>
          </a:p>
        </p:txBody>
      </p:sp>
      <p:sp>
        <p:nvSpPr>
          <p:cNvPr id="5" name="Footer Placeholder 4"/>
          <p:cNvSpPr>
            <a:spLocks noGrp="1"/>
          </p:cNvSpPr>
          <p:nvPr>
            <p:ph type="ftr" sz="quarter" idx="11"/>
          </p:nvPr>
        </p:nvSpPr>
        <p:spPr/>
        <p:txBody>
          <a:bodyPr/>
          <a:lstStyle/>
          <a:p>
            <a:r>
              <a:rPr lang="en-GB"/>
              <a:t>giulia.papotti@cern.ch</a:t>
            </a:r>
          </a:p>
        </p:txBody>
      </p:sp>
      <p:sp>
        <p:nvSpPr>
          <p:cNvPr id="6" name="Slide Number Placeholder 5"/>
          <p:cNvSpPr>
            <a:spLocks noGrp="1"/>
          </p:cNvSpPr>
          <p:nvPr>
            <p:ph type="sldNum" sz="quarter" idx="12"/>
          </p:nvPr>
        </p:nvSpPr>
        <p:spPr/>
        <p:txBody>
          <a:bodyPr/>
          <a:lstStyle/>
          <a:p>
            <a:fld id="{4F4DF25E-2DB6-1E46-8842-3F485C9980AC}" type="slidenum">
              <a:rPr lang="en-GB" smtClean="0"/>
              <a:t>‹#›</a:t>
            </a:fld>
            <a:endParaRPr lang="en-GB"/>
          </a:p>
        </p:txBody>
      </p:sp>
    </p:spTree>
    <p:extLst>
      <p:ext uri="{BB962C8B-B14F-4D97-AF65-F5344CB8AC3E}">
        <p14:creationId xmlns:p14="http://schemas.microsoft.com/office/powerpoint/2010/main" val="21757389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r>
              <a:rPr lang="de-CH"/>
              <a:t>29.10.2024, Frascati</a:t>
            </a:r>
            <a:endParaRPr lang="en-GB"/>
          </a:p>
        </p:txBody>
      </p:sp>
      <p:sp>
        <p:nvSpPr>
          <p:cNvPr id="5" name="Footer Placeholder 4"/>
          <p:cNvSpPr>
            <a:spLocks noGrp="1"/>
          </p:cNvSpPr>
          <p:nvPr>
            <p:ph type="ftr" sz="quarter" idx="11"/>
          </p:nvPr>
        </p:nvSpPr>
        <p:spPr/>
        <p:txBody>
          <a:bodyPr/>
          <a:lstStyle/>
          <a:p>
            <a:r>
              <a:rPr lang="en-GB"/>
              <a:t>giulia.papotti@cern.ch</a:t>
            </a:r>
          </a:p>
        </p:txBody>
      </p:sp>
      <p:sp>
        <p:nvSpPr>
          <p:cNvPr id="6" name="Slide Number Placeholder 5"/>
          <p:cNvSpPr>
            <a:spLocks noGrp="1"/>
          </p:cNvSpPr>
          <p:nvPr>
            <p:ph type="sldNum" sz="quarter" idx="12"/>
          </p:nvPr>
        </p:nvSpPr>
        <p:spPr/>
        <p:txBody>
          <a:bodyPr/>
          <a:lstStyle/>
          <a:p>
            <a:fld id="{4F4DF25E-2DB6-1E46-8842-3F485C9980AC}" type="slidenum">
              <a:rPr lang="en-GB" smtClean="0"/>
              <a:t>‹#›</a:t>
            </a:fld>
            <a:endParaRPr lang="en-GB"/>
          </a:p>
        </p:txBody>
      </p:sp>
    </p:spTree>
    <p:extLst>
      <p:ext uri="{BB962C8B-B14F-4D97-AF65-F5344CB8AC3E}">
        <p14:creationId xmlns:p14="http://schemas.microsoft.com/office/powerpoint/2010/main" val="23431754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r>
              <a:rPr lang="de-CH"/>
              <a:t>29.10.2024, Frascati</a:t>
            </a:r>
            <a:endParaRPr lang="en-GB"/>
          </a:p>
        </p:txBody>
      </p:sp>
      <p:sp>
        <p:nvSpPr>
          <p:cNvPr id="5" name="Footer Placeholder 4"/>
          <p:cNvSpPr>
            <a:spLocks noGrp="1"/>
          </p:cNvSpPr>
          <p:nvPr>
            <p:ph type="ftr" sz="quarter" idx="11"/>
          </p:nvPr>
        </p:nvSpPr>
        <p:spPr/>
        <p:txBody>
          <a:bodyPr/>
          <a:lstStyle/>
          <a:p>
            <a:r>
              <a:rPr lang="en-GB"/>
              <a:t>giulia.papotti@cern.ch</a:t>
            </a:r>
          </a:p>
        </p:txBody>
      </p:sp>
      <p:sp>
        <p:nvSpPr>
          <p:cNvPr id="6" name="Slide Number Placeholder 5"/>
          <p:cNvSpPr>
            <a:spLocks noGrp="1"/>
          </p:cNvSpPr>
          <p:nvPr>
            <p:ph type="sldNum" sz="quarter" idx="12"/>
          </p:nvPr>
        </p:nvSpPr>
        <p:spPr/>
        <p:txBody>
          <a:bodyPr/>
          <a:lstStyle/>
          <a:p>
            <a:fld id="{4F4DF25E-2DB6-1E46-8842-3F485C9980AC}" type="slidenum">
              <a:rPr lang="en-GB" smtClean="0"/>
              <a:t>‹#›</a:t>
            </a:fld>
            <a:endParaRPr lang="en-GB"/>
          </a:p>
        </p:txBody>
      </p:sp>
    </p:spTree>
    <p:extLst>
      <p:ext uri="{BB962C8B-B14F-4D97-AF65-F5344CB8AC3E}">
        <p14:creationId xmlns:p14="http://schemas.microsoft.com/office/powerpoint/2010/main" val="38282831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n-GB"/>
              <a:t>Click to edit Master title style</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r>
              <a:rPr lang="de-CH"/>
              <a:t>29.10.2024, Frascati</a:t>
            </a:r>
            <a:endParaRPr lang="en-GB"/>
          </a:p>
        </p:txBody>
      </p:sp>
      <p:sp>
        <p:nvSpPr>
          <p:cNvPr id="5" name="Footer Placeholder 4"/>
          <p:cNvSpPr>
            <a:spLocks noGrp="1"/>
          </p:cNvSpPr>
          <p:nvPr>
            <p:ph type="ftr" sz="quarter" idx="11"/>
          </p:nvPr>
        </p:nvSpPr>
        <p:spPr/>
        <p:txBody>
          <a:bodyPr/>
          <a:lstStyle/>
          <a:p>
            <a:r>
              <a:rPr lang="en-GB"/>
              <a:t>giulia.papotti@cern.ch</a:t>
            </a:r>
          </a:p>
        </p:txBody>
      </p:sp>
      <p:sp>
        <p:nvSpPr>
          <p:cNvPr id="6" name="Slide Number Placeholder 5"/>
          <p:cNvSpPr>
            <a:spLocks noGrp="1"/>
          </p:cNvSpPr>
          <p:nvPr>
            <p:ph type="sldNum" sz="quarter" idx="12"/>
          </p:nvPr>
        </p:nvSpPr>
        <p:spPr/>
        <p:txBody>
          <a:bodyPr/>
          <a:lstStyle/>
          <a:p>
            <a:fld id="{4F4DF25E-2DB6-1E46-8842-3F485C9980AC}" type="slidenum">
              <a:rPr lang="en-GB" smtClean="0"/>
              <a:t>‹#›</a:t>
            </a:fld>
            <a:endParaRPr lang="en-GB"/>
          </a:p>
        </p:txBody>
      </p:sp>
    </p:spTree>
    <p:extLst>
      <p:ext uri="{BB962C8B-B14F-4D97-AF65-F5344CB8AC3E}">
        <p14:creationId xmlns:p14="http://schemas.microsoft.com/office/powerpoint/2010/main" val="17498824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r>
              <a:rPr lang="de-CH"/>
              <a:t>29.10.2024, Frascati</a:t>
            </a:r>
            <a:endParaRPr lang="en-GB"/>
          </a:p>
        </p:txBody>
      </p:sp>
      <p:sp>
        <p:nvSpPr>
          <p:cNvPr id="6" name="Footer Placeholder 5"/>
          <p:cNvSpPr>
            <a:spLocks noGrp="1"/>
          </p:cNvSpPr>
          <p:nvPr>
            <p:ph type="ftr" sz="quarter" idx="11"/>
          </p:nvPr>
        </p:nvSpPr>
        <p:spPr/>
        <p:txBody>
          <a:bodyPr/>
          <a:lstStyle/>
          <a:p>
            <a:r>
              <a:rPr lang="en-GB"/>
              <a:t>giulia.papotti@cern.ch</a:t>
            </a:r>
          </a:p>
        </p:txBody>
      </p:sp>
      <p:sp>
        <p:nvSpPr>
          <p:cNvPr id="7" name="Slide Number Placeholder 6"/>
          <p:cNvSpPr>
            <a:spLocks noGrp="1"/>
          </p:cNvSpPr>
          <p:nvPr>
            <p:ph type="sldNum" sz="quarter" idx="12"/>
          </p:nvPr>
        </p:nvSpPr>
        <p:spPr/>
        <p:txBody>
          <a:bodyPr/>
          <a:lstStyle/>
          <a:p>
            <a:fld id="{4F4DF25E-2DB6-1E46-8842-3F485C9980AC}" type="slidenum">
              <a:rPr lang="en-GB" smtClean="0"/>
              <a:t>‹#›</a:t>
            </a:fld>
            <a:endParaRPr lang="en-GB"/>
          </a:p>
        </p:txBody>
      </p:sp>
    </p:spTree>
    <p:extLst>
      <p:ext uri="{BB962C8B-B14F-4D97-AF65-F5344CB8AC3E}">
        <p14:creationId xmlns:p14="http://schemas.microsoft.com/office/powerpoint/2010/main" val="27929384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GB"/>
              <a:t>Click to edit Master title style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p:cNvSpPr>
            <a:spLocks noGrp="1"/>
          </p:cNvSpPr>
          <p:nvPr>
            <p:ph sz="quarter" idx="4"/>
          </p:nvPr>
        </p:nvSpPr>
        <p:spPr>
          <a:xfrm>
            <a:off x="4629150" y="1878806"/>
            <a:ext cx="3887391" cy="276344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r>
              <a:rPr lang="de-CH"/>
              <a:t>29.10.2024, Frascati</a:t>
            </a:r>
            <a:endParaRPr lang="en-GB"/>
          </a:p>
        </p:txBody>
      </p:sp>
      <p:sp>
        <p:nvSpPr>
          <p:cNvPr id="8" name="Footer Placeholder 7"/>
          <p:cNvSpPr>
            <a:spLocks noGrp="1"/>
          </p:cNvSpPr>
          <p:nvPr>
            <p:ph type="ftr" sz="quarter" idx="11"/>
          </p:nvPr>
        </p:nvSpPr>
        <p:spPr/>
        <p:txBody>
          <a:bodyPr/>
          <a:lstStyle/>
          <a:p>
            <a:r>
              <a:rPr lang="en-GB"/>
              <a:t>giulia.papotti@cern.ch</a:t>
            </a:r>
          </a:p>
        </p:txBody>
      </p:sp>
      <p:sp>
        <p:nvSpPr>
          <p:cNvPr id="9" name="Slide Number Placeholder 8"/>
          <p:cNvSpPr>
            <a:spLocks noGrp="1"/>
          </p:cNvSpPr>
          <p:nvPr>
            <p:ph type="sldNum" sz="quarter" idx="12"/>
          </p:nvPr>
        </p:nvSpPr>
        <p:spPr/>
        <p:txBody>
          <a:bodyPr/>
          <a:lstStyle/>
          <a:p>
            <a:fld id="{4F4DF25E-2DB6-1E46-8842-3F485C9980AC}" type="slidenum">
              <a:rPr lang="en-GB" smtClean="0"/>
              <a:t>‹#›</a:t>
            </a:fld>
            <a:endParaRPr lang="en-GB"/>
          </a:p>
        </p:txBody>
      </p:sp>
    </p:spTree>
    <p:extLst>
      <p:ext uri="{BB962C8B-B14F-4D97-AF65-F5344CB8AC3E}">
        <p14:creationId xmlns:p14="http://schemas.microsoft.com/office/powerpoint/2010/main" val="16025377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r>
              <a:rPr lang="de-CH"/>
              <a:t>29.10.2024, Frascati</a:t>
            </a:r>
            <a:endParaRPr lang="en-GB"/>
          </a:p>
        </p:txBody>
      </p:sp>
      <p:sp>
        <p:nvSpPr>
          <p:cNvPr id="4" name="Footer Placeholder 3"/>
          <p:cNvSpPr>
            <a:spLocks noGrp="1"/>
          </p:cNvSpPr>
          <p:nvPr>
            <p:ph type="ftr" sz="quarter" idx="11"/>
          </p:nvPr>
        </p:nvSpPr>
        <p:spPr/>
        <p:txBody>
          <a:bodyPr/>
          <a:lstStyle/>
          <a:p>
            <a:r>
              <a:rPr lang="en-GB"/>
              <a:t>giulia.papotti@cern.ch</a:t>
            </a:r>
          </a:p>
        </p:txBody>
      </p:sp>
      <p:sp>
        <p:nvSpPr>
          <p:cNvPr id="5" name="Slide Number Placeholder 4"/>
          <p:cNvSpPr>
            <a:spLocks noGrp="1"/>
          </p:cNvSpPr>
          <p:nvPr>
            <p:ph type="sldNum" sz="quarter" idx="12"/>
          </p:nvPr>
        </p:nvSpPr>
        <p:spPr/>
        <p:txBody>
          <a:bodyPr/>
          <a:lstStyle/>
          <a:p>
            <a:fld id="{4F4DF25E-2DB6-1E46-8842-3F485C9980AC}" type="slidenum">
              <a:rPr lang="en-GB" smtClean="0"/>
              <a:t>‹#›</a:t>
            </a:fld>
            <a:endParaRPr lang="en-GB"/>
          </a:p>
        </p:txBody>
      </p:sp>
    </p:spTree>
    <p:extLst>
      <p:ext uri="{BB962C8B-B14F-4D97-AF65-F5344CB8AC3E}">
        <p14:creationId xmlns:p14="http://schemas.microsoft.com/office/powerpoint/2010/main" val="33208533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de-CH"/>
              <a:t>29.10.2024, Frascati</a:t>
            </a:r>
            <a:endParaRPr lang="en-GB"/>
          </a:p>
        </p:txBody>
      </p:sp>
      <p:sp>
        <p:nvSpPr>
          <p:cNvPr id="3" name="Footer Placeholder 2"/>
          <p:cNvSpPr>
            <a:spLocks noGrp="1"/>
          </p:cNvSpPr>
          <p:nvPr>
            <p:ph type="ftr" sz="quarter" idx="11"/>
          </p:nvPr>
        </p:nvSpPr>
        <p:spPr/>
        <p:txBody>
          <a:bodyPr/>
          <a:lstStyle/>
          <a:p>
            <a:r>
              <a:rPr lang="en-GB"/>
              <a:t>giulia.papotti@cern.ch</a:t>
            </a:r>
          </a:p>
        </p:txBody>
      </p:sp>
      <p:sp>
        <p:nvSpPr>
          <p:cNvPr id="4" name="Slide Number Placeholder 3"/>
          <p:cNvSpPr>
            <a:spLocks noGrp="1"/>
          </p:cNvSpPr>
          <p:nvPr>
            <p:ph type="sldNum" sz="quarter" idx="12"/>
          </p:nvPr>
        </p:nvSpPr>
        <p:spPr/>
        <p:txBody>
          <a:bodyPr/>
          <a:lstStyle/>
          <a:p>
            <a:fld id="{4F4DF25E-2DB6-1E46-8842-3F485C9980AC}" type="slidenum">
              <a:rPr lang="en-GB" smtClean="0"/>
              <a:t>‹#›</a:t>
            </a:fld>
            <a:endParaRPr lang="en-GB"/>
          </a:p>
        </p:txBody>
      </p:sp>
    </p:spTree>
    <p:extLst>
      <p:ext uri="{BB962C8B-B14F-4D97-AF65-F5344CB8AC3E}">
        <p14:creationId xmlns:p14="http://schemas.microsoft.com/office/powerpoint/2010/main" val="30720169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GB"/>
              <a:t>Click to edit Master title style</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r>
              <a:rPr lang="de-CH"/>
              <a:t>29.10.2024, Frascati</a:t>
            </a:r>
            <a:endParaRPr lang="en-GB"/>
          </a:p>
        </p:txBody>
      </p:sp>
      <p:sp>
        <p:nvSpPr>
          <p:cNvPr id="6" name="Footer Placeholder 5"/>
          <p:cNvSpPr>
            <a:spLocks noGrp="1"/>
          </p:cNvSpPr>
          <p:nvPr>
            <p:ph type="ftr" sz="quarter" idx="11"/>
          </p:nvPr>
        </p:nvSpPr>
        <p:spPr/>
        <p:txBody>
          <a:bodyPr/>
          <a:lstStyle/>
          <a:p>
            <a:r>
              <a:rPr lang="en-GB"/>
              <a:t>giulia.papotti@cern.ch</a:t>
            </a:r>
          </a:p>
        </p:txBody>
      </p:sp>
      <p:sp>
        <p:nvSpPr>
          <p:cNvPr id="7" name="Slide Number Placeholder 6"/>
          <p:cNvSpPr>
            <a:spLocks noGrp="1"/>
          </p:cNvSpPr>
          <p:nvPr>
            <p:ph type="sldNum" sz="quarter" idx="12"/>
          </p:nvPr>
        </p:nvSpPr>
        <p:spPr/>
        <p:txBody>
          <a:bodyPr/>
          <a:lstStyle/>
          <a:p>
            <a:fld id="{4F4DF25E-2DB6-1E46-8842-3F485C9980AC}" type="slidenum">
              <a:rPr lang="en-GB" smtClean="0"/>
              <a:t>‹#›</a:t>
            </a:fld>
            <a:endParaRPr lang="en-GB"/>
          </a:p>
        </p:txBody>
      </p:sp>
    </p:spTree>
    <p:extLst>
      <p:ext uri="{BB962C8B-B14F-4D97-AF65-F5344CB8AC3E}">
        <p14:creationId xmlns:p14="http://schemas.microsoft.com/office/powerpoint/2010/main" val="4478572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GB"/>
              <a:t>Click to edit Master title style</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GB"/>
              <a:t>Click icon to add picture</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r>
              <a:rPr lang="de-CH"/>
              <a:t>29.10.2024, Frascati</a:t>
            </a:r>
            <a:endParaRPr lang="en-GB"/>
          </a:p>
        </p:txBody>
      </p:sp>
      <p:sp>
        <p:nvSpPr>
          <p:cNvPr id="6" name="Footer Placeholder 5"/>
          <p:cNvSpPr>
            <a:spLocks noGrp="1"/>
          </p:cNvSpPr>
          <p:nvPr>
            <p:ph type="ftr" sz="quarter" idx="11"/>
          </p:nvPr>
        </p:nvSpPr>
        <p:spPr/>
        <p:txBody>
          <a:bodyPr/>
          <a:lstStyle/>
          <a:p>
            <a:r>
              <a:rPr lang="en-GB"/>
              <a:t>giulia.papotti@cern.ch</a:t>
            </a:r>
          </a:p>
        </p:txBody>
      </p:sp>
      <p:sp>
        <p:nvSpPr>
          <p:cNvPr id="7" name="Slide Number Placeholder 6"/>
          <p:cNvSpPr>
            <a:spLocks noGrp="1"/>
          </p:cNvSpPr>
          <p:nvPr>
            <p:ph type="sldNum" sz="quarter" idx="12"/>
          </p:nvPr>
        </p:nvSpPr>
        <p:spPr/>
        <p:txBody>
          <a:bodyPr/>
          <a:lstStyle/>
          <a:p>
            <a:fld id="{4F4DF25E-2DB6-1E46-8842-3F485C9980AC}" type="slidenum">
              <a:rPr lang="en-GB" smtClean="0"/>
              <a:t>‹#›</a:t>
            </a:fld>
            <a:endParaRPr lang="en-GB"/>
          </a:p>
        </p:txBody>
      </p:sp>
    </p:spTree>
    <p:extLst>
      <p:ext uri="{BB962C8B-B14F-4D97-AF65-F5344CB8AC3E}">
        <p14:creationId xmlns:p14="http://schemas.microsoft.com/office/powerpoint/2010/main" val="14281854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2226" y="273844"/>
            <a:ext cx="8599548" cy="640556"/>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272226" y="1026082"/>
            <a:ext cx="8599548" cy="330782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r>
              <a:rPr lang="de-CH"/>
              <a:t>29.10.2024, Frascati</a:t>
            </a:r>
            <a:endParaRPr lang="en-GB" dirty="0"/>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a:t>giulia.papotti@cern.ch</a:t>
            </a:r>
            <a:endParaRPr lang="en-GB" dirty="0"/>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4F4DF25E-2DB6-1E46-8842-3F485C9980AC}" type="slidenum">
              <a:rPr lang="en-GB" smtClean="0"/>
              <a:pPr/>
              <a:t>‹#›</a:t>
            </a:fld>
            <a:endParaRPr lang="en-GB"/>
          </a:p>
        </p:txBody>
      </p:sp>
      <p:pic>
        <p:nvPicPr>
          <p:cNvPr id="7" name="Image 4" descr="bande-01.eps">
            <a:extLst>
              <a:ext uri="{FF2B5EF4-FFF2-40B4-BE49-F238E27FC236}">
                <a16:creationId xmlns:a16="http://schemas.microsoft.com/office/drawing/2014/main" id="{0EC0A7EF-382C-629F-68D2-1A8558CF42BE}"/>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4441447"/>
            <a:ext cx="9144000" cy="707202"/>
          </a:xfrm>
          <a:prstGeom prst="rect">
            <a:avLst/>
          </a:prstGeom>
        </p:spPr>
      </p:pic>
    </p:spTree>
    <p:extLst>
      <p:ext uri="{BB962C8B-B14F-4D97-AF65-F5344CB8AC3E}">
        <p14:creationId xmlns:p14="http://schemas.microsoft.com/office/powerpoint/2010/main" val="306921327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7A7424-05C3-D442-EA0C-B9BC2FF1A94B}"/>
              </a:ext>
            </a:extLst>
          </p:cNvPr>
          <p:cNvSpPr>
            <a:spLocks noGrp="1"/>
          </p:cNvSpPr>
          <p:nvPr>
            <p:ph type="ctrTitle"/>
          </p:nvPr>
        </p:nvSpPr>
        <p:spPr>
          <a:xfrm>
            <a:off x="895350" y="1087244"/>
            <a:ext cx="7353300" cy="1545228"/>
          </a:xfrm>
        </p:spPr>
        <p:txBody>
          <a:bodyPr>
            <a:noAutofit/>
          </a:bodyPr>
          <a:lstStyle/>
          <a:p>
            <a:r>
              <a:rPr lang="en-GB" sz="3600" dirty="0"/>
              <a:t>High-precision clocks and triggers </a:t>
            </a:r>
            <a:br>
              <a:rPr lang="en-GB" sz="3600" dirty="0"/>
            </a:br>
            <a:r>
              <a:rPr lang="en-GB" sz="3600" dirty="0"/>
              <a:t>for longitudinal beam measurements</a:t>
            </a:r>
            <a:br>
              <a:rPr lang="en-GB" sz="3600" dirty="0"/>
            </a:br>
            <a:r>
              <a:rPr lang="en-GB" sz="3600" dirty="0"/>
              <a:t>in high energy synchrotrons </a:t>
            </a:r>
          </a:p>
        </p:txBody>
      </p:sp>
      <p:sp>
        <p:nvSpPr>
          <p:cNvPr id="3" name="Subtitle 2">
            <a:extLst>
              <a:ext uri="{FF2B5EF4-FFF2-40B4-BE49-F238E27FC236}">
                <a16:creationId xmlns:a16="http://schemas.microsoft.com/office/drawing/2014/main" id="{F14E3D23-FAD3-2D9D-0A08-3195E59B5B6B}"/>
              </a:ext>
            </a:extLst>
          </p:cNvPr>
          <p:cNvSpPr>
            <a:spLocks noGrp="1"/>
          </p:cNvSpPr>
          <p:nvPr>
            <p:ph type="subTitle" idx="1"/>
          </p:nvPr>
        </p:nvSpPr>
        <p:spPr>
          <a:xfrm>
            <a:off x="680013" y="3378820"/>
            <a:ext cx="7783974" cy="805427"/>
          </a:xfrm>
        </p:spPr>
        <p:txBody>
          <a:bodyPr>
            <a:normAutofit fontScale="77500" lnSpcReduction="20000"/>
          </a:bodyPr>
          <a:lstStyle/>
          <a:p>
            <a:r>
              <a:rPr lang="en-GB" sz="2100" u="sng" dirty="0">
                <a:latin typeface="Calibri" panose="020F0502020204030204" pitchFamily="34" charset="0"/>
                <a:cs typeface="Calibri" panose="020F0502020204030204" pitchFamily="34" charset="0"/>
              </a:rPr>
              <a:t>G. Papotti</a:t>
            </a:r>
            <a:r>
              <a:rPr lang="en-GB" sz="2100" dirty="0">
                <a:latin typeface="Calibri" panose="020F0502020204030204" pitchFamily="34" charset="0"/>
                <a:cs typeface="Calibri" panose="020F0502020204030204" pitchFamily="34" charset="0"/>
              </a:rPr>
              <a:t>, </a:t>
            </a:r>
          </a:p>
          <a:p>
            <a:r>
              <a:rPr lang="en-GB" sz="2100" dirty="0">
                <a:latin typeface="Calibri" panose="020F0502020204030204" pitchFamily="34" charset="0"/>
                <a:cs typeface="Calibri" panose="020F0502020204030204" pitchFamily="34" charset="0"/>
              </a:rPr>
              <a:t>H. </a:t>
            </a:r>
            <a:r>
              <a:rPr lang="en-GB" sz="2100" dirty="0" err="1">
                <a:latin typeface="Calibri" panose="020F0502020204030204" pitchFamily="34" charset="0"/>
                <a:cs typeface="Calibri" panose="020F0502020204030204" pitchFamily="34" charset="0"/>
              </a:rPr>
              <a:t>Damerau</a:t>
            </a:r>
            <a:r>
              <a:rPr lang="en-GB" sz="2100" dirty="0">
                <a:latin typeface="Calibri" panose="020F0502020204030204" pitchFamily="34" charset="0"/>
                <a:cs typeface="Calibri" panose="020F0502020204030204" pitchFamily="34" charset="0"/>
              </a:rPr>
              <a:t>, G. </a:t>
            </a:r>
            <a:r>
              <a:rPr lang="en-GB" sz="2100" dirty="0" err="1">
                <a:latin typeface="Calibri" panose="020F0502020204030204" pitchFamily="34" charset="0"/>
                <a:cs typeface="Calibri" panose="020F0502020204030204" pitchFamily="34" charset="0"/>
              </a:rPr>
              <a:t>Hagmann</a:t>
            </a:r>
            <a:r>
              <a:rPr lang="en-GB" sz="2100" dirty="0">
                <a:latin typeface="Calibri" panose="020F0502020204030204" pitchFamily="34" charset="0"/>
                <a:cs typeface="Calibri" panose="020F0502020204030204" pitchFamily="34" charset="0"/>
              </a:rPr>
              <a:t>, T. </a:t>
            </a:r>
            <a:r>
              <a:rPr lang="en-GB" sz="2100" dirty="0" err="1">
                <a:latin typeface="Calibri" panose="020F0502020204030204" pitchFamily="34" charset="0"/>
                <a:cs typeface="Calibri" panose="020F0502020204030204" pitchFamily="34" charset="0"/>
              </a:rPr>
              <a:t>Levens</a:t>
            </a:r>
            <a:r>
              <a:rPr lang="en-GB" sz="2100" dirty="0">
                <a:latin typeface="Calibri" panose="020F0502020204030204" pitchFamily="34" charset="0"/>
                <a:cs typeface="Calibri" panose="020F0502020204030204" pitchFamily="34" charset="0"/>
              </a:rPr>
              <a:t>, A. Spierer </a:t>
            </a:r>
            <a:endParaRPr lang="en-GB" dirty="0">
              <a:latin typeface="Calibri" panose="020F0502020204030204" pitchFamily="34" charset="0"/>
              <a:cs typeface="Calibri" panose="020F0502020204030204" pitchFamily="34" charset="0"/>
            </a:endParaRPr>
          </a:p>
          <a:p>
            <a:r>
              <a:rPr lang="en-GB" sz="1575" dirty="0">
                <a:latin typeface="Calibri" panose="020F0502020204030204" pitchFamily="34" charset="0"/>
                <a:cs typeface="Calibri" panose="020F0502020204030204" pitchFamily="34" charset="0"/>
              </a:rPr>
              <a:t>CERN, Geneva, Switzerland</a:t>
            </a:r>
          </a:p>
        </p:txBody>
      </p:sp>
      <p:sp>
        <p:nvSpPr>
          <p:cNvPr id="9" name="Footer Placeholder 8">
            <a:extLst>
              <a:ext uri="{FF2B5EF4-FFF2-40B4-BE49-F238E27FC236}">
                <a16:creationId xmlns:a16="http://schemas.microsoft.com/office/drawing/2014/main" id="{B387AB84-C193-712A-80E6-E72989FBA3A3}"/>
              </a:ext>
            </a:extLst>
          </p:cNvPr>
          <p:cNvSpPr>
            <a:spLocks noGrp="1"/>
          </p:cNvSpPr>
          <p:nvPr>
            <p:ph type="ftr" sz="quarter" idx="11"/>
          </p:nvPr>
        </p:nvSpPr>
        <p:spPr/>
        <p:txBody>
          <a:bodyPr/>
          <a:lstStyle/>
          <a:p>
            <a:r>
              <a:rPr lang="en-GB"/>
              <a:t>giulia.papotti@cern.ch</a:t>
            </a:r>
          </a:p>
        </p:txBody>
      </p:sp>
      <p:sp>
        <p:nvSpPr>
          <p:cNvPr id="6" name="Subtitle 2">
            <a:extLst>
              <a:ext uri="{FF2B5EF4-FFF2-40B4-BE49-F238E27FC236}">
                <a16:creationId xmlns:a16="http://schemas.microsoft.com/office/drawing/2014/main" id="{217C4158-D422-7E75-19D0-B7F8655DC5F9}"/>
              </a:ext>
            </a:extLst>
          </p:cNvPr>
          <p:cNvSpPr txBox="1">
            <a:spLocks/>
          </p:cNvSpPr>
          <p:nvPr/>
        </p:nvSpPr>
        <p:spPr>
          <a:xfrm>
            <a:off x="895350" y="324454"/>
            <a:ext cx="7353300" cy="453344"/>
          </a:xfrm>
          <a:prstGeom prst="rect">
            <a:avLst/>
          </a:prstGeom>
        </p:spPr>
        <p:txBody>
          <a:bodyPr vert="horz" lIns="68580" tIns="34290" rIns="68580" bIns="34290" rtlCol="0">
            <a:normAutofit fontScale="62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1800" dirty="0">
                <a:latin typeface="Calibri" panose="020F0502020204030204" pitchFamily="34" charset="0"/>
                <a:cs typeface="Calibri" panose="020F0502020204030204" pitchFamily="34" charset="0"/>
              </a:rPr>
              <a:t>LLRF Topical Workshop on Timing, Synchronization, Measurements and Calibrations</a:t>
            </a:r>
          </a:p>
          <a:p>
            <a:r>
              <a:rPr lang="en-GB" sz="1800" dirty="0">
                <a:latin typeface="Calibri" panose="020F0502020204030204" pitchFamily="34" charset="0"/>
                <a:cs typeface="Calibri" panose="020F0502020204030204" pitchFamily="34" charset="0"/>
              </a:rPr>
              <a:t>Frascati, 29 October 2024</a:t>
            </a:r>
            <a:endParaRPr lang="en-GB" sz="1350" dirty="0">
              <a:latin typeface="Calibri" panose="020F0502020204030204" pitchFamily="34" charset="0"/>
              <a:cs typeface="Calibri" panose="020F0502020204030204" pitchFamily="34" charset="0"/>
            </a:endParaRPr>
          </a:p>
        </p:txBody>
      </p:sp>
      <p:pic>
        <p:nvPicPr>
          <p:cNvPr id="7" name="Picture 2" descr="LLRF Topical Workshop - Timing, Synchronization, Measurements and Calibration">
            <a:extLst>
              <a:ext uri="{FF2B5EF4-FFF2-40B4-BE49-F238E27FC236}">
                <a16:creationId xmlns:a16="http://schemas.microsoft.com/office/drawing/2014/main" id="{49406527-1841-4F97-B060-F3ECF291C7B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85822" y="4455089"/>
            <a:ext cx="2250744" cy="688411"/>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21802330-86D2-E2C6-77BB-13E48A73B87E}"/>
              </a:ext>
            </a:extLst>
          </p:cNvPr>
          <p:cNvSpPr>
            <a:spLocks noGrp="1"/>
          </p:cNvSpPr>
          <p:nvPr>
            <p:ph type="sldNum" sz="quarter" idx="12"/>
          </p:nvPr>
        </p:nvSpPr>
        <p:spPr/>
        <p:txBody>
          <a:bodyPr/>
          <a:lstStyle/>
          <a:p>
            <a:fld id="{4F4DF25E-2DB6-1E46-8842-3F485C9980AC}" type="slidenum">
              <a:rPr lang="en-GB" smtClean="0"/>
              <a:t>1</a:t>
            </a:fld>
            <a:endParaRPr lang="en-GB"/>
          </a:p>
        </p:txBody>
      </p:sp>
    </p:spTree>
    <p:extLst>
      <p:ext uri="{BB962C8B-B14F-4D97-AF65-F5344CB8AC3E}">
        <p14:creationId xmlns:p14="http://schemas.microsoft.com/office/powerpoint/2010/main" val="16828023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2901F8-FCC6-3B3E-3262-0DB1034C44EC}"/>
              </a:ext>
            </a:extLst>
          </p:cNvPr>
          <p:cNvSpPr>
            <a:spLocks noGrp="1"/>
          </p:cNvSpPr>
          <p:nvPr>
            <p:ph type="title"/>
          </p:nvPr>
        </p:nvSpPr>
        <p:spPr/>
        <p:txBody>
          <a:bodyPr/>
          <a:lstStyle/>
          <a:p>
            <a:r>
              <a:rPr lang="en-GB" dirty="0"/>
              <a:t>examples of acquisitions - ions</a:t>
            </a:r>
          </a:p>
        </p:txBody>
      </p:sp>
      <p:sp>
        <p:nvSpPr>
          <p:cNvPr id="3" name="Content Placeholder 2">
            <a:extLst>
              <a:ext uri="{FF2B5EF4-FFF2-40B4-BE49-F238E27FC236}">
                <a16:creationId xmlns:a16="http://schemas.microsoft.com/office/drawing/2014/main" id="{FFBA17FD-9024-297D-F4D3-F19D57F64CFF}"/>
              </a:ext>
            </a:extLst>
          </p:cNvPr>
          <p:cNvSpPr>
            <a:spLocks noGrp="1"/>
          </p:cNvSpPr>
          <p:nvPr>
            <p:ph idx="1"/>
          </p:nvPr>
        </p:nvSpPr>
        <p:spPr/>
        <p:txBody>
          <a:bodyPr/>
          <a:lstStyle/>
          <a:p>
            <a:r>
              <a:rPr lang="en-GB" dirty="0"/>
              <a:t>for ions, complex RF operation complicates longitudinal observations</a:t>
            </a:r>
          </a:p>
          <a:p>
            <a:pPr lvl="1"/>
            <a:r>
              <a:rPr lang="en-GB" dirty="0"/>
              <a:t>increased frequency swing from injection to high energy </a:t>
            </a:r>
          </a:p>
          <a:p>
            <a:pPr lvl="2"/>
            <a:r>
              <a:rPr lang="en-GB" dirty="0"/>
              <a:t>(0.06% for protons and 1% for Pb)</a:t>
            </a:r>
          </a:p>
          <a:p>
            <a:pPr lvl="1"/>
            <a:r>
              <a:rPr lang="en-GB" dirty="0"/>
              <a:t>FSK modulation impacts on pattern verification</a:t>
            </a:r>
          </a:p>
          <a:p>
            <a:r>
              <a:rPr lang="en-GB" dirty="0"/>
              <a:t>MR single ion bunch across cycle</a:t>
            </a:r>
          </a:p>
          <a:p>
            <a:pPr lvl="1"/>
            <a:r>
              <a:rPr lang="en-GB" dirty="0"/>
              <a:t>(standard distribution)</a:t>
            </a:r>
          </a:p>
        </p:txBody>
      </p:sp>
      <p:sp>
        <p:nvSpPr>
          <p:cNvPr id="5" name="Footer Placeholder 4">
            <a:extLst>
              <a:ext uri="{FF2B5EF4-FFF2-40B4-BE49-F238E27FC236}">
                <a16:creationId xmlns:a16="http://schemas.microsoft.com/office/drawing/2014/main" id="{9C72122A-068E-AE7C-F550-D4C86AE97A93}"/>
              </a:ext>
            </a:extLst>
          </p:cNvPr>
          <p:cNvSpPr>
            <a:spLocks noGrp="1"/>
          </p:cNvSpPr>
          <p:nvPr>
            <p:ph type="ftr" sz="quarter" idx="11"/>
          </p:nvPr>
        </p:nvSpPr>
        <p:spPr/>
        <p:txBody>
          <a:bodyPr/>
          <a:lstStyle/>
          <a:p>
            <a:r>
              <a:rPr lang="en-GB"/>
              <a:t>giulia.papotti@cern.ch</a:t>
            </a:r>
          </a:p>
        </p:txBody>
      </p:sp>
      <p:sp>
        <p:nvSpPr>
          <p:cNvPr id="6" name="Slide Number Placeholder 5">
            <a:extLst>
              <a:ext uri="{FF2B5EF4-FFF2-40B4-BE49-F238E27FC236}">
                <a16:creationId xmlns:a16="http://schemas.microsoft.com/office/drawing/2014/main" id="{7546380A-A7E8-67CD-0300-82164C83CEC0}"/>
              </a:ext>
            </a:extLst>
          </p:cNvPr>
          <p:cNvSpPr>
            <a:spLocks noGrp="1"/>
          </p:cNvSpPr>
          <p:nvPr>
            <p:ph type="sldNum" sz="quarter" idx="12"/>
          </p:nvPr>
        </p:nvSpPr>
        <p:spPr/>
        <p:txBody>
          <a:bodyPr/>
          <a:lstStyle/>
          <a:p>
            <a:fld id="{4F4DF25E-2DB6-1E46-8842-3F485C9980AC}" type="slidenum">
              <a:rPr lang="en-GB" smtClean="0"/>
              <a:t>10</a:t>
            </a:fld>
            <a:endParaRPr lang="en-GB"/>
          </a:p>
        </p:txBody>
      </p:sp>
      <p:pic>
        <p:nvPicPr>
          <p:cNvPr id="4" name="Picture 3" descr="A graph of a graph showing different colored lines&#10;&#10;Description automatically generated">
            <a:extLst>
              <a:ext uri="{FF2B5EF4-FFF2-40B4-BE49-F238E27FC236}">
                <a16:creationId xmlns:a16="http://schemas.microsoft.com/office/drawing/2014/main" id="{3B1F609A-7CD9-3E15-64AE-9A3E3287DDC1}"/>
              </a:ext>
            </a:extLst>
          </p:cNvPr>
          <p:cNvPicPr>
            <a:picLocks noChangeAspect="1"/>
          </p:cNvPicPr>
          <p:nvPr/>
        </p:nvPicPr>
        <p:blipFill>
          <a:blip r:embed="rId2"/>
          <a:stretch>
            <a:fillRect/>
          </a:stretch>
        </p:blipFill>
        <p:spPr>
          <a:xfrm>
            <a:off x="4871274" y="1793318"/>
            <a:ext cx="4000500" cy="2324100"/>
          </a:xfrm>
          <a:prstGeom prst="rect">
            <a:avLst/>
          </a:prstGeom>
        </p:spPr>
      </p:pic>
      <p:cxnSp>
        <p:nvCxnSpPr>
          <p:cNvPr id="7" name="Straight Connector 6">
            <a:extLst>
              <a:ext uri="{FF2B5EF4-FFF2-40B4-BE49-F238E27FC236}">
                <a16:creationId xmlns:a16="http://schemas.microsoft.com/office/drawing/2014/main" id="{FE5B6F0F-356F-5288-A8DD-870E154EEA5E}"/>
              </a:ext>
            </a:extLst>
          </p:cNvPr>
          <p:cNvCxnSpPr>
            <a:cxnSpLocks/>
          </p:cNvCxnSpPr>
          <p:nvPr/>
        </p:nvCxnSpPr>
        <p:spPr>
          <a:xfrm flipV="1">
            <a:off x="4750223" y="2288545"/>
            <a:ext cx="0" cy="1557992"/>
          </a:xfrm>
          <a:prstGeom prst="line">
            <a:avLst/>
          </a:prstGeom>
          <a:ln w="25400">
            <a:solidFill>
              <a:schemeClr val="tx1">
                <a:lumMod val="50000"/>
                <a:lumOff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C0892ECD-BC97-A3F6-758B-ECF60BBC600E}"/>
              </a:ext>
            </a:extLst>
          </p:cNvPr>
          <p:cNvSpPr txBox="1"/>
          <p:nvPr/>
        </p:nvSpPr>
        <p:spPr>
          <a:xfrm rot="16200000">
            <a:off x="4412351" y="2876634"/>
            <a:ext cx="437940" cy="276999"/>
          </a:xfrm>
          <a:prstGeom prst="rect">
            <a:avLst/>
          </a:prstGeom>
          <a:noFill/>
        </p:spPr>
        <p:txBody>
          <a:bodyPr wrap="none" rtlCol="0">
            <a:spAutoFit/>
          </a:bodyPr>
          <a:lstStyle/>
          <a:p>
            <a:pPr algn="ctr"/>
            <a:r>
              <a:rPr lang="en-GB" sz="1200" b="1" dirty="0">
                <a:solidFill>
                  <a:schemeClr val="tx1">
                    <a:lumMod val="50000"/>
                    <a:lumOff val="50000"/>
                  </a:schemeClr>
                </a:solidFill>
              </a:rPr>
              <a:t>10 s</a:t>
            </a:r>
          </a:p>
        </p:txBody>
      </p:sp>
    </p:spTree>
    <p:extLst>
      <p:ext uri="{BB962C8B-B14F-4D97-AF65-F5344CB8AC3E}">
        <p14:creationId xmlns:p14="http://schemas.microsoft.com/office/powerpoint/2010/main" val="16708144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CDD3C8-8E04-D428-653A-C17FD7A706D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D8315A8-6BBD-1AF4-1514-9EBBA39888BC}"/>
              </a:ext>
            </a:extLst>
          </p:cNvPr>
          <p:cNvSpPr>
            <a:spLocks noGrp="1"/>
          </p:cNvSpPr>
          <p:nvPr>
            <p:ph type="title"/>
          </p:nvPr>
        </p:nvSpPr>
        <p:spPr/>
        <p:txBody>
          <a:bodyPr/>
          <a:lstStyle/>
          <a:p>
            <a:r>
              <a:rPr lang="en-GB" dirty="0"/>
              <a:t>triggering scheme with White Rabbit</a:t>
            </a:r>
          </a:p>
        </p:txBody>
      </p:sp>
      <p:sp>
        <p:nvSpPr>
          <p:cNvPr id="3" name="Content Placeholder 2">
            <a:extLst>
              <a:ext uri="{FF2B5EF4-FFF2-40B4-BE49-F238E27FC236}">
                <a16:creationId xmlns:a16="http://schemas.microsoft.com/office/drawing/2014/main" id="{E468030C-E8FA-1BF5-B8DD-4A57A9458525}"/>
              </a:ext>
            </a:extLst>
          </p:cNvPr>
          <p:cNvSpPr>
            <a:spLocks noGrp="1"/>
          </p:cNvSpPr>
          <p:nvPr>
            <p:ph idx="1"/>
          </p:nvPr>
        </p:nvSpPr>
        <p:spPr>
          <a:xfrm>
            <a:off x="2347423" y="1026082"/>
            <a:ext cx="6424914" cy="3307823"/>
          </a:xfrm>
        </p:spPr>
        <p:txBody>
          <a:bodyPr>
            <a:normAutofit/>
          </a:bodyPr>
          <a:lstStyle/>
          <a:p>
            <a:r>
              <a:rPr lang="en-GB" dirty="0"/>
              <a:t>in 2024, </a:t>
            </a:r>
            <a:r>
              <a:rPr lang="en-GB" dirty="0" err="1"/>
              <a:t>f</a:t>
            </a:r>
            <a:r>
              <a:rPr lang="en-GB" baseline="-25000" dirty="0" err="1"/>
              <a:t>rev</a:t>
            </a:r>
            <a:r>
              <a:rPr lang="en-GB" dirty="0"/>
              <a:t> and </a:t>
            </a:r>
            <a:r>
              <a:rPr lang="en-GB" dirty="0" err="1"/>
              <a:t>f</a:t>
            </a:r>
            <a:r>
              <a:rPr lang="en-GB" baseline="-25000" dirty="0" err="1"/>
              <a:t>RF</a:t>
            </a:r>
            <a:r>
              <a:rPr lang="en-GB" dirty="0"/>
              <a:t> synthesized locally by WR2RF</a:t>
            </a:r>
          </a:p>
          <a:p>
            <a:pPr lvl="1"/>
            <a:r>
              <a:rPr lang="en-GB" dirty="0"/>
              <a:t>on WR2RF see </a:t>
            </a:r>
            <a:r>
              <a:rPr lang="en-GB" b="1" dirty="0"/>
              <a:t>A. Spierer</a:t>
            </a:r>
            <a:r>
              <a:rPr lang="en-GB" dirty="0"/>
              <a:t> and </a:t>
            </a:r>
            <a:r>
              <a:rPr lang="en-GB" b="1" dirty="0"/>
              <a:t>G. </a:t>
            </a:r>
            <a:r>
              <a:rPr lang="en-GB" b="1" dirty="0" err="1"/>
              <a:t>Hagmann</a:t>
            </a:r>
            <a:r>
              <a:rPr lang="en-GB" dirty="0"/>
              <a:t> at this workshop</a:t>
            </a:r>
          </a:p>
          <a:p>
            <a:pPr lvl="1"/>
            <a:r>
              <a:rPr lang="en-GB" dirty="0"/>
              <a:t>delay compensation knob: compensate for cable delays</a:t>
            </a:r>
          </a:p>
          <a:p>
            <a:pPr lvl="1"/>
            <a:r>
              <a:rPr lang="en-GB" dirty="0"/>
              <a:t>FSK offset knob: adjust for counting </a:t>
            </a:r>
            <a:r>
              <a:rPr lang="en-GB" dirty="0" err="1"/>
              <a:t>f</a:t>
            </a:r>
            <a:r>
              <a:rPr lang="en-GB" baseline="-25000" dirty="0" err="1"/>
              <a:t>RF,on</a:t>
            </a:r>
            <a:r>
              <a:rPr lang="en-GB" dirty="0"/>
              <a:t> and </a:t>
            </a:r>
            <a:r>
              <a:rPr lang="en-GB" dirty="0" err="1"/>
              <a:t>f</a:t>
            </a:r>
            <a:r>
              <a:rPr lang="en-GB" baseline="-25000" dirty="0" err="1"/>
              <a:t>RF,off</a:t>
            </a:r>
            <a:endParaRPr lang="en-GB" baseline="-25000" dirty="0"/>
          </a:p>
          <a:p>
            <a:pPr lvl="1"/>
            <a:r>
              <a:rPr lang="en-GB" dirty="0"/>
              <a:t>trigger unit offset: used for compatibility with previous setup</a:t>
            </a:r>
          </a:p>
          <a:p>
            <a:r>
              <a:rPr lang="en-GB" dirty="0"/>
              <a:t>advantages</a:t>
            </a:r>
          </a:p>
          <a:p>
            <a:pPr lvl="1"/>
            <a:r>
              <a:rPr lang="en-GB" dirty="0"/>
              <a:t>observation does not slip with acceleration</a:t>
            </a:r>
          </a:p>
          <a:p>
            <a:pPr lvl="1"/>
            <a:r>
              <a:rPr lang="en-GB" dirty="0"/>
              <a:t>same bucket 1 reference for different beams</a:t>
            </a:r>
          </a:p>
          <a:p>
            <a:pPr lvl="2"/>
            <a:r>
              <a:rPr lang="en-GB" dirty="0"/>
              <a:t>results also in easier settings management for different users</a:t>
            </a:r>
          </a:p>
        </p:txBody>
      </p:sp>
      <p:sp>
        <p:nvSpPr>
          <p:cNvPr id="5" name="Footer Placeholder 4">
            <a:extLst>
              <a:ext uri="{FF2B5EF4-FFF2-40B4-BE49-F238E27FC236}">
                <a16:creationId xmlns:a16="http://schemas.microsoft.com/office/drawing/2014/main" id="{3DDAE564-EF25-BF71-1CB6-9AB4523C1F59}"/>
              </a:ext>
            </a:extLst>
          </p:cNvPr>
          <p:cNvSpPr>
            <a:spLocks noGrp="1"/>
          </p:cNvSpPr>
          <p:nvPr>
            <p:ph type="ftr" sz="quarter" idx="11"/>
          </p:nvPr>
        </p:nvSpPr>
        <p:spPr/>
        <p:txBody>
          <a:bodyPr/>
          <a:lstStyle/>
          <a:p>
            <a:r>
              <a:rPr lang="en-GB"/>
              <a:t>giulia.papotti@cern.ch</a:t>
            </a:r>
          </a:p>
        </p:txBody>
      </p:sp>
      <p:sp>
        <p:nvSpPr>
          <p:cNvPr id="6" name="Slide Number Placeholder 5">
            <a:extLst>
              <a:ext uri="{FF2B5EF4-FFF2-40B4-BE49-F238E27FC236}">
                <a16:creationId xmlns:a16="http://schemas.microsoft.com/office/drawing/2014/main" id="{CD557D5D-C48B-AFCF-ECF0-928A21D295D0}"/>
              </a:ext>
            </a:extLst>
          </p:cNvPr>
          <p:cNvSpPr>
            <a:spLocks noGrp="1"/>
          </p:cNvSpPr>
          <p:nvPr>
            <p:ph type="sldNum" sz="quarter" idx="12"/>
          </p:nvPr>
        </p:nvSpPr>
        <p:spPr/>
        <p:txBody>
          <a:bodyPr/>
          <a:lstStyle/>
          <a:p>
            <a:fld id="{4F4DF25E-2DB6-1E46-8842-3F485C9980AC}" type="slidenum">
              <a:rPr lang="en-GB" smtClean="0"/>
              <a:t>11</a:t>
            </a:fld>
            <a:endParaRPr lang="en-GB"/>
          </a:p>
        </p:txBody>
      </p:sp>
      <p:sp>
        <p:nvSpPr>
          <p:cNvPr id="7" name="Rectangle 6">
            <a:extLst>
              <a:ext uri="{FF2B5EF4-FFF2-40B4-BE49-F238E27FC236}">
                <a16:creationId xmlns:a16="http://schemas.microsoft.com/office/drawing/2014/main" id="{CBE65790-B7B1-82F5-AB52-3C8B2C622A12}"/>
              </a:ext>
            </a:extLst>
          </p:cNvPr>
          <p:cNvSpPr/>
          <p:nvPr/>
        </p:nvSpPr>
        <p:spPr>
          <a:xfrm>
            <a:off x="1367228" y="1181362"/>
            <a:ext cx="687366" cy="541105"/>
          </a:xfrm>
          <a:prstGeom prst="rect">
            <a:avLst/>
          </a:prstGeom>
          <a:noFill/>
          <a:ln w="317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50" b="1" dirty="0">
                <a:solidFill>
                  <a:schemeClr val="tx1"/>
                </a:solidFill>
              </a:rPr>
              <a:t>General Machine Timing</a:t>
            </a:r>
          </a:p>
        </p:txBody>
      </p:sp>
      <p:sp>
        <p:nvSpPr>
          <p:cNvPr id="8" name="Rectangle 7">
            <a:extLst>
              <a:ext uri="{FF2B5EF4-FFF2-40B4-BE49-F238E27FC236}">
                <a16:creationId xmlns:a16="http://schemas.microsoft.com/office/drawing/2014/main" id="{23DC2474-6B4A-8B91-A1F5-AF9122E50C91}"/>
              </a:ext>
            </a:extLst>
          </p:cNvPr>
          <p:cNvSpPr/>
          <p:nvPr/>
        </p:nvSpPr>
        <p:spPr>
          <a:xfrm>
            <a:off x="1367228" y="1876206"/>
            <a:ext cx="687366" cy="541105"/>
          </a:xfrm>
          <a:prstGeom prst="rect">
            <a:avLst/>
          </a:prstGeom>
          <a:noFill/>
          <a:ln w="317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50" b="1" dirty="0">
                <a:solidFill>
                  <a:schemeClr val="tx1"/>
                </a:solidFill>
              </a:rPr>
              <a:t>Local Timing</a:t>
            </a:r>
          </a:p>
          <a:p>
            <a:pPr algn="ctr"/>
            <a:r>
              <a:rPr lang="en-GB" sz="1050" b="1" dirty="0">
                <a:solidFill>
                  <a:schemeClr val="tx1"/>
                </a:solidFill>
              </a:rPr>
              <a:t>Receiver</a:t>
            </a:r>
          </a:p>
        </p:txBody>
      </p:sp>
      <p:sp>
        <p:nvSpPr>
          <p:cNvPr id="9" name="Rectangle 8">
            <a:extLst>
              <a:ext uri="{FF2B5EF4-FFF2-40B4-BE49-F238E27FC236}">
                <a16:creationId xmlns:a16="http://schemas.microsoft.com/office/drawing/2014/main" id="{282908BF-C912-01D7-C556-B01D59D3F47F}"/>
              </a:ext>
            </a:extLst>
          </p:cNvPr>
          <p:cNvSpPr/>
          <p:nvPr/>
        </p:nvSpPr>
        <p:spPr>
          <a:xfrm>
            <a:off x="1367647" y="2584461"/>
            <a:ext cx="687366" cy="538597"/>
          </a:xfrm>
          <a:prstGeom prst="rect">
            <a:avLst/>
          </a:prstGeom>
          <a:noFill/>
          <a:ln w="317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50" b="1" dirty="0">
                <a:solidFill>
                  <a:schemeClr val="tx1"/>
                </a:solidFill>
              </a:rPr>
              <a:t>VME</a:t>
            </a:r>
          </a:p>
          <a:p>
            <a:pPr algn="ctr"/>
            <a:r>
              <a:rPr lang="en-GB" sz="1050" b="1" dirty="0">
                <a:solidFill>
                  <a:schemeClr val="tx1"/>
                </a:solidFill>
              </a:rPr>
              <a:t>Trigger Unit</a:t>
            </a:r>
          </a:p>
        </p:txBody>
      </p:sp>
      <p:sp>
        <p:nvSpPr>
          <p:cNvPr id="10" name="Rectangle 9">
            <a:extLst>
              <a:ext uri="{FF2B5EF4-FFF2-40B4-BE49-F238E27FC236}">
                <a16:creationId xmlns:a16="http://schemas.microsoft.com/office/drawing/2014/main" id="{46288E58-B7D9-8E7C-D2C0-AB3AF9B66796}"/>
              </a:ext>
            </a:extLst>
          </p:cNvPr>
          <p:cNvSpPr/>
          <p:nvPr/>
        </p:nvSpPr>
        <p:spPr>
          <a:xfrm>
            <a:off x="1366519" y="3286322"/>
            <a:ext cx="687366" cy="466700"/>
          </a:xfrm>
          <a:prstGeom prst="rect">
            <a:avLst/>
          </a:prstGeom>
          <a:noFill/>
          <a:ln w="317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50" b="1" dirty="0">
                <a:solidFill>
                  <a:schemeClr val="tx1"/>
                </a:solidFill>
              </a:rPr>
              <a:t>ADC</a:t>
            </a:r>
          </a:p>
        </p:txBody>
      </p:sp>
      <p:cxnSp>
        <p:nvCxnSpPr>
          <p:cNvPr id="11" name="Straight Connector 10">
            <a:extLst>
              <a:ext uri="{FF2B5EF4-FFF2-40B4-BE49-F238E27FC236}">
                <a16:creationId xmlns:a16="http://schemas.microsoft.com/office/drawing/2014/main" id="{386A0CF1-23D5-E0A5-89EE-729B02740955}"/>
              </a:ext>
            </a:extLst>
          </p:cNvPr>
          <p:cNvCxnSpPr>
            <a:cxnSpLocks/>
          </p:cNvCxnSpPr>
          <p:nvPr/>
        </p:nvCxnSpPr>
        <p:spPr>
          <a:xfrm>
            <a:off x="1661192" y="1876206"/>
            <a:ext cx="49719" cy="5650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C0303CC2-7525-6C5B-66BA-FF7CD87B326F}"/>
              </a:ext>
            </a:extLst>
          </p:cNvPr>
          <p:cNvCxnSpPr>
            <a:cxnSpLocks/>
          </p:cNvCxnSpPr>
          <p:nvPr/>
        </p:nvCxnSpPr>
        <p:spPr>
          <a:xfrm flipH="1">
            <a:off x="1710911" y="1876206"/>
            <a:ext cx="48641" cy="5650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AA77B68-A8FC-5192-BAA6-95C7467D2B72}"/>
              </a:ext>
            </a:extLst>
          </p:cNvPr>
          <p:cNvCxnSpPr>
            <a:cxnSpLocks/>
          </p:cNvCxnSpPr>
          <p:nvPr/>
        </p:nvCxnSpPr>
        <p:spPr>
          <a:xfrm>
            <a:off x="1661611" y="2584461"/>
            <a:ext cx="49719" cy="5650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9B2BC29-D879-B570-E05A-F3B24CE69971}"/>
              </a:ext>
            </a:extLst>
          </p:cNvPr>
          <p:cNvCxnSpPr>
            <a:cxnSpLocks/>
          </p:cNvCxnSpPr>
          <p:nvPr/>
        </p:nvCxnSpPr>
        <p:spPr>
          <a:xfrm flipH="1">
            <a:off x="1711330" y="2584461"/>
            <a:ext cx="48641" cy="5650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AE33784F-6848-C2E8-68E5-BC22A5A60519}"/>
              </a:ext>
            </a:extLst>
          </p:cNvPr>
          <p:cNvCxnSpPr>
            <a:cxnSpLocks/>
          </p:cNvCxnSpPr>
          <p:nvPr/>
        </p:nvCxnSpPr>
        <p:spPr>
          <a:xfrm>
            <a:off x="1660483" y="3286321"/>
            <a:ext cx="49719" cy="5650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E4B5266F-DDEF-D6E3-BF15-F728F5A9DB43}"/>
              </a:ext>
            </a:extLst>
          </p:cNvPr>
          <p:cNvCxnSpPr>
            <a:cxnSpLocks/>
          </p:cNvCxnSpPr>
          <p:nvPr/>
        </p:nvCxnSpPr>
        <p:spPr>
          <a:xfrm flipH="1">
            <a:off x="1710202" y="3286321"/>
            <a:ext cx="48641" cy="5650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E616FB4-A3CD-E70B-B85C-0F99BD1DD208}"/>
              </a:ext>
            </a:extLst>
          </p:cNvPr>
          <p:cNvCxnSpPr>
            <a:cxnSpLocks/>
            <a:stCxn id="7" idx="2"/>
            <a:endCxn id="8" idx="0"/>
          </p:cNvCxnSpPr>
          <p:nvPr/>
        </p:nvCxnSpPr>
        <p:spPr>
          <a:xfrm>
            <a:off x="1710911" y="1722467"/>
            <a:ext cx="0" cy="15373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2B9CDCB-546D-E446-42B8-5845333B51EA}"/>
              </a:ext>
            </a:extLst>
          </p:cNvPr>
          <p:cNvCxnSpPr>
            <a:cxnSpLocks/>
          </p:cNvCxnSpPr>
          <p:nvPr/>
        </p:nvCxnSpPr>
        <p:spPr>
          <a:xfrm>
            <a:off x="1710202" y="3132583"/>
            <a:ext cx="0" cy="15373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8DA47FD2-E8E8-4E1A-D8D1-99E931503542}"/>
              </a:ext>
            </a:extLst>
          </p:cNvPr>
          <p:cNvCxnSpPr>
            <a:cxnSpLocks/>
          </p:cNvCxnSpPr>
          <p:nvPr/>
        </p:nvCxnSpPr>
        <p:spPr>
          <a:xfrm>
            <a:off x="977828" y="2900015"/>
            <a:ext cx="410514" cy="0"/>
          </a:xfrm>
          <a:prstGeom prst="line">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6C45C98B-DB3E-2AAA-BFC6-2B441164B3DB}"/>
              </a:ext>
            </a:extLst>
          </p:cNvPr>
          <p:cNvSpPr txBox="1"/>
          <p:nvPr/>
        </p:nvSpPr>
        <p:spPr>
          <a:xfrm>
            <a:off x="975670" y="2583128"/>
            <a:ext cx="346570" cy="253916"/>
          </a:xfrm>
          <a:prstGeom prst="rect">
            <a:avLst/>
          </a:prstGeom>
          <a:noFill/>
        </p:spPr>
        <p:txBody>
          <a:bodyPr wrap="none" rtlCol="0">
            <a:spAutoFit/>
          </a:bodyPr>
          <a:lstStyle/>
          <a:p>
            <a:pPr algn="ctr"/>
            <a:r>
              <a:rPr lang="en-GB" sz="1050" b="1" dirty="0" err="1"/>
              <a:t>f</a:t>
            </a:r>
            <a:r>
              <a:rPr lang="en-GB" sz="1050" b="1" baseline="-25000" dirty="0" err="1"/>
              <a:t>rev</a:t>
            </a:r>
            <a:endParaRPr lang="en-GB" sz="1050" b="1" baseline="-25000" dirty="0"/>
          </a:p>
        </p:txBody>
      </p:sp>
      <p:sp>
        <p:nvSpPr>
          <p:cNvPr id="23" name="TextBox 22">
            <a:extLst>
              <a:ext uri="{FF2B5EF4-FFF2-40B4-BE49-F238E27FC236}">
                <a16:creationId xmlns:a16="http://schemas.microsoft.com/office/drawing/2014/main" id="{D442910C-0F94-B948-FBE6-E65DB9EFBB66}"/>
              </a:ext>
            </a:extLst>
          </p:cNvPr>
          <p:cNvSpPr txBox="1"/>
          <p:nvPr/>
        </p:nvSpPr>
        <p:spPr>
          <a:xfrm>
            <a:off x="975643" y="2875074"/>
            <a:ext cx="320921" cy="253916"/>
          </a:xfrm>
          <a:prstGeom prst="rect">
            <a:avLst/>
          </a:prstGeom>
          <a:noFill/>
        </p:spPr>
        <p:txBody>
          <a:bodyPr wrap="none" rtlCol="0">
            <a:spAutoFit/>
          </a:bodyPr>
          <a:lstStyle/>
          <a:p>
            <a:pPr algn="ctr"/>
            <a:r>
              <a:rPr lang="en-GB" sz="1050" b="1" dirty="0" err="1"/>
              <a:t>f</a:t>
            </a:r>
            <a:r>
              <a:rPr lang="en-GB" sz="1050" b="1" baseline="-25000" dirty="0" err="1"/>
              <a:t>RF</a:t>
            </a:r>
            <a:endParaRPr lang="en-GB" sz="1050" b="1" baseline="-25000" dirty="0"/>
          </a:p>
        </p:txBody>
      </p:sp>
      <p:sp>
        <p:nvSpPr>
          <p:cNvPr id="24" name="Rectangle 23">
            <a:extLst>
              <a:ext uri="{FF2B5EF4-FFF2-40B4-BE49-F238E27FC236}">
                <a16:creationId xmlns:a16="http://schemas.microsoft.com/office/drawing/2014/main" id="{46EAA372-9DA0-18B1-48DD-46CD6029967A}"/>
              </a:ext>
            </a:extLst>
          </p:cNvPr>
          <p:cNvSpPr/>
          <p:nvPr/>
        </p:nvSpPr>
        <p:spPr>
          <a:xfrm>
            <a:off x="272226" y="2655946"/>
            <a:ext cx="687366" cy="395627"/>
          </a:xfrm>
          <a:prstGeom prst="rect">
            <a:avLst/>
          </a:prstGeom>
          <a:noFill/>
          <a:ln w="317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50" b="1" dirty="0">
                <a:solidFill>
                  <a:schemeClr val="tx1"/>
                </a:solidFill>
              </a:rPr>
              <a:t>WR2RF</a:t>
            </a:r>
          </a:p>
        </p:txBody>
      </p:sp>
      <p:cxnSp>
        <p:nvCxnSpPr>
          <p:cNvPr id="31" name="Straight Connector 30">
            <a:extLst>
              <a:ext uri="{FF2B5EF4-FFF2-40B4-BE49-F238E27FC236}">
                <a16:creationId xmlns:a16="http://schemas.microsoft.com/office/drawing/2014/main" id="{C7C6AE10-0282-E2EE-A5E4-5934B1644BFF}"/>
              </a:ext>
            </a:extLst>
          </p:cNvPr>
          <p:cNvCxnSpPr>
            <a:cxnSpLocks/>
            <a:endCxn id="24" idx="0"/>
          </p:cNvCxnSpPr>
          <p:nvPr/>
        </p:nvCxnSpPr>
        <p:spPr>
          <a:xfrm>
            <a:off x="615909" y="2226502"/>
            <a:ext cx="0" cy="429444"/>
          </a:xfrm>
          <a:prstGeom prst="line">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E6AA36CD-8AD9-CBB4-F513-27674CF80FE0}"/>
              </a:ext>
            </a:extLst>
          </p:cNvPr>
          <p:cNvSpPr txBox="1"/>
          <p:nvPr/>
        </p:nvSpPr>
        <p:spPr>
          <a:xfrm>
            <a:off x="580902" y="2140438"/>
            <a:ext cx="655949" cy="415498"/>
          </a:xfrm>
          <a:prstGeom prst="rect">
            <a:avLst/>
          </a:prstGeom>
          <a:noFill/>
        </p:spPr>
        <p:txBody>
          <a:bodyPr wrap="none" rtlCol="0">
            <a:spAutoFit/>
          </a:bodyPr>
          <a:lstStyle/>
          <a:p>
            <a:r>
              <a:rPr lang="en-GB" sz="1050" b="1" dirty="0"/>
              <a:t>WR </a:t>
            </a:r>
          </a:p>
          <a:p>
            <a:r>
              <a:rPr lang="en-GB" sz="1050" b="1" dirty="0"/>
              <a:t>network</a:t>
            </a:r>
          </a:p>
        </p:txBody>
      </p:sp>
      <p:cxnSp>
        <p:nvCxnSpPr>
          <p:cNvPr id="44" name="Straight Connector 43">
            <a:extLst>
              <a:ext uri="{FF2B5EF4-FFF2-40B4-BE49-F238E27FC236}">
                <a16:creationId xmlns:a16="http://schemas.microsoft.com/office/drawing/2014/main" id="{E9EAC918-B027-BDAC-062F-B71BEE4AB6A3}"/>
              </a:ext>
            </a:extLst>
          </p:cNvPr>
          <p:cNvCxnSpPr>
            <a:cxnSpLocks/>
          </p:cNvCxnSpPr>
          <p:nvPr/>
        </p:nvCxnSpPr>
        <p:spPr>
          <a:xfrm>
            <a:off x="977828" y="2822731"/>
            <a:ext cx="410514" cy="0"/>
          </a:xfrm>
          <a:prstGeom prst="line">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066ABBA8-1F79-10D3-447A-F6458382998B}"/>
              </a:ext>
            </a:extLst>
          </p:cNvPr>
          <p:cNvCxnSpPr>
            <a:cxnSpLocks/>
          </p:cNvCxnSpPr>
          <p:nvPr/>
        </p:nvCxnSpPr>
        <p:spPr>
          <a:xfrm>
            <a:off x="1711558" y="2421438"/>
            <a:ext cx="0" cy="15373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507639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4FED4E-F627-5070-6521-7B75FA143C7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32F5BC1-432A-02E7-FC2F-72A69A343019}"/>
              </a:ext>
            </a:extLst>
          </p:cNvPr>
          <p:cNvSpPr>
            <a:spLocks noGrp="1"/>
          </p:cNvSpPr>
          <p:nvPr>
            <p:ph type="title"/>
          </p:nvPr>
        </p:nvSpPr>
        <p:spPr/>
        <p:txBody>
          <a:bodyPr/>
          <a:lstStyle/>
          <a:p>
            <a:r>
              <a:rPr lang="en-GB" dirty="0"/>
              <a:t>examples of acquisitions with WR2RF - ions</a:t>
            </a:r>
          </a:p>
        </p:txBody>
      </p:sp>
      <p:sp>
        <p:nvSpPr>
          <p:cNvPr id="3" name="Content Placeholder 2">
            <a:extLst>
              <a:ext uri="{FF2B5EF4-FFF2-40B4-BE49-F238E27FC236}">
                <a16:creationId xmlns:a16="http://schemas.microsoft.com/office/drawing/2014/main" id="{0C777630-9558-568B-BAF3-09089DB5CFF4}"/>
              </a:ext>
            </a:extLst>
          </p:cNvPr>
          <p:cNvSpPr>
            <a:spLocks noGrp="1"/>
          </p:cNvSpPr>
          <p:nvPr>
            <p:ph idx="1"/>
          </p:nvPr>
        </p:nvSpPr>
        <p:spPr/>
        <p:txBody>
          <a:bodyPr/>
          <a:lstStyle/>
          <a:p>
            <a:r>
              <a:rPr lang="en-GB" dirty="0"/>
              <a:t>MR of ion bunch through the cycle</a:t>
            </a:r>
          </a:p>
        </p:txBody>
      </p:sp>
      <p:sp>
        <p:nvSpPr>
          <p:cNvPr id="5" name="Footer Placeholder 4">
            <a:extLst>
              <a:ext uri="{FF2B5EF4-FFF2-40B4-BE49-F238E27FC236}">
                <a16:creationId xmlns:a16="http://schemas.microsoft.com/office/drawing/2014/main" id="{641E03CD-9635-4E3E-5AE1-DB7929BBC240}"/>
              </a:ext>
            </a:extLst>
          </p:cNvPr>
          <p:cNvSpPr>
            <a:spLocks noGrp="1"/>
          </p:cNvSpPr>
          <p:nvPr>
            <p:ph type="ftr" sz="quarter" idx="11"/>
          </p:nvPr>
        </p:nvSpPr>
        <p:spPr/>
        <p:txBody>
          <a:bodyPr/>
          <a:lstStyle/>
          <a:p>
            <a:r>
              <a:rPr lang="en-GB"/>
              <a:t>giulia.papotti@cern.ch</a:t>
            </a:r>
          </a:p>
        </p:txBody>
      </p:sp>
      <p:sp>
        <p:nvSpPr>
          <p:cNvPr id="6" name="Slide Number Placeholder 5">
            <a:extLst>
              <a:ext uri="{FF2B5EF4-FFF2-40B4-BE49-F238E27FC236}">
                <a16:creationId xmlns:a16="http://schemas.microsoft.com/office/drawing/2014/main" id="{1AB66EEF-1009-B061-2CD1-95BB565DFA9E}"/>
              </a:ext>
            </a:extLst>
          </p:cNvPr>
          <p:cNvSpPr>
            <a:spLocks noGrp="1"/>
          </p:cNvSpPr>
          <p:nvPr>
            <p:ph type="sldNum" sz="quarter" idx="12"/>
          </p:nvPr>
        </p:nvSpPr>
        <p:spPr/>
        <p:txBody>
          <a:bodyPr/>
          <a:lstStyle/>
          <a:p>
            <a:fld id="{4F4DF25E-2DB6-1E46-8842-3F485C9980AC}" type="slidenum">
              <a:rPr lang="en-GB" smtClean="0"/>
              <a:t>12</a:t>
            </a:fld>
            <a:endParaRPr lang="en-GB"/>
          </a:p>
        </p:txBody>
      </p:sp>
      <p:pic>
        <p:nvPicPr>
          <p:cNvPr id="7" name="Picture 6" descr="A graph of a graph showing a number of different colored lines&#10;&#10;Description automatically generated">
            <a:extLst>
              <a:ext uri="{FF2B5EF4-FFF2-40B4-BE49-F238E27FC236}">
                <a16:creationId xmlns:a16="http://schemas.microsoft.com/office/drawing/2014/main" id="{FAEA2380-8793-A507-A544-0EDDC0040982}"/>
              </a:ext>
            </a:extLst>
          </p:cNvPr>
          <p:cNvPicPr>
            <a:picLocks noChangeAspect="1"/>
          </p:cNvPicPr>
          <p:nvPr/>
        </p:nvPicPr>
        <p:blipFill>
          <a:blip r:embed="rId2"/>
          <a:stretch>
            <a:fillRect/>
          </a:stretch>
        </p:blipFill>
        <p:spPr>
          <a:xfrm>
            <a:off x="4540250" y="1543050"/>
            <a:ext cx="3975100" cy="2057400"/>
          </a:xfrm>
          <a:prstGeom prst="rect">
            <a:avLst/>
          </a:prstGeom>
        </p:spPr>
      </p:pic>
      <p:cxnSp>
        <p:nvCxnSpPr>
          <p:cNvPr id="10" name="Straight Connector 9">
            <a:extLst>
              <a:ext uri="{FF2B5EF4-FFF2-40B4-BE49-F238E27FC236}">
                <a16:creationId xmlns:a16="http://schemas.microsoft.com/office/drawing/2014/main" id="{283692D9-75E7-C1A8-EFD6-C37F15950275}"/>
              </a:ext>
            </a:extLst>
          </p:cNvPr>
          <p:cNvCxnSpPr>
            <a:cxnSpLocks/>
          </p:cNvCxnSpPr>
          <p:nvPr/>
        </p:nvCxnSpPr>
        <p:spPr>
          <a:xfrm flipV="1">
            <a:off x="4439989" y="1792754"/>
            <a:ext cx="0" cy="1557992"/>
          </a:xfrm>
          <a:prstGeom prst="line">
            <a:avLst/>
          </a:prstGeom>
          <a:ln w="25400">
            <a:solidFill>
              <a:schemeClr val="tx1">
                <a:lumMod val="50000"/>
                <a:lumOff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F9713B00-DECB-3E1C-8A03-F6FE0F0692C3}"/>
              </a:ext>
            </a:extLst>
          </p:cNvPr>
          <p:cNvSpPr txBox="1"/>
          <p:nvPr/>
        </p:nvSpPr>
        <p:spPr>
          <a:xfrm rot="16200000">
            <a:off x="4102117" y="2380843"/>
            <a:ext cx="437940" cy="276999"/>
          </a:xfrm>
          <a:prstGeom prst="rect">
            <a:avLst/>
          </a:prstGeom>
          <a:noFill/>
        </p:spPr>
        <p:txBody>
          <a:bodyPr wrap="none" rtlCol="0">
            <a:spAutoFit/>
          </a:bodyPr>
          <a:lstStyle/>
          <a:p>
            <a:pPr algn="ctr"/>
            <a:r>
              <a:rPr lang="en-GB" sz="1200" b="1" dirty="0">
                <a:solidFill>
                  <a:schemeClr val="tx1">
                    <a:lumMod val="50000"/>
                    <a:lumOff val="50000"/>
                  </a:schemeClr>
                </a:solidFill>
              </a:rPr>
              <a:t>10 s</a:t>
            </a:r>
          </a:p>
        </p:txBody>
      </p:sp>
    </p:spTree>
    <p:extLst>
      <p:ext uri="{BB962C8B-B14F-4D97-AF65-F5344CB8AC3E}">
        <p14:creationId xmlns:p14="http://schemas.microsoft.com/office/powerpoint/2010/main" val="8648238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1BA53-009C-274D-1142-56C99613CEB8}"/>
              </a:ext>
            </a:extLst>
          </p:cNvPr>
          <p:cNvSpPr>
            <a:spLocks noGrp="1"/>
          </p:cNvSpPr>
          <p:nvPr>
            <p:ph type="title"/>
          </p:nvPr>
        </p:nvSpPr>
        <p:spPr/>
        <p:txBody>
          <a:bodyPr/>
          <a:lstStyle/>
          <a:p>
            <a:r>
              <a:rPr lang="en-GB" dirty="0"/>
              <a:t>conclusions</a:t>
            </a:r>
          </a:p>
        </p:txBody>
      </p:sp>
      <p:sp>
        <p:nvSpPr>
          <p:cNvPr id="3" name="Content Placeholder 2">
            <a:extLst>
              <a:ext uri="{FF2B5EF4-FFF2-40B4-BE49-F238E27FC236}">
                <a16:creationId xmlns:a16="http://schemas.microsoft.com/office/drawing/2014/main" id="{1FC77ED1-F3DA-AF0E-DC55-ACA90C207635}"/>
              </a:ext>
            </a:extLst>
          </p:cNvPr>
          <p:cNvSpPr>
            <a:spLocks noGrp="1"/>
          </p:cNvSpPr>
          <p:nvPr>
            <p:ph idx="1"/>
          </p:nvPr>
        </p:nvSpPr>
        <p:spPr>
          <a:xfrm>
            <a:off x="272226" y="1026083"/>
            <a:ext cx="8599548" cy="3068488"/>
          </a:xfrm>
        </p:spPr>
        <p:txBody>
          <a:bodyPr>
            <a:normAutofit fontScale="85000" lnSpcReduction="20000"/>
          </a:bodyPr>
          <a:lstStyle/>
          <a:p>
            <a:r>
              <a:rPr lang="en-GB" dirty="0"/>
              <a:t>several systems used at CERN SPS for longitudinal beam observations</a:t>
            </a:r>
          </a:p>
          <a:p>
            <a:pPr lvl="1"/>
            <a:r>
              <a:rPr lang="en-GB" dirty="0"/>
              <a:t>e.g. Mountain Range for visual checks </a:t>
            </a:r>
          </a:p>
          <a:p>
            <a:pPr lvl="1"/>
            <a:r>
              <a:rPr lang="en-GB" dirty="0"/>
              <a:t>e.g. Beam Quality Monitor for automated analysis of beam pattern, stability, … and inhibition of injection in LHC if parameters are out of spec</a:t>
            </a:r>
          </a:p>
          <a:p>
            <a:pPr lvl="1"/>
            <a:endParaRPr lang="en-GB" dirty="0"/>
          </a:p>
          <a:p>
            <a:r>
              <a:rPr lang="en-GB" dirty="0"/>
              <a:t>improvement in longitudinal beam observations thanks to WR2RF</a:t>
            </a:r>
          </a:p>
          <a:p>
            <a:pPr lvl="1"/>
            <a:r>
              <a:rPr lang="en-GB" dirty="0"/>
              <a:t>no observation slippage throughout acceleration ramp</a:t>
            </a:r>
          </a:p>
          <a:p>
            <a:pPr lvl="1"/>
            <a:r>
              <a:rPr lang="en-GB" dirty="0"/>
              <a:t>single bucket 1 reference for different beam types</a:t>
            </a:r>
          </a:p>
          <a:p>
            <a:pPr lvl="1"/>
            <a:r>
              <a:rPr lang="en-GB" dirty="0"/>
              <a:t>easier setting management</a:t>
            </a:r>
          </a:p>
          <a:p>
            <a:pPr lvl="1"/>
            <a:endParaRPr lang="en-GB" dirty="0"/>
          </a:p>
          <a:p>
            <a:r>
              <a:rPr lang="en-GB" dirty="0"/>
              <a:t>WR2RF settings management to be improved </a:t>
            </a:r>
          </a:p>
          <a:p>
            <a:pPr lvl="1"/>
            <a:r>
              <a:rPr lang="en-GB" dirty="0"/>
              <a:t>ideally, user to input delay and azimuth</a:t>
            </a:r>
          </a:p>
          <a:p>
            <a:pPr lvl="1"/>
            <a:r>
              <a:rPr lang="en-GB" dirty="0"/>
              <a:t>results in cumbersome </a:t>
            </a:r>
            <a:r>
              <a:rPr lang="en-GB"/>
              <a:t>commissioning at present</a:t>
            </a:r>
            <a:endParaRPr lang="en-GB" dirty="0"/>
          </a:p>
        </p:txBody>
      </p:sp>
      <p:sp>
        <p:nvSpPr>
          <p:cNvPr id="5" name="Footer Placeholder 4">
            <a:extLst>
              <a:ext uri="{FF2B5EF4-FFF2-40B4-BE49-F238E27FC236}">
                <a16:creationId xmlns:a16="http://schemas.microsoft.com/office/drawing/2014/main" id="{8A1DF0F1-5662-431A-33A3-2F5C0A92DD60}"/>
              </a:ext>
            </a:extLst>
          </p:cNvPr>
          <p:cNvSpPr>
            <a:spLocks noGrp="1"/>
          </p:cNvSpPr>
          <p:nvPr>
            <p:ph type="ftr" sz="quarter" idx="11"/>
          </p:nvPr>
        </p:nvSpPr>
        <p:spPr/>
        <p:txBody>
          <a:bodyPr/>
          <a:lstStyle/>
          <a:p>
            <a:r>
              <a:rPr lang="en-GB"/>
              <a:t>giulia.papotti@cern.ch</a:t>
            </a:r>
          </a:p>
        </p:txBody>
      </p:sp>
      <p:sp>
        <p:nvSpPr>
          <p:cNvPr id="6" name="Slide Number Placeholder 5">
            <a:extLst>
              <a:ext uri="{FF2B5EF4-FFF2-40B4-BE49-F238E27FC236}">
                <a16:creationId xmlns:a16="http://schemas.microsoft.com/office/drawing/2014/main" id="{C452605A-09BF-300C-3870-127C866AB300}"/>
              </a:ext>
            </a:extLst>
          </p:cNvPr>
          <p:cNvSpPr>
            <a:spLocks noGrp="1"/>
          </p:cNvSpPr>
          <p:nvPr>
            <p:ph type="sldNum" sz="quarter" idx="12"/>
          </p:nvPr>
        </p:nvSpPr>
        <p:spPr/>
        <p:txBody>
          <a:bodyPr/>
          <a:lstStyle/>
          <a:p>
            <a:fld id="{4F4DF25E-2DB6-1E46-8842-3F485C9980AC}" type="slidenum">
              <a:rPr lang="en-GB" smtClean="0"/>
              <a:t>13</a:t>
            </a:fld>
            <a:endParaRPr lang="en-GB"/>
          </a:p>
        </p:txBody>
      </p:sp>
    </p:spTree>
    <p:extLst>
      <p:ext uri="{BB962C8B-B14F-4D97-AF65-F5344CB8AC3E}">
        <p14:creationId xmlns:p14="http://schemas.microsoft.com/office/powerpoint/2010/main" val="3749942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2E6D8B-DD74-7F57-97FA-8470FC4A0F75}"/>
              </a:ext>
            </a:extLst>
          </p:cNvPr>
          <p:cNvSpPr>
            <a:spLocks noGrp="1"/>
          </p:cNvSpPr>
          <p:nvPr>
            <p:ph type="title"/>
          </p:nvPr>
        </p:nvSpPr>
        <p:spPr/>
        <p:txBody>
          <a:bodyPr/>
          <a:lstStyle/>
          <a:p>
            <a:r>
              <a:rPr lang="en-GB" dirty="0"/>
              <a:t>references</a:t>
            </a:r>
          </a:p>
        </p:txBody>
      </p:sp>
      <p:sp>
        <p:nvSpPr>
          <p:cNvPr id="3" name="Content Placeholder 2">
            <a:extLst>
              <a:ext uri="{FF2B5EF4-FFF2-40B4-BE49-F238E27FC236}">
                <a16:creationId xmlns:a16="http://schemas.microsoft.com/office/drawing/2014/main" id="{FBBE7DDC-EF42-A813-6584-DF3DDEB38976}"/>
              </a:ext>
            </a:extLst>
          </p:cNvPr>
          <p:cNvSpPr>
            <a:spLocks noGrp="1"/>
          </p:cNvSpPr>
          <p:nvPr>
            <p:ph idx="1"/>
          </p:nvPr>
        </p:nvSpPr>
        <p:spPr/>
        <p:txBody>
          <a:bodyPr>
            <a:normAutofit fontScale="77500" lnSpcReduction="20000"/>
          </a:bodyPr>
          <a:lstStyle/>
          <a:p>
            <a:pPr marL="257175" indent="-257175">
              <a:buFont typeface="+mj-lt"/>
              <a:buAutoNum type="arabicPeriod"/>
            </a:pPr>
            <a:r>
              <a:rPr lang="en-GB" dirty="0"/>
              <a:t>I. </a:t>
            </a:r>
            <a:r>
              <a:rPr lang="en-GB" dirty="0" err="1"/>
              <a:t>Béjar</a:t>
            </a:r>
            <a:r>
              <a:rPr lang="en-GB" dirty="0"/>
              <a:t> Alonso, O. </a:t>
            </a:r>
            <a:r>
              <a:rPr lang="en-GB" dirty="0" err="1"/>
              <a:t>Bruning</a:t>
            </a:r>
            <a:r>
              <a:rPr lang="en-GB" dirty="0"/>
              <a:t>, P. </a:t>
            </a:r>
            <a:r>
              <a:rPr lang="en-GB" dirty="0" err="1"/>
              <a:t>Fessia</a:t>
            </a:r>
            <a:r>
              <a:rPr lang="en-GB" dirty="0"/>
              <a:t>, M. Lamont, L. Rossi, L. Tavian, M. </a:t>
            </a:r>
            <a:r>
              <a:rPr lang="en-GB" dirty="0" err="1"/>
              <a:t>Zerlauth</a:t>
            </a:r>
            <a:r>
              <a:rPr lang="en-GB" dirty="0"/>
              <a:t>, "</a:t>
            </a:r>
            <a:r>
              <a:rPr lang="en-GB" b="1" dirty="0"/>
              <a:t>High-Luminosity Large Hadron Collider (HL-LHC): Technical design report</a:t>
            </a:r>
            <a:r>
              <a:rPr lang="en-GB" dirty="0"/>
              <a:t>", CERN, Geneva, Switzerland, 2020. </a:t>
            </a:r>
          </a:p>
          <a:p>
            <a:pPr marL="257175" indent="-257175">
              <a:buFont typeface="+mj-lt"/>
              <a:buAutoNum type="arabicPeriod"/>
            </a:pPr>
            <a:r>
              <a:rPr lang="en-GB" dirty="0"/>
              <a:t>J. </a:t>
            </a:r>
            <a:r>
              <a:rPr lang="en-GB" dirty="0" err="1"/>
              <a:t>Coupard</a:t>
            </a:r>
            <a:r>
              <a:rPr lang="en-GB" dirty="0"/>
              <a:t> et al., "</a:t>
            </a:r>
            <a:r>
              <a:rPr lang="en-GB" b="1" dirty="0"/>
              <a:t>LIU Technical Design Report- Volume I: Protons</a:t>
            </a:r>
            <a:r>
              <a:rPr lang="en-GB" dirty="0"/>
              <a:t>", CERN, Geneva, Switzerland, Rep. CERN- ACC2014-0337, Dec. 2014. </a:t>
            </a:r>
          </a:p>
          <a:p>
            <a:pPr marL="257175" indent="-257175">
              <a:buFont typeface="+mj-lt"/>
              <a:buAutoNum type="arabicPeriod"/>
            </a:pPr>
            <a:r>
              <a:rPr lang="en-GB" dirty="0"/>
              <a:t>E. </a:t>
            </a:r>
            <a:r>
              <a:rPr lang="en-GB" dirty="0" err="1"/>
              <a:t>Shaposhnikova</a:t>
            </a:r>
            <a:r>
              <a:rPr lang="en-GB" dirty="0"/>
              <a:t>, E. </a:t>
            </a:r>
            <a:r>
              <a:rPr lang="en-GB" dirty="0" err="1"/>
              <a:t>Ciapala</a:t>
            </a:r>
            <a:r>
              <a:rPr lang="en-GB" dirty="0"/>
              <a:t>, E. Montesinos, "</a:t>
            </a:r>
            <a:r>
              <a:rPr lang="en-GB" b="1" dirty="0"/>
              <a:t>Upgrade of the 200 MHz RF system in the CERN SPS</a:t>
            </a:r>
            <a:r>
              <a:rPr lang="en-GB" dirty="0"/>
              <a:t>", in Proc. 2nd Int. Particle Accelerator Conf. (IPAC’11) IPAC11, San Sebastian, Spain, Sept. 2011, MOPC058. </a:t>
            </a:r>
          </a:p>
          <a:p>
            <a:pPr marL="257175" indent="-257175">
              <a:buFont typeface="+mj-lt"/>
              <a:buAutoNum type="arabicPeriod"/>
            </a:pPr>
            <a:r>
              <a:rPr lang="en-GB" dirty="0"/>
              <a:t>D. </a:t>
            </a:r>
            <a:r>
              <a:rPr lang="en-GB" dirty="0" err="1"/>
              <a:t>Boussard</a:t>
            </a:r>
            <a:r>
              <a:rPr lang="en-GB" dirty="0"/>
              <a:t>, T. </a:t>
            </a:r>
            <a:r>
              <a:rPr lang="en-GB" dirty="0" err="1"/>
              <a:t>Bohl</a:t>
            </a:r>
            <a:r>
              <a:rPr lang="en-GB" dirty="0"/>
              <a:t>, T. </a:t>
            </a:r>
            <a:r>
              <a:rPr lang="en-GB" dirty="0" err="1"/>
              <a:t>Linnecar</a:t>
            </a:r>
            <a:r>
              <a:rPr lang="en-GB" dirty="0"/>
              <a:t>, U. </a:t>
            </a:r>
            <a:r>
              <a:rPr lang="en-GB" dirty="0" err="1"/>
              <a:t>Wehrle</a:t>
            </a:r>
            <a:r>
              <a:rPr lang="en-GB" dirty="0"/>
              <a:t>, “</a:t>
            </a:r>
            <a:r>
              <a:rPr lang="en-GB" b="1" dirty="0"/>
              <a:t>Non integer harmonic number acceleration of lead ions in the CERN SPS</a:t>
            </a:r>
            <a:r>
              <a:rPr lang="en-GB" dirty="0"/>
              <a:t>”, 16th Biennial Particle Accelerator Conference and International Conference on High-Energy Accelerators, Dallas, TX, USA, 1 - 5 May 1995, pp.1506-1508.</a:t>
            </a:r>
          </a:p>
          <a:p>
            <a:pPr marL="257175" indent="-257175">
              <a:buFont typeface="+mj-lt"/>
              <a:buAutoNum type="arabicPeriod"/>
            </a:pPr>
            <a:r>
              <a:rPr lang="en-GB" dirty="0"/>
              <a:t>information on </a:t>
            </a:r>
            <a:r>
              <a:rPr lang="en-GB" b="1" dirty="0"/>
              <a:t>WR2RF</a:t>
            </a:r>
            <a:r>
              <a:rPr lang="en-GB" dirty="0"/>
              <a:t>: https://</a:t>
            </a:r>
            <a:r>
              <a:rPr lang="en-GB" dirty="0" err="1"/>
              <a:t>www.white-rabbit.tech</a:t>
            </a:r>
            <a:r>
              <a:rPr lang="en-GB" dirty="0"/>
              <a:t>/rf-over-</a:t>
            </a:r>
            <a:r>
              <a:rPr lang="en-GB" dirty="0" err="1"/>
              <a:t>wr</a:t>
            </a:r>
            <a:r>
              <a:rPr lang="en-GB" dirty="0"/>
              <a:t>-cern/</a:t>
            </a:r>
          </a:p>
          <a:p>
            <a:pPr marL="257175" indent="-257175">
              <a:buFont typeface="+mj-lt"/>
              <a:buAutoNum type="arabicPeriod"/>
            </a:pPr>
            <a:r>
              <a:rPr lang="en-GB" dirty="0"/>
              <a:t>Tomasz </a:t>
            </a:r>
            <a:r>
              <a:rPr lang="en-GB" dirty="0" err="1"/>
              <a:t>Włostowski</a:t>
            </a:r>
            <a:r>
              <a:rPr lang="en-GB" dirty="0"/>
              <a:t> et </a:t>
            </a:r>
            <a:r>
              <a:rPr lang="en-GB" dirty="0" err="1"/>
              <a:t>al.,“TRIGGER</a:t>
            </a:r>
            <a:r>
              <a:rPr lang="en-GB" dirty="0"/>
              <a:t> AND RF DISTRIBUTION USING WHITE RABBIT”, ICALEPCS201.</a:t>
            </a:r>
          </a:p>
          <a:p>
            <a:pPr marL="257175" indent="-257175">
              <a:buFont typeface="+mj-lt"/>
              <a:buAutoNum type="arabicPeriod"/>
            </a:pPr>
            <a:endParaRPr lang="en-GB" dirty="0"/>
          </a:p>
          <a:p>
            <a:pPr marL="257175" indent="-257175">
              <a:buFont typeface="+mj-lt"/>
              <a:buAutoNum type="arabicPeriod"/>
            </a:pPr>
            <a:endParaRPr lang="en-GB" dirty="0"/>
          </a:p>
        </p:txBody>
      </p:sp>
      <p:sp>
        <p:nvSpPr>
          <p:cNvPr id="5" name="Footer Placeholder 4">
            <a:extLst>
              <a:ext uri="{FF2B5EF4-FFF2-40B4-BE49-F238E27FC236}">
                <a16:creationId xmlns:a16="http://schemas.microsoft.com/office/drawing/2014/main" id="{E78D25F4-1D76-F806-0F5C-E0E06904D248}"/>
              </a:ext>
            </a:extLst>
          </p:cNvPr>
          <p:cNvSpPr>
            <a:spLocks noGrp="1"/>
          </p:cNvSpPr>
          <p:nvPr>
            <p:ph type="ftr" sz="quarter" idx="11"/>
          </p:nvPr>
        </p:nvSpPr>
        <p:spPr/>
        <p:txBody>
          <a:bodyPr/>
          <a:lstStyle/>
          <a:p>
            <a:r>
              <a:rPr lang="en-GB"/>
              <a:t>giulia.papotti@cern.ch</a:t>
            </a:r>
          </a:p>
        </p:txBody>
      </p:sp>
      <p:sp>
        <p:nvSpPr>
          <p:cNvPr id="6" name="Slide Number Placeholder 5">
            <a:extLst>
              <a:ext uri="{FF2B5EF4-FFF2-40B4-BE49-F238E27FC236}">
                <a16:creationId xmlns:a16="http://schemas.microsoft.com/office/drawing/2014/main" id="{1A7A2BFD-CE7F-A1AE-EE82-F9DEE33D644D}"/>
              </a:ext>
            </a:extLst>
          </p:cNvPr>
          <p:cNvSpPr>
            <a:spLocks noGrp="1"/>
          </p:cNvSpPr>
          <p:nvPr>
            <p:ph type="sldNum" sz="quarter" idx="12"/>
          </p:nvPr>
        </p:nvSpPr>
        <p:spPr/>
        <p:txBody>
          <a:bodyPr/>
          <a:lstStyle/>
          <a:p>
            <a:fld id="{4F4DF25E-2DB6-1E46-8842-3F485C9980AC}" type="slidenum">
              <a:rPr lang="en-GB" smtClean="0"/>
              <a:t>14</a:t>
            </a:fld>
            <a:endParaRPr lang="en-GB"/>
          </a:p>
        </p:txBody>
      </p:sp>
    </p:spTree>
    <p:extLst>
      <p:ext uri="{BB962C8B-B14F-4D97-AF65-F5344CB8AC3E}">
        <p14:creationId xmlns:p14="http://schemas.microsoft.com/office/powerpoint/2010/main" val="7526726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12D3A90-F489-A2BE-74B8-BC0238E1F650}"/>
              </a:ext>
            </a:extLst>
          </p:cNvPr>
          <p:cNvSpPr>
            <a:spLocks noGrp="1"/>
          </p:cNvSpPr>
          <p:nvPr>
            <p:ph type="title"/>
          </p:nvPr>
        </p:nvSpPr>
        <p:spPr/>
        <p:txBody>
          <a:bodyPr/>
          <a:lstStyle/>
          <a:p>
            <a:r>
              <a:rPr lang="en-GB" dirty="0"/>
              <a:t>spares</a:t>
            </a:r>
          </a:p>
        </p:txBody>
      </p:sp>
      <p:sp>
        <p:nvSpPr>
          <p:cNvPr id="8" name="Text Placeholder 7">
            <a:extLst>
              <a:ext uri="{FF2B5EF4-FFF2-40B4-BE49-F238E27FC236}">
                <a16:creationId xmlns:a16="http://schemas.microsoft.com/office/drawing/2014/main" id="{D50D5CA0-8F45-5452-1760-561F1287FC7E}"/>
              </a:ext>
            </a:extLst>
          </p:cNvPr>
          <p:cNvSpPr>
            <a:spLocks noGrp="1"/>
          </p:cNvSpPr>
          <p:nvPr>
            <p:ph type="body" idx="1"/>
          </p:nvPr>
        </p:nvSpPr>
        <p:spPr/>
        <p:txBody>
          <a:bodyPr/>
          <a:lstStyle/>
          <a:p>
            <a:endParaRPr lang="en-GB"/>
          </a:p>
        </p:txBody>
      </p:sp>
      <p:sp>
        <p:nvSpPr>
          <p:cNvPr id="5" name="Footer Placeholder 4">
            <a:extLst>
              <a:ext uri="{FF2B5EF4-FFF2-40B4-BE49-F238E27FC236}">
                <a16:creationId xmlns:a16="http://schemas.microsoft.com/office/drawing/2014/main" id="{B063904A-7F4B-16C0-ADA8-8880E3680D77}"/>
              </a:ext>
            </a:extLst>
          </p:cNvPr>
          <p:cNvSpPr>
            <a:spLocks noGrp="1"/>
          </p:cNvSpPr>
          <p:nvPr>
            <p:ph type="ftr" sz="quarter" idx="11"/>
          </p:nvPr>
        </p:nvSpPr>
        <p:spPr/>
        <p:txBody>
          <a:bodyPr/>
          <a:lstStyle/>
          <a:p>
            <a:r>
              <a:rPr lang="en-GB"/>
              <a:t>giulia.papotti@cern.ch</a:t>
            </a:r>
          </a:p>
        </p:txBody>
      </p:sp>
      <p:sp>
        <p:nvSpPr>
          <p:cNvPr id="6" name="Slide Number Placeholder 5">
            <a:extLst>
              <a:ext uri="{FF2B5EF4-FFF2-40B4-BE49-F238E27FC236}">
                <a16:creationId xmlns:a16="http://schemas.microsoft.com/office/drawing/2014/main" id="{E63D988C-31FE-EF16-CCB6-71D13D49F3FB}"/>
              </a:ext>
            </a:extLst>
          </p:cNvPr>
          <p:cNvSpPr>
            <a:spLocks noGrp="1"/>
          </p:cNvSpPr>
          <p:nvPr>
            <p:ph type="sldNum" sz="quarter" idx="12"/>
          </p:nvPr>
        </p:nvSpPr>
        <p:spPr/>
        <p:txBody>
          <a:bodyPr/>
          <a:lstStyle/>
          <a:p>
            <a:fld id="{4F4DF25E-2DB6-1E46-8842-3F485C9980AC}" type="slidenum">
              <a:rPr lang="en-GB" smtClean="0"/>
              <a:t>15</a:t>
            </a:fld>
            <a:endParaRPr lang="en-GB"/>
          </a:p>
        </p:txBody>
      </p:sp>
    </p:spTree>
    <p:extLst>
      <p:ext uri="{BB962C8B-B14F-4D97-AF65-F5344CB8AC3E}">
        <p14:creationId xmlns:p14="http://schemas.microsoft.com/office/powerpoint/2010/main" val="35257236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CE2FE6D-5494-F68C-CEFE-9B1FD390C994}"/>
              </a:ext>
            </a:extLst>
          </p:cNvPr>
          <p:cNvSpPr>
            <a:spLocks noGrp="1"/>
          </p:cNvSpPr>
          <p:nvPr>
            <p:ph type="title"/>
          </p:nvPr>
        </p:nvSpPr>
        <p:spPr/>
        <p:txBody>
          <a:bodyPr/>
          <a:lstStyle/>
          <a:p>
            <a:r>
              <a:rPr lang="en-GB" dirty="0"/>
              <a:t>abstract</a:t>
            </a:r>
          </a:p>
        </p:txBody>
      </p:sp>
      <p:sp>
        <p:nvSpPr>
          <p:cNvPr id="8" name="Content Placeholder 7">
            <a:extLst>
              <a:ext uri="{FF2B5EF4-FFF2-40B4-BE49-F238E27FC236}">
                <a16:creationId xmlns:a16="http://schemas.microsoft.com/office/drawing/2014/main" id="{4AE685E9-9877-4A32-AB06-17AAEDA34A40}"/>
              </a:ext>
            </a:extLst>
          </p:cNvPr>
          <p:cNvSpPr>
            <a:spLocks noGrp="1"/>
          </p:cNvSpPr>
          <p:nvPr>
            <p:ph idx="1"/>
          </p:nvPr>
        </p:nvSpPr>
        <p:spPr/>
        <p:txBody>
          <a:bodyPr>
            <a:normAutofit fontScale="77500" lnSpcReduction="20000"/>
          </a:bodyPr>
          <a:lstStyle/>
          <a:p>
            <a:r>
              <a:rPr lang="en-GB" dirty="0"/>
              <a:t>High energy synchrotrons, like the Super-Proton Synchrotron (SPS) and the Large Hadron Collider (LHC) at CERN, require high-precision beam synchronous triggers for longitudinal measurements, e.g. to acquire bunch profiles from a wall current monitor pickup. </a:t>
            </a:r>
          </a:p>
          <a:p>
            <a:r>
              <a:rPr lang="en-GB" dirty="0"/>
              <a:t>The observation triggering scheme is based on the General Machine Timing (GMT) followed by dedicated trigger units counting the revolution and RF frequency clocks to allow synchronisation to the exact RF bucket. </a:t>
            </a:r>
          </a:p>
          <a:p>
            <a:r>
              <a:rPr lang="en-GB" dirty="0"/>
              <a:t>Combined with a programmable fine delay, accurate triggers can be placed at any azimuthal position with a resolution of about 20 ps. </a:t>
            </a:r>
          </a:p>
          <a:p>
            <a:r>
              <a:rPr lang="en-GB" dirty="0"/>
              <a:t>The SPS installation is described in detail, including its additional flexibility for measurements at injection, extraction and bunch rotation. </a:t>
            </a:r>
          </a:p>
          <a:p>
            <a:r>
              <a:rPr lang="en-GB" dirty="0"/>
              <a:t>The performance and limitations of such an implementation are analysed in terms of jitter with respect to the beam, delay variation due to cable lengths between the clock generation and acquisition with a sweeping revolution frequency. </a:t>
            </a:r>
          </a:p>
          <a:p>
            <a:r>
              <a:rPr lang="en-GB" dirty="0"/>
              <a:t>Such varying delays can be compensated with the White Rabbit (WR) technology, and highlights from the recent upgrade in the SPS are presented.</a:t>
            </a:r>
          </a:p>
        </p:txBody>
      </p:sp>
      <p:sp>
        <p:nvSpPr>
          <p:cNvPr id="5" name="Footer Placeholder 4">
            <a:extLst>
              <a:ext uri="{FF2B5EF4-FFF2-40B4-BE49-F238E27FC236}">
                <a16:creationId xmlns:a16="http://schemas.microsoft.com/office/drawing/2014/main" id="{F4A5401C-D69B-1480-FCD3-3E32B4328EA4}"/>
              </a:ext>
            </a:extLst>
          </p:cNvPr>
          <p:cNvSpPr>
            <a:spLocks noGrp="1"/>
          </p:cNvSpPr>
          <p:nvPr>
            <p:ph type="ftr" sz="quarter" idx="11"/>
          </p:nvPr>
        </p:nvSpPr>
        <p:spPr/>
        <p:txBody>
          <a:bodyPr/>
          <a:lstStyle/>
          <a:p>
            <a:r>
              <a:rPr lang="en-GB"/>
              <a:t>giulia.papotti@cern.ch</a:t>
            </a:r>
          </a:p>
        </p:txBody>
      </p:sp>
      <p:sp>
        <p:nvSpPr>
          <p:cNvPr id="6" name="Slide Number Placeholder 5">
            <a:extLst>
              <a:ext uri="{FF2B5EF4-FFF2-40B4-BE49-F238E27FC236}">
                <a16:creationId xmlns:a16="http://schemas.microsoft.com/office/drawing/2014/main" id="{0DDF6FB9-113D-949B-D0D3-E41C597E7306}"/>
              </a:ext>
            </a:extLst>
          </p:cNvPr>
          <p:cNvSpPr>
            <a:spLocks noGrp="1"/>
          </p:cNvSpPr>
          <p:nvPr>
            <p:ph type="sldNum" sz="quarter" idx="12"/>
          </p:nvPr>
        </p:nvSpPr>
        <p:spPr/>
        <p:txBody>
          <a:bodyPr/>
          <a:lstStyle/>
          <a:p>
            <a:fld id="{4F4DF25E-2DB6-1E46-8842-3F485C9980AC}" type="slidenum">
              <a:rPr lang="en-GB" smtClean="0"/>
              <a:t>16</a:t>
            </a:fld>
            <a:endParaRPr lang="en-GB"/>
          </a:p>
        </p:txBody>
      </p:sp>
    </p:spTree>
    <p:extLst>
      <p:ext uri="{BB962C8B-B14F-4D97-AF65-F5344CB8AC3E}">
        <p14:creationId xmlns:p14="http://schemas.microsoft.com/office/powerpoint/2010/main" val="11424647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EF60EB-801F-0B44-FB3B-F619F93ABE4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45D4419-67B4-0337-9BCB-BA4679E7C404}"/>
              </a:ext>
            </a:extLst>
          </p:cNvPr>
          <p:cNvSpPr>
            <a:spLocks noGrp="1"/>
          </p:cNvSpPr>
          <p:nvPr>
            <p:ph type="title"/>
          </p:nvPr>
        </p:nvSpPr>
        <p:spPr/>
        <p:txBody>
          <a:bodyPr/>
          <a:lstStyle/>
          <a:p>
            <a:endParaRPr lang="en-GB"/>
          </a:p>
        </p:txBody>
      </p:sp>
      <p:graphicFrame>
        <p:nvGraphicFramePr>
          <p:cNvPr id="7" name="Content Placeholder 6">
            <a:extLst>
              <a:ext uri="{FF2B5EF4-FFF2-40B4-BE49-F238E27FC236}">
                <a16:creationId xmlns:a16="http://schemas.microsoft.com/office/drawing/2014/main" id="{0008BE34-2532-65D5-F226-FCCD799C8EF2}"/>
              </a:ext>
            </a:extLst>
          </p:cNvPr>
          <p:cNvGraphicFramePr>
            <a:graphicFrameLocks noGrp="1"/>
          </p:cNvGraphicFramePr>
          <p:nvPr>
            <p:ph idx="1"/>
          </p:nvPr>
        </p:nvGraphicFramePr>
        <p:xfrm>
          <a:off x="271463" y="1025525"/>
          <a:ext cx="8601072" cy="1483360"/>
        </p:xfrm>
        <a:graphic>
          <a:graphicData uri="http://schemas.openxmlformats.org/drawingml/2006/table">
            <a:tbl>
              <a:tblPr firstRow="1" bandRow="1">
                <a:tableStyleId>{5C22544A-7EE6-4342-B048-85BDC9FD1C3A}</a:tableStyleId>
              </a:tblPr>
              <a:tblGrid>
                <a:gridCol w="358378">
                  <a:extLst>
                    <a:ext uri="{9D8B030D-6E8A-4147-A177-3AD203B41FA5}">
                      <a16:colId xmlns:a16="http://schemas.microsoft.com/office/drawing/2014/main" val="3913075502"/>
                    </a:ext>
                  </a:extLst>
                </a:gridCol>
                <a:gridCol w="358378">
                  <a:extLst>
                    <a:ext uri="{9D8B030D-6E8A-4147-A177-3AD203B41FA5}">
                      <a16:colId xmlns:a16="http://schemas.microsoft.com/office/drawing/2014/main" val="1874283050"/>
                    </a:ext>
                  </a:extLst>
                </a:gridCol>
                <a:gridCol w="358378">
                  <a:extLst>
                    <a:ext uri="{9D8B030D-6E8A-4147-A177-3AD203B41FA5}">
                      <a16:colId xmlns:a16="http://schemas.microsoft.com/office/drawing/2014/main" val="63951193"/>
                    </a:ext>
                  </a:extLst>
                </a:gridCol>
                <a:gridCol w="358378">
                  <a:extLst>
                    <a:ext uri="{9D8B030D-6E8A-4147-A177-3AD203B41FA5}">
                      <a16:colId xmlns:a16="http://schemas.microsoft.com/office/drawing/2014/main" val="4072370892"/>
                    </a:ext>
                  </a:extLst>
                </a:gridCol>
                <a:gridCol w="358378">
                  <a:extLst>
                    <a:ext uri="{9D8B030D-6E8A-4147-A177-3AD203B41FA5}">
                      <a16:colId xmlns:a16="http://schemas.microsoft.com/office/drawing/2014/main" val="1356113650"/>
                    </a:ext>
                  </a:extLst>
                </a:gridCol>
                <a:gridCol w="358378">
                  <a:extLst>
                    <a:ext uri="{9D8B030D-6E8A-4147-A177-3AD203B41FA5}">
                      <a16:colId xmlns:a16="http://schemas.microsoft.com/office/drawing/2014/main" val="155429274"/>
                    </a:ext>
                  </a:extLst>
                </a:gridCol>
                <a:gridCol w="358378">
                  <a:extLst>
                    <a:ext uri="{9D8B030D-6E8A-4147-A177-3AD203B41FA5}">
                      <a16:colId xmlns:a16="http://schemas.microsoft.com/office/drawing/2014/main" val="3695575582"/>
                    </a:ext>
                  </a:extLst>
                </a:gridCol>
                <a:gridCol w="358378">
                  <a:extLst>
                    <a:ext uri="{9D8B030D-6E8A-4147-A177-3AD203B41FA5}">
                      <a16:colId xmlns:a16="http://schemas.microsoft.com/office/drawing/2014/main" val="3480037568"/>
                    </a:ext>
                  </a:extLst>
                </a:gridCol>
                <a:gridCol w="358378">
                  <a:extLst>
                    <a:ext uri="{9D8B030D-6E8A-4147-A177-3AD203B41FA5}">
                      <a16:colId xmlns:a16="http://schemas.microsoft.com/office/drawing/2014/main" val="1199809201"/>
                    </a:ext>
                  </a:extLst>
                </a:gridCol>
                <a:gridCol w="358378">
                  <a:extLst>
                    <a:ext uri="{9D8B030D-6E8A-4147-A177-3AD203B41FA5}">
                      <a16:colId xmlns:a16="http://schemas.microsoft.com/office/drawing/2014/main" val="379898890"/>
                    </a:ext>
                  </a:extLst>
                </a:gridCol>
                <a:gridCol w="358378">
                  <a:extLst>
                    <a:ext uri="{9D8B030D-6E8A-4147-A177-3AD203B41FA5}">
                      <a16:colId xmlns:a16="http://schemas.microsoft.com/office/drawing/2014/main" val="3419789564"/>
                    </a:ext>
                  </a:extLst>
                </a:gridCol>
                <a:gridCol w="358378">
                  <a:extLst>
                    <a:ext uri="{9D8B030D-6E8A-4147-A177-3AD203B41FA5}">
                      <a16:colId xmlns:a16="http://schemas.microsoft.com/office/drawing/2014/main" val="108879820"/>
                    </a:ext>
                  </a:extLst>
                </a:gridCol>
                <a:gridCol w="358378">
                  <a:extLst>
                    <a:ext uri="{9D8B030D-6E8A-4147-A177-3AD203B41FA5}">
                      <a16:colId xmlns:a16="http://schemas.microsoft.com/office/drawing/2014/main" val="2574793440"/>
                    </a:ext>
                  </a:extLst>
                </a:gridCol>
                <a:gridCol w="358378">
                  <a:extLst>
                    <a:ext uri="{9D8B030D-6E8A-4147-A177-3AD203B41FA5}">
                      <a16:colId xmlns:a16="http://schemas.microsoft.com/office/drawing/2014/main" val="600956619"/>
                    </a:ext>
                  </a:extLst>
                </a:gridCol>
                <a:gridCol w="358378">
                  <a:extLst>
                    <a:ext uri="{9D8B030D-6E8A-4147-A177-3AD203B41FA5}">
                      <a16:colId xmlns:a16="http://schemas.microsoft.com/office/drawing/2014/main" val="1426310655"/>
                    </a:ext>
                  </a:extLst>
                </a:gridCol>
                <a:gridCol w="358378">
                  <a:extLst>
                    <a:ext uri="{9D8B030D-6E8A-4147-A177-3AD203B41FA5}">
                      <a16:colId xmlns:a16="http://schemas.microsoft.com/office/drawing/2014/main" val="4244444202"/>
                    </a:ext>
                  </a:extLst>
                </a:gridCol>
                <a:gridCol w="358378">
                  <a:extLst>
                    <a:ext uri="{9D8B030D-6E8A-4147-A177-3AD203B41FA5}">
                      <a16:colId xmlns:a16="http://schemas.microsoft.com/office/drawing/2014/main" val="3395702561"/>
                    </a:ext>
                  </a:extLst>
                </a:gridCol>
                <a:gridCol w="358378">
                  <a:extLst>
                    <a:ext uri="{9D8B030D-6E8A-4147-A177-3AD203B41FA5}">
                      <a16:colId xmlns:a16="http://schemas.microsoft.com/office/drawing/2014/main" val="374866085"/>
                    </a:ext>
                  </a:extLst>
                </a:gridCol>
                <a:gridCol w="358378">
                  <a:extLst>
                    <a:ext uri="{9D8B030D-6E8A-4147-A177-3AD203B41FA5}">
                      <a16:colId xmlns:a16="http://schemas.microsoft.com/office/drawing/2014/main" val="4126669782"/>
                    </a:ext>
                  </a:extLst>
                </a:gridCol>
                <a:gridCol w="358378">
                  <a:extLst>
                    <a:ext uri="{9D8B030D-6E8A-4147-A177-3AD203B41FA5}">
                      <a16:colId xmlns:a16="http://schemas.microsoft.com/office/drawing/2014/main" val="190643014"/>
                    </a:ext>
                  </a:extLst>
                </a:gridCol>
                <a:gridCol w="358378">
                  <a:extLst>
                    <a:ext uri="{9D8B030D-6E8A-4147-A177-3AD203B41FA5}">
                      <a16:colId xmlns:a16="http://schemas.microsoft.com/office/drawing/2014/main" val="467751959"/>
                    </a:ext>
                  </a:extLst>
                </a:gridCol>
                <a:gridCol w="358378">
                  <a:extLst>
                    <a:ext uri="{9D8B030D-6E8A-4147-A177-3AD203B41FA5}">
                      <a16:colId xmlns:a16="http://schemas.microsoft.com/office/drawing/2014/main" val="2538779746"/>
                    </a:ext>
                  </a:extLst>
                </a:gridCol>
                <a:gridCol w="358378">
                  <a:extLst>
                    <a:ext uri="{9D8B030D-6E8A-4147-A177-3AD203B41FA5}">
                      <a16:colId xmlns:a16="http://schemas.microsoft.com/office/drawing/2014/main" val="3957551504"/>
                    </a:ext>
                  </a:extLst>
                </a:gridCol>
                <a:gridCol w="358378">
                  <a:extLst>
                    <a:ext uri="{9D8B030D-6E8A-4147-A177-3AD203B41FA5}">
                      <a16:colId xmlns:a16="http://schemas.microsoft.com/office/drawing/2014/main" val="3839694324"/>
                    </a:ext>
                  </a:extLst>
                </a:gridCol>
              </a:tblGrid>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437492135"/>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652551055"/>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3483502358"/>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4108003743"/>
                  </a:ext>
                </a:extLst>
              </a:tr>
            </a:tbl>
          </a:graphicData>
        </a:graphic>
      </p:graphicFrame>
      <p:sp>
        <p:nvSpPr>
          <p:cNvPr id="5" name="Footer Placeholder 4">
            <a:extLst>
              <a:ext uri="{FF2B5EF4-FFF2-40B4-BE49-F238E27FC236}">
                <a16:creationId xmlns:a16="http://schemas.microsoft.com/office/drawing/2014/main" id="{5E0A72A8-B531-330E-4C4C-33F7D68F2671}"/>
              </a:ext>
            </a:extLst>
          </p:cNvPr>
          <p:cNvSpPr>
            <a:spLocks noGrp="1"/>
          </p:cNvSpPr>
          <p:nvPr>
            <p:ph type="ftr" sz="quarter" idx="11"/>
          </p:nvPr>
        </p:nvSpPr>
        <p:spPr/>
        <p:txBody>
          <a:bodyPr/>
          <a:lstStyle/>
          <a:p>
            <a:r>
              <a:rPr lang="en-GB"/>
              <a:t>giulia.papotti@cern.ch</a:t>
            </a:r>
          </a:p>
        </p:txBody>
      </p:sp>
      <p:sp>
        <p:nvSpPr>
          <p:cNvPr id="6" name="Slide Number Placeholder 5">
            <a:extLst>
              <a:ext uri="{FF2B5EF4-FFF2-40B4-BE49-F238E27FC236}">
                <a16:creationId xmlns:a16="http://schemas.microsoft.com/office/drawing/2014/main" id="{F2786A50-FDC5-4E50-5256-766432806872}"/>
              </a:ext>
            </a:extLst>
          </p:cNvPr>
          <p:cNvSpPr>
            <a:spLocks noGrp="1"/>
          </p:cNvSpPr>
          <p:nvPr>
            <p:ph type="sldNum" sz="quarter" idx="12"/>
          </p:nvPr>
        </p:nvSpPr>
        <p:spPr/>
        <p:txBody>
          <a:bodyPr/>
          <a:lstStyle/>
          <a:p>
            <a:fld id="{4F4DF25E-2DB6-1E46-8842-3F485C9980AC}" type="slidenum">
              <a:rPr lang="en-GB" smtClean="0"/>
              <a:t>17</a:t>
            </a:fld>
            <a:endParaRPr lang="en-GB"/>
          </a:p>
        </p:txBody>
      </p:sp>
      <p:sp>
        <p:nvSpPr>
          <p:cNvPr id="9" name="Freeform 8">
            <a:extLst>
              <a:ext uri="{FF2B5EF4-FFF2-40B4-BE49-F238E27FC236}">
                <a16:creationId xmlns:a16="http://schemas.microsoft.com/office/drawing/2014/main" id="{7C2904C5-D9A9-0B71-0406-2B3D312BB3B8}"/>
              </a:ext>
            </a:extLst>
          </p:cNvPr>
          <p:cNvSpPr/>
          <p:nvPr/>
        </p:nvSpPr>
        <p:spPr>
          <a:xfrm>
            <a:off x="271463" y="1025525"/>
            <a:ext cx="7315200" cy="1494338"/>
          </a:xfrm>
          <a:custGeom>
            <a:avLst/>
            <a:gdLst>
              <a:gd name="connsiteX0" fmla="*/ 0 w 7315200"/>
              <a:gd name="connsiteY0" fmla="*/ 742908 h 1494338"/>
              <a:gd name="connsiteX1" fmla="*/ 348342 w 7315200"/>
              <a:gd name="connsiteY1" fmla="*/ 22032 h 1494338"/>
              <a:gd name="connsiteX2" fmla="*/ 1064380 w 7315200"/>
              <a:gd name="connsiteY2" fmla="*/ 1487974 h 1494338"/>
              <a:gd name="connsiteX3" fmla="*/ 1785257 w 7315200"/>
              <a:gd name="connsiteY3" fmla="*/ 17193 h 1494338"/>
              <a:gd name="connsiteX4" fmla="*/ 2496457 w 7315200"/>
              <a:gd name="connsiteY4" fmla="*/ 1483136 h 1494338"/>
              <a:gd name="connsiteX5" fmla="*/ 3386666 w 7315200"/>
              <a:gd name="connsiteY5" fmla="*/ 17193 h 1494338"/>
              <a:gd name="connsiteX6" fmla="*/ 4455885 w 7315200"/>
              <a:gd name="connsiteY6" fmla="*/ 1463784 h 1494338"/>
              <a:gd name="connsiteX7" fmla="*/ 5544457 w 7315200"/>
              <a:gd name="connsiteY7" fmla="*/ 17193 h 1494338"/>
              <a:gd name="connsiteX8" fmla="*/ 6618514 w 7315200"/>
              <a:gd name="connsiteY8" fmla="*/ 1473460 h 1494338"/>
              <a:gd name="connsiteX9" fmla="*/ 7315200 w 7315200"/>
              <a:gd name="connsiteY9" fmla="*/ 742908 h 1494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315200" h="1494338">
                <a:moveTo>
                  <a:pt x="0" y="742908"/>
                </a:moveTo>
                <a:cubicBezTo>
                  <a:pt x="85472" y="320381"/>
                  <a:pt x="170945" y="-102146"/>
                  <a:pt x="348342" y="22032"/>
                </a:cubicBezTo>
                <a:cubicBezTo>
                  <a:pt x="525739" y="146210"/>
                  <a:pt x="824894" y="1488780"/>
                  <a:pt x="1064380" y="1487974"/>
                </a:cubicBezTo>
                <a:cubicBezTo>
                  <a:pt x="1303866" y="1487168"/>
                  <a:pt x="1546578" y="17999"/>
                  <a:pt x="1785257" y="17193"/>
                </a:cubicBezTo>
                <a:cubicBezTo>
                  <a:pt x="2023936" y="16387"/>
                  <a:pt x="2229556" y="1483136"/>
                  <a:pt x="2496457" y="1483136"/>
                </a:cubicBezTo>
                <a:cubicBezTo>
                  <a:pt x="2763358" y="1483136"/>
                  <a:pt x="3060095" y="20418"/>
                  <a:pt x="3386666" y="17193"/>
                </a:cubicBezTo>
                <a:cubicBezTo>
                  <a:pt x="3713237" y="13968"/>
                  <a:pt x="4096253" y="1463784"/>
                  <a:pt x="4455885" y="1463784"/>
                </a:cubicBezTo>
                <a:cubicBezTo>
                  <a:pt x="4815517" y="1463784"/>
                  <a:pt x="5184019" y="15580"/>
                  <a:pt x="5544457" y="17193"/>
                </a:cubicBezTo>
                <a:cubicBezTo>
                  <a:pt x="5904895" y="18806"/>
                  <a:pt x="6323390" y="1352508"/>
                  <a:pt x="6618514" y="1473460"/>
                </a:cubicBezTo>
                <a:cubicBezTo>
                  <a:pt x="6913638" y="1594412"/>
                  <a:pt x="7114419" y="1168660"/>
                  <a:pt x="7315200" y="74290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reeform 10">
            <a:extLst>
              <a:ext uri="{FF2B5EF4-FFF2-40B4-BE49-F238E27FC236}">
                <a16:creationId xmlns:a16="http://schemas.microsoft.com/office/drawing/2014/main" id="{CAC0CBA2-4011-5337-1490-0C4A94954837}"/>
              </a:ext>
            </a:extLst>
          </p:cNvPr>
          <p:cNvSpPr/>
          <p:nvPr/>
        </p:nvSpPr>
        <p:spPr>
          <a:xfrm>
            <a:off x="261257" y="1018260"/>
            <a:ext cx="4305905" cy="1497552"/>
          </a:xfrm>
          <a:custGeom>
            <a:avLst/>
            <a:gdLst>
              <a:gd name="connsiteX0" fmla="*/ 0 w 4305905"/>
              <a:gd name="connsiteY0" fmla="*/ 747645 h 1497552"/>
              <a:gd name="connsiteX1" fmla="*/ 362857 w 4305905"/>
              <a:gd name="connsiteY1" fmla="*/ 21930 h 1497552"/>
              <a:gd name="connsiteX2" fmla="*/ 1088572 w 4305905"/>
              <a:gd name="connsiteY2" fmla="*/ 1492711 h 1497552"/>
              <a:gd name="connsiteX3" fmla="*/ 1799772 w 4305905"/>
              <a:gd name="connsiteY3" fmla="*/ 21930 h 1497552"/>
              <a:gd name="connsiteX4" fmla="*/ 2510972 w 4305905"/>
              <a:gd name="connsiteY4" fmla="*/ 1497550 h 1497552"/>
              <a:gd name="connsiteX5" fmla="*/ 3231848 w 4305905"/>
              <a:gd name="connsiteY5" fmla="*/ 7416 h 1497552"/>
              <a:gd name="connsiteX6" fmla="*/ 3952724 w 4305905"/>
              <a:gd name="connsiteY6" fmla="*/ 1473359 h 1497552"/>
              <a:gd name="connsiteX7" fmla="*/ 4305905 w 4305905"/>
              <a:gd name="connsiteY7" fmla="*/ 747645 h 1497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05905" h="1497552">
                <a:moveTo>
                  <a:pt x="0" y="747645"/>
                </a:moveTo>
                <a:cubicBezTo>
                  <a:pt x="90714" y="322698"/>
                  <a:pt x="181428" y="-102248"/>
                  <a:pt x="362857" y="21930"/>
                </a:cubicBezTo>
                <a:cubicBezTo>
                  <a:pt x="544286" y="146108"/>
                  <a:pt x="849086" y="1492711"/>
                  <a:pt x="1088572" y="1492711"/>
                </a:cubicBezTo>
                <a:cubicBezTo>
                  <a:pt x="1328058" y="1492711"/>
                  <a:pt x="1562705" y="21123"/>
                  <a:pt x="1799772" y="21930"/>
                </a:cubicBezTo>
                <a:cubicBezTo>
                  <a:pt x="2036839" y="22736"/>
                  <a:pt x="2272293" y="1499969"/>
                  <a:pt x="2510972" y="1497550"/>
                </a:cubicBezTo>
                <a:cubicBezTo>
                  <a:pt x="2749651" y="1495131"/>
                  <a:pt x="2991556" y="11448"/>
                  <a:pt x="3231848" y="7416"/>
                </a:cubicBezTo>
                <a:cubicBezTo>
                  <a:pt x="3472140" y="3384"/>
                  <a:pt x="3773715" y="1349988"/>
                  <a:pt x="3952724" y="1473359"/>
                </a:cubicBezTo>
                <a:cubicBezTo>
                  <a:pt x="4131733" y="1596730"/>
                  <a:pt x="4218819" y="1172187"/>
                  <a:pt x="4305905" y="74764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627904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AA2190-7E3A-FB8A-2EA0-114677C323B9}"/>
              </a:ext>
            </a:extLst>
          </p:cNvPr>
          <p:cNvSpPr>
            <a:spLocks noGrp="1"/>
          </p:cNvSpPr>
          <p:nvPr>
            <p:ph type="title"/>
          </p:nvPr>
        </p:nvSpPr>
        <p:spPr/>
        <p:txBody>
          <a:bodyPr/>
          <a:lstStyle/>
          <a:p>
            <a:r>
              <a:rPr lang="en-GB" dirty="0"/>
              <a:t>introduction - the SPS</a:t>
            </a:r>
          </a:p>
        </p:txBody>
      </p:sp>
      <p:sp>
        <p:nvSpPr>
          <p:cNvPr id="3" name="Content Placeholder 2">
            <a:extLst>
              <a:ext uri="{FF2B5EF4-FFF2-40B4-BE49-F238E27FC236}">
                <a16:creationId xmlns:a16="http://schemas.microsoft.com/office/drawing/2014/main" id="{D27E1FB9-DC44-BED4-D5F7-C6E3924E7616}"/>
              </a:ext>
            </a:extLst>
          </p:cNvPr>
          <p:cNvSpPr>
            <a:spLocks noGrp="1"/>
          </p:cNvSpPr>
          <p:nvPr>
            <p:ph idx="1"/>
          </p:nvPr>
        </p:nvSpPr>
        <p:spPr>
          <a:xfrm>
            <a:off x="272226" y="1026081"/>
            <a:ext cx="8599548" cy="947685"/>
          </a:xfrm>
        </p:spPr>
        <p:txBody>
          <a:bodyPr>
            <a:normAutofit lnSpcReduction="10000"/>
          </a:bodyPr>
          <a:lstStyle/>
          <a:p>
            <a:r>
              <a:rPr lang="en-GB" dirty="0"/>
              <a:t>Super Proton Synchrotron (SPS): second largest CERN accelerator</a:t>
            </a:r>
          </a:p>
          <a:p>
            <a:pPr lvl="1"/>
            <a:r>
              <a:rPr lang="en-GB" dirty="0"/>
              <a:t>LHC injector, fixed target program in North Area, AWAKE, </a:t>
            </a:r>
            <a:r>
              <a:rPr lang="en-GB" dirty="0" err="1"/>
              <a:t>HiRadMat</a:t>
            </a:r>
            <a:endParaRPr lang="en-GB" dirty="0"/>
          </a:p>
          <a:p>
            <a:pPr lvl="1"/>
            <a:r>
              <a:rPr lang="en-GB" dirty="0"/>
              <a:t>different “users” served in parallel</a:t>
            </a:r>
          </a:p>
        </p:txBody>
      </p:sp>
      <p:sp>
        <p:nvSpPr>
          <p:cNvPr id="5" name="Footer Placeholder 4">
            <a:extLst>
              <a:ext uri="{FF2B5EF4-FFF2-40B4-BE49-F238E27FC236}">
                <a16:creationId xmlns:a16="http://schemas.microsoft.com/office/drawing/2014/main" id="{969D4CF8-12DC-0044-30DA-DCACC5CB089D}"/>
              </a:ext>
            </a:extLst>
          </p:cNvPr>
          <p:cNvSpPr>
            <a:spLocks noGrp="1"/>
          </p:cNvSpPr>
          <p:nvPr>
            <p:ph type="ftr" sz="quarter" idx="11"/>
          </p:nvPr>
        </p:nvSpPr>
        <p:spPr/>
        <p:txBody>
          <a:bodyPr/>
          <a:lstStyle/>
          <a:p>
            <a:r>
              <a:rPr lang="en-GB"/>
              <a:t>giulia.papotti@cern.ch</a:t>
            </a:r>
          </a:p>
        </p:txBody>
      </p:sp>
      <p:sp>
        <p:nvSpPr>
          <p:cNvPr id="6" name="Slide Number Placeholder 5">
            <a:extLst>
              <a:ext uri="{FF2B5EF4-FFF2-40B4-BE49-F238E27FC236}">
                <a16:creationId xmlns:a16="http://schemas.microsoft.com/office/drawing/2014/main" id="{A08E9B38-344C-ED2E-0B37-D20CF2E8947F}"/>
              </a:ext>
            </a:extLst>
          </p:cNvPr>
          <p:cNvSpPr>
            <a:spLocks noGrp="1"/>
          </p:cNvSpPr>
          <p:nvPr>
            <p:ph type="sldNum" sz="quarter" idx="12"/>
          </p:nvPr>
        </p:nvSpPr>
        <p:spPr/>
        <p:txBody>
          <a:bodyPr/>
          <a:lstStyle/>
          <a:p>
            <a:fld id="{4F4DF25E-2DB6-1E46-8842-3F485C9980AC}" type="slidenum">
              <a:rPr lang="en-GB" smtClean="0"/>
              <a:t>2</a:t>
            </a:fld>
            <a:endParaRPr lang="en-GB"/>
          </a:p>
        </p:txBody>
      </p:sp>
      <p:pic>
        <p:nvPicPr>
          <p:cNvPr id="10" name="Picture 2">
            <a:extLst>
              <a:ext uri="{FF2B5EF4-FFF2-40B4-BE49-F238E27FC236}">
                <a16:creationId xmlns:a16="http://schemas.microsoft.com/office/drawing/2014/main" id="{40166723-5EA3-13DD-4429-2536EA2137D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8299" t="11303" r="5069" b="25383"/>
          <a:stretch/>
        </p:blipFill>
        <p:spPr bwMode="auto">
          <a:xfrm>
            <a:off x="938490" y="1861910"/>
            <a:ext cx="4180920" cy="248743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A screen shot of a graph&#10;&#10;Description automatically generated">
            <a:extLst>
              <a:ext uri="{FF2B5EF4-FFF2-40B4-BE49-F238E27FC236}">
                <a16:creationId xmlns:a16="http://schemas.microsoft.com/office/drawing/2014/main" id="{4E8A6719-E977-392E-E308-3CED122D19BF}"/>
              </a:ext>
            </a:extLst>
          </p:cNvPr>
          <p:cNvPicPr>
            <a:picLocks noChangeAspect="1"/>
          </p:cNvPicPr>
          <p:nvPr/>
        </p:nvPicPr>
        <p:blipFill>
          <a:blip r:embed="rId4"/>
          <a:stretch>
            <a:fillRect/>
          </a:stretch>
        </p:blipFill>
        <p:spPr>
          <a:xfrm>
            <a:off x="5653141" y="1861910"/>
            <a:ext cx="2896257" cy="2186655"/>
          </a:xfrm>
          <a:prstGeom prst="rect">
            <a:avLst/>
          </a:prstGeom>
        </p:spPr>
      </p:pic>
    </p:spTree>
    <p:extLst>
      <p:ext uri="{BB962C8B-B14F-4D97-AF65-F5344CB8AC3E}">
        <p14:creationId xmlns:p14="http://schemas.microsoft.com/office/powerpoint/2010/main" val="20609971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A33DBF-1450-550B-4B9E-822F3EAAAC07}"/>
              </a:ext>
            </a:extLst>
          </p:cNvPr>
          <p:cNvSpPr>
            <a:spLocks noGrp="1"/>
          </p:cNvSpPr>
          <p:nvPr>
            <p:ph type="title"/>
          </p:nvPr>
        </p:nvSpPr>
        <p:spPr/>
        <p:txBody>
          <a:bodyPr/>
          <a:lstStyle/>
          <a:p>
            <a:r>
              <a:rPr lang="en-GB" dirty="0"/>
              <a:t>introduction – SPS RF</a:t>
            </a:r>
          </a:p>
        </p:txBody>
      </p:sp>
      <p:sp>
        <p:nvSpPr>
          <p:cNvPr id="3" name="Content Placeholder 2">
            <a:extLst>
              <a:ext uri="{FF2B5EF4-FFF2-40B4-BE49-F238E27FC236}">
                <a16:creationId xmlns:a16="http://schemas.microsoft.com/office/drawing/2014/main" id="{09C0933B-5987-96A7-4CC4-4E48E3504A59}"/>
              </a:ext>
            </a:extLst>
          </p:cNvPr>
          <p:cNvSpPr>
            <a:spLocks noGrp="1"/>
          </p:cNvSpPr>
          <p:nvPr>
            <p:ph idx="1"/>
          </p:nvPr>
        </p:nvSpPr>
        <p:spPr>
          <a:xfrm>
            <a:off x="272226" y="1026082"/>
            <a:ext cx="3930259" cy="3307823"/>
          </a:xfrm>
        </p:spPr>
        <p:txBody>
          <a:bodyPr/>
          <a:lstStyle/>
          <a:p>
            <a:r>
              <a:rPr lang="en-US" dirty="0"/>
              <a:t>6x </a:t>
            </a:r>
            <a:r>
              <a:rPr lang="en-GB" dirty="0"/>
              <a:t>200 MHz Travelling Wave structures</a:t>
            </a:r>
            <a:endParaRPr lang="en-US" dirty="0"/>
          </a:p>
          <a:p>
            <a:pPr lvl="1"/>
            <a:r>
              <a:rPr lang="en-US" dirty="0"/>
              <a:t>designed for 10 - 450 GeV/c protons</a:t>
            </a:r>
          </a:p>
          <a:p>
            <a:pPr lvl="1"/>
            <a:r>
              <a:rPr lang="en-US" dirty="0" err="1"/>
              <a:t>f</a:t>
            </a:r>
            <a:r>
              <a:rPr lang="en-US" baseline="-25000" dirty="0" err="1"/>
              <a:t>RF</a:t>
            </a:r>
            <a:r>
              <a:rPr lang="en-US" dirty="0"/>
              <a:t> = h </a:t>
            </a:r>
            <a:r>
              <a:rPr lang="en-US" dirty="0" err="1"/>
              <a:t>f</a:t>
            </a:r>
            <a:r>
              <a:rPr lang="en-US" baseline="-25000" dirty="0" err="1"/>
              <a:t>rev</a:t>
            </a:r>
            <a:endParaRPr lang="en-US" baseline="-25000" dirty="0"/>
          </a:p>
          <a:p>
            <a:pPr lvl="2"/>
            <a:r>
              <a:rPr lang="en-US" dirty="0"/>
              <a:t>with harmonic number: h = 4620</a:t>
            </a:r>
          </a:p>
          <a:p>
            <a:pPr lvl="1"/>
            <a:r>
              <a:rPr lang="en-US" dirty="0"/>
              <a:t>bandwidth: 199.5 - 200.4 MHz</a:t>
            </a:r>
          </a:p>
          <a:p>
            <a:pPr lvl="1"/>
            <a:endParaRPr lang="en-US" dirty="0"/>
          </a:p>
          <a:p>
            <a:pPr lvl="1"/>
            <a:endParaRPr lang="en-US" dirty="0"/>
          </a:p>
          <a:p>
            <a:pPr lvl="1"/>
            <a:r>
              <a:rPr lang="en-US" dirty="0"/>
              <a:t>note: more complex operation with heavy ions detailed later</a:t>
            </a:r>
            <a:endParaRPr lang="en-GB" dirty="0"/>
          </a:p>
          <a:p>
            <a:endParaRPr lang="en-GB" dirty="0"/>
          </a:p>
        </p:txBody>
      </p:sp>
      <p:sp>
        <p:nvSpPr>
          <p:cNvPr id="5" name="Footer Placeholder 4">
            <a:extLst>
              <a:ext uri="{FF2B5EF4-FFF2-40B4-BE49-F238E27FC236}">
                <a16:creationId xmlns:a16="http://schemas.microsoft.com/office/drawing/2014/main" id="{087C5E75-8E09-294A-2A96-5DAB79046911}"/>
              </a:ext>
            </a:extLst>
          </p:cNvPr>
          <p:cNvSpPr>
            <a:spLocks noGrp="1"/>
          </p:cNvSpPr>
          <p:nvPr>
            <p:ph type="ftr" sz="quarter" idx="11"/>
          </p:nvPr>
        </p:nvSpPr>
        <p:spPr/>
        <p:txBody>
          <a:bodyPr/>
          <a:lstStyle/>
          <a:p>
            <a:r>
              <a:rPr lang="en-GB"/>
              <a:t>giulia.papotti@cern.ch</a:t>
            </a:r>
          </a:p>
        </p:txBody>
      </p:sp>
      <p:sp>
        <p:nvSpPr>
          <p:cNvPr id="6" name="Slide Number Placeholder 5">
            <a:extLst>
              <a:ext uri="{FF2B5EF4-FFF2-40B4-BE49-F238E27FC236}">
                <a16:creationId xmlns:a16="http://schemas.microsoft.com/office/drawing/2014/main" id="{9FE64A62-65A3-931C-64D0-3D2A37F6F0F2}"/>
              </a:ext>
            </a:extLst>
          </p:cNvPr>
          <p:cNvSpPr>
            <a:spLocks noGrp="1"/>
          </p:cNvSpPr>
          <p:nvPr>
            <p:ph type="sldNum" sz="quarter" idx="12"/>
          </p:nvPr>
        </p:nvSpPr>
        <p:spPr/>
        <p:txBody>
          <a:bodyPr/>
          <a:lstStyle/>
          <a:p>
            <a:fld id="{4F4DF25E-2DB6-1E46-8842-3F485C9980AC}" type="slidenum">
              <a:rPr lang="en-GB" smtClean="0"/>
              <a:t>3</a:t>
            </a:fld>
            <a:endParaRPr lang="en-GB"/>
          </a:p>
        </p:txBody>
      </p:sp>
      <p:graphicFrame>
        <p:nvGraphicFramePr>
          <p:cNvPr id="7" name="Table 6">
            <a:extLst>
              <a:ext uri="{FF2B5EF4-FFF2-40B4-BE49-F238E27FC236}">
                <a16:creationId xmlns:a16="http://schemas.microsoft.com/office/drawing/2014/main" id="{4ADF1A09-C865-1F8D-8635-41AEA34EC993}"/>
              </a:ext>
            </a:extLst>
          </p:cNvPr>
          <p:cNvGraphicFramePr>
            <a:graphicFrameLocks noGrp="1"/>
          </p:cNvGraphicFramePr>
          <p:nvPr>
            <p:extLst>
              <p:ext uri="{D42A27DB-BD31-4B8C-83A1-F6EECF244321}">
                <p14:modId xmlns:p14="http://schemas.microsoft.com/office/powerpoint/2010/main" val="1759319749"/>
              </p:ext>
            </p:extLst>
          </p:nvPr>
        </p:nvGraphicFramePr>
        <p:xfrm>
          <a:off x="4260099" y="2848326"/>
          <a:ext cx="4611676" cy="1485900"/>
        </p:xfrm>
        <a:graphic>
          <a:graphicData uri="http://schemas.openxmlformats.org/drawingml/2006/table">
            <a:tbl>
              <a:tblPr firstRow="1" bandRow="1">
                <a:tableStyleId>{5C22544A-7EE6-4342-B048-85BDC9FD1C3A}</a:tableStyleId>
              </a:tblPr>
              <a:tblGrid>
                <a:gridCol w="1152919">
                  <a:extLst>
                    <a:ext uri="{9D8B030D-6E8A-4147-A177-3AD203B41FA5}">
                      <a16:colId xmlns:a16="http://schemas.microsoft.com/office/drawing/2014/main" val="1484846692"/>
                    </a:ext>
                  </a:extLst>
                </a:gridCol>
                <a:gridCol w="1152919">
                  <a:extLst>
                    <a:ext uri="{9D8B030D-6E8A-4147-A177-3AD203B41FA5}">
                      <a16:colId xmlns:a16="http://schemas.microsoft.com/office/drawing/2014/main" val="4116788532"/>
                    </a:ext>
                  </a:extLst>
                </a:gridCol>
                <a:gridCol w="1152919">
                  <a:extLst>
                    <a:ext uri="{9D8B030D-6E8A-4147-A177-3AD203B41FA5}">
                      <a16:colId xmlns:a16="http://schemas.microsoft.com/office/drawing/2014/main" val="810335174"/>
                    </a:ext>
                  </a:extLst>
                </a:gridCol>
                <a:gridCol w="1152919">
                  <a:extLst>
                    <a:ext uri="{9D8B030D-6E8A-4147-A177-3AD203B41FA5}">
                      <a16:colId xmlns:a16="http://schemas.microsoft.com/office/drawing/2014/main" val="2959943416"/>
                    </a:ext>
                  </a:extLst>
                </a:gridCol>
              </a:tblGrid>
              <a:tr h="289685">
                <a:tc>
                  <a:txBody>
                    <a:bodyPr/>
                    <a:lstStyle/>
                    <a:p>
                      <a:r>
                        <a:rPr lang="en-US" dirty="0">
                          <a:solidFill>
                            <a:schemeClr val="tx1"/>
                          </a:solidFill>
                        </a:rPr>
                        <a:t>p [GeV/c]</a:t>
                      </a:r>
                    </a:p>
                  </a:txBody>
                  <a:tcPr>
                    <a:solidFill>
                      <a:schemeClr val="accent1">
                        <a:lumMod val="75000"/>
                        <a:alpha val="50000"/>
                      </a:schemeClr>
                    </a:solidFill>
                  </a:tcPr>
                </a:tc>
                <a:tc>
                  <a:txBody>
                    <a:bodyPr/>
                    <a:lstStyle/>
                    <a:p>
                      <a:r>
                        <a:rPr lang="en-US" dirty="0" err="1">
                          <a:solidFill>
                            <a:schemeClr val="tx1"/>
                          </a:solidFill>
                        </a:rPr>
                        <a:t>f</a:t>
                      </a:r>
                      <a:r>
                        <a:rPr lang="en-US" baseline="-25000" dirty="0" err="1">
                          <a:solidFill>
                            <a:schemeClr val="tx1"/>
                          </a:solidFill>
                        </a:rPr>
                        <a:t>rev</a:t>
                      </a:r>
                      <a:r>
                        <a:rPr lang="en-US" dirty="0">
                          <a:solidFill>
                            <a:schemeClr val="tx1"/>
                          </a:solidFill>
                        </a:rPr>
                        <a:t> [kHz]</a:t>
                      </a:r>
                    </a:p>
                  </a:txBody>
                  <a:tcPr>
                    <a:solidFill>
                      <a:schemeClr val="accent1">
                        <a:lumMod val="75000"/>
                        <a:alpha val="50000"/>
                      </a:schemeClr>
                    </a:solidFill>
                  </a:tcPr>
                </a:tc>
                <a:tc>
                  <a:txBody>
                    <a:bodyPr/>
                    <a:lstStyle/>
                    <a:p>
                      <a:r>
                        <a:rPr lang="en-US" dirty="0" err="1">
                          <a:solidFill>
                            <a:schemeClr val="tx1"/>
                          </a:solidFill>
                        </a:rPr>
                        <a:t>f</a:t>
                      </a:r>
                      <a:r>
                        <a:rPr lang="en-US" baseline="-25000" dirty="0" err="1">
                          <a:solidFill>
                            <a:schemeClr val="tx1"/>
                          </a:solidFill>
                        </a:rPr>
                        <a:t>RF</a:t>
                      </a:r>
                      <a:r>
                        <a:rPr lang="en-US" dirty="0">
                          <a:solidFill>
                            <a:schemeClr val="tx1"/>
                          </a:solidFill>
                        </a:rPr>
                        <a:t> [MHz]</a:t>
                      </a:r>
                    </a:p>
                  </a:txBody>
                  <a:tcPr>
                    <a:solidFill>
                      <a:schemeClr val="accent1">
                        <a:lumMod val="75000"/>
                        <a:alpha val="50000"/>
                      </a:schemeClr>
                    </a:solidFill>
                  </a:tcPr>
                </a:tc>
                <a:tc>
                  <a:txBody>
                    <a:bodyPr/>
                    <a:lstStyle/>
                    <a:p>
                      <a:r>
                        <a:rPr lang="en-US" dirty="0">
                          <a:solidFill>
                            <a:schemeClr val="tx1"/>
                          </a:solidFill>
                        </a:rPr>
                        <a:t>bucket [ns]</a:t>
                      </a:r>
                    </a:p>
                  </a:txBody>
                  <a:tcPr>
                    <a:solidFill>
                      <a:schemeClr val="accent1">
                        <a:lumMod val="75000"/>
                        <a:alpha val="50000"/>
                      </a:schemeClr>
                    </a:solidFill>
                  </a:tcPr>
                </a:tc>
                <a:extLst>
                  <a:ext uri="{0D108BD9-81ED-4DB2-BD59-A6C34878D82A}">
                    <a16:rowId xmlns:a16="http://schemas.microsoft.com/office/drawing/2014/main" val="382178965"/>
                  </a:ext>
                </a:extLst>
              </a:tr>
              <a:tr h="289685">
                <a:tc>
                  <a:txBody>
                    <a:bodyPr/>
                    <a:lstStyle/>
                    <a:p>
                      <a:r>
                        <a:rPr lang="en-US" dirty="0"/>
                        <a:t>10</a:t>
                      </a:r>
                    </a:p>
                  </a:txBody>
                  <a:tcPr>
                    <a:solidFill>
                      <a:schemeClr val="accent1">
                        <a:tint val="40000"/>
                        <a:alpha val="50000"/>
                      </a:schemeClr>
                    </a:solidFill>
                  </a:tcPr>
                </a:tc>
                <a:tc>
                  <a:txBody>
                    <a:bodyPr/>
                    <a:lstStyle/>
                    <a:p>
                      <a:r>
                        <a:rPr lang="en-US" dirty="0"/>
                        <a:t>43.186</a:t>
                      </a:r>
                    </a:p>
                  </a:txBody>
                  <a:tcPr>
                    <a:solidFill>
                      <a:schemeClr val="accent1">
                        <a:tint val="40000"/>
                        <a:alpha val="50000"/>
                      </a:schemeClr>
                    </a:solidFill>
                  </a:tcPr>
                </a:tc>
                <a:tc>
                  <a:txBody>
                    <a:bodyPr/>
                    <a:lstStyle/>
                    <a:p>
                      <a:r>
                        <a:rPr lang="en-US" dirty="0"/>
                        <a:t>199.5185</a:t>
                      </a:r>
                    </a:p>
                  </a:txBody>
                  <a:tcPr>
                    <a:solidFill>
                      <a:schemeClr val="accent1">
                        <a:tint val="40000"/>
                        <a:alpha val="50000"/>
                      </a:schemeClr>
                    </a:solidFill>
                  </a:tcPr>
                </a:tc>
                <a:tc>
                  <a:txBody>
                    <a:bodyPr/>
                    <a:lstStyle/>
                    <a:p>
                      <a:r>
                        <a:rPr lang="en-US" dirty="0"/>
                        <a:t>5.012</a:t>
                      </a:r>
                    </a:p>
                  </a:txBody>
                  <a:tcPr>
                    <a:solidFill>
                      <a:schemeClr val="accent1">
                        <a:tint val="40000"/>
                        <a:alpha val="50000"/>
                      </a:schemeClr>
                    </a:solidFill>
                  </a:tcPr>
                </a:tc>
                <a:extLst>
                  <a:ext uri="{0D108BD9-81ED-4DB2-BD59-A6C34878D82A}">
                    <a16:rowId xmlns:a16="http://schemas.microsoft.com/office/drawing/2014/main" val="3270377720"/>
                  </a:ext>
                </a:extLst>
              </a:tr>
              <a:tr h="289685">
                <a:tc>
                  <a:txBody>
                    <a:bodyPr/>
                    <a:lstStyle/>
                    <a:p>
                      <a:r>
                        <a:rPr lang="en-US" dirty="0"/>
                        <a:t>14</a:t>
                      </a:r>
                    </a:p>
                  </a:txBody>
                  <a:tcPr>
                    <a:solidFill>
                      <a:schemeClr val="accent1">
                        <a:tint val="40000"/>
                        <a:alpha val="50000"/>
                      </a:schemeClr>
                    </a:solidFill>
                  </a:tcPr>
                </a:tc>
                <a:tc>
                  <a:txBody>
                    <a:bodyPr/>
                    <a:lstStyle/>
                    <a:p>
                      <a:r>
                        <a:rPr lang="en-US" dirty="0"/>
                        <a:t>43.279</a:t>
                      </a:r>
                    </a:p>
                  </a:txBody>
                  <a:tcPr>
                    <a:solidFill>
                      <a:schemeClr val="accent1">
                        <a:tint val="40000"/>
                        <a:alpha val="50000"/>
                      </a:schemeClr>
                    </a:solidFill>
                  </a:tcPr>
                </a:tc>
                <a:tc>
                  <a:txBody>
                    <a:bodyPr/>
                    <a:lstStyle/>
                    <a:p>
                      <a:r>
                        <a:rPr lang="en-US" dirty="0"/>
                        <a:t>199.9468</a:t>
                      </a:r>
                    </a:p>
                  </a:txBody>
                  <a:tcPr>
                    <a:solidFill>
                      <a:schemeClr val="accent1">
                        <a:tint val="40000"/>
                        <a:alpha val="50000"/>
                      </a:schemeClr>
                    </a:solidFill>
                  </a:tcPr>
                </a:tc>
                <a:tc>
                  <a:txBody>
                    <a:bodyPr/>
                    <a:lstStyle/>
                    <a:p>
                      <a:r>
                        <a:rPr lang="en-US" dirty="0"/>
                        <a:t>5.001</a:t>
                      </a:r>
                    </a:p>
                  </a:txBody>
                  <a:tcPr>
                    <a:solidFill>
                      <a:schemeClr val="accent1">
                        <a:tint val="40000"/>
                        <a:alpha val="50000"/>
                      </a:schemeClr>
                    </a:solidFill>
                  </a:tcPr>
                </a:tc>
                <a:extLst>
                  <a:ext uri="{0D108BD9-81ED-4DB2-BD59-A6C34878D82A}">
                    <a16:rowId xmlns:a16="http://schemas.microsoft.com/office/drawing/2014/main" val="714255265"/>
                  </a:ext>
                </a:extLst>
              </a:tr>
              <a:tr h="289685">
                <a:tc>
                  <a:txBody>
                    <a:bodyPr/>
                    <a:lstStyle/>
                    <a:p>
                      <a:r>
                        <a:rPr lang="en-US" dirty="0"/>
                        <a:t>26</a:t>
                      </a:r>
                    </a:p>
                  </a:txBody>
                  <a:tcPr>
                    <a:solidFill>
                      <a:schemeClr val="accent1">
                        <a:tint val="20000"/>
                        <a:alpha val="50000"/>
                      </a:schemeClr>
                    </a:solidFill>
                  </a:tcPr>
                </a:tc>
                <a:tc>
                  <a:txBody>
                    <a:bodyPr/>
                    <a:lstStyle/>
                    <a:p>
                      <a:r>
                        <a:rPr lang="en-US" dirty="0"/>
                        <a:t>43.347</a:t>
                      </a:r>
                    </a:p>
                  </a:txBody>
                  <a:tcPr>
                    <a:solidFill>
                      <a:schemeClr val="accent1">
                        <a:tint val="20000"/>
                        <a:alpha val="50000"/>
                      </a:schemeClr>
                    </a:solidFill>
                  </a:tcPr>
                </a:tc>
                <a:tc>
                  <a:txBody>
                    <a:bodyPr/>
                    <a:lstStyle/>
                    <a:p>
                      <a:r>
                        <a:rPr lang="en-US" dirty="0"/>
                        <a:t>200.2645</a:t>
                      </a:r>
                    </a:p>
                  </a:txBody>
                  <a:tcPr>
                    <a:solidFill>
                      <a:schemeClr val="accent1">
                        <a:tint val="20000"/>
                        <a:alpha val="50000"/>
                      </a:schemeClr>
                    </a:solidFill>
                  </a:tcPr>
                </a:tc>
                <a:tc>
                  <a:txBody>
                    <a:bodyPr/>
                    <a:lstStyle/>
                    <a:p>
                      <a:r>
                        <a:rPr lang="en-US" dirty="0"/>
                        <a:t>4.993</a:t>
                      </a:r>
                    </a:p>
                  </a:txBody>
                  <a:tcPr>
                    <a:solidFill>
                      <a:schemeClr val="accent1">
                        <a:tint val="20000"/>
                        <a:alpha val="50000"/>
                      </a:schemeClr>
                    </a:solidFill>
                  </a:tcPr>
                </a:tc>
                <a:extLst>
                  <a:ext uri="{0D108BD9-81ED-4DB2-BD59-A6C34878D82A}">
                    <a16:rowId xmlns:a16="http://schemas.microsoft.com/office/drawing/2014/main" val="2098121286"/>
                  </a:ext>
                </a:extLst>
              </a:tr>
              <a:tr h="289685">
                <a:tc>
                  <a:txBody>
                    <a:bodyPr/>
                    <a:lstStyle/>
                    <a:p>
                      <a:r>
                        <a:rPr lang="en-US" dirty="0"/>
                        <a:t>450</a:t>
                      </a:r>
                    </a:p>
                  </a:txBody>
                  <a:tcPr>
                    <a:solidFill>
                      <a:schemeClr val="accent1">
                        <a:tint val="40000"/>
                        <a:alpha val="50000"/>
                      </a:schemeClr>
                    </a:solidFill>
                  </a:tcPr>
                </a:tc>
                <a:tc>
                  <a:txBody>
                    <a:bodyPr/>
                    <a:lstStyle/>
                    <a:p>
                      <a:r>
                        <a:rPr lang="en-US" dirty="0"/>
                        <a:t>43.375</a:t>
                      </a:r>
                    </a:p>
                  </a:txBody>
                  <a:tcPr>
                    <a:solidFill>
                      <a:schemeClr val="accent1">
                        <a:tint val="40000"/>
                        <a:alpha val="50000"/>
                      </a:schemeClr>
                    </a:solidFill>
                  </a:tcPr>
                </a:tc>
                <a:tc>
                  <a:txBody>
                    <a:bodyPr/>
                    <a:lstStyle/>
                    <a:p>
                      <a:r>
                        <a:rPr lang="en-US" dirty="0"/>
                        <a:t>200.3944</a:t>
                      </a:r>
                    </a:p>
                  </a:txBody>
                  <a:tcPr>
                    <a:solidFill>
                      <a:schemeClr val="accent1">
                        <a:tint val="40000"/>
                        <a:alpha val="50000"/>
                      </a:schemeClr>
                    </a:solidFill>
                  </a:tcPr>
                </a:tc>
                <a:tc>
                  <a:txBody>
                    <a:bodyPr/>
                    <a:lstStyle/>
                    <a:p>
                      <a:r>
                        <a:rPr lang="en-US" dirty="0"/>
                        <a:t>4.990</a:t>
                      </a:r>
                    </a:p>
                  </a:txBody>
                  <a:tcPr>
                    <a:solidFill>
                      <a:schemeClr val="accent1">
                        <a:tint val="40000"/>
                        <a:alpha val="50000"/>
                      </a:schemeClr>
                    </a:solidFill>
                  </a:tcPr>
                </a:tc>
                <a:extLst>
                  <a:ext uri="{0D108BD9-81ED-4DB2-BD59-A6C34878D82A}">
                    <a16:rowId xmlns:a16="http://schemas.microsoft.com/office/drawing/2014/main" val="2426480152"/>
                  </a:ext>
                </a:extLst>
              </a:tr>
            </a:tbl>
          </a:graphicData>
        </a:graphic>
      </p:graphicFrame>
      <p:pic>
        <p:nvPicPr>
          <p:cNvPr id="8" name="Picture 2" descr="Accelerating: Radiofrequency cavities | CERN">
            <a:extLst>
              <a:ext uri="{FF2B5EF4-FFF2-40B4-BE49-F238E27FC236}">
                <a16:creationId xmlns:a16="http://schemas.microsoft.com/office/drawing/2014/main" id="{73F4912D-684A-BD96-53EB-A6F85062744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28380"/>
          <a:stretch/>
        </p:blipFill>
        <p:spPr bwMode="auto">
          <a:xfrm>
            <a:off x="4260099" y="525962"/>
            <a:ext cx="4611675" cy="22019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79196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E323FD-50F8-A949-F704-CE764C7E170D}"/>
              </a:ext>
            </a:extLst>
          </p:cNvPr>
          <p:cNvSpPr>
            <a:spLocks noGrp="1"/>
          </p:cNvSpPr>
          <p:nvPr>
            <p:ph type="title"/>
          </p:nvPr>
        </p:nvSpPr>
        <p:spPr/>
        <p:txBody>
          <a:bodyPr>
            <a:normAutofit/>
          </a:bodyPr>
          <a:lstStyle/>
          <a:p>
            <a:r>
              <a:rPr lang="en-GB" dirty="0"/>
              <a:t>SPS longitudinal beam observation systems</a:t>
            </a:r>
          </a:p>
        </p:txBody>
      </p:sp>
      <p:sp>
        <p:nvSpPr>
          <p:cNvPr id="3" name="Content Placeholder 2">
            <a:extLst>
              <a:ext uri="{FF2B5EF4-FFF2-40B4-BE49-F238E27FC236}">
                <a16:creationId xmlns:a16="http://schemas.microsoft.com/office/drawing/2014/main" id="{A946A01C-06E4-6A88-F146-8981E6D0C319}"/>
              </a:ext>
            </a:extLst>
          </p:cNvPr>
          <p:cNvSpPr>
            <a:spLocks noGrp="1"/>
          </p:cNvSpPr>
          <p:nvPr>
            <p:ph idx="1"/>
          </p:nvPr>
        </p:nvSpPr>
        <p:spPr>
          <a:xfrm>
            <a:off x="5551136" y="1026083"/>
            <a:ext cx="3320637" cy="1389683"/>
          </a:xfrm>
        </p:spPr>
        <p:txBody>
          <a:bodyPr>
            <a:normAutofit fontScale="85000" lnSpcReduction="20000"/>
          </a:bodyPr>
          <a:lstStyle/>
          <a:p>
            <a:r>
              <a:rPr lang="en-GB" dirty="0"/>
              <a:t>several different </a:t>
            </a:r>
            <a:r>
              <a:rPr lang="en-GB" dirty="0" err="1"/>
              <a:t>l.b.o.</a:t>
            </a:r>
            <a:r>
              <a:rPr lang="en-GB" dirty="0"/>
              <a:t> systems</a:t>
            </a:r>
          </a:p>
          <a:p>
            <a:pPr lvl="1"/>
            <a:r>
              <a:rPr lang="en-GB" dirty="0"/>
              <a:t>remotely controlled programmable attenuators</a:t>
            </a:r>
          </a:p>
          <a:p>
            <a:pPr lvl="1"/>
            <a:r>
              <a:rPr lang="en-GB" dirty="0"/>
              <a:t>~100 m on cable or fibre to ADC</a:t>
            </a:r>
          </a:p>
          <a:p>
            <a:pPr lvl="1"/>
            <a:r>
              <a:rPr lang="en-GB" dirty="0"/>
              <a:t>ADC on the surface</a:t>
            </a:r>
          </a:p>
          <a:p>
            <a:pPr lvl="1"/>
            <a:r>
              <a:rPr lang="en-GB" dirty="0"/>
              <a:t>(triggering scheme on next slide)</a:t>
            </a:r>
          </a:p>
        </p:txBody>
      </p:sp>
      <p:sp>
        <p:nvSpPr>
          <p:cNvPr id="5" name="Footer Placeholder 4">
            <a:extLst>
              <a:ext uri="{FF2B5EF4-FFF2-40B4-BE49-F238E27FC236}">
                <a16:creationId xmlns:a16="http://schemas.microsoft.com/office/drawing/2014/main" id="{DBE0CA2F-6525-9E45-6CF4-DEDA471EC02A}"/>
              </a:ext>
            </a:extLst>
          </p:cNvPr>
          <p:cNvSpPr>
            <a:spLocks noGrp="1"/>
          </p:cNvSpPr>
          <p:nvPr>
            <p:ph type="ftr" sz="quarter" idx="11"/>
          </p:nvPr>
        </p:nvSpPr>
        <p:spPr/>
        <p:txBody>
          <a:bodyPr/>
          <a:lstStyle/>
          <a:p>
            <a:r>
              <a:rPr lang="en-GB"/>
              <a:t>giulia.papotti@cern.ch</a:t>
            </a:r>
          </a:p>
        </p:txBody>
      </p:sp>
      <p:sp>
        <p:nvSpPr>
          <p:cNvPr id="6" name="Slide Number Placeholder 5">
            <a:extLst>
              <a:ext uri="{FF2B5EF4-FFF2-40B4-BE49-F238E27FC236}">
                <a16:creationId xmlns:a16="http://schemas.microsoft.com/office/drawing/2014/main" id="{5D92DB6B-D059-2286-3644-C88431B7B4CB}"/>
              </a:ext>
            </a:extLst>
          </p:cNvPr>
          <p:cNvSpPr>
            <a:spLocks noGrp="1"/>
          </p:cNvSpPr>
          <p:nvPr>
            <p:ph type="sldNum" sz="quarter" idx="12"/>
          </p:nvPr>
        </p:nvSpPr>
        <p:spPr/>
        <p:txBody>
          <a:bodyPr/>
          <a:lstStyle/>
          <a:p>
            <a:fld id="{4F4DF25E-2DB6-1E46-8842-3F485C9980AC}" type="slidenum">
              <a:rPr lang="en-GB" smtClean="0"/>
              <a:t>4</a:t>
            </a:fld>
            <a:endParaRPr lang="en-GB"/>
          </a:p>
        </p:txBody>
      </p:sp>
      <p:sp>
        <p:nvSpPr>
          <p:cNvPr id="71" name="Content Placeholder 2">
            <a:extLst>
              <a:ext uri="{FF2B5EF4-FFF2-40B4-BE49-F238E27FC236}">
                <a16:creationId xmlns:a16="http://schemas.microsoft.com/office/drawing/2014/main" id="{6E9B6EAC-4851-9844-C1DC-4422C880C2FC}"/>
              </a:ext>
            </a:extLst>
          </p:cNvPr>
          <p:cNvSpPr txBox="1">
            <a:spLocks/>
          </p:cNvSpPr>
          <p:nvPr/>
        </p:nvSpPr>
        <p:spPr>
          <a:xfrm>
            <a:off x="272211" y="2868561"/>
            <a:ext cx="6014543" cy="1526866"/>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dirty="0"/>
              <a:t>two main systems used in operation</a:t>
            </a:r>
          </a:p>
          <a:p>
            <a:pPr lvl="1"/>
            <a:r>
              <a:rPr lang="en-GB" dirty="0"/>
              <a:t>“Mountain Range” for visual checks (beam structure, inj. phase, …)</a:t>
            </a:r>
          </a:p>
          <a:p>
            <a:pPr lvl="2"/>
            <a:r>
              <a:rPr lang="en-GB" dirty="0"/>
              <a:t>older pickup, transmission on cable</a:t>
            </a:r>
          </a:p>
          <a:p>
            <a:pPr lvl="1"/>
            <a:r>
              <a:rPr lang="en-GB" dirty="0"/>
              <a:t>“Beam Quality Monitor” for automated evaluation of longitudinal beam quality and pattern</a:t>
            </a:r>
          </a:p>
          <a:p>
            <a:pPr lvl="2"/>
            <a:r>
              <a:rPr lang="en-GB" dirty="0"/>
              <a:t>inhibits injection into the LHC if parameters out of spec</a:t>
            </a:r>
          </a:p>
          <a:p>
            <a:pPr lvl="2"/>
            <a:r>
              <a:rPr lang="en-GB" dirty="0"/>
              <a:t>newer pickup, transmission on optical fibre for improved profile quality</a:t>
            </a:r>
          </a:p>
          <a:p>
            <a:pPr lvl="2"/>
            <a:endParaRPr lang="en-GB" dirty="0"/>
          </a:p>
        </p:txBody>
      </p:sp>
      <p:grpSp>
        <p:nvGrpSpPr>
          <p:cNvPr id="11" name="Group 10">
            <a:extLst>
              <a:ext uri="{FF2B5EF4-FFF2-40B4-BE49-F238E27FC236}">
                <a16:creationId xmlns:a16="http://schemas.microsoft.com/office/drawing/2014/main" id="{5EBD4FC4-83F0-867D-4EF6-29F501E0D214}"/>
              </a:ext>
            </a:extLst>
          </p:cNvPr>
          <p:cNvGrpSpPr/>
          <p:nvPr/>
        </p:nvGrpSpPr>
        <p:grpSpPr>
          <a:xfrm>
            <a:off x="272211" y="989196"/>
            <a:ext cx="5173755" cy="1578463"/>
            <a:chOff x="377382" y="1163142"/>
            <a:chExt cx="5173755" cy="1578463"/>
          </a:xfrm>
        </p:grpSpPr>
        <p:sp>
          <p:nvSpPr>
            <p:cNvPr id="7" name="TextBox 6">
              <a:extLst>
                <a:ext uri="{FF2B5EF4-FFF2-40B4-BE49-F238E27FC236}">
                  <a16:creationId xmlns:a16="http://schemas.microsoft.com/office/drawing/2014/main" id="{F24E0C5F-8E67-03A8-0037-485815489331}"/>
                </a:ext>
              </a:extLst>
            </p:cNvPr>
            <p:cNvSpPr txBox="1"/>
            <p:nvPr/>
          </p:nvSpPr>
          <p:spPr>
            <a:xfrm rot="16200000">
              <a:off x="367086" y="1299387"/>
              <a:ext cx="498855" cy="253916"/>
            </a:xfrm>
            <a:prstGeom prst="rect">
              <a:avLst/>
            </a:prstGeom>
            <a:noFill/>
          </p:spPr>
          <p:txBody>
            <a:bodyPr wrap="none" rtlCol="0">
              <a:spAutoFit/>
            </a:bodyPr>
            <a:lstStyle/>
            <a:p>
              <a:pPr algn="r"/>
              <a:r>
                <a:rPr lang="en-GB" sz="1050" b="1" dirty="0">
                  <a:solidFill>
                    <a:schemeClr val="accent1"/>
                  </a:solidFill>
                </a:rPr>
                <a:t>beam</a:t>
              </a:r>
            </a:p>
          </p:txBody>
        </p:sp>
        <p:sp>
          <p:nvSpPr>
            <p:cNvPr id="8" name="TextBox 7">
              <a:extLst>
                <a:ext uri="{FF2B5EF4-FFF2-40B4-BE49-F238E27FC236}">
                  <a16:creationId xmlns:a16="http://schemas.microsoft.com/office/drawing/2014/main" id="{AFD8A0B7-562E-0BC7-FA5D-3428E6C4547D}"/>
                </a:ext>
              </a:extLst>
            </p:cNvPr>
            <p:cNvSpPr txBox="1"/>
            <p:nvPr/>
          </p:nvSpPr>
          <p:spPr>
            <a:xfrm>
              <a:off x="1667692" y="1950164"/>
              <a:ext cx="415499" cy="253916"/>
            </a:xfrm>
            <a:prstGeom prst="rect">
              <a:avLst/>
            </a:prstGeom>
            <a:noFill/>
          </p:spPr>
          <p:txBody>
            <a:bodyPr wrap="none" rtlCol="0">
              <a:spAutoFit/>
            </a:bodyPr>
            <a:lstStyle/>
            <a:p>
              <a:pPr algn="ctr"/>
              <a:r>
                <a:rPr lang="en-GB" sz="1050" b="1" dirty="0"/>
                <a:t>attn</a:t>
              </a:r>
            </a:p>
          </p:txBody>
        </p:sp>
        <p:sp>
          <p:nvSpPr>
            <p:cNvPr id="9" name="TextBox 8">
              <a:extLst>
                <a:ext uri="{FF2B5EF4-FFF2-40B4-BE49-F238E27FC236}">
                  <a16:creationId xmlns:a16="http://schemas.microsoft.com/office/drawing/2014/main" id="{AD51442C-F3A3-B322-9FB0-AA041B74D188}"/>
                </a:ext>
              </a:extLst>
            </p:cNvPr>
            <p:cNvSpPr txBox="1"/>
            <p:nvPr/>
          </p:nvSpPr>
          <p:spPr>
            <a:xfrm>
              <a:off x="2971299" y="2156252"/>
              <a:ext cx="861133" cy="415498"/>
            </a:xfrm>
            <a:prstGeom prst="rect">
              <a:avLst/>
            </a:prstGeom>
            <a:noFill/>
          </p:spPr>
          <p:txBody>
            <a:bodyPr wrap="none" rtlCol="0">
              <a:spAutoFit/>
            </a:bodyPr>
            <a:lstStyle/>
            <a:p>
              <a:pPr algn="ctr"/>
              <a:r>
                <a:rPr lang="en-GB" sz="1050" b="1" dirty="0"/>
                <a:t>cable / fibre</a:t>
              </a:r>
            </a:p>
            <a:p>
              <a:pPr algn="ctr"/>
              <a:r>
                <a:rPr lang="en-GB" sz="1050" b="1" dirty="0"/>
                <a:t>(~100m)</a:t>
              </a:r>
            </a:p>
          </p:txBody>
        </p:sp>
        <p:sp>
          <p:nvSpPr>
            <p:cNvPr id="10" name="TextBox 9">
              <a:extLst>
                <a:ext uri="{FF2B5EF4-FFF2-40B4-BE49-F238E27FC236}">
                  <a16:creationId xmlns:a16="http://schemas.microsoft.com/office/drawing/2014/main" id="{2E5BDB07-3E3E-BA14-0A26-A1F51F939AA5}"/>
                </a:ext>
              </a:extLst>
            </p:cNvPr>
            <p:cNvSpPr txBox="1"/>
            <p:nvPr/>
          </p:nvSpPr>
          <p:spPr>
            <a:xfrm>
              <a:off x="4829114" y="1936364"/>
              <a:ext cx="421910" cy="253916"/>
            </a:xfrm>
            <a:prstGeom prst="rect">
              <a:avLst/>
            </a:prstGeom>
            <a:noFill/>
          </p:spPr>
          <p:txBody>
            <a:bodyPr wrap="none" rtlCol="0">
              <a:spAutoFit/>
            </a:bodyPr>
            <a:lstStyle/>
            <a:p>
              <a:r>
                <a:rPr lang="en-GB" sz="1050" b="1" dirty="0"/>
                <a:t>ADC</a:t>
              </a:r>
            </a:p>
          </p:txBody>
        </p:sp>
        <p:cxnSp>
          <p:nvCxnSpPr>
            <p:cNvPr id="12" name="Straight Connector 11">
              <a:extLst>
                <a:ext uri="{FF2B5EF4-FFF2-40B4-BE49-F238E27FC236}">
                  <a16:creationId xmlns:a16="http://schemas.microsoft.com/office/drawing/2014/main" id="{50FBF2D5-6D50-5D1F-A947-ECC782340633}"/>
                </a:ext>
              </a:extLst>
            </p:cNvPr>
            <p:cNvCxnSpPr>
              <a:cxnSpLocks/>
            </p:cNvCxnSpPr>
            <p:nvPr/>
          </p:nvCxnSpPr>
          <p:spPr>
            <a:xfrm flipV="1">
              <a:off x="4681808" y="1904482"/>
              <a:ext cx="140836" cy="14312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57C7AEC5-E88B-7115-95C0-4ABB6F344E6E}"/>
                </a:ext>
              </a:extLst>
            </p:cNvPr>
            <p:cNvCxnSpPr>
              <a:cxnSpLocks/>
            </p:cNvCxnSpPr>
            <p:nvPr/>
          </p:nvCxnSpPr>
          <p:spPr>
            <a:xfrm>
              <a:off x="4816134" y="1904934"/>
              <a:ext cx="474102"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8660F934-981D-6B80-D1DB-F8F97878F206}"/>
                </a:ext>
              </a:extLst>
            </p:cNvPr>
            <p:cNvCxnSpPr>
              <a:cxnSpLocks/>
            </p:cNvCxnSpPr>
            <p:nvPr/>
          </p:nvCxnSpPr>
          <p:spPr>
            <a:xfrm>
              <a:off x="4681808" y="2041913"/>
              <a:ext cx="131357" cy="15430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9FC23286-F552-CB99-2937-C0E18DB89E36}"/>
                </a:ext>
              </a:extLst>
            </p:cNvPr>
            <p:cNvCxnSpPr>
              <a:cxnSpLocks/>
            </p:cNvCxnSpPr>
            <p:nvPr/>
          </p:nvCxnSpPr>
          <p:spPr>
            <a:xfrm>
              <a:off x="4813165" y="2192780"/>
              <a:ext cx="474102"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B26D137B-F4A2-498B-E60C-0A32E72DF781}"/>
                </a:ext>
              </a:extLst>
            </p:cNvPr>
            <p:cNvCxnSpPr>
              <a:cxnSpLocks/>
            </p:cNvCxnSpPr>
            <p:nvPr/>
          </p:nvCxnSpPr>
          <p:spPr>
            <a:xfrm flipV="1">
              <a:off x="5287267" y="1899329"/>
              <a:ext cx="0" cy="30075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Freeform 21">
              <a:extLst>
                <a:ext uri="{FF2B5EF4-FFF2-40B4-BE49-F238E27FC236}">
                  <a16:creationId xmlns:a16="http://schemas.microsoft.com/office/drawing/2014/main" id="{9CCA9310-1B84-76FD-3776-91C66E65CBBC}"/>
                </a:ext>
              </a:extLst>
            </p:cNvPr>
            <p:cNvSpPr/>
            <p:nvPr/>
          </p:nvSpPr>
          <p:spPr>
            <a:xfrm>
              <a:off x="2467775" y="1916351"/>
              <a:ext cx="1915223" cy="263723"/>
            </a:xfrm>
            <a:custGeom>
              <a:avLst/>
              <a:gdLst>
                <a:gd name="connsiteX0" fmla="*/ 0 w 2553630"/>
                <a:gd name="connsiteY0" fmla="*/ 206340 h 351631"/>
                <a:gd name="connsiteX1" fmla="*/ 602166 w 2553630"/>
                <a:gd name="connsiteY1" fmla="*/ 351305 h 351631"/>
                <a:gd name="connsiteX2" fmla="*/ 1170878 w 2553630"/>
                <a:gd name="connsiteY2" fmla="*/ 239793 h 351631"/>
                <a:gd name="connsiteX3" fmla="*/ 1248937 w 2553630"/>
                <a:gd name="connsiteY3" fmla="*/ 50223 h 351631"/>
                <a:gd name="connsiteX4" fmla="*/ 1103971 w 2553630"/>
                <a:gd name="connsiteY4" fmla="*/ 5618 h 351631"/>
                <a:gd name="connsiteX5" fmla="*/ 1048215 w 2553630"/>
                <a:gd name="connsiteY5" fmla="*/ 150584 h 351631"/>
                <a:gd name="connsiteX6" fmla="*/ 1293542 w 2553630"/>
                <a:gd name="connsiteY6" fmla="*/ 317852 h 351631"/>
                <a:gd name="connsiteX7" fmla="*/ 1427357 w 2553630"/>
                <a:gd name="connsiteY7" fmla="*/ 172886 h 351631"/>
                <a:gd name="connsiteX8" fmla="*/ 1349298 w 2553630"/>
                <a:gd name="connsiteY8" fmla="*/ 94827 h 351631"/>
                <a:gd name="connsiteX9" fmla="*/ 1282391 w 2553630"/>
                <a:gd name="connsiteY9" fmla="*/ 195188 h 351631"/>
                <a:gd name="connsiteX10" fmla="*/ 1449659 w 2553630"/>
                <a:gd name="connsiteY10" fmla="*/ 306701 h 351631"/>
                <a:gd name="connsiteX11" fmla="*/ 1672683 w 2553630"/>
                <a:gd name="connsiteY11" fmla="*/ 206340 h 351631"/>
                <a:gd name="connsiteX12" fmla="*/ 2107581 w 2553630"/>
                <a:gd name="connsiteY12" fmla="*/ 72525 h 351631"/>
                <a:gd name="connsiteX13" fmla="*/ 2553630 w 2553630"/>
                <a:gd name="connsiteY13" fmla="*/ 172886 h 351631"/>
                <a:gd name="connsiteX14" fmla="*/ 2553630 w 2553630"/>
                <a:gd name="connsiteY14" fmla="*/ 172886 h 351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553630" h="351631">
                  <a:moveTo>
                    <a:pt x="0" y="206340"/>
                  </a:moveTo>
                  <a:cubicBezTo>
                    <a:pt x="203510" y="276035"/>
                    <a:pt x="407020" y="345730"/>
                    <a:pt x="602166" y="351305"/>
                  </a:cubicBezTo>
                  <a:cubicBezTo>
                    <a:pt x="797312" y="356880"/>
                    <a:pt x="1063083" y="289973"/>
                    <a:pt x="1170878" y="239793"/>
                  </a:cubicBezTo>
                  <a:cubicBezTo>
                    <a:pt x="1278673" y="189613"/>
                    <a:pt x="1260088" y="89252"/>
                    <a:pt x="1248937" y="50223"/>
                  </a:cubicBezTo>
                  <a:cubicBezTo>
                    <a:pt x="1237786" y="11194"/>
                    <a:pt x="1137425" y="-11109"/>
                    <a:pt x="1103971" y="5618"/>
                  </a:cubicBezTo>
                  <a:cubicBezTo>
                    <a:pt x="1070517" y="22345"/>
                    <a:pt x="1016620" y="98545"/>
                    <a:pt x="1048215" y="150584"/>
                  </a:cubicBezTo>
                  <a:cubicBezTo>
                    <a:pt x="1079810" y="202623"/>
                    <a:pt x="1230352" y="314135"/>
                    <a:pt x="1293542" y="317852"/>
                  </a:cubicBezTo>
                  <a:cubicBezTo>
                    <a:pt x="1356732" y="321569"/>
                    <a:pt x="1418064" y="210057"/>
                    <a:pt x="1427357" y="172886"/>
                  </a:cubicBezTo>
                  <a:cubicBezTo>
                    <a:pt x="1436650" y="135715"/>
                    <a:pt x="1373459" y="91110"/>
                    <a:pt x="1349298" y="94827"/>
                  </a:cubicBezTo>
                  <a:cubicBezTo>
                    <a:pt x="1325137" y="98544"/>
                    <a:pt x="1265664" y="159876"/>
                    <a:pt x="1282391" y="195188"/>
                  </a:cubicBezTo>
                  <a:cubicBezTo>
                    <a:pt x="1299118" y="230500"/>
                    <a:pt x="1384610" y="304842"/>
                    <a:pt x="1449659" y="306701"/>
                  </a:cubicBezTo>
                  <a:cubicBezTo>
                    <a:pt x="1514708" y="308560"/>
                    <a:pt x="1563029" y="245369"/>
                    <a:pt x="1672683" y="206340"/>
                  </a:cubicBezTo>
                  <a:cubicBezTo>
                    <a:pt x="1782337" y="167311"/>
                    <a:pt x="1960757" y="78101"/>
                    <a:pt x="2107581" y="72525"/>
                  </a:cubicBezTo>
                  <a:cubicBezTo>
                    <a:pt x="2254405" y="66949"/>
                    <a:pt x="2553630" y="172886"/>
                    <a:pt x="2553630" y="172886"/>
                  </a:cubicBezTo>
                  <a:lnTo>
                    <a:pt x="2553630" y="172886"/>
                  </a:lnTo>
                </a:path>
              </a:pathLst>
            </a:custGeom>
            <a:noFill/>
            <a:ln w="317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13"/>
            </a:p>
          </p:txBody>
        </p:sp>
        <p:cxnSp>
          <p:nvCxnSpPr>
            <p:cNvPr id="32" name="Straight Connector 31">
              <a:extLst>
                <a:ext uri="{FF2B5EF4-FFF2-40B4-BE49-F238E27FC236}">
                  <a16:creationId xmlns:a16="http://schemas.microsoft.com/office/drawing/2014/main" id="{05C85A67-0D6C-BF72-9602-D80C681245E4}"/>
                </a:ext>
              </a:extLst>
            </p:cNvPr>
            <p:cNvCxnSpPr>
              <a:cxnSpLocks/>
            </p:cNvCxnSpPr>
            <p:nvPr/>
          </p:nvCxnSpPr>
          <p:spPr>
            <a:xfrm flipV="1">
              <a:off x="1705748" y="2067939"/>
              <a:ext cx="479410" cy="20278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330D79C-F217-6F88-66EC-9C1DF540DA13}"/>
                </a:ext>
              </a:extLst>
            </p:cNvPr>
            <p:cNvCxnSpPr>
              <a:cxnSpLocks/>
              <a:stCxn id="20" idx="3"/>
            </p:cNvCxnSpPr>
            <p:nvPr/>
          </p:nvCxnSpPr>
          <p:spPr>
            <a:xfrm>
              <a:off x="1064748" y="2080073"/>
              <a:ext cx="62441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487A419-AE94-47B1-A2C6-FE886D297942}"/>
                </a:ext>
              </a:extLst>
            </p:cNvPr>
            <p:cNvCxnSpPr>
              <a:cxnSpLocks/>
            </p:cNvCxnSpPr>
            <p:nvPr/>
          </p:nvCxnSpPr>
          <p:spPr>
            <a:xfrm>
              <a:off x="1704586" y="1871965"/>
              <a:ext cx="480572" cy="20194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F4ADE84B-C89B-813A-2111-9576AB54622A}"/>
                </a:ext>
              </a:extLst>
            </p:cNvPr>
            <p:cNvCxnSpPr>
              <a:cxnSpLocks/>
            </p:cNvCxnSpPr>
            <p:nvPr/>
          </p:nvCxnSpPr>
          <p:spPr>
            <a:xfrm flipV="1">
              <a:off x="1564736" y="1266169"/>
              <a:ext cx="0" cy="1475436"/>
            </a:xfrm>
            <a:prstGeom prst="line">
              <a:avLst/>
            </a:prstGeom>
            <a:ln w="2540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11EC90AA-6DA8-B894-3FA8-3A2C7B96CD8F}"/>
                </a:ext>
              </a:extLst>
            </p:cNvPr>
            <p:cNvCxnSpPr>
              <a:cxnSpLocks/>
            </p:cNvCxnSpPr>
            <p:nvPr/>
          </p:nvCxnSpPr>
          <p:spPr>
            <a:xfrm flipV="1">
              <a:off x="1711056" y="1869797"/>
              <a:ext cx="0" cy="40823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15A689B3-9D03-66EC-76E8-89DAA1E0AD73}"/>
                </a:ext>
              </a:extLst>
            </p:cNvPr>
            <p:cNvCxnSpPr>
              <a:cxnSpLocks/>
            </p:cNvCxnSpPr>
            <p:nvPr/>
          </p:nvCxnSpPr>
          <p:spPr>
            <a:xfrm flipV="1">
              <a:off x="721065" y="1266169"/>
              <a:ext cx="0" cy="456305"/>
            </a:xfrm>
            <a:prstGeom prst="line">
              <a:avLst/>
            </a:prstGeom>
            <a:ln w="25400">
              <a:solidFill>
                <a:schemeClr val="accent1"/>
              </a:solidFill>
              <a:headEnd type="triangle"/>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E06C798C-9A7C-0C4C-9FC8-F99833ED5639}"/>
                </a:ext>
              </a:extLst>
            </p:cNvPr>
            <p:cNvSpPr/>
            <p:nvPr/>
          </p:nvSpPr>
          <p:spPr>
            <a:xfrm>
              <a:off x="377382" y="1732394"/>
              <a:ext cx="687366" cy="695358"/>
            </a:xfrm>
            <a:prstGeom prst="rect">
              <a:avLst/>
            </a:prstGeom>
            <a:noFill/>
            <a:ln w="317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50" b="1" dirty="0">
                  <a:solidFill>
                    <a:schemeClr val="tx1"/>
                  </a:solidFill>
                </a:rPr>
                <a:t>wall current monitor</a:t>
              </a:r>
            </a:p>
            <a:p>
              <a:pPr algn="ctr"/>
              <a:r>
                <a:rPr lang="en-GB" sz="1050" b="1" dirty="0">
                  <a:solidFill>
                    <a:schemeClr val="tx1"/>
                  </a:solidFill>
                </a:rPr>
                <a:t>pickup</a:t>
              </a:r>
            </a:p>
          </p:txBody>
        </p:sp>
        <p:cxnSp>
          <p:nvCxnSpPr>
            <p:cNvPr id="23" name="Straight Connector 22">
              <a:extLst>
                <a:ext uri="{FF2B5EF4-FFF2-40B4-BE49-F238E27FC236}">
                  <a16:creationId xmlns:a16="http://schemas.microsoft.com/office/drawing/2014/main" id="{4CAAB1E5-6546-FF62-9DD3-F87AC66E2854}"/>
                </a:ext>
              </a:extLst>
            </p:cNvPr>
            <p:cNvCxnSpPr>
              <a:cxnSpLocks/>
            </p:cNvCxnSpPr>
            <p:nvPr/>
          </p:nvCxnSpPr>
          <p:spPr>
            <a:xfrm flipV="1">
              <a:off x="723174" y="2451743"/>
              <a:ext cx="0" cy="289862"/>
            </a:xfrm>
            <a:prstGeom prst="line">
              <a:avLst/>
            </a:prstGeom>
            <a:ln w="25400">
              <a:solidFill>
                <a:schemeClr val="accent1"/>
              </a:solidFill>
              <a:head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ECC2E247-C3C3-A473-1DA1-865E3D9FDE79}"/>
                </a:ext>
              </a:extLst>
            </p:cNvPr>
            <p:cNvSpPr txBox="1"/>
            <p:nvPr/>
          </p:nvSpPr>
          <p:spPr>
            <a:xfrm rot="16200000">
              <a:off x="1310858" y="1394757"/>
              <a:ext cx="700921" cy="253916"/>
            </a:xfrm>
            <a:prstGeom prst="rect">
              <a:avLst/>
            </a:prstGeom>
            <a:noFill/>
          </p:spPr>
          <p:txBody>
            <a:bodyPr wrap="square" rtlCol="0">
              <a:spAutoFit/>
            </a:bodyPr>
            <a:lstStyle/>
            <a:p>
              <a:pPr algn="r"/>
              <a:r>
                <a:rPr lang="en-GB" sz="1050" b="1" dirty="0">
                  <a:solidFill>
                    <a:schemeClr val="bg1">
                      <a:lumMod val="65000"/>
                    </a:schemeClr>
                  </a:solidFill>
                </a:rPr>
                <a:t>shielding</a:t>
              </a:r>
            </a:p>
          </p:txBody>
        </p:sp>
        <p:cxnSp>
          <p:nvCxnSpPr>
            <p:cNvPr id="29" name="Straight Connector 28">
              <a:extLst>
                <a:ext uri="{FF2B5EF4-FFF2-40B4-BE49-F238E27FC236}">
                  <a16:creationId xmlns:a16="http://schemas.microsoft.com/office/drawing/2014/main" id="{C373F97D-04F9-E089-DC4C-A49A3CC73AED}"/>
                </a:ext>
              </a:extLst>
            </p:cNvPr>
            <p:cNvCxnSpPr>
              <a:cxnSpLocks/>
            </p:cNvCxnSpPr>
            <p:nvPr/>
          </p:nvCxnSpPr>
          <p:spPr>
            <a:xfrm>
              <a:off x="2187638" y="2073915"/>
              <a:ext cx="303549" cy="1884"/>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365FA76B-3BEF-64BD-98EB-3772EFA5BA3E}"/>
                </a:ext>
              </a:extLst>
            </p:cNvPr>
            <p:cNvCxnSpPr>
              <a:cxnSpLocks/>
            </p:cNvCxnSpPr>
            <p:nvPr/>
          </p:nvCxnSpPr>
          <p:spPr>
            <a:xfrm>
              <a:off x="4382998" y="2042714"/>
              <a:ext cx="303549" cy="1884"/>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CF5240E3-D7B6-B562-A71F-12817639E950}"/>
                </a:ext>
              </a:extLst>
            </p:cNvPr>
            <p:cNvCxnSpPr>
              <a:cxnSpLocks/>
            </p:cNvCxnSpPr>
            <p:nvPr/>
          </p:nvCxnSpPr>
          <p:spPr>
            <a:xfrm>
              <a:off x="5221608" y="2139634"/>
              <a:ext cx="46610" cy="5271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5513C985-73F7-EBD7-7DE5-B4A163672A61}"/>
                </a:ext>
              </a:extLst>
            </p:cNvPr>
            <p:cNvCxnSpPr>
              <a:cxnSpLocks/>
            </p:cNvCxnSpPr>
            <p:nvPr/>
          </p:nvCxnSpPr>
          <p:spPr>
            <a:xfrm flipH="1">
              <a:off x="5183801" y="2141899"/>
              <a:ext cx="48641" cy="5424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F6FF9E42-5B08-3D1B-0AD1-1013229A6E50}"/>
                </a:ext>
              </a:extLst>
            </p:cNvPr>
            <p:cNvSpPr txBox="1"/>
            <p:nvPr/>
          </p:nvSpPr>
          <p:spPr>
            <a:xfrm>
              <a:off x="748985" y="1168449"/>
              <a:ext cx="837452" cy="415498"/>
            </a:xfrm>
            <a:prstGeom prst="rect">
              <a:avLst/>
            </a:prstGeom>
            <a:noFill/>
          </p:spPr>
          <p:txBody>
            <a:bodyPr wrap="square" rtlCol="0">
              <a:spAutoFit/>
            </a:bodyPr>
            <a:lstStyle/>
            <a:p>
              <a:pPr algn="r"/>
              <a:r>
                <a:rPr lang="en-GB" sz="1050" b="1" dirty="0">
                  <a:solidFill>
                    <a:schemeClr val="bg1">
                      <a:lumMod val="65000"/>
                    </a:schemeClr>
                  </a:solidFill>
                </a:rPr>
                <a:t>accelerator</a:t>
              </a:r>
            </a:p>
            <a:p>
              <a:pPr algn="r"/>
              <a:r>
                <a:rPr lang="en-GB" sz="1050" b="1" dirty="0">
                  <a:solidFill>
                    <a:schemeClr val="bg1">
                      <a:lumMod val="65000"/>
                    </a:schemeClr>
                  </a:solidFill>
                </a:rPr>
                <a:t>tunnel</a:t>
              </a:r>
            </a:p>
          </p:txBody>
        </p:sp>
        <p:sp>
          <p:nvSpPr>
            <p:cNvPr id="49" name="TextBox 48">
              <a:extLst>
                <a:ext uri="{FF2B5EF4-FFF2-40B4-BE49-F238E27FC236}">
                  <a16:creationId xmlns:a16="http://schemas.microsoft.com/office/drawing/2014/main" id="{B7C7A1FC-6B8D-F69B-9A6F-534D07DE5846}"/>
                </a:ext>
              </a:extLst>
            </p:cNvPr>
            <p:cNvSpPr txBox="1"/>
            <p:nvPr/>
          </p:nvSpPr>
          <p:spPr>
            <a:xfrm>
              <a:off x="4382998" y="1163142"/>
              <a:ext cx="1168139" cy="415498"/>
            </a:xfrm>
            <a:prstGeom prst="rect">
              <a:avLst/>
            </a:prstGeom>
            <a:noFill/>
          </p:spPr>
          <p:txBody>
            <a:bodyPr wrap="square" rtlCol="0">
              <a:spAutoFit/>
            </a:bodyPr>
            <a:lstStyle/>
            <a:p>
              <a:r>
                <a:rPr lang="en-GB" sz="1050" b="1" dirty="0">
                  <a:solidFill>
                    <a:schemeClr val="bg1">
                      <a:lumMod val="65000"/>
                    </a:schemeClr>
                  </a:solidFill>
                </a:rPr>
                <a:t>surface building</a:t>
              </a:r>
            </a:p>
            <a:p>
              <a:r>
                <a:rPr lang="en-GB" sz="1050" b="1" dirty="0">
                  <a:solidFill>
                    <a:schemeClr val="bg1">
                      <a:lumMod val="65000"/>
                    </a:schemeClr>
                  </a:solidFill>
                </a:rPr>
                <a:t>(Faraday Cage)</a:t>
              </a:r>
            </a:p>
          </p:txBody>
        </p:sp>
        <p:cxnSp>
          <p:nvCxnSpPr>
            <p:cNvPr id="50" name="Straight Connector 49">
              <a:extLst>
                <a:ext uri="{FF2B5EF4-FFF2-40B4-BE49-F238E27FC236}">
                  <a16:creationId xmlns:a16="http://schemas.microsoft.com/office/drawing/2014/main" id="{AD1FEC67-583E-3906-F809-59045BC1CBB9}"/>
                </a:ext>
              </a:extLst>
            </p:cNvPr>
            <p:cNvCxnSpPr>
              <a:cxnSpLocks/>
            </p:cNvCxnSpPr>
            <p:nvPr/>
          </p:nvCxnSpPr>
          <p:spPr>
            <a:xfrm flipV="1">
              <a:off x="4399875" y="1266169"/>
              <a:ext cx="0" cy="1475436"/>
            </a:xfrm>
            <a:prstGeom prst="line">
              <a:avLst/>
            </a:prstGeom>
            <a:ln w="2540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sp>
          <p:nvSpPr>
            <p:cNvPr id="72" name="TextBox 71">
              <a:extLst>
                <a:ext uri="{FF2B5EF4-FFF2-40B4-BE49-F238E27FC236}">
                  <a16:creationId xmlns:a16="http://schemas.microsoft.com/office/drawing/2014/main" id="{75BDB120-AF01-6F6E-D9E9-2BD6808D7C90}"/>
                </a:ext>
              </a:extLst>
            </p:cNvPr>
            <p:cNvSpPr txBox="1"/>
            <p:nvPr/>
          </p:nvSpPr>
          <p:spPr>
            <a:xfrm>
              <a:off x="1021359" y="2055105"/>
              <a:ext cx="582211" cy="253916"/>
            </a:xfrm>
            <a:prstGeom prst="rect">
              <a:avLst/>
            </a:prstGeom>
            <a:noFill/>
          </p:spPr>
          <p:txBody>
            <a:bodyPr wrap="none" rtlCol="0">
              <a:spAutoFit/>
            </a:bodyPr>
            <a:lstStyle/>
            <a:p>
              <a:pPr algn="ctr"/>
              <a:r>
                <a:rPr lang="en-GB" sz="1050" b="1" dirty="0"/>
                <a:t>(~15m)</a:t>
              </a:r>
            </a:p>
          </p:txBody>
        </p:sp>
      </p:grpSp>
      <p:pic>
        <p:nvPicPr>
          <p:cNvPr id="74" name="Picture 73" descr="A screenshot of a computer&#10;&#10;Description automatically generated">
            <a:extLst>
              <a:ext uri="{FF2B5EF4-FFF2-40B4-BE49-F238E27FC236}">
                <a16:creationId xmlns:a16="http://schemas.microsoft.com/office/drawing/2014/main" id="{036A4A87-2B12-FD65-7C83-D79C3934FDB0}"/>
              </a:ext>
            </a:extLst>
          </p:cNvPr>
          <p:cNvPicPr>
            <a:picLocks noChangeAspect="1"/>
          </p:cNvPicPr>
          <p:nvPr/>
        </p:nvPicPr>
        <p:blipFill rotWithShape="1">
          <a:blip r:embed="rId3"/>
          <a:srcRect l="1159" t="21328" r="50268"/>
          <a:stretch/>
        </p:blipFill>
        <p:spPr>
          <a:xfrm>
            <a:off x="6054025" y="2469821"/>
            <a:ext cx="2865249" cy="1041037"/>
          </a:xfrm>
          <a:prstGeom prst="rect">
            <a:avLst/>
          </a:prstGeom>
        </p:spPr>
      </p:pic>
      <p:pic>
        <p:nvPicPr>
          <p:cNvPr id="76" name="Picture 75" descr="A screenshot of a computer&#10;&#10;Description automatically generated">
            <a:extLst>
              <a:ext uri="{FF2B5EF4-FFF2-40B4-BE49-F238E27FC236}">
                <a16:creationId xmlns:a16="http://schemas.microsoft.com/office/drawing/2014/main" id="{AFC83ED4-322E-195B-C3F3-2248DB552C90}"/>
              </a:ext>
            </a:extLst>
          </p:cNvPr>
          <p:cNvPicPr>
            <a:picLocks noChangeAspect="1"/>
          </p:cNvPicPr>
          <p:nvPr/>
        </p:nvPicPr>
        <p:blipFill>
          <a:blip r:embed="rId4"/>
          <a:stretch>
            <a:fillRect/>
          </a:stretch>
        </p:blipFill>
        <p:spPr>
          <a:xfrm>
            <a:off x="6579769" y="3510858"/>
            <a:ext cx="2046489" cy="1500155"/>
          </a:xfrm>
          <a:prstGeom prst="rect">
            <a:avLst/>
          </a:prstGeom>
        </p:spPr>
      </p:pic>
      <p:sp>
        <p:nvSpPr>
          <p:cNvPr id="16" name="TextBox 15">
            <a:extLst>
              <a:ext uri="{FF2B5EF4-FFF2-40B4-BE49-F238E27FC236}">
                <a16:creationId xmlns:a16="http://schemas.microsoft.com/office/drawing/2014/main" id="{C63F52BB-C97A-6AA4-2288-353986A4384F}"/>
              </a:ext>
            </a:extLst>
          </p:cNvPr>
          <p:cNvSpPr txBox="1"/>
          <p:nvPr/>
        </p:nvSpPr>
        <p:spPr>
          <a:xfrm>
            <a:off x="8412404" y="2457497"/>
            <a:ext cx="506870" cy="369332"/>
          </a:xfrm>
          <a:prstGeom prst="rect">
            <a:avLst/>
          </a:prstGeom>
          <a:solidFill>
            <a:schemeClr val="bg1">
              <a:alpha val="50000"/>
            </a:schemeClr>
          </a:solidFill>
        </p:spPr>
        <p:txBody>
          <a:bodyPr wrap="none" rtlCol="0">
            <a:spAutoFit/>
          </a:bodyPr>
          <a:lstStyle/>
          <a:p>
            <a:r>
              <a:rPr lang="en-GB" dirty="0">
                <a:solidFill>
                  <a:schemeClr val="bg1"/>
                </a:solidFill>
              </a:rPr>
              <a:t>MR</a:t>
            </a:r>
          </a:p>
        </p:txBody>
      </p:sp>
      <p:sp>
        <p:nvSpPr>
          <p:cNvPr id="19" name="TextBox 18">
            <a:extLst>
              <a:ext uri="{FF2B5EF4-FFF2-40B4-BE49-F238E27FC236}">
                <a16:creationId xmlns:a16="http://schemas.microsoft.com/office/drawing/2014/main" id="{5E36B5ED-F8DA-52DD-DA7E-A3EC91B29C07}"/>
              </a:ext>
            </a:extLst>
          </p:cNvPr>
          <p:cNvSpPr txBox="1"/>
          <p:nvPr/>
        </p:nvSpPr>
        <p:spPr>
          <a:xfrm>
            <a:off x="8003478" y="3523817"/>
            <a:ext cx="662361" cy="369332"/>
          </a:xfrm>
          <a:prstGeom prst="rect">
            <a:avLst/>
          </a:prstGeom>
          <a:solidFill>
            <a:schemeClr val="bg1">
              <a:alpha val="50000"/>
            </a:schemeClr>
          </a:solidFill>
        </p:spPr>
        <p:txBody>
          <a:bodyPr wrap="none" rtlCol="0">
            <a:spAutoFit/>
          </a:bodyPr>
          <a:lstStyle/>
          <a:p>
            <a:r>
              <a:rPr lang="en-GB" dirty="0"/>
              <a:t>BQM</a:t>
            </a:r>
          </a:p>
        </p:txBody>
      </p:sp>
    </p:spTree>
    <p:extLst>
      <p:ext uri="{BB962C8B-B14F-4D97-AF65-F5344CB8AC3E}">
        <p14:creationId xmlns:p14="http://schemas.microsoft.com/office/powerpoint/2010/main" val="28447881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9DB337-1D0B-C30E-F433-CB6D356F627F}"/>
              </a:ext>
            </a:extLst>
          </p:cNvPr>
          <p:cNvSpPr>
            <a:spLocks noGrp="1"/>
          </p:cNvSpPr>
          <p:nvPr>
            <p:ph type="title"/>
          </p:nvPr>
        </p:nvSpPr>
        <p:spPr/>
        <p:txBody>
          <a:bodyPr/>
          <a:lstStyle/>
          <a:p>
            <a:r>
              <a:rPr lang="en-GB" dirty="0"/>
              <a:t>longitudinal observation triggering scheme</a:t>
            </a:r>
          </a:p>
        </p:txBody>
      </p:sp>
      <p:sp>
        <p:nvSpPr>
          <p:cNvPr id="3" name="Content Placeholder 2">
            <a:extLst>
              <a:ext uri="{FF2B5EF4-FFF2-40B4-BE49-F238E27FC236}">
                <a16:creationId xmlns:a16="http://schemas.microsoft.com/office/drawing/2014/main" id="{F7D6B634-C3BE-1D88-985C-DA7B2C141172}"/>
              </a:ext>
            </a:extLst>
          </p:cNvPr>
          <p:cNvSpPr>
            <a:spLocks noGrp="1"/>
          </p:cNvSpPr>
          <p:nvPr>
            <p:ph idx="1"/>
          </p:nvPr>
        </p:nvSpPr>
        <p:spPr>
          <a:xfrm>
            <a:off x="1911674" y="1026082"/>
            <a:ext cx="6738056" cy="3307823"/>
          </a:xfrm>
        </p:spPr>
        <p:txBody>
          <a:bodyPr>
            <a:normAutofit fontScale="62500" lnSpcReduction="20000"/>
          </a:bodyPr>
          <a:lstStyle/>
          <a:p>
            <a:r>
              <a:rPr lang="en-GB" dirty="0"/>
              <a:t>General Machine Timing (GMT)</a:t>
            </a:r>
          </a:p>
          <a:p>
            <a:pPr lvl="1"/>
            <a:r>
              <a:rPr lang="en-GB" dirty="0"/>
              <a:t>telegram broadcast on cable to synchronize equipment to events like injection, start of ramp, start of flat top, start of fast or slow extraction…</a:t>
            </a:r>
          </a:p>
          <a:p>
            <a:r>
              <a:rPr lang="en-GB" dirty="0"/>
              <a:t>Local Timing event (LTIM)</a:t>
            </a:r>
          </a:p>
          <a:p>
            <a:pPr lvl="1"/>
            <a:r>
              <a:rPr lang="en-GB" dirty="0"/>
              <a:t>pulse by local GMT receiver followed by a counter</a:t>
            </a:r>
          </a:p>
          <a:p>
            <a:pPr lvl="1"/>
            <a:r>
              <a:rPr lang="en-GB" dirty="0"/>
              <a:t>choice of which GMT event triggers, with option of additional delay</a:t>
            </a:r>
          </a:p>
          <a:p>
            <a:pPr lvl="2"/>
            <a:r>
              <a:rPr lang="en-GB" dirty="0"/>
              <a:t>generally </a:t>
            </a:r>
            <a:r>
              <a:rPr lang="en-GB" dirty="0" err="1"/>
              <a:t>ms</a:t>
            </a:r>
            <a:r>
              <a:rPr lang="en-GB" dirty="0"/>
              <a:t> precision</a:t>
            </a:r>
          </a:p>
          <a:p>
            <a:r>
              <a:rPr lang="en-GB" dirty="0"/>
              <a:t>VME Trigger Unit (VTU)</a:t>
            </a:r>
          </a:p>
          <a:p>
            <a:pPr lvl="1"/>
            <a:r>
              <a:rPr lang="en-GB" dirty="0"/>
              <a:t>RF-synchronous counter, thanks to </a:t>
            </a:r>
            <a:r>
              <a:rPr lang="en-GB" dirty="0" err="1"/>
              <a:t>f</a:t>
            </a:r>
            <a:r>
              <a:rPr lang="en-GB" baseline="-25000" dirty="0" err="1"/>
              <a:t>rev</a:t>
            </a:r>
            <a:r>
              <a:rPr lang="en-GB" dirty="0"/>
              <a:t> and </a:t>
            </a:r>
            <a:r>
              <a:rPr lang="en-GB" dirty="0" err="1"/>
              <a:t>f</a:t>
            </a:r>
            <a:r>
              <a:rPr lang="en-GB" baseline="-25000" dirty="0" err="1"/>
              <a:t>RF</a:t>
            </a:r>
            <a:r>
              <a:rPr lang="en-GB" dirty="0"/>
              <a:t> inputs</a:t>
            </a:r>
          </a:p>
          <a:p>
            <a:pPr lvl="1"/>
            <a:r>
              <a:rPr lang="en-GB" dirty="0"/>
              <a:t>precise to the bucket + fine alignment down to 20 </a:t>
            </a:r>
            <a:r>
              <a:rPr lang="en-GB" dirty="0" err="1"/>
              <a:t>ps</a:t>
            </a:r>
            <a:r>
              <a:rPr lang="en-GB" dirty="0"/>
              <a:t> precision</a:t>
            </a:r>
          </a:p>
          <a:p>
            <a:pPr lvl="1"/>
            <a:r>
              <a:rPr lang="en-GB" dirty="0"/>
              <a:t>started by LTIM pulse</a:t>
            </a:r>
          </a:p>
          <a:p>
            <a:pPr lvl="2"/>
            <a:r>
              <a:rPr lang="en-GB" dirty="0"/>
              <a:t>could also be started by e.g. injection or extraction pulse for turn accuracy</a:t>
            </a:r>
          </a:p>
          <a:p>
            <a:pPr lvl="1"/>
            <a:r>
              <a:rPr lang="en-GB" dirty="0"/>
              <a:t>can do single pulse, or pulse burst at chosen spacing</a:t>
            </a:r>
          </a:p>
          <a:p>
            <a:pPr lvl="2"/>
            <a:r>
              <a:rPr lang="en-GB" dirty="0"/>
              <a:t>can repeat several times (triggered by several LTIM pulses)</a:t>
            </a:r>
          </a:p>
          <a:p>
            <a:r>
              <a:rPr lang="en-GB" dirty="0"/>
              <a:t>VTU finally triggers the ADC</a:t>
            </a:r>
          </a:p>
          <a:p>
            <a:pPr lvl="1"/>
            <a:r>
              <a:rPr lang="en-GB" dirty="0"/>
              <a:t>for desired user/cycle, at desired time in the cycle, at desired bucket, with fine alignment</a:t>
            </a:r>
          </a:p>
          <a:p>
            <a:r>
              <a:rPr lang="en-GB" dirty="0"/>
              <a:t>example: for standard MR, acquire bucket 1 for 42 consecutive turns (i.e. 1 </a:t>
            </a:r>
            <a:r>
              <a:rPr lang="en-GB" dirty="0" err="1"/>
              <a:t>ms</a:t>
            </a:r>
            <a:r>
              <a:rPr lang="en-GB" dirty="0"/>
              <a:t>) at every inj.</a:t>
            </a:r>
          </a:p>
          <a:p>
            <a:pPr lvl="1"/>
            <a:endParaRPr lang="en-GB" dirty="0"/>
          </a:p>
        </p:txBody>
      </p:sp>
      <p:sp>
        <p:nvSpPr>
          <p:cNvPr id="5" name="Footer Placeholder 4">
            <a:extLst>
              <a:ext uri="{FF2B5EF4-FFF2-40B4-BE49-F238E27FC236}">
                <a16:creationId xmlns:a16="http://schemas.microsoft.com/office/drawing/2014/main" id="{A948905E-7750-1612-06BB-F65F4C94F0B2}"/>
              </a:ext>
            </a:extLst>
          </p:cNvPr>
          <p:cNvSpPr>
            <a:spLocks noGrp="1"/>
          </p:cNvSpPr>
          <p:nvPr>
            <p:ph type="ftr" sz="quarter" idx="11"/>
          </p:nvPr>
        </p:nvSpPr>
        <p:spPr/>
        <p:txBody>
          <a:bodyPr/>
          <a:lstStyle/>
          <a:p>
            <a:r>
              <a:rPr lang="en-GB"/>
              <a:t>giulia.papotti@cern.ch</a:t>
            </a:r>
          </a:p>
        </p:txBody>
      </p:sp>
      <p:sp>
        <p:nvSpPr>
          <p:cNvPr id="6" name="Slide Number Placeholder 5">
            <a:extLst>
              <a:ext uri="{FF2B5EF4-FFF2-40B4-BE49-F238E27FC236}">
                <a16:creationId xmlns:a16="http://schemas.microsoft.com/office/drawing/2014/main" id="{FDFD9FA5-D502-5E2C-127F-D48684B9D154}"/>
              </a:ext>
            </a:extLst>
          </p:cNvPr>
          <p:cNvSpPr>
            <a:spLocks noGrp="1"/>
          </p:cNvSpPr>
          <p:nvPr>
            <p:ph type="sldNum" sz="quarter" idx="12"/>
          </p:nvPr>
        </p:nvSpPr>
        <p:spPr/>
        <p:txBody>
          <a:bodyPr/>
          <a:lstStyle/>
          <a:p>
            <a:fld id="{4F4DF25E-2DB6-1E46-8842-3F485C9980AC}" type="slidenum">
              <a:rPr lang="en-GB" smtClean="0"/>
              <a:t>5</a:t>
            </a:fld>
            <a:endParaRPr lang="en-GB"/>
          </a:p>
        </p:txBody>
      </p:sp>
      <p:sp>
        <p:nvSpPr>
          <p:cNvPr id="7" name="Rectangle 6">
            <a:extLst>
              <a:ext uri="{FF2B5EF4-FFF2-40B4-BE49-F238E27FC236}">
                <a16:creationId xmlns:a16="http://schemas.microsoft.com/office/drawing/2014/main" id="{4093D65D-D4CA-2B43-CB15-798BECF6A735}"/>
              </a:ext>
            </a:extLst>
          </p:cNvPr>
          <p:cNvSpPr/>
          <p:nvPr/>
        </p:nvSpPr>
        <p:spPr>
          <a:xfrm>
            <a:off x="628650" y="1026082"/>
            <a:ext cx="687366" cy="695358"/>
          </a:xfrm>
          <a:prstGeom prst="rect">
            <a:avLst/>
          </a:prstGeom>
          <a:noFill/>
          <a:ln w="317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50" b="1" dirty="0">
                <a:solidFill>
                  <a:schemeClr val="tx1"/>
                </a:solidFill>
              </a:rPr>
              <a:t>General Machine Timing</a:t>
            </a:r>
          </a:p>
        </p:txBody>
      </p:sp>
      <p:sp>
        <p:nvSpPr>
          <p:cNvPr id="8" name="Rectangle 7">
            <a:extLst>
              <a:ext uri="{FF2B5EF4-FFF2-40B4-BE49-F238E27FC236}">
                <a16:creationId xmlns:a16="http://schemas.microsoft.com/office/drawing/2014/main" id="{26324F38-4641-A2A1-CC6E-7CE3F3FA24D8}"/>
              </a:ext>
            </a:extLst>
          </p:cNvPr>
          <p:cNvSpPr/>
          <p:nvPr/>
        </p:nvSpPr>
        <p:spPr>
          <a:xfrm>
            <a:off x="628650" y="1875178"/>
            <a:ext cx="687366" cy="695358"/>
          </a:xfrm>
          <a:prstGeom prst="rect">
            <a:avLst/>
          </a:prstGeom>
          <a:noFill/>
          <a:ln w="317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50" b="1" dirty="0">
                <a:solidFill>
                  <a:schemeClr val="tx1"/>
                </a:solidFill>
              </a:rPr>
              <a:t>Local Timing</a:t>
            </a:r>
          </a:p>
          <a:p>
            <a:pPr algn="ctr"/>
            <a:r>
              <a:rPr lang="en-GB" sz="1050" b="1" dirty="0">
                <a:solidFill>
                  <a:schemeClr val="tx1"/>
                </a:solidFill>
              </a:rPr>
              <a:t>event</a:t>
            </a:r>
          </a:p>
        </p:txBody>
      </p:sp>
      <p:sp>
        <p:nvSpPr>
          <p:cNvPr id="9" name="Rectangle 8">
            <a:extLst>
              <a:ext uri="{FF2B5EF4-FFF2-40B4-BE49-F238E27FC236}">
                <a16:creationId xmlns:a16="http://schemas.microsoft.com/office/drawing/2014/main" id="{B97C7927-5025-64AB-5880-3B3E854C041F}"/>
              </a:ext>
            </a:extLst>
          </p:cNvPr>
          <p:cNvSpPr/>
          <p:nvPr/>
        </p:nvSpPr>
        <p:spPr>
          <a:xfrm>
            <a:off x="628650" y="2724274"/>
            <a:ext cx="687366" cy="695358"/>
          </a:xfrm>
          <a:prstGeom prst="rect">
            <a:avLst/>
          </a:prstGeom>
          <a:noFill/>
          <a:ln w="317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50" b="1" dirty="0">
                <a:solidFill>
                  <a:schemeClr val="tx1"/>
                </a:solidFill>
              </a:rPr>
              <a:t>VME</a:t>
            </a:r>
          </a:p>
          <a:p>
            <a:pPr algn="ctr"/>
            <a:r>
              <a:rPr lang="en-GB" sz="1050" b="1" dirty="0">
                <a:solidFill>
                  <a:schemeClr val="tx1"/>
                </a:solidFill>
              </a:rPr>
              <a:t>Trigger Unit</a:t>
            </a:r>
          </a:p>
        </p:txBody>
      </p:sp>
      <p:sp>
        <p:nvSpPr>
          <p:cNvPr id="10" name="Rectangle 9">
            <a:extLst>
              <a:ext uri="{FF2B5EF4-FFF2-40B4-BE49-F238E27FC236}">
                <a16:creationId xmlns:a16="http://schemas.microsoft.com/office/drawing/2014/main" id="{1808BC29-891E-B57D-3CC0-20A4400A5785}"/>
              </a:ext>
            </a:extLst>
          </p:cNvPr>
          <p:cNvSpPr/>
          <p:nvPr/>
        </p:nvSpPr>
        <p:spPr>
          <a:xfrm>
            <a:off x="628650" y="3573371"/>
            <a:ext cx="687366" cy="466700"/>
          </a:xfrm>
          <a:prstGeom prst="rect">
            <a:avLst/>
          </a:prstGeom>
          <a:noFill/>
          <a:ln w="317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50" b="1" dirty="0">
                <a:solidFill>
                  <a:schemeClr val="tx1"/>
                </a:solidFill>
              </a:rPr>
              <a:t>ADC</a:t>
            </a:r>
          </a:p>
        </p:txBody>
      </p:sp>
      <p:cxnSp>
        <p:nvCxnSpPr>
          <p:cNvPr id="11" name="Straight Connector 10">
            <a:extLst>
              <a:ext uri="{FF2B5EF4-FFF2-40B4-BE49-F238E27FC236}">
                <a16:creationId xmlns:a16="http://schemas.microsoft.com/office/drawing/2014/main" id="{E9239779-EDC4-7298-E902-EBB7BF2FD32F}"/>
              </a:ext>
            </a:extLst>
          </p:cNvPr>
          <p:cNvCxnSpPr>
            <a:cxnSpLocks/>
          </p:cNvCxnSpPr>
          <p:nvPr/>
        </p:nvCxnSpPr>
        <p:spPr>
          <a:xfrm>
            <a:off x="922614" y="1875178"/>
            <a:ext cx="49719" cy="5650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575E56C-3A80-1715-9F5E-802080389A39}"/>
              </a:ext>
            </a:extLst>
          </p:cNvPr>
          <p:cNvCxnSpPr>
            <a:cxnSpLocks/>
          </p:cNvCxnSpPr>
          <p:nvPr/>
        </p:nvCxnSpPr>
        <p:spPr>
          <a:xfrm flipH="1">
            <a:off x="972333" y="1875178"/>
            <a:ext cx="48641" cy="5650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FF02FB8-FA6B-B77A-684A-CF1E9BE05D17}"/>
              </a:ext>
            </a:extLst>
          </p:cNvPr>
          <p:cNvCxnSpPr>
            <a:cxnSpLocks/>
          </p:cNvCxnSpPr>
          <p:nvPr/>
        </p:nvCxnSpPr>
        <p:spPr>
          <a:xfrm>
            <a:off x="922614" y="2724274"/>
            <a:ext cx="49719" cy="5650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A67DFEAD-BA8A-B1FB-3A85-277F12A5B14E}"/>
              </a:ext>
            </a:extLst>
          </p:cNvPr>
          <p:cNvCxnSpPr>
            <a:cxnSpLocks/>
          </p:cNvCxnSpPr>
          <p:nvPr/>
        </p:nvCxnSpPr>
        <p:spPr>
          <a:xfrm flipH="1">
            <a:off x="972333" y="2724274"/>
            <a:ext cx="48641" cy="5650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F2D9EE9-7C38-7782-4A20-6F884F5E2765}"/>
              </a:ext>
            </a:extLst>
          </p:cNvPr>
          <p:cNvCxnSpPr>
            <a:cxnSpLocks/>
          </p:cNvCxnSpPr>
          <p:nvPr/>
        </p:nvCxnSpPr>
        <p:spPr>
          <a:xfrm>
            <a:off x="922614" y="3573370"/>
            <a:ext cx="49719" cy="5650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0E8FBE62-16B2-0768-66F3-119680284060}"/>
              </a:ext>
            </a:extLst>
          </p:cNvPr>
          <p:cNvCxnSpPr>
            <a:cxnSpLocks/>
          </p:cNvCxnSpPr>
          <p:nvPr/>
        </p:nvCxnSpPr>
        <p:spPr>
          <a:xfrm flipH="1">
            <a:off x="972333" y="3573370"/>
            <a:ext cx="48641" cy="5650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406DD278-BB8A-1589-3C77-DD5C5F14F5F4}"/>
              </a:ext>
            </a:extLst>
          </p:cNvPr>
          <p:cNvCxnSpPr>
            <a:cxnSpLocks/>
            <a:stCxn id="7" idx="2"/>
            <a:endCxn id="8" idx="0"/>
          </p:cNvCxnSpPr>
          <p:nvPr/>
        </p:nvCxnSpPr>
        <p:spPr>
          <a:xfrm>
            <a:off x="972333" y="1721440"/>
            <a:ext cx="0" cy="15373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D431C06C-5492-A665-31EF-646DA2308977}"/>
              </a:ext>
            </a:extLst>
          </p:cNvPr>
          <p:cNvCxnSpPr>
            <a:cxnSpLocks/>
          </p:cNvCxnSpPr>
          <p:nvPr/>
        </p:nvCxnSpPr>
        <p:spPr>
          <a:xfrm>
            <a:off x="972333" y="2570536"/>
            <a:ext cx="0" cy="15373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FDF6F520-7E1E-1F26-F884-2F230E9E2280}"/>
              </a:ext>
            </a:extLst>
          </p:cNvPr>
          <p:cNvCxnSpPr>
            <a:cxnSpLocks/>
          </p:cNvCxnSpPr>
          <p:nvPr/>
        </p:nvCxnSpPr>
        <p:spPr>
          <a:xfrm>
            <a:off x="972333" y="3419632"/>
            <a:ext cx="0" cy="15373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BB7842D3-0677-5A70-3422-72DA4E9D97C8}"/>
              </a:ext>
            </a:extLst>
          </p:cNvPr>
          <p:cNvCxnSpPr>
            <a:cxnSpLocks/>
          </p:cNvCxnSpPr>
          <p:nvPr/>
        </p:nvCxnSpPr>
        <p:spPr>
          <a:xfrm>
            <a:off x="166114" y="2974276"/>
            <a:ext cx="462536" cy="0"/>
          </a:xfrm>
          <a:prstGeom prst="line">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15871654-3092-B3A3-8226-EFB67BA4F91A}"/>
              </a:ext>
            </a:extLst>
          </p:cNvPr>
          <p:cNvCxnSpPr>
            <a:cxnSpLocks/>
          </p:cNvCxnSpPr>
          <p:nvPr/>
        </p:nvCxnSpPr>
        <p:spPr>
          <a:xfrm>
            <a:off x="166114" y="3184181"/>
            <a:ext cx="462536" cy="0"/>
          </a:xfrm>
          <a:prstGeom prst="line">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6E6F2400-0D1F-C061-5FEC-0182D7908635}"/>
              </a:ext>
            </a:extLst>
          </p:cNvPr>
          <p:cNvSpPr txBox="1"/>
          <p:nvPr/>
        </p:nvSpPr>
        <p:spPr>
          <a:xfrm>
            <a:off x="98940" y="2739684"/>
            <a:ext cx="346570" cy="253916"/>
          </a:xfrm>
          <a:prstGeom prst="rect">
            <a:avLst/>
          </a:prstGeom>
          <a:noFill/>
        </p:spPr>
        <p:txBody>
          <a:bodyPr wrap="none" rtlCol="0">
            <a:spAutoFit/>
          </a:bodyPr>
          <a:lstStyle/>
          <a:p>
            <a:pPr algn="ctr"/>
            <a:r>
              <a:rPr lang="en-GB" sz="1050" b="1" dirty="0" err="1"/>
              <a:t>f</a:t>
            </a:r>
            <a:r>
              <a:rPr lang="en-GB" sz="1050" b="1" baseline="-25000" dirty="0" err="1"/>
              <a:t>rev</a:t>
            </a:r>
            <a:endParaRPr lang="en-GB" sz="1050" b="1" baseline="-25000" dirty="0"/>
          </a:p>
        </p:txBody>
      </p:sp>
      <p:sp>
        <p:nvSpPr>
          <p:cNvPr id="31" name="TextBox 30">
            <a:extLst>
              <a:ext uri="{FF2B5EF4-FFF2-40B4-BE49-F238E27FC236}">
                <a16:creationId xmlns:a16="http://schemas.microsoft.com/office/drawing/2014/main" id="{D14EB79F-C2C1-E110-27A3-D6DD03E50458}"/>
              </a:ext>
            </a:extLst>
          </p:cNvPr>
          <p:cNvSpPr txBox="1"/>
          <p:nvPr/>
        </p:nvSpPr>
        <p:spPr>
          <a:xfrm>
            <a:off x="99314" y="2967010"/>
            <a:ext cx="320921" cy="253916"/>
          </a:xfrm>
          <a:prstGeom prst="rect">
            <a:avLst/>
          </a:prstGeom>
          <a:noFill/>
        </p:spPr>
        <p:txBody>
          <a:bodyPr wrap="none" rtlCol="0">
            <a:spAutoFit/>
          </a:bodyPr>
          <a:lstStyle/>
          <a:p>
            <a:pPr algn="ctr"/>
            <a:r>
              <a:rPr lang="en-GB" sz="1050" b="1" dirty="0" err="1"/>
              <a:t>f</a:t>
            </a:r>
            <a:r>
              <a:rPr lang="en-GB" sz="1050" b="1" baseline="-25000" dirty="0" err="1"/>
              <a:t>RF</a:t>
            </a:r>
            <a:endParaRPr lang="en-GB" sz="1050" b="1" baseline="-25000" dirty="0"/>
          </a:p>
        </p:txBody>
      </p:sp>
    </p:spTree>
    <p:extLst>
      <p:ext uri="{BB962C8B-B14F-4D97-AF65-F5344CB8AC3E}">
        <p14:creationId xmlns:p14="http://schemas.microsoft.com/office/powerpoint/2010/main" val="32153705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FAEAC7-9027-B0BB-A226-DEA764C0FC4D}"/>
              </a:ext>
            </a:extLst>
          </p:cNvPr>
          <p:cNvSpPr>
            <a:spLocks noGrp="1"/>
          </p:cNvSpPr>
          <p:nvPr>
            <p:ph type="title"/>
          </p:nvPr>
        </p:nvSpPr>
        <p:spPr/>
        <p:txBody>
          <a:bodyPr/>
          <a:lstStyle/>
          <a:p>
            <a:r>
              <a:rPr lang="en-GB" dirty="0"/>
              <a:t>examples of acquisitions - protons</a:t>
            </a:r>
          </a:p>
        </p:txBody>
      </p:sp>
      <p:sp>
        <p:nvSpPr>
          <p:cNvPr id="3" name="Content Placeholder 2">
            <a:extLst>
              <a:ext uri="{FF2B5EF4-FFF2-40B4-BE49-F238E27FC236}">
                <a16:creationId xmlns:a16="http://schemas.microsoft.com/office/drawing/2014/main" id="{D4D301B3-3C0F-56AA-0F98-4A77DB71966E}"/>
              </a:ext>
            </a:extLst>
          </p:cNvPr>
          <p:cNvSpPr>
            <a:spLocks noGrp="1"/>
          </p:cNvSpPr>
          <p:nvPr>
            <p:ph idx="1"/>
          </p:nvPr>
        </p:nvSpPr>
        <p:spPr/>
        <p:txBody>
          <a:bodyPr/>
          <a:lstStyle/>
          <a:p>
            <a:r>
              <a:rPr lang="en-GB" dirty="0"/>
              <a:t>standard use: MR view at injection</a:t>
            </a:r>
          </a:p>
          <a:p>
            <a:r>
              <a:rPr lang="en-GB" dirty="0"/>
              <a:t>non standard example: MR view along a cycle</a:t>
            </a:r>
          </a:p>
        </p:txBody>
      </p:sp>
      <p:sp>
        <p:nvSpPr>
          <p:cNvPr id="5" name="Footer Placeholder 4">
            <a:extLst>
              <a:ext uri="{FF2B5EF4-FFF2-40B4-BE49-F238E27FC236}">
                <a16:creationId xmlns:a16="http://schemas.microsoft.com/office/drawing/2014/main" id="{660C82C6-149A-8C25-2C9D-72F187B2AA29}"/>
              </a:ext>
            </a:extLst>
          </p:cNvPr>
          <p:cNvSpPr>
            <a:spLocks noGrp="1"/>
          </p:cNvSpPr>
          <p:nvPr>
            <p:ph type="ftr" sz="quarter" idx="11"/>
          </p:nvPr>
        </p:nvSpPr>
        <p:spPr/>
        <p:txBody>
          <a:bodyPr/>
          <a:lstStyle/>
          <a:p>
            <a:r>
              <a:rPr lang="en-GB"/>
              <a:t>giulia.papotti@cern.ch</a:t>
            </a:r>
          </a:p>
        </p:txBody>
      </p:sp>
      <p:sp>
        <p:nvSpPr>
          <p:cNvPr id="6" name="Slide Number Placeholder 5">
            <a:extLst>
              <a:ext uri="{FF2B5EF4-FFF2-40B4-BE49-F238E27FC236}">
                <a16:creationId xmlns:a16="http://schemas.microsoft.com/office/drawing/2014/main" id="{84170DC9-F237-D065-7876-73BE23219881}"/>
              </a:ext>
            </a:extLst>
          </p:cNvPr>
          <p:cNvSpPr>
            <a:spLocks noGrp="1"/>
          </p:cNvSpPr>
          <p:nvPr>
            <p:ph type="sldNum" sz="quarter" idx="12"/>
          </p:nvPr>
        </p:nvSpPr>
        <p:spPr/>
        <p:txBody>
          <a:bodyPr/>
          <a:lstStyle/>
          <a:p>
            <a:fld id="{4F4DF25E-2DB6-1E46-8842-3F485C9980AC}" type="slidenum">
              <a:rPr lang="en-GB" smtClean="0"/>
              <a:t>6</a:t>
            </a:fld>
            <a:endParaRPr lang="en-GB"/>
          </a:p>
        </p:txBody>
      </p:sp>
      <p:sp>
        <p:nvSpPr>
          <p:cNvPr id="11" name="TextBox 10">
            <a:extLst>
              <a:ext uri="{FF2B5EF4-FFF2-40B4-BE49-F238E27FC236}">
                <a16:creationId xmlns:a16="http://schemas.microsoft.com/office/drawing/2014/main" id="{DB248E04-C4B3-AE70-B71C-6FEBEF2B6B86}"/>
              </a:ext>
            </a:extLst>
          </p:cNvPr>
          <p:cNvSpPr txBox="1"/>
          <p:nvPr/>
        </p:nvSpPr>
        <p:spPr>
          <a:xfrm>
            <a:off x="5208028" y="3410575"/>
            <a:ext cx="3495059" cy="923330"/>
          </a:xfrm>
          <a:prstGeom prst="rect">
            <a:avLst/>
          </a:prstGeom>
          <a:noFill/>
        </p:spPr>
        <p:txBody>
          <a:bodyPr wrap="none" rtlCol="0">
            <a:spAutoFit/>
          </a:bodyPr>
          <a:lstStyle/>
          <a:p>
            <a:pPr algn="ctr"/>
            <a:r>
              <a:rPr lang="en-GB" dirty="0">
                <a:solidFill>
                  <a:srgbClr val="FF0000"/>
                </a:solidFill>
              </a:rPr>
              <a:t>images to be updated!</a:t>
            </a:r>
          </a:p>
          <a:p>
            <a:pPr marL="342900" indent="-342900" algn="ctr">
              <a:buAutoNum type="arabicPeriod"/>
            </a:pPr>
            <a:r>
              <a:rPr lang="en-GB" dirty="0">
                <a:solidFill>
                  <a:srgbClr val="FF0000"/>
                </a:solidFill>
              </a:rPr>
              <a:t>injection transients</a:t>
            </a:r>
          </a:p>
          <a:p>
            <a:pPr marL="342900" indent="-342900" algn="ctr">
              <a:buAutoNum type="arabicPeriod"/>
            </a:pPr>
            <a:r>
              <a:rPr lang="en-GB" dirty="0">
                <a:solidFill>
                  <a:srgbClr val="FF0000"/>
                </a:solidFill>
              </a:rPr>
              <a:t>proton bunch through the cycle</a:t>
            </a:r>
          </a:p>
        </p:txBody>
      </p:sp>
      <p:pic>
        <p:nvPicPr>
          <p:cNvPr id="7" name="Picture 6" descr="A graph of a graph showing different colored lines&#10;&#10;Description automatically generated">
            <a:extLst>
              <a:ext uri="{FF2B5EF4-FFF2-40B4-BE49-F238E27FC236}">
                <a16:creationId xmlns:a16="http://schemas.microsoft.com/office/drawing/2014/main" id="{3412C021-9038-761A-7120-9E3CB42D2ED5}"/>
              </a:ext>
            </a:extLst>
          </p:cNvPr>
          <p:cNvPicPr>
            <a:picLocks noChangeAspect="1"/>
          </p:cNvPicPr>
          <p:nvPr/>
        </p:nvPicPr>
        <p:blipFill>
          <a:blip r:embed="rId2"/>
          <a:stretch>
            <a:fillRect/>
          </a:stretch>
        </p:blipFill>
        <p:spPr>
          <a:xfrm>
            <a:off x="4702587" y="914400"/>
            <a:ext cx="4000500" cy="2286000"/>
          </a:xfrm>
          <a:prstGeom prst="rect">
            <a:avLst/>
          </a:prstGeom>
        </p:spPr>
      </p:pic>
      <p:cxnSp>
        <p:nvCxnSpPr>
          <p:cNvPr id="9" name="Straight Connector 8">
            <a:extLst>
              <a:ext uri="{FF2B5EF4-FFF2-40B4-BE49-F238E27FC236}">
                <a16:creationId xmlns:a16="http://schemas.microsoft.com/office/drawing/2014/main" id="{2299F4F1-58FD-BC27-B531-25DE1B9DB283}"/>
              </a:ext>
            </a:extLst>
          </p:cNvPr>
          <p:cNvCxnSpPr>
            <a:cxnSpLocks/>
          </p:cNvCxnSpPr>
          <p:nvPr/>
        </p:nvCxnSpPr>
        <p:spPr>
          <a:xfrm flipV="1">
            <a:off x="272226" y="2271453"/>
            <a:ext cx="0" cy="1557992"/>
          </a:xfrm>
          <a:prstGeom prst="line">
            <a:avLst/>
          </a:prstGeom>
          <a:ln w="25400">
            <a:solidFill>
              <a:schemeClr val="tx1">
                <a:lumMod val="50000"/>
                <a:lumOff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24B57A49-CAB8-B5CD-1246-BE9BB771FF42}"/>
              </a:ext>
            </a:extLst>
          </p:cNvPr>
          <p:cNvSpPr txBox="1"/>
          <p:nvPr/>
        </p:nvSpPr>
        <p:spPr>
          <a:xfrm rot="16200000">
            <a:off x="-65646" y="2859542"/>
            <a:ext cx="437940" cy="276999"/>
          </a:xfrm>
          <a:prstGeom prst="rect">
            <a:avLst/>
          </a:prstGeom>
          <a:noFill/>
        </p:spPr>
        <p:txBody>
          <a:bodyPr wrap="none" rtlCol="0">
            <a:spAutoFit/>
          </a:bodyPr>
          <a:lstStyle/>
          <a:p>
            <a:pPr algn="ctr"/>
            <a:r>
              <a:rPr lang="en-GB" sz="1200" b="1" dirty="0">
                <a:solidFill>
                  <a:schemeClr val="tx1">
                    <a:lumMod val="50000"/>
                    <a:lumOff val="50000"/>
                  </a:schemeClr>
                </a:solidFill>
              </a:rPr>
              <a:t>10 s</a:t>
            </a:r>
          </a:p>
        </p:txBody>
      </p:sp>
      <p:pic>
        <p:nvPicPr>
          <p:cNvPr id="4" name="Picture 3" descr="A graph of a graph&#10;&#10;Description automatically generated with medium confidence">
            <a:extLst>
              <a:ext uri="{FF2B5EF4-FFF2-40B4-BE49-F238E27FC236}">
                <a16:creationId xmlns:a16="http://schemas.microsoft.com/office/drawing/2014/main" id="{8F54C709-33A3-AC07-445F-1F4E56268545}"/>
              </a:ext>
            </a:extLst>
          </p:cNvPr>
          <p:cNvPicPr>
            <a:picLocks noChangeAspect="1"/>
          </p:cNvPicPr>
          <p:nvPr/>
        </p:nvPicPr>
        <p:blipFill>
          <a:blip r:embed="rId3"/>
          <a:stretch>
            <a:fillRect/>
          </a:stretch>
        </p:blipFill>
        <p:spPr>
          <a:xfrm>
            <a:off x="453614" y="2022505"/>
            <a:ext cx="3987800" cy="2311400"/>
          </a:xfrm>
          <a:prstGeom prst="rect">
            <a:avLst/>
          </a:prstGeom>
        </p:spPr>
      </p:pic>
      <p:cxnSp>
        <p:nvCxnSpPr>
          <p:cNvPr id="8" name="Straight Connector 7">
            <a:extLst>
              <a:ext uri="{FF2B5EF4-FFF2-40B4-BE49-F238E27FC236}">
                <a16:creationId xmlns:a16="http://schemas.microsoft.com/office/drawing/2014/main" id="{1FEB923F-1F35-4FA1-7CE4-17CA53DA027F}"/>
              </a:ext>
            </a:extLst>
          </p:cNvPr>
          <p:cNvCxnSpPr>
            <a:cxnSpLocks/>
          </p:cNvCxnSpPr>
          <p:nvPr/>
        </p:nvCxnSpPr>
        <p:spPr>
          <a:xfrm flipV="1">
            <a:off x="8936519" y="1184296"/>
            <a:ext cx="0" cy="1557992"/>
          </a:xfrm>
          <a:prstGeom prst="line">
            <a:avLst/>
          </a:prstGeom>
          <a:ln w="25400">
            <a:solidFill>
              <a:schemeClr val="tx1">
                <a:lumMod val="50000"/>
                <a:lumOff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BB7B5109-1F5A-09FF-7FBE-C534AA650F80}"/>
              </a:ext>
            </a:extLst>
          </p:cNvPr>
          <p:cNvSpPr txBox="1"/>
          <p:nvPr/>
        </p:nvSpPr>
        <p:spPr>
          <a:xfrm rot="16200000">
            <a:off x="8274039" y="1772385"/>
            <a:ext cx="1087157" cy="276999"/>
          </a:xfrm>
          <a:prstGeom prst="rect">
            <a:avLst/>
          </a:prstGeom>
          <a:noFill/>
        </p:spPr>
        <p:txBody>
          <a:bodyPr wrap="none" rtlCol="0">
            <a:spAutoFit/>
          </a:bodyPr>
          <a:lstStyle/>
          <a:p>
            <a:pPr algn="ctr"/>
            <a:r>
              <a:rPr lang="en-GB" sz="1200" b="1" dirty="0">
                <a:solidFill>
                  <a:schemeClr val="tx1">
                    <a:lumMod val="50000"/>
                    <a:lumOff val="50000"/>
                  </a:schemeClr>
                </a:solidFill>
              </a:rPr>
              <a:t>1 </a:t>
            </a:r>
            <a:r>
              <a:rPr lang="en-GB" sz="1200" b="1" dirty="0" err="1">
                <a:solidFill>
                  <a:schemeClr val="tx1">
                    <a:lumMod val="50000"/>
                    <a:lumOff val="50000"/>
                  </a:schemeClr>
                </a:solidFill>
              </a:rPr>
              <a:t>ms</a:t>
            </a:r>
            <a:r>
              <a:rPr lang="en-GB" sz="1200" b="1" dirty="0">
                <a:solidFill>
                  <a:schemeClr val="tx1">
                    <a:lumMod val="50000"/>
                    <a:lumOff val="50000"/>
                  </a:schemeClr>
                </a:solidFill>
              </a:rPr>
              <a:t>, 42 turns</a:t>
            </a:r>
          </a:p>
        </p:txBody>
      </p:sp>
    </p:spTree>
    <p:extLst>
      <p:ext uri="{BB962C8B-B14F-4D97-AF65-F5344CB8AC3E}">
        <p14:creationId xmlns:p14="http://schemas.microsoft.com/office/powerpoint/2010/main" val="2038996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7D2998-133E-5748-6BD1-3AE461F06F60}"/>
              </a:ext>
            </a:extLst>
          </p:cNvPr>
          <p:cNvSpPr>
            <a:spLocks noGrp="1"/>
          </p:cNvSpPr>
          <p:nvPr>
            <p:ph type="title"/>
          </p:nvPr>
        </p:nvSpPr>
        <p:spPr/>
        <p:txBody>
          <a:bodyPr/>
          <a:lstStyle/>
          <a:p>
            <a:r>
              <a:rPr lang="en-GB" dirty="0"/>
              <a:t>observation jitter</a:t>
            </a:r>
          </a:p>
        </p:txBody>
      </p:sp>
      <p:sp>
        <p:nvSpPr>
          <p:cNvPr id="3" name="Content Placeholder 2">
            <a:extLst>
              <a:ext uri="{FF2B5EF4-FFF2-40B4-BE49-F238E27FC236}">
                <a16:creationId xmlns:a16="http://schemas.microsoft.com/office/drawing/2014/main" id="{FB62AF61-33C0-97D7-4E6F-F1E803D5F387}"/>
              </a:ext>
            </a:extLst>
          </p:cNvPr>
          <p:cNvSpPr>
            <a:spLocks noGrp="1"/>
          </p:cNvSpPr>
          <p:nvPr>
            <p:ph idx="1"/>
          </p:nvPr>
        </p:nvSpPr>
        <p:spPr>
          <a:xfrm>
            <a:off x="272226" y="1026082"/>
            <a:ext cx="3379969" cy="3307823"/>
          </a:xfrm>
        </p:spPr>
        <p:txBody>
          <a:bodyPr>
            <a:normAutofit fontScale="70000" lnSpcReduction="20000"/>
          </a:bodyPr>
          <a:lstStyle/>
          <a:p>
            <a:r>
              <a:rPr lang="en-GB" dirty="0"/>
              <a:t>BQM includes beam stability analysis</a:t>
            </a:r>
          </a:p>
          <a:p>
            <a:pPr lvl="1"/>
            <a:r>
              <a:rPr lang="en-GB" dirty="0"/>
              <a:t>comparison of 8 acquisitions at turn spacing of fraction of synch. period</a:t>
            </a:r>
          </a:p>
          <a:p>
            <a:r>
              <a:rPr lang="en-GB" dirty="0"/>
              <a:t>instability measurement includes component proportional to ADC trigger offset</a:t>
            </a:r>
          </a:p>
          <a:p>
            <a:pPr lvl="1"/>
            <a:r>
              <a:rPr lang="en-GB" dirty="0"/>
              <a:t>trigger offset is random for each acquisition, and &lt;125 </a:t>
            </a:r>
            <a:r>
              <a:rPr lang="en-GB" dirty="0" err="1"/>
              <a:t>ps</a:t>
            </a:r>
            <a:r>
              <a:rPr lang="en-GB" dirty="0"/>
              <a:t> (ADC is 8 GS/s) </a:t>
            </a:r>
          </a:p>
          <a:p>
            <a:pPr lvl="1"/>
            <a:r>
              <a:rPr lang="en-GB" dirty="0"/>
              <a:t>top plots: stable beam is measured as marginally unstable</a:t>
            </a:r>
          </a:p>
          <a:p>
            <a:pPr lvl="2"/>
            <a:r>
              <a:rPr lang="en-GB" dirty="0"/>
              <a:t>instability measurement proportional to trigger offset excursion among acquisitions</a:t>
            </a:r>
          </a:p>
          <a:p>
            <a:pPr lvl="1"/>
            <a:r>
              <a:rPr lang="en-GB" dirty="0"/>
              <a:t>bottom plots: if profiles are interpolated according to trigger jitter, instability measurement is reduced</a:t>
            </a:r>
          </a:p>
          <a:p>
            <a:r>
              <a:rPr lang="en-GB" dirty="0"/>
              <a:t>for the purposes of longitudinal beam observation, the trigger jitter of the observation systems is negligible</a:t>
            </a:r>
          </a:p>
        </p:txBody>
      </p:sp>
      <p:sp>
        <p:nvSpPr>
          <p:cNvPr id="5" name="Footer Placeholder 4">
            <a:extLst>
              <a:ext uri="{FF2B5EF4-FFF2-40B4-BE49-F238E27FC236}">
                <a16:creationId xmlns:a16="http://schemas.microsoft.com/office/drawing/2014/main" id="{FAE43B60-9F1C-039E-0C03-C4882312287B}"/>
              </a:ext>
            </a:extLst>
          </p:cNvPr>
          <p:cNvSpPr>
            <a:spLocks noGrp="1"/>
          </p:cNvSpPr>
          <p:nvPr>
            <p:ph type="ftr" sz="quarter" idx="11"/>
          </p:nvPr>
        </p:nvSpPr>
        <p:spPr/>
        <p:txBody>
          <a:bodyPr/>
          <a:lstStyle/>
          <a:p>
            <a:r>
              <a:rPr lang="en-GB"/>
              <a:t>giulia.papotti@cern.ch</a:t>
            </a:r>
          </a:p>
        </p:txBody>
      </p:sp>
      <p:sp>
        <p:nvSpPr>
          <p:cNvPr id="6" name="Slide Number Placeholder 5">
            <a:extLst>
              <a:ext uri="{FF2B5EF4-FFF2-40B4-BE49-F238E27FC236}">
                <a16:creationId xmlns:a16="http://schemas.microsoft.com/office/drawing/2014/main" id="{95889B10-C240-8318-9ECE-11D72DBECAB4}"/>
              </a:ext>
            </a:extLst>
          </p:cNvPr>
          <p:cNvSpPr>
            <a:spLocks noGrp="1"/>
          </p:cNvSpPr>
          <p:nvPr>
            <p:ph type="sldNum" sz="quarter" idx="12"/>
          </p:nvPr>
        </p:nvSpPr>
        <p:spPr/>
        <p:txBody>
          <a:bodyPr/>
          <a:lstStyle/>
          <a:p>
            <a:fld id="{4F4DF25E-2DB6-1E46-8842-3F485C9980AC}" type="slidenum">
              <a:rPr lang="en-GB" smtClean="0"/>
              <a:t>7</a:t>
            </a:fld>
            <a:endParaRPr lang="en-GB"/>
          </a:p>
        </p:txBody>
      </p:sp>
      <p:grpSp>
        <p:nvGrpSpPr>
          <p:cNvPr id="15" name="Group 14">
            <a:extLst>
              <a:ext uri="{FF2B5EF4-FFF2-40B4-BE49-F238E27FC236}">
                <a16:creationId xmlns:a16="http://schemas.microsoft.com/office/drawing/2014/main" id="{08A5E7EC-1863-6E2E-F646-ADC5C34D3442}"/>
              </a:ext>
            </a:extLst>
          </p:cNvPr>
          <p:cNvGrpSpPr/>
          <p:nvPr/>
        </p:nvGrpSpPr>
        <p:grpSpPr>
          <a:xfrm>
            <a:off x="3728274" y="1026082"/>
            <a:ext cx="5143500" cy="3011344"/>
            <a:chOff x="3728274" y="1026082"/>
            <a:chExt cx="5143500" cy="3011344"/>
          </a:xfrm>
        </p:grpSpPr>
        <p:pic>
          <p:nvPicPr>
            <p:cNvPr id="12" name="Picture 11" descr="A close-up of a graph&#10;&#10;Description automatically generated">
              <a:extLst>
                <a:ext uri="{FF2B5EF4-FFF2-40B4-BE49-F238E27FC236}">
                  <a16:creationId xmlns:a16="http://schemas.microsoft.com/office/drawing/2014/main" id="{CF46EA08-E6A2-0D87-F069-996A4FA05166}"/>
                </a:ext>
              </a:extLst>
            </p:cNvPr>
            <p:cNvPicPr>
              <a:picLocks noChangeAspect="1"/>
            </p:cNvPicPr>
            <p:nvPr/>
          </p:nvPicPr>
          <p:blipFill>
            <a:blip r:embed="rId2"/>
            <a:stretch>
              <a:fillRect/>
            </a:stretch>
          </p:blipFill>
          <p:spPr>
            <a:xfrm rot="16200000">
              <a:off x="4794352" y="-39996"/>
              <a:ext cx="3011343" cy="5143500"/>
            </a:xfrm>
            <a:prstGeom prst="rect">
              <a:avLst/>
            </a:prstGeom>
          </p:spPr>
        </p:pic>
        <p:sp>
          <p:nvSpPr>
            <p:cNvPr id="13" name="Rectangle 12">
              <a:extLst>
                <a:ext uri="{FF2B5EF4-FFF2-40B4-BE49-F238E27FC236}">
                  <a16:creationId xmlns:a16="http://schemas.microsoft.com/office/drawing/2014/main" id="{5C06FE5B-3CB2-91E6-2AD4-527FB31EF0DD}"/>
                </a:ext>
              </a:extLst>
            </p:cNvPr>
            <p:cNvSpPr/>
            <p:nvPr/>
          </p:nvSpPr>
          <p:spPr>
            <a:xfrm>
              <a:off x="5824288" y="2780271"/>
              <a:ext cx="951471" cy="321275"/>
            </a:xfrm>
            <a:prstGeom prst="rect">
              <a:avLst/>
            </a:prstGeom>
            <a:solidFill>
              <a:srgbClr val="D4D4D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66512B8C-0188-61AD-D298-AA87E9D3A3A2}"/>
                </a:ext>
              </a:extLst>
            </p:cNvPr>
            <p:cNvSpPr/>
            <p:nvPr/>
          </p:nvSpPr>
          <p:spPr>
            <a:xfrm>
              <a:off x="7073108" y="2531754"/>
              <a:ext cx="1798665" cy="150567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6" name="TextBox 15">
            <a:extLst>
              <a:ext uri="{FF2B5EF4-FFF2-40B4-BE49-F238E27FC236}">
                <a16:creationId xmlns:a16="http://schemas.microsoft.com/office/drawing/2014/main" id="{1D118EDD-79BA-F441-29C3-0B7C12386A5E}"/>
              </a:ext>
            </a:extLst>
          </p:cNvPr>
          <p:cNvSpPr txBox="1"/>
          <p:nvPr/>
        </p:nvSpPr>
        <p:spPr>
          <a:xfrm>
            <a:off x="7073107" y="2510021"/>
            <a:ext cx="1555234" cy="430887"/>
          </a:xfrm>
          <a:prstGeom prst="rect">
            <a:avLst/>
          </a:prstGeom>
          <a:noFill/>
        </p:spPr>
        <p:txBody>
          <a:bodyPr wrap="none" rtlCol="0">
            <a:spAutoFit/>
          </a:bodyPr>
          <a:lstStyle/>
          <a:p>
            <a:r>
              <a:rPr lang="en-GB" sz="1100" b="1" dirty="0"/>
              <a:t>hand-written notes </a:t>
            </a:r>
          </a:p>
          <a:p>
            <a:r>
              <a:rPr lang="en-GB" sz="1100" b="1" dirty="0"/>
              <a:t>from my 2009 logbook!</a:t>
            </a:r>
          </a:p>
        </p:txBody>
      </p:sp>
      <p:sp>
        <p:nvSpPr>
          <p:cNvPr id="17" name="TextBox 16">
            <a:extLst>
              <a:ext uri="{FF2B5EF4-FFF2-40B4-BE49-F238E27FC236}">
                <a16:creationId xmlns:a16="http://schemas.microsoft.com/office/drawing/2014/main" id="{78142A74-020D-B3AB-47BC-778D18F6B67C}"/>
              </a:ext>
            </a:extLst>
          </p:cNvPr>
          <p:cNvSpPr txBox="1"/>
          <p:nvPr/>
        </p:nvSpPr>
        <p:spPr>
          <a:xfrm rot="16200000">
            <a:off x="3211830" y="1592066"/>
            <a:ext cx="1063112" cy="276999"/>
          </a:xfrm>
          <a:prstGeom prst="rect">
            <a:avLst/>
          </a:prstGeom>
          <a:solidFill>
            <a:schemeClr val="bg1"/>
          </a:solidFill>
        </p:spPr>
        <p:txBody>
          <a:bodyPr wrap="none" rtlCol="0">
            <a:spAutoFit/>
          </a:bodyPr>
          <a:lstStyle/>
          <a:p>
            <a:r>
              <a:rPr lang="en-GB" sz="1200" b="1" dirty="0"/>
              <a:t>instability [%]</a:t>
            </a:r>
          </a:p>
        </p:txBody>
      </p:sp>
      <p:sp>
        <p:nvSpPr>
          <p:cNvPr id="18" name="TextBox 17">
            <a:extLst>
              <a:ext uri="{FF2B5EF4-FFF2-40B4-BE49-F238E27FC236}">
                <a16:creationId xmlns:a16="http://schemas.microsoft.com/office/drawing/2014/main" id="{5602FF10-8C5C-BADB-B878-F4887C5BEBC4}"/>
              </a:ext>
            </a:extLst>
          </p:cNvPr>
          <p:cNvSpPr txBox="1"/>
          <p:nvPr/>
        </p:nvSpPr>
        <p:spPr>
          <a:xfrm>
            <a:off x="3895628" y="2093455"/>
            <a:ext cx="242374" cy="230832"/>
          </a:xfrm>
          <a:prstGeom prst="rect">
            <a:avLst/>
          </a:prstGeom>
          <a:solidFill>
            <a:schemeClr val="bg1">
              <a:alpha val="50000"/>
            </a:schemeClr>
          </a:solidFill>
        </p:spPr>
        <p:txBody>
          <a:bodyPr wrap="none" rtlCol="0">
            <a:spAutoFit/>
          </a:bodyPr>
          <a:lstStyle/>
          <a:p>
            <a:r>
              <a:rPr lang="en-GB" sz="900" b="1" dirty="0"/>
              <a:t>0</a:t>
            </a:r>
          </a:p>
        </p:txBody>
      </p:sp>
      <p:sp>
        <p:nvSpPr>
          <p:cNvPr id="19" name="TextBox 18">
            <a:extLst>
              <a:ext uri="{FF2B5EF4-FFF2-40B4-BE49-F238E27FC236}">
                <a16:creationId xmlns:a16="http://schemas.microsoft.com/office/drawing/2014/main" id="{ED107A93-78AF-D62F-43B5-A246BB2C479A}"/>
              </a:ext>
            </a:extLst>
          </p:cNvPr>
          <p:cNvSpPr txBox="1"/>
          <p:nvPr/>
        </p:nvSpPr>
        <p:spPr>
          <a:xfrm rot="16200000">
            <a:off x="3196767" y="3062239"/>
            <a:ext cx="1063112" cy="276999"/>
          </a:xfrm>
          <a:prstGeom prst="rect">
            <a:avLst/>
          </a:prstGeom>
          <a:solidFill>
            <a:schemeClr val="bg1"/>
          </a:solidFill>
        </p:spPr>
        <p:txBody>
          <a:bodyPr wrap="none" rtlCol="0">
            <a:spAutoFit/>
          </a:bodyPr>
          <a:lstStyle/>
          <a:p>
            <a:r>
              <a:rPr lang="en-GB" sz="1200" b="1" dirty="0"/>
              <a:t>instability [%]</a:t>
            </a:r>
          </a:p>
        </p:txBody>
      </p:sp>
      <p:sp>
        <p:nvSpPr>
          <p:cNvPr id="20" name="TextBox 19">
            <a:extLst>
              <a:ext uri="{FF2B5EF4-FFF2-40B4-BE49-F238E27FC236}">
                <a16:creationId xmlns:a16="http://schemas.microsoft.com/office/drawing/2014/main" id="{B6CF9AAF-FB9E-1D79-D255-D2FF5E3BB2A2}"/>
              </a:ext>
            </a:extLst>
          </p:cNvPr>
          <p:cNvSpPr txBox="1"/>
          <p:nvPr/>
        </p:nvSpPr>
        <p:spPr>
          <a:xfrm>
            <a:off x="3836546" y="1752536"/>
            <a:ext cx="300082" cy="230832"/>
          </a:xfrm>
          <a:prstGeom prst="rect">
            <a:avLst/>
          </a:prstGeom>
          <a:solidFill>
            <a:schemeClr val="bg1">
              <a:alpha val="50000"/>
            </a:schemeClr>
          </a:solidFill>
        </p:spPr>
        <p:txBody>
          <a:bodyPr wrap="none" rtlCol="0">
            <a:spAutoFit/>
          </a:bodyPr>
          <a:lstStyle/>
          <a:p>
            <a:r>
              <a:rPr lang="en-GB" sz="900" b="1" dirty="0"/>
              <a:t>10</a:t>
            </a:r>
          </a:p>
        </p:txBody>
      </p:sp>
      <p:sp>
        <p:nvSpPr>
          <p:cNvPr id="21" name="TextBox 20">
            <a:extLst>
              <a:ext uri="{FF2B5EF4-FFF2-40B4-BE49-F238E27FC236}">
                <a16:creationId xmlns:a16="http://schemas.microsoft.com/office/drawing/2014/main" id="{F1196FBF-7AA9-0CF2-A138-9A33F61A3673}"/>
              </a:ext>
            </a:extLst>
          </p:cNvPr>
          <p:cNvSpPr txBox="1"/>
          <p:nvPr/>
        </p:nvSpPr>
        <p:spPr>
          <a:xfrm>
            <a:off x="3844103" y="1417579"/>
            <a:ext cx="300082" cy="230832"/>
          </a:xfrm>
          <a:prstGeom prst="rect">
            <a:avLst/>
          </a:prstGeom>
          <a:solidFill>
            <a:schemeClr val="bg1">
              <a:alpha val="50000"/>
            </a:schemeClr>
          </a:solidFill>
        </p:spPr>
        <p:txBody>
          <a:bodyPr wrap="none" rtlCol="0">
            <a:spAutoFit/>
          </a:bodyPr>
          <a:lstStyle/>
          <a:p>
            <a:r>
              <a:rPr lang="en-GB" sz="900" b="1" dirty="0"/>
              <a:t>20</a:t>
            </a:r>
          </a:p>
        </p:txBody>
      </p:sp>
      <p:sp>
        <p:nvSpPr>
          <p:cNvPr id="22" name="TextBox 21">
            <a:extLst>
              <a:ext uri="{FF2B5EF4-FFF2-40B4-BE49-F238E27FC236}">
                <a16:creationId xmlns:a16="http://schemas.microsoft.com/office/drawing/2014/main" id="{3435E89E-674B-B163-551E-94F23DCDCC66}"/>
              </a:ext>
            </a:extLst>
          </p:cNvPr>
          <p:cNvSpPr txBox="1"/>
          <p:nvPr/>
        </p:nvSpPr>
        <p:spPr>
          <a:xfrm>
            <a:off x="3859217" y="1083593"/>
            <a:ext cx="300082" cy="230832"/>
          </a:xfrm>
          <a:prstGeom prst="rect">
            <a:avLst/>
          </a:prstGeom>
          <a:solidFill>
            <a:schemeClr val="bg1">
              <a:alpha val="50000"/>
            </a:schemeClr>
          </a:solidFill>
        </p:spPr>
        <p:txBody>
          <a:bodyPr wrap="none" rtlCol="0">
            <a:spAutoFit/>
          </a:bodyPr>
          <a:lstStyle/>
          <a:p>
            <a:r>
              <a:rPr lang="en-GB" sz="900" b="1" dirty="0"/>
              <a:t>30</a:t>
            </a:r>
          </a:p>
        </p:txBody>
      </p:sp>
      <p:sp>
        <p:nvSpPr>
          <p:cNvPr id="23" name="TextBox 22">
            <a:extLst>
              <a:ext uri="{FF2B5EF4-FFF2-40B4-BE49-F238E27FC236}">
                <a16:creationId xmlns:a16="http://schemas.microsoft.com/office/drawing/2014/main" id="{E303572D-AE69-F4FB-16AC-6C67913FCCED}"/>
              </a:ext>
            </a:extLst>
          </p:cNvPr>
          <p:cNvSpPr txBox="1"/>
          <p:nvPr/>
        </p:nvSpPr>
        <p:spPr>
          <a:xfrm>
            <a:off x="3872957" y="3557171"/>
            <a:ext cx="242374" cy="230832"/>
          </a:xfrm>
          <a:prstGeom prst="rect">
            <a:avLst/>
          </a:prstGeom>
          <a:solidFill>
            <a:schemeClr val="bg1">
              <a:alpha val="50000"/>
            </a:schemeClr>
          </a:solidFill>
        </p:spPr>
        <p:txBody>
          <a:bodyPr wrap="none" rtlCol="0">
            <a:spAutoFit/>
          </a:bodyPr>
          <a:lstStyle/>
          <a:p>
            <a:r>
              <a:rPr lang="en-GB" sz="900" b="1" dirty="0"/>
              <a:t>0</a:t>
            </a:r>
          </a:p>
        </p:txBody>
      </p:sp>
      <p:sp>
        <p:nvSpPr>
          <p:cNvPr id="24" name="TextBox 23">
            <a:extLst>
              <a:ext uri="{FF2B5EF4-FFF2-40B4-BE49-F238E27FC236}">
                <a16:creationId xmlns:a16="http://schemas.microsoft.com/office/drawing/2014/main" id="{595E260D-8F91-6B10-AADC-C3B8C27F77A9}"/>
              </a:ext>
            </a:extLst>
          </p:cNvPr>
          <p:cNvSpPr txBox="1"/>
          <p:nvPr/>
        </p:nvSpPr>
        <p:spPr>
          <a:xfrm>
            <a:off x="3813875" y="3216252"/>
            <a:ext cx="300082" cy="230832"/>
          </a:xfrm>
          <a:prstGeom prst="rect">
            <a:avLst/>
          </a:prstGeom>
          <a:solidFill>
            <a:schemeClr val="bg1">
              <a:alpha val="50000"/>
            </a:schemeClr>
          </a:solidFill>
        </p:spPr>
        <p:txBody>
          <a:bodyPr wrap="none" rtlCol="0">
            <a:spAutoFit/>
          </a:bodyPr>
          <a:lstStyle/>
          <a:p>
            <a:r>
              <a:rPr lang="en-GB" sz="900" b="1" dirty="0"/>
              <a:t>10</a:t>
            </a:r>
          </a:p>
        </p:txBody>
      </p:sp>
      <p:sp>
        <p:nvSpPr>
          <p:cNvPr id="25" name="TextBox 24">
            <a:extLst>
              <a:ext uri="{FF2B5EF4-FFF2-40B4-BE49-F238E27FC236}">
                <a16:creationId xmlns:a16="http://schemas.microsoft.com/office/drawing/2014/main" id="{C3AE257A-8B43-9BC1-F208-E06172615678}"/>
              </a:ext>
            </a:extLst>
          </p:cNvPr>
          <p:cNvSpPr txBox="1"/>
          <p:nvPr/>
        </p:nvSpPr>
        <p:spPr>
          <a:xfrm>
            <a:off x="3821432" y="2881295"/>
            <a:ext cx="300082" cy="230832"/>
          </a:xfrm>
          <a:prstGeom prst="rect">
            <a:avLst/>
          </a:prstGeom>
          <a:solidFill>
            <a:schemeClr val="bg1">
              <a:alpha val="50000"/>
            </a:schemeClr>
          </a:solidFill>
        </p:spPr>
        <p:txBody>
          <a:bodyPr wrap="none" rtlCol="0">
            <a:spAutoFit/>
          </a:bodyPr>
          <a:lstStyle/>
          <a:p>
            <a:r>
              <a:rPr lang="en-GB" sz="900" b="1" dirty="0"/>
              <a:t>20</a:t>
            </a:r>
          </a:p>
        </p:txBody>
      </p:sp>
      <p:sp>
        <p:nvSpPr>
          <p:cNvPr id="26" name="TextBox 25">
            <a:extLst>
              <a:ext uri="{FF2B5EF4-FFF2-40B4-BE49-F238E27FC236}">
                <a16:creationId xmlns:a16="http://schemas.microsoft.com/office/drawing/2014/main" id="{4E92F307-A7B3-6E36-DEF1-6A0B65127482}"/>
              </a:ext>
            </a:extLst>
          </p:cNvPr>
          <p:cNvSpPr txBox="1"/>
          <p:nvPr/>
        </p:nvSpPr>
        <p:spPr>
          <a:xfrm>
            <a:off x="3836546" y="2547309"/>
            <a:ext cx="300082" cy="230832"/>
          </a:xfrm>
          <a:prstGeom prst="rect">
            <a:avLst/>
          </a:prstGeom>
          <a:solidFill>
            <a:schemeClr val="bg1">
              <a:alpha val="50000"/>
            </a:schemeClr>
          </a:solidFill>
        </p:spPr>
        <p:txBody>
          <a:bodyPr wrap="none" rtlCol="0">
            <a:spAutoFit/>
          </a:bodyPr>
          <a:lstStyle/>
          <a:p>
            <a:r>
              <a:rPr lang="en-GB" sz="900" b="1" dirty="0"/>
              <a:t>30</a:t>
            </a:r>
          </a:p>
        </p:txBody>
      </p:sp>
      <p:sp>
        <p:nvSpPr>
          <p:cNvPr id="27" name="TextBox 26">
            <a:extLst>
              <a:ext uri="{FF2B5EF4-FFF2-40B4-BE49-F238E27FC236}">
                <a16:creationId xmlns:a16="http://schemas.microsoft.com/office/drawing/2014/main" id="{AE119E00-EEF5-6EF0-E2C9-B32E987201F9}"/>
              </a:ext>
            </a:extLst>
          </p:cNvPr>
          <p:cNvSpPr txBox="1"/>
          <p:nvPr/>
        </p:nvSpPr>
        <p:spPr>
          <a:xfrm>
            <a:off x="5582484" y="1562656"/>
            <a:ext cx="242374" cy="230832"/>
          </a:xfrm>
          <a:prstGeom prst="rect">
            <a:avLst/>
          </a:prstGeom>
          <a:solidFill>
            <a:schemeClr val="bg1">
              <a:alpha val="50000"/>
            </a:schemeClr>
          </a:solidFill>
        </p:spPr>
        <p:txBody>
          <a:bodyPr wrap="none" rtlCol="0">
            <a:spAutoFit/>
          </a:bodyPr>
          <a:lstStyle/>
          <a:p>
            <a:r>
              <a:rPr lang="en-GB" sz="900" b="1" dirty="0"/>
              <a:t>0</a:t>
            </a:r>
          </a:p>
        </p:txBody>
      </p:sp>
      <p:sp>
        <p:nvSpPr>
          <p:cNvPr id="28" name="TextBox 27">
            <a:extLst>
              <a:ext uri="{FF2B5EF4-FFF2-40B4-BE49-F238E27FC236}">
                <a16:creationId xmlns:a16="http://schemas.microsoft.com/office/drawing/2014/main" id="{3A2CB451-15D9-2633-E3D8-D13C43A183B8}"/>
              </a:ext>
            </a:extLst>
          </p:cNvPr>
          <p:cNvSpPr txBox="1"/>
          <p:nvPr/>
        </p:nvSpPr>
        <p:spPr>
          <a:xfrm>
            <a:off x="5490314" y="1236576"/>
            <a:ext cx="300082" cy="230832"/>
          </a:xfrm>
          <a:prstGeom prst="rect">
            <a:avLst/>
          </a:prstGeom>
          <a:solidFill>
            <a:schemeClr val="bg1">
              <a:alpha val="50000"/>
            </a:schemeClr>
          </a:solidFill>
        </p:spPr>
        <p:txBody>
          <a:bodyPr wrap="none" rtlCol="0">
            <a:spAutoFit/>
          </a:bodyPr>
          <a:lstStyle/>
          <a:p>
            <a:r>
              <a:rPr lang="en-GB" sz="900" b="1" dirty="0"/>
              <a:t>10</a:t>
            </a:r>
          </a:p>
        </p:txBody>
      </p:sp>
      <p:sp>
        <p:nvSpPr>
          <p:cNvPr id="29" name="TextBox 28">
            <a:extLst>
              <a:ext uri="{FF2B5EF4-FFF2-40B4-BE49-F238E27FC236}">
                <a16:creationId xmlns:a16="http://schemas.microsoft.com/office/drawing/2014/main" id="{39BADC40-1004-B9F3-5736-BE6A3EA287FD}"/>
              </a:ext>
            </a:extLst>
          </p:cNvPr>
          <p:cNvSpPr txBox="1"/>
          <p:nvPr/>
        </p:nvSpPr>
        <p:spPr>
          <a:xfrm>
            <a:off x="5536801" y="1407833"/>
            <a:ext cx="242374" cy="230832"/>
          </a:xfrm>
          <a:prstGeom prst="rect">
            <a:avLst/>
          </a:prstGeom>
          <a:solidFill>
            <a:schemeClr val="bg1">
              <a:alpha val="50000"/>
            </a:schemeClr>
          </a:solidFill>
        </p:spPr>
        <p:txBody>
          <a:bodyPr wrap="none" rtlCol="0">
            <a:spAutoFit/>
          </a:bodyPr>
          <a:lstStyle/>
          <a:p>
            <a:r>
              <a:rPr lang="en-GB" sz="900" b="1" dirty="0"/>
              <a:t>5</a:t>
            </a:r>
          </a:p>
        </p:txBody>
      </p:sp>
      <p:sp>
        <p:nvSpPr>
          <p:cNvPr id="30" name="TextBox 29">
            <a:extLst>
              <a:ext uri="{FF2B5EF4-FFF2-40B4-BE49-F238E27FC236}">
                <a16:creationId xmlns:a16="http://schemas.microsoft.com/office/drawing/2014/main" id="{89838914-CE94-5DC6-F08C-94B8E8D5CBBD}"/>
              </a:ext>
            </a:extLst>
          </p:cNvPr>
          <p:cNvSpPr txBox="1"/>
          <p:nvPr/>
        </p:nvSpPr>
        <p:spPr>
          <a:xfrm>
            <a:off x="5501535" y="1742811"/>
            <a:ext cx="277640" cy="230832"/>
          </a:xfrm>
          <a:prstGeom prst="rect">
            <a:avLst/>
          </a:prstGeom>
          <a:solidFill>
            <a:schemeClr val="bg1">
              <a:alpha val="50000"/>
            </a:schemeClr>
          </a:solidFill>
        </p:spPr>
        <p:txBody>
          <a:bodyPr wrap="none" rtlCol="0">
            <a:spAutoFit/>
          </a:bodyPr>
          <a:lstStyle/>
          <a:p>
            <a:r>
              <a:rPr lang="en-GB" sz="900" b="1" dirty="0"/>
              <a:t>-5</a:t>
            </a:r>
          </a:p>
        </p:txBody>
      </p:sp>
      <p:sp>
        <p:nvSpPr>
          <p:cNvPr id="31" name="TextBox 30">
            <a:extLst>
              <a:ext uri="{FF2B5EF4-FFF2-40B4-BE49-F238E27FC236}">
                <a16:creationId xmlns:a16="http://schemas.microsoft.com/office/drawing/2014/main" id="{348B22AD-BBA1-A06E-861A-2DF1B8C04FC9}"/>
              </a:ext>
            </a:extLst>
          </p:cNvPr>
          <p:cNvSpPr txBox="1"/>
          <p:nvPr/>
        </p:nvSpPr>
        <p:spPr>
          <a:xfrm>
            <a:off x="5466269" y="1918940"/>
            <a:ext cx="335348" cy="230832"/>
          </a:xfrm>
          <a:prstGeom prst="rect">
            <a:avLst/>
          </a:prstGeom>
          <a:solidFill>
            <a:schemeClr val="bg1">
              <a:alpha val="50000"/>
            </a:schemeClr>
          </a:solidFill>
        </p:spPr>
        <p:txBody>
          <a:bodyPr wrap="none" rtlCol="0">
            <a:spAutoFit/>
          </a:bodyPr>
          <a:lstStyle/>
          <a:p>
            <a:r>
              <a:rPr lang="en-GB" sz="900" b="1" dirty="0"/>
              <a:t>-10</a:t>
            </a:r>
          </a:p>
        </p:txBody>
      </p:sp>
      <p:sp>
        <p:nvSpPr>
          <p:cNvPr id="32" name="TextBox 31">
            <a:extLst>
              <a:ext uri="{FF2B5EF4-FFF2-40B4-BE49-F238E27FC236}">
                <a16:creationId xmlns:a16="http://schemas.microsoft.com/office/drawing/2014/main" id="{B1C57F9F-E030-7CAD-5F2F-C37A2146DD85}"/>
              </a:ext>
            </a:extLst>
          </p:cNvPr>
          <p:cNvSpPr txBox="1"/>
          <p:nvPr/>
        </p:nvSpPr>
        <p:spPr>
          <a:xfrm>
            <a:off x="5560958" y="3616879"/>
            <a:ext cx="242374" cy="230832"/>
          </a:xfrm>
          <a:prstGeom prst="rect">
            <a:avLst/>
          </a:prstGeom>
          <a:solidFill>
            <a:schemeClr val="bg1">
              <a:alpha val="50000"/>
            </a:schemeClr>
          </a:solidFill>
        </p:spPr>
        <p:txBody>
          <a:bodyPr wrap="none" rtlCol="0">
            <a:spAutoFit/>
          </a:bodyPr>
          <a:lstStyle/>
          <a:p>
            <a:r>
              <a:rPr lang="en-GB" sz="900" b="1" dirty="0"/>
              <a:t>0</a:t>
            </a:r>
          </a:p>
        </p:txBody>
      </p:sp>
      <p:sp>
        <p:nvSpPr>
          <p:cNvPr id="33" name="TextBox 32">
            <a:extLst>
              <a:ext uri="{FF2B5EF4-FFF2-40B4-BE49-F238E27FC236}">
                <a16:creationId xmlns:a16="http://schemas.microsoft.com/office/drawing/2014/main" id="{2EF2694F-F394-93A4-21FE-2CFF4023825A}"/>
              </a:ext>
            </a:extLst>
          </p:cNvPr>
          <p:cNvSpPr txBox="1"/>
          <p:nvPr/>
        </p:nvSpPr>
        <p:spPr>
          <a:xfrm>
            <a:off x="5482757" y="3260915"/>
            <a:ext cx="300082" cy="230832"/>
          </a:xfrm>
          <a:prstGeom prst="rect">
            <a:avLst/>
          </a:prstGeom>
          <a:solidFill>
            <a:schemeClr val="bg1">
              <a:alpha val="50000"/>
            </a:schemeClr>
          </a:solidFill>
        </p:spPr>
        <p:txBody>
          <a:bodyPr wrap="none" rtlCol="0">
            <a:spAutoFit/>
          </a:bodyPr>
          <a:lstStyle/>
          <a:p>
            <a:r>
              <a:rPr lang="en-GB" sz="900" b="1" dirty="0"/>
              <a:t>10</a:t>
            </a:r>
          </a:p>
        </p:txBody>
      </p:sp>
      <p:sp>
        <p:nvSpPr>
          <p:cNvPr id="34" name="TextBox 33">
            <a:extLst>
              <a:ext uri="{FF2B5EF4-FFF2-40B4-BE49-F238E27FC236}">
                <a16:creationId xmlns:a16="http://schemas.microsoft.com/office/drawing/2014/main" id="{CFD04A98-4811-934D-FB8D-3E820818C5BD}"/>
              </a:ext>
            </a:extLst>
          </p:cNvPr>
          <p:cNvSpPr txBox="1"/>
          <p:nvPr/>
        </p:nvSpPr>
        <p:spPr>
          <a:xfrm>
            <a:off x="5497871" y="2918401"/>
            <a:ext cx="300082" cy="230832"/>
          </a:xfrm>
          <a:prstGeom prst="rect">
            <a:avLst/>
          </a:prstGeom>
          <a:solidFill>
            <a:schemeClr val="bg1">
              <a:alpha val="50000"/>
            </a:schemeClr>
          </a:solidFill>
        </p:spPr>
        <p:txBody>
          <a:bodyPr wrap="none" rtlCol="0">
            <a:spAutoFit/>
          </a:bodyPr>
          <a:lstStyle/>
          <a:p>
            <a:r>
              <a:rPr lang="en-GB" sz="900" b="1" dirty="0"/>
              <a:t>20</a:t>
            </a:r>
          </a:p>
        </p:txBody>
      </p:sp>
    </p:spTree>
    <p:extLst>
      <p:ext uri="{BB962C8B-B14F-4D97-AF65-F5344CB8AC3E}">
        <p14:creationId xmlns:p14="http://schemas.microsoft.com/office/powerpoint/2010/main" val="17984541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DB8299-F996-0B10-EB2C-2AA21677D573}"/>
              </a:ext>
            </a:extLst>
          </p:cNvPr>
          <p:cNvSpPr>
            <a:spLocks noGrp="1"/>
          </p:cNvSpPr>
          <p:nvPr>
            <p:ph type="title"/>
          </p:nvPr>
        </p:nvSpPr>
        <p:spPr/>
        <p:txBody>
          <a:bodyPr/>
          <a:lstStyle/>
          <a:p>
            <a:r>
              <a:rPr lang="en-GB" dirty="0"/>
              <a:t>added complexity for ion operation</a:t>
            </a:r>
          </a:p>
        </p:txBody>
      </p:sp>
      <p:sp>
        <p:nvSpPr>
          <p:cNvPr id="3" name="Content Placeholder 2">
            <a:extLst>
              <a:ext uri="{FF2B5EF4-FFF2-40B4-BE49-F238E27FC236}">
                <a16:creationId xmlns:a16="http://schemas.microsoft.com/office/drawing/2014/main" id="{3061962D-8FCD-2BA1-2C37-BD0F9E76C5E0}"/>
              </a:ext>
            </a:extLst>
          </p:cNvPr>
          <p:cNvSpPr>
            <a:spLocks noGrp="1"/>
          </p:cNvSpPr>
          <p:nvPr>
            <p:ph idx="1"/>
          </p:nvPr>
        </p:nvSpPr>
        <p:spPr>
          <a:xfrm>
            <a:off x="272225" y="1065540"/>
            <a:ext cx="6630327" cy="3219293"/>
          </a:xfrm>
        </p:spPr>
        <p:txBody>
          <a:bodyPr>
            <a:normAutofit fontScale="85000" lnSpcReduction="20000"/>
          </a:bodyPr>
          <a:lstStyle/>
          <a:p>
            <a:r>
              <a:rPr lang="en-US" dirty="0" err="1"/>
              <a:t>f</a:t>
            </a:r>
            <a:r>
              <a:rPr lang="en-US" baseline="-25000" dirty="0" err="1"/>
              <a:t>RF</a:t>
            </a:r>
            <a:r>
              <a:rPr lang="en-US" dirty="0"/>
              <a:t> = 4620 </a:t>
            </a:r>
            <a:r>
              <a:rPr lang="en-US" dirty="0" err="1"/>
              <a:t>f</a:t>
            </a:r>
            <a:r>
              <a:rPr lang="en-US" baseline="-25000" dirty="0" err="1"/>
              <a:t>rev</a:t>
            </a:r>
            <a:r>
              <a:rPr lang="en-US" dirty="0"/>
              <a:t> too low at inj. for ions</a:t>
            </a:r>
          </a:p>
          <a:p>
            <a:pPr lvl="1"/>
            <a:r>
              <a:rPr lang="en-US" dirty="0"/>
              <a:t>e.g. for lead (Pb)</a:t>
            </a:r>
          </a:p>
          <a:p>
            <a:pPr lvl="1"/>
            <a:r>
              <a:rPr lang="en-US" dirty="0"/>
              <a:t>(cavity bandwidth: 199.5 – 200.4 MHz)</a:t>
            </a:r>
          </a:p>
          <a:p>
            <a:pPr lvl="3"/>
            <a:endParaRPr lang="en-US" dirty="0"/>
          </a:p>
          <a:p>
            <a:r>
              <a:rPr lang="en-US" dirty="0"/>
              <a:t>use Frequency Shift Keying (</a:t>
            </a:r>
            <a:r>
              <a:rPr lang="en-US" dirty="0">
                <a:solidFill>
                  <a:schemeClr val="accent6">
                    <a:lumMod val="75000"/>
                  </a:schemeClr>
                </a:solidFill>
              </a:rPr>
              <a:t>FSK</a:t>
            </a:r>
            <a:r>
              <a:rPr lang="en-US" dirty="0"/>
              <a:t>) and Amplitude Modulation (</a:t>
            </a:r>
            <a:r>
              <a:rPr lang="en-US" dirty="0">
                <a:solidFill>
                  <a:srgbClr val="9437FF"/>
                </a:solidFill>
              </a:rPr>
              <a:t>AM</a:t>
            </a:r>
            <a:r>
              <a:rPr lang="en-US" dirty="0"/>
              <a:t>) </a:t>
            </a:r>
          </a:p>
          <a:p>
            <a:pPr lvl="1"/>
            <a:r>
              <a:rPr lang="en-US" dirty="0">
                <a:solidFill>
                  <a:schemeClr val="accent6">
                    <a:lumMod val="75000"/>
                  </a:schemeClr>
                </a:solidFill>
              </a:rPr>
              <a:t>FSK</a:t>
            </a:r>
            <a:r>
              <a:rPr lang="en-US" dirty="0"/>
              <a:t>: </a:t>
            </a:r>
            <a:r>
              <a:rPr lang="en-US" dirty="0" err="1"/>
              <a:t>f</a:t>
            </a:r>
            <a:r>
              <a:rPr lang="en-US" baseline="-25000" dirty="0" err="1"/>
              <a:t>RF,on</a:t>
            </a:r>
            <a:r>
              <a:rPr lang="en-US" dirty="0"/>
              <a:t> and </a:t>
            </a:r>
            <a:r>
              <a:rPr lang="en-US" dirty="0" err="1"/>
              <a:t>f</a:t>
            </a:r>
            <a:r>
              <a:rPr lang="en-US" baseline="-25000" dirty="0" err="1"/>
              <a:t>RF,off</a:t>
            </a:r>
            <a:r>
              <a:rPr lang="en-US" dirty="0"/>
              <a:t> in the same turn</a:t>
            </a:r>
          </a:p>
          <a:p>
            <a:pPr lvl="1"/>
            <a:r>
              <a:rPr lang="en-US" dirty="0">
                <a:solidFill>
                  <a:srgbClr val="9437FF"/>
                </a:solidFill>
              </a:rPr>
              <a:t>AM</a:t>
            </a:r>
            <a:r>
              <a:rPr lang="en-US" dirty="0"/>
              <a:t>: RF off for half of the time</a:t>
            </a:r>
          </a:p>
          <a:p>
            <a:pPr lvl="1"/>
            <a:r>
              <a:rPr lang="en-US" dirty="0"/>
              <a:t>choose </a:t>
            </a:r>
            <a:r>
              <a:rPr lang="en-US" dirty="0" err="1"/>
              <a:t>f</a:t>
            </a:r>
            <a:r>
              <a:rPr lang="en-US" baseline="-25000" dirty="0" err="1"/>
              <a:t>RF,on</a:t>
            </a:r>
            <a:r>
              <a:rPr lang="en-US" dirty="0"/>
              <a:t> as needed for beam, within cavity bandwidth</a:t>
            </a:r>
          </a:p>
          <a:p>
            <a:pPr lvl="2"/>
            <a:r>
              <a:rPr lang="en-US" dirty="0"/>
              <a:t>at injection: bunch to bucket transfer from injector (CERN Proton Synchrotron), and capture at SPS (h = 4653, </a:t>
            </a:r>
            <a:r>
              <a:rPr lang="en-US" dirty="0" err="1"/>
              <a:t>f</a:t>
            </a:r>
            <a:r>
              <a:rPr lang="en-US" baseline="-25000" dirty="0" err="1"/>
              <a:t>RF,on</a:t>
            </a:r>
            <a:r>
              <a:rPr lang="en-US" dirty="0"/>
              <a:t> = 199.9255 MHz)</a:t>
            </a:r>
          </a:p>
          <a:p>
            <a:pPr lvl="1"/>
            <a:r>
              <a:rPr lang="en-US" dirty="0" err="1"/>
              <a:t>f</a:t>
            </a:r>
            <a:r>
              <a:rPr lang="en-US" baseline="-25000" dirty="0" err="1"/>
              <a:t>RF,off</a:t>
            </a:r>
            <a:r>
              <a:rPr lang="en-US" dirty="0"/>
              <a:t> in the other half of the ring, such that beam is in bucket 1 and with correct phase after a turn</a:t>
            </a:r>
          </a:p>
          <a:p>
            <a:pPr lvl="2"/>
            <a:r>
              <a:rPr lang="en-US" dirty="0" err="1"/>
              <a:t>f</a:t>
            </a:r>
            <a:r>
              <a:rPr lang="en-US" baseline="-25000" dirty="0" err="1"/>
              <a:t>RF,avg</a:t>
            </a:r>
            <a:r>
              <a:rPr lang="en-US" dirty="0"/>
              <a:t> = 4620 </a:t>
            </a:r>
            <a:r>
              <a:rPr lang="en-US" dirty="0" err="1"/>
              <a:t>f</a:t>
            </a:r>
            <a:r>
              <a:rPr lang="en-US" baseline="-25000" dirty="0" err="1"/>
              <a:t>rev</a:t>
            </a:r>
            <a:r>
              <a:rPr lang="en-US" dirty="0"/>
              <a:t> = (</a:t>
            </a:r>
            <a:r>
              <a:rPr lang="en-US" dirty="0" err="1"/>
              <a:t>f</a:t>
            </a:r>
            <a:r>
              <a:rPr lang="en-US" baseline="-25000" dirty="0" err="1"/>
              <a:t>RF,on</a:t>
            </a:r>
            <a:r>
              <a:rPr lang="en-US" dirty="0"/>
              <a:t> + </a:t>
            </a:r>
            <a:r>
              <a:rPr lang="en-US" dirty="0" err="1"/>
              <a:t>f</a:t>
            </a:r>
            <a:r>
              <a:rPr lang="en-US" baseline="-25000" dirty="0" err="1"/>
              <a:t>RF,off</a:t>
            </a:r>
            <a:r>
              <a:rPr lang="en-US" dirty="0"/>
              <a:t>)/2</a:t>
            </a:r>
          </a:p>
          <a:p>
            <a:r>
              <a:rPr lang="en-US" dirty="0"/>
              <a:t>in addition, Fixed Frequency Acceleration: accelerate with varying h (</a:t>
            </a:r>
            <a:r>
              <a:rPr lang="en-US" dirty="0" err="1"/>
              <a:t>f</a:t>
            </a:r>
            <a:r>
              <a:rPr lang="en-US" baseline="-25000" dirty="0" err="1"/>
              <a:t>RF,cen</a:t>
            </a:r>
            <a:r>
              <a:rPr lang="en-US" dirty="0"/>
              <a:t> = 200.222 MHz)</a:t>
            </a:r>
          </a:p>
        </p:txBody>
      </p:sp>
      <p:sp>
        <p:nvSpPr>
          <p:cNvPr id="5" name="Footer Placeholder 4">
            <a:extLst>
              <a:ext uri="{FF2B5EF4-FFF2-40B4-BE49-F238E27FC236}">
                <a16:creationId xmlns:a16="http://schemas.microsoft.com/office/drawing/2014/main" id="{3FFF2AF2-CDBA-922B-7C1B-5129B707E565}"/>
              </a:ext>
            </a:extLst>
          </p:cNvPr>
          <p:cNvSpPr>
            <a:spLocks noGrp="1"/>
          </p:cNvSpPr>
          <p:nvPr>
            <p:ph type="ftr" sz="quarter" idx="11"/>
          </p:nvPr>
        </p:nvSpPr>
        <p:spPr/>
        <p:txBody>
          <a:bodyPr/>
          <a:lstStyle/>
          <a:p>
            <a:r>
              <a:rPr lang="en-GB"/>
              <a:t>giulia.papotti@cern.ch</a:t>
            </a:r>
          </a:p>
        </p:txBody>
      </p:sp>
      <p:sp>
        <p:nvSpPr>
          <p:cNvPr id="6" name="Slide Number Placeholder 5">
            <a:extLst>
              <a:ext uri="{FF2B5EF4-FFF2-40B4-BE49-F238E27FC236}">
                <a16:creationId xmlns:a16="http://schemas.microsoft.com/office/drawing/2014/main" id="{4DDBB83F-C03E-86CE-3F87-A088D1BF2255}"/>
              </a:ext>
            </a:extLst>
          </p:cNvPr>
          <p:cNvSpPr>
            <a:spLocks noGrp="1"/>
          </p:cNvSpPr>
          <p:nvPr>
            <p:ph type="sldNum" sz="quarter" idx="12"/>
          </p:nvPr>
        </p:nvSpPr>
        <p:spPr/>
        <p:txBody>
          <a:bodyPr/>
          <a:lstStyle/>
          <a:p>
            <a:fld id="{4F4DF25E-2DB6-1E46-8842-3F485C9980AC}" type="slidenum">
              <a:rPr lang="en-GB" smtClean="0"/>
              <a:t>8</a:t>
            </a:fld>
            <a:endParaRPr lang="en-GB"/>
          </a:p>
        </p:txBody>
      </p:sp>
      <p:graphicFrame>
        <p:nvGraphicFramePr>
          <p:cNvPr id="10" name="Table 9">
            <a:extLst>
              <a:ext uri="{FF2B5EF4-FFF2-40B4-BE49-F238E27FC236}">
                <a16:creationId xmlns:a16="http://schemas.microsoft.com/office/drawing/2014/main" id="{A88FDE8B-4949-CD66-27F8-878C51CDF9D1}"/>
              </a:ext>
            </a:extLst>
          </p:cNvPr>
          <p:cNvGraphicFramePr>
            <a:graphicFrameLocks noGrp="1"/>
          </p:cNvGraphicFramePr>
          <p:nvPr>
            <p:extLst>
              <p:ext uri="{D42A27DB-BD31-4B8C-83A1-F6EECF244321}">
                <p14:modId xmlns:p14="http://schemas.microsoft.com/office/powerpoint/2010/main" val="2692322580"/>
              </p:ext>
            </p:extLst>
          </p:nvPr>
        </p:nvGraphicFramePr>
        <p:xfrm>
          <a:off x="5036629" y="914400"/>
          <a:ext cx="3737448" cy="891540"/>
        </p:xfrm>
        <a:graphic>
          <a:graphicData uri="http://schemas.openxmlformats.org/drawingml/2006/table">
            <a:tbl>
              <a:tblPr firstRow="1" bandRow="1">
                <a:tableStyleId>{5C22544A-7EE6-4342-B048-85BDC9FD1C3A}</a:tableStyleId>
              </a:tblPr>
              <a:tblGrid>
                <a:gridCol w="1245816">
                  <a:extLst>
                    <a:ext uri="{9D8B030D-6E8A-4147-A177-3AD203B41FA5}">
                      <a16:colId xmlns:a16="http://schemas.microsoft.com/office/drawing/2014/main" val="1484846692"/>
                    </a:ext>
                  </a:extLst>
                </a:gridCol>
                <a:gridCol w="1245816">
                  <a:extLst>
                    <a:ext uri="{9D8B030D-6E8A-4147-A177-3AD203B41FA5}">
                      <a16:colId xmlns:a16="http://schemas.microsoft.com/office/drawing/2014/main" val="4116788532"/>
                    </a:ext>
                  </a:extLst>
                </a:gridCol>
                <a:gridCol w="1245816">
                  <a:extLst>
                    <a:ext uri="{9D8B030D-6E8A-4147-A177-3AD203B41FA5}">
                      <a16:colId xmlns:a16="http://schemas.microsoft.com/office/drawing/2014/main" val="810335174"/>
                    </a:ext>
                  </a:extLst>
                </a:gridCol>
              </a:tblGrid>
              <a:tr h="289685">
                <a:tc>
                  <a:txBody>
                    <a:bodyPr/>
                    <a:lstStyle/>
                    <a:p>
                      <a:r>
                        <a:rPr lang="en-US" dirty="0">
                          <a:solidFill>
                            <a:schemeClr val="tx1"/>
                          </a:solidFill>
                        </a:rPr>
                        <a:t>p [GeV] (Pb)</a:t>
                      </a:r>
                    </a:p>
                  </a:txBody>
                  <a:tcPr>
                    <a:solidFill>
                      <a:schemeClr val="accent1">
                        <a:lumMod val="75000"/>
                        <a:alpha val="50000"/>
                      </a:schemeClr>
                    </a:solidFill>
                  </a:tcPr>
                </a:tc>
                <a:tc>
                  <a:txBody>
                    <a:bodyPr/>
                    <a:lstStyle/>
                    <a:p>
                      <a:r>
                        <a:rPr lang="en-US" dirty="0" err="1">
                          <a:solidFill>
                            <a:schemeClr val="tx1"/>
                          </a:solidFill>
                        </a:rPr>
                        <a:t>f</a:t>
                      </a:r>
                      <a:r>
                        <a:rPr lang="en-US" baseline="-25000" dirty="0" err="1">
                          <a:solidFill>
                            <a:schemeClr val="tx1"/>
                          </a:solidFill>
                        </a:rPr>
                        <a:t>rev</a:t>
                      </a:r>
                      <a:r>
                        <a:rPr lang="en-US" dirty="0">
                          <a:solidFill>
                            <a:schemeClr val="tx1"/>
                          </a:solidFill>
                        </a:rPr>
                        <a:t> [kHz]</a:t>
                      </a:r>
                    </a:p>
                  </a:txBody>
                  <a:tcPr>
                    <a:solidFill>
                      <a:schemeClr val="accent1">
                        <a:lumMod val="75000"/>
                        <a:alpha val="50000"/>
                      </a:schemeClr>
                    </a:solidFill>
                  </a:tcPr>
                </a:tc>
                <a:tc>
                  <a:txBody>
                    <a:bodyPr/>
                    <a:lstStyle/>
                    <a:p>
                      <a:r>
                        <a:rPr lang="en-US" dirty="0" err="1">
                          <a:solidFill>
                            <a:schemeClr val="tx1"/>
                          </a:solidFill>
                        </a:rPr>
                        <a:t>f</a:t>
                      </a:r>
                      <a:r>
                        <a:rPr lang="en-US" baseline="-25000" dirty="0" err="1">
                          <a:solidFill>
                            <a:schemeClr val="tx1"/>
                          </a:solidFill>
                        </a:rPr>
                        <a:t>RF</a:t>
                      </a:r>
                      <a:r>
                        <a:rPr lang="en-US" dirty="0">
                          <a:solidFill>
                            <a:schemeClr val="tx1"/>
                          </a:solidFill>
                        </a:rPr>
                        <a:t> [MHz]</a:t>
                      </a:r>
                    </a:p>
                  </a:txBody>
                  <a:tcPr>
                    <a:solidFill>
                      <a:schemeClr val="accent1">
                        <a:lumMod val="75000"/>
                        <a:alpha val="50000"/>
                      </a:schemeClr>
                    </a:solidFill>
                  </a:tcPr>
                </a:tc>
                <a:extLst>
                  <a:ext uri="{0D108BD9-81ED-4DB2-BD59-A6C34878D82A}">
                    <a16:rowId xmlns:a16="http://schemas.microsoft.com/office/drawing/2014/main" val="382178965"/>
                  </a:ext>
                </a:extLst>
              </a:tr>
              <a:tr h="289685">
                <a:tc>
                  <a:txBody>
                    <a:bodyPr/>
                    <a:lstStyle/>
                    <a:p>
                      <a:r>
                        <a:rPr lang="en-US" dirty="0"/>
                        <a:t>17.07</a:t>
                      </a:r>
                    </a:p>
                  </a:txBody>
                  <a:tcPr>
                    <a:solidFill>
                      <a:schemeClr val="accent1">
                        <a:tint val="40000"/>
                        <a:alpha val="50000"/>
                      </a:schemeClr>
                    </a:solidFill>
                  </a:tcPr>
                </a:tc>
                <a:tc>
                  <a:txBody>
                    <a:bodyPr/>
                    <a:lstStyle/>
                    <a:p>
                      <a:r>
                        <a:rPr lang="en-US" dirty="0"/>
                        <a:t>42.967</a:t>
                      </a:r>
                    </a:p>
                  </a:txBody>
                  <a:tcPr>
                    <a:solidFill>
                      <a:schemeClr val="accent1">
                        <a:tint val="40000"/>
                        <a:alpha val="50000"/>
                      </a:schemeClr>
                    </a:solidFill>
                  </a:tcPr>
                </a:tc>
                <a:tc>
                  <a:txBody>
                    <a:bodyPr/>
                    <a:lstStyle/>
                    <a:p>
                      <a:r>
                        <a:rPr lang="en-US" dirty="0"/>
                        <a:t>198.5094</a:t>
                      </a:r>
                    </a:p>
                  </a:txBody>
                  <a:tcPr>
                    <a:solidFill>
                      <a:schemeClr val="accent1">
                        <a:tint val="40000"/>
                        <a:alpha val="50000"/>
                      </a:schemeClr>
                    </a:solidFill>
                  </a:tcPr>
                </a:tc>
                <a:extLst>
                  <a:ext uri="{0D108BD9-81ED-4DB2-BD59-A6C34878D82A}">
                    <a16:rowId xmlns:a16="http://schemas.microsoft.com/office/drawing/2014/main" val="3270377720"/>
                  </a:ext>
                </a:extLst>
              </a:tr>
              <a:tr h="289685">
                <a:tc>
                  <a:txBody>
                    <a:bodyPr/>
                    <a:lstStyle/>
                    <a:p>
                      <a:r>
                        <a:rPr lang="en-US" dirty="0"/>
                        <a:t>451.15</a:t>
                      </a:r>
                    </a:p>
                  </a:txBody>
                  <a:tcPr>
                    <a:solidFill>
                      <a:schemeClr val="accent1">
                        <a:tint val="20000"/>
                        <a:alpha val="50000"/>
                      </a:schemeClr>
                    </a:solidFill>
                  </a:tcPr>
                </a:tc>
                <a:tc>
                  <a:txBody>
                    <a:bodyPr/>
                    <a:lstStyle/>
                    <a:p>
                      <a:r>
                        <a:rPr lang="en-US" dirty="0"/>
                        <a:t>43.375</a:t>
                      </a:r>
                    </a:p>
                  </a:txBody>
                  <a:tcPr>
                    <a:solidFill>
                      <a:schemeClr val="accent1">
                        <a:tint val="20000"/>
                        <a:alpha val="50000"/>
                      </a:schemeClr>
                    </a:solidFill>
                  </a:tcPr>
                </a:tc>
                <a:tc>
                  <a:txBody>
                    <a:bodyPr/>
                    <a:lstStyle/>
                    <a:p>
                      <a:r>
                        <a:rPr lang="en-US" dirty="0"/>
                        <a:t>200.3921</a:t>
                      </a:r>
                    </a:p>
                  </a:txBody>
                  <a:tcPr>
                    <a:solidFill>
                      <a:schemeClr val="accent1">
                        <a:tint val="20000"/>
                        <a:alpha val="50000"/>
                      </a:schemeClr>
                    </a:solidFill>
                  </a:tcPr>
                </a:tc>
                <a:extLst>
                  <a:ext uri="{0D108BD9-81ED-4DB2-BD59-A6C34878D82A}">
                    <a16:rowId xmlns:a16="http://schemas.microsoft.com/office/drawing/2014/main" val="2098121286"/>
                  </a:ext>
                </a:extLst>
              </a:tr>
            </a:tbl>
          </a:graphicData>
        </a:graphic>
      </p:graphicFrame>
      <p:cxnSp>
        <p:nvCxnSpPr>
          <p:cNvPr id="13" name="Straight Connector 12">
            <a:extLst>
              <a:ext uri="{FF2B5EF4-FFF2-40B4-BE49-F238E27FC236}">
                <a16:creationId xmlns:a16="http://schemas.microsoft.com/office/drawing/2014/main" id="{C08D2D9A-D9A1-4241-5315-909AF4F5839E}"/>
              </a:ext>
            </a:extLst>
          </p:cNvPr>
          <p:cNvCxnSpPr>
            <a:cxnSpLocks/>
          </p:cNvCxnSpPr>
          <p:nvPr/>
        </p:nvCxnSpPr>
        <p:spPr>
          <a:xfrm>
            <a:off x="7181747" y="2709266"/>
            <a:ext cx="1504950" cy="0"/>
          </a:xfrm>
          <a:prstGeom prst="line">
            <a:avLst/>
          </a:prstGeom>
          <a:ln w="25400">
            <a:solidFill>
              <a:schemeClr val="accent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684A6908-0791-F3B7-F670-389A8F336A09}"/>
              </a:ext>
            </a:extLst>
          </p:cNvPr>
          <p:cNvCxnSpPr>
            <a:cxnSpLocks/>
          </p:cNvCxnSpPr>
          <p:nvPr/>
        </p:nvCxnSpPr>
        <p:spPr>
          <a:xfrm>
            <a:off x="7168776" y="3642783"/>
            <a:ext cx="765446" cy="0"/>
          </a:xfrm>
          <a:prstGeom prst="line">
            <a:avLst/>
          </a:prstGeom>
          <a:ln w="25400">
            <a:solidFill>
              <a:schemeClr val="accent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BF39F64-B633-DD91-F282-51E3AA0EEA48}"/>
              </a:ext>
            </a:extLst>
          </p:cNvPr>
          <p:cNvCxnSpPr>
            <a:cxnSpLocks/>
          </p:cNvCxnSpPr>
          <p:nvPr/>
        </p:nvCxnSpPr>
        <p:spPr>
          <a:xfrm>
            <a:off x="7924799" y="3642783"/>
            <a:ext cx="739505" cy="0"/>
          </a:xfrm>
          <a:prstGeom prst="line">
            <a:avLst/>
          </a:prstGeom>
          <a:ln w="25400">
            <a:solidFill>
              <a:schemeClr val="accent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E704E18E-31D2-0CAE-BDBD-79DDDFFEBE52}"/>
              </a:ext>
            </a:extLst>
          </p:cNvPr>
          <p:cNvSpPr txBox="1"/>
          <p:nvPr/>
        </p:nvSpPr>
        <p:spPr>
          <a:xfrm>
            <a:off x="7631893" y="2491838"/>
            <a:ext cx="572593" cy="276999"/>
          </a:xfrm>
          <a:prstGeom prst="rect">
            <a:avLst/>
          </a:prstGeom>
          <a:noFill/>
        </p:spPr>
        <p:txBody>
          <a:bodyPr wrap="none" rtlCol="0">
            <a:spAutoFit/>
          </a:bodyPr>
          <a:lstStyle/>
          <a:p>
            <a:pPr algn="ctr"/>
            <a:r>
              <a:rPr lang="en-GB" sz="1200" b="1" dirty="0"/>
              <a:t>1 turn</a:t>
            </a:r>
          </a:p>
        </p:txBody>
      </p:sp>
      <p:sp>
        <p:nvSpPr>
          <p:cNvPr id="21" name="TextBox 20">
            <a:extLst>
              <a:ext uri="{FF2B5EF4-FFF2-40B4-BE49-F238E27FC236}">
                <a16:creationId xmlns:a16="http://schemas.microsoft.com/office/drawing/2014/main" id="{9FA250AB-760E-C058-13A6-C84FB95378A8}"/>
              </a:ext>
            </a:extLst>
          </p:cNvPr>
          <p:cNvSpPr txBox="1"/>
          <p:nvPr/>
        </p:nvSpPr>
        <p:spPr>
          <a:xfrm>
            <a:off x="7342273" y="3421015"/>
            <a:ext cx="439543" cy="253916"/>
          </a:xfrm>
          <a:prstGeom prst="rect">
            <a:avLst/>
          </a:prstGeom>
          <a:noFill/>
        </p:spPr>
        <p:txBody>
          <a:bodyPr wrap="none" rtlCol="0">
            <a:spAutoFit/>
          </a:bodyPr>
          <a:lstStyle/>
          <a:p>
            <a:pPr algn="ctr"/>
            <a:r>
              <a:rPr lang="en-GB" sz="1050" b="1" dirty="0" err="1"/>
              <a:t>f</a:t>
            </a:r>
            <a:r>
              <a:rPr lang="en-GB" sz="1050" b="1" baseline="-25000" dirty="0" err="1"/>
              <a:t>RF,on</a:t>
            </a:r>
            <a:endParaRPr lang="en-GB" sz="1050" b="1" baseline="-25000" dirty="0"/>
          </a:p>
        </p:txBody>
      </p:sp>
      <p:sp>
        <p:nvSpPr>
          <p:cNvPr id="22" name="TextBox 21">
            <a:extLst>
              <a:ext uri="{FF2B5EF4-FFF2-40B4-BE49-F238E27FC236}">
                <a16:creationId xmlns:a16="http://schemas.microsoft.com/office/drawing/2014/main" id="{F73B7AEE-A060-5DD6-AB0E-3CAC3191ADCA}"/>
              </a:ext>
            </a:extLst>
          </p:cNvPr>
          <p:cNvSpPr txBox="1"/>
          <p:nvPr/>
        </p:nvSpPr>
        <p:spPr>
          <a:xfrm>
            <a:off x="8056715" y="3421015"/>
            <a:ext cx="449162" cy="253916"/>
          </a:xfrm>
          <a:prstGeom prst="rect">
            <a:avLst/>
          </a:prstGeom>
          <a:noFill/>
        </p:spPr>
        <p:txBody>
          <a:bodyPr wrap="none" rtlCol="0">
            <a:spAutoFit/>
          </a:bodyPr>
          <a:lstStyle/>
          <a:p>
            <a:pPr algn="ctr"/>
            <a:r>
              <a:rPr lang="en-GB" sz="1050" b="1" dirty="0" err="1"/>
              <a:t>f</a:t>
            </a:r>
            <a:r>
              <a:rPr lang="en-GB" sz="1050" b="1" baseline="-25000" dirty="0" err="1"/>
              <a:t>RF,off</a:t>
            </a:r>
            <a:endParaRPr lang="en-GB" sz="1050" b="1" baseline="-25000" dirty="0"/>
          </a:p>
        </p:txBody>
      </p:sp>
      <p:sp>
        <p:nvSpPr>
          <p:cNvPr id="17" name="Freeform 16">
            <a:extLst>
              <a:ext uri="{FF2B5EF4-FFF2-40B4-BE49-F238E27FC236}">
                <a16:creationId xmlns:a16="http://schemas.microsoft.com/office/drawing/2014/main" id="{45A620F5-87E1-21C1-7C38-82234F7C05E3}"/>
              </a:ext>
            </a:extLst>
          </p:cNvPr>
          <p:cNvSpPr/>
          <p:nvPr/>
        </p:nvSpPr>
        <p:spPr>
          <a:xfrm>
            <a:off x="7179734" y="2926695"/>
            <a:ext cx="1484570" cy="464098"/>
          </a:xfrm>
          <a:custGeom>
            <a:avLst/>
            <a:gdLst>
              <a:gd name="connsiteX0" fmla="*/ 0 w 8582781"/>
              <a:gd name="connsiteY0" fmla="*/ 742667 h 1493627"/>
              <a:gd name="connsiteX1" fmla="*/ 348343 w 8582781"/>
              <a:gd name="connsiteY1" fmla="*/ 21790 h 1493627"/>
              <a:gd name="connsiteX2" fmla="*/ 1064381 w 8582781"/>
              <a:gd name="connsiteY2" fmla="*/ 1482895 h 1493627"/>
              <a:gd name="connsiteX3" fmla="*/ 1780419 w 8582781"/>
              <a:gd name="connsiteY3" fmla="*/ 21790 h 1493627"/>
              <a:gd name="connsiteX4" fmla="*/ 2501296 w 8582781"/>
              <a:gd name="connsiteY4" fmla="*/ 1482895 h 1493627"/>
              <a:gd name="connsiteX5" fmla="*/ 3227010 w 8582781"/>
              <a:gd name="connsiteY5" fmla="*/ 21790 h 1493627"/>
              <a:gd name="connsiteX6" fmla="*/ 3933372 w 8582781"/>
              <a:gd name="connsiteY6" fmla="*/ 1478057 h 1493627"/>
              <a:gd name="connsiteX7" fmla="*/ 4823581 w 8582781"/>
              <a:gd name="connsiteY7" fmla="*/ 12114 h 1493627"/>
              <a:gd name="connsiteX8" fmla="*/ 5907315 w 8582781"/>
              <a:gd name="connsiteY8" fmla="*/ 1482895 h 1493627"/>
              <a:gd name="connsiteX9" fmla="*/ 6991048 w 8582781"/>
              <a:gd name="connsiteY9" fmla="*/ 26629 h 1493627"/>
              <a:gd name="connsiteX10" fmla="*/ 8040915 w 8582781"/>
              <a:gd name="connsiteY10" fmla="*/ 1473219 h 1493627"/>
              <a:gd name="connsiteX11" fmla="*/ 8582781 w 8582781"/>
              <a:gd name="connsiteY11" fmla="*/ 742667 h 1493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582781" h="1493627">
                <a:moveTo>
                  <a:pt x="0" y="742667"/>
                </a:moveTo>
                <a:cubicBezTo>
                  <a:pt x="85473" y="320543"/>
                  <a:pt x="170946" y="-101581"/>
                  <a:pt x="348343" y="21790"/>
                </a:cubicBezTo>
                <a:cubicBezTo>
                  <a:pt x="525740" y="145161"/>
                  <a:pt x="825702" y="1482895"/>
                  <a:pt x="1064381" y="1482895"/>
                </a:cubicBezTo>
                <a:cubicBezTo>
                  <a:pt x="1303060" y="1482895"/>
                  <a:pt x="1540933" y="21790"/>
                  <a:pt x="1780419" y="21790"/>
                </a:cubicBezTo>
                <a:cubicBezTo>
                  <a:pt x="2019905" y="21790"/>
                  <a:pt x="2260198" y="1482895"/>
                  <a:pt x="2501296" y="1482895"/>
                </a:cubicBezTo>
                <a:cubicBezTo>
                  <a:pt x="2742394" y="1482895"/>
                  <a:pt x="2988331" y="22596"/>
                  <a:pt x="3227010" y="21790"/>
                </a:cubicBezTo>
                <a:cubicBezTo>
                  <a:pt x="3465689" y="20984"/>
                  <a:pt x="3667277" y="1479670"/>
                  <a:pt x="3933372" y="1478057"/>
                </a:cubicBezTo>
                <a:cubicBezTo>
                  <a:pt x="4199467" y="1476444"/>
                  <a:pt x="4494591" y="11308"/>
                  <a:pt x="4823581" y="12114"/>
                </a:cubicBezTo>
                <a:cubicBezTo>
                  <a:pt x="5152571" y="12920"/>
                  <a:pt x="5546071" y="1480476"/>
                  <a:pt x="5907315" y="1482895"/>
                </a:cubicBezTo>
                <a:cubicBezTo>
                  <a:pt x="6268559" y="1485314"/>
                  <a:pt x="6635448" y="28242"/>
                  <a:pt x="6991048" y="26629"/>
                </a:cubicBezTo>
                <a:cubicBezTo>
                  <a:pt x="7346648" y="25016"/>
                  <a:pt x="7775626" y="1353879"/>
                  <a:pt x="8040915" y="1473219"/>
                </a:cubicBezTo>
                <a:cubicBezTo>
                  <a:pt x="8306204" y="1592559"/>
                  <a:pt x="8444492" y="1167613"/>
                  <a:pt x="8582781" y="742667"/>
                </a:cubicBezTo>
              </a:path>
            </a:pathLst>
          </a:custGeom>
          <a:noFill/>
          <a:ln>
            <a:solidFill>
              <a:schemeClr val="accent6">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Freeform 18">
            <a:extLst>
              <a:ext uri="{FF2B5EF4-FFF2-40B4-BE49-F238E27FC236}">
                <a16:creationId xmlns:a16="http://schemas.microsoft.com/office/drawing/2014/main" id="{7A6309D6-412B-2C49-E256-9B75F26E1980}"/>
              </a:ext>
            </a:extLst>
          </p:cNvPr>
          <p:cNvSpPr/>
          <p:nvPr/>
        </p:nvSpPr>
        <p:spPr>
          <a:xfrm>
            <a:off x="7179732" y="2799059"/>
            <a:ext cx="749905" cy="715674"/>
          </a:xfrm>
          <a:custGeom>
            <a:avLst/>
            <a:gdLst>
              <a:gd name="connsiteX0" fmla="*/ 0 w 4305905"/>
              <a:gd name="connsiteY0" fmla="*/ 747645 h 1497552"/>
              <a:gd name="connsiteX1" fmla="*/ 362857 w 4305905"/>
              <a:gd name="connsiteY1" fmla="*/ 21930 h 1497552"/>
              <a:gd name="connsiteX2" fmla="*/ 1088572 w 4305905"/>
              <a:gd name="connsiteY2" fmla="*/ 1492711 h 1497552"/>
              <a:gd name="connsiteX3" fmla="*/ 1799772 w 4305905"/>
              <a:gd name="connsiteY3" fmla="*/ 21930 h 1497552"/>
              <a:gd name="connsiteX4" fmla="*/ 2510972 w 4305905"/>
              <a:gd name="connsiteY4" fmla="*/ 1497550 h 1497552"/>
              <a:gd name="connsiteX5" fmla="*/ 3231848 w 4305905"/>
              <a:gd name="connsiteY5" fmla="*/ 7416 h 1497552"/>
              <a:gd name="connsiteX6" fmla="*/ 3952724 w 4305905"/>
              <a:gd name="connsiteY6" fmla="*/ 1473359 h 1497552"/>
              <a:gd name="connsiteX7" fmla="*/ 4305905 w 4305905"/>
              <a:gd name="connsiteY7" fmla="*/ 747645 h 1497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05905" h="1497552">
                <a:moveTo>
                  <a:pt x="0" y="747645"/>
                </a:moveTo>
                <a:cubicBezTo>
                  <a:pt x="90714" y="322698"/>
                  <a:pt x="181428" y="-102248"/>
                  <a:pt x="362857" y="21930"/>
                </a:cubicBezTo>
                <a:cubicBezTo>
                  <a:pt x="544286" y="146108"/>
                  <a:pt x="849086" y="1492711"/>
                  <a:pt x="1088572" y="1492711"/>
                </a:cubicBezTo>
                <a:cubicBezTo>
                  <a:pt x="1328058" y="1492711"/>
                  <a:pt x="1562705" y="21123"/>
                  <a:pt x="1799772" y="21930"/>
                </a:cubicBezTo>
                <a:cubicBezTo>
                  <a:pt x="2036839" y="22736"/>
                  <a:pt x="2272293" y="1499969"/>
                  <a:pt x="2510972" y="1497550"/>
                </a:cubicBezTo>
                <a:cubicBezTo>
                  <a:pt x="2749651" y="1495131"/>
                  <a:pt x="2991556" y="11448"/>
                  <a:pt x="3231848" y="7416"/>
                </a:cubicBezTo>
                <a:cubicBezTo>
                  <a:pt x="3472140" y="3384"/>
                  <a:pt x="3773715" y="1349988"/>
                  <a:pt x="3952724" y="1473359"/>
                </a:cubicBezTo>
                <a:cubicBezTo>
                  <a:pt x="4131733" y="1596730"/>
                  <a:pt x="4218819" y="1172187"/>
                  <a:pt x="4305905" y="747645"/>
                </a:cubicBezTo>
              </a:path>
            </a:pathLst>
          </a:custGeom>
          <a:noFill/>
          <a:ln>
            <a:solidFill>
              <a:srgbClr val="9437FF"/>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5" name="Straight Connector 24">
            <a:extLst>
              <a:ext uri="{FF2B5EF4-FFF2-40B4-BE49-F238E27FC236}">
                <a16:creationId xmlns:a16="http://schemas.microsoft.com/office/drawing/2014/main" id="{31E7826A-4AAB-2097-B22C-AFA75D9B1E35}"/>
              </a:ext>
            </a:extLst>
          </p:cNvPr>
          <p:cNvCxnSpPr>
            <a:cxnSpLocks/>
          </p:cNvCxnSpPr>
          <p:nvPr/>
        </p:nvCxnSpPr>
        <p:spPr>
          <a:xfrm>
            <a:off x="7929637" y="3154438"/>
            <a:ext cx="744089" cy="0"/>
          </a:xfrm>
          <a:prstGeom prst="line">
            <a:avLst/>
          </a:prstGeom>
          <a:ln w="12700">
            <a:solidFill>
              <a:srgbClr val="9437FF"/>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88405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76735F-CCC9-C644-9D61-307882081166}"/>
              </a:ext>
            </a:extLst>
          </p:cNvPr>
          <p:cNvSpPr>
            <a:spLocks noGrp="1"/>
          </p:cNvSpPr>
          <p:nvPr>
            <p:ph type="title"/>
          </p:nvPr>
        </p:nvSpPr>
        <p:spPr/>
        <p:txBody>
          <a:bodyPr/>
          <a:lstStyle/>
          <a:p>
            <a:r>
              <a:rPr lang="en-US" dirty="0"/>
              <a:t>more on ion operation</a:t>
            </a:r>
          </a:p>
        </p:txBody>
      </p:sp>
      <p:sp>
        <p:nvSpPr>
          <p:cNvPr id="3" name="Content Placeholder 2">
            <a:extLst>
              <a:ext uri="{FF2B5EF4-FFF2-40B4-BE49-F238E27FC236}">
                <a16:creationId xmlns:a16="http://schemas.microsoft.com/office/drawing/2014/main" id="{8F926C2D-33CE-8E48-8883-807023C79E86}"/>
              </a:ext>
            </a:extLst>
          </p:cNvPr>
          <p:cNvSpPr>
            <a:spLocks noGrp="1"/>
          </p:cNvSpPr>
          <p:nvPr>
            <p:ph idx="1"/>
          </p:nvPr>
        </p:nvSpPr>
        <p:spPr>
          <a:xfrm>
            <a:off x="272226" y="1026082"/>
            <a:ext cx="4783578" cy="2699251"/>
          </a:xfrm>
        </p:spPr>
        <p:txBody>
          <a:bodyPr>
            <a:normAutofit lnSpcReduction="10000"/>
          </a:bodyPr>
          <a:lstStyle/>
          <a:p>
            <a:pPr marL="457200" indent="-457200">
              <a:buFont typeface="+mj-lt"/>
              <a:buAutoNum type="arabicPeriod"/>
            </a:pPr>
            <a:r>
              <a:rPr lang="en-US" dirty="0"/>
              <a:t>injection: h = 4653 (AM and FSK)</a:t>
            </a:r>
          </a:p>
          <a:p>
            <a:pPr marL="457200" indent="-457200">
              <a:buFont typeface="+mj-lt"/>
              <a:buAutoNum type="arabicPeriod"/>
            </a:pPr>
            <a:r>
              <a:rPr lang="en-US" dirty="0"/>
              <a:t>after </a:t>
            </a:r>
            <a:r>
              <a:rPr lang="en-US" dirty="0" err="1"/>
              <a:t>inj</a:t>
            </a:r>
            <a:r>
              <a:rPr lang="en-US" dirty="0"/>
              <a:t>, before ramp: </a:t>
            </a:r>
            <a:r>
              <a:rPr lang="en-US" dirty="0" err="1"/>
              <a:t>f</a:t>
            </a:r>
            <a:r>
              <a:rPr lang="en-US" baseline="-25000" dirty="0" err="1"/>
              <a:t>RF</a:t>
            </a:r>
            <a:r>
              <a:rPr lang="en-US" dirty="0"/>
              <a:t> to </a:t>
            </a:r>
            <a:r>
              <a:rPr lang="en-US" dirty="0" err="1"/>
              <a:t>f</a:t>
            </a:r>
            <a:r>
              <a:rPr lang="en-US" baseline="-25000" dirty="0" err="1"/>
              <a:t>RF,cen</a:t>
            </a:r>
            <a:r>
              <a:rPr lang="en-US" dirty="0"/>
              <a:t> </a:t>
            </a:r>
          </a:p>
          <a:p>
            <a:pPr lvl="1"/>
            <a:r>
              <a:rPr lang="en-US" dirty="0" err="1"/>
              <a:t>f</a:t>
            </a:r>
            <a:r>
              <a:rPr lang="en-US" baseline="-25000" dirty="0" err="1"/>
              <a:t>rev</a:t>
            </a:r>
            <a:r>
              <a:rPr lang="en-US" dirty="0"/>
              <a:t> constant, h varies, </a:t>
            </a:r>
            <a:r>
              <a:rPr lang="en-US" dirty="0" err="1"/>
              <a:t>f</a:t>
            </a:r>
            <a:r>
              <a:rPr lang="en-US" baseline="-25000" dirty="0" err="1"/>
              <a:t>RF</a:t>
            </a:r>
            <a:r>
              <a:rPr lang="en-US" dirty="0"/>
              <a:t> varies </a:t>
            </a:r>
          </a:p>
          <a:p>
            <a:pPr marL="457200" indent="-457200">
              <a:buFont typeface="+mj-lt"/>
              <a:buAutoNum type="arabicPeriod"/>
            </a:pPr>
            <a:r>
              <a:rPr lang="en-US" dirty="0"/>
              <a:t>during energy ramp: </a:t>
            </a:r>
            <a:r>
              <a:rPr lang="en-US" dirty="0" err="1"/>
              <a:t>f</a:t>
            </a:r>
            <a:r>
              <a:rPr lang="en-US" baseline="-25000" dirty="0" err="1"/>
              <a:t>RF</a:t>
            </a:r>
            <a:r>
              <a:rPr lang="en-US" dirty="0"/>
              <a:t> = </a:t>
            </a:r>
            <a:r>
              <a:rPr lang="en-US" dirty="0" err="1"/>
              <a:t>f</a:t>
            </a:r>
            <a:r>
              <a:rPr lang="en-US" baseline="-25000" dirty="0" err="1"/>
              <a:t>RF,cen</a:t>
            </a:r>
            <a:r>
              <a:rPr lang="en-US" dirty="0"/>
              <a:t> </a:t>
            </a:r>
          </a:p>
          <a:p>
            <a:pPr lvl="1"/>
            <a:r>
              <a:rPr lang="en-US" dirty="0" err="1"/>
              <a:t>f</a:t>
            </a:r>
            <a:r>
              <a:rPr lang="en-US" baseline="-25000" dirty="0" err="1"/>
              <a:t>rev</a:t>
            </a:r>
            <a:r>
              <a:rPr lang="en-US" dirty="0"/>
              <a:t> varies, h varies, </a:t>
            </a:r>
            <a:r>
              <a:rPr lang="en-US" dirty="0" err="1"/>
              <a:t>f</a:t>
            </a:r>
            <a:r>
              <a:rPr lang="en-US" baseline="-25000" dirty="0" err="1"/>
              <a:t>RF</a:t>
            </a:r>
            <a:r>
              <a:rPr lang="en-US" dirty="0"/>
              <a:t> constant </a:t>
            </a:r>
          </a:p>
          <a:p>
            <a:pPr marL="457200" indent="-457200">
              <a:buFont typeface="+mj-lt"/>
              <a:buAutoNum type="arabicPeriod"/>
            </a:pPr>
            <a:r>
              <a:rPr lang="en-US" dirty="0"/>
              <a:t>stop FFA when </a:t>
            </a:r>
            <a:r>
              <a:rPr lang="en-US" dirty="0" err="1"/>
              <a:t>f</a:t>
            </a:r>
            <a:r>
              <a:rPr lang="en-US" baseline="-25000" dirty="0" err="1"/>
              <a:t>rev,Pb</a:t>
            </a:r>
            <a:r>
              <a:rPr lang="en-US" dirty="0"/>
              <a:t> 4620 = </a:t>
            </a:r>
            <a:r>
              <a:rPr lang="en-US" dirty="0" err="1"/>
              <a:t>f</a:t>
            </a:r>
            <a:r>
              <a:rPr lang="en-US" baseline="-25000" dirty="0" err="1"/>
              <a:t>RF,cen</a:t>
            </a:r>
            <a:r>
              <a:rPr lang="en-US" dirty="0"/>
              <a:t> </a:t>
            </a:r>
          </a:p>
          <a:p>
            <a:pPr lvl="1"/>
            <a:r>
              <a:rPr lang="en-US" dirty="0"/>
              <a:t>continue with standard: </a:t>
            </a:r>
            <a:r>
              <a:rPr lang="en-US" dirty="0" err="1"/>
              <a:t>f</a:t>
            </a:r>
            <a:r>
              <a:rPr lang="en-US" baseline="-25000" dirty="0" err="1"/>
              <a:t>RF</a:t>
            </a:r>
            <a:r>
              <a:rPr lang="en-US" dirty="0"/>
              <a:t> = 4620 </a:t>
            </a:r>
            <a:r>
              <a:rPr lang="en-US" dirty="0" err="1"/>
              <a:t>f</a:t>
            </a:r>
            <a:r>
              <a:rPr lang="en-US" baseline="-25000" dirty="0" err="1"/>
              <a:t>rev</a:t>
            </a:r>
            <a:r>
              <a:rPr lang="en-US" dirty="0"/>
              <a:t> </a:t>
            </a:r>
          </a:p>
          <a:p>
            <a:pPr lvl="1"/>
            <a:r>
              <a:rPr lang="en-US" dirty="0"/>
              <a:t>stop FSK</a:t>
            </a:r>
          </a:p>
        </p:txBody>
      </p:sp>
      <p:grpSp>
        <p:nvGrpSpPr>
          <p:cNvPr id="15" name="Group 14">
            <a:extLst>
              <a:ext uri="{FF2B5EF4-FFF2-40B4-BE49-F238E27FC236}">
                <a16:creationId xmlns:a16="http://schemas.microsoft.com/office/drawing/2014/main" id="{C96F473A-6877-565F-A1AE-AAF405D7D59E}"/>
              </a:ext>
            </a:extLst>
          </p:cNvPr>
          <p:cNvGrpSpPr/>
          <p:nvPr/>
        </p:nvGrpSpPr>
        <p:grpSpPr>
          <a:xfrm>
            <a:off x="4918692" y="102627"/>
            <a:ext cx="3809742" cy="4331408"/>
            <a:chOff x="4918692" y="102627"/>
            <a:chExt cx="3809742" cy="4331408"/>
          </a:xfrm>
        </p:grpSpPr>
        <p:pic>
          <p:nvPicPr>
            <p:cNvPr id="5" name="Picture 4" descr="A group of graphs with numbers&#10;&#10;Description automatically generated">
              <a:extLst>
                <a:ext uri="{FF2B5EF4-FFF2-40B4-BE49-F238E27FC236}">
                  <a16:creationId xmlns:a16="http://schemas.microsoft.com/office/drawing/2014/main" id="{C38F37BD-56B8-1E52-1325-72F42EE24574}"/>
                </a:ext>
              </a:extLst>
            </p:cNvPr>
            <p:cNvPicPr>
              <a:picLocks noChangeAspect="1"/>
            </p:cNvPicPr>
            <p:nvPr/>
          </p:nvPicPr>
          <p:blipFill>
            <a:blip r:embed="rId3"/>
            <a:stretch>
              <a:fillRect/>
            </a:stretch>
          </p:blipFill>
          <p:spPr>
            <a:xfrm>
              <a:off x="4918692" y="102627"/>
              <a:ext cx="3809742" cy="4331408"/>
            </a:xfrm>
            <a:prstGeom prst="rect">
              <a:avLst/>
            </a:prstGeom>
          </p:spPr>
        </p:pic>
        <p:sp>
          <p:nvSpPr>
            <p:cNvPr id="27" name="TextBox 26">
              <a:extLst>
                <a:ext uri="{FF2B5EF4-FFF2-40B4-BE49-F238E27FC236}">
                  <a16:creationId xmlns:a16="http://schemas.microsoft.com/office/drawing/2014/main" id="{888655E0-1000-2AE0-D6DB-C82B1ABAFFDD}"/>
                </a:ext>
              </a:extLst>
            </p:cNvPr>
            <p:cNvSpPr txBox="1"/>
            <p:nvPr/>
          </p:nvSpPr>
          <p:spPr>
            <a:xfrm>
              <a:off x="5735463" y="174171"/>
              <a:ext cx="324128" cy="307777"/>
            </a:xfrm>
            <a:prstGeom prst="rect">
              <a:avLst/>
            </a:prstGeom>
            <a:noFill/>
          </p:spPr>
          <p:txBody>
            <a:bodyPr wrap="none" rtlCol="0">
              <a:spAutoFit/>
            </a:bodyPr>
            <a:lstStyle/>
            <a:p>
              <a:pPr algn="ctr"/>
              <a:r>
                <a:rPr lang="en-GB" sz="1400" b="1" dirty="0"/>
                <a:t>1.</a:t>
              </a:r>
            </a:p>
          </p:txBody>
        </p:sp>
        <p:sp>
          <p:nvSpPr>
            <p:cNvPr id="28" name="TextBox 27">
              <a:extLst>
                <a:ext uri="{FF2B5EF4-FFF2-40B4-BE49-F238E27FC236}">
                  <a16:creationId xmlns:a16="http://schemas.microsoft.com/office/drawing/2014/main" id="{D82CADA1-B0F6-9F75-3606-D67A99C51D75}"/>
                </a:ext>
              </a:extLst>
            </p:cNvPr>
            <p:cNvSpPr txBox="1"/>
            <p:nvPr/>
          </p:nvSpPr>
          <p:spPr>
            <a:xfrm>
              <a:off x="6324652" y="174171"/>
              <a:ext cx="324128" cy="307777"/>
            </a:xfrm>
            <a:prstGeom prst="rect">
              <a:avLst/>
            </a:prstGeom>
            <a:noFill/>
          </p:spPr>
          <p:txBody>
            <a:bodyPr wrap="none" rtlCol="0">
              <a:spAutoFit/>
            </a:bodyPr>
            <a:lstStyle/>
            <a:p>
              <a:pPr algn="ctr"/>
              <a:r>
                <a:rPr lang="en-GB" sz="1400" b="1" dirty="0"/>
                <a:t>2.</a:t>
              </a:r>
            </a:p>
          </p:txBody>
        </p:sp>
        <p:sp>
          <p:nvSpPr>
            <p:cNvPr id="29" name="TextBox 28">
              <a:extLst>
                <a:ext uri="{FF2B5EF4-FFF2-40B4-BE49-F238E27FC236}">
                  <a16:creationId xmlns:a16="http://schemas.microsoft.com/office/drawing/2014/main" id="{0F6A973E-E360-C51A-40DD-674D4A2DFED3}"/>
                </a:ext>
              </a:extLst>
            </p:cNvPr>
            <p:cNvSpPr txBox="1"/>
            <p:nvPr/>
          </p:nvSpPr>
          <p:spPr>
            <a:xfrm>
              <a:off x="6799372" y="174171"/>
              <a:ext cx="324128" cy="307777"/>
            </a:xfrm>
            <a:prstGeom prst="rect">
              <a:avLst/>
            </a:prstGeom>
            <a:noFill/>
          </p:spPr>
          <p:txBody>
            <a:bodyPr wrap="none" rtlCol="0">
              <a:spAutoFit/>
            </a:bodyPr>
            <a:lstStyle/>
            <a:p>
              <a:pPr algn="ctr"/>
              <a:r>
                <a:rPr lang="en-GB" sz="1400" b="1" dirty="0"/>
                <a:t>3.</a:t>
              </a:r>
            </a:p>
          </p:txBody>
        </p:sp>
        <p:sp>
          <p:nvSpPr>
            <p:cNvPr id="30" name="TextBox 29">
              <a:extLst>
                <a:ext uri="{FF2B5EF4-FFF2-40B4-BE49-F238E27FC236}">
                  <a16:creationId xmlns:a16="http://schemas.microsoft.com/office/drawing/2014/main" id="{F47FFBB5-2E0B-3DAB-D71C-3A38A33D2DD1}"/>
                </a:ext>
              </a:extLst>
            </p:cNvPr>
            <p:cNvSpPr txBox="1"/>
            <p:nvPr/>
          </p:nvSpPr>
          <p:spPr>
            <a:xfrm>
              <a:off x="7010451" y="174171"/>
              <a:ext cx="324128" cy="307777"/>
            </a:xfrm>
            <a:prstGeom prst="rect">
              <a:avLst/>
            </a:prstGeom>
            <a:noFill/>
          </p:spPr>
          <p:txBody>
            <a:bodyPr wrap="none" rtlCol="0">
              <a:spAutoFit/>
            </a:bodyPr>
            <a:lstStyle/>
            <a:p>
              <a:pPr algn="ctr"/>
              <a:r>
                <a:rPr lang="en-GB" sz="1400" b="1" dirty="0"/>
                <a:t>4.</a:t>
              </a:r>
            </a:p>
          </p:txBody>
        </p:sp>
        <p:cxnSp>
          <p:nvCxnSpPr>
            <p:cNvPr id="16" name="Straight Connector 15">
              <a:extLst>
                <a:ext uri="{FF2B5EF4-FFF2-40B4-BE49-F238E27FC236}">
                  <a16:creationId xmlns:a16="http://schemas.microsoft.com/office/drawing/2014/main" id="{5C979073-B355-6231-9E9E-9601F45A43AA}"/>
                </a:ext>
              </a:extLst>
            </p:cNvPr>
            <p:cNvCxnSpPr>
              <a:cxnSpLocks/>
            </p:cNvCxnSpPr>
            <p:nvPr/>
          </p:nvCxnSpPr>
          <p:spPr>
            <a:xfrm>
              <a:off x="6006108" y="174171"/>
              <a:ext cx="0" cy="3996466"/>
            </a:xfrm>
            <a:prstGeom prst="line">
              <a:avLst/>
            </a:prstGeom>
            <a:ln w="25400">
              <a:solidFill>
                <a:schemeClr val="bg1">
                  <a:lumMod val="65000"/>
                  <a:alpha val="50381"/>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F8380D69-C3C9-ADAE-900A-428D7D9CADDE}"/>
                </a:ext>
              </a:extLst>
            </p:cNvPr>
            <p:cNvCxnSpPr>
              <a:cxnSpLocks/>
            </p:cNvCxnSpPr>
            <p:nvPr/>
          </p:nvCxnSpPr>
          <p:spPr>
            <a:xfrm>
              <a:off x="6876058" y="174171"/>
              <a:ext cx="0" cy="3996466"/>
            </a:xfrm>
            <a:prstGeom prst="line">
              <a:avLst/>
            </a:prstGeom>
            <a:ln w="25400">
              <a:solidFill>
                <a:schemeClr val="bg1">
                  <a:lumMod val="65000"/>
                  <a:alpha val="50381"/>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629C9F2E-7F82-B4A0-BC69-660CA8DF9364}"/>
                </a:ext>
              </a:extLst>
            </p:cNvPr>
            <p:cNvCxnSpPr>
              <a:cxnSpLocks/>
            </p:cNvCxnSpPr>
            <p:nvPr/>
          </p:nvCxnSpPr>
          <p:spPr>
            <a:xfrm>
              <a:off x="7009106" y="164495"/>
              <a:ext cx="0" cy="4006142"/>
            </a:xfrm>
            <a:prstGeom prst="line">
              <a:avLst/>
            </a:prstGeom>
            <a:ln w="25400">
              <a:solidFill>
                <a:schemeClr val="bg1">
                  <a:lumMod val="65000"/>
                  <a:alpha val="50381"/>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17" name="Footer Placeholder 16">
            <a:extLst>
              <a:ext uri="{FF2B5EF4-FFF2-40B4-BE49-F238E27FC236}">
                <a16:creationId xmlns:a16="http://schemas.microsoft.com/office/drawing/2014/main" id="{2263C1B5-C1DF-7432-F8AD-DF7578EEE32D}"/>
              </a:ext>
            </a:extLst>
          </p:cNvPr>
          <p:cNvSpPr>
            <a:spLocks noGrp="1"/>
          </p:cNvSpPr>
          <p:nvPr>
            <p:ph type="ftr" sz="quarter" idx="11"/>
          </p:nvPr>
        </p:nvSpPr>
        <p:spPr/>
        <p:txBody>
          <a:bodyPr/>
          <a:lstStyle/>
          <a:p>
            <a:r>
              <a:rPr lang="en-GB"/>
              <a:t>giulia.papotti@cern.ch</a:t>
            </a:r>
          </a:p>
        </p:txBody>
      </p:sp>
      <p:sp>
        <p:nvSpPr>
          <p:cNvPr id="18" name="Slide Number Placeholder 17">
            <a:extLst>
              <a:ext uri="{FF2B5EF4-FFF2-40B4-BE49-F238E27FC236}">
                <a16:creationId xmlns:a16="http://schemas.microsoft.com/office/drawing/2014/main" id="{1827F33F-862F-5C91-926A-8E0FADB8C26B}"/>
              </a:ext>
            </a:extLst>
          </p:cNvPr>
          <p:cNvSpPr>
            <a:spLocks noGrp="1"/>
          </p:cNvSpPr>
          <p:nvPr>
            <p:ph type="sldNum" sz="quarter" idx="12"/>
          </p:nvPr>
        </p:nvSpPr>
        <p:spPr/>
        <p:txBody>
          <a:bodyPr/>
          <a:lstStyle/>
          <a:p>
            <a:fld id="{4F4DF25E-2DB6-1E46-8842-3F485C9980AC}" type="slidenum">
              <a:rPr lang="en-GB" smtClean="0"/>
              <a:t>9</a:t>
            </a:fld>
            <a:endParaRPr lang="en-GB"/>
          </a:p>
        </p:txBody>
      </p:sp>
    </p:spTree>
    <p:extLst>
      <p:ext uri="{BB962C8B-B14F-4D97-AF65-F5344CB8AC3E}">
        <p14:creationId xmlns:p14="http://schemas.microsoft.com/office/powerpoint/2010/main" val="117073152"/>
      </p:ext>
    </p:extLst>
  </p:cSld>
  <p:clrMapOvr>
    <a:masterClrMapping/>
  </p:clrMapOvr>
</p:sld>
</file>

<file path=ppt/theme/theme1.xml><?xml version="1.0" encoding="utf-8"?>
<a:theme xmlns:a="http://schemas.openxmlformats.org/drawingml/2006/main" name="Office 2013 - 2022 Theme">
  <a:themeElements>
    <a:clrScheme name="Office 2013 - 2022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8052</TotalTime>
  <Words>1762</Words>
  <Application>Microsoft Macintosh PowerPoint</Application>
  <PresentationFormat>On-screen Show (16:9)</PresentationFormat>
  <Paragraphs>265</Paragraphs>
  <Slides>17</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Calibri Light</vt:lpstr>
      <vt:lpstr>Office 2013 - 2022 Theme</vt:lpstr>
      <vt:lpstr>High-precision clocks and triggers  for longitudinal beam measurements in high energy synchrotrons </vt:lpstr>
      <vt:lpstr>introduction - the SPS</vt:lpstr>
      <vt:lpstr>introduction – SPS RF</vt:lpstr>
      <vt:lpstr>SPS longitudinal beam observation systems</vt:lpstr>
      <vt:lpstr>longitudinal observation triggering scheme</vt:lpstr>
      <vt:lpstr>examples of acquisitions - protons</vt:lpstr>
      <vt:lpstr>observation jitter</vt:lpstr>
      <vt:lpstr>added complexity for ion operation</vt:lpstr>
      <vt:lpstr>more on ion operation</vt:lpstr>
      <vt:lpstr>examples of acquisitions - ions</vt:lpstr>
      <vt:lpstr>triggering scheme with White Rabbit</vt:lpstr>
      <vt:lpstr>examples of acquisitions with WR2RF - ions</vt:lpstr>
      <vt:lpstr>conclusions</vt:lpstr>
      <vt:lpstr>references</vt:lpstr>
      <vt:lpstr>spares</vt:lpstr>
      <vt:lpstr>abstract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Giulia Papotti</dc:creator>
  <cp:lastModifiedBy>Giulia Papotti</cp:lastModifiedBy>
  <cp:revision>144</cp:revision>
  <cp:lastPrinted>2023-05-08T14:00:06Z</cp:lastPrinted>
  <dcterms:created xsi:type="dcterms:W3CDTF">2023-04-30T19:28:08Z</dcterms:created>
  <dcterms:modified xsi:type="dcterms:W3CDTF">2024-10-25T15:26:43Z</dcterms:modified>
</cp:coreProperties>
</file>