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56" r:id="rId2"/>
  </p:sldIdLst>
  <p:sldSz cx="30275213" cy="42803763"/>
  <p:notesSz cx="29605288" cy="42132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1" userDrawn="1">
          <p15:clr>
            <a:srgbClr val="A4A3A4"/>
          </p15:clr>
        </p15:guide>
        <p15:guide id="2" pos="953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DCE5"/>
    <a:srgbClr val="0053A1"/>
    <a:srgbClr val="10418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45" autoAdjust="0"/>
    <p:restoredTop sz="93878" autoAdjust="0"/>
  </p:normalViewPr>
  <p:slideViewPr>
    <p:cSldViewPr snapToGrid="0" snapToObjects="1">
      <p:cViewPr>
        <p:scale>
          <a:sx n="66" d="100"/>
          <a:sy n="66" d="100"/>
        </p:scale>
        <p:origin x="-1032" y="42"/>
      </p:cViewPr>
      <p:guideLst>
        <p:guide orient="horz" pos="13481"/>
        <p:guide pos="9535"/>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12829063" cy="2111582"/>
          </a:xfrm>
          <a:prstGeom prst="rect">
            <a:avLst/>
          </a:prstGeom>
        </p:spPr>
        <p:txBody>
          <a:bodyPr vert="horz" lIns="92046" tIns="46022" rIns="92046" bIns="46022" rtlCol="0"/>
          <a:lstStyle>
            <a:lvl1pPr algn="l">
              <a:defRPr sz="1200"/>
            </a:lvl1pPr>
          </a:lstStyle>
          <a:p>
            <a:endParaRPr lang="en-GB"/>
          </a:p>
        </p:txBody>
      </p:sp>
      <p:sp>
        <p:nvSpPr>
          <p:cNvPr id="3" name="Date Placeholder 2"/>
          <p:cNvSpPr>
            <a:spLocks noGrp="1"/>
          </p:cNvSpPr>
          <p:nvPr>
            <p:ph type="dt" idx="1"/>
          </p:nvPr>
        </p:nvSpPr>
        <p:spPr>
          <a:xfrm>
            <a:off x="16769847" y="2"/>
            <a:ext cx="12829063" cy="2111582"/>
          </a:xfrm>
          <a:prstGeom prst="rect">
            <a:avLst/>
          </a:prstGeom>
        </p:spPr>
        <p:txBody>
          <a:bodyPr vert="horz" lIns="92046" tIns="46022" rIns="92046" bIns="46022" rtlCol="0"/>
          <a:lstStyle>
            <a:lvl1pPr algn="r">
              <a:defRPr sz="1200"/>
            </a:lvl1pPr>
          </a:lstStyle>
          <a:p>
            <a:fld id="{4A8F614F-C3BF-449D-A600-5B62303AD341}" type="datetimeFigureOut">
              <a:rPr lang="en-GB" smtClean="0"/>
              <a:t>22/10/2024</a:t>
            </a:fld>
            <a:endParaRPr lang="en-GB"/>
          </a:p>
        </p:txBody>
      </p:sp>
      <p:sp>
        <p:nvSpPr>
          <p:cNvPr id="4" name="Slide Image Placeholder 3"/>
          <p:cNvSpPr>
            <a:spLocks noGrp="1" noRot="1" noChangeAspect="1"/>
          </p:cNvSpPr>
          <p:nvPr>
            <p:ph type="sldImg" idx="2"/>
          </p:nvPr>
        </p:nvSpPr>
        <p:spPr>
          <a:xfrm>
            <a:off x="9772650" y="5259388"/>
            <a:ext cx="10059988" cy="14222412"/>
          </a:xfrm>
          <a:prstGeom prst="rect">
            <a:avLst/>
          </a:prstGeom>
          <a:noFill/>
          <a:ln w="12700">
            <a:solidFill>
              <a:prstClr val="black"/>
            </a:solidFill>
          </a:ln>
        </p:spPr>
        <p:txBody>
          <a:bodyPr vert="horz" lIns="92046" tIns="46022" rIns="92046" bIns="46022" rtlCol="0" anchor="ctr"/>
          <a:lstStyle/>
          <a:p>
            <a:endParaRPr lang="en-GB"/>
          </a:p>
        </p:txBody>
      </p:sp>
      <p:sp>
        <p:nvSpPr>
          <p:cNvPr id="5" name="Notes Placeholder 4"/>
          <p:cNvSpPr>
            <a:spLocks noGrp="1"/>
          </p:cNvSpPr>
          <p:nvPr>
            <p:ph type="body" sz="quarter" idx="3"/>
          </p:nvPr>
        </p:nvSpPr>
        <p:spPr>
          <a:xfrm>
            <a:off x="2961168" y="20276286"/>
            <a:ext cx="23682954" cy="16589833"/>
          </a:xfrm>
          <a:prstGeom prst="rect">
            <a:avLst/>
          </a:prstGeom>
        </p:spPr>
        <p:txBody>
          <a:bodyPr vert="horz" lIns="92046" tIns="46022" rIns="92046" bIns="4602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3" y="40020675"/>
            <a:ext cx="12829063" cy="2111582"/>
          </a:xfrm>
          <a:prstGeom prst="rect">
            <a:avLst/>
          </a:prstGeom>
        </p:spPr>
        <p:txBody>
          <a:bodyPr vert="horz" lIns="92046" tIns="46022" rIns="92046" bIns="46022" rtlCol="0" anchor="b"/>
          <a:lstStyle>
            <a:lvl1pPr algn="l">
              <a:defRPr sz="1200"/>
            </a:lvl1pPr>
          </a:lstStyle>
          <a:p>
            <a:endParaRPr lang="en-GB"/>
          </a:p>
        </p:txBody>
      </p:sp>
      <p:sp>
        <p:nvSpPr>
          <p:cNvPr id="7" name="Slide Number Placeholder 6"/>
          <p:cNvSpPr>
            <a:spLocks noGrp="1"/>
          </p:cNvSpPr>
          <p:nvPr>
            <p:ph type="sldNum" sz="quarter" idx="5"/>
          </p:nvPr>
        </p:nvSpPr>
        <p:spPr>
          <a:xfrm>
            <a:off x="16769847" y="40020675"/>
            <a:ext cx="12829063" cy="2111582"/>
          </a:xfrm>
          <a:prstGeom prst="rect">
            <a:avLst/>
          </a:prstGeom>
        </p:spPr>
        <p:txBody>
          <a:bodyPr vert="horz" lIns="92046" tIns="46022" rIns="92046" bIns="46022" rtlCol="0" anchor="b"/>
          <a:lstStyle>
            <a:lvl1pPr algn="r">
              <a:defRPr sz="1200"/>
            </a:lvl1pPr>
          </a:lstStyle>
          <a:p>
            <a:fld id="{5FF0F2A7-E442-4306-A99A-0C623683F7CF}" type="slidenum">
              <a:rPr lang="en-GB" smtClean="0"/>
              <a:t>‹#›</a:t>
            </a:fld>
            <a:endParaRPr lang="en-GB"/>
          </a:p>
        </p:txBody>
      </p:sp>
    </p:spTree>
    <p:extLst>
      <p:ext uri="{BB962C8B-B14F-4D97-AF65-F5344CB8AC3E}">
        <p14:creationId xmlns:p14="http://schemas.microsoft.com/office/powerpoint/2010/main" val="6984231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F0F2A7-E442-4306-A99A-0C623683F7CF}" type="slidenum">
              <a:rPr lang="en-GB" smtClean="0"/>
              <a:t>1</a:t>
            </a:fld>
            <a:endParaRPr lang="en-GB"/>
          </a:p>
        </p:txBody>
      </p:sp>
    </p:spTree>
    <p:extLst>
      <p:ext uri="{BB962C8B-B14F-4D97-AF65-F5344CB8AC3E}">
        <p14:creationId xmlns:p14="http://schemas.microsoft.com/office/powerpoint/2010/main" val="214114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en-US"/>
              <a:t>Click to edit Master title style</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D2A80E4-2607-A448-88E1-A68C685A2D05}" type="datetimeFigureOut">
              <a:rPr lang="en-US" smtClean="0"/>
              <a:t>10/22/2024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F7D7F7-07C9-994B-8E91-1BD35EEBBE44}" type="slidenum">
              <a:rPr lang="en-US" smtClean="0"/>
              <a:t>‹#›</a:t>
            </a:fld>
            <a:endParaRPr lang="en-US"/>
          </a:p>
        </p:txBody>
      </p:sp>
    </p:spTree>
    <p:extLst>
      <p:ext uri="{BB962C8B-B14F-4D97-AF65-F5344CB8AC3E}">
        <p14:creationId xmlns:p14="http://schemas.microsoft.com/office/powerpoint/2010/main" val="63442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2A80E4-2607-A448-88E1-A68C685A2D05}" type="datetimeFigureOut">
              <a:rPr lang="en-US" smtClean="0"/>
              <a:t>10/22/2024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F7D7F7-07C9-994B-8E91-1BD35EEBBE44}" type="slidenum">
              <a:rPr lang="en-US" smtClean="0"/>
              <a:t>‹#›</a:t>
            </a:fld>
            <a:endParaRPr lang="en-US"/>
          </a:p>
        </p:txBody>
      </p:sp>
    </p:spTree>
    <p:extLst>
      <p:ext uri="{BB962C8B-B14F-4D97-AF65-F5344CB8AC3E}">
        <p14:creationId xmlns:p14="http://schemas.microsoft.com/office/powerpoint/2010/main" val="3419901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2A80E4-2607-A448-88E1-A68C685A2D05}" type="datetimeFigureOut">
              <a:rPr lang="en-US" smtClean="0"/>
              <a:t>10/22/2024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F7D7F7-07C9-994B-8E91-1BD35EEBBE44}" type="slidenum">
              <a:rPr lang="en-US" smtClean="0"/>
              <a:t>‹#›</a:t>
            </a:fld>
            <a:endParaRPr lang="en-US"/>
          </a:p>
        </p:txBody>
      </p:sp>
    </p:spTree>
    <p:extLst>
      <p:ext uri="{BB962C8B-B14F-4D97-AF65-F5344CB8AC3E}">
        <p14:creationId xmlns:p14="http://schemas.microsoft.com/office/powerpoint/2010/main" val="1778489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2A80E4-2607-A448-88E1-A68C685A2D05}" type="datetimeFigureOut">
              <a:rPr lang="en-US" smtClean="0"/>
              <a:t>10/22/2024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F7D7F7-07C9-994B-8E91-1BD35EEBBE44}" type="slidenum">
              <a:rPr lang="en-US" smtClean="0"/>
              <a:t>‹#›</a:t>
            </a:fld>
            <a:endParaRPr lang="en-US"/>
          </a:p>
        </p:txBody>
      </p:sp>
    </p:spTree>
    <p:extLst>
      <p:ext uri="{BB962C8B-B14F-4D97-AF65-F5344CB8AC3E}">
        <p14:creationId xmlns:p14="http://schemas.microsoft.com/office/powerpoint/2010/main" val="2591571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en-US"/>
              <a:t>Click to edit Master title style</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2A80E4-2607-A448-88E1-A68C685A2D05}" type="datetimeFigureOut">
              <a:rPr lang="en-US" smtClean="0"/>
              <a:t>10/22/2024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F7D7F7-07C9-994B-8E91-1BD35EEBBE44}" type="slidenum">
              <a:rPr lang="en-US" smtClean="0"/>
              <a:t>‹#›</a:t>
            </a:fld>
            <a:endParaRPr lang="en-US"/>
          </a:p>
        </p:txBody>
      </p:sp>
    </p:spTree>
    <p:extLst>
      <p:ext uri="{BB962C8B-B14F-4D97-AF65-F5344CB8AC3E}">
        <p14:creationId xmlns:p14="http://schemas.microsoft.com/office/powerpoint/2010/main" val="3099857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D2A80E4-2607-A448-88E1-A68C685A2D05}" type="datetimeFigureOut">
              <a:rPr lang="en-US" smtClean="0"/>
              <a:t>10/22/2024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F7D7F7-07C9-994B-8E91-1BD35EEBBE44}" type="slidenum">
              <a:rPr lang="en-US" smtClean="0"/>
              <a:t>‹#›</a:t>
            </a:fld>
            <a:endParaRPr lang="en-US"/>
          </a:p>
        </p:txBody>
      </p:sp>
    </p:spTree>
    <p:extLst>
      <p:ext uri="{BB962C8B-B14F-4D97-AF65-F5344CB8AC3E}">
        <p14:creationId xmlns:p14="http://schemas.microsoft.com/office/powerpoint/2010/main" val="3317381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Edit Master text styles</a:t>
            </a:r>
          </a:p>
        </p:txBody>
      </p:sp>
      <p:sp>
        <p:nvSpPr>
          <p:cNvPr id="4" name="Content Placeholder 3"/>
          <p:cNvSpPr>
            <a:spLocks noGrp="1"/>
          </p:cNvSpPr>
          <p:nvPr>
            <p:ph sz="half" idx="2"/>
          </p:nvPr>
        </p:nvSpPr>
        <p:spPr>
          <a:xfrm>
            <a:off x="2085368" y="15635264"/>
            <a:ext cx="12807832" cy="22997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Edit Master text styles</a:t>
            </a:r>
          </a:p>
        </p:txBody>
      </p:sp>
      <p:sp>
        <p:nvSpPr>
          <p:cNvPr id="6" name="Content Placeholder 5"/>
          <p:cNvSpPr>
            <a:spLocks noGrp="1"/>
          </p:cNvSpPr>
          <p:nvPr>
            <p:ph sz="quarter" idx="4"/>
          </p:nvPr>
        </p:nvSpPr>
        <p:spPr>
          <a:xfrm>
            <a:off x="15326828" y="15635264"/>
            <a:ext cx="12870909" cy="22997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D2A80E4-2607-A448-88E1-A68C685A2D05}" type="datetimeFigureOut">
              <a:rPr lang="en-US" smtClean="0"/>
              <a:t>10/22/2024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F7D7F7-07C9-994B-8E91-1BD35EEBBE44}" type="slidenum">
              <a:rPr lang="en-US" smtClean="0"/>
              <a:t>‹#›</a:t>
            </a:fld>
            <a:endParaRPr lang="en-US"/>
          </a:p>
        </p:txBody>
      </p:sp>
    </p:spTree>
    <p:extLst>
      <p:ext uri="{BB962C8B-B14F-4D97-AF65-F5344CB8AC3E}">
        <p14:creationId xmlns:p14="http://schemas.microsoft.com/office/powerpoint/2010/main" val="1958535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D2A80E4-2607-A448-88E1-A68C685A2D05}" type="datetimeFigureOut">
              <a:rPr lang="en-US" smtClean="0"/>
              <a:t>10/22/2024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F7D7F7-07C9-994B-8E91-1BD35EEBBE44}" type="slidenum">
              <a:rPr lang="en-US" smtClean="0"/>
              <a:t>‹#›</a:t>
            </a:fld>
            <a:endParaRPr lang="en-US"/>
          </a:p>
        </p:txBody>
      </p:sp>
    </p:spTree>
    <p:extLst>
      <p:ext uri="{BB962C8B-B14F-4D97-AF65-F5344CB8AC3E}">
        <p14:creationId xmlns:p14="http://schemas.microsoft.com/office/powerpoint/2010/main" val="3757619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2A80E4-2607-A448-88E1-A68C685A2D05}" type="datetimeFigureOut">
              <a:rPr lang="en-US" smtClean="0"/>
              <a:t>10/22/2024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F7D7F7-07C9-994B-8E91-1BD35EEBBE44}" type="slidenum">
              <a:rPr lang="en-US" smtClean="0"/>
              <a:t>‹#›</a:t>
            </a:fld>
            <a:endParaRPr lang="en-US"/>
          </a:p>
        </p:txBody>
      </p:sp>
    </p:spTree>
    <p:extLst>
      <p:ext uri="{BB962C8B-B14F-4D97-AF65-F5344CB8AC3E}">
        <p14:creationId xmlns:p14="http://schemas.microsoft.com/office/powerpoint/2010/main" val="1716232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a:t>Click to edit Master title style</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Edit Master text styles</a:t>
            </a:r>
          </a:p>
        </p:txBody>
      </p:sp>
      <p:sp>
        <p:nvSpPr>
          <p:cNvPr id="5" name="Date Placeholder 4"/>
          <p:cNvSpPr>
            <a:spLocks noGrp="1"/>
          </p:cNvSpPr>
          <p:nvPr>
            <p:ph type="dt" sz="half" idx="10"/>
          </p:nvPr>
        </p:nvSpPr>
        <p:spPr/>
        <p:txBody>
          <a:bodyPr/>
          <a:lstStyle/>
          <a:p>
            <a:fld id="{8D2A80E4-2607-A448-88E1-A68C685A2D05}" type="datetimeFigureOut">
              <a:rPr lang="en-US" smtClean="0"/>
              <a:t>10/22/2024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F7D7F7-07C9-994B-8E91-1BD35EEBBE44}" type="slidenum">
              <a:rPr lang="en-US" smtClean="0"/>
              <a:t>‹#›</a:t>
            </a:fld>
            <a:endParaRPr lang="en-US"/>
          </a:p>
        </p:txBody>
      </p:sp>
    </p:spTree>
    <p:extLst>
      <p:ext uri="{BB962C8B-B14F-4D97-AF65-F5344CB8AC3E}">
        <p14:creationId xmlns:p14="http://schemas.microsoft.com/office/powerpoint/2010/main" val="2528613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a:t>Click to edit Master title style</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en-US"/>
              <a:t>Click icon to add picture</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Edit Master text styles</a:t>
            </a:r>
          </a:p>
        </p:txBody>
      </p:sp>
      <p:sp>
        <p:nvSpPr>
          <p:cNvPr id="5" name="Date Placeholder 4"/>
          <p:cNvSpPr>
            <a:spLocks noGrp="1"/>
          </p:cNvSpPr>
          <p:nvPr>
            <p:ph type="dt" sz="half" idx="10"/>
          </p:nvPr>
        </p:nvSpPr>
        <p:spPr/>
        <p:txBody>
          <a:bodyPr/>
          <a:lstStyle/>
          <a:p>
            <a:fld id="{8D2A80E4-2607-A448-88E1-A68C685A2D05}" type="datetimeFigureOut">
              <a:rPr lang="en-US" smtClean="0"/>
              <a:t>10/22/2024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F7D7F7-07C9-994B-8E91-1BD35EEBBE44}" type="slidenum">
              <a:rPr lang="en-US" smtClean="0"/>
              <a:t>‹#›</a:t>
            </a:fld>
            <a:endParaRPr lang="en-US"/>
          </a:p>
        </p:txBody>
      </p:sp>
    </p:spTree>
    <p:extLst>
      <p:ext uri="{BB962C8B-B14F-4D97-AF65-F5344CB8AC3E}">
        <p14:creationId xmlns:p14="http://schemas.microsoft.com/office/powerpoint/2010/main" val="3509775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8D2A80E4-2607-A448-88E1-A68C685A2D05}" type="datetimeFigureOut">
              <a:rPr lang="en-US" smtClean="0"/>
              <a:t>10/22/2024</a:t>
            </a:fld>
            <a:endParaRPr lang="en-US"/>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00F7D7F7-07C9-994B-8E91-1BD35EEBBE44}" type="slidenum">
              <a:rPr lang="en-US" smtClean="0"/>
              <a:t>‹#›</a:t>
            </a:fld>
            <a:endParaRPr lang="en-US"/>
          </a:p>
        </p:txBody>
      </p:sp>
    </p:spTree>
    <p:extLst>
      <p:ext uri="{BB962C8B-B14F-4D97-AF65-F5344CB8AC3E}">
        <p14:creationId xmlns:p14="http://schemas.microsoft.com/office/powerpoint/2010/main" val="373075829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4.png"/><Relationship Id="rId12" Type="http://schemas.openxmlformats.org/officeDocument/2006/relationships/hyperlink" Target="https://ohwr.org/project/ertm15-llrf-wr/-/wikis/home" TargetMode="External"/><Relationship Id="rId17" Type="http://schemas.openxmlformats.org/officeDocument/2006/relationships/image" Target="../media/image11.png"/><Relationship Id="rId2" Type="http://schemas.openxmlformats.org/officeDocument/2006/relationships/notesSlide" Target="../notesSlides/notesSlide1.xml"/><Relationship Id="rId16"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hyperlink" Target="https://doi.org/10.1103/PhysRevAccelBeams.27.051001" TargetMode="External"/><Relationship Id="rId5" Type="http://schemas.openxmlformats.org/officeDocument/2006/relationships/image" Target="../media/image2.png"/><Relationship Id="rId15" Type="http://schemas.openxmlformats.org/officeDocument/2006/relationships/image" Target="../media/image9.png"/><Relationship Id="rId10" Type="http://schemas.microsoft.com/office/2007/relationships/hdphoto" Target="../media/hdphoto1.wdp"/><Relationship Id="rId4" Type="http://schemas.openxmlformats.org/officeDocument/2006/relationships/image" Target="../media/image1.emf"/><Relationship Id="rId9" Type="http://schemas.openxmlformats.org/officeDocument/2006/relationships/image" Target="../media/image6.png"/><Relationship Id="rId1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5479523" y="6673170"/>
            <a:ext cx="14040000" cy="17813694"/>
          </a:xfrm>
          <a:prstGeom prst="roundRect">
            <a:avLst>
              <a:gd name="adj" fmla="val 1762"/>
            </a:avLst>
          </a:prstGeom>
          <a:noFill/>
          <a:ln>
            <a:solidFill>
              <a:srgbClr val="0053A1"/>
            </a:solidFill>
          </a:ln>
        </p:spPr>
        <p:txBody>
          <a:bodyPr wrap="square" lIns="360000" tIns="360000" rIns="360000" bIns="360000" rtlCol="0">
            <a:noAutofit/>
          </a:bodyPr>
          <a:lstStyle/>
          <a:p>
            <a:pPr algn="just"/>
            <a:r>
              <a:rPr lang="en-US" sz="2400" dirty="0">
                <a:latin typeface="Arial" panose="020B0604020202020204" pitchFamily="34" charset="0"/>
                <a:cs typeface="Arial" panose="020B0604020202020204" pitchFamily="34" charset="0"/>
              </a:rPr>
              <a:t>The WR2RF module is a standard VME A24D16 module. It receives the instantaneous RF frequency from the RF-train (FTW, h=1) over White-Rabbit and re-constructs the following analog RF signals</a:t>
            </a:r>
            <a:r>
              <a:rPr lang="en-GB" sz="2400" dirty="0">
                <a:latin typeface="Arial" panose="020B0604020202020204" pitchFamily="34" charset="0"/>
                <a:ea typeface="Arial" charset="0"/>
                <a:cs typeface="Arial" panose="020B0604020202020204" pitchFamily="34" charset="0"/>
              </a:rPr>
              <a:t>:</a:t>
            </a:r>
          </a:p>
          <a:p>
            <a:pPr algn="just"/>
            <a:endParaRPr lang="en-GB" sz="2400" dirty="0">
              <a:latin typeface="Arial" panose="020B0604020202020204" pitchFamily="34" charset="0"/>
              <a:ea typeface="Arial" charset="0"/>
              <a:cs typeface="Arial" panose="020B0604020202020204" pitchFamily="34" charset="0"/>
            </a:endParaRPr>
          </a:p>
          <a:p>
            <a:pPr marL="342900" indent="-342900" algn="just">
              <a:buFont typeface="Arial" panose="020B0604020202020204" pitchFamily="34" charset="0"/>
              <a:buChar char="•"/>
            </a:pPr>
            <a:r>
              <a:rPr lang="en-GB" sz="2400" b="1" dirty="0">
                <a:solidFill>
                  <a:srgbClr val="0053A1"/>
                </a:solidFill>
                <a:latin typeface="Arial" panose="020B0604020202020204" pitchFamily="34" charset="0"/>
                <a:ea typeface="Arial" charset="0"/>
                <a:cs typeface="Arial" panose="020B0604020202020204" pitchFamily="34" charset="0"/>
              </a:rPr>
              <a:t>F</a:t>
            </a:r>
            <a:r>
              <a:rPr lang="en-GB" sz="2400" b="1" baseline="-25000" dirty="0">
                <a:solidFill>
                  <a:srgbClr val="0053A1"/>
                </a:solidFill>
                <a:latin typeface="Arial" panose="020B0604020202020204" pitchFamily="34" charset="0"/>
                <a:ea typeface="Arial" charset="0"/>
                <a:cs typeface="Arial" panose="020B0604020202020204" pitchFamily="34" charset="0"/>
              </a:rPr>
              <a:t>RF</a:t>
            </a:r>
            <a:r>
              <a:rPr lang="en-GB" sz="2400" b="1" dirty="0">
                <a:solidFill>
                  <a:srgbClr val="0053A1"/>
                </a:solidFill>
                <a:latin typeface="Arial" panose="020B0604020202020204" pitchFamily="34" charset="0"/>
                <a:ea typeface="Arial" charset="0"/>
                <a:cs typeface="Arial" panose="020B0604020202020204" pitchFamily="34" charset="0"/>
              </a:rPr>
              <a:t> - </a:t>
            </a:r>
            <a:r>
              <a:rPr lang="en-GB" sz="2400" dirty="0">
                <a:latin typeface="Arial" panose="020B0604020202020204" pitchFamily="34" charset="0"/>
                <a:ea typeface="Arial" charset="0"/>
                <a:cs typeface="Arial" panose="020B0604020202020204" pitchFamily="34" charset="0"/>
              </a:rPr>
              <a:t>Main accelerating cavity frequency (~200MHz for SPS, ~400MHz for LHC)</a:t>
            </a:r>
          </a:p>
          <a:p>
            <a:pPr marL="342900" indent="-342900" algn="just">
              <a:buFont typeface="Arial" panose="020B0604020202020204" pitchFamily="34" charset="0"/>
              <a:buChar char="•"/>
            </a:pPr>
            <a:r>
              <a:rPr lang="en-GB" sz="2400" b="1" dirty="0">
                <a:solidFill>
                  <a:srgbClr val="0053A1"/>
                </a:solidFill>
                <a:latin typeface="Arial" panose="020B0604020202020204" pitchFamily="34" charset="0"/>
                <a:ea typeface="Arial" charset="0"/>
                <a:cs typeface="Arial" panose="020B0604020202020204" pitchFamily="34" charset="0"/>
              </a:rPr>
              <a:t>Orbit clock - </a:t>
            </a:r>
            <a:r>
              <a:rPr lang="en-GB" sz="2400" dirty="0">
                <a:latin typeface="Arial" panose="020B0604020202020204" pitchFamily="34" charset="0"/>
                <a:ea typeface="Arial" charset="0"/>
                <a:cs typeface="Arial" panose="020B0604020202020204" pitchFamily="34" charset="0"/>
              </a:rPr>
              <a:t>(Revolution frequency F</a:t>
            </a:r>
            <a:r>
              <a:rPr lang="en-GB" sz="2400" baseline="-25000" dirty="0">
                <a:latin typeface="Arial" panose="020B0604020202020204" pitchFamily="34" charset="0"/>
                <a:ea typeface="Arial" charset="0"/>
                <a:cs typeface="Arial" panose="020B0604020202020204" pitchFamily="34" charset="0"/>
              </a:rPr>
              <a:t>REV, </a:t>
            </a:r>
            <a:r>
              <a:rPr lang="en-GB" sz="2400" dirty="0">
                <a:latin typeface="Arial" panose="020B0604020202020204" pitchFamily="34" charset="0"/>
                <a:ea typeface="Arial" charset="0"/>
                <a:cs typeface="Arial" panose="020B0604020202020204" pitchFamily="34" charset="0"/>
              </a:rPr>
              <a:t>short 1ns pulse)</a:t>
            </a:r>
          </a:p>
          <a:p>
            <a:pPr marL="342900" indent="-342900" algn="just">
              <a:buFont typeface="Arial" panose="020B0604020202020204" pitchFamily="34" charset="0"/>
              <a:buChar char="•"/>
            </a:pPr>
            <a:r>
              <a:rPr lang="en-GB" sz="2400" b="1" dirty="0">
                <a:solidFill>
                  <a:srgbClr val="0053A1"/>
                </a:solidFill>
                <a:latin typeface="Arial" panose="020B0604020202020204" pitchFamily="34" charset="0"/>
                <a:ea typeface="Arial" charset="0"/>
                <a:cs typeface="Arial" panose="020B0604020202020204" pitchFamily="34" charset="0"/>
              </a:rPr>
              <a:t>Bunch Clock - </a:t>
            </a:r>
            <a:r>
              <a:rPr lang="en-GB" sz="2400" dirty="0">
                <a:latin typeface="Arial" panose="020B0604020202020204" pitchFamily="34" charset="0"/>
                <a:ea typeface="Arial" charset="0"/>
                <a:cs typeface="Arial" panose="020B0604020202020204" pitchFamily="34" charset="0"/>
              </a:rPr>
              <a:t>(40MHz for 25ns bunch spacing)</a:t>
            </a:r>
          </a:p>
          <a:p>
            <a:pPr algn="just"/>
            <a:endParaRPr lang="en-GB" sz="2400" dirty="0">
              <a:latin typeface="Arial" panose="020B0604020202020204" pitchFamily="34" charset="0"/>
              <a:ea typeface="Arial" charset="0"/>
              <a:cs typeface="Arial" panose="020B0604020202020204" pitchFamily="34" charset="0"/>
            </a:endParaRPr>
          </a:p>
          <a:p>
            <a:pPr algn="just"/>
            <a:r>
              <a:rPr lang="en-GB" sz="2400" dirty="0">
                <a:latin typeface="Arial" panose="020B0604020202020204" pitchFamily="34" charset="0"/>
                <a:ea typeface="Arial" charset="0"/>
                <a:cs typeface="Arial" panose="020B0604020202020204" pitchFamily="34" charset="0"/>
              </a:rPr>
              <a:t>A dual  PLL locks a low noise 100MHz OCXO and a 1GHz VCSO  (surface acoustic wave Oscillator) on the WR base clock frequency of 62.5MHz. The first PLL (BW</a:t>
            </a:r>
            <a:r>
              <a:rPr lang="en-GB" sz="2400" dirty="0">
                <a:latin typeface="Arial" panose="020B0604020202020204" pitchFamily="34" charset="0"/>
                <a:ea typeface="Arial" charset="0"/>
                <a:cs typeface="Arial" panose="020B0604020202020204" pitchFamily="34" charset="0"/>
                <a:sym typeface="Symbol" panose="05050102010706020507" pitchFamily="18" charset="2"/>
              </a:rPr>
              <a:t>10kHz)</a:t>
            </a:r>
            <a:r>
              <a:rPr lang="en-GB" sz="2400" dirty="0">
                <a:latin typeface="Arial" panose="020B0604020202020204" pitchFamily="34" charset="0"/>
                <a:ea typeface="Arial" charset="0"/>
                <a:cs typeface="Arial" panose="020B0604020202020204" pitchFamily="34" charset="0"/>
              </a:rPr>
              <a:t> locks the VCXO onto the OCXO with a phase detector frequency at 100MHz. The second digital PLL (BW</a:t>
            </a:r>
            <a:r>
              <a:rPr lang="en-GB" sz="2400" dirty="0">
                <a:latin typeface="Arial" panose="020B0604020202020204" pitchFamily="34" charset="0"/>
                <a:ea typeface="Arial" charset="0"/>
                <a:cs typeface="Arial" panose="020B0604020202020204" pitchFamily="34" charset="0"/>
                <a:sym typeface="Symbol" panose="05050102010706020507" pitchFamily="18" charset="2"/>
              </a:rPr>
              <a:t>10Hz)</a:t>
            </a:r>
            <a:r>
              <a:rPr lang="en-GB" sz="2400" dirty="0">
                <a:latin typeface="Arial" panose="020B0604020202020204" pitchFamily="34" charset="0"/>
                <a:ea typeface="Arial" charset="0"/>
                <a:cs typeface="Arial" panose="020B0604020202020204" pitchFamily="34" charset="0"/>
              </a:rPr>
              <a:t> in the FPGA, locks the divided version of the 1GHz oscillator onto the WR base clock. </a:t>
            </a:r>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endParaRPr lang="en-GB" sz="2400" dirty="0">
              <a:solidFill>
                <a:srgbClr val="0053A1"/>
              </a:solidFill>
              <a:latin typeface="Arial" panose="020B0604020202020204" pitchFamily="34" charset="0"/>
              <a:ea typeface="Arial" charset="0"/>
              <a:cs typeface="Arial" panose="020B0604020202020204" pitchFamily="34" charset="0"/>
            </a:endParaRPr>
          </a:p>
          <a:p>
            <a:pPr algn="just"/>
            <a:r>
              <a:rPr lang="en-GB" sz="2400" dirty="0">
                <a:latin typeface="Arial" panose="020B0604020202020204" pitchFamily="34" charset="0"/>
                <a:cs typeface="Arial" panose="020B0604020202020204" pitchFamily="34" charset="0"/>
              </a:rPr>
              <a:t>The RF frequency is then generated by the mixing product of the fixed frequency LO (~223.5MHz in the SPS) with a sweeping frequency (IF</a:t>
            </a:r>
            <a:r>
              <a:rPr lang="en-GB" sz="2400" dirty="0">
                <a:latin typeface="Arial" panose="020B0604020202020204" pitchFamily="34" charset="0"/>
                <a:ea typeface="Arial" charset="0"/>
                <a:cs typeface="Arial" panose="020B0604020202020204" pitchFamily="34" charset="0"/>
                <a:sym typeface="Symbol" panose="05050102010706020507" pitchFamily="18" charset="2"/>
              </a:rPr>
              <a:t>23.5MHz</a:t>
            </a:r>
            <a:r>
              <a:rPr lang="en-GB" sz="2400" dirty="0">
                <a:latin typeface="Arial" panose="020B0604020202020204" pitchFamily="34" charset="0"/>
                <a:cs typeface="Arial" panose="020B0604020202020204" pitchFamily="34" charset="0"/>
              </a:rPr>
              <a:t>) generated by the 48Bits Numerically Controlled Oscillator (NCO) synchronized over WR.</a:t>
            </a:r>
          </a:p>
          <a:p>
            <a:pPr algn="just"/>
            <a:r>
              <a:rPr lang="en-GB" sz="2400" dirty="0">
                <a:latin typeface="Arial" panose="020B0604020202020204" pitchFamily="34" charset="0"/>
                <a:cs typeface="Arial" panose="020B0604020202020204" pitchFamily="34" charset="0"/>
              </a:rPr>
              <a:t>The RF users require the bunch and orbit clocks, generated by RF synchronous dividers named </a:t>
            </a:r>
            <a:r>
              <a:rPr lang="en-GB" sz="2400" i="1" dirty="0">
                <a:latin typeface="Arial" panose="020B0604020202020204" pitchFamily="34" charset="0"/>
                <a:cs typeface="Arial" panose="020B0604020202020204" pitchFamily="34" charset="0"/>
              </a:rPr>
              <a:t>Trigger Units </a:t>
            </a:r>
            <a:r>
              <a:rPr lang="en-GB" sz="2400" dirty="0">
                <a:latin typeface="Arial" panose="020B0604020202020204" pitchFamily="34" charset="0"/>
                <a:cs typeface="Arial" panose="020B0604020202020204" pitchFamily="34" charset="0"/>
              </a:rPr>
              <a:t>(TUs). The first TU generates the orbit clock (one short pulse per turn) by dividing the RF frequency with the harmonic number. It is synchronized with the non-RF synchronous </a:t>
            </a:r>
            <a:r>
              <a:rPr lang="en-GB" sz="2400" i="1" dirty="0">
                <a:latin typeface="Arial" panose="020B0604020202020204" pitchFamily="34" charset="0"/>
                <a:cs typeface="Arial" panose="020B0604020202020204" pitchFamily="34" charset="0"/>
              </a:rPr>
              <a:t>SYNC</a:t>
            </a:r>
            <a:r>
              <a:rPr lang="en-GB" sz="2400" dirty="0">
                <a:latin typeface="Arial" panose="020B0604020202020204" pitchFamily="34" charset="0"/>
                <a:cs typeface="Arial" panose="020B0604020202020204" pitchFamily="34" charset="0"/>
              </a:rPr>
              <a:t> pulse from the NCO at start-up. A programmable delay is adjusted to avoid metastability and guaranties the phase reproducibility for a given RF frequency. The bunch clock is generated by dividing the RF frequency which is synchronized with the orbit clock at start-up.</a:t>
            </a:r>
          </a:p>
          <a:p>
            <a:pPr algn="just"/>
            <a:r>
              <a:rPr lang="en-GB" sz="2400" dirty="0">
                <a:latin typeface="Arial" panose="020B0604020202020204" pitchFamily="34" charset="0"/>
                <a:cs typeface="Arial" panose="020B0604020202020204" pitchFamily="34" charset="0"/>
              </a:rPr>
              <a:t>The module is currently operating at 200MHz for the SPS RF system. An upgrade of the module is on-going for a 400MHz operation in the LHC. </a:t>
            </a:r>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p:txBody>
      </p:sp>
      <p:sp>
        <p:nvSpPr>
          <p:cNvPr id="100" name="TextBox 99">
            <a:extLst>
              <a:ext uri="{FF2B5EF4-FFF2-40B4-BE49-F238E27FC236}">
                <a16:creationId xmlns:a16="http://schemas.microsoft.com/office/drawing/2014/main" id="{7A855B2D-F518-90B0-10B9-31CD054D7F59}"/>
              </a:ext>
            </a:extLst>
          </p:cNvPr>
          <p:cNvSpPr txBox="1"/>
          <p:nvPr/>
        </p:nvSpPr>
        <p:spPr>
          <a:xfrm>
            <a:off x="730816" y="6673169"/>
            <a:ext cx="14040000" cy="13285616"/>
          </a:xfrm>
          <a:prstGeom prst="roundRect">
            <a:avLst>
              <a:gd name="adj" fmla="val 3195"/>
            </a:avLst>
          </a:prstGeom>
          <a:noFill/>
          <a:ln>
            <a:solidFill>
              <a:srgbClr val="0053A1"/>
            </a:solidFill>
          </a:ln>
        </p:spPr>
        <p:txBody>
          <a:bodyPr wrap="square" lIns="360000" tIns="360000" rIns="360000" bIns="360000" rtlCol="0">
            <a:noAutofit/>
          </a:bodyPr>
          <a:lstStyle/>
          <a:p>
            <a:pPr algn="just"/>
            <a:r>
              <a:rPr lang="en-GB" sz="2400" dirty="0">
                <a:latin typeface="Arial" panose="020B0604020202020204" pitchFamily="34" charset="0"/>
                <a:ea typeface="Arial" charset="0"/>
                <a:cs typeface="Arial" panose="020B0604020202020204" pitchFamily="34" charset="0"/>
              </a:rPr>
              <a:t>The Hi-luminosity Large Hadron Synchrotron (HL-LHC) is an upgrade of the LHC which aims to increase the instantaneous luminosity by 5 to 7.5-fold with respect to the LHC nominal value. During LS3 (2026-2028), Super-conducting crab-cavities will be installed around the ATLAS (point1) and CMS (point 5) experiments which are located several kilometres away from the existing main RF system (point 4). The RF signal distribution for RF users (Experiments, Beam-Instrumentation) will also be upgraded, with use of WR2RF modules on the RF user side, and with an upgrade of the LHC Beam-Control for a new White-Rabbit (WR) RF-train master (frequency program). The crab-cavities LLRF and WR2RF modules will be synchronized to the main RF system through a White-Rabbit network and re-constructing the frequency program locally. </a:t>
            </a:r>
          </a:p>
          <a:p>
            <a:pPr algn="just"/>
            <a:r>
              <a:rPr lang="en-GB" sz="2400" dirty="0">
                <a:latin typeface="Arial" panose="020B0604020202020204" pitchFamily="34" charset="0"/>
                <a:ea typeface="Arial" charset="0"/>
                <a:cs typeface="Arial" panose="020B0604020202020204" pitchFamily="34" charset="0"/>
              </a:rPr>
              <a:t>An upgrade of the LHC machine timing distribution (GMT) over WR is also on-going, a single WR architecture will be deployed and shared for both timing distribution and RF distribution.</a:t>
            </a: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p:txBody>
      </p:sp>
      <mc:AlternateContent xmlns:mc="http://schemas.openxmlformats.org/markup-compatibility/2006" xmlns:a14="http://schemas.microsoft.com/office/drawing/2010/main">
        <mc:Choice Requires="a14">
          <p:sp>
            <p:nvSpPr>
              <p:cNvPr id="3" name="TextBox 2"/>
              <p:cNvSpPr txBox="1"/>
              <p:nvPr/>
            </p:nvSpPr>
            <p:spPr>
              <a:xfrm>
                <a:off x="719999" y="21879912"/>
                <a:ext cx="14040000" cy="17921030"/>
              </a:xfrm>
              <a:prstGeom prst="roundRect">
                <a:avLst>
                  <a:gd name="adj" fmla="val 1298"/>
                </a:avLst>
              </a:prstGeom>
              <a:noFill/>
              <a:ln>
                <a:solidFill>
                  <a:srgbClr val="0053A1"/>
                </a:solidFill>
              </a:ln>
            </p:spPr>
            <p:txBody>
              <a:bodyPr wrap="square" lIns="360000" tIns="360000" rIns="360000" bIns="360000" rtlCol="0">
                <a:noAutofit/>
              </a:bodyPr>
              <a:lstStyle/>
              <a:p>
                <a:pPr algn="just"/>
                <a:r>
                  <a:rPr lang="en-GB" sz="2400" dirty="0">
                    <a:latin typeface="Arial" panose="020B0604020202020204" pitchFamily="34" charset="0"/>
                    <a:ea typeface="Arial" charset="0"/>
                    <a:cs typeface="Arial" panose="020B0604020202020204" pitchFamily="34" charset="0"/>
                  </a:rPr>
                  <a:t>The crab-cavity LLRF Controller electronics uses fixed frequency sampling and processing clocks which are reconstructed locally in the </a:t>
                </a:r>
                <a:r>
                  <a:rPr lang="en-GB" sz="2400" dirty="0" err="1">
                    <a:latin typeface="Arial" panose="020B0604020202020204" pitchFamily="34" charset="0"/>
                    <a:ea typeface="Arial" charset="0"/>
                    <a:cs typeface="Arial" panose="020B0604020202020204" pitchFamily="34" charset="0"/>
                  </a:rPr>
                  <a:t>eRTM</a:t>
                </a:r>
                <a:r>
                  <a:rPr lang="en-GB" sz="2400" dirty="0">
                    <a:latin typeface="Arial" panose="020B0604020202020204" pitchFamily="34" charset="0"/>
                    <a:ea typeface="Arial" charset="0"/>
                    <a:cs typeface="Arial" panose="020B0604020202020204" pitchFamily="34" charset="0"/>
                  </a:rPr>
                  <a:t> module from the WR data stream and low noise PLL’s. The challenging RF noise requirement to limit the total Emittance Growth Rate (EGR) below 2%/h for the crab-cavity, calls for a single-sided phase noise plateau of </a:t>
                </a:r>
                <a14:m>
                  <m:oMath xmlns:m="http://schemas.openxmlformats.org/officeDocument/2006/math">
                    <m:r>
                      <a:rPr lang="fr-CH" sz="2400" b="0" i="1" smtClean="0">
                        <a:latin typeface="Cambria Math" panose="02040503050406030204" pitchFamily="18" charset="0"/>
                        <a:ea typeface="Arial" charset="0"/>
                        <a:cs typeface="Arial" panose="020B0604020202020204" pitchFamily="34" charset="0"/>
                      </a:rPr>
                      <m:t>5</m:t>
                    </m:r>
                    <m:r>
                      <a:rPr lang="fr-CH" sz="2400" b="0" i="1" smtClean="0">
                        <a:latin typeface="Cambria Math" panose="02040503050406030204" pitchFamily="18" charset="0"/>
                        <a:ea typeface="Cambria Math" panose="02040503050406030204" pitchFamily="18" charset="0"/>
                        <a:cs typeface="Arial" panose="020B0604020202020204" pitchFamily="34" charset="0"/>
                      </a:rPr>
                      <m:t>∙</m:t>
                    </m:r>
                    <m:sSup>
                      <m:sSupPr>
                        <m:ctrlPr>
                          <a:rPr lang="fr-CH" sz="2400" b="0" i="1" smtClean="0">
                            <a:latin typeface="Cambria Math" panose="02040503050406030204" pitchFamily="18" charset="0"/>
                            <a:ea typeface="Cambria Math" panose="02040503050406030204" pitchFamily="18" charset="0"/>
                            <a:cs typeface="Arial" panose="020B0604020202020204" pitchFamily="34" charset="0"/>
                          </a:rPr>
                        </m:ctrlPr>
                      </m:sSupPr>
                      <m:e>
                        <m:r>
                          <a:rPr lang="fr-CH" sz="2400" b="0" i="1" smtClean="0">
                            <a:latin typeface="Cambria Math" panose="02040503050406030204" pitchFamily="18" charset="0"/>
                            <a:ea typeface="Cambria Math" panose="02040503050406030204" pitchFamily="18" charset="0"/>
                            <a:cs typeface="Arial" panose="020B0604020202020204" pitchFamily="34" charset="0"/>
                          </a:rPr>
                          <m:t>10</m:t>
                        </m:r>
                      </m:e>
                      <m:sup>
                        <m:r>
                          <a:rPr lang="fr-CH" sz="2400" b="0" i="1" smtClean="0">
                            <a:latin typeface="Cambria Math" panose="02040503050406030204" pitchFamily="18" charset="0"/>
                            <a:ea typeface="Cambria Math" panose="02040503050406030204" pitchFamily="18" charset="0"/>
                            <a:cs typeface="Arial" panose="020B0604020202020204" pitchFamily="34" charset="0"/>
                          </a:rPr>
                          <m:t>−3</m:t>
                        </m:r>
                      </m:sup>
                    </m:sSup>
                    <m:f>
                      <m:fPr>
                        <m:ctrlPr>
                          <a:rPr lang="fr-CH" sz="2400" b="0" i="1" smtClean="0">
                            <a:latin typeface="Cambria Math" panose="02040503050406030204" pitchFamily="18" charset="0"/>
                            <a:ea typeface="Cambria Math" panose="02040503050406030204" pitchFamily="18" charset="0"/>
                            <a:cs typeface="Arial" panose="020B0604020202020204" pitchFamily="34" charset="0"/>
                          </a:rPr>
                        </m:ctrlPr>
                      </m:fPr>
                      <m:num>
                        <m:sSup>
                          <m:sSupPr>
                            <m:ctrlPr>
                              <a:rPr lang="fr-CH" sz="2400" b="0" i="1" smtClean="0">
                                <a:latin typeface="Cambria Math" panose="02040503050406030204" pitchFamily="18" charset="0"/>
                                <a:ea typeface="Cambria Math" panose="02040503050406030204" pitchFamily="18" charset="0"/>
                                <a:cs typeface="Arial" panose="020B0604020202020204" pitchFamily="34" charset="0"/>
                              </a:rPr>
                            </m:ctrlPr>
                          </m:sSupPr>
                          <m:e>
                            <m:r>
                              <a:rPr lang="fr-CH" sz="2400" i="1">
                                <a:latin typeface="Cambria Math" panose="02040503050406030204" pitchFamily="18" charset="0"/>
                                <a:ea typeface="Cambria Math" panose="02040503050406030204" pitchFamily="18" charset="0"/>
                                <a:cs typeface="Arial" panose="020B0604020202020204" pitchFamily="34" charset="0"/>
                              </a:rPr>
                              <m:t>𝜇</m:t>
                            </m:r>
                            <m:r>
                              <a:rPr lang="fr-CH" sz="2400" i="1">
                                <a:latin typeface="Cambria Math" panose="02040503050406030204" pitchFamily="18" charset="0"/>
                                <a:ea typeface="Cambria Math" panose="02040503050406030204" pitchFamily="18" charset="0"/>
                                <a:cs typeface="Arial" panose="020B0604020202020204" pitchFamily="34" charset="0"/>
                              </a:rPr>
                              <m:t>𝑟𝑎𝑑</m:t>
                            </m:r>
                          </m:e>
                          <m:sup>
                            <m:r>
                              <a:rPr lang="fr-CH" sz="2400" b="0" i="1" smtClean="0">
                                <a:latin typeface="Cambria Math" panose="02040503050406030204" pitchFamily="18" charset="0"/>
                                <a:ea typeface="Cambria Math" panose="02040503050406030204" pitchFamily="18" charset="0"/>
                                <a:cs typeface="Arial" panose="020B0604020202020204" pitchFamily="34" charset="0"/>
                              </a:rPr>
                              <m:t>2</m:t>
                            </m:r>
                          </m:sup>
                        </m:sSup>
                      </m:num>
                      <m:den>
                        <m:r>
                          <a:rPr lang="fr-CH" sz="2400" b="0" i="1" smtClean="0">
                            <a:latin typeface="Cambria Math" panose="02040503050406030204" pitchFamily="18" charset="0"/>
                            <a:ea typeface="Cambria Math" panose="02040503050406030204" pitchFamily="18" charset="0"/>
                            <a:cs typeface="Arial" panose="020B0604020202020204" pitchFamily="34" charset="0"/>
                          </a:rPr>
                          <m:t>𝐻𝑧</m:t>
                        </m:r>
                      </m:den>
                    </m:f>
                  </m:oMath>
                </a14:m>
                <a:r>
                  <a:rPr lang="en-GB" sz="2400" dirty="0">
                    <a:latin typeface="Arial" panose="020B0604020202020204" pitchFamily="34" charset="0"/>
                    <a:ea typeface="Arial" charset="0"/>
                    <a:cs typeface="Arial" panose="020B0604020202020204" pitchFamily="34" charset="0"/>
                  </a:rPr>
                  <a:t> in the cavity, that is </a:t>
                </a:r>
                <a14:m>
                  <m:oMath xmlns:m="http://schemas.openxmlformats.org/officeDocument/2006/math">
                    <m:r>
                      <a:rPr lang="en-GB" sz="2400" i="1" smtClean="0">
                        <a:latin typeface="Cambria Math" panose="02040503050406030204" pitchFamily="18" charset="0"/>
                        <a:ea typeface="Cambria Math" panose="02040503050406030204" pitchFamily="18" charset="0"/>
                        <a:cs typeface="Arial" panose="020B0604020202020204" pitchFamily="34" charset="0"/>
                      </a:rPr>
                      <m:t>ℒ</m:t>
                    </m:r>
                    <m:d>
                      <m:dPr>
                        <m:ctrlPr>
                          <a:rPr lang="fr-CH" sz="2400" b="0" i="1" smtClean="0">
                            <a:latin typeface="Cambria Math" panose="02040503050406030204" pitchFamily="18" charset="0"/>
                            <a:ea typeface="Cambria Math" panose="02040503050406030204" pitchFamily="18" charset="0"/>
                            <a:cs typeface="Arial" panose="020B0604020202020204" pitchFamily="34" charset="0"/>
                          </a:rPr>
                        </m:ctrlPr>
                      </m:dPr>
                      <m:e>
                        <m:r>
                          <a:rPr lang="fr-CH" sz="2400" b="0" i="1" smtClean="0">
                            <a:latin typeface="Cambria Math" panose="02040503050406030204" pitchFamily="18" charset="0"/>
                            <a:ea typeface="Cambria Math" panose="02040503050406030204" pitchFamily="18" charset="0"/>
                            <a:cs typeface="Arial" panose="020B0604020202020204" pitchFamily="34" charset="0"/>
                          </a:rPr>
                          <m:t>𝑓</m:t>
                        </m:r>
                      </m:e>
                    </m:d>
                    <m:r>
                      <a:rPr lang="fr-CH" sz="2400" b="0" i="1" smtClean="0">
                        <a:latin typeface="Cambria Math" panose="02040503050406030204" pitchFamily="18" charset="0"/>
                        <a:ea typeface="Cambria Math" panose="02040503050406030204" pitchFamily="18" charset="0"/>
                        <a:cs typeface="Arial" panose="020B0604020202020204" pitchFamily="34" charset="0"/>
                      </a:rPr>
                      <m:t>=−143 </m:t>
                    </m:r>
                    <m:f>
                      <m:fPr>
                        <m:ctrlPr>
                          <a:rPr lang="fr-CH" sz="2400" b="0" i="1" smtClean="0">
                            <a:latin typeface="Cambria Math" panose="02040503050406030204" pitchFamily="18" charset="0"/>
                            <a:ea typeface="Cambria Math" panose="02040503050406030204" pitchFamily="18" charset="0"/>
                            <a:cs typeface="Arial" panose="020B0604020202020204" pitchFamily="34" charset="0"/>
                          </a:rPr>
                        </m:ctrlPr>
                      </m:fPr>
                      <m:num>
                        <m:r>
                          <a:rPr lang="fr-CH" sz="2400" b="0" i="1" smtClean="0">
                            <a:latin typeface="Cambria Math" panose="02040503050406030204" pitchFamily="18" charset="0"/>
                            <a:ea typeface="Cambria Math" panose="02040503050406030204" pitchFamily="18" charset="0"/>
                            <a:cs typeface="Arial" panose="020B0604020202020204" pitchFamily="34" charset="0"/>
                          </a:rPr>
                          <m:t>𝑑𝐵𝑐</m:t>
                        </m:r>
                      </m:num>
                      <m:den>
                        <m:r>
                          <a:rPr lang="fr-CH" sz="2400" b="0" i="1" smtClean="0">
                            <a:latin typeface="Cambria Math" panose="02040503050406030204" pitchFamily="18" charset="0"/>
                            <a:ea typeface="Cambria Math" panose="02040503050406030204" pitchFamily="18" charset="0"/>
                            <a:cs typeface="Arial" panose="020B0604020202020204" pitchFamily="34" charset="0"/>
                          </a:rPr>
                          <m:t>𝐻𝑧</m:t>
                        </m:r>
                      </m:den>
                    </m:f>
                  </m:oMath>
                </a14:m>
                <a:r>
                  <a:rPr lang="en-GB" sz="2400" dirty="0">
                    <a:latin typeface="Arial" panose="020B0604020202020204" pitchFamily="34" charset="0"/>
                    <a:ea typeface="Arial" charset="0"/>
                    <a:cs typeface="Arial" panose="020B0604020202020204" pitchFamily="34" charset="0"/>
                  </a:rPr>
                  <a:t>- from 3kHz to 136kHz [1].</a:t>
                </a:r>
              </a:p>
              <a:p>
                <a:pPr algn="just"/>
                <a:endParaRPr lang="en-GB" sz="2400" dirty="0">
                  <a:latin typeface="Arial" panose="020B0604020202020204" pitchFamily="34" charset="0"/>
                  <a:ea typeface="Arial" charset="0"/>
                  <a:cs typeface="Arial" panose="020B0604020202020204" pitchFamily="34" charset="0"/>
                </a:endParaRPr>
              </a:p>
              <a:p>
                <a:pPr algn="just"/>
                <a:r>
                  <a:rPr lang="en-GB" sz="2400" dirty="0">
                    <a:latin typeface="Arial" panose="020B0604020202020204" pitchFamily="34" charset="0"/>
                    <a:ea typeface="Arial" charset="0"/>
                    <a:cs typeface="Arial" panose="020B0604020202020204" pitchFamily="34" charset="0"/>
                  </a:rPr>
                  <a:t>An </a:t>
                </a:r>
                <a:r>
                  <a:rPr lang="en-GB" sz="2400" dirty="0" err="1">
                    <a:latin typeface="Arial" panose="020B0604020202020204" pitchFamily="34" charset="0"/>
                    <a:ea typeface="Arial" charset="0"/>
                    <a:cs typeface="Arial" panose="020B0604020202020204" pitchFamily="34" charset="0"/>
                  </a:rPr>
                  <a:t>eRTM</a:t>
                </a:r>
                <a:r>
                  <a:rPr lang="en-GB" sz="2400" dirty="0">
                    <a:latin typeface="Arial" panose="020B0604020202020204" pitchFamily="34" charset="0"/>
                    <a:ea typeface="Arial" charset="0"/>
                    <a:cs typeface="Arial" panose="020B0604020202020204" pitchFamily="34" charset="0"/>
                  </a:rPr>
                  <a:t> module [2] was developed for the SPS LLRF system and includes the generation and distribution of the clocks and LO from the WR link. To achieve lower clock and LO phase noise (PN), an upgrade of the eRTM15 is planned together with a new development of an external Master reference module (Master REF).</a:t>
                </a: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a:p>
                <a:pPr algn="just"/>
                <a:endParaRPr lang="en-GB" sz="2400" dirty="0">
                  <a:latin typeface="Arial" panose="020B0604020202020204" pitchFamily="34" charset="0"/>
                  <a:ea typeface="Arial" charset="0"/>
                  <a:cs typeface="Arial" panose="020B0604020202020204"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719999" y="21879912"/>
                <a:ext cx="14040000" cy="17921030"/>
              </a:xfrm>
              <a:prstGeom prst="roundRect">
                <a:avLst>
                  <a:gd name="adj" fmla="val 1298"/>
                </a:avLst>
              </a:prstGeom>
              <a:blipFill>
                <a:blip r:embed="rId3"/>
                <a:stretch>
                  <a:fillRect/>
                </a:stretch>
              </a:blipFill>
              <a:ln>
                <a:solidFill>
                  <a:srgbClr val="0053A1"/>
                </a:solidFill>
              </a:ln>
            </p:spPr>
            <p:txBody>
              <a:bodyPr/>
              <a:lstStyle/>
              <a:p>
                <a:r>
                  <a:rPr lang="en-GB">
                    <a:noFill/>
                  </a:rPr>
                  <a:t> </a:t>
                </a:r>
              </a:p>
            </p:txBody>
          </p:sp>
        </mc:Fallback>
      </mc:AlternateContent>
      <p:sp>
        <p:nvSpPr>
          <p:cNvPr id="5" name="TextBox 4"/>
          <p:cNvSpPr txBox="1"/>
          <p:nvPr/>
        </p:nvSpPr>
        <p:spPr>
          <a:xfrm>
            <a:off x="721315" y="720000"/>
            <a:ext cx="28800000" cy="3960000"/>
          </a:xfrm>
          <a:prstGeom prst="rect">
            <a:avLst/>
          </a:prstGeom>
          <a:solidFill>
            <a:srgbClr val="0053A1"/>
          </a:solidFill>
        </p:spPr>
        <p:txBody>
          <a:bodyPr wrap="square" lIns="360000" rIns="360000" rtlCol="0" anchor="ctr" anchorCtr="0">
            <a:noAutofit/>
          </a:bodyPr>
          <a:lstStyle/>
          <a:p>
            <a:pPr algn="ctr"/>
            <a:r>
              <a:rPr lang="en-GB" sz="9000" dirty="0">
                <a:solidFill>
                  <a:schemeClr val="bg1"/>
                </a:solidFill>
                <a:latin typeface="Arial" charset="0"/>
                <a:ea typeface="Arial" charset="0"/>
                <a:cs typeface="Arial" charset="0"/>
              </a:rPr>
              <a:t>HL-LHC RF Distribution over White-Rabbit</a:t>
            </a:r>
          </a:p>
          <a:p>
            <a:pPr algn="ctr"/>
            <a:r>
              <a:rPr lang="en-GB" sz="9000" dirty="0">
                <a:solidFill>
                  <a:schemeClr val="bg1"/>
                </a:solidFill>
                <a:latin typeface="Arial" charset="0"/>
                <a:ea typeface="Arial" charset="0"/>
                <a:cs typeface="Arial" charset="0"/>
              </a:rPr>
              <a:t>The WR2RF and </a:t>
            </a:r>
            <a:r>
              <a:rPr lang="en-GB" sz="9000" dirty="0" err="1">
                <a:solidFill>
                  <a:schemeClr val="bg1"/>
                </a:solidFill>
                <a:latin typeface="Arial" charset="0"/>
                <a:ea typeface="Arial" charset="0"/>
                <a:cs typeface="Arial" charset="0"/>
              </a:rPr>
              <a:t>eRTM</a:t>
            </a:r>
            <a:r>
              <a:rPr lang="en-GB" sz="9000" dirty="0">
                <a:solidFill>
                  <a:schemeClr val="bg1"/>
                </a:solidFill>
                <a:latin typeface="Arial" charset="0"/>
                <a:ea typeface="Arial" charset="0"/>
                <a:cs typeface="Arial" charset="0"/>
              </a:rPr>
              <a:t> modules</a:t>
            </a:r>
          </a:p>
          <a:p>
            <a:pPr algn="ctr"/>
            <a:r>
              <a:rPr lang="en-US" sz="4000" b="1" dirty="0">
                <a:solidFill>
                  <a:schemeClr val="bg1"/>
                </a:solidFill>
                <a:latin typeface="Arial" charset="0"/>
                <a:ea typeface="Arial" charset="0"/>
                <a:cs typeface="Arial" charset="0"/>
              </a:rPr>
              <a:t>G. Hagmann</a:t>
            </a:r>
            <a:r>
              <a:rPr lang="en-US" sz="4000" i="1" dirty="0">
                <a:solidFill>
                  <a:schemeClr val="bg1"/>
                </a:solidFill>
                <a:latin typeface="Arial" charset="0"/>
                <a:ea typeface="Arial" charset="0"/>
                <a:cs typeface="Arial" charset="0"/>
              </a:rPr>
              <a:t>*, T. Gingold, A. </a:t>
            </a:r>
            <a:r>
              <a:rPr lang="en-US" sz="4000" i="1">
                <a:solidFill>
                  <a:schemeClr val="bg1"/>
                </a:solidFill>
                <a:latin typeface="Arial" charset="0"/>
                <a:ea typeface="Arial" charset="0"/>
                <a:cs typeface="Arial" charset="0"/>
              </a:rPr>
              <a:t>Goujon, </a:t>
            </a:r>
            <a:r>
              <a:rPr lang="en-US" sz="4000" i="1" dirty="0">
                <a:solidFill>
                  <a:schemeClr val="bg1"/>
                </a:solidFill>
                <a:latin typeface="Arial" charset="0"/>
                <a:ea typeface="Arial" charset="0"/>
                <a:cs typeface="Arial" charset="0"/>
              </a:rPr>
              <a:t>P. Hazell, A. Spierer</a:t>
            </a:r>
          </a:p>
          <a:p>
            <a:pPr algn="ctr"/>
            <a:r>
              <a:rPr lang="en-US" sz="4400" i="1" dirty="0">
                <a:solidFill>
                  <a:schemeClr val="bg1"/>
                </a:solidFill>
                <a:latin typeface="Arial" charset="0"/>
                <a:ea typeface="Arial" charset="0"/>
                <a:cs typeface="Arial" charset="0"/>
              </a:rPr>
              <a:t>CERN, Geneva, Switzerland</a:t>
            </a:r>
          </a:p>
        </p:txBody>
      </p:sp>
      <p:pic>
        <p:nvPicPr>
          <p:cNvPr id="6" name="Image 2" descr="logooutline.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0000" y="1620000"/>
            <a:ext cx="2363756" cy="2340000"/>
          </a:xfrm>
          <a:prstGeom prst="rect">
            <a:avLst/>
          </a:prstGeom>
        </p:spPr>
      </p:pic>
      <p:sp>
        <p:nvSpPr>
          <p:cNvPr id="12" name="Rounded Rectangle 11"/>
          <p:cNvSpPr/>
          <p:nvPr/>
        </p:nvSpPr>
        <p:spPr>
          <a:xfrm>
            <a:off x="719999" y="20586192"/>
            <a:ext cx="14040000" cy="1080000"/>
          </a:xfrm>
          <a:prstGeom prst="roundRect">
            <a:avLst/>
          </a:prstGeom>
          <a:solidFill>
            <a:srgbClr val="0053A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2723" rIns="360000" bIns="42723" numCol="1" spcCol="0" rtlCol="0" fromWordArt="0" anchor="ctr" anchorCtr="0" forceAA="0" compatLnSpc="1">
            <a:prstTxWarp prst="textNoShape">
              <a:avLst/>
            </a:prstTxWarp>
            <a:noAutofit/>
          </a:bodyPr>
          <a:lstStyle/>
          <a:p>
            <a:pPr algn="ctr"/>
            <a:r>
              <a:rPr lang="en-US" sz="4800" dirty="0" err="1">
                <a:latin typeface="Arial" panose="020B0604020202020204" pitchFamily="34" charset="0"/>
                <a:cs typeface="Arial" panose="020B0604020202020204" pitchFamily="34" charset="0"/>
              </a:rPr>
              <a:t>eRTM</a:t>
            </a:r>
            <a:r>
              <a:rPr lang="en-US" sz="4800" dirty="0">
                <a:latin typeface="Arial" panose="020B0604020202020204" pitchFamily="34" charset="0"/>
                <a:cs typeface="Arial" panose="020B0604020202020204" pitchFamily="34" charset="0"/>
              </a:rPr>
              <a:t> module</a:t>
            </a:r>
          </a:p>
        </p:txBody>
      </p:sp>
      <p:sp>
        <p:nvSpPr>
          <p:cNvPr id="29" name="TextBox 28"/>
          <p:cNvSpPr txBox="1"/>
          <p:nvPr/>
        </p:nvSpPr>
        <p:spPr>
          <a:xfrm>
            <a:off x="720000" y="39960000"/>
            <a:ext cx="28800000" cy="1980000"/>
          </a:xfrm>
          <a:prstGeom prst="rect">
            <a:avLst/>
          </a:prstGeom>
          <a:solidFill>
            <a:srgbClr val="0053A1"/>
          </a:solidFill>
        </p:spPr>
        <p:txBody>
          <a:bodyPr wrap="square" lIns="2160000" tIns="360000" rIns="2160000" bIns="360000" numCol="2" spcCol="360000" rtlCol="0">
            <a:noAutofit/>
          </a:bodyPr>
          <a:lstStyle/>
          <a:p>
            <a:r>
              <a:rPr lang="en-US" sz="2600" dirty="0">
                <a:solidFill>
                  <a:schemeClr val="bg1"/>
                </a:solidFill>
                <a:latin typeface="Arial" charset="0"/>
                <a:ea typeface="Arial" charset="0"/>
                <a:cs typeface="Arial" charset="0"/>
              </a:rPr>
              <a:t>Poster Timing 32</a:t>
            </a:r>
          </a:p>
          <a:p>
            <a:r>
              <a:rPr lang="en-US" sz="2000" dirty="0">
                <a:solidFill>
                  <a:schemeClr val="bg1"/>
                </a:solidFill>
                <a:latin typeface="Arial" charset="0"/>
                <a:ea typeface="Arial" charset="0"/>
                <a:cs typeface="Arial" charset="0"/>
              </a:rPr>
              <a:t>*gregoire.hagmann@cern.ch</a:t>
            </a:r>
          </a:p>
          <a:p>
            <a:endParaRPr lang="en-US" sz="2600" dirty="0">
              <a:solidFill>
                <a:schemeClr val="bg1"/>
              </a:solidFill>
              <a:latin typeface="Arial" charset="0"/>
              <a:ea typeface="Arial" charset="0"/>
              <a:cs typeface="Arial" charset="0"/>
            </a:endParaRPr>
          </a:p>
          <a:p>
            <a:endParaRPr lang="en-US" sz="2600" dirty="0">
              <a:solidFill>
                <a:schemeClr val="bg1"/>
              </a:solidFill>
              <a:latin typeface="Arial" charset="0"/>
              <a:ea typeface="Arial" charset="0"/>
              <a:cs typeface="Arial" charset="0"/>
            </a:endParaRPr>
          </a:p>
        </p:txBody>
      </p:sp>
      <p:pic>
        <p:nvPicPr>
          <p:cNvPr id="30" name="Image 2" descr="logooutline.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0000" y="40230000"/>
            <a:ext cx="1454619" cy="1440000"/>
          </a:xfrm>
          <a:prstGeom prst="rect">
            <a:avLst/>
          </a:prstGeom>
        </p:spPr>
      </p:pic>
      <p:sp>
        <p:nvSpPr>
          <p:cNvPr id="38" name="Rounded Rectangle 37"/>
          <p:cNvSpPr/>
          <p:nvPr/>
        </p:nvSpPr>
        <p:spPr>
          <a:xfrm>
            <a:off x="15481315" y="25118263"/>
            <a:ext cx="14040000" cy="1080000"/>
          </a:xfrm>
          <a:prstGeom prst="roundRect">
            <a:avLst/>
          </a:prstGeom>
          <a:solidFill>
            <a:srgbClr val="0053A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2723" rIns="360000" bIns="42723" numCol="1" spcCol="0" rtlCol="0" fromWordArt="0" anchor="ctr" anchorCtr="0" forceAA="0" compatLnSpc="1">
            <a:prstTxWarp prst="textNoShape">
              <a:avLst/>
            </a:prstTxWarp>
            <a:noAutofit/>
          </a:bodyPr>
          <a:lstStyle/>
          <a:p>
            <a:pPr algn="ctr"/>
            <a:r>
              <a:rPr lang="en-US" sz="5000" dirty="0">
                <a:solidFill>
                  <a:schemeClr val="bg1"/>
                </a:solidFill>
                <a:latin typeface="Arial" charset="0"/>
                <a:ea typeface="Arial" charset="0"/>
                <a:cs typeface="Arial" charset="0"/>
              </a:rPr>
              <a:t>Results</a:t>
            </a:r>
          </a:p>
        </p:txBody>
      </p:sp>
      <p:sp>
        <p:nvSpPr>
          <p:cNvPr id="44" name="TextBox 43"/>
          <p:cNvSpPr txBox="1"/>
          <p:nvPr/>
        </p:nvSpPr>
        <p:spPr>
          <a:xfrm>
            <a:off x="15480000" y="26439241"/>
            <a:ext cx="14040000" cy="13361701"/>
          </a:xfrm>
          <a:prstGeom prst="roundRect">
            <a:avLst>
              <a:gd name="adj" fmla="val 1298"/>
            </a:avLst>
          </a:prstGeom>
          <a:noFill/>
          <a:ln>
            <a:solidFill>
              <a:srgbClr val="0053A1"/>
            </a:solidFill>
          </a:ln>
        </p:spPr>
        <p:txBody>
          <a:bodyPr wrap="square" lIns="360000" tIns="360000" rIns="360000" bIns="360000" rtlCol="0">
            <a:noAutofit/>
          </a:bodyPr>
          <a:lstStyle/>
          <a:p>
            <a:pPr algn="just"/>
            <a:r>
              <a:rPr lang="en-GB" sz="2400" dirty="0">
                <a:latin typeface="Arial" panose="020B0604020202020204" pitchFamily="34" charset="0"/>
                <a:cs typeface="Arial" panose="020B0604020202020204" pitchFamily="34" charset="0"/>
              </a:rPr>
              <a:t>The WR2RF module has undergone an extensive test campaign [3] to evaluate both its phase noise (PN) performance and its phase reproducibility. The PN requirements are based on the current LHC RF noise of the main accelerating cavities (dominated by the LO of the RF noise receiver, orange curve) .</a:t>
            </a:r>
          </a:p>
          <a:p>
            <a:pPr algn="just"/>
            <a:endParaRPr lang="en-GB" sz="2400" dirty="0">
              <a:latin typeface="Arial" panose="020B0604020202020204" pitchFamily="34" charset="0"/>
              <a:cs typeface="Arial" panose="020B0604020202020204" pitchFamily="34" charset="0"/>
            </a:endParaRPr>
          </a:p>
          <a:p>
            <a:pPr algn="just"/>
            <a:endParaRPr lang="en-GB" sz="24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800" dirty="0">
              <a:latin typeface="Arial" panose="020B0604020202020204" pitchFamily="34" charset="0"/>
              <a:cs typeface="Arial" panose="020B0604020202020204" pitchFamily="34" charset="0"/>
            </a:endParaRPr>
          </a:p>
          <a:p>
            <a:pPr algn="just"/>
            <a:endParaRPr lang="en-GB" sz="2400" dirty="0">
              <a:latin typeface="Arial" panose="020B0604020202020204" pitchFamily="34" charset="0"/>
              <a:cs typeface="Arial" panose="020B0604020202020204" pitchFamily="34" charset="0"/>
            </a:endParaRPr>
          </a:p>
          <a:p>
            <a:pPr algn="just"/>
            <a:endParaRPr lang="en-GB" sz="2400" dirty="0">
              <a:latin typeface="Arial" panose="020B0604020202020204" pitchFamily="34" charset="0"/>
              <a:cs typeface="Arial" panose="020B0604020202020204" pitchFamily="34" charset="0"/>
            </a:endParaRPr>
          </a:p>
          <a:p>
            <a:pPr algn="just"/>
            <a:r>
              <a:rPr lang="en-GB" sz="2400" dirty="0">
                <a:latin typeface="Arial" panose="020B0604020202020204" pitchFamily="34" charset="0"/>
                <a:cs typeface="Arial" panose="020B0604020202020204" pitchFamily="34" charset="0"/>
              </a:rPr>
              <a:t>With optimized PLL settings (</a:t>
            </a:r>
            <a:r>
              <a:rPr lang="en-GB" sz="2400" dirty="0" err="1">
                <a:latin typeface="Arial" panose="020B0604020202020204" pitchFamily="34" charset="0"/>
                <a:cs typeface="Arial" panose="020B0604020202020204" pitchFamily="34" charset="0"/>
              </a:rPr>
              <a:t>kp</a:t>
            </a:r>
            <a:r>
              <a:rPr lang="en-GB" sz="2400" dirty="0">
                <a:latin typeface="Arial" panose="020B0604020202020204" pitchFamily="34" charset="0"/>
                <a:cs typeface="Arial" panose="020B0604020202020204" pitchFamily="34" charset="0"/>
              </a:rPr>
              <a:t>=16000, ki=20) , the WR2RF PN is lower from the synchrotron frequency (20 to 50Hz) except in the middle region (3kHz to 40kHz) for the RF distribution but always lower than the LHC RF receiver (LO).</a:t>
            </a:r>
          </a:p>
          <a:p>
            <a:pPr algn="just"/>
            <a:endParaRPr lang="en-GB" sz="2400" dirty="0">
              <a:latin typeface="Arial" panose="020B0604020202020204" pitchFamily="34" charset="0"/>
              <a:cs typeface="Arial" panose="020B0604020202020204" pitchFamily="34" charset="0"/>
            </a:endParaRPr>
          </a:p>
          <a:p>
            <a:pPr algn="just"/>
            <a:r>
              <a:rPr lang="en-GB" sz="2400" dirty="0">
                <a:latin typeface="Arial" panose="020B0604020202020204" pitchFamily="34" charset="0"/>
                <a:cs typeface="Arial" panose="020B0604020202020204" pitchFamily="34" charset="0"/>
              </a:rPr>
              <a:t>Figure 5 (right), shows the WR2RF phase reproducibility (&lt;33ps pk-pk) of the RF and bunch clocks with two different WR architectures. The Single Switch </a:t>
            </a:r>
            <a:r>
              <a:rPr lang="en-GB" sz="2400" dirty="0" err="1">
                <a:latin typeface="Arial" panose="020B0604020202020204" pitchFamily="34" charset="0"/>
                <a:cs typeface="Arial" panose="020B0604020202020204" pitchFamily="34" charset="0"/>
              </a:rPr>
              <a:t>Poc</a:t>
            </a:r>
            <a:r>
              <a:rPr lang="en-GB" sz="2400" dirty="0">
                <a:latin typeface="Arial" panose="020B0604020202020204" pitchFamily="34" charset="0"/>
                <a:cs typeface="Arial" panose="020B0604020202020204" pitchFamily="34" charset="0"/>
              </a:rPr>
              <a:t> (SSP) with two WR2RF slaves connected to the same WR switch (WRS) shows better performances (~22ps pk-pk) than the Cascaded Switch </a:t>
            </a:r>
            <a:r>
              <a:rPr lang="en-GB" sz="2400" dirty="0" err="1">
                <a:latin typeface="Arial" panose="020B0604020202020204" pitchFamily="34" charset="0"/>
                <a:cs typeface="Arial" panose="020B0604020202020204" pitchFamily="34" charset="0"/>
              </a:rPr>
              <a:t>Poc</a:t>
            </a:r>
            <a:r>
              <a:rPr lang="en-GB" sz="2400" dirty="0">
                <a:latin typeface="Arial" panose="020B0604020202020204" pitchFamily="34" charset="0"/>
                <a:cs typeface="Arial" panose="020B0604020202020204" pitchFamily="34" charset="0"/>
              </a:rPr>
              <a:t> (CSP). The CSP reproduces the planned LHC WR architectures (6 layers of WRS) and shows the phase difference between the master WR2RF (LHC point 4) on layer 2 and a slave WR2RF connected on layer 5 (RF user).</a:t>
            </a: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r>
              <a:rPr lang="en-GB" sz="2800" dirty="0">
                <a:latin typeface="Arial" panose="020B0604020202020204" pitchFamily="34" charset="0"/>
                <a:cs typeface="Arial" panose="020B0604020202020204" pitchFamily="34" charset="0"/>
              </a:rPr>
              <a:t>As the </a:t>
            </a:r>
            <a:r>
              <a:rPr lang="en-GB" sz="2800" dirty="0" err="1">
                <a:latin typeface="Arial" panose="020B0604020202020204" pitchFamily="34" charset="0"/>
                <a:cs typeface="Arial" panose="020B0604020202020204" pitchFamily="34" charset="0"/>
              </a:rPr>
              <a:t>eRTM</a:t>
            </a:r>
            <a:r>
              <a:rPr lang="en-GB" sz="2800" dirty="0">
                <a:latin typeface="Arial" panose="020B0604020202020204" pitchFamily="34" charset="0"/>
                <a:cs typeface="Arial" panose="020B0604020202020204" pitchFamily="34" charset="0"/>
              </a:rPr>
              <a:t> modules shares the same hardware architecture, it is assumed to have similar performances for the phase reproducibility.</a:t>
            </a:r>
            <a:endParaRPr lang="en-US" sz="2600" dirty="0">
              <a:latin typeface="Arial" panose="020B0604020202020204" pitchFamily="34" charset="0"/>
              <a:ea typeface="Arial" charset="0"/>
              <a:cs typeface="Arial" panose="020B0604020202020204" pitchFamily="34" charset="0"/>
            </a:endParaRPr>
          </a:p>
          <a:p>
            <a:endParaRPr lang="en-GB" sz="2800" dirty="0">
              <a:latin typeface="Arial" panose="020B0604020202020204" pitchFamily="34" charset="0"/>
              <a:cs typeface="Arial" panose="020B0604020202020204" pitchFamily="34" charset="0"/>
            </a:endParaRPr>
          </a:p>
          <a:p>
            <a:endParaRPr lang="en-US" sz="2600" dirty="0">
              <a:latin typeface="Arial" panose="020B0604020202020204" pitchFamily="34" charset="0"/>
              <a:ea typeface="Arial" charset="0"/>
              <a:cs typeface="Arial" panose="020B0604020202020204" pitchFamily="34" charset="0"/>
            </a:endParaRPr>
          </a:p>
          <a:p>
            <a:endParaRPr lang="en-US" sz="2600" dirty="0">
              <a:latin typeface="Arial" panose="020B0604020202020204" pitchFamily="34" charset="0"/>
              <a:ea typeface="Arial" charset="0"/>
              <a:cs typeface="Arial" panose="020B0604020202020204" pitchFamily="34" charset="0"/>
            </a:endParaRPr>
          </a:p>
          <a:p>
            <a:endParaRPr lang="en-US" sz="2600" dirty="0">
              <a:latin typeface="Arial" panose="020B0604020202020204" pitchFamily="34" charset="0"/>
              <a:ea typeface="Arial" charset="0"/>
              <a:cs typeface="Arial" panose="020B0604020202020204" pitchFamily="34" charset="0"/>
            </a:endParaRPr>
          </a:p>
          <a:p>
            <a:endParaRPr lang="en-US" sz="2600" dirty="0">
              <a:latin typeface="Arial" panose="020B0604020202020204" pitchFamily="34" charset="0"/>
              <a:ea typeface="Arial" charset="0"/>
              <a:cs typeface="Arial" panose="020B0604020202020204" pitchFamily="34" charset="0"/>
            </a:endParaRPr>
          </a:p>
          <a:p>
            <a:endParaRPr lang="en-US" sz="2600" dirty="0">
              <a:latin typeface="Arial" panose="020B0604020202020204" pitchFamily="34" charset="0"/>
              <a:ea typeface="Arial" charset="0"/>
              <a:cs typeface="Arial" panose="020B0604020202020204" pitchFamily="34" charset="0"/>
            </a:endParaRPr>
          </a:p>
          <a:p>
            <a:endParaRPr lang="en-US" sz="2600" dirty="0">
              <a:latin typeface="Arial" panose="020B0604020202020204" pitchFamily="34" charset="0"/>
              <a:ea typeface="Arial" charset="0"/>
              <a:cs typeface="Arial" panose="020B0604020202020204" pitchFamily="34" charset="0"/>
            </a:endParaRPr>
          </a:p>
          <a:p>
            <a:endParaRPr lang="en-US" sz="2600" dirty="0">
              <a:latin typeface="Arial" panose="020B0604020202020204" pitchFamily="34" charset="0"/>
              <a:ea typeface="Arial" charset="0"/>
              <a:cs typeface="Arial" panose="020B0604020202020204" pitchFamily="34" charset="0"/>
            </a:endParaRPr>
          </a:p>
          <a:p>
            <a:endParaRPr lang="en-US" sz="2600" dirty="0">
              <a:latin typeface="Arial" panose="020B0604020202020204" pitchFamily="34" charset="0"/>
              <a:ea typeface="Arial" charset="0"/>
              <a:cs typeface="Arial" panose="020B0604020202020204" pitchFamily="34" charset="0"/>
            </a:endParaRPr>
          </a:p>
          <a:p>
            <a:endParaRPr lang="en-US" sz="2600" dirty="0">
              <a:latin typeface="Arial" panose="020B0604020202020204" pitchFamily="34" charset="0"/>
              <a:ea typeface="Arial" charset="0"/>
              <a:cs typeface="Arial" panose="020B0604020202020204" pitchFamily="34" charset="0"/>
            </a:endParaRPr>
          </a:p>
          <a:p>
            <a:endParaRPr lang="en-US" sz="2600" dirty="0">
              <a:latin typeface="Arial" panose="020B0604020202020204" pitchFamily="34" charset="0"/>
              <a:ea typeface="Arial" charset="0"/>
              <a:cs typeface="Arial" panose="020B0604020202020204" pitchFamily="34" charset="0"/>
            </a:endParaRPr>
          </a:p>
          <a:p>
            <a:endParaRPr lang="en-US" sz="2600" dirty="0">
              <a:latin typeface="Arial" panose="020B0604020202020204" pitchFamily="34" charset="0"/>
              <a:ea typeface="Arial" charset="0"/>
              <a:cs typeface="Arial" panose="020B0604020202020204" pitchFamily="34" charset="0"/>
            </a:endParaRPr>
          </a:p>
        </p:txBody>
      </p:sp>
      <p:sp>
        <p:nvSpPr>
          <p:cNvPr id="45" name="Rounded Rectangle 44"/>
          <p:cNvSpPr/>
          <p:nvPr/>
        </p:nvSpPr>
        <p:spPr>
          <a:xfrm>
            <a:off x="15480000" y="5387714"/>
            <a:ext cx="14040000" cy="1080000"/>
          </a:xfrm>
          <a:prstGeom prst="roundRect">
            <a:avLst/>
          </a:prstGeom>
          <a:solidFill>
            <a:srgbClr val="0053A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2723" rIns="360000" bIns="42723" numCol="1" spcCol="0" rtlCol="0" fromWordArt="0" anchor="ctr" anchorCtr="0" forceAA="0" compatLnSpc="1">
            <a:prstTxWarp prst="textNoShape">
              <a:avLst/>
            </a:prstTxWarp>
            <a:noAutofit/>
          </a:bodyPr>
          <a:lstStyle/>
          <a:p>
            <a:pPr algn="ctr"/>
            <a:r>
              <a:rPr lang="en-US" sz="5000" dirty="0">
                <a:solidFill>
                  <a:schemeClr val="bg1"/>
                </a:solidFill>
                <a:latin typeface="Arial" charset="0"/>
                <a:ea typeface="Arial" charset="0"/>
                <a:cs typeface="Arial" charset="0"/>
              </a:rPr>
              <a:t>WR2RF module</a:t>
            </a:r>
          </a:p>
        </p:txBody>
      </p:sp>
      <p:sp>
        <p:nvSpPr>
          <p:cNvPr id="2" name="TextBox 1"/>
          <p:cNvSpPr txBox="1"/>
          <p:nvPr/>
        </p:nvSpPr>
        <p:spPr>
          <a:xfrm>
            <a:off x="6376381" y="40067229"/>
            <a:ext cx="10330469" cy="584775"/>
          </a:xfrm>
          <a:prstGeom prst="rect">
            <a:avLst/>
          </a:prstGeom>
          <a:noFill/>
        </p:spPr>
        <p:txBody>
          <a:bodyPr wrap="square" rtlCol="0">
            <a:spAutoFit/>
          </a:bodyPr>
          <a:lstStyle/>
          <a:p>
            <a:r>
              <a:rPr lang="en-US" sz="3200" dirty="0">
                <a:solidFill>
                  <a:schemeClr val="bg1"/>
                </a:solidFill>
                <a:latin typeface="Arial" charset="0"/>
                <a:ea typeface="Arial" charset="0"/>
                <a:cs typeface="Arial" charset="0"/>
              </a:rPr>
              <a:t>  </a:t>
            </a:r>
          </a:p>
        </p:txBody>
      </p:sp>
      <p:sp>
        <p:nvSpPr>
          <p:cNvPr id="102" name="Rounded Rectangle 36">
            <a:extLst>
              <a:ext uri="{FF2B5EF4-FFF2-40B4-BE49-F238E27FC236}">
                <a16:creationId xmlns:a16="http://schemas.microsoft.com/office/drawing/2014/main" id="{6BDBBB01-DD63-BC09-6F06-6850728066FF}"/>
              </a:ext>
            </a:extLst>
          </p:cNvPr>
          <p:cNvSpPr/>
          <p:nvPr/>
        </p:nvSpPr>
        <p:spPr>
          <a:xfrm>
            <a:off x="721315" y="5382371"/>
            <a:ext cx="14040000" cy="1080000"/>
          </a:xfrm>
          <a:prstGeom prst="roundRect">
            <a:avLst/>
          </a:prstGeom>
          <a:solidFill>
            <a:srgbClr val="0053A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2723" rIns="360000" bIns="42723" numCol="1" spcCol="0" rtlCol="0" fromWordArt="0" anchor="ctr" anchorCtr="0" forceAA="0" compatLnSpc="1">
            <a:prstTxWarp prst="textNoShape">
              <a:avLst/>
            </a:prstTxWarp>
            <a:noAutofit/>
          </a:bodyPr>
          <a:lstStyle/>
          <a:p>
            <a:pPr algn="ctr"/>
            <a:r>
              <a:rPr lang="en-US" sz="4800" dirty="0">
                <a:solidFill>
                  <a:schemeClr val="bg1"/>
                </a:solidFill>
                <a:latin typeface="Arial" charset="0"/>
                <a:ea typeface="Arial" charset="0"/>
                <a:cs typeface="Arial" charset="0"/>
              </a:rPr>
              <a:t>Introduction</a:t>
            </a:r>
          </a:p>
        </p:txBody>
      </p:sp>
      <p:sp>
        <p:nvSpPr>
          <p:cNvPr id="194" name="TextBox 193">
            <a:extLst>
              <a:ext uri="{FF2B5EF4-FFF2-40B4-BE49-F238E27FC236}">
                <a16:creationId xmlns:a16="http://schemas.microsoft.com/office/drawing/2014/main" id="{29055BF9-AB58-D4F1-58CE-2F25420F714E}"/>
              </a:ext>
            </a:extLst>
          </p:cNvPr>
          <p:cNvSpPr txBox="1"/>
          <p:nvPr/>
        </p:nvSpPr>
        <p:spPr>
          <a:xfrm>
            <a:off x="1110644" y="35859862"/>
            <a:ext cx="5404097" cy="3046988"/>
          </a:xfrm>
          <a:prstGeom prst="rect">
            <a:avLst/>
          </a:prstGeom>
          <a:noFill/>
        </p:spPr>
        <p:txBody>
          <a:bodyPr wrap="square" rtlCol="0">
            <a:spAutoFit/>
          </a:bodyPr>
          <a:lstStyle/>
          <a:p>
            <a:pPr algn="just"/>
            <a:r>
              <a:rPr lang="en-GB" sz="2400" dirty="0">
                <a:latin typeface="Arial" panose="020B0604020202020204" pitchFamily="34" charset="0"/>
                <a:ea typeface="Arial" charset="0"/>
                <a:cs typeface="Arial" panose="020B0604020202020204" pitchFamily="34" charset="0"/>
              </a:rPr>
              <a:t>The </a:t>
            </a:r>
            <a:r>
              <a:rPr lang="en-GB" sz="2400" dirty="0" err="1">
                <a:latin typeface="Arial" panose="020B0604020202020204" pitchFamily="34" charset="0"/>
                <a:ea typeface="Arial" charset="0"/>
                <a:cs typeface="Arial" panose="020B0604020202020204" pitchFamily="34" charset="0"/>
              </a:rPr>
              <a:t>eRTM</a:t>
            </a:r>
            <a:r>
              <a:rPr lang="en-GB" sz="2400" dirty="0">
                <a:latin typeface="Arial" panose="020B0604020202020204" pitchFamily="34" charset="0"/>
                <a:ea typeface="Arial" charset="0"/>
                <a:cs typeface="Arial" panose="020B0604020202020204" pitchFamily="34" charset="0"/>
              </a:rPr>
              <a:t> module is made of two PCB’s: the eRTM14 and eRTM15. The eRTM14 controls the Master REF module and locks the 62.5MHz generated clock (CLKC) onto the WR clock inside the FPGA. The eRTM15 distributes the generated clocks and LO in the MTCA shelf.</a:t>
            </a:r>
          </a:p>
        </p:txBody>
      </p:sp>
      <p:sp>
        <p:nvSpPr>
          <p:cNvPr id="195" name="TextBox 194">
            <a:extLst>
              <a:ext uri="{FF2B5EF4-FFF2-40B4-BE49-F238E27FC236}">
                <a16:creationId xmlns:a16="http://schemas.microsoft.com/office/drawing/2014/main" id="{9EFE8926-E903-2F98-8739-9B93FA25AF16}"/>
              </a:ext>
            </a:extLst>
          </p:cNvPr>
          <p:cNvSpPr txBox="1"/>
          <p:nvPr/>
        </p:nvSpPr>
        <p:spPr>
          <a:xfrm>
            <a:off x="1205066" y="34728471"/>
            <a:ext cx="8624734" cy="400110"/>
          </a:xfrm>
          <a:prstGeom prst="rect">
            <a:avLst/>
          </a:prstGeom>
          <a:noFill/>
        </p:spPr>
        <p:txBody>
          <a:bodyPr wrap="square" rtlCol="0">
            <a:spAutoFit/>
          </a:bodyPr>
          <a:lstStyle/>
          <a:p>
            <a:r>
              <a:rPr lang="en-US" sz="2000" i="1" dirty="0">
                <a:solidFill>
                  <a:schemeClr val="bg1">
                    <a:lumMod val="50000"/>
                  </a:schemeClr>
                </a:solidFill>
              </a:rPr>
              <a:t>Figure 2 </a:t>
            </a:r>
            <a:r>
              <a:rPr lang="mr-IN" sz="2000" i="1" dirty="0">
                <a:solidFill>
                  <a:schemeClr val="bg1">
                    <a:lumMod val="50000"/>
                  </a:schemeClr>
                </a:solidFill>
              </a:rPr>
              <a:t>–</a:t>
            </a:r>
            <a:r>
              <a:rPr lang="en-US" sz="2000" i="1" dirty="0">
                <a:solidFill>
                  <a:schemeClr val="bg1">
                    <a:lumMod val="50000"/>
                  </a:schemeClr>
                </a:solidFill>
              </a:rPr>
              <a:t> Block diagram  of the LHC Crab-cavity </a:t>
            </a:r>
            <a:r>
              <a:rPr lang="en-US" sz="2000" i="1" dirty="0" err="1">
                <a:solidFill>
                  <a:schemeClr val="bg1">
                    <a:lumMod val="50000"/>
                  </a:schemeClr>
                </a:solidFill>
              </a:rPr>
              <a:t>eRTM</a:t>
            </a:r>
            <a:r>
              <a:rPr lang="en-US" sz="2000" i="1" dirty="0">
                <a:solidFill>
                  <a:schemeClr val="bg1">
                    <a:lumMod val="50000"/>
                  </a:schemeClr>
                </a:solidFill>
              </a:rPr>
              <a:t> and Master REF modules</a:t>
            </a:r>
          </a:p>
        </p:txBody>
      </p:sp>
      <p:sp>
        <p:nvSpPr>
          <p:cNvPr id="196" name="TextBox 195">
            <a:extLst>
              <a:ext uri="{FF2B5EF4-FFF2-40B4-BE49-F238E27FC236}">
                <a16:creationId xmlns:a16="http://schemas.microsoft.com/office/drawing/2014/main" id="{F10C4F62-2517-0881-0FBF-BF2ABBDECAE9}"/>
              </a:ext>
            </a:extLst>
          </p:cNvPr>
          <p:cNvSpPr txBox="1"/>
          <p:nvPr/>
        </p:nvSpPr>
        <p:spPr>
          <a:xfrm>
            <a:off x="6901046" y="39041328"/>
            <a:ext cx="5472219" cy="400110"/>
          </a:xfrm>
          <a:prstGeom prst="rect">
            <a:avLst/>
          </a:prstGeom>
          <a:noFill/>
        </p:spPr>
        <p:txBody>
          <a:bodyPr wrap="square" rtlCol="0">
            <a:spAutoFit/>
          </a:bodyPr>
          <a:lstStyle/>
          <a:p>
            <a:r>
              <a:rPr lang="en-US" sz="2000" i="1" dirty="0">
                <a:solidFill>
                  <a:schemeClr val="bg1">
                    <a:lumMod val="50000"/>
                  </a:schemeClr>
                </a:solidFill>
              </a:rPr>
              <a:t>Figure 3 </a:t>
            </a:r>
            <a:r>
              <a:rPr lang="mr-IN" sz="2000" i="1" dirty="0">
                <a:solidFill>
                  <a:schemeClr val="bg1">
                    <a:lumMod val="50000"/>
                  </a:schemeClr>
                </a:solidFill>
              </a:rPr>
              <a:t>–</a:t>
            </a:r>
            <a:r>
              <a:rPr lang="en-US" sz="2000" i="1" dirty="0">
                <a:solidFill>
                  <a:schemeClr val="bg1">
                    <a:lumMod val="50000"/>
                  </a:schemeClr>
                </a:solidFill>
              </a:rPr>
              <a:t> </a:t>
            </a:r>
            <a:r>
              <a:rPr lang="en-GB" sz="2000" i="1" dirty="0">
                <a:solidFill>
                  <a:schemeClr val="bg1">
                    <a:lumMod val="50000"/>
                  </a:schemeClr>
                </a:solidFill>
              </a:rPr>
              <a:t>Master Reference module block diagram</a:t>
            </a:r>
            <a:endParaRPr lang="en-US" sz="2000" i="1" dirty="0">
              <a:solidFill>
                <a:schemeClr val="bg1">
                  <a:lumMod val="50000"/>
                </a:schemeClr>
              </a:solidFill>
            </a:endParaRPr>
          </a:p>
        </p:txBody>
      </p:sp>
      <p:pic>
        <p:nvPicPr>
          <p:cNvPr id="4" name="Image 11" descr="HLU-logoN-title.png">
            <a:extLst>
              <a:ext uri="{FF2B5EF4-FFF2-40B4-BE49-F238E27FC236}">
                <a16:creationId xmlns:a16="http://schemas.microsoft.com/office/drawing/2014/main" id="{D782AA05-93EE-88D6-3A48-E6E8D1195A46}"/>
              </a:ext>
            </a:extLst>
          </p:cNvPr>
          <p:cNvPicPr>
            <a:picLocks noChangeAspect="1"/>
          </p:cNvPicPr>
          <p:nvPr/>
        </p:nvPicPr>
        <p:blipFill>
          <a:blip r:embed="rId5"/>
          <a:stretch>
            <a:fillRect/>
          </a:stretch>
        </p:blipFill>
        <p:spPr>
          <a:xfrm>
            <a:off x="25999636" y="1018481"/>
            <a:ext cx="3134659" cy="1270627"/>
          </a:xfrm>
          <a:prstGeom prst="rect">
            <a:avLst/>
          </a:prstGeom>
        </p:spPr>
      </p:pic>
      <p:pic>
        <p:nvPicPr>
          <p:cNvPr id="7" name="Picture 6">
            <a:extLst>
              <a:ext uri="{FF2B5EF4-FFF2-40B4-BE49-F238E27FC236}">
                <a16:creationId xmlns:a16="http://schemas.microsoft.com/office/drawing/2014/main" id="{79163103-25F5-789C-C419-917C3B8197F7}"/>
              </a:ext>
            </a:extLst>
          </p:cNvPr>
          <p:cNvPicPr>
            <a:picLocks noChangeAspect="1"/>
          </p:cNvPicPr>
          <p:nvPr/>
        </p:nvPicPr>
        <p:blipFill>
          <a:blip r:embed="rId6"/>
          <a:stretch>
            <a:fillRect/>
          </a:stretch>
        </p:blipFill>
        <p:spPr>
          <a:xfrm>
            <a:off x="23961464" y="2755348"/>
            <a:ext cx="5298757" cy="1620859"/>
          </a:xfrm>
          <a:prstGeom prst="rect">
            <a:avLst/>
          </a:prstGeom>
        </p:spPr>
      </p:pic>
      <p:pic>
        <p:nvPicPr>
          <p:cNvPr id="9" name="Picture 8" descr="A diagram of a computer network&#10;&#10;Description automatically generated">
            <a:extLst>
              <a:ext uri="{FF2B5EF4-FFF2-40B4-BE49-F238E27FC236}">
                <a16:creationId xmlns:a16="http://schemas.microsoft.com/office/drawing/2014/main" id="{8EA7E56F-B835-9154-4589-4313BFAFA65E}"/>
              </a:ext>
            </a:extLst>
          </p:cNvPr>
          <p:cNvPicPr>
            <a:picLocks noChangeAspect="1"/>
          </p:cNvPicPr>
          <p:nvPr/>
        </p:nvPicPr>
        <p:blipFill rotWithShape="1">
          <a:blip r:embed="rId7"/>
          <a:srcRect t="3600"/>
          <a:stretch/>
        </p:blipFill>
        <p:spPr>
          <a:xfrm>
            <a:off x="2339906" y="11903749"/>
            <a:ext cx="11144731" cy="7269919"/>
          </a:xfrm>
          <a:prstGeom prst="rect">
            <a:avLst/>
          </a:prstGeom>
        </p:spPr>
      </p:pic>
      <p:sp>
        <p:nvSpPr>
          <p:cNvPr id="11" name="TextBox 10">
            <a:extLst>
              <a:ext uri="{FF2B5EF4-FFF2-40B4-BE49-F238E27FC236}">
                <a16:creationId xmlns:a16="http://schemas.microsoft.com/office/drawing/2014/main" id="{436EA92E-D91E-4E51-051C-CAE8024B10E4}"/>
              </a:ext>
            </a:extLst>
          </p:cNvPr>
          <p:cNvSpPr txBox="1"/>
          <p:nvPr/>
        </p:nvSpPr>
        <p:spPr>
          <a:xfrm>
            <a:off x="1408766" y="19451878"/>
            <a:ext cx="11639987" cy="400110"/>
          </a:xfrm>
          <a:prstGeom prst="rect">
            <a:avLst/>
          </a:prstGeom>
          <a:noFill/>
        </p:spPr>
        <p:txBody>
          <a:bodyPr wrap="square" rtlCol="0">
            <a:spAutoFit/>
          </a:bodyPr>
          <a:lstStyle/>
          <a:p>
            <a:r>
              <a:rPr lang="en-US" sz="2000" i="1" dirty="0">
                <a:solidFill>
                  <a:schemeClr val="bg1">
                    <a:lumMod val="50000"/>
                  </a:schemeClr>
                </a:solidFill>
              </a:rPr>
              <a:t>Figure 1 </a:t>
            </a:r>
            <a:r>
              <a:rPr lang="mr-IN" sz="2000" i="1" dirty="0">
                <a:solidFill>
                  <a:schemeClr val="bg1">
                    <a:lumMod val="50000"/>
                  </a:schemeClr>
                </a:solidFill>
              </a:rPr>
              <a:t>–</a:t>
            </a:r>
            <a:r>
              <a:rPr lang="en-US" sz="2000" i="1" dirty="0">
                <a:solidFill>
                  <a:schemeClr val="bg1">
                    <a:lumMod val="50000"/>
                  </a:schemeClr>
                </a:solidFill>
              </a:rPr>
              <a:t> LHC White-Rabbit architecture for timing and RF distribution </a:t>
            </a:r>
          </a:p>
        </p:txBody>
      </p:sp>
      <p:pic>
        <p:nvPicPr>
          <p:cNvPr id="22" name="Picture 21" descr="A diagram of a computer&#10;&#10;Description automatically generated">
            <a:extLst>
              <a:ext uri="{FF2B5EF4-FFF2-40B4-BE49-F238E27FC236}">
                <a16:creationId xmlns:a16="http://schemas.microsoft.com/office/drawing/2014/main" id="{9B5EEB65-0682-7DD6-8D79-611D298DDC8B}"/>
              </a:ext>
            </a:extLst>
          </p:cNvPr>
          <p:cNvPicPr>
            <a:picLocks noChangeAspect="1"/>
          </p:cNvPicPr>
          <p:nvPr/>
        </p:nvPicPr>
        <p:blipFill>
          <a:blip r:embed="rId8"/>
          <a:stretch>
            <a:fillRect/>
          </a:stretch>
        </p:blipFill>
        <p:spPr>
          <a:xfrm>
            <a:off x="1453066" y="26697027"/>
            <a:ext cx="12879708" cy="7697309"/>
          </a:xfrm>
          <a:prstGeom prst="rect">
            <a:avLst/>
          </a:prstGeom>
        </p:spPr>
      </p:pic>
      <p:pic>
        <p:nvPicPr>
          <p:cNvPr id="33" name="Picture 32" descr="A close up of a circuit board&#10;&#10;Description automatically generated">
            <a:extLst>
              <a:ext uri="{FF2B5EF4-FFF2-40B4-BE49-F238E27FC236}">
                <a16:creationId xmlns:a16="http://schemas.microsoft.com/office/drawing/2014/main" id="{99CFA386-51C2-754A-BE06-46677FD87F97}"/>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5869" b="91947" l="8185" r="91919">
                        <a14:foregroundMark x1="59352" y1="24063" x2="59352" y2="24063"/>
                        <a14:foregroundMark x1="57262" y1="39126" x2="57262" y2="39126"/>
                        <a14:foregroundMark x1="58516" y1="38735" x2="58516" y2="38735"/>
                        <a14:foregroundMark x1="57262" y1="37952" x2="57262" y2="37952"/>
                        <a14:foregroundMark x1="65204" y1="16824" x2="65204" y2="16824"/>
                        <a14:foregroundMark x1="69592" y1="16042" x2="69592" y2="16042"/>
                        <a14:foregroundMark x1="70846" y1="15259" x2="70846" y2="15259"/>
                        <a14:foregroundMark x1="68757" y1="16042" x2="68757" y2="16042"/>
                        <a14:foregroundMark x1="66458" y1="17998" x2="66458" y2="17998"/>
                        <a14:foregroundMark x1="63741" y1="18585" x2="63741" y2="18585"/>
                        <a14:foregroundMark x1="63741" y1="17802" x2="63741" y2="17802"/>
                        <a14:foregroundMark x1="77116" y1="9195" x2="77116" y2="9195"/>
                        <a14:foregroundMark x1="72309" y1="5869" x2="72309" y2="5869"/>
                        <a14:foregroundMark x1="49739" y1="91947" x2="49739" y2="91947"/>
                        <a14:foregroundMark x1="86938" y1="28562" x2="86938" y2="28562"/>
                        <a14:foregroundMark x1="87983" y1="24258" x2="87983" y2="24258"/>
                        <a14:foregroundMark x1="88610" y1="18976" x2="88610" y2="18976"/>
                        <a14:foregroundMark x1="88819" y1="14672" x2="88819" y2="14672"/>
                        <a14:foregroundMark x1="89237" y1="12520" x2="89237" y2="12520"/>
                        <a14:foregroundMark x1="91954" y1="12520" x2="91954" y2="12520"/>
                        <a14:foregroundMark x1="8185" y1="19172" x2="8185" y2="19172"/>
                      </a14:backgroundRemoval>
                    </a14:imgEffect>
                  </a14:imgLayer>
                </a14:imgProps>
              </a:ext>
            </a:extLst>
          </a:blip>
          <a:stretch>
            <a:fillRect/>
          </a:stretch>
        </p:blipFill>
        <p:spPr>
          <a:xfrm>
            <a:off x="1110644" y="30729483"/>
            <a:ext cx="3038866" cy="3246326"/>
          </a:xfrm>
          <a:prstGeom prst="rect">
            <a:avLst/>
          </a:prstGeom>
        </p:spPr>
      </p:pic>
      <p:sp>
        <p:nvSpPr>
          <p:cNvPr id="36" name="TextBox 35">
            <a:extLst>
              <a:ext uri="{FF2B5EF4-FFF2-40B4-BE49-F238E27FC236}">
                <a16:creationId xmlns:a16="http://schemas.microsoft.com/office/drawing/2014/main" id="{EE1F32EB-D72E-A990-DC1F-5638B248B275}"/>
              </a:ext>
            </a:extLst>
          </p:cNvPr>
          <p:cNvSpPr txBox="1"/>
          <p:nvPr/>
        </p:nvSpPr>
        <p:spPr>
          <a:xfrm>
            <a:off x="11710219" y="40147336"/>
            <a:ext cx="16276776" cy="1077218"/>
          </a:xfrm>
          <a:prstGeom prst="rect">
            <a:avLst/>
          </a:prstGeom>
          <a:noFill/>
        </p:spPr>
        <p:txBody>
          <a:bodyPr wrap="square" rtlCol="0">
            <a:spAutoFit/>
          </a:bodyPr>
          <a:lstStyle/>
          <a:p>
            <a:pPr marL="171450" algn="just"/>
            <a:r>
              <a:rPr lang="en-US" sz="1600" dirty="0">
                <a:solidFill>
                  <a:schemeClr val="bg1"/>
                </a:solidFill>
                <a:ea typeface="Arial" charset="0"/>
                <a:cs typeface="Arial" panose="020B0604020202020204" pitchFamily="34" charset="0"/>
              </a:rPr>
              <a:t>[1] </a:t>
            </a:r>
            <a:r>
              <a:rPr lang="en-US" sz="1600" dirty="0">
                <a:solidFill>
                  <a:schemeClr val="bg1"/>
                </a:solidFill>
              </a:rPr>
              <a:t>P. Baudrenghien, T. Mastoridis, </a:t>
            </a:r>
            <a:r>
              <a:rPr lang="en-GB" sz="1600" b="1" dirty="0">
                <a:solidFill>
                  <a:schemeClr val="bg1"/>
                </a:solidFill>
              </a:rPr>
              <a:t>Transverse Emittance Growth due to RF Noise in Crab Cavities: Theory, Measurements, Cure, and High Luminosity LHC estimates </a:t>
            </a:r>
            <a:r>
              <a:rPr lang="en-GB" sz="1600" dirty="0">
                <a:solidFill>
                  <a:schemeClr val="bg1"/>
                </a:solidFill>
              </a:rPr>
              <a:t>[Phys. Rev. ST Accel. Beams 27, 051001 (2024), </a:t>
            </a:r>
            <a:r>
              <a:rPr lang="en-GB" sz="1600" dirty="0">
                <a:solidFill>
                  <a:schemeClr val="bg1"/>
                </a:solidFill>
                <a:hlinkClick r:id="rId11">
                  <a:extLst>
                    <a:ext uri="{A12FA001-AC4F-418D-AE19-62706E023703}">
                      <ahyp:hlinkClr xmlns:ahyp="http://schemas.microsoft.com/office/drawing/2018/hyperlinkcolor" val="tx"/>
                    </a:ext>
                  </a:extLst>
                </a:hlinkClick>
              </a:rPr>
              <a:t>https://doi.org/10.1103/PhysRevAccelBeams.27.051001</a:t>
            </a:r>
            <a:endParaRPr lang="en-US" sz="1600" dirty="0">
              <a:solidFill>
                <a:schemeClr val="bg1"/>
              </a:solidFill>
              <a:ea typeface="Arial" charset="0"/>
              <a:cs typeface="Arial" panose="020B0604020202020204" pitchFamily="34" charset="0"/>
            </a:endParaRPr>
          </a:p>
          <a:p>
            <a:pPr marL="171450" algn="just"/>
            <a:r>
              <a:rPr lang="en-US" sz="1600" dirty="0">
                <a:solidFill>
                  <a:schemeClr val="bg1"/>
                </a:solidFill>
                <a:ea typeface="Arial" charset="0"/>
                <a:cs typeface="Arial" panose="020B0604020202020204" pitchFamily="34" charset="0"/>
              </a:rPr>
              <a:t>[2] M. Rizzi, T. </a:t>
            </a:r>
            <a:r>
              <a:rPr lang="en-US" sz="1600" dirty="0" err="1">
                <a:solidFill>
                  <a:schemeClr val="bg1"/>
                </a:solidFill>
                <a:ea typeface="Arial" charset="0"/>
                <a:cs typeface="Arial" panose="020B0604020202020204" pitchFamily="34" charset="0"/>
              </a:rPr>
              <a:t>Wlowtowski</a:t>
            </a:r>
            <a:r>
              <a:rPr lang="en-US" sz="1600" dirty="0">
                <a:solidFill>
                  <a:schemeClr val="bg1"/>
                </a:solidFill>
                <a:ea typeface="Arial" charset="0"/>
                <a:cs typeface="Arial" panose="020B0604020202020204" pitchFamily="34" charset="0"/>
              </a:rPr>
              <a:t>, </a:t>
            </a:r>
            <a:r>
              <a:rPr lang="en-US" sz="1600" b="1" dirty="0">
                <a:solidFill>
                  <a:schemeClr val="bg1"/>
                </a:solidFill>
                <a:ea typeface="Arial" charset="0"/>
                <a:cs typeface="Arial" panose="020B0604020202020204" pitchFamily="34" charset="0"/>
              </a:rPr>
              <a:t>eRTM14/15 </a:t>
            </a:r>
            <a:r>
              <a:rPr lang="en-GB" sz="1600" b="1" dirty="0">
                <a:solidFill>
                  <a:schemeClr val="bg1"/>
                </a:solidFill>
                <a:ea typeface="Arial" charset="0"/>
                <a:cs typeface="Arial" panose="020B0604020202020204" pitchFamily="34" charset="0"/>
              </a:rPr>
              <a:t>High Performance White Rabbit Timing Receiver in MTCA.4 format</a:t>
            </a:r>
            <a:r>
              <a:rPr lang="en-US" sz="1600" dirty="0">
                <a:solidFill>
                  <a:schemeClr val="bg1"/>
                </a:solidFill>
                <a:ea typeface="Arial" charset="0"/>
                <a:cs typeface="Arial" panose="020B0604020202020204" pitchFamily="34" charset="0"/>
              </a:rPr>
              <a:t>, </a:t>
            </a:r>
            <a:r>
              <a:rPr lang="en-US" sz="1600" dirty="0">
                <a:solidFill>
                  <a:schemeClr val="bg1"/>
                </a:solidFill>
                <a:ea typeface="Arial" charset="0"/>
                <a:cs typeface="Arial" panose="020B0604020202020204" pitchFamily="34" charset="0"/>
                <a:hlinkClick r:id="rId12">
                  <a:extLst>
                    <a:ext uri="{A12FA001-AC4F-418D-AE19-62706E023703}">
                      <ahyp:hlinkClr xmlns:ahyp="http://schemas.microsoft.com/office/drawing/2018/hyperlinkcolor" val="tx"/>
                    </a:ext>
                  </a:extLst>
                </a:hlinkClick>
              </a:rPr>
              <a:t>https://ohwr.org/project/ertm15-llrf-wr/-/wikis/home</a:t>
            </a:r>
            <a:endParaRPr lang="en-US" sz="1600" dirty="0">
              <a:solidFill>
                <a:schemeClr val="bg1"/>
              </a:solidFill>
              <a:ea typeface="Arial" charset="0"/>
              <a:cs typeface="Arial" panose="020B0604020202020204" pitchFamily="34" charset="0"/>
            </a:endParaRPr>
          </a:p>
          <a:p>
            <a:pPr marL="171450" algn="just"/>
            <a:r>
              <a:rPr lang="en-US" sz="1600" dirty="0">
                <a:solidFill>
                  <a:schemeClr val="bg1"/>
                </a:solidFill>
                <a:ea typeface="Arial" charset="0"/>
                <a:cs typeface="Arial" panose="020B0604020202020204" pitchFamily="34" charset="0"/>
              </a:rPr>
              <a:t>[3] P. Hazel et al, </a:t>
            </a:r>
            <a:r>
              <a:rPr lang="en-GB" sz="1600" dirty="0">
                <a:solidFill>
                  <a:schemeClr val="bg1"/>
                </a:solidFill>
                <a:ea typeface="Arial" charset="0"/>
                <a:cs typeface="Arial" panose="020B0604020202020204" pitchFamily="34" charset="0"/>
              </a:rPr>
              <a:t>Phase Stability Compliancy Testing of a White 3 Rabbit Based Solution for the LHC RF and Timing 4 Distribution Backbone Upgrade, TWEPP 2024, Glasgow UK</a:t>
            </a:r>
            <a:endParaRPr lang="en-US" sz="1600" dirty="0">
              <a:solidFill>
                <a:schemeClr val="bg1"/>
              </a:solidFill>
              <a:ea typeface="Arial" charset="0"/>
              <a:cs typeface="Arial" panose="020B0604020202020204" pitchFamily="34" charset="0"/>
            </a:endParaRPr>
          </a:p>
        </p:txBody>
      </p:sp>
      <p:pic>
        <p:nvPicPr>
          <p:cNvPr id="46" name="Picture 45" descr="A diagram of a computer&#10;&#10;Description automatically generated">
            <a:extLst>
              <a:ext uri="{FF2B5EF4-FFF2-40B4-BE49-F238E27FC236}">
                <a16:creationId xmlns:a16="http://schemas.microsoft.com/office/drawing/2014/main" id="{772F5BBB-8A29-C8BC-E7FF-3AEC05BBE4AA}"/>
              </a:ext>
            </a:extLst>
          </p:cNvPr>
          <p:cNvPicPr>
            <a:picLocks noChangeAspect="1"/>
          </p:cNvPicPr>
          <p:nvPr/>
        </p:nvPicPr>
        <p:blipFill>
          <a:blip r:embed="rId13"/>
          <a:stretch>
            <a:fillRect/>
          </a:stretch>
        </p:blipFill>
        <p:spPr>
          <a:xfrm>
            <a:off x="6854230" y="35859862"/>
            <a:ext cx="7444273" cy="2867229"/>
          </a:xfrm>
          <a:prstGeom prst="rect">
            <a:avLst/>
          </a:prstGeom>
        </p:spPr>
      </p:pic>
      <p:pic>
        <p:nvPicPr>
          <p:cNvPr id="54" name="Picture 53" descr="A diagram of a phase noise&#10;&#10;Description automatically generated">
            <a:extLst>
              <a:ext uri="{FF2B5EF4-FFF2-40B4-BE49-F238E27FC236}">
                <a16:creationId xmlns:a16="http://schemas.microsoft.com/office/drawing/2014/main" id="{68FFAE0F-065B-10D0-20F3-12575A910906}"/>
              </a:ext>
            </a:extLst>
          </p:cNvPr>
          <p:cNvPicPr>
            <a:picLocks noChangeAspect="1"/>
          </p:cNvPicPr>
          <p:nvPr/>
        </p:nvPicPr>
        <p:blipFill>
          <a:blip r:embed="rId14"/>
          <a:srcRect t="4288"/>
          <a:stretch/>
        </p:blipFill>
        <p:spPr>
          <a:xfrm>
            <a:off x="15849448" y="28882215"/>
            <a:ext cx="6819114" cy="5570486"/>
          </a:xfrm>
          <a:prstGeom prst="rect">
            <a:avLst/>
          </a:prstGeom>
        </p:spPr>
      </p:pic>
      <p:pic>
        <p:nvPicPr>
          <p:cNvPr id="59" name="Picture 58" descr="A graph with different colored dots&#10;&#10;Description automatically generated">
            <a:extLst>
              <a:ext uri="{FF2B5EF4-FFF2-40B4-BE49-F238E27FC236}">
                <a16:creationId xmlns:a16="http://schemas.microsoft.com/office/drawing/2014/main" id="{85D8CD8A-F722-3BD3-EE3A-D65D0CAF518A}"/>
              </a:ext>
            </a:extLst>
          </p:cNvPr>
          <p:cNvPicPr>
            <a:picLocks noChangeAspect="1"/>
          </p:cNvPicPr>
          <p:nvPr/>
        </p:nvPicPr>
        <p:blipFill>
          <a:blip r:embed="rId15"/>
          <a:srcRect l="5168" t="11283" r="6434" b="4835"/>
          <a:stretch/>
        </p:blipFill>
        <p:spPr>
          <a:xfrm>
            <a:off x="22847244" y="28811006"/>
            <a:ext cx="6317325" cy="5994541"/>
          </a:xfrm>
          <a:prstGeom prst="rect">
            <a:avLst/>
          </a:prstGeom>
        </p:spPr>
      </p:pic>
      <p:pic>
        <p:nvPicPr>
          <p:cNvPr id="66" name="Picture 65" descr="A diagram of a computer&#10;&#10;Description automatically generated">
            <a:extLst>
              <a:ext uri="{FF2B5EF4-FFF2-40B4-BE49-F238E27FC236}">
                <a16:creationId xmlns:a16="http://schemas.microsoft.com/office/drawing/2014/main" id="{1ABF931E-34DA-118E-10C0-8F85F405C611}"/>
              </a:ext>
            </a:extLst>
          </p:cNvPr>
          <p:cNvPicPr>
            <a:picLocks noChangeAspect="1"/>
          </p:cNvPicPr>
          <p:nvPr/>
        </p:nvPicPr>
        <p:blipFill>
          <a:blip r:embed="rId16"/>
          <a:stretch>
            <a:fillRect/>
          </a:stretch>
        </p:blipFill>
        <p:spPr>
          <a:xfrm>
            <a:off x="16243300" y="11797653"/>
            <a:ext cx="11993904" cy="7154643"/>
          </a:xfrm>
          <a:prstGeom prst="rect">
            <a:avLst/>
          </a:prstGeom>
        </p:spPr>
      </p:pic>
      <p:sp>
        <p:nvSpPr>
          <p:cNvPr id="73" name="TextBox 72">
            <a:extLst>
              <a:ext uri="{FF2B5EF4-FFF2-40B4-BE49-F238E27FC236}">
                <a16:creationId xmlns:a16="http://schemas.microsoft.com/office/drawing/2014/main" id="{12C24A39-ECC0-A57A-9692-E28026708BF0}"/>
              </a:ext>
            </a:extLst>
          </p:cNvPr>
          <p:cNvSpPr txBox="1"/>
          <p:nvPr/>
        </p:nvSpPr>
        <p:spPr>
          <a:xfrm>
            <a:off x="15805501" y="19058624"/>
            <a:ext cx="11639987" cy="400110"/>
          </a:xfrm>
          <a:prstGeom prst="rect">
            <a:avLst/>
          </a:prstGeom>
          <a:noFill/>
        </p:spPr>
        <p:txBody>
          <a:bodyPr wrap="square" rtlCol="0">
            <a:spAutoFit/>
          </a:bodyPr>
          <a:lstStyle/>
          <a:p>
            <a:r>
              <a:rPr lang="en-US" sz="2000" i="1" dirty="0">
                <a:solidFill>
                  <a:schemeClr val="bg1">
                    <a:lumMod val="50000"/>
                  </a:schemeClr>
                </a:solidFill>
              </a:rPr>
              <a:t>Figure 3 </a:t>
            </a:r>
            <a:r>
              <a:rPr lang="mr-IN" sz="2000" i="1" dirty="0">
                <a:solidFill>
                  <a:schemeClr val="bg1">
                    <a:lumMod val="50000"/>
                  </a:schemeClr>
                </a:solidFill>
              </a:rPr>
              <a:t>–</a:t>
            </a:r>
            <a:r>
              <a:rPr lang="en-US" sz="2000" i="1" dirty="0">
                <a:solidFill>
                  <a:schemeClr val="bg1">
                    <a:lumMod val="50000"/>
                  </a:schemeClr>
                </a:solidFill>
              </a:rPr>
              <a:t> WR2RF module and simplified diagram </a:t>
            </a:r>
          </a:p>
        </p:txBody>
      </p:sp>
      <p:pic>
        <p:nvPicPr>
          <p:cNvPr id="74" name="Picture 73">
            <a:extLst>
              <a:ext uri="{FF2B5EF4-FFF2-40B4-BE49-F238E27FC236}">
                <a16:creationId xmlns:a16="http://schemas.microsoft.com/office/drawing/2014/main" id="{42D07935-16E9-BE51-7069-07574CEC1C2C}"/>
              </a:ext>
            </a:extLst>
          </p:cNvPr>
          <p:cNvPicPr>
            <a:picLocks noChangeAspect="1"/>
          </p:cNvPicPr>
          <p:nvPr/>
        </p:nvPicPr>
        <p:blipFill>
          <a:blip r:embed="rId17"/>
          <a:stretch>
            <a:fillRect/>
          </a:stretch>
        </p:blipFill>
        <p:spPr>
          <a:xfrm>
            <a:off x="25684605" y="16272769"/>
            <a:ext cx="3381303" cy="3451483"/>
          </a:xfrm>
          <a:prstGeom prst="rect">
            <a:avLst/>
          </a:prstGeom>
        </p:spPr>
      </p:pic>
      <p:sp>
        <p:nvSpPr>
          <p:cNvPr id="75" name="TextBox 74">
            <a:extLst>
              <a:ext uri="{FF2B5EF4-FFF2-40B4-BE49-F238E27FC236}">
                <a16:creationId xmlns:a16="http://schemas.microsoft.com/office/drawing/2014/main" id="{93AD5269-FC1C-0057-2D46-C473B3C32937}"/>
              </a:ext>
            </a:extLst>
          </p:cNvPr>
          <p:cNvSpPr txBox="1"/>
          <p:nvPr/>
        </p:nvSpPr>
        <p:spPr>
          <a:xfrm>
            <a:off x="15778699" y="34805547"/>
            <a:ext cx="13385869" cy="707886"/>
          </a:xfrm>
          <a:prstGeom prst="rect">
            <a:avLst/>
          </a:prstGeom>
          <a:noFill/>
        </p:spPr>
        <p:txBody>
          <a:bodyPr wrap="square" rtlCol="0">
            <a:spAutoFit/>
          </a:bodyPr>
          <a:lstStyle/>
          <a:p>
            <a:r>
              <a:rPr lang="en-US" sz="2000" i="1" dirty="0">
                <a:solidFill>
                  <a:schemeClr val="bg1">
                    <a:lumMod val="50000"/>
                  </a:schemeClr>
                </a:solidFill>
              </a:rPr>
              <a:t>Figure 4 </a:t>
            </a:r>
            <a:r>
              <a:rPr lang="mr-IN" sz="2000" i="1" dirty="0">
                <a:solidFill>
                  <a:schemeClr val="bg1">
                    <a:lumMod val="50000"/>
                  </a:schemeClr>
                </a:solidFill>
              </a:rPr>
              <a:t>–</a:t>
            </a:r>
            <a:r>
              <a:rPr lang="en-US" sz="2000" i="1" dirty="0">
                <a:solidFill>
                  <a:schemeClr val="bg1">
                    <a:lumMod val="50000"/>
                  </a:schemeClr>
                </a:solidFill>
              </a:rPr>
              <a:t> WR2RF phase noise (200MHz output normalized to 400MHz) and LHC RF clocks distribution phase noise of beam 1 (left), WR2RF Phase reproducibility between two slaves (right)</a:t>
            </a:r>
          </a:p>
        </p:txBody>
      </p:sp>
      <p:sp>
        <p:nvSpPr>
          <p:cNvPr id="60" name="Rectangle: Rounded Corners 59">
            <a:extLst>
              <a:ext uri="{FF2B5EF4-FFF2-40B4-BE49-F238E27FC236}">
                <a16:creationId xmlns:a16="http://schemas.microsoft.com/office/drawing/2014/main" id="{0753AC60-70EB-5C68-F2C9-963E64760506}"/>
              </a:ext>
            </a:extLst>
          </p:cNvPr>
          <p:cNvSpPr/>
          <p:nvPr/>
        </p:nvSpPr>
        <p:spPr>
          <a:xfrm>
            <a:off x="16946496" y="28895789"/>
            <a:ext cx="350904" cy="5139057"/>
          </a:xfrm>
          <a:prstGeom prst="roundRect">
            <a:avLst>
              <a:gd name="adj" fmla="val 4904"/>
            </a:avLst>
          </a:prstGeom>
          <a:solidFill>
            <a:srgbClr val="D6DCE5">
              <a:alpha val="50196"/>
            </a:srgbClr>
          </a:solidFill>
          <a:ln w="190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4" name="Straight Arrow Connector 173">
            <a:extLst>
              <a:ext uri="{FF2B5EF4-FFF2-40B4-BE49-F238E27FC236}">
                <a16:creationId xmlns:a16="http://schemas.microsoft.com/office/drawing/2014/main" id="{1196CB0C-9A4E-E4AB-1706-6A7038ACD9E7}"/>
              </a:ext>
            </a:extLst>
          </p:cNvPr>
          <p:cNvCxnSpPr>
            <a:cxnSpLocks/>
          </p:cNvCxnSpPr>
          <p:nvPr/>
        </p:nvCxnSpPr>
        <p:spPr>
          <a:xfrm flipH="1">
            <a:off x="17135906" y="28817987"/>
            <a:ext cx="687893" cy="128456"/>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6A89944D-F555-5F23-64AC-DA44DFDFC6F7}"/>
              </a:ext>
            </a:extLst>
          </p:cNvPr>
          <p:cNvSpPr txBox="1"/>
          <p:nvPr/>
        </p:nvSpPr>
        <p:spPr>
          <a:xfrm>
            <a:off x="17823800" y="28618790"/>
            <a:ext cx="1655906" cy="553998"/>
          </a:xfrm>
          <a:prstGeom prst="rect">
            <a:avLst/>
          </a:prstGeom>
          <a:solidFill>
            <a:schemeClr val="bg1"/>
          </a:solidFill>
        </p:spPr>
        <p:txBody>
          <a:bodyPr wrap="square" lIns="0" tIns="0" rIns="0" bIns="0" rtlCol="0">
            <a:spAutoFit/>
          </a:bodyPr>
          <a:lstStyle/>
          <a:p>
            <a:r>
              <a:rPr lang="en-US" dirty="0">
                <a:solidFill>
                  <a:schemeClr val="accent1">
                    <a:lumMod val="75000"/>
                  </a:schemeClr>
                </a:solidFill>
              </a:rPr>
              <a:t>LHC synchrotron frequency range</a:t>
            </a:r>
          </a:p>
        </p:txBody>
      </p:sp>
      <p:sp>
        <p:nvSpPr>
          <p:cNvPr id="77" name="TextBox 76">
            <a:extLst>
              <a:ext uri="{FF2B5EF4-FFF2-40B4-BE49-F238E27FC236}">
                <a16:creationId xmlns:a16="http://schemas.microsoft.com/office/drawing/2014/main" id="{690728F0-599C-0C23-CFC1-92527E3925AC}"/>
              </a:ext>
            </a:extLst>
          </p:cNvPr>
          <p:cNvSpPr txBox="1"/>
          <p:nvPr/>
        </p:nvSpPr>
        <p:spPr>
          <a:xfrm>
            <a:off x="19500727" y="31429911"/>
            <a:ext cx="350904" cy="276999"/>
          </a:xfrm>
          <a:prstGeom prst="rect">
            <a:avLst/>
          </a:prstGeom>
          <a:solidFill>
            <a:schemeClr val="bg1"/>
          </a:solidFill>
        </p:spPr>
        <p:txBody>
          <a:bodyPr wrap="square" lIns="0" tIns="0" rIns="0" bIns="0" rtlCol="0">
            <a:spAutoFit/>
          </a:bodyPr>
          <a:lstStyle/>
          <a:p>
            <a:pPr algn="ctr"/>
            <a:r>
              <a:rPr lang="en-US" dirty="0">
                <a:solidFill>
                  <a:schemeClr val="accent2"/>
                </a:solidFill>
              </a:rPr>
              <a:t>LO</a:t>
            </a:r>
          </a:p>
        </p:txBody>
      </p:sp>
      <p:sp>
        <p:nvSpPr>
          <p:cNvPr id="78" name="TextBox 77">
            <a:extLst>
              <a:ext uri="{FF2B5EF4-FFF2-40B4-BE49-F238E27FC236}">
                <a16:creationId xmlns:a16="http://schemas.microsoft.com/office/drawing/2014/main" id="{04B2CF48-A224-D625-1ECB-92DA3BD3D9FC}"/>
              </a:ext>
            </a:extLst>
          </p:cNvPr>
          <p:cNvSpPr txBox="1"/>
          <p:nvPr/>
        </p:nvSpPr>
        <p:spPr>
          <a:xfrm>
            <a:off x="18867314" y="33327674"/>
            <a:ext cx="1266825" cy="553998"/>
          </a:xfrm>
          <a:prstGeom prst="rect">
            <a:avLst/>
          </a:prstGeom>
          <a:noFill/>
        </p:spPr>
        <p:txBody>
          <a:bodyPr wrap="square" lIns="0" tIns="0" rIns="0" bIns="0" rtlCol="0">
            <a:spAutoFit/>
          </a:bodyPr>
          <a:lstStyle/>
          <a:p>
            <a:pPr algn="ctr"/>
            <a:r>
              <a:rPr lang="en-US" dirty="0">
                <a:solidFill>
                  <a:srgbClr val="C00000"/>
                </a:solidFill>
              </a:rPr>
              <a:t>Master RF (VCXO)</a:t>
            </a:r>
          </a:p>
        </p:txBody>
      </p:sp>
      <p:sp>
        <p:nvSpPr>
          <p:cNvPr id="79" name="TextBox 78">
            <a:extLst>
              <a:ext uri="{FF2B5EF4-FFF2-40B4-BE49-F238E27FC236}">
                <a16:creationId xmlns:a16="http://schemas.microsoft.com/office/drawing/2014/main" id="{9F82816A-CA9F-3E1A-48A7-44BC9E8893D0}"/>
              </a:ext>
            </a:extLst>
          </p:cNvPr>
          <p:cNvSpPr txBox="1"/>
          <p:nvPr/>
        </p:nvSpPr>
        <p:spPr>
          <a:xfrm>
            <a:off x="19732118" y="30430032"/>
            <a:ext cx="1669200" cy="553998"/>
          </a:xfrm>
          <a:prstGeom prst="rect">
            <a:avLst/>
          </a:prstGeom>
          <a:noFill/>
        </p:spPr>
        <p:txBody>
          <a:bodyPr wrap="square" lIns="0" tIns="0" rIns="0" bIns="0" rtlCol="0">
            <a:spAutoFit/>
          </a:bodyPr>
          <a:lstStyle/>
          <a:p>
            <a:pPr algn="ctr"/>
            <a:r>
              <a:rPr lang="en-US" dirty="0">
                <a:solidFill>
                  <a:schemeClr val="accent1">
                    <a:lumMod val="75000"/>
                  </a:schemeClr>
                </a:solidFill>
              </a:rPr>
              <a:t>Frequency program (DDS)</a:t>
            </a:r>
          </a:p>
        </p:txBody>
      </p:sp>
      <p:sp>
        <p:nvSpPr>
          <p:cNvPr id="80" name="TextBox 79">
            <a:extLst>
              <a:ext uri="{FF2B5EF4-FFF2-40B4-BE49-F238E27FC236}">
                <a16:creationId xmlns:a16="http://schemas.microsoft.com/office/drawing/2014/main" id="{0430346D-9F0E-B0EB-6C75-C0F9526451D2}"/>
              </a:ext>
            </a:extLst>
          </p:cNvPr>
          <p:cNvSpPr txBox="1"/>
          <p:nvPr/>
        </p:nvSpPr>
        <p:spPr>
          <a:xfrm>
            <a:off x="19900777" y="32479646"/>
            <a:ext cx="1126552" cy="276999"/>
          </a:xfrm>
          <a:prstGeom prst="rect">
            <a:avLst/>
          </a:prstGeom>
          <a:noFill/>
        </p:spPr>
        <p:txBody>
          <a:bodyPr wrap="square" lIns="0" tIns="0" rIns="0" bIns="0" rtlCol="0">
            <a:spAutoFit/>
          </a:bodyPr>
          <a:lstStyle/>
          <a:p>
            <a:pPr algn="ctr"/>
            <a:r>
              <a:rPr lang="en-US" dirty="0">
                <a:solidFill>
                  <a:schemeClr val="accent6">
                    <a:lumMod val="75000"/>
                  </a:schemeClr>
                </a:solidFill>
              </a:rPr>
              <a:t>RF </a:t>
            </a:r>
            <a:r>
              <a:rPr lang="en-US" dirty="0" err="1">
                <a:solidFill>
                  <a:schemeClr val="accent6">
                    <a:lumMod val="75000"/>
                  </a:schemeClr>
                </a:solidFill>
              </a:rPr>
              <a:t>distri</a:t>
            </a:r>
            <a:endParaRPr lang="en-US" dirty="0">
              <a:solidFill>
                <a:schemeClr val="accent6">
                  <a:lumMod val="75000"/>
                </a:schemeClr>
              </a:solidFill>
            </a:endParaRPr>
          </a:p>
        </p:txBody>
      </p:sp>
      <p:cxnSp>
        <p:nvCxnSpPr>
          <p:cNvPr id="115" name="Straight Arrow Connector 114">
            <a:extLst>
              <a:ext uri="{FF2B5EF4-FFF2-40B4-BE49-F238E27FC236}">
                <a16:creationId xmlns:a16="http://schemas.microsoft.com/office/drawing/2014/main" id="{16B45A31-3DC0-9613-E4E4-5E92BC045751}"/>
              </a:ext>
            </a:extLst>
          </p:cNvPr>
          <p:cNvCxnSpPr>
            <a:cxnSpLocks/>
          </p:cNvCxnSpPr>
          <p:nvPr/>
        </p:nvCxnSpPr>
        <p:spPr>
          <a:xfrm flipV="1">
            <a:off x="17666848" y="31788100"/>
            <a:ext cx="156952" cy="437197"/>
          </a:xfrm>
          <a:prstGeom prst="straightConnector1">
            <a:avLst/>
          </a:prstGeom>
          <a:ln w="28575">
            <a:tailEnd type="triangle" w="med" len="lg"/>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E7BB2759-E5D0-43C6-81D5-57738B2C13E3}"/>
              </a:ext>
            </a:extLst>
          </p:cNvPr>
          <p:cNvSpPr txBox="1"/>
          <p:nvPr/>
        </p:nvSpPr>
        <p:spPr>
          <a:xfrm>
            <a:off x="17223110" y="32167301"/>
            <a:ext cx="904427" cy="381515"/>
          </a:xfrm>
          <a:prstGeom prst="rect">
            <a:avLst/>
          </a:prstGeom>
          <a:noFill/>
        </p:spPr>
        <p:txBody>
          <a:bodyPr wrap="square" rtlCol="0">
            <a:spAutoFit/>
          </a:bodyPr>
          <a:lstStyle/>
          <a:p>
            <a:pPr algn="ctr"/>
            <a:r>
              <a:rPr lang="en-US" dirty="0">
                <a:solidFill>
                  <a:schemeClr val="accent1">
                    <a:lumMod val="75000"/>
                  </a:schemeClr>
                </a:solidFill>
              </a:rPr>
              <a:t>WR2RF</a:t>
            </a:r>
          </a:p>
        </p:txBody>
      </p:sp>
    </p:spTree>
    <p:extLst>
      <p:ext uri="{BB962C8B-B14F-4D97-AF65-F5344CB8AC3E}">
        <p14:creationId xmlns:p14="http://schemas.microsoft.com/office/powerpoint/2010/main" val="11079307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6931</TotalTime>
  <Words>1216</Words>
  <Application>Microsoft Office PowerPoint</Application>
  <PresentationFormat>Custom</PresentationFormat>
  <Paragraphs>173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Gregoire.Hagmann@cern.ch</dc:creator>
  <cp:lastModifiedBy>Gregoire Hagmann</cp:lastModifiedBy>
  <cp:revision>206</cp:revision>
  <cp:lastPrinted>2023-05-02T16:11:28Z</cp:lastPrinted>
  <dcterms:created xsi:type="dcterms:W3CDTF">2017-10-02T09:22:45Z</dcterms:created>
  <dcterms:modified xsi:type="dcterms:W3CDTF">2024-10-22T13:20:59Z</dcterms:modified>
</cp:coreProperties>
</file>