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47"/>
  </p:notesMasterIdLst>
  <p:sldIdLst>
    <p:sldId id="256" r:id="rId3"/>
    <p:sldId id="257" r:id="rId4"/>
    <p:sldId id="258" r:id="rId5"/>
    <p:sldId id="259" r:id="rId6"/>
    <p:sldId id="260" r:id="rId7"/>
    <p:sldId id="291" r:id="rId8"/>
    <p:sldId id="261" r:id="rId9"/>
    <p:sldId id="262" r:id="rId10"/>
    <p:sldId id="263" r:id="rId11"/>
    <p:sldId id="269" r:id="rId12"/>
    <p:sldId id="270" r:id="rId13"/>
    <p:sldId id="271" r:id="rId14"/>
    <p:sldId id="272" r:id="rId15"/>
    <p:sldId id="264" r:id="rId16"/>
    <p:sldId id="265" r:id="rId17"/>
    <p:sldId id="266" r:id="rId18"/>
    <p:sldId id="267" r:id="rId19"/>
    <p:sldId id="268" r:id="rId20"/>
    <p:sldId id="289"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92" r:id="rId38"/>
    <p:sldId id="293" r:id="rId39"/>
    <p:sldId id="294" r:id="rId40"/>
    <p:sldId id="295" r:id="rId41"/>
    <p:sldId id="296" r:id="rId42"/>
    <p:sldId id="297" r:id="rId43"/>
    <p:sldId id="298" r:id="rId44"/>
    <p:sldId id="299" r:id="rId45"/>
    <p:sldId id="300"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782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96" autoAdjust="0"/>
    <p:restoredTop sz="88936" autoAdjust="0"/>
  </p:normalViewPr>
  <p:slideViewPr>
    <p:cSldViewPr snapToGrid="0">
      <p:cViewPr>
        <p:scale>
          <a:sx n="80" d="100"/>
          <a:sy n="80" d="100"/>
        </p:scale>
        <p:origin x="20" y="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DF65BD-FFA3-4940-B173-1B17758B7AC7}" type="datetimeFigureOut">
              <a:rPr lang="en-US" smtClean="0"/>
              <a:t>26-Jan-25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C18184-CEC2-44DD-A68A-F5A4C8101F01}" type="slidenum">
              <a:rPr lang="en-US" smtClean="0"/>
              <a:t>‹#›</a:t>
            </a:fld>
            <a:endParaRPr lang="en-US"/>
          </a:p>
        </p:txBody>
      </p:sp>
    </p:spTree>
    <p:extLst>
      <p:ext uri="{BB962C8B-B14F-4D97-AF65-F5344CB8AC3E}">
        <p14:creationId xmlns:p14="http://schemas.microsoft.com/office/powerpoint/2010/main" val="3644106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3875079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AC18184-CEC2-44DD-A68A-F5A4C8101F01}" type="slidenum">
              <a:rPr lang="en-US" smtClean="0"/>
              <a:t>7</a:t>
            </a:fld>
            <a:endParaRPr lang="en-US"/>
          </a:p>
        </p:txBody>
      </p:sp>
    </p:spTree>
    <p:extLst>
      <p:ext uri="{BB962C8B-B14F-4D97-AF65-F5344CB8AC3E}">
        <p14:creationId xmlns:p14="http://schemas.microsoft.com/office/powerpoint/2010/main" val="21804474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In questa slide</a:t>
            </a:r>
            <a:r>
              <a:rPr lang="it-IT" baseline="0" dirty="0"/>
              <a:t> mostriamo il principio fondamentale su cui sono basate le tecniche moiré. Sovrapponendo due griglie sfasate si generano delle frange la cui frequenza varia al variare dello spostamento relativo. Questo principio può essere declinato in varie maniere a seconda dello specifico set-up.</a:t>
            </a:r>
            <a:endParaRPr lang="it-IT" dirty="0"/>
          </a:p>
          <a:p>
            <a:endParaRPr lang="it-IT" dirty="0"/>
          </a:p>
          <a:p>
            <a:endParaRPr lang="it-IT" dirty="0"/>
          </a:p>
        </p:txBody>
      </p:sp>
      <p:sp>
        <p:nvSpPr>
          <p:cNvPr id="4" name="Segnaposto numero diapositiva 3"/>
          <p:cNvSpPr>
            <a:spLocks noGrp="1"/>
          </p:cNvSpPr>
          <p:nvPr>
            <p:ph type="sldNum" sz="quarter" idx="10"/>
          </p:nvPr>
        </p:nvSpPr>
        <p:spPr/>
        <p:txBody>
          <a:bodyPr/>
          <a:lstStyle/>
          <a:p>
            <a:fld id="{93F906E8-65EE-44D3-9BBC-B30FBFA52BD1}" type="slidenum">
              <a:rPr lang="it-IT" smtClean="0"/>
              <a:t>20</a:t>
            </a:fld>
            <a:endParaRPr lang="it-IT"/>
          </a:p>
        </p:txBody>
      </p:sp>
    </p:spTree>
    <p:extLst>
      <p:ext uri="{BB962C8B-B14F-4D97-AF65-F5344CB8AC3E}">
        <p14:creationId xmlns:p14="http://schemas.microsoft.com/office/powerpoint/2010/main" val="39735177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AC18184-CEC2-44DD-A68A-F5A4C8101F01}" type="slidenum">
              <a:rPr lang="en-US" smtClean="0"/>
              <a:t>26</a:t>
            </a:fld>
            <a:endParaRPr lang="en-US"/>
          </a:p>
        </p:txBody>
      </p:sp>
    </p:spTree>
    <p:extLst>
      <p:ext uri="{BB962C8B-B14F-4D97-AF65-F5344CB8AC3E}">
        <p14:creationId xmlns:p14="http://schemas.microsoft.com/office/powerpoint/2010/main" val="38327014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AC18184-CEC2-44DD-A68A-F5A4C8101F01}" type="slidenum">
              <a:rPr lang="en-US" smtClean="0"/>
              <a:t>29</a:t>
            </a:fld>
            <a:endParaRPr lang="en-US"/>
          </a:p>
        </p:txBody>
      </p:sp>
    </p:spTree>
    <p:extLst>
      <p:ext uri="{BB962C8B-B14F-4D97-AF65-F5344CB8AC3E}">
        <p14:creationId xmlns:p14="http://schemas.microsoft.com/office/powerpoint/2010/main" val="12278169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AC18184-CEC2-44DD-A68A-F5A4C8101F01}" type="slidenum">
              <a:rPr lang="en-US" smtClean="0"/>
              <a:t>35</a:t>
            </a:fld>
            <a:endParaRPr lang="en-US"/>
          </a:p>
        </p:txBody>
      </p:sp>
    </p:spTree>
    <p:extLst>
      <p:ext uri="{BB962C8B-B14F-4D97-AF65-F5344CB8AC3E}">
        <p14:creationId xmlns:p14="http://schemas.microsoft.com/office/powerpoint/2010/main" val="39240449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AC18184-CEC2-44DD-A68A-F5A4C8101F01}" type="slidenum">
              <a:rPr lang="en-US" smtClean="0"/>
              <a:t>38</a:t>
            </a:fld>
            <a:endParaRPr lang="en-US"/>
          </a:p>
        </p:txBody>
      </p:sp>
    </p:spTree>
    <p:extLst>
      <p:ext uri="{BB962C8B-B14F-4D97-AF65-F5344CB8AC3E}">
        <p14:creationId xmlns:p14="http://schemas.microsoft.com/office/powerpoint/2010/main" val="8346243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Pytorch</a:t>
            </a:r>
            <a:endParaRPr lang="en-US" dirty="0"/>
          </a:p>
        </p:txBody>
      </p:sp>
      <p:sp>
        <p:nvSpPr>
          <p:cNvPr id="4" name="Slide Number Placeholder 3"/>
          <p:cNvSpPr>
            <a:spLocks noGrp="1"/>
          </p:cNvSpPr>
          <p:nvPr>
            <p:ph type="sldNum" sz="quarter" idx="5"/>
          </p:nvPr>
        </p:nvSpPr>
        <p:spPr/>
        <p:txBody>
          <a:bodyPr/>
          <a:lstStyle/>
          <a:p>
            <a:fld id="{4AC18184-CEC2-44DD-A68A-F5A4C8101F01}" type="slidenum">
              <a:rPr lang="en-US" smtClean="0"/>
              <a:t>39</a:t>
            </a:fld>
            <a:endParaRPr lang="en-US"/>
          </a:p>
        </p:txBody>
      </p:sp>
    </p:spTree>
    <p:extLst>
      <p:ext uri="{BB962C8B-B14F-4D97-AF65-F5344CB8AC3E}">
        <p14:creationId xmlns:p14="http://schemas.microsoft.com/office/powerpoint/2010/main" val="39118089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Windows Frame Fourier</a:t>
            </a:r>
          </a:p>
          <a:p>
            <a:r>
              <a:rPr lang="en-US" dirty="0"/>
              <a:t>Oriented Partial Differential equation</a:t>
            </a:r>
          </a:p>
          <a:p>
            <a:endParaRPr lang="en-US" dirty="0"/>
          </a:p>
        </p:txBody>
      </p:sp>
      <p:sp>
        <p:nvSpPr>
          <p:cNvPr id="4" name="Slide Number Placeholder 3"/>
          <p:cNvSpPr>
            <a:spLocks noGrp="1"/>
          </p:cNvSpPr>
          <p:nvPr>
            <p:ph type="sldNum" sz="quarter" idx="5"/>
          </p:nvPr>
        </p:nvSpPr>
        <p:spPr/>
        <p:txBody>
          <a:bodyPr/>
          <a:lstStyle/>
          <a:p>
            <a:fld id="{4AC18184-CEC2-44DD-A68A-F5A4C8101F01}" type="slidenum">
              <a:rPr lang="en-US" smtClean="0"/>
              <a:t>43</a:t>
            </a:fld>
            <a:endParaRPr lang="en-US"/>
          </a:p>
        </p:txBody>
      </p:sp>
    </p:spTree>
    <p:extLst>
      <p:ext uri="{BB962C8B-B14F-4D97-AF65-F5344CB8AC3E}">
        <p14:creationId xmlns:p14="http://schemas.microsoft.com/office/powerpoint/2010/main" val="42316635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58AAD-A7FB-2E94-CADA-EE1D9D0E531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D2063AF-012A-90A4-C1EF-F7D4B880032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C5C8166-AE65-EC9D-CF06-7571BAC70C62}"/>
              </a:ext>
            </a:extLst>
          </p:cNvPr>
          <p:cNvSpPr>
            <a:spLocks noGrp="1"/>
          </p:cNvSpPr>
          <p:nvPr>
            <p:ph type="dt" sz="half" idx="10"/>
          </p:nvPr>
        </p:nvSpPr>
        <p:spPr/>
        <p:txBody>
          <a:bodyPr/>
          <a:lstStyle/>
          <a:p>
            <a:fld id="{1D6D8716-6348-438F-B37D-E810A1621DBB}" type="datetimeFigureOut">
              <a:rPr lang="en-US" smtClean="0"/>
              <a:t>26-Jan-25</a:t>
            </a:fld>
            <a:endParaRPr lang="en-US"/>
          </a:p>
        </p:txBody>
      </p:sp>
      <p:sp>
        <p:nvSpPr>
          <p:cNvPr id="5" name="Footer Placeholder 4">
            <a:extLst>
              <a:ext uri="{FF2B5EF4-FFF2-40B4-BE49-F238E27FC236}">
                <a16:creationId xmlns:a16="http://schemas.microsoft.com/office/drawing/2014/main" id="{967F78BB-45E2-1A0E-3C35-B59971003E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FBCB80-E697-1A1C-6241-D5CB3B709FC7}"/>
              </a:ext>
            </a:extLst>
          </p:cNvPr>
          <p:cNvSpPr>
            <a:spLocks noGrp="1"/>
          </p:cNvSpPr>
          <p:nvPr>
            <p:ph type="sldNum" sz="quarter" idx="12"/>
          </p:nvPr>
        </p:nvSpPr>
        <p:spPr/>
        <p:txBody>
          <a:bodyPr/>
          <a:lstStyle/>
          <a:p>
            <a:fld id="{CD2DA844-5FF3-450F-9772-6E30508493A6}" type="slidenum">
              <a:rPr lang="en-US" smtClean="0"/>
              <a:t>‹#›</a:t>
            </a:fld>
            <a:endParaRPr lang="en-US"/>
          </a:p>
        </p:txBody>
      </p:sp>
    </p:spTree>
    <p:extLst>
      <p:ext uri="{BB962C8B-B14F-4D97-AF65-F5344CB8AC3E}">
        <p14:creationId xmlns:p14="http://schemas.microsoft.com/office/powerpoint/2010/main" val="3783661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5224B-C2B6-3AB5-B1D1-CA3F03EE3C9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56C675D-5908-5F5B-7F71-4081B2072F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D6E23D-9AAB-85C2-D90D-1DDAEF966B91}"/>
              </a:ext>
            </a:extLst>
          </p:cNvPr>
          <p:cNvSpPr>
            <a:spLocks noGrp="1"/>
          </p:cNvSpPr>
          <p:nvPr>
            <p:ph type="dt" sz="half" idx="10"/>
          </p:nvPr>
        </p:nvSpPr>
        <p:spPr/>
        <p:txBody>
          <a:bodyPr/>
          <a:lstStyle/>
          <a:p>
            <a:fld id="{1D6D8716-6348-438F-B37D-E810A1621DBB}" type="datetimeFigureOut">
              <a:rPr lang="en-US" smtClean="0"/>
              <a:t>26-Jan-25</a:t>
            </a:fld>
            <a:endParaRPr lang="en-US"/>
          </a:p>
        </p:txBody>
      </p:sp>
      <p:sp>
        <p:nvSpPr>
          <p:cNvPr id="5" name="Footer Placeholder 4">
            <a:extLst>
              <a:ext uri="{FF2B5EF4-FFF2-40B4-BE49-F238E27FC236}">
                <a16:creationId xmlns:a16="http://schemas.microsoft.com/office/drawing/2014/main" id="{BA97F886-C6FB-2EC0-1D61-D496BF366B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E4A260-2ABC-A089-ED3C-389C111B9F3E}"/>
              </a:ext>
            </a:extLst>
          </p:cNvPr>
          <p:cNvSpPr>
            <a:spLocks noGrp="1"/>
          </p:cNvSpPr>
          <p:nvPr>
            <p:ph type="sldNum" sz="quarter" idx="12"/>
          </p:nvPr>
        </p:nvSpPr>
        <p:spPr/>
        <p:txBody>
          <a:bodyPr/>
          <a:lstStyle/>
          <a:p>
            <a:fld id="{CD2DA844-5FF3-450F-9772-6E30508493A6}" type="slidenum">
              <a:rPr lang="en-US" smtClean="0"/>
              <a:t>‹#›</a:t>
            </a:fld>
            <a:endParaRPr lang="en-US"/>
          </a:p>
        </p:txBody>
      </p:sp>
    </p:spTree>
    <p:extLst>
      <p:ext uri="{BB962C8B-B14F-4D97-AF65-F5344CB8AC3E}">
        <p14:creationId xmlns:p14="http://schemas.microsoft.com/office/powerpoint/2010/main" val="8191504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8ADC8B-7326-ADA9-1CDD-BE1B5A3A25A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E8C8C63-B6AF-2B95-37D5-79ABCF5AFFB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58877F-75E5-75AA-D3FE-DC69597144BC}"/>
              </a:ext>
            </a:extLst>
          </p:cNvPr>
          <p:cNvSpPr>
            <a:spLocks noGrp="1"/>
          </p:cNvSpPr>
          <p:nvPr>
            <p:ph type="dt" sz="half" idx="10"/>
          </p:nvPr>
        </p:nvSpPr>
        <p:spPr/>
        <p:txBody>
          <a:bodyPr/>
          <a:lstStyle/>
          <a:p>
            <a:fld id="{1D6D8716-6348-438F-B37D-E810A1621DBB}" type="datetimeFigureOut">
              <a:rPr lang="en-US" smtClean="0"/>
              <a:t>26-Jan-25</a:t>
            </a:fld>
            <a:endParaRPr lang="en-US"/>
          </a:p>
        </p:txBody>
      </p:sp>
      <p:sp>
        <p:nvSpPr>
          <p:cNvPr id="5" name="Footer Placeholder 4">
            <a:extLst>
              <a:ext uri="{FF2B5EF4-FFF2-40B4-BE49-F238E27FC236}">
                <a16:creationId xmlns:a16="http://schemas.microsoft.com/office/drawing/2014/main" id="{13D4A723-49F3-AF29-39D7-AA6710361B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EB3A4A-9409-B255-E2B7-840DCAAE819E}"/>
              </a:ext>
            </a:extLst>
          </p:cNvPr>
          <p:cNvSpPr>
            <a:spLocks noGrp="1"/>
          </p:cNvSpPr>
          <p:nvPr>
            <p:ph type="sldNum" sz="quarter" idx="12"/>
          </p:nvPr>
        </p:nvSpPr>
        <p:spPr/>
        <p:txBody>
          <a:bodyPr/>
          <a:lstStyle/>
          <a:p>
            <a:fld id="{CD2DA844-5FF3-450F-9772-6E30508493A6}" type="slidenum">
              <a:rPr lang="en-US" smtClean="0"/>
              <a:t>‹#›</a:t>
            </a:fld>
            <a:endParaRPr lang="en-US"/>
          </a:p>
        </p:txBody>
      </p:sp>
    </p:spTree>
    <p:extLst>
      <p:ext uri="{BB962C8B-B14F-4D97-AF65-F5344CB8AC3E}">
        <p14:creationId xmlns:p14="http://schemas.microsoft.com/office/powerpoint/2010/main" val="22895966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3" name="Content Placeholder 2"/>
          <p:cNvSpPr>
            <a:spLocks noGrp="1"/>
          </p:cNvSpPr>
          <p:nvPr>
            <p:ph idx="1"/>
          </p:nvPr>
        </p:nvSpPr>
        <p:spPr>
          <a:xfrm>
            <a:off x="659396" y="1522713"/>
            <a:ext cx="102338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t>26-Jan-25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a:p>
        </p:txBody>
      </p:sp>
      <p:sp>
        <p:nvSpPr>
          <p:cNvPr id="7" name="Rettangolo 6">
            <a:extLst>
              <a:ext uri="{FF2B5EF4-FFF2-40B4-BE49-F238E27FC236}">
                <a16:creationId xmlns:a16="http://schemas.microsoft.com/office/drawing/2014/main" id="{7C829AAC-3AAA-CB46-AA57-0F847C2CE629}"/>
              </a:ext>
            </a:extLst>
          </p:cNvPr>
          <p:cNvSpPr/>
          <p:nvPr userDrawn="1"/>
        </p:nvSpPr>
        <p:spPr>
          <a:xfrm>
            <a:off x="0" y="0"/>
            <a:ext cx="12192000" cy="1052736"/>
          </a:xfrm>
          <a:prstGeom prst="rect">
            <a:avLst/>
          </a:prstGeom>
          <a:solidFill>
            <a:srgbClr val="0081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500"/>
          </a:p>
        </p:txBody>
      </p:sp>
      <p:pic>
        <p:nvPicPr>
          <p:cNvPr id="9" name="Immagine 8">
            <a:extLst>
              <a:ext uri="{FF2B5EF4-FFF2-40B4-BE49-F238E27FC236}">
                <a16:creationId xmlns:a16="http://schemas.microsoft.com/office/drawing/2014/main" id="{85E16D26-C021-8A4B-8DA0-C378DAE986D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1364" y="185550"/>
            <a:ext cx="1902780" cy="681636"/>
          </a:xfrm>
          <a:prstGeom prst="rect">
            <a:avLst/>
          </a:prstGeom>
        </p:spPr>
      </p:pic>
      <p:sp>
        <p:nvSpPr>
          <p:cNvPr id="8" name="Title 1"/>
          <p:cNvSpPr>
            <a:spLocks noGrp="1"/>
          </p:cNvSpPr>
          <p:nvPr>
            <p:ph type="title"/>
          </p:nvPr>
        </p:nvSpPr>
        <p:spPr>
          <a:xfrm>
            <a:off x="1785628" y="-6161"/>
            <a:ext cx="10143020" cy="1052736"/>
          </a:xfrm>
        </p:spPr>
        <p:txBody>
          <a:bodyPr>
            <a:normAutofit/>
          </a:bodyPr>
          <a:lstStyle>
            <a:lvl1pPr algn="r">
              <a:defRPr sz="2500" b="1">
                <a:latin typeface="Gotham Bold" pitchFamily="50" charset="0"/>
              </a:defRPr>
            </a:lvl1pPr>
          </a:lstStyle>
          <a:p>
            <a:r>
              <a:rPr lang="it-IT"/>
              <a:t>Fare clic per modificare</a:t>
            </a:r>
            <a:endParaRPr lang="en-US"/>
          </a:p>
        </p:txBody>
      </p:sp>
    </p:spTree>
    <p:extLst>
      <p:ext uri="{BB962C8B-B14F-4D97-AF65-F5344CB8AC3E}">
        <p14:creationId xmlns:p14="http://schemas.microsoft.com/office/powerpoint/2010/main" val="3128720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1B981-C515-F0E6-B163-FFB4EDDFB6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B92E57F-6B83-F757-BED0-858EE5D3CF6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E31C46-5F4D-D36C-DC9D-20D37ACACD37}"/>
              </a:ext>
            </a:extLst>
          </p:cNvPr>
          <p:cNvSpPr>
            <a:spLocks noGrp="1"/>
          </p:cNvSpPr>
          <p:nvPr>
            <p:ph type="dt" sz="half" idx="10"/>
          </p:nvPr>
        </p:nvSpPr>
        <p:spPr/>
        <p:txBody>
          <a:bodyPr/>
          <a:lstStyle/>
          <a:p>
            <a:fld id="{1D6D8716-6348-438F-B37D-E810A1621DBB}" type="datetimeFigureOut">
              <a:rPr lang="en-US" smtClean="0"/>
              <a:t>26-Jan-25</a:t>
            </a:fld>
            <a:endParaRPr lang="en-US"/>
          </a:p>
        </p:txBody>
      </p:sp>
      <p:sp>
        <p:nvSpPr>
          <p:cNvPr id="5" name="Footer Placeholder 4">
            <a:extLst>
              <a:ext uri="{FF2B5EF4-FFF2-40B4-BE49-F238E27FC236}">
                <a16:creationId xmlns:a16="http://schemas.microsoft.com/office/drawing/2014/main" id="{E2EC764F-47D1-8DA1-1DBB-9953510C45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7078CD-304D-986E-7E39-DF1FA8C9A657}"/>
              </a:ext>
            </a:extLst>
          </p:cNvPr>
          <p:cNvSpPr>
            <a:spLocks noGrp="1"/>
          </p:cNvSpPr>
          <p:nvPr>
            <p:ph type="sldNum" sz="quarter" idx="12"/>
          </p:nvPr>
        </p:nvSpPr>
        <p:spPr/>
        <p:txBody>
          <a:bodyPr/>
          <a:lstStyle/>
          <a:p>
            <a:fld id="{CD2DA844-5FF3-450F-9772-6E30508493A6}" type="slidenum">
              <a:rPr lang="en-US" smtClean="0"/>
              <a:t>‹#›</a:t>
            </a:fld>
            <a:endParaRPr lang="en-US"/>
          </a:p>
        </p:txBody>
      </p:sp>
    </p:spTree>
    <p:extLst>
      <p:ext uri="{BB962C8B-B14F-4D97-AF65-F5344CB8AC3E}">
        <p14:creationId xmlns:p14="http://schemas.microsoft.com/office/powerpoint/2010/main" val="2411586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A04FD-64F7-AA33-CB7F-945FACD8694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4F0247C-DE74-B1FA-4DA2-43E7CFF233C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AB5D1F5-94B6-4988-98E2-F0AE05D60633}"/>
              </a:ext>
            </a:extLst>
          </p:cNvPr>
          <p:cNvSpPr>
            <a:spLocks noGrp="1"/>
          </p:cNvSpPr>
          <p:nvPr>
            <p:ph type="dt" sz="half" idx="10"/>
          </p:nvPr>
        </p:nvSpPr>
        <p:spPr/>
        <p:txBody>
          <a:bodyPr/>
          <a:lstStyle/>
          <a:p>
            <a:fld id="{1D6D8716-6348-438F-B37D-E810A1621DBB}" type="datetimeFigureOut">
              <a:rPr lang="en-US" smtClean="0"/>
              <a:t>26-Jan-25</a:t>
            </a:fld>
            <a:endParaRPr lang="en-US"/>
          </a:p>
        </p:txBody>
      </p:sp>
      <p:sp>
        <p:nvSpPr>
          <p:cNvPr id="5" name="Footer Placeholder 4">
            <a:extLst>
              <a:ext uri="{FF2B5EF4-FFF2-40B4-BE49-F238E27FC236}">
                <a16:creationId xmlns:a16="http://schemas.microsoft.com/office/drawing/2014/main" id="{03207DD6-5B05-EC2B-4F94-998DCC97DE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439DE8E-1916-B4E7-479E-BF294C891DFC}"/>
              </a:ext>
            </a:extLst>
          </p:cNvPr>
          <p:cNvSpPr>
            <a:spLocks noGrp="1"/>
          </p:cNvSpPr>
          <p:nvPr>
            <p:ph type="sldNum" sz="quarter" idx="12"/>
          </p:nvPr>
        </p:nvSpPr>
        <p:spPr/>
        <p:txBody>
          <a:bodyPr/>
          <a:lstStyle/>
          <a:p>
            <a:fld id="{CD2DA844-5FF3-450F-9772-6E30508493A6}" type="slidenum">
              <a:rPr lang="en-US" smtClean="0"/>
              <a:t>‹#›</a:t>
            </a:fld>
            <a:endParaRPr lang="en-US"/>
          </a:p>
        </p:txBody>
      </p:sp>
    </p:spTree>
    <p:extLst>
      <p:ext uri="{BB962C8B-B14F-4D97-AF65-F5344CB8AC3E}">
        <p14:creationId xmlns:p14="http://schemas.microsoft.com/office/powerpoint/2010/main" val="31179422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5B47A-D7EE-09FB-6ABE-AA3C3AFD9AB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2F2EF69-F287-48D4-E01E-6B582B999B1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2A139B5-BF42-7D1E-DABE-2C626D0E729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95ED276-67EA-9C8F-B184-A9D50A89AF0C}"/>
              </a:ext>
            </a:extLst>
          </p:cNvPr>
          <p:cNvSpPr>
            <a:spLocks noGrp="1"/>
          </p:cNvSpPr>
          <p:nvPr>
            <p:ph type="dt" sz="half" idx="10"/>
          </p:nvPr>
        </p:nvSpPr>
        <p:spPr/>
        <p:txBody>
          <a:bodyPr/>
          <a:lstStyle/>
          <a:p>
            <a:fld id="{1D6D8716-6348-438F-B37D-E810A1621DBB}" type="datetimeFigureOut">
              <a:rPr lang="en-US" smtClean="0"/>
              <a:t>26-Jan-25</a:t>
            </a:fld>
            <a:endParaRPr lang="en-US"/>
          </a:p>
        </p:txBody>
      </p:sp>
      <p:sp>
        <p:nvSpPr>
          <p:cNvPr id="6" name="Footer Placeholder 5">
            <a:extLst>
              <a:ext uri="{FF2B5EF4-FFF2-40B4-BE49-F238E27FC236}">
                <a16:creationId xmlns:a16="http://schemas.microsoft.com/office/drawing/2014/main" id="{D439FFEC-33C5-8A66-871F-FE7CD078568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B65139-CA8A-58FA-A99D-BFEEDE8A176D}"/>
              </a:ext>
            </a:extLst>
          </p:cNvPr>
          <p:cNvSpPr>
            <a:spLocks noGrp="1"/>
          </p:cNvSpPr>
          <p:nvPr>
            <p:ph type="sldNum" sz="quarter" idx="12"/>
          </p:nvPr>
        </p:nvSpPr>
        <p:spPr/>
        <p:txBody>
          <a:bodyPr/>
          <a:lstStyle/>
          <a:p>
            <a:fld id="{CD2DA844-5FF3-450F-9772-6E30508493A6}" type="slidenum">
              <a:rPr lang="en-US" smtClean="0"/>
              <a:t>‹#›</a:t>
            </a:fld>
            <a:endParaRPr lang="en-US"/>
          </a:p>
        </p:txBody>
      </p:sp>
    </p:spTree>
    <p:extLst>
      <p:ext uri="{BB962C8B-B14F-4D97-AF65-F5344CB8AC3E}">
        <p14:creationId xmlns:p14="http://schemas.microsoft.com/office/powerpoint/2010/main" val="3477035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6A123-FFB2-811A-18D7-DDC86810213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F2CE52-AEFF-C535-3FAE-FEDCD1C2354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7493CC-9B20-48F7-ABFD-406E3382BC9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A97CF2E-3BE1-3FF8-48E9-B426A9A8823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0670EA2-2AC5-8617-B26D-49465224820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73EB0D8-3009-670E-AC2D-C40B89B879DC}"/>
              </a:ext>
            </a:extLst>
          </p:cNvPr>
          <p:cNvSpPr>
            <a:spLocks noGrp="1"/>
          </p:cNvSpPr>
          <p:nvPr>
            <p:ph type="dt" sz="half" idx="10"/>
          </p:nvPr>
        </p:nvSpPr>
        <p:spPr/>
        <p:txBody>
          <a:bodyPr/>
          <a:lstStyle/>
          <a:p>
            <a:fld id="{1D6D8716-6348-438F-B37D-E810A1621DBB}" type="datetimeFigureOut">
              <a:rPr lang="en-US" smtClean="0"/>
              <a:t>26-Jan-25</a:t>
            </a:fld>
            <a:endParaRPr lang="en-US"/>
          </a:p>
        </p:txBody>
      </p:sp>
      <p:sp>
        <p:nvSpPr>
          <p:cNvPr id="8" name="Footer Placeholder 7">
            <a:extLst>
              <a:ext uri="{FF2B5EF4-FFF2-40B4-BE49-F238E27FC236}">
                <a16:creationId xmlns:a16="http://schemas.microsoft.com/office/drawing/2014/main" id="{1F7C05EA-63AD-632E-4ED2-750335E66C0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1FFD22E-4B88-7740-4F6F-740B32878755}"/>
              </a:ext>
            </a:extLst>
          </p:cNvPr>
          <p:cNvSpPr>
            <a:spLocks noGrp="1"/>
          </p:cNvSpPr>
          <p:nvPr>
            <p:ph type="sldNum" sz="quarter" idx="12"/>
          </p:nvPr>
        </p:nvSpPr>
        <p:spPr/>
        <p:txBody>
          <a:bodyPr/>
          <a:lstStyle/>
          <a:p>
            <a:fld id="{CD2DA844-5FF3-450F-9772-6E30508493A6}" type="slidenum">
              <a:rPr lang="en-US" smtClean="0"/>
              <a:t>‹#›</a:t>
            </a:fld>
            <a:endParaRPr lang="en-US"/>
          </a:p>
        </p:txBody>
      </p:sp>
    </p:spTree>
    <p:extLst>
      <p:ext uri="{BB962C8B-B14F-4D97-AF65-F5344CB8AC3E}">
        <p14:creationId xmlns:p14="http://schemas.microsoft.com/office/powerpoint/2010/main" val="3696816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57D95-3501-B8D7-7B08-0BACE380E9D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AFC55B6-B969-AEEC-C54C-422987E15DD3}"/>
              </a:ext>
            </a:extLst>
          </p:cNvPr>
          <p:cNvSpPr>
            <a:spLocks noGrp="1"/>
          </p:cNvSpPr>
          <p:nvPr>
            <p:ph type="dt" sz="half" idx="10"/>
          </p:nvPr>
        </p:nvSpPr>
        <p:spPr/>
        <p:txBody>
          <a:bodyPr/>
          <a:lstStyle/>
          <a:p>
            <a:fld id="{1D6D8716-6348-438F-B37D-E810A1621DBB}" type="datetimeFigureOut">
              <a:rPr lang="en-US" smtClean="0"/>
              <a:t>26-Jan-25</a:t>
            </a:fld>
            <a:endParaRPr lang="en-US"/>
          </a:p>
        </p:txBody>
      </p:sp>
      <p:sp>
        <p:nvSpPr>
          <p:cNvPr id="4" name="Footer Placeholder 3">
            <a:extLst>
              <a:ext uri="{FF2B5EF4-FFF2-40B4-BE49-F238E27FC236}">
                <a16:creationId xmlns:a16="http://schemas.microsoft.com/office/drawing/2014/main" id="{240E9A0B-1DFB-F7D8-4C7F-190E10B4BC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20454BD-8025-C275-C184-DF0DBEAD3F22}"/>
              </a:ext>
            </a:extLst>
          </p:cNvPr>
          <p:cNvSpPr>
            <a:spLocks noGrp="1"/>
          </p:cNvSpPr>
          <p:nvPr>
            <p:ph type="sldNum" sz="quarter" idx="12"/>
          </p:nvPr>
        </p:nvSpPr>
        <p:spPr/>
        <p:txBody>
          <a:bodyPr/>
          <a:lstStyle/>
          <a:p>
            <a:fld id="{CD2DA844-5FF3-450F-9772-6E30508493A6}" type="slidenum">
              <a:rPr lang="en-US" smtClean="0"/>
              <a:t>‹#›</a:t>
            </a:fld>
            <a:endParaRPr lang="en-US"/>
          </a:p>
        </p:txBody>
      </p:sp>
    </p:spTree>
    <p:extLst>
      <p:ext uri="{BB962C8B-B14F-4D97-AF65-F5344CB8AC3E}">
        <p14:creationId xmlns:p14="http://schemas.microsoft.com/office/powerpoint/2010/main" val="4180691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2AA67C-B341-C592-947C-6C17D935F202}"/>
              </a:ext>
            </a:extLst>
          </p:cNvPr>
          <p:cNvSpPr>
            <a:spLocks noGrp="1"/>
          </p:cNvSpPr>
          <p:nvPr>
            <p:ph type="dt" sz="half" idx="10"/>
          </p:nvPr>
        </p:nvSpPr>
        <p:spPr/>
        <p:txBody>
          <a:bodyPr/>
          <a:lstStyle/>
          <a:p>
            <a:fld id="{1D6D8716-6348-438F-B37D-E810A1621DBB}" type="datetimeFigureOut">
              <a:rPr lang="en-US" smtClean="0"/>
              <a:t>26-Jan-25</a:t>
            </a:fld>
            <a:endParaRPr lang="en-US"/>
          </a:p>
        </p:txBody>
      </p:sp>
      <p:sp>
        <p:nvSpPr>
          <p:cNvPr id="3" name="Footer Placeholder 2">
            <a:extLst>
              <a:ext uri="{FF2B5EF4-FFF2-40B4-BE49-F238E27FC236}">
                <a16:creationId xmlns:a16="http://schemas.microsoft.com/office/drawing/2014/main" id="{9F1B5A44-1FA7-B1AE-3BEF-1BED36A0B7E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CCCF780-E9D5-18C8-A2C7-19C2845C1B03}"/>
              </a:ext>
            </a:extLst>
          </p:cNvPr>
          <p:cNvSpPr>
            <a:spLocks noGrp="1"/>
          </p:cNvSpPr>
          <p:nvPr>
            <p:ph type="sldNum" sz="quarter" idx="12"/>
          </p:nvPr>
        </p:nvSpPr>
        <p:spPr/>
        <p:txBody>
          <a:bodyPr/>
          <a:lstStyle/>
          <a:p>
            <a:fld id="{CD2DA844-5FF3-450F-9772-6E30508493A6}" type="slidenum">
              <a:rPr lang="en-US" smtClean="0"/>
              <a:t>‹#›</a:t>
            </a:fld>
            <a:endParaRPr lang="en-US"/>
          </a:p>
        </p:txBody>
      </p:sp>
    </p:spTree>
    <p:extLst>
      <p:ext uri="{BB962C8B-B14F-4D97-AF65-F5344CB8AC3E}">
        <p14:creationId xmlns:p14="http://schemas.microsoft.com/office/powerpoint/2010/main" val="29755313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25F04-5487-A430-F3A8-3C71F58921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BC6587E-9D6D-3F17-7B67-4D0037180F8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E347231-724B-F331-2C86-C6233AFF15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96E7E0-3B4B-9FF4-8141-63B6E582DF0C}"/>
              </a:ext>
            </a:extLst>
          </p:cNvPr>
          <p:cNvSpPr>
            <a:spLocks noGrp="1"/>
          </p:cNvSpPr>
          <p:nvPr>
            <p:ph type="dt" sz="half" idx="10"/>
          </p:nvPr>
        </p:nvSpPr>
        <p:spPr/>
        <p:txBody>
          <a:bodyPr/>
          <a:lstStyle/>
          <a:p>
            <a:fld id="{1D6D8716-6348-438F-B37D-E810A1621DBB}" type="datetimeFigureOut">
              <a:rPr lang="en-US" smtClean="0"/>
              <a:t>26-Jan-25</a:t>
            </a:fld>
            <a:endParaRPr lang="en-US"/>
          </a:p>
        </p:txBody>
      </p:sp>
      <p:sp>
        <p:nvSpPr>
          <p:cNvPr id="6" name="Footer Placeholder 5">
            <a:extLst>
              <a:ext uri="{FF2B5EF4-FFF2-40B4-BE49-F238E27FC236}">
                <a16:creationId xmlns:a16="http://schemas.microsoft.com/office/drawing/2014/main" id="{E0FABFD9-9749-C369-AC0A-F0CE185C61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FB26B8-D72D-DD66-B9AA-1182A230CA0A}"/>
              </a:ext>
            </a:extLst>
          </p:cNvPr>
          <p:cNvSpPr>
            <a:spLocks noGrp="1"/>
          </p:cNvSpPr>
          <p:nvPr>
            <p:ph type="sldNum" sz="quarter" idx="12"/>
          </p:nvPr>
        </p:nvSpPr>
        <p:spPr/>
        <p:txBody>
          <a:bodyPr/>
          <a:lstStyle/>
          <a:p>
            <a:fld id="{CD2DA844-5FF3-450F-9772-6E30508493A6}" type="slidenum">
              <a:rPr lang="en-US" smtClean="0"/>
              <a:t>‹#›</a:t>
            </a:fld>
            <a:endParaRPr lang="en-US"/>
          </a:p>
        </p:txBody>
      </p:sp>
    </p:spTree>
    <p:extLst>
      <p:ext uri="{BB962C8B-B14F-4D97-AF65-F5344CB8AC3E}">
        <p14:creationId xmlns:p14="http://schemas.microsoft.com/office/powerpoint/2010/main" val="3301915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D55A0B-0DC3-D3FC-810C-F355CDA131C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6CA6549-2D6B-463D-3900-E8660B014BC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1FA8131-44A3-48D3-895F-F481995B5C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916F551-04EA-B981-97C6-A607150D87F6}"/>
              </a:ext>
            </a:extLst>
          </p:cNvPr>
          <p:cNvSpPr>
            <a:spLocks noGrp="1"/>
          </p:cNvSpPr>
          <p:nvPr>
            <p:ph type="dt" sz="half" idx="10"/>
          </p:nvPr>
        </p:nvSpPr>
        <p:spPr/>
        <p:txBody>
          <a:bodyPr/>
          <a:lstStyle/>
          <a:p>
            <a:fld id="{1D6D8716-6348-438F-B37D-E810A1621DBB}" type="datetimeFigureOut">
              <a:rPr lang="en-US" smtClean="0"/>
              <a:t>26-Jan-25</a:t>
            </a:fld>
            <a:endParaRPr lang="en-US"/>
          </a:p>
        </p:txBody>
      </p:sp>
      <p:sp>
        <p:nvSpPr>
          <p:cNvPr id="6" name="Footer Placeholder 5">
            <a:extLst>
              <a:ext uri="{FF2B5EF4-FFF2-40B4-BE49-F238E27FC236}">
                <a16:creationId xmlns:a16="http://schemas.microsoft.com/office/drawing/2014/main" id="{B9419D49-2F65-1A85-9C9E-62B3DE7B0B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2CF076-35C0-C567-4D48-23325E4A85C0}"/>
              </a:ext>
            </a:extLst>
          </p:cNvPr>
          <p:cNvSpPr>
            <a:spLocks noGrp="1"/>
          </p:cNvSpPr>
          <p:nvPr>
            <p:ph type="sldNum" sz="quarter" idx="12"/>
          </p:nvPr>
        </p:nvSpPr>
        <p:spPr/>
        <p:txBody>
          <a:bodyPr/>
          <a:lstStyle/>
          <a:p>
            <a:fld id="{CD2DA844-5FF3-450F-9772-6E30508493A6}" type="slidenum">
              <a:rPr lang="en-US" smtClean="0"/>
              <a:t>‹#›</a:t>
            </a:fld>
            <a:endParaRPr lang="en-US"/>
          </a:p>
        </p:txBody>
      </p:sp>
    </p:spTree>
    <p:extLst>
      <p:ext uri="{BB962C8B-B14F-4D97-AF65-F5344CB8AC3E}">
        <p14:creationId xmlns:p14="http://schemas.microsoft.com/office/powerpoint/2010/main" val="21836332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B803932-AA00-4732-2AF6-1BCDC814A4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FF2324-203B-9C7B-167A-C33E25BAB94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8DA9167-9066-99C7-DBE0-1845E80AA8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D6D8716-6348-438F-B37D-E810A1621DBB}" type="datetimeFigureOut">
              <a:rPr lang="en-US" smtClean="0"/>
              <a:t>26-Jan-25</a:t>
            </a:fld>
            <a:endParaRPr lang="en-US"/>
          </a:p>
        </p:txBody>
      </p:sp>
      <p:sp>
        <p:nvSpPr>
          <p:cNvPr id="5" name="Footer Placeholder 4">
            <a:extLst>
              <a:ext uri="{FF2B5EF4-FFF2-40B4-BE49-F238E27FC236}">
                <a16:creationId xmlns:a16="http://schemas.microsoft.com/office/drawing/2014/main" id="{96CFF572-F5F7-2E1B-2C74-F68AF23F0D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46C7480-17BA-FEB3-B856-66C2FE0A5F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D2DA844-5FF3-450F-9772-6E30508493A6}" type="slidenum">
              <a:rPr lang="en-US" smtClean="0"/>
              <a:t>‹#›</a:t>
            </a:fld>
            <a:endParaRPr lang="en-US"/>
          </a:p>
        </p:txBody>
      </p:sp>
    </p:spTree>
    <p:extLst>
      <p:ext uri="{BB962C8B-B14F-4D97-AF65-F5344CB8AC3E}">
        <p14:creationId xmlns:p14="http://schemas.microsoft.com/office/powerpoint/2010/main" val="18175100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it-IT"/>
              <a:t>Fare clic per modificare lo stile del titolo</a:t>
            </a:r>
            <a:endParaRPr lang="en-US"/>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dirty="0"/>
              <a:t>26-Jan-25</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r>
              <a:rPr lang="en-US"/>
              <a:t>
              </a:t>
            </a: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86CB4B4D-7CA3-9044-876B-883B54F8677D}" type="slidenum">
              <a:rPr lang="it-IT" smtClean="0"/>
              <a:t>‹#›</a:t>
            </a:fld>
            <a:endParaRPr lang="it-IT"/>
          </a:p>
        </p:txBody>
      </p:sp>
    </p:spTree>
    <p:extLst>
      <p:ext uri="{BB962C8B-B14F-4D97-AF65-F5344CB8AC3E}">
        <p14:creationId xmlns:p14="http://schemas.microsoft.com/office/powerpoint/2010/main" val="407683184"/>
      </p:ext>
    </p:extLst>
  </p:cSld>
  <p:clrMap bg1="dk1" tx1="lt1" bg2="dk2" tx2="lt2" accent1="accent1" accent2="accent2" accent3="accent3" accent4="accent4" accent5="accent5" accent6="accent6" hlink="hlink" folHlink="folHlink"/>
  <p:sldLayoutIdLst>
    <p:sldLayoutId id="2147483662" r:id="rId1"/>
  </p:sldLayoutIdLst>
  <p:hf sldNum="0" hdr="0" ftr="0" dt="0"/>
  <p:txStyles>
    <p:titleStyle>
      <a:lvl1pPr algn="l" defTabSz="1828800" rtl="0" eaLnBrk="1" latinLnBrk="0" hangingPunct="1">
        <a:lnSpc>
          <a:spcPct val="90000"/>
        </a:lnSpc>
        <a:spcBef>
          <a:spcPct val="0"/>
        </a:spcBef>
        <a:buNone/>
        <a:defRPr sz="108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jpeg"/><Relationship Id="rId4" Type="http://schemas.openxmlformats.org/officeDocument/2006/relationships/image" Target="../media/image28.jpeg"/></Relationships>
</file>

<file path=ppt/slides/_rels/slide1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7.xml"/><Relationship Id="rId4" Type="http://schemas.openxmlformats.org/officeDocument/2006/relationships/image" Target="../media/image50.png"/></Relationships>
</file>

<file path=ppt/slides/_rels/slide2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4.png"/><Relationship Id="rId1" Type="http://schemas.openxmlformats.org/officeDocument/2006/relationships/slideLayout" Target="../slideLayouts/slideLayout7.xml"/><Relationship Id="rId5" Type="http://schemas.openxmlformats.org/officeDocument/2006/relationships/image" Target="../media/image56.png"/><Relationship Id="rId4" Type="http://schemas.openxmlformats.org/officeDocument/2006/relationships/image" Target="../media/image55.png"/></Relationships>
</file>

<file path=ppt/slides/_rels/slide2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9.png"/></Relationships>
</file>

<file path=ppt/slides/_rels/slide2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65.jpg"/><Relationship Id="rId5" Type="http://schemas.openxmlformats.org/officeDocument/2006/relationships/image" Target="../media/image64.jpg"/><Relationship Id="rId4" Type="http://schemas.openxmlformats.org/officeDocument/2006/relationships/image" Target="../media/image63.jpg"/></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74.png"/></Relationships>
</file>

<file path=ppt/slides/_rels/slide36.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80.png"/><Relationship Id="rId4" Type="http://schemas.openxmlformats.org/officeDocument/2006/relationships/image" Target="../media/image79.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86.svg"/><Relationship Id="rId2" Type="http://schemas.openxmlformats.org/officeDocument/2006/relationships/image" Target="../media/image85.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notesSlide" Target="../notesSlides/notesSlide1.xml"/><Relationship Id="rId7" Type="http://schemas.openxmlformats.org/officeDocument/2006/relationships/image" Target="../media/image11.png"/><Relationship Id="rId2" Type="http://schemas.openxmlformats.org/officeDocument/2006/relationships/slideLayout" Target="../slideLayouts/slideLayout12.xml"/><Relationship Id="rId1" Type="http://schemas.openxmlformats.org/officeDocument/2006/relationships/tags" Target="../tags/tag1.xml"/><Relationship Id="rId6" Type="http://schemas.openxmlformats.org/officeDocument/2006/relationships/image" Target="../media/image10.png"/><Relationship Id="rId5" Type="http://schemas.microsoft.com/office/2007/relationships/hdphoto" Target="../media/hdphoto1.wdp"/><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FE0421C-C95B-19E2-CC31-40B39A618894}"/>
              </a:ext>
            </a:extLst>
          </p:cNvPr>
          <p:cNvPicPr>
            <a:picLocks noChangeAspect="1"/>
          </p:cNvPicPr>
          <p:nvPr/>
        </p:nvPicPr>
        <p:blipFill>
          <a:blip r:embed="rId2"/>
          <a:stretch>
            <a:fillRect/>
          </a:stretch>
        </p:blipFill>
        <p:spPr>
          <a:xfrm>
            <a:off x="3381092" y="932535"/>
            <a:ext cx="5104988" cy="4160563"/>
          </a:xfrm>
          <a:prstGeom prst="rect">
            <a:avLst/>
          </a:prstGeom>
        </p:spPr>
      </p:pic>
      <p:pic>
        <p:nvPicPr>
          <p:cNvPr id="6" name="Picture 5" descr="A close-up of a logo&#10;&#10;Description automatically generated">
            <a:extLst>
              <a:ext uri="{FF2B5EF4-FFF2-40B4-BE49-F238E27FC236}">
                <a16:creationId xmlns:a16="http://schemas.microsoft.com/office/drawing/2014/main" id="{D44BBC21-B232-CB10-0729-B6BBC46D8F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81385" y="39166"/>
            <a:ext cx="5010615" cy="939490"/>
          </a:xfrm>
          <a:prstGeom prst="rect">
            <a:avLst/>
          </a:prstGeom>
        </p:spPr>
      </p:pic>
      <p:sp>
        <p:nvSpPr>
          <p:cNvPr id="7" name="TextBox 6">
            <a:extLst>
              <a:ext uri="{FF2B5EF4-FFF2-40B4-BE49-F238E27FC236}">
                <a16:creationId xmlns:a16="http://schemas.microsoft.com/office/drawing/2014/main" id="{C0479BE7-6BD8-9BB6-CAB5-A9072F69185A}"/>
              </a:ext>
            </a:extLst>
          </p:cNvPr>
          <p:cNvSpPr txBox="1"/>
          <p:nvPr/>
        </p:nvSpPr>
        <p:spPr>
          <a:xfrm>
            <a:off x="156118" y="6306015"/>
            <a:ext cx="2399568" cy="369332"/>
          </a:xfrm>
          <a:prstGeom prst="rect">
            <a:avLst/>
          </a:prstGeom>
          <a:noFill/>
        </p:spPr>
        <p:txBody>
          <a:bodyPr wrap="none" rtlCol="0">
            <a:spAutoFit/>
          </a:bodyPr>
          <a:lstStyle/>
          <a:p>
            <a:r>
              <a:rPr lang="en-US" dirty="0"/>
              <a:t>Mon 27</a:t>
            </a:r>
            <a:r>
              <a:rPr lang="en-US" baseline="30000" dirty="0"/>
              <a:t>th</a:t>
            </a:r>
            <a:r>
              <a:rPr lang="en-US" dirty="0"/>
              <a:t> January 2025</a:t>
            </a:r>
          </a:p>
        </p:txBody>
      </p:sp>
      <p:sp>
        <p:nvSpPr>
          <p:cNvPr id="8" name="TextBox 7">
            <a:extLst>
              <a:ext uri="{FF2B5EF4-FFF2-40B4-BE49-F238E27FC236}">
                <a16:creationId xmlns:a16="http://schemas.microsoft.com/office/drawing/2014/main" id="{30D17BF9-8D6F-19C2-DA2D-268D45EAB677}"/>
              </a:ext>
            </a:extLst>
          </p:cNvPr>
          <p:cNvSpPr txBox="1"/>
          <p:nvPr/>
        </p:nvSpPr>
        <p:spPr>
          <a:xfrm>
            <a:off x="9099394" y="5843239"/>
            <a:ext cx="2986715" cy="1200329"/>
          </a:xfrm>
          <a:prstGeom prst="rect">
            <a:avLst/>
          </a:prstGeom>
          <a:noFill/>
        </p:spPr>
        <p:txBody>
          <a:bodyPr wrap="none" rtlCol="0">
            <a:spAutoFit/>
          </a:bodyPr>
          <a:lstStyle/>
          <a:p>
            <a:pPr algn="l"/>
            <a:br>
              <a:rPr lang="en-US" b="0" i="0" dirty="0">
                <a:solidFill>
                  <a:srgbClr val="444444"/>
                </a:solidFill>
                <a:effectLst/>
                <a:latin typeface="Roboto" panose="02000000000000000000" pitchFamily="2" charset="0"/>
              </a:rPr>
            </a:br>
            <a:r>
              <a:rPr lang="en-US" b="0" i="0" dirty="0">
                <a:solidFill>
                  <a:srgbClr val="444444"/>
                </a:solidFill>
                <a:effectLst/>
                <a:latin typeface="Roboto" panose="02000000000000000000" pitchFamily="2" charset="0"/>
              </a:rPr>
              <a:t>Faculty of Natural Sciences</a:t>
            </a:r>
          </a:p>
          <a:p>
            <a:pPr algn="l"/>
            <a:r>
              <a:rPr lang="en-US" b="0" i="0" dirty="0">
                <a:effectLst/>
                <a:latin typeface="Roboto" panose="02000000000000000000" pitchFamily="2" charset="0"/>
              </a:rPr>
              <a:t>Hall 413 B - Tirana</a:t>
            </a:r>
          </a:p>
          <a:p>
            <a:endParaRPr lang="en-US" dirty="0"/>
          </a:p>
        </p:txBody>
      </p:sp>
      <p:sp>
        <p:nvSpPr>
          <p:cNvPr id="9" name="TextBox 8">
            <a:extLst>
              <a:ext uri="{FF2B5EF4-FFF2-40B4-BE49-F238E27FC236}">
                <a16:creationId xmlns:a16="http://schemas.microsoft.com/office/drawing/2014/main" id="{5D2719AE-BA60-060D-4B2C-69F2A87D9F18}"/>
              </a:ext>
            </a:extLst>
          </p:cNvPr>
          <p:cNvSpPr txBox="1"/>
          <p:nvPr/>
        </p:nvSpPr>
        <p:spPr>
          <a:xfrm>
            <a:off x="1412634" y="5094468"/>
            <a:ext cx="9366731" cy="830997"/>
          </a:xfrm>
          <a:prstGeom prst="rect">
            <a:avLst/>
          </a:prstGeom>
          <a:noFill/>
        </p:spPr>
        <p:txBody>
          <a:bodyPr wrap="none" rtlCol="0">
            <a:spAutoFit/>
          </a:bodyPr>
          <a:lstStyle/>
          <a:p>
            <a:pPr algn="ctr"/>
            <a:r>
              <a:rPr lang="en-US" sz="2400" b="1" dirty="0"/>
              <a:t>Optical and Interferometric Methods for Material Characterization</a:t>
            </a:r>
          </a:p>
          <a:p>
            <a:pPr algn="ctr"/>
            <a:r>
              <a:rPr lang="en-US" sz="2400" b="1" dirty="0"/>
              <a:t> and Dimensional Analysis</a:t>
            </a:r>
          </a:p>
        </p:txBody>
      </p:sp>
      <p:sp>
        <p:nvSpPr>
          <p:cNvPr id="2" name="TextBox 1">
            <a:extLst>
              <a:ext uri="{FF2B5EF4-FFF2-40B4-BE49-F238E27FC236}">
                <a16:creationId xmlns:a16="http://schemas.microsoft.com/office/drawing/2014/main" id="{9E824D65-0DB3-1E66-6A66-5B292ADEB350}"/>
              </a:ext>
            </a:extLst>
          </p:cNvPr>
          <p:cNvSpPr txBox="1"/>
          <p:nvPr/>
        </p:nvSpPr>
        <p:spPr>
          <a:xfrm>
            <a:off x="4837813" y="6306015"/>
            <a:ext cx="2386038" cy="369332"/>
          </a:xfrm>
          <a:prstGeom prst="rect">
            <a:avLst/>
          </a:prstGeom>
          <a:noFill/>
        </p:spPr>
        <p:txBody>
          <a:bodyPr wrap="none" rtlCol="0">
            <a:spAutoFit/>
          </a:bodyPr>
          <a:lstStyle/>
          <a:p>
            <a:r>
              <a:rPr lang="en-US" dirty="0"/>
              <a:t>Giovanni Pappalettera</a:t>
            </a:r>
          </a:p>
        </p:txBody>
      </p:sp>
    </p:spTree>
    <p:extLst>
      <p:ext uri="{BB962C8B-B14F-4D97-AF65-F5344CB8AC3E}">
        <p14:creationId xmlns:p14="http://schemas.microsoft.com/office/powerpoint/2010/main" val="16041962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0">
            <a:extLst>
              <a:ext uri="{FF2B5EF4-FFF2-40B4-BE49-F238E27FC236}">
                <a16:creationId xmlns:a16="http://schemas.microsoft.com/office/drawing/2014/main" id="{994FFC5D-35E1-5D83-70F4-51370A5A00D2}"/>
              </a:ext>
            </a:extLst>
          </p:cNvPr>
          <p:cNvPicPr/>
          <p:nvPr/>
        </p:nvPicPr>
        <p:blipFill rotWithShape="1">
          <a:blip r:embed="rId2"/>
          <a:srcRect t="1171" b="1"/>
          <a:stretch/>
        </p:blipFill>
        <p:spPr bwMode="auto">
          <a:xfrm>
            <a:off x="669215" y="914400"/>
            <a:ext cx="3233711" cy="2514600"/>
          </a:xfrm>
          <a:prstGeom prst="rect">
            <a:avLst/>
          </a:prstGeom>
          <a:ln>
            <a:noFill/>
          </a:ln>
          <a:extLst>
            <a:ext uri="{53640926-AAD7-44D8-BBD7-CCE9431645EC}">
              <a14:shadowObscured xmlns:a14="http://schemas.microsoft.com/office/drawing/2010/main"/>
            </a:ext>
          </a:extLst>
        </p:spPr>
      </p:pic>
      <p:pic>
        <p:nvPicPr>
          <p:cNvPr id="3" name="Immagine 10" descr="Immagine che contiene testo, interni, parete, elettrodomestico&#10;&#10;Descrizione generata automaticamente">
            <a:extLst>
              <a:ext uri="{FF2B5EF4-FFF2-40B4-BE49-F238E27FC236}">
                <a16:creationId xmlns:a16="http://schemas.microsoft.com/office/drawing/2014/main" id="{04010035-7D9D-A80C-1698-D4C37C7EE6A5}"/>
              </a:ext>
            </a:extLst>
          </p:cNvPr>
          <p:cNvPicPr>
            <a:picLocks noChangeAspect="1"/>
          </p:cNvPicPr>
          <p:nvPr/>
        </p:nvPicPr>
        <p:blipFill>
          <a:blip r:embed="rId3"/>
          <a:stretch>
            <a:fillRect/>
          </a:stretch>
        </p:blipFill>
        <p:spPr>
          <a:xfrm>
            <a:off x="4924948" y="476285"/>
            <a:ext cx="2342103" cy="2767081"/>
          </a:xfrm>
          <a:prstGeom prst="rect">
            <a:avLst/>
          </a:prstGeom>
        </p:spPr>
      </p:pic>
      <p:pic>
        <p:nvPicPr>
          <p:cNvPr id="4" name="Picture 3">
            <a:extLst>
              <a:ext uri="{FF2B5EF4-FFF2-40B4-BE49-F238E27FC236}">
                <a16:creationId xmlns:a16="http://schemas.microsoft.com/office/drawing/2014/main" id="{C1D3C784-BD43-F0F2-50F8-AED9B8333615}"/>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918791" y="958127"/>
            <a:ext cx="2098854" cy="1537205"/>
          </a:xfrm>
          <a:prstGeom prst="rect">
            <a:avLst/>
          </a:prstGeom>
          <a:noFill/>
          <a:ln>
            <a:solidFill>
              <a:schemeClr val="tx1"/>
            </a:solid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pic>
      <p:pic>
        <p:nvPicPr>
          <p:cNvPr id="5" name="Picture 2">
            <a:extLst>
              <a:ext uri="{FF2B5EF4-FFF2-40B4-BE49-F238E27FC236}">
                <a16:creationId xmlns:a16="http://schemas.microsoft.com/office/drawing/2014/main" id="{CF27D421-E8F1-0DCD-3423-27F2C4504F20}"/>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5400000" flipV="1">
            <a:off x="7446705" y="1578035"/>
            <a:ext cx="2063968" cy="379232"/>
          </a:xfrm>
          <a:prstGeom prst="rect">
            <a:avLst/>
          </a:prstGeom>
          <a:noFill/>
          <a:ln>
            <a:solidFill>
              <a:schemeClr val="tx1"/>
            </a:solid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pic>
      <p:pic>
        <p:nvPicPr>
          <p:cNvPr id="6" name="Immagine 14">
            <a:extLst>
              <a:ext uri="{FF2B5EF4-FFF2-40B4-BE49-F238E27FC236}">
                <a16:creationId xmlns:a16="http://schemas.microsoft.com/office/drawing/2014/main" id="{5FA60021-C677-43EF-8A1B-ECE46F685428}"/>
              </a:ext>
            </a:extLst>
          </p:cNvPr>
          <p:cNvPicPr>
            <a:picLocks/>
          </p:cNvPicPr>
          <p:nvPr/>
        </p:nvPicPr>
        <p:blipFill>
          <a:blip r:embed="rId6"/>
          <a:stretch>
            <a:fillRect/>
          </a:stretch>
        </p:blipFill>
        <p:spPr>
          <a:xfrm>
            <a:off x="1259664" y="4153830"/>
            <a:ext cx="2364482" cy="2070834"/>
          </a:xfrm>
          <a:prstGeom prst="rect">
            <a:avLst/>
          </a:prstGeom>
        </p:spPr>
      </p:pic>
      <p:sp>
        <p:nvSpPr>
          <p:cNvPr id="7" name="TextBox 6">
            <a:extLst>
              <a:ext uri="{FF2B5EF4-FFF2-40B4-BE49-F238E27FC236}">
                <a16:creationId xmlns:a16="http://schemas.microsoft.com/office/drawing/2014/main" id="{D3257D45-581F-6C61-14B8-0A36572B3662}"/>
              </a:ext>
            </a:extLst>
          </p:cNvPr>
          <p:cNvSpPr txBox="1"/>
          <p:nvPr/>
        </p:nvSpPr>
        <p:spPr>
          <a:xfrm>
            <a:off x="277810" y="274002"/>
            <a:ext cx="3506794" cy="461665"/>
          </a:xfrm>
          <a:prstGeom prst="rect">
            <a:avLst/>
          </a:prstGeom>
          <a:noFill/>
        </p:spPr>
        <p:txBody>
          <a:bodyPr wrap="none" rtlCol="0">
            <a:spAutoFit/>
          </a:bodyPr>
          <a:lstStyle/>
          <a:p>
            <a:r>
              <a:rPr lang="en-US" sz="2400" dirty="0">
                <a:solidFill>
                  <a:schemeClr val="accent4"/>
                </a:solidFill>
              </a:rPr>
              <a:t>Strain Gauges limitations</a:t>
            </a:r>
          </a:p>
        </p:txBody>
      </p:sp>
      <p:pic>
        <p:nvPicPr>
          <p:cNvPr id="9" name="Picture 8">
            <a:extLst>
              <a:ext uri="{FF2B5EF4-FFF2-40B4-BE49-F238E27FC236}">
                <a16:creationId xmlns:a16="http://schemas.microsoft.com/office/drawing/2014/main" id="{F71ADF5B-AF8F-8F0A-C6EF-3D7C790D3C43}"/>
              </a:ext>
            </a:extLst>
          </p:cNvPr>
          <p:cNvPicPr>
            <a:picLocks noChangeAspect="1"/>
          </p:cNvPicPr>
          <p:nvPr/>
        </p:nvPicPr>
        <p:blipFill>
          <a:blip r:embed="rId7"/>
          <a:stretch>
            <a:fillRect/>
          </a:stretch>
        </p:blipFill>
        <p:spPr>
          <a:xfrm>
            <a:off x="5915722" y="4211211"/>
            <a:ext cx="3766670" cy="1911122"/>
          </a:xfrm>
          <a:prstGeom prst="rect">
            <a:avLst/>
          </a:prstGeom>
        </p:spPr>
      </p:pic>
      <p:sp>
        <p:nvSpPr>
          <p:cNvPr id="10" name="TextBox 9">
            <a:extLst>
              <a:ext uri="{FF2B5EF4-FFF2-40B4-BE49-F238E27FC236}">
                <a16:creationId xmlns:a16="http://schemas.microsoft.com/office/drawing/2014/main" id="{3BF05F6E-31F9-80C0-CA06-99B2CF443AD7}"/>
              </a:ext>
            </a:extLst>
          </p:cNvPr>
          <p:cNvSpPr txBox="1"/>
          <p:nvPr/>
        </p:nvSpPr>
        <p:spPr>
          <a:xfrm>
            <a:off x="727878" y="3429000"/>
            <a:ext cx="3428054" cy="369332"/>
          </a:xfrm>
          <a:prstGeom prst="rect">
            <a:avLst/>
          </a:prstGeom>
          <a:noFill/>
        </p:spPr>
        <p:txBody>
          <a:bodyPr wrap="none" rtlCol="0">
            <a:spAutoFit/>
          </a:bodyPr>
          <a:lstStyle/>
          <a:p>
            <a:r>
              <a:rPr lang="en-US" dirty="0"/>
              <a:t>Aluminum foam </a:t>
            </a:r>
            <a:r>
              <a:rPr lang="en-US" dirty="0" err="1"/>
              <a:t>stringered</a:t>
            </a:r>
            <a:r>
              <a:rPr lang="en-US" dirty="0"/>
              <a:t> panel</a:t>
            </a:r>
          </a:p>
        </p:txBody>
      </p:sp>
      <p:sp>
        <p:nvSpPr>
          <p:cNvPr id="11" name="TextBox 10">
            <a:extLst>
              <a:ext uri="{FF2B5EF4-FFF2-40B4-BE49-F238E27FC236}">
                <a16:creationId xmlns:a16="http://schemas.microsoft.com/office/drawing/2014/main" id="{807B1EFB-4850-ACF7-E086-53A8B3F11249}"/>
              </a:ext>
            </a:extLst>
          </p:cNvPr>
          <p:cNvSpPr txBox="1"/>
          <p:nvPr/>
        </p:nvSpPr>
        <p:spPr>
          <a:xfrm>
            <a:off x="5652304" y="3251646"/>
            <a:ext cx="1034514" cy="369332"/>
          </a:xfrm>
          <a:prstGeom prst="rect">
            <a:avLst/>
          </a:prstGeom>
          <a:noFill/>
        </p:spPr>
        <p:txBody>
          <a:bodyPr wrap="none" rtlCol="0">
            <a:spAutoFit/>
          </a:bodyPr>
          <a:lstStyle/>
          <a:p>
            <a:r>
              <a:rPr lang="en-US" dirty="0"/>
              <a:t>PU foam</a:t>
            </a:r>
          </a:p>
        </p:txBody>
      </p:sp>
      <p:sp>
        <p:nvSpPr>
          <p:cNvPr id="12" name="TextBox 11">
            <a:extLst>
              <a:ext uri="{FF2B5EF4-FFF2-40B4-BE49-F238E27FC236}">
                <a16:creationId xmlns:a16="http://schemas.microsoft.com/office/drawing/2014/main" id="{4AE0F797-FDA4-9A4F-31E1-0F1921D611B2}"/>
              </a:ext>
            </a:extLst>
          </p:cNvPr>
          <p:cNvSpPr txBox="1"/>
          <p:nvPr/>
        </p:nvSpPr>
        <p:spPr>
          <a:xfrm>
            <a:off x="8339890" y="3105615"/>
            <a:ext cx="1778115" cy="369332"/>
          </a:xfrm>
          <a:prstGeom prst="rect">
            <a:avLst/>
          </a:prstGeom>
          <a:noFill/>
        </p:spPr>
        <p:txBody>
          <a:bodyPr wrap="none" rtlCol="0">
            <a:spAutoFit/>
          </a:bodyPr>
          <a:lstStyle/>
          <a:p>
            <a:r>
              <a:rPr lang="en-US" dirty="0"/>
              <a:t>Corrosion onset</a:t>
            </a:r>
          </a:p>
        </p:txBody>
      </p:sp>
      <p:sp>
        <p:nvSpPr>
          <p:cNvPr id="13" name="TextBox 12">
            <a:extLst>
              <a:ext uri="{FF2B5EF4-FFF2-40B4-BE49-F238E27FC236}">
                <a16:creationId xmlns:a16="http://schemas.microsoft.com/office/drawing/2014/main" id="{F3CA59B3-D94F-F7AE-D241-79599D21E877}"/>
              </a:ext>
            </a:extLst>
          </p:cNvPr>
          <p:cNvSpPr txBox="1"/>
          <p:nvPr/>
        </p:nvSpPr>
        <p:spPr>
          <a:xfrm>
            <a:off x="1341516" y="6395496"/>
            <a:ext cx="1889107" cy="369332"/>
          </a:xfrm>
          <a:prstGeom prst="rect">
            <a:avLst/>
          </a:prstGeom>
          <a:noFill/>
        </p:spPr>
        <p:txBody>
          <a:bodyPr wrap="none" rtlCol="0">
            <a:spAutoFit/>
          </a:bodyPr>
          <a:lstStyle/>
          <a:p>
            <a:r>
              <a:rPr lang="en-US" dirty="0"/>
              <a:t>CFRP Composite</a:t>
            </a:r>
          </a:p>
        </p:txBody>
      </p:sp>
      <p:sp>
        <p:nvSpPr>
          <p:cNvPr id="14" name="TextBox 13">
            <a:extLst>
              <a:ext uri="{FF2B5EF4-FFF2-40B4-BE49-F238E27FC236}">
                <a16:creationId xmlns:a16="http://schemas.microsoft.com/office/drawing/2014/main" id="{30E26221-1759-25FF-6F8D-8253719AA6AF}"/>
              </a:ext>
            </a:extLst>
          </p:cNvPr>
          <p:cNvSpPr txBox="1"/>
          <p:nvPr/>
        </p:nvSpPr>
        <p:spPr>
          <a:xfrm>
            <a:off x="7095564" y="6224664"/>
            <a:ext cx="1257139" cy="369332"/>
          </a:xfrm>
          <a:prstGeom prst="rect">
            <a:avLst/>
          </a:prstGeom>
          <a:noFill/>
        </p:spPr>
        <p:txBody>
          <a:bodyPr wrap="none" rtlCol="0">
            <a:spAutoFit/>
          </a:bodyPr>
          <a:lstStyle/>
          <a:p>
            <a:r>
              <a:rPr lang="en-US" dirty="0"/>
              <a:t>PCB Board</a:t>
            </a:r>
          </a:p>
        </p:txBody>
      </p:sp>
    </p:spTree>
    <p:extLst>
      <p:ext uri="{BB962C8B-B14F-4D97-AF65-F5344CB8AC3E}">
        <p14:creationId xmlns:p14="http://schemas.microsoft.com/office/powerpoint/2010/main" val="23791581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A836E06-2066-FA3D-1005-7C647448F8D6}"/>
              </a:ext>
            </a:extLst>
          </p:cNvPr>
          <p:cNvSpPr txBox="1"/>
          <p:nvPr/>
        </p:nvSpPr>
        <p:spPr>
          <a:xfrm>
            <a:off x="277810" y="274002"/>
            <a:ext cx="3127844" cy="461665"/>
          </a:xfrm>
          <a:prstGeom prst="rect">
            <a:avLst/>
          </a:prstGeom>
          <a:noFill/>
        </p:spPr>
        <p:txBody>
          <a:bodyPr wrap="none" rtlCol="0">
            <a:spAutoFit/>
          </a:bodyPr>
          <a:lstStyle/>
          <a:p>
            <a:r>
              <a:rPr lang="en-US" sz="2400" dirty="0">
                <a:solidFill>
                  <a:schemeClr val="accent4"/>
                </a:solidFill>
              </a:rPr>
              <a:t>Why optical Methods?</a:t>
            </a:r>
          </a:p>
        </p:txBody>
      </p:sp>
      <p:sp>
        <p:nvSpPr>
          <p:cNvPr id="3" name="TextBox 2">
            <a:extLst>
              <a:ext uri="{FF2B5EF4-FFF2-40B4-BE49-F238E27FC236}">
                <a16:creationId xmlns:a16="http://schemas.microsoft.com/office/drawing/2014/main" id="{DF2BB0B7-D481-9B3C-6343-79455A0654F5}"/>
              </a:ext>
            </a:extLst>
          </p:cNvPr>
          <p:cNvSpPr txBox="1"/>
          <p:nvPr/>
        </p:nvSpPr>
        <p:spPr>
          <a:xfrm>
            <a:off x="4890687" y="1469021"/>
            <a:ext cx="2154436" cy="1323439"/>
          </a:xfrm>
          <a:prstGeom prst="rect">
            <a:avLst/>
          </a:prstGeom>
          <a:noFill/>
        </p:spPr>
        <p:txBody>
          <a:bodyPr wrap="none" rtlCol="0">
            <a:spAutoFit/>
          </a:bodyPr>
          <a:lstStyle/>
          <a:p>
            <a:pPr marL="285750" indent="-285750">
              <a:buFont typeface="Arial" panose="020B0604020202020204" pitchFamily="34" charset="0"/>
              <a:buChar char="•"/>
            </a:pPr>
            <a:r>
              <a:rPr lang="en-US" sz="2000" dirty="0"/>
              <a:t>No contact</a:t>
            </a:r>
          </a:p>
          <a:p>
            <a:pPr marL="285750" indent="-285750">
              <a:buFont typeface="Arial" panose="020B0604020202020204" pitchFamily="34" charset="0"/>
              <a:buChar char="•"/>
            </a:pPr>
            <a:r>
              <a:rPr lang="en-US" sz="2000" dirty="0"/>
              <a:t>No destructive</a:t>
            </a:r>
          </a:p>
          <a:p>
            <a:pPr marL="285750" indent="-285750">
              <a:buFont typeface="Arial" panose="020B0604020202020204" pitchFamily="34" charset="0"/>
              <a:buChar char="•"/>
            </a:pPr>
            <a:r>
              <a:rPr lang="en-US" sz="2000" dirty="0"/>
              <a:t>High resolution</a:t>
            </a:r>
          </a:p>
          <a:p>
            <a:pPr marL="285750" indent="-285750">
              <a:buFont typeface="Arial" panose="020B0604020202020204" pitchFamily="34" charset="0"/>
              <a:buChar char="•"/>
            </a:pPr>
            <a:r>
              <a:rPr lang="en-US" sz="2000" dirty="0"/>
              <a:t>High sensitivity</a:t>
            </a:r>
          </a:p>
        </p:txBody>
      </p:sp>
      <p:sp>
        <p:nvSpPr>
          <p:cNvPr id="5" name="TextBox 4">
            <a:extLst>
              <a:ext uri="{FF2B5EF4-FFF2-40B4-BE49-F238E27FC236}">
                <a16:creationId xmlns:a16="http://schemas.microsoft.com/office/drawing/2014/main" id="{71441AF9-2C4B-64E1-DBFC-770869DD1BD5}"/>
              </a:ext>
            </a:extLst>
          </p:cNvPr>
          <p:cNvSpPr txBox="1"/>
          <p:nvPr/>
        </p:nvSpPr>
        <p:spPr>
          <a:xfrm>
            <a:off x="244467" y="3313236"/>
            <a:ext cx="3393942" cy="461665"/>
          </a:xfrm>
          <a:prstGeom prst="rect">
            <a:avLst/>
          </a:prstGeom>
          <a:noFill/>
        </p:spPr>
        <p:txBody>
          <a:bodyPr wrap="none" rtlCol="0">
            <a:spAutoFit/>
          </a:bodyPr>
          <a:lstStyle/>
          <a:p>
            <a:r>
              <a:rPr lang="en-US" sz="2400" dirty="0">
                <a:solidFill>
                  <a:schemeClr val="accent4"/>
                </a:solidFill>
              </a:rPr>
              <a:t>Which optical Methods?</a:t>
            </a:r>
          </a:p>
        </p:txBody>
      </p:sp>
      <p:sp>
        <p:nvSpPr>
          <p:cNvPr id="6" name="TextBox 5">
            <a:extLst>
              <a:ext uri="{FF2B5EF4-FFF2-40B4-BE49-F238E27FC236}">
                <a16:creationId xmlns:a16="http://schemas.microsoft.com/office/drawing/2014/main" id="{EB0C8A38-1D2C-91D6-B308-C48C0338DD09}"/>
              </a:ext>
            </a:extLst>
          </p:cNvPr>
          <p:cNvSpPr txBox="1"/>
          <p:nvPr/>
        </p:nvSpPr>
        <p:spPr>
          <a:xfrm>
            <a:off x="451624" y="4304371"/>
            <a:ext cx="3211648" cy="2308324"/>
          </a:xfrm>
          <a:prstGeom prst="rect">
            <a:avLst/>
          </a:prstGeom>
          <a:noFill/>
        </p:spPr>
        <p:txBody>
          <a:bodyPr wrap="none" rtlCol="0">
            <a:spAutoFit/>
          </a:bodyPr>
          <a:lstStyle/>
          <a:p>
            <a:pPr marL="285750" indent="-285750">
              <a:buFont typeface="Arial" panose="020B0604020202020204" pitchFamily="34" charset="0"/>
              <a:buChar char="•"/>
            </a:pPr>
            <a:r>
              <a:rPr lang="en-US" b="1" dirty="0"/>
              <a:t>Speckle Interferometry</a:t>
            </a:r>
          </a:p>
          <a:p>
            <a:pPr marL="285750" indent="-285750">
              <a:buFont typeface="Arial" panose="020B0604020202020204" pitchFamily="34" charset="0"/>
              <a:buChar char="•"/>
            </a:pPr>
            <a:r>
              <a:rPr lang="en-US" b="1" dirty="0" err="1"/>
              <a:t>Moirè</a:t>
            </a:r>
            <a:r>
              <a:rPr lang="en-US" b="1" dirty="0"/>
              <a:t> Methods</a:t>
            </a:r>
          </a:p>
          <a:p>
            <a:pPr marL="285750" indent="-285750">
              <a:buFont typeface="Arial" panose="020B0604020202020204" pitchFamily="34" charset="0"/>
              <a:buChar char="•"/>
            </a:pPr>
            <a:r>
              <a:rPr lang="en-US" b="1" dirty="0"/>
              <a:t>Fringe Projection Methods</a:t>
            </a:r>
          </a:p>
          <a:p>
            <a:pPr marL="285750" indent="-285750">
              <a:buFont typeface="Arial" panose="020B0604020202020204" pitchFamily="34" charset="0"/>
              <a:buChar char="•"/>
            </a:pPr>
            <a:r>
              <a:rPr lang="en-US" dirty="0"/>
              <a:t>Digital Holography</a:t>
            </a:r>
          </a:p>
          <a:p>
            <a:pPr marL="285750" indent="-285750">
              <a:buFont typeface="Arial" panose="020B0604020202020204" pitchFamily="34" charset="0"/>
              <a:buChar char="•"/>
            </a:pPr>
            <a:r>
              <a:rPr lang="en-US" dirty="0" err="1"/>
              <a:t>Shearography</a:t>
            </a:r>
            <a:endParaRPr lang="en-US" dirty="0"/>
          </a:p>
          <a:p>
            <a:pPr marL="285750" indent="-285750">
              <a:buFont typeface="Arial" panose="020B0604020202020204" pitchFamily="34" charset="0"/>
              <a:buChar char="•"/>
            </a:pPr>
            <a:r>
              <a:rPr lang="en-US" dirty="0"/>
              <a:t>Photoelasticity</a:t>
            </a:r>
          </a:p>
          <a:p>
            <a:pPr marL="285750" indent="-285750">
              <a:buFont typeface="Arial" panose="020B0604020202020204" pitchFamily="34" charset="0"/>
              <a:buChar char="•"/>
            </a:pPr>
            <a:r>
              <a:rPr lang="en-US" b="1" dirty="0"/>
              <a:t>DIC</a:t>
            </a:r>
          </a:p>
          <a:p>
            <a:pPr marL="285750" indent="-285750">
              <a:buFont typeface="Arial" panose="020B0604020202020204" pitchFamily="34" charset="0"/>
              <a:buChar char="•"/>
            </a:pPr>
            <a:r>
              <a:rPr lang="en-US" dirty="0"/>
              <a:t>…..</a:t>
            </a:r>
          </a:p>
        </p:txBody>
      </p:sp>
      <p:sp>
        <p:nvSpPr>
          <p:cNvPr id="7" name="Arrow: Right 6">
            <a:extLst>
              <a:ext uri="{FF2B5EF4-FFF2-40B4-BE49-F238E27FC236}">
                <a16:creationId xmlns:a16="http://schemas.microsoft.com/office/drawing/2014/main" id="{48E8A037-E2FE-83C2-CD1C-A74603686FD9}"/>
              </a:ext>
            </a:extLst>
          </p:cNvPr>
          <p:cNvSpPr/>
          <p:nvPr/>
        </p:nvSpPr>
        <p:spPr>
          <a:xfrm>
            <a:off x="4750419" y="5001322"/>
            <a:ext cx="1126273" cy="58543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05E97D5D-A6F2-6DAA-8454-8D747534E207}"/>
              </a:ext>
            </a:extLst>
          </p:cNvPr>
          <p:cNvSpPr txBox="1"/>
          <p:nvPr/>
        </p:nvSpPr>
        <p:spPr>
          <a:xfrm>
            <a:off x="7242717" y="4432610"/>
            <a:ext cx="3781484" cy="1477328"/>
          </a:xfrm>
          <a:prstGeom prst="rect">
            <a:avLst/>
          </a:prstGeom>
          <a:noFill/>
        </p:spPr>
        <p:txBody>
          <a:bodyPr wrap="none" rtlCol="0">
            <a:spAutoFit/>
          </a:bodyPr>
          <a:lstStyle/>
          <a:p>
            <a:r>
              <a:rPr lang="en-US" dirty="0"/>
              <a:t>Interferometric Implementation</a:t>
            </a:r>
          </a:p>
          <a:p>
            <a:endParaRPr lang="en-US" dirty="0"/>
          </a:p>
          <a:p>
            <a:endParaRPr lang="en-US" dirty="0"/>
          </a:p>
          <a:p>
            <a:endParaRPr lang="en-US" dirty="0"/>
          </a:p>
          <a:p>
            <a:r>
              <a:rPr lang="en-US" dirty="0"/>
              <a:t>Non Interferometric Implementation</a:t>
            </a:r>
          </a:p>
        </p:txBody>
      </p:sp>
      <p:sp>
        <p:nvSpPr>
          <p:cNvPr id="4" name="TextBox 3">
            <a:extLst>
              <a:ext uri="{FF2B5EF4-FFF2-40B4-BE49-F238E27FC236}">
                <a16:creationId xmlns:a16="http://schemas.microsoft.com/office/drawing/2014/main" id="{FA361FF3-9AB7-A46A-6CE9-170B5B288D77}"/>
              </a:ext>
            </a:extLst>
          </p:cNvPr>
          <p:cNvSpPr txBox="1"/>
          <p:nvPr/>
        </p:nvSpPr>
        <p:spPr>
          <a:xfrm>
            <a:off x="4436941" y="980388"/>
            <a:ext cx="3061928" cy="369332"/>
          </a:xfrm>
          <a:prstGeom prst="rect">
            <a:avLst/>
          </a:prstGeom>
          <a:noFill/>
        </p:spPr>
        <p:txBody>
          <a:bodyPr wrap="none" rtlCol="0">
            <a:spAutoFit/>
          </a:bodyPr>
          <a:lstStyle/>
          <a:p>
            <a:r>
              <a:rPr lang="en-US" dirty="0">
                <a:solidFill>
                  <a:srgbClr val="FF0000"/>
                </a:solidFill>
              </a:rPr>
              <a:t>Every time we are looking for:</a:t>
            </a:r>
          </a:p>
        </p:txBody>
      </p:sp>
      <p:pic>
        <p:nvPicPr>
          <p:cNvPr id="9" name="Picture 8">
            <a:extLst>
              <a:ext uri="{FF2B5EF4-FFF2-40B4-BE49-F238E27FC236}">
                <a16:creationId xmlns:a16="http://schemas.microsoft.com/office/drawing/2014/main" id="{0A48388D-2EE8-2ED5-9530-F846530716A1}"/>
              </a:ext>
            </a:extLst>
          </p:cNvPr>
          <p:cNvPicPr>
            <a:picLocks noChangeAspect="1"/>
          </p:cNvPicPr>
          <p:nvPr/>
        </p:nvPicPr>
        <p:blipFill>
          <a:blip r:embed="rId2"/>
          <a:stretch>
            <a:fillRect/>
          </a:stretch>
        </p:blipFill>
        <p:spPr>
          <a:xfrm>
            <a:off x="4321213" y="3261719"/>
            <a:ext cx="1555479" cy="1694997"/>
          </a:xfrm>
          <a:prstGeom prst="rect">
            <a:avLst/>
          </a:prstGeom>
        </p:spPr>
      </p:pic>
    </p:spTree>
    <p:extLst>
      <p:ext uri="{BB962C8B-B14F-4D97-AF65-F5344CB8AC3E}">
        <p14:creationId xmlns:p14="http://schemas.microsoft.com/office/powerpoint/2010/main" val="24783661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sted-image.tif">
            <a:extLst>
              <a:ext uri="{FF2B5EF4-FFF2-40B4-BE49-F238E27FC236}">
                <a16:creationId xmlns:a16="http://schemas.microsoft.com/office/drawing/2014/main" id="{C099771A-5E1A-9404-67AE-6EB1D462B88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0241"/>
          <a:stretch/>
        </p:blipFill>
        <p:spPr bwMode="auto">
          <a:xfrm>
            <a:off x="471981" y="943476"/>
            <a:ext cx="2689390" cy="3946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 name="TextBox 2">
            <a:extLst>
              <a:ext uri="{FF2B5EF4-FFF2-40B4-BE49-F238E27FC236}">
                <a16:creationId xmlns:a16="http://schemas.microsoft.com/office/drawing/2014/main" id="{A0E12678-DE5E-7913-A388-CC66B7767B20}"/>
              </a:ext>
            </a:extLst>
          </p:cNvPr>
          <p:cNvSpPr txBox="1"/>
          <p:nvPr/>
        </p:nvSpPr>
        <p:spPr>
          <a:xfrm>
            <a:off x="2174488" y="401444"/>
            <a:ext cx="243978" cy="369332"/>
          </a:xfrm>
          <a:prstGeom prst="rect">
            <a:avLst/>
          </a:prstGeom>
          <a:noFill/>
        </p:spPr>
        <p:txBody>
          <a:bodyPr wrap="none" rtlCol="0">
            <a:spAutoFit/>
          </a:bodyPr>
          <a:lstStyle/>
          <a:p>
            <a:r>
              <a:rPr lang="en-US" dirty="0"/>
              <a:t>I</a:t>
            </a:r>
          </a:p>
        </p:txBody>
      </p:sp>
      <p:sp>
        <p:nvSpPr>
          <p:cNvPr id="4" name="TextBox 3">
            <a:extLst>
              <a:ext uri="{FF2B5EF4-FFF2-40B4-BE49-F238E27FC236}">
                <a16:creationId xmlns:a16="http://schemas.microsoft.com/office/drawing/2014/main" id="{F3A24017-D7C4-6EB7-BACA-BFF855A87E12}"/>
              </a:ext>
            </a:extLst>
          </p:cNvPr>
          <p:cNvSpPr txBox="1"/>
          <p:nvPr/>
        </p:nvSpPr>
        <p:spPr>
          <a:xfrm>
            <a:off x="277810" y="274002"/>
            <a:ext cx="3408625" cy="461665"/>
          </a:xfrm>
          <a:prstGeom prst="rect">
            <a:avLst/>
          </a:prstGeom>
          <a:solidFill>
            <a:schemeClr val="bg1"/>
          </a:solidFill>
        </p:spPr>
        <p:txBody>
          <a:bodyPr wrap="none" rtlCol="0">
            <a:spAutoFit/>
          </a:bodyPr>
          <a:lstStyle/>
          <a:p>
            <a:r>
              <a:rPr lang="en-US" sz="2400" dirty="0">
                <a:solidFill>
                  <a:schemeClr val="accent4"/>
                </a:solidFill>
              </a:rPr>
              <a:t>Interferometric Methods</a:t>
            </a:r>
          </a:p>
        </p:txBody>
      </p:sp>
      <p:pic>
        <p:nvPicPr>
          <p:cNvPr id="6" name="Picture 5">
            <a:extLst>
              <a:ext uri="{FF2B5EF4-FFF2-40B4-BE49-F238E27FC236}">
                <a16:creationId xmlns:a16="http://schemas.microsoft.com/office/drawing/2014/main" id="{59D89C6B-368B-D46E-2954-482E1A02C427}"/>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40000" contrast="-40000"/>
                    </a14:imgEffect>
                  </a14:imgLayer>
                </a14:imgProps>
              </a:ext>
            </a:extLst>
          </a:blip>
          <a:stretch>
            <a:fillRect/>
          </a:stretch>
        </p:blipFill>
        <p:spPr>
          <a:xfrm>
            <a:off x="4581531" y="312425"/>
            <a:ext cx="2003163" cy="1145954"/>
          </a:xfrm>
          <a:prstGeom prst="rect">
            <a:avLst/>
          </a:prstGeom>
        </p:spPr>
      </p:pic>
      <p:pic>
        <p:nvPicPr>
          <p:cNvPr id="7" name="Picture 6">
            <a:extLst>
              <a:ext uri="{FF2B5EF4-FFF2-40B4-BE49-F238E27FC236}">
                <a16:creationId xmlns:a16="http://schemas.microsoft.com/office/drawing/2014/main" id="{74E45EE8-3F16-E5CC-4ECC-892744262EA1}"/>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40000" contrast="-40000"/>
                    </a14:imgEffect>
                  </a14:imgLayer>
                </a14:imgProps>
              </a:ext>
            </a:extLst>
          </a:blip>
          <a:stretch>
            <a:fillRect/>
          </a:stretch>
        </p:blipFill>
        <p:spPr>
          <a:xfrm>
            <a:off x="4629597" y="1243017"/>
            <a:ext cx="2003164" cy="1145954"/>
          </a:xfrm>
          <a:prstGeom prst="rect">
            <a:avLst/>
          </a:prstGeom>
        </p:spPr>
      </p:pic>
      <p:cxnSp>
        <p:nvCxnSpPr>
          <p:cNvPr id="9" name="Straight Arrow Connector 8">
            <a:extLst>
              <a:ext uri="{FF2B5EF4-FFF2-40B4-BE49-F238E27FC236}">
                <a16:creationId xmlns:a16="http://schemas.microsoft.com/office/drawing/2014/main" id="{A4FC434F-680F-43F0-2B38-F30270F12E8F}"/>
              </a:ext>
            </a:extLst>
          </p:cNvPr>
          <p:cNvCxnSpPr/>
          <p:nvPr/>
        </p:nvCxnSpPr>
        <p:spPr>
          <a:xfrm flipV="1">
            <a:off x="7382107" y="488537"/>
            <a:ext cx="0" cy="13636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F5561D86-FF36-DBA7-A51A-549031001ED7}"/>
              </a:ext>
            </a:extLst>
          </p:cNvPr>
          <p:cNvCxnSpPr/>
          <p:nvPr/>
        </p:nvCxnSpPr>
        <p:spPr>
          <a:xfrm>
            <a:off x="7382107" y="1857730"/>
            <a:ext cx="182322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83AE3943-44B4-F6DE-79AE-27255EBB0DDF}"/>
              </a:ext>
            </a:extLst>
          </p:cNvPr>
          <p:cNvSpPr txBox="1"/>
          <p:nvPr/>
        </p:nvSpPr>
        <p:spPr>
          <a:xfrm>
            <a:off x="7041995" y="735667"/>
            <a:ext cx="243978" cy="369332"/>
          </a:xfrm>
          <a:prstGeom prst="rect">
            <a:avLst/>
          </a:prstGeom>
          <a:noFill/>
        </p:spPr>
        <p:txBody>
          <a:bodyPr wrap="none" rtlCol="0">
            <a:spAutoFit/>
          </a:bodyPr>
          <a:lstStyle/>
          <a:p>
            <a:r>
              <a:rPr lang="en-US" dirty="0"/>
              <a:t>I</a:t>
            </a:r>
          </a:p>
        </p:txBody>
      </p:sp>
      <p:cxnSp>
        <p:nvCxnSpPr>
          <p:cNvPr id="14" name="Straight Connector 13">
            <a:extLst>
              <a:ext uri="{FF2B5EF4-FFF2-40B4-BE49-F238E27FC236}">
                <a16:creationId xmlns:a16="http://schemas.microsoft.com/office/drawing/2014/main" id="{52DA5700-3455-BFDD-BCA8-2D98339AD037}"/>
              </a:ext>
            </a:extLst>
          </p:cNvPr>
          <p:cNvCxnSpPr/>
          <p:nvPr/>
        </p:nvCxnSpPr>
        <p:spPr>
          <a:xfrm>
            <a:off x="7285973" y="1042639"/>
            <a:ext cx="1919358" cy="0"/>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pic>
        <p:nvPicPr>
          <p:cNvPr id="15" name="Picture 14">
            <a:extLst>
              <a:ext uri="{FF2B5EF4-FFF2-40B4-BE49-F238E27FC236}">
                <a16:creationId xmlns:a16="http://schemas.microsoft.com/office/drawing/2014/main" id="{03E76EE5-393B-2FDB-81D2-CD1561736B2B}"/>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40000" contrast="-40000"/>
                    </a14:imgEffect>
                  </a14:imgLayer>
                </a14:imgProps>
              </a:ext>
            </a:extLst>
          </a:blip>
          <a:stretch>
            <a:fillRect/>
          </a:stretch>
        </p:blipFill>
        <p:spPr>
          <a:xfrm>
            <a:off x="4724742" y="2656067"/>
            <a:ext cx="2003163" cy="1145954"/>
          </a:xfrm>
          <a:prstGeom prst="rect">
            <a:avLst/>
          </a:prstGeom>
        </p:spPr>
      </p:pic>
      <p:pic>
        <p:nvPicPr>
          <p:cNvPr id="16" name="Picture 15">
            <a:extLst>
              <a:ext uri="{FF2B5EF4-FFF2-40B4-BE49-F238E27FC236}">
                <a16:creationId xmlns:a16="http://schemas.microsoft.com/office/drawing/2014/main" id="{706A38C9-F560-7112-BD5F-CFFB3CB6F816}"/>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40000" contrast="-40000"/>
                    </a14:imgEffect>
                  </a14:imgLayer>
                </a14:imgProps>
              </a:ext>
            </a:extLst>
          </a:blip>
          <a:stretch>
            <a:fillRect/>
          </a:stretch>
        </p:blipFill>
        <p:spPr>
          <a:xfrm>
            <a:off x="4302854" y="3605779"/>
            <a:ext cx="2003163" cy="1145954"/>
          </a:xfrm>
          <a:prstGeom prst="rect">
            <a:avLst/>
          </a:prstGeom>
        </p:spPr>
      </p:pic>
      <p:cxnSp>
        <p:nvCxnSpPr>
          <p:cNvPr id="17" name="Straight Arrow Connector 16">
            <a:extLst>
              <a:ext uri="{FF2B5EF4-FFF2-40B4-BE49-F238E27FC236}">
                <a16:creationId xmlns:a16="http://schemas.microsoft.com/office/drawing/2014/main" id="{E340CC1A-7AF2-33FC-29A3-EA20A83A2B68}"/>
              </a:ext>
            </a:extLst>
          </p:cNvPr>
          <p:cNvCxnSpPr/>
          <p:nvPr/>
        </p:nvCxnSpPr>
        <p:spPr>
          <a:xfrm flipV="1">
            <a:off x="7383963" y="3016143"/>
            <a:ext cx="0" cy="13636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609273FB-BC9F-B029-5D92-482E47D97F3E}"/>
              </a:ext>
            </a:extLst>
          </p:cNvPr>
          <p:cNvCxnSpPr/>
          <p:nvPr/>
        </p:nvCxnSpPr>
        <p:spPr>
          <a:xfrm>
            <a:off x="7383963" y="4385336"/>
            <a:ext cx="182322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2DF135F4-635E-4CC5-445D-20EFEF5E0E18}"/>
              </a:ext>
            </a:extLst>
          </p:cNvPr>
          <p:cNvSpPr txBox="1"/>
          <p:nvPr/>
        </p:nvSpPr>
        <p:spPr>
          <a:xfrm>
            <a:off x="7043851" y="3263273"/>
            <a:ext cx="243978" cy="369332"/>
          </a:xfrm>
          <a:prstGeom prst="rect">
            <a:avLst/>
          </a:prstGeom>
          <a:noFill/>
        </p:spPr>
        <p:txBody>
          <a:bodyPr wrap="none" rtlCol="0">
            <a:spAutoFit/>
          </a:bodyPr>
          <a:lstStyle/>
          <a:p>
            <a:r>
              <a:rPr lang="en-US" dirty="0"/>
              <a:t>I</a:t>
            </a:r>
          </a:p>
        </p:txBody>
      </p:sp>
      <p:cxnSp>
        <p:nvCxnSpPr>
          <p:cNvPr id="20" name="Straight Connector 19">
            <a:extLst>
              <a:ext uri="{FF2B5EF4-FFF2-40B4-BE49-F238E27FC236}">
                <a16:creationId xmlns:a16="http://schemas.microsoft.com/office/drawing/2014/main" id="{E28503FE-3633-A310-58E4-CD31A4264F23}"/>
              </a:ext>
            </a:extLst>
          </p:cNvPr>
          <p:cNvCxnSpPr/>
          <p:nvPr/>
        </p:nvCxnSpPr>
        <p:spPr>
          <a:xfrm>
            <a:off x="7334040" y="4364891"/>
            <a:ext cx="1919358" cy="0"/>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E5CCE4FE-96FC-270A-3CEB-CA518774A3DE}"/>
              </a:ext>
            </a:extLst>
          </p:cNvPr>
          <p:cNvSpPr txBox="1"/>
          <p:nvPr/>
        </p:nvSpPr>
        <p:spPr>
          <a:xfrm>
            <a:off x="1625068" y="857973"/>
            <a:ext cx="1497589" cy="369332"/>
          </a:xfrm>
          <a:prstGeom prst="rect">
            <a:avLst/>
          </a:prstGeom>
          <a:solidFill>
            <a:schemeClr val="bg1"/>
          </a:solidFill>
        </p:spPr>
        <p:txBody>
          <a:bodyPr wrap="none" rtlCol="0">
            <a:spAutoFit/>
          </a:bodyPr>
          <a:lstStyle/>
          <a:p>
            <a:r>
              <a:rPr lang="en-US" dirty="0"/>
              <a:t>Mobile Mirror</a:t>
            </a:r>
          </a:p>
        </p:txBody>
      </p:sp>
      <p:sp>
        <p:nvSpPr>
          <p:cNvPr id="8" name="TextBox 7">
            <a:extLst>
              <a:ext uri="{FF2B5EF4-FFF2-40B4-BE49-F238E27FC236}">
                <a16:creationId xmlns:a16="http://schemas.microsoft.com/office/drawing/2014/main" id="{86F9AD2A-3837-92FB-47C9-352EA967E674}"/>
              </a:ext>
            </a:extLst>
          </p:cNvPr>
          <p:cNvSpPr txBox="1"/>
          <p:nvPr/>
        </p:nvSpPr>
        <p:spPr>
          <a:xfrm>
            <a:off x="2821318" y="1768652"/>
            <a:ext cx="776238" cy="369332"/>
          </a:xfrm>
          <a:prstGeom prst="rect">
            <a:avLst/>
          </a:prstGeom>
          <a:solidFill>
            <a:schemeClr val="bg1"/>
          </a:solidFill>
        </p:spPr>
        <p:txBody>
          <a:bodyPr wrap="none" rtlCol="0">
            <a:spAutoFit/>
          </a:bodyPr>
          <a:lstStyle/>
          <a:p>
            <a:r>
              <a:rPr lang="en-US" dirty="0"/>
              <a:t>Mirror</a:t>
            </a:r>
          </a:p>
        </p:txBody>
      </p:sp>
      <p:sp>
        <p:nvSpPr>
          <p:cNvPr id="10" name="Rectangle 9">
            <a:extLst>
              <a:ext uri="{FF2B5EF4-FFF2-40B4-BE49-F238E27FC236}">
                <a16:creationId xmlns:a16="http://schemas.microsoft.com/office/drawing/2014/main" id="{52ACB77D-BCA5-9EA3-3D1C-6BE9A2BEF06B}"/>
              </a:ext>
            </a:extLst>
          </p:cNvPr>
          <p:cNvSpPr/>
          <p:nvPr/>
        </p:nvSpPr>
        <p:spPr>
          <a:xfrm>
            <a:off x="9954677" y="920333"/>
            <a:ext cx="839703" cy="70216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D6B11A6-086C-DBA0-9422-A8DDF7251B43}"/>
              </a:ext>
            </a:extLst>
          </p:cNvPr>
          <p:cNvSpPr/>
          <p:nvPr/>
        </p:nvSpPr>
        <p:spPr>
          <a:xfrm>
            <a:off x="9954676" y="3605779"/>
            <a:ext cx="839703" cy="702167"/>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20">
            <a:extLst>
              <a:ext uri="{FF2B5EF4-FFF2-40B4-BE49-F238E27FC236}">
                <a16:creationId xmlns:a16="http://schemas.microsoft.com/office/drawing/2014/main" id="{A8E535AC-C3BC-9E8C-27AD-453B801C4978}"/>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40000" contrast="-40000"/>
                    </a14:imgEffect>
                  </a14:imgLayer>
                </a14:imgProps>
              </a:ext>
            </a:extLst>
          </a:blip>
          <a:stretch>
            <a:fillRect/>
          </a:stretch>
        </p:blipFill>
        <p:spPr>
          <a:xfrm>
            <a:off x="4681995" y="4785187"/>
            <a:ext cx="2003163" cy="1145954"/>
          </a:xfrm>
          <a:prstGeom prst="rect">
            <a:avLst/>
          </a:prstGeom>
        </p:spPr>
      </p:pic>
      <p:pic>
        <p:nvPicPr>
          <p:cNvPr id="22" name="Picture 21">
            <a:extLst>
              <a:ext uri="{FF2B5EF4-FFF2-40B4-BE49-F238E27FC236}">
                <a16:creationId xmlns:a16="http://schemas.microsoft.com/office/drawing/2014/main" id="{644A09DA-4BF2-5CA1-8BD7-945F5FE6DFF7}"/>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40000" contrast="-40000"/>
                    </a14:imgEffect>
                  </a14:imgLayer>
                </a14:imgProps>
              </a:ext>
            </a:extLst>
          </a:blip>
          <a:stretch>
            <a:fillRect/>
          </a:stretch>
        </p:blipFill>
        <p:spPr>
          <a:xfrm>
            <a:off x="4511009" y="5712046"/>
            <a:ext cx="2003163" cy="1145954"/>
          </a:xfrm>
          <a:prstGeom prst="rect">
            <a:avLst/>
          </a:prstGeom>
        </p:spPr>
      </p:pic>
      <p:cxnSp>
        <p:nvCxnSpPr>
          <p:cNvPr id="23" name="Straight Arrow Connector 22">
            <a:extLst>
              <a:ext uri="{FF2B5EF4-FFF2-40B4-BE49-F238E27FC236}">
                <a16:creationId xmlns:a16="http://schemas.microsoft.com/office/drawing/2014/main" id="{BF43C0CE-E165-AC80-157E-7CAA88459C22}"/>
              </a:ext>
            </a:extLst>
          </p:cNvPr>
          <p:cNvCxnSpPr/>
          <p:nvPr/>
        </p:nvCxnSpPr>
        <p:spPr>
          <a:xfrm flipV="1">
            <a:off x="7430174" y="5040093"/>
            <a:ext cx="0" cy="13636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C7D80F2F-6BF5-7E24-2421-81ACB6FC4B8F}"/>
              </a:ext>
            </a:extLst>
          </p:cNvPr>
          <p:cNvCxnSpPr/>
          <p:nvPr/>
        </p:nvCxnSpPr>
        <p:spPr>
          <a:xfrm>
            <a:off x="7430174" y="6409286"/>
            <a:ext cx="182322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2FBF8882-8E12-B7A6-1E65-41F7D02F311E}"/>
              </a:ext>
            </a:extLst>
          </p:cNvPr>
          <p:cNvCxnSpPr/>
          <p:nvPr/>
        </p:nvCxnSpPr>
        <p:spPr>
          <a:xfrm>
            <a:off x="7334040" y="5932999"/>
            <a:ext cx="1919358" cy="0"/>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0FA914C6-9761-FD0A-B851-6610399FB771}"/>
              </a:ext>
            </a:extLst>
          </p:cNvPr>
          <p:cNvSpPr txBox="1"/>
          <p:nvPr/>
        </p:nvSpPr>
        <p:spPr>
          <a:xfrm>
            <a:off x="7086600" y="5409529"/>
            <a:ext cx="243978" cy="369332"/>
          </a:xfrm>
          <a:prstGeom prst="rect">
            <a:avLst/>
          </a:prstGeom>
          <a:noFill/>
        </p:spPr>
        <p:txBody>
          <a:bodyPr wrap="none" rtlCol="0">
            <a:spAutoFit/>
          </a:bodyPr>
          <a:lstStyle/>
          <a:p>
            <a:r>
              <a:rPr lang="en-US" dirty="0"/>
              <a:t>I</a:t>
            </a:r>
          </a:p>
        </p:txBody>
      </p:sp>
      <p:sp>
        <p:nvSpPr>
          <p:cNvPr id="33" name="Rectangle 32">
            <a:extLst>
              <a:ext uri="{FF2B5EF4-FFF2-40B4-BE49-F238E27FC236}">
                <a16:creationId xmlns:a16="http://schemas.microsoft.com/office/drawing/2014/main" id="{05E211FC-EE5C-03E1-84BE-3714AF9D3E8B}"/>
              </a:ext>
            </a:extLst>
          </p:cNvPr>
          <p:cNvSpPr/>
          <p:nvPr/>
        </p:nvSpPr>
        <p:spPr>
          <a:xfrm>
            <a:off x="9954675" y="5427777"/>
            <a:ext cx="839703" cy="702167"/>
          </a:xfrm>
          <a:prstGeom prst="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6C137621-8639-8DBA-04F9-F460D8A1725F}"/>
              </a:ext>
            </a:extLst>
          </p:cNvPr>
          <p:cNvSpPr txBox="1"/>
          <p:nvPr/>
        </p:nvSpPr>
        <p:spPr>
          <a:xfrm>
            <a:off x="7430174" y="2202366"/>
            <a:ext cx="1465081" cy="369332"/>
          </a:xfrm>
          <a:prstGeom prst="rect">
            <a:avLst/>
          </a:prstGeom>
          <a:noFill/>
        </p:spPr>
        <p:txBody>
          <a:bodyPr wrap="none" rtlCol="0">
            <a:spAutoFit/>
          </a:bodyPr>
          <a:lstStyle/>
          <a:p>
            <a:r>
              <a:rPr lang="en-US" dirty="0"/>
              <a:t>Constructive</a:t>
            </a:r>
          </a:p>
        </p:txBody>
      </p:sp>
      <p:sp>
        <p:nvSpPr>
          <p:cNvPr id="35" name="TextBox 34">
            <a:extLst>
              <a:ext uri="{FF2B5EF4-FFF2-40B4-BE49-F238E27FC236}">
                <a16:creationId xmlns:a16="http://schemas.microsoft.com/office/drawing/2014/main" id="{C7D23C5D-8BB9-DFF5-9A3E-769C0A5F5220}"/>
              </a:ext>
            </a:extLst>
          </p:cNvPr>
          <p:cNvSpPr txBox="1"/>
          <p:nvPr/>
        </p:nvSpPr>
        <p:spPr>
          <a:xfrm>
            <a:off x="7554694" y="4562704"/>
            <a:ext cx="1332031" cy="369332"/>
          </a:xfrm>
          <a:prstGeom prst="rect">
            <a:avLst/>
          </a:prstGeom>
          <a:noFill/>
        </p:spPr>
        <p:txBody>
          <a:bodyPr wrap="none" rtlCol="0">
            <a:spAutoFit/>
          </a:bodyPr>
          <a:lstStyle/>
          <a:p>
            <a:r>
              <a:rPr lang="en-US" dirty="0"/>
              <a:t>Destructive</a:t>
            </a:r>
          </a:p>
        </p:txBody>
      </p:sp>
      <p:sp>
        <p:nvSpPr>
          <p:cNvPr id="36" name="TextBox 35">
            <a:extLst>
              <a:ext uri="{FF2B5EF4-FFF2-40B4-BE49-F238E27FC236}">
                <a16:creationId xmlns:a16="http://schemas.microsoft.com/office/drawing/2014/main" id="{25085AC7-4DF2-872A-E320-0D6CD0C00B48}"/>
              </a:ext>
            </a:extLst>
          </p:cNvPr>
          <p:cNvSpPr txBox="1"/>
          <p:nvPr/>
        </p:nvSpPr>
        <p:spPr>
          <a:xfrm>
            <a:off x="7609630" y="6403713"/>
            <a:ext cx="1464312" cy="369332"/>
          </a:xfrm>
          <a:prstGeom prst="rect">
            <a:avLst/>
          </a:prstGeom>
          <a:noFill/>
        </p:spPr>
        <p:txBody>
          <a:bodyPr wrap="none" rtlCol="0">
            <a:spAutoFit/>
          </a:bodyPr>
          <a:lstStyle/>
          <a:p>
            <a:r>
              <a:rPr lang="en-US" dirty="0"/>
              <a:t>Intermediate</a:t>
            </a:r>
          </a:p>
        </p:txBody>
      </p:sp>
      <p:sp>
        <p:nvSpPr>
          <p:cNvPr id="26" name="TextBox 25">
            <a:extLst>
              <a:ext uri="{FF2B5EF4-FFF2-40B4-BE49-F238E27FC236}">
                <a16:creationId xmlns:a16="http://schemas.microsoft.com/office/drawing/2014/main" id="{DAA35AE7-5F04-91E0-5ED1-76E86860B0B7}"/>
              </a:ext>
            </a:extLst>
          </p:cNvPr>
          <p:cNvSpPr txBox="1"/>
          <p:nvPr/>
        </p:nvSpPr>
        <p:spPr>
          <a:xfrm>
            <a:off x="1982122" y="1536121"/>
            <a:ext cx="764953" cy="369332"/>
          </a:xfrm>
          <a:prstGeom prst="rect">
            <a:avLst/>
          </a:prstGeom>
          <a:solidFill>
            <a:schemeClr val="bg1"/>
          </a:solidFill>
        </p:spPr>
        <p:txBody>
          <a:bodyPr wrap="none" rtlCol="0">
            <a:spAutoFit/>
          </a:bodyPr>
          <a:lstStyle/>
          <a:p>
            <a:r>
              <a:rPr lang="en-US" dirty="0"/>
              <a:t>Arm 1</a:t>
            </a:r>
          </a:p>
        </p:txBody>
      </p:sp>
      <p:sp>
        <p:nvSpPr>
          <p:cNvPr id="27" name="TextBox 26">
            <a:extLst>
              <a:ext uri="{FF2B5EF4-FFF2-40B4-BE49-F238E27FC236}">
                <a16:creationId xmlns:a16="http://schemas.microsoft.com/office/drawing/2014/main" id="{8F8E3148-590A-4E27-64F8-F5242F120245}"/>
              </a:ext>
            </a:extLst>
          </p:cNvPr>
          <p:cNvSpPr txBox="1"/>
          <p:nvPr/>
        </p:nvSpPr>
        <p:spPr>
          <a:xfrm>
            <a:off x="2168337" y="2595543"/>
            <a:ext cx="764953" cy="369332"/>
          </a:xfrm>
          <a:prstGeom prst="rect">
            <a:avLst/>
          </a:prstGeom>
          <a:solidFill>
            <a:schemeClr val="bg1"/>
          </a:solidFill>
        </p:spPr>
        <p:txBody>
          <a:bodyPr wrap="none" rtlCol="0">
            <a:spAutoFit/>
          </a:bodyPr>
          <a:lstStyle/>
          <a:p>
            <a:r>
              <a:rPr lang="en-US" dirty="0"/>
              <a:t>Arm 2</a:t>
            </a:r>
          </a:p>
        </p:txBody>
      </p:sp>
    </p:spTree>
    <p:extLst>
      <p:ext uri="{BB962C8B-B14F-4D97-AF65-F5344CB8AC3E}">
        <p14:creationId xmlns:p14="http://schemas.microsoft.com/office/powerpoint/2010/main" val="39611680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600C599-E2AC-C88B-7E62-6E4CB0CFDCC4}"/>
              </a:ext>
            </a:extLst>
          </p:cNvPr>
          <p:cNvSpPr txBox="1"/>
          <p:nvPr/>
        </p:nvSpPr>
        <p:spPr>
          <a:xfrm>
            <a:off x="277810" y="274002"/>
            <a:ext cx="2476960" cy="461665"/>
          </a:xfrm>
          <a:prstGeom prst="rect">
            <a:avLst/>
          </a:prstGeom>
          <a:solidFill>
            <a:schemeClr val="bg1"/>
          </a:solidFill>
        </p:spPr>
        <p:txBody>
          <a:bodyPr wrap="none" rtlCol="0">
            <a:spAutoFit/>
          </a:bodyPr>
          <a:lstStyle/>
          <a:p>
            <a:r>
              <a:rPr lang="en-US" sz="2400" dirty="0">
                <a:solidFill>
                  <a:schemeClr val="accent4"/>
                </a:solidFill>
              </a:rPr>
              <a:t>Speckle Methods</a:t>
            </a:r>
          </a:p>
        </p:txBody>
      </p:sp>
      <p:pic>
        <p:nvPicPr>
          <p:cNvPr id="4" name="Picture 3">
            <a:extLst>
              <a:ext uri="{FF2B5EF4-FFF2-40B4-BE49-F238E27FC236}">
                <a16:creationId xmlns:a16="http://schemas.microsoft.com/office/drawing/2014/main" id="{A3426027-20E2-A48C-3D11-615CE8BC601E}"/>
              </a:ext>
            </a:extLst>
          </p:cNvPr>
          <p:cNvPicPr>
            <a:picLocks noChangeAspect="1"/>
          </p:cNvPicPr>
          <p:nvPr/>
        </p:nvPicPr>
        <p:blipFill>
          <a:blip r:embed="rId2"/>
          <a:stretch>
            <a:fillRect/>
          </a:stretch>
        </p:blipFill>
        <p:spPr>
          <a:xfrm>
            <a:off x="5931429" y="-27769"/>
            <a:ext cx="5747040" cy="4437417"/>
          </a:xfrm>
          <a:prstGeom prst="rect">
            <a:avLst/>
          </a:prstGeom>
        </p:spPr>
      </p:pic>
      <p:grpSp>
        <p:nvGrpSpPr>
          <p:cNvPr id="5" name="Gruppo 10">
            <a:extLst>
              <a:ext uri="{FF2B5EF4-FFF2-40B4-BE49-F238E27FC236}">
                <a16:creationId xmlns:a16="http://schemas.microsoft.com/office/drawing/2014/main" id="{A08A1217-960F-7048-5D2E-FF8B4D033DEB}"/>
              </a:ext>
            </a:extLst>
          </p:cNvPr>
          <p:cNvGrpSpPr/>
          <p:nvPr/>
        </p:nvGrpSpPr>
        <p:grpSpPr>
          <a:xfrm>
            <a:off x="397699" y="1238006"/>
            <a:ext cx="1727200" cy="2031980"/>
            <a:chOff x="1772360" y="1202534"/>
            <a:chExt cx="1727200" cy="2031980"/>
          </a:xfrm>
        </p:grpSpPr>
        <p:sp>
          <p:nvSpPr>
            <p:cNvPr id="7" name="Figura a mano libera 3">
              <a:extLst>
                <a:ext uri="{FF2B5EF4-FFF2-40B4-BE49-F238E27FC236}">
                  <a16:creationId xmlns:a16="http://schemas.microsoft.com/office/drawing/2014/main" id="{27A6AA64-320D-0400-8F3C-D27A434895E0}"/>
                </a:ext>
              </a:extLst>
            </p:cNvPr>
            <p:cNvSpPr/>
            <p:nvPr/>
          </p:nvSpPr>
          <p:spPr>
            <a:xfrm rot="345485">
              <a:off x="1772360" y="2794454"/>
              <a:ext cx="1727200" cy="440060"/>
            </a:xfrm>
            <a:custGeom>
              <a:avLst/>
              <a:gdLst>
                <a:gd name="connsiteX0" fmla="*/ 0 w 1727200"/>
                <a:gd name="connsiteY0" fmla="*/ 203200 h 203200"/>
                <a:gd name="connsiteX1" fmla="*/ 50800 w 1727200"/>
                <a:gd name="connsiteY1" fmla="*/ 139700 h 203200"/>
                <a:gd name="connsiteX2" fmla="*/ 101600 w 1727200"/>
                <a:gd name="connsiteY2" fmla="*/ 63500 h 203200"/>
                <a:gd name="connsiteX3" fmla="*/ 165100 w 1727200"/>
                <a:gd name="connsiteY3" fmla="*/ 127000 h 203200"/>
                <a:gd name="connsiteX4" fmla="*/ 177800 w 1727200"/>
                <a:gd name="connsiteY4" fmla="*/ 88900 h 203200"/>
                <a:gd name="connsiteX5" fmla="*/ 215900 w 1727200"/>
                <a:gd name="connsiteY5" fmla="*/ 76200 h 203200"/>
                <a:gd name="connsiteX6" fmla="*/ 254000 w 1727200"/>
                <a:gd name="connsiteY6" fmla="*/ 101600 h 203200"/>
                <a:gd name="connsiteX7" fmla="*/ 342900 w 1727200"/>
                <a:gd name="connsiteY7" fmla="*/ 25400 h 203200"/>
                <a:gd name="connsiteX8" fmla="*/ 431800 w 1727200"/>
                <a:gd name="connsiteY8" fmla="*/ 12700 h 203200"/>
                <a:gd name="connsiteX9" fmla="*/ 469900 w 1727200"/>
                <a:gd name="connsiteY9" fmla="*/ 25400 h 203200"/>
                <a:gd name="connsiteX10" fmla="*/ 482600 w 1727200"/>
                <a:gd name="connsiteY10" fmla="*/ 63500 h 203200"/>
                <a:gd name="connsiteX11" fmla="*/ 622300 w 1727200"/>
                <a:gd name="connsiteY11" fmla="*/ 50800 h 203200"/>
                <a:gd name="connsiteX12" fmla="*/ 635000 w 1727200"/>
                <a:gd name="connsiteY12" fmla="*/ 12700 h 203200"/>
                <a:gd name="connsiteX13" fmla="*/ 647700 w 1727200"/>
                <a:gd name="connsiteY13" fmla="*/ 50800 h 203200"/>
                <a:gd name="connsiteX14" fmla="*/ 660400 w 1727200"/>
                <a:gd name="connsiteY14" fmla="*/ 101600 h 203200"/>
                <a:gd name="connsiteX15" fmla="*/ 749300 w 1727200"/>
                <a:gd name="connsiteY15" fmla="*/ 63500 h 203200"/>
                <a:gd name="connsiteX16" fmla="*/ 774700 w 1727200"/>
                <a:gd name="connsiteY16" fmla="*/ 25400 h 203200"/>
                <a:gd name="connsiteX17" fmla="*/ 787400 w 1727200"/>
                <a:gd name="connsiteY17" fmla="*/ 114300 h 203200"/>
                <a:gd name="connsiteX18" fmla="*/ 838200 w 1727200"/>
                <a:gd name="connsiteY18" fmla="*/ 101600 h 203200"/>
                <a:gd name="connsiteX19" fmla="*/ 876300 w 1727200"/>
                <a:gd name="connsiteY19" fmla="*/ 76200 h 203200"/>
                <a:gd name="connsiteX20" fmla="*/ 914400 w 1727200"/>
                <a:gd name="connsiteY20" fmla="*/ 63500 h 203200"/>
                <a:gd name="connsiteX21" fmla="*/ 952500 w 1727200"/>
                <a:gd name="connsiteY21" fmla="*/ 38100 h 203200"/>
                <a:gd name="connsiteX22" fmla="*/ 1168400 w 1727200"/>
                <a:gd name="connsiteY22" fmla="*/ 0 h 203200"/>
                <a:gd name="connsiteX23" fmla="*/ 1181100 w 1727200"/>
                <a:gd name="connsiteY23" fmla="*/ 101600 h 203200"/>
                <a:gd name="connsiteX24" fmla="*/ 1295400 w 1727200"/>
                <a:gd name="connsiteY24" fmla="*/ 76200 h 203200"/>
                <a:gd name="connsiteX25" fmla="*/ 1320800 w 1727200"/>
                <a:gd name="connsiteY25" fmla="*/ 114300 h 203200"/>
                <a:gd name="connsiteX26" fmla="*/ 1397000 w 1727200"/>
                <a:gd name="connsiteY26" fmla="*/ 114300 h 203200"/>
                <a:gd name="connsiteX27" fmla="*/ 1447800 w 1727200"/>
                <a:gd name="connsiteY27" fmla="*/ 88900 h 203200"/>
                <a:gd name="connsiteX28" fmla="*/ 1498600 w 1727200"/>
                <a:gd name="connsiteY28" fmla="*/ 76200 h 203200"/>
                <a:gd name="connsiteX29" fmla="*/ 1549400 w 1727200"/>
                <a:gd name="connsiteY29" fmla="*/ 114300 h 203200"/>
                <a:gd name="connsiteX30" fmla="*/ 1625600 w 1727200"/>
                <a:gd name="connsiteY30" fmla="*/ 63500 h 203200"/>
                <a:gd name="connsiteX31" fmla="*/ 1651000 w 1727200"/>
                <a:gd name="connsiteY31" fmla="*/ 101600 h 203200"/>
                <a:gd name="connsiteX32" fmla="*/ 1689100 w 1727200"/>
                <a:gd name="connsiteY32" fmla="*/ 76200 h 203200"/>
                <a:gd name="connsiteX33" fmla="*/ 1727200 w 1727200"/>
                <a:gd name="connsiteY33" fmla="*/ 63500 h 203200"/>
                <a:gd name="connsiteX34" fmla="*/ 1701800 w 1727200"/>
                <a:gd name="connsiteY34" fmla="*/ 139700 h 20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727200" h="203200">
                  <a:moveTo>
                    <a:pt x="0" y="203200"/>
                  </a:moveTo>
                  <a:cubicBezTo>
                    <a:pt x="16933" y="182033"/>
                    <a:pt x="34857" y="161622"/>
                    <a:pt x="50800" y="139700"/>
                  </a:cubicBezTo>
                  <a:cubicBezTo>
                    <a:pt x="68755" y="115012"/>
                    <a:pt x="101600" y="63500"/>
                    <a:pt x="101600" y="63500"/>
                  </a:cubicBezTo>
                  <a:cubicBezTo>
                    <a:pt x="108857" y="74386"/>
                    <a:pt x="140910" y="133048"/>
                    <a:pt x="165100" y="127000"/>
                  </a:cubicBezTo>
                  <a:cubicBezTo>
                    <a:pt x="178087" y="123753"/>
                    <a:pt x="168334" y="98366"/>
                    <a:pt x="177800" y="88900"/>
                  </a:cubicBezTo>
                  <a:cubicBezTo>
                    <a:pt x="187266" y="79434"/>
                    <a:pt x="203200" y="80433"/>
                    <a:pt x="215900" y="76200"/>
                  </a:cubicBezTo>
                  <a:cubicBezTo>
                    <a:pt x="228600" y="84667"/>
                    <a:pt x="238890" y="103759"/>
                    <a:pt x="254000" y="101600"/>
                  </a:cubicBezTo>
                  <a:cubicBezTo>
                    <a:pt x="311226" y="93425"/>
                    <a:pt x="296573" y="43931"/>
                    <a:pt x="342900" y="25400"/>
                  </a:cubicBezTo>
                  <a:cubicBezTo>
                    <a:pt x="370693" y="14283"/>
                    <a:pt x="402167" y="16933"/>
                    <a:pt x="431800" y="12700"/>
                  </a:cubicBezTo>
                  <a:cubicBezTo>
                    <a:pt x="444500" y="16933"/>
                    <a:pt x="460434" y="15934"/>
                    <a:pt x="469900" y="25400"/>
                  </a:cubicBezTo>
                  <a:cubicBezTo>
                    <a:pt x="479366" y="34866"/>
                    <a:pt x="469395" y="61299"/>
                    <a:pt x="482600" y="63500"/>
                  </a:cubicBezTo>
                  <a:cubicBezTo>
                    <a:pt x="528722" y="71187"/>
                    <a:pt x="575733" y="55033"/>
                    <a:pt x="622300" y="50800"/>
                  </a:cubicBezTo>
                  <a:cubicBezTo>
                    <a:pt x="626533" y="38100"/>
                    <a:pt x="621613" y="12700"/>
                    <a:pt x="635000" y="12700"/>
                  </a:cubicBezTo>
                  <a:cubicBezTo>
                    <a:pt x="648387" y="12700"/>
                    <a:pt x="644022" y="37928"/>
                    <a:pt x="647700" y="50800"/>
                  </a:cubicBezTo>
                  <a:cubicBezTo>
                    <a:pt x="652495" y="67583"/>
                    <a:pt x="656167" y="84667"/>
                    <a:pt x="660400" y="101600"/>
                  </a:cubicBezTo>
                  <a:cubicBezTo>
                    <a:pt x="699263" y="91884"/>
                    <a:pt x="720065" y="92735"/>
                    <a:pt x="749300" y="63500"/>
                  </a:cubicBezTo>
                  <a:cubicBezTo>
                    <a:pt x="760093" y="52707"/>
                    <a:pt x="766233" y="38100"/>
                    <a:pt x="774700" y="25400"/>
                  </a:cubicBezTo>
                  <a:cubicBezTo>
                    <a:pt x="778933" y="55033"/>
                    <a:pt x="768237" y="91304"/>
                    <a:pt x="787400" y="114300"/>
                  </a:cubicBezTo>
                  <a:cubicBezTo>
                    <a:pt x="798574" y="127709"/>
                    <a:pt x="822157" y="108476"/>
                    <a:pt x="838200" y="101600"/>
                  </a:cubicBezTo>
                  <a:cubicBezTo>
                    <a:pt x="852229" y="95587"/>
                    <a:pt x="862648" y="83026"/>
                    <a:pt x="876300" y="76200"/>
                  </a:cubicBezTo>
                  <a:cubicBezTo>
                    <a:pt x="888274" y="70213"/>
                    <a:pt x="901700" y="67733"/>
                    <a:pt x="914400" y="63500"/>
                  </a:cubicBezTo>
                  <a:cubicBezTo>
                    <a:pt x="927100" y="55033"/>
                    <a:pt x="937469" y="40753"/>
                    <a:pt x="952500" y="38100"/>
                  </a:cubicBezTo>
                  <a:cubicBezTo>
                    <a:pt x="1186887" y="-3262"/>
                    <a:pt x="1070236" y="65443"/>
                    <a:pt x="1168400" y="0"/>
                  </a:cubicBezTo>
                  <a:cubicBezTo>
                    <a:pt x="1172633" y="33867"/>
                    <a:pt x="1158888" y="75686"/>
                    <a:pt x="1181100" y="101600"/>
                  </a:cubicBezTo>
                  <a:cubicBezTo>
                    <a:pt x="1183945" y="104919"/>
                    <a:pt x="1286544" y="78414"/>
                    <a:pt x="1295400" y="76200"/>
                  </a:cubicBezTo>
                  <a:cubicBezTo>
                    <a:pt x="1303867" y="88900"/>
                    <a:pt x="1308881" y="104765"/>
                    <a:pt x="1320800" y="114300"/>
                  </a:cubicBezTo>
                  <a:cubicBezTo>
                    <a:pt x="1348366" y="136353"/>
                    <a:pt x="1369434" y="126114"/>
                    <a:pt x="1397000" y="114300"/>
                  </a:cubicBezTo>
                  <a:cubicBezTo>
                    <a:pt x="1414401" y="106842"/>
                    <a:pt x="1430073" y="95547"/>
                    <a:pt x="1447800" y="88900"/>
                  </a:cubicBezTo>
                  <a:cubicBezTo>
                    <a:pt x="1464143" y="82771"/>
                    <a:pt x="1481667" y="80433"/>
                    <a:pt x="1498600" y="76200"/>
                  </a:cubicBezTo>
                  <a:cubicBezTo>
                    <a:pt x="1621242" y="-5561"/>
                    <a:pt x="1439546" y="98607"/>
                    <a:pt x="1549400" y="114300"/>
                  </a:cubicBezTo>
                  <a:cubicBezTo>
                    <a:pt x="1579620" y="118617"/>
                    <a:pt x="1625600" y="63500"/>
                    <a:pt x="1625600" y="63500"/>
                  </a:cubicBezTo>
                  <a:cubicBezTo>
                    <a:pt x="1634067" y="76200"/>
                    <a:pt x="1636033" y="98607"/>
                    <a:pt x="1651000" y="101600"/>
                  </a:cubicBezTo>
                  <a:cubicBezTo>
                    <a:pt x="1665967" y="104593"/>
                    <a:pt x="1675448" y="83026"/>
                    <a:pt x="1689100" y="76200"/>
                  </a:cubicBezTo>
                  <a:cubicBezTo>
                    <a:pt x="1701074" y="70213"/>
                    <a:pt x="1714500" y="67733"/>
                    <a:pt x="1727200" y="63500"/>
                  </a:cubicBezTo>
                  <a:cubicBezTo>
                    <a:pt x="1713326" y="132871"/>
                    <a:pt x="1729764" y="111736"/>
                    <a:pt x="1701800" y="139700"/>
                  </a:cubicBezTo>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it-IT" dirty="0"/>
                <a:t>2</a:t>
              </a:r>
            </a:p>
          </p:txBody>
        </p:sp>
        <p:sp>
          <p:nvSpPr>
            <p:cNvPr id="8" name="Rettangolo 4">
              <a:extLst>
                <a:ext uri="{FF2B5EF4-FFF2-40B4-BE49-F238E27FC236}">
                  <a16:creationId xmlns:a16="http://schemas.microsoft.com/office/drawing/2014/main" id="{69720C1A-56D0-522B-1ECC-6D31CF3BE5E6}"/>
                </a:ext>
              </a:extLst>
            </p:cNvPr>
            <p:cNvSpPr/>
            <p:nvPr/>
          </p:nvSpPr>
          <p:spPr>
            <a:xfrm rot="20576445">
              <a:off x="1884522" y="1937699"/>
              <a:ext cx="817740" cy="1008112"/>
            </a:xfrm>
            <a:prstGeom prst="rect">
              <a:avLst/>
            </a:prstGeom>
            <a:solidFill>
              <a:srgbClr val="00B05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it-IT"/>
            </a:p>
          </p:txBody>
        </p:sp>
        <p:cxnSp>
          <p:nvCxnSpPr>
            <p:cNvPr id="9" name="Connettore 2 5">
              <a:extLst>
                <a:ext uri="{FF2B5EF4-FFF2-40B4-BE49-F238E27FC236}">
                  <a16:creationId xmlns:a16="http://schemas.microsoft.com/office/drawing/2014/main" id="{25B420F4-17BA-34D7-7AE4-D07296C1A27D}"/>
                </a:ext>
              </a:extLst>
            </p:cNvPr>
            <p:cNvCxnSpPr/>
            <p:nvPr/>
          </p:nvCxnSpPr>
          <p:spPr>
            <a:xfrm>
              <a:off x="1907704" y="1202534"/>
              <a:ext cx="475599" cy="150638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pic>
        <p:nvPicPr>
          <p:cNvPr id="6" name="Picture 5">
            <a:extLst>
              <a:ext uri="{FF2B5EF4-FFF2-40B4-BE49-F238E27FC236}">
                <a16:creationId xmlns:a16="http://schemas.microsoft.com/office/drawing/2014/main" id="{A92E5514-F9E7-AAAF-5CBC-828AC729D00A}"/>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352893" y="1238006"/>
            <a:ext cx="3212777" cy="21507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Figura a mano libera 3">
            <a:extLst>
              <a:ext uri="{FF2B5EF4-FFF2-40B4-BE49-F238E27FC236}">
                <a16:creationId xmlns:a16="http://schemas.microsoft.com/office/drawing/2014/main" id="{BA09B29D-E65B-AAF5-D6A9-0BF4F3A2CA18}"/>
              </a:ext>
            </a:extLst>
          </p:cNvPr>
          <p:cNvSpPr/>
          <p:nvPr/>
        </p:nvSpPr>
        <p:spPr>
          <a:xfrm rot="345485">
            <a:off x="1235898" y="5853765"/>
            <a:ext cx="1727200" cy="440060"/>
          </a:xfrm>
          <a:custGeom>
            <a:avLst/>
            <a:gdLst>
              <a:gd name="connsiteX0" fmla="*/ 0 w 1727200"/>
              <a:gd name="connsiteY0" fmla="*/ 203200 h 203200"/>
              <a:gd name="connsiteX1" fmla="*/ 50800 w 1727200"/>
              <a:gd name="connsiteY1" fmla="*/ 139700 h 203200"/>
              <a:gd name="connsiteX2" fmla="*/ 101600 w 1727200"/>
              <a:gd name="connsiteY2" fmla="*/ 63500 h 203200"/>
              <a:gd name="connsiteX3" fmla="*/ 165100 w 1727200"/>
              <a:gd name="connsiteY3" fmla="*/ 127000 h 203200"/>
              <a:gd name="connsiteX4" fmla="*/ 177800 w 1727200"/>
              <a:gd name="connsiteY4" fmla="*/ 88900 h 203200"/>
              <a:gd name="connsiteX5" fmla="*/ 215900 w 1727200"/>
              <a:gd name="connsiteY5" fmla="*/ 76200 h 203200"/>
              <a:gd name="connsiteX6" fmla="*/ 254000 w 1727200"/>
              <a:gd name="connsiteY6" fmla="*/ 101600 h 203200"/>
              <a:gd name="connsiteX7" fmla="*/ 342900 w 1727200"/>
              <a:gd name="connsiteY7" fmla="*/ 25400 h 203200"/>
              <a:gd name="connsiteX8" fmla="*/ 431800 w 1727200"/>
              <a:gd name="connsiteY8" fmla="*/ 12700 h 203200"/>
              <a:gd name="connsiteX9" fmla="*/ 469900 w 1727200"/>
              <a:gd name="connsiteY9" fmla="*/ 25400 h 203200"/>
              <a:gd name="connsiteX10" fmla="*/ 482600 w 1727200"/>
              <a:gd name="connsiteY10" fmla="*/ 63500 h 203200"/>
              <a:gd name="connsiteX11" fmla="*/ 622300 w 1727200"/>
              <a:gd name="connsiteY11" fmla="*/ 50800 h 203200"/>
              <a:gd name="connsiteX12" fmla="*/ 635000 w 1727200"/>
              <a:gd name="connsiteY12" fmla="*/ 12700 h 203200"/>
              <a:gd name="connsiteX13" fmla="*/ 647700 w 1727200"/>
              <a:gd name="connsiteY13" fmla="*/ 50800 h 203200"/>
              <a:gd name="connsiteX14" fmla="*/ 660400 w 1727200"/>
              <a:gd name="connsiteY14" fmla="*/ 101600 h 203200"/>
              <a:gd name="connsiteX15" fmla="*/ 749300 w 1727200"/>
              <a:gd name="connsiteY15" fmla="*/ 63500 h 203200"/>
              <a:gd name="connsiteX16" fmla="*/ 774700 w 1727200"/>
              <a:gd name="connsiteY16" fmla="*/ 25400 h 203200"/>
              <a:gd name="connsiteX17" fmla="*/ 787400 w 1727200"/>
              <a:gd name="connsiteY17" fmla="*/ 114300 h 203200"/>
              <a:gd name="connsiteX18" fmla="*/ 838200 w 1727200"/>
              <a:gd name="connsiteY18" fmla="*/ 101600 h 203200"/>
              <a:gd name="connsiteX19" fmla="*/ 876300 w 1727200"/>
              <a:gd name="connsiteY19" fmla="*/ 76200 h 203200"/>
              <a:gd name="connsiteX20" fmla="*/ 914400 w 1727200"/>
              <a:gd name="connsiteY20" fmla="*/ 63500 h 203200"/>
              <a:gd name="connsiteX21" fmla="*/ 952500 w 1727200"/>
              <a:gd name="connsiteY21" fmla="*/ 38100 h 203200"/>
              <a:gd name="connsiteX22" fmla="*/ 1168400 w 1727200"/>
              <a:gd name="connsiteY22" fmla="*/ 0 h 203200"/>
              <a:gd name="connsiteX23" fmla="*/ 1181100 w 1727200"/>
              <a:gd name="connsiteY23" fmla="*/ 101600 h 203200"/>
              <a:gd name="connsiteX24" fmla="*/ 1295400 w 1727200"/>
              <a:gd name="connsiteY24" fmla="*/ 76200 h 203200"/>
              <a:gd name="connsiteX25" fmla="*/ 1320800 w 1727200"/>
              <a:gd name="connsiteY25" fmla="*/ 114300 h 203200"/>
              <a:gd name="connsiteX26" fmla="*/ 1397000 w 1727200"/>
              <a:gd name="connsiteY26" fmla="*/ 114300 h 203200"/>
              <a:gd name="connsiteX27" fmla="*/ 1447800 w 1727200"/>
              <a:gd name="connsiteY27" fmla="*/ 88900 h 203200"/>
              <a:gd name="connsiteX28" fmla="*/ 1498600 w 1727200"/>
              <a:gd name="connsiteY28" fmla="*/ 76200 h 203200"/>
              <a:gd name="connsiteX29" fmla="*/ 1549400 w 1727200"/>
              <a:gd name="connsiteY29" fmla="*/ 114300 h 203200"/>
              <a:gd name="connsiteX30" fmla="*/ 1625600 w 1727200"/>
              <a:gd name="connsiteY30" fmla="*/ 63500 h 203200"/>
              <a:gd name="connsiteX31" fmla="*/ 1651000 w 1727200"/>
              <a:gd name="connsiteY31" fmla="*/ 101600 h 203200"/>
              <a:gd name="connsiteX32" fmla="*/ 1689100 w 1727200"/>
              <a:gd name="connsiteY32" fmla="*/ 76200 h 203200"/>
              <a:gd name="connsiteX33" fmla="*/ 1727200 w 1727200"/>
              <a:gd name="connsiteY33" fmla="*/ 63500 h 203200"/>
              <a:gd name="connsiteX34" fmla="*/ 1701800 w 1727200"/>
              <a:gd name="connsiteY34" fmla="*/ 139700 h 20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727200" h="203200">
                <a:moveTo>
                  <a:pt x="0" y="203200"/>
                </a:moveTo>
                <a:cubicBezTo>
                  <a:pt x="16933" y="182033"/>
                  <a:pt x="34857" y="161622"/>
                  <a:pt x="50800" y="139700"/>
                </a:cubicBezTo>
                <a:cubicBezTo>
                  <a:pt x="68755" y="115012"/>
                  <a:pt x="101600" y="63500"/>
                  <a:pt x="101600" y="63500"/>
                </a:cubicBezTo>
                <a:cubicBezTo>
                  <a:pt x="108857" y="74386"/>
                  <a:pt x="140910" y="133048"/>
                  <a:pt x="165100" y="127000"/>
                </a:cubicBezTo>
                <a:cubicBezTo>
                  <a:pt x="178087" y="123753"/>
                  <a:pt x="168334" y="98366"/>
                  <a:pt x="177800" y="88900"/>
                </a:cubicBezTo>
                <a:cubicBezTo>
                  <a:pt x="187266" y="79434"/>
                  <a:pt x="203200" y="80433"/>
                  <a:pt x="215900" y="76200"/>
                </a:cubicBezTo>
                <a:cubicBezTo>
                  <a:pt x="228600" y="84667"/>
                  <a:pt x="238890" y="103759"/>
                  <a:pt x="254000" y="101600"/>
                </a:cubicBezTo>
                <a:cubicBezTo>
                  <a:pt x="311226" y="93425"/>
                  <a:pt x="296573" y="43931"/>
                  <a:pt x="342900" y="25400"/>
                </a:cubicBezTo>
                <a:cubicBezTo>
                  <a:pt x="370693" y="14283"/>
                  <a:pt x="402167" y="16933"/>
                  <a:pt x="431800" y="12700"/>
                </a:cubicBezTo>
                <a:cubicBezTo>
                  <a:pt x="444500" y="16933"/>
                  <a:pt x="460434" y="15934"/>
                  <a:pt x="469900" y="25400"/>
                </a:cubicBezTo>
                <a:cubicBezTo>
                  <a:pt x="479366" y="34866"/>
                  <a:pt x="469395" y="61299"/>
                  <a:pt x="482600" y="63500"/>
                </a:cubicBezTo>
                <a:cubicBezTo>
                  <a:pt x="528722" y="71187"/>
                  <a:pt x="575733" y="55033"/>
                  <a:pt x="622300" y="50800"/>
                </a:cubicBezTo>
                <a:cubicBezTo>
                  <a:pt x="626533" y="38100"/>
                  <a:pt x="621613" y="12700"/>
                  <a:pt x="635000" y="12700"/>
                </a:cubicBezTo>
                <a:cubicBezTo>
                  <a:pt x="648387" y="12700"/>
                  <a:pt x="644022" y="37928"/>
                  <a:pt x="647700" y="50800"/>
                </a:cubicBezTo>
                <a:cubicBezTo>
                  <a:pt x="652495" y="67583"/>
                  <a:pt x="656167" y="84667"/>
                  <a:pt x="660400" y="101600"/>
                </a:cubicBezTo>
                <a:cubicBezTo>
                  <a:pt x="699263" y="91884"/>
                  <a:pt x="720065" y="92735"/>
                  <a:pt x="749300" y="63500"/>
                </a:cubicBezTo>
                <a:cubicBezTo>
                  <a:pt x="760093" y="52707"/>
                  <a:pt x="766233" y="38100"/>
                  <a:pt x="774700" y="25400"/>
                </a:cubicBezTo>
                <a:cubicBezTo>
                  <a:pt x="778933" y="55033"/>
                  <a:pt x="768237" y="91304"/>
                  <a:pt x="787400" y="114300"/>
                </a:cubicBezTo>
                <a:cubicBezTo>
                  <a:pt x="798574" y="127709"/>
                  <a:pt x="822157" y="108476"/>
                  <a:pt x="838200" y="101600"/>
                </a:cubicBezTo>
                <a:cubicBezTo>
                  <a:pt x="852229" y="95587"/>
                  <a:pt x="862648" y="83026"/>
                  <a:pt x="876300" y="76200"/>
                </a:cubicBezTo>
                <a:cubicBezTo>
                  <a:pt x="888274" y="70213"/>
                  <a:pt x="901700" y="67733"/>
                  <a:pt x="914400" y="63500"/>
                </a:cubicBezTo>
                <a:cubicBezTo>
                  <a:pt x="927100" y="55033"/>
                  <a:pt x="937469" y="40753"/>
                  <a:pt x="952500" y="38100"/>
                </a:cubicBezTo>
                <a:cubicBezTo>
                  <a:pt x="1186887" y="-3262"/>
                  <a:pt x="1070236" y="65443"/>
                  <a:pt x="1168400" y="0"/>
                </a:cubicBezTo>
                <a:cubicBezTo>
                  <a:pt x="1172633" y="33867"/>
                  <a:pt x="1158888" y="75686"/>
                  <a:pt x="1181100" y="101600"/>
                </a:cubicBezTo>
                <a:cubicBezTo>
                  <a:pt x="1183945" y="104919"/>
                  <a:pt x="1286544" y="78414"/>
                  <a:pt x="1295400" y="76200"/>
                </a:cubicBezTo>
                <a:cubicBezTo>
                  <a:pt x="1303867" y="88900"/>
                  <a:pt x="1308881" y="104765"/>
                  <a:pt x="1320800" y="114300"/>
                </a:cubicBezTo>
                <a:cubicBezTo>
                  <a:pt x="1348366" y="136353"/>
                  <a:pt x="1369434" y="126114"/>
                  <a:pt x="1397000" y="114300"/>
                </a:cubicBezTo>
                <a:cubicBezTo>
                  <a:pt x="1414401" y="106842"/>
                  <a:pt x="1430073" y="95547"/>
                  <a:pt x="1447800" y="88900"/>
                </a:cubicBezTo>
                <a:cubicBezTo>
                  <a:pt x="1464143" y="82771"/>
                  <a:pt x="1481667" y="80433"/>
                  <a:pt x="1498600" y="76200"/>
                </a:cubicBezTo>
                <a:cubicBezTo>
                  <a:pt x="1621242" y="-5561"/>
                  <a:pt x="1439546" y="98607"/>
                  <a:pt x="1549400" y="114300"/>
                </a:cubicBezTo>
                <a:cubicBezTo>
                  <a:pt x="1579620" y="118617"/>
                  <a:pt x="1625600" y="63500"/>
                  <a:pt x="1625600" y="63500"/>
                </a:cubicBezTo>
                <a:cubicBezTo>
                  <a:pt x="1634067" y="76200"/>
                  <a:pt x="1636033" y="98607"/>
                  <a:pt x="1651000" y="101600"/>
                </a:cubicBezTo>
                <a:cubicBezTo>
                  <a:pt x="1665967" y="104593"/>
                  <a:pt x="1675448" y="83026"/>
                  <a:pt x="1689100" y="76200"/>
                </a:cubicBezTo>
                <a:cubicBezTo>
                  <a:pt x="1701074" y="70213"/>
                  <a:pt x="1714500" y="67733"/>
                  <a:pt x="1727200" y="63500"/>
                </a:cubicBezTo>
                <a:cubicBezTo>
                  <a:pt x="1713326" y="132871"/>
                  <a:pt x="1729764" y="111736"/>
                  <a:pt x="1701800" y="139700"/>
                </a:cubicBezTo>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it-IT" dirty="0"/>
              <a:t>2</a:t>
            </a:r>
          </a:p>
        </p:txBody>
      </p:sp>
      <p:sp>
        <p:nvSpPr>
          <p:cNvPr id="10" name="TextBox 9">
            <a:extLst>
              <a:ext uri="{FF2B5EF4-FFF2-40B4-BE49-F238E27FC236}">
                <a16:creationId xmlns:a16="http://schemas.microsoft.com/office/drawing/2014/main" id="{AA97D5C6-C95F-CD76-B8E4-3D689336EFFE}"/>
              </a:ext>
            </a:extLst>
          </p:cNvPr>
          <p:cNvSpPr txBox="1"/>
          <p:nvPr/>
        </p:nvSpPr>
        <p:spPr>
          <a:xfrm>
            <a:off x="2980816" y="4055384"/>
            <a:ext cx="317716" cy="369332"/>
          </a:xfrm>
          <a:prstGeom prst="rect">
            <a:avLst/>
          </a:prstGeom>
          <a:noFill/>
        </p:spPr>
        <p:txBody>
          <a:bodyPr wrap="none" rtlCol="0">
            <a:spAutoFit/>
          </a:bodyPr>
          <a:lstStyle/>
          <a:p>
            <a:r>
              <a:rPr lang="en-US" dirty="0"/>
              <a:t>P</a:t>
            </a:r>
          </a:p>
        </p:txBody>
      </p:sp>
      <p:sp>
        <p:nvSpPr>
          <p:cNvPr id="11" name="Oval 10">
            <a:extLst>
              <a:ext uri="{FF2B5EF4-FFF2-40B4-BE49-F238E27FC236}">
                <a16:creationId xmlns:a16="http://schemas.microsoft.com/office/drawing/2014/main" id="{DC5403BC-DA91-57BB-0BD9-F0C141D94FEF}"/>
              </a:ext>
            </a:extLst>
          </p:cNvPr>
          <p:cNvSpPr/>
          <p:nvPr/>
        </p:nvSpPr>
        <p:spPr>
          <a:xfrm>
            <a:off x="2889376" y="4424716"/>
            <a:ext cx="91440" cy="9144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a:extLst>
              <a:ext uri="{FF2B5EF4-FFF2-40B4-BE49-F238E27FC236}">
                <a16:creationId xmlns:a16="http://schemas.microsoft.com/office/drawing/2014/main" id="{6DECDF5B-D77B-526F-80FA-10566C78F1E4}"/>
              </a:ext>
            </a:extLst>
          </p:cNvPr>
          <p:cNvCxnSpPr>
            <a:endCxn id="3" idx="11"/>
          </p:cNvCxnSpPr>
          <p:nvPr/>
        </p:nvCxnSpPr>
        <p:spPr>
          <a:xfrm>
            <a:off x="1261299" y="4912112"/>
            <a:ext cx="609154" cy="102801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19BFE3AC-1881-79EE-F4A9-6F5483510165}"/>
              </a:ext>
            </a:extLst>
          </p:cNvPr>
          <p:cNvCxnSpPr>
            <a:stCxn id="3" idx="12"/>
            <a:endCxn id="11" idx="3"/>
          </p:cNvCxnSpPr>
          <p:nvPr/>
        </p:nvCxnSpPr>
        <p:spPr>
          <a:xfrm flipV="1">
            <a:off x="1891367" y="4502765"/>
            <a:ext cx="1011400" cy="135654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8B5FB05C-C73B-7805-A996-6BA14D247779}"/>
              </a:ext>
            </a:extLst>
          </p:cNvPr>
          <p:cNvCxnSpPr/>
          <p:nvPr/>
        </p:nvCxnSpPr>
        <p:spPr>
          <a:xfrm>
            <a:off x="1608995" y="4865253"/>
            <a:ext cx="609154" cy="102801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73214F5C-584A-8236-B505-34FD4F6180F5}"/>
              </a:ext>
            </a:extLst>
          </p:cNvPr>
          <p:cNvCxnSpPr>
            <a:endCxn id="11" idx="4"/>
          </p:cNvCxnSpPr>
          <p:nvPr/>
        </p:nvCxnSpPr>
        <p:spPr>
          <a:xfrm flipV="1">
            <a:off x="2218149" y="4516156"/>
            <a:ext cx="716947" cy="134314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39" name="Group 38">
            <a:extLst>
              <a:ext uri="{FF2B5EF4-FFF2-40B4-BE49-F238E27FC236}">
                <a16:creationId xmlns:a16="http://schemas.microsoft.com/office/drawing/2014/main" id="{F78885BF-EA1B-BA96-7387-24CB0C538EE6}"/>
              </a:ext>
            </a:extLst>
          </p:cNvPr>
          <p:cNvGrpSpPr/>
          <p:nvPr/>
        </p:nvGrpSpPr>
        <p:grpSpPr>
          <a:xfrm>
            <a:off x="7319789" y="4230398"/>
            <a:ext cx="2370060" cy="2297723"/>
            <a:chOff x="5686136" y="4087175"/>
            <a:chExt cx="2370060" cy="2297723"/>
          </a:xfrm>
        </p:grpSpPr>
        <p:sp>
          <p:nvSpPr>
            <p:cNvPr id="19" name="Figura a mano libera 3">
              <a:extLst>
                <a:ext uri="{FF2B5EF4-FFF2-40B4-BE49-F238E27FC236}">
                  <a16:creationId xmlns:a16="http://schemas.microsoft.com/office/drawing/2014/main" id="{476D7596-A865-E502-3B8B-8FE00E0AC886}"/>
                </a:ext>
              </a:extLst>
            </p:cNvPr>
            <p:cNvSpPr/>
            <p:nvPr/>
          </p:nvSpPr>
          <p:spPr>
            <a:xfrm rot="345485">
              <a:off x="5949147" y="5944838"/>
              <a:ext cx="1727200" cy="440060"/>
            </a:xfrm>
            <a:custGeom>
              <a:avLst/>
              <a:gdLst>
                <a:gd name="connsiteX0" fmla="*/ 0 w 1727200"/>
                <a:gd name="connsiteY0" fmla="*/ 203200 h 203200"/>
                <a:gd name="connsiteX1" fmla="*/ 50800 w 1727200"/>
                <a:gd name="connsiteY1" fmla="*/ 139700 h 203200"/>
                <a:gd name="connsiteX2" fmla="*/ 101600 w 1727200"/>
                <a:gd name="connsiteY2" fmla="*/ 63500 h 203200"/>
                <a:gd name="connsiteX3" fmla="*/ 165100 w 1727200"/>
                <a:gd name="connsiteY3" fmla="*/ 127000 h 203200"/>
                <a:gd name="connsiteX4" fmla="*/ 177800 w 1727200"/>
                <a:gd name="connsiteY4" fmla="*/ 88900 h 203200"/>
                <a:gd name="connsiteX5" fmla="*/ 215900 w 1727200"/>
                <a:gd name="connsiteY5" fmla="*/ 76200 h 203200"/>
                <a:gd name="connsiteX6" fmla="*/ 254000 w 1727200"/>
                <a:gd name="connsiteY6" fmla="*/ 101600 h 203200"/>
                <a:gd name="connsiteX7" fmla="*/ 342900 w 1727200"/>
                <a:gd name="connsiteY7" fmla="*/ 25400 h 203200"/>
                <a:gd name="connsiteX8" fmla="*/ 431800 w 1727200"/>
                <a:gd name="connsiteY8" fmla="*/ 12700 h 203200"/>
                <a:gd name="connsiteX9" fmla="*/ 469900 w 1727200"/>
                <a:gd name="connsiteY9" fmla="*/ 25400 h 203200"/>
                <a:gd name="connsiteX10" fmla="*/ 482600 w 1727200"/>
                <a:gd name="connsiteY10" fmla="*/ 63500 h 203200"/>
                <a:gd name="connsiteX11" fmla="*/ 622300 w 1727200"/>
                <a:gd name="connsiteY11" fmla="*/ 50800 h 203200"/>
                <a:gd name="connsiteX12" fmla="*/ 635000 w 1727200"/>
                <a:gd name="connsiteY12" fmla="*/ 12700 h 203200"/>
                <a:gd name="connsiteX13" fmla="*/ 647700 w 1727200"/>
                <a:gd name="connsiteY13" fmla="*/ 50800 h 203200"/>
                <a:gd name="connsiteX14" fmla="*/ 660400 w 1727200"/>
                <a:gd name="connsiteY14" fmla="*/ 101600 h 203200"/>
                <a:gd name="connsiteX15" fmla="*/ 749300 w 1727200"/>
                <a:gd name="connsiteY15" fmla="*/ 63500 h 203200"/>
                <a:gd name="connsiteX16" fmla="*/ 774700 w 1727200"/>
                <a:gd name="connsiteY16" fmla="*/ 25400 h 203200"/>
                <a:gd name="connsiteX17" fmla="*/ 787400 w 1727200"/>
                <a:gd name="connsiteY17" fmla="*/ 114300 h 203200"/>
                <a:gd name="connsiteX18" fmla="*/ 838200 w 1727200"/>
                <a:gd name="connsiteY18" fmla="*/ 101600 h 203200"/>
                <a:gd name="connsiteX19" fmla="*/ 876300 w 1727200"/>
                <a:gd name="connsiteY19" fmla="*/ 76200 h 203200"/>
                <a:gd name="connsiteX20" fmla="*/ 914400 w 1727200"/>
                <a:gd name="connsiteY20" fmla="*/ 63500 h 203200"/>
                <a:gd name="connsiteX21" fmla="*/ 952500 w 1727200"/>
                <a:gd name="connsiteY21" fmla="*/ 38100 h 203200"/>
                <a:gd name="connsiteX22" fmla="*/ 1168400 w 1727200"/>
                <a:gd name="connsiteY22" fmla="*/ 0 h 203200"/>
                <a:gd name="connsiteX23" fmla="*/ 1181100 w 1727200"/>
                <a:gd name="connsiteY23" fmla="*/ 101600 h 203200"/>
                <a:gd name="connsiteX24" fmla="*/ 1295400 w 1727200"/>
                <a:gd name="connsiteY24" fmla="*/ 76200 h 203200"/>
                <a:gd name="connsiteX25" fmla="*/ 1320800 w 1727200"/>
                <a:gd name="connsiteY25" fmla="*/ 114300 h 203200"/>
                <a:gd name="connsiteX26" fmla="*/ 1397000 w 1727200"/>
                <a:gd name="connsiteY26" fmla="*/ 114300 h 203200"/>
                <a:gd name="connsiteX27" fmla="*/ 1447800 w 1727200"/>
                <a:gd name="connsiteY27" fmla="*/ 88900 h 203200"/>
                <a:gd name="connsiteX28" fmla="*/ 1498600 w 1727200"/>
                <a:gd name="connsiteY28" fmla="*/ 76200 h 203200"/>
                <a:gd name="connsiteX29" fmla="*/ 1549400 w 1727200"/>
                <a:gd name="connsiteY29" fmla="*/ 114300 h 203200"/>
                <a:gd name="connsiteX30" fmla="*/ 1625600 w 1727200"/>
                <a:gd name="connsiteY30" fmla="*/ 63500 h 203200"/>
                <a:gd name="connsiteX31" fmla="*/ 1651000 w 1727200"/>
                <a:gd name="connsiteY31" fmla="*/ 101600 h 203200"/>
                <a:gd name="connsiteX32" fmla="*/ 1689100 w 1727200"/>
                <a:gd name="connsiteY32" fmla="*/ 76200 h 203200"/>
                <a:gd name="connsiteX33" fmla="*/ 1727200 w 1727200"/>
                <a:gd name="connsiteY33" fmla="*/ 63500 h 203200"/>
                <a:gd name="connsiteX34" fmla="*/ 1701800 w 1727200"/>
                <a:gd name="connsiteY34" fmla="*/ 139700 h 20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727200" h="203200">
                  <a:moveTo>
                    <a:pt x="0" y="203200"/>
                  </a:moveTo>
                  <a:cubicBezTo>
                    <a:pt x="16933" y="182033"/>
                    <a:pt x="34857" y="161622"/>
                    <a:pt x="50800" y="139700"/>
                  </a:cubicBezTo>
                  <a:cubicBezTo>
                    <a:pt x="68755" y="115012"/>
                    <a:pt x="101600" y="63500"/>
                    <a:pt x="101600" y="63500"/>
                  </a:cubicBezTo>
                  <a:cubicBezTo>
                    <a:pt x="108857" y="74386"/>
                    <a:pt x="140910" y="133048"/>
                    <a:pt x="165100" y="127000"/>
                  </a:cubicBezTo>
                  <a:cubicBezTo>
                    <a:pt x="178087" y="123753"/>
                    <a:pt x="168334" y="98366"/>
                    <a:pt x="177800" y="88900"/>
                  </a:cubicBezTo>
                  <a:cubicBezTo>
                    <a:pt x="187266" y="79434"/>
                    <a:pt x="203200" y="80433"/>
                    <a:pt x="215900" y="76200"/>
                  </a:cubicBezTo>
                  <a:cubicBezTo>
                    <a:pt x="228600" y="84667"/>
                    <a:pt x="238890" y="103759"/>
                    <a:pt x="254000" y="101600"/>
                  </a:cubicBezTo>
                  <a:cubicBezTo>
                    <a:pt x="311226" y="93425"/>
                    <a:pt x="296573" y="43931"/>
                    <a:pt x="342900" y="25400"/>
                  </a:cubicBezTo>
                  <a:cubicBezTo>
                    <a:pt x="370693" y="14283"/>
                    <a:pt x="402167" y="16933"/>
                    <a:pt x="431800" y="12700"/>
                  </a:cubicBezTo>
                  <a:cubicBezTo>
                    <a:pt x="444500" y="16933"/>
                    <a:pt x="460434" y="15934"/>
                    <a:pt x="469900" y="25400"/>
                  </a:cubicBezTo>
                  <a:cubicBezTo>
                    <a:pt x="479366" y="34866"/>
                    <a:pt x="469395" y="61299"/>
                    <a:pt x="482600" y="63500"/>
                  </a:cubicBezTo>
                  <a:cubicBezTo>
                    <a:pt x="528722" y="71187"/>
                    <a:pt x="575733" y="55033"/>
                    <a:pt x="622300" y="50800"/>
                  </a:cubicBezTo>
                  <a:cubicBezTo>
                    <a:pt x="626533" y="38100"/>
                    <a:pt x="621613" y="12700"/>
                    <a:pt x="635000" y="12700"/>
                  </a:cubicBezTo>
                  <a:cubicBezTo>
                    <a:pt x="648387" y="12700"/>
                    <a:pt x="644022" y="37928"/>
                    <a:pt x="647700" y="50800"/>
                  </a:cubicBezTo>
                  <a:cubicBezTo>
                    <a:pt x="652495" y="67583"/>
                    <a:pt x="656167" y="84667"/>
                    <a:pt x="660400" y="101600"/>
                  </a:cubicBezTo>
                  <a:cubicBezTo>
                    <a:pt x="699263" y="91884"/>
                    <a:pt x="720065" y="92735"/>
                    <a:pt x="749300" y="63500"/>
                  </a:cubicBezTo>
                  <a:cubicBezTo>
                    <a:pt x="760093" y="52707"/>
                    <a:pt x="766233" y="38100"/>
                    <a:pt x="774700" y="25400"/>
                  </a:cubicBezTo>
                  <a:cubicBezTo>
                    <a:pt x="778933" y="55033"/>
                    <a:pt x="768237" y="91304"/>
                    <a:pt x="787400" y="114300"/>
                  </a:cubicBezTo>
                  <a:cubicBezTo>
                    <a:pt x="798574" y="127709"/>
                    <a:pt x="822157" y="108476"/>
                    <a:pt x="838200" y="101600"/>
                  </a:cubicBezTo>
                  <a:cubicBezTo>
                    <a:pt x="852229" y="95587"/>
                    <a:pt x="862648" y="83026"/>
                    <a:pt x="876300" y="76200"/>
                  </a:cubicBezTo>
                  <a:cubicBezTo>
                    <a:pt x="888274" y="70213"/>
                    <a:pt x="901700" y="67733"/>
                    <a:pt x="914400" y="63500"/>
                  </a:cubicBezTo>
                  <a:cubicBezTo>
                    <a:pt x="927100" y="55033"/>
                    <a:pt x="937469" y="40753"/>
                    <a:pt x="952500" y="38100"/>
                  </a:cubicBezTo>
                  <a:cubicBezTo>
                    <a:pt x="1186887" y="-3262"/>
                    <a:pt x="1070236" y="65443"/>
                    <a:pt x="1168400" y="0"/>
                  </a:cubicBezTo>
                  <a:cubicBezTo>
                    <a:pt x="1172633" y="33867"/>
                    <a:pt x="1158888" y="75686"/>
                    <a:pt x="1181100" y="101600"/>
                  </a:cubicBezTo>
                  <a:cubicBezTo>
                    <a:pt x="1183945" y="104919"/>
                    <a:pt x="1286544" y="78414"/>
                    <a:pt x="1295400" y="76200"/>
                  </a:cubicBezTo>
                  <a:cubicBezTo>
                    <a:pt x="1303867" y="88900"/>
                    <a:pt x="1308881" y="104765"/>
                    <a:pt x="1320800" y="114300"/>
                  </a:cubicBezTo>
                  <a:cubicBezTo>
                    <a:pt x="1348366" y="136353"/>
                    <a:pt x="1369434" y="126114"/>
                    <a:pt x="1397000" y="114300"/>
                  </a:cubicBezTo>
                  <a:cubicBezTo>
                    <a:pt x="1414401" y="106842"/>
                    <a:pt x="1430073" y="95547"/>
                    <a:pt x="1447800" y="88900"/>
                  </a:cubicBezTo>
                  <a:cubicBezTo>
                    <a:pt x="1464143" y="82771"/>
                    <a:pt x="1481667" y="80433"/>
                    <a:pt x="1498600" y="76200"/>
                  </a:cubicBezTo>
                  <a:cubicBezTo>
                    <a:pt x="1621242" y="-5561"/>
                    <a:pt x="1439546" y="98607"/>
                    <a:pt x="1549400" y="114300"/>
                  </a:cubicBezTo>
                  <a:cubicBezTo>
                    <a:pt x="1579620" y="118617"/>
                    <a:pt x="1625600" y="63500"/>
                    <a:pt x="1625600" y="63500"/>
                  </a:cubicBezTo>
                  <a:cubicBezTo>
                    <a:pt x="1634067" y="76200"/>
                    <a:pt x="1636033" y="98607"/>
                    <a:pt x="1651000" y="101600"/>
                  </a:cubicBezTo>
                  <a:cubicBezTo>
                    <a:pt x="1665967" y="104593"/>
                    <a:pt x="1675448" y="83026"/>
                    <a:pt x="1689100" y="76200"/>
                  </a:cubicBezTo>
                  <a:cubicBezTo>
                    <a:pt x="1701074" y="70213"/>
                    <a:pt x="1714500" y="67733"/>
                    <a:pt x="1727200" y="63500"/>
                  </a:cubicBezTo>
                  <a:cubicBezTo>
                    <a:pt x="1713326" y="132871"/>
                    <a:pt x="1729764" y="111736"/>
                    <a:pt x="1701800" y="139700"/>
                  </a:cubicBezTo>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it-IT" dirty="0"/>
                <a:t>2</a:t>
              </a:r>
            </a:p>
          </p:txBody>
        </p:sp>
        <p:cxnSp>
          <p:nvCxnSpPr>
            <p:cNvPr id="20" name="Straight Arrow Connector 19">
              <a:extLst>
                <a:ext uri="{FF2B5EF4-FFF2-40B4-BE49-F238E27FC236}">
                  <a16:creationId xmlns:a16="http://schemas.microsoft.com/office/drawing/2014/main" id="{0B77F41C-20A2-599B-DBF7-3CCA1480B331}"/>
                </a:ext>
              </a:extLst>
            </p:cNvPr>
            <p:cNvCxnSpPr>
              <a:endCxn id="19" idx="11"/>
            </p:cNvCxnSpPr>
            <p:nvPr/>
          </p:nvCxnSpPr>
          <p:spPr>
            <a:xfrm>
              <a:off x="5974548" y="5003185"/>
              <a:ext cx="609154" cy="102801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6FDB0B32-815D-C7E2-43B3-A43708AA24B2}"/>
                </a:ext>
              </a:extLst>
            </p:cNvPr>
            <p:cNvCxnSpPr>
              <a:stCxn id="19" idx="12"/>
            </p:cNvCxnSpPr>
            <p:nvPr/>
          </p:nvCxnSpPr>
          <p:spPr>
            <a:xfrm flipV="1">
              <a:off x="6604616" y="4593838"/>
              <a:ext cx="1011400" cy="135654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25DEE909-131A-E196-9CB0-5C28DA0A00B9}"/>
                </a:ext>
              </a:extLst>
            </p:cNvPr>
            <p:cNvCxnSpPr/>
            <p:nvPr/>
          </p:nvCxnSpPr>
          <p:spPr>
            <a:xfrm>
              <a:off x="6322244" y="4956326"/>
              <a:ext cx="609154" cy="102801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D7BE0F2F-554A-F0C0-79D5-4F4F58084B3D}"/>
                </a:ext>
              </a:extLst>
            </p:cNvPr>
            <p:cNvCxnSpPr/>
            <p:nvPr/>
          </p:nvCxnSpPr>
          <p:spPr>
            <a:xfrm flipV="1">
              <a:off x="6931398" y="4607229"/>
              <a:ext cx="716947" cy="134314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D974FF94-2F68-DF24-3D20-309B20975397}"/>
                </a:ext>
              </a:extLst>
            </p:cNvPr>
            <p:cNvSpPr txBox="1"/>
            <p:nvPr/>
          </p:nvSpPr>
          <p:spPr>
            <a:xfrm>
              <a:off x="7738480" y="4087175"/>
              <a:ext cx="317716" cy="369332"/>
            </a:xfrm>
            <a:prstGeom prst="rect">
              <a:avLst/>
            </a:prstGeom>
            <a:noFill/>
          </p:spPr>
          <p:txBody>
            <a:bodyPr wrap="none" rtlCol="0">
              <a:spAutoFit/>
            </a:bodyPr>
            <a:lstStyle/>
            <a:p>
              <a:r>
                <a:rPr lang="en-US" dirty="0"/>
                <a:t>P</a:t>
              </a:r>
            </a:p>
          </p:txBody>
        </p:sp>
        <p:sp>
          <p:nvSpPr>
            <p:cNvPr id="25" name="Oval 24">
              <a:extLst>
                <a:ext uri="{FF2B5EF4-FFF2-40B4-BE49-F238E27FC236}">
                  <a16:creationId xmlns:a16="http://schemas.microsoft.com/office/drawing/2014/main" id="{4F1D248C-91CE-1AEC-C752-7B032439927E}"/>
                </a:ext>
              </a:extLst>
            </p:cNvPr>
            <p:cNvSpPr/>
            <p:nvPr/>
          </p:nvSpPr>
          <p:spPr>
            <a:xfrm>
              <a:off x="7647040" y="4456507"/>
              <a:ext cx="91440" cy="9144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Arrow Connector 25">
              <a:extLst>
                <a:ext uri="{FF2B5EF4-FFF2-40B4-BE49-F238E27FC236}">
                  <a16:creationId xmlns:a16="http://schemas.microsoft.com/office/drawing/2014/main" id="{111FE16C-A885-D107-1553-BBC477E2FA8D}"/>
                </a:ext>
              </a:extLst>
            </p:cNvPr>
            <p:cNvCxnSpPr/>
            <p:nvPr/>
          </p:nvCxnSpPr>
          <p:spPr>
            <a:xfrm>
              <a:off x="6096000" y="4979756"/>
              <a:ext cx="609154" cy="102801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322AA6FA-B67A-5037-5920-5EFC1ECB1B45}"/>
                </a:ext>
              </a:extLst>
            </p:cNvPr>
            <p:cNvCxnSpPr/>
            <p:nvPr/>
          </p:nvCxnSpPr>
          <p:spPr>
            <a:xfrm>
              <a:off x="6232026" y="4979756"/>
              <a:ext cx="609154" cy="102801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F168464E-4145-265F-3695-C17C9386D1CA}"/>
                </a:ext>
              </a:extLst>
            </p:cNvPr>
            <p:cNvCxnSpPr/>
            <p:nvPr/>
          </p:nvCxnSpPr>
          <p:spPr>
            <a:xfrm>
              <a:off x="5854894" y="5046210"/>
              <a:ext cx="609154" cy="102801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708929BA-817B-0A53-C84F-66A710CB2656}"/>
                </a:ext>
              </a:extLst>
            </p:cNvPr>
            <p:cNvCxnSpPr/>
            <p:nvPr/>
          </p:nvCxnSpPr>
          <p:spPr>
            <a:xfrm>
              <a:off x="5686136" y="5003185"/>
              <a:ext cx="609154" cy="102801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6888FC27-8A3F-F2D9-8AF7-0CC0E1253647}"/>
                </a:ext>
              </a:extLst>
            </p:cNvPr>
            <p:cNvCxnSpPr>
              <a:cxnSpLocks/>
              <a:stCxn id="19" idx="16"/>
            </p:cNvCxnSpPr>
            <p:nvPr/>
          </p:nvCxnSpPr>
          <p:spPr>
            <a:xfrm flipV="1">
              <a:off x="6740852" y="4508232"/>
              <a:ext cx="907493" cy="148352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1D4C5106-0F45-38CE-AE30-563FBF3100CC}"/>
                </a:ext>
              </a:extLst>
            </p:cNvPr>
            <p:cNvCxnSpPr>
              <a:cxnSpLocks/>
              <a:stCxn id="19" idx="10"/>
              <a:endCxn id="25" idx="4"/>
            </p:cNvCxnSpPr>
            <p:nvPr/>
          </p:nvCxnSpPr>
          <p:spPr>
            <a:xfrm flipV="1">
              <a:off x="6441948" y="4547947"/>
              <a:ext cx="1250812" cy="149660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829154AA-8DC9-4678-DD5D-36B1A65A1559}"/>
                </a:ext>
              </a:extLst>
            </p:cNvPr>
            <p:cNvCxnSpPr>
              <a:cxnSpLocks/>
              <a:stCxn id="19" idx="7"/>
              <a:endCxn id="25" idx="6"/>
            </p:cNvCxnSpPr>
            <p:nvPr/>
          </p:nvCxnSpPr>
          <p:spPr>
            <a:xfrm flipV="1">
              <a:off x="6311231" y="4502227"/>
              <a:ext cx="1427249" cy="144621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40" name="Rectangle 39">
            <a:extLst>
              <a:ext uri="{FF2B5EF4-FFF2-40B4-BE49-F238E27FC236}">
                <a16:creationId xmlns:a16="http://schemas.microsoft.com/office/drawing/2014/main" id="{5504FEAD-76FC-56F8-2C95-F627F20FA059}"/>
              </a:ext>
            </a:extLst>
          </p:cNvPr>
          <p:cNvSpPr/>
          <p:nvPr/>
        </p:nvSpPr>
        <p:spPr>
          <a:xfrm>
            <a:off x="3360854" y="4138065"/>
            <a:ext cx="684803"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 </a:t>
            </a:r>
          </a:p>
        </p:txBody>
      </p:sp>
      <p:sp>
        <p:nvSpPr>
          <p:cNvPr id="41" name="TextBox 40">
            <a:extLst>
              <a:ext uri="{FF2B5EF4-FFF2-40B4-BE49-F238E27FC236}">
                <a16:creationId xmlns:a16="http://schemas.microsoft.com/office/drawing/2014/main" id="{52890F44-247D-D57A-6849-3867471B47CF}"/>
              </a:ext>
            </a:extLst>
          </p:cNvPr>
          <p:cNvSpPr txBox="1"/>
          <p:nvPr/>
        </p:nvSpPr>
        <p:spPr>
          <a:xfrm>
            <a:off x="3848229" y="4409648"/>
            <a:ext cx="1154932" cy="369332"/>
          </a:xfrm>
          <a:prstGeom prst="rect">
            <a:avLst/>
          </a:prstGeom>
          <a:noFill/>
        </p:spPr>
        <p:txBody>
          <a:bodyPr wrap="none" rtlCol="0">
            <a:spAutoFit/>
          </a:bodyPr>
          <a:lstStyle/>
          <a:p>
            <a:r>
              <a:rPr lang="en-US" dirty="0"/>
              <a:t>Intensity?</a:t>
            </a:r>
          </a:p>
        </p:txBody>
      </p:sp>
      <p:sp>
        <p:nvSpPr>
          <p:cNvPr id="42" name="TextBox 41">
            <a:extLst>
              <a:ext uri="{FF2B5EF4-FFF2-40B4-BE49-F238E27FC236}">
                <a16:creationId xmlns:a16="http://schemas.microsoft.com/office/drawing/2014/main" id="{CF247F06-B595-FC71-335F-DE2A94DC3C79}"/>
              </a:ext>
            </a:extLst>
          </p:cNvPr>
          <p:cNvSpPr txBox="1"/>
          <p:nvPr/>
        </p:nvSpPr>
        <p:spPr>
          <a:xfrm>
            <a:off x="3360854" y="5439470"/>
            <a:ext cx="2690993" cy="369332"/>
          </a:xfrm>
          <a:prstGeom prst="rect">
            <a:avLst/>
          </a:prstGeom>
          <a:noFill/>
        </p:spPr>
        <p:txBody>
          <a:bodyPr wrap="none" rtlCol="0">
            <a:spAutoFit/>
          </a:bodyPr>
          <a:lstStyle/>
          <a:p>
            <a:r>
              <a:rPr lang="en-US" dirty="0"/>
              <a:t>Constructive/Destructive</a:t>
            </a:r>
          </a:p>
        </p:txBody>
      </p:sp>
      <p:sp>
        <p:nvSpPr>
          <p:cNvPr id="43" name="Rectangle 42">
            <a:extLst>
              <a:ext uri="{FF2B5EF4-FFF2-40B4-BE49-F238E27FC236}">
                <a16:creationId xmlns:a16="http://schemas.microsoft.com/office/drawing/2014/main" id="{454DE037-7D29-3F83-5104-95732E27AED8}"/>
              </a:ext>
            </a:extLst>
          </p:cNvPr>
          <p:cNvSpPr/>
          <p:nvPr/>
        </p:nvSpPr>
        <p:spPr>
          <a:xfrm>
            <a:off x="9764507" y="4332956"/>
            <a:ext cx="684803"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 </a:t>
            </a:r>
          </a:p>
        </p:txBody>
      </p:sp>
      <p:sp>
        <p:nvSpPr>
          <p:cNvPr id="44" name="TextBox 43">
            <a:extLst>
              <a:ext uri="{FF2B5EF4-FFF2-40B4-BE49-F238E27FC236}">
                <a16:creationId xmlns:a16="http://schemas.microsoft.com/office/drawing/2014/main" id="{7DA6D635-D53C-CFD1-F34C-E3002085A0D1}"/>
              </a:ext>
            </a:extLst>
          </p:cNvPr>
          <p:cNvSpPr txBox="1"/>
          <p:nvPr/>
        </p:nvSpPr>
        <p:spPr>
          <a:xfrm>
            <a:off x="10251882" y="4604539"/>
            <a:ext cx="1154932" cy="369332"/>
          </a:xfrm>
          <a:prstGeom prst="rect">
            <a:avLst/>
          </a:prstGeom>
          <a:noFill/>
        </p:spPr>
        <p:txBody>
          <a:bodyPr wrap="none" rtlCol="0">
            <a:spAutoFit/>
          </a:bodyPr>
          <a:lstStyle/>
          <a:p>
            <a:r>
              <a:rPr lang="en-US" dirty="0"/>
              <a:t>Intensity?</a:t>
            </a:r>
          </a:p>
        </p:txBody>
      </p:sp>
      <p:sp>
        <p:nvSpPr>
          <p:cNvPr id="45" name="TextBox 44">
            <a:extLst>
              <a:ext uri="{FF2B5EF4-FFF2-40B4-BE49-F238E27FC236}">
                <a16:creationId xmlns:a16="http://schemas.microsoft.com/office/drawing/2014/main" id="{CA58D2AE-FBA6-03C1-2E47-95E12594B786}"/>
              </a:ext>
            </a:extLst>
          </p:cNvPr>
          <p:cNvSpPr txBox="1"/>
          <p:nvPr/>
        </p:nvSpPr>
        <p:spPr>
          <a:xfrm>
            <a:off x="9293122" y="5252135"/>
            <a:ext cx="2690993" cy="646331"/>
          </a:xfrm>
          <a:prstGeom prst="rect">
            <a:avLst/>
          </a:prstGeom>
          <a:noFill/>
        </p:spPr>
        <p:txBody>
          <a:bodyPr wrap="none" rtlCol="0">
            <a:spAutoFit/>
          </a:bodyPr>
          <a:lstStyle/>
          <a:p>
            <a:r>
              <a:rPr lang="en-US" dirty="0"/>
              <a:t>Constructive/Destructive</a:t>
            </a:r>
          </a:p>
          <a:p>
            <a:r>
              <a:rPr lang="en-US" dirty="0"/>
              <a:t>Randomly determined</a:t>
            </a:r>
          </a:p>
        </p:txBody>
      </p:sp>
    </p:spTree>
    <p:extLst>
      <p:ext uri="{BB962C8B-B14F-4D97-AF65-F5344CB8AC3E}">
        <p14:creationId xmlns:p14="http://schemas.microsoft.com/office/powerpoint/2010/main" val="4689278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9471EFC-371F-3176-654D-9E401B6D5DCA}"/>
              </a:ext>
            </a:extLst>
          </p:cNvPr>
          <p:cNvPicPr>
            <a:picLocks noChangeAspect="1"/>
          </p:cNvPicPr>
          <p:nvPr/>
        </p:nvPicPr>
        <p:blipFill>
          <a:blip r:embed="rId2"/>
          <a:srcRect r="2193"/>
          <a:stretch/>
        </p:blipFill>
        <p:spPr>
          <a:xfrm>
            <a:off x="992458" y="-747133"/>
            <a:ext cx="9891132" cy="7726221"/>
          </a:xfrm>
          <a:prstGeom prst="rect">
            <a:avLst/>
          </a:prstGeom>
        </p:spPr>
      </p:pic>
      <p:sp>
        <p:nvSpPr>
          <p:cNvPr id="4" name="TextBox 3">
            <a:extLst>
              <a:ext uri="{FF2B5EF4-FFF2-40B4-BE49-F238E27FC236}">
                <a16:creationId xmlns:a16="http://schemas.microsoft.com/office/drawing/2014/main" id="{7563D658-CF41-18C6-3AF8-FDE334977B13}"/>
              </a:ext>
            </a:extLst>
          </p:cNvPr>
          <p:cNvSpPr txBox="1"/>
          <p:nvPr/>
        </p:nvSpPr>
        <p:spPr>
          <a:xfrm>
            <a:off x="612347" y="324182"/>
            <a:ext cx="4729088" cy="461665"/>
          </a:xfrm>
          <a:prstGeom prst="rect">
            <a:avLst/>
          </a:prstGeom>
          <a:solidFill>
            <a:schemeClr val="bg1"/>
          </a:solidFill>
        </p:spPr>
        <p:txBody>
          <a:bodyPr wrap="square" rtlCol="0">
            <a:spAutoFit/>
          </a:bodyPr>
          <a:lstStyle/>
          <a:p>
            <a:r>
              <a:rPr lang="en-US" sz="2400" dirty="0">
                <a:solidFill>
                  <a:schemeClr val="accent4"/>
                </a:solidFill>
              </a:rPr>
              <a:t>Principle of Fringe Analysis</a:t>
            </a:r>
          </a:p>
        </p:txBody>
      </p:sp>
      <p:sp>
        <p:nvSpPr>
          <p:cNvPr id="5" name="TextBox 4">
            <a:extLst>
              <a:ext uri="{FF2B5EF4-FFF2-40B4-BE49-F238E27FC236}">
                <a16:creationId xmlns:a16="http://schemas.microsoft.com/office/drawing/2014/main" id="{55709DDA-EA91-2C74-D6B0-EAC2076CAA66}"/>
              </a:ext>
            </a:extLst>
          </p:cNvPr>
          <p:cNvSpPr txBox="1"/>
          <p:nvPr/>
        </p:nvSpPr>
        <p:spPr>
          <a:xfrm>
            <a:off x="1053790" y="1483112"/>
            <a:ext cx="10008220" cy="1477328"/>
          </a:xfrm>
          <a:prstGeom prst="rect">
            <a:avLst/>
          </a:prstGeom>
          <a:solidFill>
            <a:schemeClr val="bg1"/>
          </a:solidFill>
        </p:spPr>
        <p:txBody>
          <a:bodyPr wrap="square" rtlCol="0">
            <a:spAutoFit/>
          </a:bodyPr>
          <a:lstStyle/>
          <a:p>
            <a:pPr algn="ctr"/>
            <a:endParaRPr lang="en-US" dirty="0"/>
          </a:p>
          <a:p>
            <a:pPr algn="ctr"/>
            <a:endParaRPr lang="en-US" dirty="0"/>
          </a:p>
          <a:p>
            <a:pPr algn="ctr"/>
            <a:r>
              <a:rPr lang="en-US" dirty="0"/>
              <a:t>Basic idea is the relationship between phase in the pattern and the quantity to be measured</a:t>
            </a:r>
          </a:p>
          <a:p>
            <a:endParaRPr lang="en-US" dirty="0"/>
          </a:p>
          <a:p>
            <a:endParaRPr lang="en-US" dirty="0"/>
          </a:p>
        </p:txBody>
      </p:sp>
      <p:sp>
        <p:nvSpPr>
          <p:cNvPr id="6" name="TextBox 5">
            <a:extLst>
              <a:ext uri="{FF2B5EF4-FFF2-40B4-BE49-F238E27FC236}">
                <a16:creationId xmlns:a16="http://schemas.microsoft.com/office/drawing/2014/main" id="{93B5D0DD-07DB-7A61-98F2-F031F8F46D28}"/>
              </a:ext>
            </a:extLst>
          </p:cNvPr>
          <p:cNvSpPr txBox="1"/>
          <p:nvPr/>
        </p:nvSpPr>
        <p:spPr>
          <a:xfrm>
            <a:off x="875371" y="3059668"/>
            <a:ext cx="4361322" cy="369332"/>
          </a:xfrm>
          <a:prstGeom prst="rect">
            <a:avLst/>
          </a:prstGeom>
          <a:solidFill>
            <a:schemeClr val="bg1"/>
          </a:solidFill>
        </p:spPr>
        <p:txBody>
          <a:bodyPr wrap="none" rtlCol="0">
            <a:spAutoFit/>
          </a:bodyPr>
          <a:lstStyle/>
          <a:p>
            <a:r>
              <a:rPr lang="en-US" b="1" dirty="0"/>
              <a:t>Fringes Generated by Laser Interference</a:t>
            </a:r>
          </a:p>
        </p:txBody>
      </p:sp>
      <p:sp>
        <p:nvSpPr>
          <p:cNvPr id="7" name="TextBox 6">
            <a:extLst>
              <a:ext uri="{FF2B5EF4-FFF2-40B4-BE49-F238E27FC236}">
                <a16:creationId xmlns:a16="http://schemas.microsoft.com/office/drawing/2014/main" id="{6997C078-01F8-8D90-29C5-B99363A905FB}"/>
              </a:ext>
            </a:extLst>
          </p:cNvPr>
          <p:cNvSpPr txBox="1"/>
          <p:nvPr/>
        </p:nvSpPr>
        <p:spPr>
          <a:xfrm>
            <a:off x="4298795" y="3812154"/>
            <a:ext cx="6763215" cy="923330"/>
          </a:xfrm>
          <a:prstGeom prst="rect">
            <a:avLst/>
          </a:prstGeom>
          <a:solidFill>
            <a:schemeClr val="bg1"/>
          </a:solidFill>
        </p:spPr>
        <p:txBody>
          <a:bodyPr wrap="square" rtlCol="0">
            <a:spAutoFit/>
          </a:bodyPr>
          <a:lstStyle/>
          <a:p>
            <a:r>
              <a:rPr lang="en-US" dirty="0"/>
              <a:t>This express the light wavefront at a given instant t</a:t>
            </a:r>
          </a:p>
          <a:p>
            <a:endParaRPr lang="en-US" dirty="0"/>
          </a:p>
          <a:p>
            <a:endParaRPr lang="en-US" dirty="0"/>
          </a:p>
        </p:txBody>
      </p:sp>
      <p:sp>
        <p:nvSpPr>
          <p:cNvPr id="8" name="TextBox 7">
            <a:extLst>
              <a:ext uri="{FF2B5EF4-FFF2-40B4-BE49-F238E27FC236}">
                <a16:creationId xmlns:a16="http://schemas.microsoft.com/office/drawing/2014/main" id="{DB427EBD-D4D4-16F0-71FE-9892973CFA96}"/>
              </a:ext>
            </a:extLst>
          </p:cNvPr>
          <p:cNvSpPr txBox="1"/>
          <p:nvPr/>
        </p:nvSpPr>
        <p:spPr>
          <a:xfrm>
            <a:off x="4209585" y="4867519"/>
            <a:ext cx="6763215" cy="646331"/>
          </a:xfrm>
          <a:prstGeom prst="rect">
            <a:avLst/>
          </a:prstGeom>
          <a:solidFill>
            <a:schemeClr val="bg1"/>
          </a:solidFill>
        </p:spPr>
        <p:txBody>
          <a:bodyPr wrap="square" rtlCol="0">
            <a:spAutoFit/>
          </a:bodyPr>
          <a:lstStyle/>
          <a:p>
            <a:r>
              <a:rPr lang="en-US" dirty="0"/>
              <a:t>Phase can be express as a function of the travelled path h(</a:t>
            </a:r>
            <a:r>
              <a:rPr lang="en-US" dirty="0" err="1"/>
              <a:t>x,y</a:t>
            </a:r>
            <a:r>
              <a:rPr lang="en-US" dirty="0"/>
              <a:t>)</a:t>
            </a:r>
          </a:p>
          <a:p>
            <a:endParaRPr lang="en-US" dirty="0"/>
          </a:p>
        </p:txBody>
      </p:sp>
      <p:sp>
        <p:nvSpPr>
          <p:cNvPr id="2" name="TextBox 1">
            <a:extLst>
              <a:ext uri="{FF2B5EF4-FFF2-40B4-BE49-F238E27FC236}">
                <a16:creationId xmlns:a16="http://schemas.microsoft.com/office/drawing/2014/main" id="{C778217A-F52D-5583-A8FB-8E5479116C38}"/>
              </a:ext>
            </a:extLst>
          </p:cNvPr>
          <p:cNvSpPr txBox="1"/>
          <p:nvPr/>
        </p:nvSpPr>
        <p:spPr>
          <a:xfrm>
            <a:off x="4766679" y="907011"/>
            <a:ext cx="362600" cy="461665"/>
          </a:xfrm>
          <a:prstGeom prst="rect">
            <a:avLst/>
          </a:prstGeom>
          <a:solidFill>
            <a:schemeClr val="bg1"/>
          </a:solidFill>
        </p:spPr>
        <p:txBody>
          <a:bodyPr wrap="none" rtlCol="0">
            <a:spAutoFit/>
          </a:bodyPr>
          <a:lstStyle/>
          <a:p>
            <a:r>
              <a:rPr lang="en-US" sz="2400" b="1" dirty="0"/>
              <a:t>h</a:t>
            </a:r>
          </a:p>
        </p:txBody>
      </p:sp>
    </p:spTree>
    <p:extLst>
      <p:ext uri="{BB962C8B-B14F-4D97-AF65-F5344CB8AC3E}">
        <p14:creationId xmlns:p14="http://schemas.microsoft.com/office/powerpoint/2010/main" val="3127307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50C10DF-09E1-21CC-D71D-D9AEE60ECFAA}"/>
              </a:ext>
            </a:extLst>
          </p:cNvPr>
          <p:cNvPicPr>
            <a:picLocks noChangeAspect="1"/>
          </p:cNvPicPr>
          <p:nvPr/>
        </p:nvPicPr>
        <p:blipFill>
          <a:blip r:embed="rId2"/>
          <a:stretch>
            <a:fillRect/>
          </a:stretch>
        </p:blipFill>
        <p:spPr>
          <a:xfrm>
            <a:off x="999594" y="141988"/>
            <a:ext cx="10380526" cy="7939408"/>
          </a:xfrm>
          <a:prstGeom prst="rect">
            <a:avLst/>
          </a:prstGeom>
        </p:spPr>
      </p:pic>
      <p:sp>
        <p:nvSpPr>
          <p:cNvPr id="5" name="TextBox 4">
            <a:extLst>
              <a:ext uri="{FF2B5EF4-FFF2-40B4-BE49-F238E27FC236}">
                <a16:creationId xmlns:a16="http://schemas.microsoft.com/office/drawing/2014/main" id="{48A5A9D8-4862-E7CB-FC98-15C03CDD11CE}"/>
              </a:ext>
            </a:extLst>
          </p:cNvPr>
          <p:cNvSpPr txBox="1"/>
          <p:nvPr/>
        </p:nvSpPr>
        <p:spPr>
          <a:xfrm>
            <a:off x="858332" y="1225189"/>
            <a:ext cx="4582631" cy="369332"/>
          </a:xfrm>
          <a:prstGeom prst="rect">
            <a:avLst/>
          </a:prstGeom>
          <a:solidFill>
            <a:schemeClr val="bg1"/>
          </a:solidFill>
        </p:spPr>
        <p:txBody>
          <a:bodyPr wrap="square" rtlCol="0">
            <a:spAutoFit/>
          </a:bodyPr>
          <a:lstStyle/>
          <a:p>
            <a:r>
              <a:rPr lang="en-US" b="1" dirty="0"/>
              <a:t>Fringes Generated by Laser Interference</a:t>
            </a:r>
          </a:p>
        </p:txBody>
      </p:sp>
      <p:sp>
        <p:nvSpPr>
          <p:cNvPr id="6" name="TextBox 5">
            <a:extLst>
              <a:ext uri="{FF2B5EF4-FFF2-40B4-BE49-F238E27FC236}">
                <a16:creationId xmlns:a16="http://schemas.microsoft.com/office/drawing/2014/main" id="{35348213-9BA7-BCBB-9087-84B8B4B863DC}"/>
              </a:ext>
            </a:extLst>
          </p:cNvPr>
          <p:cNvSpPr txBox="1"/>
          <p:nvPr/>
        </p:nvSpPr>
        <p:spPr>
          <a:xfrm>
            <a:off x="1087244" y="1770899"/>
            <a:ext cx="10206403" cy="646331"/>
          </a:xfrm>
          <a:prstGeom prst="rect">
            <a:avLst/>
          </a:prstGeom>
          <a:solidFill>
            <a:schemeClr val="bg1"/>
          </a:solidFill>
        </p:spPr>
        <p:txBody>
          <a:bodyPr wrap="square" rtlCol="0">
            <a:spAutoFit/>
          </a:bodyPr>
          <a:lstStyle/>
          <a:p>
            <a:endParaRPr lang="en-US" dirty="0"/>
          </a:p>
          <a:p>
            <a:r>
              <a:rPr lang="en-US" dirty="0"/>
              <a:t>Let’s suppose now to have two wavefront and let’s call them reference and test </a:t>
            </a:r>
          </a:p>
        </p:txBody>
      </p:sp>
      <p:sp>
        <p:nvSpPr>
          <p:cNvPr id="7" name="TextBox 6">
            <a:extLst>
              <a:ext uri="{FF2B5EF4-FFF2-40B4-BE49-F238E27FC236}">
                <a16:creationId xmlns:a16="http://schemas.microsoft.com/office/drawing/2014/main" id="{515A176D-A5B4-158C-4F21-2F711E4EBBB4}"/>
              </a:ext>
            </a:extLst>
          </p:cNvPr>
          <p:cNvSpPr txBox="1"/>
          <p:nvPr/>
        </p:nvSpPr>
        <p:spPr>
          <a:xfrm>
            <a:off x="1126273" y="3507059"/>
            <a:ext cx="5664820" cy="369332"/>
          </a:xfrm>
          <a:prstGeom prst="rect">
            <a:avLst/>
          </a:prstGeom>
          <a:solidFill>
            <a:schemeClr val="bg1"/>
          </a:solidFill>
        </p:spPr>
        <p:txBody>
          <a:bodyPr wrap="square" rtlCol="0">
            <a:spAutoFit/>
          </a:bodyPr>
          <a:lstStyle/>
          <a:p>
            <a:r>
              <a:rPr lang="en-US" dirty="0"/>
              <a:t>Let’s make them interfere on a surface</a:t>
            </a:r>
          </a:p>
        </p:txBody>
      </p:sp>
      <p:sp>
        <p:nvSpPr>
          <p:cNvPr id="8" name="TextBox 7">
            <a:extLst>
              <a:ext uri="{FF2B5EF4-FFF2-40B4-BE49-F238E27FC236}">
                <a16:creationId xmlns:a16="http://schemas.microsoft.com/office/drawing/2014/main" id="{8D4F0057-7A66-0D69-EB04-0B608C583F46}"/>
              </a:ext>
            </a:extLst>
          </p:cNvPr>
          <p:cNvSpPr txBox="1"/>
          <p:nvPr/>
        </p:nvSpPr>
        <p:spPr>
          <a:xfrm>
            <a:off x="959005" y="4781554"/>
            <a:ext cx="2409506" cy="369332"/>
          </a:xfrm>
          <a:prstGeom prst="rect">
            <a:avLst/>
          </a:prstGeom>
          <a:solidFill>
            <a:schemeClr val="bg1"/>
          </a:solidFill>
        </p:spPr>
        <p:txBody>
          <a:bodyPr wrap="none" rtlCol="0">
            <a:spAutoFit/>
          </a:bodyPr>
          <a:lstStyle/>
          <a:p>
            <a:r>
              <a:rPr lang="en-US" dirty="0"/>
              <a:t>Leading to an intensity</a:t>
            </a:r>
          </a:p>
        </p:txBody>
      </p:sp>
      <p:sp>
        <p:nvSpPr>
          <p:cNvPr id="9" name="TextBox 8">
            <a:extLst>
              <a:ext uri="{FF2B5EF4-FFF2-40B4-BE49-F238E27FC236}">
                <a16:creationId xmlns:a16="http://schemas.microsoft.com/office/drawing/2014/main" id="{DBD1EA34-6653-DA42-43D1-C6503E9FDFD1}"/>
              </a:ext>
            </a:extLst>
          </p:cNvPr>
          <p:cNvSpPr txBox="1"/>
          <p:nvPr/>
        </p:nvSpPr>
        <p:spPr>
          <a:xfrm>
            <a:off x="612347" y="324182"/>
            <a:ext cx="4729088" cy="461665"/>
          </a:xfrm>
          <a:prstGeom prst="rect">
            <a:avLst/>
          </a:prstGeom>
          <a:solidFill>
            <a:schemeClr val="bg1"/>
          </a:solidFill>
        </p:spPr>
        <p:txBody>
          <a:bodyPr wrap="square" rtlCol="0">
            <a:spAutoFit/>
          </a:bodyPr>
          <a:lstStyle/>
          <a:p>
            <a:r>
              <a:rPr lang="en-US" sz="2400" dirty="0">
                <a:solidFill>
                  <a:schemeClr val="accent4"/>
                </a:solidFill>
              </a:rPr>
              <a:t>Principle of Fringe Analysis</a:t>
            </a:r>
          </a:p>
        </p:txBody>
      </p:sp>
    </p:spTree>
    <p:extLst>
      <p:ext uri="{BB962C8B-B14F-4D97-AF65-F5344CB8AC3E}">
        <p14:creationId xmlns:p14="http://schemas.microsoft.com/office/powerpoint/2010/main" val="25826628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E085892-764C-D111-0913-198BC579FAA7}"/>
              </a:ext>
            </a:extLst>
          </p:cNvPr>
          <p:cNvPicPr>
            <a:picLocks noChangeAspect="1"/>
          </p:cNvPicPr>
          <p:nvPr/>
        </p:nvPicPr>
        <p:blipFill>
          <a:blip r:embed="rId2"/>
          <a:stretch>
            <a:fillRect/>
          </a:stretch>
        </p:blipFill>
        <p:spPr>
          <a:xfrm>
            <a:off x="507229" y="698578"/>
            <a:ext cx="11177541" cy="6858000"/>
          </a:xfrm>
          <a:prstGeom prst="rect">
            <a:avLst/>
          </a:prstGeom>
        </p:spPr>
      </p:pic>
      <p:sp>
        <p:nvSpPr>
          <p:cNvPr id="4" name="TextBox 3">
            <a:extLst>
              <a:ext uri="{FF2B5EF4-FFF2-40B4-BE49-F238E27FC236}">
                <a16:creationId xmlns:a16="http://schemas.microsoft.com/office/drawing/2014/main" id="{712D9557-6FC4-8060-E8A5-0942D088B523}"/>
              </a:ext>
            </a:extLst>
          </p:cNvPr>
          <p:cNvSpPr txBox="1"/>
          <p:nvPr/>
        </p:nvSpPr>
        <p:spPr>
          <a:xfrm>
            <a:off x="612347" y="324182"/>
            <a:ext cx="4729088" cy="461665"/>
          </a:xfrm>
          <a:prstGeom prst="rect">
            <a:avLst/>
          </a:prstGeom>
          <a:solidFill>
            <a:schemeClr val="bg1"/>
          </a:solidFill>
        </p:spPr>
        <p:txBody>
          <a:bodyPr wrap="square" rtlCol="0">
            <a:spAutoFit/>
          </a:bodyPr>
          <a:lstStyle/>
          <a:p>
            <a:r>
              <a:rPr lang="en-US" sz="2400" dirty="0">
                <a:solidFill>
                  <a:schemeClr val="accent4"/>
                </a:solidFill>
              </a:rPr>
              <a:t>Principle of Fringe Analysis</a:t>
            </a:r>
          </a:p>
        </p:txBody>
      </p:sp>
      <p:sp>
        <p:nvSpPr>
          <p:cNvPr id="5" name="TextBox 4">
            <a:extLst>
              <a:ext uri="{FF2B5EF4-FFF2-40B4-BE49-F238E27FC236}">
                <a16:creationId xmlns:a16="http://schemas.microsoft.com/office/drawing/2014/main" id="{24C178D4-0928-2473-C2CA-7939A76869E1}"/>
              </a:ext>
            </a:extLst>
          </p:cNvPr>
          <p:cNvSpPr txBox="1"/>
          <p:nvPr/>
        </p:nvSpPr>
        <p:spPr>
          <a:xfrm>
            <a:off x="612347" y="2230001"/>
            <a:ext cx="833946" cy="369332"/>
          </a:xfrm>
          <a:prstGeom prst="rect">
            <a:avLst/>
          </a:prstGeom>
          <a:solidFill>
            <a:schemeClr val="bg1"/>
          </a:solidFill>
        </p:spPr>
        <p:txBody>
          <a:bodyPr wrap="none" rtlCol="0">
            <a:spAutoFit/>
          </a:bodyPr>
          <a:lstStyle/>
          <a:p>
            <a:r>
              <a:rPr lang="en-US" dirty="0"/>
              <a:t>Where</a:t>
            </a:r>
          </a:p>
        </p:txBody>
      </p:sp>
      <p:sp>
        <p:nvSpPr>
          <p:cNvPr id="6" name="TextBox 5">
            <a:extLst>
              <a:ext uri="{FF2B5EF4-FFF2-40B4-BE49-F238E27FC236}">
                <a16:creationId xmlns:a16="http://schemas.microsoft.com/office/drawing/2014/main" id="{EAD567D1-A4EF-8BB6-117E-D713BA7FD50B}"/>
              </a:ext>
            </a:extLst>
          </p:cNvPr>
          <p:cNvSpPr txBox="1"/>
          <p:nvPr/>
        </p:nvSpPr>
        <p:spPr>
          <a:xfrm>
            <a:off x="4867508" y="3194824"/>
            <a:ext cx="1711712" cy="373566"/>
          </a:xfrm>
          <a:prstGeom prst="rect">
            <a:avLst/>
          </a:prstGeom>
          <a:solidFill>
            <a:schemeClr val="bg1"/>
          </a:solidFill>
        </p:spPr>
        <p:txBody>
          <a:bodyPr wrap="square" rtlCol="0">
            <a:spAutoFit/>
          </a:bodyPr>
          <a:lstStyle/>
          <a:p>
            <a:r>
              <a:rPr lang="en-US" dirty="0"/>
              <a:t>We can set</a:t>
            </a:r>
          </a:p>
        </p:txBody>
      </p:sp>
      <p:sp>
        <p:nvSpPr>
          <p:cNvPr id="7" name="TextBox 6">
            <a:extLst>
              <a:ext uri="{FF2B5EF4-FFF2-40B4-BE49-F238E27FC236}">
                <a16:creationId xmlns:a16="http://schemas.microsoft.com/office/drawing/2014/main" id="{2B324DDE-6EB9-89E9-6511-6D2B32F5D8E2}"/>
              </a:ext>
            </a:extLst>
          </p:cNvPr>
          <p:cNvSpPr txBox="1"/>
          <p:nvPr/>
        </p:nvSpPr>
        <p:spPr>
          <a:xfrm>
            <a:off x="612347" y="4638978"/>
            <a:ext cx="7238112" cy="369332"/>
          </a:xfrm>
          <a:prstGeom prst="rect">
            <a:avLst/>
          </a:prstGeom>
          <a:solidFill>
            <a:schemeClr val="bg1"/>
          </a:solidFill>
        </p:spPr>
        <p:txBody>
          <a:bodyPr wrap="square" rtlCol="0">
            <a:spAutoFit/>
          </a:bodyPr>
          <a:lstStyle/>
          <a:p>
            <a:r>
              <a:rPr lang="en-US" dirty="0"/>
              <a:t>We get the fundamental equation of the fringe analysis</a:t>
            </a:r>
          </a:p>
        </p:txBody>
      </p:sp>
    </p:spTree>
    <p:extLst>
      <p:ext uri="{BB962C8B-B14F-4D97-AF65-F5344CB8AC3E}">
        <p14:creationId xmlns:p14="http://schemas.microsoft.com/office/powerpoint/2010/main" val="38476244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B198959-34E5-7761-F6FE-CD17DC82CD3E}"/>
              </a:ext>
            </a:extLst>
          </p:cNvPr>
          <p:cNvPicPr>
            <a:picLocks noChangeAspect="1"/>
          </p:cNvPicPr>
          <p:nvPr/>
        </p:nvPicPr>
        <p:blipFill>
          <a:blip r:embed="rId2"/>
          <a:srcRect r="2931"/>
          <a:stretch/>
        </p:blipFill>
        <p:spPr>
          <a:xfrm>
            <a:off x="1204727" y="1020336"/>
            <a:ext cx="9082273" cy="5787484"/>
          </a:xfrm>
          <a:prstGeom prst="rect">
            <a:avLst/>
          </a:prstGeom>
        </p:spPr>
      </p:pic>
      <p:sp>
        <p:nvSpPr>
          <p:cNvPr id="4" name="TextBox 3">
            <a:extLst>
              <a:ext uri="{FF2B5EF4-FFF2-40B4-BE49-F238E27FC236}">
                <a16:creationId xmlns:a16="http://schemas.microsoft.com/office/drawing/2014/main" id="{E6667818-0AA2-BE50-8B22-A5B19BC5D0BA}"/>
              </a:ext>
            </a:extLst>
          </p:cNvPr>
          <p:cNvSpPr txBox="1"/>
          <p:nvPr/>
        </p:nvSpPr>
        <p:spPr>
          <a:xfrm>
            <a:off x="612347" y="324182"/>
            <a:ext cx="4729088" cy="461665"/>
          </a:xfrm>
          <a:prstGeom prst="rect">
            <a:avLst/>
          </a:prstGeom>
          <a:solidFill>
            <a:schemeClr val="bg1"/>
          </a:solidFill>
        </p:spPr>
        <p:txBody>
          <a:bodyPr wrap="square" rtlCol="0">
            <a:spAutoFit/>
          </a:bodyPr>
          <a:lstStyle/>
          <a:p>
            <a:r>
              <a:rPr lang="en-US" sz="2400" dirty="0">
                <a:solidFill>
                  <a:schemeClr val="accent4"/>
                </a:solidFill>
              </a:rPr>
              <a:t>Principle of Fringe Analysis</a:t>
            </a:r>
          </a:p>
        </p:txBody>
      </p:sp>
      <p:sp>
        <p:nvSpPr>
          <p:cNvPr id="5" name="TextBox 4">
            <a:extLst>
              <a:ext uri="{FF2B5EF4-FFF2-40B4-BE49-F238E27FC236}">
                <a16:creationId xmlns:a16="http://schemas.microsoft.com/office/drawing/2014/main" id="{4AC951BE-A579-334B-9D0F-C7C44EE96757}"/>
              </a:ext>
            </a:extLst>
          </p:cNvPr>
          <p:cNvSpPr txBox="1"/>
          <p:nvPr/>
        </p:nvSpPr>
        <p:spPr>
          <a:xfrm>
            <a:off x="3155794" y="2224668"/>
            <a:ext cx="1990493" cy="369332"/>
          </a:xfrm>
          <a:prstGeom prst="rect">
            <a:avLst/>
          </a:prstGeom>
          <a:solidFill>
            <a:schemeClr val="bg1"/>
          </a:solidFill>
        </p:spPr>
        <p:txBody>
          <a:bodyPr wrap="square" rtlCol="0">
            <a:spAutoFit/>
          </a:bodyPr>
          <a:lstStyle/>
          <a:p>
            <a:r>
              <a:rPr lang="en-US" dirty="0"/>
              <a:t>Background</a:t>
            </a:r>
          </a:p>
        </p:txBody>
      </p:sp>
      <p:sp>
        <p:nvSpPr>
          <p:cNvPr id="6" name="TextBox 5">
            <a:extLst>
              <a:ext uri="{FF2B5EF4-FFF2-40B4-BE49-F238E27FC236}">
                <a16:creationId xmlns:a16="http://schemas.microsoft.com/office/drawing/2014/main" id="{49ADFD49-F7CB-DBCA-35FC-D3974B3258B5}"/>
              </a:ext>
            </a:extLst>
          </p:cNvPr>
          <p:cNvSpPr txBox="1"/>
          <p:nvPr/>
        </p:nvSpPr>
        <p:spPr>
          <a:xfrm>
            <a:off x="5605345" y="2499732"/>
            <a:ext cx="1990493" cy="646331"/>
          </a:xfrm>
          <a:prstGeom prst="rect">
            <a:avLst/>
          </a:prstGeom>
          <a:solidFill>
            <a:schemeClr val="bg1"/>
          </a:solidFill>
        </p:spPr>
        <p:txBody>
          <a:bodyPr wrap="square" rtlCol="0">
            <a:spAutoFit/>
          </a:bodyPr>
          <a:lstStyle/>
          <a:p>
            <a:r>
              <a:rPr lang="en-US" dirty="0"/>
              <a:t>Contrast</a:t>
            </a:r>
          </a:p>
          <a:p>
            <a:endParaRPr lang="en-US" dirty="0"/>
          </a:p>
        </p:txBody>
      </p:sp>
      <p:sp>
        <p:nvSpPr>
          <p:cNvPr id="7" name="TextBox 6">
            <a:extLst>
              <a:ext uri="{FF2B5EF4-FFF2-40B4-BE49-F238E27FC236}">
                <a16:creationId xmlns:a16="http://schemas.microsoft.com/office/drawing/2014/main" id="{5C73F1B4-074F-D65A-EA27-22485CC2393A}"/>
              </a:ext>
            </a:extLst>
          </p:cNvPr>
          <p:cNvSpPr txBox="1"/>
          <p:nvPr/>
        </p:nvSpPr>
        <p:spPr>
          <a:xfrm>
            <a:off x="7759389" y="2594000"/>
            <a:ext cx="1990493" cy="646331"/>
          </a:xfrm>
          <a:prstGeom prst="rect">
            <a:avLst/>
          </a:prstGeom>
          <a:solidFill>
            <a:schemeClr val="bg1"/>
          </a:solidFill>
        </p:spPr>
        <p:txBody>
          <a:bodyPr wrap="square" rtlCol="0">
            <a:spAutoFit/>
          </a:bodyPr>
          <a:lstStyle/>
          <a:p>
            <a:r>
              <a:rPr lang="en-US" dirty="0"/>
              <a:t>Phase</a:t>
            </a:r>
          </a:p>
          <a:p>
            <a:endParaRPr lang="en-US" dirty="0"/>
          </a:p>
        </p:txBody>
      </p:sp>
      <p:sp>
        <p:nvSpPr>
          <p:cNvPr id="8" name="TextBox 7">
            <a:extLst>
              <a:ext uri="{FF2B5EF4-FFF2-40B4-BE49-F238E27FC236}">
                <a16:creationId xmlns:a16="http://schemas.microsoft.com/office/drawing/2014/main" id="{E141B099-E4D6-2F52-A15A-F1A89DA82932}"/>
              </a:ext>
            </a:extLst>
          </p:cNvPr>
          <p:cNvSpPr txBox="1"/>
          <p:nvPr/>
        </p:nvSpPr>
        <p:spPr>
          <a:xfrm>
            <a:off x="1321413" y="3401120"/>
            <a:ext cx="8776009" cy="835001"/>
          </a:xfrm>
          <a:prstGeom prst="rect">
            <a:avLst/>
          </a:prstGeom>
          <a:solidFill>
            <a:schemeClr val="bg1"/>
          </a:solidFill>
        </p:spPr>
        <p:txBody>
          <a:bodyPr wrap="square" rtlCol="0">
            <a:spAutoFit/>
          </a:bodyPr>
          <a:lstStyle/>
          <a:p>
            <a:endParaRPr lang="en-US" dirty="0"/>
          </a:p>
        </p:txBody>
      </p:sp>
      <p:sp>
        <p:nvSpPr>
          <p:cNvPr id="9" name="TextBox 8">
            <a:extLst>
              <a:ext uri="{FF2B5EF4-FFF2-40B4-BE49-F238E27FC236}">
                <a16:creationId xmlns:a16="http://schemas.microsoft.com/office/drawing/2014/main" id="{AEC6D3D2-A0BD-396B-91A7-C6D0B153C961}"/>
              </a:ext>
            </a:extLst>
          </p:cNvPr>
          <p:cNvSpPr txBox="1"/>
          <p:nvPr/>
        </p:nvSpPr>
        <p:spPr>
          <a:xfrm>
            <a:off x="4889810" y="4285943"/>
            <a:ext cx="5207612" cy="369332"/>
          </a:xfrm>
          <a:prstGeom prst="rect">
            <a:avLst/>
          </a:prstGeom>
          <a:solidFill>
            <a:schemeClr val="bg1"/>
          </a:solidFill>
        </p:spPr>
        <p:txBody>
          <a:bodyPr wrap="square" rtlCol="0">
            <a:spAutoFit/>
          </a:bodyPr>
          <a:lstStyle/>
          <a:p>
            <a:r>
              <a:rPr lang="en-US" dirty="0"/>
              <a:t>                                                                                       </a:t>
            </a:r>
          </a:p>
        </p:txBody>
      </p:sp>
      <p:pic>
        <p:nvPicPr>
          <p:cNvPr id="10" name="Picture 9">
            <a:extLst>
              <a:ext uri="{FF2B5EF4-FFF2-40B4-BE49-F238E27FC236}">
                <a16:creationId xmlns:a16="http://schemas.microsoft.com/office/drawing/2014/main" id="{EB08FA2F-61AF-AB45-63C6-75CE084DF6BF}"/>
              </a:ext>
            </a:extLst>
          </p:cNvPr>
          <p:cNvPicPr>
            <a:picLocks noChangeAspect="1"/>
          </p:cNvPicPr>
          <p:nvPr/>
        </p:nvPicPr>
        <p:blipFill>
          <a:blip r:embed="rId3"/>
          <a:stretch>
            <a:fillRect/>
          </a:stretch>
        </p:blipFill>
        <p:spPr>
          <a:xfrm>
            <a:off x="825990" y="3834004"/>
            <a:ext cx="4883427" cy="1466000"/>
          </a:xfrm>
          <a:prstGeom prst="rect">
            <a:avLst/>
          </a:prstGeom>
        </p:spPr>
      </p:pic>
      <p:pic>
        <p:nvPicPr>
          <p:cNvPr id="12" name="Picture 11">
            <a:extLst>
              <a:ext uri="{FF2B5EF4-FFF2-40B4-BE49-F238E27FC236}">
                <a16:creationId xmlns:a16="http://schemas.microsoft.com/office/drawing/2014/main" id="{F915A5EF-1232-063D-EE04-ABE0DBC06472}"/>
              </a:ext>
            </a:extLst>
          </p:cNvPr>
          <p:cNvPicPr>
            <a:picLocks noChangeAspect="1"/>
          </p:cNvPicPr>
          <p:nvPr/>
        </p:nvPicPr>
        <p:blipFill>
          <a:blip r:embed="rId4"/>
          <a:stretch>
            <a:fillRect/>
          </a:stretch>
        </p:blipFill>
        <p:spPr>
          <a:xfrm>
            <a:off x="5826103" y="4093946"/>
            <a:ext cx="3289636" cy="1898590"/>
          </a:xfrm>
          <a:prstGeom prst="rect">
            <a:avLst/>
          </a:prstGeom>
        </p:spPr>
      </p:pic>
    </p:spTree>
    <p:extLst>
      <p:ext uri="{BB962C8B-B14F-4D97-AF65-F5344CB8AC3E}">
        <p14:creationId xmlns:p14="http://schemas.microsoft.com/office/powerpoint/2010/main" val="23530513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0B3DB9B-1522-7A00-1451-39FA59193A64}"/>
              </a:ext>
            </a:extLst>
          </p:cNvPr>
          <p:cNvSpPr txBox="1"/>
          <p:nvPr/>
        </p:nvSpPr>
        <p:spPr>
          <a:xfrm>
            <a:off x="612347" y="324182"/>
            <a:ext cx="4729088" cy="461665"/>
          </a:xfrm>
          <a:prstGeom prst="rect">
            <a:avLst/>
          </a:prstGeom>
          <a:solidFill>
            <a:schemeClr val="bg1"/>
          </a:solidFill>
        </p:spPr>
        <p:txBody>
          <a:bodyPr wrap="square" rtlCol="0">
            <a:spAutoFit/>
          </a:bodyPr>
          <a:lstStyle/>
          <a:p>
            <a:r>
              <a:rPr lang="en-US" sz="2400" dirty="0">
                <a:solidFill>
                  <a:schemeClr val="accent4"/>
                </a:solidFill>
              </a:rPr>
              <a:t>Principle of Fringe Analysis</a:t>
            </a:r>
          </a:p>
        </p:txBody>
      </p:sp>
      <p:sp>
        <p:nvSpPr>
          <p:cNvPr id="3" name="TextBox 2">
            <a:extLst>
              <a:ext uri="{FF2B5EF4-FFF2-40B4-BE49-F238E27FC236}">
                <a16:creationId xmlns:a16="http://schemas.microsoft.com/office/drawing/2014/main" id="{75BD64F1-DA64-F696-C82F-F8A471516119}"/>
              </a:ext>
            </a:extLst>
          </p:cNvPr>
          <p:cNvSpPr txBox="1"/>
          <p:nvPr/>
        </p:nvSpPr>
        <p:spPr>
          <a:xfrm>
            <a:off x="680224" y="1009185"/>
            <a:ext cx="4862870" cy="369332"/>
          </a:xfrm>
          <a:prstGeom prst="rect">
            <a:avLst/>
          </a:prstGeom>
          <a:noFill/>
        </p:spPr>
        <p:txBody>
          <a:bodyPr wrap="none" rtlCol="0">
            <a:spAutoFit/>
          </a:bodyPr>
          <a:lstStyle/>
          <a:p>
            <a:r>
              <a:rPr lang="en-US"/>
              <a:t>How I can extract the phase? </a:t>
            </a:r>
            <a:r>
              <a:rPr lang="en-US" b="1"/>
              <a:t>PHASE SHIFTING</a:t>
            </a:r>
            <a:endParaRPr lang="en-US" dirty="0"/>
          </a:p>
        </p:txBody>
      </p:sp>
      <p:pic>
        <p:nvPicPr>
          <p:cNvPr id="7" name="Picture 6">
            <a:extLst>
              <a:ext uri="{FF2B5EF4-FFF2-40B4-BE49-F238E27FC236}">
                <a16:creationId xmlns:a16="http://schemas.microsoft.com/office/drawing/2014/main" id="{0EDFFD86-0D20-1237-6468-86583F3D2922}"/>
              </a:ext>
            </a:extLst>
          </p:cNvPr>
          <p:cNvPicPr>
            <a:picLocks noChangeAspect="1"/>
          </p:cNvPicPr>
          <p:nvPr/>
        </p:nvPicPr>
        <p:blipFill>
          <a:blip r:embed="rId2"/>
          <a:stretch>
            <a:fillRect/>
          </a:stretch>
        </p:blipFill>
        <p:spPr>
          <a:xfrm>
            <a:off x="446361" y="1644653"/>
            <a:ext cx="6879991" cy="2064621"/>
          </a:xfrm>
          <a:prstGeom prst="rect">
            <a:avLst/>
          </a:prstGeom>
        </p:spPr>
      </p:pic>
      <p:pic>
        <p:nvPicPr>
          <p:cNvPr id="9" name="Picture 8">
            <a:extLst>
              <a:ext uri="{FF2B5EF4-FFF2-40B4-BE49-F238E27FC236}">
                <a16:creationId xmlns:a16="http://schemas.microsoft.com/office/drawing/2014/main" id="{154027B8-3EDE-2866-5A67-41DECDA55B6A}"/>
              </a:ext>
            </a:extLst>
          </p:cNvPr>
          <p:cNvPicPr>
            <a:picLocks noChangeAspect="1"/>
          </p:cNvPicPr>
          <p:nvPr/>
        </p:nvPicPr>
        <p:blipFill>
          <a:blip r:embed="rId3"/>
          <a:stretch>
            <a:fillRect/>
          </a:stretch>
        </p:blipFill>
        <p:spPr>
          <a:xfrm>
            <a:off x="1299809" y="4241546"/>
            <a:ext cx="5173093" cy="1339794"/>
          </a:xfrm>
          <a:prstGeom prst="rect">
            <a:avLst/>
          </a:prstGeom>
        </p:spPr>
      </p:pic>
      <p:sp>
        <p:nvSpPr>
          <p:cNvPr id="11" name="TextBox 10">
            <a:extLst>
              <a:ext uri="{FF2B5EF4-FFF2-40B4-BE49-F238E27FC236}">
                <a16:creationId xmlns:a16="http://schemas.microsoft.com/office/drawing/2014/main" id="{4F5CCF81-6E79-F459-A7CA-82673328FBC1}"/>
              </a:ext>
            </a:extLst>
          </p:cNvPr>
          <p:cNvSpPr txBox="1"/>
          <p:nvPr/>
        </p:nvSpPr>
        <p:spPr>
          <a:xfrm>
            <a:off x="2608692" y="3790744"/>
            <a:ext cx="2848665" cy="369332"/>
          </a:xfrm>
          <a:prstGeom prst="rect">
            <a:avLst/>
          </a:prstGeom>
          <a:noFill/>
        </p:spPr>
        <p:txBody>
          <a:bodyPr wrap="none" rtlCol="0">
            <a:spAutoFit/>
          </a:bodyPr>
          <a:lstStyle/>
          <a:p>
            <a:r>
              <a:rPr lang="en-US" b="1" dirty="0"/>
              <a:t>Three Step Phase Shifting</a:t>
            </a:r>
          </a:p>
        </p:txBody>
      </p:sp>
    </p:spTree>
    <p:extLst>
      <p:ext uri="{BB962C8B-B14F-4D97-AF65-F5344CB8AC3E}">
        <p14:creationId xmlns:p14="http://schemas.microsoft.com/office/powerpoint/2010/main" val="15783959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F43B5E8-E760-5D8F-8F37-B18E7FB980CC}"/>
              </a:ext>
            </a:extLst>
          </p:cNvPr>
          <p:cNvSpPr txBox="1"/>
          <p:nvPr/>
        </p:nvSpPr>
        <p:spPr>
          <a:xfrm>
            <a:off x="612347" y="324182"/>
            <a:ext cx="6150868" cy="461665"/>
          </a:xfrm>
          <a:prstGeom prst="rect">
            <a:avLst/>
          </a:prstGeom>
          <a:solidFill>
            <a:schemeClr val="bg1"/>
          </a:solidFill>
        </p:spPr>
        <p:txBody>
          <a:bodyPr wrap="square" rtlCol="0">
            <a:spAutoFit/>
          </a:bodyPr>
          <a:lstStyle/>
          <a:p>
            <a:r>
              <a:rPr lang="en-US" sz="2400" dirty="0">
                <a:solidFill>
                  <a:schemeClr val="accent4"/>
                </a:solidFill>
              </a:rPr>
              <a:t>Principle of Fringe Analysis: one application</a:t>
            </a:r>
          </a:p>
        </p:txBody>
      </p:sp>
      <p:pic>
        <p:nvPicPr>
          <p:cNvPr id="3" name="Immagine 3">
            <a:extLst>
              <a:ext uri="{FF2B5EF4-FFF2-40B4-BE49-F238E27FC236}">
                <a16:creationId xmlns:a16="http://schemas.microsoft.com/office/drawing/2014/main" id="{5BBF1B8C-8784-6B25-4543-26369C98F50B}"/>
              </a:ext>
            </a:extLst>
          </p:cNvPr>
          <p:cNvPicPr/>
          <p:nvPr/>
        </p:nvPicPr>
        <p:blipFill>
          <a:blip r:embed="rId2" cstate="print"/>
          <a:srcRect l="29546" t="33058" r="32750" b="34160"/>
          <a:stretch>
            <a:fillRect/>
          </a:stretch>
        </p:blipFill>
        <p:spPr bwMode="auto">
          <a:xfrm>
            <a:off x="109556" y="1039405"/>
            <a:ext cx="3763645" cy="2619375"/>
          </a:xfrm>
          <a:prstGeom prst="rect">
            <a:avLst/>
          </a:prstGeom>
          <a:noFill/>
          <a:ln w="9525">
            <a:noFill/>
            <a:miter lim="800000"/>
            <a:headEnd/>
            <a:tailEnd/>
          </a:ln>
        </p:spPr>
      </p:pic>
      <p:sp>
        <p:nvSpPr>
          <p:cNvPr id="4" name="CasellaDiTesto 33">
            <a:extLst>
              <a:ext uri="{FF2B5EF4-FFF2-40B4-BE49-F238E27FC236}">
                <a16:creationId xmlns:a16="http://schemas.microsoft.com/office/drawing/2014/main" id="{041150C5-973D-FA7E-D496-8C1C8045913B}"/>
              </a:ext>
            </a:extLst>
          </p:cNvPr>
          <p:cNvSpPr txBox="1">
            <a:spLocks noChangeArrowheads="1"/>
          </p:cNvSpPr>
          <p:nvPr/>
        </p:nvSpPr>
        <p:spPr bwMode="auto">
          <a:xfrm>
            <a:off x="2685324" y="5057463"/>
            <a:ext cx="2952328" cy="1200329"/>
          </a:xfrm>
          <a:prstGeom prst="rect">
            <a:avLst/>
          </a:prstGeom>
          <a:noFill/>
          <a:ln w="9525">
            <a:noFill/>
            <a:miter lim="800000"/>
            <a:headEnd/>
            <a:tailEnd/>
          </a:ln>
        </p:spPr>
        <p:txBody>
          <a:bodyPr wrap="square">
            <a:spAutoFit/>
          </a:bodyPr>
          <a:lstStyle/>
          <a:p>
            <a:pPr algn="just" fontAlgn="base">
              <a:spcBef>
                <a:spcPct val="0"/>
              </a:spcBef>
              <a:spcAft>
                <a:spcPct val="0"/>
              </a:spcAft>
            </a:pPr>
            <a:r>
              <a:rPr lang="it-IT" sz="1200" dirty="0">
                <a:solidFill>
                  <a:schemeClr val="accent6">
                    <a:lumMod val="10000"/>
                  </a:schemeClr>
                </a:solidFill>
                <a:latin typeface="Calibri" pitchFamily="34" charset="0"/>
              </a:rPr>
              <a:t> 1 DPSS, </a:t>
            </a:r>
            <a:r>
              <a:rPr lang="it-IT" sz="1200" dirty="0">
                <a:solidFill>
                  <a:schemeClr val="accent6">
                    <a:lumMod val="10000"/>
                  </a:schemeClr>
                </a:solidFill>
                <a:latin typeface="Calibri" pitchFamily="34" charset="0"/>
                <a:sym typeface="Symbol"/>
              </a:rPr>
              <a:t>=</a:t>
            </a:r>
            <a:r>
              <a:rPr lang="it-IT" sz="1200" dirty="0">
                <a:solidFill>
                  <a:schemeClr val="accent6">
                    <a:lumMod val="10000"/>
                  </a:schemeClr>
                </a:solidFill>
                <a:latin typeface="Calibri" pitchFamily="34" charset="0"/>
              </a:rPr>
              <a:t>532 nm, P=25 </a:t>
            </a:r>
            <a:r>
              <a:rPr lang="it-IT" sz="1200" dirty="0" err="1">
                <a:solidFill>
                  <a:schemeClr val="accent6">
                    <a:lumMod val="10000"/>
                  </a:schemeClr>
                </a:solidFill>
                <a:latin typeface="Calibri" pitchFamily="34" charset="0"/>
              </a:rPr>
              <a:t>mW</a:t>
            </a:r>
            <a:r>
              <a:rPr lang="it-IT" sz="1200" dirty="0">
                <a:solidFill>
                  <a:schemeClr val="accent6">
                    <a:lumMod val="10000"/>
                  </a:schemeClr>
                </a:solidFill>
                <a:latin typeface="Calibri" pitchFamily="34" charset="0"/>
              </a:rPr>
              <a:t> laser source</a:t>
            </a:r>
          </a:p>
          <a:p>
            <a:pPr algn="just" fontAlgn="base">
              <a:spcBef>
                <a:spcPct val="0"/>
              </a:spcBef>
              <a:spcAft>
                <a:spcPct val="0"/>
              </a:spcAft>
            </a:pPr>
            <a:r>
              <a:rPr lang="it-IT" sz="1200" dirty="0">
                <a:solidFill>
                  <a:schemeClr val="accent6">
                    <a:lumMod val="10000"/>
                  </a:schemeClr>
                </a:solidFill>
                <a:latin typeface="Calibri" pitchFamily="34" charset="0"/>
              </a:rPr>
              <a:t> 1 CCD camera 640x480 ;</a:t>
            </a:r>
          </a:p>
          <a:p>
            <a:pPr algn="just" fontAlgn="base">
              <a:spcBef>
                <a:spcPct val="0"/>
              </a:spcBef>
              <a:spcAft>
                <a:spcPct val="0"/>
              </a:spcAft>
            </a:pPr>
            <a:r>
              <a:rPr lang="it-IT" sz="1200" dirty="0">
                <a:solidFill>
                  <a:schemeClr val="accent6">
                    <a:lumMod val="10000"/>
                  </a:schemeClr>
                </a:solidFill>
                <a:latin typeface="Calibri" pitchFamily="34" charset="0"/>
              </a:rPr>
              <a:t> 1 </a:t>
            </a:r>
            <a:r>
              <a:rPr lang="it-IT" sz="1200" dirty="0" err="1">
                <a:solidFill>
                  <a:schemeClr val="accent6">
                    <a:lumMod val="10000"/>
                  </a:schemeClr>
                </a:solidFill>
                <a:latin typeface="Calibri" pitchFamily="34" charset="0"/>
              </a:rPr>
              <a:t>Electronically</a:t>
            </a:r>
            <a:r>
              <a:rPr lang="it-IT" sz="1200" dirty="0">
                <a:solidFill>
                  <a:schemeClr val="accent6">
                    <a:lumMod val="10000"/>
                  </a:schemeClr>
                </a:solidFill>
                <a:latin typeface="Calibri" pitchFamily="34" charset="0"/>
              </a:rPr>
              <a:t> </a:t>
            </a:r>
            <a:r>
              <a:rPr lang="it-IT" sz="1200" dirty="0" err="1">
                <a:solidFill>
                  <a:schemeClr val="accent6">
                    <a:lumMod val="10000"/>
                  </a:schemeClr>
                </a:solidFill>
                <a:latin typeface="Calibri" pitchFamily="34" charset="0"/>
              </a:rPr>
              <a:t>controlled</a:t>
            </a:r>
            <a:r>
              <a:rPr lang="it-IT" sz="1200" dirty="0">
                <a:solidFill>
                  <a:schemeClr val="accent6">
                    <a:lumMod val="10000"/>
                  </a:schemeClr>
                </a:solidFill>
                <a:latin typeface="Calibri" pitchFamily="34" charset="0"/>
              </a:rPr>
              <a:t> cutter</a:t>
            </a:r>
          </a:p>
          <a:p>
            <a:pPr algn="just" fontAlgn="base">
              <a:spcBef>
                <a:spcPct val="0"/>
              </a:spcBef>
              <a:spcAft>
                <a:spcPct val="0"/>
              </a:spcAft>
            </a:pPr>
            <a:r>
              <a:rPr lang="it-IT" sz="1200" dirty="0">
                <a:solidFill>
                  <a:schemeClr val="accent6">
                    <a:lumMod val="10000"/>
                  </a:schemeClr>
                </a:solidFill>
                <a:latin typeface="Calibri" pitchFamily="34" charset="0"/>
              </a:rPr>
              <a:t> 1 </a:t>
            </a:r>
            <a:r>
              <a:rPr lang="it-IT" sz="1200" dirty="0" err="1">
                <a:solidFill>
                  <a:schemeClr val="accent6">
                    <a:lumMod val="10000"/>
                  </a:schemeClr>
                </a:solidFill>
                <a:latin typeface="Calibri" pitchFamily="34" charset="0"/>
              </a:rPr>
              <a:t>Precision</a:t>
            </a:r>
            <a:r>
              <a:rPr lang="it-IT" sz="1200" dirty="0">
                <a:solidFill>
                  <a:schemeClr val="accent6">
                    <a:lumMod val="10000"/>
                  </a:schemeClr>
                </a:solidFill>
                <a:latin typeface="Calibri" pitchFamily="34" charset="0"/>
              </a:rPr>
              <a:t> </a:t>
            </a:r>
            <a:r>
              <a:rPr lang="it-IT" sz="1200" dirty="0" err="1">
                <a:solidFill>
                  <a:schemeClr val="accent6">
                    <a:lumMod val="10000"/>
                  </a:schemeClr>
                </a:solidFill>
                <a:latin typeface="Calibri" pitchFamily="34" charset="0"/>
              </a:rPr>
              <a:t>Translational</a:t>
            </a:r>
            <a:r>
              <a:rPr lang="it-IT" sz="1200" dirty="0">
                <a:solidFill>
                  <a:schemeClr val="accent6">
                    <a:lumMod val="10000"/>
                  </a:schemeClr>
                </a:solidFill>
                <a:latin typeface="Calibri" pitchFamily="34" charset="0"/>
              </a:rPr>
              <a:t> stage</a:t>
            </a:r>
          </a:p>
          <a:p>
            <a:pPr algn="just" fontAlgn="base">
              <a:spcBef>
                <a:spcPct val="0"/>
              </a:spcBef>
              <a:spcAft>
                <a:spcPct val="0"/>
              </a:spcAft>
            </a:pPr>
            <a:r>
              <a:rPr lang="it-IT" sz="1200" dirty="0">
                <a:solidFill>
                  <a:schemeClr val="accent6">
                    <a:lumMod val="10000"/>
                  </a:schemeClr>
                </a:solidFill>
                <a:latin typeface="Calibri" pitchFamily="34" charset="0"/>
              </a:rPr>
              <a:t> 1 </a:t>
            </a:r>
            <a:r>
              <a:rPr lang="it-IT" sz="1200" dirty="0" err="1">
                <a:solidFill>
                  <a:schemeClr val="accent6">
                    <a:lumMod val="10000"/>
                  </a:schemeClr>
                </a:solidFill>
                <a:latin typeface="Calibri" pitchFamily="34" charset="0"/>
              </a:rPr>
              <a:t>Compressed</a:t>
            </a:r>
            <a:r>
              <a:rPr lang="it-IT" sz="1200" dirty="0">
                <a:solidFill>
                  <a:schemeClr val="accent6">
                    <a:lumMod val="10000"/>
                  </a:schemeClr>
                </a:solidFill>
                <a:latin typeface="Calibri" pitchFamily="34" charset="0"/>
              </a:rPr>
              <a:t> air </a:t>
            </a:r>
            <a:r>
              <a:rPr lang="it-IT" sz="1200" dirty="0" err="1">
                <a:solidFill>
                  <a:schemeClr val="accent6">
                    <a:lumMod val="10000"/>
                  </a:schemeClr>
                </a:solidFill>
                <a:latin typeface="Calibri" pitchFamily="34" charset="0"/>
              </a:rPr>
              <a:t>cleaning</a:t>
            </a:r>
            <a:r>
              <a:rPr lang="it-IT" sz="1200" dirty="0">
                <a:solidFill>
                  <a:schemeClr val="accent6">
                    <a:lumMod val="10000"/>
                  </a:schemeClr>
                </a:solidFill>
                <a:latin typeface="Calibri" pitchFamily="34" charset="0"/>
              </a:rPr>
              <a:t> system</a:t>
            </a:r>
          </a:p>
          <a:p>
            <a:pPr algn="just" fontAlgn="base">
              <a:spcBef>
                <a:spcPct val="0"/>
              </a:spcBef>
              <a:spcAft>
                <a:spcPct val="0"/>
              </a:spcAft>
            </a:pPr>
            <a:r>
              <a:rPr lang="it-IT" sz="1200" dirty="0">
                <a:solidFill>
                  <a:schemeClr val="accent6">
                    <a:lumMod val="10000"/>
                  </a:schemeClr>
                </a:solidFill>
                <a:latin typeface="Calibri" pitchFamily="34" charset="0"/>
              </a:rPr>
              <a:t> 1 PC</a:t>
            </a:r>
          </a:p>
        </p:txBody>
      </p:sp>
      <p:pic>
        <p:nvPicPr>
          <p:cNvPr id="5" name="Immagine 9">
            <a:extLst>
              <a:ext uri="{FF2B5EF4-FFF2-40B4-BE49-F238E27FC236}">
                <a16:creationId xmlns:a16="http://schemas.microsoft.com/office/drawing/2014/main" id="{BB16DA28-7B48-EF20-1746-126E7D41BF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556" y="3632174"/>
            <a:ext cx="2519363" cy="320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38">
            <a:extLst>
              <a:ext uri="{FF2B5EF4-FFF2-40B4-BE49-F238E27FC236}">
                <a16:creationId xmlns:a16="http://schemas.microsoft.com/office/drawing/2014/main" id="{0B6987F2-847A-C84D-3C3A-414AF97355AE}"/>
              </a:ext>
            </a:extLst>
          </p:cNvPr>
          <p:cNvPicPr>
            <a:picLocks noChangeAspect="1"/>
          </p:cNvPicPr>
          <p:nvPr/>
        </p:nvPicPr>
        <p:blipFill>
          <a:blip r:embed="rId4"/>
          <a:stretch>
            <a:fillRect/>
          </a:stretch>
        </p:blipFill>
        <p:spPr>
          <a:xfrm>
            <a:off x="3974061" y="926102"/>
            <a:ext cx="8108383" cy="4176122"/>
          </a:xfrm>
          <a:prstGeom prst="rect">
            <a:avLst/>
          </a:prstGeom>
        </p:spPr>
      </p:pic>
      <p:sp>
        <p:nvSpPr>
          <p:cNvPr id="6" name="TextBox 5">
            <a:extLst>
              <a:ext uri="{FF2B5EF4-FFF2-40B4-BE49-F238E27FC236}">
                <a16:creationId xmlns:a16="http://schemas.microsoft.com/office/drawing/2014/main" id="{D0CE16ED-D2EC-7227-87EB-DA309B7ADB4F}"/>
              </a:ext>
            </a:extLst>
          </p:cNvPr>
          <p:cNvSpPr txBox="1"/>
          <p:nvPr/>
        </p:nvSpPr>
        <p:spPr>
          <a:xfrm>
            <a:off x="6554350" y="5601353"/>
            <a:ext cx="4001352" cy="369332"/>
          </a:xfrm>
          <a:prstGeom prst="rect">
            <a:avLst/>
          </a:prstGeom>
          <a:noFill/>
        </p:spPr>
        <p:txBody>
          <a:bodyPr wrap="none" rtlCol="0">
            <a:spAutoFit/>
          </a:bodyPr>
          <a:lstStyle/>
          <a:p>
            <a:r>
              <a:rPr lang="en-US" dirty="0">
                <a:solidFill>
                  <a:srgbClr val="FF0000"/>
                </a:solidFill>
              </a:rPr>
              <a:t>Speckle is a noise on the fringe pattern</a:t>
            </a:r>
          </a:p>
        </p:txBody>
      </p:sp>
    </p:spTree>
    <p:extLst>
      <p:ext uri="{BB962C8B-B14F-4D97-AF65-F5344CB8AC3E}">
        <p14:creationId xmlns:p14="http://schemas.microsoft.com/office/powerpoint/2010/main" val="560779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a:extLst>
              <a:ext uri="{FF2B5EF4-FFF2-40B4-BE49-F238E27FC236}">
                <a16:creationId xmlns:a16="http://schemas.microsoft.com/office/drawing/2014/main" id="{D6695890-FDC6-4531-D99D-2986858A4E19}"/>
              </a:ext>
            </a:extLst>
          </p:cNvPr>
          <p:cNvPicPr>
            <a:picLocks noChangeAspect="1"/>
          </p:cNvPicPr>
          <p:nvPr/>
        </p:nvPicPr>
        <p:blipFill>
          <a:blip r:embed="rId2"/>
          <a:srcRect t="3998" r="1" b="1"/>
          <a:stretch/>
        </p:blipFill>
        <p:spPr>
          <a:xfrm>
            <a:off x="-178418" y="0"/>
            <a:ext cx="12423717" cy="6857999"/>
          </a:xfrm>
          <a:prstGeom prst="rect">
            <a:avLst/>
          </a:prstGeom>
        </p:spPr>
      </p:pic>
      <p:sp>
        <p:nvSpPr>
          <p:cNvPr id="10" name="Rectangle 9">
            <a:extLst>
              <a:ext uri="{FF2B5EF4-FFF2-40B4-BE49-F238E27FC236}">
                <a16:creationId xmlns:a16="http://schemas.microsoft.com/office/drawing/2014/main" id="{45E51D58-8307-975C-91AD-81FCC5F7F54F}"/>
              </a:ext>
            </a:extLst>
          </p:cNvPr>
          <p:cNvSpPr/>
          <p:nvPr/>
        </p:nvSpPr>
        <p:spPr>
          <a:xfrm>
            <a:off x="641190" y="1611347"/>
            <a:ext cx="1287966" cy="507380"/>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553493C-B5A5-4CE9-D780-46FCD2B4333E}"/>
              </a:ext>
            </a:extLst>
          </p:cNvPr>
          <p:cNvSpPr/>
          <p:nvPr/>
        </p:nvSpPr>
        <p:spPr>
          <a:xfrm>
            <a:off x="8616178" y="827049"/>
            <a:ext cx="1287966" cy="507380"/>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830034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uppo 24"/>
          <p:cNvGrpSpPr/>
          <p:nvPr/>
        </p:nvGrpSpPr>
        <p:grpSpPr>
          <a:xfrm>
            <a:off x="3761036" y="1281421"/>
            <a:ext cx="2178160" cy="648072"/>
            <a:chOff x="818614" y="1340768"/>
            <a:chExt cx="2178160" cy="648072"/>
          </a:xfrm>
        </p:grpSpPr>
        <p:cxnSp>
          <p:nvCxnSpPr>
            <p:cNvPr id="6" name="Connettore 1 5"/>
            <p:cNvCxnSpPr/>
            <p:nvPr/>
          </p:nvCxnSpPr>
          <p:spPr>
            <a:xfrm>
              <a:off x="827584" y="1340768"/>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Connettore 1 6"/>
            <p:cNvCxnSpPr/>
            <p:nvPr/>
          </p:nvCxnSpPr>
          <p:spPr>
            <a:xfrm>
              <a:off x="827584" y="141277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nettore 1 7"/>
            <p:cNvCxnSpPr/>
            <p:nvPr/>
          </p:nvCxnSpPr>
          <p:spPr>
            <a:xfrm>
              <a:off x="827584" y="1484784"/>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ttore 1 8"/>
            <p:cNvCxnSpPr/>
            <p:nvPr/>
          </p:nvCxnSpPr>
          <p:spPr>
            <a:xfrm>
              <a:off x="827584" y="1556792"/>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nettore 1 9"/>
            <p:cNvCxnSpPr/>
            <p:nvPr/>
          </p:nvCxnSpPr>
          <p:spPr>
            <a:xfrm>
              <a:off x="827584" y="1628800"/>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nettore 1 10"/>
            <p:cNvCxnSpPr/>
            <p:nvPr/>
          </p:nvCxnSpPr>
          <p:spPr>
            <a:xfrm>
              <a:off x="827584" y="1700808"/>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nettore 1 11"/>
            <p:cNvCxnSpPr/>
            <p:nvPr/>
          </p:nvCxnSpPr>
          <p:spPr>
            <a:xfrm>
              <a:off x="827584" y="177281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a:off x="827584" y="1844824"/>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Connettore 1 13"/>
            <p:cNvCxnSpPr/>
            <p:nvPr/>
          </p:nvCxnSpPr>
          <p:spPr>
            <a:xfrm>
              <a:off x="827584" y="1916832"/>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a:off x="827584" y="1988840"/>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ttore 1 15"/>
            <p:cNvCxnSpPr/>
            <p:nvPr/>
          </p:nvCxnSpPr>
          <p:spPr>
            <a:xfrm>
              <a:off x="827579" y="137691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nettore 1 16"/>
            <p:cNvCxnSpPr/>
            <p:nvPr/>
          </p:nvCxnSpPr>
          <p:spPr>
            <a:xfrm>
              <a:off x="818614" y="1448924"/>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ttore 1 17"/>
            <p:cNvCxnSpPr/>
            <p:nvPr/>
          </p:nvCxnSpPr>
          <p:spPr>
            <a:xfrm>
              <a:off x="827579" y="152035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ttore 1 18"/>
            <p:cNvCxnSpPr/>
            <p:nvPr/>
          </p:nvCxnSpPr>
          <p:spPr>
            <a:xfrm>
              <a:off x="827574" y="1592940"/>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ttore 1 19"/>
            <p:cNvCxnSpPr/>
            <p:nvPr/>
          </p:nvCxnSpPr>
          <p:spPr>
            <a:xfrm>
              <a:off x="836534" y="1664948"/>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Connettore 1 20"/>
            <p:cNvCxnSpPr/>
            <p:nvPr/>
          </p:nvCxnSpPr>
          <p:spPr>
            <a:xfrm>
              <a:off x="836529" y="173695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Connettore 1 21"/>
            <p:cNvCxnSpPr/>
            <p:nvPr/>
          </p:nvCxnSpPr>
          <p:spPr>
            <a:xfrm>
              <a:off x="827559" y="1808671"/>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nettore 1 22"/>
            <p:cNvCxnSpPr/>
            <p:nvPr/>
          </p:nvCxnSpPr>
          <p:spPr>
            <a:xfrm>
              <a:off x="827554" y="188038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nettore 1 23"/>
            <p:cNvCxnSpPr/>
            <p:nvPr/>
          </p:nvCxnSpPr>
          <p:spPr>
            <a:xfrm>
              <a:off x="827554" y="195210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7" name="Gruppo 26"/>
          <p:cNvGrpSpPr/>
          <p:nvPr/>
        </p:nvGrpSpPr>
        <p:grpSpPr>
          <a:xfrm>
            <a:off x="6374589" y="1278151"/>
            <a:ext cx="2178160" cy="648072"/>
            <a:chOff x="818614" y="1340768"/>
            <a:chExt cx="2178160" cy="648072"/>
          </a:xfrm>
        </p:grpSpPr>
        <p:cxnSp>
          <p:nvCxnSpPr>
            <p:cNvPr id="28" name="Connettore 1 27"/>
            <p:cNvCxnSpPr/>
            <p:nvPr/>
          </p:nvCxnSpPr>
          <p:spPr>
            <a:xfrm>
              <a:off x="827584" y="1340768"/>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Connettore 1 28"/>
            <p:cNvCxnSpPr/>
            <p:nvPr/>
          </p:nvCxnSpPr>
          <p:spPr>
            <a:xfrm>
              <a:off x="827584" y="141277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a:off x="827584" y="1484784"/>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Connettore 1 30"/>
            <p:cNvCxnSpPr/>
            <p:nvPr/>
          </p:nvCxnSpPr>
          <p:spPr>
            <a:xfrm>
              <a:off x="827584" y="1556792"/>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a:off x="827584" y="1628800"/>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Connettore 1 32"/>
            <p:cNvCxnSpPr/>
            <p:nvPr/>
          </p:nvCxnSpPr>
          <p:spPr>
            <a:xfrm>
              <a:off x="827584" y="1700808"/>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Connettore 1 33"/>
            <p:cNvCxnSpPr/>
            <p:nvPr/>
          </p:nvCxnSpPr>
          <p:spPr>
            <a:xfrm>
              <a:off x="827584" y="177281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827584" y="1844824"/>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Connettore 1 35"/>
            <p:cNvCxnSpPr/>
            <p:nvPr/>
          </p:nvCxnSpPr>
          <p:spPr>
            <a:xfrm>
              <a:off x="827584" y="1916832"/>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Connettore 1 36"/>
            <p:cNvCxnSpPr/>
            <p:nvPr/>
          </p:nvCxnSpPr>
          <p:spPr>
            <a:xfrm>
              <a:off x="827584" y="1988840"/>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Connettore 1 37"/>
            <p:cNvCxnSpPr/>
            <p:nvPr/>
          </p:nvCxnSpPr>
          <p:spPr>
            <a:xfrm>
              <a:off x="827579" y="137691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Connettore 1 38"/>
            <p:cNvCxnSpPr/>
            <p:nvPr/>
          </p:nvCxnSpPr>
          <p:spPr>
            <a:xfrm>
              <a:off x="818614" y="1448924"/>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a:off x="827579" y="152035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Connettore 1 40"/>
            <p:cNvCxnSpPr/>
            <p:nvPr/>
          </p:nvCxnSpPr>
          <p:spPr>
            <a:xfrm>
              <a:off x="827574" y="1592940"/>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nettore 1 41"/>
            <p:cNvCxnSpPr/>
            <p:nvPr/>
          </p:nvCxnSpPr>
          <p:spPr>
            <a:xfrm>
              <a:off x="836534" y="1664948"/>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Connettore 1 42"/>
            <p:cNvCxnSpPr/>
            <p:nvPr/>
          </p:nvCxnSpPr>
          <p:spPr>
            <a:xfrm>
              <a:off x="836529" y="173695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ttore 1 44"/>
            <p:cNvCxnSpPr/>
            <p:nvPr/>
          </p:nvCxnSpPr>
          <p:spPr>
            <a:xfrm>
              <a:off x="827554" y="188038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Connettore 1 45"/>
            <p:cNvCxnSpPr/>
            <p:nvPr/>
          </p:nvCxnSpPr>
          <p:spPr>
            <a:xfrm>
              <a:off x="827554" y="195210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Connettore 1 43"/>
            <p:cNvCxnSpPr/>
            <p:nvPr/>
          </p:nvCxnSpPr>
          <p:spPr>
            <a:xfrm>
              <a:off x="827559" y="1808671"/>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7" name="CasellaDiTesto 46"/>
          <p:cNvSpPr txBox="1"/>
          <p:nvPr/>
        </p:nvSpPr>
        <p:spPr>
          <a:xfrm>
            <a:off x="4379618" y="2105089"/>
            <a:ext cx="779381" cy="369332"/>
          </a:xfrm>
          <a:prstGeom prst="rect">
            <a:avLst/>
          </a:prstGeom>
          <a:noFill/>
        </p:spPr>
        <p:txBody>
          <a:bodyPr wrap="none" rtlCol="0">
            <a:spAutoFit/>
          </a:bodyPr>
          <a:lstStyle/>
          <a:p>
            <a:r>
              <a:rPr lang="it-IT" dirty="0" err="1"/>
              <a:t>Grid</a:t>
            </a:r>
            <a:r>
              <a:rPr lang="it-IT" dirty="0"/>
              <a:t> 1</a:t>
            </a:r>
          </a:p>
        </p:txBody>
      </p:sp>
      <p:sp>
        <p:nvSpPr>
          <p:cNvPr id="48" name="CasellaDiTesto 47"/>
          <p:cNvSpPr txBox="1"/>
          <p:nvPr/>
        </p:nvSpPr>
        <p:spPr>
          <a:xfrm>
            <a:off x="7003992" y="2197473"/>
            <a:ext cx="779381" cy="369332"/>
          </a:xfrm>
          <a:prstGeom prst="rect">
            <a:avLst/>
          </a:prstGeom>
          <a:noFill/>
        </p:spPr>
        <p:txBody>
          <a:bodyPr wrap="none" rtlCol="0">
            <a:spAutoFit/>
          </a:bodyPr>
          <a:lstStyle/>
          <a:p>
            <a:r>
              <a:rPr lang="it-IT" dirty="0" err="1"/>
              <a:t>Grid</a:t>
            </a:r>
            <a:r>
              <a:rPr lang="it-IT" dirty="0"/>
              <a:t> 2</a:t>
            </a:r>
          </a:p>
        </p:txBody>
      </p:sp>
      <p:sp>
        <p:nvSpPr>
          <p:cNvPr id="49" name="Freccia in giù 48"/>
          <p:cNvSpPr/>
          <p:nvPr/>
        </p:nvSpPr>
        <p:spPr>
          <a:xfrm>
            <a:off x="5978657" y="2753781"/>
            <a:ext cx="303190" cy="517968"/>
          </a:xfrm>
          <a:prstGeom prst="downArrow">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90" name="Gruppo 89"/>
          <p:cNvGrpSpPr/>
          <p:nvPr/>
        </p:nvGrpSpPr>
        <p:grpSpPr>
          <a:xfrm>
            <a:off x="4924150" y="3596473"/>
            <a:ext cx="2456336" cy="649009"/>
            <a:chOff x="2123728" y="2924007"/>
            <a:chExt cx="2456336" cy="649009"/>
          </a:xfrm>
        </p:grpSpPr>
        <p:grpSp>
          <p:nvGrpSpPr>
            <p:cNvPr id="50" name="Gruppo 49"/>
            <p:cNvGrpSpPr/>
            <p:nvPr/>
          </p:nvGrpSpPr>
          <p:grpSpPr>
            <a:xfrm>
              <a:off x="2123728" y="2924944"/>
              <a:ext cx="2178160" cy="648072"/>
              <a:chOff x="818614" y="1340768"/>
              <a:chExt cx="2178160" cy="648072"/>
            </a:xfrm>
          </p:grpSpPr>
          <p:cxnSp>
            <p:nvCxnSpPr>
              <p:cNvPr id="51" name="Connettore 1 50"/>
              <p:cNvCxnSpPr/>
              <p:nvPr/>
            </p:nvCxnSpPr>
            <p:spPr>
              <a:xfrm>
                <a:off x="827584" y="1340768"/>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Connettore 1 51"/>
              <p:cNvCxnSpPr/>
              <p:nvPr/>
            </p:nvCxnSpPr>
            <p:spPr>
              <a:xfrm>
                <a:off x="827584" y="141277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Connettore 1 52"/>
              <p:cNvCxnSpPr/>
              <p:nvPr/>
            </p:nvCxnSpPr>
            <p:spPr>
              <a:xfrm>
                <a:off x="827584" y="1484784"/>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Connettore 1 53"/>
              <p:cNvCxnSpPr/>
              <p:nvPr/>
            </p:nvCxnSpPr>
            <p:spPr>
              <a:xfrm>
                <a:off x="827584" y="1556792"/>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a:off x="827584" y="1628800"/>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Connettore 1 55"/>
              <p:cNvCxnSpPr/>
              <p:nvPr/>
            </p:nvCxnSpPr>
            <p:spPr>
              <a:xfrm>
                <a:off x="827584" y="1700808"/>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Connettore 1 56"/>
              <p:cNvCxnSpPr/>
              <p:nvPr/>
            </p:nvCxnSpPr>
            <p:spPr>
              <a:xfrm>
                <a:off x="827584" y="177281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Connettore 1 57"/>
              <p:cNvCxnSpPr/>
              <p:nvPr/>
            </p:nvCxnSpPr>
            <p:spPr>
              <a:xfrm>
                <a:off x="827584" y="1844824"/>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Connettore 1 58"/>
              <p:cNvCxnSpPr/>
              <p:nvPr/>
            </p:nvCxnSpPr>
            <p:spPr>
              <a:xfrm>
                <a:off x="827584" y="1916832"/>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Connettore 1 59"/>
              <p:cNvCxnSpPr/>
              <p:nvPr/>
            </p:nvCxnSpPr>
            <p:spPr>
              <a:xfrm>
                <a:off x="827584" y="1988840"/>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Connettore 1 60"/>
              <p:cNvCxnSpPr/>
              <p:nvPr/>
            </p:nvCxnSpPr>
            <p:spPr>
              <a:xfrm>
                <a:off x="827579" y="137691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Connettore 1 61"/>
              <p:cNvCxnSpPr/>
              <p:nvPr/>
            </p:nvCxnSpPr>
            <p:spPr>
              <a:xfrm>
                <a:off x="818614" y="1448924"/>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Connettore 1 62"/>
              <p:cNvCxnSpPr/>
              <p:nvPr/>
            </p:nvCxnSpPr>
            <p:spPr>
              <a:xfrm>
                <a:off x="827579" y="152035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Connettore 1 63"/>
              <p:cNvCxnSpPr/>
              <p:nvPr/>
            </p:nvCxnSpPr>
            <p:spPr>
              <a:xfrm>
                <a:off x="827574" y="1592940"/>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Connettore 1 64"/>
              <p:cNvCxnSpPr/>
              <p:nvPr/>
            </p:nvCxnSpPr>
            <p:spPr>
              <a:xfrm>
                <a:off x="836534" y="1664948"/>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Connettore 1 65"/>
              <p:cNvCxnSpPr/>
              <p:nvPr/>
            </p:nvCxnSpPr>
            <p:spPr>
              <a:xfrm>
                <a:off x="836529" y="173695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Connettore 1 66"/>
              <p:cNvCxnSpPr/>
              <p:nvPr/>
            </p:nvCxnSpPr>
            <p:spPr>
              <a:xfrm>
                <a:off x="827559" y="1808671"/>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Connettore 1 67"/>
              <p:cNvCxnSpPr/>
              <p:nvPr/>
            </p:nvCxnSpPr>
            <p:spPr>
              <a:xfrm>
                <a:off x="827554" y="188038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Connettore 1 68"/>
              <p:cNvCxnSpPr/>
              <p:nvPr/>
            </p:nvCxnSpPr>
            <p:spPr>
              <a:xfrm>
                <a:off x="827554" y="195210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0" name="Gruppo 69"/>
            <p:cNvGrpSpPr/>
            <p:nvPr/>
          </p:nvGrpSpPr>
          <p:grpSpPr>
            <a:xfrm rot="21353804">
              <a:off x="2401904" y="2924007"/>
              <a:ext cx="2178160" cy="648072"/>
              <a:chOff x="818614" y="1340768"/>
              <a:chExt cx="2178160" cy="648072"/>
            </a:xfrm>
          </p:grpSpPr>
          <p:cxnSp>
            <p:nvCxnSpPr>
              <p:cNvPr id="71" name="Connettore 1 70"/>
              <p:cNvCxnSpPr/>
              <p:nvPr/>
            </p:nvCxnSpPr>
            <p:spPr>
              <a:xfrm>
                <a:off x="827584" y="1340768"/>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Connettore 1 71"/>
              <p:cNvCxnSpPr/>
              <p:nvPr/>
            </p:nvCxnSpPr>
            <p:spPr>
              <a:xfrm>
                <a:off x="827584" y="141277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Connettore 1 72"/>
              <p:cNvCxnSpPr/>
              <p:nvPr/>
            </p:nvCxnSpPr>
            <p:spPr>
              <a:xfrm>
                <a:off x="827584" y="1484784"/>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Connettore 1 73"/>
              <p:cNvCxnSpPr/>
              <p:nvPr/>
            </p:nvCxnSpPr>
            <p:spPr>
              <a:xfrm>
                <a:off x="827584" y="1556792"/>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Connettore 1 74"/>
              <p:cNvCxnSpPr/>
              <p:nvPr/>
            </p:nvCxnSpPr>
            <p:spPr>
              <a:xfrm>
                <a:off x="827584" y="1628800"/>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Connettore 1 75"/>
              <p:cNvCxnSpPr/>
              <p:nvPr/>
            </p:nvCxnSpPr>
            <p:spPr>
              <a:xfrm>
                <a:off x="827584" y="1700808"/>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Connettore 1 76"/>
              <p:cNvCxnSpPr/>
              <p:nvPr/>
            </p:nvCxnSpPr>
            <p:spPr>
              <a:xfrm>
                <a:off x="827584" y="177281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Connettore 1 77"/>
              <p:cNvCxnSpPr/>
              <p:nvPr/>
            </p:nvCxnSpPr>
            <p:spPr>
              <a:xfrm>
                <a:off x="827584" y="1844824"/>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Connettore 1 78"/>
              <p:cNvCxnSpPr/>
              <p:nvPr/>
            </p:nvCxnSpPr>
            <p:spPr>
              <a:xfrm>
                <a:off x="827584" y="1916832"/>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Connettore 1 79"/>
              <p:cNvCxnSpPr/>
              <p:nvPr/>
            </p:nvCxnSpPr>
            <p:spPr>
              <a:xfrm>
                <a:off x="827584" y="1988840"/>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Connettore 1 80"/>
              <p:cNvCxnSpPr/>
              <p:nvPr/>
            </p:nvCxnSpPr>
            <p:spPr>
              <a:xfrm>
                <a:off x="827579" y="137691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Connettore 1 81"/>
              <p:cNvCxnSpPr/>
              <p:nvPr/>
            </p:nvCxnSpPr>
            <p:spPr>
              <a:xfrm>
                <a:off x="818614" y="1448924"/>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Connettore 1 82"/>
              <p:cNvCxnSpPr/>
              <p:nvPr/>
            </p:nvCxnSpPr>
            <p:spPr>
              <a:xfrm>
                <a:off x="827579" y="152035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Connettore 1 83"/>
              <p:cNvCxnSpPr/>
              <p:nvPr/>
            </p:nvCxnSpPr>
            <p:spPr>
              <a:xfrm>
                <a:off x="827574" y="1592940"/>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Connettore 1 84"/>
              <p:cNvCxnSpPr/>
              <p:nvPr/>
            </p:nvCxnSpPr>
            <p:spPr>
              <a:xfrm>
                <a:off x="836534" y="1664948"/>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Connettore 1 85"/>
              <p:cNvCxnSpPr/>
              <p:nvPr/>
            </p:nvCxnSpPr>
            <p:spPr>
              <a:xfrm>
                <a:off x="836529" y="173695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Connettore 1 86"/>
              <p:cNvCxnSpPr/>
              <p:nvPr/>
            </p:nvCxnSpPr>
            <p:spPr>
              <a:xfrm>
                <a:off x="827554" y="188038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Connettore 1 87"/>
              <p:cNvCxnSpPr/>
              <p:nvPr/>
            </p:nvCxnSpPr>
            <p:spPr>
              <a:xfrm>
                <a:off x="827554" y="195210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Connettore 1 88"/>
              <p:cNvCxnSpPr/>
              <p:nvPr/>
            </p:nvCxnSpPr>
            <p:spPr>
              <a:xfrm>
                <a:off x="827559" y="1808671"/>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14" name="Gruppo 213"/>
          <p:cNvGrpSpPr/>
          <p:nvPr/>
        </p:nvGrpSpPr>
        <p:grpSpPr>
          <a:xfrm>
            <a:off x="4935661" y="3523322"/>
            <a:ext cx="2187120" cy="716690"/>
            <a:chOff x="2839786" y="3792430"/>
            <a:chExt cx="2187120" cy="716690"/>
          </a:xfrm>
        </p:grpSpPr>
        <p:grpSp>
          <p:nvGrpSpPr>
            <p:cNvPr id="174" name="Gruppo 173"/>
            <p:cNvGrpSpPr/>
            <p:nvPr/>
          </p:nvGrpSpPr>
          <p:grpSpPr>
            <a:xfrm>
              <a:off x="2848746" y="3861048"/>
              <a:ext cx="2178160" cy="648072"/>
              <a:chOff x="818614" y="1340768"/>
              <a:chExt cx="2178160" cy="648072"/>
            </a:xfrm>
          </p:grpSpPr>
          <p:cxnSp>
            <p:nvCxnSpPr>
              <p:cNvPr id="175" name="Connettore 1 174"/>
              <p:cNvCxnSpPr/>
              <p:nvPr/>
            </p:nvCxnSpPr>
            <p:spPr>
              <a:xfrm>
                <a:off x="827584" y="1340768"/>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6" name="Connettore 1 175"/>
              <p:cNvCxnSpPr/>
              <p:nvPr/>
            </p:nvCxnSpPr>
            <p:spPr>
              <a:xfrm>
                <a:off x="827584" y="141277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Connettore 1 176"/>
              <p:cNvCxnSpPr/>
              <p:nvPr/>
            </p:nvCxnSpPr>
            <p:spPr>
              <a:xfrm>
                <a:off x="827584" y="1484784"/>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Connettore 1 177"/>
              <p:cNvCxnSpPr/>
              <p:nvPr/>
            </p:nvCxnSpPr>
            <p:spPr>
              <a:xfrm>
                <a:off x="827584" y="1556792"/>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9" name="Connettore 1 178"/>
              <p:cNvCxnSpPr/>
              <p:nvPr/>
            </p:nvCxnSpPr>
            <p:spPr>
              <a:xfrm>
                <a:off x="827584" y="1628800"/>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Connettore 1 179"/>
              <p:cNvCxnSpPr/>
              <p:nvPr/>
            </p:nvCxnSpPr>
            <p:spPr>
              <a:xfrm>
                <a:off x="827584" y="1700808"/>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1" name="Connettore 1 180"/>
              <p:cNvCxnSpPr/>
              <p:nvPr/>
            </p:nvCxnSpPr>
            <p:spPr>
              <a:xfrm>
                <a:off x="827584" y="177281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2" name="Connettore 1 181"/>
              <p:cNvCxnSpPr/>
              <p:nvPr/>
            </p:nvCxnSpPr>
            <p:spPr>
              <a:xfrm>
                <a:off x="827584" y="1844824"/>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3" name="Connettore 1 182"/>
              <p:cNvCxnSpPr/>
              <p:nvPr/>
            </p:nvCxnSpPr>
            <p:spPr>
              <a:xfrm>
                <a:off x="827584" y="1916832"/>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4" name="Connettore 1 183"/>
              <p:cNvCxnSpPr/>
              <p:nvPr/>
            </p:nvCxnSpPr>
            <p:spPr>
              <a:xfrm>
                <a:off x="827584" y="1988840"/>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5" name="Connettore 1 184"/>
              <p:cNvCxnSpPr/>
              <p:nvPr/>
            </p:nvCxnSpPr>
            <p:spPr>
              <a:xfrm>
                <a:off x="827579" y="137691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6" name="Connettore 1 185"/>
              <p:cNvCxnSpPr/>
              <p:nvPr/>
            </p:nvCxnSpPr>
            <p:spPr>
              <a:xfrm>
                <a:off x="818614" y="1448924"/>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7" name="Connettore 1 186"/>
              <p:cNvCxnSpPr/>
              <p:nvPr/>
            </p:nvCxnSpPr>
            <p:spPr>
              <a:xfrm>
                <a:off x="827579" y="152035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8" name="Connettore 1 187"/>
              <p:cNvCxnSpPr/>
              <p:nvPr/>
            </p:nvCxnSpPr>
            <p:spPr>
              <a:xfrm>
                <a:off x="827574" y="1592940"/>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9" name="Connettore 1 188"/>
              <p:cNvCxnSpPr/>
              <p:nvPr/>
            </p:nvCxnSpPr>
            <p:spPr>
              <a:xfrm>
                <a:off x="836534" y="1664948"/>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0" name="Connettore 1 189"/>
              <p:cNvCxnSpPr/>
              <p:nvPr/>
            </p:nvCxnSpPr>
            <p:spPr>
              <a:xfrm>
                <a:off x="836529" y="173695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1" name="Connettore 1 190"/>
              <p:cNvCxnSpPr/>
              <p:nvPr/>
            </p:nvCxnSpPr>
            <p:spPr>
              <a:xfrm>
                <a:off x="827559" y="1808671"/>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2" name="Connettore 1 191"/>
              <p:cNvCxnSpPr/>
              <p:nvPr/>
            </p:nvCxnSpPr>
            <p:spPr>
              <a:xfrm>
                <a:off x="827554" y="188038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Connettore 1 192"/>
              <p:cNvCxnSpPr/>
              <p:nvPr/>
            </p:nvCxnSpPr>
            <p:spPr>
              <a:xfrm>
                <a:off x="827554" y="195210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4" name="Gruppo 193"/>
            <p:cNvGrpSpPr/>
            <p:nvPr/>
          </p:nvGrpSpPr>
          <p:grpSpPr>
            <a:xfrm rot="20921533">
              <a:off x="2839786" y="3792430"/>
              <a:ext cx="2178160" cy="648072"/>
              <a:chOff x="818614" y="1340768"/>
              <a:chExt cx="2178160" cy="648072"/>
            </a:xfrm>
          </p:grpSpPr>
          <p:cxnSp>
            <p:nvCxnSpPr>
              <p:cNvPr id="195" name="Connettore 1 194"/>
              <p:cNvCxnSpPr/>
              <p:nvPr/>
            </p:nvCxnSpPr>
            <p:spPr>
              <a:xfrm>
                <a:off x="827584" y="1340768"/>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6" name="Connettore 1 195"/>
              <p:cNvCxnSpPr/>
              <p:nvPr/>
            </p:nvCxnSpPr>
            <p:spPr>
              <a:xfrm>
                <a:off x="827584" y="141277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7" name="Connettore 1 196"/>
              <p:cNvCxnSpPr/>
              <p:nvPr/>
            </p:nvCxnSpPr>
            <p:spPr>
              <a:xfrm>
                <a:off x="827584" y="1484784"/>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8" name="Connettore 1 197"/>
              <p:cNvCxnSpPr/>
              <p:nvPr/>
            </p:nvCxnSpPr>
            <p:spPr>
              <a:xfrm>
                <a:off x="827584" y="1556792"/>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9" name="Connettore 1 198"/>
              <p:cNvCxnSpPr/>
              <p:nvPr/>
            </p:nvCxnSpPr>
            <p:spPr>
              <a:xfrm>
                <a:off x="827584" y="1628800"/>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0" name="Connettore 1 199"/>
              <p:cNvCxnSpPr/>
              <p:nvPr/>
            </p:nvCxnSpPr>
            <p:spPr>
              <a:xfrm>
                <a:off x="827584" y="1700808"/>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 name="Connettore 1 200"/>
              <p:cNvCxnSpPr/>
              <p:nvPr/>
            </p:nvCxnSpPr>
            <p:spPr>
              <a:xfrm>
                <a:off x="827584" y="177281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2" name="Connettore 1 201"/>
              <p:cNvCxnSpPr/>
              <p:nvPr/>
            </p:nvCxnSpPr>
            <p:spPr>
              <a:xfrm>
                <a:off x="827584" y="1844824"/>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Connettore 1 202"/>
              <p:cNvCxnSpPr/>
              <p:nvPr/>
            </p:nvCxnSpPr>
            <p:spPr>
              <a:xfrm>
                <a:off x="827584" y="1916832"/>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 name="Connettore 1 203"/>
              <p:cNvCxnSpPr/>
              <p:nvPr/>
            </p:nvCxnSpPr>
            <p:spPr>
              <a:xfrm>
                <a:off x="827584" y="1988840"/>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 name="Connettore 1 204"/>
              <p:cNvCxnSpPr/>
              <p:nvPr/>
            </p:nvCxnSpPr>
            <p:spPr>
              <a:xfrm>
                <a:off x="827579" y="137691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 name="Connettore 1 205"/>
              <p:cNvCxnSpPr/>
              <p:nvPr/>
            </p:nvCxnSpPr>
            <p:spPr>
              <a:xfrm>
                <a:off x="818614" y="1448924"/>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 name="Connettore 1 206"/>
              <p:cNvCxnSpPr/>
              <p:nvPr/>
            </p:nvCxnSpPr>
            <p:spPr>
              <a:xfrm>
                <a:off x="827579" y="152035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 name="Connettore 1 207"/>
              <p:cNvCxnSpPr/>
              <p:nvPr/>
            </p:nvCxnSpPr>
            <p:spPr>
              <a:xfrm>
                <a:off x="827574" y="1592940"/>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 name="Connettore 1 208"/>
              <p:cNvCxnSpPr/>
              <p:nvPr/>
            </p:nvCxnSpPr>
            <p:spPr>
              <a:xfrm>
                <a:off x="836534" y="1664948"/>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0" name="Connettore 1 209"/>
              <p:cNvCxnSpPr/>
              <p:nvPr/>
            </p:nvCxnSpPr>
            <p:spPr>
              <a:xfrm>
                <a:off x="836529" y="173695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1" name="Connettore 1 210"/>
              <p:cNvCxnSpPr/>
              <p:nvPr/>
            </p:nvCxnSpPr>
            <p:spPr>
              <a:xfrm>
                <a:off x="827554" y="188038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Connettore 1 211"/>
              <p:cNvCxnSpPr/>
              <p:nvPr/>
            </p:nvCxnSpPr>
            <p:spPr>
              <a:xfrm>
                <a:off x="827554" y="1952106"/>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Connettore 1 212"/>
              <p:cNvCxnSpPr/>
              <p:nvPr/>
            </p:nvCxnSpPr>
            <p:spPr>
              <a:xfrm>
                <a:off x="827559" y="1808671"/>
                <a:ext cx="2160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2" name="CasellaDiTesto 1"/>
          <p:cNvSpPr txBox="1"/>
          <p:nvPr/>
        </p:nvSpPr>
        <p:spPr>
          <a:xfrm>
            <a:off x="1203006" y="5000515"/>
            <a:ext cx="10378995" cy="646331"/>
          </a:xfrm>
          <a:prstGeom prst="rect">
            <a:avLst/>
          </a:prstGeom>
          <a:noFill/>
        </p:spPr>
        <p:txBody>
          <a:bodyPr wrap="none" rtlCol="0">
            <a:spAutoFit/>
          </a:bodyPr>
          <a:lstStyle/>
          <a:p>
            <a:r>
              <a:rPr lang="it-IT" dirty="0" err="1"/>
              <a:t>All</a:t>
            </a:r>
            <a:r>
              <a:rPr lang="it-IT" dirty="0"/>
              <a:t> the </a:t>
            </a:r>
            <a:r>
              <a:rPr lang="it-IT" dirty="0" err="1"/>
              <a:t>methods</a:t>
            </a:r>
            <a:r>
              <a:rPr lang="it-IT" dirty="0"/>
              <a:t> </a:t>
            </a:r>
            <a:r>
              <a:rPr lang="it-IT" dirty="0" err="1"/>
              <a:t>allowing</a:t>
            </a:r>
            <a:r>
              <a:rPr lang="it-IT" dirty="0"/>
              <a:t> to exploit </a:t>
            </a:r>
            <a:r>
              <a:rPr lang="it-IT" dirty="0" err="1"/>
              <a:t>this</a:t>
            </a:r>
            <a:r>
              <a:rPr lang="it-IT" dirty="0"/>
              <a:t> </a:t>
            </a:r>
            <a:r>
              <a:rPr lang="it-IT" dirty="0" err="1"/>
              <a:t>effect</a:t>
            </a:r>
            <a:r>
              <a:rPr lang="it-IT" dirty="0"/>
              <a:t>, </a:t>
            </a:r>
            <a:r>
              <a:rPr lang="it-IT" dirty="0" err="1"/>
              <a:t>overlapping</a:t>
            </a:r>
            <a:r>
              <a:rPr lang="it-IT" dirty="0"/>
              <a:t> </a:t>
            </a:r>
            <a:r>
              <a:rPr lang="it-IT" dirty="0" err="1"/>
              <a:t>even</a:t>
            </a:r>
            <a:r>
              <a:rPr lang="it-IT" dirty="0"/>
              <a:t> </a:t>
            </a:r>
            <a:r>
              <a:rPr lang="it-IT" dirty="0" err="1"/>
              <a:t>electronically</a:t>
            </a:r>
            <a:r>
              <a:rPr lang="it-IT" dirty="0"/>
              <a:t> </a:t>
            </a:r>
            <a:r>
              <a:rPr lang="it-IT" dirty="0" err="1"/>
              <a:t>these</a:t>
            </a:r>
            <a:r>
              <a:rPr lang="it-IT" dirty="0"/>
              <a:t> </a:t>
            </a:r>
            <a:r>
              <a:rPr lang="it-IT" dirty="0" err="1"/>
              <a:t>two</a:t>
            </a:r>
            <a:r>
              <a:rPr lang="it-IT" dirty="0"/>
              <a:t> </a:t>
            </a:r>
            <a:r>
              <a:rPr lang="it-IT" dirty="0" err="1"/>
              <a:t>grids</a:t>
            </a:r>
            <a:r>
              <a:rPr lang="it-IT" dirty="0"/>
              <a:t> are </a:t>
            </a:r>
            <a:r>
              <a:rPr lang="it-IT" dirty="0" err="1"/>
              <a:t>called</a:t>
            </a:r>
            <a:endParaRPr lang="it-IT" dirty="0"/>
          </a:p>
          <a:p>
            <a:r>
              <a:rPr lang="it-IT" dirty="0"/>
              <a:t>moiré</a:t>
            </a:r>
          </a:p>
        </p:txBody>
      </p:sp>
      <p:sp>
        <p:nvSpPr>
          <p:cNvPr id="3" name="TextBox 2">
            <a:extLst>
              <a:ext uri="{FF2B5EF4-FFF2-40B4-BE49-F238E27FC236}">
                <a16:creationId xmlns:a16="http://schemas.microsoft.com/office/drawing/2014/main" id="{ACC36DD7-09DF-695A-EC9C-1B5556AB73F1}"/>
              </a:ext>
            </a:extLst>
          </p:cNvPr>
          <p:cNvSpPr txBox="1"/>
          <p:nvPr/>
        </p:nvSpPr>
        <p:spPr>
          <a:xfrm>
            <a:off x="612347" y="324182"/>
            <a:ext cx="4729088" cy="461665"/>
          </a:xfrm>
          <a:prstGeom prst="rect">
            <a:avLst/>
          </a:prstGeom>
          <a:solidFill>
            <a:schemeClr val="bg1"/>
          </a:solidFill>
        </p:spPr>
        <p:txBody>
          <a:bodyPr wrap="square" rtlCol="0">
            <a:spAutoFit/>
          </a:bodyPr>
          <a:lstStyle/>
          <a:p>
            <a:r>
              <a:rPr lang="en-US" sz="2400" dirty="0">
                <a:solidFill>
                  <a:schemeClr val="accent4"/>
                </a:solidFill>
              </a:rPr>
              <a:t>Moiré Principle</a:t>
            </a:r>
          </a:p>
        </p:txBody>
      </p:sp>
    </p:spTree>
    <p:extLst>
      <p:ext uri="{BB962C8B-B14F-4D97-AF65-F5344CB8AC3E}">
        <p14:creationId xmlns:p14="http://schemas.microsoft.com/office/powerpoint/2010/main" val="4005694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90"/>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2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Picture 3" descr="gri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5600" y="1355774"/>
            <a:ext cx="3716338" cy="3716338"/>
          </a:xfrm>
          <a:prstGeom prst="rect">
            <a:avLst/>
          </a:prstGeom>
          <a:noFill/>
          <a:extLst>
            <a:ext uri="{909E8E84-426E-40DD-AFC4-6F175D3DCCD1}">
              <a14:hiddenFill xmlns:a14="http://schemas.microsoft.com/office/drawing/2010/main">
                <a:solidFill>
                  <a:srgbClr val="FFFFFF"/>
                </a:solidFill>
              </a14:hiddenFill>
            </a:ext>
          </a:extLst>
        </p:spPr>
      </p:pic>
      <p:pic>
        <p:nvPicPr>
          <p:cNvPr id="25604" name="Picture 4" descr="gri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5520" y="1253902"/>
            <a:ext cx="4897438" cy="371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5" name="Picture 3" descr="plas_fr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96225" y="620714"/>
            <a:ext cx="1543050" cy="2016125"/>
          </a:xfrm>
          <a:prstGeom prst="rect">
            <a:avLst/>
          </a:prstGeom>
          <a:noFill/>
          <a:extLst>
            <a:ext uri="{909E8E84-426E-40DD-AFC4-6F175D3DCCD1}">
              <a14:hiddenFill xmlns:a14="http://schemas.microsoft.com/office/drawing/2010/main">
                <a:solidFill>
                  <a:srgbClr val="FFFFFF"/>
                </a:solidFill>
              </a14:hiddenFill>
            </a:ext>
          </a:extLst>
        </p:spPr>
      </p:pic>
      <p:pic>
        <p:nvPicPr>
          <p:cNvPr id="136" name="Picture 4" descr="test_image_3"/>
          <p:cNvPicPr>
            <a:picLocks noChangeAspect="1" noChangeArrowheads="1"/>
          </p:cNvPicPr>
          <p:nvPr/>
        </p:nvPicPr>
        <p:blipFill>
          <a:blip r:embed="rId4">
            <a:lum contrast="6000"/>
            <a:extLst>
              <a:ext uri="{28A0092B-C50C-407E-A947-70E740481C1C}">
                <a14:useLocalDpi xmlns:a14="http://schemas.microsoft.com/office/drawing/2010/main" val="0"/>
              </a:ext>
            </a:extLst>
          </a:blip>
          <a:srcRect t="7874" r="22047" b="39371"/>
          <a:stretch>
            <a:fillRect/>
          </a:stretch>
        </p:blipFill>
        <p:spPr bwMode="auto">
          <a:xfrm>
            <a:off x="7464425" y="3716339"/>
            <a:ext cx="2566988" cy="224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15CED083-CB40-B70F-A3F5-F3D3FFF270B3}"/>
              </a:ext>
            </a:extLst>
          </p:cNvPr>
          <p:cNvSpPr txBox="1"/>
          <p:nvPr/>
        </p:nvSpPr>
        <p:spPr>
          <a:xfrm>
            <a:off x="612347" y="324182"/>
            <a:ext cx="4729088" cy="461665"/>
          </a:xfrm>
          <a:prstGeom prst="rect">
            <a:avLst/>
          </a:prstGeom>
          <a:solidFill>
            <a:schemeClr val="bg1"/>
          </a:solidFill>
        </p:spPr>
        <p:txBody>
          <a:bodyPr wrap="square" rtlCol="0">
            <a:spAutoFit/>
          </a:bodyPr>
          <a:lstStyle/>
          <a:p>
            <a:r>
              <a:rPr lang="en-US" sz="2400" dirty="0">
                <a:solidFill>
                  <a:schemeClr val="accent4"/>
                </a:solidFill>
              </a:rPr>
              <a:t>Moiré Principle</a:t>
            </a:r>
          </a:p>
        </p:txBody>
      </p:sp>
    </p:spTree>
    <p:extLst>
      <p:ext uri="{BB962C8B-B14F-4D97-AF65-F5344CB8AC3E}">
        <p14:creationId xmlns:p14="http://schemas.microsoft.com/office/powerpoint/2010/main" val="33964424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25603"/>
                                        </p:tgtEl>
                                        <p:attrNameLst>
                                          <p:attrName>style.visibility</p:attrName>
                                        </p:attrNameLst>
                                      </p:cBhvr>
                                      <p:to>
                                        <p:strVal val="visible"/>
                                      </p:to>
                                    </p:set>
                                    <p:animEffect transition="in" filter="fade">
                                      <p:cBhvr>
                                        <p:cTn id="7" dur="1000"/>
                                        <p:tgtEl>
                                          <p:spTgt spid="2560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5" presetClass="entr" presetSubtype="0" fill="hold" nodeType="clickEffect">
                                  <p:stCondLst>
                                    <p:cond delay="0"/>
                                  </p:stCondLst>
                                  <p:childTnLst>
                                    <p:set>
                                      <p:cBhvr>
                                        <p:cTn id="11" dur="1" fill="hold">
                                          <p:stCondLst>
                                            <p:cond delay="0"/>
                                          </p:stCondLst>
                                        </p:cTn>
                                        <p:tgtEl>
                                          <p:spTgt spid="25604"/>
                                        </p:tgtEl>
                                        <p:attrNameLst>
                                          <p:attrName>style.visibility</p:attrName>
                                        </p:attrNameLst>
                                      </p:cBhvr>
                                      <p:to>
                                        <p:strVal val="visible"/>
                                      </p:to>
                                    </p:set>
                                    <p:anim calcmode="lin" valueType="num">
                                      <p:cBhvr>
                                        <p:cTn id="12" dur="1000" fill="hold"/>
                                        <p:tgtEl>
                                          <p:spTgt spid="25604"/>
                                        </p:tgtEl>
                                        <p:attrNameLst>
                                          <p:attrName>ppt_w</p:attrName>
                                        </p:attrNameLst>
                                      </p:cBhvr>
                                      <p:tavLst>
                                        <p:tav tm="0">
                                          <p:val>
                                            <p:strVal val="#ppt_w*0.70"/>
                                          </p:val>
                                        </p:tav>
                                        <p:tav tm="100000">
                                          <p:val>
                                            <p:strVal val="#ppt_w"/>
                                          </p:val>
                                        </p:tav>
                                      </p:tavLst>
                                    </p:anim>
                                    <p:anim calcmode="lin" valueType="num">
                                      <p:cBhvr>
                                        <p:cTn id="13" dur="1000" fill="hold"/>
                                        <p:tgtEl>
                                          <p:spTgt spid="25604"/>
                                        </p:tgtEl>
                                        <p:attrNameLst>
                                          <p:attrName>ppt_h</p:attrName>
                                        </p:attrNameLst>
                                      </p:cBhvr>
                                      <p:tavLst>
                                        <p:tav tm="0">
                                          <p:val>
                                            <p:strVal val="#ppt_h"/>
                                          </p:val>
                                        </p:tav>
                                        <p:tav tm="100000">
                                          <p:val>
                                            <p:strVal val="#ppt_h"/>
                                          </p:val>
                                        </p:tav>
                                      </p:tavLst>
                                    </p:anim>
                                    <p:animEffect transition="in" filter="fade">
                                      <p:cBhvr>
                                        <p:cTn id="14" dur="1000"/>
                                        <p:tgtEl>
                                          <p:spTgt spid="2560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0" presetClass="path" presetSubtype="0" accel="50000" decel="50000" fill="hold" nodeType="clickEffect">
                                  <p:stCondLst>
                                    <p:cond delay="0"/>
                                  </p:stCondLst>
                                  <p:childTnLst>
                                    <p:animMotion origin="layout" path="M 1.38889E-6 -2.22222E-6 L 0.175 -0.00092 " pathEditMode="relative" rAng="0" ptsTypes="AA">
                                      <p:cBhvr>
                                        <p:cTn id="18" dur="5000" fill="hold"/>
                                        <p:tgtEl>
                                          <p:spTgt spid="25604"/>
                                        </p:tgtEl>
                                        <p:attrNameLst>
                                          <p:attrName>ppt_x</p:attrName>
                                          <p:attrName>ppt_y</p:attrName>
                                        </p:attrNameLst>
                                      </p:cBhvr>
                                      <p:rCtr x="8750" y="-46"/>
                                    </p:animMotion>
                                  </p:childTnLst>
                                </p:cTn>
                              </p:par>
                            </p:childTnLst>
                          </p:cTn>
                        </p:par>
                        <p:par>
                          <p:cTn id="19" fill="hold" nodeType="afterGroup">
                            <p:stCondLst>
                              <p:cond delay="5000"/>
                            </p:stCondLst>
                            <p:childTnLst>
                              <p:par>
                                <p:cTn id="20" presetID="0" presetClass="path" presetSubtype="0" accel="50000" decel="50000" fill="hold" nodeType="afterEffect">
                                  <p:stCondLst>
                                    <p:cond delay="0"/>
                                  </p:stCondLst>
                                  <p:childTnLst>
                                    <p:animMotion origin="layout" path="M 0.175 -0.00092 L 0.12969 -0.16273 " pathEditMode="relative" rAng="0" ptsTypes="AA">
                                      <p:cBhvr>
                                        <p:cTn id="21" dur="2000" fill="hold"/>
                                        <p:tgtEl>
                                          <p:spTgt spid="25604"/>
                                        </p:tgtEl>
                                        <p:attrNameLst>
                                          <p:attrName>ppt_x</p:attrName>
                                          <p:attrName>ppt_y</p:attrName>
                                        </p:attrNameLst>
                                      </p:cBhvr>
                                      <p:rCtr x="-2274" y="-8102"/>
                                    </p:animMotion>
                                  </p:childTnLst>
                                </p:cTn>
                              </p:par>
                            </p:childTnLst>
                          </p:cTn>
                        </p:par>
                        <p:par>
                          <p:cTn id="22" fill="hold" nodeType="afterGroup">
                            <p:stCondLst>
                              <p:cond delay="7000"/>
                            </p:stCondLst>
                            <p:childTnLst>
                              <p:par>
                                <p:cTn id="23" presetID="0" presetClass="path" presetSubtype="0" accel="50000" decel="50000" fill="hold" nodeType="afterEffect">
                                  <p:stCondLst>
                                    <p:cond delay="0"/>
                                  </p:stCondLst>
                                  <p:childTnLst>
                                    <p:animMotion origin="layout" path="M 0.12969 -0.16304 L -0.05139 -0.10014 " pathEditMode="relative" rAng="0" ptsTypes="AA">
                                      <p:cBhvr>
                                        <p:cTn id="24" dur="2000" fill="hold"/>
                                        <p:tgtEl>
                                          <p:spTgt spid="25604"/>
                                        </p:tgtEl>
                                        <p:attrNameLst>
                                          <p:attrName>ppt_x</p:attrName>
                                          <p:attrName>ppt_y</p:attrName>
                                        </p:attrNameLst>
                                      </p:cBhvr>
                                      <p:rCtr x="-9063" y="3145"/>
                                    </p:animMotion>
                                  </p:childTnLst>
                                </p:cTn>
                              </p:par>
                            </p:childTnLst>
                          </p:cTn>
                        </p:par>
                        <p:par>
                          <p:cTn id="25" fill="hold" nodeType="afterGroup">
                            <p:stCondLst>
                              <p:cond delay="9000"/>
                            </p:stCondLst>
                            <p:childTnLst>
                              <p:par>
                                <p:cTn id="26" presetID="8" presetClass="emph" presetSubtype="0" fill="hold" nodeType="afterEffect">
                                  <p:stCondLst>
                                    <p:cond delay="0"/>
                                  </p:stCondLst>
                                  <p:childTnLst>
                                    <p:animRot by="21600000">
                                      <p:cBhvr>
                                        <p:cTn id="27" dur="3000" fill="hold"/>
                                        <p:tgtEl>
                                          <p:spTgt spid="2560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6D0ADAE7-06E8-4E56-AC91-52849A4D92EB}"/>
              </a:ext>
            </a:extLst>
          </p:cNvPr>
          <p:cNvPicPr>
            <a:picLocks noChangeAspect="1"/>
          </p:cNvPicPr>
          <p:nvPr/>
        </p:nvPicPr>
        <p:blipFill>
          <a:blip r:embed="rId2"/>
          <a:stretch>
            <a:fillRect/>
          </a:stretch>
        </p:blipFill>
        <p:spPr>
          <a:xfrm>
            <a:off x="1834499" y="1083129"/>
            <a:ext cx="8523002" cy="3148012"/>
          </a:xfrm>
          <a:prstGeom prst="rect">
            <a:avLst/>
          </a:prstGeom>
        </p:spPr>
      </p:pic>
      <p:sp>
        <p:nvSpPr>
          <p:cNvPr id="6" name="CasellaDiTesto 5">
            <a:extLst>
              <a:ext uri="{FF2B5EF4-FFF2-40B4-BE49-F238E27FC236}">
                <a16:creationId xmlns:a16="http://schemas.microsoft.com/office/drawing/2014/main" id="{F32D0439-BF85-4A9F-8FEF-FB30FA16B930}"/>
              </a:ext>
            </a:extLst>
          </p:cNvPr>
          <p:cNvSpPr txBox="1"/>
          <p:nvPr/>
        </p:nvSpPr>
        <p:spPr>
          <a:xfrm>
            <a:off x="1066800" y="4724400"/>
            <a:ext cx="2574231" cy="1477328"/>
          </a:xfrm>
          <a:prstGeom prst="rect">
            <a:avLst/>
          </a:prstGeom>
          <a:noFill/>
        </p:spPr>
        <p:txBody>
          <a:bodyPr wrap="none" rtlCol="0">
            <a:spAutoFit/>
          </a:bodyPr>
          <a:lstStyle/>
          <a:p>
            <a:pPr marL="285750" indent="-285750">
              <a:buFont typeface="Arial" panose="020B0604020202020204" pitchFamily="34" charset="0"/>
              <a:buChar char="•"/>
            </a:pPr>
            <a:r>
              <a:rPr lang="it-IT" dirty="0" err="1"/>
              <a:t>Geometric</a:t>
            </a:r>
            <a:r>
              <a:rPr lang="it-IT" dirty="0"/>
              <a:t> Moiré</a:t>
            </a:r>
          </a:p>
          <a:p>
            <a:pPr marL="285750" indent="-285750">
              <a:buFont typeface="Arial" panose="020B0604020202020204" pitchFamily="34" charset="0"/>
              <a:buChar char="•"/>
            </a:pPr>
            <a:r>
              <a:rPr lang="it-IT" dirty="0" err="1"/>
              <a:t>Interferometric</a:t>
            </a:r>
            <a:r>
              <a:rPr lang="it-IT" dirty="0"/>
              <a:t> Moiré</a:t>
            </a:r>
          </a:p>
          <a:p>
            <a:pPr marL="285750" indent="-285750">
              <a:buFont typeface="Arial" panose="020B0604020202020204" pitchFamily="34" charset="0"/>
              <a:buChar char="•"/>
            </a:pPr>
            <a:r>
              <a:rPr lang="it-IT" dirty="0" err="1"/>
              <a:t>Reflection</a:t>
            </a:r>
            <a:r>
              <a:rPr lang="it-IT" dirty="0"/>
              <a:t> Moiré</a:t>
            </a:r>
          </a:p>
          <a:p>
            <a:pPr marL="285750" indent="-285750">
              <a:buFont typeface="Arial" panose="020B0604020202020204" pitchFamily="34" charset="0"/>
              <a:buChar char="•"/>
            </a:pPr>
            <a:r>
              <a:rPr lang="it-IT" dirty="0"/>
              <a:t>Shadow moiré</a:t>
            </a:r>
          </a:p>
          <a:p>
            <a:pPr marL="285750" indent="-285750">
              <a:buFont typeface="Arial" panose="020B0604020202020204" pitchFamily="34" charset="0"/>
              <a:buChar char="•"/>
            </a:pPr>
            <a:endParaRPr lang="it-IT" dirty="0"/>
          </a:p>
        </p:txBody>
      </p:sp>
      <p:sp>
        <p:nvSpPr>
          <p:cNvPr id="7" name="Parentesi graffa chiusa 6">
            <a:extLst>
              <a:ext uri="{FF2B5EF4-FFF2-40B4-BE49-F238E27FC236}">
                <a16:creationId xmlns:a16="http://schemas.microsoft.com/office/drawing/2014/main" id="{9A15B367-D921-45A7-B7D9-0479E34D79B2}"/>
              </a:ext>
            </a:extLst>
          </p:cNvPr>
          <p:cNvSpPr/>
          <p:nvPr/>
        </p:nvSpPr>
        <p:spPr>
          <a:xfrm>
            <a:off x="3704638" y="4724400"/>
            <a:ext cx="304800" cy="49730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8" name="CasellaDiTesto 7">
            <a:extLst>
              <a:ext uri="{FF2B5EF4-FFF2-40B4-BE49-F238E27FC236}">
                <a16:creationId xmlns:a16="http://schemas.microsoft.com/office/drawing/2014/main" id="{C886ED82-467F-4F0C-ABE0-8808332D2273}"/>
              </a:ext>
            </a:extLst>
          </p:cNvPr>
          <p:cNvSpPr txBox="1"/>
          <p:nvPr/>
        </p:nvSpPr>
        <p:spPr>
          <a:xfrm>
            <a:off x="4475747" y="4788386"/>
            <a:ext cx="817853" cy="369332"/>
          </a:xfrm>
          <a:prstGeom prst="rect">
            <a:avLst/>
          </a:prstGeom>
          <a:noFill/>
        </p:spPr>
        <p:txBody>
          <a:bodyPr wrap="none" rtlCol="0">
            <a:spAutoFit/>
          </a:bodyPr>
          <a:lstStyle/>
          <a:p>
            <a:r>
              <a:rPr lang="it-IT" dirty="0"/>
              <a:t>u=</a:t>
            </a:r>
            <a:r>
              <a:rPr lang="it-IT" dirty="0" err="1"/>
              <a:t>pNx</a:t>
            </a:r>
            <a:endParaRPr lang="it-IT" dirty="0"/>
          </a:p>
        </p:txBody>
      </p:sp>
      <p:sp>
        <p:nvSpPr>
          <p:cNvPr id="9" name="CasellaDiTesto 8">
            <a:extLst>
              <a:ext uri="{FF2B5EF4-FFF2-40B4-BE49-F238E27FC236}">
                <a16:creationId xmlns:a16="http://schemas.microsoft.com/office/drawing/2014/main" id="{6E110869-4D5D-4191-9A49-9F073B21FE22}"/>
              </a:ext>
            </a:extLst>
          </p:cNvPr>
          <p:cNvSpPr txBox="1"/>
          <p:nvPr/>
        </p:nvSpPr>
        <p:spPr>
          <a:xfrm>
            <a:off x="5524623" y="4788386"/>
            <a:ext cx="779381" cy="369332"/>
          </a:xfrm>
          <a:prstGeom prst="rect">
            <a:avLst/>
          </a:prstGeom>
          <a:noFill/>
        </p:spPr>
        <p:txBody>
          <a:bodyPr wrap="none" rtlCol="0">
            <a:spAutoFit/>
          </a:bodyPr>
          <a:lstStyle/>
          <a:p>
            <a:r>
              <a:rPr lang="it-IT" dirty="0"/>
              <a:t>v=</a:t>
            </a:r>
            <a:r>
              <a:rPr lang="it-IT" dirty="0" err="1"/>
              <a:t>pNy</a:t>
            </a:r>
            <a:endParaRPr lang="it-IT" dirty="0"/>
          </a:p>
        </p:txBody>
      </p:sp>
      <p:sp>
        <p:nvSpPr>
          <p:cNvPr id="10" name="Freccia a destra 9">
            <a:extLst>
              <a:ext uri="{FF2B5EF4-FFF2-40B4-BE49-F238E27FC236}">
                <a16:creationId xmlns:a16="http://schemas.microsoft.com/office/drawing/2014/main" id="{8FD35545-925D-4586-9884-A68F5C28ABFE}"/>
              </a:ext>
            </a:extLst>
          </p:cNvPr>
          <p:cNvSpPr/>
          <p:nvPr/>
        </p:nvSpPr>
        <p:spPr>
          <a:xfrm>
            <a:off x="6535027" y="4788386"/>
            <a:ext cx="779381" cy="369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CasellaDiTesto 10">
            <a:extLst>
              <a:ext uri="{FF2B5EF4-FFF2-40B4-BE49-F238E27FC236}">
                <a16:creationId xmlns:a16="http://schemas.microsoft.com/office/drawing/2014/main" id="{0754DE34-7548-44DC-9FD7-AF879BF973BD}"/>
              </a:ext>
            </a:extLst>
          </p:cNvPr>
          <p:cNvSpPr txBox="1"/>
          <p:nvPr/>
        </p:nvSpPr>
        <p:spPr>
          <a:xfrm>
            <a:off x="7545431" y="4788386"/>
            <a:ext cx="2398413" cy="369332"/>
          </a:xfrm>
          <a:prstGeom prst="rect">
            <a:avLst/>
          </a:prstGeom>
          <a:noFill/>
        </p:spPr>
        <p:txBody>
          <a:bodyPr wrap="none" rtlCol="0">
            <a:spAutoFit/>
          </a:bodyPr>
          <a:lstStyle/>
          <a:p>
            <a:r>
              <a:rPr lang="it-IT" dirty="0"/>
              <a:t>In </a:t>
            </a:r>
            <a:r>
              <a:rPr lang="it-IT" dirty="0" err="1"/>
              <a:t>plane</a:t>
            </a:r>
            <a:r>
              <a:rPr lang="it-IT" dirty="0"/>
              <a:t> </a:t>
            </a:r>
            <a:r>
              <a:rPr lang="it-IT" dirty="0" err="1"/>
              <a:t>displacement</a:t>
            </a:r>
            <a:endParaRPr lang="it-IT" dirty="0"/>
          </a:p>
        </p:txBody>
      </p:sp>
      <p:sp>
        <p:nvSpPr>
          <p:cNvPr id="12" name="CasellaDiTesto 11">
            <a:extLst>
              <a:ext uri="{FF2B5EF4-FFF2-40B4-BE49-F238E27FC236}">
                <a16:creationId xmlns:a16="http://schemas.microsoft.com/office/drawing/2014/main" id="{074CF9DE-74EC-4779-AB20-564B1ED79B65}"/>
              </a:ext>
            </a:extLst>
          </p:cNvPr>
          <p:cNvSpPr txBox="1"/>
          <p:nvPr/>
        </p:nvSpPr>
        <p:spPr>
          <a:xfrm>
            <a:off x="4475746" y="5463064"/>
            <a:ext cx="944105" cy="369332"/>
          </a:xfrm>
          <a:prstGeom prst="rect">
            <a:avLst/>
          </a:prstGeom>
          <a:noFill/>
        </p:spPr>
        <p:txBody>
          <a:bodyPr wrap="none" rtlCol="0">
            <a:spAutoFit/>
          </a:bodyPr>
          <a:lstStyle/>
          <a:p>
            <a:r>
              <a:rPr lang="it-IT" dirty="0"/>
              <a:t>w=</a:t>
            </a:r>
            <a:r>
              <a:rPr lang="it-IT" dirty="0" err="1"/>
              <a:t>KpNz</a:t>
            </a:r>
            <a:endParaRPr lang="it-IT" dirty="0"/>
          </a:p>
        </p:txBody>
      </p:sp>
      <p:sp>
        <p:nvSpPr>
          <p:cNvPr id="13" name="Freccia a destra 12">
            <a:extLst>
              <a:ext uri="{FF2B5EF4-FFF2-40B4-BE49-F238E27FC236}">
                <a16:creationId xmlns:a16="http://schemas.microsoft.com/office/drawing/2014/main" id="{6A809C7F-BC5D-4EA1-B382-685E55388CE2}"/>
              </a:ext>
            </a:extLst>
          </p:cNvPr>
          <p:cNvSpPr/>
          <p:nvPr/>
        </p:nvSpPr>
        <p:spPr>
          <a:xfrm>
            <a:off x="6513512" y="5503350"/>
            <a:ext cx="779381" cy="369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CasellaDiTesto 13">
            <a:extLst>
              <a:ext uri="{FF2B5EF4-FFF2-40B4-BE49-F238E27FC236}">
                <a16:creationId xmlns:a16="http://schemas.microsoft.com/office/drawing/2014/main" id="{05C3B1EA-0BA8-4807-9559-CA606638874C}"/>
              </a:ext>
            </a:extLst>
          </p:cNvPr>
          <p:cNvSpPr txBox="1"/>
          <p:nvPr/>
        </p:nvSpPr>
        <p:spPr>
          <a:xfrm>
            <a:off x="7594648" y="5503350"/>
            <a:ext cx="2826415" cy="369332"/>
          </a:xfrm>
          <a:prstGeom prst="rect">
            <a:avLst/>
          </a:prstGeom>
          <a:noFill/>
        </p:spPr>
        <p:txBody>
          <a:bodyPr wrap="none" rtlCol="0">
            <a:spAutoFit/>
          </a:bodyPr>
          <a:lstStyle/>
          <a:p>
            <a:r>
              <a:rPr lang="it-IT" dirty="0"/>
              <a:t>Out of </a:t>
            </a:r>
            <a:r>
              <a:rPr lang="it-IT" dirty="0" err="1"/>
              <a:t>plane</a:t>
            </a:r>
            <a:r>
              <a:rPr lang="it-IT" dirty="0"/>
              <a:t> </a:t>
            </a:r>
            <a:r>
              <a:rPr lang="it-IT" dirty="0" err="1"/>
              <a:t>displacement</a:t>
            </a:r>
            <a:endParaRPr lang="it-IT" dirty="0"/>
          </a:p>
        </p:txBody>
      </p:sp>
      <p:sp>
        <p:nvSpPr>
          <p:cNvPr id="2" name="TextBox 1">
            <a:extLst>
              <a:ext uri="{FF2B5EF4-FFF2-40B4-BE49-F238E27FC236}">
                <a16:creationId xmlns:a16="http://schemas.microsoft.com/office/drawing/2014/main" id="{9C571E06-3F7D-CE5D-550C-6FDA614C1C77}"/>
              </a:ext>
            </a:extLst>
          </p:cNvPr>
          <p:cNvSpPr txBox="1"/>
          <p:nvPr/>
        </p:nvSpPr>
        <p:spPr>
          <a:xfrm>
            <a:off x="612347" y="324182"/>
            <a:ext cx="4729088" cy="461665"/>
          </a:xfrm>
          <a:prstGeom prst="rect">
            <a:avLst/>
          </a:prstGeom>
          <a:solidFill>
            <a:schemeClr val="bg1"/>
          </a:solidFill>
        </p:spPr>
        <p:txBody>
          <a:bodyPr wrap="square" rtlCol="0">
            <a:spAutoFit/>
          </a:bodyPr>
          <a:lstStyle/>
          <a:p>
            <a:r>
              <a:rPr lang="en-US" sz="2400" dirty="0">
                <a:solidFill>
                  <a:schemeClr val="accent4"/>
                </a:solidFill>
              </a:rPr>
              <a:t>Moiré Method</a:t>
            </a:r>
          </a:p>
        </p:txBody>
      </p:sp>
    </p:spTree>
    <p:extLst>
      <p:ext uri="{BB962C8B-B14F-4D97-AF65-F5344CB8AC3E}">
        <p14:creationId xmlns:p14="http://schemas.microsoft.com/office/powerpoint/2010/main" val="37414496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uppo 18">
            <a:extLst>
              <a:ext uri="{FF2B5EF4-FFF2-40B4-BE49-F238E27FC236}">
                <a16:creationId xmlns:a16="http://schemas.microsoft.com/office/drawing/2014/main" id="{98AAC403-D0D0-4F84-94D2-7695DCEED1D3}"/>
              </a:ext>
            </a:extLst>
          </p:cNvPr>
          <p:cNvGrpSpPr/>
          <p:nvPr/>
        </p:nvGrpSpPr>
        <p:grpSpPr>
          <a:xfrm>
            <a:off x="1138989" y="673768"/>
            <a:ext cx="2406316" cy="1620253"/>
            <a:chOff x="1138989" y="673768"/>
            <a:chExt cx="2406316" cy="1620253"/>
          </a:xfrm>
        </p:grpSpPr>
        <p:cxnSp>
          <p:nvCxnSpPr>
            <p:cNvPr id="7" name="Connettore diritto 6">
              <a:extLst>
                <a:ext uri="{FF2B5EF4-FFF2-40B4-BE49-F238E27FC236}">
                  <a16:creationId xmlns:a16="http://schemas.microsoft.com/office/drawing/2014/main" id="{FEF8A20D-418B-429B-B021-C81097B02C14}"/>
                </a:ext>
              </a:extLst>
            </p:cNvPr>
            <p:cNvCxnSpPr/>
            <p:nvPr/>
          </p:nvCxnSpPr>
          <p:spPr>
            <a:xfrm>
              <a:off x="1138989" y="673768"/>
              <a:ext cx="0" cy="1620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Connettore diritto 7">
              <a:extLst>
                <a:ext uri="{FF2B5EF4-FFF2-40B4-BE49-F238E27FC236}">
                  <a16:creationId xmlns:a16="http://schemas.microsoft.com/office/drawing/2014/main" id="{F0D9AE69-F3B7-4226-9735-76143EB430A0}"/>
                </a:ext>
              </a:extLst>
            </p:cNvPr>
            <p:cNvCxnSpPr/>
            <p:nvPr/>
          </p:nvCxnSpPr>
          <p:spPr>
            <a:xfrm>
              <a:off x="1355557" y="673768"/>
              <a:ext cx="0" cy="1620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nettore diritto 8">
              <a:extLst>
                <a:ext uri="{FF2B5EF4-FFF2-40B4-BE49-F238E27FC236}">
                  <a16:creationId xmlns:a16="http://schemas.microsoft.com/office/drawing/2014/main" id="{21EA8D56-2740-483A-82A5-F31E6553031B}"/>
                </a:ext>
              </a:extLst>
            </p:cNvPr>
            <p:cNvCxnSpPr/>
            <p:nvPr/>
          </p:nvCxnSpPr>
          <p:spPr>
            <a:xfrm>
              <a:off x="1580147" y="673768"/>
              <a:ext cx="0" cy="1620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nettore diritto 9">
              <a:extLst>
                <a:ext uri="{FF2B5EF4-FFF2-40B4-BE49-F238E27FC236}">
                  <a16:creationId xmlns:a16="http://schemas.microsoft.com/office/drawing/2014/main" id="{FD5B08E0-B82D-44B5-BF3F-9C0E7B8B95F5}"/>
                </a:ext>
              </a:extLst>
            </p:cNvPr>
            <p:cNvCxnSpPr/>
            <p:nvPr/>
          </p:nvCxnSpPr>
          <p:spPr>
            <a:xfrm>
              <a:off x="1796715" y="673768"/>
              <a:ext cx="0" cy="1620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nettore diritto 10">
              <a:extLst>
                <a:ext uri="{FF2B5EF4-FFF2-40B4-BE49-F238E27FC236}">
                  <a16:creationId xmlns:a16="http://schemas.microsoft.com/office/drawing/2014/main" id="{711A457D-68D5-44C7-963D-C0949241162E}"/>
                </a:ext>
              </a:extLst>
            </p:cNvPr>
            <p:cNvCxnSpPr/>
            <p:nvPr/>
          </p:nvCxnSpPr>
          <p:spPr>
            <a:xfrm>
              <a:off x="2013284" y="673768"/>
              <a:ext cx="0" cy="1620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nettore diritto 11">
              <a:extLst>
                <a:ext uri="{FF2B5EF4-FFF2-40B4-BE49-F238E27FC236}">
                  <a16:creationId xmlns:a16="http://schemas.microsoft.com/office/drawing/2014/main" id="{DA6C0DBA-D1AB-4B44-9205-FC5344984BE5}"/>
                </a:ext>
              </a:extLst>
            </p:cNvPr>
            <p:cNvCxnSpPr/>
            <p:nvPr/>
          </p:nvCxnSpPr>
          <p:spPr>
            <a:xfrm>
              <a:off x="2229852" y="673768"/>
              <a:ext cx="0" cy="1620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nettore diritto 12">
              <a:extLst>
                <a:ext uri="{FF2B5EF4-FFF2-40B4-BE49-F238E27FC236}">
                  <a16:creationId xmlns:a16="http://schemas.microsoft.com/office/drawing/2014/main" id="{4CF274CA-C310-44F3-A198-7017C34B956A}"/>
                </a:ext>
              </a:extLst>
            </p:cNvPr>
            <p:cNvCxnSpPr/>
            <p:nvPr/>
          </p:nvCxnSpPr>
          <p:spPr>
            <a:xfrm>
              <a:off x="2454442" y="673768"/>
              <a:ext cx="0" cy="1620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nettore diritto 13">
              <a:extLst>
                <a:ext uri="{FF2B5EF4-FFF2-40B4-BE49-F238E27FC236}">
                  <a16:creationId xmlns:a16="http://schemas.microsoft.com/office/drawing/2014/main" id="{264F1CD0-D9D2-4C85-B88D-9EF13BDA6AA5}"/>
                </a:ext>
              </a:extLst>
            </p:cNvPr>
            <p:cNvCxnSpPr/>
            <p:nvPr/>
          </p:nvCxnSpPr>
          <p:spPr>
            <a:xfrm>
              <a:off x="2671010" y="673768"/>
              <a:ext cx="0" cy="1620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ttore diritto 14">
              <a:extLst>
                <a:ext uri="{FF2B5EF4-FFF2-40B4-BE49-F238E27FC236}">
                  <a16:creationId xmlns:a16="http://schemas.microsoft.com/office/drawing/2014/main" id="{D2C37CDD-7C25-4959-82DE-685AF417B7F1}"/>
                </a:ext>
              </a:extLst>
            </p:cNvPr>
            <p:cNvCxnSpPr/>
            <p:nvPr/>
          </p:nvCxnSpPr>
          <p:spPr>
            <a:xfrm>
              <a:off x="2887579" y="673768"/>
              <a:ext cx="0" cy="1620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nettore diritto 15">
              <a:extLst>
                <a:ext uri="{FF2B5EF4-FFF2-40B4-BE49-F238E27FC236}">
                  <a16:creationId xmlns:a16="http://schemas.microsoft.com/office/drawing/2014/main" id="{8E20C247-78DF-4E8A-8671-D07548AA8FF4}"/>
                </a:ext>
              </a:extLst>
            </p:cNvPr>
            <p:cNvCxnSpPr/>
            <p:nvPr/>
          </p:nvCxnSpPr>
          <p:spPr>
            <a:xfrm>
              <a:off x="3104147" y="673768"/>
              <a:ext cx="0" cy="1620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Connettore diritto 16">
              <a:extLst>
                <a:ext uri="{FF2B5EF4-FFF2-40B4-BE49-F238E27FC236}">
                  <a16:creationId xmlns:a16="http://schemas.microsoft.com/office/drawing/2014/main" id="{64BCC47A-A090-4C16-9ED8-8BC14C881028}"/>
                </a:ext>
              </a:extLst>
            </p:cNvPr>
            <p:cNvCxnSpPr/>
            <p:nvPr/>
          </p:nvCxnSpPr>
          <p:spPr>
            <a:xfrm>
              <a:off x="3328737" y="673768"/>
              <a:ext cx="0" cy="1620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Connettore diritto 17">
              <a:extLst>
                <a:ext uri="{FF2B5EF4-FFF2-40B4-BE49-F238E27FC236}">
                  <a16:creationId xmlns:a16="http://schemas.microsoft.com/office/drawing/2014/main" id="{A7705630-A777-46E1-B9EF-81D298ED8687}"/>
                </a:ext>
              </a:extLst>
            </p:cNvPr>
            <p:cNvCxnSpPr/>
            <p:nvPr/>
          </p:nvCxnSpPr>
          <p:spPr>
            <a:xfrm>
              <a:off x="3545305" y="673768"/>
              <a:ext cx="0" cy="1620253"/>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0" name="Gruppo 19">
            <a:extLst>
              <a:ext uri="{FF2B5EF4-FFF2-40B4-BE49-F238E27FC236}">
                <a16:creationId xmlns:a16="http://schemas.microsoft.com/office/drawing/2014/main" id="{08D671B1-86FB-4AB6-92E7-8CC23AE829D6}"/>
              </a:ext>
            </a:extLst>
          </p:cNvPr>
          <p:cNvGrpSpPr/>
          <p:nvPr/>
        </p:nvGrpSpPr>
        <p:grpSpPr>
          <a:xfrm>
            <a:off x="4892841" y="673768"/>
            <a:ext cx="3577381" cy="1620253"/>
            <a:chOff x="1138989" y="673768"/>
            <a:chExt cx="2406316" cy="1620253"/>
          </a:xfrm>
        </p:grpSpPr>
        <p:cxnSp>
          <p:nvCxnSpPr>
            <p:cNvPr id="21" name="Connettore diritto 20">
              <a:extLst>
                <a:ext uri="{FF2B5EF4-FFF2-40B4-BE49-F238E27FC236}">
                  <a16:creationId xmlns:a16="http://schemas.microsoft.com/office/drawing/2014/main" id="{804190E8-30AF-4E27-B11A-F0A681DDA99F}"/>
                </a:ext>
              </a:extLst>
            </p:cNvPr>
            <p:cNvCxnSpPr/>
            <p:nvPr/>
          </p:nvCxnSpPr>
          <p:spPr>
            <a:xfrm>
              <a:off x="1138989" y="673768"/>
              <a:ext cx="0" cy="1620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Connettore diritto 21">
              <a:extLst>
                <a:ext uri="{FF2B5EF4-FFF2-40B4-BE49-F238E27FC236}">
                  <a16:creationId xmlns:a16="http://schemas.microsoft.com/office/drawing/2014/main" id="{8D7659C5-4D83-480E-9F66-8160BF328243}"/>
                </a:ext>
              </a:extLst>
            </p:cNvPr>
            <p:cNvCxnSpPr/>
            <p:nvPr/>
          </p:nvCxnSpPr>
          <p:spPr>
            <a:xfrm>
              <a:off x="1355557" y="673768"/>
              <a:ext cx="0" cy="1620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Connettore diritto 22">
              <a:extLst>
                <a:ext uri="{FF2B5EF4-FFF2-40B4-BE49-F238E27FC236}">
                  <a16:creationId xmlns:a16="http://schemas.microsoft.com/office/drawing/2014/main" id="{B4E6367E-9B6B-4004-B20D-B64C9018383B}"/>
                </a:ext>
              </a:extLst>
            </p:cNvPr>
            <p:cNvCxnSpPr/>
            <p:nvPr/>
          </p:nvCxnSpPr>
          <p:spPr>
            <a:xfrm>
              <a:off x="1580147" y="673768"/>
              <a:ext cx="0" cy="1620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nettore diritto 23">
              <a:extLst>
                <a:ext uri="{FF2B5EF4-FFF2-40B4-BE49-F238E27FC236}">
                  <a16:creationId xmlns:a16="http://schemas.microsoft.com/office/drawing/2014/main" id="{FBD0C6FB-44D6-40E0-9F95-7C54C8D649B5}"/>
                </a:ext>
              </a:extLst>
            </p:cNvPr>
            <p:cNvCxnSpPr/>
            <p:nvPr/>
          </p:nvCxnSpPr>
          <p:spPr>
            <a:xfrm>
              <a:off x="1796715" y="673768"/>
              <a:ext cx="0" cy="1620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Connettore diritto 24">
              <a:extLst>
                <a:ext uri="{FF2B5EF4-FFF2-40B4-BE49-F238E27FC236}">
                  <a16:creationId xmlns:a16="http://schemas.microsoft.com/office/drawing/2014/main" id="{3127E914-F2B4-4B8B-8860-CB479E460B10}"/>
                </a:ext>
              </a:extLst>
            </p:cNvPr>
            <p:cNvCxnSpPr/>
            <p:nvPr/>
          </p:nvCxnSpPr>
          <p:spPr>
            <a:xfrm>
              <a:off x="2013284" y="673768"/>
              <a:ext cx="0" cy="1620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nettore diritto 25">
              <a:extLst>
                <a:ext uri="{FF2B5EF4-FFF2-40B4-BE49-F238E27FC236}">
                  <a16:creationId xmlns:a16="http://schemas.microsoft.com/office/drawing/2014/main" id="{8B7DBFFC-D149-4243-9084-F89587414E46}"/>
                </a:ext>
              </a:extLst>
            </p:cNvPr>
            <p:cNvCxnSpPr/>
            <p:nvPr/>
          </p:nvCxnSpPr>
          <p:spPr>
            <a:xfrm>
              <a:off x="2229852" y="673768"/>
              <a:ext cx="0" cy="1620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Connettore diritto 26">
              <a:extLst>
                <a:ext uri="{FF2B5EF4-FFF2-40B4-BE49-F238E27FC236}">
                  <a16:creationId xmlns:a16="http://schemas.microsoft.com/office/drawing/2014/main" id="{0B76040A-C1A5-4A5E-BC31-CDC71576CAFB}"/>
                </a:ext>
              </a:extLst>
            </p:cNvPr>
            <p:cNvCxnSpPr/>
            <p:nvPr/>
          </p:nvCxnSpPr>
          <p:spPr>
            <a:xfrm>
              <a:off x="2454442" y="673768"/>
              <a:ext cx="0" cy="1620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Connettore diritto 27">
              <a:extLst>
                <a:ext uri="{FF2B5EF4-FFF2-40B4-BE49-F238E27FC236}">
                  <a16:creationId xmlns:a16="http://schemas.microsoft.com/office/drawing/2014/main" id="{C59E745E-2AC5-4B71-9F7A-5E951CF8DC96}"/>
                </a:ext>
              </a:extLst>
            </p:cNvPr>
            <p:cNvCxnSpPr/>
            <p:nvPr/>
          </p:nvCxnSpPr>
          <p:spPr>
            <a:xfrm>
              <a:off x="2671010" y="673768"/>
              <a:ext cx="0" cy="1620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Connettore diritto 28">
              <a:extLst>
                <a:ext uri="{FF2B5EF4-FFF2-40B4-BE49-F238E27FC236}">
                  <a16:creationId xmlns:a16="http://schemas.microsoft.com/office/drawing/2014/main" id="{39E70AD1-0249-4A4B-9DDF-8A9A0A5D4006}"/>
                </a:ext>
              </a:extLst>
            </p:cNvPr>
            <p:cNvCxnSpPr/>
            <p:nvPr/>
          </p:nvCxnSpPr>
          <p:spPr>
            <a:xfrm>
              <a:off x="2887579" y="673768"/>
              <a:ext cx="0" cy="1620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Connettore diritto 29">
              <a:extLst>
                <a:ext uri="{FF2B5EF4-FFF2-40B4-BE49-F238E27FC236}">
                  <a16:creationId xmlns:a16="http://schemas.microsoft.com/office/drawing/2014/main" id="{224496B1-DDBC-4D32-8583-1F2DBFC28730}"/>
                </a:ext>
              </a:extLst>
            </p:cNvPr>
            <p:cNvCxnSpPr/>
            <p:nvPr/>
          </p:nvCxnSpPr>
          <p:spPr>
            <a:xfrm>
              <a:off x="3104147" y="673768"/>
              <a:ext cx="0" cy="1620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Connettore diritto 30">
              <a:extLst>
                <a:ext uri="{FF2B5EF4-FFF2-40B4-BE49-F238E27FC236}">
                  <a16:creationId xmlns:a16="http://schemas.microsoft.com/office/drawing/2014/main" id="{B8429BC2-053B-44A6-8D18-4A2B00807377}"/>
                </a:ext>
              </a:extLst>
            </p:cNvPr>
            <p:cNvCxnSpPr/>
            <p:nvPr/>
          </p:nvCxnSpPr>
          <p:spPr>
            <a:xfrm>
              <a:off x="3328737" y="673768"/>
              <a:ext cx="0" cy="1620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nettore diritto 31">
              <a:extLst>
                <a:ext uri="{FF2B5EF4-FFF2-40B4-BE49-F238E27FC236}">
                  <a16:creationId xmlns:a16="http://schemas.microsoft.com/office/drawing/2014/main" id="{551F964B-1587-4F24-97DA-FBF974F802D9}"/>
                </a:ext>
              </a:extLst>
            </p:cNvPr>
            <p:cNvCxnSpPr/>
            <p:nvPr/>
          </p:nvCxnSpPr>
          <p:spPr>
            <a:xfrm>
              <a:off x="3545305" y="673768"/>
              <a:ext cx="0" cy="1620253"/>
            </a:xfrm>
            <a:prstGeom prst="line">
              <a:avLst/>
            </a:prstGeom>
          </p:spPr>
          <p:style>
            <a:lnRef idx="1">
              <a:schemeClr val="accent1"/>
            </a:lnRef>
            <a:fillRef idx="0">
              <a:schemeClr val="accent1"/>
            </a:fillRef>
            <a:effectRef idx="0">
              <a:schemeClr val="accent1"/>
            </a:effectRef>
            <a:fontRef idx="minor">
              <a:schemeClr val="tx1"/>
            </a:fontRef>
          </p:style>
        </p:cxnSp>
      </p:grpSp>
      <p:sp>
        <p:nvSpPr>
          <p:cNvPr id="33" name="Freccia a destra 32">
            <a:extLst>
              <a:ext uri="{FF2B5EF4-FFF2-40B4-BE49-F238E27FC236}">
                <a16:creationId xmlns:a16="http://schemas.microsoft.com/office/drawing/2014/main" id="{05E74CE0-BF7B-4FD7-BC99-17C2D1D73DD8}"/>
              </a:ext>
            </a:extLst>
          </p:cNvPr>
          <p:cNvSpPr/>
          <p:nvPr/>
        </p:nvSpPr>
        <p:spPr>
          <a:xfrm>
            <a:off x="4010526" y="1379621"/>
            <a:ext cx="560351" cy="2727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CasellaDiTesto 33">
            <a:extLst>
              <a:ext uri="{FF2B5EF4-FFF2-40B4-BE49-F238E27FC236}">
                <a16:creationId xmlns:a16="http://schemas.microsoft.com/office/drawing/2014/main" id="{0D1303B0-5459-475A-AFB7-2CA019AE41E0}"/>
              </a:ext>
            </a:extLst>
          </p:cNvPr>
          <p:cNvSpPr txBox="1"/>
          <p:nvPr/>
        </p:nvSpPr>
        <p:spPr>
          <a:xfrm>
            <a:off x="2301195" y="2486526"/>
            <a:ext cx="308098" cy="369332"/>
          </a:xfrm>
          <a:prstGeom prst="rect">
            <a:avLst/>
          </a:prstGeom>
          <a:noFill/>
        </p:spPr>
        <p:txBody>
          <a:bodyPr wrap="none" rtlCol="0">
            <a:spAutoFit/>
          </a:bodyPr>
          <a:lstStyle/>
          <a:p>
            <a:r>
              <a:rPr lang="it-IT" b="1" dirty="0"/>
              <a:t>p</a:t>
            </a:r>
          </a:p>
        </p:txBody>
      </p:sp>
      <p:sp>
        <p:nvSpPr>
          <p:cNvPr id="35" name="CasellaDiTesto 34">
            <a:extLst>
              <a:ext uri="{FF2B5EF4-FFF2-40B4-BE49-F238E27FC236}">
                <a16:creationId xmlns:a16="http://schemas.microsoft.com/office/drawing/2014/main" id="{17570F6E-5F5E-4211-83FD-70C81BDFE490}"/>
              </a:ext>
            </a:extLst>
          </p:cNvPr>
          <p:cNvSpPr txBox="1"/>
          <p:nvPr/>
        </p:nvSpPr>
        <p:spPr>
          <a:xfrm>
            <a:off x="6863946" y="2535015"/>
            <a:ext cx="372474" cy="369332"/>
          </a:xfrm>
          <a:prstGeom prst="rect">
            <a:avLst/>
          </a:prstGeom>
          <a:noFill/>
        </p:spPr>
        <p:txBody>
          <a:bodyPr wrap="none" rtlCol="0">
            <a:spAutoFit/>
          </a:bodyPr>
          <a:lstStyle/>
          <a:p>
            <a:r>
              <a:rPr lang="it-IT" b="1" dirty="0"/>
              <a:t>P’</a:t>
            </a:r>
          </a:p>
        </p:txBody>
      </p:sp>
      <p:sp>
        <p:nvSpPr>
          <p:cNvPr id="36" name="CasellaDiTesto 35">
            <a:extLst>
              <a:ext uri="{FF2B5EF4-FFF2-40B4-BE49-F238E27FC236}">
                <a16:creationId xmlns:a16="http://schemas.microsoft.com/office/drawing/2014/main" id="{E871D36C-A5DC-4BC6-B9DC-1C792F68A757}"/>
              </a:ext>
            </a:extLst>
          </p:cNvPr>
          <p:cNvSpPr txBox="1"/>
          <p:nvPr/>
        </p:nvSpPr>
        <p:spPr>
          <a:xfrm>
            <a:off x="4076099" y="3136612"/>
            <a:ext cx="2438488" cy="584775"/>
          </a:xfrm>
          <a:prstGeom prst="rect">
            <a:avLst/>
          </a:prstGeom>
          <a:noFill/>
        </p:spPr>
        <p:txBody>
          <a:bodyPr wrap="none" rtlCol="0">
            <a:spAutoFit/>
          </a:bodyPr>
          <a:lstStyle/>
          <a:p>
            <a:r>
              <a:rPr lang="it-IT" sz="3200" dirty="0"/>
              <a:t>p’=(</a:t>
            </a:r>
            <a:r>
              <a:rPr lang="it-IT" sz="3200" dirty="0" err="1"/>
              <a:t>dp</a:t>
            </a:r>
            <a:r>
              <a:rPr lang="it-IT" sz="3200" dirty="0"/>
              <a:t>)/(</a:t>
            </a:r>
            <a:r>
              <a:rPr lang="it-IT" sz="3200" dirty="0" err="1"/>
              <a:t>d±p</a:t>
            </a:r>
            <a:r>
              <a:rPr lang="it-IT" sz="3200" dirty="0"/>
              <a:t>)</a:t>
            </a:r>
          </a:p>
        </p:txBody>
      </p:sp>
      <p:sp>
        <p:nvSpPr>
          <p:cNvPr id="37" name="CasellaDiTesto 36">
            <a:extLst>
              <a:ext uri="{FF2B5EF4-FFF2-40B4-BE49-F238E27FC236}">
                <a16:creationId xmlns:a16="http://schemas.microsoft.com/office/drawing/2014/main" id="{5148A2EB-6EE4-4405-8644-4335AD60779D}"/>
              </a:ext>
            </a:extLst>
          </p:cNvPr>
          <p:cNvSpPr txBox="1"/>
          <p:nvPr/>
        </p:nvSpPr>
        <p:spPr>
          <a:xfrm>
            <a:off x="8101995" y="3332001"/>
            <a:ext cx="2639825" cy="369332"/>
          </a:xfrm>
          <a:prstGeom prst="rect">
            <a:avLst/>
          </a:prstGeom>
          <a:noFill/>
        </p:spPr>
        <p:txBody>
          <a:bodyPr wrap="none" rtlCol="0">
            <a:spAutoFit/>
          </a:bodyPr>
          <a:lstStyle/>
          <a:p>
            <a:r>
              <a:rPr lang="it-IT" dirty="0"/>
              <a:t>d=moiré fringes </a:t>
            </a:r>
            <a:r>
              <a:rPr lang="it-IT" dirty="0" err="1"/>
              <a:t>distance</a:t>
            </a:r>
            <a:endParaRPr lang="it-IT" dirty="0"/>
          </a:p>
        </p:txBody>
      </p:sp>
      <p:pic>
        <p:nvPicPr>
          <p:cNvPr id="38" name="Immagine 37">
            <a:extLst>
              <a:ext uri="{FF2B5EF4-FFF2-40B4-BE49-F238E27FC236}">
                <a16:creationId xmlns:a16="http://schemas.microsoft.com/office/drawing/2014/main" id="{F436BF90-C95F-4E8A-BE37-3C53B6C8DDEE}"/>
              </a:ext>
            </a:extLst>
          </p:cNvPr>
          <p:cNvPicPr>
            <a:picLocks noChangeAspect="1"/>
          </p:cNvPicPr>
          <p:nvPr/>
        </p:nvPicPr>
        <p:blipFill>
          <a:blip r:embed="rId2"/>
          <a:stretch>
            <a:fillRect/>
          </a:stretch>
        </p:blipFill>
        <p:spPr>
          <a:xfrm>
            <a:off x="422608" y="4527884"/>
            <a:ext cx="4738289" cy="950495"/>
          </a:xfrm>
          <a:prstGeom prst="rect">
            <a:avLst/>
          </a:prstGeom>
        </p:spPr>
      </p:pic>
      <p:sp>
        <p:nvSpPr>
          <p:cNvPr id="39" name="Freccia a destra 38">
            <a:extLst>
              <a:ext uri="{FF2B5EF4-FFF2-40B4-BE49-F238E27FC236}">
                <a16:creationId xmlns:a16="http://schemas.microsoft.com/office/drawing/2014/main" id="{034C0620-D164-4D51-9B70-348652A823F4}"/>
              </a:ext>
            </a:extLst>
          </p:cNvPr>
          <p:cNvSpPr/>
          <p:nvPr/>
        </p:nvSpPr>
        <p:spPr>
          <a:xfrm>
            <a:off x="5815824" y="4866773"/>
            <a:ext cx="560351" cy="2727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0" name="Immagine 39">
            <a:extLst>
              <a:ext uri="{FF2B5EF4-FFF2-40B4-BE49-F238E27FC236}">
                <a16:creationId xmlns:a16="http://schemas.microsoft.com/office/drawing/2014/main" id="{1A24009B-C7EE-40FD-8287-B433D806CB16}"/>
              </a:ext>
            </a:extLst>
          </p:cNvPr>
          <p:cNvPicPr>
            <a:picLocks noChangeAspect="1"/>
          </p:cNvPicPr>
          <p:nvPr/>
        </p:nvPicPr>
        <p:blipFill>
          <a:blip r:embed="rId3"/>
          <a:stretch>
            <a:fillRect/>
          </a:stretch>
        </p:blipFill>
        <p:spPr>
          <a:xfrm>
            <a:off x="6863946" y="4563980"/>
            <a:ext cx="4505325" cy="752475"/>
          </a:xfrm>
          <a:prstGeom prst="rect">
            <a:avLst/>
          </a:prstGeom>
        </p:spPr>
      </p:pic>
      <p:sp>
        <p:nvSpPr>
          <p:cNvPr id="2" name="TextBox 1">
            <a:extLst>
              <a:ext uri="{FF2B5EF4-FFF2-40B4-BE49-F238E27FC236}">
                <a16:creationId xmlns:a16="http://schemas.microsoft.com/office/drawing/2014/main" id="{37CB10E0-9A4B-3381-592F-A0BF108826BC}"/>
              </a:ext>
            </a:extLst>
          </p:cNvPr>
          <p:cNvSpPr txBox="1"/>
          <p:nvPr/>
        </p:nvSpPr>
        <p:spPr>
          <a:xfrm>
            <a:off x="612347" y="324182"/>
            <a:ext cx="4729088" cy="461665"/>
          </a:xfrm>
          <a:prstGeom prst="rect">
            <a:avLst/>
          </a:prstGeom>
          <a:solidFill>
            <a:schemeClr val="bg1"/>
          </a:solidFill>
        </p:spPr>
        <p:txBody>
          <a:bodyPr wrap="square" rtlCol="0">
            <a:spAutoFit/>
          </a:bodyPr>
          <a:lstStyle/>
          <a:p>
            <a:r>
              <a:rPr lang="en-US" sz="2400" dirty="0">
                <a:solidFill>
                  <a:schemeClr val="accent4"/>
                </a:solidFill>
              </a:rPr>
              <a:t>Moiré Method</a:t>
            </a:r>
          </a:p>
        </p:txBody>
      </p:sp>
    </p:spTree>
    <p:extLst>
      <p:ext uri="{BB962C8B-B14F-4D97-AF65-F5344CB8AC3E}">
        <p14:creationId xmlns:p14="http://schemas.microsoft.com/office/powerpoint/2010/main" val="22121311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05C468E8-1613-4A16-BFA0-D2F9024CF9DE}"/>
              </a:ext>
            </a:extLst>
          </p:cNvPr>
          <p:cNvPicPr>
            <a:picLocks noChangeAspect="1"/>
          </p:cNvPicPr>
          <p:nvPr/>
        </p:nvPicPr>
        <p:blipFill>
          <a:blip r:embed="rId2"/>
          <a:stretch>
            <a:fillRect/>
          </a:stretch>
        </p:blipFill>
        <p:spPr>
          <a:xfrm>
            <a:off x="845970" y="441911"/>
            <a:ext cx="4981575" cy="2733675"/>
          </a:xfrm>
          <a:prstGeom prst="rect">
            <a:avLst/>
          </a:prstGeom>
        </p:spPr>
      </p:pic>
      <p:pic>
        <p:nvPicPr>
          <p:cNvPr id="3" name="Immagine 2">
            <a:extLst>
              <a:ext uri="{FF2B5EF4-FFF2-40B4-BE49-F238E27FC236}">
                <a16:creationId xmlns:a16="http://schemas.microsoft.com/office/drawing/2014/main" id="{C997AC97-4378-4A5B-A85F-BF36BF9AE094}"/>
              </a:ext>
            </a:extLst>
          </p:cNvPr>
          <p:cNvPicPr>
            <a:picLocks noChangeAspect="1"/>
          </p:cNvPicPr>
          <p:nvPr/>
        </p:nvPicPr>
        <p:blipFill>
          <a:blip r:embed="rId3"/>
          <a:stretch>
            <a:fillRect/>
          </a:stretch>
        </p:blipFill>
        <p:spPr>
          <a:xfrm>
            <a:off x="1084094" y="3306177"/>
            <a:ext cx="4505325" cy="752475"/>
          </a:xfrm>
          <a:prstGeom prst="rect">
            <a:avLst/>
          </a:prstGeom>
        </p:spPr>
      </p:pic>
      <p:pic>
        <p:nvPicPr>
          <p:cNvPr id="4" name="Immagine 3">
            <a:extLst>
              <a:ext uri="{FF2B5EF4-FFF2-40B4-BE49-F238E27FC236}">
                <a16:creationId xmlns:a16="http://schemas.microsoft.com/office/drawing/2014/main" id="{E0381280-04CE-4BB7-8C62-AE3A53DED8BD}"/>
              </a:ext>
            </a:extLst>
          </p:cNvPr>
          <p:cNvPicPr>
            <a:picLocks noChangeAspect="1"/>
          </p:cNvPicPr>
          <p:nvPr/>
        </p:nvPicPr>
        <p:blipFill>
          <a:blip r:embed="rId4"/>
          <a:stretch>
            <a:fillRect/>
          </a:stretch>
        </p:blipFill>
        <p:spPr>
          <a:xfrm rot="16200000">
            <a:off x="7360319" y="699086"/>
            <a:ext cx="3086100" cy="1866900"/>
          </a:xfrm>
          <a:prstGeom prst="rect">
            <a:avLst/>
          </a:prstGeom>
        </p:spPr>
      </p:pic>
      <p:pic>
        <p:nvPicPr>
          <p:cNvPr id="5" name="Immagine 4">
            <a:extLst>
              <a:ext uri="{FF2B5EF4-FFF2-40B4-BE49-F238E27FC236}">
                <a16:creationId xmlns:a16="http://schemas.microsoft.com/office/drawing/2014/main" id="{9784538A-F4BC-4160-AE71-9B90C3C87AFD}"/>
              </a:ext>
            </a:extLst>
          </p:cNvPr>
          <p:cNvPicPr>
            <a:picLocks noChangeAspect="1"/>
          </p:cNvPicPr>
          <p:nvPr/>
        </p:nvPicPr>
        <p:blipFill>
          <a:blip r:embed="rId5"/>
          <a:stretch>
            <a:fillRect/>
          </a:stretch>
        </p:blipFill>
        <p:spPr>
          <a:xfrm>
            <a:off x="8103269" y="3396664"/>
            <a:ext cx="1600200" cy="571500"/>
          </a:xfrm>
          <a:prstGeom prst="rect">
            <a:avLst/>
          </a:prstGeom>
        </p:spPr>
      </p:pic>
      <p:sp>
        <p:nvSpPr>
          <p:cNvPr id="6" name="CasellaDiTesto 5">
            <a:extLst>
              <a:ext uri="{FF2B5EF4-FFF2-40B4-BE49-F238E27FC236}">
                <a16:creationId xmlns:a16="http://schemas.microsoft.com/office/drawing/2014/main" id="{CF07C9C9-A9AC-44AA-B664-A16BFA8D569A}"/>
              </a:ext>
            </a:extLst>
          </p:cNvPr>
          <p:cNvSpPr txBox="1"/>
          <p:nvPr/>
        </p:nvSpPr>
        <p:spPr>
          <a:xfrm>
            <a:off x="1860884" y="4860758"/>
            <a:ext cx="1438855" cy="369332"/>
          </a:xfrm>
          <a:prstGeom prst="rect">
            <a:avLst/>
          </a:prstGeom>
          <a:noFill/>
        </p:spPr>
        <p:txBody>
          <a:bodyPr wrap="none" rtlCol="0">
            <a:spAutoFit/>
          </a:bodyPr>
          <a:lstStyle/>
          <a:p>
            <a:r>
              <a:rPr lang="it-IT" b="1" dirty="0" err="1"/>
              <a:t>Plane</a:t>
            </a:r>
            <a:r>
              <a:rPr lang="it-IT" b="1" dirty="0"/>
              <a:t> moiré</a:t>
            </a:r>
          </a:p>
        </p:txBody>
      </p:sp>
      <p:sp>
        <p:nvSpPr>
          <p:cNvPr id="7" name="CasellaDiTesto 6">
            <a:extLst>
              <a:ext uri="{FF2B5EF4-FFF2-40B4-BE49-F238E27FC236}">
                <a16:creationId xmlns:a16="http://schemas.microsoft.com/office/drawing/2014/main" id="{65E91EC8-6EC7-48B3-9334-A309630DA107}"/>
              </a:ext>
            </a:extLst>
          </p:cNvPr>
          <p:cNvSpPr txBox="1"/>
          <p:nvPr/>
        </p:nvSpPr>
        <p:spPr>
          <a:xfrm>
            <a:off x="8256983" y="4860758"/>
            <a:ext cx="1665841" cy="369332"/>
          </a:xfrm>
          <a:prstGeom prst="rect">
            <a:avLst/>
          </a:prstGeom>
          <a:noFill/>
        </p:spPr>
        <p:txBody>
          <a:bodyPr wrap="none" rtlCol="0">
            <a:spAutoFit/>
          </a:bodyPr>
          <a:lstStyle/>
          <a:p>
            <a:r>
              <a:rPr lang="it-IT" b="1" dirty="0"/>
              <a:t>Shadow Moiré</a:t>
            </a:r>
          </a:p>
        </p:txBody>
      </p:sp>
      <p:sp>
        <p:nvSpPr>
          <p:cNvPr id="8" name="TextBox 7">
            <a:extLst>
              <a:ext uri="{FF2B5EF4-FFF2-40B4-BE49-F238E27FC236}">
                <a16:creationId xmlns:a16="http://schemas.microsoft.com/office/drawing/2014/main" id="{6705E185-EAB6-AD3C-BEF9-34260F4DF1AA}"/>
              </a:ext>
            </a:extLst>
          </p:cNvPr>
          <p:cNvSpPr txBox="1"/>
          <p:nvPr/>
        </p:nvSpPr>
        <p:spPr>
          <a:xfrm>
            <a:off x="612347" y="324182"/>
            <a:ext cx="4729088" cy="461665"/>
          </a:xfrm>
          <a:prstGeom prst="rect">
            <a:avLst/>
          </a:prstGeom>
          <a:solidFill>
            <a:schemeClr val="bg1"/>
          </a:solidFill>
        </p:spPr>
        <p:txBody>
          <a:bodyPr wrap="square" rtlCol="0">
            <a:spAutoFit/>
          </a:bodyPr>
          <a:lstStyle/>
          <a:p>
            <a:r>
              <a:rPr lang="en-US" sz="2400" dirty="0">
                <a:solidFill>
                  <a:schemeClr val="accent4"/>
                </a:solidFill>
              </a:rPr>
              <a:t>Moiré Method</a:t>
            </a:r>
          </a:p>
        </p:txBody>
      </p:sp>
    </p:spTree>
    <p:extLst>
      <p:ext uri="{BB962C8B-B14F-4D97-AF65-F5344CB8AC3E}">
        <p14:creationId xmlns:p14="http://schemas.microsoft.com/office/powerpoint/2010/main" val="17333208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0ADE3106-5D71-4DAF-9D02-47AE6F4781BD}"/>
              </a:ext>
            </a:extLst>
          </p:cNvPr>
          <p:cNvPicPr>
            <a:picLocks noChangeAspect="1"/>
          </p:cNvPicPr>
          <p:nvPr/>
        </p:nvPicPr>
        <p:blipFill>
          <a:blip r:embed="rId2"/>
          <a:stretch>
            <a:fillRect/>
          </a:stretch>
        </p:blipFill>
        <p:spPr>
          <a:xfrm>
            <a:off x="486527" y="857250"/>
            <a:ext cx="4962525" cy="3314700"/>
          </a:xfrm>
          <a:prstGeom prst="rect">
            <a:avLst/>
          </a:prstGeom>
        </p:spPr>
      </p:pic>
      <p:sp>
        <p:nvSpPr>
          <p:cNvPr id="4" name="CasellaDiTesto 3">
            <a:extLst>
              <a:ext uri="{FF2B5EF4-FFF2-40B4-BE49-F238E27FC236}">
                <a16:creationId xmlns:a16="http://schemas.microsoft.com/office/drawing/2014/main" id="{B6444964-F699-4A65-96E3-30FB43918E9B}"/>
              </a:ext>
            </a:extLst>
          </p:cNvPr>
          <p:cNvSpPr txBox="1"/>
          <p:nvPr/>
        </p:nvSpPr>
        <p:spPr>
          <a:xfrm>
            <a:off x="6742950" y="2329934"/>
            <a:ext cx="817853" cy="369332"/>
          </a:xfrm>
          <a:prstGeom prst="rect">
            <a:avLst/>
          </a:prstGeom>
          <a:noFill/>
        </p:spPr>
        <p:txBody>
          <a:bodyPr wrap="none" rtlCol="0">
            <a:spAutoFit/>
          </a:bodyPr>
          <a:lstStyle/>
          <a:p>
            <a:r>
              <a:rPr lang="it-IT" dirty="0"/>
              <a:t>u=</a:t>
            </a:r>
            <a:r>
              <a:rPr lang="it-IT" dirty="0" err="1"/>
              <a:t>pNx</a:t>
            </a:r>
            <a:endParaRPr lang="it-IT" dirty="0"/>
          </a:p>
        </p:txBody>
      </p:sp>
      <p:sp>
        <p:nvSpPr>
          <p:cNvPr id="5" name="CasellaDiTesto 4">
            <a:extLst>
              <a:ext uri="{FF2B5EF4-FFF2-40B4-BE49-F238E27FC236}">
                <a16:creationId xmlns:a16="http://schemas.microsoft.com/office/drawing/2014/main" id="{9CCAD0D6-9902-42D2-8E01-C948F524FF37}"/>
              </a:ext>
            </a:extLst>
          </p:cNvPr>
          <p:cNvSpPr txBox="1"/>
          <p:nvPr/>
        </p:nvSpPr>
        <p:spPr>
          <a:xfrm>
            <a:off x="1860884" y="4860758"/>
            <a:ext cx="2429576" cy="369332"/>
          </a:xfrm>
          <a:prstGeom prst="rect">
            <a:avLst/>
          </a:prstGeom>
          <a:noFill/>
        </p:spPr>
        <p:txBody>
          <a:bodyPr wrap="none" rtlCol="0">
            <a:spAutoFit/>
          </a:bodyPr>
          <a:lstStyle/>
          <a:p>
            <a:r>
              <a:rPr lang="it-IT" b="1" dirty="0" err="1"/>
              <a:t>Interferometric</a:t>
            </a:r>
            <a:r>
              <a:rPr lang="it-IT" b="1" dirty="0"/>
              <a:t> Moiré</a:t>
            </a:r>
          </a:p>
        </p:txBody>
      </p:sp>
      <p:sp>
        <p:nvSpPr>
          <p:cNvPr id="2" name="TextBox 1">
            <a:extLst>
              <a:ext uri="{FF2B5EF4-FFF2-40B4-BE49-F238E27FC236}">
                <a16:creationId xmlns:a16="http://schemas.microsoft.com/office/drawing/2014/main" id="{8898E730-6546-9F1B-0758-E3A6B86EEE32}"/>
              </a:ext>
            </a:extLst>
          </p:cNvPr>
          <p:cNvSpPr txBox="1"/>
          <p:nvPr/>
        </p:nvSpPr>
        <p:spPr>
          <a:xfrm>
            <a:off x="612347" y="324182"/>
            <a:ext cx="4729088" cy="461665"/>
          </a:xfrm>
          <a:prstGeom prst="rect">
            <a:avLst/>
          </a:prstGeom>
          <a:solidFill>
            <a:schemeClr val="bg1"/>
          </a:solidFill>
        </p:spPr>
        <p:txBody>
          <a:bodyPr wrap="square" rtlCol="0">
            <a:spAutoFit/>
          </a:bodyPr>
          <a:lstStyle/>
          <a:p>
            <a:r>
              <a:rPr lang="en-US" sz="2400" dirty="0">
                <a:solidFill>
                  <a:schemeClr val="accent4"/>
                </a:solidFill>
              </a:rPr>
              <a:t>Moiré Method</a:t>
            </a:r>
          </a:p>
        </p:txBody>
      </p:sp>
    </p:spTree>
    <p:extLst>
      <p:ext uri="{BB962C8B-B14F-4D97-AF65-F5344CB8AC3E}">
        <p14:creationId xmlns:p14="http://schemas.microsoft.com/office/powerpoint/2010/main" val="21523042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594AD89-38FE-3ADE-EE4D-5F38AAA0EB79}"/>
              </a:ext>
            </a:extLst>
          </p:cNvPr>
          <p:cNvPicPr>
            <a:picLocks noChangeAspect="1"/>
          </p:cNvPicPr>
          <p:nvPr/>
        </p:nvPicPr>
        <p:blipFill>
          <a:blip r:embed="rId3"/>
          <a:stretch>
            <a:fillRect/>
          </a:stretch>
        </p:blipFill>
        <p:spPr>
          <a:xfrm>
            <a:off x="340113" y="635618"/>
            <a:ext cx="10950468" cy="6300439"/>
          </a:xfrm>
          <a:prstGeom prst="rect">
            <a:avLst/>
          </a:prstGeom>
        </p:spPr>
      </p:pic>
      <p:sp>
        <p:nvSpPr>
          <p:cNvPr id="4" name="TextBox 3">
            <a:extLst>
              <a:ext uri="{FF2B5EF4-FFF2-40B4-BE49-F238E27FC236}">
                <a16:creationId xmlns:a16="http://schemas.microsoft.com/office/drawing/2014/main" id="{58CBAD4B-9272-847C-6B45-042E15538B44}"/>
              </a:ext>
            </a:extLst>
          </p:cNvPr>
          <p:cNvSpPr txBox="1"/>
          <p:nvPr/>
        </p:nvSpPr>
        <p:spPr>
          <a:xfrm>
            <a:off x="612347" y="324182"/>
            <a:ext cx="4729088" cy="461665"/>
          </a:xfrm>
          <a:prstGeom prst="rect">
            <a:avLst/>
          </a:prstGeom>
          <a:solidFill>
            <a:schemeClr val="bg1"/>
          </a:solidFill>
        </p:spPr>
        <p:txBody>
          <a:bodyPr wrap="square" rtlCol="0">
            <a:spAutoFit/>
          </a:bodyPr>
          <a:lstStyle/>
          <a:p>
            <a:r>
              <a:rPr lang="en-US" sz="2400" dirty="0">
                <a:solidFill>
                  <a:schemeClr val="accent4"/>
                </a:solidFill>
              </a:rPr>
              <a:t>Fringe Projection Methods</a:t>
            </a:r>
          </a:p>
        </p:txBody>
      </p:sp>
      <p:sp>
        <p:nvSpPr>
          <p:cNvPr id="5" name="TextBox 4">
            <a:extLst>
              <a:ext uri="{FF2B5EF4-FFF2-40B4-BE49-F238E27FC236}">
                <a16:creationId xmlns:a16="http://schemas.microsoft.com/office/drawing/2014/main" id="{63C24D7D-46B0-4117-179C-88C5FA56501C}"/>
              </a:ext>
            </a:extLst>
          </p:cNvPr>
          <p:cNvSpPr txBox="1"/>
          <p:nvPr/>
        </p:nvSpPr>
        <p:spPr>
          <a:xfrm>
            <a:off x="426520" y="3629714"/>
            <a:ext cx="10777654" cy="646331"/>
          </a:xfrm>
          <a:prstGeom prst="rect">
            <a:avLst/>
          </a:prstGeom>
          <a:solidFill>
            <a:schemeClr val="bg1"/>
          </a:solidFill>
        </p:spPr>
        <p:txBody>
          <a:bodyPr wrap="square" rtlCol="0">
            <a:spAutoFit/>
          </a:bodyPr>
          <a:lstStyle/>
          <a:p>
            <a:r>
              <a:rPr lang="en-US" dirty="0"/>
              <a:t>If I subtract two phase map on the object and on the phase plane I get this:</a:t>
            </a:r>
          </a:p>
          <a:p>
            <a:endParaRPr lang="en-US" dirty="0"/>
          </a:p>
        </p:txBody>
      </p:sp>
      <p:pic>
        <p:nvPicPr>
          <p:cNvPr id="6" name="Immagine 4">
            <a:extLst>
              <a:ext uri="{FF2B5EF4-FFF2-40B4-BE49-F238E27FC236}">
                <a16:creationId xmlns:a16="http://schemas.microsoft.com/office/drawing/2014/main" id="{A6D281C4-9EAC-E1BB-49B4-823941ECF40D}"/>
              </a:ext>
            </a:extLst>
          </p:cNvPr>
          <p:cNvPicPr>
            <a:picLocks noChangeAspect="1"/>
          </p:cNvPicPr>
          <p:nvPr/>
        </p:nvPicPr>
        <p:blipFill>
          <a:blip r:embed="rId4"/>
          <a:stretch>
            <a:fillRect/>
          </a:stretch>
        </p:blipFill>
        <p:spPr>
          <a:xfrm>
            <a:off x="5662755" y="850829"/>
            <a:ext cx="6052992" cy="2377457"/>
          </a:xfrm>
          <a:prstGeom prst="rect">
            <a:avLst/>
          </a:prstGeom>
        </p:spPr>
      </p:pic>
      <p:sp>
        <p:nvSpPr>
          <p:cNvPr id="7" name="TextBox 6">
            <a:extLst>
              <a:ext uri="{FF2B5EF4-FFF2-40B4-BE49-F238E27FC236}">
                <a16:creationId xmlns:a16="http://schemas.microsoft.com/office/drawing/2014/main" id="{A12E0586-7E48-8E6E-95A8-9CACFD2FE48E}"/>
              </a:ext>
            </a:extLst>
          </p:cNvPr>
          <p:cNvSpPr txBox="1"/>
          <p:nvPr/>
        </p:nvSpPr>
        <p:spPr>
          <a:xfrm>
            <a:off x="7521498" y="4402815"/>
            <a:ext cx="1814151" cy="369332"/>
          </a:xfrm>
          <a:prstGeom prst="rect">
            <a:avLst/>
          </a:prstGeom>
          <a:solidFill>
            <a:schemeClr val="bg1"/>
          </a:solidFill>
        </p:spPr>
        <p:txBody>
          <a:bodyPr wrap="none" rtlCol="0">
            <a:spAutoFit/>
          </a:bodyPr>
          <a:lstStyle/>
          <a:p>
            <a:r>
              <a:rPr lang="en-US" dirty="0"/>
              <a:t>Similar Triangles</a:t>
            </a:r>
          </a:p>
        </p:txBody>
      </p:sp>
    </p:spTree>
    <p:extLst>
      <p:ext uri="{BB962C8B-B14F-4D97-AF65-F5344CB8AC3E}">
        <p14:creationId xmlns:p14="http://schemas.microsoft.com/office/powerpoint/2010/main" val="5883455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0D5D7A70-5883-44D7-8DD3-049FCF3BC88E}"/>
              </a:ext>
            </a:extLst>
          </p:cNvPr>
          <p:cNvPicPr>
            <a:picLocks noChangeAspect="1"/>
          </p:cNvPicPr>
          <p:nvPr/>
        </p:nvPicPr>
        <p:blipFill>
          <a:blip r:embed="rId2"/>
          <a:stretch>
            <a:fillRect/>
          </a:stretch>
        </p:blipFill>
        <p:spPr>
          <a:xfrm>
            <a:off x="2502127" y="725452"/>
            <a:ext cx="7187746" cy="5407096"/>
          </a:xfrm>
          <a:prstGeom prst="rect">
            <a:avLst/>
          </a:prstGeom>
        </p:spPr>
      </p:pic>
      <p:sp>
        <p:nvSpPr>
          <p:cNvPr id="2" name="TextBox 1">
            <a:extLst>
              <a:ext uri="{FF2B5EF4-FFF2-40B4-BE49-F238E27FC236}">
                <a16:creationId xmlns:a16="http://schemas.microsoft.com/office/drawing/2014/main" id="{2A950A40-BFC4-B996-E105-2CC0AE5CA669}"/>
              </a:ext>
            </a:extLst>
          </p:cNvPr>
          <p:cNvSpPr txBox="1"/>
          <p:nvPr/>
        </p:nvSpPr>
        <p:spPr>
          <a:xfrm>
            <a:off x="612347" y="324182"/>
            <a:ext cx="4729088" cy="461665"/>
          </a:xfrm>
          <a:prstGeom prst="rect">
            <a:avLst/>
          </a:prstGeom>
          <a:solidFill>
            <a:schemeClr val="bg1"/>
          </a:solidFill>
        </p:spPr>
        <p:txBody>
          <a:bodyPr wrap="square" rtlCol="0">
            <a:spAutoFit/>
          </a:bodyPr>
          <a:lstStyle/>
          <a:p>
            <a:r>
              <a:rPr lang="en-US" sz="2400" dirty="0">
                <a:solidFill>
                  <a:schemeClr val="accent4"/>
                </a:solidFill>
              </a:rPr>
              <a:t>DIC</a:t>
            </a:r>
          </a:p>
        </p:txBody>
      </p:sp>
    </p:spTree>
    <p:extLst>
      <p:ext uri="{BB962C8B-B14F-4D97-AF65-F5344CB8AC3E}">
        <p14:creationId xmlns:p14="http://schemas.microsoft.com/office/powerpoint/2010/main" val="7211741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3EE4C84E-7340-44AD-A111-C04CD6505880}"/>
              </a:ext>
            </a:extLst>
          </p:cNvPr>
          <p:cNvPicPr>
            <a:picLocks noChangeAspect="1"/>
          </p:cNvPicPr>
          <p:nvPr/>
        </p:nvPicPr>
        <p:blipFill>
          <a:blip r:embed="rId2"/>
          <a:stretch>
            <a:fillRect/>
          </a:stretch>
        </p:blipFill>
        <p:spPr>
          <a:xfrm>
            <a:off x="2554321" y="785847"/>
            <a:ext cx="6971846" cy="5605889"/>
          </a:xfrm>
          <a:prstGeom prst="rect">
            <a:avLst/>
          </a:prstGeom>
        </p:spPr>
      </p:pic>
      <p:sp>
        <p:nvSpPr>
          <p:cNvPr id="3" name="TextBox 2">
            <a:extLst>
              <a:ext uri="{FF2B5EF4-FFF2-40B4-BE49-F238E27FC236}">
                <a16:creationId xmlns:a16="http://schemas.microsoft.com/office/drawing/2014/main" id="{41AC0493-D367-3785-20B0-A576A9A7C10E}"/>
              </a:ext>
            </a:extLst>
          </p:cNvPr>
          <p:cNvSpPr txBox="1"/>
          <p:nvPr/>
        </p:nvSpPr>
        <p:spPr>
          <a:xfrm>
            <a:off x="612347" y="324182"/>
            <a:ext cx="4729088" cy="461665"/>
          </a:xfrm>
          <a:prstGeom prst="rect">
            <a:avLst/>
          </a:prstGeom>
          <a:solidFill>
            <a:schemeClr val="bg1"/>
          </a:solidFill>
        </p:spPr>
        <p:txBody>
          <a:bodyPr wrap="square" rtlCol="0">
            <a:spAutoFit/>
          </a:bodyPr>
          <a:lstStyle/>
          <a:p>
            <a:r>
              <a:rPr lang="en-US" sz="2400" dirty="0">
                <a:solidFill>
                  <a:schemeClr val="accent4"/>
                </a:solidFill>
              </a:rPr>
              <a:t>DIC</a:t>
            </a:r>
          </a:p>
        </p:txBody>
      </p:sp>
    </p:spTree>
    <p:extLst>
      <p:ext uri="{BB962C8B-B14F-4D97-AF65-F5344CB8AC3E}">
        <p14:creationId xmlns:p14="http://schemas.microsoft.com/office/powerpoint/2010/main" val="23601639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2B15779A-901C-42C2-BAE7-00250584026A}"/>
              </a:ext>
            </a:extLst>
          </p:cNvPr>
          <p:cNvPicPr>
            <a:picLocks noChangeAspect="1"/>
          </p:cNvPicPr>
          <p:nvPr/>
        </p:nvPicPr>
        <p:blipFill>
          <a:blip r:embed="rId3"/>
          <a:stretch>
            <a:fillRect/>
          </a:stretch>
        </p:blipFill>
        <p:spPr>
          <a:xfrm>
            <a:off x="435428" y="891643"/>
            <a:ext cx="7193643" cy="5239814"/>
          </a:xfrm>
          <a:prstGeom prst="rect">
            <a:avLst/>
          </a:prstGeom>
        </p:spPr>
      </p:pic>
      <p:sp>
        <p:nvSpPr>
          <p:cNvPr id="3" name="TextBox 2">
            <a:extLst>
              <a:ext uri="{FF2B5EF4-FFF2-40B4-BE49-F238E27FC236}">
                <a16:creationId xmlns:a16="http://schemas.microsoft.com/office/drawing/2014/main" id="{CFDA0377-2535-CF57-FA8F-CA6A6A90D480}"/>
              </a:ext>
            </a:extLst>
          </p:cNvPr>
          <p:cNvSpPr txBox="1"/>
          <p:nvPr/>
        </p:nvSpPr>
        <p:spPr>
          <a:xfrm>
            <a:off x="612347" y="324182"/>
            <a:ext cx="4729088" cy="461665"/>
          </a:xfrm>
          <a:prstGeom prst="rect">
            <a:avLst/>
          </a:prstGeom>
          <a:solidFill>
            <a:schemeClr val="bg1"/>
          </a:solidFill>
        </p:spPr>
        <p:txBody>
          <a:bodyPr wrap="square" rtlCol="0">
            <a:spAutoFit/>
          </a:bodyPr>
          <a:lstStyle/>
          <a:p>
            <a:r>
              <a:rPr lang="en-US" sz="2400" dirty="0">
                <a:solidFill>
                  <a:schemeClr val="accent4"/>
                </a:solidFill>
              </a:rPr>
              <a:t>DIC</a:t>
            </a:r>
          </a:p>
        </p:txBody>
      </p:sp>
      <p:pic>
        <p:nvPicPr>
          <p:cNvPr id="4" name="Picture 3" descr="A close-up of metal pieces&#10;&#10;Description automatically generated">
            <a:extLst>
              <a:ext uri="{FF2B5EF4-FFF2-40B4-BE49-F238E27FC236}">
                <a16:creationId xmlns:a16="http://schemas.microsoft.com/office/drawing/2014/main" id="{2F509E42-55F3-C243-5CC1-28302538AB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05800" y="4368282"/>
            <a:ext cx="2209894" cy="1657420"/>
          </a:xfrm>
          <a:prstGeom prst="rect">
            <a:avLst/>
          </a:prstGeom>
        </p:spPr>
      </p:pic>
      <p:sp>
        <p:nvSpPr>
          <p:cNvPr id="5" name="TextBox 4">
            <a:extLst>
              <a:ext uri="{FF2B5EF4-FFF2-40B4-BE49-F238E27FC236}">
                <a16:creationId xmlns:a16="http://schemas.microsoft.com/office/drawing/2014/main" id="{44E04D84-19C1-CA36-D8C6-6164FF2BD497}"/>
              </a:ext>
            </a:extLst>
          </p:cNvPr>
          <p:cNvSpPr txBox="1"/>
          <p:nvPr/>
        </p:nvSpPr>
        <p:spPr>
          <a:xfrm>
            <a:off x="4524387" y="5082740"/>
            <a:ext cx="1763881" cy="369332"/>
          </a:xfrm>
          <a:prstGeom prst="rect">
            <a:avLst/>
          </a:prstGeom>
          <a:noFill/>
        </p:spPr>
        <p:txBody>
          <a:bodyPr wrap="none" rtlCol="0">
            <a:spAutoFit/>
          </a:bodyPr>
          <a:lstStyle/>
          <a:p>
            <a:r>
              <a:rPr lang="en-US" dirty="0"/>
              <a:t>Foam </a:t>
            </a:r>
            <a:r>
              <a:rPr lang="en-US" dirty="0" err="1"/>
              <a:t>Iosipescu</a:t>
            </a:r>
            <a:endParaRPr lang="en-US" dirty="0"/>
          </a:p>
        </p:txBody>
      </p:sp>
      <p:pic>
        <p:nvPicPr>
          <p:cNvPr id="6" name="Picture 5" descr="A concrete pillar with black dots&#10;&#10;Description automatically generated">
            <a:extLst>
              <a:ext uri="{FF2B5EF4-FFF2-40B4-BE49-F238E27FC236}">
                <a16:creationId xmlns:a16="http://schemas.microsoft.com/office/drawing/2014/main" id="{27EF1AB8-69EF-8905-81EE-3788F89E19EE}"/>
              </a:ext>
            </a:extLst>
          </p:cNvPr>
          <p:cNvPicPr>
            <a:picLocks noChangeAspect="1"/>
          </p:cNvPicPr>
          <p:nvPr/>
        </p:nvPicPr>
        <p:blipFill>
          <a:blip r:embed="rId5">
            <a:extLst>
              <a:ext uri="{28A0092B-C50C-407E-A947-70E740481C1C}">
                <a14:useLocalDpi xmlns:a14="http://schemas.microsoft.com/office/drawing/2010/main" val="0"/>
              </a:ext>
            </a:extLst>
          </a:blip>
          <a:srcRect t="24739"/>
          <a:stretch/>
        </p:blipFill>
        <p:spPr>
          <a:xfrm>
            <a:off x="8531162" y="121515"/>
            <a:ext cx="1536662" cy="2056006"/>
          </a:xfrm>
          <a:prstGeom prst="rect">
            <a:avLst/>
          </a:prstGeom>
        </p:spPr>
      </p:pic>
      <p:sp>
        <p:nvSpPr>
          <p:cNvPr id="7" name="TextBox 6">
            <a:extLst>
              <a:ext uri="{FF2B5EF4-FFF2-40B4-BE49-F238E27FC236}">
                <a16:creationId xmlns:a16="http://schemas.microsoft.com/office/drawing/2014/main" id="{8040C7C9-E182-0B66-131B-333385FC3FC9}"/>
              </a:ext>
            </a:extLst>
          </p:cNvPr>
          <p:cNvSpPr txBox="1"/>
          <p:nvPr/>
        </p:nvSpPr>
        <p:spPr>
          <a:xfrm>
            <a:off x="7783649" y="2177521"/>
            <a:ext cx="4141651" cy="369332"/>
          </a:xfrm>
          <a:prstGeom prst="rect">
            <a:avLst/>
          </a:prstGeom>
          <a:noFill/>
        </p:spPr>
        <p:txBody>
          <a:bodyPr wrap="square" rtlCol="0">
            <a:spAutoFit/>
          </a:bodyPr>
          <a:lstStyle/>
          <a:p>
            <a:r>
              <a:rPr lang="en-US" dirty="0"/>
              <a:t>Stress Concentration Airbus</a:t>
            </a:r>
          </a:p>
        </p:txBody>
      </p:sp>
      <p:pic>
        <p:nvPicPr>
          <p:cNvPr id="8" name="Picture 7" descr="A hand holding a plastic brace&#10;&#10;Description automatically generated">
            <a:extLst>
              <a:ext uri="{FF2B5EF4-FFF2-40B4-BE49-F238E27FC236}">
                <a16:creationId xmlns:a16="http://schemas.microsoft.com/office/drawing/2014/main" id="{326E5E19-86EF-8CCD-D98F-99DA814806C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31093" y="2546853"/>
            <a:ext cx="2581507" cy="1452097"/>
          </a:xfrm>
          <a:prstGeom prst="rect">
            <a:avLst/>
          </a:prstGeom>
        </p:spPr>
      </p:pic>
      <p:sp>
        <p:nvSpPr>
          <p:cNvPr id="9" name="TextBox 8">
            <a:extLst>
              <a:ext uri="{FF2B5EF4-FFF2-40B4-BE49-F238E27FC236}">
                <a16:creationId xmlns:a16="http://schemas.microsoft.com/office/drawing/2014/main" id="{CEA37F60-64D9-BB76-A811-EC5A28BAA5BD}"/>
              </a:ext>
            </a:extLst>
          </p:cNvPr>
          <p:cNvSpPr txBox="1"/>
          <p:nvPr/>
        </p:nvSpPr>
        <p:spPr>
          <a:xfrm>
            <a:off x="8497201" y="3998950"/>
            <a:ext cx="1570623" cy="369332"/>
          </a:xfrm>
          <a:prstGeom prst="rect">
            <a:avLst/>
          </a:prstGeom>
          <a:noFill/>
        </p:spPr>
        <p:txBody>
          <a:bodyPr wrap="none" rtlCol="0">
            <a:spAutoFit/>
          </a:bodyPr>
          <a:lstStyle/>
          <a:p>
            <a:r>
              <a:rPr lang="en-US" dirty="0"/>
              <a:t>Clear Aligners</a:t>
            </a:r>
          </a:p>
        </p:txBody>
      </p:sp>
      <p:sp>
        <p:nvSpPr>
          <p:cNvPr id="10" name="TextBox 9">
            <a:extLst>
              <a:ext uri="{FF2B5EF4-FFF2-40B4-BE49-F238E27FC236}">
                <a16:creationId xmlns:a16="http://schemas.microsoft.com/office/drawing/2014/main" id="{B9EB8FC1-EA82-6918-05D6-0BBE4D2EEB6F}"/>
              </a:ext>
            </a:extLst>
          </p:cNvPr>
          <p:cNvSpPr txBox="1"/>
          <p:nvPr/>
        </p:nvSpPr>
        <p:spPr>
          <a:xfrm>
            <a:off x="8531162" y="6210368"/>
            <a:ext cx="1801134" cy="369332"/>
          </a:xfrm>
          <a:prstGeom prst="rect">
            <a:avLst/>
          </a:prstGeom>
          <a:noFill/>
        </p:spPr>
        <p:txBody>
          <a:bodyPr wrap="none" rtlCol="0">
            <a:spAutoFit/>
          </a:bodyPr>
          <a:lstStyle/>
          <a:p>
            <a:r>
              <a:rPr lang="en-US" dirty="0" err="1"/>
              <a:t>Iosipescu</a:t>
            </a:r>
            <a:r>
              <a:rPr lang="en-US" dirty="0"/>
              <a:t> FOAM</a:t>
            </a:r>
          </a:p>
        </p:txBody>
      </p:sp>
      <p:cxnSp>
        <p:nvCxnSpPr>
          <p:cNvPr id="12" name="Straight Connector 11">
            <a:extLst>
              <a:ext uri="{FF2B5EF4-FFF2-40B4-BE49-F238E27FC236}">
                <a16:creationId xmlns:a16="http://schemas.microsoft.com/office/drawing/2014/main" id="{0390C0A2-C028-FA06-4986-A187A09F33F0}"/>
              </a:ext>
            </a:extLst>
          </p:cNvPr>
          <p:cNvCxnSpPr/>
          <p:nvPr/>
        </p:nvCxnSpPr>
        <p:spPr>
          <a:xfrm>
            <a:off x="7505700" y="102465"/>
            <a:ext cx="0" cy="668655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5045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Immagine 11" descr="A building with lights on the side of the road&#10;&#10;Description automatically generated">
            <a:extLst>
              <a:ext uri="{FF2B5EF4-FFF2-40B4-BE49-F238E27FC236}">
                <a16:creationId xmlns:a16="http://schemas.microsoft.com/office/drawing/2014/main" id="{F2C87F9A-2879-30E5-086F-B065EB10DBFF}"/>
              </a:ext>
            </a:extLst>
          </p:cNvPr>
          <p:cNvPicPr>
            <a:picLocks noChangeAspect="1"/>
          </p:cNvPicPr>
          <p:nvPr/>
        </p:nvPicPr>
        <p:blipFill>
          <a:blip r:embed="rId2">
            <a:extLst>
              <a:ext uri="{28A0092B-C50C-407E-A947-70E740481C1C}">
                <a14:useLocalDpi xmlns:a14="http://schemas.microsoft.com/office/drawing/2010/main" val="0"/>
              </a:ext>
            </a:extLst>
          </a:blip>
          <a:srcRect t="19"/>
          <a:stretch/>
        </p:blipFill>
        <p:spPr>
          <a:xfrm>
            <a:off x="20" y="1282"/>
            <a:ext cx="12191980" cy="6856718"/>
          </a:xfrm>
          <a:prstGeom prst="rect">
            <a:avLst/>
          </a:prstGeom>
        </p:spPr>
      </p:pic>
    </p:spTree>
    <p:extLst>
      <p:ext uri="{BB962C8B-B14F-4D97-AF65-F5344CB8AC3E}">
        <p14:creationId xmlns:p14="http://schemas.microsoft.com/office/powerpoint/2010/main" val="21573644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CD2BC3BD-1838-4D4A-A4FA-B56924E32E44}"/>
              </a:ext>
            </a:extLst>
          </p:cNvPr>
          <p:cNvPicPr>
            <a:picLocks noChangeAspect="1"/>
          </p:cNvPicPr>
          <p:nvPr/>
        </p:nvPicPr>
        <p:blipFill>
          <a:blip r:embed="rId2"/>
          <a:stretch>
            <a:fillRect/>
          </a:stretch>
        </p:blipFill>
        <p:spPr>
          <a:xfrm>
            <a:off x="449548" y="761054"/>
            <a:ext cx="5849328" cy="3371108"/>
          </a:xfrm>
          <a:prstGeom prst="rect">
            <a:avLst/>
          </a:prstGeom>
        </p:spPr>
      </p:pic>
      <p:pic>
        <p:nvPicPr>
          <p:cNvPr id="3" name="Immagine 2">
            <a:extLst>
              <a:ext uri="{FF2B5EF4-FFF2-40B4-BE49-F238E27FC236}">
                <a16:creationId xmlns:a16="http://schemas.microsoft.com/office/drawing/2014/main" id="{1D0D6B1D-94BE-4A56-B1DD-BD10BD59F10C}"/>
              </a:ext>
            </a:extLst>
          </p:cNvPr>
          <p:cNvPicPr>
            <a:picLocks noChangeAspect="1"/>
          </p:cNvPicPr>
          <p:nvPr/>
        </p:nvPicPr>
        <p:blipFill>
          <a:blip r:embed="rId3"/>
          <a:stretch>
            <a:fillRect/>
          </a:stretch>
        </p:blipFill>
        <p:spPr>
          <a:xfrm>
            <a:off x="6382209" y="3429000"/>
            <a:ext cx="5809791" cy="3335250"/>
          </a:xfrm>
          <a:prstGeom prst="rect">
            <a:avLst/>
          </a:prstGeom>
        </p:spPr>
      </p:pic>
      <p:sp>
        <p:nvSpPr>
          <p:cNvPr id="4" name="Freccia angolare in su 3">
            <a:extLst>
              <a:ext uri="{FF2B5EF4-FFF2-40B4-BE49-F238E27FC236}">
                <a16:creationId xmlns:a16="http://schemas.microsoft.com/office/drawing/2014/main" id="{5BC77802-776C-4F12-8538-400179AB14BA}"/>
              </a:ext>
            </a:extLst>
          </p:cNvPr>
          <p:cNvSpPr/>
          <p:nvPr/>
        </p:nvSpPr>
        <p:spPr>
          <a:xfrm rot="5400000">
            <a:off x="4176013" y="4057985"/>
            <a:ext cx="957943" cy="1291772"/>
          </a:xfrm>
          <a:prstGeom prst="bentUpArrow">
            <a:avLst/>
          </a:prstGeom>
          <a:solidFill>
            <a:schemeClr val="accent4">
              <a:lumMod val="40000"/>
              <a:lumOff val="60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TextBox 4">
            <a:extLst>
              <a:ext uri="{FF2B5EF4-FFF2-40B4-BE49-F238E27FC236}">
                <a16:creationId xmlns:a16="http://schemas.microsoft.com/office/drawing/2014/main" id="{FE219CAE-C3F7-F243-953F-1873BD018D89}"/>
              </a:ext>
            </a:extLst>
          </p:cNvPr>
          <p:cNvSpPr txBox="1"/>
          <p:nvPr/>
        </p:nvSpPr>
        <p:spPr>
          <a:xfrm>
            <a:off x="212386" y="185638"/>
            <a:ext cx="4729088" cy="461665"/>
          </a:xfrm>
          <a:prstGeom prst="rect">
            <a:avLst/>
          </a:prstGeom>
          <a:solidFill>
            <a:schemeClr val="bg1"/>
          </a:solidFill>
        </p:spPr>
        <p:txBody>
          <a:bodyPr wrap="square" rtlCol="0">
            <a:spAutoFit/>
          </a:bodyPr>
          <a:lstStyle/>
          <a:p>
            <a:r>
              <a:rPr lang="en-US" sz="2400" dirty="0">
                <a:solidFill>
                  <a:schemeClr val="accent4"/>
                </a:solidFill>
              </a:rPr>
              <a:t>DIC</a:t>
            </a:r>
          </a:p>
        </p:txBody>
      </p:sp>
    </p:spTree>
    <p:extLst>
      <p:ext uri="{BB962C8B-B14F-4D97-AF65-F5344CB8AC3E}">
        <p14:creationId xmlns:p14="http://schemas.microsoft.com/office/powerpoint/2010/main" val="41003397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8914890E-846C-45D1-BD34-9A989B6096C1}"/>
              </a:ext>
            </a:extLst>
          </p:cNvPr>
          <p:cNvPicPr>
            <a:picLocks noChangeAspect="1"/>
          </p:cNvPicPr>
          <p:nvPr/>
        </p:nvPicPr>
        <p:blipFill>
          <a:blip r:embed="rId2"/>
          <a:stretch>
            <a:fillRect/>
          </a:stretch>
        </p:blipFill>
        <p:spPr>
          <a:xfrm>
            <a:off x="804681" y="761904"/>
            <a:ext cx="5897061" cy="3345639"/>
          </a:xfrm>
          <a:prstGeom prst="rect">
            <a:avLst/>
          </a:prstGeom>
        </p:spPr>
      </p:pic>
      <p:pic>
        <p:nvPicPr>
          <p:cNvPr id="3" name="Immagine 2">
            <a:extLst>
              <a:ext uri="{FF2B5EF4-FFF2-40B4-BE49-F238E27FC236}">
                <a16:creationId xmlns:a16="http://schemas.microsoft.com/office/drawing/2014/main" id="{F8275B04-DB1A-4150-B247-FBC202BB03F2}"/>
              </a:ext>
            </a:extLst>
          </p:cNvPr>
          <p:cNvPicPr>
            <a:picLocks noChangeAspect="1"/>
          </p:cNvPicPr>
          <p:nvPr/>
        </p:nvPicPr>
        <p:blipFill rotWithShape="1">
          <a:blip r:embed="rId3"/>
          <a:srcRect t="40228"/>
          <a:stretch/>
        </p:blipFill>
        <p:spPr>
          <a:xfrm>
            <a:off x="6448425" y="4107543"/>
            <a:ext cx="5743575" cy="2727097"/>
          </a:xfrm>
          <a:prstGeom prst="rect">
            <a:avLst/>
          </a:prstGeom>
        </p:spPr>
      </p:pic>
      <p:sp>
        <p:nvSpPr>
          <p:cNvPr id="37" name="TextBox 36">
            <a:extLst>
              <a:ext uri="{FF2B5EF4-FFF2-40B4-BE49-F238E27FC236}">
                <a16:creationId xmlns:a16="http://schemas.microsoft.com/office/drawing/2014/main" id="{01F59BC0-10BE-42DE-44E8-13FAEC4F8671}"/>
              </a:ext>
            </a:extLst>
          </p:cNvPr>
          <p:cNvSpPr txBox="1"/>
          <p:nvPr/>
        </p:nvSpPr>
        <p:spPr>
          <a:xfrm>
            <a:off x="212386" y="185638"/>
            <a:ext cx="4729088" cy="461665"/>
          </a:xfrm>
          <a:prstGeom prst="rect">
            <a:avLst/>
          </a:prstGeom>
          <a:solidFill>
            <a:schemeClr val="bg1"/>
          </a:solidFill>
        </p:spPr>
        <p:txBody>
          <a:bodyPr wrap="square" rtlCol="0">
            <a:spAutoFit/>
          </a:bodyPr>
          <a:lstStyle/>
          <a:p>
            <a:r>
              <a:rPr lang="en-US" sz="2400" dirty="0">
                <a:solidFill>
                  <a:schemeClr val="accent4"/>
                </a:solidFill>
              </a:rPr>
              <a:t>DIC</a:t>
            </a:r>
          </a:p>
        </p:txBody>
      </p:sp>
      <p:grpSp>
        <p:nvGrpSpPr>
          <p:cNvPr id="38" name="Group 37">
            <a:extLst>
              <a:ext uri="{FF2B5EF4-FFF2-40B4-BE49-F238E27FC236}">
                <a16:creationId xmlns:a16="http://schemas.microsoft.com/office/drawing/2014/main" id="{37CADFA2-43C4-E01D-9EC5-335B7EB824D7}"/>
              </a:ext>
            </a:extLst>
          </p:cNvPr>
          <p:cNvGrpSpPr/>
          <p:nvPr/>
        </p:nvGrpSpPr>
        <p:grpSpPr>
          <a:xfrm>
            <a:off x="2690333" y="5443870"/>
            <a:ext cx="970324" cy="494414"/>
            <a:chOff x="1382233" y="5443870"/>
            <a:chExt cx="970324" cy="494414"/>
          </a:xfrm>
        </p:grpSpPr>
        <p:sp>
          <p:nvSpPr>
            <p:cNvPr id="39" name="Rectangle 38">
              <a:extLst>
                <a:ext uri="{FF2B5EF4-FFF2-40B4-BE49-F238E27FC236}">
                  <a16:creationId xmlns:a16="http://schemas.microsoft.com/office/drawing/2014/main" id="{3944CDFF-6C4D-E282-2BC1-6B6890F6C546}"/>
                </a:ext>
              </a:extLst>
            </p:cNvPr>
            <p:cNvSpPr/>
            <p:nvPr/>
          </p:nvSpPr>
          <p:spPr>
            <a:xfrm>
              <a:off x="1382233" y="5443870"/>
              <a:ext cx="483781" cy="494414"/>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E1DB4C74-71BE-24A0-47A1-DE729954562E}"/>
                </a:ext>
              </a:extLst>
            </p:cNvPr>
            <p:cNvSpPr/>
            <p:nvPr/>
          </p:nvSpPr>
          <p:spPr>
            <a:xfrm>
              <a:off x="1868776" y="5443870"/>
              <a:ext cx="483781" cy="494414"/>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a:extLst>
              <a:ext uri="{FF2B5EF4-FFF2-40B4-BE49-F238E27FC236}">
                <a16:creationId xmlns:a16="http://schemas.microsoft.com/office/drawing/2014/main" id="{F0848FF8-B42D-A769-915F-4175A3D69C9C}"/>
              </a:ext>
            </a:extLst>
          </p:cNvPr>
          <p:cNvGrpSpPr/>
          <p:nvPr/>
        </p:nvGrpSpPr>
        <p:grpSpPr>
          <a:xfrm rot="10800000">
            <a:off x="4197499" y="5443870"/>
            <a:ext cx="970324" cy="494414"/>
            <a:chOff x="1382233" y="5443870"/>
            <a:chExt cx="970324" cy="494414"/>
          </a:xfrm>
        </p:grpSpPr>
        <p:sp>
          <p:nvSpPr>
            <p:cNvPr id="42" name="Rectangle 41">
              <a:extLst>
                <a:ext uri="{FF2B5EF4-FFF2-40B4-BE49-F238E27FC236}">
                  <a16:creationId xmlns:a16="http://schemas.microsoft.com/office/drawing/2014/main" id="{B7BD6453-67CC-E244-D67D-E03EB62423C5}"/>
                </a:ext>
              </a:extLst>
            </p:cNvPr>
            <p:cNvSpPr/>
            <p:nvPr/>
          </p:nvSpPr>
          <p:spPr>
            <a:xfrm>
              <a:off x="1382233" y="5443870"/>
              <a:ext cx="483781" cy="494414"/>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7FDF67BA-2021-666F-FD2E-29BFE9989F6A}"/>
                </a:ext>
              </a:extLst>
            </p:cNvPr>
            <p:cNvSpPr/>
            <p:nvPr/>
          </p:nvSpPr>
          <p:spPr>
            <a:xfrm>
              <a:off x="1868776" y="5443870"/>
              <a:ext cx="483781" cy="494414"/>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662414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4061B65D-EBB9-4F47-8868-59C07CECF553}"/>
              </a:ext>
            </a:extLst>
          </p:cNvPr>
          <p:cNvPicPr>
            <a:picLocks noChangeAspect="1"/>
          </p:cNvPicPr>
          <p:nvPr/>
        </p:nvPicPr>
        <p:blipFill>
          <a:blip r:embed="rId2"/>
          <a:stretch>
            <a:fillRect/>
          </a:stretch>
        </p:blipFill>
        <p:spPr>
          <a:xfrm>
            <a:off x="2249714" y="639822"/>
            <a:ext cx="7300685" cy="5845398"/>
          </a:xfrm>
          <a:prstGeom prst="rect">
            <a:avLst/>
          </a:prstGeom>
        </p:spPr>
      </p:pic>
      <p:sp>
        <p:nvSpPr>
          <p:cNvPr id="3" name="TextBox 2">
            <a:extLst>
              <a:ext uri="{FF2B5EF4-FFF2-40B4-BE49-F238E27FC236}">
                <a16:creationId xmlns:a16="http://schemas.microsoft.com/office/drawing/2014/main" id="{8C4C4691-2D41-8582-112A-AE462FEC38CD}"/>
              </a:ext>
            </a:extLst>
          </p:cNvPr>
          <p:cNvSpPr txBox="1"/>
          <p:nvPr/>
        </p:nvSpPr>
        <p:spPr>
          <a:xfrm>
            <a:off x="612347" y="324182"/>
            <a:ext cx="4729088" cy="461665"/>
          </a:xfrm>
          <a:prstGeom prst="rect">
            <a:avLst/>
          </a:prstGeom>
          <a:solidFill>
            <a:schemeClr val="bg1"/>
          </a:solidFill>
        </p:spPr>
        <p:txBody>
          <a:bodyPr wrap="square" rtlCol="0">
            <a:spAutoFit/>
          </a:bodyPr>
          <a:lstStyle/>
          <a:p>
            <a:r>
              <a:rPr lang="en-US" sz="2400" dirty="0">
                <a:solidFill>
                  <a:schemeClr val="accent4"/>
                </a:solidFill>
              </a:rPr>
              <a:t>DIC</a:t>
            </a:r>
          </a:p>
        </p:txBody>
      </p:sp>
    </p:spTree>
    <p:extLst>
      <p:ext uri="{BB962C8B-B14F-4D97-AF65-F5344CB8AC3E}">
        <p14:creationId xmlns:p14="http://schemas.microsoft.com/office/powerpoint/2010/main" val="747362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B73E47F2-56D7-482E-AF2E-D31A51013DAE}"/>
              </a:ext>
            </a:extLst>
          </p:cNvPr>
          <p:cNvPicPr>
            <a:picLocks noChangeAspect="1"/>
          </p:cNvPicPr>
          <p:nvPr/>
        </p:nvPicPr>
        <p:blipFill>
          <a:blip r:embed="rId2"/>
          <a:stretch>
            <a:fillRect/>
          </a:stretch>
        </p:blipFill>
        <p:spPr>
          <a:xfrm>
            <a:off x="2365828" y="944335"/>
            <a:ext cx="6800850" cy="5431551"/>
          </a:xfrm>
          <a:prstGeom prst="rect">
            <a:avLst/>
          </a:prstGeom>
        </p:spPr>
      </p:pic>
      <p:sp>
        <p:nvSpPr>
          <p:cNvPr id="3" name="TextBox 2">
            <a:extLst>
              <a:ext uri="{FF2B5EF4-FFF2-40B4-BE49-F238E27FC236}">
                <a16:creationId xmlns:a16="http://schemas.microsoft.com/office/drawing/2014/main" id="{417E79B0-2676-F84F-65A0-A3B5535EC477}"/>
              </a:ext>
            </a:extLst>
          </p:cNvPr>
          <p:cNvSpPr txBox="1"/>
          <p:nvPr/>
        </p:nvSpPr>
        <p:spPr>
          <a:xfrm>
            <a:off x="612347" y="324182"/>
            <a:ext cx="4729088" cy="461665"/>
          </a:xfrm>
          <a:prstGeom prst="rect">
            <a:avLst/>
          </a:prstGeom>
          <a:solidFill>
            <a:schemeClr val="bg1"/>
          </a:solidFill>
        </p:spPr>
        <p:txBody>
          <a:bodyPr wrap="square" rtlCol="0">
            <a:spAutoFit/>
          </a:bodyPr>
          <a:lstStyle/>
          <a:p>
            <a:r>
              <a:rPr lang="en-US" sz="2400" dirty="0">
                <a:solidFill>
                  <a:schemeClr val="accent4"/>
                </a:solidFill>
              </a:rPr>
              <a:t>DIC</a:t>
            </a:r>
          </a:p>
        </p:txBody>
      </p:sp>
      <p:sp>
        <p:nvSpPr>
          <p:cNvPr id="4" name="TextBox 3">
            <a:extLst>
              <a:ext uri="{FF2B5EF4-FFF2-40B4-BE49-F238E27FC236}">
                <a16:creationId xmlns:a16="http://schemas.microsoft.com/office/drawing/2014/main" id="{3321A396-B772-FF8A-016F-9AE41443ACE0}"/>
              </a:ext>
            </a:extLst>
          </p:cNvPr>
          <p:cNvSpPr txBox="1"/>
          <p:nvPr/>
        </p:nvSpPr>
        <p:spPr>
          <a:xfrm>
            <a:off x="9714319" y="3067849"/>
            <a:ext cx="2114618" cy="1200329"/>
          </a:xfrm>
          <a:prstGeom prst="rect">
            <a:avLst/>
          </a:prstGeom>
          <a:noFill/>
        </p:spPr>
        <p:txBody>
          <a:bodyPr wrap="none" rtlCol="0">
            <a:spAutoFit/>
          </a:bodyPr>
          <a:lstStyle/>
          <a:p>
            <a:r>
              <a:rPr lang="en-US" sz="2400" dirty="0"/>
              <a:t>C(5,5,1,1)=0</a:t>
            </a:r>
          </a:p>
          <a:p>
            <a:endParaRPr lang="en-US" sz="2400" dirty="0"/>
          </a:p>
          <a:p>
            <a:r>
              <a:rPr lang="en-US" sz="2400" dirty="0"/>
              <a:t>Perfect Match!</a:t>
            </a:r>
          </a:p>
        </p:txBody>
      </p:sp>
    </p:spTree>
    <p:extLst>
      <p:ext uri="{BB962C8B-B14F-4D97-AF65-F5344CB8AC3E}">
        <p14:creationId xmlns:p14="http://schemas.microsoft.com/office/powerpoint/2010/main" val="15860335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F1848C4C-7DC1-4EC2-9C2A-218E43D7DFFC}"/>
              </a:ext>
            </a:extLst>
          </p:cNvPr>
          <p:cNvPicPr>
            <a:picLocks noChangeAspect="1"/>
          </p:cNvPicPr>
          <p:nvPr/>
        </p:nvPicPr>
        <p:blipFill>
          <a:blip r:embed="rId2"/>
          <a:stretch>
            <a:fillRect/>
          </a:stretch>
        </p:blipFill>
        <p:spPr>
          <a:xfrm>
            <a:off x="2293258" y="1288484"/>
            <a:ext cx="6926489" cy="3857058"/>
          </a:xfrm>
          <a:prstGeom prst="rect">
            <a:avLst/>
          </a:prstGeom>
        </p:spPr>
      </p:pic>
      <p:sp>
        <p:nvSpPr>
          <p:cNvPr id="3" name="TextBox 2">
            <a:extLst>
              <a:ext uri="{FF2B5EF4-FFF2-40B4-BE49-F238E27FC236}">
                <a16:creationId xmlns:a16="http://schemas.microsoft.com/office/drawing/2014/main" id="{BE5B789A-AB2B-A637-BA2B-FF19681D930D}"/>
              </a:ext>
            </a:extLst>
          </p:cNvPr>
          <p:cNvSpPr txBox="1"/>
          <p:nvPr/>
        </p:nvSpPr>
        <p:spPr>
          <a:xfrm>
            <a:off x="612347" y="324182"/>
            <a:ext cx="4729088" cy="461665"/>
          </a:xfrm>
          <a:prstGeom prst="rect">
            <a:avLst/>
          </a:prstGeom>
          <a:solidFill>
            <a:schemeClr val="bg1"/>
          </a:solidFill>
        </p:spPr>
        <p:txBody>
          <a:bodyPr wrap="square" rtlCol="0">
            <a:spAutoFit/>
          </a:bodyPr>
          <a:lstStyle/>
          <a:p>
            <a:r>
              <a:rPr lang="en-US" sz="2400" dirty="0">
                <a:solidFill>
                  <a:schemeClr val="accent4"/>
                </a:solidFill>
              </a:rPr>
              <a:t>DIC</a:t>
            </a:r>
          </a:p>
        </p:txBody>
      </p:sp>
      <p:sp>
        <p:nvSpPr>
          <p:cNvPr id="4" name="TextBox 3">
            <a:extLst>
              <a:ext uri="{FF2B5EF4-FFF2-40B4-BE49-F238E27FC236}">
                <a16:creationId xmlns:a16="http://schemas.microsoft.com/office/drawing/2014/main" id="{DDBA4276-E000-2491-021D-F75A7A70FFD4}"/>
              </a:ext>
            </a:extLst>
          </p:cNvPr>
          <p:cNvSpPr txBox="1"/>
          <p:nvPr/>
        </p:nvSpPr>
        <p:spPr>
          <a:xfrm>
            <a:off x="9568269" y="2743999"/>
            <a:ext cx="1832553" cy="1200329"/>
          </a:xfrm>
          <a:prstGeom prst="rect">
            <a:avLst/>
          </a:prstGeom>
          <a:noFill/>
        </p:spPr>
        <p:txBody>
          <a:bodyPr wrap="none" rtlCol="0">
            <a:spAutoFit/>
          </a:bodyPr>
          <a:lstStyle/>
          <a:p>
            <a:r>
              <a:rPr lang="en-US" sz="2400" dirty="0"/>
              <a:t>C(5,5,1,1)=0</a:t>
            </a:r>
          </a:p>
          <a:p>
            <a:endParaRPr lang="en-US" sz="2400" dirty="0"/>
          </a:p>
          <a:p>
            <a:r>
              <a:rPr lang="en-US" sz="2400" dirty="0"/>
              <a:t>Best Match!</a:t>
            </a:r>
          </a:p>
        </p:txBody>
      </p:sp>
    </p:spTree>
    <p:extLst>
      <p:ext uri="{BB962C8B-B14F-4D97-AF65-F5344CB8AC3E}">
        <p14:creationId xmlns:p14="http://schemas.microsoft.com/office/powerpoint/2010/main" val="17384258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9E42BB36-ED7C-4D90-8FF6-0EE69D473F65}"/>
              </a:ext>
            </a:extLst>
          </p:cNvPr>
          <p:cNvPicPr>
            <a:picLocks noChangeAspect="1"/>
          </p:cNvPicPr>
          <p:nvPr/>
        </p:nvPicPr>
        <p:blipFill>
          <a:blip r:embed="rId3"/>
          <a:stretch>
            <a:fillRect/>
          </a:stretch>
        </p:blipFill>
        <p:spPr>
          <a:xfrm>
            <a:off x="638175" y="1011237"/>
            <a:ext cx="5269094" cy="3897313"/>
          </a:xfrm>
          <a:prstGeom prst="rect">
            <a:avLst/>
          </a:prstGeom>
        </p:spPr>
      </p:pic>
      <p:pic>
        <p:nvPicPr>
          <p:cNvPr id="3" name="Immagine 2">
            <a:extLst>
              <a:ext uri="{FF2B5EF4-FFF2-40B4-BE49-F238E27FC236}">
                <a16:creationId xmlns:a16="http://schemas.microsoft.com/office/drawing/2014/main" id="{09CEF2B9-BFC9-4BC3-B4E5-C7EECA1D540D}"/>
              </a:ext>
            </a:extLst>
          </p:cNvPr>
          <p:cNvPicPr>
            <a:picLocks noChangeAspect="1"/>
          </p:cNvPicPr>
          <p:nvPr/>
        </p:nvPicPr>
        <p:blipFill>
          <a:blip r:embed="rId4"/>
          <a:stretch>
            <a:fillRect/>
          </a:stretch>
        </p:blipFill>
        <p:spPr>
          <a:xfrm>
            <a:off x="6178550" y="2612135"/>
            <a:ext cx="5375275" cy="3958754"/>
          </a:xfrm>
          <a:prstGeom prst="rect">
            <a:avLst/>
          </a:prstGeom>
        </p:spPr>
      </p:pic>
      <p:sp>
        <p:nvSpPr>
          <p:cNvPr id="4" name="TextBox 3">
            <a:extLst>
              <a:ext uri="{FF2B5EF4-FFF2-40B4-BE49-F238E27FC236}">
                <a16:creationId xmlns:a16="http://schemas.microsoft.com/office/drawing/2014/main" id="{299FD956-BBBD-1064-58B1-38013CF7E04D}"/>
              </a:ext>
            </a:extLst>
          </p:cNvPr>
          <p:cNvSpPr txBox="1"/>
          <p:nvPr/>
        </p:nvSpPr>
        <p:spPr>
          <a:xfrm>
            <a:off x="333102" y="269045"/>
            <a:ext cx="4729088" cy="461665"/>
          </a:xfrm>
          <a:prstGeom prst="rect">
            <a:avLst/>
          </a:prstGeom>
          <a:solidFill>
            <a:schemeClr val="bg1"/>
          </a:solidFill>
        </p:spPr>
        <p:txBody>
          <a:bodyPr wrap="square" rtlCol="0">
            <a:spAutoFit/>
          </a:bodyPr>
          <a:lstStyle/>
          <a:p>
            <a:r>
              <a:rPr lang="en-US" sz="2400" dirty="0">
                <a:solidFill>
                  <a:schemeClr val="accent4"/>
                </a:solidFill>
              </a:rPr>
              <a:t>DIC</a:t>
            </a:r>
          </a:p>
        </p:txBody>
      </p:sp>
    </p:spTree>
    <p:extLst>
      <p:ext uri="{BB962C8B-B14F-4D97-AF65-F5344CB8AC3E}">
        <p14:creationId xmlns:p14="http://schemas.microsoft.com/office/powerpoint/2010/main" val="34124984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DC6A25-6C87-F19D-971D-53D5C71FBA44}"/>
              </a:ext>
            </a:extLst>
          </p:cNvPr>
          <p:cNvSpPr txBox="1"/>
          <p:nvPr/>
        </p:nvSpPr>
        <p:spPr>
          <a:xfrm>
            <a:off x="612346" y="324182"/>
            <a:ext cx="7912955" cy="461665"/>
          </a:xfrm>
          <a:prstGeom prst="rect">
            <a:avLst/>
          </a:prstGeom>
          <a:solidFill>
            <a:schemeClr val="bg1"/>
          </a:solidFill>
        </p:spPr>
        <p:txBody>
          <a:bodyPr wrap="square" rtlCol="0">
            <a:spAutoFit/>
          </a:bodyPr>
          <a:lstStyle/>
          <a:p>
            <a:r>
              <a:rPr lang="en-US" sz="2400" dirty="0">
                <a:solidFill>
                  <a:schemeClr val="accent4"/>
                </a:solidFill>
              </a:rPr>
              <a:t>DIC current challenges and Machine Learning</a:t>
            </a:r>
          </a:p>
        </p:txBody>
      </p:sp>
      <p:sp>
        <p:nvSpPr>
          <p:cNvPr id="3" name="TextBox 2">
            <a:extLst>
              <a:ext uri="{FF2B5EF4-FFF2-40B4-BE49-F238E27FC236}">
                <a16:creationId xmlns:a16="http://schemas.microsoft.com/office/drawing/2014/main" id="{47CEF193-DF43-3E09-83B5-929C58893204}"/>
              </a:ext>
            </a:extLst>
          </p:cNvPr>
          <p:cNvSpPr txBox="1"/>
          <p:nvPr/>
        </p:nvSpPr>
        <p:spPr>
          <a:xfrm>
            <a:off x="937146" y="1455761"/>
            <a:ext cx="6703438" cy="923330"/>
          </a:xfrm>
          <a:prstGeom prst="rect">
            <a:avLst/>
          </a:prstGeom>
          <a:noFill/>
        </p:spPr>
        <p:txBody>
          <a:bodyPr wrap="none" rtlCol="0">
            <a:spAutoFit/>
          </a:bodyPr>
          <a:lstStyle/>
          <a:p>
            <a:pPr marL="285750" indent="-285750">
              <a:buFont typeface="Arial" panose="020B0604020202020204" pitchFamily="34" charset="0"/>
              <a:buChar char="•"/>
            </a:pPr>
            <a:r>
              <a:rPr lang="en-US" dirty="0"/>
              <a:t>Improve Computational Time going toward real time evaluation</a:t>
            </a:r>
          </a:p>
          <a:p>
            <a:pPr marL="285750" indent="-285750">
              <a:buFont typeface="Arial" panose="020B0604020202020204" pitchFamily="34" charset="0"/>
              <a:buChar char="•"/>
            </a:pPr>
            <a:r>
              <a:rPr lang="en-US" dirty="0"/>
              <a:t>Reduce error in calculating strain from displacement</a:t>
            </a:r>
          </a:p>
          <a:p>
            <a:pPr marL="285750" indent="-285750">
              <a:buFont typeface="Arial" panose="020B0604020202020204" pitchFamily="34" charset="0"/>
              <a:buChar char="•"/>
            </a:pPr>
            <a:r>
              <a:rPr lang="en-US" dirty="0"/>
              <a:t>Manage with issue at high deformation up to paint breaking</a:t>
            </a:r>
          </a:p>
        </p:txBody>
      </p:sp>
      <p:pic>
        <p:nvPicPr>
          <p:cNvPr id="5" name="Picture 4">
            <a:extLst>
              <a:ext uri="{FF2B5EF4-FFF2-40B4-BE49-F238E27FC236}">
                <a16:creationId xmlns:a16="http://schemas.microsoft.com/office/drawing/2014/main" id="{50B6A413-8EBB-582D-3291-B82F4A1A66B1}"/>
              </a:ext>
            </a:extLst>
          </p:cNvPr>
          <p:cNvPicPr>
            <a:picLocks noChangeAspect="1"/>
          </p:cNvPicPr>
          <p:nvPr/>
        </p:nvPicPr>
        <p:blipFill>
          <a:blip r:embed="rId2"/>
          <a:stretch>
            <a:fillRect/>
          </a:stretch>
        </p:blipFill>
        <p:spPr>
          <a:xfrm>
            <a:off x="7792871" y="1279262"/>
            <a:ext cx="3706039" cy="2034392"/>
          </a:xfrm>
          <a:prstGeom prst="rect">
            <a:avLst/>
          </a:prstGeom>
        </p:spPr>
      </p:pic>
      <p:sp>
        <p:nvSpPr>
          <p:cNvPr id="6" name="TextBox 5">
            <a:extLst>
              <a:ext uri="{FF2B5EF4-FFF2-40B4-BE49-F238E27FC236}">
                <a16:creationId xmlns:a16="http://schemas.microsoft.com/office/drawing/2014/main" id="{3F81D310-D14F-D138-A8B9-1AD1DF69DF4B}"/>
              </a:ext>
            </a:extLst>
          </p:cNvPr>
          <p:cNvSpPr txBox="1"/>
          <p:nvPr/>
        </p:nvSpPr>
        <p:spPr>
          <a:xfrm>
            <a:off x="564107" y="5522794"/>
            <a:ext cx="10081146" cy="923330"/>
          </a:xfrm>
          <a:prstGeom prst="rect">
            <a:avLst/>
          </a:prstGeom>
          <a:noFill/>
        </p:spPr>
        <p:txBody>
          <a:bodyPr wrap="square" rtlCol="0">
            <a:spAutoFit/>
          </a:bodyPr>
          <a:lstStyle/>
          <a:p>
            <a:r>
              <a:rPr lang="en-US" dirty="0"/>
              <a:t>Ru Yang, Yang Li, Danielle Zeng, Ping Guo, Deep DIC: Deep learning-based digital image correlation for end-to-end displacement and strain measurement. Journal of Materials Processing Technology, 302, 2022</a:t>
            </a:r>
          </a:p>
        </p:txBody>
      </p:sp>
    </p:spTree>
    <p:extLst>
      <p:ext uri="{BB962C8B-B14F-4D97-AF65-F5344CB8AC3E}">
        <p14:creationId xmlns:p14="http://schemas.microsoft.com/office/powerpoint/2010/main" val="24761426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04AE1C-9615-3DD2-118B-1E734B01BC82}"/>
              </a:ext>
            </a:extLst>
          </p:cNvPr>
          <p:cNvSpPr txBox="1"/>
          <p:nvPr/>
        </p:nvSpPr>
        <p:spPr>
          <a:xfrm>
            <a:off x="612346" y="324182"/>
            <a:ext cx="7912955" cy="461665"/>
          </a:xfrm>
          <a:prstGeom prst="rect">
            <a:avLst/>
          </a:prstGeom>
          <a:solidFill>
            <a:schemeClr val="bg1"/>
          </a:solidFill>
        </p:spPr>
        <p:txBody>
          <a:bodyPr wrap="square" rtlCol="0">
            <a:spAutoFit/>
          </a:bodyPr>
          <a:lstStyle/>
          <a:p>
            <a:r>
              <a:rPr lang="en-US" sz="2400" dirty="0">
                <a:solidFill>
                  <a:schemeClr val="accent4"/>
                </a:solidFill>
              </a:rPr>
              <a:t>DIC current challenges and Machine Learning</a:t>
            </a:r>
          </a:p>
        </p:txBody>
      </p:sp>
      <p:pic>
        <p:nvPicPr>
          <p:cNvPr id="4" name="Picture 3">
            <a:extLst>
              <a:ext uri="{FF2B5EF4-FFF2-40B4-BE49-F238E27FC236}">
                <a16:creationId xmlns:a16="http://schemas.microsoft.com/office/drawing/2014/main" id="{2643CFE4-159A-5FF7-6226-81C12C5562EF}"/>
              </a:ext>
            </a:extLst>
          </p:cNvPr>
          <p:cNvPicPr>
            <a:picLocks noChangeAspect="1"/>
          </p:cNvPicPr>
          <p:nvPr/>
        </p:nvPicPr>
        <p:blipFill>
          <a:blip r:embed="rId2"/>
          <a:stretch>
            <a:fillRect/>
          </a:stretch>
        </p:blipFill>
        <p:spPr>
          <a:xfrm>
            <a:off x="539558" y="1105468"/>
            <a:ext cx="3646374" cy="4494663"/>
          </a:xfrm>
          <a:prstGeom prst="rect">
            <a:avLst/>
          </a:prstGeom>
        </p:spPr>
      </p:pic>
      <p:sp>
        <p:nvSpPr>
          <p:cNvPr id="5" name="TextBox 4">
            <a:extLst>
              <a:ext uri="{FF2B5EF4-FFF2-40B4-BE49-F238E27FC236}">
                <a16:creationId xmlns:a16="http://schemas.microsoft.com/office/drawing/2014/main" id="{A3A4B268-E138-428F-0B06-A99A42034B16}"/>
              </a:ext>
            </a:extLst>
          </p:cNvPr>
          <p:cNvSpPr txBox="1"/>
          <p:nvPr/>
        </p:nvSpPr>
        <p:spPr>
          <a:xfrm>
            <a:off x="4990531" y="2074460"/>
            <a:ext cx="6360331" cy="2031325"/>
          </a:xfrm>
          <a:prstGeom prst="rect">
            <a:avLst/>
          </a:prstGeom>
          <a:noFill/>
        </p:spPr>
        <p:txBody>
          <a:bodyPr wrap="none" rtlCol="0">
            <a:spAutoFit/>
          </a:bodyPr>
          <a:lstStyle/>
          <a:p>
            <a:r>
              <a:rPr lang="en-US" dirty="0"/>
              <a:t>Three ideas:</a:t>
            </a:r>
          </a:p>
          <a:p>
            <a:endParaRPr lang="en-US" dirty="0"/>
          </a:p>
          <a:p>
            <a:pPr marL="285750" indent="-285750">
              <a:buFont typeface="Arial" panose="020B0604020202020204" pitchFamily="34" charset="0"/>
              <a:buChar char="•"/>
            </a:pPr>
            <a:r>
              <a:rPr lang="en-US" dirty="0"/>
              <a:t>Two separate net for Displacement and Strain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Displacement and Strain Calculated in the incremental way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Accumulated displacement is used to update the ROI</a:t>
            </a:r>
          </a:p>
        </p:txBody>
      </p:sp>
    </p:spTree>
    <p:extLst>
      <p:ext uri="{BB962C8B-B14F-4D97-AF65-F5344CB8AC3E}">
        <p14:creationId xmlns:p14="http://schemas.microsoft.com/office/powerpoint/2010/main" val="16723537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33CF46B-D169-DE20-E3E6-92422F9971EA}"/>
              </a:ext>
            </a:extLst>
          </p:cNvPr>
          <p:cNvSpPr txBox="1"/>
          <p:nvPr/>
        </p:nvSpPr>
        <p:spPr>
          <a:xfrm>
            <a:off x="612346" y="324182"/>
            <a:ext cx="7912955" cy="461665"/>
          </a:xfrm>
          <a:prstGeom prst="rect">
            <a:avLst/>
          </a:prstGeom>
          <a:solidFill>
            <a:schemeClr val="bg1"/>
          </a:solidFill>
        </p:spPr>
        <p:txBody>
          <a:bodyPr wrap="square" rtlCol="0">
            <a:spAutoFit/>
          </a:bodyPr>
          <a:lstStyle/>
          <a:p>
            <a:r>
              <a:rPr lang="en-US" sz="2400" dirty="0">
                <a:solidFill>
                  <a:schemeClr val="accent4"/>
                </a:solidFill>
              </a:rPr>
              <a:t>DIC current challenges and Machine Learning</a:t>
            </a:r>
          </a:p>
        </p:txBody>
      </p:sp>
      <p:pic>
        <p:nvPicPr>
          <p:cNvPr id="4" name="Picture 3">
            <a:extLst>
              <a:ext uri="{FF2B5EF4-FFF2-40B4-BE49-F238E27FC236}">
                <a16:creationId xmlns:a16="http://schemas.microsoft.com/office/drawing/2014/main" id="{39D73C58-1E87-5661-F081-EDC57A591694}"/>
              </a:ext>
            </a:extLst>
          </p:cNvPr>
          <p:cNvPicPr>
            <a:picLocks noChangeAspect="1"/>
          </p:cNvPicPr>
          <p:nvPr/>
        </p:nvPicPr>
        <p:blipFill>
          <a:blip r:embed="rId3"/>
          <a:stretch>
            <a:fillRect/>
          </a:stretch>
        </p:blipFill>
        <p:spPr>
          <a:xfrm>
            <a:off x="612346" y="1146412"/>
            <a:ext cx="6365642" cy="3591636"/>
          </a:xfrm>
          <a:prstGeom prst="rect">
            <a:avLst/>
          </a:prstGeom>
        </p:spPr>
      </p:pic>
      <p:sp>
        <p:nvSpPr>
          <p:cNvPr id="5" name="TextBox 4">
            <a:extLst>
              <a:ext uri="{FF2B5EF4-FFF2-40B4-BE49-F238E27FC236}">
                <a16:creationId xmlns:a16="http://schemas.microsoft.com/office/drawing/2014/main" id="{A4973556-3488-2072-B908-51DD21E50FBC}"/>
              </a:ext>
            </a:extLst>
          </p:cNvPr>
          <p:cNvSpPr txBox="1"/>
          <p:nvPr/>
        </p:nvSpPr>
        <p:spPr>
          <a:xfrm>
            <a:off x="7392537" y="1605887"/>
            <a:ext cx="4481035" cy="2031325"/>
          </a:xfrm>
          <a:prstGeom prst="rect">
            <a:avLst/>
          </a:prstGeom>
          <a:noFill/>
        </p:spPr>
        <p:txBody>
          <a:bodyPr wrap="none" rtlCol="0">
            <a:spAutoFit/>
          </a:bodyPr>
          <a:lstStyle/>
          <a:p>
            <a:r>
              <a:rPr lang="en-US" dirty="0"/>
              <a:t>Using an encoder decoder architecture and</a:t>
            </a:r>
          </a:p>
          <a:p>
            <a:r>
              <a:rPr lang="en-US" dirty="0"/>
              <a:t>Giving two input images (reference and </a:t>
            </a:r>
          </a:p>
          <a:p>
            <a:r>
              <a:rPr lang="en-US" dirty="0"/>
              <a:t>calculation) you have:</a:t>
            </a:r>
          </a:p>
          <a:p>
            <a:endParaRPr lang="en-US" dirty="0"/>
          </a:p>
          <a:p>
            <a:r>
              <a:rPr lang="en-US" dirty="0"/>
              <a:t>Two displacement fields</a:t>
            </a:r>
          </a:p>
          <a:p>
            <a:endParaRPr lang="en-US" dirty="0"/>
          </a:p>
          <a:p>
            <a:r>
              <a:rPr lang="en-US" dirty="0"/>
              <a:t>Three strain fields</a:t>
            </a:r>
          </a:p>
        </p:txBody>
      </p:sp>
    </p:spTree>
    <p:extLst>
      <p:ext uri="{BB962C8B-B14F-4D97-AF65-F5344CB8AC3E}">
        <p14:creationId xmlns:p14="http://schemas.microsoft.com/office/powerpoint/2010/main" val="42266097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DBAD789-9C2E-26C7-D7B9-524EA868BEF0}"/>
              </a:ext>
            </a:extLst>
          </p:cNvPr>
          <p:cNvSpPr txBox="1"/>
          <p:nvPr/>
        </p:nvSpPr>
        <p:spPr>
          <a:xfrm>
            <a:off x="612346" y="324182"/>
            <a:ext cx="7912955" cy="461665"/>
          </a:xfrm>
          <a:prstGeom prst="rect">
            <a:avLst/>
          </a:prstGeom>
          <a:solidFill>
            <a:schemeClr val="bg1"/>
          </a:solidFill>
        </p:spPr>
        <p:txBody>
          <a:bodyPr wrap="square" rtlCol="0">
            <a:spAutoFit/>
          </a:bodyPr>
          <a:lstStyle/>
          <a:p>
            <a:r>
              <a:rPr lang="en-US" sz="2400" dirty="0">
                <a:solidFill>
                  <a:schemeClr val="accent4"/>
                </a:solidFill>
              </a:rPr>
              <a:t>DIC current challenges and Machine Learning</a:t>
            </a:r>
          </a:p>
        </p:txBody>
      </p:sp>
      <p:pic>
        <p:nvPicPr>
          <p:cNvPr id="4" name="Picture 3">
            <a:extLst>
              <a:ext uri="{FF2B5EF4-FFF2-40B4-BE49-F238E27FC236}">
                <a16:creationId xmlns:a16="http://schemas.microsoft.com/office/drawing/2014/main" id="{B314B78E-0EB9-4913-1442-F18F1D6F2A67}"/>
              </a:ext>
            </a:extLst>
          </p:cNvPr>
          <p:cNvPicPr>
            <a:picLocks noChangeAspect="1"/>
          </p:cNvPicPr>
          <p:nvPr/>
        </p:nvPicPr>
        <p:blipFill>
          <a:blip r:embed="rId3"/>
          <a:stretch>
            <a:fillRect/>
          </a:stretch>
        </p:blipFill>
        <p:spPr>
          <a:xfrm>
            <a:off x="671644" y="969525"/>
            <a:ext cx="5424356" cy="4817377"/>
          </a:xfrm>
          <a:prstGeom prst="rect">
            <a:avLst/>
          </a:prstGeom>
        </p:spPr>
      </p:pic>
      <p:pic>
        <p:nvPicPr>
          <p:cNvPr id="6" name="Picture 5">
            <a:extLst>
              <a:ext uri="{FF2B5EF4-FFF2-40B4-BE49-F238E27FC236}">
                <a16:creationId xmlns:a16="http://schemas.microsoft.com/office/drawing/2014/main" id="{351F6375-7486-9665-869C-ED0D736339D2}"/>
              </a:ext>
            </a:extLst>
          </p:cNvPr>
          <p:cNvPicPr>
            <a:picLocks noChangeAspect="1"/>
          </p:cNvPicPr>
          <p:nvPr/>
        </p:nvPicPr>
        <p:blipFill>
          <a:blip r:embed="rId4"/>
          <a:stretch>
            <a:fillRect/>
          </a:stretch>
        </p:blipFill>
        <p:spPr>
          <a:xfrm>
            <a:off x="7565409" y="3619324"/>
            <a:ext cx="3745682" cy="2989145"/>
          </a:xfrm>
          <a:prstGeom prst="rect">
            <a:avLst/>
          </a:prstGeom>
        </p:spPr>
      </p:pic>
      <p:pic>
        <p:nvPicPr>
          <p:cNvPr id="8" name="Picture 7">
            <a:extLst>
              <a:ext uri="{FF2B5EF4-FFF2-40B4-BE49-F238E27FC236}">
                <a16:creationId xmlns:a16="http://schemas.microsoft.com/office/drawing/2014/main" id="{1F99C156-B7AC-3B94-53CE-E244E1E10C93}"/>
              </a:ext>
            </a:extLst>
          </p:cNvPr>
          <p:cNvPicPr>
            <a:picLocks noChangeAspect="1"/>
          </p:cNvPicPr>
          <p:nvPr/>
        </p:nvPicPr>
        <p:blipFill>
          <a:blip r:embed="rId5"/>
          <a:stretch>
            <a:fillRect/>
          </a:stretch>
        </p:blipFill>
        <p:spPr>
          <a:xfrm>
            <a:off x="7422930" y="204721"/>
            <a:ext cx="4030640" cy="3099679"/>
          </a:xfrm>
          <a:prstGeom prst="rect">
            <a:avLst/>
          </a:prstGeom>
        </p:spPr>
      </p:pic>
      <p:cxnSp>
        <p:nvCxnSpPr>
          <p:cNvPr id="10" name="Straight Connector 9">
            <a:extLst>
              <a:ext uri="{FF2B5EF4-FFF2-40B4-BE49-F238E27FC236}">
                <a16:creationId xmlns:a16="http://schemas.microsoft.com/office/drawing/2014/main" id="{11B01153-E601-F7A0-257D-8E495EA2BBA1}"/>
              </a:ext>
            </a:extLst>
          </p:cNvPr>
          <p:cNvCxnSpPr>
            <a:cxnSpLocks/>
          </p:cNvCxnSpPr>
          <p:nvPr/>
        </p:nvCxnSpPr>
        <p:spPr>
          <a:xfrm>
            <a:off x="6992203" y="209266"/>
            <a:ext cx="31845" cy="6505433"/>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75CAE65D-9693-5E8B-3CE3-9903944A8B21}"/>
              </a:ext>
            </a:extLst>
          </p:cNvPr>
          <p:cNvCxnSpPr>
            <a:cxnSpLocks/>
          </p:cNvCxnSpPr>
          <p:nvPr/>
        </p:nvCxnSpPr>
        <p:spPr>
          <a:xfrm flipH="1">
            <a:off x="7024048" y="3378213"/>
            <a:ext cx="5099713" cy="50787"/>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10557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Immagine 2" descr="Immagine che contiene testo, schermata, diagramma, mappa&#10;&#10;Descrizione generata automaticamente">
            <a:extLst>
              <a:ext uri="{FF2B5EF4-FFF2-40B4-BE49-F238E27FC236}">
                <a16:creationId xmlns:a16="http://schemas.microsoft.com/office/drawing/2014/main" id="{4420F280-D0CA-1E89-E30F-78932F8E9AF6}"/>
              </a:ext>
            </a:extLst>
          </p:cNvPr>
          <p:cNvPicPr>
            <a:picLocks noChangeAspect="1"/>
          </p:cNvPicPr>
          <p:nvPr/>
        </p:nvPicPr>
        <p:blipFill>
          <a:blip r:embed="rId2"/>
          <a:srcRect t="19"/>
          <a:stretch/>
        </p:blipFill>
        <p:spPr>
          <a:xfrm>
            <a:off x="20" y="1282"/>
            <a:ext cx="12191980" cy="6856718"/>
          </a:xfrm>
          <a:prstGeom prst="rect">
            <a:avLst/>
          </a:prstGeom>
        </p:spPr>
      </p:pic>
      <p:sp>
        <p:nvSpPr>
          <p:cNvPr id="3" name="TextBox 2">
            <a:extLst>
              <a:ext uri="{FF2B5EF4-FFF2-40B4-BE49-F238E27FC236}">
                <a16:creationId xmlns:a16="http://schemas.microsoft.com/office/drawing/2014/main" id="{FD56A57C-073F-9CFB-348A-E94D80A7D9E6}"/>
              </a:ext>
            </a:extLst>
          </p:cNvPr>
          <p:cNvSpPr txBox="1"/>
          <p:nvPr/>
        </p:nvSpPr>
        <p:spPr>
          <a:xfrm>
            <a:off x="2525752" y="1734015"/>
            <a:ext cx="2884892" cy="923330"/>
          </a:xfrm>
          <a:prstGeom prst="rect">
            <a:avLst/>
          </a:prstGeom>
          <a:solidFill>
            <a:srgbClr val="078296"/>
          </a:solidFill>
        </p:spPr>
        <p:txBody>
          <a:bodyPr wrap="none" rtlCol="0">
            <a:spAutoFit/>
          </a:bodyPr>
          <a:lstStyle/>
          <a:p>
            <a:r>
              <a:rPr lang="en-US" dirty="0">
                <a:solidFill>
                  <a:schemeClr val="bg1"/>
                </a:solidFill>
              </a:rPr>
              <a:t>ENROLLED STUDENT WITH</a:t>
            </a:r>
          </a:p>
          <a:p>
            <a:r>
              <a:rPr lang="en-US" dirty="0">
                <a:solidFill>
                  <a:schemeClr val="bg1"/>
                </a:solidFill>
              </a:rPr>
              <a:t>2.980 WOMEN AND 132</a:t>
            </a:r>
          </a:p>
          <a:p>
            <a:r>
              <a:rPr lang="en-US" dirty="0">
                <a:solidFill>
                  <a:schemeClr val="bg1"/>
                </a:solidFill>
              </a:rPr>
              <a:t>FOREIGN STUDENTS</a:t>
            </a:r>
          </a:p>
        </p:txBody>
      </p:sp>
      <p:sp>
        <p:nvSpPr>
          <p:cNvPr id="4" name="TextBox 3">
            <a:extLst>
              <a:ext uri="{FF2B5EF4-FFF2-40B4-BE49-F238E27FC236}">
                <a16:creationId xmlns:a16="http://schemas.microsoft.com/office/drawing/2014/main" id="{5F750123-79B4-4E8F-AE17-265EC5F4CBCE}"/>
              </a:ext>
            </a:extLst>
          </p:cNvPr>
          <p:cNvSpPr txBox="1"/>
          <p:nvPr/>
        </p:nvSpPr>
        <p:spPr>
          <a:xfrm>
            <a:off x="1682668" y="2958428"/>
            <a:ext cx="1686167" cy="369332"/>
          </a:xfrm>
          <a:prstGeom prst="rect">
            <a:avLst/>
          </a:prstGeom>
          <a:solidFill>
            <a:srgbClr val="078296"/>
          </a:solidFill>
        </p:spPr>
        <p:txBody>
          <a:bodyPr wrap="none" rtlCol="0">
            <a:spAutoFit/>
          </a:bodyPr>
          <a:lstStyle/>
          <a:p>
            <a:r>
              <a:rPr lang="en-US" dirty="0">
                <a:solidFill>
                  <a:schemeClr val="bg1"/>
                </a:solidFill>
              </a:rPr>
              <a:t>DEPARTMENTS</a:t>
            </a:r>
          </a:p>
        </p:txBody>
      </p:sp>
      <p:sp>
        <p:nvSpPr>
          <p:cNvPr id="5" name="TextBox 4">
            <a:extLst>
              <a:ext uri="{FF2B5EF4-FFF2-40B4-BE49-F238E27FC236}">
                <a16:creationId xmlns:a16="http://schemas.microsoft.com/office/drawing/2014/main" id="{ADBE1D9C-4DD8-8D76-6E40-666B11762DDC}"/>
              </a:ext>
            </a:extLst>
          </p:cNvPr>
          <p:cNvSpPr txBox="1"/>
          <p:nvPr/>
        </p:nvSpPr>
        <p:spPr>
          <a:xfrm>
            <a:off x="2057400" y="3743747"/>
            <a:ext cx="3562963" cy="646331"/>
          </a:xfrm>
          <a:prstGeom prst="rect">
            <a:avLst/>
          </a:prstGeom>
          <a:solidFill>
            <a:srgbClr val="078296"/>
          </a:solidFill>
        </p:spPr>
        <p:txBody>
          <a:bodyPr wrap="none" rtlCol="0">
            <a:spAutoFit/>
          </a:bodyPr>
          <a:lstStyle/>
          <a:p>
            <a:r>
              <a:rPr lang="en-US" dirty="0">
                <a:solidFill>
                  <a:schemeClr val="bg1"/>
                </a:solidFill>
              </a:rPr>
              <a:t>PROFESSORS and RESEARCHERS</a:t>
            </a:r>
          </a:p>
          <a:p>
            <a:r>
              <a:rPr lang="en-US" dirty="0">
                <a:solidFill>
                  <a:schemeClr val="bg1"/>
                </a:solidFill>
              </a:rPr>
              <a:t>184 WOMEN</a:t>
            </a:r>
          </a:p>
        </p:txBody>
      </p:sp>
      <p:sp>
        <p:nvSpPr>
          <p:cNvPr id="6" name="TextBox 5">
            <a:extLst>
              <a:ext uri="{FF2B5EF4-FFF2-40B4-BE49-F238E27FC236}">
                <a16:creationId xmlns:a16="http://schemas.microsoft.com/office/drawing/2014/main" id="{D48B0032-8AB7-BFC6-5668-A893F9C5CC12}"/>
              </a:ext>
            </a:extLst>
          </p:cNvPr>
          <p:cNvSpPr txBox="1"/>
          <p:nvPr/>
        </p:nvSpPr>
        <p:spPr>
          <a:xfrm>
            <a:off x="2057400" y="4769714"/>
            <a:ext cx="2458943" cy="646331"/>
          </a:xfrm>
          <a:prstGeom prst="rect">
            <a:avLst/>
          </a:prstGeom>
          <a:solidFill>
            <a:srgbClr val="078296"/>
          </a:solidFill>
        </p:spPr>
        <p:txBody>
          <a:bodyPr wrap="none" rtlCol="0">
            <a:spAutoFit/>
          </a:bodyPr>
          <a:lstStyle/>
          <a:p>
            <a:r>
              <a:rPr lang="en-US" dirty="0">
                <a:solidFill>
                  <a:schemeClr val="bg1"/>
                </a:solidFill>
              </a:rPr>
              <a:t>NON TEACHING STAFF</a:t>
            </a:r>
          </a:p>
          <a:p>
            <a:r>
              <a:rPr lang="en-US" dirty="0">
                <a:solidFill>
                  <a:schemeClr val="bg1"/>
                </a:solidFill>
              </a:rPr>
              <a:t>126 WOMEN</a:t>
            </a:r>
          </a:p>
        </p:txBody>
      </p:sp>
      <p:sp>
        <p:nvSpPr>
          <p:cNvPr id="8" name="TextBox 7">
            <a:extLst>
              <a:ext uri="{FF2B5EF4-FFF2-40B4-BE49-F238E27FC236}">
                <a16:creationId xmlns:a16="http://schemas.microsoft.com/office/drawing/2014/main" id="{6849C2A3-C9E3-FEF8-0BEA-08521E22B7C2}"/>
              </a:ext>
            </a:extLst>
          </p:cNvPr>
          <p:cNvSpPr txBox="1"/>
          <p:nvPr/>
        </p:nvSpPr>
        <p:spPr>
          <a:xfrm>
            <a:off x="3630414" y="642917"/>
            <a:ext cx="5119607" cy="461665"/>
          </a:xfrm>
          <a:prstGeom prst="rect">
            <a:avLst/>
          </a:prstGeom>
          <a:solidFill>
            <a:srgbClr val="078296"/>
          </a:solidFill>
        </p:spPr>
        <p:txBody>
          <a:bodyPr wrap="none" rtlCol="0">
            <a:spAutoFit/>
          </a:bodyPr>
          <a:lstStyle/>
          <a:p>
            <a:r>
              <a:rPr lang="en-US" sz="2400" b="1" dirty="0">
                <a:solidFill>
                  <a:schemeClr val="bg1"/>
                </a:solidFill>
              </a:rPr>
              <a:t>POLITECNICO DI BARI IN NUMBERS</a:t>
            </a:r>
          </a:p>
        </p:txBody>
      </p:sp>
      <p:sp>
        <p:nvSpPr>
          <p:cNvPr id="9" name="TextBox 8">
            <a:extLst>
              <a:ext uri="{FF2B5EF4-FFF2-40B4-BE49-F238E27FC236}">
                <a16:creationId xmlns:a16="http://schemas.microsoft.com/office/drawing/2014/main" id="{FA855316-9667-6904-9FAD-3E42FFC0A17E}"/>
              </a:ext>
            </a:extLst>
          </p:cNvPr>
          <p:cNvSpPr txBox="1"/>
          <p:nvPr/>
        </p:nvSpPr>
        <p:spPr>
          <a:xfrm>
            <a:off x="10449385" y="2312097"/>
            <a:ext cx="1484830" cy="646331"/>
          </a:xfrm>
          <a:prstGeom prst="rect">
            <a:avLst/>
          </a:prstGeom>
          <a:solidFill>
            <a:srgbClr val="078296"/>
          </a:solidFill>
        </p:spPr>
        <p:txBody>
          <a:bodyPr wrap="none" rtlCol="0">
            <a:spAutoFit/>
          </a:bodyPr>
          <a:lstStyle/>
          <a:p>
            <a:r>
              <a:rPr lang="en-US" dirty="0">
                <a:solidFill>
                  <a:schemeClr val="bg1"/>
                </a:solidFill>
              </a:rPr>
              <a:t>TERRITORIAL</a:t>
            </a:r>
          </a:p>
          <a:p>
            <a:r>
              <a:rPr lang="en-US" dirty="0">
                <a:solidFill>
                  <a:schemeClr val="bg1"/>
                </a:solidFill>
              </a:rPr>
              <a:t>SEATS</a:t>
            </a:r>
          </a:p>
        </p:txBody>
      </p:sp>
    </p:spTree>
    <p:extLst>
      <p:ext uri="{BB962C8B-B14F-4D97-AF65-F5344CB8AC3E}">
        <p14:creationId xmlns:p14="http://schemas.microsoft.com/office/powerpoint/2010/main" val="8651031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5A0E1B1-9735-50A1-D5E1-0BE99DC82FAA}"/>
              </a:ext>
            </a:extLst>
          </p:cNvPr>
          <p:cNvPicPr>
            <a:picLocks noChangeAspect="1"/>
          </p:cNvPicPr>
          <p:nvPr/>
        </p:nvPicPr>
        <p:blipFill>
          <a:blip r:embed="rId2"/>
          <a:stretch>
            <a:fillRect/>
          </a:stretch>
        </p:blipFill>
        <p:spPr>
          <a:xfrm>
            <a:off x="186991" y="909850"/>
            <a:ext cx="4819197" cy="4251278"/>
          </a:xfrm>
          <a:prstGeom prst="rect">
            <a:avLst/>
          </a:prstGeom>
        </p:spPr>
      </p:pic>
      <p:sp>
        <p:nvSpPr>
          <p:cNvPr id="4" name="TextBox 3">
            <a:extLst>
              <a:ext uri="{FF2B5EF4-FFF2-40B4-BE49-F238E27FC236}">
                <a16:creationId xmlns:a16="http://schemas.microsoft.com/office/drawing/2014/main" id="{4F2F45DF-990C-4C5E-AEA7-AE077053116A}"/>
              </a:ext>
            </a:extLst>
          </p:cNvPr>
          <p:cNvSpPr txBox="1"/>
          <p:nvPr/>
        </p:nvSpPr>
        <p:spPr>
          <a:xfrm>
            <a:off x="5773003" y="2060812"/>
            <a:ext cx="2439707" cy="2031325"/>
          </a:xfrm>
          <a:prstGeom prst="rect">
            <a:avLst/>
          </a:prstGeom>
          <a:noFill/>
        </p:spPr>
        <p:txBody>
          <a:bodyPr wrap="none" rtlCol="0">
            <a:spAutoFit/>
          </a:bodyPr>
          <a:lstStyle/>
          <a:p>
            <a:r>
              <a:rPr lang="en-US" dirty="0"/>
              <a:t>Calculated Strain Error</a:t>
            </a:r>
          </a:p>
          <a:p>
            <a:r>
              <a:rPr lang="en-US" dirty="0"/>
              <a:t>Max: 5.93%</a:t>
            </a:r>
          </a:p>
          <a:p>
            <a:r>
              <a:rPr lang="en-US" dirty="0"/>
              <a:t>Avg: 0.24 %</a:t>
            </a:r>
          </a:p>
          <a:p>
            <a:endParaRPr lang="en-US" dirty="0"/>
          </a:p>
          <a:p>
            <a:r>
              <a:rPr lang="en-US" dirty="0" err="1"/>
              <a:t>Strainnet</a:t>
            </a:r>
            <a:r>
              <a:rPr lang="en-US" dirty="0"/>
              <a:t> Error</a:t>
            </a:r>
          </a:p>
          <a:p>
            <a:r>
              <a:rPr lang="en-US" dirty="0"/>
              <a:t>Max: 0.11 %</a:t>
            </a:r>
          </a:p>
          <a:p>
            <a:r>
              <a:rPr lang="en-US" dirty="0"/>
              <a:t>Avg: 0.018 %</a:t>
            </a:r>
          </a:p>
        </p:txBody>
      </p:sp>
      <p:sp>
        <p:nvSpPr>
          <p:cNvPr id="5" name="TextBox 4">
            <a:extLst>
              <a:ext uri="{FF2B5EF4-FFF2-40B4-BE49-F238E27FC236}">
                <a16:creationId xmlns:a16="http://schemas.microsoft.com/office/drawing/2014/main" id="{6524EBC6-1024-237E-E0A5-050F70694118}"/>
              </a:ext>
            </a:extLst>
          </p:cNvPr>
          <p:cNvSpPr txBox="1"/>
          <p:nvPr/>
        </p:nvSpPr>
        <p:spPr>
          <a:xfrm>
            <a:off x="5773003" y="4599296"/>
            <a:ext cx="5724131" cy="923330"/>
          </a:xfrm>
          <a:prstGeom prst="rect">
            <a:avLst/>
          </a:prstGeom>
          <a:noFill/>
        </p:spPr>
        <p:txBody>
          <a:bodyPr wrap="none" rtlCol="0">
            <a:spAutoFit/>
          </a:bodyPr>
          <a:lstStyle/>
          <a:p>
            <a:r>
              <a:rPr lang="en-US" dirty="0"/>
              <a:t>Error in Strain Determination is reduced</a:t>
            </a:r>
          </a:p>
          <a:p>
            <a:endParaRPr lang="en-US" dirty="0"/>
          </a:p>
          <a:p>
            <a:r>
              <a:rPr lang="en-US" dirty="0"/>
              <a:t>But still not proved to manage large deformation at once</a:t>
            </a:r>
          </a:p>
        </p:txBody>
      </p:sp>
      <p:sp>
        <p:nvSpPr>
          <p:cNvPr id="6" name="TextBox 5">
            <a:extLst>
              <a:ext uri="{FF2B5EF4-FFF2-40B4-BE49-F238E27FC236}">
                <a16:creationId xmlns:a16="http://schemas.microsoft.com/office/drawing/2014/main" id="{6AB243FD-B405-A111-5E1C-8D2279BCF148}"/>
              </a:ext>
            </a:extLst>
          </p:cNvPr>
          <p:cNvSpPr txBox="1"/>
          <p:nvPr/>
        </p:nvSpPr>
        <p:spPr>
          <a:xfrm>
            <a:off x="257505" y="278689"/>
            <a:ext cx="7912955" cy="461665"/>
          </a:xfrm>
          <a:prstGeom prst="rect">
            <a:avLst/>
          </a:prstGeom>
          <a:solidFill>
            <a:schemeClr val="bg1"/>
          </a:solidFill>
        </p:spPr>
        <p:txBody>
          <a:bodyPr wrap="square" rtlCol="0">
            <a:spAutoFit/>
          </a:bodyPr>
          <a:lstStyle/>
          <a:p>
            <a:r>
              <a:rPr lang="en-US" sz="2400" dirty="0">
                <a:solidFill>
                  <a:schemeClr val="accent4"/>
                </a:solidFill>
              </a:rPr>
              <a:t>DIC current challenges and Machine Learning</a:t>
            </a:r>
          </a:p>
        </p:txBody>
      </p:sp>
    </p:spTree>
    <p:extLst>
      <p:ext uri="{BB962C8B-B14F-4D97-AF65-F5344CB8AC3E}">
        <p14:creationId xmlns:p14="http://schemas.microsoft.com/office/powerpoint/2010/main" val="29193395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4CAB913-816E-7801-25A3-51619974C4FC}"/>
              </a:ext>
            </a:extLst>
          </p:cNvPr>
          <p:cNvPicPr>
            <a:picLocks noChangeAspect="1"/>
          </p:cNvPicPr>
          <p:nvPr/>
        </p:nvPicPr>
        <p:blipFill>
          <a:blip r:embed="rId2"/>
          <a:stretch>
            <a:fillRect/>
          </a:stretch>
        </p:blipFill>
        <p:spPr>
          <a:xfrm>
            <a:off x="468572" y="965072"/>
            <a:ext cx="6100550" cy="5480742"/>
          </a:xfrm>
          <a:prstGeom prst="rect">
            <a:avLst/>
          </a:prstGeom>
        </p:spPr>
      </p:pic>
      <p:sp>
        <p:nvSpPr>
          <p:cNvPr id="4" name="TextBox 3">
            <a:extLst>
              <a:ext uri="{FF2B5EF4-FFF2-40B4-BE49-F238E27FC236}">
                <a16:creationId xmlns:a16="http://schemas.microsoft.com/office/drawing/2014/main" id="{3DB9BCB7-81BE-695A-BE5F-A094A0CB9551}"/>
              </a:ext>
            </a:extLst>
          </p:cNvPr>
          <p:cNvSpPr txBox="1"/>
          <p:nvPr/>
        </p:nvSpPr>
        <p:spPr>
          <a:xfrm>
            <a:off x="257505" y="278689"/>
            <a:ext cx="7912955" cy="461665"/>
          </a:xfrm>
          <a:prstGeom prst="rect">
            <a:avLst/>
          </a:prstGeom>
          <a:solidFill>
            <a:schemeClr val="bg1"/>
          </a:solidFill>
        </p:spPr>
        <p:txBody>
          <a:bodyPr wrap="square" rtlCol="0">
            <a:spAutoFit/>
          </a:bodyPr>
          <a:lstStyle/>
          <a:p>
            <a:r>
              <a:rPr lang="en-US" sz="2400" dirty="0">
                <a:solidFill>
                  <a:schemeClr val="accent4"/>
                </a:solidFill>
              </a:rPr>
              <a:t>DIC current challenges and Machine Learning</a:t>
            </a:r>
          </a:p>
        </p:txBody>
      </p:sp>
      <p:sp>
        <p:nvSpPr>
          <p:cNvPr id="5" name="TextBox 4">
            <a:extLst>
              <a:ext uri="{FF2B5EF4-FFF2-40B4-BE49-F238E27FC236}">
                <a16:creationId xmlns:a16="http://schemas.microsoft.com/office/drawing/2014/main" id="{B40995A3-BCCD-D9B6-F80E-0571D1AAD547}"/>
              </a:ext>
            </a:extLst>
          </p:cNvPr>
          <p:cNvSpPr txBox="1"/>
          <p:nvPr/>
        </p:nvSpPr>
        <p:spPr>
          <a:xfrm>
            <a:off x="7037696" y="2975211"/>
            <a:ext cx="4452437" cy="2862322"/>
          </a:xfrm>
          <a:prstGeom prst="rect">
            <a:avLst/>
          </a:prstGeom>
          <a:noFill/>
        </p:spPr>
        <p:txBody>
          <a:bodyPr wrap="none" rtlCol="0">
            <a:spAutoFit/>
          </a:bodyPr>
          <a:lstStyle/>
          <a:p>
            <a:r>
              <a:rPr lang="en-US" dirty="0"/>
              <a:t>Higher accuracy both on displacement and</a:t>
            </a:r>
          </a:p>
          <a:p>
            <a:r>
              <a:rPr lang="en-US" dirty="0"/>
              <a:t>Strain with respect to VIC-2D software</a:t>
            </a:r>
          </a:p>
          <a:p>
            <a:endParaRPr lang="en-US" dirty="0"/>
          </a:p>
          <a:p>
            <a:endParaRPr lang="en-US" dirty="0"/>
          </a:p>
          <a:p>
            <a:r>
              <a:rPr lang="en-US" dirty="0"/>
              <a:t>Other comparison can be done in terms of</a:t>
            </a:r>
          </a:p>
          <a:p>
            <a:r>
              <a:rPr lang="en-US" dirty="0"/>
              <a:t>Calculation time</a:t>
            </a:r>
          </a:p>
          <a:p>
            <a:r>
              <a:rPr lang="en-US" dirty="0"/>
              <a:t>When applied to a sequence of 189 images</a:t>
            </a:r>
          </a:p>
          <a:p>
            <a:r>
              <a:rPr lang="en-US" dirty="0"/>
              <a:t>The net time for VIC 2D software was 27 s</a:t>
            </a:r>
          </a:p>
          <a:p>
            <a:endParaRPr lang="en-US" dirty="0"/>
          </a:p>
          <a:p>
            <a:r>
              <a:rPr lang="en-US" dirty="0"/>
              <a:t>Time for </a:t>
            </a:r>
            <a:r>
              <a:rPr lang="en-US" dirty="0" err="1"/>
              <a:t>Deepnet</a:t>
            </a:r>
            <a:r>
              <a:rPr lang="en-US" dirty="0"/>
              <a:t> was 2.35 s</a:t>
            </a:r>
          </a:p>
        </p:txBody>
      </p:sp>
      <p:sp>
        <p:nvSpPr>
          <p:cNvPr id="6" name="TextBox 5">
            <a:extLst>
              <a:ext uri="{FF2B5EF4-FFF2-40B4-BE49-F238E27FC236}">
                <a16:creationId xmlns:a16="http://schemas.microsoft.com/office/drawing/2014/main" id="{9ED48426-6E03-4A72-3E40-94C2E8AAFD8E}"/>
              </a:ext>
            </a:extLst>
          </p:cNvPr>
          <p:cNvSpPr txBox="1"/>
          <p:nvPr/>
        </p:nvSpPr>
        <p:spPr>
          <a:xfrm>
            <a:off x="373916" y="6445814"/>
            <a:ext cx="8889998" cy="369332"/>
          </a:xfrm>
          <a:prstGeom prst="rect">
            <a:avLst/>
          </a:prstGeom>
          <a:noFill/>
        </p:spPr>
        <p:txBody>
          <a:bodyPr wrap="none" rtlCol="0">
            <a:spAutoFit/>
          </a:bodyPr>
          <a:lstStyle/>
          <a:p>
            <a:r>
              <a:rPr lang="en-US" dirty="0"/>
              <a:t>https://github.com/RuYangNU/Deep-Dic-deep-learning-based-digital-image-correlation</a:t>
            </a:r>
          </a:p>
        </p:txBody>
      </p:sp>
    </p:spTree>
    <p:extLst>
      <p:ext uri="{BB962C8B-B14F-4D97-AF65-F5344CB8AC3E}">
        <p14:creationId xmlns:p14="http://schemas.microsoft.com/office/powerpoint/2010/main" val="38500076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A860AEC-CD3B-6CA0-4E15-4651066F9F86}"/>
              </a:ext>
            </a:extLst>
          </p:cNvPr>
          <p:cNvSpPr txBox="1"/>
          <p:nvPr/>
        </p:nvSpPr>
        <p:spPr>
          <a:xfrm>
            <a:off x="257505" y="278689"/>
            <a:ext cx="7912955" cy="461665"/>
          </a:xfrm>
          <a:prstGeom prst="rect">
            <a:avLst/>
          </a:prstGeom>
          <a:solidFill>
            <a:schemeClr val="bg1"/>
          </a:solidFill>
        </p:spPr>
        <p:txBody>
          <a:bodyPr wrap="square" rtlCol="0">
            <a:spAutoFit/>
          </a:bodyPr>
          <a:lstStyle/>
          <a:p>
            <a:r>
              <a:rPr lang="en-US" sz="2400" dirty="0">
                <a:solidFill>
                  <a:schemeClr val="accent4"/>
                </a:solidFill>
              </a:rPr>
              <a:t>ESPI current challenges and Machine Learning</a:t>
            </a:r>
          </a:p>
        </p:txBody>
      </p:sp>
      <p:sp>
        <p:nvSpPr>
          <p:cNvPr id="3" name="TextBox 2">
            <a:extLst>
              <a:ext uri="{FF2B5EF4-FFF2-40B4-BE49-F238E27FC236}">
                <a16:creationId xmlns:a16="http://schemas.microsoft.com/office/drawing/2014/main" id="{81655613-DF85-AB27-B590-7679C7EE3163}"/>
              </a:ext>
            </a:extLst>
          </p:cNvPr>
          <p:cNvSpPr txBox="1"/>
          <p:nvPr/>
        </p:nvSpPr>
        <p:spPr>
          <a:xfrm>
            <a:off x="564107" y="5522794"/>
            <a:ext cx="10081146" cy="646331"/>
          </a:xfrm>
          <a:prstGeom prst="rect">
            <a:avLst/>
          </a:prstGeom>
          <a:noFill/>
        </p:spPr>
        <p:txBody>
          <a:bodyPr wrap="square" rtlCol="0">
            <a:spAutoFit/>
          </a:bodyPr>
          <a:lstStyle/>
          <a:p>
            <a:r>
              <a:rPr lang="en-US" dirty="0" err="1"/>
              <a:t>Wenbo</a:t>
            </a:r>
            <a:r>
              <a:rPr lang="en-US" dirty="0"/>
              <a:t> Jiang, Tong Ren, </a:t>
            </a:r>
            <a:r>
              <a:rPr lang="en-US" dirty="0" err="1"/>
              <a:t>Qianhua</a:t>
            </a:r>
            <a:r>
              <a:rPr lang="en-US" dirty="0"/>
              <a:t> Fu Zeng, Deep Learning in the Phase Extraction of Electronic Speckle Pattern Interferometry. Electronics, 13(2), 2024</a:t>
            </a:r>
          </a:p>
        </p:txBody>
      </p:sp>
      <p:pic>
        <p:nvPicPr>
          <p:cNvPr id="5" name="Picture 4">
            <a:extLst>
              <a:ext uri="{FF2B5EF4-FFF2-40B4-BE49-F238E27FC236}">
                <a16:creationId xmlns:a16="http://schemas.microsoft.com/office/drawing/2014/main" id="{7E6270D7-C891-9FC5-E7A8-411AA2E47B90}"/>
              </a:ext>
            </a:extLst>
          </p:cNvPr>
          <p:cNvPicPr>
            <a:picLocks noChangeAspect="1"/>
          </p:cNvPicPr>
          <p:nvPr/>
        </p:nvPicPr>
        <p:blipFill>
          <a:blip r:embed="rId2"/>
          <a:stretch>
            <a:fillRect/>
          </a:stretch>
        </p:blipFill>
        <p:spPr>
          <a:xfrm>
            <a:off x="208777" y="1134132"/>
            <a:ext cx="6780067" cy="2807443"/>
          </a:xfrm>
          <a:prstGeom prst="rect">
            <a:avLst/>
          </a:prstGeom>
        </p:spPr>
      </p:pic>
      <p:sp>
        <p:nvSpPr>
          <p:cNvPr id="6" name="TextBox 5">
            <a:extLst>
              <a:ext uri="{FF2B5EF4-FFF2-40B4-BE49-F238E27FC236}">
                <a16:creationId xmlns:a16="http://schemas.microsoft.com/office/drawing/2014/main" id="{EDF069C4-FAF5-CFC1-540E-65CF5D771BC8}"/>
              </a:ext>
            </a:extLst>
          </p:cNvPr>
          <p:cNvSpPr txBox="1"/>
          <p:nvPr/>
        </p:nvSpPr>
        <p:spPr>
          <a:xfrm>
            <a:off x="7548060" y="1397158"/>
            <a:ext cx="4578176" cy="1754326"/>
          </a:xfrm>
          <a:prstGeom prst="rect">
            <a:avLst/>
          </a:prstGeom>
          <a:noFill/>
        </p:spPr>
        <p:txBody>
          <a:bodyPr wrap="none" rtlCol="0">
            <a:spAutoFit/>
          </a:bodyPr>
          <a:lstStyle/>
          <a:p>
            <a:pPr marL="285750" indent="-285750">
              <a:buFont typeface="Arial" panose="020B0604020202020204" pitchFamily="34" charset="0"/>
              <a:buChar char="•"/>
            </a:pPr>
            <a:r>
              <a:rPr lang="en-US" dirty="0"/>
              <a:t>Denoising is a process which is slowing</a:t>
            </a:r>
          </a:p>
          <a:p>
            <a:r>
              <a:rPr lang="en-US" dirty="0"/>
              <a:t>the measurement chain</a:t>
            </a:r>
          </a:p>
          <a:p>
            <a:pPr marL="285750" indent="-285750">
              <a:buFont typeface="Arial" panose="020B0604020202020204" pitchFamily="34" charset="0"/>
              <a:buChar char="•"/>
            </a:pPr>
            <a:r>
              <a:rPr lang="en-US" dirty="0"/>
              <a:t>When dealing with complex fringe pattern</a:t>
            </a:r>
          </a:p>
          <a:p>
            <a:r>
              <a:rPr lang="en-US" dirty="0"/>
              <a:t>Global optimum denoising can </a:t>
            </a:r>
            <a:r>
              <a:rPr lang="en-US" dirty="0" err="1"/>
              <a:t>hyde</a:t>
            </a:r>
            <a:r>
              <a:rPr lang="en-US" dirty="0"/>
              <a:t> some </a:t>
            </a:r>
          </a:p>
          <a:p>
            <a:r>
              <a:rPr lang="en-US" dirty="0"/>
              <a:t>Local features</a:t>
            </a:r>
          </a:p>
          <a:p>
            <a:pPr marL="285750" indent="-285750">
              <a:buFont typeface="Arial" panose="020B0604020202020204" pitchFamily="34" charset="0"/>
              <a:buChar char="•"/>
            </a:pPr>
            <a:r>
              <a:rPr lang="en-US" dirty="0"/>
              <a:t>Poor generalization</a:t>
            </a:r>
          </a:p>
        </p:txBody>
      </p:sp>
    </p:spTree>
    <p:extLst>
      <p:ext uri="{BB962C8B-B14F-4D97-AF65-F5344CB8AC3E}">
        <p14:creationId xmlns:p14="http://schemas.microsoft.com/office/powerpoint/2010/main" val="7865478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EBDB208-DE53-1AAA-8E0C-DB2A81145151}"/>
              </a:ext>
            </a:extLst>
          </p:cNvPr>
          <p:cNvPicPr>
            <a:picLocks noChangeAspect="1"/>
          </p:cNvPicPr>
          <p:nvPr/>
        </p:nvPicPr>
        <p:blipFill>
          <a:blip r:embed="rId3"/>
          <a:stretch>
            <a:fillRect/>
          </a:stretch>
        </p:blipFill>
        <p:spPr>
          <a:xfrm>
            <a:off x="386660" y="216118"/>
            <a:ext cx="4857193" cy="6641882"/>
          </a:xfrm>
          <a:prstGeom prst="rect">
            <a:avLst/>
          </a:prstGeom>
        </p:spPr>
      </p:pic>
      <p:sp>
        <p:nvSpPr>
          <p:cNvPr id="4" name="TextBox 3">
            <a:extLst>
              <a:ext uri="{FF2B5EF4-FFF2-40B4-BE49-F238E27FC236}">
                <a16:creationId xmlns:a16="http://schemas.microsoft.com/office/drawing/2014/main" id="{E3FF4416-B04C-F93F-533A-D2E4516767F5}"/>
              </a:ext>
            </a:extLst>
          </p:cNvPr>
          <p:cNvSpPr txBox="1"/>
          <p:nvPr/>
        </p:nvSpPr>
        <p:spPr>
          <a:xfrm>
            <a:off x="5512526" y="579991"/>
            <a:ext cx="1487202" cy="369332"/>
          </a:xfrm>
          <a:prstGeom prst="rect">
            <a:avLst/>
          </a:prstGeom>
          <a:noFill/>
          <a:ln>
            <a:solidFill>
              <a:srgbClr val="FF0000"/>
            </a:solidFill>
          </a:ln>
        </p:spPr>
        <p:txBody>
          <a:bodyPr wrap="none" rtlCol="0">
            <a:spAutoFit/>
          </a:bodyPr>
          <a:lstStyle/>
          <a:p>
            <a:r>
              <a:rPr lang="en-US" dirty="0"/>
              <a:t>Ground Truth</a:t>
            </a:r>
          </a:p>
        </p:txBody>
      </p:sp>
      <p:sp>
        <p:nvSpPr>
          <p:cNvPr id="5" name="TextBox 4">
            <a:extLst>
              <a:ext uri="{FF2B5EF4-FFF2-40B4-BE49-F238E27FC236}">
                <a16:creationId xmlns:a16="http://schemas.microsoft.com/office/drawing/2014/main" id="{3991BA5B-EA90-19D6-B5D5-AFFD9A935CA3}"/>
              </a:ext>
            </a:extLst>
          </p:cNvPr>
          <p:cNvSpPr txBox="1"/>
          <p:nvPr/>
        </p:nvSpPr>
        <p:spPr>
          <a:xfrm>
            <a:off x="5512526" y="1667691"/>
            <a:ext cx="1071127" cy="369332"/>
          </a:xfrm>
          <a:prstGeom prst="rect">
            <a:avLst/>
          </a:prstGeom>
          <a:noFill/>
          <a:ln>
            <a:solidFill>
              <a:srgbClr val="FF0000"/>
            </a:solidFill>
          </a:ln>
        </p:spPr>
        <p:txBody>
          <a:bodyPr wrap="none" rtlCol="0">
            <a:spAutoFit/>
          </a:bodyPr>
          <a:lstStyle/>
          <a:p>
            <a:r>
              <a:rPr lang="en-US" dirty="0"/>
              <a:t>SOOPDE</a:t>
            </a:r>
          </a:p>
        </p:txBody>
      </p:sp>
      <p:sp>
        <p:nvSpPr>
          <p:cNvPr id="6" name="TextBox 5">
            <a:extLst>
              <a:ext uri="{FF2B5EF4-FFF2-40B4-BE49-F238E27FC236}">
                <a16:creationId xmlns:a16="http://schemas.microsoft.com/office/drawing/2014/main" id="{1D9A5614-55E1-534F-1C08-6986BD42E8B7}"/>
              </a:ext>
            </a:extLst>
          </p:cNvPr>
          <p:cNvSpPr txBox="1"/>
          <p:nvPr/>
        </p:nvSpPr>
        <p:spPr>
          <a:xfrm>
            <a:off x="5622620" y="2755391"/>
            <a:ext cx="633507" cy="369332"/>
          </a:xfrm>
          <a:prstGeom prst="rect">
            <a:avLst/>
          </a:prstGeom>
          <a:noFill/>
          <a:ln>
            <a:solidFill>
              <a:srgbClr val="FF0000"/>
            </a:solidFill>
          </a:ln>
        </p:spPr>
        <p:txBody>
          <a:bodyPr wrap="none" rtlCol="0">
            <a:spAutoFit/>
          </a:bodyPr>
          <a:lstStyle/>
          <a:p>
            <a:r>
              <a:rPr lang="en-US" dirty="0"/>
              <a:t>WFF</a:t>
            </a:r>
          </a:p>
        </p:txBody>
      </p:sp>
      <p:sp>
        <p:nvSpPr>
          <p:cNvPr id="7" name="TextBox 6">
            <a:extLst>
              <a:ext uri="{FF2B5EF4-FFF2-40B4-BE49-F238E27FC236}">
                <a16:creationId xmlns:a16="http://schemas.microsoft.com/office/drawing/2014/main" id="{EA2F5414-3994-C9ED-2599-D3A46BBA2CB5}"/>
              </a:ext>
            </a:extLst>
          </p:cNvPr>
          <p:cNvSpPr txBox="1"/>
          <p:nvPr/>
        </p:nvSpPr>
        <p:spPr>
          <a:xfrm>
            <a:off x="5615780" y="3843091"/>
            <a:ext cx="1452642" cy="369332"/>
          </a:xfrm>
          <a:prstGeom prst="rect">
            <a:avLst/>
          </a:prstGeom>
          <a:noFill/>
          <a:ln>
            <a:solidFill>
              <a:srgbClr val="FF0000"/>
            </a:solidFill>
          </a:ln>
        </p:spPr>
        <p:txBody>
          <a:bodyPr wrap="none" rtlCol="0">
            <a:spAutoFit/>
          </a:bodyPr>
          <a:lstStyle/>
          <a:p>
            <a:r>
              <a:rPr lang="en-US" dirty="0"/>
              <a:t>BL Hilbert L2</a:t>
            </a:r>
          </a:p>
        </p:txBody>
      </p:sp>
      <p:sp>
        <p:nvSpPr>
          <p:cNvPr id="9" name="TextBox 8">
            <a:extLst>
              <a:ext uri="{FF2B5EF4-FFF2-40B4-BE49-F238E27FC236}">
                <a16:creationId xmlns:a16="http://schemas.microsoft.com/office/drawing/2014/main" id="{776C46E2-5C77-2F5E-AA6E-BF272EB3ABE1}"/>
              </a:ext>
            </a:extLst>
          </p:cNvPr>
          <p:cNvSpPr txBox="1"/>
          <p:nvPr/>
        </p:nvSpPr>
        <p:spPr>
          <a:xfrm>
            <a:off x="5622620" y="4930791"/>
            <a:ext cx="1072730" cy="369332"/>
          </a:xfrm>
          <a:prstGeom prst="rect">
            <a:avLst/>
          </a:prstGeom>
          <a:noFill/>
          <a:ln>
            <a:solidFill>
              <a:srgbClr val="FF0000"/>
            </a:solidFill>
          </a:ln>
        </p:spPr>
        <p:txBody>
          <a:bodyPr wrap="none" rtlCol="0">
            <a:spAutoFit/>
          </a:bodyPr>
          <a:lstStyle/>
          <a:p>
            <a:r>
              <a:rPr lang="en-US" dirty="0"/>
              <a:t>FDD NET</a:t>
            </a:r>
          </a:p>
        </p:txBody>
      </p:sp>
      <p:sp>
        <p:nvSpPr>
          <p:cNvPr id="10" name="TextBox 9">
            <a:extLst>
              <a:ext uri="{FF2B5EF4-FFF2-40B4-BE49-F238E27FC236}">
                <a16:creationId xmlns:a16="http://schemas.microsoft.com/office/drawing/2014/main" id="{03AA83EB-DADE-8625-1D1E-6CD8802AF087}"/>
              </a:ext>
            </a:extLst>
          </p:cNvPr>
          <p:cNvSpPr txBox="1"/>
          <p:nvPr/>
        </p:nvSpPr>
        <p:spPr>
          <a:xfrm>
            <a:off x="5615780" y="5950397"/>
            <a:ext cx="1133644" cy="369332"/>
          </a:xfrm>
          <a:prstGeom prst="rect">
            <a:avLst/>
          </a:prstGeom>
          <a:noFill/>
          <a:ln>
            <a:solidFill>
              <a:srgbClr val="FF0000"/>
            </a:solidFill>
          </a:ln>
        </p:spPr>
        <p:txBody>
          <a:bodyPr wrap="none" rtlCol="0">
            <a:spAutoFit/>
          </a:bodyPr>
          <a:lstStyle/>
          <a:p>
            <a:r>
              <a:rPr lang="en-US" dirty="0"/>
              <a:t>MDD NET</a:t>
            </a:r>
          </a:p>
        </p:txBody>
      </p:sp>
      <p:sp>
        <p:nvSpPr>
          <p:cNvPr id="11" name="TextBox 10">
            <a:extLst>
              <a:ext uri="{FF2B5EF4-FFF2-40B4-BE49-F238E27FC236}">
                <a16:creationId xmlns:a16="http://schemas.microsoft.com/office/drawing/2014/main" id="{FFEDD143-F366-D7C6-006C-1F66D990E9B9}"/>
              </a:ext>
            </a:extLst>
          </p:cNvPr>
          <p:cNvSpPr txBox="1"/>
          <p:nvPr/>
        </p:nvSpPr>
        <p:spPr>
          <a:xfrm>
            <a:off x="8766441" y="6040939"/>
            <a:ext cx="184731" cy="369332"/>
          </a:xfrm>
          <a:prstGeom prst="rect">
            <a:avLst/>
          </a:prstGeom>
          <a:noFill/>
        </p:spPr>
        <p:txBody>
          <a:bodyPr wrap="none" rtlCol="0">
            <a:spAutoFit/>
          </a:bodyPr>
          <a:lstStyle/>
          <a:p>
            <a:endParaRPr lang="en-US" dirty="0"/>
          </a:p>
        </p:txBody>
      </p:sp>
      <p:sp>
        <p:nvSpPr>
          <p:cNvPr id="13" name="TextBox 12">
            <a:extLst>
              <a:ext uri="{FF2B5EF4-FFF2-40B4-BE49-F238E27FC236}">
                <a16:creationId xmlns:a16="http://schemas.microsoft.com/office/drawing/2014/main" id="{3B267CC7-E18D-3A23-D0B5-7A398BBF5810}"/>
              </a:ext>
            </a:extLst>
          </p:cNvPr>
          <p:cNvSpPr txBox="1"/>
          <p:nvPr/>
        </p:nvSpPr>
        <p:spPr>
          <a:xfrm>
            <a:off x="7421389" y="5253796"/>
            <a:ext cx="4654591" cy="1477328"/>
          </a:xfrm>
          <a:prstGeom prst="rect">
            <a:avLst/>
          </a:prstGeom>
          <a:noFill/>
        </p:spPr>
        <p:txBody>
          <a:bodyPr wrap="square" rtlCol="0">
            <a:spAutoFit/>
          </a:bodyPr>
          <a:lstStyle/>
          <a:p>
            <a:r>
              <a:rPr lang="en-US" dirty="0"/>
              <a:t>Xu, M.; Tang, C.; Hong, N.; Lei, Z. MDD-Net: A generalized network for speckle removal with structure protection and shape preservation for various kinds of ESPI fringe patterns. Opt. Lasers Eng. 2022, 154, 107017.</a:t>
            </a:r>
          </a:p>
        </p:txBody>
      </p:sp>
      <p:sp>
        <p:nvSpPr>
          <p:cNvPr id="14" name="TextBox 13">
            <a:extLst>
              <a:ext uri="{FF2B5EF4-FFF2-40B4-BE49-F238E27FC236}">
                <a16:creationId xmlns:a16="http://schemas.microsoft.com/office/drawing/2014/main" id="{8DE2C972-E74C-0AC1-5C5F-ABDD2CF5D3C0}"/>
              </a:ext>
            </a:extLst>
          </p:cNvPr>
          <p:cNvSpPr txBox="1"/>
          <p:nvPr/>
        </p:nvSpPr>
        <p:spPr>
          <a:xfrm>
            <a:off x="7928733" y="3026369"/>
            <a:ext cx="3038524" cy="923330"/>
          </a:xfrm>
          <a:prstGeom prst="rect">
            <a:avLst/>
          </a:prstGeom>
          <a:noFill/>
        </p:spPr>
        <p:txBody>
          <a:bodyPr wrap="none" rtlCol="0">
            <a:spAutoFit/>
          </a:bodyPr>
          <a:lstStyle/>
          <a:p>
            <a:pPr marL="285750" indent="-285750">
              <a:buFont typeface="Arial" panose="020B0604020202020204" pitchFamily="34" charset="0"/>
              <a:buChar char="•"/>
            </a:pPr>
            <a:r>
              <a:rPr lang="en-US" dirty="0"/>
              <a:t>Higher Contrast</a:t>
            </a:r>
          </a:p>
          <a:p>
            <a:pPr marL="285750" indent="-285750">
              <a:buFont typeface="Arial" panose="020B0604020202020204" pitchFamily="34" charset="0"/>
              <a:buChar char="•"/>
            </a:pPr>
            <a:r>
              <a:rPr lang="en-US" dirty="0"/>
              <a:t>Higher Denoising</a:t>
            </a:r>
          </a:p>
          <a:p>
            <a:pPr marL="285750" indent="-285750">
              <a:buFont typeface="Arial" panose="020B0604020202020204" pitchFamily="34" charset="0"/>
              <a:buChar char="•"/>
            </a:pPr>
            <a:r>
              <a:rPr lang="en-US" dirty="0"/>
              <a:t>Better shape Preservation</a:t>
            </a:r>
          </a:p>
        </p:txBody>
      </p:sp>
    </p:spTree>
    <p:extLst>
      <p:ext uri="{BB962C8B-B14F-4D97-AF65-F5344CB8AC3E}">
        <p14:creationId xmlns:p14="http://schemas.microsoft.com/office/powerpoint/2010/main" val="22438347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B83CE98-9138-0D9B-A432-8BB97149A7B9}"/>
              </a:ext>
            </a:extLst>
          </p:cNvPr>
          <p:cNvSpPr txBox="1"/>
          <p:nvPr/>
        </p:nvSpPr>
        <p:spPr>
          <a:xfrm>
            <a:off x="3565213" y="2245079"/>
            <a:ext cx="4955396" cy="523220"/>
          </a:xfrm>
          <a:prstGeom prst="rect">
            <a:avLst/>
          </a:prstGeom>
          <a:noFill/>
        </p:spPr>
        <p:txBody>
          <a:bodyPr wrap="none" rtlCol="0">
            <a:spAutoFit/>
          </a:bodyPr>
          <a:lstStyle/>
          <a:p>
            <a:pPr algn="ctr"/>
            <a:r>
              <a:rPr lang="en-US" sz="2800" b="1" dirty="0"/>
              <a:t>Thank You For Your Attention!</a:t>
            </a:r>
          </a:p>
        </p:txBody>
      </p:sp>
      <p:pic>
        <p:nvPicPr>
          <p:cNvPr id="4" name="Graphic 3" descr="Envelope with solid fill">
            <a:extLst>
              <a:ext uri="{FF2B5EF4-FFF2-40B4-BE49-F238E27FC236}">
                <a16:creationId xmlns:a16="http://schemas.microsoft.com/office/drawing/2014/main" id="{52DCBC6F-F583-0297-81D6-B3A73A28EEB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020165" y="5414444"/>
            <a:ext cx="914400" cy="914400"/>
          </a:xfrm>
          <a:prstGeom prst="rect">
            <a:avLst/>
          </a:prstGeom>
        </p:spPr>
      </p:pic>
      <p:sp>
        <p:nvSpPr>
          <p:cNvPr id="5" name="TextBox 4">
            <a:extLst>
              <a:ext uri="{FF2B5EF4-FFF2-40B4-BE49-F238E27FC236}">
                <a16:creationId xmlns:a16="http://schemas.microsoft.com/office/drawing/2014/main" id="{E35B2FF6-02E8-A973-E320-84F25176416E}"/>
              </a:ext>
            </a:extLst>
          </p:cNvPr>
          <p:cNvSpPr txBox="1"/>
          <p:nvPr/>
        </p:nvSpPr>
        <p:spPr>
          <a:xfrm>
            <a:off x="8005425" y="5686978"/>
            <a:ext cx="3740639" cy="400110"/>
          </a:xfrm>
          <a:prstGeom prst="rect">
            <a:avLst/>
          </a:prstGeom>
          <a:noFill/>
        </p:spPr>
        <p:txBody>
          <a:bodyPr wrap="none" rtlCol="0">
            <a:spAutoFit/>
          </a:bodyPr>
          <a:lstStyle/>
          <a:p>
            <a:r>
              <a:rPr lang="en-US" sz="2000" dirty="0"/>
              <a:t>giovanni.pappalettera@poliba.it</a:t>
            </a:r>
          </a:p>
        </p:txBody>
      </p:sp>
      <p:pic>
        <p:nvPicPr>
          <p:cNvPr id="6" name="Picture 5" descr="A close-up of a logo&#10;&#10;Description automatically generated">
            <a:extLst>
              <a:ext uri="{FF2B5EF4-FFF2-40B4-BE49-F238E27FC236}">
                <a16:creationId xmlns:a16="http://schemas.microsoft.com/office/drawing/2014/main" id="{87D98524-C944-F2B0-786A-9D22864719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81385" y="39166"/>
            <a:ext cx="5010615" cy="939490"/>
          </a:xfrm>
          <a:prstGeom prst="rect">
            <a:avLst/>
          </a:prstGeom>
        </p:spPr>
      </p:pic>
    </p:spTree>
    <p:extLst>
      <p:ext uri="{BB962C8B-B14F-4D97-AF65-F5344CB8AC3E}">
        <p14:creationId xmlns:p14="http://schemas.microsoft.com/office/powerpoint/2010/main" val="3367018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6" name="Picture 5">
            <a:extLst>
              <a:ext uri="{FF2B5EF4-FFF2-40B4-BE49-F238E27FC236}">
                <a16:creationId xmlns:a16="http://schemas.microsoft.com/office/drawing/2014/main" id="{7F9BB48F-0F63-9034-0834-53492B823D79}"/>
              </a:ext>
            </a:extLst>
          </p:cNvPr>
          <p:cNvPicPr>
            <a:picLocks noChangeAspect="1"/>
          </p:cNvPicPr>
          <p:nvPr/>
        </p:nvPicPr>
        <p:blipFill>
          <a:blip r:embed="rId2"/>
          <a:srcRect l="18156" r="20055"/>
          <a:stretch/>
        </p:blipFill>
        <p:spPr>
          <a:xfrm>
            <a:off x="124948" y="1142697"/>
            <a:ext cx="7807424" cy="4390862"/>
          </a:xfrm>
          <a:prstGeom prst="rect">
            <a:avLst/>
          </a:prstGeom>
        </p:spPr>
      </p:pic>
      <p:pic>
        <p:nvPicPr>
          <p:cNvPr id="7" name="Picture 6" descr="A close-up of a logo&#10;&#10;Description automatically generated">
            <a:extLst>
              <a:ext uri="{FF2B5EF4-FFF2-40B4-BE49-F238E27FC236}">
                <a16:creationId xmlns:a16="http://schemas.microsoft.com/office/drawing/2014/main" id="{0782B706-0D85-4362-581C-3C833308AA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81385" y="39166"/>
            <a:ext cx="5010615" cy="939490"/>
          </a:xfrm>
          <a:prstGeom prst="rect">
            <a:avLst/>
          </a:prstGeom>
        </p:spPr>
      </p:pic>
      <p:sp>
        <p:nvSpPr>
          <p:cNvPr id="8" name="TextBox 7">
            <a:extLst>
              <a:ext uri="{FF2B5EF4-FFF2-40B4-BE49-F238E27FC236}">
                <a16:creationId xmlns:a16="http://schemas.microsoft.com/office/drawing/2014/main" id="{D8ED39E6-C7EE-B7CA-A6FF-6CE71142B22D}"/>
              </a:ext>
            </a:extLst>
          </p:cNvPr>
          <p:cNvSpPr txBox="1"/>
          <p:nvPr/>
        </p:nvSpPr>
        <p:spPr>
          <a:xfrm>
            <a:off x="630425" y="5641781"/>
            <a:ext cx="6680803" cy="369332"/>
          </a:xfrm>
          <a:prstGeom prst="rect">
            <a:avLst/>
          </a:prstGeom>
          <a:noFill/>
        </p:spPr>
        <p:txBody>
          <a:bodyPr wrap="none" rtlCol="0">
            <a:spAutoFit/>
          </a:bodyPr>
          <a:lstStyle/>
          <a:p>
            <a:r>
              <a:rPr lang="en-US" b="1" dirty="0"/>
              <a:t>MECHANICS, MATHEMATICS and MANAGEMENT DEPARTMENT</a:t>
            </a:r>
          </a:p>
        </p:txBody>
      </p:sp>
      <p:sp>
        <p:nvSpPr>
          <p:cNvPr id="9" name="TextBox 8">
            <a:extLst>
              <a:ext uri="{FF2B5EF4-FFF2-40B4-BE49-F238E27FC236}">
                <a16:creationId xmlns:a16="http://schemas.microsoft.com/office/drawing/2014/main" id="{282CDD89-028F-0D1E-4010-FE5BE624A153}"/>
              </a:ext>
            </a:extLst>
          </p:cNvPr>
          <p:cNvSpPr txBox="1"/>
          <p:nvPr/>
        </p:nvSpPr>
        <p:spPr>
          <a:xfrm>
            <a:off x="8181037" y="1851518"/>
            <a:ext cx="3760773" cy="3693319"/>
          </a:xfrm>
          <a:prstGeom prst="rect">
            <a:avLst/>
          </a:prstGeom>
          <a:noFill/>
        </p:spPr>
        <p:txBody>
          <a:bodyPr wrap="none" rtlCol="0">
            <a:spAutoFit/>
          </a:bodyPr>
          <a:lstStyle/>
          <a:p>
            <a:r>
              <a:rPr lang="en-US" dirty="0"/>
              <a:t>SEAL of </a:t>
            </a:r>
            <a:r>
              <a:rPr lang="en-US" i="1" dirty="0"/>
              <a:t>EXCELLENCE DEPARTMENT</a:t>
            </a:r>
          </a:p>
          <a:p>
            <a:endParaRPr lang="en-US" i="1" dirty="0"/>
          </a:p>
          <a:p>
            <a:r>
              <a:rPr lang="en-US" dirty="0"/>
              <a:t>2018-2022</a:t>
            </a:r>
          </a:p>
          <a:p>
            <a:endParaRPr lang="en-US" dirty="0"/>
          </a:p>
          <a:p>
            <a:r>
              <a:rPr lang="en-US" dirty="0"/>
              <a:t>2023-2027</a:t>
            </a:r>
          </a:p>
          <a:p>
            <a:endParaRPr lang="en-US" dirty="0"/>
          </a:p>
          <a:p>
            <a:r>
              <a:rPr lang="en-US" dirty="0"/>
              <a:t>A recognition given by the Italian</a:t>
            </a:r>
          </a:p>
          <a:p>
            <a:r>
              <a:rPr lang="en-US" dirty="0"/>
              <a:t>Ministry of University and Research</a:t>
            </a:r>
          </a:p>
          <a:p>
            <a:r>
              <a:rPr lang="en-US" dirty="0"/>
              <a:t>Selecting among 800 University</a:t>
            </a:r>
          </a:p>
          <a:p>
            <a:r>
              <a:rPr lang="en-US" dirty="0"/>
              <a:t>Department</a:t>
            </a:r>
          </a:p>
          <a:p>
            <a:endParaRPr lang="en-US" dirty="0"/>
          </a:p>
          <a:p>
            <a:r>
              <a:rPr lang="en-US" dirty="0"/>
              <a:t>Best Ranking in the Industrial Area</a:t>
            </a:r>
          </a:p>
          <a:p>
            <a:endParaRPr lang="en-US" dirty="0"/>
          </a:p>
        </p:txBody>
      </p:sp>
    </p:spTree>
    <p:extLst>
      <p:ext uri="{BB962C8B-B14F-4D97-AF65-F5344CB8AC3E}">
        <p14:creationId xmlns:p14="http://schemas.microsoft.com/office/powerpoint/2010/main" val="2897558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a:extLst>
              <a:ext uri="{FF2B5EF4-FFF2-40B4-BE49-F238E27FC236}">
                <a16:creationId xmlns:a16="http://schemas.microsoft.com/office/drawing/2014/main" id="{5B04E3CE-7F6A-4D0B-B305-DB5D5F61F171}"/>
              </a:ext>
            </a:extLst>
          </p:cNvPr>
          <p:cNvSpPr>
            <a:spLocks noGrp="1"/>
          </p:cNvSpPr>
          <p:nvPr>
            <p:ph type="title"/>
          </p:nvPr>
        </p:nvSpPr>
        <p:spPr>
          <a:xfrm>
            <a:off x="2099556" y="251459"/>
            <a:ext cx="7992888" cy="648072"/>
          </a:xfrm>
        </p:spPr>
        <p:txBody>
          <a:bodyPr>
            <a:noAutofit/>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1pPr>
            <a:lvl2pPr marL="0" marR="0" indent="1143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2pPr>
            <a:lvl3pPr marL="0" marR="0" indent="2286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3pPr>
            <a:lvl4pPr marL="0" marR="0" indent="3429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4pPr>
            <a:lvl5pPr marL="0" marR="0" indent="4572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5pPr>
            <a:lvl6pPr marL="0" marR="0" indent="5715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6pPr>
            <a:lvl7pPr marL="0" marR="0" indent="6858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7pPr>
            <a:lvl8pPr marL="0" marR="0" indent="8001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8pPr>
            <a:lvl9pPr marL="0" marR="0" indent="9144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9pPr>
          </a:lstStyle>
          <a:p>
            <a:pPr algn="ctr"/>
            <a:r>
              <a:rPr lang="it-IT" sz="3000" b="0" dirty="0" err="1"/>
              <a:t>Teaching</a:t>
            </a:r>
            <a:r>
              <a:rPr lang="it-IT" sz="3000" b="0" dirty="0"/>
              <a:t> </a:t>
            </a:r>
            <a:r>
              <a:rPr lang="it-IT" sz="3000" b="0" dirty="0" err="1"/>
              <a:t>Offer</a:t>
            </a:r>
            <a:endParaRPr lang="it-IT" sz="3000" b="0" dirty="0"/>
          </a:p>
        </p:txBody>
      </p:sp>
      <p:pic>
        <p:nvPicPr>
          <p:cNvPr id="23" name="Immagine 22">
            <a:extLst>
              <a:ext uri="{FF2B5EF4-FFF2-40B4-BE49-F238E27FC236}">
                <a16:creationId xmlns:a16="http://schemas.microsoft.com/office/drawing/2014/main" id="{D1EBBB7E-2BB5-BC4F-9F08-13F4B34BD73B}"/>
              </a:ext>
            </a:extLst>
          </p:cNvPr>
          <p:cNvPicPr>
            <a:picLocks noChangeAspect="1"/>
          </p:cNvPicPr>
          <p:nvPr/>
        </p:nvPicPr>
        <p:blipFill rotWithShape="1">
          <a:blip r:embed="rId4">
            <a:duotone>
              <a:schemeClr val="accent1">
                <a:shade val="45000"/>
                <a:satMod val="135000"/>
              </a:schemeClr>
              <a:prstClr val="white"/>
            </a:duotone>
            <a:alphaModFix/>
            <a:extLst>
              <a:ext uri="{BEBA8EAE-BF5A-486C-A8C5-ECC9F3942E4B}">
                <a14:imgProps xmlns:a14="http://schemas.microsoft.com/office/drawing/2010/main">
                  <a14:imgLayer r:embed="rId5">
                    <a14:imgEffect>
                      <a14:colorTemperature colorTemp="11500"/>
                    </a14:imgEffect>
                    <a14:imgEffect>
                      <a14:saturation sat="400000"/>
                    </a14:imgEffect>
                  </a14:imgLayer>
                </a14:imgProps>
              </a:ext>
              <a:ext uri="{28A0092B-C50C-407E-A947-70E740481C1C}">
                <a14:useLocalDpi xmlns:a14="http://schemas.microsoft.com/office/drawing/2010/main" val="0"/>
              </a:ext>
            </a:extLst>
          </a:blip>
          <a:srcRect r="63219"/>
          <a:stretch/>
        </p:blipFill>
        <p:spPr>
          <a:xfrm>
            <a:off x="11046651" y="168856"/>
            <a:ext cx="739702" cy="703266"/>
          </a:xfrm>
          <a:prstGeom prst="rect">
            <a:avLst/>
          </a:prstGeom>
          <a:effectLst>
            <a:outerShdw sx="1000" sy="1000" algn="l" rotWithShape="0">
              <a:schemeClr val="accent1"/>
            </a:outerShdw>
            <a:softEdge rad="0"/>
          </a:effectLst>
          <a:scene3d>
            <a:camera prst="orthographicFront"/>
            <a:lightRig rig="threePt" dir="t"/>
          </a:scene3d>
          <a:sp3d contourW="12700">
            <a:contourClr>
              <a:schemeClr val="tx1"/>
            </a:contourClr>
          </a:sp3d>
        </p:spPr>
      </p:pic>
      <p:sp>
        <p:nvSpPr>
          <p:cNvPr id="21" name="CasellaDiTesto 20">
            <a:extLst>
              <a:ext uri="{FF2B5EF4-FFF2-40B4-BE49-F238E27FC236}">
                <a16:creationId xmlns:a16="http://schemas.microsoft.com/office/drawing/2014/main" id="{600AD0D8-596F-4FBA-B069-F1E5E71C8D07}"/>
              </a:ext>
            </a:extLst>
          </p:cNvPr>
          <p:cNvSpPr txBox="1"/>
          <p:nvPr/>
        </p:nvSpPr>
        <p:spPr>
          <a:xfrm>
            <a:off x="-256604" y="1378652"/>
            <a:ext cx="2311524" cy="346592"/>
          </a:xfrm>
          <a:prstGeom prst="rect">
            <a:avLst/>
          </a:prstGeom>
          <a:noFill/>
        </p:spPr>
        <p:txBody>
          <a:bodyPr wrap="square" lIns="76540" tIns="38270" rIns="76540" bIns="38270" rtlCol="0">
            <a:spAutoFit/>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1pPr>
            <a:lvl2pPr marL="0" marR="0" indent="1143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2pPr>
            <a:lvl3pPr marL="0" marR="0" indent="2286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3pPr>
            <a:lvl4pPr marL="0" marR="0" indent="3429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4pPr>
            <a:lvl5pPr marL="0" marR="0" indent="4572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5pPr>
            <a:lvl6pPr marL="0" marR="0" indent="5715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6pPr>
            <a:lvl7pPr marL="0" marR="0" indent="6858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7pPr>
            <a:lvl8pPr marL="0" marR="0" indent="8001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8pPr>
            <a:lvl9pPr marL="0" marR="0" indent="9144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9pPr>
          </a:lstStyle>
          <a:p>
            <a:pPr marL="0" marR="0" lvl="0" indent="0" algn="ctr" defTabSz="412750" rtl="0" eaLnBrk="1" fontAlgn="auto" latinLnBrk="0" hangingPunct="0">
              <a:lnSpc>
                <a:spcPct val="100000"/>
              </a:lnSpc>
              <a:spcBef>
                <a:spcPts val="0"/>
              </a:spcBef>
              <a:spcAft>
                <a:spcPts val="0"/>
              </a:spcAft>
              <a:buClrTx/>
              <a:buSzTx/>
              <a:buFontTx/>
              <a:buNone/>
              <a:tabLst/>
              <a:defRPr/>
            </a:pPr>
            <a:r>
              <a:rPr kumimoji="0" lang="it-IT" sz="1750" b="0" i="0" u="none" strike="noStrike" kern="0" cap="none" spc="0" normalizeH="0" baseline="0" noProof="0" dirty="0">
                <a:ln>
                  <a:noFill/>
                </a:ln>
                <a:solidFill>
                  <a:prstClr val="white"/>
                </a:solidFill>
                <a:effectLst/>
                <a:uLnTx/>
                <a:uFillTx/>
                <a:latin typeface="Corbel"/>
                <a:ea typeface="+mn-ea"/>
                <a:cs typeface="+mn-cs"/>
                <a:sym typeface="Helvetica Neue Light"/>
              </a:rPr>
              <a:t>Bachelor</a:t>
            </a:r>
          </a:p>
        </p:txBody>
      </p:sp>
      <p:sp>
        <p:nvSpPr>
          <p:cNvPr id="22" name="CasellaDiTesto 21">
            <a:extLst>
              <a:ext uri="{FF2B5EF4-FFF2-40B4-BE49-F238E27FC236}">
                <a16:creationId xmlns:a16="http://schemas.microsoft.com/office/drawing/2014/main" id="{28117372-4B06-4192-8206-5B92BB2434EB}"/>
              </a:ext>
            </a:extLst>
          </p:cNvPr>
          <p:cNvSpPr txBox="1"/>
          <p:nvPr/>
        </p:nvSpPr>
        <p:spPr>
          <a:xfrm>
            <a:off x="-79650" y="3190334"/>
            <a:ext cx="1928813" cy="346592"/>
          </a:xfrm>
          <a:prstGeom prst="rect">
            <a:avLst/>
          </a:prstGeom>
          <a:noFill/>
        </p:spPr>
        <p:txBody>
          <a:bodyPr wrap="square" lIns="76540" tIns="38270" rIns="76540" bIns="38270" rtlCol="0">
            <a:spAutoFit/>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1pPr>
            <a:lvl2pPr marL="0" marR="0" indent="1143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2pPr>
            <a:lvl3pPr marL="0" marR="0" indent="2286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3pPr>
            <a:lvl4pPr marL="0" marR="0" indent="3429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4pPr>
            <a:lvl5pPr marL="0" marR="0" indent="4572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5pPr>
            <a:lvl6pPr marL="0" marR="0" indent="5715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6pPr>
            <a:lvl7pPr marL="0" marR="0" indent="6858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7pPr>
            <a:lvl8pPr marL="0" marR="0" indent="8001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8pPr>
            <a:lvl9pPr marL="0" marR="0" indent="9144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9pPr>
          </a:lstStyle>
          <a:p>
            <a:pPr marL="0" marR="0" lvl="0" indent="0" algn="ctr" defTabSz="412750" rtl="0" eaLnBrk="1" fontAlgn="auto" latinLnBrk="0" hangingPunct="0">
              <a:lnSpc>
                <a:spcPct val="100000"/>
              </a:lnSpc>
              <a:spcBef>
                <a:spcPts val="0"/>
              </a:spcBef>
              <a:spcAft>
                <a:spcPts val="0"/>
              </a:spcAft>
              <a:buClrTx/>
              <a:buSzTx/>
              <a:buFontTx/>
              <a:buNone/>
              <a:tabLst/>
              <a:defRPr/>
            </a:pPr>
            <a:r>
              <a:rPr kumimoji="0" lang="it-IT" sz="1750" b="0" i="0" u="none" strike="noStrike" kern="0" cap="none" spc="0" normalizeH="0" baseline="0" noProof="0" dirty="0">
                <a:ln>
                  <a:noFill/>
                </a:ln>
                <a:solidFill>
                  <a:prstClr val="white"/>
                </a:solidFill>
                <a:effectLst/>
                <a:uLnTx/>
                <a:uFillTx/>
                <a:latin typeface="Corbel"/>
                <a:ea typeface="+mn-ea"/>
                <a:cs typeface="+mn-cs"/>
                <a:sym typeface="Helvetica Neue Light"/>
              </a:rPr>
              <a:t>Master</a:t>
            </a:r>
          </a:p>
        </p:txBody>
      </p:sp>
      <p:sp>
        <p:nvSpPr>
          <p:cNvPr id="24" name="Freccia su 33">
            <a:extLst>
              <a:ext uri="{FF2B5EF4-FFF2-40B4-BE49-F238E27FC236}">
                <a16:creationId xmlns:a16="http://schemas.microsoft.com/office/drawing/2014/main" id="{06DB6227-2AFF-4FBE-A91C-9D8B8F1ED8A4}"/>
              </a:ext>
            </a:extLst>
          </p:cNvPr>
          <p:cNvSpPr/>
          <p:nvPr/>
        </p:nvSpPr>
        <p:spPr bwMode="auto">
          <a:xfrm rot="16200000" flipV="1">
            <a:off x="599916" y="1691605"/>
            <a:ext cx="615897" cy="757804"/>
          </a:xfrm>
          <a:prstGeom prst="upArrow">
            <a:avLst/>
          </a:prstGeom>
          <a:ln>
            <a:noFill/>
          </a:ln>
        </p:spPr>
        <p:style>
          <a:lnRef idx="2">
            <a:schemeClr val="accent6"/>
          </a:lnRef>
          <a:fillRef idx="1">
            <a:schemeClr val="lt1"/>
          </a:fillRef>
          <a:effectRef idx="0">
            <a:schemeClr val="accent6"/>
          </a:effectRef>
          <a:fontRef idx="minor">
            <a:schemeClr val="dk1"/>
          </a:fontRef>
        </p:style>
        <p:txBody>
          <a:bodyPr vert="horz" wrap="square" lIns="76540" tIns="38270" rIns="76540" bIns="38270" numCol="1" rtlCol="0" anchor="t" anchorCtr="0" compatLnSpc="1">
            <a:prstTxWarp prst="textNoShape">
              <a:avLst/>
            </a:prstTxWarp>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1pPr>
            <a:lvl2pPr marL="0" marR="0" indent="1143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2pPr>
            <a:lvl3pPr marL="0" marR="0" indent="2286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3pPr>
            <a:lvl4pPr marL="0" marR="0" indent="3429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4pPr>
            <a:lvl5pPr marL="0" marR="0" indent="4572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5pPr>
            <a:lvl6pPr marL="0" marR="0" indent="5715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6pPr>
            <a:lvl7pPr marL="0" marR="0" indent="6858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7pPr>
            <a:lvl8pPr marL="0" marR="0" indent="8001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8pPr>
            <a:lvl9pPr marL="0" marR="0" indent="9144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9pPr>
          </a:lstStyle>
          <a:p>
            <a:pPr marL="0" marR="0" lvl="0" indent="0" algn="ctr" defTabSz="765399" rtl="0" eaLnBrk="1" fontAlgn="base" latinLnBrk="0" hangingPunct="1">
              <a:lnSpc>
                <a:spcPct val="100000"/>
              </a:lnSpc>
              <a:spcBef>
                <a:spcPct val="0"/>
              </a:spcBef>
              <a:spcAft>
                <a:spcPct val="0"/>
              </a:spcAft>
              <a:buClrTx/>
              <a:buSzTx/>
              <a:buFontTx/>
              <a:buNone/>
              <a:tabLst/>
              <a:defRPr/>
            </a:pPr>
            <a:endParaRPr kumimoji="0" lang="it-IT" sz="1750" b="0" i="0" u="none" strike="noStrike" kern="0" cap="none" spc="0" normalizeH="0" baseline="0" noProof="0" dirty="0">
              <a:ln>
                <a:noFill/>
              </a:ln>
              <a:solidFill>
                <a:prstClr val="white"/>
              </a:solidFill>
              <a:effectLst/>
              <a:uLnTx/>
              <a:uFillTx/>
              <a:latin typeface="Gill Sans" charset="0"/>
              <a:ea typeface="ヒラギノ角ゴ ProN W3" charset="0"/>
              <a:cs typeface="ヒラギノ角ゴ ProN W3" charset="0"/>
              <a:sym typeface="Gill Sans" charset="0"/>
            </a:endParaRPr>
          </a:p>
        </p:txBody>
      </p:sp>
      <p:sp>
        <p:nvSpPr>
          <p:cNvPr id="31" name="Rettangolo arrotondato 39">
            <a:extLst>
              <a:ext uri="{FF2B5EF4-FFF2-40B4-BE49-F238E27FC236}">
                <a16:creationId xmlns:a16="http://schemas.microsoft.com/office/drawing/2014/main" id="{DA41C234-B80E-428F-A6A9-C5C3C5055725}"/>
              </a:ext>
            </a:extLst>
          </p:cNvPr>
          <p:cNvSpPr/>
          <p:nvPr/>
        </p:nvSpPr>
        <p:spPr bwMode="auto">
          <a:xfrm>
            <a:off x="1685826" y="3429000"/>
            <a:ext cx="10310813" cy="1186292"/>
          </a:xfrm>
          <a:prstGeom prst="roundRect">
            <a:avLst/>
          </a:prstGeom>
          <a:noFill/>
          <a:ln w="63500">
            <a:solidFill>
              <a:schemeClr val="tx1"/>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ctr" anchorCtr="0" compatLnSpc="1">
            <a:prstTxWarp prst="textNoShape">
              <a:avLst/>
            </a:prstTxWarp>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1pPr>
            <a:lvl2pPr marL="0" marR="0" indent="1143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2pPr>
            <a:lvl3pPr marL="0" marR="0" indent="2286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3pPr>
            <a:lvl4pPr marL="0" marR="0" indent="3429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4pPr>
            <a:lvl5pPr marL="0" marR="0" indent="4572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5pPr>
            <a:lvl6pPr marL="0" marR="0" indent="5715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6pPr>
            <a:lvl7pPr marL="0" marR="0" indent="6858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7pPr>
            <a:lvl8pPr marL="0" marR="0" indent="8001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8pPr>
            <a:lvl9pPr marL="0" marR="0" indent="9144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9pPr>
          </a:lstStyle>
          <a:p>
            <a:pPr marL="0" marR="0" lvl="0" indent="0" algn="ctr" defTabSz="765399" rtl="0" eaLnBrk="1" fontAlgn="base" latinLnBrk="0" hangingPunct="1">
              <a:lnSpc>
                <a:spcPct val="100000"/>
              </a:lnSpc>
              <a:spcBef>
                <a:spcPct val="0"/>
              </a:spcBef>
              <a:spcAft>
                <a:spcPct val="0"/>
              </a:spcAft>
              <a:buClrTx/>
              <a:buSzTx/>
              <a:buFontTx/>
              <a:buNone/>
              <a:tabLst/>
              <a:defRPr/>
            </a:pPr>
            <a:endParaRPr kumimoji="0" lang="it-IT" sz="1750" b="0" i="0" u="none" strike="noStrike" kern="0" cap="none" spc="0" normalizeH="0" baseline="0" noProof="0" dirty="0">
              <a:ln>
                <a:noFill/>
              </a:ln>
              <a:solidFill>
                <a:prstClr val="white"/>
              </a:solidFill>
              <a:effectLst/>
              <a:uLnTx/>
              <a:uFillTx/>
              <a:latin typeface="Corbel"/>
              <a:ea typeface="+mn-ea"/>
              <a:cs typeface="+mn-cs"/>
              <a:sym typeface="Helvetica Neue Light"/>
            </a:endParaRPr>
          </a:p>
        </p:txBody>
      </p:sp>
      <p:sp>
        <p:nvSpPr>
          <p:cNvPr id="27" name="Rettangolo arrotondato 35">
            <a:extLst>
              <a:ext uri="{FF2B5EF4-FFF2-40B4-BE49-F238E27FC236}">
                <a16:creationId xmlns:a16="http://schemas.microsoft.com/office/drawing/2014/main" id="{612F9CD5-3469-4F7A-94D7-13A4BFEFE2ED}"/>
              </a:ext>
            </a:extLst>
          </p:cNvPr>
          <p:cNvSpPr/>
          <p:nvPr/>
        </p:nvSpPr>
        <p:spPr bwMode="auto">
          <a:xfrm>
            <a:off x="1561555" y="1732632"/>
            <a:ext cx="10509151" cy="585962"/>
          </a:xfrm>
          <a:prstGeom prst="roundRect">
            <a:avLst/>
          </a:prstGeom>
          <a:noFill/>
          <a:ln w="63500">
            <a:solidFill>
              <a:schemeClr val="tx1"/>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ctr" anchorCtr="0" compatLnSpc="1">
            <a:prstTxWarp prst="textNoShape">
              <a:avLst/>
            </a:prstTxWarp>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1pPr>
            <a:lvl2pPr marL="0" marR="0" indent="1143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2pPr>
            <a:lvl3pPr marL="0" marR="0" indent="2286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3pPr>
            <a:lvl4pPr marL="0" marR="0" indent="3429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4pPr>
            <a:lvl5pPr marL="0" marR="0" indent="4572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5pPr>
            <a:lvl6pPr marL="0" marR="0" indent="5715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6pPr>
            <a:lvl7pPr marL="0" marR="0" indent="6858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7pPr>
            <a:lvl8pPr marL="0" marR="0" indent="8001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8pPr>
            <a:lvl9pPr marL="0" marR="0" indent="9144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9pPr>
          </a:lstStyle>
          <a:p>
            <a:pPr marL="0" marR="0" lvl="0" indent="0" algn="ctr" defTabSz="765399" rtl="0" eaLnBrk="1" fontAlgn="base" latinLnBrk="0" hangingPunct="1">
              <a:lnSpc>
                <a:spcPct val="100000"/>
              </a:lnSpc>
              <a:spcBef>
                <a:spcPct val="0"/>
              </a:spcBef>
              <a:spcAft>
                <a:spcPct val="0"/>
              </a:spcAft>
              <a:buClrTx/>
              <a:buSzTx/>
              <a:buFontTx/>
              <a:buNone/>
              <a:tabLst/>
              <a:defRPr/>
            </a:pPr>
            <a:endParaRPr kumimoji="0" lang="it-IT" sz="1750" b="0" i="0" u="none" strike="noStrike" kern="0" cap="none" spc="0" normalizeH="0" baseline="0" noProof="0" dirty="0">
              <a:ln>
                <a:noFill/>
              </a:ln>
              <a:solidFill>
                <a:prstClr val="white"/>
              </a:solidFill>
              <a:effectLst/>
              <a:uLnTx/>
              <a:uFillTx/>
              <a:latin typeface="Corbel"/>
              <a:ea typeface="+mn-ea"/>
              <a:cs typeface="+mn-cs"/>
              <a:sym typeface="Helvetica Neue Light"/>
            </a:endParaRPr>
          </a:p>
        </p:txBody>
      </p:sp>
      <p:sp>
        <p:nvSpPr>
          <p:cNvPr id="26" name="Rettangolo arrotondato 8">
            <a:extLst>
              <a:ext uri="{FF2B5EF4-FFF2-40B4-BE49-F238E27FC236}">
                <a16:creationId xmlns:a16="http://schemas.microsoft.com/office/drawing/2014/main" id="{1282CFCA-36F8-4A0F-8CF1-1EFB4DC66989}"/>
              </a:ext>
            </a:extLst>
          </p:cNvPr>
          <p:cNvSpPr/>
          <p:nvPr/>
        </p:nvSpPr>
        <p:spPr bwMode="auto">
          <a:xfrm>
            <a:off x="6695664" y="1622993"/>
            <a:ext cx="2225791" cy="858916"/>
          </a:xfrm>
          <a:prstGeom prst="roundRect">
            <a:avLst/>
          </a:prstGeom>
          <a:solidFill>
            <a:schemeClr val="bg2">
              <a:lumMod val="60000"/>
              <a:lumOff val="40000"/>
            </a:schemeClr>
          </a:solidFill>
          <a:ln w="28575">
            <a:solidFill>
              <a:srgbClr val="124760"/>
            </a:solidFill>
          </a:ln>
          <a:effectLst/>
        </p:spPr>
        <p:txBody>
          <a:bodyPr vert="horz" wrap="square" lIns="0" tIns="0" rIns="0" bIns="0" numCol="1" rtlCol="0" anchor="ctr" anchorCtr="0" compatLnSpc="1">
            <a:prstTxWarp prst="textNoShape">
              <a:avLst/>
            </a:prstTxWarp>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1pPr>
            <a:lvl2pPr marL="0" marR="0" indent="1143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2pPr>
            <a:lvl3pPr marL="0" marR="0" indent="2286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3pPr>
            <a:lvl4pPr marL="0" marR="0" indent="3429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4pPr>
            <a:lvl5pPr marL="0" marR="0" indent="4572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5pPr>
            <a:lvl6pPr marL="0" marR="0" indent="5715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6pPr>
            <a:lvl7pPr marL="0" marR="0" indent="6858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7pPr>
            <a:lvl8pPr marL="0" marR="0" indent="8001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8pPr>
            <a:lvl9pPr marL="0" marR="0" indent="9144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9pPr>
          </a:lstStyle>
          <a:p>
            <a:pPr marL="0" marR="0" lvl="0" indent="0" algn="ctr" defTabSz="765399" rtl="0" eaLnBrk="1" fontAlgn="auto" latinLnBrk="0" hangingPunct="1">
              <a:lnSpc>
                <a:spcPct val="100000"/>
              </a:lnSpc>
              <a:spcBef>
                <a:spcPts val="0"/>
              </a:spcBef>
              <a:spcAft>
                <a:spcPts val="0"/>
              </a:spcAft>
              <a:buClrTx/>
              <a:buSzTx/>
              <a:buFontTx/>
              <a:buNone/>
              <a:tabLst/>
              <a:defRPr/>
            </a:pPr>
            <a:r>
              <a:rPr kumimoji="0" lang="it-IT" sz="1750" b="0" i="0" u="none" strike="noStrike" kern="0" cap="none" spc="0" normalizeH="0" baseline="0" noProof="0" dirty="0" err="1">
                <a:ln>
                  <a:noFill/>
                </a:ln>
                <a:solidFill>
                  <a:prstClr val="white"/>
                </a:solidFill>
                <a:effectLst/>
                <a:uLnTx/>
                <a:uFillTx/>
                <a:latin typeface="Corbel"/>
                <a:ea typeface="+mn-ea"/>
                <a:cs typeface="+mn-cs"/>
                <a:sym typeface="Helvetica Neue Light"/>
              </a:rPr>
              <a:t>Aerospace</a:t>
            </a:r>
            <a:r>
              <a:rPr kumimoji="0" lang="it-IT" sz="1750" b="0" i="0" u="none" strike="noStrike" kern="0" cap="none" spc="0" normalizeH="0" baseline="0" noProof="0" dirty="0">
                <a:ln>
                  <a:noFill/>
                </a:ln>
                <a:solidFill>
                  <a:prstClr val="white"/>
                </a:solidFill>
                <a:effectLst/>
                <a:uLnTx/>
                <a:uFillTx/>
                <a:latin typeface="Corbel"/>
                <a:ea typeface="+mn-ea"/>
                <a:cs typeface="+mn-cs"/>
                <a:sym typeface="Helvetica Neue Light"/>
              </a:rPr>
              <a:t> Systems Engineering(TA)</a:t>
            </a:r>
          </a:p>
        </p:txBody>
      </p:sp>
      <p:sp>
        <p:nvSpPr>
          <p:cNvPr id="38" name="Rettangolo arrotondato 27">
            <a:extLst>
              <a:ext uri="{FF2B5EF4-FFF2-40B4-BE49-F238E27FC236}">
                <a16:creationId xmlns:a16="http://schemas.microsoft.com/office/drawing/2014/main" id="{8C353514-9040-4B04-83D6-334372C9DE7F}"/>
              </a:ext>
            </a:extLst>
          </p:cNvPr>
          <p:cNvSpPr>
            <a:spLocks noChangeArrowheads="1"/>
          </p:cNvSpPr>
          <p:nvPr/>
        </p:nvSpPr>
        <p:spPr bwMode="auto">
          <a:xfrm>
            <a:off x="4867578" y="5481734"/>
            <a:ext cx="7165182" cy="612068"/>
          </a:xfrm>
          <a:prstGeom prst="roundRect">
            <a:avLst>
              <a:gd name="adj" fmla="val 16667"/>
            </a:avLst>
          </a:prstGeom>
          <a:noFill/>
          <a:ln w="38100">
            <a:solidFill>
              <a:schemeClr val="accent5">
                <a:lumMod val="40000"/>
                <a:lumOff val="60000"/>
              </a:schemeClr>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1pPr>
            <a:lvl2pPr marL="0" marR="0" indent="1143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2pPr>
            <a:lvl3pPr marL="0" marR="0" indent="2286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3pPr>
            <a:lvl4pPr marL="0" marR="0" indent="3429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4pPr>
            <a:lvl5pPr marL="0" marR="0" indent="4572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5pPr>
            <a:lvl6pPr marL="0" marR="0" indent="5715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6pPr>
            <a:lvl7pPr marL="0" marR="0" indent="6858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7pPr>
            <a:lvl8pPr marL="0" marR="0" indent="8001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8pPr>
            <a:lvl9pPr marL="0" marR="0" indent="9144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altLang="it-IT" sz="2000" b="0" i="0" u="none" strike="noStrike" kern="0" cap="none" spc="0" normalizeH="0" baseline="0" noProof="0">
              <a:ln>
                <a:noFill/>
              </a:ln>
              <a:solidFill>
                <a:prstClr val="black"/>
              </a:solidFill>
              <a:effectLst/>
              <a:uLnTx/>
              <a:uFillTx/>
              <a:latin typeface="Helvetica Neue Light"/>
              <a:sym typeface="Helvetica Neue Light"/>
            </a:endParaRPr>
          </a:p>
        </p:txBody>
      </p:sp>
      <p:sp>
        <p:nvSpPr>
          <p:cNvPr id="32" name="Rettangolo arrotondato 3">
            <a:extLst>
              <a:ext uri="{FF2B5EF4-FFF2-40B4-BE49-F238E27FC236}">
                <a16:creationId xmlns:a16="http://schemas.microsoft.com/office/drawing/2014/main" id="{5266DA7F-95D3-4D67-9FF3-168A197C3985}"/>
              </a:ext>
            </a:extLst>
          </p:cNvPr>
          <p:cNvSpPr/>
          <p:nvPr/>
        </p:nvSpPr>
        <p:spPr bwMode="auto">
          <a:xfrm>
            <a:off x="1893294" y="3110293"/>
            <a:ext cx="3184549" cy="854221"/>
          </a:xfrm>
          <a:prstGeom prst="roundRect">
            <a:avLst/>
          </a:prstGeom>
          <a:solidFill>
            <a:srgbClr val="49BBD1"/>
          </a:solidFill>
          <a:ln w="28575">
            <a:solidFill>
              <a:srgbClr val="124760"/>
            </a:solidFill>
          </a:ln>
          <a:effectLst/>
        </p:spPr>
        <p:txBody>
          <a:bodyPr vert="horz" wrap="square" lIns="0" tIns="0" rIns="0" bIns="0" numCol="1" rtlCol="0" anchor="ctr" anchorCtr="0" compatLnSpc="1">
            <a:prstTxWarp prst="textNoShape">
              <a:avLst/>
            </a:prstTxWarp>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1pPr>
            <a:lvl2pPr marL="0" marR="0" indent="1143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2pPr>
            <a:lvl3pPr marL="0" marR="0" indent="2286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3pPr>
            <a:lvl4pPr marL="0" marR="0" indent="3429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4pPr>
            <a:lvl5pPr marL="0" marR="0" indent="4572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5pPr>
            <a:lvl6pPr marL="0" marR="0" indent="5715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6pPr>
            <a:lvl7pPr marL="0" marR="0" indent="6858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7pPr>
            <a:lvl8pPr marL="0" marR="0" indent="8001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8pPr>
            <a:lvl9pPr marL="0" marR="0" indent="9144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9pPr>
          </a:lstStyle>
          <a:p>
            <a:pPr marL="0" marR="0" lvl="0" indent="0" algn="ctr" defTabSz="765399" rtl="0" eaLnBrk="1" fontAlgn="auto" latinLnBrk="0" hangingPunct="1">
              <a:lnSpc>
                <a:spcPct val="100000"/>
              </a:lnSpc>
              <a:spcBef>
                <a:spcPts val="0"/>
              </a:spcBef>
              <a:spcAft>
                <a:spcPts val="0"/>
              </a:spcAft>
              <a:buClrTx/>
              <a:buSzTx/>
              <a:buFontTx/>
              <a:buNone/>
              <a:tabLst/>
              <a:defRPr/>
            </a:pPr>
            <a:r>
              <a:rPr kumimoji="0" lang="it-IT" sz="1750" b="0" i="0" u="none" strike="noStrike" kern="0" cap="none" spc="0" normalizeH="0" baseline="0" noProof="0" dirty="0" err="1">
                <a:ln>
                  <a:noFill/>
                </a:ln>
                <a:solidFill>
                  <a:prstClr val="white"/>
                </a:solidFill>
                <a:effectLst/>
                <a:uLnTx/>
                <a:uFillTx/>
                <a:latin typeface="Corbel"/>
                <a:ea typeface="+mn-ea"/>
                <a:cs typeface="+mn-cs"/>
                <a:sym typeface="Helvetica Neue Light"/>
              </a:rPr>
              <a:t>Mechanical</a:t>
            </a:r>
            <a:r>
              <a:rPr kumimoji="0" lang="it-IT" sz="1750" b="0" i="0" u="none" strike="noStrike" kern="0" cap="none" spc="0" normalizeH="0" baseline="0" noProof="0" dirty="0">
                <a:ln>
                  <a:noFill/>
                </a:ln>
                <a:solidFill>
                  <a:prstClr val="white"/>
                </a:solidFill>
                <a:effectLst/>
                <a:uLnTx/>
                <a:uFillTx/>
                <a:latin typeface="Corbel"/>
                <a:ea typeface="+mn-ea"/>
                <a:cs typeface="+mn-cs"/>
                <a:sym typeface="Helvetica Neue Light"/>
              </a:rPr>
              <a:t> Engineering</a:t>
            </a:r>
          </a:p>
        </p:txBody>
      </p:sp>
      <p:sp>
        <p:nvSpPr>
          <p:cNvPr id="33" name="Freccia su 33">
            <a:extLst>
              <a:ext uri="{FF2B5EF4-FFF2-40B4-BE49-F238E27FC236}">
                <a16:creationId xmlns:a16="http://schemas.microsoft.com/office/drawing/2014/main" id="{CC95A83C-9ADB-4037-8069-8D942300CA2A}"/>
              </a:ext>
            </a:extLst>
          </p:cNvPr>
          <p:cNvSpPr/>
          <p:nvPr/>
        </p:nvSpPr>
        <p:spPr bwMode="auto">
          <a:xfrm rot="16200000" flipV="1">
            <a:off x="647947" y="3728261"/>
            <a:ext cx="615897" cy="757804"/>
          </a:xfrm>
          <a:prstGeom prst="upArrow">
            <a:avLst/>
          </a:prstGeom>
          <a:ln>
            <a:noFill/>
          </a:ln>
        </p:spPr>
        <p:style>
          <a:lnRef idx="2">
            <a:schemeClr val="accent6"/>
          </a:lnRef>
          <a:fillRef idx="1">
            <a:schemeClr val="lt1"/>
          </a:fillRef>
          <a:effectRef idx="0">
            <a:schemeClr val="accent6"/>
          </a:effectRef>
          <a:fontRef idx="minor">
            <a:schemeClr val="dk1"/>
          </a:fontRef>
        </p:style>
        <p:txBody>
          <a:bodyPr vert="horz" wrap="square" lIns="76540" tIns="38270" rIns="76540" bIns="38270" numCol="1" rtlCol="0" anchor="t" anchorCtr="0" compatLnSpc="1">
            <a:prstTxWarp prst="textNoShape">
              <a:avLst/>
            </a:prstTxWarp>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1pPr>
            <a:lvl2pPr marL="0" marR="0" indent="1143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2pPr>
            <a:lvl3pPr marL="0" marR="0" indent="2286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3pPr>
            <a:lvl4pPr marL="0" marR="0" indent="3429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4pPr>
            <a:lvl5pPr marL="0" marR="0" indent="4572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5pPr>
            <a:lvl6pPr marL="0" marR="0" indent="5715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6pPr>
            <a:lvl7pPr marL="0" marR="0" indent="6858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7pPr>
            <a:lvl8pPr marL="0" marR="0" indent="8001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8pPr>
            <a:lvl9pPr marL="0" marR="0" indent="9144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9pPr>
          </a:lstStyle>
          <a:p>
            <a:pPr marL="0" marR="0" lvl="0" indent="0" algn="ctr" defTabSz="765399" rtl="0" eaLnBrk="1" fontAlgn="base" latinLnBrk="0" hangingPunct="1">
              <a:lnSpc>
                <a:spcPct val="100000"/>
              </a:lnSpc>
              <a:spcBef>
                <a:spcPct val="0"/>
              </a:spcBef>
              <a:spcAft>
                <a:spcPct val="0"/>
              </a:spcAft>
              <a:buClrTx/>
              <a:buSzTx/>
              <a:buFontTx/>
              <a:buNone/>
              <a:tabLst/>
              <a:defRPr/>
            </a:pPr>
            <a:endParaRPr kumimoji="0" lang="it-IT" sz="1750" b="0" i="0" u="none" strike="noStrike" kern="0" cap="none" spc="0" normalizeH="0" baseline="0" noProof="0" dirty="0">
              <a:ln>
                <a:noFill/>
              </a:ln>
              <a:solidFill>
                <a:prstClr val="white"/>
              </a:solidFill>
              <a:effectLst/>
              <a:uLnTx/>
              <a:uFillTx/>
              <a:latin typeface="Gill Sans" charset="0"/>
              <a:ea typeface="ヒラギノ角ゴ ProN W3" charset="0"/>
              <a:cs typeface="ヒラギノ角ゴ ProN W3" charset="0"/>
              <a:sym typeface="Gill Sans" charset="0"/>
            </a:endParaRPr>
          </a:p>
        </p:txBody>
      </p:sp>
      <p:sp>
        <p:nvSpPr>
          <p:cNvPr id="34" name="CasellaDiTesto 20">
            <a:extLst>
              <a:ext uri="{FF2B5EF4-FFF2-40B4-BE49-F238E27FC236}">
                <a16:creationId xmlns:a16="http://schemas.microsoft.com/office/drawing/2014/main" id="{86EB973D-2C89-43EB-8E46-E209D8ADCB7C}"/>
              </a:ext>
            </a:extLst>
          </p:cNvPr>
          <p:cNvSpPr txBox="1">
            <a:spLocks noChangeArrowheads="1"/>
          </p:cNvSpPr>
          <p:nvPr/>
        </p:nvSpPr>
        <p:spPr bwMode="auto">
          <a:xfrm>
            <a:off x="-35694" y="5533167"/>
            <a:ext cx="1748631" cy="385064"/>
          </a:xfrm>
          <a:prstGeom prst="rect">
            <a:avLst/>
          </a:prstGeom>
          <a:noFill/>
        </p:spPr>
        <p:txBody>
          <a:bodyPr wrap="square" lIns="76540" tIns="38270" rIns="76540" bIns="38270" rtlCol="0">
            <a:spAutoFit/>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1pPr>
            <a:lvl2pPr marL="0" marR="0" indent="1143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2pPr>
            <a:lvl3pPr marL="0" marR="0" indent="2286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3pPr>
            <a:lvl4pPr marL="0" marR="0" indent="3429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4pPr>
            <a:lvl5pPr marL="0" marR="0" indent="4572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5pPr>
            <a:lvl6pPr marL="0" marR="0" indent="5715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6pPr>
            <a:lvl7pPr marL="0" marR="0" indent="6858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7pPr>
            <a:lvl8pPr marL="0" marR="0" indent="8001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8pPr>
            <a:lvl9pPr marL="0" marR="0" indent="9144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9pPr>
          </a:lstStyle>
          <a:p>
            <a:pPr marL="0" marR="0" lvl="0" indent="0" algn="ctr" defTabSz="412750" rtl="0" eaLnBrk="1" fontAlgn="auto" latinLnBrk="0" hangingPunct="0">
              <a:lnSpc>
                <a:spcPct val="100000"/>
              </a:lnSpc>
              <a:spcBef>
                <a:spcPts val="0"/>
              </a:spcBef>
              <a:spcAft>
                <a:spcPts val="0"/>
              </a:spcAft>
              <a:buClrTx/>
              <a:buSzTx/>
              <a:buFontTx/>
              <a:buNone/>
              <a:tabLst/>
              <a:defRPr/>
            </a:pPr>
            <a:r>
              <a:rPr kumimoji="0" lang="it-IT" altLang="it-IT" sz="2000" b="1" i="0" u="none" strike="noStrike" kern="0" cap="none" spc="0" normalizeH="0" baseline="0" noProof="0" dirty="0">
                <a:ln>
                  <a:noFill/>
                </a:ln>
                <a:solidFill>
                  <a:prstClr val="white"/>
                </a:solidFill>
                <a:effectLst/>
                <a:uLnTx/>
                <a:uFillTx/>
                <a:latin typeface="Corbel"/>
                <a:ea typeface="+mn-ea"/>
                <a:cs typeface="+mn-cs"/>
                <a:sym typeface="Helvetica Neue Light"/>
              </a:rPr>
              <a:t>Post </a:t>
            </a:r>
            <a:r>
              <a:rPr kumimoji="0" lang="it-IT" altLang="it-IT" sz="2000" b="1" i="0" u="none" strike="noStrike" kern="0" cap="none" spc="0" normalizeH="0" baseline="0" noProof="0" dirty="0" err="1">
                <a:ln>
                  <a:noFill/>
                </a:ln>
                <a:solidFill>
                  <a:prstClr val="white"/>
                </a:solidFill>
                <a:effectLst/>
                <a:uLnTx/>
                <a:uFillTx/>
                <a:latin typeface="Corbel"/>
                <a:ea typeface="+mn-ea"/>
                <a:cs typeface="+mn-cs"/>
                <a:sym typeface="Helvetica Neue Light"/>
              </a:rPr>
              <a:t>Lauream</a:t>
            </a:r>
            <a:endParaRPr kumimoji="0" lang="it-IT" altLang="it-IT" sz="2000" b="1" i="0" u="none" strike="noStrike" kern="0" cap="none" spc="0" normalizeH="0" baseline="0" noProof="0" dirty="0">
              <a:ln>
                <a:noFill/>
              </a:ln>
              <a:solidFill>
                <a:prstClr val="white"/>
              </a:solidFill>
              <a:effectLst/>
              <a:uLnTx/>
              <a:uFillTx/>
              <a:latin typeface="Corbel"/>
              <a:ea typeface="+mn-ea"/>
              <a:cs typeface="+mn-cs"/>
              <a:sym typeface="Helvetica Neue Light"/>
            </a:endParaRPr>
          </a:p>
        </p:txBody>
      </p:sp>
      <p:sp>
        <p:nvSpPr>
          <p:cNvPr id="35" name="Rettangolo arrotondato 19">
            <a:extLst>
              <a:ext uri="{FF2B5EF4-FFF2-40B4-BE49-F238E27FC236}">
                <a16:creationId xmlns:a16="http://schemas.microsoft.com/office/drawing/2014/main" id="{5E22CB9B-80CE-416C-AD02-4E631A78D985}"/>
              </a:ext>
            </a:extLst>
          </p:cNvPr>
          <p:cNvSpPr/>
          <p:nvPr/>
        </p:nvSpPr>
        <p:spPr bwMode="auto">
          <a:xfrm>
            <a:off x="1775091" y="5230312"/>
            <a:ext cx="3382169" cy="1096169"/>
          </a:xfrm>
          <a:prstGeom prst="roundRect">
            <a:avLst/>
          </a:prstGeom>
          <a:solidFill>
            <a:srgbClr val="AFF3F3"/>
          </a:solidFill>
          <a:ln w="28575" cap="flat" cmpd="sng" algn="ctr">
            <a:solidFill>
              <a:srgbClr val="11445C"/>
            </a:solidFill>
            <a:prstDash val="solid"/>
            <a:round/>
            <a:headEnd type="none" w="med" len="med"/>
            <a:tailEnd type="none" w="med" len="med"/>
          </a:ln>
          <a:effectLst/>
        </p:spPr>
        <p:txBody>
          <a:bodyPr lIns="0" tIns="0" rIns="0" bIns="0" anchor="ct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1pPr>
            <a:lvl2pPr marL="0" marR="0" indent="1143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2pPr>
            <a:lvl3pPr marL="0" marR="0" indent="2286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3pPr>
            <a:lvl4pPr marL="0" marR="0" indent="3429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4pPr>
            <a:lvl5pPr marL="0" marR="0" indent="4572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5pPr>
            <a:lvl6pPr marL="0" marR="0" indent="5715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6pPr>
            <a:lvl7pPr marL="0" marR="0" indent="6858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7pPr>
            <a:lvl8pPr marL="0" marR="0" indent="8001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8pPr>
            <a:lvl9pPr marL="0" marR="0" indent="9144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9pPr>
          </a:lstStyle>
          <a:p>
            <a:pPr marL="0" marR="0" lvl="0" indent="0" algn="ctr" defTabSz="412750" rtl="0" eaLnBrk="1" fontAlgn="auto" latinLnBrk="0" hangingPunct="0">
              <a:lnSpc>
                <a:spcPct val="100000"/>
              </a:lnSpc>
              <a:spcBef>
                <a:spcPts val="0"/>
              </a:spcBef>
              <a:spcAft>
                <a:spcPts val="0"/>
              </a:spcAft>
              <a:buClrTx/>
              <a:buSzTx/>
              <a:buFontTx/>
              <a:buNone/>
              <a:tabLst/>
              <a:defRPr/>
            </a:pPr>
            <a:r>
              <a:rPr kumimoji="0" lang="it-IT" sz="2000" b="1" i="0" u="sng" strike="noStrike" kern="0" cap="none" spc="0" normalizeH="0" baseline="0" noProof="0" dirty="0">
                <a:ln>
                  <a:noFill/>
                </a:ln>
                <a:solidFill>
                  <a:srgbClr val="11445B"/>
                </a:solidFill>
                <a:effectLst/>
                <a:uLnTx/>
                <a:uFillTx/>
                <a:latin typeface="Corbel"/>
                <a:ea typeface="+mn-ea"/>
                <a:cs typeface="+mn-cs"/>
                <a:sym typeface="Helvetica Neue Light"/>
              </a:rPr>
              <a:t>PhD</a:t>
            </a:r>
          </a:p>
          <a:p>
            <a:pPr marL="0" marR="0" lvl="0" indent="0" algn="ctr" defTabSz="412750" rtl="0" eaLnBrk="1" fontAlgn="auto" latinLnBrk="0" hangingPunct="0">
              <a:lnSpc>
                <a:spcPct val="100000"/>
              </a:lnSpc>
              <a:spcBef>
                <a:spcPts val="0"/>
              </a:spcBef>
              <a:spcAft>
                <a:spcPts val="0"/>
              </a:spcAft>
              <a:buClrTx/>
              <a:buSzTx/>
              <a:buFontTx/>
              <a:buNone/>
              <a:tabLst/>
              <a:defRPr/>
            </a:pPr>
            <a:r>
              <a:rPr kumimoji="0" lang="it-IT" sz="2000" b="0" i="0" u="none" strike="noStrike" kern="0" cap="none" spc="0" normalizeH="0" baseline="0" noProof="0" dirty="0" err="1">
                <a:ln>
                  <a:noFill/>
                </a:ln>
                <a:solidFill>
                  <a:srgbClr val="11445B"/>
                </a:solidFill>
                <a:effectLst/>
                <a:uLnTx/>
                <a:uFillTx/>
                <a:latin typeface="Corbel"/>
                <a:ea typeface="+mn-ea"/>
                <a:cs typeface="Microsoft Sans Serif"/>
                <a:sym typeface="Helvetica Neue Light"/>
              </a:rPr>
              <a:t>Mechanical</a:t>
            </a:r>
            <a:r>
              <a:rPr kumimoji="0" lang="it-IT" sz="2000" b="0" i="0" u="none" strike="noStrike" kern="0" cap="none" spc="0" normalizeH="0" baseline="0" noProof="0" dirty="0">
                <a:ln>
                  <a:noFill/>
                </a:ln>
                <a:solidFill>
                  <a:srgbClr val="11445B"/>
                </a:solidFill>
                <a:effectLst/>
                <a:uLnTx/>
                <a:uFillTx/>
                <a:latin typeface="Corbel"/>
                <a:ea typeface="+mn-ea"/>
                <a:cs typeface="Microsoft Sans Serif"/>
                <a:sym typeface="Helvetica Neue Light"/>
              </a:rPr>
              <a:t> and </a:t>
            </a:r>
            <a:r>
              <a:rPr kumimoji="0" lang="it-IT" sz="2000" b="0" i="0" u="none" strike="noStrike" kern="0" cap="none" spc="0" normalizeH="0" baseline="0" noProof="0" dirty="0" err="1">
                <a:ln>
                  <a:noFill/>
                </a:ln>
                <a:solidFill>
                  <a:srgbClr val="11445B"/>
                </a:solidFill>
                <a:effectLst/>
                <a:uLnTx/>
                <a:uFillTx/>
                <a:latin typeface="Corbel"/>
                <a:ea typeface="+mn-ea"/>
                <a:cs typeface="Microsoft Sans Serif"/>
                <a:sym typeface="Helvetica Neue Light"/>
              </a:rPr>
              <a:t>Energetic</a:t>
            </a:r>
            <a:r>
              <a:rPr kumimoji="0" lang="it-IT" sz="2000" b="0" i="0" u="none" strike="noStrike" kern="0" cap="none" spc="0" normalizeH="0" baseline="0" noProof="0" dirty="0">
                <a:ln>
                  <a:noFill/>
                </a:ln>
                <a:solidFill>
                  <a:srgbClr val="11445B"/>
                </a:solidFill>
                <a:effectLst/>
                <a:uLnTx/>
                <a:uFillTx/>
                <a:latin typeface="Corbel"/>
                <a:ea typeface="+mn-ea"/>
                <a:cs typeface="Microsoft Sans Serif"/>
                <a:sym typeface="Helvetica Neue Light"/>
              </a:rPr>
              <a:t> Engineering (DRIME)</a:t>
            </a:r>
            <a:endParaRPr kumimoji="0" lang="it-IT" sz="2000" b="0" i="0" u="none" strike="noStrike" kern="0" cap="none" spc="0" normalizeH="0" baseline="0" noProof="0" dirty="0">
              <a:ln>
                <a:noFill/>
              </a:ln>
              <a:solidFill>
                <a:srgbClr val="11445B"/>
              </a:solidFill>
              <a:effectLst/>
              <a:uLnTx/>
              <a:uFillTx/>
              <a:latin typeface="Corbel"/>
              <a:ea typeface="+mn-ea"/>
              <a:cs typeface="+mn-cs"/>
              <a:sym typeface="Helvetica Neue Light"/>
            </a:endParaRPr>
          </a:p>
        </p:txBody>
      </p:sp>
      <p:sp>
        <p:nvSpPr>
          <p:cNvPr id="44" name="Rettangolo arrotondato 29">
            <a:extLst>
              <a:ext uri="{FF2B5EF4-FFF2-40B4-BE49-F238E27FC236}">
                <a16:creationId xmlns:a16="http://schemas.microsoft.com/office/drawing/2014/main" id="{40CFCEA6-9DD6-417F-BF6C-91C90563CF7F}"/>
              </a:ext>
            </a:extLst>
          </p:cNvPr>
          <p:cNvSpPr/>
          <p:nvPr/>
        </p:nvSpPr>
        <p:spPr bwMode="auto">
          <a:xfrm>
            <a:off x="8591451" y="5230312"/>
            <a:ext cx="3405188" cy="1084263"/>
          </a:xfrm>
          <a:prstGeom prst="roundRect">
            <a:avLst/>
          </a:prstGeom>
          <a:solidFill>
            <a:srgbClr val="AFF3F3"/>
          </a:solidFill>
          <a:ln w="28575" cap="flat" cmpd="sng" algn="ctr">
            <a:solidFill>
              <a:srgbClr val="11445C"/>
            </a:solidFill>
            <a:prstDash val="solid"/>
            <a:round/>
            <a:headEnd type="none" w="med" len="med"/>
            <a:tailEnd type="none" w="med" len="med"/>
          </a:ln>
          <a:effectLst/>
        </p:spPr>
        <p:txBody>
          <a:bodyPr lIns="0" tIns="0" rIns="0" bIns="0" anchor="ct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1pPr>
            <a:lvl2pPr marL="0" marR="0" indent="1143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2pPr>
            <a:lvl3pPr marL="0" marR="0" indent="2286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3pPr>
            <a:lvl4pPr marL="0" marR="0" indent="3429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4pPr>
            <a:lvl5pPr marL="0" marR="0" indent="4572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5pPr>
            <a:lvl6pPr marL="0" marR="0" indent="5715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6pPr>
            <a:lvl7pPr marL="0" marR="0" indent="6858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7pPr>
            <a:lvl8pPr marL="0" marR="0" indent="8001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8pPr>
            <a:lvl9pPr marL="0" marR="0" indent="9144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9pPr>
          </a:lstStyle>
          <a:p>
            <a:pPr lvl="0">
              <a:defRPr/>
            </a:pPr>
            <a:r>
              <a:rPr lang="it-IT" sz="2000" b="1" u="sng" dirty="0">
                <a:solidFill>
                  <a:srgbClr val="11445B"/>
                </a:solidFill>
              </a:rPr>
              <a:t>PhD</a:t>
            </a:r>
          </a:p>
          <a:p>
            <a:pPr marL="0" marR="0" lvl="0" indent="0" algn="ctr" defTabSz="412750" rtl="0" eaLnBrk="1" fontAlgn="auto" latinLnBrk="0" hangingPunct="0">
              <a:lnSpc>
                <a:spcPct val="100000"/>
              </a:lnSpc>
              <a:spcBef>
                <a:spcPts val="0"/>
              </a:spcBef>
              <a:spcAft>
                <a:spcPts val="0"/>
              </a:spcAft>
              <a:buClrTx/>
              <a:buSzTx/>
              <a:buFontTx/>
              <a:buNone/>
              <a:tabLst/>
              <a:defRPr/>
            </a:pPr>
            <a:r>
              <a:rPr kumimoji="0" lang="it-IT" sz="2000" b="0" i="0" u="none" strike="noStrike" kern="0" cap="none" spc="0" normalizeH="0" baseline="0" noProof="0" dirty="0">
                <a:ln>
                  <a:noFill/>
                </a:ln>
                <a:solidFill>
                  <a:srgbClr val="11445B"/>
                </a:solidFill>
                <a:effectLst/>
                <a:uLnTx/>
                <a:uFillTx/>
                <a:latin typeface="Corbel"/>
                <a:ea typeface="+mn-ea"/>
                <a:cs typeface="Microsoft Sans Serif"/>
                <a:sym typeface="Helvetica Neue Light"/>
              </a:rPr>
              <a:t>Engineering and </a:t>
            </a:r>
            <a:r>
              <a:rPr kumimoji="0" lang="it-IT" sz="2000" b="0" i="0" u="none" strike="noStrike" kern="0" cap="none" spc="0" normalizeH="0" baseline="0" noProof="0" dirty="0" err="1">
                <a:ln>
                  <a:noFill/>
                </a:ln>
                <a:solidFill>
                  <a:srgbClr val="11445B"/>
                </a:solidFill>
                <a:effectLst/>
                <a:uLnTx/>
                <a:uFillTx/>
                <a:latin typeface="Corbel"/>
                <a:ea typeface="+mn-ea"/>
                <a:cs typeface="Microsoft Sans Serif"/>
                <a:sym typeface="Helvetica Neue Light"/>
              </a:rPr>
              <a:t>Aerospace</a:t>
            </a:r>
            <a:r>
              <a:rPr kumimoji="0" lang="it-IT" sz="2000" b="0" i="0" u="none" strike="noStrike" kern="0" cap="none" spc="0" normalizeH="0" baseline="0" noProof="0" dirty="0">
                <a:ln>
                  <a:noFill/>
                </a:ln>
                <a:solidFill>
                  <a:srgbClr val="11445B"/>
                </a:solidFill>
                <a:effectLst/>
                <a:uLnTx/>
                <a:uFillTx/>
                <a:latin typeface="Corbel"/>
                <a:ea typeface="+mn-ea"/>
                <a:cs typeface="Microsoft Sans Serif"/>
                <a:sym typeface="Helvetica Neue Light"/>
              </a:rPr>
              <a:t> Systems(DRISA)</a:t>
            </a:r>
            <a:endParaRPr kumimoji="0" lang="it-IT" sz="2000" b="0" i="0" u="none" strike="noStrike" kern="0" cap="none" spc="0" normalizeH="0" baseline="0" noProof="0" dirty="0">
              <a:ln>
                <a:noFill/>
              </a:ln>
              <a:solidFill>
                <a:srgbClr val="11445B"/>
              </a:solidFill>
              <a:effectLst/>
              <a:uLnTx/>
              <a:uFillTx/>
              <a:latin typeface="Corbel"/>
              <a:ea typeface="+mn-ea"/>
              <a:cs typeface="+mn-cs"/>
              <a:sym typeface="Helvetica Neue Light"/>
            </a:endParaRPr>
          </a:p>
        </p:txBody>
      </p:sp>
      <p:sp>
        <p:nvSpPr>
          <p:cNvPr id="20" name="Rettangolo arrotondato 3">
            <a:extLst>
              <a:ext uri="{FF2B5EF4-FFF2-40B4-BE49-F238E27FC236}">
                <a16:creationId xmlns:a16="http://schemas.microsoft.com/office/drawing/2014/main" id="{23409EC4-9CD7-43F6-A9A2-10D9ED620F52}"/>
              </a:ext>
            </a:extLst>
          </p:cNvPr>
          <p:cNvSpPr/>
          <p:nvPr/>
        </p:nvSpPr>
        <p:spPr bwMode="auto">
          <a:xfrm>
            <a:off x="5162328" y="4054745"/>
            <a:ext cx="3287841" cy="854221"/>
          </a:xfrm>
          <a:prstGeom prst="roundRect">
            <a:avLst/>
          </a:prstGeom>
          <a:solidFill>
            <a:srgbClr val="49BBD1"/>
          </a:solidFill>
          <a:ln w="28575">
            <a:solidFill>
              <a:srgbClr val="124760"/>
            </a:solidFill>
          </a:ln>
          <a:effectLst/>
        </p:spPr>
        <p:txBody>
          <a:bodyPr vert="horz" wrap="square" lIns="0" tIns="0" rIns="0" bIns="0" numCol="1" rtlCol="0" anchor="ctr" anchorCtr="0" compatLnSpc="1">
            <a:prstTxWarp prst="textNoShape">
              <a:avLst/>
            </a:prstTxWarp>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1pPr>
            <a:lvl2pPr marL="0" marR="0" indent="1143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2pPr>
            <a:lvl3pPr marL="0" marR="0" indent="2286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3pPr>
            <a:lvl4pPr marL="0" marR="0" indent="3429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4pPr>
            <a:lvl5pPr marL="0" marR="0" indent="4572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5pPr>
            <a:lvl6pPr marL="0" marR="0" indent="5715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6pPr>
            <a:lvl7pPr marL="0" marR="0" indent="6858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7pPr>
            <a:lvl8pPr marL="0" marR="0" indent="8001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8pPr>
            <a:lvl9pPr marL="0" marR="0" indent="9144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9pPr>
          </a:lstStyle>
          <a:p>
            <a:pPr marL="0" marR="0" lvl="0" indent="0" algn="ctr" defTabSz="765399" rtl="0" eaLnBrk="1" fontAlgn="auto" latinLnBrk="0" hangingPunct="1">
              <a:lnSpc>
                <a:spcPct val="100000"/>
              </a:lnSpc>
              <a:spcBef>
                <a:spcPts val="0"/>
              </a:spcBef>
              <a:spcAft>
                <a:spcPts val="0"/>
              </a:spcAft>
              <a:buClrTx/>
              <a:buSzTx/>
              <a:buFontTx/>
              <a:buNone/>
              <a:tabLst/>
              <a:defRPr/>
            </a:pPr>
            <a:r>
              <a:rPr kumimoji="0" lang="it-IT" sz="1750" b="0" i="0" u="none" strike="noStrike" kern="0" cap="none" spc="0" normalizeH="0" baseline="0" noProof="0" dirty="0" err="1">
                <a:ln>
                  <a:noFill/>
                </a:ln>
                <a:solidFill>
                  <a:prstClr val="white"/>
                </a:solidFill>
                <a:effectLst/>
                <a:uLnTx/>
                <a:uFillTx/>
                <a:latin typeface="Corbel"/>
                <a:ea typeface="+mn-ea"/>
                <a:cs typeface="+mn-cs"/>
                <a:sym typeface="Helvetica Neue Light"/>
              </a:rPr>
              <a:t>Mechanical</a:t>
            </a:r>
            <a:r>
              <a:rPr kumimoji="0" lang="it-IT" sz="1750" b="0" i="0" u="none" strike="noStrike" kern="0" cap="none" spc="0" normalizeH="0" baseline="0" noProof="0" dirty="0">
                <a:ln>
                  <a:noFill/>
                </a:ln>
                <a:solidFill>
                  <a:prstClr val="white"/>
                </a:solidFill>
                <a:effectLst/>
                <a:uLnTx/>
                <a:uFillTx/>
                <a:latin typeface="Corbel"/>
                <a:ea typeface="+mn-ea"/>
                <a:cs typeface="+mn-cs"/>
                <a:sym typeface="Helvetica Neue Light"/>
              </a:rPr>
              <a:t> Engineering</a:t>
            </a:r>
          </a:p>
        </p:txBody>
      </p:sp>
      <p:sp>
        <p:nvSpPr>
          <p:cNvPr id="37" name="Rettangolo arrotondato 7">
            <a:extLst>
              <a:ext uri="{FF2B5EF4-FFF2-40B4-BE49-F238E27FC236}">
                <a16:creationId xmlns:a16="http://schemas.microsoft.com/office/drawing/2014/main" id="{544879E4-1DA6-439A-961B-D313C20567B6}"/>
              </a:ext>
            </a:extLst>
          </p:cNvPr>
          <p:cNvSpPr/>
          <p:nvPr/>
        </p:nvSpPr>
        <p:spPr bwMode="auto">
          <a:xfrm>
            <a:off x="8518698" y="3100604"/>
            <a:ext cx="3287841" cy="863911"/>
          </a:xfrm>
          <a:prstGeom prst="roundRect">
            <a:avLst/>
          </a:prstGeom>
          <a:solidFill>
            <a:schemeClr val="accent2">
              <a:lumMod val="75000"/>
            </a:schemeClr>
          </a:solidFill>
          <a:ln w="28575">
            <a:solidFill>
              <a:srgbClr val="124760"/>
            </a:solidFill>
          </a:ln>
          <a:effectLst/>
        </p:spPr>
        <p:txBody>
          <a:bodyPr vert="horz" wrap="square" lIns="0" tIns="0" rIns="0" bIns="0" numCol="1" rtlCol="0" anchor="ctr" anchorCtr="0" compatLnSpc="1">
            <a:prstTxWarp prst="textNoShape">
              <a:avLst/>
            </a:prstTxWarp>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1pPr>
            <a:lvl2pPr marL="0" marR="0" indent="1143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2pPr>
            <a:lvl3pPr marL="0" marR="0" indent="2286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3pPr>
            <a:lvl4pPr marL="0" marR="0" indent="3429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4pPr>
            <a:lvl5pPr marL="0" marR="0" indent="4572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5pPr>
            <a:lvl6pPr marL="0" marR="0" indent="5715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6pPr>
            <a:lvl7pPr marL="0" marR="0" indent="6858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7pPr>
            <a:lvl8pPr marL="0" marR="0" indent="8001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8pPr>
            <a:lvl9pPr marL="0" marR="0" indent="9144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9pPr>
          </a:lstStyle>
          <a:p>
            <a:pPr marL="0" marR="0" lvl="0" indent="0" algn="ctr" defTabSz="412750" rtl="0" eaLnBrk="1" fontAlgn="auto" latinLnBrk="0" hangingPunct="0">
              <a:lnSpc>
                <a:spcPct val="100000"/>
              </a:lnSpc>
              <a:spcBef>
                <a:spcPts val="0"/>
              </a:spcBef>
              <a:spcAft>
                <a:spcPts val="0"/>
              </a:spcAft>
              <a:buClrTx/>
              <a:buSzTx/>
              <a:buFontTx/>
              <a:buNone/>
              <a:tabLst/>
              <a:defRPr/>
            </a:pPr>
            <a:r>
              <a:rPr kumimoji="0" lang="it-IT" sz="1750" b="0" i="0" u="none" strike="noStrike" kern="0" cap="none" spc="0" normalizeH="0" baseline="0" noProof="0" dirty="0" err="1">
                <a:ln>
                  <a:noFill/>
                </a:ln>
                <a:solidFill>
                  <a:prstClr val="white"/>
                </a:solidFill>
                <a:effectLst/>
                <a:uLnTx/>
                <a:uFillTx/>
                <a:latin typeface="Corbel"/>
                <a:ea typeface="+mn-ea"/>
                <a:cs typeface="+mn-cs"/>
                <a:sym typeface="Helvetica Neue Light"/>
              </a:rPr>
              <a:t>Energetic</a:t>
            </a:r>
            <a:r>
              <a:rPr kumimoji="0" lang="it-IT" sz="1750" b="0" i="0" u="none" strike="noStrike" kern="0" cap="none" spc="0" normalizeH="0" baseline="0" noProof="0" dirty="0">
                <a:ln>
                  <a:noFill/>
                </a:ln>
                <a:solidFill>
                  <a:prstClr val="white"/>
                </a:solidFill>
                <a:effectLst/>
                <a:uLnTx/>
                <a:uFillTx/>
                <a:latin typeface="Corbel"/>
                <a:ea typeface="+mn-ea"/>
                <a:cs typeface="+mn-cs"/>
                <a:sym typeface="Helvetica Neue Light"/>
              </a:rPr>
              <a:t> Engineering</a:t>
            </a:r>
          </a:p>
        </p:txBody>
      </p:sp>
      <p:sp>
        <p:nvSpPr>
          <p:cNvPr id="2" name="Rettangolo arrotondato 8">
            <a:extLst>
              <a:ext uri="{FF2B5EF4-FFF2-40B4-BE49-F238E27FC236}">
                <a16:creationId xmlns:a16="http://schemas.microsoft.com/office/drawing/2014/main" id="{A46E8B3A-6FCE-130D-7DE9-5C3306724F8C}"/>
              </a:ext>
            </a:extLst>
          </p:cNvPr>
          <p:cNvSpPr/>
          <p:nvPr/>
        </p:nvSpPr>
        <p:spPr bwMode="auto">
          <a:xfrm>
            <a:off x="9014041" y="1614831"/>
            <a:ext cx="2733642" cy="863911"/>
          </a:xfrm>
          <a:prstGeom prst="roundRect">
            <a:avLst/>
          </a:prstGeom>
          <a:solidFill>
            <a:srgbClr val="48E44C"/>
          </a:solidFill>
          <a:ln w="28575">
            <a:solidFill>
              <a:srgbClr val="124760"/>
            </a:solidFill>
          </a:ln>
          <a:effectLst/>
        </p:spPr>
        <p:txBody>
          <a:bodyPr vert="horz" wrap="square" lIns="0" tIns="0" rIns="0" bIns="0" numCol="1" rtlCol="0" anchor="ctr" anchorCtr="0" compatLnSpc="1">
            <a:prstTxWarp prst="textNoShape">
              <a:avLst/>
            </a:prstTxWarp>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1pPr>
            <a:lvl2pPr marL="0" marR="0" indent="1143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2pPr>
            <a:lvl3pPr marL="0" marR="0" indent="2286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3pPr>
            <a:lvl4pPr marL="0" marR="0" indent="3429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4pPr>
            <a:lvl5pPr marL="0" marR="0" indent="4572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5pPr>
            <a:lvl6pPr marL="0" marR="0" indent="5715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6pPr>
            <a:lvl7pPr marL="0" marR="0" indent="6858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7pPr>
            <a:lvl8pPr marL="0" marR="0" indent="8001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8pPr>
            <a:lvl9pPr marL="0" marR="0" indent="9144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9pPr>
          </a:lstStyle>
          <a:p>
            <a:pPr defTabSz="765399" hangingPunct="1">
              <a:defRPr/>
            </a:pPr>
            <a:r>
              <a:rPr lang="it-IT" sz="1750" dirty="0">
                <a:solidFill>
                  <a:prstClr val="white"/>
                </a:solidFill>
                <a:latin typeface="Corbel"/>
              </a:rPr>
              <a:t>Industrial and </a:t>
            </a:r>
            <a:r>
              <a:rPr lang="it-IT" sz="1750" dirty="0" err="1">
                <a:solidFill>
                  <a:prstClr val="white"/>
                </a:solidFill>
                <a:latin typeface="Corbel"/>
              </a:rPr>
              <a:t>Naval</a:t>
            </a:r>
            <a:r>
              <a:rPr lang="it-IT" sz="1750" dirty="0">
                <a:solidFill>
                  <a:prstClr val="white"/>
                </a:solidFill>
                <a:latin typeface="Corbel"/>
              </a:rPr>
              <a:t> Systems Engineering</a:t>
            </a:r>
          </a:p>
          <a:p>
            <a:pPr marL="0" marR="0" lvl="0" indent="0" algn="ctr" defTabSz="765399" rtl="0" eaLnBrk="1" fontAlgn="auto" latinLnBrk="0" hangingPunct="1">
              <a:lnSpc>
                <a:spcPct val="100000"/>
              </a:lnSpc>
              <a:spcBef>
                <a:spcPts val="0"/>
              </a:spcBef>
              <a:spcAft>
                <a:spcPts val="0"/>
              </a:spcAft>
              <a:buClrTx/>
              <a:buSzTx/>
              <a:buFontTx/>
              <a:buNone/>
              <a:tabLst/>
              <a:defRPr/>
            </a:pPr>
            <a:r>
              <a:rPr kumimoji="0" lang="it-IT" sz="1750" b="0" i="0" u="none" strike="noStrike" kern="0" cap="none" spc="0" normalizeH="0" baseline="0" noProof="0" dirty="0">
                <a:ln>
                  <a:noFill/>
                </a:ln>
                <a:solidFill>
                  <a:prstClr val="white"/>
                </a:solidFill>
                <a:effectLst/>
                <a:uLnTx/>
                <a:uFillTx/>
                <a:latin typeface="Corbel"/>
                <a:ea typeface="+mn-ea"/>
                <a:cs typeface="+mn-cs"/>
                <a:sym typeface="Helvetica Neue Light"/>
              </a:rPr>
              <a:t>(TA)</a:t>
            </a:r>
          </a:p>
        </p:txBody>
      </p:sp>
      <p:sp>
        <p:nvSpPr>
          <p:cNvPr id="28" name="Rettangolo arrotondato 3">
            <a:extLst>
              <a:ext uri="{FF2B5EF4-FFF2-40B4-BE49-F238E27FC236}">
                <a16:creationId xmlns:a16="http://schemas.microsoft.com/office/drawing/2014/main" id="{F3F1FBF2-A076-464B-A2D9-41D41FBC4624}"/>
              </a:ext>
            </a:extLst>
          </p:cNvPr>
          <p:cNvSpPr/>
          <p:nvPr/>
        </p:nvSpPr>
        <p:spPr bwMode="auto">
          <a:xfrm>
            <a:off x="4356231" y="1624521"/>
            <a:ext cx="2225791" cy="854221"/>
          </a:xfrm>
          <a:prstGeom prst="roundRect">
            <a:avLst/>
          </a:prstGeom>
          <a:solidFill>
            <a:schemeClr val="accent1">
              <a:lumMod val="75000"/>
            </a:schemeClr>
          </a:solidFill>
          <a:ln w="28575">
            <a:solidFill>
              <a:srgbClr val="124760"/>
            </a:solidFill>
          </a:ln>
          <a:effectLst/>
        </p:spPr>
        <p:txBody>
          <a:bodyPr vert="horz" wrap="square" lIns="0" tIns="0" rIns="0" bIns="0" numCol="1" rtlCol="0" anchor="ctr" anchorCtr="0" compatLnSpc="1">
            <a:prstTxWarp prst="textNoShape">
              <a:avLst/>
            </a:prstTxWarp>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1pPr>
            <a:lvl2pPr marL="0" marR="0" indent="1143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2pPr>
            <a:lvl3pPr marL="0" marR="0" indent="2286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3pPr>
            <a:lvl4pPr marL="0" marR="0" indent="3429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4pPr>
            <a:lvl5pPr marL="0" marR="0" indent="4572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5pPr>
            <a:lvl6pPr marL="0" marR="0" indent="5715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6pPr>
            <a:lvl7pPr marL="0" marR="0" indent="6858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7pPr>
            <a:lvl8pPr marL="0" marR="0" indent="8001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8pPr>
            <a:lvl9pPr marL="0" marR="0" indent="9144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9pPr>
          </a:lstStyle>
          <a:p>
            <a:pPr marL="0" marR="0" lvl="0" indent="0" algn="ctr" defTabSz="765399" rtl="0" eaLnBrk="1" fontAlgn="auto" latinLnBrk="0" hangingPunct="1">
              <a:lnSpc>
                <a:spcPct val="100000"/>
              </a:lnSpc>
              <a:spcBef>
                <a:spcPts val="0"/>
              </a:spcBef>
              <a:spcAft>
                <a:spcPts val="0"/>
              </a:spcAft>
              <a:buClrTx/>
              <a:buSzTx/>
              <a:buFontTx/>
              <a:buNone/>
              <a:tabLst/>
              <a:defRPr/>
            </a:pPr>
            <a:r>
              <a:rPr kumimoji="0" lang="it-IT" sz="1750" b="0" i="0" u="none" strike="noStrike" kern="0" cap="none" spc="0" normalizeH="0" baseline="0" noProof="0" dirty="0">
                <a:ln>
                  <a:noFill/>
                </a:ln>
                <a:solidFill>
                  <a:prstClr val="white"/>
                </a:solidFill>
                <a:effectLst/>
                <a:uLnTx/>
                <a:uFillTx/>
                <a:latin typeface="Corbel"/>
                <a:ea typeface="+mn-ea"/>
                <a:cs typeface="+mn-cs"/>
                <a:sym typeface="Helvetica Neue Light"/>
              </a:rPr>
              <a:t>Management Engineering</a:t>
            </a:r>
          </a:p>
        </p:txBody>
      </p:sp>
      <p:sp>
        <p:nvSpPr>
          <p:cNvPr id="29" name="Rettangolo arrotondato 7">
            <a:extLst>
              <a:ext uri="{FF2B5EF4-FFF2-40B4-BE49-F238E27FC236}">
                <a16:creationId xmlns:a16="http://schemas.microsoft.com/office/drawing/2014/main" id="{9774F9E2-FCE8-4CCF-8D29-E87ACE330F8B}"/>
              </a:ext>
            </a:extLst>
          </p:cNvPr>
          <p:cNvSpPr/>
          <p:nvPr/>
        </p:nvSpPr>
        <p:spPr bwMode="auto">
          <a:xfrm>
            <a:off x="5162329" y="3107119"/>
            <a:ext cx="3287841" cy="872254"/>
          </a:xfrm>
          <a:prstGeom prst="roundRect">
            <a:avLst/>
          </a:prstGeom>
          <a:solidFill>
            <a:srgbClr val="31828E"/>
          </a:solidFill>
          <a:ln w="28575">
            <a:solidFill>
              <a:srgbClr val="124760"/>
            </a:solidFill>
          </a:ln>
          <a:effectLst/>
        </p:spPr>
        <p:txBody>
          <a:bodyPr vert="horz" wrap="square" lIns="0" tIns="0" rIns="0" bIns="0" numCol="1" rtlCol="0" anchor="ctr" anchorCtr="0" compatLnSpc="1">
            <a:prstTxWarp prst="textNoShape">
              <a:avLst/>
            </a:prstTxWarp>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1pPr>
            <a:lvl2pPr marL="0" marR="0" indent="1143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2pPr>
            <a:lvl3pPr marL="0" marR="0" indent="2286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3pPr>
            <a:lvl4pPr marL="0" marR="0" indent="3429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4pPr>
            <a:lvl5pPr marL="0" marR="0" indent="4572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5pPr>
            <a:lvl6pPr marL="0" marR="0" indent="5715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6pPr>
            <a:lvl7pPr marL="0" marR="0" indent="6858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7pPr>
            <a:lvl8pPr marL="0" marR="0" indent="8001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8pPr>
            <a:lvl9pPr marL="0" marR="0" indent="9144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9pPr>
          </a:lstStyle>
          <a:p>
            <a:pPr marL="0" marR="0" lvl="0" indent="0" algn="ctr" defTabSz="412750" rtl="0" eaLnBrk="1" fontAlgn="auto" latinLnBrk="0" hangingPunct="0">
              <a:lnSpc>
                <a:spcPct val="100000"/>
              </a:lnSpc>
              <a:spcBef>
                <a:spcPts val="0"/>
              </a:spcBef>
              <a:spcAft>
                <a:spcPts val="0"/>
              </a:spcAft>
              <a:buClrTx/>
              <a:buSzTx/>
              <a:buFontTx/>
              <a:buNone/>
              <a:tabLst/>
              <a:defRPr/>
            </a:pPr>
            <a:r>
              <a:rPr kumimoji="0" lang="it-IT" sz="1750" b="0" i="0" u="none" strike="noStrike" kern="0" cap="none" spc="0" normalizeH="0" baseline="0" noProof="0" dirty="0">
                <a:ln>
                  <a:noFill/>
                </a:ln>
                <a:solidFill>
                  <a:prstClr val="white"/>
                </a:solidFill>
                <a:effectLst/>
                <a:uLnTx/>
                <a:uFillTx/>
                <a:latin typeface="Corbel"/>
                <a:ea typeface="+mn-ea"/>
                <a:cs typeface="+mn-cs"/>
                <a:sym typeface="Helvetica Neue Light"/>
              </a:rPr>
              <a:t>Management Engineering</a:t>
            </a:r>
          </a:p>
        </p:txBody>
      </p:sp>
      <p:sp>
        <p:nvSpPr>
          <p:cNvPr id="25" name="Rettangolo arrotondato 7">
            <a:extLst>
              <a:ext uri="{FF2B5EF4-FFF2-40B4-BE49-F238E27FC236}">
                <a16:creationId xmlns:a16="http://schemas.microsoft.com/office/drawing/2014/main" id="{6770A60B-823F-4786-B321-8729132B0BAE}"/>
              </a:ext>
            </a:extLst>
          </p:cNvPr>
          <p:cNvSpPr/>
          <p:nvPr/>
        </p:nvSpPr>
        <p:spPr bwMode="auto">
          <a:xfrm>
            <a:off x="1849163" y="1627688"/>
            <a:ext cx="2374630" cy="854221"/>
          </a:xfrm>
          <a:prstGeom prst="roundRect">
            <a:avLst/>
          </a:prstGeom>
          <a:solidFill>
            <a:schemeClr val="tx2">
              <a:lumMod val="75000"/>
            </a:schemeClr>
          </a:solidFill>
          <a:ln w="28575">
            <a:solidFill>
              <a:srgbClr val="124760"/>
            </a:solidFill>
          </a:ln>
          <a:effectLst/>
        </p:spPr>
        <p:txBody>
          <a:bodyPr vert="horz" wrap="square" lIns="0" tIns="0" rIns="0" bIns="0" numCol="1" rtlCol="0" anchor="ctr" anchorCtr="0" compatLnSpc="1">
            <a:prstTxWarp prst="textNoShape">
              <a:avLst/>
            </a:prstTxWarp>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1pPr>
            <a:lvl2pPr marL="0" marR="0" indent="1143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2pPr>
            <a:lvl3pPr marL="0" marR="0" indent="2286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3pPr>
            <a:lvl4pPr marL="0" marR="0" indent="3429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4pPr>
            <a:lvl5pPr marL="0" marR="0" indent="4572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5pPr>
            <a:lvl6pPr marL="0" marR="0" indent="5715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6pPr>
            <a:lvl7pPr marL="0" marR="0" indent="6858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7pPr>
            <a:lvl8pPr marL="0" marR="0" indent="8001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8pPr>
            <a:lvl9pPr marL="0" marR="0" indent="9144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9pPr>
          </a:lstStyle>
          <a:p>
            <a:pPr marL="0" marR="0" lvl="0" indent="0" algn="ctr" defTabSz="412750" rtl="0" eaLnBrk="1" fontAlgn="auto" latinLnBrk="0" hangingPunct="0">
              <a:lnSpc>
                <a:spcPct val="100000"/>
              </a:lnSpc>
              <a:spcBef>
                <a:spcPts val="0"/>
              </a:spcBef>
              <a:spcAft>
                <a:spcPts val="0"/>
              </a:spcAft>
              <a:buClrTx/>
              <a:buSzTx/>
              <a:buFontTx/>
              <a:buNone/>
              <a:tabLst/>
              <a:defRPr/>
            </a:pPr>
            <a:r>
              <a:rPr kumimoji="0" lang="it-IT" sz="1750" b="0" i="0" u="none" strike="noStrike" kern="0" cap="none" spc="0" normalizeH="0" baseline="0" noProof="0" dirty="0" err="1">
                <a:ln>
                  <a:noFill/>
                </a:ln>
                <a:solidFill>
                  <a:prstClr val="white"/>
                </a:solidFill>
                <a:effectLst/>
                <a:uLnTx/>
                <a:uFillTx/>
                <a:latin typeface="Corbel"/>
                <a:ea typeface="+mn-ea"/>
                <a:cs typeface="+mn-cs"/>
                <a:sym typeface="Helvetica Neue Light"/>
              </a:rPr>
              <a:t>Mechanical</a:t>
            </a:r>
            <a:r>
              <a:rPr kumimoji="0" lang="it-IT" sz="1750" b="0" i="0" u="none" strike="noStrike" kern="0" cap="none" spc="0" normalizeH="0" baseline="0" noProof="0" dirty="0">
                <a:ln>
                  <a:noFill/>
                </a:ln>
                <a:solidFill>
                  <a:prstClr val="white"/>
                </a:solidFill>
                <a:effectLst/>
                <a:uLnTx/>
                <a:uFillTx/>
                <a:latin typeface="Corbel"/>
                <a:ea typeface="+mn-ea"/>
                <a:cs typeface="+mn-cs"/>
                <a:sym typeface="Helvetica Neue Light"/>
              </a:rPr>
              <a:t> Engineering</a:t>
            </a:r>
          </a:p>
        </p:txBody>
      </p:sp>
      <p:sp>
        <p:nvSpPr>
          <p:cNvPr id="3" name="Rettangolo arrotondato 19">
            <a:extLst>
              <a:ext uri="{FF2B5EF4-FFF2-40B4-BE49-F238E27FC236}">
                <a16:creationId xmlns:a16="http://schemas.microsoft.com/office/drawing/2014/main" id="{C1D53769-9A0C-63D6-C30B-45A2B0B8A418}"/>
              </a:ext>
            </a:extLst>
          </p:cNvPr>
          <p:cNvSpPr/>
          <p:nvPr/>
        </p:nvSpPr>
        <p:spPr bwMode="auto">
          <a:xfrm>
            <a:off x="5182680" y="5218406"/>
            <a:ext cx="3382169" cy="1096169"/>
          </a:xfrm>
          <a:prstGeom prst="roundRect">
            <a:avLst/>
          </a:prstGeom>
          <a:solidFill>
            <a:srgbClr val="AFF3F3"/>
          </a:solidFill>
          <a:ln w="28575" cap="flat" cmpd="sng" algn="ctr">
            <a:solidFill>
              <a:srgbClr val="11445C"/>
            </a:solidFill>
            <a:prstDash val="solid"/>
            <a:round/>
            <a:headEnd type="none" w="med" len="med"/>
            <a:tailEnd type="none" w="med" len="med"/>
          </a:ln>
          <a:effectLst/>
        </p:spPr>
        <p:txBody>
          <a:bodyPr lIns="0" tIns="0" rIns="0" bIns="0" anchor="ct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1pPr>
            <a:lvl2pPr marL="0" marR="0" indent="1143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2pPr>
            <a:lvl3pPr marL="0" marR="0" indent="2286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3pPr>
            <a:lvl4pPr marL="0" marR="0" indent="3429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4pPr>
            <a:lvl5pPr marL="0" marR="0" indent="4572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5pPr>
            <a:lvl6pPr marL="0" marR="0" indent="5715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6pPr>
            <a:lvl7pPr marL="0" marR="0" indent="6858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7pPr>
            <a:lvl8pPr marL="0" marR="0" indent="8001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8pPr>
            <a:lvl9pPr marL="0" marR="0" indent="9144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9pPr>
          </a:lstStyle>
          <a:p>
            <a:pPr marL="0" marR="0" lvl="0" indent="0" algn="ctr" defTabSz="412750" rtl="0" eaLnBrk="1" fontAlgn="auto" latinLnBrk="0" hangingPunct="0">
              <a:lnSpc>
                <a:spcPct val="100000"/>
              </a:lnSpc>
              <a:spcBef>
                <a:spcPts val="0"/>
              </a:spcBef>
              <a:spcAft>
                <a:spcPts val="0"/>
              </a:spcAft>
              <a:buClrTx/>
              <a:buSzTx/>
              <a:buFontTx/>
              <a:buNone/>
              <a:tabLst/>
              <a:defRPr/>
            </a:pPr>
            <a:r>
              <a:rPr kumimoji="0" lang="it-IT" sz="2000" b="1" i="0" u="sng" strike="noStrike" kern="0" cap="none" spc="0" normalizeH="0" baseline="0" noProof="0" dirty="0">
                <a:ln>
                  <a:noFill/>
                </a:ln>
                <a:solidFill>
                  <a:srgbClr val="11445B"/>
                </a:solidFill>
                <a:effectLst/>
                <a:uLnTx/>
                <a:uFillTx/>
                <a:latin typeface="Corbel"/>
                <a:ea typeface="+mn-ea"/>
                <a:cs typeface="+mn-cs"/>
                <a:sym typeface="Helvetica Neue Light"/>
              </a:rPr>
              <a:t>PhD</a:t>
            </a:r>
          </a:p>
          <a:p>
            <a:pPr marL="0" marR="0" lvl="0" indent="0" algn="ctr" defTabSz="412750" rtl="0" eaLnBrk="1" fontAlgn="auto" latinLnBrk="0" hangingPunct="0">
              <a:lnSpc>
                <a:spcPct val="100000"/>
              </a:lnSpc>
              <a:spcBef>
                <a:spcPts val="0"/>
              </a:spcBef>
              <a:spcAft>
                <a:spcPts val="0"/>
              </a:spcAft>
              <a:buClrTx/>
              <a:buSzTx/>
              <a:buFontTx/>
              <a:buNone/>
              <a:tabLst/>
              <a:defRPr/>
            </a:pPr>
            <a:r>
              <a:rPr kumimoji="0" lang="it-IT" sz="2000" b="0" i="0" u="none" strike="noStrike" kern="0" cap="none" spc="0" normalizeH="0" baseline="0" noProof="0" dirty="0">
                <a:ln>
                  <a:noFill/>
                </a:ln>
                <a:solidFill>
                  <a:srgbClr val="11445B"/>
                </a:solidFill>
                <a:effectLst/>
                <a:uLnTx/>
                <a:uFillTx/>
                <a:latin typeface="Corbel"/>
                <a:ea typeface="+mn-ea"/>
                <a:cs typeface="Microsoft Sans Serif"/>
                <a:sym typeface="Helvetica Neue Light"/>
              </a:rPr>
              <a:t>Management Engineering </a:t>
            </a:r>
            <a:r>
              <a:rPr lang="it-IT" sz="2000" dirty="0">
                <a:solidFill>
                  <a:srgbClr val="11445B"/>
                </a:solidFill>
                <a:latin typeface="Corbel"/>
                <a:cs typeface="Microsoft Sans Serif"/>
              </a:rPr>
              <a:t>(DRIG)</a:t>
            </a:r>
            <a:endParaRPr kumimoji="0" lang="it-IT" sz="2000" b="0" i="0" u="none" strike="noStrike" kern="0" cap="none" spc="0" normalizeH="0" baseline="0" noProof="0" dirty="0">
              <a:ln>
                <a:noFill/>
              </a:ln>
              <a:solidFill>
                <a:srgbClr val="11445B"/>
              </a:solidFill>
              <a:effectLst/>
              <a:uLnTx/>
              <a:uFillTx/>
              <a:latin typeface="Corbel"/>
              <a:ea typeface="+mn-ea"/>
              <a:cs typeface="+mn-cs"/>
              <a:sym typeface="Helvetica Neue Light"/>
            </a:endParaRPr>
          </a:p>
        </p:txBody>
      </p:sp>
      <p:pic>
        <p:nvPicPr>
          <p:cNvPr id="6" name="Picture 5">
            <a:extLst>
              <a:ext uri="{FF2B5EF4-FFF2-40B4-BE49-F238E27FC236}">
                <a16:creationId xmlns:a16="http://schemas.microsoft.com/office/drawing/2014/main" id="{B0A04896-1FF9-F734-BD02-EFF34B8DA85F}"/>
              </a:ext>
            </a:extLst>
          </p:cNvPr>
          <p:cNvPicPr>
            <a:picLocks noChangeAspect="1"/>
          </p:cNvPicPr>
          <p:nvPr/>
        </p:nvPicPr>
        <p:blipFill>
          <a:blip r:embed="rId6"/>
          <a:stretch>
            <a:fillRect/>
          </a:stretch>
        </p:blipFill>
        <p:spPr>
          <a:xfrm flipV="1">
            <a:off x="8148228" y="4685884"/>
            <a:ext cx="252028" cy="159931"/>
          </a:xfrm>
          <a:prstGeom prst="rect">
            <a:avLst/>
          </a:prstGeom>
        </p:spPr>
      </p:pic>
      <p:pic>
        <p:nvPicPr>
          <p:cNvPr id="8" name="Picture 7">
            <a:extLst>
              <a:ext uri="{FF2B5EF4-FFF2-40B4-BE49-F238E27FC236}">
                <a16:creationId xmlns:a16="http://schemas.microsoft.com/office/drawing/2014/main" id="{68B2B21F-55A6-3DC8-674A-256C2DE07557}"/>
              </a:ext>
            </a:extLst>
          </p:cNvPr>
          <p:cNvPicPr>
            <a:picLocks noChangeAspect="1"/>
          </p:cNvPicPr>
          <p:nvPr/>
        </p:nvPicPr>
        <p:blipFill>
          <a:blip r:embed="rId7"/>
          <a:stretch>
            <a:fillRect/>
          </a:stretch>
        </p:blipFill>
        <p:spPr>
          <a:xfrm>
            <a:off x="8652284" y="5327390"/>
            <a:ext cx="361757" cy="329139"/>
          </a:xfrm>
          <a:prstGeom prst="rect">
            <a:avLst/>
          </a:prstGeom>
        </p:spPr>
      </p:pic>
      <p:pic>
        <p:nvPicPr>
          <p:cNvPr id="12" name="Picture 11">
            <a:extLst>
              <a:ext uri="{FF2B5EF4-FFF2-40B4-BE49-F238E27FC236}">
                <a16:creationId xmlns:a16="http://schemas.microsoft.com/office/drawing/2014/main" id="{DEC787A6-52DC-D8EC-FADB-8A3CF63D3FC7}"/>
              </a:ext>
            </a:extLst>
          </p:cNvPr>
          <p:cNvPicPr>
            <a:picLocks noChangeAspect="1"/>
          </p:cNvPicPr>
          <p:nvPr/>
        </p:nvPicPr>
        <p:blipFill>
          <a:blip r:embed="rId8"/>
          <a:stretch>
            <a:fillRect/>
          </a:stretch>
        </p:blipFill>
        <p:spPr>
          <a:xfrm>
            <a:off x="8652284" y="5930412"/>
            <a:ext cx="339680" cy="329184"/>
          </a:xfrm>
          <a:prstGeom prst="rect">
            <a:avLst/>
          </a:prstGeom>
        </p:spPr>
      </p:pic>
    </p:spTree>
    <p:custDataLst>
      <p:tags r:id="rId1"/>
    </p:custDataLst>
    <p:extLst>
      <p:ext uri="{BB962C8B-B14F-4D97-AF65-F5344CB8AC3E}">
        <p14:creationId xmlns:p14="http://schemas.microsoft.com/office/powerpoint/2010/main" val="14245187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E36837B-91D6-5ADE-95D2-583A2730B48D}"/>
              </a:ext>
            </a:extLst>
          </p:cNvPr>
          <p:cNvPicPr>
            <a:picLocks noChangeAspect="1"/>
          </p:cNvPicPr>
          <p:nvPr/>
        </p:nvPicPr>
        <p:blipFill>
          <a:blip r:embed="rId3"/>
          <a:srcRect t="31416"/>
          <a:stretch/>
        </p:blipFill>
        <p:spPr>
          <a:xfrm>
            <a:off x="600345" y="245325"/>
            <a:ext cx="11113971" cy="4177065"/>
          </a:xfrm>
          <a:prstGeom prst="rect">
            <a:avLst/>
          </a:prstGeom>
        </p:spPr>
      </p:pic>
      <p:pic>
        <p:nvPicPr>
          <p:cNvPr id="9" name="Immagine 19">
            <a:extLst>
              <a:ext uri="{FF2B5EF4-FFF2-40B4-BE49-F238E27FC236}">
                <a16:creationId xmlns:a16="http://schemas.microsoft.com/office/drawing/2014/main" id="{3E0EEE5F-4A62-AA54-C022-2865095374B2}"/>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298209" y="4459899"/>
            <a:ext cx="1690530" cy="2004723"/>
          </a:xfrm>
          <a:prstGeom prst="ellipse">
            <a:avLst/>
          </a:prstGeom>
          <a:ln>
            <a:noFill/>
          </a:ln>
          <a:effectLst>
            <a:softEdge rad="112500"/>
          </a:effectLst>
          <a:extLst>
            <a:ext uri="{909E8E84-426E-40dd-AFC4-6F175D3DCCD1}">
              <a14:hiddenFill xmlns:lc="http://schemas.openxmlformats.org/drawingml/2006/lockedCanvas" xmlns:a14="http://schemas.microsoft.com/office/drawing/2010/main" xmlns="">
                <a:solidFill>
                  <a:srgbClr val="FFFFFF"/>
                </a:solidFill>
              </a14:hiddenFill>
            </a:ext>
            <a:ext uri="{91240B29-F687-4f45-9708-019B960494DF}">
              <a14:hiddenLine xmlns:lc="http://schemas.openxmlformats.org/drawingml/2006/lockedCanvas" xmlns:a14="http://schemas.microsoft.com/office/drawing/2010/main" xmlns="" w="9525">
                <a:solidFill>
                  <a:srgbClr val="000000"/>
                </a:solidFill>
                <a:miter lim="800000"/>
                <a:headEnd/>
                <a:tailEnd/>
              </a14:hiddenLine>
            </a:ext>
          </a:extLst>
        </p:spPr>
      </p:pic>
      <p:pic>
        <p:nvPicPr>
          <p:cNvPr id="10" name="Immagine 31">
            <a:extLst>
              <a:ext uri="{FF2B5EF4-FFF2-40B4-BE49-F238E27FC236}">
                <a16:creationId xmlns:a16="http://schemas.microsoft.com/office/drawing/2014/main" id="{244B2D69-099D-4F04-0463-DF3AC7D3738A}"/>
              </a:ext>
            </a:extLst>
          </p:cNvPr>
          <p:cNvPicPr>
            <a:picLocks noChangeAspect="1"/>
          </p:cNvPicPr>
          <p:nvPr/>
        </p:nvPicPr>
        <p:blipFill>
          <a:blip r:embed="rId5"/>
          <a:stretch>
            <a:fillRect/>
          </a:stretch>
        </p:blipFill>
        <p:spPr>
          <a:xfrm>
            <a:off x="2447602" y="4000888"/>
            <a:ext cx="1412831" cy="2611787"/>
          </a:xfrm>
          <a:prstGeom prst="rect">
            <a:avLst/>
          </a:prstGeom>
        </p:spPr>
      </p:pic>
      <p:pic>
        <p:nvPicPr>
          <p:cNvPr id="11" name="Picture 10">
            <a:extLst>
              <a:ext uri="{FF2B5EF4-FFF2-40B4-BE49-F238E27FC236}">
                <a16:creationId xmlns:a16="http://schemas.microsoft.com/office/drawing/2014/main" id="{D9F34209-3EA9-FF71-9C39-C121B4B169BE}"/>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319296" y="4578098"/>
            <a:ext cx="1905556" cy="1693918"/>
          </a:xfrm>
          <a:prstGeom prst="rect">
            <a:avLst/>
          </a:prstGeom>
          <a:noFill/>
          <a:ln w="9525">
            <a:solidFill>
              <a:schemeClr val="accent1"/>
            </a:solidFill>
            <a:miter lim="800000"/>
            <a:headEnd/>
            <a:tailEnd/>
          </a:ln>
          <a:extLst>
            <a:ext uri="{909E8E84-426E-40dd-AFC4-6F175D3DCCD1}">
              <a14:hiddenFill xmlns:lc="http://schemas.openxmlformats.org/drawingml/2006/lockedCanvas" xmlns:a14="http://schemas.microsoft.com/office/drawing/2010/main" xmlns="">
                <a:solidFill>
                  <a:srgbClr val="FFFFFF"/>
                </a:solidFill>
              </a14:hiddenFill>
            </a:ext>
          </a:extLst>
        </p:spPr>
      </p:pic>
      <p:pic>
        <p:nvPicPr>
          <p:cNvPr id="12" name="Immagine 28">
            <a:extLst>
              <a:ext uri="{FF2B5EF4-FFF2-40B4-BE49-F238E27FC236}">
                <a16:creationId xmlns:a16="http://schemas.microsoft.com/office/drawing/2014/main" id="{5A948F21-2A16-84C6-4688-8F1C3D13C479}"/>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6753807" y="4578098"/>
            <a:ext cx="2373156" cy="1768327"/>
          </a:xfrm>
          <a:prstGeom prst="rect">
            <a:avLst/>
          </a:prstGeom>
          <a:ln>
            <a:solidFill>
              <a:srgbClr val="000000"/>
            </a:solidFill>
          </a:ln>
        </p:spPr>
      </p:pic>
      <p:pic>
        <p:nvPicPr>
          <p:cNvPr id="13" name="Immagine 37">
            <a:extLst>
              <a:ext uri="{FF2B5EF4-FFF2-40B4-BE49-F238E27FC236}">
                <a16:creationId xmlns:a16="http://schemas.microsoft.com/office/drawing/2014/main" id="{E6C6AF60-A59C-7A5B-BF99-5B36C247E7A7}"/>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9337438" y="4606134"/>
            <a:ext cx="2286277" cy="1712251"/>
          </a:xfrm>
          <a:prstGeom prst="rect">
            <a:avLst/>
          </a:prstGeom>
          <a:ln>
            <a:solidFill>
              <a:schemeClr val="tx1"/>
            </a:solidFill>
          </a:ln>
        </p:spPr>
      </p:pic>
    </p:spTree>
    <p:extLst>
      <p:ext uri="{BB962C8B-B14F-4D97-AF65-F5344CB8AC3E}">
        <p14:creationId xmlns:p14="http://schemas.microsoft.com/office/powerpoint/2010/main" val="14369007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14AF663-090E-BFD8-7D5D-AB21C7490916}"/>
              </a:ext>
            </a:extLst>
          </p:cNvPr>
          <p:cNvPicPr>
            <a:picLocks noChangeAspect="1"/>
          </p:cNvPicPr>
          <p:nvPr/>
        </p:nvPicPr>
        <p:blipFill>
          <a:blip r:embed="rId2"/>
          <a:stretch>
            <a:fillRect/>
          </a:stretch>
        </p:blipFill>
        <p:spPr>
          <a:xfrm>
            <a:off x="195785" y="715160"/>
            <a:ext cx="5756851" cy="3017874"/>
          </a:xfrm>
          <a:prstGeom prst="rect">
            <a:avLst/>
          </a:prstGeom>
        </p:spPr>
      </p:pic>
      <p:sp>
        <p:nvSpPr>
          <p:cNvPr id="4" name="TextBox 3">
            <a:extLst>
              <a:ext uri="{FF2B5EF4-FFF2-40B4-BE49-F238E27FC236}">
                <a16:creationId xmlns:a16="http://schemas.microsoft.com/office/drawing/2014/main" id="{5BB4A346-27C7-9623-851A-98C1782B644F}"/>
              </a:ext>
            </a:extLst>
          </p:cNvPr>
          <p:cNvSpPr txBox="1"/>
          <p:nvPr/>
        </p:nvSpPr>
        <p:spPr>
          <a:xfrm>
            <a:off x="277810" y="274002"/>
            <a:ext cx="2423484" cy="461665"/>
          </a:xfrm>
          <a:prstGeom prst="rect">
            <a:avLst/>
          </a:prstGeom>
          <a:noFill/>
        </p:spPr>
        <p:txBody>
          <a:bodyPr wrap="none" rtlCol="0">
            <a:spAutoFit/>
          </a:bodyPr>
          <a:lstStyle/>
          <a:p>
            <a:r>
              <a:rPr lang="en-US" sz="2400" dirty="0">
                <a:solidFill>
                  <a:schemeClr val="accent4"/>
                </a:solidFill>
              </a:rPr>
              <a:t>Stress and Strain</a:t>
            </a:r>
          </a:p>
        </p:txBody>
      </p:sp>
      <p:sp>
        <p:nvSpPr>
          <p:cNvPr id="5" name="TextBox 4">
            <a:extLst>
              <a:ext uri="{FF2B5EF4-FFF2-40B4-BE49-F238E27FC236}">
                <a16:creationId xmlns:a16="http://schemas.microsoft.com/office/drawing/2014/main" id="{28DDBA63-C92F-B65F-5BEC-7D482FE2666C}"/>
              </a:ext>
            </a:extLst>
          </p:cNvPr>
          <p:cNvSpPr txBox="1"/>
          <p:nvPr/>
        </p:nvSpPr>
        <p:spPr>
          <a:xfrm>
            <a:off x="6551341" y="1321420"/>
            <a:ext cx="852156" cy="369332"/>
          </a:xfrm>
          <a:prstGeom prst="rect">
            <a:avLst/>
          </a:prstGeom>
          <a:noFill/>
        </p:spPr>
        <p:txBody>
          <a:bodyPr wrap="none" rtlCol="0">
            <a:spAutoFit/>
          </a:bodyPr>
          <a:lstStyle/>
          <a:p>
            <a:r>
              <a:rPr lang="en-US" b="1" dirty="0"/>
              <a:t>Stress</a:t>
            </a:r>
          </a:p>
        </p:txBody>
      </p:sp>
      <p:sp>
        <p:nvSpPr>
          <p:cNvPr id="6" name="TextBox 5">
            <a:extLst>
              <a:ext uri="{FF2B5EF4-FFF2-40B4-BE49-F238E27FC236}">
                <a16:creationId xmlns:a16="http://schemas.microsoft.com/office/drawing/2014/main" id="{57C9833C-DDFA-6829-4D89-04CF48D2A27A}"/>
              </a:ext>
            </a:extLst>
          </p:cNvPr>
          <p:cNvSpPr txBox="1"/>
          <p:nvPr/>
        </p:nvSpPr>
        <p:spPr>
          <a:xfrm>
            <a:off x="6598918" y="3018264"/>
            <a:ext cx="804579" cy="369332"/>
          </a:xfrm>
          <a:prstGeom prst="rect">
            <a:avLst/>
          </a:prstGeom>
          <a:noFill/>
        </p:spPr>
        <p:txBody>
          <a:bodyPr wrap="none" rtlCol="0">
            <a:spAutoFit/>
          </a:bodyPr>
          <a:lstStyle/>
          <a:p>
            <a:r>
              <a:rPr lang="en-US" b="1" dirty="0"/>
              <a:t>Strain</a:t>
            </a:r>
          </a:p>
        </p:txBody>
      </p:sp>
      <p:pic>
        <p:nvPicPr>
          <p:cNvPr id="8" name="Picture 7">
            <a:extLst>
              <a:ext uri="{FF2B5EF4-FFF2-40B4-BE49-F238E27FC236}">
                <a16:creationId xmlns:a16="http://schemas.microsoft.com/office/drawing/2014/main" id="{7F32673F-E18C-3734-F8A9-625757AFB8F9}"/>
              </a:ext>
            </a:extLst>
          </p:cNvPr>
          <p:cNvPicPr>
            <a:picLocks noChangeAspect="1"/>
          </p:cNvPicPr>
          <p:nvPr/>
        </p:nvPicPr>
        <p:blipFill>
          <a:blip r:embed="rId3"/>
          <a:stretch>
            <a:fillRect/>
          </a:stretch>
        </p:blipFill>
        <p:spPr>
          <a:xfrm>
            <a:off x="277810" y="3595229"/>
            <a:ext cx="4979989" cy="3127904"/>
          </a:xfrm>
          <a:prstGeom prst="rect">
            <a:avLst/>
          </a:prstGeom>
        </p:spPr>
      </p:pic>
      <p:pic>
        <p:nvPicPr>
          <p:cNvPr id="9" name="Picture 8">
            <a:extLst>
              <a:ext uri="{FF2B5EF4-FFF2-40B4-BE49-F238E27FC236}">
                <a16:creationId xmlns:a16="http://schemas.microsoft.com/office/drawing/2014/main" id="{224D11EC-5108-A698-5ECF-C3711E41F70D}"/>
              </a:ext>
            </a:extLst>
          </p:cNvPr>
          <p:cNvPicPr>
            <a:picLocks noChangeAspect="1" noChangeArrowheads="1"/>
          </p:cNvPicPr>
          <p:nvPr/>
        </p:nvPicPr>
        <p:blipFill>
          <a:blip r:embed="rId4">
            <a:alphaModFix amt="88000"/>
          </a:blip>
          <a:srcRect/>
          <a:stretch>
            <a:fillRect/>
          </a:stretch>
        </p:blipFill>
        <p:spPr bwMode="auto">
          <a:xfrm>
            <a:off x="8255653" y="0"/>
            <a:ext cx="1383695" cy="2770252"/>
          </a:xfrm>
          <a:prstGeom prst="rect">
            <a:avLst/>
          </a:prstGeom>
          <a:noFill/>
          <a:ln>
            <a:noFill/>
          </a:ln>
          <a:effectLst>
            <a:softEdge rad="88900"/>
          </a:effectLst>
        </p:spPr>
      </p:pic>
      <p:cxnSp>
        <p:nvCxnSpPr>
          <p:cNvPr id="11" name="Straight Connector 10">
            <a:extLst>
              <a:ext uri="{FF2B5EF4-FFF2-40B4-BE49-F238E27FC236}">
                <a16:creationId xmlns:a16="http://schemas.microsoft.com/office/drawing/2014/main" id="{4C28C0B9-973C-58A0-9A6A-7277DB98B739}"/>
              </a:ext>
            </a:extLst>
          </p:cNvPr>
          <p:cNvCxnSpPr/>
          <p:nvPr/>
        </p:nvCxnSpPr>
        <p:spPr>
          <a:xfrm>
            <a:off x="7403497" y="50180"/>
            <a:ext cx="112425" cy="6768791"/>
          </a:xfrm>
          <a:prstGeom prst="line">
            <a:avLst/>
          </a:prstGeom>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B3603A6E-E769-1F74-F839-AC53EAE9FF62}"/>
              </a:ext>
            </a:extLst>
          </p:cNvPr>
          <p:cNvSpPr txBox="1"/>
          <p:nvPr/>
        </p:nvSpPr>
        <p:spPr>
          <a:xfrm>
            <a:off x="10063976" y="994319"/>
            <a:ext cx="1286506" cy="369332"/>
          </a:xfrm>
          <a:prstGeom prst="rect">
            <a:avLst/>
          </a:prstGeom>
          <a:noFill/>
        </p:spPr>
        <p:txBody>
          <a:bodyPr wrap="none" rtlCol="0">
            <a:spAutoFit/>
          </a:bodyPr>
          <a:lstStyle/>
          <a:p>
            <a:r>
              <a:rPr lang="en-US" dirty="0"/>
              <a:t>Apply Load</a:t>
            </a:r>
          </a:p>
        </p:txBody>
      </p:sp>
      <p:pic>
        <p:nvPicPr>
          <p:cNvPr id="14" name="Picture 13">
            <a:extLst>
              <a:ext uri="{FF2B5EF4-FFF2-40B4-BE49-F238E27FC236}">
                <a16:creationId xmlns:a16="http://schemas.microsoft.com/office/drawing/2014/main" id="{BB02B50B-476D-2410-DE16-D408D2E8A939}"/>
              </a:ext>
            </a:extLst>
          </p:cNvPr>
          <p:cNvPicPr>
            <a:picLocks noChangeAspect="1"/>
          </p:cNvPicPr>
          <p:nvPr/>
        </p:nvPicPr>
        <p:blipFill>
          <a:blip r:embed="rId5"/>
          <a:stretch>
            <a:fillRect/>
          </a:stretch>
        </p:blipFill>
        <p:spPr>
          <a:xfrm>
            <a:off x="8011048" y="3018264"/>
            <a:ext cx="2094416" cy="1182292"/>
          </a:xfrm>
          <a:prstGeom prst="rect">
            <a:avLst/>
          </a:prstGeom>
        </p:spPr>
      </p:pic>
      <p:sp>
        <p:nvSpPr>
          <p:cNvPr id="15" name="TextBox 14">
            <a:extLst>
              <a:ext uri="{FF2B5EF4-FFF2-40B4-BE49-F238E27FC236}">
                <a16:creationId xmlns:a16="http://schemas.microsoft.com/office/drawing/2014/main" id="{A0C15EC2-178D-B9CB-F1CD-8A0E09A48468}"/>
              </a:ext>
            </a:extLst>
          </p:cNvPr>
          <p:cNvSpPr txBox="1"/>
          <p:nvPr/>
        </p:nvSpPr>
        <p:spPr>
          <a:xfrm>
            <a:off x="10303727" y="3409868"/>
            <a:ext cx="1436419" cy="646331"/>
          </a:xfrm>
          <a:prstGeom prst="rect">
            <a:avLst/>
          </a:prstGeom>
          <a:noFill/>
        </p:spPr>
        <p:txBody>
          <a:bodyPr wrap="none" rtlCol="0">
            <a:spAutoFit/>
          </a:bodyPr>
          <a:lstStyle/>
          <a:p>
            <a:r>
              <a:rPr lang="en-US" dirty="0"/>
              <a:t>Measure </a:t>
            </a:r>
          </a:p>
          <a:p>
            <a:r>
              <a:rPr lang="en-US" dirty="0"/>
              <a:t>Deformation</a:t>
            </a:r>
          </a:p>
        </p:txBody>
      </p:sp>
      <p:pic>
        <p:nvPicPr>
          <p:cNvPr id="16" name="Picture 15">
            <a:extLst>
              <a:ext uri="{FF2B5EF4-FFF2-40B4-BE49-F238E27FC236}">
                <a16:creationId xmlns:a16="http://schemas.microsoft.com/office/drawing/2014/main" id="{7C1F9748-4411-C45D-6693-B3E8059F7A7F}"/>
              </a:ext>
            </a:extLst>
          </p:cNvPr>
          <p:cNvPicPr>
            <a:picLocks noChangeAspect="1"/>
          </p:cNvPicPr>
          <p:nvPr/>
        </p:nvPicPr>
        <p:blipFill>
          <a:blip r:embed="rId3"/>
          <a:srcRect l="40064" t="1100"/>
          <a:stretch/>
        </p:blipFill>
        <p:spPr>
          <a:xfrm>
            <a:off x="8259642" y="4622497"/>
            <a:ext cx="1700360" cy="1762288"/>
          </a:xfrm>
          <a:prstGeom prst="rect">
            <a:avLst/>
          </a:prstGeom>
        </p:spPr>
      </p:pic>
      <p:sp>
        <p:nvSpPr>
          <p:cNvPr id="17" name="TextBox 16">
            <a:extLst>
              <a:ext uri="{FF2B5EF4-FFF2-40B4-BE49-F238E27FC236}">
                <a16:creationId xmlns:a16="http://schemas.microsoft.com/office/drawing/2014/main" id="{CC0276A3-C894-540F-F38F-B85216F0E723}"/>
              </a:ext>
            </a:extLst>
          </p:cNvPr>
          <p:cNvSpPr txBox="1"/>
          <p:nvPr/>
        </p:nvSpPr>
        <p:spPr>
          <a:xfrm>
            <a:off x="10143045" y="5180475"/>
            <a:ext cx="1868588" cy="646331"/>
          </a:xfrm>
          <a:prstGeom prst="rect">
            <a:avLst/>
          </a:prstGeom>
          <a:noFill/>
        </p:spPr>
        <p:txBody>
          <a:bodyPr wrap="none" rtlCol="0">
            <a:spAutoFit/>
          </a:bodyPr>
          <a:lstStyle/>
          <a:p>
            <a:r>
              <a:rPr lang="en-US" dirty="0"/>
              <a:t>Get Stress/Strain</a:t>
            </a:r>
          </a:p>
          <a:p>
            <a:r>
              <a:rPr lang="en-US" dirty="0"/>
              <a:t>Curve</a:t>
            </a:r>
          </a:p>
        </p:txBody>
      </p:sp>
      <p:sp>
        <p:nvSpPr>
          <p:cNvPr id="18" name="Arrow: Down 17">
            <a:extLst>
              <a:ext uri="{FF2B5EF4-FFF2-40B4-BE49-F238E27FC236}">
                <a16:creationId xmlns:a16="http://schemas.microsoft.com/office/drawing/2014/main" id="{1D4BE949-8D81-413A-F216-CE5F34A55469}"/>
              </a:ext>
            </a:extLst>
          </p:cNvPr>
          <p:cNvSpPr/>
          <p:nvPr/>
        </p:nvSpPr>
        <p:spPr>
          <a:xfrm>
            <a:off x="8803889" y="2742372"/>
            <a:ext cx="267629" cy="248012"/>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Down 18">
            <a:extLst>
              <a:ext uri="{FF2B5EF4-FFF2-40B4-BE49-F238E27FC236}">
                <a16:creationId xmlns:a16="http://schemas.microsoft.com/office/drawing/2014/main" id="{7844E124-D725-666B-F534-598813E431C8}"/>
              </a:ext>
            </a:extLst>
          </p:cNvPr>
          <p:cNvSpPr/>
          <p:nvPr/>
        </p:nvSpPr>
        <p:spPr>
          <a:xfrm>
            <a:off x="8847768" y="4374485"/>
            <a:ext cx="267629" cy="248012"/>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4028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6ECEFB7-3465-748E-61E4-22C6D4F9A17E}"/>
              </a:ext>
            </a:extLst>
          </p:cNvPr>
          <p:cNvSpPr txBox="1"/>
          <p:nvPr/>
        </p:nvSpPr>
        <p:spPr>
          <a:xfrm>
            <a:off x="277810" y="274002"/>
            <a:ext cx="4715586" cy="461665"/>
          </a:xfrm>
          <a:prstGeom prst="rect">
            <a:avLst/>
          </a:prstGeom>
          <a:noFill/>
        </p:spPr>
        <p:txBody>
          <a:bodyPr wrap="none" rtlCol="0">
            <a:spAutoFit/>
          </a:bodyPr>
          <a:lstStyle/>
          <a:p>
            <a:r>
              <a:rPr lang="en-US" sz="2400" dirty="0">
                <a:solidFill>
                  <a:schemeClr val="accent4"/>
                </a:solidFill>
              </a:rPr>
              <a:t>Strain Measurement: Strain Gauge</a:t>
            </a:r>
          </a:p>
        </p:txBody>
      </p:sp>
      <p:sp>
        <p:nvSpPr>
          <p:cNvPr id="3" name="TextBox 2">
            <a:extLst>
              <a:ext uri="{FF2B5EF4-FFF2-40B4-BE49-F238E27FC236}">
                <a16:creationId xmlns:a16="http://schemas.microsoft.com/office/drawing/2014/main" id="{166DF4DF-B167-0FAC-4664-3385B32DAE7E}"/>
              </a:ext>
            </a:extLst>
          </p:cNvPr>
          <p:cNvSpPr txBox="1"/>
          <p:nvPr/>
        </p:nvSpPr>
        <p:spPr>
          <a:xfrm>
            <a:off x="334537" y="1293541"/>
            <a:ext cx="5020836" cy="646331"/>
          </a:xfrm>
          <a:prstGeom prst="rect">
            <a:avLst/>
          </a:prstGeom>
          <a:noFill/>
        </p:spPr>
        <p:txBody>
          <a:bodyPr wrap="square" rtlCol="0">
            <a:spAutoFit/>
          </a:bodyPr>
          <a:lstStyle/>
          <a:p>
            <a:r>
              <a:rPr lang="en-US" dirty="0"/>
              <a:t>Dimensional variation of the strain gauge change its resistivity</a:t>
            </a:r>
          </a:p>
        </p:txBody>
      </p:sp>
      <p:pic>
        <p:nvPicPr>
          <p:cNvPr id="6" name="Picture 5">
            <a:extLst>
              <a:ext uri="{FF2B5EF4-FFF2-40B4-BE49-F238E27FC236}">
                <a16:creationId xmlns:a16="http://schemas.microsoft.com/office/drawing/2014/main" id="{EEC835F1-FB85-CF03-CABB-87C8294746B9}"/>
              </a:ext>
            </a:extLst>
          </p:cNvPr>
          <p:cNvPicPr>
            <a:picLocks noChangeAspect="1"/>
          </p:cNvPicPr>
          <p:nvPr/>
        </p:nvPicPr>
        <p:blipFill>
          <a:blip r:embed="rId2"/>
          <a:stretch>
            <a:fillRect/>
          </a:stretch>
        </p:blipFill>
        <p:spPr>
          <a:xfrm>
            <a:off x="7618614" y="786371"/>
            <a:ext cx="2198566" cy="1729360"/>
          </a:xfrm>
          <a:prstGeom prst="rect">
            <a:avLst/>
          </a:prstGeom>
        </p:spPr>
      </p:pic>
      <p:pic>
        <p:nvPicPr>
          <p:cNvPr id="8" name="Picture 7">
            <a:extLst>
              <a:ext uri="{FF2B5EF4-FFF2-40B4-BE49-F238E27FC236}">
                <a16:creationId xmlns:a16="http://schemas.microsoft.com/office/drawing/2014/main" id="{0F091232-681A-F9E5-01EF-F081A6923519}"/>
              </a:ext>
            </a:extLst>
          </p:cNvPr>
          <p:cNvPicPr>
            <a:picLocks noChangeAspect="1"/>
          </p:cNvPicPr>
          <p:nvPr/>
        </p:nvPicPr>
        <p:blipFill>
          <a:blip r:embed="rId3"/>
          <a:stretch>
            <a:fillRect/>
          </a:stretch>
        </p:blipFill>
        <p:spPr>
          <a:xfrm>
            <a:off x="501805" y="3524561"/>
            <a:ext cx="4369618" cy="3059437"/>
          </a:xfrm>
          <a:prstGeom prst="rect">
            <a:avLst/>
          </a:prstGeom>
        </p:spPr>
      </p:pic>
      <p:sp>
        <p:nvSpPr>
          <p:cNvPr id="12" name="TextBox 11">
            <a:extLst>
              <a:ext uri="{FF2B5EF4-FFF2-40B4-BE49-F238E27FC236}">
                <a16:creationId xmlns:a16="http://schemas.microsoft.com/office/drawing/2014/main" id="{F68AE6AF-83D1-36C4-E9FB-9DD620CBC039}"/>
              </a:ext>
            </a:extLst>
          </p:cNvPr>
          <p:cNvSpPr txBox="1"/>
          <p:nvPr/>
        </p:nvSpPr>
        <p:spPr>
          <a:xfrm>
            <a:off x="5355373" y="4918129"/>
            <a:ext cx="2073901" cy="369332"/>
          </a:xfrm>
          <a:prstGeom prst="rect">
            <a:avLst/>
          </a:prstGeom>
          <a:noFill/>
        </p:spPr>
        <p:txBody>
          <a:bodyPr wrap="none" rtlCol="0">
            <a:spAutoFit/>
          </a:bodyPr>
          <a:lstStyle/>
          <a:p>
            <a:r>
              <a:rPr lang="en-US" dirty="0"/>
              <a:t>Wheatstone Bridge</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F3A05232-D6ED-FF73-F897-746BD23386AC}"/>
                  </a:ext>
                </a:extLst>
              </p:cNvPr>
              <p:cNvSpPr txBox="1"/>
              <p:nvPr/>
            </p:nvSpPr>
            <p:spPr>
              <a:xfrm>
                <a:off x="8868007" y="4816306"/>
                <a:ext cx="997196" cy="5729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𝜖</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𝑙</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𝑙</m:t>
                              </m:r>
                            </m:e>
                            <m:sub>
                              <m:r>
                                <a:rPr lang="en-US" b="0" i="1" smtClean="0">
                                  <a:latin typeface="Cambria Math" panose="02040503050406030204" pitchFamily="18" charset="0"/>
                                  <a:ea typeface="Cambria Math" panose="02040503050406030204" pitchFamily="18" charset="0"/>
                                </a:rPr>
                                <m:t>0</m:t>
                              </m:r>
                            </m:sub>
                          </m:sSub>
                        </m:num>
                        <m:den>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𝑙</m:t>
                              </m:r>
                            </m:e>
                            <m:sub>
                              <m:r>
                                <a:rPr lang="en-US" b="0" i="1" smtClean="0">
                                  <a:latin typeface="Cambria Math" panose="02040503050406030204" pitchFamily="18" charset="0"/>
                                  <a:ea typeface="Cambria Math" panose="02040503050406030204" pitchFamily="18" charset="0"/>
                                </a:rPr>
                                <m:t>0</m:t>
                              </m:r>
                            </m:sub>
                          </m:sSub>
                        </m:den>
                      </m:f>
                    </m:oMath>
                  </m:oMathPara>
                </a14:m>
                <a:endParaRPr lang="en-US" dirty="0"/>
              </a:p>
            </p:txBody>
          </p:sp>
        </mc:Choice>
        <mc:Fallback xmlns="">
          <p:sp>
            <p:nvSpPr>
              <p:cNvPr id="5" name="TextBox 4">
                <a:extLst>
                  <a:ext uri="{FF2B5EF4-FFF2-40B4-BE49-F238E27FC236}">
                    <a16:creationId xmlns:a16="http://schemas.microsoft.com/office/drawing/2014/main" id="{F3A05232-D6ED-FF73-F897-746BD23386AC}"/>
                  </a:ext>
                </a:extLst>
              </p:cNvPr>
              <p:cNvSpPr txBox="1">
                <a:spLocks noRot="1" noChangeAspect="1" noMove="1" noResize="1" noEditPoints="1" noAdjustHandles="1" noChangeArrowheads="1" noChangeShapeType="1" noTextEdit="1"/>
              </p:cNvSpPr>
              <p:nvPr/>
            </p:nvSpPr>
            <p:spPr>
              <a:xfrm>
                <a:off x="8868007" y="4816306"/>
                <a:ext cx="997196" cy="572977"/>
              </a:xfrm>
              <a:prstGeom prst="rect">
                <a:avLst/>
              </a:prstGeom>
              <a:blipFill>
                <a:blip r:embed="rId4"/>
                <a:stretch>
                  <a:fillRect/>
                </a:stretch>
              </a:blipFill>
            </p:spPr>
            <p:txBody>
              <a:bodyPr/>
              <a:lstStyle/>
              <a:p>
                <a:r>
                  <a:rPr lang="en-US">
                    <a:noFill/>
                  </a:rPr>
                  <a:t> </a:t>
                </a:r>
              </a:p>
            </p:txBody>
          </p:sp>
        </mc:Fallback>
      </mc:AlternateContent>
      <p:sp>
        <p:nvSpPr>
          <p:cNvPr id="7" name="Arrow: Right 6">
            <a:extLst>
              <a:ext uri="{FF2B5EF4-FFF2-40B4-BE49-F238E27FC236}">
                <a16:creationId xmlns:a16="http://schemas.microsoft.com/office/drawing/2014/main" id="{68A49308-E349-BBDB-A74B-3F26496627A6}"/>
              </a:ext>
            </a:extLst>
          </p:cNvPr>
          <p:cNvSpPr/>
          <p:nvPr/>
        </p:nvSpPr>
        <p:spPr>
          <a:xfrm>
            <a:off x="7504770" y="4918129"/>
            <a:ext cx="978408"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060829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0.8|2.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Profondità">
  <a:themeElements>
    <a:clrScheme name="Profondità">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Profondità">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rofondità">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2131</TotalTime>
  <Words>1033</Words>
  <Application>Microsoft Office PowerPoint</Application>
  <PresentationFormat>Widescreen</PresentationFormat>
  <Paragraphs>272</Paragraphs>
  <Slides>44</Slides>
  <Notes>9</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44</vt:i4>
      </vt:variant>
    </vt:vector>
  </HeadingPairs>
  <TitlesOfParts>
    <vt:vector size="56" baseType="lpstr">
      <vt:lpstr>Aptos</vt:lpstr>
      <vt:lpstr>Aptos Display</vt:lpstr>
      <vt:lpstr>Arial</vt:lpstr>
      <vt:lpstr>Calibri</vt:lpstr>
      <vt:lpstr>Cambria Math</vt:lpstr>
      <vt:lpstr>Corbel</vt:lpstr>
      <vt:lpstr>Gill Sans</vt:lpstr>
      <vt:lpstr>Gotham Bold</vt:lpstr>
      <vt:lpstr>Helvetica Neue Light</vt:lpstr>
      <vt:lpstr>Roboto</vt:lpstr>
      <vt:lpstr>Office Theme</vt:lpstr>
      <vt:lpstr>Profondità</vt:lpstr>
      <vt:lpstr>PowerPoint Presentation</vt:lpstr>
      <vt:lpstr>PowerPoint Presentation</vt:lpstr>
      <vt:lpstr>PowerPoint Presentation</vt:lpstr>
      <vt:lpstr>PowerPoint Presentation</vt:lpstr>
      <vt:lpstr>PowerPoint Presentation</vt:lpstr>
      <vt:lpstr>Teaching Offer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Giovanni Pappalettera</dc:creator>
  <cp:lastModifiedBy>Giovanni Pappalettera</cp:lastModifiedBy>
  <cp:revision>12</cp:revision>
  <dcterms:created xsi:type="dcterms:W3CDTF">2025-01-16T07:37:33Z</dcterms:created>
  <dcterms:modified xsi:type="dcterms:W3CDTF">2025-01-26T23:59:27Z</dcterms:modified>
</cp:coreProperties>
</file>