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71"/>
  </p:notesMasterIdLst>
  <p:sldIdLst>
    <p:sldId id="257" r:id="rId2"/>
    <p:sldId id="258" r:id="rId3"/>
    <p:sldId id="259" r:id="rId4"/>
    <p:sldId id="260" r:id="rId5"/>
    <p:sldId id="279" r:id="rId6"/>
    <p:sldId id="282" r:id="rId7"/>
    <p:sldId id="283" r:id="rId8"/>
    <p:sldId id="281" r:id="rId9"/>
    <p:sldId id="376" r:id="rId10"/>
    <p:sldId id="280" r:id="rId11"/>
    <p:sldId id="284" r:id="rId12"/>
    <p:sldId id="361" r:id="rId13"/>
    <p:sldId id="362" r:id="rId14"/>
    <p:sldId id="363" r:id="rId15"/>
    <p:sldId id="341" r:id="rId16"/>
    <p:sldId id="285" r:id="rId17"/>
    <p:sldId id="276" r:id="rId18"/>
    <p:sldId id="287" r:id="rId19"/>
    <p:sldId id="289" r:id="rId20"/>
    <p:sldId id="290" r:id="rId21"/>
    <p:sldId id="291" r:id="rId22"/>
    <p:sldId id="288" r:id="rId23"/>
    <p:sldId id="292" r:id="rId24"/>
    <p:sldId id="293" r:id="rId25"/>
    <p:sldId id="294" r:id="rId26"/>
    <p:sldId id="295" r:id="rId27"/>
    <p:sldId id="298" r:id="rId28"/>
    <p:sldId id="300" r:id="rId29"/>
    <p:sldId id="301" r:id="rId30"/>
    <p:sldId id="302" r:id="rId31"/>
    <p:sldId id="303" r:id="rId32"/>
    <p:sldId id="304" r:id="rId33"/>
    <p:sldId id="312" r:id="rId34"/>
    <p:sldId id="307" r:id="rId35"/>
    <p:sldId id="313" r:id="rId36"/>
    <p:sldId id="308" r:id="rId37"/>
    <p:sldId id="315" r:id="rId38"/>
    <p:sldId id="317" r:id="rId39"/>
    <p:sldId id="318" r:id="rId40"/>
    <p:sldId id="316" r:id="rId41"/>
    <p:sldId id="319" r:id="rId42"/>
    <p:sldId id="321" r:id="rId43"/>
    <p:sldId id="320" r:id="rId44"/>
    <p:sldId id="324" r:id="rId45"/>
    <p:sldId id="322" r:id="rId46"/>
    <p:sldId id="323" r:id="rId47"/>
    <p:sldId id="325" r:id="rId48"/>
    <p:sldId id="327" r:id="rId49"/>
    <p:sldId id="328" r:id="rId50"/>
    <p:sldId id="329" r:id="rId51"/>
    <p:sldId id="286" r:id="rId52"/>
    <p:sldId id="330" r:id="rId53"/>
    <p:sldId id="331" r:id="rId54"/>
    <p:sldId id="311" r:id="rId55"/>
    <p:sldId id="277" r:id="rId56"/>
    <p:sldId id="364" r:id="rId57"/>
    <p:sldId id="355" r:id="rId58"/>
    <p:sldId id="359" r:id="rId59"/>
    <p:sldId id="357" r:id="rId60"/>
    <p:sldId id="342" r:id="rId61"/>
    <p:sldId id="343" r:id="rId62"/>
    <p:sldId id="344" r:id="rId63"/>
    <p:sldId id="345" r:id="rId64"/>
    <p:sldId id="346" r:id="rId65"/>
    <p:sldId id="347" r:id="rId66"/>
    <p:sldId id="360" r:id="rId67"/>
    <p:sldId id="348" r:id="rId68"/>
    <p:sldId id="349" r:id="rId69"/>
    <p:sldId id="278" r:id="rId7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6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68CD293-FC87-4ED3-A1D6-241D072DB59A}" type="datetimeFigureOut">
              <a:rPr lang="he-IL" smtClean="0"/>
              <a:pPr/>
              <a:t>כ"ח/טבת/תשפ"ה</a:t>
            </a:fld>
            <a:endParaRPr lang="he-I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6EA05A50-2FF4-42BC-9F52-8320FC2597D9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01743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1D0AC2-37FA-4ABE-BF4E-A12FE8774035}" type="slidenum">
              <a:rPr lang="en-US" altLang="zh-CN">
                <a:solidFill>
                  <a:srgbClr val="000000"/>
                </a:solidFill>
              </a:rPr>
              <a:pPr/>
              <a:t>9</a:t>
            </a:fld>
            <a:endParaRPr lang="en-US" altLang="zh-CN">
              <a:solidFill>
                <a:srgbClr val="000000"/>
              </a:solidFill>
            </a:endParaRPr>
          </a:p>
        </p:txBody>
      </p:sp>
      <p:sp>
        <p:nvSpPr>
          <p:cNvPr id="85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5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spcBef>
                <a:spcPct val="0"/>
              </a:spcBef>
            </a:pPr>
            <a:r>
              <a:rPr lang="en-US" dirty="0"/>
              <a:t>Expand on </a:t>
            </a:r>
            <a:r>
              <a:rPr lang="en-US" dirty="0" err="1"/>
              <a:t>nearfield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6567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245874-9705-419C-A688-298FD6F99FDE}" type="slidenum">
              <a:rPr lang="nl-NL" smtClean="0">
                <a:latin typeface="Arial" pitchFamily="34" charset="0"/>
              </a:rPr>
              <a:pPr/>
              <a:t>30</a:t>
            </a:fld>
            <a:endParaRPr lang="nl-NL">
              <a:latin typeface="Arial" pitchFamily="34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he-IL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4499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05A50-2FF4-42BC-9F52-8320FC2597D9}" type="slidenum">
              <a:rPr lang="he-IL" smtClean="0"/>
              <a:pPr/>
              <a:t>53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323724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5113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9802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577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4753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8813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1366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7018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8419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2969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0784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405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9927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463FB-328D-459F-86A3-716537FDABBA}" type="datetimeFigureOut">
              <a:rPr lang="nl-NL" smtClean="0"/>
              <a:pPr/>
              <a:t>28-1-2025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C9AB3-C73E-493F-A0F6-F4F844253AB0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Text Box 11"/>
          <p:cNvSpPr txBox="1">
            <a:spLocks noChangeArrowheads="1"/>
          </p:cNvSpPr>
          <p:nvPr userDrawn="1"/>
        </p:nvSpPr>
        <p:spPr bwMode="auto">
          <a:xfrm>
            <a:off x="323850" y="260350"/>
            <a:ext cx="19446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736600"/>
          </a:xfrm>
          <a:prstGeom prst="rect">
            <a:avLst/>
          </a:prstGeom>
          <a:solidFill>
            <a:srgbClr val="00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9" name="Rectangle 10"/>
          <p:cNvSpPr>
            <a:spLocks noChangeArrowheads="1"/>
          </p:cNvSpPr>
          <p:nvPr userDrawn="1"/>
        </p:nvSpPr>
        <p:spPr bwMode="auto">
          <a:xfrm>
            <a:off x="0" y="6429375"/>
            <a:ext cx="9144000" cy="428625"/>
          </a:xfrm>
          <a:prstGeom prst="rect">
            <a:avLst/>
          </a:prstGeom>
          <a:solidFill>
            <a:srgbClr val="00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47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50.png"/><Relationship Id="rId5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tif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0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0.png"/><Relationship Id="rId3" Type="http://schemas.openxmlformats.org/officeDocument/2006/relationships/image" Target="../media/image750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10" Type="http://schemas.openxmlformats.org/officeDocument/2006/relationships/image" Target="../media/image86.emf"/><Relationship Id="rId4" Type="http://schemas.openxmlformats.org/officeDocument/2006/relationships/image" Target="../media/image82.png"/><Relationship Id="rId9" Type="http://schemas.openxmlformats.org/officeDocument/2006/relationships/image" Target="../media/image85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emf"/><Relationship Id="rId3" Type="http://schemas.openxmlformats.org/officeDocument/2006/relationships/image" Target="../media/image87.png"/><Relationship Id="rId7" Type="http://schemas.openxmlformats.org/officeDocument/2006/relationships/image" Target="../media/image85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0.png"/><Relationship Id="rId5" Type="http://schemas.openxmlformats.org/officeDocument/2006/relationships/image" Target="../media/image750.png"/><Relationship Id="rId4" Type="http://schemas.openxmlformats.org/officeDocument/2006/relationships/image" Target="../media/image88.png"/><Relationship Id="rId9" Type="http://schemas.openxmlformats.org/officeDocument/2006/relationships/image" Target="../media/image89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eg"/><Relationship Id="rId3" Type="http://schemas.openxmlformats.org/officeDocument/2006/relationships/image" Target="../media/image88.png"/><Relationship Id="rId7" Type="http://schemas.openxmlformats.org/officeDocument/2006/relationships/image" Target="../media/image86.em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1" Type="http://schemas.openxmlformats.org/officeDocument/2006/relationships/image" Target="../media/image73.tiff"/><Relationship Id="rId5" Type="http://schemas.openxmlformats.org/officeDocument/2006/relationships/image" Target="../media/image86.png"/><Relationship Id="rId10" Type="http://schemas.openxmlformats.org/officeDocument/2006/relationships/image" Target="../media/image91.wmf"/><Relationship Id="rId9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jpeg"/><Relationship Id="rId3" Type="http://schemas.openxmlformats.org/officeDocument/2006/relationships/image" Target="../media/image93.png"/><Relationship Id="rId7" Type="http://schemas.openxmlformats.org/officeDocument/2006/relationships/image" Target="../media/image94.wmf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1.png"/><Relationship Id="rId9" Type="http://schemas.openxmlformats.org/officeDocument/2006/relationships/image" Target="../media/image9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image" Target="../media/image10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wmf"/><Relationship Id="rId4" Type="http://schemas.openxmlformats.org/officeDocument/2006/relationships/image" Target="../media/image10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g"/><Relationship Id="rId2" Type="http://schemas.openxmlformats.org/officeDocument/2006/relationships/image" Target="../media/image1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jp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7" Type="http://schemas.openxmlformats.org/officeDocument/2006/relationships/image" Target="../media/image119.jpg"/><Relationship Id="rId2" Type="http://schemas.openxmlformats.org/officeDocument/2006/relationships/image" Target="../media/image1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jpg"/><Relationship Id="rId5" Type="http://schemas.openxmlformats.org/officeDocument/2006/relationships/image" Target="../media/image117.jpg"/><Relationship Id="rId4" Type="http://schemas.openxmlformats.org/officeDocument/2006/relationships/image" Target="../media/image116.jpe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jpe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7" name="Rectangle 5"/>
          <p:cNvSpPr>
            <a:spLocks noChangeArrowheads="1"/>
          </p:cNvSpPr>
          <p:nvPr/>
        </p:nvSpPr>
        <p:spPr bwMode="auto">
          <a:xfrm>
            <a:off x="0" y="0"/>
            <a:ext cx="9036496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4000" b="1" dirty="0">
              <a:solidFill>
                <a:srgbClr val="FFFF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600" y="1268760"/>
            <a:ext cx="7015830" cy="4401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rgbClr val="002060"/>
                </a:solidFill>
              </a:rPr>
              <a:t>Active control in </a:t>
            </a:r>
            <a:r>
              <a:rPr lang="en-US" sz="4000" b="1" dirty="0" err="1">
                <a:solidFill>
                  <a:srgbClr val="002060"/>
                </a:solidFill>
              </a:rPr>
              <a:t>Nanophotonics</a:t>
            </a:r>
            <a:endParaRPr lang="en-US" sz="4000" b="1" dirty="0">
              <a:solidFill>
                <a:srgbClr val="00206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rgbClr val="002060"/>
                </a:solidFill>
              </a:rPr>
              <a:t>for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rgbClr val="002060"/>
                </a:solidFill>
              </a:rPr>
              <a:t>Super-resolution Imaging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sz="4000" b="1" dirty="0">
              <a:solidFill>
                <a:srgbClr val="00206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sz="4000" b="1" dirty="0">
              <a:solidFill>
                <a:srgbClr val="00206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en-US" sz="4000" b="1" dirty="0">
              <a:solidFill>
                <a:srgbClr val="002060"/>
              </a:solidFill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>
                <a:solidFill>
                  <a:srgbClr val="002060"/>
                </a:solidFill>
              </a:rPr>
              <a:t>Bergin </a:t>
            </a:r>
            <a:r>
              <a:rPr lang="en-US" sz="4000" b="1" dirty="0" err="1">
                <a:solidFill>
                  <a:srgbClr val="002060"/>
                </a:solidFill>
              </a:rPr>
              <a:t>Gjonaj</a:t>
            </a:r>
            <a:endParaRPr lang="nl-NL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3002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 Single molecule localization </a:t>
            </a:r>
            <a:endParaRPr lang="nl-NL" sz="4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55298" name="Picture 2" descr="http://zeiss-campus.magnet.fsu.edu/articles/superresolution/images/superresolutionfigure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24744"/>
            <a:ext cx="8384431" cy="311979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11560" y="4725144"/>
            <a:ext cx="835292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If two single molecules are well separated in </a:t>
            </a:r>
            <a:r>
              <a:rPr lang="en-US" sz="2400" b="1" i="1" dirty="0">
                <a:solidFill>
                  <a:srgbClr val="002060"/>
                </a:solidFill>
                <a:latin typeface="Arial" charset="0"/>
              </a:rPr>
              <a:t>space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You can localize them by their center of mass</a:t>
            </a:r>
          </a:p>
        </p:txBody>
      </p:sp>
    </p:spTree>
    <p:extLst>
      <p:ext uri="{BB962C8B-B14F-4D97-AF65-F5344CB8AC3E}">
        <p14:creationId xmlns:p14="http://schemas.microsoft.com/office/powerpoint/2010/main" val="4239320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 PALM, STORM                           STED</a:t>
            </a:r>
            <a:endParaRPr lang="nl-NL" sz="4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764704"/>
            <a:ext cx="449999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Bef>
                <a:spcPct val="20000"/>
              </a:spcBef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  If molecules are separated</a:t>
            </a:r>
          </a:p>
          <a:p>
            <a:pPr marL="571500" indent="-571500">
              <a:spcBef>
                <a:spcPct val="20000"/>
              </a:spcBef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              in </a:t>
            </a:r>
            <a:r>
              <a:rPr lang="en-US" sz="2400" b="1" i="1" dirty="0">
                <a:solidFill>
                  <a:srgbClr val="002060"/>
                </a:solidFill>
                <a:latin typeface="Arial" charset="0"/>
              </a:rPr>
              <a:t>time or space</a:t>
            </a:r>
          </a:p>
          <a:p>
            <a:pPr marL="1028700" lvl="1" indent="-571500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You can sum up an image</a:t>
            </a:r>
          </a:p>
          <a:p>
            <a:pPr marL="1028700" lvl="1" indent="-571500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 (switching, activating)</a:t>
            </a:r>
          </a:p>
        </p:txBody>
      </p:sp>
      <p:pic>
        <p:nvPicPr>
          <p:cNvPr id="6" name="Picture 4" descr="http://www.photometrics.com/images/technotes/fpalm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247" y="2671869"/>
            <a:ext cx="4129721" cy="3421427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4644008" y="764704"/>
            <a:ext cx="449999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Bef>
                <a:spcPct val="20000"/>
              </a:spcBef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  If molecules are separated</a:t>
            </a:r>
          </a:p>
          <a:p>
            <a:pPr marL="571500" indent="-571500">
              <a:spcBef>
                <a:spcPct val="20000"/>
              </a:spcBef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              in </a:t>
            </a:r>
            <a:r>
              <a:rPr lang="en-US" sz="2400" b="1" i="1" dirty="0">
                <a:solidFill>
                  <a:srgbClr val="002060"/>
                </a:solidFill>
                <a:latin typeface="Arial" charset="0"/>
              </a:rPr>
              <a:t>energy</a:t>
            </a:r>
          </a:p>
          <a:p>
            <a:pPr marL="1028700" lvl="1" indent="-571500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You can scan an image</a:t>
            </a:r>
          </a:p>
          <a:p>
            <a:pPr marL="1028700" lvl="1" indent="-571500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(saturation, depletion)</a:t>
            </a:r>
          </a:p>
        </p:txBody>
      </p:sp>
      <p:sp>
        <p:nvSpPr>
          <p:cNvPr id="58372" name="AutoShape 4" descr="https://www.researchgate.net/profile/Alberto_Diaspro/publication/256501697/figure/fig2/AS:279051127279630@1443542381932/Figure-2-STED-microscopy-and-its-tunable-resolution-Panel-A-illustrates-how-confocal.png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12" name="Rectangle 11"/>
          <p:cNvSpPr/>
          <p:nvPr/>
        </p:nvSpPr>
        <p:spPr>
          <a:xfrm>
            <a:off x="4499992" y="2636912"/>
            <a:ext cx="14401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grpSp>
        <p:nvGrpSpPr>
          <p:cNvPr id="19" name="Group 18"/>
          <p:cNvGrpSpPr/>
          <p:nvPr/>
        </p:nvGrpSpPr>
        <p:grpSpPr>
          <a:xfrm>
            <a:off x="5004048" y="2564904"/>
            <a:ext cx="3888432" cy="3672408"/>
            <a:chOff x="4716016" y="2204864"/>
            <a:chExt cx="3528392" cy="3528392"/>
          </a:xfrm>
        </p:grpSpPr>
        <p:pic>
          <p:nvPicPr>
            <p:cNvPr id="58370" name="Picture 2" descr="http://mrd.snu.ac.kr/_skin/kor/images/research/img_sted_01.jpg"/>
            <p:cNvPicPr>
              <a:picLocks noChangeAspect="1" noChangeArrowheads="1"/>
            </p:cNvPicPr>
            <p:nvPr/>
          </p:nvPicPr>
          <p:blipFill>
            <a:blip r:embed="rId3" cstate="print"/>
            <a:srcRect l="2903" r="25055"/>
            <a:stretch>
              <a:fillRect/>
            </a:stretch>
          </p:blipFill>
          <p:spPr bwMode="auto">
            <a:xfrm>
              <a:off x="4716016" y="3140968"/>
              <a:ext cx="3528392" cy="2592288"/>
            </a:xfrm>
            <a:prstGeom prst="rect">
              <a:avLst/>
            </a:prstGeom>
            <a:noFill/>
          </p:spPr>
        </p:pic>
        <p:grpSp>
          <p:nvGrpSpPr>
            <p:cNvPr id="18" name="Group 17"/>
            <p:cNvGrpSpPr/>
            <p:nvPr/>
          </p:nvGrpSpPr>
          <p:grpSpPr>
            <a:xfrm>
              <a:off x="5076056" y="2204864"/>
              <a:ext cx="2952328" cy="936104"/>
              <a:chOff x="5076056" y="2204864"/>
              <a:chExt cx="2952328" cy="936104"/>
            </a:xfrm>
          </p:grpSpPr>
          <p:grpSp>
            <p:nvGrpSpPr>
              <p:cNvPr id="16" name="Group 15"/>
              <p:cNvGrpSpPr/>
              <p:nvPr/>
            </p:nvGrpSpPr>
            <p:grpSpPr>
              <a:xfrm rot="16200000">
                <a:off x="6120172" y="1232756"/>
                <a:ext cx="864096" cy="2952328"/>
                <a:chOff x="6516216" y="2348880"/>
                <a:chExt cx="864096" cy="2736304"/>
              </a:xfrm>
            </p:grpSpPr>
            <p:pic>
              <p:nvPicPr>
                <p:cNvPr id="58373" name="Picture 5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t="2564" r="7691"/>
                <a:stretch>
                  <a:fillRect/>
                </a:stretch>
              </p:blipFill>
              <p:spPr bwMode="auto">
                <a:xfrm>
                  <a:off x="6516216" y="2348880"/>
                  <a:ext cx="864096" cy="273630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" name="Rectangle 14"/>
                <p:cNvSpPr/>
                <p:nvPr/>
              </p:nvSpPr>
              <p:spPr>
                <a:xfrm>
                  <a:off x="7236296" y="2348880"/>
                  <a:ext cx="144016" cy="1440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he-IL"/>
                </a:p>
              </p:txBody>
            </p:sp>
          </p:grpSp>
          <p:sp>
            <p:nvSpPr>
              <p:cNvPr id="17" name="Rectangle 16"/>
              <p:cNvSpPr/>
              <p:nvPr/>
            </p:nvSpPr>
            <p:spPr>
              <a:xfrm>
                <a:off x="7524328" y="2204864"/>
                <a:ext cx="144016" cy="14401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2537" y="6454747"/>
            <a:ext cx="4072683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 err="1">
                <a:solidFill>
                  <a:schemeClr val="bg1"/>
                </a:solidFill>
                <a:ea typeface="宋体" panose="02010600030101010101" pitchFamily="2" charset="-122"/>
              </a:rPr>
              <a:t>Betzig</a:t>
            </a:r>
            <a:r>
              <a:rPr lang="en-US" sz="2000" dirty="0">
                <a:solidFill>
                  <a:schemeClr val="bg1"/>
                </a:solidFill>
                <a:ea typeface="宋体" panose="02010600030101010101" pitchFamily="2" charset="-122"/>
              </a:rPr>
              <a:t> et al, Science 2006</a:t>
            </a:r>
            <a:endParaRPr lang="he-IL" sz="2000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96136" y="6454747"/>
            <a:ext cx="337981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chemeClr val="bg1"/>
                </a:solidFill>
                <a:ea typeface="宋体" panose="02010600030101010101" pitchFamily="2" charset="-122"/>
              </a:rPr>
              <a:t>Hell et al, Optics Letters 1999</a:t>
            </a:r>
            <a:endParaRPr lang="he-IL" sz="2000" dirty="0">
              <a:solidFill>
                <a:schemeClr val="bg1"/>
              </a:solidFill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93207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257403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  Outline</a:t>
            </a:r>
            <a:endParaRPr lang="nl-NL" sz="4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0" y="908720"/>
            <a:ext cx="914400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20000"/>
              </a:spcBef>
            </a:pPr>
            <a:endParaRPr lang="en-US" sz="1200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 err="1">
                <a:solidFill>
                  <a:srgbClr val="002060"/>
                </a:solidFill>
                <a:latin typeface="Arial" charset="0"/>
              </a:rPr>
              <a:t>Wavefront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shaping  in </a:t>
            </a:r>
            <a:r>
              <a:rPr lang="en-US" sz="2400" b="1" dirty="0" err="1">
                <a:solidFill>
                  <a:srgbClr val="002060"/>
                </a:solidFill>
                <a:latin typeface="Arial" charset="0"/>
              </a:rPr>
              <a:t>Nanophotonics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(spatial resolution)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Controlling waves in </a:t>
            </a:r>
            <a:r>
              <a:rPr lang="en-US" sz="2400" dirty="0" err="1">
                <a:solidFill>
                  <a:srgbClr val="002060"/>
                </a:solidFill>
                <a:latin typeface="Arial" charset="0"/>
              </a:rPr>
              <a:t>nanophotonic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systems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Focusing and scanning microscopy / Super-resolution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Arial" charset="0"/>
              </a:rPr>
              <a:t>Goal: towards </a:t>
            </a:r>
            <a:r>
              <a:rPr lang="en-US" sz="2400" dirty="0" err="1">
                <a:solidFill>
                  <a:srgbClr val="0070C0"/>
                </a:solidFill>
                <a:latin typeface="Arial" charset="0"/>
              </a:rPr>
              <a:t>nanolocalized</a:t>
            </a:r>
            <a:r>
              <a:rPr lang="en-US" sz="2400" dirty="0">
                <a:solidFill>
                  <a:srgbClr val="0070C0"/>
                </a:solidFill>
                <a:latin typeface="Arial" charset="0"/>
              </a:rPr>
              <a:t> Raman excitation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solidFill>
                <a:srgbClr val="0070C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1200" dirty="0">
              <a:solidFill>
                <a:srgbClr val="002060"/>
              </a:solidFill>
              <a:latin typeface="Arial" charset="0"/>
            </a:endParaRPr>
          </a:p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 err="1">
                <a:solidFill>
                  <a:srgbClr val="002060"/>
                </a:solidFill>
                <a:latin typeface="Arial" charset="0"/>
              </a:rPr>
              <a:t>Wavefront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shaping in scattering media (</a:t>
            </a:r>
            <a:r>
              <a:rPr lang="en-US" sz="2400" b="1" dirty="0" err="1">
                <a:solidFill>
                  <a:srgbClr val="002060"/>
                </a:solidFill>
                <a:latin typeface="Arial" charset="0"/>
              </a:rPr>
              <a:t>spatio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-temporal)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Controlling speckle in time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err="1">
                <a:solidFill>
                  <a:srgbClr val="002060"/>
                </a:solidFill>
                <a:latin typeface="Arial" charset="0"/>
              </a:rPr>
              <a:t>Spatio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-temporal focusing at targets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70C0"/>
                </a:solidFill>
                <a:latin typeface="Arial" charset="0"/>
              </a:rPr>
              <a:t>Goal: towards burning/imaging targets inside tissue</a:t>
            </a:r>
          </a:p>
          <a:p>
            <a:pPr marL="571500" indent="-571500" algn="l">
              <a:spcBef>
                <a:spcPct val="20000"/>
              </a:spcBef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893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8964488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Optical microscopy: optimizations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7170" name="Picture 2" descr="http://cache2.asset-cache.net/xt/499159677.jpg?v=1&amp;g=fs1%7C0%7CSPF%7C59%7C677&amp;s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165241"/>
            <a:ext cx="2680396" cy="3559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70699" y="978817"/>
            <a:ext cx="5890416" cy="54006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Optics</a:t>
            </a: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r>
              <a:rPr lang="en-US" sz="2400" dirty="0">
                <a:solidFill>
                  <a:srgbClr val="002060"/>
                </a:solidFill>
                <a:latin typeface="Arial" pitchFamily="34" charset="0"/>
              </a:rPr>
              <a:t>Oil/water immersion objectives</a:t>
            </a: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endParaRPr lang="en-US" sz="1200" dirty="0">
              <a:solidFill>
                <a:srgbClr val="002060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Illumination</a:t>
            </a: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r>
              <a:rPr lang="en-US" sz="2400" dirty="0">
                <a:solidFill>
                  <a:srgbClr val="002060"/>
                </a:solidFill>
                <a:latin typeface="Arial" pitchFamily="34" charset="0"/>
              </a:rPr>
              <a:t>Dark Field, Phase Contrast (DIC)</a:t>
            </a: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r>
              <a:rPr lang="en-US" sz="2400" dirty="0">
                <a:solidFill>
                  <a:srgbClr val="002060"/>
                </a:solidFill>
                <a:latin typeface="Arial" pitchFamily="34" charset="0"/>
              </a:rPr>
              <a:t>Total Internal Reflection (TIRF)</a:t>
            </a: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r>
              <a:rPr lang="nl-NL" sz="2400" dirty="0">
                <a:solidFill>
                  <a:srgbClr val="002060"/>
                </a:solidFill>
                <a:latin typeface="Arial" pitchFamily="34" charset="0"/>
              </a:rPr>
              <a:t>Optical Coherence Tomography (OCT) </a:t>
            </a:r>
            <a:endParaRPr lang="en-US" sz="2400" dirty="0">
              <a:solidFill>
                <a:srgbClr val="002060"/>
              </a:solidFill>
              <a:latin typeface="Arial" pitchFamily="34" charset="0"/>
            </a:endParaRP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r>
              <a:rPr lang="en-US" sz="2400" dirty="0">
                <a:solidFill>
                  <a:srgbClr val="002060"/>
                </a:solidFill>
                <a:latin typeface="Arial" pitchFamily="34" charset="0"/>
              </a:rPr>
              <a:t>Structured Illumination (SIM)</a:t>
            </a: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endParaRPr lang="nl-NL" sz="1200" u="sng" dirty="0">
              <a:solidFill>
                <a:srgbClr val="002060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nl-NL" sz="2400" b="1" dirty="0">
                <a:solidFill>
                  <a:srgbClr val="002060"/>
                </a:solidFill>
                <a:latin typeface="Arial" pitchFamily="34" charset="0"/>
              </a:rPr>
              <a:t>Detection</a:t>
            </a: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r>
              <a:rPr lang="nl-NL" sz="2400" dirty="0">
                <a:solidFill>
                  <a:srgbClr val="002060"/>
                </a:solidFill>
                <a:latin typeface="Arial" pitchFamily="34" charset="0"/>
              </a:rPr>
              <a:t>Fluorescence,</a:t>
            </a: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r>
              <a:rPr lang="nl-NL" sz="2400" dirty="0">
                <a:solidFill>
                  <a:srgbClr val="002060"/>
                </a:solidFill>
                <a:latin typeface="Arial" pitchFamily="34" charset="0"/>
              </a:rPr>
              <a:t>Confocal, Near-Field</a:t>
            </a: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endParaRPr lang="nl-NL" sz="1200" dirty="0">
              <a:solidFill>
                <a:srgbClr val="002060"/>
              </a:solidFill>
              <a:latin typeface="Arial" pitchFamily="34" charset="0"/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Font typeface="Courier New" pitchFamily="49" charset="0"/>
              <a:buChar char="o"/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Light-matter interaction</a:t>
            </a: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r>
              <a:rPr lang="en-US" sz="2400" dirty="0">
                <a:solidFill>
                  <a:srgbClr val="002060"/>
                </a:solidFill>
                <a:latin typeface="Arial" pitchFamily="34" charset="0"/>
              </a:rPr>
              <a:t>STED, PALM, STORM</a:t>
            </a:r>
          </a:p>
          <a:p>
            <a:pPr marL="457200" lvl="1" indent="0">
              <a:lnSpc>
                <a:spcPct val="80000"/>
              </a:lnSpc>
              <a:buClr>
                <a:srgbClr val="FF0000"/>
              </a:buClr>
              <a:buNone/>
            </a:pPr>
            <a:r>
              <a:rPr lang="en-US" sz="2400" dirty="0">
                <a:solidFill>
                  <a:srgbClr val="002060"/>
                </a:solidFill>
                <a:latin typeface="Arial" pitchFamily="34" charset="0"/>
              </a:rPr>
              <a:t>Nonlinear, Photo-acoustic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90447" y="4869160"/>
            <a:ext cx="3329758" cy="5778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r>
              <a:rPr lang="en-US" sz="2400" b="1" dirty="0">
                <a:solidFill>
                  <a:srgbClr val="FF0000"/>
                </a:solidFill>
                <a:latin typeface="Arial" charset="0"/>
              </a:rPr>
              <a:t>The microscope slide</a:t>
            </a:r>
          </a:p>
        </p:txBody>
      </p:sp>
    </p:spTree>
    <p:extLst>
      <p:ext uri="{BB962C8B-B14F-4D97-AF65-F5344CB8AC3E}">
        <p14:creationId xmlns:p14="http://schemas.microsoft.com/office/powerpoint/2010/main" val="3280874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882047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The generalized microscope slide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92080" y="2636912"/>
            <a:ext cx="35283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28700" lvl="1" indent="-571500">
              <a:spcBef>
                <a:spcPct val="20000"/>
              </a:spcBef>
            </a:pPr>
            <a:r>
              <a:rPr lang="en-US" sz="3200" b="1" i="1" dirty="0">
                <a:solidFill>
                  <a:srgbClr val="C00000"/>
                </a:solidFill>
                <a:latin typeface="Arial" charset="0"/>
              </a:rPr>
              <a:t>More Control!</a:t>
            </a:r>
            <a:endParaRPr lang="en-US" sz="3200" i="1" dirty="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74" y="922088"/>
            <a:ext cx="1704530" cy="1315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" t="781" r="66971" b="-781"/>
          <a:stretch/>
        </p:blipFill>
        <p:spPr bwMode="auto">
          <a:xfrm>
            <a:off x="217859" y="2507750"/>
            <a:ext cx="1910436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85" r="-214"/>
          <a:stretch/>
        </p:blipFill>
        <p:spPr bwMode="auto">
          <a:xfrm>
            <a:off x="141284" y="4381128"/>
            <a:ext cx="1910436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2111520" y="939470"/>
            <a:ext cx="6556832" cy="1409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Conventional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Passive, compensated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Cheap and standard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2111520" y="2691470"/>
            <a:ext cx="6556832" cy="1409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charset="0"/>
              </a:rPr>
              <a:t>Nanophotonic</a:t>
            </a:r>
            <a:endParaRPr lang="en-US" sz="2400" b="1" dirty="0">
              <a:solidFill>
                <a:srgbClr val="0070C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Active, focusing, filtering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Super, hyper, meta lens</a:t>
            </a: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2130304" y="4518183"/>
            <a:ext cx="6556832" cy="1409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Arial" charset="0"/>
              </a:rPr>
              <a:t>Natural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Omnipresent, random, light scattering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Thin slicing </a:t>
            </a:r>
            <a:r>
              <a:rPr lang="en-US" sz="2400" i="1" dirty="0">
                <a:solidFill>
                  <a:srgbClr val="002060"/>
                </a:solidFill>
                <a:latin typeface="Arial" charset="0"/>
              </a:rPr>
              <a:t>ex-vivo, 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other waves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374590" y="4437112"/>
            <a:ext cx="35283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28700" lvl="1" indent="-571500">
              <a:spcBef>
                <a:spcPct val="20000"/>
              </a:spcBef>
            </a:pPr>
            <a:r>
              <a:rPr lang="en-US" sz="3200" b="1" i="1" dirty="0">
                <a:solidFill>
                  <a:srgbClr val="C00000"/>
                </a:solidFill>
                <a:latin typeface="Arial" charset="0"/>
              </a:rPr>
              <a:t>More Control!</a:t>
            </a:r>
            <a:endParaRPr lang="en-US" sz="3200" i="1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01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encrypted-tbn0.gstatic.com/images?q=tbn:ANd9GcShdTSW64xQvl96b_veaOj2hf-Vsb6PUWPPZpOCugKSy7hbKieHgfJUIC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459" y="3907728"/>
            <a:ext cx="2861421" cy="1730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740788"/>
            <a:ext cx="2164080" cy="21092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52736"/>
            <a:ext cx="2952328" cy="182415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5632" y="5655297"/>
            <a:ext cx="3933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  <a:ea typeface="宋体" panose="02010600030101010101" pitchFamily="2" charset="-122"/>
              </a:rPr>
              <a:t>Choo, </a:t>
            </a:r>
            <a:r>
              <a:rPr lang="en-GB" dirty="0" err="1">
                <a:solidFill>
                  <a:srgbClr val="000000"/>
                </a:solidFill>
                <a:ea typeface="宋体" panose="02010600030101010101" pitchFamily="2" charset="-122"/>
              </a:rPr>
              <a:t>Yablonovitch</a:t>
            </a:r>
            <a:r>
              <a:rPr lang="en-GB" dirty="0">
                <a:solidFill>
                  <a:srgbClr val="000000"/>
                </a:solidFill>
                <a:ea typeface="宋体" panose="02010600030101010101" pitchFamily="2" charset="-122"/>
              </a:rPr>
              <a:t> (Nat Photon, </a:t>
            </a:r>
            <a:r>
              <a:rPr lang="en-GB" b="1" dirty="0">
                <a:solidFill>
                  <a:srgbClr val="000000"/>
                </a:solidFill>
                <a:ea typeface="宋体" panose="02010600030101010101" pitchFamily="2" charset="-122"/>
              </a:rPr>
              <a:t>2012</a:t>
            </a:r>
            <a:r>
              <a:rPr lang="en-GB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endParaRPr lang="en-US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6965" y="2876895"/>
            <a:ext cx="3778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  <a:ea typeface="宋体" panose="02010600030101010101" pitchFamily="2" charset="-122"/>
              </a:rPr>
              <a:t>Hillenbrand group (Nat Photon, </a:t>
            </a:r>
            <a:r>
              <a:rPr lang="en-GB" b="1" dirty="0">
                <a:solidFill>
                  <a:srgbClr val="000000"/>
                </a:solidFill>
                <a:ea typeface="宋体" panose="02010600030101010101" pitchFamily="2" charset="-122"/>
              </a:rPr>
              <a:t>2012</a:t>
            </a:r>
            <a:r>
              <a:rPr lang="en-GB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endParaRPr lang="en-US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0032" y="5871830"/>
            <a:ext cx="4100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  <a:ea typeface="宋体" panose="02010600030101010101" pitchFamily="2" charset="-122"/>
              </a:rPr>
              <a:t>Novotny &amp; Van-</a:t>
            </a:r>
            <a:r>
              <a:rPr lang="en-GB" dirty="0" err="1">
                <a:solidFill>
                  <a:srgbClr val="000000"/>
                </a:solidFill>
                <a:ea typeface="宋体" panose="02010600030101010101" pitchFamily="2" charset="-122"/>
              </a:rPr>
              <a:t>Hulst</a:t>
            </a:r>
            <a:r>
              <a:rPr lang="en-GB" dirty="0">
                <a:solidFill>
                  <a:srgbClr val="000000"/>
                </a:solidFill>
                <a:ea typeface="宋体" panose="02010600030101010101" pitchFamily="2" charset="-122"/>
              </a:rPr>
              <a:t> (Nat Photon, </a:t>
            </a:r>
            <a:r>
              <a:rPr lang="en-GB" b="1" dirty="0">
                <a:solidFill>
                  <a:srgbClr val="000000"/>
                </a:solidFill>
                <a:ea typeface="宋体" panose="02010600030101010101" pitchFamily="2" charset="-122"/>
              </a:rPr>
              <a:t>2011</a:t>
            </a:r>
            <a:r>
              <a:rPr lang="en-GB" dirty="0">
                <a:solidFill>
                  <a:srgbClr val="000000"/>
                </a:solidFill>
                <a:ea typeface="宋体" panose="02010600030101010101" pitchFamily="2" charset="-122"/>
              </a:rPr>
              <a:t>)</a:t>
            </a:r>
            <a:endParaRPr lang="en-US" dirty="0">
              <a:solidFill>
                <a:srgbClr val="000000"/>
              </a:solidFill>
              <a:ea typeface="宋体" panose="02010600030101010101" pitchFamily="2" charset="-122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0" y="0"/>
            <a:ext cx="882047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More control in </a:t>
            </a:r>
            <a:r>
              <a:rPr lang="en-US" sz="4000" b="1" dirty="0" err="1">
                <a:solidFill>
                  <a:prstClr val="white"/>
                </a:solidFill>
                <a:latin typeface="Arial" charset="0"/>
              </a:rPr>
              <a:t>Nanophotonics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410236" y="939470"/>
            <a:ext cx="4550662" cy="1409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Resolution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Hot spots 10 – 100 nm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Fixed, No imaging</a:t>
            </a:r>
          </a:p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FF0000"/>
                </a:solidFill>
                <a:latin typeface="Arial" charset="0"/>
              </a:rPr>
              <a:t>Required control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FF0000"/>
                </a:solidFill>
                <a:latin typeface="Arial" charset="0"/>
              </a:rPr>
              <a:t>Image formation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599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 Motivation</a:t>
            </a:r>
            <a:endParaRPr lang="nl-NL" sz="4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8372" name="AutoShape 4" descr="https://www.researchgate.net/profile/Alberto_Diaspro/publication/256501697/figure/fig2/AS:279051127279630@1443542381932/Figure-2-STED-microscopy-and-its-tunable-resolution-Panel-A-illustrates-how-confocal.png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12" name="Rectangle 11"/>
          <p:cNvSpPr/>
          <p:nvPr/>
        </p:nvSpPr>
        <p:spPr>
          <a:xfrm>
            <a:off x="4499992" y="2636912"/>
            <a:ext cx="144016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6" name="Rectangle 15"/>
          <p:cNvSpPr/>
          <p:nvPr/>
        </p:nvSpPr>
        <p:spPr>
          <a:xfrm>
            <a:off x="0" y="1628800"/>
            <a:ext cx="8352928" cy="400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Why do you need new microcopies?</a:t>
            </a:r>
            <a:endParaRPr lang="en-US" sz="2400" b="1" i="1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Applied - latest transistors at 20nm</a:t>
            </a:r>
          </a:p>
          <a:p>
            <a:pPr marL="1028700" lvl="1" indent="-571500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Cannot be fluorescently labeled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Fundamental – spectroscopy</a:t>
            </a:r>
          </a:p>
          <a:p>
            <a:pPr marL="1028700" lvl="1" indent="-571500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The spatial distribution provides the    WHAT</a:t>
            </a:r>
          </a:p>
          <a:p>
            <a:pPr marL="1028700" lvl="1" indent="-571500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You need spectroscopy to provide the  HOW</a:t>
            </a:r>
          </a:p>
          <a:p>
            <a:pPr marL="1028700" lvl="1" indent="-571500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     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18" name="Picture 2" descr="http://www.electronicspecifier.com/cms/images/Figure%202%20-%20Schematic%20of%20the%20changes%20to%20Intel%E2%80%99s%20finFET%20design%20for%20the%20new%2014nm%20process%20node%20%28top%29%20compared%20with%20microscope%20pictures%20of%20the%20actual%20devices%20%28bottom%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94" t="6041" b="1831"/>
          <a:stretch>
            <a:fillRect/>
          </a:stretch>
        </p:blipFill>
        <p:spPr bwMode="auto">
          <a:xfrm>
            <a:off x="6767736" y="836712"/>
            <a:ext cx="2376264" cy="5462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9320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882047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The slide is the lens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7" name="Picture 2" descr="http://cache2.asset-cache.net/xt/499159677.jpg?v=1&amp;g=fs1%7C0%7CSPF%7C59%7C677&amp;s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2016224" cy="267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627784" y="908720"/>
            <a:ext cx="5400600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" charset="0"/>
              </a:rPr>
              <a:t>Metamaterial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slide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Negative refraction materials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Perfect lens</a:t>
            </a:r>
          </a:p>
          <a:p>
            <a:pPr marL="1028700" lvl="1" indent="-571500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Hyperbolic material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Hyper lens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" charset="0"/>
              </a:rPr>
              <a:t>Plasmonics</a:t>
            </a:r>
            <a:endParaRPr lang="en-US" sz="2400" b="1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Short wavelengths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err="1">
                <a:solidFill>
                  <a:srgbClr val="002060"/>
                </a:solidFill>
                <a:latin typeface="Arial" charset="0"/>
              </a:rPr>
              <a:t>Plasmonic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lens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7544" y="5589240"/>
            <a:ext cx="85555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28700" lvl="1" indent="-571500">
              <a:spcBef>
                <a:spcPct val="20000"/>
              </a:spcBef>
            </a:pPr>
            <a:r>
              <a:rPr lang="en-US" sz="2400" b="1" dirty="0">
                <a:solidFill>
                  <a:srgbClr val="C00000"/>
                </a:solidFill>
                <a:latin typeface="Arial" charset="0"/>
              </a:rPr>
              <a:t>Little success in bio imaging – We need more control!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821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882047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</a:t>
            </a:r>
            <a:r>
              <a:rPr lang="en-US" sz="4000" b="1" dirty="0" err="1">
                <a:solidFill>
                  <a:prstClr val="white"/>
                </a:solidFill>
                <a:latin typeface="Arial" charset="0"/>
              </a:rPr>
              <a:t>Wavefront</a:t>
            </a:r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Shaping – new control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395536" y="3861048"/>
            <a:ext cx="7704856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Control the incident </a:t>
            </a:r>
            <a:r>
              <a:rPr lang="en-US" sz="2400" b="1" dirty="0" err="1">
                <a:solidFill>
                  <a:srgbClr val="002060"/>
                </a:solidFill>
                <a:latin typeface="Arial" charset="0"/>
              </a:rPr>
              <a:t>wavefront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Use a spatial light modulator to shape the front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Use feedback to find the right </a:t>
            </a:r>
            <a:r>
              <a:rPr lang="en-US" sz="2400" dirty="0" err="1">
                <a:solidFill>
                  <a:srgbClr val="002060"/>
                </a:solidFill>
                <a:latin typeface="Arial" charset="0"/>
              </a:rPr>
              <a:t>wavefront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Achieve focusing from scattering media (paper)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Achieve focusing to a different spot</a:t>
            </a: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  <p:pic>
        <p:nvPicPr>
          <p:cNvPr id="61446" name="Picture 6" descr="http://imagebank.osa.org/getImage.xqy?img=QC5sYXJnZSxvbC0zMi0xNi0yMzA5LWcwM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6696744" cy="2370649"/>
          </a:xfrm>
          <a:prstGeom prst="rect">
            <a:avLst/>
          </a:prstGeom>
          <a:noFill/>
        </p:spPr>
      </p:pic>
      <p:grpSp>
        <p:nvGrpSpPr>
          <p:cNvPr id="15" name="Group 14"/>
          <p:cNvGrpSpPr/>
          <p:nvPr/>
        </p:nvGrpSpPr>
        <p:grpSpPr>
          <a:xfrm rot="5400000">
            <a:off x="6685855" y="1603177"/>
            <a:ext cx="2982116" cy="1449187"/>
            <a:chOff x="5868144" y="4077071"/>
            <a:chExt cx="2982116" cy="1449187"/>
          </a:xfrm>
        </p:grpSpPr>
        <p:pic>
          <p:nvPicPr>
            <p:cNvPr id="10" name="Picture 12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868144" y="4077071"/>
              <a:ext cx="1512167" cy="1449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123"/>
            <p:cNvPicPr>
              <a:picLocks noChangeAspect="1" noChangeArrowheads="1"/>
            </p:cNvPicPr>
            <p:nvPr/>
          </p:nvPicPr>
          <p:blipFill>
            <a:blip r:embed="rId4" cstate="print"/>
            <a:srcRect r="21989"/>
            <a:stretch>
              <a:fillRect/>
            </a:stretch>
          </p:blipFill>
          <p:spPr bwMode="auto">
            <a:xfrm>
              <a:off x="7380312" y="4077072"/>
              <a:ext cx="1469948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cxnSp>
        <p:nvCxnSpPr>
          <p:cNvPr id="17" name="Straight Arrow Connector 16"/>
          <p:cNvCxnSpPr/>
          <p:nvPr/>
        </p:nvCxnSpPr>
        <p:spPr>
          <a:xfrm flipH="1">
            <a:off x="8172400" y="1340768"/>
            <a:ext cx="432048" cy="28803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912813" y="6445250"/>
            <a:ext cx="8231187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04400" tIns="54000" rIns="104400" bIns="54000"/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Myriad Pro" pitchFamily="34" charset="0"/>
              </a:rPr>
              <a:t>Vellekoop, Opt. Lett. (2007 ) </a:t>
            </a:r>
          </a:p>
        </p:txBody>
      </p:sp>
    </p:spTree>
    <p:extLst>
      <p:ext uri="{BB962C8B-B14F-4D97-AF65-F5344CB8AC3E}">
        <p14:creationId xmlns:p14="http://schemas.microsoft.com/office/powerpoint/2010/main" val="3228216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882047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The </a:t>
            </a:r>
            <a:r>
              <a:rPr lang="en-US" sz="4000" b="1" dirty="0" err="1">
                <a:solidFill>
                  <a:prstClr val="white"/>
                </a:solidFill>
                <a:latin typeface="Arial" charset="0"/>
              </a:rPr>
              <a:t>wavefront</a:t>
            </a:r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control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053263" y="2819400"/>
            <a:ext cx="1647825" cy="1881188"/>
            <a:chOff x="4521" y="1535"/>
            <a:chExt cx="1038" cy="1185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 rot="16200000">
              <a:off x="4950" y="2072"/>
              <a:ext cx="498" cy="720"/>
              <a:chOff x="3296" y="4939"/>
              <a:chExt cx="515" cy="1633"/>
            </a:xfrm>
          </p:grpSpPr>
          <p:grpSp>
            <p:nvGrpSpPr>
              <p:cNvPr id="5" name="Group 4"/>
              <p:cNvGrpSpPr>
                <a:grpSpLocks/>
              </p:cNvGrpSpPr>
              <p:nvPr/>
            </p:nvGrpSpPr>
            <p:grpSpPr bwMode="auto">
              <a:xfrm rot="5400000">
                <a:off x="3343" y="4892"/>
                <a:ext cx="408" cy="501"/>
                <a:chOff x="2026" y="5438"/>
                <a:chExt cx="1996" cy="1769"/>
              </a:xfrm>
            </p:grpSpPr>
            <p:grpSp>
              <p:nvGrpSpPr>
                <p:cNvPr id="6" name="Group 5"/>
                <p:cNvGrpSpPr>
                  <a:grpSpLocks/>
                </p:cNvGrpSpPr>
                <p:nvPr/>
              </p:nvGrpSpPr>
              <p:grpSpPr bwMode="auto">
                <a:xfrm>
                  <a:off x="2026" y="5438"/>
                  <a:ext cx="998" cy="907"/>
                  <a:chOff x="1981" y="5756"/>
                  <a:chExt cx="998" cy="589"/>
                </a:xfrm>
              </p:grpSpPr>
              <p:sp>
                <p:nvSpPr>
                  <p:cNvPr id="73" name="Arc 6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74" name="Arc 7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  <p:grpSp>
              <p:nvGrpSpPr>
                <p:cNvPr id="7" name="Group 8"/>
                <p:cNvGrpSpPr>
                  <a:grpSpLocks/>
                </p:cNvGrpSpPr>
                <p:nvPr/>
              </p:nvGrpSpPr>
              <p:grpSpPr bwMode="auto">
                <a:xfrm flipH="1" flipV="1">
                  <a:off x="3024" y="6300"/>
                  <a:ext cx="998" cy="907"/>
                  <a:chOff x="1981" y="5756"/>
                  <a:chExt cx="998" cy="589"/>
                </a:xfrm>
              </p:grpSpPr>
              <p:sp>
                <p:nvSpPr>
                  <p:cNvPr id="71" name="Arc 9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72" name="Arc 10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</p:grpSp>
          <p:grpSp>
            <p:nvGrpSpPr>
              <p:cNvPr id="8" name="Group 11"/>
              <p:cNvGrpSpPr>
                <a:grpSpLocks/>
              </p:cNvGrpSpPr>
              <p:nvPr/>
            </p:nvGrpSpPr>
            <p:grpSpPr bwMode="auto">
              <a:xfrm rot="5400000">
                <a:off x="3343" y="5300"/>
                <a:ext cx="408" cy="502"/>
                <a:chOff x="2026" y="5438"/>
                <a:chExt cx="1996" cy="1769"/>
              </a:xfrm>
            </p:grpSpPr>
            <p:grpSp>
              <p:nvGrpSpPr>
                <p:cNvPr id="9" name="Group 12"/>
                <p:cNvGrpSpPr>
                  <a:grpSpLocks/>
                </p:cNvGrpSpPr>
                <p:nvPr/>
              </p:nvGrpSpPr>
              <p:grpSpPr bwMode="auto">
                <a:xfrm>
                  <a:off x="2026" y="5438"/>
                  <a:ext cx="998" cy="907"/>
                  <a:chOff x="1981" y="5756"/>
                  <a:chExt cx="998" cy="589"/>
                </a:xfrm>
              </p:grpSpPr>
              <p:sp>
                <p:nvSpPr>
                  <p:cNvPr id="67" name="Arc 13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68" name="Arc 14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  <p:grpSp>
              <p:nvGrpSpPr>
                <p:cNvPr id="10" name="Group 15"/>
                <p:cNvGrpSpPr>
                  <a:grpSpLocks/>
                </p:cNvGrpSpPr>
                <p:nvPr/>
              </p:nvGrpSpPr>
              <p:grpSpPr bwMode="auto">
                <a:xfrm flipH="1" flipV="1">
                  <a:off x="3024" y="6300"/>
                  <a:ext cx="998" cy="907"/>
                  <a:chOff x="1981" y="5756"/>
                  <a:chExt cx="998" cy="589"/>
                </a:xfrm>
              </p:grpSpPr>
              <p:sp>
                <p:nvSpPr>
                  <p:cNvPr id="65" name="Arc 16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66" name="Arc 17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</p:grpSp>
          <p:grpSp>
            <p:nvGrpSpPr>
              <p:cNvPr id="17" name="Group 18"/>
              <p:cNvGrpSpPr>
                <a:grpSpLocks/>
              </p:cNvGrpSpPr>
              <p:nvPr/>
            </p:nvGrpSpPr>
            <p:grpSpPr bwMode="auto">
              <a:xfrm>
                <a:off x="3296" y="5756"/>
                <a:ext cx="515" cy="816"/>
                <a:chOff x="1709" y="5166"/>
                <a:chExt cx="545" cy="816"/>
              </a:xfrm>
            </p:grpSpPr>
            <p:grpSp>
              <p:nvGrpSpPr>
                <p:cNvPr id="18" name="Group 19"/>
                <p:cNvGrpSpPr>
                  <a:grpSpLocks/>
                </p:cNvGrpSpPr>
                <p:nvPr/>
              </p:nvGrpSpPr>
              <p:grpSpPr bwMode="auto">
                <a:xfrm rot="5400000">
                  <a:off x="1771" y="5104"/>
                  <a:ext cx="408" cy="531"/>
                  <a:chOff x="2026" y="5438"/>
                  <a:chExt cx="1996" cy="1769"/>
                </a:xfrm>
              </p:grpSpPr>
              <p:grpSp>
                <p:nvGrpSpPr>
                  <p:cNvPr id="19" name="Group 20"/>
                  <p:cNvGrpSpPr>
                    <a:grpSpLocks/>
                  </p:cNvGrpSpPr>
                  <p:nvPr/>
                </p:nvGrpSpPr>
                <p:grpSpPr bwMode="auto">
                  <a:xfrm>
                    <a:off x="2026" y="5438"/>
                    <a:ext cx="998" cy="907"/>
                    <a:chOff x="1981" y="5756"/>
                    <a:chExt cx="998" cy="589"/>
                  </a:xfrm>
                </p:grpSpPr>
                <p:sp>
                  <p:nvSpPr>
                    <p:cNvPr id="61" name="Arc 21"/>
                    <p:cNvSpPr>
                      <a:spLocks/>
                    </p:cNvSpPr>
                    <p:nvPr/>
                  </p:nvSpPr>
                  <p:spPr bwMode="auto">
                    <a:xfrm>
                      <a:off x="2480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  <p:sp>
                  <p:nvSpPr>
                    <p:cNvPr id="62" name="Arc 22"/>
                    <p:cNvSpPr>
                      <a:spLocks/>
                    </p:cNvSpPr>
                    <p:nvPr/>
                  </p:nvSpPr>
                  <p:spPr bwMode="auto">
                    <a:xfrm flipH="1">
                      <a:off x="1981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</p:grpSp>
              <p:grpSp>
                <p:nvGrpSpPr>
                  <p:cNvPr id="20" name="Group 23"/>
                  <p:cNvGrpSpPr>
                    <a:grpSpLocks/>
                  </p:cNvGrpSpPr>
                  <p:nvPr/>
                </p:nvGrpSpPr>
                <p:grpSpPr bwMode="auto">
                  <a:xfrm flipH="1" flipV="1">
                    <a:off x="3024" y="6300"/>
                    <a:ext cx="998" cy="907"/>
                    <a:chOff x="1981" y="5756"/>
                    <a:chExt cx="998" cy="589"/>
                  </a:xfrm>
                </p:grpSpPr>
                <p:sp>
                  <p:nvSpPr>
                    <p:cNvPr id="59" name="Arc 24"/>
                    <p:cNvSpPr>
                      <a:spLocks/>
                    </p:cNvSpPr>
                    <p:nvPr/>
                  </p:nvSpPr>
                  <p:spPr bwMode="auto">
                    <a:xfrm>
                      <a:off x="2480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  <p:sp>
                  <p:nvSpPr>
                    <p:cNvPr id="60" name="Arc 25"/>
                    <p:cNvSpPr>
                      <a:spLocks/>
                    </p:cNvSpPr>
                    <p:nvPr/>
                  </p:nvSpPr>
                  <p:spPr bwMode="auto">
                    <a:xfrm flipH="1">
                      <a:off x="1981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</p:grpSp>
            </p:grpSp>
            <p:grpSp>
              <p:nvGrpSpPr>
                <p:cNvPr id="21" name="Group 26"/>
                <p:cNvGrpSpPr>
                  <a:grpSpLocks/>
                </p:cNvGrpSpPr>
                <p:nvPr/>
              </p:nvGrpSpPr>
              <p:grpSpPr bwMode="auto">
                <a:xfrm rot="5400000">
                  <a:off x="1785" y="5512"/>
                  <a:ext cx="408" cy="531"/>
                  <a:chOff x="2026" y="5438"/>
                  <a:chExt cx="1996" cy="1769"/>
                </a:xfrm>
              </p:grpSpPr>
              <p:grpSp>
                <p:nvGrpSpPr>
                  <p:cNvPr id="22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2026" y="5438"/>
                    <a:ext cx="998" cy="907"/>
                    <a:chOff x="1981" y="5756"/>
                    <a:chExt cx="998" cy="589"/>
                  </a:xfrm>
                </p:grpSpPr>
                <p:sp>
                  <p:nvSpPr>
                    <p:cNvPr id="55" name="Arc 28"/>
                    <p:cNvSpPr>
                      <a:spLocks/>
                    </p:cNvSpPr>
                    <p:nvPr/>
                  </p:nvSpPr>
                  <p:spPr bwMode="auto">
                    <a:xfrm>
                      <a:off x="2480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  <p:sp>
                  <p:nvSpPr>
                    <p:cNvPr id="56" name="Arc 29"/>
                    <p:cNvSpPr>
                      <a:spLocks/>
                    </p:cNvSpPr>
                    <p:nvPr/>
                  </p:nvSpPr>
                  <p:spPr bwMode="auto">
                    <a:xfrm flipH="1">
                      <a:off x="1981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</p:grpSp>
              <p:grpSp>
                <p:nvGrpSpPr>
                  <p:cNvPr id="23" name="Group 30"/>
                  <p:cNvGrpSpPr>
                    <a:grpSpLocks/>
                  </p:cNvGrpSpPr>
                  <p:nvPr/>
                </p:nvGrpSpPr>
                <p:grpSpPr bwMode="auto">
                  <a:xfrm flipH="1" flipV="1">
                    <a:off x="3024" y="6300"/>
                    <a:ext cx="998" cy="907"/>
                    <a:chOff x="1981" y="5756"/>
                    <a:chExt cx="998" cy="589"/>
                  </a:xfrm>
                </p:grpSpPr>
                <p:sp>
                  <p:nvSpPr>
                    <p:cNvPr id="53" name="Arc 31"/>
                    <p:cNvSpPr>
                      <a:spLocks/>
                    </p:cNvSpPr>
                    <p:nvPr/>
                  </p:nvSpPr>
                  <p:spPr bwMode="auto">
                    <a:xfrm>
                      <a:off x="2480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  <p:sp>
                  <p:nvSpPr>
                    <p:cNvPr id="54" name="Arc 32"/>
                    <p:cNvSpPr>
                      <a:spLocks/>
                    </p:cNvSpPr>
                    <p:nvPr/>
                  </p:nvSpPr>
                  <p:spPr bwMode="auto">
                    <a:xfrm flipH="1">
                      <a:off x="1981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 type="stealth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</p:grpSp>
            </p:grpSp>
          </p:grpSp>
        </p:grpSp>
        <p:sp>
          <p:nvSpPr>
            <p:cNvPr id="11" name="Line 33"/>
            <p:cNvSpPr>
              <a:spLocks noChangeShapeType="1"/>
            </p:cNvSpPr>
            <p:nvPr/>
          </p:nvSpPr>
          <p:spPr bwMode="auto">
            <a:xfrm rot="16200000">
              <a:off x="4475" y="2435"/>
              <a:ext cx="571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2" name="Line 34"/>
            <p:cNvSpPr>
              <a:spLocks noChangeShapeType="1"/>
            </p:cNvSpPr>
            <p:nvPr/>
          </p:nvSpPr>
          <p:spPr bwMode="auto">
            <a:xfrm rot="16200000">
              <a:off x="4395" y="2435"/>
              <a:ext cx="57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3" name="Line 35"/>
            <p:cNvSpPr>
              <a:spLocks noChangeShapeType="1"/>
            </p:cNvSpPr>
            <p:nvPr/>
          </p:nvSpPr>
          <p:spPr bwMode="auto">
            <a:xfrm rot="16200000">
              <a:off x="4315" y="2435"/>
              <a:ext cx="571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4" name="Line 36"/>
            <p:cNvSpPr>
              <a:spLocks noChangeShapeType="1"/>
            </p:cNvSpPr>
            <p:nvPr/>
          </p:nvSpPr>
          <p:spPr bwMode="auto">
            <a:xfrm rot="16200000">
              <a:off x="4395" y="1821"/>
              <a:ext cx="571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5" name="Line 37"/>
            <p:cNvSpPr>
              <a:spLocks noChangeShapeType="1"/>
            </p:cNvSpPr>
            <p:nvPr/>
          </p:nvSpPr>
          <p:spPr bwMode="auto">
            <a:xfrm rot="16200000">
              <a:off x="4315" y="1821"/>
              <a:ext cx="57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6" name="Line 38"/>
            <p:cNvSpPr>
              <a:spLocks noChangeShapeType="1"/>
            </p:cNvSpPr>
            <p:nvPr/>
          </p:nvSpPr>
          <p:spPr bwMode="auto">
            <a:xfrm rot="16200000">
              <a:off x="4235" y="1821"/>
              <a:ext cx="571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grpSp>
          <p:nvGrpSpPr>
            <p:cNvPr id="24" name="Group 39"/>
            <p:cNvGrpSpPr>
              <a:grpSpLocks/>
            </p:cNvGrpSpPr>
            <p:nvPr/>
          </p:nvGrpSpPr>
          <p:grpSpPr bwMode="auto">
            <a:xfrm>
              <a:off x="4748" y="1646"/>
              <a:ext cx="723" cy="358"/>
              <a:chOff x="3674" y="1624"/>
              <a:chExt cx="723" cy="498"/>
            </a:xfrm>
          </p:grpSpPr>
          <p:grpSp>
            <p:nvGrpSpPr>
              <p:cNvPr id="29" name="Group 40"/>
              <p:cNvGrpSpPr>
                <a:grpSpLocks/>
              </p:cNvGrpSpPr>
              <p:nvPr/>
            </p:nvGrpSpPr>
            <p:grpSpPr bwMode="auto">
              <a:xfrm rot="16200000">
                <a:off x="4025" y="1726"/>
                <a:ext cx="473" cy="270"/>
                <a:chOff x="1643" y="5893"/>
                <a:chExt cx="506" cy="612"/>
              </a:xfrm>
            </p:grpSpPr>
            <p:grpSp>
              <p:nvGrpSpPr>
                <p:cNvPr id="30" name="Group 41"/>
                <p:cNvGrpSpPr>
                  <a:grpSpLocks/>
                </p:cNvGrpSpPr>
                <p:nvPr/>
              </p:nvGrpSpPr>
              <p:grpSpPr bwMode="auto">
                <a:xfrm rot="16200000" flipH="1">
                  <a:off x="1699" y="5850"/>
                  <a:ext cx="408" cy="493"/>
                  <a:chOff x="2026" y="5438"/>
                  <a:chExt cx="1996" cy="1769"/>
                </a:xfrm>
              </p:grpSpPr>
              <p:grpSp>
                <p:nvGrpSpPr>
                  <p:cNvPr id="37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2026" y="5438"/>
                    <a:ext cx="998" cy="907"/>
                    <a:chOff x="1981" y="5756"/>
                    <a:chExt cx="998" cy="589"/>
                  </a:xfrm>
                </p:grpSpPr>
                <p:sp>
                  <p:nvSpPr>
                    <p:cNvPr id="44" name="Arc 43"/>
                    <p:cNvSpPr>
                      <a:spLocks/>
                    </p:cNvSpPr>
                    <p:nvPr/>
                  </p:nvSpPr>
                  <p:spPr bwMode="auto">
                    <a:xfrm>
                      <a:off x="2480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  <p:sp>
                  <p:nvSpPr>
                    <p:cNvPr id="45" name="Arc 44"/>
                    <p:cNvSpPr>
                      <a:spLocks/>
                    </p:cNvSpPr>
                    <p:nvPr/>
                  </p:nvSpPr>
                  <p:spPr bwMode="auto">
                    <a:xfrm flipH="1">
                      <a:off x="1981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</p:grpSp>
              <p:grpSp>
                <p:nvGrpSpPr>
                  <p:cNvPr id="40" name="Group 45"/>
                  <p:cNvGrpSpPr>
                    <a:grpSpLocks/>
                  </p:cNvGrpSpPr>
                  <p:nvPr/>
                </p:nvGrpSpPr>
                <p:grpSpPr bwMode="auto">
                  <a:xfrm flipH="1" flipV="1">
                    <a:off x="3024" y="6300"/>
                    <a:ext cx="998" cy="907"/>
                    <a:chOff x="1981" y="5756"/>
                    <a:chExt cx="998" cy="589"/>
                  </a:xfrm>
                </p:grpSpPr>
                <p:sp>
                  <p:nvSpPr>
                    <p:cNvPr id="42" name="Arc 46"/>
                    <p:cNvSpPr>
                      <a:spLocks/>
                    </p:cNvSpPr>
                    <p:nvPr/>
                  </p:nvSpPr>
                  <p:spPr bwMode="auto">
                    <a:xfrm>
                      <a:off x="2480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  <p:sp>
                  <p:nvSpPr>
                    <p:cNvPr id="43" name="Arc 47"/>
                    <p:cNvSpPr>
                      <a:spLocks/>
                    </p:cNvSpPr>
                    <p:nvPr/>
                  </p:nvSpPr>
                  <p:spPr bwMode="auto">
                    <a:xfrm flipH="1">
                      <a:off x="1981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</p:grpSp>
            </p:grpSp>
            <p:sp>
              <p:nvSpPr>
                <p:cNvPr id="38" name="Arc 48"/>
                <p:cNvSpPr>
                  <a:spLocks/>
                </p:cNvSpPr>
                <p:nvPr/>
              </p:nvSpPr>
              <p:spPr bwMode="auto">
                <a:xfrm rot="16200000" flipH="1">
                  <a:off x="1719" y="6327"/>
                  <a:ext cx="102" cy="253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 rot="-5400000">
                  <a:off x="1719" y="6225"/>
                  <a:ext cx="102" cy="253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</p:grpSp>
          <p:grpSp>
            <p:nvGrpSpPr>
              <p:cNvPr id="41" name="Group 50"/>
              <p:cNvGrpSpPr>
                <a:grpSpLocks/>
              </p:cNvGrpSpPr>
              <p:nvPr/>
            </p:nvGrpSpPr>
            <p:grpSpPr bwMode="auto">
              <a:xfrm rot="16200000">
                <a:off x="3650" y="1648"/>
                <a:ext cx="498" cy="450"/>
                <a:chOff x="3886" y="5051"/>
                <a:chExt cx="478" cy="1022"/>
              </a:xfrm>
            </p:grpSpPr>
            <p:grpSp>
              <p:nvGrpSpPr>
                <p:cNvPr id="46" name="Group 51"/>
                <p:cNvGrpSpPr>
                  <a:grpSpLocks/>
                </p:cNvGrpSpPr>
                <p:nvPr/>
              </p:nvGrpSpPr>
              <p:grpSpPr bwMode="auto">
                <a:xfrm rot="16200000" flipV="1">
                  <a:off x="4143" y="5033"/>
                  <a:ext cx="204" cy="239"/>
                  <a:chOff x="1981" y="5756"/>
                  <a:chExt cx="998" cy="589"/>
                </a:xfrm>
              </p:grpSpPr>
              <p:sp>
                <p:nvSpPr>
                  <p:cNvPr id="35" name="Arc 52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36" name="Arc 53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  <p:grpSp>
              <p:nvGrpSpPr>
                <p:cNvPr id="47" name="Group 54"/>
                <p:cNvGrpSpPr>
                  <a:grpSpLocks/>
                </p:cNvGrpSpPr>
                <p:nvPr/>
              </p:nvGrpSpPr>
              <p:grpSpPr bwMode="auto">
                <a:xfrm rot="16200000" flipH="1">
                  <a:off x="3927" y="5228"/>
                  <a:ext cx="408" cy="466"/>
                  <a:chOff x="2026" y="5438"/>
                  <a:chExt cx="1996" cy="1769"/>
                </a:xfrm>
              </p:grpSpPr>
              <p:grpSp>
                <p:nvGrpSpPr>
                  <p:cNvPr id="48" name="Group 55"/>
                  <p:cNvGrpSpPr>
                    <a:grpSpLocks/>
                  </p:cNvGrpSpPr>
                  <p:nvPr/>
                </p:nvGrpSpPr>
                <p:grpSpPr bwMode="auto">
                  <a:xfrm>
                    <a:off x="2026" y="5438"/>
                    <a:ext cx="998" cy="907"/>
                    <a:chOff x="1981" y="5756"/>
                    <a:chExt cx="998" cy="589"/>
                  </a:xfrm>
                </p:grpSpPr>
                <p:sp>
                  <p:nvSpPr>
                    <p:cNvPr id="33" name="Arc 56"/>
                    <p:cNvSpPr>
                      <a:spLocks/>
                    </p:cNvSpPr>
                    <p:nvPr/>
                  </p:nvSpPr>
                  <p:spPr bwMode="auto">
                    <a:xfrm>
                      <a:off x="2480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  <p:sp>
                  <p:nvSpPr>
                    <p:cNvPr id="34" name="Arc 57"/>
                    <p:cNvSpPr>
                      <a:spLocks/>
                    </p:cNvSpPr>
                    <p:nvPr/>
                  </p:nvSpPr>
                  <p:spPr bwMode="auto">
                    <a:xfrm flipH="1">
                      <a:off x="1981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</p:grpSp>
              <p:grpSp>
                <p:nvGrpSpPr>
                  <p:cNvPr id="49" name="Group 58"/>
                  <p:cNvGrpSpPr>
                    <a:grpSpLocks/>
                  </p:cNvGrpSpPr>
                  <p:nvPr/>
                </p:nvGrpSpPr>
                <p:grpSpPr bwMode="auto">
                  <a:xfrm flipH="1" flipV="1">
                    <a:off x="3024" y="6300"/>
                    <a:ext cx="998" cy="907"/>
                    <a:chOff x="1981" y="5756"/>
                    <a:chExt cx="998" cy="589"/>
                  </a:xfrm>
                </p:grpSpPr>
                <p:sp>
                  <p:nvSpPr>
                    <p:cNvPr id="31" name="Arc 59"/>
                    <p:cNvSpPr>
                      <a:spLocks/>
                    </p:cNvSpPr>
                    <p:nvPr/>
                  </p:nvSpPr>
                  <p:spPr bwMode="auto">
                    <a:xfrm>
                      <a:off x="2480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  <p:sp>
                  <p:nvSpPr>
                    <p:cNvPr id="32" name="Arc 60"/>
                    <p:cNvSpPr>
                      <a:spLocks/>
                    </p:cNvSpPr>
                    <p:nvPr/>
                  </p:nvSpPr>
                  <p:spPr bwMode="auto">
                    <a:xfrm flipH="1">
                      <a:off x="1981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</p:grpSp>
            </p:grpSp>
            <p:grpSp>
              <p:nvGrpSpPr>
                <p:cNvPr id="50" name="Group 61"/>
                <p:cNvGrpSpPr>
                  <a:grpSpLocks/>
                </p:cNvGrpSpPr>
                <p:nvPr/>
              </p:nvGrpSpPr>
              <p:grpSpPr bwMode="auto">
                <a:xfrm rot="16200000" flipH="1">
                  <a:off x="3915" y="5636"/>
                  <a:ext cx="408" cy="466"/>
                  <a:chOff x="2026" y="5438"/>
                  <a:chExt cx="1996" cy="1769"/>
                </a:xfrm>
              </p:grpSpPr>
              <p:grpSp>
                <p:nvGrpSpPr>
                  <p:cNvPr id="51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2026" y="5438"/>
                    <a:ext cx="998" cy="907"/>
                    <a:chOff x="1981" y="5756"/>
                    <a:chExt cx="998" cy="589"/>
                  </a:xfrm>
                </p:grpSpPr>
                <p:sp>
                  <p:nvSpPr>
                    <p:cNvPr id="27" name="Arc 63"/>
                    <p:cNvSpPr>
                      <a:spLocks/>
                    </p:cNvSpPr>
                    <p:nvPr/>
                  </p:nvSpPr>
                  <p:spPr bwMode="auto">
                    <a:xfrm>
                      <a:off x="2480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  <p:sp>
                  <p:nvSpPr>
                    <p:cNvPr id="28" name="Arc 64"/>
                    <p:cNvSpPr>
                      <a:spLocks/>
                    </p:cNvSpPr>
                    <p:nvPr/>
                  </p:nvSpPr>
                  <p:spPr bwMode="auto">
                    <a:xfrm flipH="1">
                      <a:off x="1981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</p:grpSp>
              <p:grpSp>
                <p:nvGrpSpPr>
                  <p:cNvPr id="52" name="Group 65"/>
                  <p:cNvGrpSpPr>
                    <a:grpSpLocks/>
                  </p:cNvGrpSpPr>
                  <p:nvPr/>
                </p:nvGrpSpPr>
                <p:grpSpPr bwMode="auto">
                  <a:xfrm flipH="1" flipV="1">
                    <a:off x="3024" y="6300"/>
                    <a:ext cx="998" cy="907"/>
                    <a:chOff x="1981" y="5756"/>
                    <a:chExt cx="998" cy="589"/>
                  </a:xfrm>
                </p:grpSpPr>
                <p:sp>
                  <p:nvSpPr>
                    <p:cNvPr id="25" name="Arc 66"/>
                    <p:cNvSpPr>
                      <a:spLocks/>
                    </p:cNvSpPr>
                    <p:nvPr/>
                  </p:nvSpPr>
                  <p:spPr bwMode="auto">
                    <a:xfrm>
                      <a:off x="2480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  <p:sp>
                  <p:nvSpPr>
                    <p:cNvPr id="26" name="Arc 67"/>
                    <p:cNvSpPr>
                      <a:spLocks/>
                    </p:cNvSpPr>
                    <p:nvPr/>
                  </p:nvSpPr>
                  <p:spPr bwMode="auto">
                    <a:xfrm flipH="1">
                      <a:off x="1981" y="5756"/>
                      <a:ext cx="499" cy="589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38100">
                      <a:solidFill>
                        <a:srgbClr val="FF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he-IL"/>
                    </a:p>
                  </p:txBody>
                </p:sp>
              </p:grpSp>
            </p:grpSp>
          </p:grpSp>
        </p:grpSp>
      </p:grpSp>
      <p:grpSp>
        <p:nvGrpSpPr>
          <p:cNvPr id="57" name="Group 68"/>
          <p:cNvGrpSpPr>
            <a:grpSpLocks/>
          </p:cNvGrpSpPr>
          <p:nvPr/>
        </p:nvGrpSpPr>
        <p:grpSpPr bwMode="auto">
          <a:xfrm rot="16200000">
            <a:off x="796925" y="3656013"/>
            <a:ext cx="800100" cy="1174750"/>
            <a:chOff x="3296" y="4939"/>
            <a:chExt cx="515" cy="1633"/>
          </a:xfrm>
        </p:grpSpPr>
        <p:grpSp>
          <p:nvGrpSpPr>
            <p:cNvPr id="58" name="Group 69"/>
            <p:cNvGrpSpPr>
              <a:grpSpLocks/>
            </p:cNvGrpSpPr>
            <p:nvPr/>
          </p:nvGrpSpPr>
          <p:grpSpPr bwMode="auto">
            <a:xfrm rot="5400000">
              <a:off x="3343" y="4892"/>
              <a:ext cx="408" cy="501"/>
              <a:chOff x="2026" y="5438"/>
              <a:chExt cx="1996" cy="1769"/>
            </a:xfrm>
          </p:grpSpPr>
          <p:grpSp>
            <p:nvGrpSpPr>
              <p:cNvPr id="63" name="Group 70"/>
              <p:cNvGrpSpPr>
                <a:grpSpLocks/>
              </p:cNvGrpSpPr>
              <p:nvPr/>
            </p:nvGrpSpPr>
            <p:grpSpPr bwMode="auto">
              <a:xfrm>
                <a:off x="2026" y="5438"/>
                <a:ext cx="998" cy="907"/>
                <a:chOff x="1981" y="5756"/>
                <a:chExt cx="998" cy="589"/>
              </a:xfrm>
            </p:grpSpPr>
            <p:sp>
              <p:nvSpPr>
                <p:cNvPr id="103" name="Arc 71"/>
                <p:cNvSpPr>
                  <a:spLocks/>
                </p:cNvSpPr>
                <p:nvPr/>
              </p:nvSpPr>
              <p:spPr bwMode="auto">
                <a:xfrm>
                  <a:off x="2480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  <p:sp>
              <p:nvSpPr>
                <p:cNvPr id="104" name="Arc 72"/>
                <p:cNvSpPr>
                  <a:spLocks/>
                </p:cNvSpPr>
                <p:nvPr/>
              </p:nvSpPr>
              <p:spPr bwMode="auto">
                <a:xfrm flipH="1">
                  <a:off x="1981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</p:grpSp>
          <p:grpSp>
            <p:nvGrpSpPr>
              <p:cNvPr id="64" name="Group 73"/>
              <p:cNvGrpSpPr>
                <a:grpSpLocks/>
              </p:cNvGrpSpPr>
              <p:nvPr/>
            </p:nvGrpSpPr>
            <p:grpSpPr bwMode="auto">
              <a:xfrm flipH="1" flipV="1">
                <a:off x="3024" y="6300"/>
                <a:ext cx="998" cy="907"/>
                <a:chOff x="1981" y="5756"/>
                <a:chExt cx="998" cy="589"/>
              </a:xfrm>
            </p:grpSpPr>
            <p:sp>
              <p:nvSpPr>
                <p:cNvPr id="101" name="Arc 74"/>
                <p:cNvSpPr>
                  <a:spLocks/>
                </p:cNvSpPr>
                <p:nvPr/>
              </p:nvSpPr>
              <p:spPr bwMode="auto">
                <a:xfrm>
                  <a:off x="2480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  <p:sp>
              <p:nvSpPr>
                <p:cNvPr id="102" name="Arc 75"/>
                <p:cNvSpPr>
                  <a:spLocks/>
                </p:cNvSpPr>
                <p:nvPr/>
              </p:nvSpPr>
              <p:spPr bwMode="auto">
                <a:xfrm flipH="1">
                  <a:off x="1981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</p:grpSp>
        </p:grpSp>
        <p:grpSp>
          <p:nvGrpSpPr>
            <p:cNvPr id="69" name="Group 76"/>
            <p:cNvGrpSpPr>
              <a:grpSpLocks/>
            </p:cNvGrpSpPr>
            <p:nvPr/>
          </p:nvGrpSpPr>
          <p:grpSpPr bwMode="auto">
            <a:xfrm rot="5400000">
              <a:off x="3343" y="5300"/>
              <a:ext cx="408" cy="502"/>
              <a:chOff x="2026" y="5438"/>
              <a:chExt cx="1996" cy="1769"/>
            </a:xfrm>
          </p:grpSpPr>
          <p:grpSp>
            <p:nvGrpSpPr>
              <p:cNvPr id="70" name="Group 77"/>
              <p:cNvGrpSpPr>
                <a:grpSpLocks/>
              </p:cNvGrpSpPr>
              <p:nvPr/>
            </p:nvGrpSpPr>
            <p:grpSpPr bwMode="auto">
              <a:xfrm>
                <a:off x="2026" y="5438"/>
                <a:ext cx="998" cy="907"/>
                <a:chOff x="1981" y="5756"/>
                <a:chExt cx="998" cy="589"/>
              </a:xfrm>
            </p:grpSpPr>
            <p:sp>
              <p:nvSpPr>
                <p:cNvPr id="97" name="Arc 78"/>
                <p:cNvSpPr>
                  <a:spLocks/>
                </p:cNvSpPr>
                <p:nvPr/>
              </p:nvSpPr>
              <p:spPr bwMode="auto">
                <a:xfrm>
                  <a:off x="2480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  <p:sp>
              <p:nvSpPr>
                <p:cNvPr id="98" name="Arc 79"/>
                <p:cNvSpPr>
                  <a:spLocks/>
                </p:cNvSpPr>
                <p:nvPr/>
              </p:nvSpPr>
              <p:spPr bwMode="auto">
                <a:xfrm flipH="1">
                  <a:off x="1981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</p:grpSp>
          <p:grpSp>
            <p:nvGrpSpPr>
              <p:cNvPr id="75" name="Group 80"/>
              <p:cNvGrpSpPr>
                <a:grpSpLocks/>
              </p:cNvGrpSpPr>
              <p:nvPr/>
            </p:nvGrpSpPr>
            <p:grpSpPr bwMode="auto">
              <a:xfrm flipH="1" flipV="1">
                <a:off x="3024" y="6300"/>
                <a:ext cx="998" cy="907"/>
                <a:chOff x="1981" y="5756"/>
                <a:chExt cx="998" cy="589"/>
              </a:xfrm>
            </p:grpSpPr>
            <p:sp>
              <p:nvSpPr>
                <p:cNvPr id="95" name="Arc 81"/>
                <p:cNvSpPr>
                  <a:spLocks/>
                </p:cNvSpPr>
                <p:nvPr/>
              </p:nvSpPr>
              <p:spPr bwMode="auto">
                <a:xfrm>
                  <a:off x="2480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  <p:sp>
              <p:nvSpPr>
                <p:cNvPr id="96" name="Arc 82"/>
                <p:cNvSpPr>
                  <a:spLocks/>
                </p:cNvSpPr>
                <p:nvPr/>
              </p:nvSpPr>
              <p:spPr bwMode="auto">
                <a:xfrm flipH="1">
                  <a:off x="1981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</p:grpSp>
        </p:grpSp>
        <p:grpSp>
          <p:nvGrpSpPr>
            <p:cNvPr id="76" name="Group 83"/>
            <p:cNvGrpSpPr>
              <a:grpSpLocks/>
            </p:cNvGrpSpPr>
            <p:nvPr/>
          </p:nvGrpSpPr>
          <p:grpSpPr bwMode="auto">
            <a:xfrm>
              <a:off x="3296" y="5756"/>
              <a:ext cx="515" cy="816"/>
              <a:chOff x="1709" y="5166"/>
              <a:chExt cx="545" cy="816"/>
            </a:xfrm>
          </p:grpSpPr>
          <p:grpSp>
            <p:nvGrpSpPr>
              <p:cNvPr id="77" name="Group 84"/>
              <p:cNvGrpSpPr>
                <a:grpSpLocks/>
              </p:cNvGrpSpPr>
              <p:nvPr/>
            </p:nvGrpSpPr>
            <p:grpSpPr bwMode="auto">
              <a:xfrm rot="5400000">
                <a:off x="1771" y="5104"/>
                <a:ext cx="408" cy="531"/>
                <a:chOff x="2026" y="5438"/>
                <a:chExt cx="1996" cy="1769"/>
              </a:xfrm>
            </p:grpSpPr>
            <p:grpSp>
              <p:nvGrpSpPr>
                <p:cNvPr id="78" name="Group 85"/>
                <p:cNvGrpSpPr>
                  <a:grpSpLocks/>
                </p:cNvGrpSpPr>
                <p:nvPr/>
              </p:nvGrpSpPr>
              <p:grpSpPr bwMode="auto">
                <a:xfrm>
                  <a:off x="2026" y="5438"/>
                  <a:ext cx="998" cy="907"/>
                  <a:chOff x="1981" y="5756"/>
                  <a:chExt cx="998" cy="589"/>
                </a:xfrm>
              </p:grpSpPr>
              <p:sp>
                <p:nvSpPr>
                  <p:cNvPr id="91" name="Arc 86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92" name="Arc 87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  <p:grpSp>
              <p:nvGrpSpPr>
                <p:cNvPr id="79" name="Group 88"/>
                <p:cNvGrpSpPr>
                  <a:grpSpLocks/>
                </p:cNvGrpSpPr>
                <p:nvPr/>
              </p:nvGrpSpPr>
              <p:grpSpPr bwMode="auto">
                <a:xfrm flipH="1" flipV="1">
                  <a:off x="3024" y="6300"/>
                  <a:ext cx="998" cy="907"/>
                  <a:chOff x="1981" y="5756"/>
                  <a:chExt cx="998" cy="589"/>
                </a:xfrm>
              </p:grpSpPr>
              <p:sp>
                <p:nvSpPr>
                  <p:cNvPr id="89" name="Arc 89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90" name="Arc 90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</p:grpSp>
          <p:grpSp>
            <p:nvGrpSpPr>
              <p:cNvPr id="80" name="Group 91"/>
              <p:cNvGrpSpPr>
                <a:grpSpLocks/>
              </p:cNvGrpSpPr>
              <p:nvPr/>
            </p:nvGrpSpPr>
            <p:grpSpPr bwMode="auto">
              <a:xfrm rot="5400000">
                <a:off x="1785" y="5512"/>
                <a:ext cx="408" cy="531"/>
                <a:chOff x="2026" y="5438"/>
                <a:chExt cx="1996" cy="1769"/>
              </a:xfrm>
            </p:grpSpPr>
            <p:grpSp>
              <p:nvGrpSpPr>
                <p:cNvPr id="81" name="Group 92"/>
                <p:cNvGrpSpPr>
                  <a:grpSpLocks/>
                </p:cNvGrpSpPr>
                <p:nvPr/>
              </p:nvGrpSpPr>
              <p:grpSpPr bwMode="auto">
                <a:xfrm>
                  <a:off x="2026" y="5438"/>
                  <a:ext cx="998" cy="907"/>
                  <a:chOff x="1981" y="5756"/>
                  <a:chExt cx="998" cy="589"/>
                </a:xfrm>
              </p:grpSpPr>
              <p:sp>
                <p:nvSpPr>
                  <p:cNvPr id="85" name="Arc 93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86" name="Arc 94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  <p:grpSp>
              <p:nvGrpSpPr>
                <p:cNvPr id="82" name="Group 95"/>
                <p:cNvGrpSpPr>
                  <a:grpSpLocks/>
                </p:cNvGrpSpPr>
                <p:nvPr/>
              </p:nvGrpSpPr>
              <p:grpSpPr bwMode="auto">
                <a:xfrm flipH="1" flipV="1">
                  <a:off x="3024" y="6300"/>
                  <a:ext cx="998" cy="907"/>
                  <a:chOff x="1981" y="5756"/>
                  <a:chExt cx="998" cy="589"/>
                </a:xfrm>
              </p:grpSpPr>
              <p:sp>
                <p:nvSpPr>
                  <p:cNvPr id="83" name="Arc 96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84" name="Arc 97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 type="stealth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</p:grpSp>
        </p:grpSp>
      </p:grpSp>
      <p:sp>
        <p:nvSpPr>
          <p:cNvPr id="105" name="Line 98"/>
          <p:cNvSpPr>
            <a:spLocks noChangeShapeType="1"/>
          </p:cNvSpPr>
          <p:nvPr/>
        </p:nvSpPr>
        <p:spPr bwMode="auto">
          <a:xfrm rot="16200000">
            <a:off x="25400" y="424815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106" name="Line 99"/>
          <p:cNvSpPr>
            <a:spLocks noChangeShapeType="1"/>
          </p:cNvSpPr>
          <p:nvPr/>
        </p:nvSpPr>
        <p:spPr bwMode="auto">
          <a:xfrm rot="16200000">
            <a:off x="-104775" y="4248150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107" name="Line 100"/>
          <p:cNvSpPr>
            <a:spLocks noChangeShapeType="1"/>
          </p:cNvSpPr>
          <p:nvPr/>
        </p:nvSpPr>
        <p:spPr bwMode="auto">
          <a:xfrm rot="16200000">
            <a:off x="-234950" y="424815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grpSp>
        <p:nvGrpSpPr>
          <p:cNvPr id="87" name="Group 101"/>
          <p:cNvGrpSpPr>
            <a:grpSpLocks/>
          </p:cNvGrpSpPr>
          <p:nvPr/>
        </p:nvGrpSpPr>
        <p:grpSpPr bwMode="auto">
          <a:xfrm rot="16200000">
            <a:off x="796925" y="2679700"/>
            <a:ext cx="800100" cy="1174750"/>
            <a:chOff x="3296" y="4939"/>
            <a:chExt cx="515" cy="1633"/>
          </a:xfrm>
        </p:grpSpPr>
        <p:grpSp>
          <p:nvGrpSpPr>
            <p:cNvPr id="88" name="Group 102"/>
            <p:cNvGrpSpPr>
              <a:grpSpLocks/>
            </p:cNvGrpSpPr>
            <p:nvPr/>
          </p:nvGrpSpPr>
          <p:grpSpPr bwMode="auto">
            <a:xfrm rot="5400000">
              <a:off x="3343" y="4892"/>
              <a:ext cx="408" cy="501"/>
              <a:chOff x="2026" y="5438"/>
              <a:chExt cx="1996" cy="1769"/>
            </a:xfrm>
          </p:grpSpPr>
          <p:grpSp>
            <p:nvGrpSpPr>
              <p:cNvPr id="93" name="Group 103"/>
              <p:cNvGrpSpPr>
                <a:grpSpLocks/>
              </p:cNvGrpSpPr>
              <p:nvPr/>
            </p:nvGrpSpPr>
            <p:grpSpPr bwMode="auto">
              <a:xfrm>
                <a:off x="2026" y="5438"/>
                <a:ext cx="998" cy="907"/>
                <a:chOff x="1981" y="5756"/>
                <a:chExt cx="998" cy="589"/>
              </a:xfrm>
            </p:grpSpPr>
            <p:sp>
              <p:nvSpPr>
                <p:cNvPr id="136" name="Arc 104"/>
                <p:cNvSpPr>
                  <a:spLocks/>
                </p:cNvSpPr>
                <p:nvPr/>
              </p:nvSpPr>
              <p:spPr bwMode="auto">
                <a:xfrm>
                  <a:off x="2480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  <p:sp>
              <p:nvSpPr>
                <p:cNvPr id="137" name="Arc 105"/>
                <p:cNvSpPr>
                  <a:spLocks/>
                </p:cNvSpPr>
                <p:nvPr/>
              </p:nvSpPr>
              <p:spPr bwMode="auto">
                <a:xfrm flipH="1">
                  <a:off x="1981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</p:grpSp>
          <p:grpSp>
            <p:nvGrpSpPr>
              <p:cNvPr id="94" name="Group 106"/>
              <p:cNvGrpSpPr>
                <a:grpSpLocks/>
              </p:cNvGrpSpPr>
              <p:nvPr/>
            </p:nvGrpSpPr>
            <p:grpSpPr bwMode="auto">
              <a:xfrm flipH="1" flipV="1">
                <a:off x="3024" y="6300"/>
                <a:ext cx="998" cy="907"/>
                <a:chOff x="1981" y="5756"/>
                <a:chExt cx="998" cy="589"/>
              </a:xfrm>
            </p:grpSpPr>
            <p:sp>
              <p:nvSpPr>
                <p:cNvPr id="134" name="Arc 107"/>
                <p:cNvSpPr>
                  <a:spLocks/>
                </p:cNvSpPr>
                <p:nvPr/>
              </p:nvSpPr>
              <p:spPr bwMode="auto">
                <a:xfrm>
                  <a:off x="2480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  <p:sp>
              <p:nvSpPr>
                <p:cNvPr id="135" name="Arc 108"/>
                <p:cNvSpPr>
                  <a:spLocks/>
                </p:cNvSpPr>
                <p:nvPr/>
              </p:nvSpPr>
              <p:spPr bwMode="auto">
                <a:xfrm flipH="1">
                  <a:off x="1981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</p:grpSp>
        </p:grpSp>
        <p:grpSp>
          <p:nvGrpSpPr>
            <p:cNvPr id="99" name="Group 109"/>
            <p:cNvGrpSpPr>
              <a:grpSpLocks/>
            </p:cNvGrpSpPr>
            <p:nvPr/>
          </p:nvGrpSpPr>
          <p:grpSpPr bwMode="auto">
            <a:xfrm rot="5400000">
              <a:off x="3343" y="5300"/>
              <a:ext cx="408" cy="502"/>
              <a:chOff x="2026" y="5438"/>
              <a:chExt cx="1996" cy="1769"/>
            </a:xfrm>
          </p:grpSpPr>
          <p:grpSp>
            <p:nvGrpSpPr>
              <p:cNvPr id="100" name="Group 110"/>
              <p:cNvGrpSpPr>
                <a:grpSpLocks/>
              </p:cNvGrpSpPr>
              <p:nvPr/>
            </p:nvGrpSpPr>
            <p:grpSpPr bwMode="auto">
              <a:xfrm>
                <a:off x="2026" y="5438"/>
                <a:ext cx="998" cy="907"/>
                <a:chOff x="1981" y="5756"/>
                <a:chExt cx="998" cy="589"/>
              </a:xfrm>
            </p:grpSpPr>
            <p:sp>
              <p:nvSpPr>
                <p:cNvPr id="130" name="Arc 111"/>
                <p:cNvSpPr>
                  <a:spLocks/>
                </p:cNvSpPr>
                <p:nvPr/>
              </p:nvSpPr>
              <p:spPr bwMode="auto">
                <a:xfrm>
                  <a:off x="2480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  <p:sp>
              <p:nvSpPr>
                <p:cNvPr id="131" name="Arc 112"/>
                <p:cNvSpPr>
                  <a:spLocks/>
                </p:cNvSpPr>
                <p:nvPr/>
              </p:nvSpPr>
              <p:spPr bwMode="auto">
                <a:xfrm flipH="1">
                  <a:off x="1981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</p:grpSp>
          <p:grpSp>
            <p:nvGrpSpPr>
              <p:cNvPr id="108" name="Group 113"/>
              <p:cNvGrpSpPr>
                <a:grpSpLocks/>
              </p:cNvGrpSpPr>
              <p:nvPr/>
            </p:nvGrpSpPr>
            <p:grpSpPr bwMode="auto">
              <a:xfrm flipH="1" flipV="1">
                <a:off x="3024" y="6300"/>
                <a:ext cx="998" cy="907"/>
                <a:chOff x="1981" y="5756"/>
                <a:chExt cx="998" cy="589"/>
              </a:xfrm>
            </p:grpSpPr>
            <p:sp>
              <p:nvSpPr>
                <p:cNvPr id="128" name="Arc 114"/>
                <p:cNvSpPr>
                  <a:spLocks/>
                </p:cNvSpPr>
                <p:nvPr/>
              </p:nvSpPr>
              <p:spPr bwMode="auto">
                <a:xfrm>
                  <a:off x="2480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  <p:sp>
              <p:nvSpPr>
                <p:cNvPr id="129" name="Arc 115"/>
                <p:cNvSpPr>
                  <a:spLocks/>
                </p:cNvSpPr>
                <p:nvPr/>
              </p:nvSpPr>
              <p:spPr bwMode="auto">
                <a:xfrm flipH="1">
                  <a:off x="1981" y="5756"/>
                  <a:ext cx="499" cy="589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381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</p:grpSp>
        </p:grpSp>
        <p:grpSp>
          <p:nvGrpSpPr>
            <p:cNvPr id="109" name="Group 116"/>
            <p:cNvGrpSpPr>
              <a:grpSpLocks/>
            </p:cNvGrpSpPr>
            <p:nvPr/>
          </p:nvGrpSpPr>
          <p:grpSpPr bwMode="auto">
            <a:xfrm>
              <a:off x="3296" y="5756"/>
              <a:ext cx="515" cy="816"/>
              <a:chOff x="1709" y="5166"/>
              <a:chExt cx="545" cy="816"/>
            </a:xfrm>
          </p:grpSpPr>
          <p:grpSp>
            <p:nvGrpSpPr>
              <p:cNvPr id="110" name="Group 117"/>
              <p:cNvGrpSpPr>
                <a:grpSpLocks/>
              </p:cNvGrpSpPr>
              <p:nvPr/>
            </p:nvGrpSpPr>
            <p:grpSpPr bwMode="auto">
              <a:xfrm rot="5400000">
                <a:off x="1771" y="5104"/>
                <a:ext cx="408" cy="531"/>
                <a:chOff x="2026" y="5438"/>
                <a:chExt cx="1996" cy="1769"/>
              </a:xfrm>
            </p:grpSpPr>
            <p:grpSp>
              <p:nvGrpSpPr>
                <p:cNvPr id="111" name="Group 118"/>
                <p:cNvGrpSpPr>
                  <a:grpSpLocks/>
                </p:cNvGrpSpPr>
                <p:nvPr/>
              </p:nvGrpSpPr>
              <p:grpSpPr bwMode="auto">
                <a:xfrm>
                  <a:off x="2026" y="5438"/>
                  <a:ext cx="998" cy="907"/>
                  <a:chOff x="1981" y="5756"/>
                  <a:chExt cx="998" cy="589"/>
                </a:xfrm>
              </p:grpSpPr>
              <p:sp>
                <p:nvSpPr>
                  <p:cNvPr id="124" name="Arc 119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125" name="Arc 120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  <p:grpSp>
              <p:nvGrpSpPr>
                <p:cNvPr id="112" name="Group 121"/>
                <p:cNvGrpSpPr>
                  <a:grpSpLocks/>
                </p:cNvGrpSpPr>
                <p:nvPr/>
              </p:nvGrpSpPr>
              <p:grpSpPr bwMode="auto">
                <a:xfrm flipH="1" flipV="1">
                  <a:off x="3024" y="6300"/>
                  <a:ext cx="998" cy="907"/>
                  <a:chOff x="1981" y="5756"/>
                  <a:chExt cx="998" cy="589"/>
                </a:xfrm>
              </p:grpSpPr>
              <p:sp>
                <p:nvSpPr>
                  <p:cNvPr id="122" name="Arc 122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123" name="Arc 123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</p:grpSp>
          <p:grpSp>
            <p:nvGrpSpPr>
              <p:cNvPr id="113" name="Group 124"/>
              <p:cNvGrpSpPr>
                <a:grpSpLocks/>
              </p:cNvGrpSpPr>
              <p:nvPr/>
            </p:nvGrpSpPr>
            <p:grpSpPr bwMode="auto">
              <a:xfrm rot="5400000">
                <a:off x="1785" y="5512"/>
                <a:ext cx="408" cy="531"/>
                <a:chOff x="2026" y="5438"/>
                <a:chExt cx="1996" cy="1769"/>
              </a:xfrm>
            </p:grpSpPr>
            <p:grpSp>
              <p:nvGrpSpPr>
                <p:cNvPr id="114" name="Group 125"/>
                <p:cNvGrpSpPr>
                  <a:grpSpLocks/>
                </p:cNvGrpSpPr>
                <p:nvPr/>
              </p:nvGrpSpPr>
              <p:grpSpPr bwMode="auto">
                <a:xfrm>
                  <a:off x="2026" y="5438"/>
                  <a:ext cx="998" cy="907"/>
                  <a:chOff x="1981" y="5756"/>
                  <a:chExt cx="998" cy="589"/>
                </a:xfrm>
              </p:grpSpPr>
              <p:sp>
                <p:nvSpPr>
                  <p:cNvPr id="118" name="Arc 126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119" name="Arc 127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  <p:grpSp>
              <p:nvGrpSpPr>
                <p:cNvPr id="115" name="Group 128"/>
                <p:cNvGrpSpPr>
                  <a:grpSpLocks/>
                </p:cNvGrpSpPr>
                <p:nvPr/>
              </p:nvGrpSpPr>
              <p:grpSpPr bwMode="auto">
                <a:xfrm flipH="1" flipV="1">
                  <a:off x="3024" y="6300"/>
                  <a:ext cx="998" cy="907"/>
                  <a:chOff x="1981" y="5756"/>
                  <a:chExt cx="998" cy="589"/>
                </a:xfrm>
              </p:grpSpPr>
              <p:sp>
                <p:nvSpPr>
                  <p:cNvPr id="116" name="Arc 129"/>
                  <p:cNvSpPr>
                    <a:spLocks/>
                  </p:cNvSpPr>
                  <p:nvPr/>
                </p:nvSpPr>
                <p:spPr bwMode="auto">
                  <a:xfrm>
                    <a:off x="2480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  <p:sp>
                <p:nvSpPr>
                  <p:cNvPr id="117" name="Arc 130"/>
                  <p:cNvSpPr>
                    <a:spLocks/>
                  </p:cNvSpPr>
                  <p:nvPr/>
                </p:nvSpPr>
                <p:spPr bwMode="auto">
                  <a:xfrm flipH="1">
                    <a:off x="1981" y="5756"/>
                    <a:ext cx="499" cy="589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38100">
                    <a:solidFill>
                      <a:srgbClr val="FF0000"/>
                    </a:solidFill>
                    <a:round/>
                    <a:headEnd/>
                    <a:tailEnd type="stealth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he-IL"/>
                  </a:p>
                </p:txBody>
              </p:sp>
            </p:grpSp>
          </p:grpSp>
        </p:grpSp>
      </p:grpSp>
      <p:sp>
        <p:nvSpPr>
          <p:cNvPr id="138" name="Line 131"/>
          <p:cNvSpPr>
            <a:spLocks noChangeShapeType="1"/>
          </p:cNvSpPr>
          <p:nvPr/>
        </p:nvSpPr>
        <p:spPr bwMode="auto">
          <a:xfrm rot="16200000">
            <a:off x="25400" y="3271838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139" name="Line 132"/>
          <p:cNvSpPr>
            <a:spLocks noChangeShapeType="1"/>
          </p:cNvSpPr>
          <p:nvPr/>
        </p:nvSpPr>
        <p:spPr bwMode="auto">
          <a:xfrm rot="16200000">
            <a:off x="-104775" y="3271838"/>
            <a:ext cx="9144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140" name="Line 133"/>
          <p:cNvSpPr>
            <a:spLocks noChangeShapeType="1"/>
          </p:cNvSpPr>
          <p:nvPr/>
        </p:nvSpPr>
        <p:spPr bwMode="auto">
          <a:xfrm rot="16200000">
            <a:off x="-234950" y="3271838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141" name="Text Box 134"/>
          <p:cNvSpPr txBox="1">
            <a:spLocks noChangeArrowheads="1"/>
          </p:cNvSpPr>
          <p:nvPr/>
        </p:nvSpPr>
        <p:spPr bwMode="auto">
          <a:xfrm>
            <a:off x="107950" y="2041525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400" dirty="0">
                <a:solidFill>
                  <a:srgbClr val="002060"/>
                </a:solidFill>
                <a:latin typeface="Arial" pitchFamily="34" charset="0"/>
              </a:rPr>
              <a:t>Planar front</a:t>
            </a:r>
          </a:p>
        </p:txBody>
      </p:sp>
      <p:sp>
        <p:nvSpPr>
          <p:cNvPr id="142" name="Text Box 135"/>
          <p:cNvSpPr txBox="1">
            <a:spLocks noChangeArrowheads="1"/>
          </p:cNvSpPr>
          <p:nvPr/>
        </p:nvSpPr>
        <p:spPr bwMode="auto">
          <a:xfrm>
            <a:off x="3175000" y="1663700"/>
            <a:ext cx="24574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 dirty="0">
                <a:latin typeface="Arial" pitchFamily="34" charset="0"/>
              </a:rPr>
              <a:t> </a:t>
            </a:r>
            <a:r>
              <a:rPr lang="en-GB" sz="2400" dirty="0">
                <a:solidFill>
                  <a:srgbClr val="002060"/>
                </a:solidFill>
                <a:latin typeface="Arial" pitchFamily="34" charset="0"/>
              </a:rPr>
              <a:t>Spatial Light Modulator (SLM)</a:t>
            </a:r>
          </a:p>
        </p:txBody>
      </p:sp>
      <p:sp>
        <p:nvSpPr>
          <p:cNvPr id="143" name="Text Box 136"/>
          <p:cNvSpPr txBox="1">
            <a:spLocks noChangeArrowheads="1"/>
          </p:cNvSpPr>
          <p:nvPr/>
        </p:nvSpPr>
        <p:spPr bwMode="auto">
          <a:xfrm>
            <a:off x="6911752" y="1700808"/>
            <a:ext cx="22322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400" dirty="0">
                <a:solidFill>
                  <a:srgbClr val="002060"/>
                </a:solidFill>
                <a:latin typeface="Arial" pitchFamily="34" charset="0"/>
              </a:rPr>
              <a:t>Shaped front</a:t>
            </a:r>
          </a:p>
          <a:p>
            <a:pPr algn="l">
              <a:spcBef>
                <a:spcPct val="50000"/>
              </a:spcBef>
            </a:pPr>
            <a:r>
              <a:rPr lang="en-GB" sz="2400" dirty="0">
                <a:solidFill>
                  <a:srgbClr val="002060"/>
                </a:solidFill>
                <a:latin typeface="Arial" pitchFamily="34" charset="0"/>
              </a:rPr>
              <a:t>(amp &amp; phase)</a:t>
            </a:r>
          </a:p>
        </p:txBody>
      </p:sp>
      <p:sp>
        <p:nvSpPr>
          <p:cNvPr id="144" name="Line 137"/>
          <p:cNvSpPr>
            <a:spLocks noChangeShapeType="1"/>
          </p:cNvSpPr>
          <p:nvPr/>
        </p:nvSpPr>
        <p:spPr bwMode="auto">
          <a:xfrm>
            <a:off x="2330450" y="3760788"/>
            <a:ext cx="663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145" name="Line 138"/>
          <p:cNvSpPr>
            <a:spLocks noChangeShapeType="1"/>
          </p:cNvSpPr>
          <p:nvPr/>
        </p:nvSpPr>
        <p:spPr bwMode="auto">
          <a:xfrm flipV="1">
            <a:off x="5643563" y="3754438"/>
            <a:ext cx="635000" cy="1428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e-IL"/>
          </a:p>
        </p:txBody>
      </p:sp>
      <p:grpSp>
        <p:nvGrpSpPr>
          <p:cNvPr id="120" name="Group 139"/>
          <p:cNvGrpSpPr>
            <a:grpSpLocks/>
          </p:cNvGrpSpPr>
          <p:nvPr/>
        </p:nvGrpSpPr>
        <p:grpSpPr bwMode="auto">
          <a:xfrm>
            <a:off x="3525838" y="2519363"/>
            <a:ext cx="1757362" cy="2400300"/>
            <a:chOff x="2318" y="1234"/>
            <a:chExt cx="1107" cy="1512"/>
          </a:xfrm>
        </p:grpSpPr>
        <p:sp>
          <p:nvSpPr>
            <p:cNvPr id="147" name="Rectangle 140"/>
            <p:cNvSpPr>
              <a:spLocks noChangeArrowheads="1"/>
            </p:cNvSpPr>
            <p:nvPr/>
          </p:nvSpPr>
          <p:spPr bwMode="auto">
            <a:xfrm>
              <a:off x="2332" y="1247"/>
              <a:ext cx="1074" cy="1479"/>
            </a:xfrm>
            <a:prstGeom prst="rect">
              <a:avLst/>
            </a:prstGeom>
            <a:solidFill>
              <a:srgbClr val="CCFFCC">
                <a:alpha val="50000"/>
              </a:srgbClr>
            </a:solidFill>
            <a:ln w="508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148" name="Line 141"/>
            <p:cNvSpPr>
              <a:spLocks noChangeShapeType="1"/>
            </p:cNvSpPr>
            <p:nvPr/>
          </p:nvSpPr>
          <p:spPr bwMode="auto">
            <a:xfrm>
              <a:off x="3245" y="1242"/>
              <a:ext cx="0" cy="149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49" name="Line 142"/>
            <p:cNvSpPr>
              <a:spLocks noChangeShapeType="1"/>
            </p:cNvSpPr>
            <p:nvPr/>
          </p:nvSpPr>
          <p:spPr bwMode="auto">
            <a:xfrm>
              <a:off x="3055" y="1252"/>
              <a:ext cx="0" cy="149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50" name="Line 143"/>
            <p:cNvSpPr>
              <a:spLocks noChangeShapeType="1"/>
            </p:cNvSpPr>
            <p:nvPr/>
          </p:nvSpPr>
          <p:spPr bwMode="auto">
            <a:xfrm>
              <a:off x="2878" y="1253"/>
              <a:ext cx="0" cy="149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51" name="Line 144"/>
            <p:cNvSpPr>
              <a:spLocks noChangeShapeType="1"/>
            </p:cNvSpPr>
            <p:nvPr/>
          </p:nvSpPr>
          <p:spPr bwMode="auto">
            <a:xfrm>
              <a:off x="2698" y="1249"/>
              <a:ext cx="0" cy="149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52" name="Line 145"/>
            <p:cNvSpPr>
              <a:spLocks noChangeShapeType="1"/>
            </p:cNvSpPr>
            <p:nvPr/>
          </p:nvSpPr>
          <p:spPr bwMode="auto">
            <a:xfrm>
              <a:off x="2509" y="1249"/>
              <a:ext cx="0" cy="1492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53" name="Line 146"/>
            <p:cNvSpPr>
              <a:spLocks noChangeShapeType="1"/>
            </p:cNvSpPr>
            <p:nvPr/>
          </p:nvSpPr>
          <p:spPr bwMode="auto">
            <a:xfrm>
              <a:off x="2332" y="1395"/>
              <a:ext cx="1081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54" name="Line 147"/>
            <p:cNvSpPr>
              <a:spLocks noChangeShapeType="1"/>
            </p:cNvSpPr>
            <p:nvPr/>
          </p:nvSpPr>
          <p:spPr bwMode="auto">
            <a:xfrm>
              <a:off x="2333" y="1565"/>
              <a:ext cx="1081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55" name="Line 148"/>
            <p:cNvSpPr>
              <a:spLocks noChangeShapeType="1"/>
            </p:cNvSpPr>
            <p:nvPr/>
          </p:nvSpPr>
          <p:spPr bwMode="auto">
            <a:xfrm>
              <a:off x="2322" y="1736"/>
              <a:ext cx="1081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56" name="Line 149"/>
            <p:cNvSpPr>
              <a:spLocks noChangeShapeType="1"/>
            </p:cNvSpPr>
            <p:nvPr/>
          </p:nvSpPr>
          <p:spPr bwMode="auto">
            <a:xfrm>
              <a:off x="2324" y="1907"/>
              <a:ext cx="1080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57" name="Line 150"/>
            <p:cNvSpPr>
              <a:spLocks noChangeShapeType="1"/>
            </p:cNvSpPr>
            <p:nvPr/>
          </p:nvSpPr>
          <p:spPr bwMode="auto">
            <a:xfrm>
              <a:off x="2325" y="2077"/>
              <a:ext cx="1081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58" name="Line 151"/>
            <p:cNvSpPr>
              <a:spLocks noChangeShapeType="1"/>
            </p:cNvSpPr>
            <p:nvPr/>
          </p:nvSpPr>
          <p:spPr bwMode="auto">
            <a:xfrm>
              <a:off x="2332" y="2259"/>
              <a:ext cx="1081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59" name="Line 152"/>
            <p:cNvSpPr>
              <a:spLocks noChangeShapeType="1"/>
            </p:cNvSpPr>
            <p:nvPr/>
          </p:nvSpPr>
          <p:spPr bwMode="auto">
            <a:xfrm>
              <a:off x="2328" y="2419"/>
              <a:ext cx="1081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60" name="Line 153"/>
            <p:cNvSpPr>
              <a:spLocks noChangeShapeType="1"/>
            </p:cNvSpPr>
            <p:nvPr/>
          </p:nvSpPr>
          <p:spPr bwMode="auto">
            <a:xfrm>
              <a:off x="2327" y="2589"/>
              <a:ext cx="1081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he-IL"/>
            </a:p>
          </p:txBody>
        </p:sp>
        <p:sp>
          <p:nvSpPr>
            <p:cNvPr id="161" name="Rectangle 154"/>
            <p:cNvSpPr>
              <a:spLocks noChangeArrowheads="1"/>
            </p:cNvSpPr>
            <p:nvPr/>
          </p:nvSpPr>
          <p:spPr bwMode="auto">
            <a:xfrm>
              <a:off x="2318" y="1234"/>
              <a:ext cx="1107" cy="1512"/>
            </a:xfrm>
            <a:prstGeom prst="rect">
              <a:avLst/>
            </a:prstGeom>
            <a:noFill/>
            <a:ln w="635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162" name="Rectangle 155"/>
            <p:cNvSpPr>
              <a:spLocks noChangeArrowheads="1"/>
            </p:cNvSpPr>
            <p:nvPr/>
          </p:nvSpPr>
          <p:spPr bwMode="auto">
            <a:xfrm>
              <a:off x="3063" y="1746"/>
              <a:ext cx="173" cy="15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  <p:sp>
          <p:nvSpPr>
            <p:cNvPr id="163" name="Rectangle 156"/>
            <p:cNvSpPr>
              <a:spLocks noChangeArrowheads="1"/>
            </p:cNvSpPr>
            <p:nvPr/>
          </p:nvSpPr>
          <p:spPr bwMode="auto">
            <a:xfrm>
              <a:off x="2514" y="2427"/>
              <a:ext cx="173" cy="15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e-IL"/>
            </a:p>
          </p:txBody>
        </p:sp>
      </p:grpSp>
      <p:sp>
        <p:nvSpPr>
          <p:cNvPr id="164" name="Text Box 157"/>
          <p:cNvSpPr txBox="1">
            <a:spLocks noChangeArrowheads="1"/>
          </p:cNvSpPr>
          <p:nvPr/>
        </p:nvSpPr>
        <p:spPr bwMode="auto">
          <a:xfrm>
            <a:off x="3140075" y="4987925"/>
            <a:ext cx="2525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GB" sz="2400" dirty="0">
                <a:solidFill>
                  <a:srgbClr val="002060"/>
                </a:solidFill>
                <a:latin typeface="Arial" pitchFamily="34" charset="0"/>
              </a:rPr>
              <a:t>10 000 channels</a:t>
            </a:r>
          </a:p>
        </p:txBody>
      </p:sp>
    </p:spTree>
    <p:extLst>
      <p:ext uri="{BB962C8B-B14F-4D97-AF65-F5344CB8AC3E}">
        <p14:creationId xmlns:p14="http://schemas.microsoft.com/office/powerpoint/2010/main" val="3228216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5148064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  Acknowledgments</a:t>
            </a:r>
            <a:endParaRPr lang="nl-NL" sz="4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" name="Rectangle 30"/>
          <p:cNvSpPr>
            <a:spLocks noChangeArrowheads="1"/>
          </p:cNvSpPr>
          <p:nvPr/>
        </p:nvSpPr>
        <p:spPr bwMode="auto">
          <a:xfrm>
            <a:off x="251520" y="980728"/>
            <a:ext cx="360040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Asaf</a:t>
            </a: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 David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Yochai</a:t>
            </a: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Blau</a:t>
            </a: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Doron</a:t>
            </a: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Shterman</a:t>
            </a: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Guy </a:t>
            </a: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Bartal</a:t>
            </a: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APRL Group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endParaRPr lang="en-US" sz="3200" b="1" dirty="0">
              <a:latin typeface="Arial" charset="0"/>
            </a:endParaRP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endParaRPr lang="en-US" sz="3200" b="1" dirty="0">
              <a:latin typeface="Arial" charset="0"/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1584176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1" descr="http://www.ebi.ac.uk/huber-srv/hilbert/mariecurie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933056"/>
            <a:ext cx="1724025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ebee.technion.ac.il/people/YoninaEldar/img/links-logo-e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45224"/>
            <a:ext cx="3321975" cy="85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30"/>
          <p:cNvSpPr>
            <a:spLocks noChangeArrowheads="1"/>
          </p:cNvSpPr>
          <p:nvPr/>
        </p:nvSpPr>
        <p:spPr bwMode="auto">
          <a:xfrm>
            <a:off x="5543600" y="1052736"/>
            <a:ext cx="360040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Jochen</a:t>
            </a: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Aulbach</a:t>
            </a: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Patrick Johnson</a:t>
            </a: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Allard </a:t>
            </a: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Mosk</a:t>
            </a: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Kobus</a:t>
            </a: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Kuipers</a:t>
            </a: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</a:pP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Ad </a:t>
            </a:r>
            <a:r>
              <a:rPr lang="en-US" sz="2800" b="1" dirty="0" err="1">
                <a:solidFill>
                  <a:srgbClr val="002060"/>
                </a:solidFill>
                <a:latin typeface="Arial" charset="0"/>
              </a:rPr>
              <a:t>Lagendijk</a:t>
            </a: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endParaRPr lang="en-US" sz="3200" b="1" dirty="0">
              <a:latin typeface="Arial" charset="0"/>
            </a:endParaRP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endParaRPr lang="en-US" sz="3200" b="1" dirty="0">
              <a:latin typeface="Arial" charset="0"/>
            </a:endParaRPr>
          </a:p>
        </p:txBody>
      </p:sp>
      <p:pic>
        <p:nvPicPr>
          <p:cNvPr id="49154" name="Picture 2" descr="https://encrypted-tbn2.gstatic.com/images?q=tbn:ANd9GcQYDbMRXlBYqGVfPnaKEHYHOEndtkX2CC5wUdib7Eg0Ghn2ohqnHf_7vb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855954"/>
            <a:ext cx="2536701" cy="15360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056384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882047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 </a:t>
            </a:r>
            <a:r>
              <a:rPr lang="en-US" sz="4000" b="1" dirty="0" err="1">
                <a:solidFill>
                  <a:prstClr val="white"/>
                </a:solidFill>
                <a:latin typeface="Arial" charset="0"/>
              </a:rPr>
              <a:t>Nanophotonics</a:t>
            </a:r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</a:t>
            </a:r>
            <a:r>
              <a:rPr lang="en-US" sz="4000" b="1" dirty="0" err="1">
                <a:solidFill>
                  <a:prstClr val="white"/>
                </a:solidFill>
                <a:latin typeface="Arial" charset="0"/>
              </a:rPr>
              <a:t>wavefront</a:t>
            </a:r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control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165" name="Rectangle 9"/>
          <p:cNvSpPr>
            <a:spLocks noChangeArrowheads="1"/>
          </p:cNvSpPr>
          <p:nvPr/>
        </p:nvSpPr>
        <p:spPr bwMode="auto">
          <a:xfrm>
            <a:off x="899592" y="2492896"/>
            <a:ext cx="705678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ctr">
              <a:spcBef>
                <a:spcPct val="20000"/>
              </a:spcBef>
            </a:pPr>
            <a:r>
              <a:rPr lang="en-US" sz="3200" i="1" dirty="0">
                <a:solidFill>
                  <a:srgbClr val="002060"/>
                </a:solidFill>
                <a:latin typeface="Arial" charset="0"/>
              </a:rPr>
              <a:t>Is </a:t>
            </a:r>
            <a:r>
              <a:rPr lang="en-US" sz="3200" i="1" dirty="0" err="1">
                <a:solidFill>
                  <a:srgbClr val="002060"/>
                </a:solidFill>
                <a:latin typeface="Arial" charset="0"/>
              </a:rPr>
              <a:t>wavefront</a:t>
            </a:r>
            <a:r>
              <a:rPr lang="en-US" sz="3200" i="1" dirty="0">
                <a:solidFill>
                  <a:srgbClr val="002060"/>
                </a:solidFill>
                <a:latin typeface="Arial" charset="0"/>
              </a:rPr>
              <a:t> control in </a:t>
            </a:r>
            <a:r>
              <a:rPr lang="en-US" sz="3200" i="1" dirty="0" err="1">
                <a:solidFill>
                  <a:srgbClr val="002060"/>
                </a:solidFill>
                <a:latin typeface="Arial" charset="0"/>
              </a:rPr>
              <a:t>nanophotonics</a:t>
            </a:r>
            <a:endParaRPr lang="en-US" sz="3200" i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ctr">
              <a:spcBef>
                <a:spcPct val="20000"/>
              </a:spcBef>
            </a:pPr>
            <a:r>
              <a:rPr lang="en-US" sz="3200" i="1" dirty="0">
                <a:solidFill>
                  <a:srgbClr val="002060"/>
                </a:solidFill>
                <a:latin typeface="Arial" charset="0"/>
              </a:rPr>
              <a:t>applicable for microscopy?</a:t>
            </a:r>
            <a:r>
              <a:rPr lang="en-US" sz="2800" i="1" dirty="0">
                <a:solidFill>
                  <a:srgbClr val="002060"/>
                </a:solidFill>
                <a:latin typeface="Arial" charset="0"/>
              </a:rPr>
              <a:t> </a:t>
            </a:r>
            <a:endParaRPr lang="en-US" sz="2800" b="1" i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2169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00050" y="0"/>
            <a:ext cx="862965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Surface Plasmon </a:t>
            </a:r>
            <a:r>
              <a:rPr lang="en-US" sz="4000" b="1" dirty="0" err="1">
                <a:solidFill>
                  <a:schemeClr val="bg1"/>
                </a:solidFill>
                <a:latin typeface="Arial" pitchFamily="34" charset="0"/>
              </a:rPr>
              <a:t>Polaritons</a:t>
            </a:r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(SPP)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 rot="10800000">
            <a:off x="466725" y="1754188"/>
            <a:ext cx="3400425" cy="57626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 rot="10800000">
            <a:off x="454025" y="1660524"/>
            <a:ext cx="3422650" cy="544339"/>
          </a:xfrm>
          <a:prstGeom prst="rect">
            <a:avLst/>
          </a:prstGeom>
          <a:solidFill>
            <a:srgbClr val="FFCC00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467544" y="1196752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Dielectric</a:t>
            </a:r>
            <a:endParaRPr lang="nl-NL" sz="2400" dirty="0">
              <a:latin typeface="Arial" pitchFamily="34" charset="0"/>
            </a:endParaRP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39552" y="1700808"/>
            <a:ext cx="930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Metal</a:t>
            </a:r>
            <a:endParaRPr lang="nl-NL" sz="2400" dirty="0">
              <a:latin typeface="Arial" pitchFamily="34" charset="0"/>
            </a:endParaRPr>
          </a:p>
        </p:txBody>
      </p:sp>
      <p:sp>
        <p:nvSpPr>
          <p:cNvPr id="6151" name="Arc 7"/>
          <p:cNvSpPr>
            <a:spLocks/>
          </p:cNvSpPr>
          <p:nvPr/>
        </p:nvSpPr>
        <p:spPr bwMode="auto">
          <a:xfrm rot="16200000" flipH="1">
            <a:off x="2534444" y="835819"/>
            <a:ext cx="430212" cy="1276350"/>
          </a:xfrm>
          <a:custGeom>
            <a:avLst/>
            <a:gdLst>
              <a:gd name="T0" fmla="*/ 2147483647 w 21600"/>
              <a:gd name="T1" fmla="*/ 0 h 19721"/>
              <a:gd name="T2" fmla="*/ 2147483647 w 21600"/>
              <a:gd name="T3" fmla="*/ 2147483647 h 19721"/>
              <a:gd name="T4" fmla="*/ 0 w 21600"/>
              <a:gd name="T5" fmla="*/ 2147483647 h 1972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19721" fill="none" extrusionOk="0">
                <a:moveTo>
                  <a:pt x="8811" y="-1"/>
                </a:moveTo>
                <a:cubicBezTo>
                  <a:pt x="16590" y="3475"/>
                  <a:pt x="21600" y="11200"/>
                  <a:pt x="21600" y="19721"/>
                </a:cubicBezTo>
              </a:path>
              <a:path w="21600" h="19721" stroke="0" extrusionOk="0">
                <a:moveTo>
                  <a:pt x="8811" y="-1"/>
                </a:moveTo>
                <a:cubicBezTo>
                  <a:pt x="16590" y="3475"/>
                  <a:pt x="21600" y="11200"/>
                  <a:pt x="21600" y="19721"/>
                </a:cubicBezTo>
                <a:lnTo>
                  <a:pt x="0" y="19721"/>
                </a:lnTo>
                <a:lnTo>
                  <a:pt x="8811" y="-1"/>
                </a:lnTo>
                <a:close/>
              </a:path>
            </a:pathLst>
          </a:custGeom>
          <a:noFill/>
          <a:ln w="254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V="1">
            <a:off x="2168525" y="1689100"/>
            <a:ext cx="1571625" cy="6350"/>
          </a:xfrm>
          <a:prstGeom prst="line">
            <a:avLst/>
          </a:prstGeom>
          <a:noFill/>
          <a:ln w="5080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4108450" y="1135063"/>
            <a:ext cx="5035550" cy="2314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Surface waves </a:t>
            </a: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Evanescent waves</a:t>
            </a: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Metal-dielectric interface</a:t>
            </a: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v"/>
              <a:defRPr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Sensing, SERS, Q. optics</a:t>
            </a:r>
          </a:p>
          <a:p>
            <a:pPr algn="l">
              <a:spcBef>
                <a:spcPct val="20000"/>
              </a:spcBef>
              <a:defRPr/>
            </a:pPr>
            <a:endParaRPr lang="en-US" sz="2800" b="1" dirty="0">
              <a:latin typeface="Arial" charset="0"/>
            </a:endParaRPr>
          </a:p>
          <a:p>
            <a:pPr algn="l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2800" b="1" dirty="0">
                <a:latin typeface="Arial" charset="0"/>
              </a:rPr>
              <a:t> Compared to photons: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4078288" y="4095750"/>
            <a:ext cx="5065712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endParaRPr lang="en-US" sz="2800" b="1">
              <a:latin typeface="Arial" pitchFamily="34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4441825" y="4273550"/>
            <a:ext cx="4587875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7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 i="1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Same energy (color)</a:t>
            </a: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 Shorter wavelength</a:t>
            </a: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 Momentum mismatch</a:t>
            </a:r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 flipH="1" flipV="1">
            <a:off x="2179638" y="1689100"/>
            <a:ext cx="14287" cy="1204913"/>
          </a:xfrm>
          <a:prstGeom prst="line">
            <a:avLst/>
          </a:prstGeom>
          <a:noFill/>
          <a:ln w="6985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2247900" y="2657475"/>
            <a:ext cx="846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Arial" pitchFamily="34" charset="0"/>
              </a:rPr>
              <a:t>Light</a:t>
            </a:r>
            <a:endParaRPr lang="nl-NL" sz="2400">
              <a:latin typeface="Arial" pitchFamily="34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2493963" y="1801813"/>
            <a:ext cx="893762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latin typeface="Arial" pitchFamily="34" charset="0"/>
              </a:rPr>
              <a:t>SPP</a:t>
            </a:r>
            <a:endParaRPr lang="nl-NL" sz="2800">
              <a:latin typeface="Arial" pitchFamily="34" charset="0"/>
            </a:endParaRPr>
          </a:p>
        </p:txBody>
      </p:sp>
      <p:pic>
        <p:nvPicPr>
          <p:cNvPr id="6159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6938" y="3519488"/>
            <a:ext cx="2490787" cy="232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60" name="Oval 2"/>
          <p:cNvSpPr>
            <a:spLocks noChangeArrowheads="1"/>
          </p:cNvSpPr>
          <p:nvPr/>
        </p:nvSpPr>
        <p:spPr bwMode="auto">
          <a:xfrm>
            <a:off x="3241675" y="1555750"/>
            <a:ext cx="146050" cy="1397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3394075" y="984250"/>
            <a:ext cx="501650" cy="56515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stealt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 </a:t>
            </a:r>
            <a:r>
              <a:rPr lang="en-US" sz="4000" b="1" dirty="0" err="1">
                <a:solidFill>
                  <a:prstClr val="white"/>
                </a:solidFill>
                <a:latin typeface="Arial" charset="0"/>
              </a:rPr>
              <a:t>Plasmonics</a:t>
            </a:r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for microscopy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165" name="Picture 5" descr="FigureIntro_5_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7820751" cy="3353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" name="Text Box 134"/>
          <p:cNvSpPr txBox="1">
            <a:spLocks noChangeArrowheads="1"/>
          </p:cNvSpPr>
          <p:nvPr/>
        </p:nvSpPr>
        <p:spPr bwMode="auto">
          <a:xfrm>
            <a:off x="5076056" y="4725144"/>
            <a:ext cx="33843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Arial" pitchFamily="34" charset="0"/>
              </a:rPr>
              <a:t>Shorter wavelength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Arial" pitchFamily="34" charset="0"/>
              </a:rPr>
              <a:t> Better focusing</a:t>
            </a:r>
          </a:p>
          <a:p>
            <a:pPr>
              <a:spcBef>
                <a:spcPct val="50000"/>
              </a:spcBef>
              <a:buFont typeface="Arial" pitchFamily="34" charset="0"/>
              <a:buChar char="•"/>
            </a:pPr>
            <a:r>
              <a:rPr lang="en-GB" sz="2400" dirty="0">
                <a:solidFill>
                  <a:srgbClr val="002060"/>
                </a:solidFill>
                <a:latin typeface="Arial" pitchFamily="34" charset="0"/>
              </a:rPr>
              <a:t> Improved resolution</a:t>
            </a:r>
          </a:p>
        </p:txBody>
      </p:sp>
    </p:spTree>
    <p:extLst>
      <p:ext uri="{BB962C8B-B14F-4D97-AF65-F5344CB8AC3E}">
        <p14:creationId xmlns:p14="http://schemas.microsoft.com/office/powerpoint/2010/main" val="32282169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882047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 </a:t>
            </a:r>
            <a:r>
              <a:rPr lang="en-US" sz="4000" b="1" dirty="0" err="1">
                <a:solidFill>
                  <a:prstClr val="white"/>
                </a:solidFill>
                <a:latin typeface="Arial" charset="0"/>
              </a:rPr>
              <a:t>Plasmonic</a:t>
            </a:r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</a:t>
            </a:r>
            <a:r>
              <a:rPr lang="en-US" sz="4000" b="1" dirty="0" err="1">
                <a:solidFill>
                  <a:prstClr val="white"/>
                </a:solidFill>
                <a:latin typeface="Arial" charset="0"/>
              </a:rPr>
              <a:t>wavefront</a:t>
            </a:r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shaping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  <p:pic>
        <p:nvPicPr>
          <p:cNvPr id="5" name="Picture 4" descr="Fig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8875" y="1085850"/>
            <a:ext cx="6797675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419839" y="6453336"/>
            <a:ext cx="3724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Gjonaj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,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Nature Photonics (2011)</a:t>
            </a:r>
            <a:r>
              <a:rPr lang="nl-NL" i="1" dirty="0">
                <a:latin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28216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ChangeArrowheads="1"/>
          </p:cNvSpPr>
          <p:nvPr/>
        </p:nvSpPr>
        <p:spPr bwMode="auto">
          <a:xfrm>
            <a:off x="34925" y="0"/>
            <a:ext cx="7877175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Amplitude design: bare gold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6387" name="Rectangle 32"/>
          <p:cNvSpPr>
            <a:spLocks noChangeArrowheads="1"/>
          </p:cNvSpPr>
          <p:nvPr/>
        </p:nvSpPr>
        <p:spPr bwMode="auto">
          <a:xfrm>
            <a:off x="2908300" y="1143000"/>
            <a:ext cx="3663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Resolution: 450 nm</a:t>
            </a:r>
            <a:endParaRPr lang="nl-NL" sz="2400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6388" name="Rectangle 35"/>
          <p:cNvSpPr>
            <a:spLocks noChangeArrowheads="1"/>
          </p:cNvSpPr>
          <p:nvPr/>
        </p:nvSpPr>
        <p:spPr bwMode="auto">
          <a:xfrm>
            <a:off x="792163" y="1419225"/>
            <a:ext cx="1616075" cy="1631950"/>
          </a:xfrm>
          <a:prstGeom prst="rect">
            <a:avLst/>
          </a:prstGeom>
          <a:noFill/>
          <a:ln w="31750">
            <a:solidFill>
              <a:schemeClr val="bg1"/>
            </a:solidFill>
            <a:prstDash val="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pic>
        <p:nvPicPr>
          <p:cNvPr id="16390" name="Picture 2080" descr="Gold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988840"/>
            <a:ext cx="3054350" cy="296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4925" y="0"/>
            <a:ext cx="8266113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 Launching SPPs: hole array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236663" y="4302125"/>
            <a:ext cx="33210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33400" indent="-533400" algn="l">
              <a:spcBef>
                <a:spcPct val="20000"/>
              </a:spcBef>
              <a:buFont typeface="Wingdings" pitchFamily="2" charset="2"/>
              <a:buNone/>
            </a:pPr>
            <a:endParaRPr lang="el-GR" sz="240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2" name="Picture 4" descr="Polariza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8275" y="1217613"/>
            <a:ext cx="8864600" cy="282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231775" y="4181475"/>
            <a:ext cx="8912225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 SPP plane waves propagate into the SPP arena</a:t>
            </a: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 Polarization dependency</a:t>
            </a:r>
          </a:p>
          <a:p>
            <a:pPr marL="342900" indent="-3429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 Formation of a standing SPP wave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SupportNPhoton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981075"/>
            <a:ext cx="2606675" cy="530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fringes+fourier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0200" y="2924175"/>
            <a:ext cx="4895850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0" y="1341438"/>
            <a:ext cx="1331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rial" pitchFamily="34" charset="0"/>
              </a:rPr>
              <a:t>450 nm</a:t>
            </a:r>
            <a:endParaRPr lang="nl-NL" sz="2400">
              <a:latin typeface="Arial" pitchFamily="34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4925" y="2708275"/>
            <a:ext cx="1331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rial" pitchFamily="34" charset="0"/>
              </a:rPr>
              <a:t>425 nm</a:t>
            </a:r>
            <a:endParaRPr lang="nl-NL" sz="2400">
              <a:latin typeface="Arial" pitchFamily="34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4925" y="4005263"/>
            <a:ext cx="1331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rial" pitchFamily="34" charset="0"/>
              </a:rPr>
              <a:t>400 nm</a:t>
            </a:r>
            <a:endParaRPr lang="nl-NL" sz="2400">
              <a:latin typeface="Arial" pitchFamily="34" charset="0"/>
            </a:endParaRPr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4925" y="5276850"/>
            <a:ext cx="1331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latin typeface="Arial" pitchFamily="34" charset="0"/>
              </a:rPr>
              <a:t>375 nm</a:t>
            </a:r>
            <a:endParaRPr lang="nl-NL" sz="2400">
              <a:latin typeface="Arial" pitchFamily="34" charset="0"/>
            </a:endParaRPr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4211638" y="1700808"/>
            <a:ext cx="493236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20000"/>
              </a:spcBef>
              <a:buClr>
                <a:srgbClr val="FF0000"/>
              </a:buClr>
              <a:buFont typeface="Garamond" pitchFamily="18" charset="0"/>
              <a:buNone/>
            </a:pPr>
            <a:r>
              <a:rPr lang="en-US" sz="2000" b="1" dirty="0">
                <a:solidFill>
                  <a:srgbClr val="002060"/>
                </a:solidFill>
                <a:latin typeface="Arial" pitchFamily="34" charset="0"/>
              </a:rPr>
              <a:t>Fringe periodicity  = 0.5*</a:t>
            </a:r>
            <a:r>
              <a:rPr lang="el-GR" sz="2000" b="1" dirty="0">
                <a:solidFill>
                  <a:srgbClr val="002060"/>
                </a:solidFill>
                <a:cs typeface="Arial" pitchFamily="34" charset="0"/>
              </a:rPr>
              <a:t>λ</a:t>
            </a:r>
            <a:r>
              <a:rPr lang="en-US" sz="2000" b="1" baseline="-25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SPP</a:t>
            </a:r>
            <a:r>
              <a:rPr lang="en-US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= 300 nm</a:t>
            </a:r>
          </a:p>
        </p:txBody>
      </p:sp>
      <p:pic>
        <p:nvPicPr>
          <p:cNvPr id="10" name="Picture 16"/>
          <p:cNvPicPr>
            <a:picLocks noChangeAspect="1" noChangeArrowheads="1"/>
          </p:cNvPicPr>
          <p:nvPr/>
        </p:nvPicPr>
        <p:blipFill>
          <a:blip r:embed="rId4" cstate="print"/>
          <a:srcRect r="61042" b="58334"/>
          <a:stretch>
            <a:fillRect/>
          </a:stretch>
        </p:blipFill>
        <p:spPr bwMode="auto">
          <a:xfrm>
            <a:off x="179512" y="764704"/>
            <a:ext cx="72008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6"/>
          <p:cNvPicPr>
            <a:picLocks noChangeAspect="1" noChangeArrowheads="1"/>
          </p:cNvPicPr>
          <p:nvPr/>
        </p:nvPicPr>
        <p:blipFill>
          <a:blip r:embed="rId4" cstate="print"/>
          <a:srcRect t="51385" r="50000"/>
          <a:stretch>
            <a:fillRect/>
          </a:stretch>
        </p:blipFill>
        <p:spPr bwMode="auto">
          <a:xfrm>
            <a:off x="179512" y="5661248"/>
            <a:ext cx="792088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Moir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2"/>
            <a:ext cx="1584176" cy="1109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4925" y="0"/>
            <a:ext cx="8266113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 Fringes and gratings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95536" y="0"/>
            <a:ext cx="77390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Shift &amp; tilt of the fringes (SSIM)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21507" name="Picture 3" descr="PhaseSett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154113"/>
            <a:ext cx="6340475" cy="454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5868020" y="6453336"/>
            <a:ext cx="327598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Gjonaj, Nano Letters (2012)</a:t>
            </a:r>
            <a:r>
              <a:rPr lang="nl-NL" b="1" i="1" dirty="0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Befo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3375" y="1052513"/>
            <a:ext cx="5970588" cy="510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4370388" y="3443288"/>
            <a:ext cx="246062" cy="190500"/>
          </a:xfrm>
          <a:prstGeom prst="rect">
            <a:avLst/>
          </a:prstGeom>
          <a:noFill/>
          <a:ln w="50800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pic>
        <p:nvPicPr>
          <p:cNvPr id="169989" name="Picture 5" descr="aft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1788" y="1071563"/>
            <a:ext cx="5959475" cy="509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"/>
            <a:ext cx="6300192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 SPP focusing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9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69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ChangeArrowheads="1"/>
          </p:cNvSpPr>
          <p:nvPr/>
        </p:nvSpPr>
        <p:spPr bwMode="auto">
          <a:xfrm>
            <a:off x="0" y="0"/>
            <a:ext cx="8253413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3600" b="1">
                <a:solidFill>
                  <a:schemeClr val="bg1"/>
                </a:solidFill>
                <a:latin typeface="Arial" pitchFamily="34" charset="0"/>
              </a:rPr>
              <a:t>    The </a:t>
            </a:r>
            <a:r>
              <a:rPr lang="en-US" sz="4000" b="1">
                <a:solidFill>
                  <a:schemeClr val="bg1"/>
                </a:solidFill>
                <a:latin typeface="Arial" pitchFamily="34" charset="0"/>
              </a:rPr>
              <a:t>SPP focus (with feedback) </a:t>
            </a:r>
            <a:endParaRPr lang="nl-NL" sz="4000" b="1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24579" name="Picture 8" descr="cu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988" y="1038225"/>
            <a:ext cx="7199312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257403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  Outline</a:t>
            </a:r>
            <a:endParaRPr lang="nl-NL" sz="4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251520" y="764704"/>
            <a:ext cx="889248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8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Background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Arial" charset="0"/>
              </a:rPr>
              <a:t>Microscopy over time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 err="1">
                <a:solidFill>
                  <a:srgbClr val="002060"/>
                </a:solidFill>
                <a:latin typeface="Arial" charset="0"/>
              </a:rPr>
              <a:t>Nanophotonics</a:t>
            </a:r>
            <a:r>
              <a:rPr lang="en-US" sz="2800" dirty="0">
                <a:solidFill>
                  <a:srgbClr val="002060"/>
                </a:solidFill>
                <a:latin typeface="Arial" charset="0"/>
              </a:rPr>
              <a:t> promises for microscopy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Arial" charset="0"/>
              </a:rPr>
              <a:t>Control - shaping optical </a:t>
            </a:r>
            <a:r>
              <a:rPr lang="en-US" sz="2800" dirty="0" err="1">
                <a:solidFill>
                  <a:srgbClr val="002060"/>
                </a:solidFill>
                <a:latin typeface="Arial" charset="0"/>
              </a:rPr>
              <a:t>wavefronts</a:t>
            </a:r>
            <a:endParaRPr lang="en-US" sz="28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1200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8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Proof of concept for new microscopy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Arial" charset="0"/>
              </a:rPr>
              <a:t>Controlling </a:t>
            </a:r>
            <a:r>
              <a:rPr lang="en-US" sz="2800" dirty="0" err="1">
                <a:solidFill>
                  <a:srgbClr val="002060"/>
                </a:solidFill>
                <a:latin typeface="Arial" charset="0"/>
              </a:rPr>
              <a:t>nanophotonic</a:t>
            </a:r>
            <a:r>
              <a:rPr lang="en-US" sz="2800" dirty="0">
                <a:solidFill>
                  <a:srgbClr val="002060"/>
                </a:solidFill>
                <a:latin typeface="Arial" charset="0"/>
              </a:rPr>
              <a:t>/</a:t>
            </a:r>
            <a:r>
              <a:rPr lang="en-US" sz="2800" dirty="0" err="1">
                <a:solidFill>
                  <a:srgbClr val="002060"/>
                </a:solidFill>
                <a:latin typeface="Arial" charset="0"/>
              </a:rPr>
              <a:t>plasmonic</a:t>
            </a:r>
            <a:r>
              <a:rPr lang="en-US" sz="28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800" dirty="0" err="1">
                <a:solidFill>
                  <a:srgbClr val="002060"/>
                </a:solidFill>
                <a:latin typeface="Arial" charset="0"/>
              </a:rPr>
              <a:t>wavefronts</a:t>
            </a:r>
            <a:endParaRPr lang="en-US" sz="28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Arial" charset="0"/>
              </a:rPr>
              <a:t>Focusing and scanning microscopy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1200" dirty="0">
              <a:solidFill>
                <a:srgbClr val="002060"/>
              </a:solidFill>
              <a:latin typeface="Arial" charset="0"/>
            </a:endParaRPr>
          </a:p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800" b="1" dirty="0">
                <a:solidFill>
                  <a:srgbClr val="002060"/>
                </a:solidFill>
                <a:latin typeface="Arial" charset="0"/>
              </a:rPr>
              <a:t>Super-resolution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Arial" charset="0"/>
              </a:rPr>
              <a:t>Platforms for super-resolution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800" dirty="0">
                <a:solidFill>
                  <a:srgbClr val="002060"/>
                </a:solidFill>
                <a:latin typeface="Arial" charset="0"/>
              </a:rPr>
              <a:t>Silicon </a:t>
            </a:r>
            <a:r>
              <a:rPr lang="en-US" sz="2800" dirty="0" err="1">
                <a:solidFill>
                  <a:srgbClr val="002060"/>
                </a:solidFill>
                <a:latin typeface="Arial" charset="0"/>
              </a:rPr>
              <a:t>Plasmonics</a:t>
            </a:r>
            <a:endParaRPr lang="en-US" sz="2800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55873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626745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Relocating the focus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25603" name="Picture 3" descr="sca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775" y="1676400"/>
            <a:ext cx="8769350" cy="275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61963" y="4822825"/>
            <a:ext cx="76120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Blip>
                <a:blip r:embed="rId4"/>
              </a:buBlip>
            </a:pPr>
            <a:r>
              <a:rPr lang="en-US" sz="3200" b="1" dirty="0">
                <a:solidFill>
                  <a:srgbClr val="002060"/>
                </a:solidFill>
                <a:latin typeface="Arial" pitchFamily="34" charset="0"/>
              </a:rPr>
              <a:t>  </a:t>
            </a:r>
            <a:r>
              <a:rPr lang="en-US" sz="2800" b="1" dirty="0">
                <a:solidFill>
                  <a:srgbClr val="002060"/>
                </a:solidFill>
                <a:latin typeface="Arial" pitchFamily="34" charset="0"/>
              </a:rPr>
              <a:t>Everywhere inside the SPP arena</a:t>
            </a:r>
            <a:endParaRPr lang="nl-NL" sz="2800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5148064" y="6453336"/>
            <a:ext cx="39637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Gjonaj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,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Nature Photonics (2011)</a:t>
            </a:r>
            <a:r>
              <a:rPr lang="nl-NL" i="1" dirty="0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ChangeArrowheads="1"/>
          </p:cNvSpPr>
          <p:nvPr/>
        </p:nvSpPr>
        <p:spPr bwMode="auto">
          <a:xfrm>
            <a:off x="279400" y="0"/>
            <a:ext cx="7459663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Implementation: microscopy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26627" name="Picture 8" descr="Fig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00" y="1317625"/>
            <a:ext cx="6573838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6860362" y="6453336"/>
            <a:ext cx="2283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Gjonaj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,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PRL (2013)</a:t>
            </a:r>
            <a:r>
              <a:rPr lang="nl-NL" i="1" dirty="0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024063" y="3027363"/>
            <a:ext cx="1709737" cy="2895600"/>
            <a:chOff x="6187044" y="3146961"/>
            <a:chExt cx="1710047" cy="2895879"/>
          </a:xfrm>
        </p:grpSpPr>
        <p:pic>
          <p:nvPicPr>
            <p:cNvPr id="27657" name="Picture 6" descr="Figure0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-5400000">
              <a:off x="5663407" y="3948134"/>
              <a:ext cx="2735263" cy="145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8" name="Rectangle 4"/>
            <p:cNvSpPr>
              <a:spLocks noChangeArrowheads="1"/>
            </p:cNvSpPr>
            <p:nvPr/>
          </p:nvSpPr>
          <p:spPr bwMode="auto">
            <a:xfrm>
              <a:off x="6187044" y="3146961"/>
              <a:ext cx="1710047" cy="143691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</p:grp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87313" y="3070225"/>
            <a:ext cx="1698625" cy="2835275"/>
            <a:chOff x="4857008" y="3538847"/>
            <a:chExt cx="1698171" cy="2834965"/>
          </a:xfrm>
        </p:grpSpPr>
        <p:pic>
          <p:nvPicPr>
            <p:cNvPr id="27655" name="Picture 6" descr="Figure0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5400000">
              <a:off x="4348639" y="4279106"/>
              <a:ext cx="2735263" cy="145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56" name="Rectangle 2"/>
            <p:cNvSpPr>
              <a:spLocks noChangeArrowheads="1"/>
            </p:cNvSpPr>
            <p:nvPr/>
          </p:nvSpPr>
          <p:spPr bwMode="auto">
            <a:xfrm>
              <a:off x="4857008" y="3538847"/>
              <a:ext cx="1698171" cy="146733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</p:grpSp>
      <p:pic>
        <p:nvPicPr>
          <p:cNvPr id="27652" name="Picture 5" descr="Figur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175" y="923925"/>
            <a:ext cx="306070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3463925" y="1085850"/>
            <a:ext cx="5446713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Garamond" pitchFamily="18" charset="0"/>
              <a:buBlip>
                <a:blip r:embed="rId4"/>
              </a:buBlip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Hole grating	  : SPP launching   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Garamond" pitchFamily="18" charset="0"/>
              <a:buBlip>
                <a:blip r:embed="rId4"/>
              </a:buBlip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Bare gold arenas : no feedback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Garamond" pitchFamily="18" charset="0"/>
              <a:buBlip>
                <a:blip r:embed="rId4"/>
              </a:buBlip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Free space GF 	  : calculation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Garamond" pitchFamily="18" charset="0"/>
              <a:buBlip>
                <a:blip r:embed="rId4"/>
              </a:buBlip>
            </a:pPr>
            <a:r>
              <a:rPr lang="en-US" sz="2400" b="1" dirty="0" err="1">
                <a:solidFill>
                  <a:srgbClr val="002060"/>
                </a:solidFill>
                <a:latin typeface="Arial" pitchFamily="34" charset="0"/>
              </a:rPr>
              <a:t>Scatterers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	  : to be imaged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Garamond" pitchFamily="18" charset="0"/>
              <a:buBlip>
                <a:blip r:embed="rId4"/>
              </a:buBlip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Metal		  : functionalize</a:t>
            </a:r>
          </a:p>
        </p:txBody>
      </p:sp>
      <p:sp>
        <p:nvSpPr>
          <p:cNvPr id="27654" name="Rectangle 10"/>
          <p:cNvSpPr>
            <a:spLocks noChangeArrowheads="1"/>
          </p:cNvSpPr>
          <p:nvPr/>
        </p:nvSpPr>
        <p:spPr bwMode="auto">
          <a:xfrm>
            <a:off x="23813" y="0"/>
            <a:ext cx="8886825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</a:t>
            </a:r>
            <a:r>
              <a:rPr lang="en-US" sz="4000" b="1" dirty="0" err="1">
                <a:solidFill>
                  <a:schemeClr val="bg1"/>
                </a:solidFill>
                <a:latin typeface="Arial" pitchFamily="34" charset="0"/>
              </a:rPr>
              <a:t>Nanostructered</a:t>
            </a:r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microscope slide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5633425" y="1182919"/>
            <a:ext cx="2883554" cy="5047013"/>
            <a:chOff x="5633777" y="926275"/>
            <a:chExt cx="2883554" cy="5047013"/>
          </a:xfrm>
        </p:grpSpPr>
        <p:pic>
          <p:nvPicPr>
            <p:cNvPr id="25" name="Picture 6" descr="fig8_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H="1">
              <a:off x="4718905" y="2074519"/>
              <a:ext cx="4796426" cy="2800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16"/>
            <p:cNvSpPr/>
            <p:nvPr/>
          </p:nvSpPr>
          <p:spPr bwMode="auto">
            <a:xfrm>
              <a:off x="5633777" y="926275"/>
              <a:ext cx="1483341" cy="504701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nl-NL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</a:endParaRP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44899" y="659938"/>
            <a:ext cx="1404399" cy="2242353"/>
            <a:chOff x="3669475" y="1020970"/>
            <a:chExt cx="1793174" cy="2969139"/>
          </a:xfrm>
        </p:grpSpPr>
        <p:pic>
          <p:nvPicPr>
            <p:cNvPr id="6" name="Picture 6" descr="Figure0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140438" y="1687519"/>
              <a:ext cx="2846255" cy="1513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3669475" y="2444097"/>
              <a:ext cx="1793174" cy="1546012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nl-NL"/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 rot="10800000">
            <a:off x="3966861" y="1272020"/>
            <a:ext cx="3067133" cy="5040312"/>
            <a:chOff x="179512" y="1268760"/>
            <a:chExt cx="3312368" cy="4464496"/>
          </a:xfrm>
        </p:grpSpPr>
        <p:pic>
          <p:nvPicPr>
            <p:cNvPr id="20" name="Picture 6" descr="fig8_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432556" y="2033244"/>
              <a:ext cx="4248472" cy="3024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1692060" y="1268760"/>
              <a:ext cx="1799820" cy="44644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nl-NL"/>
            </a:p>
          </p:txBody>
        </p:sp>
      </p:grp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23813" y="0"/>
            <a:ext cx="9120187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Concept – Scanning the focus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" name="0003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52597" y="1642796"/>
            <a:ext cx="5257556" cy="4508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0" y="0"/>
            <a:ext cx="6456363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</a:t>
            </a:r>
            <a:r>
              <a:rPr lang="en-US" sz="4000" b="1" dirty="0" err="1">
                <a:solidFill>
                  <a:schemeClr val="bg1"/>
                </a:solidFill>
                <a:latin typeface="Arial" pitchFamily="34" charset="0"/>
              </a:rPr>
              <a:t>Plasmonic</a:t>
            </a:r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2D imaging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0723" name="Picture 5" descr="Figure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6788" y="962025"/>
            <a:ext cx="464185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10"/>
          <p:cNvSpPr>
            <a:spLocks noChangeArrowheads="1"/>
          </p:cNvSpPr>
          <p:nvPr/>
        </p:nvSpPr>
        <p:spPr bwMode="auto">
          <a:xfrm>
            <a:off x="7000875" y="1103313"/>
            <a:ext cx="190789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Arial" pitchFamily="34" charset="0"/>
              </a:rPr>
              <a:t>White light </a:t>
            </a:r>
          </a:p>
          <a:p>
            <a:r>
              <a:rPr lang="en-US" sz="2400" b="1" dirty="0">
                <a:solidFill>
                  <a:schemeClr val="tx2"/>
                </a:solidFill>
                <a:latin typeface="Arial" pitchFamily="34" charset="0"/>
              </a:rPr>
              <a:t>illumination</a:t>
            </a:r>
            <a:endParaRPr lang="nl-NL" sz="2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725" name="Rectangle 11"/>
          <p:cNvSpPr>
            <a:spLocks noChangeArrowheads="1"/>
          </p:cNvSpPr>
          <p:nvPr/>
        </p:nvSpPr>
        <p:spPr bwMode="auto">
          <a:xfrm>
            <a:off x="533400" y="1062038"/>
            <a:ext cx="16353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Arial" pitchFamily="34" charset="0"/>
              </a:rPr>
              <a:t>Focusing </a:t>
            </a:r>
          </a:p>
          <a:p>
            <a:r>
              <a:rPr lang="en-US" sz="2400" b="1" dirty="0">
                <a:solidFill>
                  <a:schemeClr val="tx2"/>
                </a:solidFill>
                <a:latin typeface="Arial" pitchFamily="34" charset="0"/>
              </a:rPr>
              <a:t>and </a:t>
            </a:r>
          </a:p>
          <a:p>
            <a:r>
              <a:rPr lang="en-US" sz="2400" b="1" dirty="0">
                <a:solidFill>
                  <a:schemeClr val="tx2"/>
                </a:solidFill>
                <a:latin typeface="Arial" pitchFamily="34" charset="0"/>
              </a:rPr>
              <a:t>scanning</a:t>
            </a:r>
            <a:endParaRPr lang="nl-NL" sz="24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30726" name="Rectangle 12"/>
          <p:cNvSpPr>
            <a:spLocks noChangeArrowheads="1"/>
          </p:cNvSpPr>
          <p:nvPr/>
        </p:nvSpPr>
        <p:spPr bwMode="auto">
          <a:xfrm>
            <a:off x="6045200" y="5248275"/>
            <a:ext cx="211468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chemeClr val="tx2"/>
                </a:solidFill>
                <a:latin typeface="Arial" pitchFamily="34" charset="0"/>
              </a:rPr>
              <a:t>Overlap with </a:t>
            </a:r>
          </a:p>
          <a:p>
            <a:r>
              <a:rPr lang="en-US" sz="2400" b="1" dirty="0">
                <a:solidFill>
                  <a:schemeClr val="tx2"/>
                </a:solidFill>
                <a:latin typeface="Arial" pitchFamily="34" charset="0"/>
              </a:rPr>
              <a:t>SEM image</a:t>
            </a:r>
            <a:endParaRPr lang="nl-NL" sz="2400" b="1" dirty="0">
              <a:solidFill>
                <a:schemeClr val="tx2"/>
              </a:solidFill>
              <a:latin typeface="Arial" pitchFamily="34" charset="0"/>
            </a:endParaRP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95536" y="2204864"/>
            <a:ext cx="1709737" cy="2895600"/>
            <a:chOff x="6187044" y="3146961"/>
            <a:chExt cx="1710047" cy="2895879"/>
          </a:xfrm>
        </p:grpSpPr>
        <p:pic>
          <p:nvPicPr>
            <p:cNvPr id="8" name="Picture 6" descr="Figure0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-5400000">
              <a:off x="5663407" y="3948134"/>
              <a:ext cx="2735263" cy="145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4"/>
            <p:cNvSpPr>
              <a:spLocks noChangeArrowheads="1"/>
            </p:cNvSpPr>
            <p:nvPr/>
          </p:nvSpPr>
          <p:spPr bwMode="auto">
            <a:xfrm>
              <a:off x="6187044" y="3146961"/>
              <a:ext cx="1710047" cy="1436914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he-IL"/>
            </a:p>
          </p:txBody>
        </p:sp>
      </p:grpSp>
      <p:sp>
        <p:nvSpPr>
          <p:cNvPr id="10" name="Rectangle 20"/>
          <p:cNvSpPr>
            <a:spLocks noChangeArrowheads="1"/>
          </p:cNvSpPr>
          <p:nvPr/>
        </p:nvSpPr>
        <p:spPr bwMode="auto">
          <a:xfrm rot="16200000">
            <a:off x="-72516" y="4401108"/>
            <a:ext cx="1224136" cy="144016"/>
          </a:xfrm>
          <a:prstGeom prst="rect">
            <a:avLst/>
          </a:prstGeom>
          <a:solidFill>
            <a:srgbClr val="C00000"/>
          </a:solidFill>
          <a:ln w="25402">
            <a:solidFill>
              <a:srgbClr val="385D8A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endParaRPr lang="he-IL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836712"/>
            <a:ext cx="2880320" cy="2592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789040"/>
            <a:ext cx="2880319" cy="258674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836712"/>
            <a:ext cx="2846298" cy="2599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619672" y="3789040"/>
            <a:ext cx="2880317" cy="2547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6" descr="Figure03"/>
          <p:cNvPicPr>
            <a:picLocks noChangeAspect="1" noChangeArrowheads="1"/>
          </p:cNvPicPr>
          <p:nvPr/>
        </p:nvPicPr>
        <p:blipFill>
          <a:blip r:embed="rId6" cstate="print"/>
          <a:srcRect r="46754"/>
          <a:stretch>
            <a:fillRect/>
          </a:stretch>
        </p:blipFill>
        <p:spPr bwMode="auto">
          <a:xfrm rot="16200000">
            <a:off x="234000" y="1574311"/>
            <a:ext cx="1167409" cy="113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Figure03"/>
          <p:cNvPicPr>
            <a:picLocks noChangeAspect="1" noChangeArrowheads="1"/>
          </p:cNvPicPr>
          <p:nvPr/>
        </p:nvPicPr>
        <p:blipFill>
          <a:blip r:embed="rId6" cstate="print"/>
          <a:srcRect r="46754"/>
          <a:stretch>
            <a:fillRect/>
          </a:stretch>
        </p:blipFill>
        <p:spPr bwMode="auto">
          <a:xfrm rot="16200000">
            <a:off x="7722832" y="1646320"/>
            <a:ext cx="1167409" cy="1132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0" y="5445224"/>
            <a:ext cx="16209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Arial" pitchFamily="34" charset="0"/>
              </a:rPr>
              <a:t>White light </a:t>
            </a:r>
          </a:p>
          <a:p>
            <a:r>
              <a:rPr lang="en-US" sz="2000" b="1" dirty="0">
                <a:solidFill>
                  <a:schemeClr val="tx2"/>
                </a:solidFill>
                <a:latin typeface="Arial" pitchFamily="34" charset="0"/>
              </a:rPr>
              <a:t>illumination</a:t>
            </a:r>
            <a:endParaRPr lang="nl-NL" sz="2000" b="1" dirty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2" name="Rectangle 10"/>
          <p:cNvSpPr>
            <a:spLocks noChangeArrowheads="1"/>
          </p:cNvSpPr>
          <p:nvPr/>
        </p:nvSpPr>
        <p:spPr bwMode="auto">
          <a:xfrm>
            <a:off x="5148064" y="3429000"/>
            <a:ext cx="196720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dirty="0" err="1">
                <a:solidFill>
                  <a:schemeClr val="tx2"/>
                </a:solidFill>
                <a:latin typeface="Arial" pitchFamily="34" charset="0"/>
              </a:rPr>
              <a:t>Deconvolution</a:t>
            </a:r>
            <a:endParaRPr lang="nl-NL" sz="2000" b="1" dirty="0">
              <a:solidFill>
                <a:schemeClr val="tx2"/>
              </a:solidFill>
              <a:latin typeface="Arial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323528" y="1556792"/>
            <a:ext cx="1008112" cy="936104"/>
            <a:chOff x="346075" y="2838450"/>
            <a:chExt cx="1728788" cy="1366838"/>
          </a:xfrm>
        </p:grpSpPr>
        <p:sp>
          <p:nvSpPr>
            <p:cNvPr id="23" name="Rectangle 20"/>
            <p:cNvSpPr>
              <a:spLocks noChangeArrowheads="1"/>
            </p:cNvSpPr>
            <p:nvPr/>
          </p:nvSpPr>
          <p:spPr bwMode="auto">
            <a:xfrm>
              <a:off x="346075" y="2838450"/>
              <a:ext cx="1728788" cy="142875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cxnSp>
          <p:nvCxnSpPr>
            <p:cNvPr id="24" name="Straight Arrow Connector 28"/>
            <p:cNvCxnSpPr>
              <a:cxnSpLocks noChangeShapeType="1"/>
              <a:stCxn id="23" idx="3"/>
            </p:cNvCxnSpPr>
            <p:nvPr/>
          </p:nvCxnSpPr>
          <p:spPr bwMode="auto">
            <a:xfrm flipH="1">
              <a:off x="1282700" y="2909888"/>
              <a:ext cx="792163" cy="12954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25" name="Straight Arrow Connector 30"/>
            <p:cNvCxnSpPr>
              <a:cxnSpLocks noChangeShapeType="1"/>
              <a:stCxn id="23" idx="1"/>
            </p:cNvCxnSpPr>
            <p:nvPr/>
          </p:nvCxnSpPr>
          <p:spPr bwMode="auto">
            <a:xfrm>
              <a:off x="346075" y="2909888"/>
              <a:ext cx="936625" cy="12954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47" name="Group 46"/>
          <p:cNvGrpSpPr/>
          <p:nvPr/>
        </p:nvGrpSpPr>
        <p:grpSpPr>
          <a:xfrm>
            <a:off x="7596336" y="1628800"/>
            <a:ext cx="1440160" cy="1296144"/>
            <a:chOff x="6970713" y="4730750"/>
            <a:chExt cx="2281237" cy="2087563"/>
          </a:xfrm>
        </p:grpSpPr>
        <p:sp>
          <p:nvSpPr>
            <p:cNvPr id="35" name="Rectangle 13"/>
            <p:cNvSpPr>
              <a:spLocks noChangeArrowheads="1"/>
            </p:cNvSpPr>
            <p:nvPr/>
          </p:nvSpPr>
          <p:spPr bwMode="auto">
            <a:xfrm>
              <a:off x="6970713" y="5018088"/>
              <a:ext cx="144462" cy="1512887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cxnSp>
          <p:nvCxnSpPr>
            <p:cNvPr id="36" name="Straight Arrow Connector 15"/>
            <p:cNvCxnSpPr>
              <a:cxnSpLocks noChangeShapeType="1"/>
              <a:stCxn id="35" idx="2"/>
            </p:cNvCxnSpPr>
            <p:nvPr/>
          </p:nvCxnSpPr>
          <p:spPr bwMode="auto">
            <a:xfrm flipV="1">
              <a:off x="7043738" y="6099175"/>
              <a:ext cx="1150937" cy="4318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37" name="Straight Arrow Connector 16"/>
            <p:cNvCxnSpPr>
              <a:cxnSpLocks noChangeShapeType="1"/>
              <a:stCxn id="35" idx="0"/>
            </p:cNvCxnSpPr>
            <p:nvPr/>
          </p:nvCxnSpPr>
          <p:spPr bwMode="auto">
            <a:xfrm>
              <a:off x="7043738" y="5018088"/>
              <a:ext cx="1150937" cy="108108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sp>
          <p:nvSpPr>
            <p:cNvPr id="38" name="Rectangle 17"/>
            <p:cNvSpPr>
              <a:spLocks noChangeArrowheads="1"/>
            </p:cNvSpPr>
            <p:nvPr/>
          </p:nvSpPr>
          <p:spPr bwMode="auto">
            <a:xfrm>
              <a:off x="9109075" y="5024438"/>
              <a:ext cx="142875" cy="1511300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sp>
          <p:nvSpPr>
            <p:cNvPr id="39" name="Rectangle 20"/>
            <p:cNvSpPr>
              <a:spLocks noChangeArrowheads="1"/>
            </p:cNvSpPr>
            <p:nvPr/>
          </p:nvSpPr>
          <p:spPr bwMode="auto">
            <a:xfrm>
              <a:off x="7259638" y="4730750"/>
              <a:ext cx="1727200" cy="144463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sp>
          <p:nvSpPr>
            <p:cNvPr id="40" name="Rectangle 21"/>
            <p:cNvSpPr>
              <a:spLocks noChangeArrowheads="1"/>
            </p:cNvSpPr>
            <p:nvPr/>
          </p:nvSpPr>
          <p:spPr bwMode="auto">
            <a:xfrm>
              <a:off x="7259638" y="6675438"/>
              <a:ext cx="1727200" cy="142875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cxnSp>
          <p:nvCxnSpPr>
            <p:cNvPr id="41" name="Straight Arrow Connector 24"/>
            <p:cNvCxnSpPr>
              <a:cxnSpLocks noChangeShapeType="1"/>
              <a:stCxn id="38" idx="0"/>
            </p:cNvCxnSpPr>
            <p:nvPr/>
          </p:nvCxnSpPr>
          <p:spPr bwMode="auto">
            <a:xfrm flipH="1">
              <a:off x="8194675" y="5024438"/>
              <a:ext cx="985838" cy="107473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42" name="Straight Arrow Connector 26"/>
            <p:cNvCxnSpPr>
              <a:cxnSpLocks noChangeShapeType="1"/>
              <a:stCxn id="38" idx="2"/>
            </p:cNvCxnSpPr>
            <p:nvPr/>
          </p:nvCxnSpPr>
          <p:spPr bwMode="auto">
            <a:xfrm flipH="1" flipV="1">
              <a:off x="8194675" y="6099175"/>
              <a:ext cx="985838" cy="436563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43" name="Straight Arrow Connector 28"/>
            <p:cNvCxnSpPr>
              <a:cxnSpLocks noChangeShapeType="1"/>
              <a:stCxn id="39" idx="3"/>
            </p:cNvCxnSpPr>
            <p:nvPr/>
          </p:nvCxnSpPr>
          <p:spPr bwMode="auto">
            <a:xfrm flipH="1">
              <a:off x="8194675" y="4802188"/>
              <a:ext cx="792163" cy="129698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44" name="Straight Arrow Connector 30"/>
            <p:cNvCxnSpPr>
              <a:cxnSpLocks noChangeShapeType="1"/>
              <a:stCxn id="39" idx="1"/>
            </p:cNvCxnSpPr>
            <p:nvPr/>
          </p:nvCxnSpPr>
          <p:spPr bwMode="auto">
            <a:xfrm>
              <a:off x="7259638" y="4802188"/>
              <a:ext cx="935037" cy="129698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45" name="Straight Arrow Connector 34"/>
            <p:cNvCxnSpPr>
              <a:cxnSpLocks noChangeShapeType="1"/>
              <a:stCxn id="40" idx="3"/>
            </p:cNvCxnSpPr>
            <p:nvPr/>
          </p:nvCxnSpPr>
          <p:spPr bwMode="auto">
            <a:xfrm flipH="1" flipV="1">
              <a:off x="8194675" y="6099175"/>
              <a:ext cx="792163" cy="6477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46" name="Straight Arrow Connector 36"/>
            <p:cNvCxnSpPr>
              <a:cxnSpLocks noChangeShapeType="1"/>
              <a:stCxn id="40" idx="1"/>
            </p:cNvCxnSpPr>
            <p:nvPr/>
          </p:nvCxnSpPr>
          <p:spPr bwMode="auto">
            <a:xfrm flipV="1">
              <a:off x="7259638" y="6099175"/>
              <a:ext cx="935037" cy="6477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</p:grpSp>
      <p:sp>
        <p:nvSpPr>
          <p:cNvPr id="48" name="Rectangle 10"/>
          <p:cNvSpPr>
            <a:spLocks noChangeArrowheads="1"/>
          </p:cNvSpPr>
          <p:nvPr/>
        </p:nvSpPr>
        <p:spPr bwMode="auto">
          <a:xfrm>
            <a:off x="23813" y="0"/>
            <a:ext cx="8886825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Enhancing the focusing/resolution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0" y="0"/>
            <a:ext cx="60325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Possible read-outs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1747" name="Rectangle 5"/>
          <p:cNvSpPr>
            <a:spLocks noChangeArrowheads="1"/>
          </p:cNvSpPr>
          <p:nvPr/>
        </p:nvSpPr>
        <p:spPr bwMode="auto">
          <a:xfrm>
            <a:off x="201613" y="1092200"/>
            <a:ext cx="8712200" cy="188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Garamond" pitchFamily="18" charset="0"/>
              <a:buBlip>
                <a:blip r:embed="rId2"/>
              </a:buBlip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Single shot	  	: detection </a:t>
            </a:r>
            <a:r>
              <a:rPr lang="en-US" sz="2400" b="1" dirty="0" err="1">
                <a:solidFill>
                  <a:srgbClr val="002060"/>
                </a:solidFill>
                <a:latin typeface="Arial" pitchFamily="34" charset="0"/>
              </a:rPr>
              <a:t>psf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   </a:t>
            </a: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Garamond" pitchFamily="18" charset="0"/>
              <a:buBlip>
                <a:blip r:embed="rId2"/>
              </a:buBlip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Integrated intensity      : excitation </a:t>
            </a:r>
            <a:r>
              <a:rPr lang="en-US" sz="2400" b="1" dirty="0" err="1">
                <a:solidFill>
                  <a:srgbClr val="002060"/>
                </a:solidFill>
                <a:latin typeface="Arial" pitchFamily="34" charset="0"/>
              </a:rPr>
              <a:t>psf</a:t>
            </a:r>
            <a:endParaRPr lang="en-US" sz="2400" b="1" dirty="0">
              <a:solidFill>
                <a:srgbClr val="002060"/>
              </a:solidFill>
              <a:latin typeface="Arial" pitchFamily="34" charset="0"/>
            </a:endParaRPr>
          </a:p>
          <a:p>
            <a:pPr marL="342900" indent="-342900" algn="l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  <a:buFont typeface="Garamond" pitchFamily="18" charset="0"/>
              <a:buBlip>
                <a:blip r:embed="rId2"/>
              </a:buBlip>
            </a:pP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Pixel in the focus 	: </a:t>
            </a:r>
            <a:r>
              <a:rPr lang="en-US" sz="2400" b="1" dirty="0" err="1">
                <a:solidFill>
                  <a:srgbClr val="002060"/>
                </a:solidFill>
                <a:latin typeface="Arial" pitchFamily="34" charset="0"/>
              </a:rPr>
              <a:t>confocal</a:t>
            </a:r>
            <a:r>
              <a:rPr lang="en-US" sz="2400" b="1" dirty="0">
                <a:solidFill>
                  <a:srgbClr val="002060"/>
                </a:solidFill>
                <a:latin typeface="Arial" pitchFamily="34" charset="0"/>
              </a:rPr>
              <a:t> </a:t>
            </a:r>
            <a:r>
              <a:rPr lang="en-US" sz="2400" b="1" dirty="0" err="1">
                <a:solidFill>
                  <a:srgbClr val="002060"/>
                </a:solidFill>
                <a:latin typeface="Arial" pitchFamily="34" charset="0"/>
              </a:rPr>
              <a:t>psf</a:t>
            </a:r>
            <a:endParaRPr lang="en-US" sz="2400" b="1" dirty="0">
              <a:solidFill>
                <a:srgbClr val="002060"/>
              </a:solidFill>
              <a:latin typeface="Arial" pitchFamily="34" charset="0"/>
            </a:endParaRPr>
          </a:p>
        </p:txBody>
      </p:sp>
      <p:pic>
        <p:nvPicPr>
          <p:cNvPr id="31748" name="Picture 6" descr="PS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488" y="3254375"/>
            <a:ext cx="8545512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3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764704"/>
            <a:ext cx="3851920" cy="5607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8" name="Group 27"/>
          <p:cNvGrpSpPr/>
          <p:nvPr/>
        </p:nvGrpSpPr>
        <p:grpSpPr>
          <a:xfrm>
            <a:off x="251520" y="5157192"/>
            <a:ext cx="576064" cy="576064"/>
            <a:chOff x="6970713" y="4730750"/>
            <a:chExt cx="2281237" cy="2087563"/>
          </a:xfrm>
        </p:grpSpPr>
        <p:sp>
          <p:nvSpPr>
            <p:cNvPr id="29" name="Rectangle 13"/>
            <p:cNvSpPr>
              <a:spLocks noChangeArrowheads="1"/>
            </p:cNvSpPr>
            <p:nvPr/>
          </p:nvSpPr>
          <p:spPr bwMode="auto">
            <a:xfrm>
              <a:off x="6970713" y="5018088"/>
              <a:ext cx="144462" cy="1512887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cxnSp>
          <p:nvCxnSpPr>
            <p:cNvPr id="30" name="Straight Arrow Connector 15"/>
            <p:cNvCxnSpPr>
              <a:cxnSpLocks noChangeShapeType="1"/>
              <a:stCxn id="29" idx="2"/>
            </p:cNvCxnSpPr>
            <p:nvPr/>
          </p:nvCxnSpPr>
          <p:spPr bwMode="auto">
            <a:xfrm flipV="1">
              <a:off x="7043738" y="6099175"/>
              <a:ext cx="1150937" cy="4318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31" name="Straight Arrow Connector 16"/>
            <p:cNvCxnSpPr>
              <a:cxnSpLocks noChangeShapeType="1"/>
              <a:stCxn id="29" idx="0"/>
            </p:cNvCxnSpPr>
            <p:nvPr/>
          </p:nvCxnSpPr>
          <p:spPr bwMode="auto">
            <a:xfrm>
              <a:off x="7043738" y="5018088"/>
              <a:ext cx="1150937" cy="108108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sp>
          <p:nvSpPr>
            <p:cNvPr id="32" name="Rectangle 17"/>
            <p:cNvSpPr>
              <a:spLocks noChangeArrowheads="1"/>
            </p:cNvSpPr>
            <p:nvPr/>
          </p:nvSpPr>
          <p:spPr bwMode="auto">
            <a:xfrm>
              <a:off x="9109075" y="5024438"/>
              <a:ext cx="142875" cy="1511300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sp>
          <p:nvSpPr>
            <p:cNvPr id="33" name="Rectangle 20"/>
            <p:cNvSpPr>
              <a:spLocks noChangeArrowheads="1"/>
            </p:cNvSpPr>
            <p:nvPr/>
          </p:nvSpPr>
          <p:spPr bwMode="auto">
            <a:xfrm>
              <a:off x="7259638" y="4730750"/>
              <a:ext cx="1727200" cy="144463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sp>
          <p:nvSpPr>
            <p:cNvPr id="34" name="Rectangle 21"/>
            <p:cNvSpPr>
              <a:spLocks noChangeArrowheads="1"/>
            </p:cNvSpPr>
            <p:nvPr/>
          </p:nvSpPr>
          <p:spPr bwMode="auto">
            <a:xfrm>
              <a:off x="7259638" y="6675438"/>
              <a:ext cx="1727200" cy="142875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cxnSp>
          <p:nvCxnSpPr>
            <p:cNvPr id="35" name="Straight Arrow Connector 24"/>
            <p:cNvCxnSpPr>
              <a:cxnSpLocks noChangeShapeType="1"/>
              <a:stCxn id="32" idx="0"/>
            </p:cNvCxnSpPr>
            <p:nvPr/>
          </p:nvCxnSpPr>
          <p:spPr bwMode="auto">
            <a:xfrm flipH="1">
              <a:off x="8194675" y="5024438"/>
              <a:ext cx="985838" cy="107473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36" name="Straight Arrow Connector 26"/>
            <p:cNvCxnSpPr>
              <a:cxnSpLocks noChangeShapeType="1"/>
              <a:stCxn id="32" idx="2"/>
            </p:cNvCxnSpPr>
            <p:nvPr/>
          </p:nvCxnSpPr>
          <p:spPr bwMode="auto">
            <a:xfrm flipH="1" flipV="1">
              <a:off x="8194675" y="6099175"/>
              <a:ext cx="985838" cy="436563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37" name="Straight Arrow Connector 28"/>
            <p:cNvCxnSpPr>
              <a:cxnSpLocks noChangeShapeType="1"/>
              <a:stCxn id="33" idx="3"/>
            </p:cNvCxnSpPr>
            <p:nvPr/>
          </p:nvCxnSpPr>
          <p:spPr bwMode="auto">
            <a:xfrm flipH="1">
              <a:off x="8194675" y="4802188"/>
              <a:ext cx="792163" cy="129698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38" name="Straight Arrow Connector 30"/>
            <p:cNvCxnSpPr>
              <a:cxnSpLocks noChangeShapeType="1"/>
              <a:stCxn id="33" idx="1"/>
            </p:cNvCxnSpPr>
            <p:nvPr/>
          </p:nvCxnSpPr>
          <p:spPr bwMode="auto">
            <a:xfrm>
              <a:off x="7259638" y="4802188"/>
              <a:ext cx="935037" cy="129698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39" name="Straight Arrow Connector 34"/>
            <p:cNvCxnSpPr>
              <a:cxnSpLocks noChangeShapeType="1"/>
              <a:stCxn id="34" idx="3"/>
            </p:cNvCxnSpPr>
            <p:nvPr/>
          </p:nvCxnSpPr>
          <p:spPr bwMode="auto">
            <a:xfrm flipH="1" flipV="1">
              <a:off x="8194675" y="6099175"/>
              <a:ext cx="792163" cy="6477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40" name="Straight Arrow Connector 36"/>
            <p:cNvCxnSpPr>
              <a:cxnSpLocks noChangeShapeType="1"/>
              <a:stCxn id="34" idx="1"/>
            </p:cNvCxnSpPr>
            <p:nvPr/>
          </p:nvCxnSpPr>
          <p:spPr bwMode="auto">
            <a:xfrm flipV="1">
              <a:off x="7259638" y="6099175"/>
              <a:ext cx="935037" cy="6477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41" name="Group 40"/>
          <p:cNvGrpSpPr/>
          <p:nvPr/>
        </p:nvGrpSpPr>
        <p:grpSpPr>
          <a:xfrm>
            <a:off x="251520" y="4005064"/>
            <a:ext cx="576064" cy="418797"/>
            <a:chOff x="6970713" y="5018088"/>
            <a:chExt cx="2281237" cy="1517650"/>
          </a:xfrm>
        </p:grpSpPr>
        <p:sp>
          <p:nvSpPr>
            <p:cNvPr id="42" name="Rectangle 13"/>
            <p:cNvSpPr>
              <a:spLocks noChangeArrowheads="1"/>
            </p:cNvSpPr>
            <p:nvPr/>
          </p:nvSpPr>
          <p:spPr bwMode="auto">
            <a:xfrm>
              <a:off x="6970713" y="5018088"/>
              <a:ext cx="144462" cy="1512887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cxnSp>
          <p:nvCxnSpPr>
            <p:cNvPr id="43" name="Straight Arrow Connector 15"/>
            <p:cNvCxnSpPr>
              <a:cxnSpLocks noChangeShapeType="1"/>
              <a:stCxn id="42" idx="2"/>
            </p:cNvCxnSpPr>
            <p:nvPr/>
          </p:nvCxnSpPr>
          <p:spPr bwMode="auto">
            <a:xfrm flipV="1">
              <a:off x="7043738" y="6099175"/>
              <a:ext cx="1150937" cy="4318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44" name="Straight Arrow Connector 16"/>
            <p:cNvCxnSpPr>
              <a:cxnSpLocks noChangeShapeType="1"/>
              <a:stCxn id="42" idx="0"/>
            </p:cNvCxnSpPr>
            <p:nvPr/>
          </p:nvCxnSpPr>
          <p:spPr bwMode="auto">
            <a:xfrm>
              <a:off x="7043738" y="5018088"/>
              <a:ext cx="1150937" cy="108108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sp>
          <p:nvSpPr>
            <p:cNvPr id="45" name="Rectangle 17"/>
            <p:cNvSpPr>
              <a:spLocks noChangeArrowheads="1"/>
            </p:cNvSpPr>
            <p:nvPr/>
          </p:nvSpPr>
          <p:spPr bwMode="auto">
            <a:xfrm>
              <a:off x="9109075" y="5024438"/>
              <a:ext cx="142875" cy="1511300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cxnSp>
          <p:nvCxnSpPr>
            <p:cNvPr id="48" name="Straight Arrow Connector 24"/>
            <p:cNvCxnSpPr>
              <a:cxnSpLocks noChangeShapeType="1"/>
              <a:stCxn id="45" idx="0"/>
            </p:cNvCxnSpPr>
            <p:nvPr/>
          </p:nvCxnSpPr>
          <p:spPr bwMode="auto">
            <a:xfrm flipH="1">
              <a:off x="8194675" y="5024438"/>
              <a:ext cx="985838" cy="107473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49" name="Straight Arrow Connector 26"/>
            <p:cNvCxnSpPr>
              <a:cxnSpLocks noChangeShapeType="1"/>
              <a:stCxn id="45" idx="2"/>
            </p:cNvCxnSpPr>
            <p:nvPr/>
          </p:nvCxnSpPr>
          <p:spPr bwMode="auto">
            <a:xfrm flipH="1" flipV="1">
              <a:off x="8194675" y="6099175"/>
              <a:ext cx="985838" cy="436563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</p:grpSp>
      <p:grpSp>
        <p:nvGrpSpPr>
          <p:cNvPr id="54" name="Group 53"/>
          <p:cNvGrpSpPr/>
          <p:nvPr/>
        </p:nvGrpSpPr>
        <p:grpSpPr>
          <a:xfrm>
            <a:off x="323528" y="2420888"/>
            <a:ext cx="436158" cy="576064"/>
            <a:chOff x="7259638" y="4730750"/>
            <a:chExt cx="1727200" cy="2087563"/>
          </a:xfrm>
        </p:grpSpPr>
        <p:sp>
          <p:nvSpPr>
            <p:cNvPr id="59" name="Rectangle 20"/>
            <p:cNvSpPr>
              <a:spLocks noChangeArrowheads="1"/>
            </p:cNvSpPr>
            <p:nvPr/>
          </p:nvSpPr>
          <p:spPr bwMode="auto">
            <a:xfrm>
              <a:off x="7259638" y="4730750"/>
              <a:ext cx="1727200" cy="144463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sp>
          <p:nvSpPr>
            <p:cNvPr id="60" name="Rectangle 21"/>
            <p:cNvSpPr>
              <a:spLocks noChangeArrowheads="1"/>
            </p:cNvSpPr>
            <p:nvPr/>
          </p:nvSpPr>
          <p:spPr bwMode="auto">
            <a:xfrm>
              <a:off x="7259638" y="6675438"/>
              <a:ext cx="1727200" cy="142875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cxnSp>
          <p:nvCxnSpPr>
            <p:cNvPr id="63" name="Straight Arrow Connector 28"/>
            <p:cNvCxnSpPr>
              <a:cxnSpLocks noChangeShapeType="1"/>
              <a:stCxn id="59" idx="3"/>
            </p:cNvCxnSpPr>
            <p:nvPr/>
          </p:nvCxnSpPr>
          <p:spPr bwMode="auto">
            <a:xfrm flipH="1">
              <a:off x="8194675" y="4802188"/>
              <a:ext cx="792163" cy="129698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64" name="Straight Arrow Connector 30"/>
            <p:cNvCxnSpPr>
              <a:cxnSpLocks noChangeShapeType="1"/>
              <a:stCxn id="59" idx="1"/>
            </p:cNvCxnSpPr>
            <p:nvPr/>
          </p:nvCxnSpPr>
          <p:spPr bwMode="auto">
            <a:xfrm>
              <a:off x="7259638" y="4802188"/>
              <a:ext cx="935037" cy="129698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65" name="Straight Arrow Connector 34"/>
            <p:cNvCxnSpPr>
              <a:cxnSpLocks noChangeShapeType="1"/>
              <a:stCxn id="60" idx="3"/>
            </p:cNvCxnSpPr>
            <p:nvPr/>
          </p:nvCxnSpPr>
          <p:spPr bwMode="auto">
            <a:xfrm flipH="1" flipV="1">
              <a:off x="8194675" y="6099175"/>
              <a:ext cx="792163" cy="6477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66" name="Straight Arrow Connector 36"/>
            <p:cNvCxnSpPr>
              <a:cxnSpLocks noChangeShapeType="1"/>
              <a:stCxn id="60" idx="1"/>
            </p:cNvCxnSpPr>
            <p:nvPr/>
          </p:nvCxnSpPr>
          <p:spPr bwMode="auto">
            <a:xfrm flipV="1">
              <a:off x="7259638" y="6099175"/>
              <a:ext cx="935037" cy="6477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</p:grpSp>
      <p:sp>
        <p:nvSpPr>
          <p:cNvPr id="74" name="Rectangle 73"/>
          <p:cNvSpPr/>
          <p:nvPr/>
        </p:nvSpPr>
        <p:spPr>
          <a:xfrm>
            <a:off x="6873122" y="6453336"/>
            <a:ext cx="22708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Gjonaj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,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PRL (2013)</a:t>
            </a:r>
            <a:r>
              <a:rPr lang="nl-NL" i="1" dirty="0">
                <a:latin typeface="Arial" pitchFamily="34" charset="0"/>
              </a:rPr>
              <a:t> </a:t>
            </a:r>
          </a:p>
        </p:txBody>
      </p:sp>
      <p:sp>
        <p:nvSpPr>
          <p:cNvPr id="7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Imaging point spread functions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88439" y="2211961"/>
            <a:ext cx="527077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Rectangle 20"/>
          <p:cNvSpPr>
            <a:spLocks noChangeArrowheads="1"/>
          </p:cNvSpPr>
          <p:nvPr/>
        </p:nvSpPr>
        <p:spPr bwMode="auto">
          <a:xfrm>
            <a:off x="323528" y="1124744"/>
            <a:ext cx="436157" cy="39865"/>
          </a:xfrm>
          <a:prstGeom prst="rect">
            <a:avLst/>
          </a:prstGeom>
          <a:solidFill>
            <a:srgbClr val="C00000"/>
          </a:solidFill>
          <a:ln w="25402">
            <a:solidFill>
              <a:srgbClr val="385D8A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endParaRPr lang="he-IL">
              <a:solidFill>
                <a:srgbClr val="FFFFFF"/>
              </a:solidFill>
            </a:endParaRPr>
          </a:p>
        </p:txBody>
      </p:sp>
      <p:cxnSp>
        <p:nvCxnSpPr>
          <p:cNvPr id="47" name="Straight Arrow Connector 28"/>
          <p:cNvCxnSpPr>
            <a:cxnSpLocks noChangeShapeType="1"/>
            <a:stCxn id="46" idx="3"/>
          </p:cNvCxnSpPr>
          <p:nvPr/>
        </p:nvCxnSpPr>
        <p:spPr bwMode="auto">
          <a:xfrm flipH="1">
            <a:off x="559646" y="1144457"/>
            <a:ext cx="200039" cy="357904"/>
          </a:xfrm>
          <a:prstGeom prst="straightConnector1">
            <a:avLst/>
          </a:prstGeom>
          <a:noFill/>
          <a:ln w="9528">
            <a:solidFill>
              <a:srgbClr val="4A7EBB"/>
            </a:solidFill>
            <a:round/>
            <a:headEnd/>
            <a:tailEnd type="arrow" w="med" len="med"/>
          </a:ln>
        </p:spPr>
      </p:cxnSp>
      <p:cxnSp>
        <p:nvCxnSpPr>
          <p:cNvPr id="50" name="Straight Arrow Connector 30"/>
          <p:cNvCxnSpPr>
            <a:cxnSpLocks noChangeShapeType="1"/>
            <a:stCxn id="46" idx="1"/>
          </p:cNvCxnSpPr>
          <p:nvPr/>
        </p:nvCxnSpPr>
        <p:spPr bwMode="auto">
          <a:xfrm>
            <a:off x="323528" y="1144457"/>
            <a:ext cx="236118" cy="357904"/>
          </a:xfrm>
          <a:prstGeom prst="straightConnector1">
            <a:avLst/>
          </a:prstGeom>
          <a:noFill/>
          <a:ln w="9528">
            <a:solidFill>
              <a:srgbClr val="4A7EBB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2210250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4"/>
          <p:cNvSpPr>
            <a:spLocks noChangeArrowheads="1"/>
          </p:cNvSpPr>
          <p:nvPr/>
        </p:nvSpPr>
        <p:spPr bwMode="auto">
          <a:xfrm>
            <a:off x="35496" y="-30426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Reorganizing our thoughts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" name="Rectangle 9"/>
          <p:cNvSpPr>
            <a:spLocks noChangeArrowheads="1"/>
          </p:cNvSpPr>
          <p:nvPr/>
        </p:nvSpPr>
        <p:spPr bwMode="auto">
          <a:xfrm>
            <a:off x="10750" y="1313384"/>
            <a:ext cx="9144000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Concept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Simple        – scanning a focus to achieve imaging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Nice 	          – does not require labeling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Competitive – delivers energy locally (</a:t>
            </a:r>
            <a:r>
              <a:rPr lang="en-US" sz="2400" dirty="0" err="1">
                <a:solidFill>
                  <a:srgbClr val="002060"/>
                </a:solidFill>
                <a:latin typeface="Arial" charset="0"/>
              </a:rPr>
              <a:t>nano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-spectroscopy)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Resolution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 err="1">
                <a:solidFill>
                  <a:srgbClr val="002060"/>
                </a:solidFill>
                <a:latin typeface="Arial" charset="0"/>
              </a:rPr>
              <a:t>Lensing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      – From 450nm objective to ~ 200nm. Great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Wavelength – From 633nm to ~ 600nm </a:t>
            </a:r>
            <a:r>
              <a:rPr lang="en-US" sz="2400" dirty="0" err="1">
                <a:solidFill>
                  <a:srgbClr val="002060"/>
                </a:solidFill>
                <a:latin typeface="Arial" charset="0"/>
              </a:rPr>
              <a:t>plasmonic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. (</a:t>
            </a:r>
            <a:r>
              <a:rPr lang="en-US" sz="2400" b="1" dirty="0">
                <a:solidFill>
                  <a:srgbClr val="C00000"/>
                </a:solidFill>
                <a:latin typeface="Arial" charset="0"/>
              </a:rPr>
              <a:t>n=1.1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)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Maturity       – STED, PALM, STORM ~ 20nm.       Unfit</a:t>
            </a:r>
          </a:p>
          <a:p>
            <a:pPr marL="1028700" lvl="1" indent="-571500">
              <a:spcBef>
                <a:spcPct val="20000"/>
              </a:spcBef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25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/>
          <p:cNvSpPr/>
          <p:nvPr/>
        </p:nvSpPr>
        <p:spPr>
          <a:xfrm>
            <a:off x="5004048" y="3861049"/>
            <a:ext cx="3456384" cy="360040"/>
          </a:xfrm>
          <a:prstGeom prst="rect">
            <a:avLst/>
          </a:prstGeom>
          <a:solidFill>
            <a:schemeClr val="accent1">
              <a:lumMod val="7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7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Improved waveguides – Si Nitrite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 rot="10800000">
            <a:off x="624259" y="4242745"/>
            <a:ext cx="3400425" cy="6984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sp>
        <p:nvSpPr>
          <p:cNvPr id="46" name="Rectangle 4"/>
          <p:cNvSpPr>
            <a:spLocks noChangeArrowheads="1"/>
          </p:cNvSpPr>
          <p:nvPr/>
        </p:nvSpPr>
        <p:spPr bwMode="auto">
          <a:xfrm rot="10800000">
            <a:off x="611560" y="4149079"/>
            <a:ext cx="3422650" cy="698185"/>
          </a:xfrm>
          <a:prstGeom prst="rect">
            <a:avLst/>
          </a:prstGeom>
          <a:solidFill>
            <a:srgbClr val="FFCC00"/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755576" y="3645025"/>
            <a:ext cx="5613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Air</a:t>
            </a:r>
            <a:endParaRPr lang="nl-NL" sz="2400" dirty="0">
              <a:latin typeface="Arial" pitchFamily="34" charset="0"/>
            </a:endParaRPr>
          </a:p>
        </p:txBody>
      </p:sp>
      <p:sp>
        <p:nvSpPr>
          <p:cNvPr id="50" name="Rectangle 6"/>
          <p:cNvSpPr>
            <a:spLocks noChangeArrowheads="1"/>
          </p:cNvSpPr>
          <p:nvPr/>
        </p:nvSpPr>
        <p:spPr bwMode="auto">
          <a:xfrm>
            <a:off x="697087" y="4189365"/>
            <a:ext cx="8354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Gold</a:t>
            </a:r>
            <a:endParaRPr lang="nl-NL" sz="2400" dirty="0">
              <a:latin typeface="Arial" pitchFamily="34" charset="0"/>
            </a:endParaRPr>
          </a:p>
        </p:txBody>
      </p:sp>
      <p:sp>
        <p:nvSpPr>
          <p:cNvPr id="51" name="Arc 7"/>
          <p:cNvSpPr>
            <a:spLocks/>
          </p:cNvSpPr>
          <p:nvPr/>
        </p:nvSpPr>
        <p:spPr bwMode="auto">
          <a:xfrm rot="16200000" flipH="1">
            <a:off x="2691979" y="3324376"/>
            <a:ext cx="430212" cy="1276350"/>
          </a:xfrm>
          <a:custGeom>
            <a:avLst/>
            <a:gdLst>
              <a:gd name="T0" fmla="*/ 2147483647 w 21600"/>
              <a:gd name="T1" fmla="*/ 0 h 19721"/>
              <a:gd name="T2" fmla="*/ 2147483647 w 21600"/>
              <a:gd name="T3" fmla="*/ 2147483647 h 19721"/>
              <a:gd name="T4" fmla="*/ 0 w 21600"/>
              <a:gd name="T5" fmla="*/ 2147483647 h 1972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19721" fill="none" extrusionOk="0">
                <a:moveTo>
                  <a:pt x="8811" y="-1"/>
                </a:moveTo>
                <a:cubicBezTo>
                  <a:pt x="16590" y="3475"/>
                  <a:pt x="21600" y="11200"/>
                  <a:pt x="21600" y="19721"/>
                </a:cubicBezTo>
              </a:path>
              <a:path w="21600" h="19721" stroke="0" extrusionOk="0">
                <a:moveTo>
                  <a:pt x="8811" y="-1"/>
                </a:moveTo>
                <a:cubicBezTo>
                  <a:pt x="16590" y="3475"/>
                  <a:pt x="21600" y="11200"/>
                  <a:pt x="21600" y="19721"/>
                </a:cubicBezTo>
                <a:lnTo>
                  <a:pt x="0" y="19721"/>
                </a:lnTo>
                <a:lnTo>
                  <a:pt x="8811" y="-1"/>
                </a:lnTo>
                <a:close/>
              </a:path>
            </a:pathLst>
          </a:custGeom>
          <a:noFill/>
          <a:ln w="254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sp>
        <p:nvSpPr>
          <p:cNvPr id="52" name="Line 8"/>
          <p:cNvSpPr>
            <a:spLocks noChangeShapeType="1"/>
          </p:cNvSpPr>
          <p:nvPr/>
        </p:nvSpPr>
        <p:spPr bwMode="auto">
          <a:xfrm flipV="1">
            <a:off x="2326060" y="4177657"/>
            <a:ext cx="1571625" cy="6350"/>
          </a:xfrm>
          <a:prstGeom prst="line">
            <a:avLst/>
          </a:prstGeom>
          <a:noFill/>
          <a:ln w="5080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53" name="Line 12"/>
          <p:cNvSpPr>
            <a:spLocks noChangeShapeType="1"/>
          </p:cNvSpPr>
          <p:nvPr/>
        </p:nvSpPr>
        <p:spPr bwMode="auto">
          <a:xfrm flipH="1" flipV="1">
            <a:off x="2337173" y="4177657"/>
            <a:ext cx="14287" cy="1204913"/>
          </a:xfrm>
          <a:prstGeom prst="line">
            <a:avLst/>
          </a:prstGeom>
          <a:noFill/>
          <a:ln w="6985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2339752" y="4869161"/>
            <a:ext cx="17652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Arial" pitchFamily="34" charset="0"/>
              </a:rPr>
              <a:t>Light (633nm)</a:t>
            </a:r>
            <a:endParaRPr lang="nl-NL" sz="2000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55" name="Rectangle 14"/>
          <p:cNvSpPr>
            <a:spLocks noChangeArrowheads="1"/>
          </p:cNvSpPr>
          <p:nvPr/>
        </p:nvSpPr>
        <p:spPr bwMode="auto">
          <a:xfrm>
            <a:off x="2339752" y="4365105"/>
            <a:ext cx="23525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itchFamily="34" charset="0"/>
              </a:rPr>
              <a:t>SPP (600nm)</a:t>
            </a:r>
            <a:endParaRPr lang="nl-NL" sz="2000" dirty="0">
              <a:latin typeface="Arial" pitchFamily="34" charset="0"/>
            </a:endParaRPr>
          </a:p>
        </p:txBody>
      </p:sp>
      <p:sp>
        <p:nvSpPr>
          <p:cNvPr id="56" name="Oval 2"/>
          <p:cNvSpPr>
            <a:spLocks noChangeArrowheads="1"/>
          </p:cNvSpPr>
          <p:nvPr/>
        </p:nvSpPr>
        <p:spPr bwMode="auto">
          <a:xfrm>
            <a:off x="3399210" y="4044307"/>
            <a:ext cx="146050" cy="1397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cxnSp>
        <p:nvCxnSpPr>
          <p:cNvPr id="57" name="Straight Arrow Connector 56"/>
          <p:cNvCxnSpPr/>
          <p:nvPr/>
        </p:nvCxnSpPr>
        <p:spPr bwMode="auto">
          <a:xfrm flipV="1">
            <a:off x="3551610" y="3472807"/>
            <a:ext cx="501650" cy="56515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stealt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Rectangle 3"/>
          <p:cNvSpPr>
            <a:spLocks noChangeArrowheads="1"/>
          </p:cNvSpPr>
          <p:nvPr/>
        </p:nvSpPr>
        <p:spPr bwMode="auto">
          <a:xfrm rot="10800000">
            <a:off x="5016746" y="4242745"/>
            <a:ext cx="3400425" cy="6984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sp>
        <p:nvSpPr>
          <p:cNvPr id="67" name="Rectangle 4"/>
          <p:cNvSpPr>
            <a:spLocks noChangeArrowheads="1"/>
          </p:cNvSpPr>
          <p:nvPr/>
        </p:nvSpPr>
        <p:spPr bwMode="auto">
          <a:xfrm rot="10800000">
            <a:off x="5004048" y="4149080"/>
            <a:ext cx="3422650" cy="727753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sp>
        <p:nvSpPr>
          <p:cNvPr id="71" name="Rectangle 5"/>
          <p:cNvSpPr>
            <a:spLocks noChangeArrowheads="1"/>
          </p:cNvSpPr>
          <p:nvPr/>
        </p:nvSpPr>
        <p:spPr bwMode="auto">
          <a:xfrm>
            <a:off x="5004048" y="3789041"/>
            <a:ext cx="7665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</a:rPr>
              <a:t>SiN</a:t>
            </a:r>
            <a:endParaRPr lang="nl-NL" sz="2400" dirty="0">
              <a:latin typeface="Arial" pitchFamily="34" charset="0"/>
            </a:endParaRPr>
          </a:p>
        </p:txBody>
      </p:sp>
      <p:sp>
        <p:nvSpPr>
          <p:cNvPr id="72" name="Rectangle 6"/>
          <p:cNvSpPr>
            <a:spLocks noChangeArrowheads="1"/>
          </p:cNvSpPr>
          <p:nvPr/>
        </p:nvSpPr>
        <p:spPr bwMode="auto">
          <a:xfrm>
            <a:off x="5089575" y="4189365"/>
            <a:ext cx="9557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Silver</a:t>
            </a:r>
            <a:endParaRPr lang="nl-NL" sz="2400" dirty="0">
              <a:latin typeface="Arial" pitchFamily="34" charset="0"/>
            </a:endParaRPr>
          </a:p>
        </p:txBody>
      </p:sp>
      <p:sp>
        <p:nvSpPr>
          <p:cNvPr id="73" name="Arc 7"/>
          <p:cNvSpPr>
            <a:spLocks/>
          </p:cNvSpPr>
          <p:nvPr/>
        </p:nvSpPr>
        <p:spPr bwMode="auto">
          <a:xfrm rot="16200000" flipH="1">
            <a:off x="7084467" y="3324376"/>
            <a:ext cx="430212" cy="1276350"/>
          </a:xfrm>
          <a:custGeom>
            <a:avLst/>
            <a:gdLst>
              <a:gd name="T0" fmla="*/ 2147483647 w 21600"/>
              <a:gd name="T1" fmla="*/ 0 h 19721"/>
              <a:gd name="T2" fmla="*/ 2147483647 w 21600"/>
              <a:gd name="T3" fmla="*/ 2147483647 h 19721"/>
              <a:gd name="T4" fmla="*/ 0 w 21600"/>
              <a:gd name="T5" fmla="*/ 2147483647 h 1972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19721" fill="none" extrusionOk="0">
                <a:moveTo>
                  <a:pt x="8811" y="-1"/>
                </a:moveTo>
                <a:cubicBezTo>
                  <a:pt x="16590" y="3475"/>
                  <a:pt x="21600" y="11200"/>
                  <a:pt x="21600" y="19721"/>
                </a:cubicBezTo>
              </a:path>
              <a:path w="21600" h="19721" stroke="0" extrusionOk="0">
                <a:moveTo>
                  <a:pt x="8811" y="-1"/>
                </a:moveTo>
                <a:cubicBezTo>
                  <a:pt x="16590" y="3475"/>
                  <a:pt x="21600" y="11200"/>
                  <a:pt x="21600" y="19721"/>
                </a:cubicBezTo>
                <a:lnTo>
                  <a:pt x="0" y="19721"/>
                </a:lnTo>
                <a:lnTo>
                  <a:pt x="8811" y="-1"/>
                </a:lnTo>
                <a:close/>
              </a:path>
            </a:pathLst>
          </a:custGeom>
          <a:noFill/>
          <a:ln w="254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sp>
        <p:nvSpPr>
          <p:cNvPr id="76" name="Line 8"/>
          <p:cNvSpPr>
            <a:spLocks noChangeShapeType="1"/>
          </p:cNvSpPr>
          <p:nvPr/>
        </p:nvSpPr>
        <p:spPr bwMode="auto">
          <a:xfrm flipV="1">
            <a:off x="6660232" y="4142731"/>
            <a:ext cx="1571625" cy="6350"/>
          </a:xfrm>
          <a:prstGeom prst="line">
            <a:avLst/>
          </a:prstGeom>
          <a:noFill/>
          <a:ln w="5080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77" name="Line 12"/>
          <p:cNvSpPr>
            <a:spLocks noChangeShapeType="1"/>
          </p:cNvSpPr>
          <p:nvPr/>
        </p:nvSpPr>
        <p:spPr bwMode="auto">
          <a:xfrm flipH="1" flipV="1">
            <a:off x="6729661" y="4177657"/>
            <a:ext cx="14287" cy="1204913"/>
          </a:xfrm>
          <a:prstGeom prst="line">
            <a:avLst/>
          </a:prstGeom>
          <a:noFill/>
          <a:ln w="69850">
            <a:solidFill>
              <a:srgbClr val="00206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he-IL"/>
          </a:p>
        </p:txBody>
      </p:sp>
      <p:sp>
        <p:nvSpPr>
          <p:cNvPr id="78" name="Rectangle 13"/>
          <p:cNvSpPr>
            <a:spLocks noChangeArrowheads="1"/>
          </p:cNvSpPr>
          <p:nvPr/>
        </p:nvSpPr>
        <p:spPr bwMode="auto">
          <a:xfrm>
            <a:off x="6732240" y="4901099"/>
            <a:ext cx="17652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Arial" pitchFamily="34" charset="0"/>
              </a:rPr>
              <a:t>Light (532nm)</a:t>
            </a:r>
            <a:endParaRPr lang="nl-NL" sz="2000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79" name="Oval 2"/>
          <p:cNvSpPr>
            <a:spLocks noChangeArrowheads="1"/>
          </p:cNvSpPr>
          <p:nvPr/>
        </p:nvSpPr>
        <p:spPr bwMode="auto">
          <a:xfrm>
            <a:off x="7740352" y="3789041"/>
            <a:ext cx="146050" cy="139700"/>
          </a:xfrm>
          <a:prstGeom prst="ellipse">
            <a:avLst/>
          </a:prstGeom>
          <a:solidFill>
            <a:srgbClr val="FF0000"/>
          </a:solidFill>
          <a:ln w="9525" algn="ctr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he-IL"/>
          </a:p>
        </p:txBody>
      </p:sp>
      <p:cxnSp>
        <p:nvCxnSpPr>
          <p:cNvPr id="80" name="Straight Arrow Connector 79"/>
          <p:cNvCxnSpPr/>
          <p:nvPr/>
        </p:nvCxnSpPr>
        <p:spPr bwMode="auto">
          <a:xfrm flipV="1">
            <a:off x="7884368" y="3212977"/>
            <a:ext cx="501650" cy="565150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stealt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2" name="Arc 7"/>
          <p:cNvSpPr>
            <a:spLocks/>
          </p:cNvSpPr>
          <p:nvPr/>
        </p:nvSpPr>
        <p:spPr bwMode="auto">
          <a:xfrm rot="16200000" flipH="1">
            <a:off x="6553138" y="3320071"/>
            <a:ext cx="646236" cy="432048"/>
          </a:xfrm>
          <a:custGeom>
            <a:avLst/>
            <a:gdLst>
              <a:gd name="T0" fmla="*/ 2147483647 w 21600"/>
              <a:gd name="T1" fmla="*/ 0 h 19721"/>
              <a:gd name="T2" fmla="*/ 2147483647 w 21600"/>
              <a:gd name="T3" fmla="*/ 2147483647 h 19721"/>
              <a:gd name="T4" fmla="*/ 0 w 21600"/>
              <a:gd name="T5" fmla="*/ 2147483647 h 19721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19721" fill="none" extrusionOk="0">
                <a:moveTo>
                  <a:pt x="8811" y="-1"/>
                </a:moveTo>
                <a:cubicBezTo>
                  <a:pt x="16590" y="3475"/>
                  <a:pt x="21600" y="11200"/>
                  <a:pt x="21600" y="19721"/>
                </a:cubicBezTo>
              </a:path>
              <a:path w="21600" h="19721" stroke="0" extrusionOk="0">
                <a:moveTo>
                  <a:pt x="8811" y="-1"/>
                </a:moveTo>
                <a:cubicBezTo>
                  <a:pt x="16590" y="3475"/>
                  <a:pt x="21600" y="11200"/>
                  <a:pt x="21600" y="19721"/>
                </a:cubicBezTo>
                <a:lnTo>
                  <a:pt x="0" y="19721"/>
                </a:lnTo>
                <a:lnTo>
                  <a:pt x="8811" y="-1"/>
                </a:lnTo>
                <a:close/>
              </a:path>
            </a:pathLst>
          </a:custGeom>
          <a:noFill/>
          <a:ln w="25400">
            <a:solidFill>
              <a:srgbClr val="000080"/>
            </a:solidFill>
            <a:prstDash val="sysDot"/>
            <a:round/>
            <a:headEnd/>
            <a:tailEnd/>
          </a:ln>
          <a:effectLst/>
        </p:spPr>
        <p:txBody>
          <a:bodyPr wrap="none" anchor="ctr"/>
          <a:lstStyle/>
          <a:p>
            <a:endParaRPr lang="he-IL"/>
          </a:p>
        </p:txBody>
      </p:sp>
      <p:sp>
        <p:nvSpPr>
          <p:cNvPr id="83" name="Rectangle 14"/>
          <p:cNvSpPr>
            <a:spLocks noChangeArrowheads="1"/>
          </p:cNvSpPr>
          <p:nvPr/>
        </p:nvSpPr>
        <p:spPr bwMode="auto">
          <a:xfrm>
            <a:off x="6732240" y="4293097"/>
            <a:ext cx="23525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dirty="0">
                <a:latin typeface="Arial" pitchFamily="34" charset="0"/>
              </a:rPr>
              <a:t> SPP (240nm)</a:t>
            </a:r>
            <a:endParaRPr lang="nl-NL" sz="2000" dirty="0">
              <a:latin typeface="Arial" pitchFamily="34" charset="0"/>
            </a:endParaRPr>
          </a:p>
        </p:txBody>
      </p:sp>
      <p:sp>
        <p:nvSpPr>
          <p:cNvPr id="84" name="Rectangle 5"/>
          <p:cNvSpPr>
            <a:spLocks noChangeArrowheads="1"/>
          </p:cNvSpPr>
          <p:nvPr/>
        </p:nvSpPr>
        <p:spPr bwMode="auto">
          <a:xfrm>
            <a:off x="5054236" y="3429000"/>
            <a:ext cx="6293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 Air</a:t>
            </a:r>
            <a:endParaRPr lang="nl-NL" sz="2400" dirty="0">
              <a:latin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1104673"/>
            <a:ext cx="8761262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C00000"/>
                </a:solidFill>
                <a:latin typeface="Arial" charset="0"/>
              </a:rPr>
              <a:t>Next: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New </a:t>
            </a:r>
            <a:r>
              <a:rPr lang="en-US" sz="2400" b="1" dirty="0" err="1">
                <a:solidFill>
                  <a:srgbClr val="002060"/>
                </a:solidFill>
                <a:latin typeface="Arial" charset="0"/>
              </a:rPr>
              <a:t>nanophotonics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platforms</a:t>
            </a:r>
          </a:p>
          <a:p>
            <a:pPr marL="1028700" lvl="1" indent="-571500">
              <a:spcBef>
                <a:spcPct val="20000"/>
              </a:spcBef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Wavelength – From 633nm to ~ 180nm. (</a:t>
            </a:r>
            <a:r>
              <a:rPr lang="en-US" sz="2400" b="1" dirty="0">
                <a:solidFill>
                  <a:srgbClr val="C00000"/>
                </a:solidFill>
                <a:latin typeface="Arial" charset="0"/>
              </a:rPr>
              <a:t>n=3.5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) </a:t>
            </a:r>
          </a:p>
          <a:p>
            <a:pPr marL="1028700" lvl="1" indent="-571500">
              <a:spcBef>
                <a:spcPct val="20000"/>
              </a:spcBef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Losses         – Propagation length &gt; 1 micrometer.</a:t>
            </a:r>
          </a:p>
          <a:p>
            <a:pPr marL="1028700" lvl="1" indent="-571500">
              <a:spcBef>
                <a:spcPct val="20000"/>
              </a:spcBef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Interaction   –  Should excite a probe or a bio molecule</a:t>
            </a:r>
          </a:p>
        </p:txBody>
      </p:sp>
    </p:spTree>
    <p:extLst>
      <p:ext uri="{BB962C8B-B14F-4D97-AF65-F5344CB8AC3E}">
        <p14:creationId xmlns:p14="http://schemas.microsoft.com/office/powerpoint/2010/main" val="221025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5148064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  Microscopy</a:t>
            </a:r>
            <a:endParaRPr lang="nl-NL" sz="4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3074" name="Picture 2" descr="http://www.antique-microscopes.com/Wale_Working_microsco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86" y="2564904"/>
            <a:ext cx="1895475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magersci.com/images/nikon/products/n-storm/thumbs700/Nikon-super-resolution-microscope-system-N-STOR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28800"/>
            <a:ext cx="56769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820" y="1672303"/>
            <a:ext cx="29827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r>
              <a:rPr lang="en-US" sz="2400" b="1" dirty="0">
                <a:latin typeface="Arial" charset="0"/>
              </a:rPr>
              <a:t>We started like this</a:t>
            </a:r>
          </a:p>
        </p:txBody>
      </p:sp>
      <p:sp>
        <p:nvSpPr>
          <p:cNvPr id="8" name="Rectangle 7"/>
          <p:cNvSpPr/>
          <p:nvPr/>
        </p:nvSpPr>
        <p:spPr>
          <a:xfrm>
            <a:off x="6042298" y="1715776"/>
            <a:ext cx="2629246" cy="12057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r>
              <a:rPr lang="en-US" sz="2400" b="1" dirty="0">
                <a:latin typeface="Arial" charset="0"/>
              </a:rPr>
              <a:t>Few </a:t>
            </a:r>
            <a:r>
              <a:rPr lang="en-US" sz="2400" b="1" dirty="0" err="1">
                <a:latin typeface="Arial" charset="0"/>
              </a:rPr>
              <a:t>Nobels</a:t>
            </a:r>
            <a:r>
              <a:rPr lang="en-US" sz="2400" b="1" dirty="0">
                <a:latin typeface="Arial" charset="0"/>
              </a:rPr>
              <a:t> later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r>
              <a:rPr lang="en-US" sz="2400" b="1" dirty="0">
                <a:latin typeface="Arial" charset="0"/>
              </a:rPr>
              <a:t>(Nikon Storm)</a:t>
            </a:r>
          </a:p>
        </p:txBody>
      </p:sp>
    </p:spTree>
    <p:extLst>
      <p:ext uri="{BB962C8B-B14F-4D97-AF65-F5344CB8AC3E}">
        <p14:creationId xmlns:p14="http://schemas.microsoft.com/office/powerpoint/2010/main" val="423932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7848872" cy="3839739"/>
          </a:xfrm>
          <a:prstGeom prst="rect">
            <a:avLst/>
          </a:prstGeom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Near field measurements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933056"/>
            <a:ext cx="2196352" cy="21996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16016" y="6488668"/>
            <a:ext cx="4493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Gjonaj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,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David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 et al 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Nano Letters (2014)</a:t>
            </a:r>
            <a:r>
              <a:rPr lang="nl-NL" i="1" dirty="0">
                <a:latin typeface="Arial" pitchFamily="34" charset="0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683568" y="5373216"/>
            <a:ext cx="5904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Arial" charset="0"/>
              </a:rPr>
              <a:t>Static focus due to the shape of the slits</a:t>
            </a:r>
            <a:endParaRPr lang="he-IL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3068960"/>
            <a:ext cx="5400600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76"/>
          <a:stretch/>
        </p:blipFill>
        <p:spPr>
          <a:xfrm>
            <a:off x="5328592" y="764704"/>
            <a:ext cx="3635896" cy="33123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412776"/>
            <a:ext cx="1728192" cy="1730759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 flipV="1">
            <a:off x="4067944" y="1052736"/>
            <a:ext cx="1512168" cy="925748"/>
          </a:xfrm>
          <a:prstGeom prst="line">
            <a:avLst/>
          </a:prstGeom>
          <a:ln w="476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067944" y="2348880"/>
            <a:ext cx="1512168" cy="1080120"/>
          </a:xfrm>
          <a:prstGeom prst="line">
            <a:avLst/>
          </a:prstGeom>
          <a:ln w="476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3707904" y="2060848"/>
            <a:ext cx="216024" cy="216024"/>
          </a:xfrm>
          <a:prstGeom prst="rect">
            <a:avLst/>
          </a:prstGeom>
          <a:noFill/>
          <a:ln w="28575">
            <a:solidFill>
              <a:schemeClr val="bg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 b="1" dirty="0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prstClr val="white"/>
                </a:solidFill>
                <a:latin typeface="Arial" pitchFamily="34" charset="0"/>
              </a:rPr>
              <a:t>  Wavelength 240nm; focus 66 nm </a:t>
            </a:r>
            <a:endParaRPr lang="he-IL" dirty="0"/>
          </a:p>
        </p:txBody>
      </p:sp>
      <p:grpSp>
        <p:nvGrpSpPr>
          <p:cNvPr id="18" name="Group 17"/>
          <p:cNvGrpSpPr/>
          <p:nvPr/>
        </p:nvGrpSpPr>
        <p:grpSpPr>
          <a:xfrm>
            <a:off x="1403648" y="1700808"/>
            <a:ext cx="1008112" cy="936104"/>
            <a:chOff x="7259638" y="4730750"/>
            <a:chExt cx="1727200" cy="2087563"/>
          </a:xfrm>
        </p:grpSpPr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7259638" y="4730750"/>
              <a:ext cx="1727200" cy="144463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7259638" y="6675438"/>
              <a:ext cx="1727200" cy="142875"/>
            </a:xfrm>
            <a:prstGeom prst="rect">
              <a:avLst/>
            </a:prstGeom>
            <a:solidFill>
              <a:srgbClr val="C00000"/>
            </a:solidFill>
            <a:ln w="25402">
              <a:solidFill>
                <a:srgbClr val="385D8A"/>
              </a:solidFill>
              <a:miter lim="800000"/>
              <a:headEnd/>
              <a:tailEnd/>
            </a:ln>
          </p:spPr>
          <p:txBody>
            <a:bodyPr anchor="ctr" anchorCtr="1"/>
            <a:lstStyle/>
            <a:p>
              <a:pPr algn="ctr"/>
              <a:endParaRPr lang="he-IL">
                <a:solidFill>
                  <a:srgbClr val="FFFFFF"/>
                </a:solidFill>
              </a:endParaRPr>
            </a:p>
          </p:txBody>
        </p:sp>
        <p:cxnSp>
          <p:nvCxnSpPr>
            <p:cNvPr id="21" name="Straight Arrow Connector 28"/>
            <p:cNvCxnSpPr>
              <a:cxnSpLocks noChangeShapeType="1"/>
              <a:stCxn id="19" idx="3"/>
            </p:cNvCxnSpPr>
            <p:nvPr/>
          </p:nvCxnSpPr>
          <p:spPr bwMode="auto">
            <a:xfrm flipH="1">
              <a:off x="8194675" y="4802188"/>
              <a:ext cx="792163" cy="129698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22" name="Straight Arrow Connector 30"/>
            <p:cNvCxnSpPr>
              <a:cxnSpLocks noChangeShapeType="1"/>
              <a:stCxn id="19" idx="1"/>
            </p:cNvCxnSpPr>
            <p:nvPr/>
          </p:nvCxnSpPr>
          <p:spPr bwMode="auto">
            <a:xfrm>
              <a:off x="7259638" y="4802188"/>
              <a:ext cx="935037" cy="1296987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23" name="Straight Arrow Connector 34"/>
            <p:cNvCxnSpPr>
              <a:cxnSpLocks noChangeShapeType="1"/>
              <a:stCxn id="20" idx="3"/>
            </p:cNvCxnSpPr>
            <p:nvPr/>
          </p:nvCxnSpPr>
          <p:spPr bwMode="auto">
            <a:xfrm flipH="1" flipV="1">
              <a:off x="8194675" y="6099175"/>
              <a:ext cx="792163" cy="6477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  <p:cxnSp>
          <p:nvCxnSpPr>
            <p:cNvPr id="24" name="Straight Arrow Connector 36"/>
            <p:cNvCxnSpPr>
              <a:cxnSpLocks noChangeShapeType="1"/>
              <a:stCxn id="20" idx="1"/>
            </p:cNvCxnSpPr>
            <p:nvPr/>
          </p:nvCxnSpPr>
          <p:spPr bwMode="auto">
            <a:xfrm flipV="1">
              <a:off x="7259638" y="6099175"/>
              <a:ext cx="935037" cy="647700"/>
            </a:xfrm>
            <a:prstGeom prst="straightConnector1">
              <a:avLst/>
            </a:prstGeom>
            <a:noFill/>
            <a:ln w="9528">
              <a:solidFill>
                <a:srgbClr val="4A7EBB"/>
              </a:solidFill>
              <a:round/>
              <a:headEnd/>
              <a:tailEnd type="arrow" w="med" len="med"/>
            </a:ln>
          </p:spPr>
        </p:cxnSp>
      </p:grpSp>
      <p:sp>
        <p:nvSpPr>
          <p:cNvPr id="16" name="Rectangle 15"/>
          <p:cNvSpPr/>
          <p:nvPr/>
        </p:nvSpPr>
        <p:spPr>
          <a:xfrm>
            <a:off x="4716016" y="6488668"/>
            <a:ext cx="4493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Gjonaj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,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David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 et al 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Nano Letters (2014)</a:t>
            </a:r>
            <a:r>
              <a:rPr lang="nl-NL" i="1" dirty="0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3" t="38253" r="42119" b="35342"/>
          <a:stretch/>
        </p:blipFill>
        <p:spPr>
          <a:xfrm>
            <a:off x="5508104" y="1268760"/>
            <a:ext cx="3168352" cy="103632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83" t="34230" r="40518" b="31541"/>
          <a:stretch/>
        </p:blipFill>
        <p:spPr>
          <a:xfrm>
            <a:off x="323528" y="980728"/>
            <a:ext cx="3187628" cy="1324844"/>
          </a:xfrm>
          <a:prstGeom prst="rect">
            <a:avLst/>
          </a:prstGeom>
        </p:spPr>
      </p:pic>
      <p:sp>
        <p:nvSpPr>
          <p:cNvPr id="7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Improved waveguides – Si Nitrite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47" name="Rectangle 5"/>
          <p:cNvSpPr>
            <a:spLocks noChangeArrowheads="1"/>
          </p:cNvSpPr>
          <p:nvPr/>
        </p:nvSpPr>
        <p:spPr bwMode="auto">
          <a:xfrm>
            <a:off x="611560" y="908720"/>
            <a:ext cx="5613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Air</a:t>
            </a:r>
            <a:endParaRPr lang="nl-NL" sz="2400" dirty="0">
              <a:latin typeface="Arial" pitchFamily="34" charset="0"/>
            </a:endParaRPr>
          </a:p>
        </p:txBody>
      </p:sp>
      <p:sp>
        <p:nvSpPr>
          <p:cNvPr id="50" name="Rectangle 6"/>
          <p:cNvSpPr>
            <a:spLocks noChangeArrowheads="1"/>
          </p:cNvSpPr>
          <p:nvPr/>
        </p:nvSpPr>
        <p:spPr bwMode="auto">
          <a:xfrm>
            <a:off x="683568" y="1556792"/>
            <a:ext cx="83548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Gold</a:t>
            </a:r>
            <a:endParaRPr lang="nl-NL" sz="2400" dirty="0">
              <a:latin typeface="Arial" pitchFamily="34" charset="0"/>
            </a:endParaRPr>
          </a:p>
        </p:txBody>
      </p:sp>
      <p:sp>
        <p:nvSpPr>
          <p:cNvPr id="71" name="Rectangle 5"/>
          <p:cNvSpPr>
            <a:spLocks noChangeArrowheads="1"/>
          </p:cNvSpPr>
          <p:nvPr/>
        </p:nvSpPr>
        <p:spPr bwMode="auto">
          <a:xfrm>
            <a:off x="5677651" y="1340768"/>
            <a:ext cx="7665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 </a:t>
            </a:r>
            <a:r>
              <a:rPr lang="en-US" sz="2400" dirty="0" err="1">
                <a:latin typeface="Arial" pitchFamily="34" charset="0"/>
              </a:rPr>
              <a:t>SiN</a:t>
            </a:r>
            <a:endParaRPr lang="nl-NL" sz="2400" dirty="0">
              <a:latin typeface="Arial" pitchFamily="34" charset="0"/>
            </a:endParaRPr>
          </a:p>
        </p:txBody>
      </p:sp>
      <p:sp>
        <p:nvSpPr>
          <p:cNvPr id="72" name="Rectangle 6"/>
          <p:cNvSpPr>
            <a:spLocks noChangeArrowheads="1"/>
          </p:cNvSpPr>
          <p:nvPr/>
        </p:nvSpPr>
        <p:spPr bwMode="auto">
          <a:xfrm>
            <a:off x="5796136" y="1700808"/>
            <a:ext cx="95571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Silver</a:t>
            </a:r>
            <a:endParaRPr lang="nl-NL" sz="2400" dirty="0">
              <a:latin typeface="Arial" pitchFamily="34" charset="0"/>
            </a:endParaRPr>
          </a:p>
        </p:txBody>
      </p:sp>
      <p:sp>
        <p:nvSpPr>
          <p:cNvPr id="84" name="Rectangle 5"/>
          <p:cNvSpPr>
            <a:spLocks noChangeArrowheads="1"/>
          </p:cNvSpPr>
          <p:nvPr/>
        </p:nvSpPr>
        <p:spPr bwMode="auto">
          <a:xfrm>
            <a:off x="5724128" y="836712"/>
            <a:ext cx="62933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latin typeface="Arial" pitchFamily="34" charset="0"/>
              </a:rPr>
              <a:t> Air</a:t>
            </a:r>
            <a:endParaRPr lang="nl-NL" sz="2400" dirty="0">
              <a:latin typeface="Arial" pitchFamily="34" charset="0"/>
            </a:endParaRPr>
          </a:p>
        </p:txBody>
      </p:sp>
      <p:pic>
        <p:nvPicPr>
          <p:cNvPr id="31" name="Picture 10"/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145797" y="1406932"/>
            <a:ext cx="677953" cy="68964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2348880"/>
            <a:ext cx="1867469" cy="1867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87624" y="2204864"/>
            <a:ext cx="1872208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ectangle 37"/>
          <p:cNvSpPr/>
          <p:nvPr/>
        </p:nvSpPr>
        <p:spPr>
          <a:xfrm>
            <a:off x="0" y="4725144"/>
            <a:ext cx="8892480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lvl="1" indent="-571500">
              <a:spcBef>
                <a:spcPct val="20000"/>
              </a:spcBef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Wavelength – From 600nm to ~ 240nm.    Almost there</a:t>
            </a:r>
          </a:p>
          <a:p>
            <a:pPr marL="1028700" lvl="1" indent="-571500">
              <a:spcBef>
                <a:spcPct val="20000"/>
              </a:spcBef>
              <a:buFont typeface="+mj-lt"/>
              <a:buAutoNum type="arabicPeriod"/>
            </a:pPr>
            <a:r>
              <a:rPr lang="en-US" sz="2400" dirty="0">
                <a:solidFill>
                  <a:srgbClr val="C00000"/>
                </a:solidFill>
                <a:latin typeface="Arial" charset="0"/>
              </a:rPr>
              <a:t>Losses         – Propagation length &lt; 1 micrometer.</a:t>
            </a:r>
          </a:p>
          <a:p>
            <a:pPr marL="1028700" lvl="1" indent="-571500">
              <a:spcBef>
                <a:spcPct val="20000"/>
              </a:spcBef>
              <a:buFont typeface="+mj-lt"/>
              <a:buAutoNum type="arabicPeriod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Interaction   –  Should excite a probe or a bio molecule</a:t>
            </a:r>
          </a:p>
        </p:txBody>
      </p:sp>
    </p:spTree>
    <p:extLst>
      <p:ext uri="{BB962C8B-B14F-4D97-AF65-F5344CB8AC3E}">
        <p14:creationId xmlns:p14="http://schemas.microsoft.com/office/powerpoint/2010/main" val="22102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Super-resolution in Silicon domain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88970" y="4005064"/>
            <a:ext cx="3668107" cy="208254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23597" y="4149080"/>
            <a:ext cx="5256584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Thin Si waveguide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Transparent 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Guided modes in 2D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Propagation up to 10 um</a:t>
            </a:r>
          </a:p>
          <a:p>
            <a:pPr lvl="1">
              <a:spcBef>
                <a:spcPct val="20000"/>
              </a:spcBef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0" y="822296"/>
            <a:ext cx="5256584" cy="267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Arial" charset="0"/>
              </a:rPr>
              <a:t>Bulk Silicon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Refractive index ~ 3.5 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Connection to Si Photonics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Connection to lithography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srgbClr val="FF0000"/>
                </a:solidFill>
                <a:latin typeface="Arial" charset="0"/>
              </a:rPr>
              <a:t>Absoption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 in the visible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FF0000"/>
                </a:solidFill>
                <a:latin typeface="Arial" charset="0"/>
              </a:rPr>
              <a:t>Hard to harvest light</a:t>
            </a: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316" y="1165759"/>
            <a:ext cx="3218422" cy="207643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263527" y="840652"/>
            <a:ext cx="1466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</a:rPr>
              <a:t>IBM Research</a:t>
            </a:r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Focusing with Silicon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42959" y="6464296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David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,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Gjonaj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 et al 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Optica (2015)</a:t>
            </a:r>
            <a:r>
              <a:rPr lang="nl-NL" i="1" dirty="0">
                <a:latin typeface="Arial" pitchFamily="34" charset="0"/>
              </a:rPr>
              <a:t> 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50916"/>
            <a:ext cx="7144498" cy="33529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2" t="18522" r="31945" b="10701"/>
          <a:stretch/>
        </p:blipFill>
        <p:spPr>
          <a:xfrm>
            <a:off x="5655285" y="4290029"/>
            <a:ext cx="3437035" cy="194105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6" t="15624" r="16500" b="15626"/>
          <a:stretch/>
        </p:blipFill>
        <p:spPr>
          <a:xfrm>
            <a:off x="6372200" y="3097327"/>
            <a:ext cx="1221167" cy="119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30553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Hybrid photonic plasmonic modes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430" y="6428176"/>
            <a:ext cx="3583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Oulton</a:t>
            </a:r>
            <a:r>
              <a:rPr lang="nl-NL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et al  </a:t>
            </a:r>
            <a:r>
              <a:rPr lang="nl-NL" b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Nat Photon (2008)</a:t>
            </a:r>
            <a:r>
              <a:rPr lang="nl-NL" i="1" dirty="0">
                <a:solidFill>
                  <a:schemeClr val="bg1">
                    <a:lumMod val="95000"/>
                  </a:schemeClr>
                </a:solidFill>
                <a:latin typeface="Arial" pitchFamily="34" charset="0"/>
              </a:rPr>
              <a:t>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95536" y="908720"/>
            <a:ext cx="3243925" cy="3668085"/>
            <a:chOff x="7235482" y="2670883"/>
            <a:chExt cx="3243925" cy="3668085"/>
          </a:xfrm>
        </p:grpSpPr>
        <p:sp>
          <p:nvSpPr>
            <p:cNvPr id="11" name="TextBox 37"/>
            <p:cNvSpPr txBox="1"/>
            <p:nvPr/>
          </p:nvSpPr>
          <p:spPr>
            <a:xfrm>
              <a:off x="7294154" y="2670883"/>
              <a:ext cx="3126583" cy="830997"/>
            </a:xfrm>
            <a:prstGeom prst="rect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2400" dirty="0">
                  <a:solidFill>
                    <a:prstClr val="black"/>
                  </a:solidFill>
                </a:rPr>
                <a:t>Si    -   SiO</a:t>
              </a:r>
              <a:r>
                <a:rPr lang="en-US" sz="2400" baseline="-25000" dirty="0">
                  <a:solidFill>
                    <a:prstClr val="black"/>
                  </a:solidFill>
                </a:rPr>
                <a:t>2</a:t>
              </a:r>
              <a:r>
                <a:rPr lang="en-US" sz="2400" dirty="0">
                  <a:solidFill>
                    <a:prstClr val="black"/>
                  </a:solidFill>
                </a:rPr>
                <a:t>   -     Ag </a:t>
              </a:r>
            </a:p>
            <a:p>
              <a:r>
                <a:rPr lang="en-US" sz="2400" b="1" dirty="0">
                  <a:solidFill>
                    <a:prstClr val="black"/>
                  </a:solidFill>
                </a:rPr>
                <a:t>60</a:t>
              </a:r>
              <a:r>
                <a:rPr lang="en-US" sz="2400" dirty="0">
                  <a:solidFill>
                    <a:prstClr val="black"/>
                  </a:solidFill>
                </a:rPr>
                <a:t>   -     </a:t>
              </a:r>
              <a:r>
                <a:rPr lang="en-US" sz="2400" b="1" dirty="0">
                  <a:solidFill>
                    <a:srgbClr val="FF0000"/>
                  </a:solidFill>
                </a:rPr>
                <a:t>8</a:t>
              </a:r>
              <a:r>
                <a:rPr lang="en-US" sz="2400" dirty="0">
                  <a:solidFill>
                    <a:prstClr val="black"/>
                  </a:solidFill>
                </a:rPr>
                <a:t>      -    </a:t>
              </a:r>
              <a:r>
                <a:rPr lang="en-US" sz="2400" b="1" dirty="0">
                  <a:solidFill>
                    <a:prstClr val="black"/>
                  </a:solidFill>
                </a:rPr>
                <a:t>300</a:t>
              </a:r>
              <a:r>
                <a:rPr lang="en-US" sz="2400" dirty="0">
                  <a:solidFill>
                    <a:prstClr val="black"/>
                  </a:solidFill>
                </a:rPr>
                <a:t> nm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 flipV="1">
              <a:off x="7671474" y="3531035"/>
              <a:ext cx="2371941" cy="3243925"/>
            </a:xfrm>
            <a:prstGeom prst="rect">
              <a:avLst/>
            </a:prstGeom>
          </p:spPr>
        </p:pic>
        <p:sp>
          <p:nvSpPr>
            <p:cNvPr id="13" name="TextBox 39"/>
            <p:cNvSpPr txBox="1"/>
            <p:nvPr/>
          </p:nvSpPr>
          <p:spPr>
            <a:xfrm>
              <a:off x="9080643" y="3908183"/>
              <a:ext cx="134009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2400" dirty="0">
                <a:solidFill>
                  <a:prstClr val="black"/>
                </a:solidFill>
              </a:endParaRPr>
            </a:p>
            <a:p>
              <a:pPr algn="r"/>
              <a:r>
                <a:rPr lang="en-US" sz="2400" dirty="0">
                  <a:solidFill>
                    <a:prstClr val="black"/>
                  </a:solidFill>
                </a:rPr>
                <a:t>Air</a:t>
              </a:r>
            </a:p>
            <a:p>
              <a:pPr algn="r"/>
              <a:endParaRPr lang="en-US" sz="2400" dirty="0">
                <a:solidFill>
                  <a:prstClr val="black"/>
                </a:solidFill>
              </a:endParaRPr>
            </a:p>
            <a:p>
              <a:pPr algn="r"/>
              <a:r>
                <a:rPr lang="en-US" sz="2400" dirty="0">
                  <a:solidFill>
                    <a:prstClr val="black"/>
                  </a:solidFill>
                </a:rPr>
                <a:t>Si</a:t>
              </a:r>
            </a:p>
            <a:p>
              <a:pPr algn="r"/>
              <a:endParaRPr lang="en-US" sz="2400" dirty="0">
                <a:solidFill>
                  <a:prstClr val="black"/>
                </a:solidFill>
              </a:endParaRPr>
            </a:p>
            <a:p>
              <a:pPr algn="r"/>
              <a:r>
                <a:rPr lang="en-US" sz="2400" dirty="0">
                  <a:solidFill>
                    <a:prstClr val="black"/>
                  </a:solidFill>
                </a:rPr>
                <a:t>Metal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593448" y="2119313"/>
            <a:ext cx="3243926" cy="2457493"/>
            <a:chOff x="699447" y="3549956"/>
            <a:chExt cx="3243926" cy="3308044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 flipV="1">
              <a:off x="667388" y="3582015"/>
              <a:ext cx="3308044" cy="3243925"/>
            </a:xfrm>
            <a:prstGeom prst="rect">
              <a:avLst/>
            </a:prstGeom>
          </p:spPr>
        </p:pic>
        <p:sp>
          <p:nvSpPr>
            <p:cNvPr id="17" name="TextBox 31"/>
            <p:cNvSpPr txBox="1"/>
            <p:nvPr/>
          </p:nvSpPr>
          <p:spPr>
            <a:xfrm>
              <a:off x="2603279" y="3549956"/>
              <a:ext cx="1340094" cy="31072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2400" dirty="0">
                <a:solidFill>
                  <a:prstClr val="black"/>
                </a:solidFill>
              </a:endParaRPr>
            </a:p>
            <a:p>
              <a:pPr algn="r"/>
              <a:r>
                <a:rPr lang="en-US" sz="2400" dirty="0">
                  <a:solidFill>
                    <a:prstClr val="black"/>
                  </a:solidFill>
                </a:rPr>
                <a:t>Air</a:t>
              </a:r>
            </a:p>
            <a:p>
              <a:pPr algn="r"/>
              <a:endParaRPr lang="en-US" sz="2400" dirty="0">
                <a:solidFill>
                  <a:prstClr val="black"/>
                </a:solidFill>
              </a:endParaRPr>
            </a:p>
            <a:p>
              <a:pPr algn="r"/>
              <a:r>
                <a:rPr lang="en-US" sz="2400" dirty="0">
                  <a:solidFill>
                    <a:prstClr val="black"/>
                  </a:solidFill>
                </a:rPr>
                <a:t>Si</a:t>
              </a:r>
            </a:p>
            <a:p>
              <a:pPr algn="r"/>
              <a:endParaRPr lang="en-US" sz="2400" dirty="0">
                <a:solidFill>
                  <a:prstClr val="black"/>
                </a:solidFill>
              </a:endParaRPr>
            </a:p>
            <a:p>
              <a:pPr algn="r"/>
              <a:r>
                <a:rPr lang="en-US" sz="2400" dirty="0">
                  <a:solidFill>
                    <a:prstClr val="black"/>
                  </a:solidFill>
                </a:rPr>
                <a:t>Metal</a:t>
              </a:r>
            </a:p>
          </p:txBody>
        </p:sp>
      </p:grpSp>
      <p:sp>
        <p:nvSpPr>
          <p:cNvPr id="15" name="TextBox 32"/>
          <p:cNvSpPr txBox="1"/>
          <p:nvPr/>
        </p:nvSpPr>
        <p:spPr>
          <a:xfrm>
            <a:off x="5652120" y="882385"/>
            <a:ext cx="3126583" cy="83099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prstClr val="black"/>
                </a:solidFill>
              </a:rPr>
              <a:t>Si    -   SiO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   -     Ag </a:t>
            </a:r>
          </a:p>
          <a:p>
            <a:r>
              <a:rPr lang="en-US" sz="2400" b="1" dirty="0">
                <a:solidFill>
                  <a:prstClr val="black"/>
                </a:solidFill>
              </a:rPr>
              <a:t>60</a:t>
            </a:r>
            <a:r>
              <a:rPr lang="en-US" sz="2400" dirty="0">
                <a:solidFill>
                  <a:prstClr val="black"/>
                </a:solidFill>
              </a:rPr>
              <a:t>   -     </a:t>
            </a:r>
            <a:r>
              <a:rPr lang="en-US" sz="2400" b="1" dirty="0">
                <a:solidFill>
                  <a:srgbClr val="FF0000"/>
                </a:solidFill>
              </a:rPr>
              <a:t>4</a:t>
            </a:r>
            <a:r>
              <a:rPr lang="en-US" sz="2400" dirty="0">
                <a:solidFill>
                  <a:prstClr val="black"/>
                </a:solidFill>
              </a:rPr>
              <a:t>      -    </a:t>
            </a:r>
            <a:r>
              <a:rPr lang="en-US" sz="2400" b="1" dirty="0">
                <a:solidFill>
                  <a:prstClr val="black"/>
                </a:solidFill>
              </a:rPr>
              <a:t>300</a:t>
            </a:r>
            <a:r>
              <a:rPr lang="en-US" sz="2400" dirty="0">
                <a:solidFill>
                  <a:prstClr val="black"/>
                </a:solidFill>
              </a:rPr>
              <a:t> nm</a:t>
            </a:r>
          </a:p>
        </p:txBody>
      </p:sp>
      <p:sp>
        <p:nvSpPr>
          <p:cNvPr id="2" name="Rectangle 1"/>
          <p:cNvSpPr/>
          <p:nvPr/>
        </p:nvSpPr>
        <p:spPr>
          <a:xfrm>
            <a:off x="4029223" y="3717032"/>
            <a:ext cx="12153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-   </a:t>
            </a:r>
            <a:r>
              <a:rPr lang="en-US" sz="2400" dirty="0">
                <a:solidFill>
                  <a:prstClr val="black"/>
                </a:solidFill>
              </a:rPr>
              <a:t>SiO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dirty="0">
                <a:solidFill>
                  <a:prstClr val="black"/>
                </a:solidFill>
              </a:rPr>
              <a:t>   - </a:t>
            </a:r>
            <a:endParaRPr lang="en-US" dirty="0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-36512" y="4596913"/>
            <a:ext cx="396044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Single hybrid mode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More photonic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Wavelength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220 nm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Propagation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5.3 um</a:t>
            </a:r>
          </a:p>
          <a:p>
            <a:pPr lvl="1">
              <a:spcBef>
                <a:spcPct val="20000"/>
              </a:spcBef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5235191" y="4632637"/>
            <a:ext cx="396044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Single hybrid mode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More plasmonic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Wavelength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184 nm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Propagation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3.3 um</a:t>
            </a:r>
          </a:p>
        </p:txBody>
      </p:sp>
      <p:pic>
        <p:nvPicPr>
          <p:cNvPr id="20" name="Picture 69" descr="Zhang_fig1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75" t="9053" r="14140" b="33396"/>
          <a:stretch/>
        </p:blipFill>
        <p:spPr bwMode="auto">
          <a:xfrm>
            <a:off x="3923928" y="881371"/>
            <a:ext cx="1397967" cy="149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828872" y="881371"/>
            <a:ext cx="4930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7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Resolution:  contrast  or  size?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42959" y="6464296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David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,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Gjonaj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 et al 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Optica (2015)</a:t>
            </a:r>
            <a:r>
              <a:rPr lang="nl-NL" i="1" dirty="0">
                <a:latin typeface="Arial" pitchFamily="34" charset="0"/>
              </a:rPr>
              <a:t> 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320921" y="1156712"/>
            <a:ext cx="5475138" cy="2560320"/>
            <a:chOff x="1436281" y="1771180"/>
            <a:chExt cx="5475138" cy="2560320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03" t="9713" r="20443" b="13202"/>
            <a:stretch/>
          </p:blipFill>
          <p:spPr>
            <a:xfrm>
              <a:off x="1436281" y="1771180"/>
              <a:ext cx="2576134" cy="256032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162" t="8204" r="18908" b="13630"/>
            <a:stretch/>
          </p:blipFill>
          <p:spPr>
            <a:xfrm>
              <a:off x="4336965" y="1771180"/>
              <a:ext cx="2574454" cy="2560320"/>
            </a:xfrm>
            <a:prstGeom prst="rect">
              <a:avLst/>
            </a:prstGeom>
          </p:spPr>
        </p:pic>
      </p:grp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5" t="9556" r="19135" b="13706"/>
          <a:stretch/>
        </p:blipFill>
        <p:spPr>
          <a:xfrm>
            <a:off x="3321405" y="3784856"/>
            <a:ext cx="2575650" cy="256032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99" t="9919" r="19978" b="13256"/>
          <a:stretch/>
        </p:blipFill>
        <p:spPr>
          <a:xfrm>
            <a:off x="6228184" y="3784856"/>
            <a:ext cx="2575650" cy="2560320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3320921" y="3460968"/>
            <a:ext cx="1251079" cy="0"/>
          </a:xfrm>
          <a:prstGeom prst="straightConnector1">
            <a:avLst/>
          </a:prstGeom>
          <a:ln w="3492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623157" y="3145748"/>
                <a:ext cx="387350" cy="369332"/>
              </a:xfrm>
              <a:prstGeom prst="rect">
                <a:avLst/>
              </a:prstGeom>
              <a:solidFill>
                <a:schemeClr val="tx1">
                  <a:alpha val="0"/>
                </a:schemeClr>
              </a:solidFill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white"/>
                          </a:solidFill>
                          <a:latin typeface="Cambria Math"/>
                        </a:rPr>
                        <m:t>1</m:t>
                      </m:r>
                      <m:r>
                        <a:rPr lang="en-US" i="1" smtClean="0">
                          <a:solidFill>
                            <a:prstClr val="white"/>
                          </a:solidFill>
                          <a:latin typeface="Cambria Math"/>
                        </a:rPr>
                        <m:t>𝜇</m:t>
                      </m:r>
                      <m:r>
                        <a:rPr lang="en-US" i="1" smtClean="0">
                          <a:solidFill>
                            <a:prstClr val="white"/>
                          </a:solidFill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he-IL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3157" y="3145748"/>
                <a:ext cx="387350" cy="369332"/>
              </a:xfrm>
              <a:prstGeom prst="rect">
                <a:avLst/>
              </a:prstGeom>
              <a:blipFill rotWithShape="0">
                <a:blip r:embed="rId6"/>
                <a:stretch>
                  <a:fillRect r="-60938"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37"/>
          <p:cNvSpPr txBox="1"/>
          <p:nvPr/>
        </p:nvSpPr>
        <p:spPr>
          <a:xfrm>
            <a:off x="95018" y="1193013"/>
            <a:ext cx="3116678" cy="83099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prstClr val="black"/>
                </a:solidFill>
              </a:rPr>
              <a:t>Si    -   SiO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   -     Ag </a:t>
            </a:r>
          </a:p>
          <a:p>
            <a:r>
              <a:rPr lang="en-US" sz="2400" b="1" dirty="0">
                <a:solidFill>
                  <a:prstClr val="black"/>
                </a:solidFill>
              </a:rPr>
              <a:t>60</a:t>
            </a:r>
            <a:r>
              <a:rPr lang="en-US" sz="2400" dirty="0">
                <a:solidFill>
                  <a:prstClr val="black"/>
                </a:solidFill>
              </a:rPr>
              <a:t>   -     </a:t>
            </a:r>
            <a:r>
              <a:rPr lang="en-US" sz="2400" b="1" dirty="0">
                <a:solidFill>
                  <a:srgbClr val="FF0000"/>
                </a:solidFill>
              </a:rPr>
              <a:t>8</a:t>
            </a:r>
            <a:r>
              <a:rPr lang="en-US" sz="2400" dirty="0">
                <a:solidFill>
                  <a:prstClr val="black"/>
                </a:solidFill>
              </a:rPr>
              <a:t>      -    </a:t>
            </a:r>
            <a:r>
              <a:rPr lang="en-US" sz="2400" b="1" dirty="0">
                <a:solidFill>
                  <a:prstClr val="black"/>
                </a:solidFill>
              </a:rPr>
              <a:t>300</a:t>
            </a:r>
            <a:r>
              <a:rPr lang="en-US" sz="2400" dirty="0">
                <a:solidFill>
                  <a:prstClr val="black"/>
                </a:solidFill>
              </a:rPr>
              <a:t> nm</a:t>
            </a:r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-391844" y="2076323"/>
            <a:ext cx="3484757" cy="1313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Wavelength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220 nm</a:t>
            </a:r>
          </a:p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Propagation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5.3 um</a:t>
            </a:r>
          </a:p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Size (FWHM)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78 nm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72739" y="3791231"/>
            <a:ext cx="3126583" cy="83099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prstClr val="black"/>
                </a:solidFill>
              </a:rPr>
              <a:t>Si    -   SiO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   -     Ag </a:t>
            </a:r>
          </a:p>
          <a:p>
            <a:r>
              <a:rPr lang="en-US" sz="2400" b="1" dirty="0">
                <a:solidFill>
                  <a:prstClr val="black"/>
                </a:solidFill>
              </a:rPr>
              <a:t>60</a:t>
            </a:r>
            <a:r>
              <a:rPr lang="en-US" sz="2400" dirty="0">
                <a:solidFill>
                  <a:prstClr val="black"/>
                </a:solidFill>
              </a:rPr>
              <a:t>   -     </a:t>
            </a:r>
            <a:r>
              <a:rPr lang="en-US" sz="2400" b="1" dirty="0">
                <a:solidFill>
                  <a:srgbClr val="FF0000"/>
                </a:solidFill>
              </a:rPr>
              <a:t>4</a:t>
            </a:r>
            <a:r>
              <a:rPr lang="en-US" sz="2400" dirty="0">
                <a:solidFill>
                  <a:prstClr val="black"/>
                </a:solidFill>
              </a:rPr>
              <a:t>      -    </a:t>
            </a:r>
            <a:r>
              <a:rPr lang="en-US" sz="2400" b="1" dirty="0">
                <a:solidFill>
                  <a:prstClr val="black"/>
                </a:solidFill>
              </a:rPr>
              <a:t>300</a:t>
            </a:r>
            <a:r>
              <a:rPr lang="en-US" sz="2400" dirty="0">
                <a:solidFill>
                  <a:prstClr val="black"/>
                </a:solidFill>
              </a:rPr>
              <a:t> nm</a:t>
            </a:r>
          </a:p>
        </p:txBody>
      </p: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-391844" y="4725144"/>
            <a:ext cx="3484757" cy="1313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Wavelength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184 nm</a:t>
            </a:r>
          </a:p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Propagation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3.3 um</a:t>
            </a:r>
          </a:p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Size (FWHM)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66 nm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47282" y="748026"/>
            <a:ext cx="1449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Intensity</a:t>
            </a:r>
            <a:endParaRPr lang="en-US" sz="2400" b="1" dirty="0"/>
          </a:p>
        </p:txBody>
      </p:sp>
      <p:sp>
        <p:nvSpPr>
          <p:cNvPr id="31" name="Rectangle 30"/>
          <p:cNvSpPr/>
          <p:nvPr/>
        </p:nvSpPr>
        <p:spPr>
          <a:xfrm>
            <a:off x="6876256" y="738241"/>
            <a:ext cx="10919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Phase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9168262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</a:t>
            </a:r>
            <a:r>
              <a:rPr lang="en-US" sz="4000" b="1" dirty="0" err="1">
                <a:solidFill>
                  <a:schemeClr val="bg1"/>
                </a:solidFill>
                <a:latin typeface="Arial" pitchFamily="34" charset="0"/>
              </a:rPr>
              <a:t>Tunability</a:t>
            </a:r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: better contrast focusing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3" t="9713" r="20443" b="13202"/>
          <a:stretch/>
        </p:blipFill>
        <p:spPr>
          <a:xfrm>
            <a:off x="1137262" y="3176930"/>
            <a:ext cx="2542786" cy="2527176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>
            <a:off x="1199830" y="5526500"/>
            <a:ext cx="1259318" cy="0"/>
          </a:xfrm>
          <a:prstGeom prst="straightConnector1">
            <a:avLst/>
          </a:prstGeom>
          <a:ln w="3492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502066" y="5152908"/>
                <a:ext cx="353688" cy="369332"/>
              </a:xfrm>
              <a:prstGeom prst="rect">
                <a:avLst/>
              </a:prstGeom>
              <a:solidFill>
                <a:schemeClr val="tx1">
                  <a:alpha val="0"/>
                </a:schemeClr>
              </a:solidFill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white"/>
                          </a:solidFill>
                          <a:latin typeface="Cambria Math"/>
                        </a:rPr>
                        <m:t>1</m:t>
                      </m:r>
                      <m:r>
                        <a:rPr lang="en-US" i="1" smtClean="0">
                          <a:solidFill>
                            <a:prstClr val="white"/>
                          </a:solidFill>
                          <a:latin typeface="Cambria Math"/>
                        </a:rPr>
                        <m:t>𝜇</m:t>
                      </m:r>
                      <m:r>
                        <a:rPr lang="en-US" i="1" smtClean="0">
                          <a:solidFill>
                            <a:prstClr val="white"/>
                          </a:solidFill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he-IL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2066" y="5152908"/>
                <a:ext cx="353688" cy="369332"/>
              </a:xfrm>
              <a:prstGeom prst="rect">
                <a:avLst/>
              </a:prstGeom>
              <a:blipFill rotWithShape="0">
                <a:blip r:embed="rId3"/>
                <a:stretch>
                  <a:fillRect r="-77586"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37"/>
          <p:cNvSpPr txBox="1"/>
          <p:nvPr/>
        </p:nvSpPr>
        <p:spPr>
          <a:xfrm>
            <a:off x="850316" y="5789881"/>
            <a:ext cx="3116678" cy="83099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prstClr val="black"/>
                </a:solidFill>
              </a:rPr>
              <a:t>Si    -   SiO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   -     Ag </a:t>
            </a:r>
          </a:p>
          <a:p>
            <a:r>
              <a:rPr lang="en-US" sz="2400" b="1" dirty="0">
                <a:solidFill>
                  <a:prstClr val="black"/>
                </a:solidFill>
              </a:rPr>
              <a:t>60</a:t>
            </a:r>
            <a:r>
              <a:rPr lang="en-US" sz="2400" dirty="0">
                <a:solidFill>
                  <a:prstClr val="black"/>
                </a:solidFill>
              </a:rPr>
              <a:t>   -     </a:t>
            </a:r>
            <a:r>
              <a:rPr lang="en-US" sz="2400" b="1" dirty="0">
                <a:solidFill>
                  <a:srgbClr val="FF0000"/>
                </a:solidFill>
              </a:rPr>
              <a:t>8</a:t>
            </a:r>
            <a:r>
              <a:rPr lang="en-US" sz="2400" dirty="0">
                <a:solidFill>
                  <a:prstClr val="black"/>
                </a:solidFill>
              </a:rPr>
              <a:t>      -    </a:t>
            </a:r>
            <a:r>
              <a:rPr lang="en-US" sz="2400" b="1" dirty="0">
                <a:solidFill>
                  <a:prstClr val="black"/>
                </a:solidFill>
              </a:rPr>
              <a:t>300</a:t>
            </a:r>
            <a:r>
              <a:rPr lang="en-US" sz="2400" dirty="0">
                <a:solidFill>
                  <a:prstClr val="black"/>
                </a:solidFill>
              </a:rPr>
              <a:t> nm</a:t>
            </a:r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5436096" y="1167072"/>
            <a:ext cx="3484757" cy="1313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Wavelength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220 nm</a:t>
            </a:r>
          </a:p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Propagation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5.3 um</a:t>
            </a:r>
          </a:p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Size (FWHM)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78 nm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" t="1878" r="3784" b="2380"/>
          <a:stretch/>
        </p:blipFill>
        <p:spPr>
          <a:xfrm>
            <a:off x="4673308" y="2723335"/>
            <a:ext cx="4464497" cy="3672408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44299" y="812946"/>
            <a:ext cx="4527701" cy="2032811"/>
            <a:chOff x="8346567" y="1729715"/>
            <a:chExt cx="5111157" cy="2363983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102" t="7788" r="16360" b="10734"/>
            <a:stretch/>
          </p:blipFill>
          <p:spPr>
            <a:xfrm>
              <a:off x="8376273" y="1792786"/>
              <a:ext cx="2355421" cy="2300912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94" t="6763" r="17928" b="11488"/>
            <a:stretch/>
          </p:blipFill>
          <p:spPr>
            <a:xfrm>
              <a:off x="11156106" y="1729715"/>
              <a:ext cx="2301618" cy="2363983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>
            <a:xfrm>
              <a:off x="8385888" y="3987422"/>
              <a:ext cx="770400" cy="0"/>
            </a:xfrm>
            <a:prstGeom prst="straightConnector1">
              <a:avLst/>
            </a:prstGeom>
            <a:ln w="3492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8346567" y="3579990"/>
                  <a:ext cx="387350" cy="369332"/>
                </a:xfrm>
                <a:prstGeom prst="rect">
                  <a:avLst/>
                </a:prstGeom>
                <a:solidFill>
                  <a:schemeClr val="tx1">
                    <a:alpha val="0"/>
                  </a:schemeClr>
                </a:solidFill>
              </p:spPr>
              <p:txBody>
                <a:bodyPr wrap="square" rtlCol="1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100</m:t>
                        </m:r>
                        <m:r>
                          <a:rPr lang="en-US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𝑛𝑚</m:t>
                        </m:r>
                      </m:oMath>
                    </m:oMathPara>
                  </a14:m>
                  <a:endParaRPr lang="he-IL" dirty="0">
                    <a:solidFill>
                      <a:prstClr val="white"/>
                    </a:solidFill>
                  </a:endParaRPr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46567" y="3579990"/>
                  <a:ext cx="387350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r="-123438"/>
                  </a:stretch>
                </a:blipFill>
              </p:spPr>
              <p:txBody>
                <a:bodyPr/>
                <a:lstStyle/>
                <a:p>
                  <a:r>
                    <a:rPr lang="he-IL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2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5" t="3039" r="24026" b="7443"/>
          <a:stretch/>
        </p:blipFill>
        <p:spPr bwMode="auto">
          <a:xfrm>
            <a:off x="2116603" y="1076080"/>
            <a:ext cx="205790" cy="150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0"/>
          <a:srcRect l="16467" t="57631" r="6721" b="6185"/>
          <a:stretch/>
        </p:blipFill>
        <p:spPr>
          <a:xfrm rot="5400000">
            <a:off x="4010392" y="1744756"/>
            <a:ext cx="1512168" cy="21441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067454" y="625362"/>
            <a:ext cx="34120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prstClr val="black"/>
                </a:solidFill>
              </a:rPr>
              <a:t>1</a:t>
            </a: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r>
              <a:rPr lang="en-US" sz="2200" dirty="0">
                <a:solidFill>
                  <a:prstClr val="black"/>
                </a:solidFill>
              </a:rPr>
              <a:t>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63922" y="592855"/>
            <a:ext cx="52424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prstClr val="black"/>
                </a:solidFill>
                <a:latin typeface="Symbol" panose="05050102010706020507" pitchFamily="18" charset="2"/>
              </a:rPr>
              <a:t>-p</a:t>
            </a: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r>
              <a:rPr lang="en-US" sz="2200" dirty="0">
                <a:solidFill>
                  <a:prstClr val="black"/>
                </a:solidFill>
                <a:latin typeface="Symbol" panose="05050102010706020507" pitchFamily="18" charset="2"/>
              </a:rPr>
              <a:t>  p</a:t>
            </a:r>
          </a:p>
        </p:txBody>
      </p:sp>
    </p:spTree>
    <p:extLst>
      <p:ext uri="{BB962C8B-B14F-4D97-AF65-F5344CB8AC3E}">
        <p14:creationId xmlns:p14="http://schemas.microsoft.com/office/powerpoint/2010/main" val="33214642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85" t="9556" r="19135" b="13706"/>
          <a:stretch/>
        </p:blipFill>
        <p:spPr>
          <a:xfrm>
            <a:off x="1146869" y="3158484"/>
            <a:ext cx="2557253" cy="2542032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69847" y="850479"/>
            <a:ext cx="4460500" cy="2632304"/>
            <a:chOff x="7908079" y="1413660"/>
            <a:chExt cx="4194424" cy="251988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22" t="8036" r="18360" b="10517"/>
            <a:stretch/>
          </p:blipFill>
          <p:spPr>
            <a:xfrm>
              <a:off x="7908079" y="1426743"/>
              <a:ext cx="1932146" cy="1943277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98" t="7780" r="18167" b="10517"/>
            <a:stretch/>
          </p:blipFill>
          <p:spPr>
            <a:xfrm>
              <a:off x="10188608" y="1413660"/>
              <a:ext cx="1913895" cy="1943276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8346567" y="3579990"/>
              <a:ext cx="387350" cy="353559"/>
            </a:xfrm>
            <a:prstGeom prst="rect">
              <a:avLst/>
            </a:prstGeom>
            <a:solidFill>
              <a:schemeClr val="tx1">
                <a:alpha val="0"/>
              </a:schemeClr>
            </a:solidFill>
          </p:spPr>
          <p:txBody>
            <a:bodyPr wrap="square" rtlCol="1">
              <a:spAutoFit/>
            </a:bodyPr>
            <a:lstStyle/>
            <a:p>
              <a:endParaRPr lang="he-IL" dirty="0">
                <a:solidFill>
                  <a:prstClr val="white"/>
                </a:solidFill>
              </a:endParaRPr>
            </a:p>
          </p:txBody>
        </p:sp>
      </p:grp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</a:t>
            </a:r>
            <a:r>
              <a:rPr lang="en-US" sz="4000" b="1" dirty="0" err="1">
                <a:solidFill>
                  <a:schemeClr val="bg1"/>
                </a:solidFill>
                <a:latin typeface="Arial" pitchFamily="34" charset="0"/>
              </a:rPr>
              <a:t>Tunability</a:t>
            </a:r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: better size focusing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42959" y="6464296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David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,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Gjonaj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 et al 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Optica (2015)</a:t>
            </a:r>
            <a:r>
              <a:rPr lang="nl-NL" i="1" dirty="0">
                <a:latin typeface="Arial" pitchFamily="34" charset="0"/>
              </a:rPr>
              <a:t> 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199830" y="5526500"/>
            <a:ext cx="1259318" cy="0"/>
          </a:xfrm>
          <a:prstGeom prst="straightConnector1">
            <a:avLst/>
          </a:prstGeom>
          <a:ln w="3492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502066" y="5152908"/>
                <a:ext cx="353688" cy="369332"/>
              </a:xfrm>
              <a:prstGeom prst="rect">
                <a:avLst/>
              </a:prstGeom>
              <a:solidFill>
                <a:schemeClr val="tx1">
                  <a:alpha val="0"/>
                </a:schemeClr>
              </a:solidFill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prstClr val="white"/>
                          </a:solidFill>
                          <a:latin typeface="Cambria Math"/>
                        </a:rPr>
                        <m:t>1</m:t>
                      </m:r>
                      <m:r>
                        <a:rPr lang="en-US" i="1" smtClean="0">
                          <a:solidFill>
                            <a:prstClr val="white"/>
                          </a:solidFill>
                          <a:latin typeface="Cambria Math"/>
                        </a:rPr>
                        <m:t>𝜇</m:t>
                      </m:r>
                      <m:r>
                        <a:rPr lang="en-US" i="1" smtClean="0">
                          <a:solidFill>
                            <a:prstClr val="white"/>
                          </a:solidFill>
                          <a:latin typeface="Cambria Math"/>
                        </a:rPr>
                        <m:t>𝑚</m:t>
                      </m:r>
                    </m:oMath>
                  </m:oMathPara>
                </a14:m>
                <a:endParaRPr lang="he-IL" dirty="0">
                  <a:solidFill>
                    <a:prstClr val="white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2066" y="5152908"/>
                <a:ext cx="353688" cy="369332"/>
              </a:xfrm>
              <a:prstGeom prst="rect">
                <a:avLst/>
              </a:prstGeom>
              <a:blipFill rotWithShape="0">
                <a:blip r:embed="rId5"/>
                <a:stretch>
                  <a:fillRect r="-77586" b="-49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37"/>
          <p:cNvSpPr txBox="1"/>
          <p:nvPr/>
        </p:nvSpPr>
        <p:spPr>
          <a:xfrm>
            <a:off x="850316" y="5789881"/>
            <a:ext cx="3116678" cy="830997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prstClr val="black"/>
                </a:solidFill>
              </a:rPr>
              <a:t>Si    -   SiO</a:t>
            </a:r>
            <a:r>
              <a:rPr lang="en-US" sz="2400" baseline="-25000" dirty="0">
                <a:solidFill>
                  <a:prstClr val="black"/>
                </a:solidFill>
              </a:rPr>
              <a:t>2</a:t>
            </a:r>
            <a:r>
              <a:rPr lang="en-US" sz="2400" dirty="0">
                <a:solidFill>
                  <a:prstClr val="black"/>
                </a:solidFill>
              </a:rPr>
              <a:t>   -     Ag </a:t>
            </a:r>
          </a:p>
          <a:p>
            <a:r>
              <a:rPr lang="en-US" sz="2400" b="1" dirty="0">
                <a:solidFill>
                  <a:prstClr val="black"/>
                </a:solidFill>
              </a:rPr>
              <a:t>60</a:t>
            </a:r>
            <a:r>
              <a:rPr lang="en-US" sz="2400" dirty="0">
                <a:solidFill>
                  <a:prstClr val="black"/>
                </a:solidFill>
              </a:rPr>
              <a:t>   -     </a:t>
            </a:r>
            <a:r>
              <a:rPr lang="en-US" sz="2400" b="1" dirty="0">
                <a:solidFill>
                  <a:srgbClr val="FF0000"/>
                </a:solidFill>
              </a:rPr>
              <a:t>4</a:t>
            </a:r>
            <a:r>
              <a:rPr lang="en-US" sz="2400" dirty="0">
                <a:solidFill>
                  <a:prstClr val="black"/>
                </a:solidFill>
              </a:rPr>
              <a:t>      -    </a:t>
            </a:r>
            <a:r>
              <a:rPr lang="en-US" sz="2400" b="1" dirty="0">
                <a:solidFill>
                  <a:prstClr val="black"/>
                </a:solidFill>
              </a:rPr>
              <a:t>300</a:t>
            </a:r>
            <a:r>
              <a:rPr lang="en-US" sz="2400" dirty="0">
                <a:solidFill>
                  <a:prstClr val="black"/>
                </a:solidFill>
              </a:rPr>
              <a:t> nm</a:t>
            </a:r>
          </a:p>
        </p:txBody>
      </p:sp>
      <p:sp>
        <p:nvSpPr>
          <p:cNvPr id="27" name="Rectangle 9"/>
          <p:cNvSpPr>
            <a:spLocks noChangeArrowheads="1"/>
          </p:cNvSpPr>
          <p:nvPr/>
        </p:nvSpPr>
        <p:spPr bwMode="auto">
          <a:xfrm>
            <a:off x="5436096" y="1167072"/>
            <a:ext cx="3484757" cy="1313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Wavelength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184 nm</a:t>
            </a:r>
          </a:p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Propagation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3.3 um</a:t>
            </a:r>
          </a:p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Size (FWHM)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66 nm</a:t>
            </a: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591" y="2342200"/>
            <a:ext cx="745174" cy="381134"/>
            <a:chOff x="8301743" y="3508106"/>
            <a:chExt cx="841200" cy="443226"/>
          </a:xfrm>
        </p:grpSpPr>
        <p:cxnSp>
          <p:nvCxnSpPr>
            <p:cNvPr id="30" name="Straight Arrow Connector 29"/>
            <p:cNvCxnSpPr/>
            <p:nvPr/>
          </p:nvCxnSpPr>
          <p:spPr>
            <a:xfrm>
              <a:off x="8372543" y="3951332"/>
              <a:ext cx="770400" cy="0"/>
            </a:xfrm>
            <a:prstGeom prst="straightConnector1">
              <a:avLst/>
            </a:prstGeom>
            <a:ln w="3492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8301743" y="3508106"/>
                  <a:ext cx="387350" cy="369332"/>
                </a:xfrm>
                <a:prstGeom prst="rect">
                  <a:avLst/>
                </a:prstGeom>
                <a:solidFill>
                  <a:schemeClr val="tx1">
                    <a:alpha val="0"/>
                  </a:schemeClr>
                </a:solidFill>
              </p:spPr>
              <p:txBody>
                <a:bodyPr wrap="square" rtlCol="1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100</m:t>
                        </m:r>
                        <m:r>
                          <a:rPr lang="en-US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𝑛𝑚</m:t>
                        </m:r>
                      </m:oMath>
                    </m:oMathPara>
                  </a14:m>
                  <a:endParaRPr lang="he-IL" dirty="0">
                    <a:solidFill>
                      <a:prstClr val="white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1743" y="3508106"/>
                  <a:ext cx="387350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r="-153571" b="-96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2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5" t="3039" r="24026" b="7443"/>
          <a:stretch/>
        </p:blipFill>
        <p:spPr bwMode="auto">
          <a:xfrm>
            <a:off x="2116603" y="1076080"/>
            <a:ext cx="205790" cy="150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8"/>
          <a:srcRect l="16467" t="57631" r="6721" b="6185"/>
          <a:stretch/>
        </p:blipFill>
        <p:spPr>
          <a:xfrm rot="5400000">
            <a:off x="4010392" y="1744756"/>
            <a:ext cx="1512168" cy="21441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067454" y="625362"/>
            <a:ext cx="34120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prstClr val="black"/>
                </a:solidFill>
              </a:rPr>
              <a:t>1</a:t>
            </a: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r>
              <a:rPr lang="en-US" sz="2200" dirty="0">
                <a:solidFill>
                  <a:prstClr val="black"/>
                </a:solidFill>
              </a:rPr>
              <a:t>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463922" y="592855"/>
            <a:ext cx="52424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prstClr val="black"/>
                </a:solidFill>
                <a:latin typeface="Symbol" panose="05050102010706020507" pitchFamily="18" charset="2"/>
              </a:rPr>
              <a:t>-p</a:t>
            </a: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r>
              <a:rPr lang="en-US" sz="2200" dirty="0">
                <a:solidFill>
                  <a:prstClr val="black"/>
                </a:solidFill>
                <a:latin typeface="Symbol" panose="05050102010706020507" pitchFamily="18" charset="2"/>
              </a:rPr>
              <a:t>  p</a:t>
            </a: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4" r="4941"/>
          <a:stretch/>
        </p:blipFill>
        <p:spPr>
          <a:xfrm>
            <a:off x="4659270" y="2939219"/>
            <a:ext cx="4484730" cy="344433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076056" y="2659792"/>
            <a:ext cx="576064" cy="427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1620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1890508" y="4005064"/>
            <a:ext cx="4460500" cy="2632304"/>
            <a:chOff x="7908079" y="1413660"/>
            <a:chExt cx="4194424" cy="2519889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22" t="8036" r="18360" b="10517"/>
            <a:stretch/>
          </p:blipFill>
          <p:spPr>
            <a:xfrm>
              <a:off x="7908079" y="1426743"/>
              <a:ext cx="1932146" cy="1943277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98" t="7780" r="18167" b="10517"/>
            <a:stretch/>
          </p:blipFill>
          <p:spPr>
            <a:xfrm>
              <a:off x="10188608" y="1413660"/>
              <a:ext cx="1913895" cy="1943276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8346567" y="3579990"/>
              <a:ext cx="387350" cy="353559"/>
            </a:xfrm>
            <a:prstGeom prst="rect">
              <a:avLst/>
            </a:prstGeom>
            <a:solidFill>
              <a:schemeClr val="tx1">
                <a:alpha val="0"/>
              </a:schemeClr>
            </a:solidFill>
          </p:spPr>
          <p:txBody>
            <a:bodyPr wrap="square" rtlCol="1">
              <a:spAutoFit/>
            </a:bodyPr>
            <a:lstStyle/>
            <a:p>
              <a:endParaRPr lang="he-IL" dirty="0">
                <a:solidFill>
                  <a:prstClr val="white"/>
                </a:solidFill>
              </a:endParaRPr>
            </a:p>
          </p:txBody>
        </p:sp>
      </p:grp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Orbital angular momentum (spiral)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842448" y="5496785"/>
            <a:ext cx="745174" cy="381134"/>
            <a:chOff x="8301743" y="3508106"/>
            <a:chExt cx="841200" cy="443226"/>
          </a:xfrm>
        </p:grpSpPr>
        <p:cxnSp>
          <p:nvCxnSpPr>
            <p:cNvPr id="30" name="Straight Arrow Connector 29"/>
            <p:cNvCxnSpPr/>
            <p:nvPr/>
          </p:nvCxnSpPr>
          <p:spPr>
            <a:xfrm>
              <a:off x="8372543" y="3951332"/>
              <a:ext cx="770400" cy="0"/>
            </a:xfrm>
            <a:prstGeom prst="straightConnector1">
              <a:avLst/>
            </a:prstGeom>
            <a:ln w="3492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8301743" y="3508106"/>
                  <a:ext cx="387350" cy="369332"/>
                </a:xfrm>
                <a:prstGeom prst="rect">
                  <a:avLst/>
                </a:prstGeom>
                <a:solidFill>
                  <a:schemeClr val="tx1">
                    <a:alpha val="0"/>
                  </a:schemeClr>
                </a:solidFill>
              </p:spPr>
              <p:txBody>
                <a:bodyPr wrap="square" rtlCol="1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100</m:t>
                        </m:r>
                        <m:r>
                          <a:rPr lang="en-US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𝑛𝑚</m:t>
                        </m:r>
                      </m:oMath>
                    </m:oMathPara>
                  </a14:m>
                  <a:endParaRPr lang="he-IL" dirty="0">
                    <a:solidFill>
                      <a:prstClr val="white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1743" y="3508106"/>
                  <a:ext cx="387350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149123" b="-96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32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5" t="3039" r="24026" b="7443"/>
          <a:stretch/>
        </p:blipFill>
        <p:spPr bwMode="auto">
          <a:xfrm>
            <a:off x="3954460" y="4230665"/>
            <a:ext cx="205790" cy="1506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7"/>
          <a:srcRect l="16467" t="57631" r="6721" b="6185"/>
          <a:stretch/>
        </p:blipFill>
        <p:spPr>
          <a:xfrm rot="5400000">
            <a:off x="5848249" y="4899341"/>
            <a:ext cx="1512168" cy="21441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905311" y="3779947"/>
            <a:ext cx="34120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prstClr val="black"/>
                </a:solidFill>
              </a:rPr>
              <a:t>1</a:t>
            </a: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endParaRPr lang="en-US" sz="2200" dirty="0">
              <a:solidFill>
                <a:prstClr val="black"/>
              </a:solidFill>
            </a:endParaRPr>
          </a:p>
          <a:p>
            <a:r>
              <a:rPr lang="en-US" sz="2200" dirty="0">
                <a:solidFill>
                  <a:prstClr val="black"/>
                </a:solidFill>
              </a:rPr>
              <a:t>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301779" y="3747440"/>
            <a:ext cx="52424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prstClr val="black"/>
                </a:solidFill>
                <a:latin typeface="Symbol" panose="05050102010706020507" pitchFamily="18" charset="2"/>
              </a:rPr>
              <a:t>-p</a:t>
            </a: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endParaRPr lang="en-US" sz="2200" dirty="0">
              <a:solidFill>
                <a:prstClr val="black"/>
              </a:solidFill>
              <a:latin typeface="Symbol" panose="05050102010706020507" pitchFamily="18" charset="2"/>
            </a:endParaRPr>
          </a:p>
          <a:p>
            <a:r>
              <a:rPr lang="en-US" sz="2200" dirty="0">
                <a:solidFill>
                  <a:prstClr val="black"/>
                </a:solidFill>
                <a:latin typeface="Symbol" panose="05050102010706020507" pitchFamily="18" charset="2"/>
              </a:rPr>
              <a:t>  p</a:t>
            </a:r>
          </a:p>
        </p:txBody>
      </p:sp>
      <p:pic>
        <p:nvPicPr>
          <p:cNvPr id="26" name="Picture 8" descr="http://imagebank.osa.org/getImage.xqy?img=OG0kcC5sYXJnZSxvZS0yMC0xNy0xODgxOS1nMDAx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" t="18178" r="74589" b="17842"/>
          <a:stretch/>
        </p:blipFill>
        <p:spPr bwMode="auto">
          <a:xfrm>
            <a:off x="6497127" y="879801"/>
            <a:ext cx="2355563" cy="209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0" y="1045986"/>
            <a:ext cx="6333970" cy="1913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Spiral lens &amp; circular polarization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Angular momentum spiral           = -1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Angular momentum polarization =  1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Net  angular momentum  L          =  0</a:t>
            </a: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496671"/>
              </p:ext>
            </p:extLst>
          </p:nvPr>
        </p:nvGraphicFramePr>
        <p:xfrm>
          <a:off x="2817631" y="3284172"/>
          <a:ext cx="3030537" cy="63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091880" imgH="228600" progId="Equation.DSMT4">
                  <p:embed/>
                </p:oleObj>
              </mc:Choice>
              <mc:Fallback>
                <p:oleObj name="Equation" r:id="rId9" imgW="109188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17631" y="3284172"/>
                        <a:ext cx="3030537" cy="635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6" t="15624" r="16500" b="15626"/>
          <a:stretch/>
        </p:blipFill>
        <p:spPr>
          <a:xfrm>
            <a:off x="7064324" y="4383109"/>
            <a:ext cx="1221167" cy="1190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13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  Bright field          –           Dark field</a:t>
            </a:r>
            <a:endParaRPr lang="nl-NL" sz="4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56322" name="AutoShape 2" descr="https://www.el-cat.com/images/measurement_silicon.gif"/>
          <p:cNvSpPr>
            <a:spLocks noChangeAspect="1" noChangeArrowheads="1"/>
          </p:cNvSpPr>
          <p:nvPr/>
        </p:nvSpPr>
        <p:spPr bwMode="auto">
          <a:xfrm>
            <a:off x="8323263" y="-1439863"/>
            <a:ext cx="4448175" cy="3009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56324" name="AutoShape 4" descr="https://www.el-cat.com/images/measurement_silicon.gif"/>
          <p:cNvSpPr>
            <a:spLocks noChangeAspect="1" noChangeArrowheads="1"/>
          </p:cNvSpPr>
          <p:nvPr/>
        </p:nvSpPr>
        <p:spPr bwMode="auto">
          <a:xfrm>
            <a:off x="8323263" y="-1439863"/>
            <a:ext cx="4448175" cy="3009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56326" name="AutoShape 6" descr="https://www.el-cat.com/images/measurement_silicon.gif"/>
          <p:cNvSpPr>
            <a:spLocks noChangeAspect="1" noChangeArrowheads="1"/>
          </p:cNvSpPr>
          <p:nvPr/>
        </p:nvSpPr>
        <p:spPr bwMode="auto">
          <a:xfrm>
            <a:off x="8323263" y="-1439863"/>
            <a:ext cx="4448175" cy="30099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56338" name="Picture 18" descr="http://www.vanosta.be/images/mic/numeraperture.jpg"/>
          <p:cNvPicPr>
            <a:picLocks noChangeAspect="1" noChangeArrowheads="1"/>
          </p:cNvPicPr>
          <p:nvPr/>
        </p:nvPicPr>
        <p:blipFill>
          <a:blip r:embed="rId2" cstate="print"/>
          <a:srcRect r="35600"/>
          <a:stretch>
            <a:fillRect/>
          </a:stretch>
        </p:blipFill>
        <p:spPr bwMode="auto">
          <a:xfrm>
            <a:off x="467544" y="1735831"/>
            <a:ext cx="3312368" cy="2845297"/>
          </a:xfrm>
          <a:prstGeom prst="rect">
            <a:avLst/>
          </a:prstGeom>
          <a:noFill/>
        </p:spPr>
      </p:pic>
      <p:grpSp>
        <p:nvGrpSpPr>
          <p:cNvPr id="49" name="Group 48"/>
          <p:cNvGrpSpPr/>
          <p:nvPr/>
        </p:nvGrpSpPr>
        <p:grpSpPr>
          <a:xfrm>
            <a:off x="4644008" y="2924944"/>
            <a:ext cx="4176464" cy="3312368"/>
            <a:chOff x="971600" y="2924944"/>
            <a:chExt cx="4248472" cy="3168352"/>
          </a:xfrm>
        </p:grpSpPr>
        <p:pic>
          <p:nvPicPr>
            <p:cNvPr id="50" name="Picture 11" descr="http://zeiss-campus.magnet.fsu.edu/articles/basics/images/contrastfigure8.jpg"/>
            <p:cNvPicPr>
              <a:picLocks noChangeAspect="1" noChangeArrowheads="1"/>
            </p:cNvPicPr>
            <p:nvPr/>
          </p:nvPicPr>
          <p:blipFill>
            <a:blip r:embed="rId3" cstate="print"/>
            <a:srcRect t="23340" r="44180" b="6485"/>
            <a:stretch>
              <a:fillRect/>
            </a:stretch>
          </p:blipFill>
          <p:spPr bwMode="auto">
            <a:xfrm>
              <a:off x="971600" y="2924944"/>
              <a:ext cx="4176464" cy="3168352"/>
            </a:xfrm>
            <a:prstGeom prst="rect">
              <a:avLst/>
            </a:prstGeom>
            <a:noFill/>
          </p:spPr>
        </p:pic>
        <p:sp>
          <p:nvSpPr>
            <p:cNvPr id="51" name="Oval 50"/>
            <p:cNvSpPr/>
            <p:nvPr/>
          </p:nvSpPr>
          <p:spPr>
            <a:xfrm>
              <a:off x="2843808" y="4149080"/>
              <a:ext cx="144016" cy="72008"/>
            </a:xfrm>
            <a:prstGeom prst="ellipse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076056" y="3933056"/>
              <a:ext cx="144016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004048" y="5517232"/>
              <a:ext cx="216024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355976" y="2924944"/>
              <a:ext cx="864096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547664" y="4437112"/>
              <a:ext cx="288032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</p:grpSp>
      <p:sp>
        <p:nvSpPr>
          <p:cNvPr id="56" name="Oval 55"/>
          <p:cNvSpPr/>
          <p:nvPr/>
        </p:nvSpPr>
        <p:spPr>
          <a:xfrm>
            <a:off x="2915816" y="4221088"/>
            <a:ext cx="141575" cy="7528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57" name="Oval 56"/>
          <p:cNvSpPr/>
          <p:nvPr/>
        </p:nvSpPr>
        <p:spPr>
          <a:xfrm>
            <a:off x="1115616" y="4221088"/>
            <a:ext cx="141575" cy="7528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pic>
        <p:nvPicPr>
          <p:cNvPr id="56342" name="Picture 22" descr="http://www.microscopyu.com/articles/stereomicroscopy/images/stereodarkfieldfigure4.jpg"/>
          <p:cNvPicPr>
            <a:picLocks noChangeAspect="1" noChangeArrowheads="1"/>
          </p:cNvPicPr>
          <p:nvPr/>
        </p:nvPicPr>
        <p:blipFill>
          <a:blip r:embed="rId4" cstate="print"/>
          <a:srcRect t="3847" b="53833"/>
          <a:stretch>
            <a:fillRect/>
          </a:stretch>
        </p:blipFill>
        <p:spPr bwMode="auto">
          <a:xfrm>
            <a:off x="3059832" y="764704"/>
            <a:ext cx="3219450" cy="1584176"/>
          </a:xfrm>
          <a:prstGeom prst="rect">
            <a:avLst/>
          </a:prstGeom>
          <a:noFill/>
        </p:spPr>
      </p:pic>
      <p:sp>
        <p:nvSpPr>
          <p:cNvPr id="56344" name="AutoShape 24" descr="Image result for illumination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56346" name="AutoShape 26" descr="Image result for illumination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pic>
        <p:nvPicPr>
          <p:cNvPr id="56347" name="Picture 2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87624" y="4653136"/>
            <a:ext cx="2043549" cy="1552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3932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6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42430" y="4014397"/>
            <a:ext cx="4436206" cy="2057400"/>
            <a:chOff x="3578800" y="2941169"/>
            <a:chExt cx="4436206" cy="205740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95" t="7242" r="18777" b="11685"/>
            <a:stretch/>
          </p:blipFill>
          <p:spPr>
            <a:xfrm>
              <a:off x="3578800" y="2941169"/>
              <a:ext cx="2021514" cy="205740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94" t="6735" r="17197" b="10703"/>
            <a:stretch/>
          </p:blipFill>
          <p:spPr>
            <a:xfrm>
              <a:off x="5957602" y="2941169"/>
              <a:ext cx="2057404" cy="2057400"/>
            </a:xfrm>
            <a:prstGeom prst="rect">
              <a:avLst/>
            </a:prstGeom>
          </p:spPr>
        </p:pic>
      </p:grp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Orbital angular momentum (circle)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979712" y="5572255"/>
            <a:ext cx="745174" cy="381134"/>
            <a:chOff x="8301743" y="3508106"/>
            <a:chExt cx="841200" cy="443226"/>
          </a:xfrm>
        </p:grpSpPr>
        <p:cxnSp>
          <p:nvCxnSpPr>
            <p:cNvPr id="30" name="Straight Arrow Connector 29"/>
            <p:cNvCxnSpPr/>
            <p:nvPr/>
          </p:nvCxnSpPr>
          <p:spPr>
            <a:xfrm>
              <a:off x="8372543" y="3951332"/>
              <a:ext cx="770400" cy="0"/>
            </a:xfrm>
            <a:prstGeom prst="straightConnector1">
              <a:avLst/>
            </a:prstGeom>
            <a:ln w="3492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8301743" y="3508106"/>
                  <a:ext cx="387350" cy="369332"/>
                </a:xfrm>
                <a:prstGeom prst="rect">
                  <a:avLst/>
                </a:prstGeom>
                <a:solidFill>
                  <a:schemeClr val="tx1">
                    <a:alpha val="0"/>
                  </a:schemeClr>
                </a:solidFill>
              </p:spPr>
              <p:txBody>
                <a:bodyPr wrap="square" rtlCol="1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100</m:t>
                        </m:r>
                        <m:r>
                          <a:rPr lang="en-US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𝑛𝑚</m:t>
                        </m:r>
                      </m:oMath>
                    </m:oMathPara>
                  </a14:m>
                  <a:endParaRPr lang="he-IL" dirty="0">
                    <a:solidFill>
                      <a:prstClr val="white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1743" y="3508106"/>
                  <a:ext cx="387350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r="-153571" b="-96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0" y="1052736"/>
            <a:ext cx="9144000" cy="2880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Circular lens &amp; circular polarization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Angular momentum circle           =  0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Angular momentum polarization =  1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Net  angular momentum L           =  1</a:t>
            </a: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079070"/>
              </p:ext>
            </p:extLst>
          </p:nvPr>
        </p:nvGraphicFramePr>
        <p:xfrm>
          <a:off x="2354314" y="3306372"/>
          <a:ext cx="3701493" cy="6697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33440" imgH="241200" progId="Equation.DSMT4">
                  <p:embed/>
                </p:oleObj>
              </mc:Choice>
              <mc:Fallback>
                <p:oleObj name="Equation" r:id="rId6" imgW="1333440" imgH="241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354314" y="3306372"/>
                        <a:ext cx="3701493" cy="6697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5" name="Picture 2" descr="http://f.tqn.com/y/altreligion/1/0/_/1/-/-/circle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1942" y="826904"/>
            <a:ext cx="2232248" cy="2256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4" t="8677" r="6480" b="12569"/>
          <a:stretch/>
        </p:blipFill>
        <p:spPr bwMode="auto">
          <a:xfrm>
            <a:off x="7075223" y="4446445"/>
            <a:ext cx="1080120" cy="1080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/>
          <p:cNvSpPr/>
          <p:nvPr/>
        </p:nvSpPr>
        <p:spPr>
          <a:xfrm>
            <a:off x="5342959" y="6464296"/>
            <a:ext cx="3634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David, Gjonaj, 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et al 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PRB (2016)</a:t>
            </a:r>
            <a:r>
              <a:rPr lang="nl-NL" i="1" dirty="0">
                <a:latin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0837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Nano vortex relevance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-16329" y="836712"/>
            <a:ext cx="889248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Optical vortices are well known and used</a:t>
            </a:r>
          </a:p>
          <a:p>
            <a:pPr marL="800100" lvl="2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da-DK" sz="2400" dirty="0">
                <a:solidFill>
                  <a:srgbClr val="002060"/>
                </a:solidFill>
                <a:latin typeface="Arial" charset="0"/>
              </a:rPr>
              <a:t>Hasman, et al  Nano Letters (2011) </a:t>
            </a:r>
            <a:endParaRPr lang="en-US" sz="2400" b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Nano vortices are new</a:t>
            </a: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endParaRPr lang="en-US" sz="2400" b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endParaRPr lang="en-US" sz="2400" b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endParaRPr lang="en-US" sz="2400" b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endParaRPr lang="en-US" sz="2400" b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endParaRPr lang="en-US" sz="2400" b="1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The size (60 nm) is comparable with quantum systems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For example Quantum Dots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Beyond the dipole transition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Accessing new transitions (dipole prohibited)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115616" y="2276872"/>
            <a:ext cx="4436206" cy="2057400"/>
            <a:chOff x="3578800" y="2941169"/>
            <a:chExt cx="4436206" cy="20574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495" t="7242" r="18777" b="11685"/>
            <a:stretch/>
          </p:blipFill>
          <p:spPr>
            <a:xfrm>
              <a:off x="3578800" y="2941169"/>
              <a:ext cx="2021514" cy="20574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94" t="6735" r="17197" b="10703"/>
            <a:stretch/>
          </p:blipFill>
          <p:spPr>
            <a:xfrm>
              <a:off x="5957602" y="2941169"/>
              <a:ext cx="2057404" cy="2057400"/>
            </a:xfrm>
            <a:prstGeom prst="rect">
              <a:avLst/>
            </a:prstGeom>
          </p:spPr>
        </p:pic>
      </p:grpSp>
      <p:grpSp>
        <p:nvGrpSpPr>
          <p:cNvPr id="12" name="Group 11"/>
          <p:cNvGrpSpPr/>
          <p:nvPr/>
        </p:nvGrpSpPr>
        <p:grpSpPr>
          <a:xfrm>
            <a:off x="1052898" y="3834730"/>
            <a:ext cx="745174" cy="381134"/>
            <a:chOff x="8301743" y="3508106"/>
            <a:chExt cx="841200" cy="443226"/>
          </a:xfrm>
        </p:grpSpPr>
        <p:cxnSp>
          <p:nvCxnSpPr>
            <p:cNvPr id="13" name="Straight Arrow Connector 12"/>
            <p:cNvCxnSpPr/>
            <p:nvPr/>
          </p:nvCxnSpPr>
          <p:spPr>
            <a:xfrm>
              <a:off x="8372543" y="3951332"/>
              <a:ext cx="770400" cy="0"/>
            </a:xfrm>
            <a:prstGeom prst="straightConnector1">
              <a:avLst/>
            </a:prstGeom>
            <a:ln w="3492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8301743" y="3508106"/>
                  <a:ext cx="387350" cy="369332"/>
                </a:xfrm>
                <a:prstGeom prst="rect">
                  <a:avLst/>
                </a:prstGeom>
                <a:solidFill>
                  <a:schemeClr val="tx1">
                    <a:alpha val="0"/>
                  </a:schemeClr>
                </a:solidFill>
              </p:spPr>
              <p:txBody>
                <a:bodyPr wrap="square" rtlCol="1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100</m:t>
                        </m:r>
                        <m:r>
                          <a:rPr lang="en-US" i="1" smtClean="0">
                            <a:solidFill>
                              <a:prstClr val="white"/>
                            </a:solidFill>
                            <a:latin typeface="Cambria Math"/>
                          </a:rPr>
                          <m:t>𝑛𝑚</m:t>
                        </m:r>
                      </m:oMath>
                    </m:oMathPara>
                  </a14:m>
                  <a:endParaRPr lang="he-IL" dirty="0">
                    <a:solidFill>
                      <a:prstClr val="white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01743" y="3508106"/>
                  <a:ext cx="387350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r="-153571" b="-961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5" name="Rectangle 14"/>
          <p:cNvSpPr/>
          <p:nvPr/>
        </p:nvSpPr>
        <p:spPr>
          <a:xfrm>
            <a:off x="5342959" y="6464296"/>
            <a:ext cx="3634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David, Gjonaj, 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</a:rPr>
              <a:t>et al  </a:t>
            </a:r>
            <a:r>
              <a:rPr lang="nl-NL" b="1" dirty="0">
                <a:solidFill>
                  <a:schemeClr val="bg1"/>
                </a:solidFill>
                <a:latin typeface="Arial" pitchFamily="34" charset="0"/>
              </a:rPr>
              <a:t>PRB (2016)</a:t>
            </a:r>
            <a:r>
              <a:rPr lang="nl-NL" i="1" dirty="0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igur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980728"/>
            <a:ext cx="459710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2" t="18522" r="31945" b="10701"/>
          <a:stretch/>
        </p:blipFill>
        <p:spPr>
          <a:xfrm rot="381051">
            <a:off x="4786124" y="1484784"/>
            <a:ext cx="4335158" cy="244827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7504" y="32285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b="1" dirty="0">
                <a:solidFill>
                  <a:prstClr val="white"/>
                </a:solidFill>
                <a:latin typeface="Arial" pitchFamily="34" charset="0"/>
              </a:rPr>
              <a:t> Joining efforts</a:t>
            </a:r>
            <a:endParaRPr lang="nl-NL" sz="4000" b="1" dirty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0" y="4151680"/>
            <a:ext cx="4444119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Active </a:t>
            </a:r>
            <a:r>
              <a:rPr lang="en-US" sz="2400" b="1" dirty="0" err="1">
                <a:solidFill>
                  <a:srgbClr val="002060"/>
                </a:solidFill>
                <a:latin typeface="Arial" charset="0"/>
              </a:rPr>
              <a:t>wavefront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control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Raster scanning </a:t>
            </a:r>
          </a:p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   (focus or vortex)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Far field microscopy</a:t>
            </a:r>
            <a:endParaRPr lang="en-US" sz="2400" dirty="0">
              <a:solidFill>
                <a:srgbClr val="FF0000"/>
              </a:solidFill>
              <a:latin typeface="Arial" charset="0"/>
            </a:endParaRP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Flexibility</a:t>
            </a:r>
            <a:endParaRPr lang="en-US" sz="2400" dirty="0">
              <a:solidFill>
                <a:srgbClr val="FF0000"/>
              </a:solidFill>
              <a:latin typeface="Arial" charset="0"/>
            </a:endParaRPr>
          </a:p>
          <a:p>
            <a:pPr lvl="1">
              <a:spcBef>
                <a:spcPct val="20000"/>
              </a:spcBef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4812116" y="4077072"/>
            <a:ext cx="4331884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Silicon waveguides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Wavelength     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184 nm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Propagation     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3.3 um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Resolution        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66 nm</a:t>
            </a:r>
          </a:p>
          <a:p>
            <a:pPr marL="800100" lvl="1" indent="-342900">
              <a:spcBef>
                <a:spcPct val="20000"/>
              </a:spcBef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CMOS compatibility  </a:t>
            </a:r>
            <a:r>
              <a:rPr lang="en-US" sz="2400" dirty="0">
                <a:solidFill>
                  <a:srgbClr val="FF0000"/>
                </a:solidFill>
                <a:latin typeface="Arial" charset="0"/>
              </a:rPr>
              <a:t>Al</a:t>
            </a:r>
          </a:p>
        </p:txBody>
      </p:sp>
    </p:spTree>
    <p:extLst>
      <p:ext uri="{BB962C8B-B14F-4D97-AF65-F5344CB8AC3E}">
        <p14:creationId xmlns:p14="http://schemas.microsoft.com/office/powerpoint/2010/main" val="406137679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31339" y="908720"/>
            <a:ext cx="9144000" cy="481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lvl="1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latin typeface="Arial" charset="0"/>
              </a:rPr>
              <a:t>Microscopy is continuously growing</a:t>
            </a: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 err="1">
                <a:latin typeface="Arial" charset="0"/>
              </a:rPr>
              <a:t>Nanoscopy</a:t>
            </a:r>
            <a:r>
              <a:rPr lang="en-US" sz="2400" b="1" dirty="0">
                <a:latin typeface="Arial" charset="0"/>
              </a:rPr>
              <a:t> is an actuality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Limitations:          </a:t>
            </a:r>
            <a:r>
              <a:rPr lang="en-US" sz="2400" dirty="0" err="1">
                <a:solidFill>
                  <a:srgbClr val="002060"/>
                </a:solidFill>
                <a:latin typeface="Arial" charset="0"/>
              </a:rPr>
              <a:t>Fluorecent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labelling, invasiveness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Open questions : Chips, </a:t>
            </a:r>
            <a:r>
              <a:rPr lang="en-US" sz="2400" dirty="0" err="1">
                <a:solidFill>
                  <a:srgbClr val="002060"/>
                </a:solidFill>
                <a:latin typeface="Arial" charset="0"/>
              </a:rPr>
              <a:t>nanospectroscopy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(i.e. Raman)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2400" i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 err="1">
                <a:solidFill>
                  <a:srgbClr val="002060"/>
                </a:solidFill>
                <a:latin typeface="Arial" charset="0"/>
              </a:rPr>
              <a:t>Wavefront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 shaping is flexible control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Microscopy by focusing and scanning (label free)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Deliver energy suitably for spectroscopy </a:t>
            </a:r>
          </a:p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Resolution is enhanced in Photonic 2D waveguides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Static focusing to ~60 nm with reasonable contrast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Tunable by material properties (resolution, losses, CMOS)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7504" y="32285"/>
            <a:ext cx="9036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000" b="1" dirty="0">
                <a:solidFill>
                  <a:prstClr val="white"/>
                </a:solidFill>
                <a:latin typeface="Arial" pitchFamily="34" charset="0"/>
              </a:rPr>
              <a:t> Take home messages</a:t>
            </a:r>
            <a:endParaRPr lang="nl-NL" sz="4000" b="1" dirty="0">
              <a:solidFill>
                <a:prstClr val="white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23090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8988425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>
                <a:solidFill>
                  <a:schemeClr val="bg1"/>
                </a:solidFill>
                <a:latin typeface="Arial" pitchFamily="34" charset="0"/>
              </a:rPr>
              <a:t>Upgrading an existing microscope</a:t>
            </a:r>
            <a:endParaRPr lang="nl-NL" sz="4000" b="1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4820" name="Picture 5" descr="multiplexi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825" y="1484313"/>
            <a:ext cx="8105775" cy="421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Rectangle 4"/>
          <p:cNvSpPr>
            <a:spLocks noChangeArrowheads="1"/>
          </p:cNvSpPr>
          <p:nvPr/>
        </p:nvSpPr>
        <p:spPr bwMode="auto">
          <a:xfrm>
            <a:off x="2035175" y="914400"/>
            <a:ext cx="50657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 b="1">
                <a:latin typeface="Arial" pitchFamily="34" charset="0"/>
              </a:rPr>
              <a:t>Multiplexed imaging</a:t>
            </a:r>
            <a:endParaRPr lang="nl-NL" sz="4000" b="1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75656" y="1268759"/>
            <a:ext cx="6264696" cy="1800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tangle 4"/>
          <p:cNvSpPr/>
          <p:nvPr/>
        </p:nvSpPr>
        <p:spPr>
          <a:xfrm>
            <a:off x="1043608" y="5517231"/>
            <a:ext cx="6984776" cy="144016"/>
          </a:xfrm>
          <a:prstGeom prst="rect">
            <a:avLst/>
          </a:prstGeom>
          <a:pattFill prst="lt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1763688" y="5694586"/>
            <a:ext cx="5724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b="1" dirty="0">
                <a:latin typeface="Arial" charset="0"/>
              </a:rPr>
              <a:t>Spatial light modulator: amplitude and phase</a:t>
            </a:r>
            <a:r>
              <a:rPr lang="en-US" b="1" dirty="0">
                <a:latin typeface="Arial" charset="0"/>
              </a:rPr>
              <a:t>	</a:t>
            </a:r>
            <a:endParaRPr lang="nl-NL" dirty="0"/>
          </a:p>
        </p:txBody>
      </p:sp>
      <p:sp>
        <p:nvSpPr>
          <p:cNvPr id="7" name="Down Arrow 6"/>
          <p:cNvSpPr/>
          <p:nvPr/>
        </p:nvSpPr>
        <p:spPr>
          <a:xfrm flipV="1">
            <a:off x="1864579" y="3312440"/>
            <a:ext cx="536141" cy="214069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Down Arrow 7"/>
          <p:cNvSpPr/>
          <p:nvPr/>
        </p:nvSpPr>
        <p:spPr>
          <a:xfrm flipV="1">
            <a:off x="6876256" y="3349944"/>
            <a:ext cx="612076" cy="2140693"/>
          </a:xfrm>
          <a:prstGeom prst="downArrow">
            <a:avLst/>
          </a:prstGeom>
          <a:solidFill>
            <a:srgbClr val="FF00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tangle 8"/>
          <p:cNvSpPr/>
          <p:nvPr/>
        </p:nvSpPr>
        <p:spPr>
          <a:xfrm>
            <a:off x="2915816" y="2996951"/>
            <a:ext cx="781048" cy="111515"/>
          </a:xfrm>
          <a:prstGeom prst="rect">
            <a:avLst/>
          </a:prstGeom>
          <a:pattFill prst="dk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tangle 9"/>
          <p:cNvSpPr/>
          <p:nvPr/>
        </p:nvSpPr>
        <p:spPr>
          <a:xfrm>
            <a:off x="1763688" y="2996951"/>
            <a:ext cx="720080" cy="127765"/>
          </a:xfrm>
          <a:prstGeom prst="rect">
            <a:avLst/>
          </a:prstGeom>
          <a:pattFill prst="nar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tangle 10"/>
          <p:cNvSpPr/>
          <p:nvPr/>
        </p:nvSpPr>
        <p:spPr>
          <a:xfrm>
            <a:off x="5292080" y="3005183"/>
            <a:ext cx="781048" cy="111515"/>
          </a:xfrm>
          <a:prstGeom prst="rect">
            <a:avLst/>
          </a:prstGeom>
          <a:pattFill prst="dk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tangle 11"/>
          <p:cNvSpPr/>
          <p:nvPr/>
        </p:nvSpPr>
        <p:spPr>
          <a:xfrm>
            <a:off x="6822254" y="2995782"/>
            <a:ext cx="720080" cy="127765"/>
          </a:xfrm>
          <a:prstGeom prst="rect">
            <a:avLst/>
          </a:prstGeom>
          <a:pattFill prst="narVert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4" name="Straight Arrow Connector 13"/>
          <p:cNvCxnSpPr>
            <a:endCxn id="4" idx="0"/>
          </p:cNvCxnSpPr>
          <p:nvPr/>
        </p:nvCxnSpPr>
        <p:spPr>
          <a:xfrm flipV="1">
            <a:off x="2132649" y="1268759"/>
            <a:ext cx="2475355" cy="158417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 rot="19672854">
            <a:off x="1621877" y="1651660"/>
            <a:ext cx="26301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>
                <a:latin typeface="Arial" charset="0"/>
              </a:rPr>
              <a:t> Grating 1 order 1</a:t>
            </a:r>
            <a:endParaRPr lang="nl-NL" dirty="0"/>
          </a:p>
        </p:txBody>
      </p:sp>
      <p:sp>
        <p:nvSpPr>
          <p:cNvPr id="18" name="Down Arrow 17"/>
          <p:cNvSpPr/>
          <p:nvPr/>
        </p:nvSpPr>
        <p:spPr>
          <a:xfrm flipV="1">
            <a:off x="5414533" y="3140967"/>
            <a:ext cx="536141" cy="214069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9" name="Straight Arrow Connector 18"/>
          <p:cNvCxnSpPr>
            <a:endCxn id="4" idx="0"/>
          </p:cNvCxnSpPr>
          <p:nvPr/>
        </p:nvCxnSpPr>
        <p:spPr>
          <a:xfrm flipH="1" flipV="1">
            <a:off x="4608004" y="1268759"/>
            <a:ext cx="1030574" cy="1668546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 rot="3582188">
            <a:off x="4511852" y="2169631"/>
            <a:ext cx="26301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>
                <a:latin typeface="Arial" charset="0"/>
              </a:rPr>
              <a:t> Grating 2 order  1</a:t>
            </a:r>
            <a:endParaRPr lang="nl-NL" dirty="0"/>
          </a:p>
        </p:txBody>
      </p:sp>
      <p:sp>
        <p:nvSpPr>
          <p:cNvPr id="23" name="Down Arrow 22"/>
          <p:cNvSpPr/>
          <p:nvPr/>
        </p:nvSpPr>
        <p:spPr>
          <a:xfrm flipV="1">
            <a:off x="3000302" y="3312439"/>
            <a:ext cx="612076" cy="2140693"/>
          </a:xfrm>
          <a:prstGeom prst="downArrow">
            <a:avLst/>
          </a:prstGeom>
          <a:solidFill>
            <a:srgbClr val="FF00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4" name="Rectangle 23"/>
          <p:cNvSpPr/>
          <p:nvPr/>
        </p:nvSpPr>
        <p:spPr>
          <a:xfrm>
            <a:off x="5508104" y="5453132"/>
            <a:ext cx="442570" cy="2081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tangle 25"/>
          <p:cNvSpPr/>
          <p:nvPr/>
        </p:nvSpPr>
        <p:spPr>
          <a:xfrm>
            <a:off x="4535996" y="5065473"/>
            <a:ext cx="100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dirty="0">
                <a:latin typeface="Arial" charset="0"/>
              </a:rPr>
              <a:t> Phase</a:t>
            </a:r>
            <a:endParaRPr lang="nl-NL" dirty="0"/>
          </a:p>
        </p:txBody>
      </p:sp>
      <p:sp>
        <p:nvSpPr>
          <p:cNvPr id="27" name="Rectangle 5"/>
          <p:cNvSpPr>
            <a:spLocks noChangeArrowheads="1"/>
          </p:cNvSpPr>
          <p:nvPr/>
        </p:nvSpPr>
        <p:spPr bwMode="auto">
          <a:xfrm>
            <a:off x="0" y="0"/>
            <a:ext cx="882047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How to achieve it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09425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E59D3F-C1D7-3AE6-7209-9FC081EEB1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>
            <a:extLst>
              <a:ext uri="{FF2B5EF4-FFF2-40B4-BE49-F238E27FC236}">
                <a16:creationId xmlns:a16="http://schemas.microsoft.com/office/drawing/2014/main" id="{40248632-2CFF-E5C5-CBD2-630BF35473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882047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The generalized microscope slide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318C6F-6FA0-920C-0F7A-D3C40FD50D62}"/>
              </a:ext>
            </a:extLst>
          </p:cNvPr>
          <p:cNvSpPr/>
          <p:nvPr/>
        </p:nvSpPr>
        <p:spPr>
          <a:xfrm>
            <a:off x="5292080" y="2636912"/>
            <a:ext cx="35283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28700" lvl="1" indent="-571500">
              <a:spcBef>
                <a:spcPct val="20000"/>
              </a:spcBef>
            </a:pPr>
            <a:r>
              <a:rPr lang="en-US" sz="3200" b="1" i="1" dirty="0">
                <a:solidFill>
                  <a:srgbClr val="C00000"/>
                </a:solidFill>
                <a:latin typeface="Arial" charset="0"/>
              </a:rPr>
              <a:t>More Control!</a:t>
            </a:r>
            <a:endParaRPr lang="en-US" sz="3200" i="1" dirty="0">
              <a:solidFill>
                <a:srgbClr val="002060"/>
              </a:solidFill>
              <a:latin typeface="Arial" charset="0"/>
            </a:endParaRPr>
          </a:p>
        </p:txBody>
      </p:sp>
      <p:pic>
        <p:nvPicPr>
          <p:cNvPr id="3075" name="Picture 3">
            <a:extLst>
              <a:ext uri="{FF2B5EF4-FFF2-40B4-BE49-F238E27FC236}">
                <a16:creationId xmlns:a16="http://schemas.microsoft.com/office/drawing/2014/main" id="{0C470273-E555-BDC9-858B-5FB11F008C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74" y="922088"/>
            <a:ext cx="1704530" cy="1315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2A01AE3D-7C9C-E785-BCA6-6AB6E9478C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00" t="781" r="66971" b="-781"/>
          <a:stretch/>
        </p:blipFill>
        <p:spPr bwMode="auto">
          <a:xfrm>
            <a:off x="217859" y="2507750"/>
            <a:ext cx="1910436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818F71B1-B840-E673-E8BF-06179816C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85" r="-214"/>
          <a:stretch/>
        </p:blipFill>
        <p:spPr bwMode="auto">
          <a:xfrm>
            <a:off x="141284" y="4381128"/>
            <a:ext cx="1910436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9">
            <a:extLst>
              <a:ext uri="{FF2B5EF4-FFF2-40B4-BE49-F238E27FC236}">
                <a16:creationId xmlns:a16="http://schemas.microsoft.com/office/drawing/2014/main" id="{C7042C4D-2188-535A-29DD-DB8657782B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520" y="939470"/>
            <a:ext cx="6556832" cy="1409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Conventional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Passive, compensated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Cheap and standard</a:t>
            </a:r>
          </a:p>
        </p:txBody>
      </p:sp>
      <p:sp>
        <p:nvSpPr>
          <p:cNvPr id="16" name="Rectangle 9">
            <a:extLst>
              <a:ext uri="{FF2B5EF4-FFF2-40B4-BE49-F238E27FC236}">
                <a16:creationId xmlns:a16="http://schemas.microsoft.com/office/drawing/2014/main" id="{078B2DB2-367D-78B9-5C85-023E93D29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11520" y="2691470"/>
            <a:ext cx="6556832" cy="1409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sz="2400" b="1" dirty="0" err="1">
                <a:solidFill>
                  <a:srgbClr val="0070C0"/>
                </a:solidFill>
                <a:latin typeface="Arial" charset="0"/>
              </a:rPr>
              <a:t>Nanophotonic</a:t>
            </a:r>
            <a:endParaRPr lang="en-US" sz="2400" b="1" dirty="0">
              <a:solidFill>
                <a:srgbClr val="0070C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Active, focusing, filtering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Super, hyper, meta lens</a:t>
            </a:r>
          </a:p>
        </p:txBody>
      </p:sp>
      <p:sp>
        <p:nvSpPr>
          <p:cNvPr id="17" name="Rectangle 9">
            <a:extLst>
              <a:ext uri="{FF2B5EF4-FFF2-40B4-BE49-F238E27FC236}">
                <a16:creationId xmlns:a16="http://schemas.microsoft.com/office/drawing/2014/main" id="{903F51F8-98B1-8235-C99D-6EDBF90EA2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0304" y="4518183"/>
            <a:ext cx="6556832" cy="1409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dirty="0">
                <a:solidFill>
                  <a:srgbClr val="0070C0"/>
                </a:solidFill>
                <a:latin typeface="Arial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Arial" charset="0"/>
              </a:rPr>
              <a:t>Natural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Omnipresent, random, light scattering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Thin slicing </a:t>
            </a:r>
            <a:r>
              <a:rPr lang="en-US" sz="2400" i="1" dirty="0">
                <a:solidFill>
                  <a:srgbClr val="002060"/>
                </a:solidFill>
                <a:latin typeface="Arial" charset="0"/>
              </a:rPr>
              <a:t>ex-vivo, </a:t>
            </a:r>
            <a:r>
              <a:rPr lang="en-US" sz="2400" dirty="0">
                <a:solidFill>
                  <a:srgbClr val="002060"/>
                </a:solidFill>
                <a:latin typeface="Arial" charset="0"/>
              </a:rPr>
              <a:t>other waves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2E034DF-EAA3-6B7E-3270-D36130BDE5C8}"/>
              </a:ext>
            </a:extLst>
          </p:cNvPr>
          <p:cNvSpPr/>
          <p:nvPr/>
        </p:nvSpPr>
        <p:spPr>
          <a:xfrm>
            <a:off x="5374590" y="4437112"/>
            <a:ext cx="352839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028700" lvl="1" indent="-571500">
              <a:spcBef>
                <a:spcPct val="20000"/>
              </a:spcBef>
            </a:pPr>
            <a:r>
              <a:rPr lang="en-US" sz="3200" b="1" i="1" dirty="0">
                <a:solidFill>
                  <a:srgbClr val="C00000"/>
                </a:solidFill>
                <a:latin typeface="Arial" charset="0"/>
              </a:rPr>
              <a:t>More Control!</a:t>
            </a:r>
            <a:endParaRPr lang="en-US" sz="3200" i="1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398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6" grpId="0"/>
      <p:bldP spid="17" grpId="0"/>
      <p:bldP spid="18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6512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Optical </a:t>
            </a:r>
            <a:r>
              <a:rPr lang="en-US" sz="4000" b="1" dirty="0" err="1">
                <a:solidFill>
                  <a:schemeClr val="bg1"/>
                </a:solidFill>
                <a:latin typeface="Arial" pitchFamily="34" charset="0"/>
              </a:rPr>
              <a:t>bioimaging</a:t>
            </a:r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– label free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24" y="1556792"/>
            <a:ext cx="8784976" cy="3513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444827" y="952128"/>
            <a:ext cx="187262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>
              <a:spcBef>
                <a:spcPct val="20000"/>
              </a:spcBef>
            </a:pPr>
            <a:r>
              <a:rPr lang="en-US" sz="2000" dirty="0">
                <a:solidFill>
                  <a:srgbClr val="FF0000"/>
                </a:solidFill>
              </a:rPr>
              <a:t>Bright-field</a:t>
            </a:r>
          </a:p>
        </p:txBody>
      </p:sp>
      <p:sp>
        <p:nvSpPr>
          <p:cNvPr id="7" name="Rectangle 6"/>
          <p:cNvSpPr/>
          <p:nvPr/>
        </p:nvSpPr>
        <p:spPr>
          <a:xfrm>
            <a:off x="5140650" y="787351"/>
            <a:ext cx="19782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2 Photon</a:t>
            </a:r>
          </a:p>
          <a:p>
            <a:pPr lvl="1" algn="ctr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fluorescence</a:t>
            </a:r>
          </a:p>
        </p:txBody>
      </p:sp>
      <p:sp>
        <p:nvSpPr>
          <p:cNvPr id="8" name="Rectangle 7"/>
          <p:cNvSpPr/>
          <p:nvPr/>
        </p:nvSpPr>
        <p:spPr>
          <a:xfrm>
            <a:off x="6885714" y="787351"/>
            <a:ext cx="20787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>
              <a:spcBef>
                <a:spcPct val="20000"/>
              </a:spcBef>
            </a:pPr>
            <a:r>
              <a:rPr lang="en-US" sz="2000" dirty="0">
                <a:solidFill>
                  <a:srgbClr val="FF0000"/>
                </a:solidFill>
              </a:rPr>
              <a:t>Optoacoustic </a:t>
            </a:r>
          </a:p>
          <a:p>
            <a:pPr lvl="1" algn="ctr">
              <a:spcBef>
                <a:spcPct val="20000"/>
              </a:spcBef>
            </a:pPr>
            <a:r>
              <a:rPr lang="en-US" sz="2000" dirty="0">
                <a:solidFill>
                  <a:srgbClr val="FF0000"/>
                </a:solidFill>
              </a:rPr>
              <a:t>microscopy</a:t>
            </a:r>
          </a:p>
        </p:txBody>
      </p:sp>
      <p:sp>
        <p:nvSpPr>
          <p:cNvPr id="9" name="Rectangle 8"/>
          <p:cNvSpPr/>
          <p:nvPr/>
        </p:nvSpPr>
        <p:spPr>
          <a:xfrm>
            <a:off x="3161582" y="5085184"/>
            <a:ext cx="39581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SHG                       THG</a:t>
            </a:r>
          </a:p>
          <a:p>
            <a:pPr lvl="1" algn="ctr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Nonlinear harmonic generation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7164288" y="5070783"/>
            <a:ext cx="152868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 algn="ctr">
              <a:spcBef>
                <a:spcPct val="20000"/>
              </a:spcBef>
            </a:pPr>
            <a:r>
              <a:rPr lang="en-US" sz="2000" dirty="0">
                <a:solidFill>
                  <a:srgbClr val="FF0000"/>
                </a:solidFill>
              </a:rPr>
              <a:t>Overlaid</a:t>
            </a:r>
          </a:p>
          <a:p>
            <a:pPr lvl="1" algn="ctr">
              <a:spcBef>
                <a:spcPct val="20000"/>
              </a:spcBef>
            </a:pPr>
            <a:r>
              <a:rPr lang="en-US" sz="2000" dirty="0">
                <a:solidFill>
                  <a:srgbClr val="FF0000"/>
                </a:solidFill>
              </a:rPr>
              <a:t>contrast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12558" y="6453336"/>
            <a:ext cx="83478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Myriad Pro"/>
              </a:rPr>
              <a:t>D. </a:t>
            </a:r>
            <a:r>
              <a:rPr lang="en-US" sz="2000" dirty="0" err="1">
                <a:solidFill>
                  <a:schemeClr val="bg1"/>
                </a:solidFill>
                <a:latin typeface="Myriad Pro"/>
              </a:rPr>
              <a:t>Soliman</a:t>
            </a:r>
            <a:r>
              <a:rPr lang="en-US" sz="2000" dirty="0">
                <a:solidFill>
                  <a:schemeClr val="bg1"/>
                </a:solidFill>
                <a:latin typeface="Myriad Pro"/>
              </a:rPr>
              <a:t>, et al, Sci. Rep. (2015)</a:t>
            </a:r>
            <a:endParaRPr lang="he-IL" sz="2000" dirty="0">
              <a:solidFill>
                <a:schemeClr val="bg1"/>
              </a:solidFill>
              <a:latin typeface="Myriad Pro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92299" y="6432562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Myriad Pro"/>
              </a:rPr>
              <a:t>Ntziachristos</a:t>
            </a:r>
            <a:r>
              <a:rPr lang="en-US" dirty="0">
                <a:solidFill>
                  <a:schemeClr val="bg1"/>
                </a:solidFill>
                <a:latin typeface="Myriad Pro"/>
              </a:rPr>
              <a:t> group</a:t>
            </a:r>
            <a:endParaRPr lang="he-IL" dirty="0">
              <a:solidFill>
                <a:schemeClr val="bg1"/>
              </a:solidFill>
              <a:latin typeface="Myriad Pr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0079" y="2196558"/>
            <a:ext cx="7776865" cy="2234458"/>
          </a:xfrm>
          <a:prstGeom prst="rect">
            <a:avLst/>
          </a:prstGeom>
          <a:solidFill>
            <a:schemeClr val="bg1"/>
          </a:solidFill>
        </p:spPr>
        <p:txBody>
          <a:bodyPr wrap="square" rtlCol="1">
            <a:spAutoFit/>
          </a:bodyPr>
          <a:lstStyle/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Principle:     Scan a focused laser pulse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Resolution:  Size of the focus (~ 0.2 – 10 um)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Depth:          Mean free path   (~ 0.1 – 1 mm ) </a:t>
            </a:r>
          </a:p>
          <a:p>
            <a:pPr lvl="1">
              <a:spcBef>
                <a:spcPct val="20000"/>
              </a:spcBef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254476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58262" y="1041986"/>
            <a:ext cx="6298113" cy="2387013"/>
            <a:chOff x="1286417" y="771753"/>
            <a:chExt cx="6264697" cy="2217704"/>
          </a:xfrm>
        </p:grpSpPr>
        <p:pic>
          <p:nvPicPr>
            <p:cNvPr id="8" name="Picture 6" descr="http://imagebank.osa.org/getImage.xqy?img=QC5sYXJnZSxvbC0zMi0xNi0yMzA5LWcwMD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286417" y="771753"/>
              <a:ext cx="6264697" cy="2217704"/>
            </a:xfrm>
            <a:prstGeom prst="rect">
              <a:avLst/>
            </a:prstGeom>
            <a:noFill/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343" t="24332" b="37635"/>
            <a:stretch/>
          </p:blipFill>
          <p:spPr>
            <a:xfrm>
              <a:off x="3779912" y="1244154"/>
              <a:ext cx="720080" cy="458324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65"/>
            <a:stretch/>
          </p:blipFill>
          <p:spPr>
            <a:xfrm>
              <a:off x="1359113" y="1592573"/>
              <a:ext cx="750460" cy="57606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65"/>
            <a:stretch/>
          </p:blipFill>
          <p:spPr>
            <a:xfrm>
              <a:off x="7092280" y="1808597"/>
              <a:ext cx="432048" cy="331646"/>
            </a:xfrm>
            <a:prstGeom prst="rect">
              <a:avLst/>
            </a:prstGeom>
          </p:spPr>
        </p:pic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6512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pitchFamily="34" charset="0"/>
              </a:rPr>
              <a:t>  Bypassing diffusion (space – time)</a:t>
            </a:r>
            <a:endParaRPr lang="nl-NL" sz="4000" b="1" dirty="0">
              <a:solidFill>
                <a:prstClr val="white"/>
              </a:solidFill>
              <a:latin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-36512" y="3565231"/>
            <a:ext cx="9223802" cy="2701565"/>
            <a:chOff x="-36512" y="3565231"/>
            <a:chExt cx="9223802" cy="2701565"/>
          </a:xfrm>
        </p:grpSpPr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-36512" y="3565231"/>
              <a:ext cx="4789040" cy="27015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1028700" lvl="1" indent="-571500">
                <a:spcBef>
                  <a:spcPct val="20000"/>
                </a:spcBef>
                <a:buFont typeface="Wingdings" pitchFamily="2" charset="2"/>
                <a:buChar char="§"/>
              </a:pPr>
              <a:r>
                <a:rPr lang="en-US" sz="2400" b="1" dirty="0">
                  <a:solidFill>
                    <a:srgbClr val="002060"/>
                  </a:solidFill>
                </a:rPr>
                <a:t>Acoustics</a:t>
              </a:r>
            </a:p>
            <a:p>
              <a:pPr lvl="1">
                <a:spcBef>
                  <a:spcPct val="20000"/>
                </a:spcBef>
              </a:pPr>
              <a:r>
                <a:rPr lang="en-US" sz="2400" dirty="0">
                  <a:solidFill>
                    <a:srgbClr val="002060"/>
                  </a:solidFill>
                </a:rPr>
                <a:t>     </a:t>
              </a:r>
              <a:r>
                <a:rPr lang="en-US" sz="2000" dirty="0">
                  <a:solidFill>
                    <a:srgbClr val="002060"/>
                  </a:solidFill>
                </a:rPr>
                <a:t>M. Fink, IEEE (1992)</a:t>
              </a:r>
            </a:p>
            <a:p>
              <a:pPr lvl="1">
                <a:spcBef>
                  <a:spcPct val="20000"/>
                </a:spcBef>
              </a:pPr>
              <a:r>
                <a:rPr lang="en-US" sz="2000" dirty="0">
                  <a:solidFill>
                    <a:srgbClr val="002060"/>
                  </a:solidFill>
                </a:rPr>
                <a:t>      A. </a:t>
              </a:r>
              <a:r>
                <a:rPr lang="en-US" sz="2000" dirty="0" err="1">
                  <a:solidFill>
                    <a:srgbClr val="002060"/>
                  </a:solidFill>
                </a:rPr>
                <a:t>Derode</a:t>
              </a:r>
              <a:r>
                <a:rPr lang="en-US" sz="2000" dirty="0">
                  <a:solidFill>
                    <a:srgbClr val="002060"/>
                  </a:solidFill>
                </a:rPr>
                <a:t>, et al, PRL (1995)</a:t>
              </a:r>
            </a:p>
            <a:p>
              <a:pPr marL="1028700" lvl="1" indent="-571500">
                <a:spcBef>
                  <a:spcPct val="20000"/>
                </a:spcBef>
                <a:buFont typeface="Wingdings" pitchFamily="2" charset="2"/>
                <a:buChar char="§"/>
              </a:pPr>
              <a:r>
                <a:rPr lang="en-US" sz="2400" b="1" dirty="0">
                  <a:solidFill>
                    <a:srgbClr val="002060"/>
                  </a:solidFill>
                </a:rPr>
                <a:t>Microwave</a:t>
              </a:r>
            </a:p>
            <a:p>
              <a:pPr lvl="1">
                <a:spcBef>
                  <a:spcPct val="20000"/>
                </a:spcBef>
              </a:pPr>
              <a:r>
                <a:rPr lang="en-US" sz="2400" dirty="0">
                  <a:solidFill>
                    <a:srgbClr val="002060"/>
                  </a:solidFill>
                </a:rPr>
                <a:t>     </a:t>
              </a:r>
              <a:r>
                <a:rPr lang="en-US" sz="2000" dirty="0">
                  <a:solidFill>
                    <a:srgbClr val="002060"/>
                  </a:solidFill>
                </a:rPr>
                <a:t>G. </a:t>
              </a:r>
              <a:r>
                <a:rPr lang="en-US" sz="2000" dirty="0" err="1">
                  <a:solidFill>
                    <a:srgbClr val="002060"/>
                  </a:solidFill>
                </a:rPr>
                <a:t>Lerosey</a:t>
              </a:r>
              <a:r>
                <a:rPr lang="en-US" sz="2000" dirty="0">
                  <a:solidFill>
                    <a:srgbClr val="002060"/>
                  </a:solidFill>
                </a:rPr>
                <a:t>, et al, PRL (2004)</a:t>
              </a:r>
            </a:p>
            <a:p>
              <a:pPr lvl="1">
                <a:spcBef>
                  <a:spcPct val="20000"/>
                </a:spcBef>
              </a:pPr>
              <a:r>
                <a:rPr lang="en-US" sz="2000" dirty="0">
                  <a:solidFill>
                    <a:srgbClr val="002060"/>
                  </a:solidFill>
                </a:rPr>
                <a:t>      G. </a:t>
              </a:r>
              <a:r>
                <a:rPr lang="en-US" sz="2000" dirty="0" err="1">
                  <a:solidFill>
                    <a:srgbClr val="002060"/>
                  </a:solidFill>
                </a:rPr>
                <a:t>Lerosey</a:t>
              </a:r>
              <a:r>
                <a:rPr lang="en-US" sz="2000" dirty="0">
                  <a:solidFill>
                    <a:srgbClr val="002060"/>
                  </a:solidFill>
                </a:rPr>
                <a:t>, et al, Science (2007)</a:t>
              </a:r>
              <a:r>
                <a:rPr lang="en-US" sz="2400" b="1" dirty="0">
                  <a:solidFill>
                    <a:srgbClr val="002060"/>
                  </a:solidFill>
                </a:rPr>
                <a:t> 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4355976" y="3645024"/>
              <a:ext cx="4831314" cy="2456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028700" lvl="1" indent="-571500">
                <a:spcBef>
                  <a:spcPct val="20000"/>
                </a:spcBef>
                <a:buFont typeface="Wingdings" pitchFamily="2" charset="2"/>
                <a:buChar char="§"/>
              </a:pPr>
              <a:r>
                <a:rPr lang="en-US" sz="2400" b="1" dirty="0">
                  <a:solidFill>
                    <a:srgbClr val="002060"/>
                  </a:solidFill>
                </a:rPr>
                <a:t>Optics</a:t>
              </a:r>
              <a:r>
                <a:rPr lang="en-US" sz="2400" dirty="0">
                  <a:solidFill>
                    <a:srgbClr val="002060"/>
                  </a:solidFill>
                </a:rPr>
                <a:t> (monochromatic)</a:t>
              </a:r>
            </a:p>
            <a:p>
              <a:pPr lvl="1">
                <a:spcBef>
                  <a:spcPct val="20000"/>
                </a:spcBef>
              </a:pPr>
              <a:r>
                <a:rPr lang="en-US" sz="2400" dirty="0">
                  <a:solidFill>
                    <a:srgbClr val="002060"/>
                  </a:solidFill>
                </a:rPr>
                <a:t>    </a:t>
              </a:r>
              <a:r>
                <a:rPr lang="en-US" sz="2000" dirty="0">
                  <a:solidFill>
                    <a:srgbClr val="002060"/>
                  </a:solidFill>
                </a:rPr>
                <a:t>S. M. </a:t>
              </a:r>
              <a:r>
                <a:rPr lang="en-US" sz="2000" dirty="0" err="1">
                  <a:solidFill>
                    <a:srgbClr val="002060"/>
                  </a:solidFill>
                </a:rPr>
                <a:t>Popoff</a:t>
              </a:r>
              <a:r>
                <a:rPr lang="en-US" sz="2000" dirty="0">
                  <a:solidFill>
                    <a:srgbClr val="002060"/>
                  </a:solidFill>
                </a:rPr>
                <a:t>, et al,  PRL 2010</a:t>
              </a:r>
            </a:p>
            <a:p>
              <a:pPr marL="1028700" lvl="1" indent="-571500">
                <a:spcBef>
                  <a:spcPct val="20000"/>
                </a:spcBef>
                <a:buFont typeface="Wingdings" pitchFamily="2" charset="2"/>
                <a:buChar char="§"/>
              </a:pPr>
              <a:r>
                <a:rPr lang="en-US" sz="2400" dirty="0">
                  <a:solidFill>
                    <a:srgbClr val="002060"/>
                  </a:solidFill>
                </a:rPr>
                <a:t> </a:t>
              </a:r>
              <a:r>
                <a:rPr lang="en-US" sz="2400" b="1" dirty="0">
                  <a:solidFill>
                    <a:srgbClr val="002060"/>
                  </a:solidFill>
                </a:rPr>
                <a:t>Optics</a:t>
              </a:r>
              <a:r>
                <a:rPr lang="en-US" sz="2400" dirty="0">
                  <a:solidFill>
                    <a:srgbClr val="002060"/>
                  </a:solidFill>
                </a:rPr>
                <a:t> (pulsed)</a:t>
              </a:r>
            </a:p>
            <a:p>
              <a:pPr lvl="2">
                <a:spcBef>
                  <a:spcPct val="20000"/>
                </a:spcBef>
              </a:pPr>
              <a:r>
                <a:rPr lang="en-US" sz="2000" dirty="0">
                  <a:solidFill>
                    <a:srgbClr val="FF0000"/>
                  </a:solidFill>
                </a:rPr>
                <a:t>D. J. McCabe, et al, Nat Com (2011)</a:t>
              </a:r>
            </a:p>
            <a:p>
              <a:pPr lvl="2">
                <a:spcBef>
                  <a:spcPct val="20000"/>
                </a:spcBef>
              </a:pPr>
              <a:r>
                <a:rPr lang="en-US" sz="2000" dirty="0">
                  <a:solidFill>
                    <a:srgbClr val="FF0000"/>
                  </a:solidFill>
                </a:rPr>
                <a:t> J. </a:t>
              </a:r>
              <a:r>
                <a:rPr lang="en-US" sz="2000" dirty="0" err="1">
                  <a:solidFill>
                    <a:srgbClr val="FF0000"/>
                  </a:solidFill>
                </a:rPr>
                <a:t>Aulbach</a:t>
              </a:r>
              <a:r>
                <a:rPr lang="en-US" sz="2000" dirty="0">
                  <a:solidFill>
                    <a:srgbClr val="FF0000"/>
                  </a:solidFill>
                </a:rPr>
                <a:t>, et al, PRL (2011)</a:t>
              </a:r>
            </a:p>
            <a:p>
              <a:pPr lvl="2">
                <a:spcBef>
                  <a:spcPct val="20000"/>
                </a:spcBef>
              </a:pPr>
              <a:r>
                <a:rPr lang="en-US" sz="2000" dirty="0">
                  <a:solidFill>
                    <a:srgbClr val="FF0000"/>
                  </a:solidFill>
                </a:rPr>
                <a:t> O. Katz, et al, Nat Photon (2011)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499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0"/>
          <p:cNvGrpSpPr>
            <a:grpSpLocks/>
          </p:cNvGrpSpPr>
          <p:nvPr/>
        </p:nvGrpSpPr>
        <p:grpSpPr bwMode="auto">
          <a:xfrm>
            <a:off x="179512" y="1196752"/>
            <a:ext cx="3902131" cy="4192645"/>
            <a:chOff x="657" y="1026"/>
            <a:chExt cx="2528" cy="2361"/>
          </a:xfrm>
        </p:grpSpPr>
        <p:pic>
          <p:nvPicPr>
            <p:cNvPr id="17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3" y="1026"/>
              <a:ext cx="2482" cy="1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2251"/>
              <a:ext cx="2516" cy="1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-4805" y="6445335"/>
            <a:ext cx="39147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he-IL" sz="2000" b="1" dirty="0">
                <a:solidFill>
                  <a:schemeClr val="bg1"/>
                </a:solidFill>
                <a:latin typeface="Garamond" pitchFamily="18" charset="0"/>
              </a:rPr>
              <a:t>Fink, et al. Rep. </a:t>
            </a:r>
            <a:r>
              <a:rPr lang="en-US" altLang="he-IL" sz="2000" b="1" dirty="0" err="1">
                <a:solidFill>
                  <a:schemeClr val="bg1"/>
                </a:solidFill>
                <a:latin typeface="Garamond" pitchFamily="18" charset="0"/>
              </a:rPr>
              <a:t>Prog</a:t>
            </a:r>
            <a:r>
              <a:rPr lang="en-US" altLang="he-IL" sz="2000" b="1" dirty="0">
                <a:solidFill>
                  <a:schemeClr val="bg1"/>
                </a:solidFill>
                <a:latin typeface="Garamond" pitchFamily="18" charset="0"/>
              </a:rPr>
              <a:t>. Phys. (2000)</a:t>
            </a:r>
            <a:endParaRPr lang="nl-NL" altLang="he-IL" sz="20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36512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pitchFamily="34" charset="0"/>
              </a:rPr>
              <a:t>   Acoustics           to          optics</a:t>
            </a:r>
            <a:endParaRPr lang="nl-NL" sz="4000" b="1" dirty="0">
              <a:solidFill>
                <a:prstClr val="white"/>
              </a:solidFill>
              <a:latin typeface="Arial" pitchFamily="34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4515997" y="1257856"/>
            <a:ext cx="4628050" cy="5585971"/>
            <a:chOff x="4515997" y="1257856"/>
            <a:chExt cx="4628050" cy="5585971"/>
          </a:xfrm>
        </p:grpSpPr>
        <p:grpSp>
          <p:nvGrpSpPr>
            <p:cNvPr id="36" name="Group 35"/>
            <p:cNvGrpSpPr/>
            <p:nvPr/>
          </p:nvGrpSpPr>
          <p:grpSpPr>
            <a:xfrm>
              <a:off x="4515997" y="1825543"/>
              <a:ext cx="4628050" cy="5018284"/>
              <a:chOff x="4547906" y="2731660"/>
              <a:chExt cx="4628050" cy="5018284"/>
            </a:xfrm>
          </p:grpSpPr>
          <p:pic>
            <p:nvPicPr>
              <p:cNvPr id="10" name="Picture 7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975" t="10959"/>
              <a:stretch/>
            </p:blipFill>
            <p:spPr bwMode="auto">
              <a:xfrm>
                <a:off x="5756037" y="2731660"/>
                <a:ext cx="2393809" cy="27855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Rectangle 35"/>
              <p:cNvSpPr>
                <a:spLocks noChangeArrowheads="1"/>
              </p:cNvSpPr>
              <p:nvPr/>
            </p:nvSpPr>
            <p:spPr bwMode="auto">
              <a:xfrm>
                <a:off x="5090537" y="7349834"/>
                <a:ext cx="3989105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l"/>
                <a:r>
                  <a:rPr lang="en-US" altLang="he-IL" sz="2000" b="1" dirty="0">
                    <a:solidFill>
                      <a:schemeClr val="bg1"/>
                    </a:solidFill>
                    <a:latin typeface="Garamond" pitchFamily="18" charset="0"/>
                  </a:rPr>
                  <a:t>Johnson, et al. Phys. Rev. E  (2003)</a:t>
                </a:r>
                <a:r>
                  <a:rPr lang="en-US" altLang="he-IL" sz="2000" b="1" dirty="0">
                    <a:solidFill>
                      <a:schemeClr val="bg1"/>
                    </a:solidFill>
                  </a:rPr>
                  <a:t> </a:t>
                </a:r>
              </a:p>
            </p:txBody>
          </p:sp>
          <p:grpSp>
            <p:nvGrpSpPr>
              <p:cNvPr id="13" name="Group 46"/>
              <p:cNvGrpSpPr>
                <a:grpSpLocks/>
              </p:cNvGrpSpPr>
              <p:nvPr/>
            </p:nvGrpSpPr>
            <p:grpSpPr bwMode="auto">
              <a:xfrm>
                <a:off x="4547906" y="5749280"/>
                <a:ext cx="4628050" cy="1427158"/>
                <a:chOff x="2583" y="3253"/>
                <a:chExt cx="3004" cy="1055"/>
              </a:xfrm>
            </p:grpSpPr>
            <p:pic>
              <p:nvPicPr>
                <p:cNvPr id="14" name="Picture 47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b="3477"/>
                <a:stretch>
                  <a:fillRect/>
                </a:stretch>
              </p:blipFill>
              <p:spPr bwMode="auto">
                <a:xfrm>
                  <a:off x="2619" y="3272"/>
                  <a:ext cx="2968" cy="103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5" name="Rectangle 48"/>
                <p:cNvSpPr>
                  <a:spLocks noChangeArrowheads="1"/>
                </p:cNvSpPr>
                <p:nvPr/>
              </p:nvSpPr>
              <p:spPr bwMode="auto">
                <a:xfrm>
                  <a:off x="2583" y="3253"/>
                  <a:ext cx="2949" cy="1043"/>
                </a:xfrm>
                <a:prstGeom prst="rect">
                  <a:avLst/>
                </a:prstGeom>
                <a:noFill/>
                <a:ln w="254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he-IL"/>
                </a:p>
              </p:txBody>
            </p:sp>
          </p:grpSp>
        </p:grpSp>
        <p:grpSp>
          <p:nvGrpSpPr>
            <p:cNvPr id="45" name="Group 44"/>
            <p:cNvGrpSpPr/>
            <p:nvPr/>
          </p:nvGrpSpPr>
          <p:grpSpPr>
            <a:xfrm>
              <a:off x="5746783" y="1257856"/>
              <a:ext cx="2164527" cy="567687"/>
              <a:chOff x="4026044" y="1412776"/>
              <a:chExt cx="1922588" cy="567687"/>
            </a:xfrm>
          </p:grpSpPr>
          <p:cxnSp>
            <p:nvCxnSpPr>
              <p:cNvPr id="40" name="Straight Connector 39"/>
              <p:cNvCxnSpPr>
                <a:stCxn id="44" idx="2"/>
              </p:cNvCxnSpPr>
              <p:nvPr/>
            </p:nvCxnSpPr>
            <p:spPr>
              <a:xfrm flipH="1">
                <a:off x="4026044" y="1696620"/>
                <a:ext cx="627304" cy="408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>
                <a:off x="4600559" y="1700808"/>
                <a:ext cx="1348073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Oval 43"/>
              <p:cNvSpPr/>
              <p:nvPr/>
            </p:nvSpPr>
            <p:spPr>
              <a:xfrm>
                <a:off x="4653348" y="1412776"/>
                <a:ext cx="144016" cy="567687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he-IL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969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9144000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  TIRF                     &amp;             </a:t>
            </a:r>
            <a:r>
              <a:rPr lang="en-US" sz="4000" b="1" dirty="0" err="1">
                <a:solidFill>
                  <a:schemeClr val="bg1"/>
                </a:solidFill>
                <a:latin typeface="Arial" charset="0"/>
              </a:rPr>
              <a:t>Confocal</a:t>
            </a:r>
            <a:endParaRPr lang="nl-NL" sz="40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573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883" y="2420888"/>
            <a:ext cx="4108085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836712"/>
            <a:ext cx="4932040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Total internal reflection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Evanescent excitation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Surface specific</a:t>
            </a:r>
          </a:p>
        </p:txBody>
      </p:sp>
      <p:pic>
        <p:nvPicPr>
          <p:cNvPr id="57347" name="Picture 3" descr="http://voer.edu.vn/file/578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7649" y="908720"/>
            <a:ext cx="4566351" cy="3618384"/>
          </a:xfrm>
          <a:prstGeom prst="rect">
            <a:avLst/>
          </a:prstGeom>
          <a:noFill/>
        </p:spPr>
      </p:pic>
      <p:sp>
        <p:nvSpPr>
          <p:cNvPr id="8" name="Oval 7"/>
          <p:cNvSpPr/>
          <p:nvPr/>
        </p:nvSpPr>
        <p:spPr>
          <a:xfrm flipV="1">
            <a:off x="5975648" y="407707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9" name="Oval 8"/>
          <p:cNvSpPr/>
          <p:nvPr/>
        </p:nvSpPr>
        <p:spPr>
          <a:xfrm flipV="1">
            <a:off x="5975648" y="3861048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0" name="Rectangle 9"/>
          <p:cNvSpPr/>
          <p:nvPr/>
        </p:nvSpPr>
        <p:spPr>
          <a:xfrm>
            <a:off x="4644008" y="4869160"/>
            <a:ext cx="4032448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Scanning technique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Focused excitation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Focused detection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979712" y="1196752"/>
            <a:ext cx="4896544" cy="4176464"/>
            <a:chOff x="1979712" y="1052736"/>
            <a:chExt cx="5256584" cy="4680520"/>
          </a:xfrm>
        </p:grpSpPr>
        <p:sp>
          <p:nvSpPr>
            <p:cNvPr id="12" name="Rectangle 11"/>
            <p:cNvSpPr/>
            <p:nvPr/>
          </p:nvSpPr>
          <p:spPr>
            <a:xfrm>
              <a:off x="1979712" y="1052736"/>
              <a:ext cx="5256584" cy="468052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he-IL"/>
            </a:p>
          </p:txBody>
        </p:sp>
        <p:pic>
          <p:nvPicPr>
            <p:cNvPr id="57349" name="Picture 5" descr="http://bair.beatson.gla.ac.uk/images/epitirf.jpg"/>
            <p:cNvPicPr>
              <a:picLocks noChangeAspect="1" noChangeArrowheads="1"/>
            </p:cNvPicPr>
            <p:nvPr/>
          </p:nvPicPr>
          <p:blipFill>
            <a:blip r:embed="rId4" cstate="print"/>
            <a:srcRect t="9073"/>
            <a:stretch>
              <a:fillRect/>
            </a:stretch>
          </p:blipFill>
          <p:spPr bwMode="auto">
            <a:xfrm>
              <a:off x="2555776" y="1556792"/>
              <a:ext cx="4263448" cy="367858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049808" y="3212976"/>
            <a:ext cx="7034141" cy="3653110"/>
            <a:chOff x="1442135" y="4813030"/>
            <a:chExt cx="7034141" cy="3653110"/>
          </a:xfrm>
        </p:grpSpPr>
        <p:sp>
          <p:nvSpPr>
            <p:cNvPr id="10" name="Text Box 4"/>
            <p:cNvSpPr txBox="1">
              <a:spLocks noChangeArrowheads="1"/>
            </p:cNvSpPr>
            <p:nvPr/>
          </p:nvSpPr>
          <p:spPr bwMode="auto">
            <a:xfrm>
              <a:off x="1442135" y="8053390"/>
              <a:ext cx="4536504" cy="4127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104400" tIns="54000" rIns="104400" bIns="54000"/>
            <a:lstStyle/>
            <a:p>
              <a:pPr algn="r"/>
              <a:r>
                <a:rPr lang="nl-NL" sz="2000" dirty="0">
                  <a:solidFill>
                    <a:schemeClr val="bg1"/>
                  </a:solidFill>
                  <a:latin typeface="Myriad Pro" pitchFamily="34" charset="0"/>
                </a:rPr>
                <a:t>Aulbach, Gjonaj, et al, Phys. Rev. Lett. (2011 )</a:t>
              </a:r>
              <a:r>
                <a:rPr lang="nl-NL" sz="2000" dirty="0">
                  <a:solidFill>
                    <a:schemeClr val="tx2"/>
                  </a:solidFill>
                  <a:latin typeface="Myriad Pro" pitchFamily="34" charset="0"/>
                </a:rPr>
                <a:t> </a:t>
              </a:r>
            </a:p>
          </p:txBody>
        </p:sp>
        <p:pic>
          <p:nvPicPr>
            <p:cNvPr id="15" name="Picture 4" descr="Setu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4066" y="4813030"/>
              <a:ext cx="6992210" cy="30623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36512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Bypassing diffusion (space – time)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615488" y="850258"/>
            <a:ext cx="5836832" cy="2146693"/>
            <a:chOff x="1286417" y="771753"/>
            <a:chExt cx="6264697" cy="2217704"/>
          </a:xfrm>
        </p:grpSpPr>
        <p:pic>
          <p:nvPicPr>
            <p:cNvPr id="19" name="Picture 6" descr="http://imagebank.osa.org/getImage.xqy?img=QC5sYXJnZSxvbC0zMi0xNi0yMzA5LWcwMD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86417" y="771753"/>
              <a:ext cx="6264697" cy="2217704"/>
            </a:xfrm>
            <a:prstGeom prst="rect">
              <a:avLst/>
            </a:prstGeom>
            <a:noFill/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343" t="24332" b="37635"/>
            <a:stretch/>
          </p:blipFill>
          <p:spPr>
            <a:xfrm>
              <a:off x="3779912" y="1244154"/>
              <a:ext cx="720080" cy="458324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65"/>
            <a:stretch/>
          </p:blipFill>
          <p:spPr>
            <a:xfrm>
              <a:off x="1359113" y="1592573"/>
              <a:ext cx="750460" cy="576064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65"/>
            <a:stretch/>
          </p:blipFill>
          <p:spPr>
            <a:xfrm>
              <a:off x="7092280" y="1808597"/>
              <a:ext cx="432048" cy="3316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542524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Fig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14119"/>
            <a:ext cx="4104456" cy="1551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4788024" y="4293096"/>
            <a:ext cx="4355976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Laser pulse                          ~ 64 </a:t>
            </a:r>
            <a:r>
              <a:rPr lang="en-US" sz="2000" dirty="0" err="1">
                <a:solidFill>
                  <a:srgbClr val="002060"/>
                </a:solidFill>
              </a:rPr>
              <a:t>fs</a:t>
            </a:r>
            <a:endParaRPr lang="en-US" sz="2000" dirty="0">
              <a:solidFill>
                <a:srgbClr val="002060"/>
              </a:solidFill>
            </a:endParaRPr>
          </a:p>
          <a:p>
            <a:pPr lvl="1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SLM segmentation N          ~ 300</a:t>
            </a:r>
          </a:p>
          <a:p>
            <a:pPr lvl="1">
              <a:spcBef>
                <a:spcPct val="20000"/>
              </a:spcBef>
            </a:pPr>
            <a:endParaRPr lang="en-US" sz="2000" dirty="0">
              <a:solidFill>
                <a:srgbClr val="002060"/>
              </a:solidFill>
            </a:endParaRPr>
          </a:p>
          <a:p>
            <a:pPr lvl="1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Temporal focusing             ~ 115 </a:t>
            </a:r>
            <a:r>
              <a:rPr lang="en-US" sz="2000" dirty="0" err="1">
                <a:solidFill>
                  <a:srgbClr val="002060"/>
                </a:solidFill>
              </a:rPr>
              <a:t>fs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Intensity enhancement    ~ 10</a:t>
            </a:r>
            <a:r>
              <a:rPr lang="en-US" sz="2000" baseline="30000" dirty="0">
                <a:solidFill>
                  <a:srgbClr val="002060"/>
                </a:solidFill>
              </a:rPr>
              <a:t>2</a:t>
            </a:r>
            <a:r>
              <a:rPr lang="en-US" sz="2000" dirty="0">
                <a:solidFill>
                  <a:srgbClr val="002060"/>
                </a:solidFill>
              </a:rPr>
              <a:t> - 10</a:t>
            </a:r>
            <a:r>
              <a:rPr lang="en-US" sz="2000" baseline="30000" dirty="0">
                <a:solidFill>
                  <a:srgbClr val="002060"/>
                </a:solidFill>
              </a:rPr>
              <a:t>3</a:t>
            </a: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331640" y="6416919"/>
            <a:ext cx="4192113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04400" tIns="54000" rIns="104400" bIns="54000"/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Myriad Pro" pitchFamily="34" charset="0"/>
              </a:rPr>
              <a:t>Aulbach, Gjonaj, et al, Phys. Rev. Lett. (2011)</a:t>
            </a:r>
            <a:r>
              <a:rPr lang="nl-NL" sz="2000" dirty="0">
                <a:solidFill>
                  <a:schemeClr val="tx2"/>
                </a:solidFill>
                <a:latin typeface="Myriad Pro" pitchFamily="34" charset="0"/>
              </a:rPr>
              <a:t> </a:t>
            </a:r>
          </a:p>
        </p:txBody>
      </p:sp>
      <p:pic>
        <p:nvPicPr>
          <p:cNvPr id="13" name="Picture 6" descr="Figure2Puls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" y="2140343"/>
            <a:ext cx="6221412" cy="386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6512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Time focusing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37115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SA Image" descr="OSA 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610870"/>
            <a:ext cx="8572500" cy="4086225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982943" y="892876"/>
            <a:ext cx="5184576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Second Harmonic particles (size 200 nm)</a:t>
            </a:r>
          </a:p>
          <a:p>
            <a:pPr algn="l">
              <a:spcBef>
                <a:spcPct val="20000"/>
              </a:spcBef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11560" y="6445250"/>
            <a:ext cx="4192113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04400" tIns="54000" rIns="104400" bIns="54000"/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Myriad Pro" pitchFamily="34" charset="0"/>
              </a:rPr>
              <a:t>Aulbach, Gjonaj, et al, Opt. Exp. (2012 )</a:t>
            </a:r>
            <a:r>
              <a:rPr lang="nl-NL" sz="2000" dirty="0">
                <a:solidFill>
                  <a:schemeClr val="tx2"/>
                </a:solidFill>
                <a:latin typeface="Myriad Pro" pitchFamily="34" charset="0"/>
              </a:rPr>
              <a:t> 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6512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Space-time addressing of targets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6471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SA Image" descr="OSA Image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7664" y="3789040"/>
            <a:ext cx="6799652" cy="25922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456" y="766015"/>
            <a:ext cx="3602736" cy="29199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192" y="764704"/>
            <a:ext cx="3956304" cy="291998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79512" y="1196752"/>
            <a:ext cx="120065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SH images </a:t>
            </a:r>
          </a:p>
          <a:p>
            <a:r>
              <a:rPr lang="en-US" dirty="0">
                <a:solidFill>
                  <a:srgbClr val="002060"/>
                </a:solidFill>
              </a:rPr>
              <a:t>   (@ 2</a:t>
            </a:r>
            <a:r>
              <a:rPr lang="el-GR" dirty="0">
                <a:solidFill>
                  <a:srgbClr val="002060"/>
                </a:solidFill>
              </a:rPr>
              <a:t>ω</a:t>
            </a:r>
            <a:r>
              <a:rPr lang="en-US" dirty="0">
                <a:solidFill>
                  <a:srgbClr val="002060"/>
                </a:solidFill>
              </a:rPr>
              <a:t>) 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496" y="4762018"/>
            <a:ext cx="16613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Autocorrelation</a:t>
            </a:r>
          </a:p>
          <a:p>
            <a:r>
              <a:rPr lang="en-US" dirty="0">
                <a:solidFill>
                  <a:srgbClr val="002060"/>
                </a:solidFill>
              </a:rPr>
              <a:t>     (@ 2</a:t>
            </a:r>
            <a:r>
              <a:rPr lang="el-GR" dirty="0">
                <a:solidFill>
                  <a:srgbClr val="002060"/>
                </a:solidFill>
              </a:rPr>
              <a:t>ω</a:t>
            </a:r>
            <a:r>
              <a:rPr lang="en-US" dirty="0">
                <a:solidFill>
                  <a:srgbClr val="002060"/>
                </a:solidFill>
              </a:rPr>
              <a:t>) </a:t>
            </a:r>
            <a:endParaRPr lang="en-US" dirty="0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611560" y="6429375"/>
            <a:ext cx="4192113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04400" tIns="54000" rIns="104400" bIns="54000"/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Myriad Pro" pitchFamily="34" charset="0"/>
              </a:rPr>
              <a:t>Aulbach, Gjonaj, et al, Opt. Exp. (2012 )</a:t>
            </a:r>
            <a:r>
              <a:rPr lang="nl-NL" sz="2000" dirty="0">
                <a:solidFill>
                  <a:schemeClr val="tx2"/>
                </a:solidFill>
                <a:latin typeface="Myriad Pro" pitchFamily="34" charset="0"/>
              </a:rPr>
              <a:t> 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6512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Space-time focusing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90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79512" y="1556792"/>
          <a:ext cx="8229600" cy="2926080"/>
        </p:xfrm>
        <a:graphic>
          <a:graphicData uri="http://schemas.openxmlformats.org/drawingml/2006/table">
            <a:tbl>
              <a:tblPr/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Part. #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τ</a:t>
                      </a:r>
                      <a:r>
                        <a:rPr lang="en-US" baseline="-25000"/>
                        <a:t>pulse</a:t>
                      </a:r>
                      <a:r>
                        <a:rPr lang="en-US"/>
                        <a:t>(fs)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η</a:t>
                      </a:r>
                      <a:r>
                        <a:rPr lang="en-US" baseline="-25000"/>
                        <a:t>exp</a:t>
                      </a:r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η</a:t>
                      </a:r>
                      <a:r>
                        <a:rPr lang="en-US" baseline="-25000"/>
                        <a:t>model</a:t>
                      </a:r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/>
                        <a:t>η</a:t>
                      </a:r>
                      <a:r>
                        <a:rPr lang="en-US" baseline="-25000"/>
                        <a:t>cw</a:t>
                      </a:r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 · 10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3.1 · 10</a:t>
                      </a:r>
                      <a:r>
                        <a:rPr lang="en-US" baseline="30000"/>
                        <a:t>2</a:t>
                      </a:r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1.6 · 10</a:t>
                      </a:r>
                      <a:r>
                        <a:rPr lang="en-US" baseline="30000"/>
                        <a:t>4</a:t>
                      </a:r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102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 · 10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3.2 · 10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1.7 · 10</a:t>
                      </a:r>
                      <a:r>
                        <a:rPr lang="en-US" baseline="30000"/>
                        <a:t>4</a:t>
                      </a:r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111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2.7 · 10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2.7 · 10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1.4 · 10</a:t>
                      </a:r>
                      <a:r>
                        <a:rPr lang="en-US" baseline="30000"/>
                        <a:t>4</a:t>
                      </a:r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104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 · 10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2.9 · 10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1.5 · 10</a:t>
                      </a:r>
                      <a:r>
                        <a:rPr lang="en-US" baseline="30000" dirty="0"/>
                        <a:t>4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3.0 · 10</a:t>
                      </a:r>
                      <a:r>
                        <a:rPr lang="en-US" baseline="30000"/>
                        <a:t>2</a:t>
                      </a:r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3.8 · 10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2.0 · 10</a:t>
                      </a:r>
                      <a:r>
                        <a:rPr lang="en-US" baseline="30000" dirty="0"/>
                        <a:t>4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6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109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5.5 · 10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6.5 · 10</a:t>
                      </a:r>
                      <a:r>
                        <a:rPr lang="en-US" baseline="30000" dirty="0"/>
                        <a:t>2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2.4 · 10</a:t>
                      </a:r>
                      <a:r>
                        <a:rPr lang="en-US" baseline="30000" dirty="0"/>
                        <a:t>4</a:t>
                      </a:r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0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1" t="7353" r="16104" b="11267"/>
          <a:stretch/>
        </p:blipFill>
        <p:spPr>
          <a:xfrm>
            <a:off x="7596336" y="116632"/>
            <a:ext cx="1451071" cy="1368153"/>
          </a:xfrm>
          <a:prstGeom prst="rect">
            <a:avLst/>
          </a:prstGeom>
        </p:spPr>
      </p:pic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94479" y="4725144"/>
            <a:ext cx="7837961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The enhancement, </a:t>
            </a:r>
            <a:r>
              <a:rPr lang="el-GR" sz="2000" i="1" dirty="0">
                <a:solidFill>
                  <a:srgbClr val="002060"/>
                </a:solidFill>
              </a:rPr>
              <a:t>η</a:t>
            </a:r>
            <a:r>
              <a:rPr lang="en-US" sz="2000" dirty="0">
                <a:solidFill>
                  <a:srgbClr val="002060"/>
                </a:solidFill>
              </a:rPr>
              <a:t>, depends on the SLM segmentation.</a:t>
            </a:r>
          </a:p>
          <a:p>
            <a:pPr lvl="1">
              <a:spcBef>
                <a:spcPct val="20000"/>
              </a:spcBef>
            </a:pPr>
            <a:endParaRPr lang="en-US" sz="2000" dirty="0">
              <a:solidFill>
                <a:srgbClr val="002060"/>
              </a:solidFill>
            </a:endParaRPr>
          </a:p>
          <a:p>
            <a:pPr lvl="1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We contained the SLM segmentation to N = 800,</a:t>
            </a:r>
          </a:p>
          <a:p>
            <a:pPr lvl="1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because above it (N &gt; 1000)  </a:t>
            </a:r>
            <a:r>
              <a:rPr lang="en-US" sz="2000" dirty="0">
                <a:solidFill>
                  <a:srgbClr val="FF0000"/>
                </a:solidFill>
              </a:rPr>
              <a:t>the particles are burned and destroyed</a:t>
            </a:r>
          </a:p>
          <a:p>
            <a:pPr lvl="1">
              <a:spcBef>
                <a:spcPct val="20000"/>
              </a:spcBef>
            </a:pPr>
            <a:endParaRPr lang="en-US" sz="2000" dirty="0">
              <a:solidFill>
                <a:srgbClr val="002060"/>
              </a:solidFill>
            </a:endParaRPr>
          </a:p>
          <a:p>
            <a:pPr algn="l">
              <a:spcBef>
                <a:spcPct val="20000"/>
              </a:spcBef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6512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Reproducibility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83097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1" t="7353" r="16104" b="11267"/>
          <a:stretch/>
        </p:blipFill>
        <p:spPr>
          <a:xfrm>
            <a:off x="563554" y="2992614"/>
            <a:ext cx="1451071" cy="136815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6" t="7398" r="23661" b="11223"/>
          <a:stretch/>
        </p:blipFill>
        <p:spPr>
          <a:xfrm>
            <a:off x="2068631" y="3006210"/>
            <a:ext cx="1441251" cy="1358894"/>
          </a:xfrm>
          <a:prstGeom prst="rect">
            <a:avLst/>
          </a:prstGeom>
        </p:spPr>
      </p:pic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988399" y="6445250"/>
            <a:ext cx="4192113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04400" tIns="54000" rIns="104400" bIns="54000"/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Myriad Pro"/>
              </a:rPr>
              <a:t>Kuzmin, et al, Biomed. Opt. Express. (2016 )</a:t>
            </a:r>
            <a:r>
              <a:rPr lang="nl-NL" dirty="0">
                <a:solidFill>
                  <a:schemeClr val="bg1"/>
                </a:solidFill>
                <a:latin typeface="Myriad Pro"/>
              </a:rPr>
              <a:t> 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Biomedical opportunities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-317129" y="2174178"/>
            <a:ext cx="4176464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1" algn="ctr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Depth ~ </a:t>
            </a:r>
            <a:r>
              <a:rPr lang="en-US" sz="2000" b="1" dirty="0">
                <a:solidFill>
                  <a:srgbClr val="002060"/>
                </a:solidFill>
              </a:rPr>
              <a:t>10 - 100 </a:t>
            </a:r>
            <a:r>
              <a:rPr lang="en-US" sz="2000" dirty="0">
                <a:solidFill>
                  <a:srgbClr val="002060"/>
                </a:solidFill>
              </a:rPr>
              <a:t>mean free paths</a:t>
            </a:r>
          </a:p>
          <a:p>
            <a:pPr lvl="1" algn="ctr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Tissue equivalent </a:t>
            </a:r>
            <a:r>
              <a:rPr lang="en-US" sz="2000" b="1" dirty="0">
                <a:solidFill>
                  <a:srgbClr val="002060"/>
                </a:solidFill>
              </a:rPr>
              <a:t>0.1 - 5 cm </a:t>
            </a:r>
          </a:p>
          <a:p>
            <a:pPr lvl="1">
              <a:spcBef>
                <a:spcPct val="20000"/>
              </a:spcBef>
            </a:pPr>
            <a:endParaRPr lang="en-US" sz="2000" dirty="0">
              <a:solidFill>
                <a:srgbClr val="002060"/>
              </a:solidFill>
            </a:endParaRPr>
          </a:p>
          <a:p>
            <a:pPr lvl="1">
              <a:spcBef>
                <a:spcPct val="20000"/>
              </a:spcBef>
            </a:pPr>
            <a:endParaRPr lang="en-US" sz="2000" dirty="0">
              <a:solidFill>
                <a:srgbClr val="002060"/>
              </a:solidFill>
            </a:endParaRPr>
          </a:p>
          <a:p>
            <a:pPr algn="l">
              <a:spcBef>
                <a:spcPct val="20000"/>
              </a:spcBef>
            </a:pPr>
            <a:endParaRPr lang="en-US" sz="2800" b="1" dirty="0">
              <a:solidFill>
                <a:srgbClr val="002060"/>
              </a:solidFill>
              <a:latin typeface="Arial" charset="0"/>
            </a:endParaRP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  <p:sp>
        <p:nvSpPr>
          <p:cNvPr id="30" name="Slide Number Placeholder 19"/>
          <p:cNvSpPr txBox="1">
            <a:spLocks/>
          </p:cNvSpPr>
          <p:nvPr/>
        </p:nvSpPr>
        <p:spPr>
          <a:xfrm>
            <a:off x="10455012" y="358979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0EC9AB3-C73E-493F-A0F6-F4F844253AB0}" type="slidenum">
              <a:rPr lang="nl-NL" smtClean="0"/>
              <a:pPr/>
              <a:t>65</a:t>
            </a:fld>
            <a:endParaRPr lang="nl-NL"/>
          </a:p>
        </p:txBody>
      </p:sp>
      <p:grpSp>
        <p:nvGrpSpPr>
          <p:cNvPr id="6" name="Group 5"/>
          <p:cNvGrpSpPr/>
          <p:nvPr/>
        </p:nvGrpSpPr>
        <p:grpSpPr>
          <a:xfrm>
            <a:off x="4275757" y="788904"/>
            <a:ext cx="4832747" cy="2064032"/>
            <a:chOff x="4316058" y="742104"/>
            <a:chExt cx="4832747" cy="206403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4006" y="1437983"/>
              <a:ext cx="1368153" cy="1368153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</p:pic>
        <p:sp>
          <p:nvSpPr>
            <p:cNvPr id="13" name="Rectangle 12"/>
            <p:cNvSpPr/>
            <p:nvPr/>
          </p:nvSpPr>
          <p:spPr>
            <a:xfrm>
              <a:off x="4316058" y="742104"/>
              <a:ext cx="4832747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>
                  <a:solidFill>
                    <a:srgbClr val="002060"/>
                  </a:solidFill>
                </a:rPr>
                <a:t> Human brain </a:t>
              </a:r>
              <a:r>
                <a:rPr lang="en-US" sz="2000" dirty="0" err="1">
                  <a:solidFill>
                    <a:srgbClr val="002060"/>
                  </a:solidFill>
                </a:rPr>
                <a:t>tumour</a:t>
              </a:r>
              <a:r>
                <a:rPr lang="en-US" sz="2000" dirty="0">
                  <a:solidFill>
                    <a:srgbClr val="002060"/>
                  </a:solidFill>
                </a:rPr>
                <a:t> (dark)</a:t>
              </a:r>
            </a:p>
            <a:p>
              <a:pPr algn="ctr"/>
              <a:r>
                <a:rPr lang="en-US" sz="2000" dirty="0">
                  <a:solidFill>
                    <a:srgbClr val="002060"/>
                  </a:solidFill>
                </a:rPr>
                <a:t>Intra-operational THG image (40 </a:t>
              </a:r>
              <a:r>
                <a:rPr lang="en-US" sz="2000" dirty="0" err="1">
                  <a:solidFill>
                    <a:srgbClr val="002060"/>
                  </a:solidFill>
                </a:rPr>
                <a:t>mW</a:t>
              </a:r>
              <a:r>
                <a:rPr lang="en-US" sz="2000" dirty="0">
                  <a:solidFill>
                    <a:srgbClr val="002060"/>
                  </a:solidFill>
                </a:rPr>
                <a:t>)</a:t>
              </a: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6134" y="1412775"/>
              <a:ext cx="1375432" cy="1378295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4279" y="1422918"/>
              <a:ext cx="1379847" cy="1368153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7" y="4797152"/>
            <a:ext cx="1438656" cy="1475232"/>
          </a:xfrm>
          <a:prstGeom prst="rect">
            <a:avLst/>
          </a:prstGeom>
        </p:spPr>
      </p:pic>
      <p:sp>
        <p:nvSpPr>
          <p:cNvPr id="31" name="Rectangle 9"/>
          <p:cNvSpPr>
            <a:spLocks noChangeArrowheads="1"/>
          </p:cNvSpPr>
          <p:nvPr/>
        </p:nvSpPr>
        <p:spPr bwMode="auto">
          <a:xfrm>
            <a:off x="4316058" y="2852936"/>
            <a:ext cx="504056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>
                <a:solidFill>
                  <a:srgbClr val="002060"/>
                </a:solidFill>
              </a:rPr>
              <a:t>Intra-operational (in depth)</a:t>
            </a:r>
            <a:endParaRPr lang="en-US" sz="2400" b="1" dirty="0">
              <a:solidFill>
                <a:srgbClr val="002060"/>
              </a:solidFill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</a:rPr>
              <a:t>High </a:t>
            </a:r>
            <a:r>
              <a:rPr lang="en-US" sz="2000" dirty="0" err="1">
                <a:solidFill>
                  <a:srgbClr val="002060"/>
                </a:solidFill>
              </a:rPr>
              <a:t>tumour</a:t>
            </a:r>
            <a:r>
              <a:rPr lang="en-US" sz="2000" dirty="0">
                <a:solidFill>
                  <a:srgbClr val="002060"/>
                </a:solidFill>
              </a:rPr>
              <a:t> density:  CUT MORE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</a:rPr>
              <a:t>Low  </a:t>
            </a:r>
            <a:r>
              <a:rPr lang="en-US" sz="2000" dirty="0" err="1">
                <a:solidFill>
                  <a:srgbClr val="002060"/>
                </a:solidFill>
              </a:rPr>
              <a:t>tumour</a:t>
            </a:r>
            <a:r>
              <a:rPr lang="en-US" sz="2000" dirty="0">
                <a:solidFill>
                  <a:srgbClr val="002060"/>
                </a:solidFill>
              </a:rPr>
              <a:t> density:  CLOSE UP</a:t>
            </a:r>
          </a:p>
          <a:p>
            <a:pPr marL="571500" lvl="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>
                <a:solidFill>
                  <a:srgbClr val="002060"/>
                </a:solidFill>
              </a:rPr>
              <a:t>Early stage  (in depth)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</a:rPr>
              <a:t>Degeneration: YES/NO</a:t>
            </a:r>
          </a:p>
          <a:p>
            <a:pPr lvl="1">
              <a:spcBef>
                <a:spcPct val="20000"/>
              </a:spcBef>
            </a:pPr>
            <a:endParaRPr lang="en-US" sz="2400" b="1" dirty="0">
              <a:solidFill>
                <a:srgbClr val="002060"/>
              </a:solidFill>
            </a:endParaRPr>
          </a:p>
          <a:p>
            <a:pPr lvl="1">
              <a:spcBef>
                <a:spcPct val="20000"/>
              </a:spcBef>
            </a:pP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2" name="Rectangle 9"/>
          <p:cNvSpPr>
            <a:spLocks noChangeArrowheads="1"/>
          </p:cNvSpPr>
          <p:nvPr/>
        </p:nvSpPr>
        <p:spPr bwMode="auto">
          <a:xfrm>
            <a:off x="179512" y="4707409"/>
            <a:ext cx="3808213" cy="156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b="1" dirty="0">
                <a:solidFill>
                  <a:srgbClr val="FF0000"/>
                </a:solidFill>
              </a:rPr>
              <a:t>Can we burn inside?</a:t>
            </a:r>
          </a:p>
          <a:p>
            <a:pPr algn="l">
              <a:spcBef>
                <a:spcPct val="2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      </a:t>
            </a:r>
            <a:r>
              <a:rPr lang="en-US" sz="2000" dirty="0">
                <a:solidFill>
                  <a:srgbClr val="FF0000"/>
                </a:solidFill>
              </a:rPr>
              <a:t>Nanoparticle labelling ?</a:t>
            </a:r>
          </a:p>
          <a:p>
            <a:pPr marL="571500" lvl="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b="1" dirty="0">
                <a:solidFill>
                  <a:srgbClr val="FF0000"/>
                </a:solidFill>
              </a:rPr>
              <a:t>Can we image inside (THG)?</a:t>
            </a:r>
          </a:p>
          <a:p>
            <a:pPr lvl="0">
              <a:spcBef>
                <a:spcPct val="2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      </a:t>
            </a:r>
            <a:r>
              <a:rPr lang="en-US" sz="2000" dirty="0">
                <a:solidFill>
                  <a:srgbClr val="FF0000"/>
                </a:solidFill>
              </a:rPr>
              <a:t>Focusing and memory effect?</a:t>
            </a:r>
          </a:p>
          <a:p>
            <a:pPr lvl="1">
              <a:spcBef>
                <a:spcPct val="20000"/>
              </a:spcBef>
            </a:pPr>
            <a:r>
              <a:rPr lang="en-US" sz="2400" b="1" dirty="0">
                <a:solidFill>
                  <a:srgbClr val="002060"/>
                </a:solidFill>
              </a:rPr>
              <a:t>  </a:t>
            </a:r>
          </a:p>
          <a:p>
            <a:pPr lvl="1">
              <a:spcBef>
                <a:spcPct val="20000"/>
              </a:spcBef>
            </a:pP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989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1972" y="1886584"/>
            <a:ext cx="1080120" cy="2796800"/>
          </a:xfrm>
          <a:prstGeom prst="rect">
            <a:avLst/>
          </a:prstGeom>
        </p:spPr>
      </p:pic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4764300" y="1340768"/>
            <a:ext cx="5040560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400" b="1" dirty="0">
                <a:solidFill>
                  <a:srgbClr val="002060"/>
                </a:solidFill>
              </a:rPr>
              <a:t>Challenges/requisitions: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</a:rPr>
              <a:t>Diffusion of light by tissue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</a:rPr>
              <a:t>Local power delivery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>
                <a:solidFill>
                  <a:srgbClr val="FF0000"/>
                </a:solidFill>
              </a:rPr>
              <a:t>Specificity – </a:t>
            </a:r>
            <a:r>
              <a:rPr lang="en-US" sz="2000" dirty="0" err="1">
                <a:solidFill>
                  <a:srgbClr val="FF0000"/>
                </a:solidFill>
              </a:rPr>
              <a:t>tumours</a:t>
            </a:r>
            <a:r>
              <a:rPr lang="en-US" sz="2000" dirty="0">
                <a:solidFill>
                  <a:srgbClr val="FF0000"/>
                </a:solidFill>
              </a:rPr>
              <a:t> only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83780" y="1700216"/>
            <a:ext cx="8952716" cy="3773700"/>
            <a:chOff x="-25839" y="2738576"/>
            <a:chExt cx="8952716" cy="3773700"/>
          </a:xfrm>
        </p:grpSpPr>
        <p:pic>
          <p:nvPicPr>
            <p:cNvPr id="7" name="Picture 2" descr="C:\Users\Anouk\Desktop\b\cancertissue6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5839" y="2738576"/>
              <a:ext cx="4453823" cy="30243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4700207" y="4265507"/>
              <a:ext cx="4226670" cy="22467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1028700" lvl="1" indent="-571500">
                <a:spcBef>
                  <a:spcPct val="20000"/>
                </a:spcBef>
                <a:buFont typeface="Wingdings" pitchFamily="2" charset="2"/>
                <a:buChar char="§"/>
              </a:pPr>
              <a:r>
                <a:rPr lang="en-US" sz="2000" dirty="0">
                  <a:solidFill>
                    <a:srgbClr val="002060"/>
                  </a:solidFill>
                </a:rPr>
                <a:t>Photoacoustic contrast</a:t>
              </a:r>
            </a:p>
            <a:p>
              <a:pPr lvl="1">
                <a:spcBef>
                  <a:spcPct val="20000"/>
                </a:spcBef>
              </a:pPr>
              <a:r>
                <a:rPr lang="en-US" sz="2000" dirty="0">
                  <a:solidFill>
                    <a:srgbClr val="002060"/>
                  </a:solidFill>
                </a:rPr>
                <a:t>          Multi-sensorial (light, sound)</a:t>
              </a:r>
            </a:p>
            <a:p>
              <a:pPr lvl="1">
                <a:spcBef>
                  <a:spcPct val="20000"/>
                </a:spcBef>
              </a:pPr>
              <a:r>
                <a:rPr lang="en-US" sz="2000" dirty="0">
                  <a:solidFill>
                    <a:srgbClr val="002060"/>
                  </a:solidFill>
                </a:rPr>
                <a:t> 	  Single detector (image-free)</a:t>
              </a:r>
            </a:p>
            <a:p>
              <a:pPr lvl="1">
                <a:spcBef>
                  <a:spcPct val="20000"/>
                </a:spcBef>
              </a:pPr>
              <a:r>
                <a:rPr lang="en-US" sz="2000" dirty="0">
                  <a:solidFill>
                    <a:srgbClr val="002060"/>
                  </a:solidFill>
                </a:rPr>
                <a:t>	  Only optical diffusion</a:t>
              </a:r>
            </a:p>
            <a:p>
              <a:pPr lvl="1">
                <a:spcBef>
                  <a:spcPct val="20000"/>
                </a:spcBef>
              </a:pPr>
              <a:endParaRPr lang="en-US" sz="2000" dirty="0">
                <a:solidFill>
                  <a:srgbClr val="002060"/>
                </a:solidFill>
              </a:endParaRPr>
            </a:p>
            <a:p>
              <a:pPr lvl="1">
                <a:spcBef>
                  <a:spcPct val="20000"/>
                </a:spcBef>
              </a:pPr>
              <a:r>
                <a:rPr lang="en-US" sz="2000" dirty="0">
                  <a:solidFill>
                    <a:srgbClr val="002060"/>
                  </a:solidFill>
                </a:rPr>
                <a:t>	       </a:t>
              </a:r>
            </a:p>
          </p:txBody>
        </p:sp>
      </p:grp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The right feedback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42931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nouk\Desktop\b\cancertissue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6768752" cy="5513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07504" y="6429375"/>
            <a:ext cx="3039985" cy="4127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04400" tIns="54000" rIns="104400" bIns="54000"/>
          <a:lstStyle/>
          <a:p>
            <a:pPr algn="r"/>
            <a:r>
              <a:rPr lang="nl-NL" sz="2000" dirty="0">
                <a:solidFill>
                  <a:schemeClr val="bg1"/>
                </a:solidFill>
                <a:latin typeface="Myriad Pro" pitchFamily="34" charset="0"/>
              </a:rPr>
              <a:t>Submitted VIDI proposal</a:t>
            </a:r>
            <a:r>
              <a:rPr lang="nl-NL" sz="2000" dirty="0">
                <a:solidFill>
                  <a:schemeClr val="tx2"/>
                </a:solidFill>
                <a:latin typeface="Myriad Pro" pitchFamily="34" charset="0"/>
              </a:rPr>
              <a:t> 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Ant-burning of </a:t>
            </a:r>
            <a:r>
              <a:rPr lang="en-US" sz="4000" b="1" dirty="0" err="1">
                <a:solidFill>
                  <a:schemeClr val="bg1"/>
                </a:solidFill>
                <a:latin typeface="Arial" pitchFamily="34" charset="0"/>
              </a:rPr>
              <a:t>tumours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80691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116906" y="1832630"/>
            <a:ext cx="902709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400" b="1" dirty="0" err="1">
                <a:solidFill>
                  <a:srgbClr val="002060"/>
                </a:solidFill>
              </a:rPr>
              <a:t>Photoacoustics</a:t>
            </a:r>
            <a:r>
              <a:rPr lang="en-US" sz="2400" b="1" dirty="0">
                <a:solidFill>
                  <a:srgbClr val="002060"/>
                </a:solidFill>
              </a:rPr>
              <a:t> space-time focusing:</a:t>
            </a:r>
            <a:endParaRPr lang="en-US" sz="2000" dirty="0">
              <a:solidFill>
                <a:srgbClr val="002060"/>
              </a:solidFill>
            </a:endParaRP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</a:rPr>
              <a:t>Contrast agents:  Hemoglobin – brain, eye, breast</a:t>
            </a:r>
          </a:p>
          <a:p>
            <a:pPr lvl="5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          Melanin – skin, lymph nodes, circulating tumor cells</a:t>
            </a:r>
          </a:p>
          <a:p>
            <a:pPr lvl="5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	</a:t>
            </a:r>
            <a:r>
              <a:rPr lang="en-US" sz="2000" b="1" dirty="0">
                <a:solidFill>
                  <a:srgbClr val="002060"/>
                </a:solidFill>
              </a:rPr>
              <a:t>  External – dyes, plasmonic particles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</a:rPr>
              <a:t>Imaging :               SHG, </a:t>
            </a:r>
            <a:r>
              <a:rPr lang="en-US" sz="2000" b="1" dirty="0">
                <a:solidFill>
                  <a:srgbClr val="002060"/>
                </a:solidFill>
              </a:rPr>
              <a:t>THG</a:t>
            </a:r>
            <a:r>
              <a:rPr lang="en-US" sz="2000" dirty="0">
                <a:solidFill>
                  <a:srgbClr val="002060"/>
                </a:solidFill>
              </a:rPr>
              <a:t>, (memory effect - high res, limited range)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000" dirty="0">
                <a:solidFill>
                  <a:srgbClr val="002060"/>
                </a:solidFill>
              </a:rPr>
              <a:t>Sensing:                Oxygen saturation of Hemoglobin (sO</a:t>
            </a:r>
            <a:r>
              <a:rPr lang="en-US" sz="2000" baseline="-25000" dirty="0">
                <a:solidFill>
                  <a:srgbClr val="002060"/>
                </a:solidFill>
              </a:rPr>
              <a:t>2</a:t>
            </a:r>
            <a:r>
              <a:rPr lang="en-US" sz="2000" dirty="0">
                <a:solidFill>
                  <a:srgbClr val="002060"/>
                </a:solidFill>
              </a:rPr>
              <a:t>), temperature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endParaRPr lang="en-US" sz="4000" dirty="0">
              <a:solidFill>
                <a:srgbClr val="002060"/>
              </a:solidFill>
            </a:endParaRPr>
          </a:p>
          <a:p>
            <a:pPr lvl="5">
              <a:spcBef>
                <a:spcPct val="20000"/>
              </a:spcBef>
            </a:pPr>
            <a:r>
              <a:rPr lang="en-US" sz="2000" dirty="0">
                <a:solidFill>
                  <a:srgbClr val="002060"/>
                </a:solidFill>
              </a:rPr>
              <a:t>          </a:t>
            </a: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0" y="0"/>
            <a:ext cx="9144000" cy="764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pitchFamily="34" charset="0"/>
              </a:rPr>
              <a:t>   Therapy, imaging &amp; sensing</a:t>
            </a:r>
            <a:endParaRPr lang="nl-NL" sz="40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48377" y="5013176"/>
            <a:ext cx="73015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4000" b="1" i="1" dirty="0">
                <a:solidFill>
                  <a:srgbClr val="FF0000"/>
                </a:solidFill>
              </a:rPr>
              <a:t>One case of success is sufficient!</a:t>
            </a:r>
            <a:endParaRPr lang="en-US" sz="4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07019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721216"/>
            <a:ext cx="9144000" cy="4818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3600" dirty="0">
                <a:latin typeface="Arial" charset="0"/>
              </a:rPr>
              <a:t> </a:t>
            </a:r>
            <a:r>
              <a:rPr lang="en-US" sz="3600" b="1" dirty="0">
                <a:latin typeface="Arial" charset="0"/>
              </a:rPr>
              <a:t> </a:t>
            </a:r>
            <a:r>
              <a:rPr lang="en-US" sz="2800" b="1" dirty="0">
                <a:solidFill>
                  <a:srgbClr val="FF0000"/>
                </a:solidFill>
                <a:latin typeface="Arial" charset="0"/>
              </a:rPr>
              <a:t>Generic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3200" dirty="0">
                <a:latin typeface="Arial" charset="0"/>
              </a:rPr>
              <a:t>Microscopy is important and is challenging 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3200" dirty="0">
                <a:latin typeface="Arial" charset="0"/>
              </a:rPr>
              <a:t>‘SIM is the future’ – </a:t>
            </a:r>
            <a:r>
              <a:rPr lang="en-US" sz="3200" i="1" dirty="0" err="1">
                <a:latin typeface="Arial" charset="0"/>
              </a:rPr>
              <a:t>Betzig</a:t>
            </a:r>
            <a:r>
              <a:rPr lang="en-US" sz="3200" i="1" dirty="0">
                <a:latin typeface="Arial" charset="0"/>
              </a:rPr>
              <a:t> said.</a:t>
            </a:r>
          </a:p>
          <a:p>
            <a:pPr marL="571500" indent="-571500" algn="l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3600" dirty="0">
                <a:latin typeface="Arial" charset="0"/>
              </a:rPr>
              <a:t>  </a:t>
            </a:r>
            <a:r>
              <a:rPr lang="en-US" sz="2800" b="1" dirty="0">
                <a:solidFill>
                  <a:srgbClr val="FF0000"/>
                </a:solidFill>
                <a:latin typeface="Arial" charset="0"/>
              </a:rPr>
              <a:t>Specific to this work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3200" dirty="0">
                <a:latin typeface="Arial" charset="0"/>
              </a:rPr>
              <a:t>High index materials (n&gt;3) are great for SIM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3200" dirty="0">
                <a:latin typeface="Arial" charset="0"/>
              </a:rPr>
              <a:t>A double </a:t>
            </a:r>
            <a:r>
              <a:rPr lang="en-US" sz="3200" dirty="0" err="1">
                <a:latin typeface="Arial" charset="0"/>
              </a:rPr>
              <a:t>Moire</a:t>
            </a:r>
            <a:r>
              <a:rPr lang="en-US" sz="3200" dirty="0">
                <a:latin typeface="Arial" charset="0"/>
              </a:rPr>
              <a:t> illumination is the way to go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3200" dirty="0">
                <a:latin typeface="Arial" charset="0"/>
              </a:rPr>
              <a:t>5x better resolution (down to 45nm)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3200" dirty="0">
                <a:latin typeface="Arial" charset="0"/>
              </a:rPr>
              <a:t>Relatively simple and fast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3200" dirty="0">
                <a:latin typeface="Arial" charset="0"/>
              </a:rPr>
              <a:t>The required control is feasible </a:t>
            </a:r>
          </a:p>
          <a:p>
            <a:pPr marL="342900" indent="-342900" algn="l">
              <a:spcBef>
                <a:spcPct val="20000"/>
              </a:spcBef>
            </a:pPr>
            <a:endParaRPr lang="en-US" sz="3600" dirty="0">
              <a:latin typeface="Arial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882047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prstClr val="white"/>
                </a:solidFill>
                <a:latin typeface="Arial" charset="0"/>
              </a:rPr>
              <a:t>  Conclusions</a:t>
            </a:r>
            <a:endParaRPr lang="nl-NL" sz="4000" b="1" dirty="0">
              <a:solidFill>
                <a:prstClr val="white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953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6660232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  Structured illumination</a:t>
            </a:r>
            <a:endParaRPr lang="nl-NL" sz="4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512" y="836712"/>
            <a:ext cx="8784976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Two different gratings generate a third one</a:t>
            </a:r>
          </a:p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endParaRPr lang="en-US" sz="2400" dirty="0">
              <a:solidFill>
                <a:srgbClr val="002060"/>
              </a:solidFill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4149080"/>
            <a:ext cx="9144000" cy="1759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r>
              <a:rPr lang="en-US" sz="2400" b="1" dirty="0">
                <a:latin typeface="Arial" charset="0"/>
              </a:rPr>
              <a:t>	</a:t>
            </a: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If resolution does not allow to resolve one of the gratings,  You can still deduce it from the other two</a:t>
            </a:r>
            <a:r>
              <a:rPr lang="en-US" sz="2400" b="1" dirty="0">
                <a:latin typeface="Arial" charset="0"/>
              </a:rPr>
              <a:t>.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Clr>
                <a:srgbClr val="FF0000"/>
              </a:buClr>
            </a:pPr>
            <a:endParaRPr lang="en-US" sz="2400" b="1" dirty="0">
              <a:latin typeface="Arial" charset="0"/>
            </a:endParaRPr>
          </a:p>
        </p:txBody>
      </p:sp>
      <p:pic>
        <p:nvPicPr>
          <p:cNvPr id="11" name="Picture 11" descr="Moir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628800"/>
            <a:ext cx="3494237" cy="2447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907704" y="1772816"/>
            <a:ext cx="10054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charset="0"/>
              </a:rPr>
              <a:t>Sample</a:t>
            </a:r>
            <a:endParaRPr lang="he-IL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28184" y="3573016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charset="0"/>
              </a:rPr>
              <a:t>Structured illumination</a:t>
            </a:r>
            <a:endParaRPr lang="he-I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320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0"/>
            <a:ext cx="5148064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>
                <a:solidFill>
                  <a:schemeClr val="bg1"/>
                </a:solidFill>
                <a:latin typeface="Arial" charset="0"/>
              </a:rPr>
              <a:t>  Near field Probes</a:t>
            </a:r>
            <a:endParaRPr lang="nl-NL" sz="4000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4016" y="836712"/>
            <a:ext cx="8676456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spcBef>
                <a:spcPct val="20000"/>
              </a:spcBef>
              <a:buFont typeface="Wingdings" pitchFamily="2" charset="2"/>
              <a:buChar char="q"/>
            </a:pPr>
            <a:r>
              <a:rPr lang="en-US" sz="2400" b="1" dirty="0">
                <a:solidFill>
                  <a:srgbClr val="002060"/>
                </a:solidFill>
                <a:latin typeface="Arial" charset="0"/>
              </a:rPr>
              <a:t>No more lenses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Detect with a scanning probe</a:t>
            </a:r>
          </a:p>
          <a:p>
            <a:pPr marL="1028700" lvl="1" indent="-571500">
              <a:spcBef>
                <a:spcPct val="20000"/>
              </a:spcBef>
              <a:buFont typeface="Wingdings" pitchFamily="2" charset="2"/>
              <a:buChar char="§"/>
            </a:pPr>
            <a:r>
              <a:rPr lang="en-US" sz="2400" dirty="0">
                <a:solidFill>
                  <a:srgbClr val="002060"/>
                </a:solidFill>
                <a:latin typeface="Arial" charset="0"/>
              </a:rPr>
              <a:t>Resolution is given by the probe size</a:t>
            </a:r>
          </a:p>
        </p:txBody>
      </p:sp>
      <p:pic>
        <p:nvPicPr>
          <p:cNvPr id="10" name="Picture 4" descr="ᑎơ볔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627784" y="2132856"/>
            <a:ext cx="3312368" cy="3979589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4239320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" descr="ᑎơ볔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131671" y="2186862"/>
            <a:ext cx="1917449" cy="2303687"/>
          </a:xfrm>
          <a:prstGeom prst="rect">
            <a:avLst/>
          </a:prstGeom>
          <a:noFill/>
          <a:ln/>
        </p:spPr>
      </p:pic>
      <p:sp>
        <p:nvSpPr>
          <p:cNvPr id="48" name="Rectangle 47"/>
          <p:cNvSpPr/>
          <p:nvPr/>
        </p:nvSpPr>
        <p:spPr>
          <a:xfrm>
            <a:off x="5064385" y="1386060"/>
            <a:ext cx="361139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rtl="1"/>
            <a:r>
              <a:rPr lang="en-US" sz="2100" b="1" dirty="0">
                <a:solidFill>
                  <a:prstClr val="black"/>
                </a:solidFill>
                <a:ea typeface="宋体" panose="02010600030101010101" pitchFamily="2" charset="-122"/>
              </a:rPr>
              <a:t>Aperture NSOM</a:t>
            </a:r>
            <a:br>
              <a:rPr lang="en-US" sz="2100" b="1" dirty="0">
                <a:solidFill>
                  <a:prstClr val="black"/>
                </a:solidFill>
                <a:ea typeface="宋体" panose="02010600030101010101" pitchFamily="2" charset="-122"/>
              </a:rPr>
            </a:br>
            <a:r>
              <a:rPr lang="en-US" sz="2100" b="1" dirty="0">
                <a:solidFill>
                  <a:prstClr val="black"/>
                </a:solidFill>
                <a:ea typeface="宋体" panose="02010600030101010101" pitchFamily="2" charset="-122"/>
              </a:rPr>
              <a:t>Light coupled into optical fiber</a:t>
            </a:r>
            <a:endParaRPr lang="he-IL" sz="1350" dirty="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p:pic>
        <p:nvPicPr>
          <p:cNvPr id="50" name="Picture 2" descr="http://www.neaspec.com/wp-content/uploads/2010/12/SNOM-working-principl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010" y="2456892"/>
            <a:ext cx="3004334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Rectangle 50"/>
          <p:cNvSpPr/>
          <p:nvPr/>
        </p:nvSpPr>
        <p:spPr>
          <a:xfrm>
            <a:off x="1305795" y="1414745"/>
            <a:ext cx="2562368" cy="10618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/>
            <a:r>
              <a:rPr lang="en-US" sz="2100" b="1" dirty="0">
                <a:solidFill>
                  <a:prstClr val="black"/>
                </a:solidFill>
                <a:ea typeface="宋体" panose="02010600030101010101" pitchFamily="2" charset="-122"/>
              </a:rPr>
              <a:t>Scattering NSOM</a:t>
            </a:r>
            <a:br>
              <a:rPr lang="en-US" sz="2100" b="1" dirty="0">
                <a:solidFill>
                  <a:prstClr val="black"/>
                </a:solidFill>
                <a:ea typeface="宋体" panose="02010600030101010101" pitchFamily="2" charset="-122"/>
              </a:rPr>
            </a:br>
            <a:r>
              <a:rPr lang="en-US" sz="2100" b="1" dirty="0">
                <a:solidFill>
                  <a:prstClr val="black"/>
                </a:solidFill>
                <a:ea typeface="宋体" panose="02010600030101010101" pitchFamily="2" charset="-122"/>
              </a:rPr>
              <a:t>Light collected by </a:t>
            </a:r>
          </a:p>
          <a:p>
            <a:pPr rtl="1"/>
            <a:r>
              <a:rPr lang="en-US" sz="2100" b="1" dirty="0">
                <a:solidFill>
                  <a:prstClr val="black"/>
                </a:solidFill>
                <a:ea typeface="宋体" panose="02010600030101010101" pitchFamily="2" charset="-122"/>
              </a:rPr>
              <a:t>lens/parabolic mirror</a:t>
            </a:r>
            <a:endParaRPr lang="he-IL" sz="2100" dirty="0">
              <a:solidFill>
                <a:prstClr val="black"/>
              </a:solidFill>
              <a:ea typeface="宋体" panose="02010600030101010101" pitchFamily="2" charset="-12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Content Placeholder 2"/>
              <p:cNvSpPr txBox="1">
                <a:spLocks/>
              </p:cNvSpPr>
              <p:nvPr/>
            </p:nvSpPr>
            <p:spPr>
              <a:xfrm>
                <a:off x="5422456" y="4465306"/>
                <a:ext cx="3253328" cy="125038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 kern="120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 kern="120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 kern="120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r" defTabSz="914400" rtl="1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400" b="1" dirty="0">
                    <a:solidFill>
                      <a:srgbClr val="000000"/>
                    </a:solidFill>
                  </a:rPr>
                  <a:t>Advantages</a:t>
                </a:r>
                <a:r>
                  <a:rPr lang="en-US" sz="2400" dirty="0">
                    <a:solidFill>
                      <a:srgbClr val="000000"/>
                    </a:solidFill>
                  </a:rPr>
                  <a:t>:</a:t>
                </a: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rgbClr val="000000"/>
                    </a:solidFill>
                  </a:rPr>
                  <a:t>No Background</a:t>
                </a:r>
              </a:p>
              <a:p>
                <a:pPr marL="0" indent="0">
                  <a:buNone/>
                </a:pPr>
                <a:r>
                  <a:rPr lang="en-US" sz="2400" b="1" dirty="0">
                    <a:solidFill>
                      <a:srgbClr val="000000"/>
                    </a:solidFill>
                  </a:rPr>
                  <a:t>Disadvantages</a:t>
                </a:r>
                <a:r>
                  <a:rPr lang="en-US" sz="2400" dirty="0">
                    <a:solidFill>
                      <a:srgbClr val="000000"/>
                    </a:solidFill>
                  </a:rPr>
                  <a:t>:</a:t>
                </a:r>
              </a:p>
              <a:p>
                <a:pPr marL="0" indent="0">
                  <a:buNone/>
                </a:pPr>
                <a:r>
                  <a:rPr lang="en-US" sz="1800" dirty="0">
                    <a:solidFill>
                      <a:srgbClr val="000000"/>
                    </a:solidFill>
                  </a:rPr>
                  <a:t>Limited resolution (</a:t>
                </a:r>
                <a14:m>
                  <m:oMath xmlns:m="http://schemas.openxmlformats.org/officeDocument/2006/math">
                    <m:r>
                      <a:rPr lang="en-US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100</m:t>
                    </m:r>
                    <m:r>
                      <a:rPr lang="en-US" sz="18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𝑛𝑚</m:t>
                    </m:r>
                  </m:oMath>
                </a14:m>
                <a:r>
                  <a:rPr lang="en-US" sz="1800" dirty="0">
                    <a:solidFill>
                      <a:srgbClr val="000000"/>
                    </a:solidFill>
                  </a:rPr>
                  <a:t>)</a:t>
                </a:r>
              </a:p>
            </p:txBody>
          </p:sp>
        </mc:Choice>
        <mc:Fallback>
          <p:sp>
            <p:nvSpPr>
              <p:cNvPr id="4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2456" y="4465306"/>
                <a:ext cx="3253328" cy="1250383"/>
              </a:xfrm>
              <a:prstGeom prst="rect">
                <a:avLst/>
              </a:prstGeom>
              <a:blipFill>
                <a:blip r:embed="rId5"/>
                <a:stretch>
                  <a:fillRect l="-3002" t="-3883" b="-315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"/>
          <p:cNvSpPr txBox="1">
            <a:spLocks/>
          </p:cNvSpPr>
          <p:nvPr/>
        </p:nvSpPr>
        <p:spPr>
          <a:xfrm>
            <a:off x="3316" y="135677"/>
            <a:ext cx="9143999" cy="529341"/>
          </a:xfrm>
          <a:prstGeom prst="rect">
            <a:avLst/>
          </a:prstGeom>
          <a:gradFill rotWithShape="1">
            <a:gsLst>
              <a:gs pos="0">
                <a:srgbClr val="4472C4">
                  <a:shade val="51000"/>
                  <a:satMod val="130000"/>
                </a:srgbClr>
              </a:gs>
              <a:gs pos="80000">
                <a:srgbClr val="4472C4">
                  <a:shade val="93000"/>
                  <a:satMod val="130000"/>
                </a:srgbClr>
              </a:gs>
              <a:gs pos="100000">
                <a:srgbClr val="4472C4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vert="horz" lIns="68580" tIns="34290" rIns="68580" bIns="34290" rtlCol="0" anchor="ctr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400" b="1" kern="1200" dirty="0" smtClean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sz="3000">
                <a:solidFill>
                  <a:sysClr val="window" lastClr="FFFFFF"/>
                </a:solidFill>
              </a:rPr>
              <a:t>Near – field techniques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1244430" y="4077072"/>
            <a:ext cx="3253328" cy="125038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Advantages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</a:rPr>
              <a:t>Resolution (~2-20 nm)</a:t>
            </a:r>
          </a:p>
          <a:p>
            <a:pPr marL="0" indent="0">
              <a:buNone/>
            </a:pPr>
            <a:r>
              <a:rPr lang="en-US" sz="2400" b="1" dirty="0">
                <a:solidFill>
                  <a:srgbClr val="000000"/>
                </a:solidFill>
              </a:rPr>
              <a:t>Disadvantages</a:t>
            </a:r>
            <a:r>
              <a:rPr lang="en-US" sz="2400" dirty="0">
                <a:solidFill>
                  <a:srgbClr val="000000"/>
                </a:solidFill>
              </a:rPr>
              <a:t>:</a:t>
            </a: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</a:rPr>
              <a:t>Far field |</a:t>
            </a:r>
            <a:r>
              <a:rPr lang="en-US" sz="1800" dirty="0" err="1">
                <a:solidFill>
                  <a:srgbClr val="000000"/>
                </a:solidFill>
              </a:rPr>
              <a:t>Bacground</a:t>
            </a:r>
            <a:endParaRPr lang="en-US" sz="18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00"/>
                </a:solidFill>
              </a:rPr>
              <a:t>Scanning Sample</a:t>
            </a:r>
          </a:p>
        </p:txBody>
      </p:sp>
    </p:spTree>
    <p:extLst>
      <p:ext uri="{BB962C8B-B14F-4D97-AF65-F5344CB8AC3E}">
        <p14:creationId xmlns:p14="http://schemas.microsoft.com/office/powerpoint/2010/main" val="4172334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4523</TotalTime>
  <Words>2490</Words>
  <Application>Microsoft Office PowerPoint</Application>
  <PresentationFormat>On-screen Show (4:3)</PresentationFormat>
  <Paragraphs>611</Paragraphs>
  <Slides>69</Slides>
  <Notes>4</Notes>
  <HiddenSlides>0</HiddenSlides>
  <MMClips>1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80" baseType="lpstr">
      <vt:lpstr>宋体</vt:lpstr>
      <vt:lpstr>Arial</vt:lpstr>
      <vt:lpstr>Calibri</vt:lpstr>
      <vt:lpstr>Cambria Math</vt:lpstr>
      <vt:lpstr>Courier New</vt:lpstr>
      <vt:lpstr>Garamond</vt:lpstr>
      <vt:lpstr>Myriad Pro</vt:lpstr>
      <vt:lpstr>Symbol</vt:lpstr>
      <vt:lpstr>Wingdings</vt:lpstr>
      <vt:lpstr>Office Theme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bg11</dc:creator>
  <cp:lastModifiedBy>Bergin Gjonaj</cp:lastModifiedBy>
  <cp:revision>172</cp:revision>
  <dcterms:created xsi:type="dcterms:W3CDTF">2015-11-23T10:21:16Z</dcterms:created>
  <dcterms:modified xsi:type="dcterms:W3CDTF">2025-01-28T08:10:23Z</dcterms:modified>
</cp:coreProperties>
</file>